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0"/>
  </p:notesMasterIdLst>
  <p:sldIdLst>
    <p:sldId id="392" r:id="rId2"/>
    <p:sldId id="592" r:id="rId3"/>
    <p:sldId id="604" r:id="rId4"/>
    <p:sldId id="606" r:id="rId5"/>
    <p:sldId id="607" r:id="rId6"/>
    <p:sldId id="564" r:id="rId7"/>
    <p:sldId id="608" r:id="rId8"/>
    <p:sldId id="297" r:id="rId9"/>
    <p:sldId id="298" r:id="rId10"/>
    <p:sldId id="321" r:id="rId11"/>
    <p:sldId id="299" r:id="rId12"/>
    <p:sldId id="300" r:id="rId13"/>
    <p:sldId id="322" r:id="rId14"/>
    <p:sldId id="323" r:id="rId15"/>
    <p:sldId id="324" r:id="rId16"/>
    <p:sldId id="304" r:id="rId17"/>
    <p:sldId id="305" r:id="rId18"/>
    <p:sldId id="340" r:id="rId19"/>
    <p:sldId id="344" r:id="rId20"/>
    <p:sldId id="343" r:id="rId21"/>
    <p:sldId id="341" r:id="rId22"/>
    <p:sldId id="345" r:id="rId23"/>
    <p:sldId id="346" r:id="rId24"/>
    <p:sldId id="309" r:id="rId25"/>
    <p:sldId id="313" r:id="rId26"/>
    <p:sldId id="308" r:id="rId27"/>
    <p:sldId id="307" r:id="rId28"/>
    <p:sldId id="328" r:id="rId29"/>
    <p:sldId id="317" r:id="rId30"/>
    <p:sldId id="329" r:id="rId31"/>
    <p:sldId id="331" r:id="rId32"/>
    <p:sldId id="332" r:id="rId33"/>
    <p:sldId id="318" r:id="rId34"/>
    <p:sldId id="319" r:id="rId35"/>
    <p:sldId id="334" r:id="rId36"/>
    <p:sldId id="335" r:id="rId37"/>
    <p:sldId id="337" r:id="rId38"/>
    <p:sldId id="611" r:id="rId39"/>
  </p:sldIdLst>
  <p:sldSz cx="9144000" cy="6858000" type="screen4x3"/>
  <p:notesSz cx="6858000" cy="9144000"/>
  <p:defaultTextStyle>
    <a:defPPr>
      <a:defRPr lang="zh-CN"/>
    </a:defPPr>
    <a:lvl1pPr algn="l" rtl="0" fontAlgn="base">
      <a:spcBef>
        <a:spcPct val="0"/>
      </a:spcBef>
      <a:spcAft>
        <a:spcPct val="0"/>
      </a:spcAft>
      <a:buFont typeface="Arial" pitchFamily="34" charset="0"/>
      <a:defRPr sz="1600" kern="1200">
        <a:solidFill>
          <a:schemeClr val="tx1"/>
        </a:solidFill>
        <a:latin typeface="Arial" pitchFamily="34" charset="0"/>
        <a:ea typeface="华文隶书" pitchFamily="2" charset="-122"/>
        <a:cs typeface="+mn-cs"/>
      </a:defRPr>
    </a:lvl1pPr>
    <a:lvl2pPr marL="457200" algn="l" rtl="0" fontAlgn="base">
      <a:spcBef>
        <a:spcPct val="0"/>
      </a:spcBef>
      <a:spcAft>
        <a:spcPct val="0"/>
      </a:spcAft>
      <a:buFont typeface="Arial" pitchFamily="34" charset="0"/>
      <a:defRPr sz="1600" kern="1200">
        <a:solidFill>
          <a:schemeClr val="tx1"/>
        </a:solidFill>
        <a:latin typeface="Arial" pitchFamily="34" charset="0"/>
        <a:ea typeface="华文隶书" pitchFamily="2" charset="-122"/>
        <a:cs typeface="+mn-cs"/>
      </a:defRPr>
    </a:lvl2pPr>
    <a:lvl3pPr marL="914400" algn="l" rtl="0" fontAlgn="base">
      <a:spcBef>
        <a:spcPct val="0"/>
      </a:spcBef>
      <a:spcAft>
        <a:spcPct val="0"/>
      </a:spcAft>
      <a:buFont typeface="Arial" pitchFamily="34" charset="0"/>
      <a:defRPr sz="1600" kern="1200">
        <a:solidFill>
          <a:schemeClr val="tx1"/>
        </a:solidFill>
        <a:latin typeface="Arial" pitchFamily="34" charset="0"/>
        <a:ea typeface="华文隶书" pitchFamily="2" charset="-122"/>
        <a:cs typeface="+mn-cs"/>
      </a:defRPr>
    </a:lvl3pPr>
    <a:lvl4pPr marL="1371600" algn="l" rtl="0" fontAlgn="base">
      <a:spcBef>
        <a:spcPct val="0"/>
      </a:spcBef>
      <a:spcAft>
        <a:spcPct val="0"/>
      </a:spcAft>
      <a:buFont typeface="Arial" pitchFamily="34" charset="0"/>
      <a:defRPr sz="1600" kern="1200">
        <a:solidFill>
          <a:schemeClr val="tx1"/>
        </a:solidFill>
        <a:latin typeface="Arial" pitchFamily="34" charset="0"/>
        <a:ea typeface="华文隶书" pitchFamily="2" charset="-122"/>
        <a:cs typeface="+mn-cs"/>
      </a:defRPr>
    </a:lvl4pPr>
    <a:lvl5pPr marL="1828800" algn="l" rtl="0" fontAlgn="base">
      <a:spcBef>
        <a:spcPct val="0"/>
      </a:spcBef>
      <a:spcAft>
        <a:spcPct val="0"/>
      </a:spcAft>
      <a:buFont typeface="Arial" pitchFamily="34" charset="0"/>
      <a:defRPr sz="1600" kern="1200">
        <a:solidFill>
          <a:schemeClr val="tx1"/>
        </a:solidFill>
        <a:latin typeface="Arial" pitchFamily="34" charset="0"/>
        <a:ea typeface="华文隶书" pitchFamily="2" charset="-122"/>
        <a:cs typeface="+mn-cs"/>
      </a:defRPr>
    </a:lvl5pPr>
    <a:lvl6pPr marL="2286000" algn="l" defTabSz="914400" rtl="0" eaLnBrk="1" latinLnBrk="0" hangingPunct="1">
      <a:defRPr sz="1600" kern="1200">
        <a:solidFill>
          <a:schemeClr val="tx1"/>
        </a:solidFill>
        <a:latin typeface="Arial" pitchFamily="34" charset="0"/>
        <a:ea typeface="华文隶书" pitchFamily="2" charset="-122"/>
        <a:cs typeface="+mn-cs"/>
      </a:defRPr>
    </a:lvl6pPr>
    <a:lvl7pPr marL="2743200" algn="l" defTabSz="914400" rtl="0" eaLnBrk="1" latinLnBrk="0" hangingPunct="1">
      <a:defRPr sz="1600" kern="1200">
        <a:solidFill>
          <a:schemeClr val="tx1"/>
        </a:solidFill>
        <a:latin typeface="Arial" pitchFamily="34" charset="0"/>
        <a:ea typeface="华文隶书" pitchFamily="2" charset="-122"/>
        <a:cs typeface="+mn-cs"/>
      </a:defRPr>
    </a:lvl7pPr>
    <a:lvl8pPr marL="3200400" algn="l" defTabSz="914400" rtl="0" eaLnBrk="1" latinLnBrk="0" hangingPunct="1">
      <a:defRPr sz="1600" kern="1200">
        <a:solidFill>
          <a:schemeClr val="tx1"/>
        </a:solidFill>
        <a:latin typeface="Arial" pitchFamily="34" charset="0"/>
        <a:ea typeface="华文隶书" pitchFamily="2" charset="-122"/>
        <a:cs typeface="+mn-cs"/>
      </a:defRPr>
    </a:lvl8pPr>
    <a:lvl9pPr marL="3657600" algn="l" defTabSz="914400" rtl="0" eaLnBrk="1" latinLnBrk="0" hangingPunct="1">
      <a:defRPr sz="1600" kern="1200">
        <a:solidFill>
          <a:schemeClr val="tx1"/>
        </a:solidFill>
        <a:latin typeface="Arial" pitchFamily="34" charset="0"/>
        <a:ea typeface="华文隶书"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2FB"/>
    <a:srgbClr val="DF8309"/>
    <a:srgbClr val="EABF34"/>
    <a:srgbClr val="2324CB"/>
    <a:srgbClr val="FFFF33"/>
    <a:srgbClr val="FF33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35294" autoAdjust="0"/>
  </p:normalViewPr>
  <p:slideViewPr>
    <p:cSldViewPr>
      <p:cViewPr varScale="1">
        <p:scale>
          <a:sx n="113" d="100"/>
          <a:sy n="113" d="100"/>
        </p:scale>
        <p:origin x="1848" y="114"/>
      </p:cViewPr>
      <p:guideLst>
        <p:guide orient="horz" pos="2160"/>
        <p:guide pos="2883"/>
      </p:guideLst>
    </p:cSldViewPr>
  </p:slideViewPr>
  <p:outlineViewPr>
    <p:cViewPr>
      <p:scale>
        <a:sx n="33" d="100"/>
        <a:sy n="33" d="100"/>
      </p:scale>
      <p:origin x="0" y="-28968"/>
    </p:cViewPr>
  </p:outlineViewPr>
  <p:notesTextViewPr>
    <p:cViewPr>
      <p:scale>
        <a:sx n="20" d="100"/>
        <a:sy n="2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FontTx/>
              <a:buNone/>
              <a:defRPr sz="1200">
                <a:latin typeface="Times New Roman" panose="02020603050405020304" pitchFamily="18" charset="0"/>
                <a:ea typeface="楷体_GB2312" pitchFamily="49"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a:latin typeface="Times New Roman" panose="02020603050405020304" pitchFamily="18" charset="0"/>
                <a:ea typeface="楷体_GB2312" pitchFamily="49" charset="-122"/>
              </a:defRPr>
            </a:lvl1pPr>
          </a:lstStyle>
          <a:p>
            <a:pPr>
              <a:defRPr/>
            </a:pPr>
            <a:endParaRPr lang="en-US" altLang="zh-CN"/>
          </a:p>
        </p:txBody>
      </p:sp>
      <p:sp>
        <p:nvSpPr>
          <p:cNvPr id="35844"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buFontTx/>
              <a:buNone/>
              <a:defRPr sz="1200">
                <a:latin typeface="Times New Roman" panose="02020603050405020304" pitchFamily="18" charset="0"/>
                <a:ea typeface="楷体_GB2312" pitchFamily="49"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楷体_GB2312" pitchFamily="49" charset="-122"/>
              </a:defRPr>
            </a:lvl1pPr>
          </a:lstStyle>
          <a:p>
            <a:pPr>
              <a:defRPr/>
            </a:pPr>
            <a:fld id="{02353382-337C-49F5-8752-906197BB2DF5}" type="slidenum">
              <a:rPr lang="zh-CN" altLang="en-US"/>
              <a:pPr>
                <a:defRPr/>
              </a:pPr>
              <a:t>‹#›</a:t>
            </a:fld>
            <a:endParaRPr lang="zh-CN" altLang="en-US"/>
          </a:p>
        </p:txBody>
      </p:sp>
    </p:spTree>
    <p:extLst>
      <p:ext uri="{BB962C8B-B14F-4D97-AF65-F5344CB8AC3E}">
        <p14:creationId xmlns:p14="http://schemas.microsoft.com/office/powerpoint/2010/main" val="1630447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b="0" dirty="0">
                <a:latin typeface="Arial" pitchFamily="34" charset="0"/>
                <a:ea typeface="楷体_GB2312" pitchFamily="49" charset="-122"/>
              </a:rPr>
              <a:t>注意：同一个问题可以有多种表示，有些表示方法更简单，所需表示的状态空间更小（存储量少，搜索方法简单）。</a:t>
            </a:r>
            <a:endParaRPr lang="zh-CN" altLang="en-US" b="0" dirty="0">
              <a:latin typeface="Arial" pitchFamily="34"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02353382-337C-49F5-8752-906197BB2DF5}" type="slidenum">
              <a:rPr lang="zh-CN" altLang="en-US" smtClean="0"/>
              <a:pPr>
                <a:defRPr/>
              </a:pPr>
              <a:t>6</a:t>
            </a:fld>
            <a:endParaRPr lang="zh-CN" altLang="en-US"/>
          </a:p>
        </p:txBody>
      </p:sp>
    </p:spTree>
    <p:extLst>
      <p:ext uri="{BB962C8B-B14F-4D97-AF65-F5344CB8AC3E}">
        <p14:creationId xmlns:p14="http://schemas.microsoft.com/office/powerpoint/2010/main" val="1870655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36</a:t>
            </a:fld>
            <a:endParaRPr lang="zh-CN" altLang="en-US" sz="1200" dirty="0"/>
          </a:p>
        </p:txBody>
      </p:sp>
      <p:sp>
        <p:nvSpPr>
          <p:cNvPr id="399362" name="幻灯片图像占位符 399361"/>
          <p:cNvSpPr>
            <a:spLocks noGrp="1" noRot="1" noChangeAspect="1" noTextEdit="1"/>
          </p:cNvSpPr>
          <p:nvPr>
            <p:ph type="sldImg"/>
          </p:nvPr>
        </p:nvSpPr>
        <p:spPr>
          <a:ln/>
        </p:spPr>
      </p:sp>
      <p:sp>
        <p:nvSpPr>
          <p:cNvPr id="399363" name="文本占位符 399362"/>
          <p:cNvSpPr>
            <a:spLocks noGrp="1"/>
          </p:cNvSpPr>
          <p:nvPr>
            <p:ph type="body" idx="1"/>
          </p:nvPr>
        </p:nvSpPr>
        <p:spPr>
          <a:ln/>
        </p:spPr>
        <p:txBody>
          <a:bodyPr/>
          <a:lstStyle/>
          <a:p>
            <a:pPr lvl="0"/>
            <a:endParaRPr lang="zh-CN" altLang="en-US" dirty="0"/>
          </a:p>
        </p:txBody>
      </p:sp>
    </p:spTree>
    <p:extLst>
      <p:ext uri="{BB962C8B-B14F-4D97-AF65-F5344CB8AC3E}">
        <p14:creationId xmlns:p14="http://schemas.microsoft.com/office/powerpoint/2010/main" val="185466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b="0" dirty="0">
                <a:latin typeface="Arial" pitchFamily="34" charset="0"/>
                <a:ea typeface="楷体_GB2312" pitchFamily="49" charset="-122"/>
              </a:rPr>
              <a:t>注意：同一个问题可以有多种表示，有些表示方法更简单，所需表示的状态空间更小（存储量少，搜索方法简单）。</a:t>
            </a:r>
            <a:endParaRPr lang="zh-CN" altLang="en-US" b="0" dirty="0">
              <a:latin typeface="Arial" pitchFamily="34"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02353382-337C-49F5-8752-906197BB2DF5}" type="slidenum">
              <a:rPr lang="zh-CN" altLang="en-US" smtClean="0"/>
              <a:pPr>
                <a:defRPr/>
              </a:pPr>
              <a:t>7</a:t>
            </a:fld>
            <a:endParaRPr lang="zh-CN" altLang="en-US"/>
          </a:p>
        </p:txBody>
      </p:sp>
    </p:spTree>
    <p:extLst>
      <p:ext uri="{BB962C8B-B14F-4D97-AF65-F5344CB8AC3E}">
        <p14:creationId xmlns:p14="http://schemas.microsoft.com/office/powerpoint/2010/main" val="132241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353382-337C-49F5-8752-906197BB2DF5}" type="slidenum">
              <a:rPr lang="zh-CN" altLang="en-US" smtClean="0"/>
              <a:pPr>
                <a:defRPr/>
              </a:pPr>
              <a:t>19</a:t>
            </a:fld>
            <a:endParaRPr lang="zh-CN" altLang="en-US"/>
          </a:p>
        </p:txBody>
      </p:sp>
    </p:spTree>
    <p:extLst>
      <p:ext uri="{BB962C8B-B14F-4D97-AF65-F5344CB8AC3E}">
        <p14:creationId xmlns:p14="http://schemas.microsoft.com/office/powerpoint/2010/main" val="288590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en-US" altLang="zh-CN" baseline="-25000" dirty="0"/>
              <a:t>3</a:t>
            </a:r>
            <a:r>
              <a:rPr lang="en-US" altLang="zh-CN" baseline="30000" dirty="0"/>
              <a:t>1</a:t>
            </a:r>
            <a:r>
              <a:rPr lang="en-US" altLang="zh-CN" baseline="0" dirty="0"/>
              <a:t>+</a:t>
            </a:r>
            <a:r>
              <a:rPr lang="en-US" altLang="zh-CN" dirty="0"/>
              <a:t>C</a:t>
            </a:r>
            <a:r>
              <a:rPr lang="en-US" altLang="zh-CN" baseline="-25000" dirty="0"/>
              <a:t>2</a:t>
            </a:r>
            <a:r>
              <a:rPr lang="en-US" altLang="zh-CN" baseline="30000" dirty="0"/>
              <a:t>1</a:t>
            </a:r>
            <a:r>
              <a:rPr lang="en-US" altLang="zh-CN" baseline="0" dirty="0"/>
              <a:t>+1</a:t>
            </a:r>
            <a:endParaRPr lang="zh-CN" altLang="en-US" baseline="0" dirty="0"/>
          </a:p>
        </p:txBody>
      </p:sp>
      <p:sp>
        <p:nvSpPr>
          <p:cNvPr id="4" name="灯片编号占位符 3"/>
          <p:cNvSpPr>
            <a:spLocks noGrp="1"/>
          </p:cNvSpPr>
          <p:nvPr>
            <p:ph type="sldNum" sz="quarter" idx="10"/>
          </p:nvPr>
        </p:nvSpPr>
        <p:spPr/>
        <p:txBody>
          <a:bodyPr/>
          <a:lstStyle/>
          <a:p>
            <a:pPr>
              <a:defRPr/>
            </a:pPr>
            <a:fld id="{02353382-337C-49F5-8752-906197BB2DF5}" type="slidenum">
              <a:rPr lang="zh-CN" altLang="en-US" smtClean="0"/>
              <a:pPr>
                <a:defRPr/>
              </a:pPr>
              <a:t>21</a:t>
            </a:fld>
            <a:endParaRPr lang="zh-CN" altLang="en-US"/>
          </a:p>
        </p:txBody>
      </p:sp>
    </p:spTree>
    <p:extLst>
      <p:ext uri="{BB962C8B-B14F-4D97-AF65-F5344CB8AC3E}">
        <p14:creationId xmlns:p14="http://schemas.microsoft.com/office/powerpoint/2010/main" val="90307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353382-337C-49F5-8752-906197BB2DF5}" type="slidenum">
              <a:rPr lang="zh-CN" altLang="en-US" smtClean="0"/>
              <a:pPr>
                <a:defRPr/>
              </a:pPr>
              <a:t>26</a:t>
            </a:fld>
            <a:endParaRPr lang="zh-CN" altLang="en-US"/>
          </a:p>
        </p:txBody>
      </p:sp>
    </p:spTree>
    <p:extLst>
      <p:ext uri="{BB962C8B-B14F-4D97-AF65-F5344CB8AC3E}">
        <p14:creationId xmlns:p14="http://schemas.microsoft.com/office/powerpoint/2010/main" val="2082208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几种回溯算法结构</a:t>
            </a:r>
          </a:p>
        </p:txBody>
      </p:sp>
      <p:sp>
        <p:nvSpPr>
          <p:cNvPr id="4" name="灯片编号占位符 3"/>
          <p:cNvSpPr>
            <a:spLocks noGrp="1"/>
          </p:cNvSpPr>
          <p:nvPr>
            <p:ph type="sldNum" sz="quarter" idx="10"/>
          </p:nvPr>
        </p:nvSpPr>
        <p:spPr/>
        <p:txBody>
          <a:bodyPr/>
          <a:lstStyle/>
          <a:p>
            <a:pPr>
              <a:defRPr/>
            </a:pPr>
            <a:fld id="{02353382-337C-49F5-8752-906197BB2DF5}" type="slidenum">
              <a:rPr lang="zh-CN" altLang="en-US" smtClean="0"/>
              <a:pPr>
                <a:defRPr/>
              </a:pPr>
              <a:t>27</a:t>
            </a:fld>
            <a:endParaRPr lang="zh-CN" altLang="en-US"/>
          </a:p>
        </p:txBody>
      </p:sp>
    </p:spTree>
    <p:extLst>
      <p:ext uri="{BB962C8B-B14F-4D97-AF65-F5344CB8AC3E}">
        <p14:creationId xmlns:p14="http://schemas.microsoft.com/office/powerpoint/2010/main" val="164626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32</a:t>
            </a:fld>
            <a:endParaRPr lang="zh-CN" altLang="en-US" sz="1200" dirty="0"/>
          </a:p>
        </p:txBody>
      </p:sp>
      <p:sp>
        <p:nvSpPr>
          <p:cNvPr id="393218" name="幻灯片图像占位符 393217"/>
          <p:cNvSpPr>
            <a:spLocks noGrp="1" noRot="1" noChangeAspect="1" noTextEdit="1"/>
          </p:cNvSpPr>
          <p:nvPr>
            <p:ph type="sldImg"/>
          </p:nvPr>
        </p:nvSpPr>
        <p:spPr>
          <a:ln/>
        </p:spPr>
      </p:sp>
      <p:sp>
        <p:nvSpPr>
          <p:cNvPr id="393219" name="文本占位符 393218"/>
          <p:cNvSpPr>
            <a:spLocks noGrp="1"/>
          </p:cNvSpPr>
          <p:nvPr>
            <p:ph type="body" idx="1"/>
          </p:nvPr>
        </p:nvSpPr>
        <p:spPr>
          <a:ln/>
        </p:spPr>
        <p:txBody>
          <a:bodyPr/>
          <a:lstStyle/>
          <a:p>
            <a:pPr lvl="0"/>
            <a:r>
              <a:rPr lang="zh-CN" altLang="en-US" dirty="0"/>
              <a:t>注：深度为</a:t>
            </a:r>
            <a:r>
              <a:rPr lang="en-US" altLang="zh-CN"/>
              <a:t>k</a:t>
            </a:r>
            <a:r>
              <a:rPr lang="zh-CN" altLang="en-US" dirty="0"/>
              <a:t>的二叉树至多有</a:t>
            </a:r>
            <a:r>
              <a:rPr lang="en-US" altLang="zh-CN"/>
              <a:t>2</a:t>
            </a:r>
            <a:r>
              <a:rPr lang="en-US" altLang="zh-CN" baseline="30000"/>
              <a:t>k</a:t>
            </a:r>
            <a:r>
              <a:rPr lang="en-US" altLang="zh-CN"/>
              <a:t>-1</a:t>
            </a:r>
            <a:r>
              <a:rPr lang="zh-CN" altLang="en-US" dirty="0"/>
              <a:t>个结点。</a:t>
            </a:r>
          </a:p>
        </p:txBody>
      </p:sp>
    </p:spTree>
    <p:extLst>
      <p:ext uri="{BB962C8B-B14F-4D97-AF65-F5344CB8AC3E}">
        <p14:creationId xmlns:p14="http://schemas.microsoft.com/office/powerpoint/2010/main" val="411138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2353382-337C-49F5-8752-906197BB2DF5}" type="slidenum">
              <a:rPr lang="zh-CN" altLang="en-US" smtClean="0"/>
              <a:pPr>
                <a:defRPr/>
              </a:pPr>
              <a:t>33</a:t>
            </a:fld>
            <a:endParaRPr lang="zh-CN" altLang="en-US"/>
          </a:p>
        </p:txBody>
      </p:sp>
    </p:spTree>
    <p:extLst>
      <p:ext uri="{BB962C8B-B14F-4D97-AF65-F5344CB8AC3E}">
        <p14:creationId xmlns:p14="http://schemas.microsoft.com/office/powerpoint/2010/main" val="3093463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树深从根节点开始计算。</a:t>
            </a:r>
          </a:p>
        </p:txBody>
      </p:sp>
      <p:sp>
        <p:nvSpPr>
          <p:cNvPr id="4" name="灯片编号占位符 3"/>
          <p:cNvSpPr>
            <a:spLocks noGrp="1"/>
          </p:cNvSpPr>
          <p:nvPr>
            <p:ph type="sldNum" sz="quarter" idx="5"/>
          </p:nvPr>
        </p:nvSpPr>
        <p:spPr/>
        <p:txBody>
          <a:bodyPr/>
          <a:lstStyle/>
          <a:p>
            <a:pPr>
              <a:defRPr/>
            </a:pPr>
            <a:fld id="{02353382-337C-49F5-8752-906197BB2DF5}" type="slidenum">
              <a:rPr lang="zh-CN" altLang="en-US" smtClean="0"/>
              <a:pPr>
                <a:defRPr/>
              </a:pPr>
              <a:t>34</a:t>
            </a:fld>
            <a:endParaRPr lang="zh-CN" altLang="en-US"/>
          </a:p>
        </p:txBody>
      </p:sp>
    </p:spTree>
    <p:extLst>
      <p:ext uri="{BB962C8B-B14F-4D97-AF65-F5344CB8AC3E}">
        <p14:creationId xmlns:p14="http://schemas.microsoft.com/office/powerpoint/2010/main" val="4274964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3348038" cy="6884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buFontTx/>
              <a:buNone/>
              <a:defRPr/>
            </a:pPr>
            <a:endParaRPr lang="zh-CN" altLang="en-US" sz="2400">
              <a:latin typeface="Times New Roman" pitchFamily="18" charset="0"/>
              <a:ea typeface="宋体" pitchFamily="2" charset="-122"/>
            </a:endParaRPr>
          </a:p>
        </p:txBody>
      </p:sp>
      <p:sp>
        <p:nvSpPr>
          <p:cNvPr id="4" name="AutoShape 4"/>
          <p:cNvSpPr>
            <a:spLocks noChangeArrowheads="1"/>
          </p:cNvSpPr>
          <p:nvPr userDrawn="1"/>
        </p:nvSpPr>
        <p:spPr bwMode="auto">
          <a:xfrm>
            <a:off x="739775" y="692150"/>
            <a:ext cx="3471863" cy="144145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buFontTx/>
              <a:buNone/>
              <a:defRPr/>
            </a:pPr>
            <a:endParaRPr lang="zh-CN" altLang="en-US" sz="2400">
              <a:latin typeface="Times New Roman" pitchFamily="18" charset="0"/>
              <a:ea typeface="宋体" pitchFamily="2" charset="-122"/>
            </a:endParaRPr>
          </a:p>
        </p:txBody>
      </p:sp>
      <p:sp>
        <p:nvSpPr>
          <p:cNvPr id="6" name="Text Box 18"/>
          <p:cNvSpPr txBox="1">
            <a:spLocks noChangeArrowheads="1"/>
          </p:cNvSpPr>
          <p:nvPr userDrawn="1"/>
        </p:nvSpPr>
        <p:spPr bwMode="auto">
          <a:xfrm>
            <a:off x="4787900" y="6165850"/>
            <a:ext cx="3816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spcBef>
                <a:spcPct val="50000"/>
              </a:spcBef>
              <a:buFontTx/>
              <a:buNone/>
              <a:defRPr/>
            </a:pPr>
            <a:endParaRPr lang="zh-CN" altLang="en-US"/>
          </a:p>
        </p:txBody>
      </p:sp>
      <p:sp>
        <p:nvSpPr>
          <p:cNvPr id="7" name="Text Box 19"/>
          <p:cNvSpPr txBox="1">
            <a:spLocks noChangeArrowheads="1"/>
          </p:cNvSpPr>
          <p:nvPr userDrawn="1"/>
        </p:nvSpPr>
        <p:spPr bwMode="auto">
          <a:xfrm>
            <a:off x="6011863" y="6491288"/>
            <a:ext cx="309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buFontTx/>
              <a:buNone/>
              <a:defRPr/>
            </a:pPr>
            <a:endParaRPr lang="zh-CN" altLang="en-US" sz="1800">
              <a:ea typeface="宋体" pitchFamily="2" charset="-122"/>
            </a:endParaRPr>
          </a:p>
        </p:txBody>
      </p:sp>
      <p:sp>
        <p:nvSpPr>
          <p:cNvPr id="8" name="Text Box 20"/>
          <p:cNvSpPr txBox="1">
            <a:spLocks noChangeArrowheads="1"/>
          </p:cNvSpPr>
          <p:nvPr userDrawn="1"/>
        </p:nvSpPr>
        <p:spPr bwMode="auto">
          <a:xfrm>
            <a:off x="5867400" y="64912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buFontTx/>
              <a:buNone/>
              <a:defRPr/>
            </a:pPr>
            <a:endParaRPr lang="zh-CN" altLang="en-US" sz="1800">
              <a:ea typeface="宋体" pitchFamily="2" charset="-122"/>
            </a:endParaRPr>
          </a:p>
        </p:txBody>
      </p:sp>
      <p:sp>
        <p:nvSpPr>
          <p:cNvPr id="2055" name="AutoShape 7"/>
          <p:cNvSpPr>
            <a:spLocks noGrp="1" noChangeArrowheads="1"/>
          </p:cNvSpPr>
          <p:nvPr>
            <p:ph type="ctrTitle" sz="quarter"/>
          </p:nvPr>
        </p:nvSpPr>
        <p:spPr>
          <a:xfrm>
            <a:off x="727881" y="690389"/>
            <a:ext cx="8229600" cy="1442467"/>
          </a:xfrm>
          <a:prstGeom prst="roundRect">
            <a:avLst>
              <a:gd name="adj" fmla="val 50000"/>
            </a:avLst>
          </a:prstGeom>
        </p:spPr>
        <p:txBody>
          <a:bodyPr anchor="ctr"/>
          <a:lstStyle>
            <a:lvl1pPr algn="ctr">
              <a:defRPr sz="3600"/>
            </a:lvl1pPr>
          </a:lstStyle>
          <a:p>
            <a:r>
              <a:rPr lang="zh-CN" altLang="en-US" noProof="1"/>
              <a:t>单击此处编辑母版标题样式</a:t>
            </a:r>
          </a:p>
        </p:txBody>
      </p:sp>
    </p:spTree>
    <p:extLst>
      <p:ext uri="{BB962C8B-B14F-4D97-AF65-F5344CB8AC3E}">
        <p14:creationId xmlns:p14="http://schemas.microsoft.com/office/powerpoint/2010/main" val="132265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7924800" cy="647700"/>
          </a:xfrm>
        </p:spPr>
        <p:txBody>
          <a:bodyPr/>
          <a:lstStyle>
            <a:lvl1pPr algn="ctr">
              <a:defRPr>
                <a:solidFill>
                  <a:srgbClr val="2324CB"/>
                </a:solidFill>
                <a:effectLst/>
              </a:defRPr>
            </a:lvl1pPr>
          </a:lstStyle>
          <a:p>
            <a:r>
              <a:rPr lang="zh-CN" altLang="en-US" noProof="1"/>
              <a:t>单击此处编辑母版标题样式</a:t>
            </a:r>
          </a:p>
        </p:txBody>
      </p:sp>
      <p:sp>
        <p:nvSpPr>
          <p:cNvPr id="3" name="内容占位符 2"/>
          <p:cNvSpPr>
            <a:spLocks noGrp="1"/>
          </p:cNvSpPr>
          <p:nvPr>
            <p:ph idx="1"/>
          </p:nvPr>
        </p:nvSpPr>
        <p:spPr>
          <a:xfrm>
            <a:off x="539750" y="1268760"/>
            <a:ext cx="8208963" cy="5039965"/>
          </a:xfrm>
        </p:spPr>
        <p:txBody>
          <a:bodyPr/>
          <a:lstStyle>
            <a:lvl1pPr marL="0" indent="633600">
              <a:lnSpc>
                <a:spcPct val="110000"/>
              </a:lnSpc>
              <a:spcBef>
                <a:spcPts val="0"/>
              </a:spcBef>
              <a:buFontTx/>
              <a:buNone/>
              <a:defRPr>
                <a:effectLst/>
              </a:defRPr>
            </a:lvl1pPr>
            <a:lvl2pPr marL="457200" indent="633600">
              <a:lnSpc>
                <a:spcPct val="110000"/>
              </a:lnSpc>
              <a:spcBef>
                <a:spcPts val="0"/>
              </a:spcBef>
              <a:buFontTx/>
              <a:buNone/>
              <a:defRPr>
                <a:effectLst/>
              </a:defRPr>
            </a:lvl2pPr>
            <a:lvl3pPr marL="914400" indent="633600">
              <a:lnSpc>
                <a:spcPct val="110000"/>
              </a:lnSpc>
              <a:spcBef>
                <a:spcPts val="0"/>
              </a:spcBef>
              <a:buFontTx/>
              <a:buNone/>
              <a:defRPr>
                <a:effectLst/>
              </a:defRPr>
            </a:lvl3pPr>
            <a:lvl4pPr marL="1371600" indent="633600">
              <a:lnSpc>
                <a:spcPct val="110000"/>
              </a:lnSpc>
              <a:spcBef>
                <a:spcPts val="0"/>
              </a:spcBef>
              <a:buFontTx/>
              <a:buNone/>
              <a:defRPr>
                <a:effectLst/>
              </a:defRPr>
            </a:lvl4pPr>
            <a:lvl5pPr marL="1828800" indent="633600">
              <a:lnSpc>
                <a:spcPct val="110000"/>
              </a:lnSpc>
              <a:spcBef>
                <a:spcPts val="0"/>
              </a:spcBef>
              <a:buFontTx/>
              <a:buNone/>
              <a:defRPr>
                <a:effectLs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64434089"/>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2324CB"/>
                </a:solidFill>
              </a:defRPr>
            </a:lvl1pPr>
          </a:lstStyle>
          <a:p>
            <a:r>
              <a:rPr lang="zh-CN" altLang="en-US" noProof="1"/>
              <a:t>单击此处编辑母版标题样式</a:t>
            </a:r>
          </a:p>
        </p:txBody>
      </p:sp>
    </p:spTree>
    <p:extLst>
      <p:ext uri="{BB962C8B-B14F-4D97-AF65-F5344CB8AC3E}">
        <p14:creationId xmlns:p14="http://schemas.microsoft.com/office/powerpoint/2010/main" val="2084917592"/>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620713"/>
            <a:ext cx="7924800" cy="6477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827088" y="1628775"/>
            <a:ext cx="3770312" cy="46799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49800" y="1628775"/>
            <a:ext cx="3770313" cy="46799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61175484"/>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765175"/>
            <a:ext cx="7988300" cy="53387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日期占位符 2"/>
          <p:cNvSpPr>
            <a:spLocks noGrp="1"/>
          </p:cNvSpPr>
          <p:nvPr>
            <p:ph type="dt" sz="half" idx="10"/>
          </p:nvPr>
        </p:nvSpPr>
        <p:spPr>
          <a:xfrm>
            <a:off x="1162050" y="6243638"/>
            <a:ext cx="1905000" cy="457200"/>
          </a:xfrm>
          <a:prstGeom prst="rect">
            <a:avLst/>
          </a:prstGeom>
        </p:spPr>
        <p:txBody>
          <a:bodyPr/>
          <a:lstStyle>
            <a:lvl1pPr>
              <a:defRPr/>
            </a:lvl1pPr>
          </a:lstStyle>
          <a:p>
            <a:endParaRPr lang="zh-CN" altLang="zh-CN"/>
          </a:p>
        </p:txBody>
      </p:sp>
      <p:sp>
        <p:nvSpPr>
          <p:cNvPr id="4" name="页脚占位符 3"/>
          <p:cNvSpPr>
            <a:spLocks noGrp="1"/>
          </p:cNvSpPr>
          <p:nvPr>
            <p:ph type="ftr" sz="quarter" idx="11"/>
          </p:nvPr>
        </p:nvSpPr>
        <p:spPr>
          <a:xfrm>
            <a:off x="3657600" y="6243638"/>
            <a:ext cx="2895600" cy="457200"/>
          </a:xfrm>
          <a:prstGeom prst="rect">
            <a:avLst/>
          </a:prstGeom>
        </p:spPr>
        <p:txBody>
          <a:bodyPr/>
          <a:lstStyle>
            <a:lvl1pPr>
              <a:defRPr/>
            </a:lvl1pPr>
          </a:lstStyle>
          <a:p>
            <a:endParaRPr lang="zh-CN" altLang="zh-CN"/>
          </a:p>
        </p:txBody>
      </p:sp>
      <p:sp>
        <p:nvSpPr>
          <p:cNvPr id="5" name="幻灯片编号占位符 4"/>
          <p:cNvSpPr>
            <a:spLocks noGrp="1"/>
          </p:cNvSpPr>
          <p:nvPr>
            <p:ph type="sldNum" sz="quarter" idx="12"/>
          </p:nvPr>
        </p:nvSpPr>
        <p:spPr>
          <a:xfrm>
            <a:off x="7042150" y="6243638"/>
            <a:ext cx="1905000" cy="457200"/>
          </a:xfrm>
          <a:prstGeom prst="rect">
            <a:avLst/>
          </a:prstGeom>
        </p:spPr>
        <p:txBody>
          <a:bodyPr/>
          <a:lstStyle>
            <a:lvl1pPr>
              <a:defRPr/>
            </a:lvl1pPr>
          </a:lstStyle>
          <a:p>
            <a:fld id="{A18F0337-8541-B449-8488-647B14218E4F}" type="slidenum">
              <a:rPr lang="zh-CN" altLang="zh-CN"/>
              <a:pPr/>
              <a:t>‹#›</a:t>
            </a:fld>
            <a:endParaRPr lang="zh-CN" altLang="zh-CN"/>
          </a:p>
        </p:txBody>
      </p:sp>
    </p:spTree>
    <p:extLst>
      <p:ext uri="{BB962C8B-B14F-4D97-AF65-F5344CB8AC3E}">
        <p14:creationId xmlns:p14="http://schemas.microsoft.com/office/powerpoint/2010/main" val="31080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2"/>
          <p:cNvSpPr>
            <a:spLocks noGrp="1" noChangeArrowheads="1"/>
          </p:cNvSpPr>
          <p:nvPr>
            <p:ph type="title"/>
          </p:nvPr>
        </p:nvSpPr>
        <p:spPr bwMode="auto">
          <a:xfrm>
            <a:off x="755650" y="620713"/>
            <a:ext cx="7924800" cy="6477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zh-CN" altLang="en-US" noProof="1"/>
              <a:t>单击此处编辑母版标题样式</a:t>
            </a:r>
          </a:p>
        </p:txBody>
      </p:sp>
      <p:pic>
        <p:nvPicPr>
          <p:cNvPr id="10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076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107950" y="0"/>
            <a:ext cx="1223963" cy="396875"/>
          </a:xfrm>
          <a:prstGeom prst="rect">
            <a:avLst/>
          </a:prstGeom>
          <a:noFill/>
          <a:ln w="9525">
            <a:noFill/>
            <a:miter lim="800000"/>
          </a:ln>
          <a:effectLst/>
        </p:spPr>
        <p:txBody>
          <a:bodyPr>
            <a:spAutoFit/>
          </a:bodyPr>
          <a:lstStyle/>
          <a:p>
            <a:pPr>
              <a:spcBef>
                <a:spcPct val="50000"/>
              </a:spcBef>
              <a:buFontTx/>
              <a:buNone/>
              <a:defRPr/>
            </a:pPr>
            <a:r>
              <a:rPr lang="zh-CN" altLang="en-US" sz="2000" dirty="0">
                <a:effectLst>
                  <a:outerShdw blurRad="38100" dist="38100" dir="2700000" algn="tl">
                    <a:srgbClr val="C0C0C0"/>
                  </a:outerShdw>
                </a:effectLst>
                <a:latin typeface="华文隶书" panose="02010800040101010101" pitchFamily="2" charset="-122"/>
                <a:sym typeface="+mn-ea"/>
              </a:rPr>
              <a:t>第 </a:t>
            </a:r>
            <a:r>
              <a:rPr lang="en-US" altLang="zh-CN" sz="2000" dirty="0" smtClean="0">
                <a:effectLst>
                  <a:outerShdw blurRad="38100" dist="38100" dir="2700000" algn="tl">
                    <a:srgbClr val="C0C0C0"/>
                  </a:outerShdw>
                </a:effectLst>
                <a:latin typeface="华文隶书" panose="02010800040101010101" pitchFamily="2" charset="-122"/>
                <a:sym typeface="+mn-ea"/>
              </a:rPr>
              <a:t>7  </a:t>
            </a:r>
            <a:r>
              <a:rPr lang="zh-CN" altLang="en-US" sz="2000" dirty="0">
                <a:effectLst>
                  <a:outerShdw blurRad="38100" dist="38100" dir="2700000" algn="tl">
                    <a:srgbClr val="C0C0C0"/>
                  </a:outerShdw>
                </a:effectLst>
                <a:latin typeface="华文隶书" panose="02010800040101010101" pitchFamily="2" charset="-122"/>
                <a:sym typeface="+mn-ea"/>
              </a:rPr>
              <a:t>章</a:t>
            </a:r>
          </a:p>
        </p:txBody>
      </p:sp>
      <p:sp>
        <p:nvSpPr>
          <p:cNvPr id="1029" name="Line 9"/>
          <p:cNvSpPr>
            <a:spLocks noChangeShapeType="1"/>
          </p:cNvSpPr>
          <p:nvPr/>
        </p:nvSpPr>
        <p:spPr bwMode="auto">
          <a:xfrm>
            <a:off x="7826375" y="1174750"/>
            <a:ext cx="1203325" cy="1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0"/>
            <a:ext cx="414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Group 11"/>
          <p:cNvGrpSpPr>
            <a:grpSpLocks/>
          </p:cNvGrpSpPr>
          <p:nvPr/>
        </p:nvGrpSpPr>
        <p:grpSpPr bwMode="auto">
          <a:xfrm>
            <a:off x="1403350" y="188913"/>
            <a:ext cx="7056438" cy="215900"/>
            <a:chOff x="0" y="0"/>
            <a:chExt cx="5760" cy="138"/>
          </a:xfrm>
        </p:grpSpPr>
        <p:sp>
          <p:nvSpPr>
            <p:cNvPr id="1042" name="Rectangle 12"/>
            <p:cNvSpPr>
              <a:spLocks noChangeArrowheads="1"/>
            </p:cNvSpPr>
            <p:nvPr/>
          </p:nvSpPr>
          <p:spPr bwMode="auto">
            <a:xfrm flipH="1" flipV="1">
              <a:off x="0" y="90"/>
              <a:ext cx="5760" cy="48"/>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buFontTx/>
                <a:buNone/>
                <a:defRPr/>
              </a:pPr>
              <a:endParaRPr lang="zh-CN" altLang="en-US"/>
            </a:p>
          </p:txBody>
        </p:sp>
        <p:sp>
          <p:nvSpPr>
            <p:cNvPr id="1043" name="Rectangle 13"/>
            <p:cNvSpPr>
              <a:spLocks noChangeArrowheads="1"/>
            </p:cNvSpPr>
            <p:nvPr/>
          </p:nvSpPr>
          <p:spPr bwMode="auto">
            <a:xfrm flipH="1" flipV="1">
              <a:off x="4656" y="0"/>
              <a:ext cx="1104" cy="96"/>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buFontTx/>
                <a:buNone/>
                <a:defRPr/>
              </a:pPr>
              <a:endParaRPr lang="zh-CN" altLang="en-US"/>
            </a:p>
          </p:txBody>
        </p:sp>
        <p:sp>
          <p:nvSpPr>
            <p:cNvPr id="1044" name="未知"/>
            <p:cNvSpPr>
              <a:spLocks/>
            </p:cNvSpPr>
            <p:nvPr/>
          </p:nvSpPr>
          <p:spPr bwMode="auto">
            <a:xfrm flipH="1" flipV="1">
              <a:off x="4560" y="0"/>
              <a:ext cx="96" cy="96"/>
            </a:xfrm>
            <a:custGeom>
              <a:avLst/>
              <a:gdLst>
                <a:gd name="T0" fmla="*/ 1 w 192"/>
                <a:gd name="T1" fmla="*/ 0 h 192"/>
                <a:gd name="T2" fmla="*/ 0 w 192"/>
                <a:gd name="T3" fmla="*/ 0 h 192"/>
                <a:gd name="T4" fmla="*/ 0 w 192"/>
                <a:gd name="T5" fmla="*/ 1 h 192"/>
                <a:gd name="T6" fmla="*/ 1 w 192"/>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92">
                  <a:moveTo>
                    <a:pt x="192" y="0"/>
                  </a:moveTo>
                  <a:lnTo>
                    <a:pt x="0" y="0"/>
                  </a:lnTo>
                  <a:lnTo>
                    <a:pt x="0" y="192"/>
                  </a:lnTo>
                  <a:lnTo>
                    <a:pt x="192" y="0"/>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 name="Rectangle 15"/>
          <p:cNvSpPr>
            <a:spLocks noChangeArrowheads="1"/>
          </p:cNvSpPr>
          <p:nvPr/>
        </p:nvSpPr>
        <p:spPr bwMode="auto">
          <a:xfrm>
            <a:off x="7129463" y="188913"/>
            <a:ext cx="2014537" cy="21590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lnSpc>
                <a:spcPct val="90000"/>
              </a:lnSpc>
              <a:buFontTx/>
              <a:buNone/>
              <a:defRPr/>
            </a:pPr>
            <a:r>
              <a:rPr lang="zh-CN" altLang="en-US" sz="2000" dirty="0">
                <a:latin typeface="Verdana" pitchFamily="34" charset="0"/>
                <a:ea typeface="宋体" pitchFamily="2" charset="-122"/>
                <a:sym typeface="+mn-ea"/>
              </a:rPr>
              <a:t>信息技术学院</a:t>
            </a:r>
            <a:endParaRPr lang="zh-CN" altLang="en-US" sz="2000" dirty="0">
              <a:ea typeface="宋体" pitchFamily="2" charset="-122"/>
              <a:sym typeface="+mn-ea"/>
            </a:endParaRPr>
          </a:p>
        </p:txBody>
      </p:sp>
      <p:sp>
        <p:nvSpPr>
          <p:cNvPr id="1033" name="Rectangle 16"/>
          <p:cNvSpPr>
            <a:spLocks noChangeArrowheads="1"/>
          </p:cNvSpPr>
          <p:nvPr/>
        </p:nvSpPr>
        <p:spPr bwMode="auto">
          <a:xfrm>
            <a:off x="1331913" y="4763"/>
            <a:ext cx="1008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dist" eaLnBrk="1" hangingPunct="1">
              <a:buFontTx/>
              <a:buNone/>
              <a:defRPr/>
            </a:pPr>
            <a:r>
              <a:rPr lang="zh-CN" altLang="en-US" sz="2000" dirty="0">
                <a:solidFill>
                  <a:schemeClr val="bg1"/>
                </a:solidFill>
                <a:sym typeface="+mn-ea"/>
              </a:rPr>
              <a:t>回溯法</a:t>
            </a:r>
          </a:p>
        </p:txBody>
      </p:sp>
      <p:sp>
        <p:nvSpPr>
          <p:cNvPr id="1034" name="Rectangle 17"/>
          <p:cNvSpPr>
            <a:spLocks noGrp="1" noChangeArrowheads="1"/>
          </p:cNvSpPr>
          <p:nvPr>
            <p:ph type="body" idx="1"/>
          </p:nvPr>
        </p:nvSpPr>
        <p:spPr bwMode="auto">
          <a:xfrm>
            <a:off x="539750" y="1412875"/>
            <a:ext cx="82089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35" name="Text Box 18"/>
          <p:cNvSpPr txBox="1">
            <a:spLocks noChangeArrowheads="1"/>
          </p:cNvSpPr>
          <p:nvPr/>
        </p:nvSpPr>
        <p:spPr bwMode="auto">
          <a:xfrm>
            <a:off x="6011863" y="6491288"/>
            <a:ext cx="309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buFontTx/>
              <a:buNone/>
              <a:defRPr/>
            </a:pPr>
            <a:endParaRPr lang="zh-CN" altLang="en-US" sz="1800">
              <a:ea typeface="宋体" pitchFamily="2" charset="-122"/>
            </a:endParaRPr>
          </a:p>
        </p:txBody>
      </p:sp>
      <p:sp>
        <p:nvSpPr>
          <p:cNvPr id="1036" name="Text Box 19"/>
          <p:cNvSpPr txBox="1">
            <a:spLocks noChangeArrowheads="1"/>
          </p:cNvSpPr>
          <p:nvPr/>
        </p:nvSpPr>
        <p:spPr bwMode="auto">
          <a:xfrm>
            <a:off x="5867400" y="64912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buFontTx/>
              <a:buNone/>
              <a:defRPr/>
            </a:pPr>
            <a:endParaRPr lang="zh-CN" altLang="en-US" sz="1800">
              <a:ea typeface="宋体" pitchFamily="2" charset="-122"/>
            </a:endParaRPr>
          </a:p>
        </p:txBody>
      </p:sp>
      <p:sp>
        <p:nvSpPr>
          <p:cNvPr id="1037" name="Text Box 18"/>
          <p:cNvSpPr txBox="1">
            <a:spLocks noChangeArrowheads="1"/>
          </p:cNvSpPr>
          <p:nvPr/>
        </p:nvSpPr>
        <p:spPr bwMode="auto">
          <a:xfrm>
            <a:off x="6011863" y="6491288"/>
            <a:ext cx="3095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buFontTx/>
              <a:buNone/>
              <a:defRPr/>
            </a:pPr>
            <a:endParaRPr lang="zh-CN" altLang="zh-CN" sz="1800">
              <a:ea typeface="宋体" pitchFamily="2" charset="-122"/>
            </a:endParaRPr>
          </a:p>
        </p:txBody>
      </p:sp>
      <p:sp>
        <p:nvSpPr>
          <p:cNvPr id="1038" name="Text Box 19"/>
          <p:cNvSpPr txBox="1">
            <a:spLocks noChangeArrowheads="1"/>
          </p:cNvSpPr>
          <p:nvPr/>
        </p:nvSpPr>
        <p:spPr bwMode="auto">
          <a:xfrm>
            <a:off x="5867400" y="6491288"/>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eaLnBrk="1" hangingPunct="1">
              <a:buFontTx/>
              <a:buNone/>
              <a:defRPr/>
            </a:pPr>
            <a:endParaRPr lang="zh-CN" altLang="zh-CN" sz="1800">
              <a:ea typeface="宋体" pitchFamily="2" charset="-122"/>
            </a:endParaRPr>
          </a:p>
        </p:txBody>
      </p:sp>
      <p:sp>
        <p:nvSpPr>
          <p:cNvPr id="22" name="矩形 21"/>
          <p:cNvSpPr/>
          <p:nvPr/>
        </p:nvSpPr>
        <p:spPr bwMode="auto">
          <a:xfrm>
            <a:off x="0" y="6453188"/>
            <a:ext cx="9144000" cy="404812"/>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wrap="none"/>
          <a:lstStyle/>
          <a:p>
            <a:pPr algn="ctr">
              <a:buFontTx/>
              <a:buNone/>
              <a:defRPr/>
            </a:pPr>
            <a:endParaRPr lang="zh-CN" altLang="en-US"/>
          </a:p>
        </p:txBody>
      </p:sp>
      <p:sp>
        <p:nvSpPr>
          <p:cNvPr id="3" name="TextBox 23"/>
          <p:cNvSpPr txBox="1">
            <a:spLocks noChangeArrowheads="1"/>
          </p:cNvSpPr>
          <p:nvPr/>
        </p:nvSpPr>
        <p:spPr bwMode="auto">
          <a:xfrm>
            <a:off x="53975" y="6467475"/>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ea typeface="华文隶书" pitchFamily="2" charset="-122"/>
              </a:defRPr>
            </a:lvl1pPr>
            <a:lvl2pPr marL="742950" indent="-285750" eaLnBrk="0" hangingPunct="0">
              <a:defRPr sz="1600">
                <a:solidFill>
                  <a:schemeClr val="tx1"/>
                </a:solidFill>
                <a:latin typeface="Arial" pitchFamily="34" charset="0"/>
                <a:ea typeface="华文隶书" pitchFamily="2" charset="-122"/>
              </a:defRPr>
            </a:lvl2pPr>
            <a:lvl3pPr marL="1143000" indent="-228600" eaLnBrk="0" hangingPunct="0">
              <a:defRPr sz="1600">
                <a:solidFill>
                  <a:schemeClr val="tx1"/>
                </a:solidFill>
                <a:latin typeface="Arial" pitchFamily="34" charset="0"/>
                <a:ea typeface="华文隶书" pitchFamily="2" charset="-122"/>
              </a:defRPr>
            </a:lvl3pPr>
            <a:lvl4pPr marL="1600200" indent="-228600" eaLnBrk="0" hangingPunct="0">
              <a:defRPr sz="1600">
                <a:solidFill>
                  <a:schemeClr val="tx1"/>
                </a:solidFill>
                <a:latin typeface="Arial" pitchFamily="34" charset="0"/>
                <a:ea typeface="华文隶书" pitchFamily="2" charset="-122"/>
              </a:defRPr>
            </a:lvl4pPr>
            <a:lvl5pPr marL="2057400" indent="-228600" eaLnBrk="0" hangingPunct="0">
              <a:defRPr sz="1600">
                <a:solidFill>
                  <a:schemeClr val="tx1"/>
                </a:solidFill>
                <a:latin typeface="Arial" pitchFamily="34" charset="0"/>
                <a:ea typeface="华文隶书" pitchFamily="2" charset="-122"/>
              </a:defRPr>
            </a:lvl5pPr>
            <a:lvl6pPr marL="25146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6pPr>
            <a:lvl7pPr marL="29718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7pPr>
            <a:lvl8pPr marL="34290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8pPr>
            <a:lvl9pPr marL="3886200" indent="-228600" eaLnBrk="0" fontAlgn="base" hangingPunct="0">
              <a:spcBef>
                <a:spcPct val="0"/>
              </a:spcBef>
              <a:spcAft>
                <a:spcPct val="0"/>
              </a:spcAft>
              <a:buFont typeface="Arial" pitchFamily="34" charset="0"/>
              <a:defRPr sz="1600">
                <a:solidFill>
                  <a:schemeClr val="tx1"/>
                </a:solidFill>
                <a:latin typeface="Arial" pitchFamily="34" charset="0"/>
                <a:ea typeface="华文隶书" pitchFamily="2" charset="-122"/>
              </a:defRPr>
            </a:lvl9pPr>
          </a:lstStyle>
          <a:p>
            <a:pPr algn="ctr" eaLnBrk="1" hangingPunct="1">
              <a:buFontTx/>
              <a:buNone/>
              <a:defRPr/>
            </a:pPr>
            <a:r>
              <a:rPr lang="zh-CN" altLang="en-US" sz="1800" b="1" dirty="0">
                <a:solidFill>
                  <a:schemeClr val="bg1"/>
                </a:solidFill>
                <a:latin typeface="宋体" pitchFamily="2" charset="-122"/>
                <a:ea typeface="宋体" pitchFamily="2" charset="-122"/>
                <a:sym typeface="+mn-ea"/>
              </a:rPr>
              <a:t>算法分析与设计</a:t>
            </a:r>
          </a:p>
        </p:txBody>
      </p:sp>
    </p:spTree>
  </p:cSld>
  <p:clrMap bg1="lt1" tx1="dk1" bg2="lt2" tx2="dk2" accent1="accent1" accent2="accent2" accent3="accent3" accent4="accent4" accent5="accent5" accent6="accent6" hlink="hlink" folHlink="folHlink"/>
  <p:sldLayoutIdLst>
    <p:sldLayoutId id="2147483969" r:id="rId1"/>
    <p:sldLayoutId id="2147483966" r:id="rId2"/>
    <p:sldLayoutId id="2147483967" r:id="rId3"/>
    <p:sldLayoutId id="2147483968" r:id="rId4"/>
    <p:sldLayoutId id="2147483970" r:id="rId5"/>
  </p:sldLayoutIdLst>
  <p:transition spd="slow">
    <p:wipe dir="r"/>
  </p:transition>
  <p:txStyles>
    <p:titleStyle>
      <a:lvl1pPr algn="ctr" rtl="0" eaLnBrk="0" fontAlgn="base" hangingPunct="0">
        <a:lnSpc>
          <a:spcPct val="90000"/>
        </a:lnSpc>
        <a:spcBef>
          <a:spcPct val="0"/>
        </a:spcBef>
        <a:spcAft>
          <a:spcPct val="0"/>
        </a:spcAft>
        <a:defRPr sz="3600" b="1">
          <a:solidFill>
            <a:srgbClr val="2324CB"/>
          </a:solidFill>
          <a:latin typeface="+mj-lt"/>
          <a:ea typeface="+mj-ea"/>
          <a:cs typeface="+mj-cs"/>
        </a:defRPr>
      </a:lvl1pPr>
      <a:lvl2pPr algn="ctr" rtl="0" eaLnBrk="0" fontAlgn="base" hangingPunct="0">
        <a:lnSpc>
          <a:spcPct val="90000"/>
        </a:lnSpc>
        <a:spcBef>
          <a:spcPct val="0"/>
        </a:spcBef>
        <a:spcAft>
          <a:spcPct val="0"/>
        </a:spcAft>
        <a:defRPr sz="3600" b="1">
          <a:solidFill>
            <a:srgbClr val="2324CB"/>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algn="ctr" rtl="0" eaLnBrk="0" fontAlgn="base" hangingPunct="0">
        <a:lnSpc>
          <a:spcPct val="90000"/>
        </a:lnSpc>
        <a:spcBef>
          <a:spcPct val="0"/>
        </a:spcBef>
        <a:spcAft>
          <a:spcPct val="0"/>
        </a:spcAft>
        <a:defRPr sz="3600" b="1">
          <a:solidFill>
            <a:srgbClr val="2324CB"/>
          </a:solidFill>
          <a:effectLst>
            <a:outerShdw blurRad="38100" dist="38100" dir="2700000" algn="tl">
              <a:srgbClr val="C0C0C0"/>
            </a:outerShdw>
          </a:effectLst>
          <a:latin typeface="Arial" panose="020B0604020202020204" pitchFamily="34" charset="0"/>
          <a:ea typeface="华文中宋" panose="02010600040101010101" pitchFamily="2" charset="-122"/>
        </a:defRPr>
      </a:lvl3pPr>
      <a:lvl4pPr algn="ctr" rtl="0" eaLnBrk="0" fontAlgn="base" hangingPunct="0">
        <a:lnSpc>
          <a:spcPct val="90000"/>
        </a:lnSpc>
        <a:spcBef>
          <a:spcPct val="0"/>
        </a:spcBef>
        <a:spcAft>
          <a:spcPct val="0"/>
        </a:spcAft>
        <a:defRPr sz="3600" b="1">
          <a:solidFill>
            <a:srgbClr val="2324CB"/>
          </a:solidFill>
          <a:effectLst>
            <a:outerShdw blurRad="38100" dist="38100" dir="2700000" algn="tl">
              <a:srgbClr val="C0C0C0"/>
            </a:outerShdw>
          </a:effectLst>
          <a:latin typeface="Arial" panose="020B0604020202020204" pitchFamily="34" charset="0"/>
          <a:ea typeface="华文中宋" panose="02010600040101010101" pitchFamily="2" charset="-122"/>
        </a:defRPr>
      </a:lvl4pPr>
      <a:lvl5pPr algn="ctr" rtl="0" eaLnBrk="0" fontAlgn="base" hangingPunct="0">
        <a:lnSpc>
          <a:spcPct val="90000"/>
        </a:lnSpc>
        <a:spcBef>
          <a:spcPct val="0"/>
        </a:spcBef>
        <a:spcAft>
          <a:spcPct val="0"/>
        </a:spcAft>
        <a:defRPr sz="3600" b="1">
          <a:solidFill>
            <a:srgbClr val="2324CB"/>
          </a:solidFill>
          <a:effectLst>
            <a:outerShdw blurRad="38100" dist="38100" dir="2700000" algn="tl">
              <a:srgbClr val="C0C0C0"/>
            </a:outerShdw>
          </a:effectLst>
          <a:latin typeface="Arial" panose="020B0604020202020204" pitchFamily="34" charset="0"/>
          <a:ea typeface="华文中宋" panose="02010600040101010101" pitchFamily="2" charset="-122"/>
        </a:defRPr>
      </a:lvl5pPr>
      <a:lvl6pPr marL="4572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6pPr>
      <a:lvl7pPr marL="9144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7pPr>
      <a:lvl8pPr marL="13716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8pPr>
      <a:lvl9pPr marL="1828800" algn="l" rtl="0" fontAlgn="base">
        <a:lnSpc>
          <a:spcPct val="90000"/>
        </a:lnSpc>
        <a:spcBef>
          <a:spcPct val="0"/>
        </a:spcBef>
        <a:spcAft>
          <a:spcPct val="0"/>
        </a:spcAft>
        <a:defRPr sz="3600" b="1">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9pPr>
    </p:titleStyle>
    <p:bodyStyle>
      <a:lvl1pPr marL="342900" indent="-342900" algn="l" rtl="0" eaLnBrk="0" fontAlgn="base" hangingPunct="0">
        <a:lnSpc>
          <a:spcPct val="110000"/>
        </a:lnSpc>
        <a:spcBef>
          <a:spcPts val="200"/>
        </a:spcBef>
        <a:spcAft>
          <a:spcPct val="0"/>
        </a:spcAft>
        <a:buClr>
          <a:schemeClr val="tx1"/>
        </a:buClr>
        <a:buFont typeface="Wingdings" pitchFamily="2" charset="2"/>
        <a:buBlip>
          <a:blip r:embed="rId9"/>
        </a:buBlip>
        <a:defRPr sz="2400" b="1">
          <a:solidFill>
            <a:schemeClr val="tx1"/>
          </a:solidFill>
          <a:latin typeface="宋体" pitchFamily="2" charset="-122"/>
          <a:ea typeface="宋体" pitchFamily="2" charset="-122"/>
          <a:cs typeface="+mn-cs"/>
        </a:defRPr>
      </a:lvl1pPr>
      <a:lvl2pPr marL="742950" indent="-285750" algn="l" rtl="0" eaLnBrk="0" fontAlgn="base" hangingPunct="0">
        <a:lnSpc>
          <a:spcPct val="110000"/>
        </a:lnSpc>
        <a:spcBef>
          <a:spcPts val="200"/>
        </a:spcBef>
        <a:spcAft>
          <a:spcPct val="0"/>
        </a:spcAft>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algn="l" rtl="0" eaLnBrk="0" fontAlgn="base" hangingPunct="0">
        <a:lnSpc>
          <a:spcPct val="110000"/>
        </a:lnSpc>
        <a:spcBef>
          <a:spcPts val="200"/>
        </a:spcBef>
        <a:spcAft>
          <a:spcPct val="0"/>
        </a:spcAft>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algn="l" rtl="0" eaLnBrk="0" fontAlgn="base" hangingPunct="0">
        <a:lnSpc>
          <a:spcPct val="110000"/>
        </a:lnSpc>
        <a:spcBef>
          <a:spcPts val="200"/>
        </a:spcBef>
        <a:spcAft>
          <a:spcPct val="0"/>
        </a:spcAft>
        <a:buClr>
          <a:schemeClr val="tx1"/>
        </a:buClr>
        <a:buBlip>
          <a:blip r:embed="rId9"/>
        </a:buBlip>
        <a:defRPr sz="2400" b="1">
          <a:solidFill>
            <a:schemeClr val="tx1"/>
          </a:solidFill>
          <a:latin typeface="宋体" pitchFamily="2" charset="-122"/>
          <a:ea typeface="宋体" pitchFamily="2" charset="-122"/>
        </a:defRPr>
      </a:lvl4pPr>
      <a:lvl5pPr marL="2057400" indent="-228600" algn="l" rtl="0" eaLnBrk="0" fontAlgn="base" hangingPunct="0">
        <a:lnSpc>
          <a:spcPct val="110000"/>
        </a:lnSpc>
        <a:spcBef>
          <a:spcPts val="200"/>
        </a:spcBef>
        <a:spcAft>
          <a:spcPct val="0"/>
        </a:spcAft>
        <a:buClr>
          <a:schemeClr val="tx1"/>
        </a:buClr>
        <a:buFont typeface="Wingdings" pitchFamily="2" charset="2"/>
        <a:buBlip>
          <a:blip r:embed="rId9"/>
        </a:buBlip>
        <a:defRPr sz="2400" b="1">
          <a:solidFill>
            <a:schemeClr val="tx1"/>
          </a:solidFill>
          <a:latin typeface="宋体" pitchFamily="2" charset="-122"/>
          <a:ea typeface="宋体"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9"/>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9"/>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9"/>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9"/>
        </a:buBlip>
        <a:defRPr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187624" y="908720"/>
            <a:ext cx="7416800" cy="769441"/>
          </a:xfrm>
          <a:prstGeom prst="rect">
            <a:avLst/>
          </a:prstGeom>
          <a:noFill/>
          <a:ln w="9525">
            <a:noFill/>
            <a:miter lim="800000"/>
          </a:ln>
          <a:effectLst/>
        </p:spPr>
        <p:txBody>
          <a:bodyPr>
            <a:spAutoFit/>
          </a:bodyPr>
          <a:lstStyle/>
          <a:p>
            <a:pPr algn="ctr">
              <a:spcBef>
                <a:spcPts val="1000"/>
              </a:spcBef>
              <a:buFontTx/>
              <a:buNone/>
              <a:defRPr/>
            </a:pPr>
            <a:r>
              <a:rPr lang="zh-CN" altLang="en-US" sz="4400" b="1" kern="0" spc="300" noProof="1" smtClean="0">
                <a:solidFill>
                  <a:srgbClr val="000000"/>
                </a:solidFill>
                <a:effectLst>
                  <a:outerShdw blurRad="38100" dist="38100" dir="2700000" algn="tl">
                    <a:srgbClr val="C0C0C0"/>
                  </a:outerShdw>
                </a:effectLst>
                <a:latin typeface="Arial"/>
                <a:ea typeface="华文中宋"/>
                <a:cs typeface="+mj-cs"/>
              </a:rPr>
              <a:t>第</a:t>
            </a:r>
            <a:r>
              <a:rPr lang="en-US" altLang="zh-CN" sz="4400" b="1" kern="0" spc="300" noProof="1" smtClean="0">
                <a:solidFill>
                  <a:srgbClr val="000000"/>
                </a:solidFill>
                <a:effectLst>
                  <a:outerShdw blurRad="38100" dist="38100" dir="2700000" algn="tl">
                    <a:srgbClr val="C0C0C0"/>
                  </a:outerShdw>
                </a:effectLst>
                <a:latin typeface="Arial"/>
                <a:ea typeface="华文中宋"/>
                <a:cs typeface="+mj-cs"/>
              </a:rPr>
              <a:t>7</a:t>
            </a:r>
            <a:r>
              <a:rPr lang="zh-CN" altLang="en-US" sz="4400" b="1" kern="0" spc="300" noProof="1" smtClean="0">
                <a:solidFill>
                  <a:srgbClr val="000000"/>
                </a:solidFill>
                <a:effectLst>
                  <a:outerShdw blurRad="38100" dist="38100" dir="2700000" algn="tl">
                    <a:srgbClr val="C0C0C0"/>
                  </a:outerShdw>
                </a:effectLst>
                <a:latin typeface="Arial"/>
                <a:ea typeface="华文中宋"/>
                <a:cs typeface="+mj-cs"/>
              </a:rPr>
              <a:t>章 </a:t>
            </a:r>
            <a:r>
              <a:rPr lang="zh-CN" altLang="en-US" sz="4400" b="1" kern="0" spc="300" noProof="1">
                <a:solidFill>
                  <a:srgbClr val="000000"/>
                </a:solidFill>
                <a:effectLst>
                  <a:outerShdw blurRad="38100" dist="38100" dir="2700000" algn="tl">
                    <a:srgbClr val="C0C0C0"/>
                  </a:outerShdw>
                </a:effectLst>
                <a:latin typeface="Arial"/>
                <a:ea typeface="华文中宋"/>
                <a:cs typeface="+mj-cs"/>
              </a:rPr>
              <a:t>回溯</a:t>
            </a:r>
            <a:r>
              <a:rPr lang="zh-CN" altLang="en-US" sz="4400" b="1" kern="0" spc="300" noProof="1" smtClean="0">
                <a:solidFill>
                  <a:srgbClr val="000000"/>
                </a:solidFill>
                <a:effectLst>
                  <a:outerShdw blurRad="38100" dist="38100" dir="2700000" algn="tl">
                    <a:srgbClr val="C0C0C0"/>
                  </a:outerShdw>
                </a:effectLst>
                <a:latin typeface="Arial"/>
                <a:ea typeface="华文中宋"/>
                <a:cs typeface="+mj-cs"/>
              </a:rPr>
              <a:t>法</a:t>
            </a:r>
            <a:endParaRPr lang="en-US" altLang="zh-CN" sz="4400" b="1" kern="0" spc="300" noProof="1">
              <a:solidFill>
                <a:srgbClr val="000000"/>
              </a:solidFill>
              <a:effectLst>
                <a:outerShdw blurRad="38100" dist="38100" dir="2700000" algn="tl">
                  <a:srgbClr val="C0C0C0"/>
                </a:outerShdw>
              </a:effectLst>
              <a:latin typeface="Arial"/>
              <a:ea typeface="华文中宋"/>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文本占位符 379906"/>
          <p:cNvSpPr>
            <a:spLocks noGrp="1"/>
          </p:cNvSpPr>
          <p:nvPr>
            <p:ph type="body" idx="1"/>
          </p:nvPr>
        </p:nvSpPr>
        <p:spPr>
          <a:xfrm>
            <a:off x="457200" y="1792205"/>
            <a:ext cx="7818438" cy="4471988"/>
          </a:xfrm>
          <a:ln/>
        </p:spPr>
        <p:txBody>
          <a:bodyPr/>
          <a:lstStyle/>
          <a:p>
            <a:pPr>
              <a:buNone/>
            </a:pPr>
            <a:r>
              <a:rPr lang="zh-CN" altLang="en-US" dirty="0"/>
              <a:t>从开始结点（根结点）出发，这个开始结点就成为一个活结点，同时也成为当前的扩展结点。</a:t>
            </a:r>
          </a:p>
          <a:p>
            <a:r>
              <a:rPr lang="zh-CN" altLang="en-US" b="1" i="1" dirty="0">
                <a:solidFill>
                  <a:srgbClr val="FF0000"/>
                </a:solidFill>
              </a:rPr>
              <a:t>活结点</a:t>
            </a:r>
            <a:r>
              <a:rPr lang="en-US" altLang="zh-CN" i="1" dirty="0"/>
              <a:t>:</a:t>
            </a:r>
            <a:r>
              <a:rPr lang="zh-CN" altLang="en-US" i="1" dirty="0"/>
              <a:t>一个自身已生成但其儿子还没有全部生成的节点称做活结点。</a:t>
            </a:r>
          </a:p>
          <a:p>
            <a:r>
              <a:rPr lang="zh-CN" altLang="en-US" b="1" i="1" dirty="0">
                <a:solidFill>
                  <a:srgbClr val="FF0000"/>
                </a:solidFill>
              </a:rPr>
              <a:t>扩展结点</a:t>
            </a:r>
            <a:r>
              <a:rPr lang="en-US" altLang="zh-CN" i="1" dirty="0"/>
              <a:t>:</a:t>
            </a:r>
            <a:r>
              <a:rPr lang="zh-CN" altLang="en-US" i="1" dirty="0"/>
              <a:t>一个正在产生儿子的结点称为扩展结点。</a:t>
            </a:r>
          </a:p>
        </p:txBody>
      </p:sp>
      <p:sp>
        <p:nvSpPr>
          <p:cNvPr id="6" name="Rectangle 4">
            <a:extLst>
              <a:ext uri="{FF2B5EF4-FFF2-40B4-BE49-F238E27FC236}">
                <a16:creationId xmlns:a16="http://schemas.microsoft.com/office/drawing/2014/main" id="{0802E249-F29F-413D-BB8C-EF6348947AF0}"/>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14F6A85A-860D-49FF-9AC3-C38C0724C115}"/>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907">
                                            <p:txEl>
                                              <p:pRg st="1" end="1"/>
                                            </p:txEl>
                                          </p:spTgt>
                                        </p:tgtEl>
                                        <p:attrNameLst>
                                          <p:attrName>style.visibility</p:attrName>
                                        </p:attrNameLst>
                                      </p:cBhvr>
                                      <p:to>
                                        <p:strVal val="visible"/>
                                      </p:to>
                                    </p:set>
                                    <p:anim calcmode="lin" valueType="num">
                                      <p:cBhvr additive="base">
                                        <p:cTn id="7" dur="500" fill="hold"/>
                                        <p:tgtEl>
                                          <p:spTgt spid="3799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anim calcmode="lin" valueType="num">
                                      <p:cBhvr additive="base">
                                        <p:cTn id="13" dur="500" fill="hold"/>
                                        <p:tgtEl>
                                          <p:spTgt spid="3799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9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文本占位符 356354"/>
          <p:cNvSpPr>
            <a:spLocks noGrp="1"/>
          </p:cNvSpPr>
          <p:nvPr>
            <p:ph type="body" idx="1"/>
          </p:nvPr>
        </p:nvSpPr>
        <p:spPr>
          <a:xfrm>
            <a:off x="522288" y="1771650"/>
            <a:ext cx="8010152" cy="3241526"/>
          </a:xfrm>
          <a:ln/>
        </p:spPr>
        <p:txBody>
          <a:bodyPr/>
          <a:lstStyle/>
          <a:p>
            <a:r>
              <a:rPr lang="zh-CN" altLang="en-US" b="1" dirty="0"/>
              <a:t>在当前扩展结点处，搜索向纵深方向移至一个新结点</a:t>
            </a:r>
            <a:r>
              <a:rPr lang="zh-CN" altLang="en-US" dirty="0"/>
              <a:t>。这个新结点就成为一个新的活结点，并成为当前扩展结点。</a:t>
            </a:r>
          </a:p>
          <a:p>
            <a:r>
              <a:rPr lang="zh-CN" altLang="en-US" b="1" dirty="0"/>
              <a:t>如果在当前扩展结点处不能再向纵深方向移动，则当前扩展结点就成为死结点</a:t>
            </a:r>
            <a:r>
              <a:rPr lang="zh-CN" altLang="en-US" dirty="0"/>
              <a:t>。</a:t>
            </a:r>
          </a:p>
          <a:p>
            <a:r>
              <a:rPr lang="zh-CN" altLang="en-US" b="1" i="1" dirty="0">
                <a:solidFill>
                  <a:srgbClr val="FF0000"/>
                </a:solidFill>
              </a:rPr>
              <a:t>死结点</a:t>
            </a:r>
            <a:r>
              <a:rPr lang="en-US" altLang="zh-CN" i="1" dirty="0"/>
              <a:t>:</a:t>
            </a:r>
            <a:r>
              <a:rPr lang="zh-CN" altLang="en-US" i="1" dirty="0"/>
              <a:t>一个所有儿子已经全部产生的结点称做死结点。</a:t>
            </a:r>
          </a:p>
        </p:txBody>
      </p:sp>
      <p:sp>
        <p:nvSpPr>
          <p:cNvPr id="6" name="Rectangle 4">
            <a:extLst>
              <a:ext uri="{FF2B5EF4-FFF2-40B4-BE49-F238E27FC236}">
                <a16:creationId xmlns:a16="http://schemas.microsoft.com/office/drawing/2014/main" id="{3593FE12-8F08-4459-A632-6F2CEA11D258}"/>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329EFD66-AF11-4755-B779-3407547C47EE}"/>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6355">
                                            <p:txEl>
                                              <p:pRg st="1" end="1"/>
                                            </p:txEl>
                                          </p:spTgt>
                                        </p:tgtEl>
                                        <p:attrNameLst>
                                          <p:attrName>style.visibility</p:attrName>
                                        </p:attrNameLst>
                                      </p:cBhvr>
                                      <p:to>
                                        <p:strVal val="visible"/>
                                      </p:to>
                                    </p:set>
                                    <p:anim calcmode="lin" valueType="num">
                                      <p:cBhvr additive="base">
                                        <p:cTn id="7" dur="500" fill="hold"/>
                                        <p:tgtEl>
                                          <p:spTgt spid="356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6355">
                                            <p:txEl>
                                              <p:pRg st="2" end="2"/>
                                            </p:txEl>
                                          </p:spTgt>
                                        </p:tgtEl>
                                        <p:attrNameLst>
                                          <p:attrName>style.visibility</p:attrName>
                                        </p:attrNameLst>
                                      </p:cBhvr>
                                      <p:to>
                                        <p:strVal val="visible"/>
                                      </p:to>
                                    </p:set>
                                    <p:anim calcmode="lin" valueType="num">
                                      <p:cBhvr additive="base">
                                        <p:cTn id="13" dur="500" fill="hold"/>
                                        <p:tgtEl>
                                          <p:spTgt spid="356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63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文本占位符 357378"/>
          <p:cNvSpPr>
            <a:spLocks noGrp="1"/>
          </p:cNvSpPr>
          <p:nvPr>
            <p:ph type="body" idx="1"/>
          </p:nvPr>
        </p:nvSpPr>
        <p:spPr>
          <a:xfrm>
            <a:off x="474602" y="1771650"/>
            <a:ext cx="7985829" cy="2881486"/>
          </a:xfrm>
          <a:ln/>
        </p:spPr>
        <p:txBody>
          <a:bodyPr/>
          <a:lstStyle/>
          <a:p>
            <a:r>
              <a:rPr lang="zh-CN" altLang="en-US" b="1" dirty="0"/>
              <a:t>当前扩展结点成为死结点时，应往回移动（回溯）至最近的一个活结点处</a:t>
            </a:r>
            <a:r>
              <a:rPr lang="zh-CN" altLang="en-US" dirty="0"/>
              <a:t>，并使这个活结点成为当前的扩展结点。</a:t>
            </a:r>
          </a:p>
          <a:p>
            <a:r>
              <a:rPr lang="zh-CN" altLang="en-US" b="1" dirty="0"/>
              <a:t>回溯法即以这种工作方式递归地在解空间中搜索</a:t>
            </a:r>
            <a:r>
              <a:rPr lang="zh-CN" altLang="en-US" dirty="0"/>
              <a:t>，直至找到所要求的解，或解空间中已无活结点时终止。</a:t>
            </a:r>
            <a:endParaRPr lang="zh-CN" altLang="en-US" i="1" dirty="0"/>
          </a:p>
        </p:txBody>
      </p:sp>
      <p:sp>
        <p:nvSpPr>
          <p:cNvPr id="6" name="Rectangle 4">
            <a:extLst>
              <a:ext uri="{FF2B5EF4-FFF2-40B4-BE49-F238E27FC236}">
                <a16:creationId xmlns:a16="http://schemas.microsoft.com/office/drawing/2014/main" id="{AABD01C4-F4FE-489E-A202-A6941E84D803}"/>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5BB29E40-4FEA-4744-A7B7-16DFA2B6ACF7}"/>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t51">
            <a:extLst>
              <a:ext uri="{FF2B5EF4-FFF2-40B4-BE49-F238E27FC236}">
                <a16:creationId xmlns:a16="http://schemas.microsoft.com/office/drawing/2014/main" id="{59B57F20-6325-4885-85B7-07769E86F85E}"/>
              </a:ext>
            </a:extLst>
          </p:cNvPr>
          <p:cNvPicPr>
            <a:picLocks noChangeAspect="1"/>
          </p:cNvPicPr>
          <p:nvPr/>
        </p:nvPicPr>
        <p:blipFill>
          <a:blip r:embed="rId2"/>
          <a:stretch>
            <a:fillRect/>
          </a:stretch>
        </p:blipFill>
        <p:spPr>
          <a:xfrm>
            <a:off x="5076056" y="4278317"/>
            <a:ext cx="3887349" cy="1965321"/>
          </a:xfrm>
          <a:prstGeom prst="rect">
            <a:avLst/>
          </a:prstGeom>
          <a:noFill/>
          <a:ln w="9525">
            <a:noFill/>
          </a:ln>
        </p:spPr>
      </p:pic>
      <p:sp>
        <p:nvSpPr>
          <p:cNvPr id="380931" name="文本占位符 380930"/>
          <p:cNvSpPr>
            <a:spLocks noGrp="1"/>
          </p:cNvSpPr>
          <p:nvPr>
            <p:ph type="body" idx="1"/>
          </p:nvPr>
        </p:nvSpPr>
        <p:spPr>
          <a:xfrm>
            <a:off x="704056" y="1707729"/>
            <a:ext cx="7735888" cy="3377455"/>
          </a:xfrm>
          <a:ln/>
        </p:spPr>
        <p:txBody>
          <a:bodyPr/>
          <a:lstStyle/>
          <a:p>
            <a:pPr indent="0"/>
            <a:r>
              <a:rPr lang="zh-CN" altLang="en-US" dirty="0">
                <a:solidFill>
                  <a:schemeClr val="accent2"/>
                </a:solidFill>
              </a:rPr>
              <a:t>例</a:t>
            </a:r>
            <a:r>
              <a:rPr lang="en-US" altLang="zh-CN" dirty="0">
                <a:solidFill>
                  <a:schemeClr val="accent2"/>
                </a:solidFill>
              </a:rPr>
              <a:t>1</a:t>
            </a:r>
            <a:r>
              <a:rPr lang="zh-CN" altLang="en-US" dirty="0">
                <a:solidFill>
                  <a:schemeClr val="accent2"/>
                </a:solidFill>
              </a:rPr>
              <a:t>：</a:t>
            </a:r>
            <a:r>
              <a:rPr lang="en-US" altLang="zh-CN" dirty="0">
                <a:solidFill>
                  <a:schemeClr val="accent2"/>
                </a:solidFill>
              </a:rPr>
              <a:t>0-1</a:t>
            </a:r>
            <a:r>
              <a:rPr lang="zh-CN" altLang="en-US" dirty="0">
                <a:solidFill>
                  <a:schemeClr val="accent2"/>
                </a:solidFill>
              </a:rPr>
              <a:t>背包问题：</a:t>
            </a:r>
            <a:r>
              <a:rPr lang="zh-CN" altLang="en-US" dirty="0"/>
              <a:t>以</a:t>
            </a:r>
            <a:r>
              <a:rPr lang="en-US" altLang="zh-CN" dirty="0"/>
              <a:t>n=3</a:t>
            </a:r>
            <a:r>
              <a:rPr lang="zh-CN" altLang="en-US" dirty="0"/>
              <a:t>时的</a:t>
            </a:r>
            <a:r>
              <a:rPr lang="en-US" altLang="zh-CN" dirty="0"/>
              <a:t>0-1</a:t>
            </a:r>
            <a:r>
              <a:rPr lang="zh-CN" altLang="en-US" dirty="0"/>
              <a:t>背包为例，考虑如下实例：</a:t>
            </a:r>
            <a:r>
              <a:rPr lang="en-US" altLang="zh-CN" dirty="0"/>
              <a:t>w=[16,15,15],p=[45,25,25],c=30</a:t>
            </a:r>
            <a:r>
              <a:rPr lang="zh-CN" altLang="en-US" dirty="0"/>
              <a:t>。</a:t>
            </a:r>
          </a:p>
          <a:p>
            <a:r>
              <a:rPr lang="zh-CN" altLang="en-US" dirty="0"/>
              <a:t>从其解空间树的根结点开始搜索其解空间。</a:t>
            </a:r>
          </a:p>
          <a:p>
            <a:r>
              <a:rPr lang="zh-CN" altLang="en-US" dirty="0"/>
              <a:t>开始时，根结点</a:t>
            </a:r>
            <a:r>
              <a:rPr lang="en-US" altLang="zh-CN" dirty="0"/>
              <a:t>A</a:t>
            </a:r>
            <a:r>
              <a:rPr lang="zh-CN" altLang="en-US" dirty="0"/>
              <a:t>是唯一的活结点，也是当前扩展结点。</a:t>
            </a:r>
          </a:p>
          <a:p>
            <a:r>
              <a:rPr lang="zh-CN" altLang="en-US" dirty="0"/>
              <a:t>在当前扩展结点</a:t>
            </a:r>
            <a:r>
              <a:rPr lang="en-US" altLang="zh-CN" dirty="0"/>
              <a:t>A</a:t>
            </a:r>
            <a:r>
              <a:rPr lang="zh-CN" altLang="en-US" dirty="0"/>
              <a:t>处，可纵深移至</a:t>
            </a:r>
            <a:r>
              <a:rPr lang="en-US" altLang="zh-CN" dirty="0"/>
              <a:t>B</a:t>
            </a:r>
            <a:r>
              <a:rPr lang="zh-CN" altLang="en-US" dirty="0"/>
              <a:t>或</a:t>
            </a:r>
            <a:r>
              <a:rPr lang="en-US" altLang="zh-CN" dirty="0"/>
              <a:t>C</a:t>
            </a:r>
            <a:r>
              <a:rPr lang="zh-CN" altLang="en-US" dirty="0"/>
              <a:t>。</a:t>
            </a:r>
          </a:p>
        </p:txBody>
      </p:sp>
      <p:sp>
        <p:nvSpPr>
          <p:cNvPr id="6" name="Rectangle 4">
            <a:extLst>
              <a:ext uri="{FF2B5EF4-FFF2-40B4-BE49-F238E27FC236}">
                <a16:creationId xmlns:a16="http://schemas.microsoft.com/office/drawing/2014/main" id="{0C484B2F-B0D9-4A45-8843-B0FC7CBB499D}"/>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09E574DE-8D62-43AA-BA36-50ECF891F3E0}"/>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t51">
            <a:extLst>
              <a:ext uri="{FF2B5EF4-FFF2-40B4-BE49-F238E27FC236}">
                <a16:creationId xmlns:a16="http://schemas.microsoft.com/office/drawing/2014/main" id="{260D6722-95B5-4009-BFCB-C0AF7B1EE49C}"/>
              </a:ext>
            </a:extLst>
          </p:cNvPr>
          <p:cNvPicPr>
            <a:picLocks noChangeAspect="1"/>
          </p:cNvPicPr>
          <p:nvPr/>
        </p:nvPicPr>
        <p:blipFill>
          <a:blip r:embed="rId2"/>
          <a:stretch>
            <a:fillRect/>
          </a:stretch>
        </p:blipFill>
        <p:spPr>
          <a:xfrm>
            <a:off x="4427985" y="4077072"/>
            <a:ext cx="4258816" cy="2153123"/>
          </a:xfrm>
          <a:prstGeom prst="rect">
            <a:avLst/>
          </a:prstGeom>
          <a:noFill/>
          <a:ln w="9525">
            <a:noFill/>
          </a:ln>
        </p:spPr>
      </p:pic>
      <p:sp>
        <p:nvSpPr>
          <p:cNvPr id="381955" name="文本占位符 381954"/>
          <p:cNvSpPr>
            <a:spLocks noGrp="1"/>
          </p:cNvSpPr>
          <p:nvPr>
            <p:ph type="body" idx="1"/>
          </p:nvPr>
        </p:nvSpPr>
        <p:spPr>
          <a:xfrm>
            <a:off x="503238" y="1656463"/>
            <a:ext cx="8183562" cy="3932777"/>
          </a:xfrm>
          <a:ln/>
        </p:spPr>
        <p:txBody>
          <a:bodyPr/>
          <a:lstStyle/>
          <a:p>
            <a:r>
              <a:rPr lang="zh-CN" altLang="en-US" dirty="0"/>
              <a:t>选择先移至</a:t>
            </a:r>
            <a:r>
              <a:rPr lang="en-US" altLang="zh-CN" dirty="0"/>
              <a:t>B</a:t>
            </a:r>
            <a:r>
              <a:rPr lang="zh-CN" altLang="en-US" dirty="0"/>
              <a:t>，即选取物品</a:t>
            </a:r>
            <a:r>
              <a:rPr lang="en-US" altLang="zh-CN" dirty="0"/>
              <a:t>w</a:t>
            </a:r>
            <a:r>
              <a:rPr lang="en-US" altLang="zh-CN" baseline="-25000" dirty="0"/>
              <a:t>1</a:t>
            </a:r>
            <a:r>
              <a:rPr lang="zh-CN" altLang="en-US" dirty="0"/>
              <a:t>，此时，</a:t>
            </a:r>
            <a:r>
              <a:rPr lang="en-US" altLang="zh-CN" dirty="0"/>
              <a:t>A</a:t>
            </a:r>
            <a:r>
              <a:rPr lang="zh-CN" altLang="en-US" dirty="0"/>
              <a:t>、</a:t>
            </a:r>
            <a:r>
              <a:rPr lang="en-US" altLang="zh-CN" dirty="0"/>
              <a:t>B</a:t>
            </a:r>
            <a:r>
              <a:rPr lang="zh-CN" altLang="en-US" dirty="0"/>
              <a:t>均为活结点，</a:t>
            </a:r>
            <a:r>
              <a:rPr lang="en-US" altLang="zh-CN" dirty="0"/>
              <a:t>B</a:t>
            </a:r>
            <a:r>
              <a:rPr lang="zh-CN" altLang="en-US" dirty="0"/>
              <a:t>成为当前扩展结点。在</a:t>
            </a:r>
            <a:r>
              <a:rPr lang="en-US" altLang="zh-CN" dirty="0"/>
              <a:t>B</a:t>
            </a:r>
            <a:r>
              <a:rPr lang="zh-CN" altLang="en-US" dirty="0"/>
              <a:t>处剩余背包容量是</a:t>
            </a:r>
            <a:r>
              <a:rPr lang="en-US" altLang="zh-CN" dirty="0"/>
              <a:t>r=30-16=14</a:t>
            </a:r>
            <a:r>
              <a:rPr lang="zh-CN" altLang="en-US" dirty="0"/>
              <a:t>，获取价值</a:t>
            </a:r>
            <a:r>
              <a:rPr lang="en-US" altLang="zh-CN" dirty="0"/>
              <a:t>45</a:t>
            </a:r>
            <a:r>
              <a:rPr lang="zh-CN" altLang="en-US" dirty="0"/>
              <a:t>。</a:t>
            </a:r>
          </a:p>
          <a:p>
            <a:r>
              <a:rPr lang="zh-CN" altLang="en-US" dirty="0"/>
              <a:t>从</a:t>
            </a:r>
            <a:r>
              <a:rPr lang="en-US" altLang="zh-CN" dirty="0"/>
              <a:t>B</a:t>
            </a:r>
            <a:r>
              <a:rPr lang="zh-CN" altLang="en-US" dirty="0"/>
              <a:t>可纵深移至</a:t>
            </a:r>
            <a:r>
              <a:rPr lang="en-US" altLang="zh-CN" dirty="0"/>
              <a:t>D</a:t>
            </a:r>
            <a:r>
              <a:rPr lang="zh-CN" altLang="en-US" dirty="0"/>
              <a:t>或</a:t>
            </a:r>
            <a:r>
              <a:rPr lang="en-US" altLang="zh-CN" dirty="0"/>
              <a:t>E</a:t>
            </a:r>
            <a:r>
              <a:rPr lang="zh-CN" altLang="en-US" dirty="0"/>
              <a:t>，先考虑移至</a:t>
            </a:r>
            <a:r>
              <a:rPr lang="en-US" altLang="zh-CN" dirty="0"/>
              <a:t>D</a:t>
            </a:r>
            <a:r>
              <a:rPr lang="zh-CN" altLang="en-US" dirty="0"/>
              <a:t>，但现仅有的背包容量容不下物品</a:t>
            </a:r>
            <a:r>
              <a:rPr lang="en-US" altLang="zh-CN" dirty="0"/>
              <a:t>w</a:t>
            </a:r>
            <a:r>
              <a:rPr lang="en-US" altLang="zh-CN" baseline="-25000" dirty="0"/>
              <a:t>2</a:t>
            </a:r>
            <a:r>
              <a:rPr lang="zh-CN" altLang="en-US" dirty="0"/>
              <a:t>，故移至</a:t>
            </a:r>
            <a:r>
              <a:rPr lang="en-US" altLang="zh-CN" dirty="0"/>
              <a:t>D</a:t>
            </a:r>
            <a:r>
              <a:rPr lang="zh-CN" altLang="en-US" dirty="0"/>
              <a:t>导致一个不可行解。</a:t>
            </a:r>
          </a:p>
          <a:p>
            <a:r>
              <a:rPr lang="zh-CN" altLang="en-US" dirty="0"/>
              <a:t>而从</a:t>
            </a:r>
            <a:r>
              <a:rPr lang="en-US" altLang="zh-CN" dirty="0"/>
              <a:t>B</a:t>
            </a:r>
            <a:r>
              <a:rPr lang="zh-CN" altLang="en-US" dirty="0"/>
              <a:t>移至</a:t>
            </a:r>
            <a:r>
              <a:rPr lang="en-US" altLang="zh-CN" dirty="0"/>
              <a:t>E</a:t>
            </a:r>
            <a:r>
              <a:rPr lang="zh-CN" altLang="en-US" dirty="0"/>
              <a:t>不占用背包容量，因而可行。从而我们选择移至</a:t>
            </a:r>
            <a:r>
              <a:rPr lang="en-US" altLang="zh-CN" dirty="0"/>
              <a:t>E</a:t>
            </a:r>
            <a:r>
              <a:rPr lang="zh-CN" altLang="en-US" dirty="0"/>
              <a:t>。此时</a:t>
            </a:r>
            <a:r>
              <a:rPr lang="en-US" altLang="zh-CN" dirty="0"/>
              <a:t>E</a:t>
            </a:r>
            <a:r>
              <a:rPr lang="zh-CN" altLang="en-US" dirty="0"/>
              <a:t>成为新的扩展结点。</a:t>
            </a:r>
          </a:p>
        </p:txBody>
      </p:sp>
      <p:sp>
        <p:nvSpPr>
          <p:cNvPr id="6" name="Rectangle 4">
            <a:extLst>
              <a:ext uri="{FF2B5EF4-FFF2-40B4-BE49-F238E27FC236}">
                <a16:creationId xmlns:a16="http://schemas.microsoft.com/office/drawing/2014/main" id="{EC199692-933E-49CF-918F-8B3ED20BAC66}"/>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78C92396-023C-43E4-99A1-25E499CE650B}"/>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anim calcmode="lin" valueType="num">
                                      <p:cBhvr additive="base">
                                        <p:cTn id="7" dur="500" fill="hold"/>
                                        <p:tgtEl>
                                          <p:spTgt spid="381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955">
                                            <p:txEl>
                                              <p:pRg st="2" end="2"/>
                                            </p:txEl>
                                          </p:spTgt>
                                        </p:tgtEl>
                                        <p:attrNameLst>
                                          <p:attrName>style.visibility</p:attrName>
                                        </p:attrNameLst>
                                      </p:cBhvr>
                                      <p:to>
                                        <p:strVal val="visible"/>
                                      </p:to>
                                    </p:set>
                                    <p:anim calcmode="lin" valueType="num">
                                      <p:cBhvr additive="base">
                                        <p:cTn id="13" dur="500" fill="hold"/>
                                        <p:tgtEl>
                                          <p:spTgt spid="3819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9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文本占位符 382978"/>
          <p:cNvSpPr>
            <a:spLocks noGrp="1"/>
          </p:cNvSpPr>
          <p:nvPr>
            <p:ph type="body" idx="1"/>
          </p:nvPr>
        </p:nvSpPr>
        <p:spPr>
          <a:xfrm>
            <a:off x="593725" y="1772816"/>
            <a:ext cx="7772400" cy="2880320"/>
          </a:xfrm>
          <a:ln/>
        </p:spPr>
        <p:txBody>
          <a:bodyPr/>
          <a:lstStyle/>
          <a:p>
            <a:r>
              <a:rPr lang="zh-CN" altLang="en-US" dirty="0"/>
              <a:t>此时，</a:t>
            </a:r>
            <a:r>
              <a:rPr lang="en-US" altLang="zh-CN" dirty="0"/>
              <a:t>A</a:t>
            </a:r>
            <a:r>
              <a:rPr lang="zh-CN" altLang="en-US" dirty="0"/>
              <a:t>、</a:t>
            </a:r>
            <a:r>
              <a:rPr lang="en-US" altLang="zh-CN" dirty="0"/>
              <a:t>B</a:t>
            </a:r>
            <a:r>
              <a:rPr lang="zh-CN" altLang="en-US" dirty="0"/>
              <a:t>和</a:t>
            </a:r>
            <a:r>
              <a:rPr lang="en-US" altLang="zh-CN" dirty="0"/>
              <a:t>E</a:t>
            </a:r>
            <a:r>
              <a:rPr lang="zh-CN" altLang="en-US" dirty="0"/>
              <a:t>是活结点。在</a:t>
            </a:r>
            <a:r>
              <a:rPr lang="en-US" altLang="zh-CN" dirty="0"/>
              <a:t>E</a:t>
            </a:r>
            <a:r>
              <a:rPr lang="zh-CN" altLang="en-US" dirty="0"/>
              <a:t>处容量仍为</a:t>
            </a:r>
            <a:r>
              <a:rPr lang="en-US" altLang="zh-CN" dirty="0"/>
              <a:t>14</a:t>
            </a:r>
            <a:r>
              <a:rPr lang="zh-CN" altLang="en-US" dirty="0"/>
              <a:t>，所得价值仍为</a:t>
            </a:r>
            <a:r>
              <a:rPr lang="en-US" altLang="zh-CN" dirty="0"/>
              <a:t>45</a:t>
            </a:r>
            <a:r>
              <a:rPr lang="zh-CN" altLang="en-US" dirty="0"/>
              <a:t>。</a:t>
            </a:r>
          </a:p>
          <a:p>
            <a:r>
              <a:rPr lang="zh-CN" altLang="en-US" dirty="0"/>
              <a:t>从</a:t>
            </a:r>
            <a:r>
              <a:rPr lang="en-US" altLang="zh-CN" dirty="0"/>
              <a:t>E</a:t>
            </a:r>
            <a:r>
              <a:rPr lang="zh-CN" altLang="en-US" dirty="0"/>
              <a:t>可以移至</a:t>
            </a:r>
            <a:r>
              <a:rPr lang="en-US" altLang="zh-CN" dirty="0"/>
              <a:t>J</a:t>
            </a:r>
            <a:r>
              <a:rPr lang="zh-CN" altLang="en-US" dirty="0"/>
              <a:t>和</a:t>
            </a:r>
            <a:r>
              <a:rPr lang="en-US" altLang="zh-CN" dirty="0"/>
              <a:t>K</a:t>
            </a:r>
            <a:r>
              <a:rPr lang="zh-CN" altLang="en-US" dirty="0"/>
              <a:t>。移至</a:t>
            </a:r>
            <a:r>
              <a:rPr lang="en-US" altLang="zh-CN" dirty="0"/>
              <a:t>J</a:t>
            </a:r>
            <a:r>
              <a:rPr lang="zh-CN" altLang="en-US" dirty="0"/>
              <a:t>会导致一个不可行解，而移向</a:t>
            </a:r>
            <a:r>
              <a:rPr lang="en-US" altLang="zh-CN" dirty="0"/>
              <a:t>K</a:t>
            </a:r>
            <a:r>
              <a:rPr lang="zh-CN" altLang="en-US" dirty="0"/>
              <a:t>是可行的，于是移至</a:t>
            </a:r>
            <a:r>
              <a:rPr lang="en-US" altLang="zh-CN" dirty="0"/>
              <a:t>K</a:t>
            </a:r>
            <a:r>
              <a:rPr lang="zh-CN" altLang="en-US" dirty="0"/>
              <a:t>，</a:t>
            </a:r>
            <a:r>
              <a:rPr lang="en-US" altLang="zh-CN" dirty="0"/>
              <a:t>K</a:t>
            </a:r>
            <a:r>
              <a:rPr lang="zh-CN" altLang="en-US" dirty="0"/>
              <a:t>成为新的扩展结点。</a:t>
            </a:r>
          </a:p>
          <a:p>
            <a:r>
              <a:rPr lang="zh-CN" altLang="en-US" dirty="0"/>
              <a:t>由于</a:t>
            </a:r>
            <a:r>
              <a:rPr lang="en-US" altLang="zh-CN" dirty="0"/>
              <a:t>K</a:t>
            </a:r>
            <a:r>
              <a:rPr lang="zh-CN" altLang="en-US" dirty="0"/>
              <a:t>是一个叶结点，所以我们得到一个可行解</a:t>
            </a:r>
            <a:r>
              <a:rPr lang="en-US" altLang="zh-CN" dirty="0"/>
              <a:t>(1,0,0),v=45</a:t>
            </a:r>
            <a:r>
              <a:rPr lang="zh-CN" altLang="en-US" dirty="0"/>
              <a:t>。</a:t>
            </a:r>
          </a:p>
          <a:p>
            <a:endParaRPr lang="zh-CN" altLang="en-US" dirty="0"/>
          </a:p>
        </p:txBody>
      </p:sp>
      <p:sp>
        <p:nvSpPr>
          <p:cNvPr id="6" name="Rectangle 4">
            <a:extLst>
              <a:ext uri="{FF2B5EF4-FFF2-40B4-BE49-F238E27FC236}">
                <a16:creationId xmlns:a16="http://schemas.microsoft.com/office/drawing/2014/main" id="{171B2CAE-D8CB-4511-BD8D-99CE05E43265}"/>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8BBFDBDC-F875-4D76-B43C-1007E2EA4853}"/>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pic>
        <p:nvPicPr>
          <p:cNvPr id="8" name="图片 7" descr="t51">
            <a:extLst>
              <a:ext uri="{FF2B5EF4-FFF2-40B4-BE49-F238E27FC236}">
                <a16:creationId xmlns:a16="http://schemas.microsoft.com/office/drawing/2014/main" id="{F5106217-71E9-4891-B355-223365D29F0F}"/>
              </a:ext>
            </a:extLst>
          </p:cNvPr>
          <p:cNvPicPr>
            <a:picLocks noChangeAspect="1"/>
          </p:cNvPicPr>
          <p:nvPr/>
        </p:nvPicPr>
        <p:blipFill>
          <a:blip r:embed="rId3"/>
          <a:stretch>
            <a:fillRect/>
          </a:stretch>
        </p:blipFill>
        <p:spPr>
          <a:xfrm>
            <a:off x="4662926" y="4149080"/>
            <a:ext cx="3887349" cy="1965321"/>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 calcmode="lin" valueType="num">
                                      <p:cBhvr additive="base">
                                        <p:cTn id="7"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2979">
                                            <p:txEl>
                                              <p:pRg st="2" end="2"/>
                                            </p:txEl>
                                          </p:spTgt>
                                        </p:tgtEl>
                                        <p:attrNameLst>
                                          <p:attrName>style.visibility</p:attrName>
                                        </p:attrNameLst>
                                      </p:cBhvr>
                                      <p:to>
                                        <p:strVal val="visible"/>
                                      </p:to>
                                    </p:set>
                                    <p:anim calcmode="lin" valueType="num">
                                      <p:cBhvr additive="base">
                                        <p:cTn id="13" dur="500" fill="hold"/>
                                        <p:tgtEl>
                                          <p:spTgt spid="3829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2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文本占位符 361474"/>
          <p:cNvSpPr>
            <a:spLocks noGrp="1"/>
          </p:cNvSpPr>
          <p:nvPr>
            <p:ph type="body" idx="1"/>
          </p:nvPr>
        </p:nvSpPr>
        <p:spPr>
          <a:xfrm>
            <a:off x="503238" y="1846180"/>
            <a:ext cx="7957194" cy="2734948"/>
          </a:xfrm>
          <a:ln/>
        </p:spPr>
        <p:txBody>
          <a:bodyPr/>
          <a:lstStyle/>
          <a:p>
            <a:r>
              <a:rPr lang="zh-CN" altLang="en-US" dirty="0"/>
              <a:t>由于从</a:t>
            </a:r>
            <a:r>
              <a:rPr lang="en-US" altLang="zh-CN" dirty="0"/>
              <a:t>K</a:t>
            </a:r>
            <a:r>
              <a:rPr lang="zh-CN" altLang="en-US" dirty="0"/>
              <a:t>已无法纵深扩展，故</a:t>
            </a:r>
            <a:r>
              <a:rPr lang="en-US" altLang="zh-CN" dirty="0"/>
              <a:t>K</a:t>
            </a:r>
            <a:r>
              <a:rPr lang="zh-CN" altLang="en-US" dirty="0"/>
              <a:t>成为一个死结点，所以返回（回溯）至</a:t>
            </a:r>
            <a:r>
              <a:rPr lang="en-US" altLang="zh-CN" dirty="0"/>
              <a:t>E</a:t>
            </a:r>
            <a:r>
              <a:rPr lang="zh-CN" altLang="en-US" dirty="0"/>
              <a:t>（离</a:t>
            </a:r>
            <a:r>
              <a:rPr lang="en-US" altLang="zh-CN" dirty="0"/>
              <a:t>K</a:t>
            </a:r>
            <a:r>
              <a:rPr lang="zh-CN" altLang="en-US" dirty="0"/>
              <a:t>最近的一个活结点）。</a:t>
            </a:r>
          </a:p>
          <a:p>
            <a:r>
              <a:rPr lang="zh-CN" altLang="en-US" dirty="0"/>
              <a:t>而</a:t>
            </a:r>
            <a:r>
              <a:rPr lang="en-US" altLang="zh-CN" dirty="0"/>
              <a:t>E</a:t>
            </a:r>
            <a:r>
              <a:rPr lang="zh-CN" altLang="en-US" dirty="0"/>
              <a:t>也没有可扩展的结点，也成为了死结点。接下来，再继续回溯，返回至</a:t>
            </a:r>
            <a:r>
              <a:rPr lang="en-US" altLang="zh-CN" dirty="0"/>
              <a:t>B</a:t>
            </a:r>
            <a:r>
              <a:rPr lang="zh-CN" altLang="en-US" dirty="0"/>
              <a:t>处，同样</a:t>
            </a:r>
            <a:r>
              <a:rPr lang="en-US" altLang="zh-CN" dirty="0"/>
              <a:t>B</a:t>
            </a:r>
            <a:r>
              <a:rPr lang="zh-CN" altLang="en-US" dirty="0"/>
              <a:t>也成为死结点。再返回</a:t>
            </a:r>
            <a:r>
              <a:rPr lang="en-US" altLang="zh-CN" dirty="0"/>
              <a:t>A</a:t>
            </a:r>
            <a:r>
              <a:rPr lang="zh-CN" altLang="en-US" dirty="0"/>
              <a:t>，从</a:t>
            </a:r>
            <a:r>
              <a:rPr lang="en-US" altLang="zh-CN" dirty="0"/>
              <a:t>A</a:t>
            </a:r>
            <a:r>
              <a:rPr lang="zh-CN" altLang="en-US" dirty="0"/>
              <a:t>可扩展移至</a:t>
            </a:r>
            <a:r>
              <a:rPr lang="en-US" altLang="zh-CN" dirty="0"/>
              <a:t>C</a:t>
            </a:r>
            <a:r>
              <a:rPr lang="zh-CN" altLang="en-US" dirty="0"/>
              <a:t>。</a:t>
            </a:r>
          </a:p>
          <a:p>
            <a:r>
              <a:rPr lang="zh-CN" altLang="en-US" dirty="0"/>
              <a:t>从</a:t>
            </a:r>
            <a:r>
              <a:rPr lang="en-US" altLang="zh-CN" dirty="0"/>
              <a:t>A</a:t>
            </a:r>
            <a:r>
              <a:rPr lang="zh-CN" altLang="en-US" dirty="0"/>
              <a:t>移至</a:t>
            </a:r>
            <a:r>
              <a:rPr lang="en-US" altLang="zh-CN" dirty="0"/>
              <a:t>C</a:t>
            </a:r>
            <a:r>
              <a:rPr lang="zh-CN" altLang="en-US" dirty="0"/>
              <a:t>，</a:t>
            </a:r>
            <a:r>
              <a:rPr lang="en-US" altLang="zh-CN" dirty="0"/>
              <a:t>r=30,</a:t>
            </a:r>
            <a:r>
              <a:rPr lang="zh-CN" altLang="en-US" dirty="0"/>
              <a:t>获取价值</a:t>
            </a:r>
            <a:r>
              <a:rPr lang="en-US" altLang="zh-CN" dirty="0"/>
              <a:t>0</a:t>
            </a:r>
            <a:r>
              <a:rPr lang="zh-CN" altLang="en-US" dirty="0"/>
              <a:t>。</a:t>
            </a:r>
          </a:p>
        </p:txBody>
      </p:sp>
      <p:sp>
        <p:nvSpPr>
          <p:cNvPr id="6" name="Rectangle 4">
            <a:extLst>
              <a:ext uri="{FF2B5EF4-FFF2-40B4-BE49-F238E27FC236}">
                <a16:creationId xmlns:a16="http://schemas.microsoft.com/office/drawing/2014/main" id="{16F1C9A2-ECD3-4A4D-958D-CC22901830CC}"/>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D356DE1C-DE2B-4EB5-8069-3A020BEDF1D3}"/>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pic>
        <p:nvPicPr>
          <p:cNvPr id="8" name="图片 7" descr="t51">
            <a:extLst>
              <a:ext uri="{FF2B5EF4-FFF2-40B4-BE49-F238E27FC236}">
                <a16:creationId xmlns:a16="http://schemas.microsoft.com/office/drawing/2014/main" id="{8B421853-89E0-4993-951D-2D5B4A223FFE}"/>
              </a:ext>
            </a:extLst>
          </p:cNvPr>
          <p:cNvPicPr>
            <a:picLocks noChangeAspect="1"/>
          </p:cNvPicPr>
          <p:nvPr/>
        </p:nvPicPr>
        <p:blipFill>
          <a:blip r:embed="rId3"/>
          <a:stretch>
            <a:fillRect/>
          </a:stretch>
        </p:blipFill>
        <p:spPr>
          <a:xfrm>
            <a:off x="5077139" y="3933056"/>
            <a:ext cx="3887349" cy="1965321"/>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1475">
                                            <p:txEl>
                                              <p:pRg st="1" end="1"/>
                                            </p:txEl>
                                          </p:spTgt>
                                        </p:tgtEl>
                                        <p:attrNameLst>
                                          <p:attrName>style.visibility</p:attrName>
                                        </p:attrNameLst>
                                      </p:cBhvr>
                                      <p:to>
                                        <p:strVal val="visible"/>
                                      </p:to>
                                    </p:set>
                                    <p:anim calcmode="lin" valueType="num">
                                      <p:cBhvr additive="base">
                                        <p:cTn id="7"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1475">
                                            <p:txEl>
                                              <p:pRg st="2" end="2"/>
                                            </p:txEl>
                                          </p:spTgt>
                                        </p:tgtEl>
                                        <p:attrNameLst>
                                          <p:attrName>style.visibility</p:attrName>
                                        </p:attrNameLst>
                                      </p:cBhvr>
                                      <p:to>
                                        <p:strVal val="visible"/>
                                      </p:to>
                                    </p:set>
                                    <p:anim calcmode="lin" valueType="num">
                                      <p:cBhvr additive="base">
                                        <p:cTn id="13" dur="500" fill="hold"/>
                                        <p:tgtEl>
                                          <p:spTgt spid="3614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文本占位符 362498"/>
          <p:cNvSpPr>
            <a:spLocks noGrp="1"/>
          </p:cNvSpPr>
          <p:nvPr>
            <p:ph type="body" idx="1"/>
          </p:nvPr>
        </p:nvSpPr>
        <p:spPr>
          <a:xfrm>
            <a:off x="548481" y="1855788"/>
            <a:ext cx="7911951" cy="2365300"/>
          </a:xfrm>
          <a:ln/>
        </p:spPr>
        <p:txBody>
          <a:bodyPr/>
          <a:lstStyle/>
          <a:p>
            <a:r>
              <a:rPr lang="zh-CN" altLang="en-US" dirty="0"/>
              <a:t>从</a:t>
            </a:r>
            <a:r>
              <a:rPr lang="en-US" altLang="zh-CN" dirty="0"/>
              <a:t>C</a:t>
            </a:r>
            <a:r>
              <a:rPr lang="zh-CN" altLang="en-US" dirty="0"/>
              <a:t>可移至</a:t>
            </a:r>
            <a:r>
              <a:rPr lang="en-US" altLang="zh-CN" dirty="0"/>
              <a:t>F</a:t>
            </a:r>
            <a:r>
              <a:rPr lang="zh-CN" altLang="en-US" dirty="0"/>
              <a:t>或</a:t>
            </a:r>
            <a:r>
              <a:rPr lang="en-US" altLang="zh-CN" dirty="0"/>
              <a:t>G</a:t>
            </a:r>
            <a:r>
              <a:rPr lang="zh-CN" altLang="en-US" dirty="0"/>
              <a:t>，令先移至</a:t>
            </a:r>
            <a:r>
              <a:rPr lang="en-US" altLang="zh-CN" dirty="0"/>
              <a:t>F</a:t>
            </a:r>
            <a:r>
              <a:rPr lang="zh-CN" altLang="en-US" dirty="0"/>
              <a:t>，则</a:t>
            </a:r>
            <a:r>
              <a:rPr lang="en-US" altLang="zh-CN" dirty="0"/>
              <a:t>F</a:t>
            </a:r>
            <a:r>
              <a:rPr lang="zh-CN" altLang="en-US" dirty="0"/>
              <a:t>成为新的扩展结点，此时有活结点</a:t>
            </a:r>
            <a:r>
              <a:rPr lang="en-US" altLang="zh-CN" dirty="0"/>
              <a:t>A,C,F</a:t>
            </a:r>
            <a:r>
              <a:rPr lang="zh-CN" altLang="en-US" dirty="0"/>
              <a:t>。在</a:t>
            </a:r>
            <a:r>
              <a:rPr lang="en-US" altLang="zh-CN" dirty="0"/>
              <a:t>F</a:t>
            </a:r>
            <a:r>
              <a:rPr lang="zh-CN" altLang="en-US" dirty="0"/>
              <a:t>有</a:t>
            </a:r>
            <a:r>
              <a:rPr lang="en-US" altLang="zh-CN" dirty="0"/>
              <a:t>r=30-w</a:t>
            </a:r>
            <a:r>
              <a:rPr lang="en-US" altLang="zh-CN" baseline="-25000" dirty="0"/>
              <a:t>2</a:t>
            </a:r>
            <a:r>
              <a:rPr lang="en-US" altLang="zh-CN" dirty="0"/>
              <a:t>=15,</a:t>
            </a:r>
            <a:r>
              <a:rPr lang="zh-CN" altLang="en-US" dirty="0"/>
              <a:t>获取价值</a:t>
            </a:r>
            <a:r>
              <a:rPr lang="en-US" altLang="zh-CN" dirty="0"/>
              <a:t>25</a:t>
            </a:r>
            <a:r>
              <a:rPr lang="zh-CN" altLang="en-US" dirty="0"/>
              <a:t>。</a:t>
            </a:r>
          </a:p>
          <a:p>
            <a:r>
              <a:rPr lang="zh-CN" altLang="en-US" dirty="0"/>
              <a:t>从</a:t>
            </a:r>
            <a:r>
              <a:rPr lang="en-US" altLang="zh-CN" dirty="0"/>
              <a:t>F</a:t>
            </a:r>
            <a:r>
              <a:rPr lang="zh-CN" altLang="en-US" dirty="0"/>
              <a:t>向纵深移至</a:t>
            </a:r>
            <a:r>
              <a:rPr lang="en-US" altLang="zh-CN" dirty="0"/>
              <a:t>L</a:t>
            </a:r>
            <a:r>
              <a:rPr lang="zh-CN" altLang="en-US" dirty="0"/>
              <a:t>处，有</a:t>
            </a:r>
            <a:r>
              <a:rPr lang="en-US" altLang="zh-CN" dirty="0"/>
              <a:t>r=0,</a:t>
            </a:r>
            <a:r>
              <a:rPr lang="zh-CN" altLang="en-US" dirty="0"/>
              <a:t>获取价值</a:t>
            </a:r>
            <a:r>
              <a:rPr lang="en-US" altLang="zh-CN" dirty="0"/>
              <a:t>25+25=50</a:t>
            </a:r>
            <a:r>
              <a:rPr lang="zh-CN" altLang="en-US" dirty="0"/>
              <a:t>。</a:t>
            </a:r>
            <a:r>
              <a:rPr lang="en-US" altLang="zh-CN" dirty="0"/>
              <a:t>L</a:t>
            </a:r>
            <a:r>
              <a:rPr lang="zh-CN" altLang="en-US" dirty="0"/>
              <a:t>是叶结点，即获得一可行解，又获取了至今最高价值，因此记录该可行解。</a:t>
            </a:r>
          </a:p>
        </p:txBody>
      </p:sp>
      <p:sp>
        <p:nvSpPr>
          <p:cNvPr id="6" name="Rectangle 4">
            <a:extLst>
              <a:ext uri="{FF2B5EF4-FFF2-40B4-BE49-F238E27FC236}">
                <a16:creationId xmlns:a16="http://schemas.microsoft.com/office/drawing/2014/main" id="{E26D06C7-8683-497C-AC80-E2AB3001C552}"/>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B2FE5C67-D2A8-4992-A20B-118013F23576}"/>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pic>
        <p:nvPicPr>
          <p:cNvPr id="8" name="图片 7" descr="t51">
            <a:extLst>
              <a:ext uri="{FF2B5EF4-FFF2-40B4-BE49-F238E27FC236}">
                <a16:creationId xmlns:a16="http://schemas.microsoft.com/office/drawing/2014/main" id="{2E41144C-1FA6-49BE-A9D5-B2D2D40E8CCB}"/>
              </a:ext>
            </a:extLst>
          </p:cNvPr>
          <p:cNvPicPr>
            <a:picLocks noChangeAspect="1"/>
          </p:cNvPicPr>
          <p:nvPr/>
        </p:nvPicPr>
        <p:blipFill>
          <a:blip r:embed="rId3"/>
          <a:stretch>
            <a:fillRect/>
          </a:stretch>
        </p:blipFill>
        <p:spPr>
          <a:xfrm>
            <a:off x="5076056" y="3717032"/>
            <a:ext cx="3887349" cy="1965321"/>
          </a:xfrm>
          <a:prstGeom prst="rect">
            <a:avLst/>
          </a:prstGeom>
          <a:noFill/>
          <a:ln w="9525">
            <a:noFill/>
          </a:ln>
        </p:spPr>
      </p:pic>
      <p:sp>
        <p:nvSpPr>
          <p:cNvPr id="9" name="文本占位符 363522"/>
          <p:cNvSpPr txBox="1">
            <a:spLocks/>
          </p:cNvSpPr>
          <p:nvPr/>
        </p:nvSpPr>
        <p:spPr bwMode="auto">
          <a:xfrm>
            <a:off x="521494" y="3967496"/>
            <a:ext cx="4626570" cy="220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63360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itchFamily="2" charset="-122"/>
                <a:ea typeface="宋体" pitchFamily="2" charset="-122"/>
                <a:cs typeface="+mn-cs"/>
              </a:defRPr>
            </a:lvl1pPr>
            <a:lvl2pPr marL="457200" indent="63360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itchFamily="2" charset="-122"/>
                <a:ea typeface="宋体" pitchFamily="2" charset="-122"/>
              </a:defRPr>
            </a:lvl2pPr>
            <a:lvl3pPr marL="914400" indent="63360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itchFamily="2" charset="-122"/>
                <a:ea typeface="宋体" pitchFamily="2" charset="-122"/>
              </a:defRPr>
            </a:lvl3pPr>
            <a:lvl4pPr marL="1371600" indent="63360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itchFamily="2" charset="-122"/>
                <a:ea typeface="宋体" pitchFamily="2" charset="-122"/>
              </a:defRPr>
            </a:lvl4pPr>
            <a:lvl5pPr marL="1828800" indent="63360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itchFamily="2" charset="-122"/>
                <a:ea typeface="宋体"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9pPr>
          </a:lstStyle>
          <a:p>
            <a:r>
              <a:rPr lang="en-US" altLang="zh-CN" kern="0" dirty="0"/>
              <a:t>L</a:t>
            </a:r>
            <a:r>
              <a:rPr lang="zh-CN" altLang="en-US" kern="0" dirty="0"/>
              <a:t>不可扩展，返回</a:t>
            </a:r>
            <a:r>
              <a:rPr lang="en-US" altLang="zh-CN" kern="0" dirty="0"/>
              <a:t>F</a:t>
            </a:r>
            <a:r>
              <a:rPr lang="zh-CN" altLang="en-US" kern="0" dirty="0"/>
              <a:t>处。按此方式继续搜索，可搜索遍整个解空间。</a:t>
            </a:r>
          </a:p>
          <a:p>
            <a:r>
              <a:rPr lang="zh-CN" altLang="en-US" kern="0" dirty="0"/>
              <a:t>搜索结束后找到的最好解是相应</a:t>
            </a:r>
            <a:r>
              <a:rPr lang="en-US" altLang="zh-CN" kern="0" dirty="0"/>
              <a:t>0-1</a:t>
            </a:r>
            <a:r>
              <a:rPr lang="zh-CN" altLang="en-US" kern="0" dirty="0"/>
              <a:t>背包问题的最优解。</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2499">
                                            <p:txEl>
                                              <p:pRg st="1" end="1"/>
                                            </p:txEl>
                                          </p:spTgt>
                                        </p:tgtEl>
                                        <p:attrNameLst>
                                          <p:attrName>style.visibility</p:attrName>
                                        </p:attrNameLst>
                                      </p:cBhvr>
                                      <p:to>
                                        <p:strVal val="visible"/>
                                      </p:to>
                                    </p:set>
                                    <p:anim calcmode="lin" valueType="num">
                                      <p:cBhvr additive="base">
                                        <p:cTn id="7" dur="500" fill="hold"/>
                                        <p:tgtEl>
                                          <p:spTgt spid="3624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文本占位符 401410"/>
          <p:cNvSpPr>
            <a:spLocks noGrp="1"/>
          </p:cNvSpPr>
          <p:nvPr>
            <p:ph type="body" idx="1"/>
          </p:nvPr>
        </p:nvSpPr>
        <p:spPr>
          <a:xfrm>
            <a:off x="503238" y="1772816"/>
            <a:ext cx="8281987" cy="1800200"/>
          </a:xfrm>
          <a:ln/>
        </p:spPr>
        <p:txBody>
          <a:bodyPr/>
          <a:lstStyle/>
          <a:p>
            <a:r>
              <a:rPr lang="zh-CN" altLang="en-US" dirty="0">
                <a:solidFill>
                  <a:schemeClr val="accent2"/>
                </a:solidFill>
              </a:rPr>
              <a:t>例</a:t>
            </a:r>
            <a:r>
              <a:rPr lang="en-US" altLang="zh-CN" dirty="0">
                <a:solidFill>
                  <a:schemeClr val="accent2"/>
                </a:solidFill>
              </a:rPr>
              <a:t>2</a:t>
            </a:r>
            <a:r>
              <a:rPr lang="zh-CN" altLang="en-US" dirty="0">
                <a:solidFill>
                  <a:schemeClr val="accent2"/>
                </a:solidFill>
              </a:rPr>
              <a:t>：旅行售货员问题</a:t>
            </a:r>
            <a:r>
              <a:rPr lang="zh-CN" altLang="en-US" dirty="0"/>
              <a:t>：某售货员要到若干城市去推销商品，已知各城市之间的路程（或旅费）。他要选定</a:t>
            </a:r>
            <a:r>
              <a:rPr lang="zh-CN" altLang="en-US" b="1" dirty="0"/>
              <a:t>一条从驻地出发，经过每个城市一次，最后回到驻地的路线，使总的路程最短（或旅费最少） 。</a:t>
            </a:r>
          </a:p>
        </p:txBody>
      </p:sp>
      <p:sp>
        <p:nvSpPr>
          <p:cNvPr id="6" name="Rectangle 4">
            <a:extLst>
              <a:ext uri="{FF2B5EF4-FFF2-40B4-BE49-F238E27FC236}">
                <a16:creationId xmlns:a16="http://schemas.microsoft.com/office/drawing/2014/main" id="{94A11B32-A4A1-4A87-9D25-3F3F7F05EFDD}"/>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B8A58F87-B796-490A-B3CF-7CDA1EBD4F66}"/>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
        <p:nvSpPr>
          <p:cNvPr id="5" name="文本占位符 403458"/>
          <p:cNvSpPr txBox="1">
            <a:spLocks/>
          </p:cNvSpPr>
          <p:nvPr/>
        </p:nvSpPr>
        <p:spPr bwMode="auto">
          <a:xfrm>
            <a:off x="503238" y="3501008"/>
            <a:ext cx="7999412" cy="247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63360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itchFamily="2" charset="-122"/>
                <a:ea typeface="宋体" pitchFamily="2" charset="-122"/>
                <a:cs typeface="+mn-cs"/>
              </a:defRPr>
            </a:lvl1pPr>
            <a:lvl2pPr marL="457200" indent="63360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itchFamily="2" charset="-122"/>
                <a:ea typeface="宋体" pitchFamily="2" charset="-122"/>
              </a:defRPr>
            </a:lvl2pPr>
            <a:lvl3pPr marL="914400" indent="633600" algn="l" rtl="0" eaLnBrk="0" fontAlgn="base" hangingPunct="0">
              <a:lnSpc>
                <a:spcPct val="110000"/>
              </a:lnSpc>
              <a:spcBef>
                <a:spcPts val="0"/>
              </a:spcBef>
              <a:spcAft>
                <a:spcPct val="0"/>
              </a:spcAft>
              <a:buClr>
                <a:srgbClr val="CC0000"/>
              </a:buClr>
              <a:buFontTx/>
              <a:buNone/>
              <a:defRPr sz="2400" b="1">
                <a:solidFill>
                  <a:schemeClr val="tx1"/>
                </a:solidFill>
                <a:effectLst/>
                <a:latin typeface="宋体" pitchFamily="2" charset="-122"/>
                <a:ea typeface="宋体" pitchFamily="2" charset="-122"/>
              </a:defRPr>
            </a:lvl3pPr>
            <a:lvl4pPr marL="1371600" indent="63360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itchFamily="2" charset="-122"/>
                <a:ea typeface="宋体" pitchFamily="2" charset="-122"/>
              </a:defRPr>
            </a:lvl4pPr>
            <a:lvl5pPr marL="1828800" indent="633600" algn="l" rtl="0" eaLnBrk="0" fontAlgn="base" hangingPunct="0">
              <a:lnSpc>
                <a:spcPct val="110000"/>
              </a:lnSpc>
              <a:spcBef>
                <a:spcPts val="0"/>
              </a:spcBef>
              <a:spcAft>
                <a:spcPct val="0"/>
              </a:spcAft>
              <a:buClr>
                <a:schemeClr val="tx1"/>
              </a:buClr>
              <a:buFontTx/>
              <a:buNone/>
              <a:defRPr sz="2400" b="1">
                <a:solidFill>
                  <a:schemeClr val="tx1"/>
                </a:solidFill>
                <a:effectLst/>
                <a:latin typeface="宋体" pitchFamily="2" charset="-122"/>
                <a:ea typeface="宋体" pitchFamily="2" charset="-122"/>
              </a:defRPr>
            </a:lvl5pPr>
            <a:lvl6pPr marL="25146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Blip>
                <a:blip r:embed="rId2"/>
              </a:buBlip>
              <a:defRPr b="1">
                <a:solidFill>
                  <a:schemeClr val="tx1"/>
                </a:solidFill>
                <a:effectLst>
                  <a:outerShdw blurRad="38100" dist="38100" dir="2700000" algn="tl">
                    <a:srgbClr val="C0C0C0"/>
                  </a:outerShdw>
                </a:effectLst>
                <a:latin typeface="+mn-lt"/>
                <a:ea typeface="+mn-ea"/>
              </a:defRPr>
            </a:lvl9pPr>
          </a:lstStyle>
          <a:p>
            <a:pPr algn="just"/>
            <a:r>
              <a:rPr lang="zh-CN" altLang="en-US" kern="0" dirty="0">
                <a:solidFill>
                  <a:schemeClr val="accent2"/>
                </a:solidFill>
              </a:rPr>
              <a:t>问题形式化描述</a:t>
            </a:r>
            <a:r>
              <a:rPr lang="zh-CN" altLang="en-US" kern="0" dirty="0"/>
              <a:t>：设</a:t>
            </a:r>
            <a:r>
              <a:rPr lang="en-US" altLang="zh-CN" kern="0" dirty="0"/>
              <a:t>G=(V,E)</a:t>
            </a:r>
            <a:r>
              <a:rPr lang="zh-CN" altLang="en-US" kern="0" dirty="0"/>
              <a:t>是一个带权图。图中各边的费用（权）为一正数。图中一条周游路线是包括</a:t>
            </a:r>
            <a:r>
              <a:rPr lang="en-US" altLang="zh-CN" kern="0" dirty="0"/>
              <a:t>V</a:t>
            </a:r>
            <a:r>
              <a:rPr lang="zh-CN" altLang="en-US" kern="0" dirty="0"/>
              <a:t>中每个顶点在内的一条回路。其费用就是该路线上所有边的费用总和。</a:t>
            </a:r>
          </a:p>
          <a:p>
            <a:pPr algn="just"/>
            <a:r>
              <a:rPr lang="zh-CN" altLang="en-US" kern="0" dirty="0"/>
              <a:t>所谓旅行售货员问题就是要在图</a:t>
            </a:r>
            <a:r>
              <a:rPr lang="en-US" altLang="zh-CN" kern="0" dirty="0"/>
              <a:t>G</a:t>
            </a:r>
            <a:r>
              <a:rPr lang="zh-CN" altLang="en-US" kern="0" dirty="0"/>
              <a:t>中找出一条有最小费用的周游路线。</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文本占位符 405506"/>
          <p:cNvSpPr>
            <a:spLocks noGrp="1"/>
          </p:cNvSpPr>
          <p:nvPr>
            <p:ph type="body" idx="1"/>
          </p:nvPr>
        </p:nvSpPr>
        <p:spPr>
          <a:xfrm>
            <a:off x="457200" y="1800227"/>
            <a:ext cx="8229600" cy="1052710"/>
          </a:xfrm>
          <a:ln/>
        </p:spPr>
        <p:txBody>
          <a:bodyPr/>
          <a:lstStyle/>
          <a:p>
            <a:r>
              <a:rPr lang="zh-CN" altLang="en-US" dirty="0"/>
              <a:t>给定一个有</a:t>
            </a:r>
            <a:r>
              <a:rPr lang="en-US" altLang="zh-CN" dirty="0"/>
              <a:t>n</a:t>
            </a:r>
            <a:r>
              <a:rPr lang="zh-CN" altLang="en-US" dirty="0"/>
              <a:t>个顶点的带权图</a:t>
            </a:r>
            <a:r>
              <a:rPr lang="en-US" altLang="zh-CN" dirty="0"/>
              <a:t>G</a:t>
            </a:r>
            <a:r>
              <a:rPr lang="zh-CN" altLang="en-US" dirty="0"/>
              <a:t>，旅行售货员问题就是要找出</a:t>
            </a:r>
            <a:r>
              <a:rPr lang="en-US" altLang="zh-CN" dirty="0"/>
              <a:t>G</a:t>
            </a:r>
            <a:r>
              <a:rPr lang="zh-CN" altLang="en-US" dirty="0"/>
              <a:t>的费用（权）最小的周游路线。</a:t>
            </a:r>
          </a:p>
        </p:txBody>
      </p:sp>
      <p:sp>
        <p:nvSpPr>
          <p:cNvPr id="405510" name="文本框 405509"/>
          <p:cNvSpPr txBox="1"/>
          <p:nvPr/>
        </p:nvSpPr>
        <p:spPr>
          <a:xfrm>
            <a:off x="4860032" y="3370881"/>
            <a:ext cx="3957960" cy="2123658"/>
          </a:xfrm>
          <a:prstGeom prst="rect">
            <a:avLst/>
          </a:prstGeom>
          <a:noFill/>
          <a:ln w="6350">
            <a:noFill/>
          </a:ln>
        </p:spPr>
        <p:txBody>
          <a:bodyPr wrap="square">
            <a:spAutoFit/>
          </a:bodyPr>
          <a:lstStyle/>
          <a:p>
            <a:pPr>
              <a:spcBef>
                <a:spcPct val="5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左图是一个</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顶点无向带权图。如：顶点序列</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1,2,4,3,1</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1,3,2,4,1</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1,4,3,2,1</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是该图中</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条不同的周游路线。</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pPr>
            <a:r>
              <a:rPr lang="zh-CN" altLang="en-US"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解向量：</a:t>
            </a:r>
            <a:r>
              <a:rPr lang="en-US" altLang="zh-CN"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元向量</a:t>
            </a:r>
          </a:p>
        </p:txBody>
      </p:sp>
      <p:pic>
        <p:nvPicPr>
          <p:cNvPr id="405511" name="图片 405510"/>
          <p:cNvPicPr>
            <a:picLocks noChangeAspect="1"/>
          </p:cNvPicPr>
          <p:nvPr/>
        </p:nvPicPr>
        <p:blipFill>
          <a:blip r:embed="rId3"/>
          <a:stretch>
            <a:fillRect/>
          </a:stretch>
        </p:blipFill>
        <p:spPr>
          <a:xfrm>
            <a:off x="1042988" y="2865874"/>
            <a:ext cx="3529012" cy="2898775"/>
          </a:xfrm>
          <a:prstGeom prst="rect">
            <a:avLst/>
          </a:prstGeom>
          <a:noFill/>
          <a:ln w="9525">
            <a:noFill/>
          </a:ln>
        </p:spPr>
      </p:pic>
      <p:sp>
        <p:nvSpPr>
          <p:cNvPr id="8" name="Rectangle 4">
            <a:extLst>
              <a:ext uri="{FF2B5EF4-FFF2-40B4-BE49-F238E27FC236}">
                <a16:creationId xmlns:a16="http://schemas.microsoft.com/office/drawing/2014/main" id="{119DBD85-DECE-40FE-8D76-6804695362B1}"/>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9" name="矩形 5">
            <a:extLst>
              <a:ext uri="{FF2B5EF4-FFF2-40B4-BE49-F238E27FC236}">
                <a16:creationId xmlns:a16="http://schemas.microsoft.com/office/drawing/2014/main" id="{C2F078F0-6D05-4BB6-8DAC-9B586C0450CB}"/>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4"/>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4"/>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4"/>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5510">
                                            <p:txEl>
                                              <p:pRg st="1" end="1"/>
                                            </p:txEl>
                                          </p:spTgt>
                                        </p:tgtEl>
                                        <p:attrNameLst>
                                          <p:attrName>style.visibility</p:attrName>
                                        </p:attrNameLst>
                                      </p:cBhvr>
                                      <p:to>
                                        <p:strVal val="visible"/>
                                      </p:to>
                                    </p:set>
                                    <p:anim calcmode="lin" valueType="num">
                                      <p:cBhvr additive="base">
                                        <p:cTn id="7" dur="500" fill="hold"/>
                                        <p:tgtEl>
                                          <p:spTgt spid="4055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755650" y="476250"/>
            <a:ext cx="7924800" cy="647700"/>
          </a:xfrm>
        </p:spPr>
        <p:txBody>
          <a:bodyPr/>
          <a:lstStyle/>
          <a:p>
            <a:r>
              <a:rPr lang="zh-CN" altLang="en-US"/>
              <a:t>学习要点</a:t>
            </a:r>
          </a:p>
        </p:txBody>
      </p:sp>
      <p:sp>
        <p:nvSpPr>
          <p:cNvPr id="5123" name="内容占位符 2"/>
          <p:cNvSpPr>
            <a:spLocks noGrp="1"/>
          </p:cNvSpPr>
          <p:nvPr>
            <p:ph idx="1"/>
          </p:nvPr>
        </p:nvSpPr>
        <p:spPr>
          <a:xfrm>
            <a:off x="539750" y="1268413"/>
            <a:ext cx="8208963" cy="5040312"/>
          </a:xfrm>
        </p:spPr>
        <p:txBody>
          <a:bodyPr/>
          <a:lstStyle/>
          <a:p>
            <a:pPr indent="633413">
              <a:lnSpc>
                <a:spcPct val="120000"/>
              </a:lnSpc>
              <a:spcBef>
                <a:spcPct val="0"/>
              </a:spcBef>
            </a:pPr>
            <a:r>
              <a:rPr lang="en-US" altLang="zh-CN" dirty="0"/>
              <a:t>1.</a:t>
            </a:r>
            <a:r>
              <a:rPr lang="zh-CN" altLang="en-US" dirty="0"/>
              <a:t>理解回溯法的深度优先搜索策略。</a:t>
            </a:r>
          </a:p>
          <a:p>
            <a:pPr indent="633413">
              <a:lnSpc>
                <a:spcPct val="120000"/>
              </a:lnSpc>
              <a:spcBef>
                <a:spcPct val="0"/>
              </a:spcBef>
            </a:pPr>
            <a:r>
              <a:rPr lang="en-US" altLang="zh-CN" dirty="0"/>
              <a:t>2.</a:t>
            </a:r>
            <a:r>
              <a:rPr lang="zh-CN" altLang="en-US" dirty="0"/>
              <a:t>掌握用回溯法解题的算法框架</a:t>
            </a:r>
          </a:p>
          <a:p>
            <a:pPr indent="633413">
              <a:lnSpc>
                <a:spcPct val="120000"/>
              </a:lnSpc>
              <a:spcBef>
                <a:spcPct val="0"/>
              </a:spcBef>
            </a:pPr>
            <a:r>
              <a:rPr lang="zh-CN" altLang="en-US" dirty="0"/>
              <a:t>（</a:t>
            </a:r>
            <a:r>
              <a:rPr lang="en-US" altLang="zh-CN" dirty="0"/>
              <a:t>1</a:t>
            </a:r>
            <a:r>
              <a:rPr lang="zh-CN" altLang="en-US" dirty="0"/>
              <a:t>）递归回溯</a:t>
            </a:r>
          </a:p>
          <a:p>
            <a:pPr indent="633413">
              <a:lnSpc>
                <a:spcPct val="120000"/>
              </a:lnSpc>
              <a:spcBef>
                <a:spcPct val="0"/>
              </a:spcBef>
            </a:pPr>
            <a:r>
              <a:rPr lang="zh-CN" altLang="en-US" dirty="0"/>
              <a:t>（</a:t>
            </a:r>
            <a:r>
              <a:rPr lang="en-US" altLang="zh-CN" dirty="0"/>
              <a:t>2</a:t>
            </a:r>
            <a:r>
              <a:rPr lang="zh-CN" altLang="en-US" dirty="0"/>
              <a:t>）迭代回溯</a:t>
            </a:r>
          </a:p>
          <a:p>
            <a:pPr indent="633413">
              <a:lnSpc>
                <a:spcPct val="120000"/>
              </a:lnSpc>
              <a:spcBef>
                <a:spcPct val="0"/>
              </a:spcBef>
            </a:pPr>
            <a:r>
              <a:rPr lang="zh-CN" altLang="en-US" dirty="0"/>
              <a:t>（</a:t>
            </a:r>
            <a:r>
              <a:rPr lang="en-US" altLang="zh-CN" dirty="0"/>
              <a:t>3</a:t>
            </a:r>
            <a:r>
              <a:rPr lang="zh-CN" altLang="en-US" dirty="0"/>
              <a:t>）子集树算法框架</a:t>
            </a:r>
          </a:p>
          <a:p>
            <a:pPr indent="633413">
              <a:lnSpc>
                <a:spcPct val="120000"/>
              </a:lnSpc>
              <a:spcBef>
                <a:spcPct val="0"/>
              </a:spcBef>
            </a:pPr>
            <a:r>
              <a:rPr lang="zh-CN" altLang="en-US" dirty="0"/>
              <a:t>（</a:t>
            </a:r>
            <a:r>
              <a:rPr lang="en-US" altLang="zh-CN" dirty="0"/>
              <a:t>4</a:t>
            </a:r>
            <a:r>
              <a:rPr lang="zh-CN" altLang="en-US" dirty="0"/>
              <a:t>）排列树算法框架</a:t>
            </a:r>
            <a:endParaRPr lang="en-US" altLang="zh-CN" dirty="0"/>
          </a:p>
          <a:p>
            <a:pPr indent="633413">
              <a:lnSpc>
                <a:spcPct val="120000"/>
              </a:lnSpc>
              <a:spcBef>
                <a:spcPct val="0"/>
              </a:spcBef>
            </a:pPr>
            <a:r>
              <a:rPr lang="en-US" altLang="zh-CN" dirty="0"/>
              <a:t>3.</a:t>
            </a:r>
            <a:r>
              <a:rPr lang="zh-CN" altLang="en-US" dirty="0"/>
              <a:t>通过应用范例学习回溯法的设计策略。</a:t>
            </a:r>
          </a:p>
          <a:p>
            <a:pPr indent="633413">
              <a:lnSpc>
                <a:spcPct val="120000"/>
              </a:lnSpc>
              <a:spcBef>
                <a:spcPct val="0"/>
              </a:spcBef>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484" name="图片 404483" descr="t53"/>
          <p:cNvPicPr>
            <a:picLocks noChangeAspect="1"/>
          </p:cNvPicPr>
          <p:nvPr/>
        </p:nvPicPr>
        <p:blipFill>
          <a:blip r:embed="rId2"/>
          <a:stretch>
            <a:fillRect/>
          </a:stretch>
        </p:blipFill>
        <p:spPr>
          <a:xfrm>
            <a:off x="3995738" y="1628775"/>
            <a:ext cx="4932362" cy="3714750"/>
          </a:xfrm>
          <a:prstGeom prst="rect">
            <a:avLst/>
          </a:prstGeom>
          <a:noFill/>
          <a:ln w="9525">
            <a:noFill/>
          </a:ln>
        </p:spPr>
      </p:pic>
      <p:sp>
        <p:nvSpPr>
          <p:cNvPr id="404483" name="文本占位符 404482"/>
          <p:cNvSpPr>
            <a:spLocks noGrp="1"/>
          </p:cNvSpPr>
          <p:nvPr>
            <p:ph type="body" idx="1"/>
          </p:nvPr>
        </p:nvSpPr>
        <p:spPr>
          <a:xfrm>
            <a:off x="322833" y="1844675"/>
            <a:ext cx="3961135" cy="4114800"/>
          </a:xfrm>
          <a:ln/>
        </p:spPr>
        <p:txBody>
          <a:bodyPr/>
          <a:lstStyle/>
          <a:p>
            <a:pPr>
              <a:lnSpc>
                <a:spcPct val="100000"/>
              </a:lnSpc>
            </a:pPr>
            <a:r>
              <a:rPr lang="zh-CN" altLang="en-US" dirty="0"/>
              <a:t>该问题的解空间可以组织成一棵树。</a:t>
            </a:r>
          </a:p>
          <a:p>
            <a:pPr>
              <a:lnSpc>
                <a:spcPct val="100000"/>
              </a:lnSpc>
            </a:pPr>
            <a:r>
              <a:rPr lang="zh-CN" altLang="en-US" dirty="0"/>
              <a:t>树的第</a:t>
            </a:r>
            <a:r>
              <a:rPr lang="en-US" altLang="zh-CN" dirty="0"/>
              <a:t>i</a:t>
            </a:r>
            <a:r>
              <a:rPr lang="zh-CN" altLang="en-US" dirty="0"/>
              <a:t>层到第</a:t>
            </a:r>
            <a:r>
              <a:rPr lang="en-US" altLang="zh-CN" dirty="0"/>
              <a:t>i+1</a:t>
            </a:r>
            <a:r>
              <a:rPr lang="zh-CN" altLang="en-US" dirty="0"/>
              <a:t>层的边上的标号给出</a:t>
            </a:r>
            <a:r>
              <a:rPr lang="en-US" altLang="zh-CN" dirty="0"/>
              <a:t>x</a:t>
            </a:r>
            <a:r>
              <a:rPr lang="en-US" altLang="zh-CN" baseline="-25000" dirty="0"/>
              <a:t>i</a:t>
            </a:r>
            <a:r>
              <a:rPr lang="zh-CN" altLang="en-US" dirty="0"/>
              <a:t>的值（</a:t>
            </a:r>
            <a:r>
              <a:rPr lang="zh-CN" altLang="en-US" dirty="0">
                <a:solidFill>
                  <a:schemeClr val="accent2"/>
                </a:solidFill>
              </a:rPr>
              <a:t>城市标号</a:t>
            </a:r>
            <a:r>
              <a:rPr lang="zh-CN" altLang="en-US" dirty="0"/>
              <a:t>）。</a:t>
            </a:r>
            <a:endParaRPr lang="en-US" altLang="zh-CN" dirty="0"/>
          </a:p>
          <a:p>
            <a:pPr>
              <a:lnSpc>
                <a:spcPct val="100000"/>
              </a:lnSpc>
            </a:pPr>
            <a:r>
              <a:rPr lang="zh-CN" altLang="en-US" dirty="0"/>
              <a:t>从树的根结点到任一叶结点的路径定义了图</a:t>
            </a:r>
            <a:r>
              <a:rPr lang="en-US" altLang="zh-CN" dirty="0"/>
              <a:t>G</a:t>
            </a:r>
            <a:r>
              <a:rPr lang="zh-CN" altLang="en-US" dirty="0"/>
              <a:t>的一条周游路线。</a:t>
            </a:r>
          </a:p>
          <a:p>
            <a:pPr>
              <a:lnSpc>
                <a:spcPct val="100000"/>
              </a:lnSpc>
            </a:pPr>
            <a:r>
              <a:rPr lang="zh-CN" altLang="en-US" dirty="0"/>
              <a:t>如右图为当</a:t>
            </a:r>
            <a:r>
              <a:rPr lang="en-US" altLang="zh-CN" dirty="0">
                <a:solidFill>
                  <a:schemeClr val="accent2"/>
                </a:solidFill>
              </a:rPr>
              <a:t>n=4</a:t>
            </a:r>
            <a:r>
              <a:rPr lang="zh-CN" altLang="en-US" dirty="0"/>
              <a:t>时解空间树的示例。</a:t>
            </a:r>
          </a:p>
        </p:txBody>
      </p:sp>
      <p:sp>
        <p:nvSpPr>
          <p:cNvPr id="7" name="Rectangle 4">
            <a:extLst>
              <a:ext uri="{FF2B5EF4-FFF2-40B4-BE49-F238E27FC236}">
                <a16:creationId xmlns:a16="http://schemas.microsoft.com/office/drawing/2014/main" id="{5E95C1F4-0792-42CC-8165-E0EB023E9532}"/>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8" name="矩形 5">
            <a:extLst>
              <a:ext uri="{FF2B5EF4-FFF2-40B4-BE49-F238E27FC236}">
                <a16:creationId xmlns:a16="http://schemas.microsoft.com/office/drawing/2014/main" id="{EF7A298A-50BF-40B7-9030-C9F2A3DB62A3}"/>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anim calcmode="lin" valueType="num">
                                      <p:cBhvr additive="base">
                                        <p:cTn id="7" dur="500" fill="hold"/>
                                        <p:tgtEl>
                                          <p:spTgt spid="404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4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4483">
                                            <p:txEl>
                                              <p:pRg st="2" end="2"/>
                                            </p:txEl>
                                          </p:spTgt>
                                        </p:tgtEl>
                                        <p:attrNameLst>
                                          <p:attrName>style.visibility</p:attrName>
                                        </p:attrNameLst>
                                      </p:cBhvr>
                                      <p:to>
                                        <p:strVal val="visible"/>
                                      </p:to>
                                    </p:set>
                                    <p:anim calcmode="lin" valueType="num">
                                      <p:cBhvr additive="base">
                                        <p:cTn id="13" dur="500" fill="hold"/>
                                        <p:tgtEl>
                                          <p:spTgt spid="404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4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4483">
                                            <p:txEl>
                                              <p:pRg st="3" end="3"/>
                                            </p:txEl>
                                          </p:spTgt>
                                        </p:tgtEl>
                                        <p:attrNameLst>
                                          <p:attrName>style.visibility</p:attrName>
                                        </p:attrNameLst>
                                      </p:cBhvr>
                                      <p:to>
                                        <p:strVal val="visible"/>
                                      </p:to>
                                    </p:set>
                                    <p:anim calcmode="lin" valueType="num">
                                      <p:cBhvr additive="base">
                                        <p:cTn id="19" dur="500" fill="hold"/>
                                        <p:tgtEl>
                                          <p:spTgt spid="404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4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文本占位符 402434"/>
          <p:cNvSpPr>
            <a:spLocks noGrp="1"/>
          </p:cNvSpPr>
          <p:nvPr>
            <p:ph type="body" idx="1"/>
          </p:nvPr>
        </p:nvSpPr>
        <p:spPr>
          <a:xfrm>
            <a:off x="395288" y="1916113"/>
            <a:ext cx="4752975" cy="3816349"/>
          </a:xfrm>
          <a:ln/>
        </p:spPr>
        <p:txBody>
          <a:bodyPr/>
          <a:lstStyle/>
          <a:p>
            <a:r>
              <a:rPr lang="zh-CN" altLang="en-US" dirty="0"/>
              <a:t>从根结点</a:t>
            </a:r>
            <a:r>
              <a:rPr lang="en-US" altLang="zh-CN" dirty="0"/>
              <a:t>A</a:t>
            </a:r>
            <a:r>
              <a:rPr lang="zh-CN" altLang="en-US" dirty="0"/>
              <a:t>到叶结点</a:t>
            </a:r>
            <a:r>
              <a:rPr lang="en-US" altLang="zh-CN" dirty="0"/>
              <a:t>L</a:t>
            </a:r>
            <a:r>
              <a:rPr lang="zh-CN" altLang="en-US" dirty="0"/>
              <a:t>的路径上边的标号组成了一条周游路线</a:t>
            </a:r>
            <a:r>
              <a:rPr lang="en-US" altLang="zh-CN" dirty="0"/>
              <a:t>1,2,3,4,1</a:t>
            </a:r>
            <a:r>
              <a:rPr lang="zh-CN" altLang="en-US" dirty="0"/>
              <a:t>。</a:t>
            </a:r>
          </a:p>
          <a:p>
            <a:r>
              <a:rPr lang="zh-CN" altLang="en-US" dirty="0"/>
              <a:t>图</a:t>
            </a:r>
            <a:r>
              <a:rPr lang="en-US" altLang="zh-CN" dirty="0"/>
              <a:t>G</a:t>
            </a:r>
            <a:r>
              <a:rPr lang="zh-CN" altLang="en-US" dirty="0"/>
              <a:t>的每一条周游路线都恰好对应于解空间树中一条从根到叶的路径。</a:t>
            </a:r>
          </a:p>
          <a:p>
            <a:r>
              <a:rPr lang="zh-CN" altLang="en-US" dirty="0"/>
              <a:t>因此，该解空间树中叶子个数为</a:t>
            </a:r>
            <a:r>
              <a:rPr lang="en-US" altLang="zh-CN" dirty="0">
                <a:solidFill>
                  <a:schemeClr val="accent2"/>
                </a:solidFill>
              </a:rPr>
              <a:t>(n-1)!</a:t>
            </a:r>
            <a:r>
              <a:rPr lang="zh-CN" altLang="en-US" dirty="0"/>
              <a:t>。（即元素</a:t>
            </a:r>
            <a:r>
              <a:rPr lang="en-US" altLang="zh-CN" dirty="0"/>
              <a:t>2,3,4</a:t>
            </a:r>
            <a:r>
              <a:rPr lang="zh-CN" altLang="en-US" dirty="0"/>
              <a:t>的全排列个数）</a:t>
            </a:r>
          </a:p>
        </p:txBody>
      </p:sp>
      <p:pic>
        <p:nvPicPr>
          <p:cNvPr id="402436" name="图片 402435" descr="t53"/>
          <p:cNvPicPr>
            <a:picLocks noChangeAspect="1"/>
          </p:cNvPicPr>
          <p:nvPr/>
        </p:nvPicPr>
        <p:blipFill>
          <a:blip r:embed="rId3"/>
          <a:stretch>
            <a:fillRect/>
          </a:stretch>
        </p:blipFill>
        <p:spPr>
          <a:xfrm>
            <a:off x="5003800" y="2060575"/>
            <a:ext cx="4140200" cy="3117850"/>
          </a:xfrm>
          <a:prstGeom prst="rect">
            <a:avLst/>
          </a:prstGeom>
          <a:noFill/>
          <a:ln w="9525">
            <a:noFill/>
          </a:ln>
        </p:spPr>
      </p:pic>
      <p:sp>
        <p:nvSpPr>
          <p:cNvPr id="7" name="Rectangle 4">
            <a:extLst>
              <a:ext uri="{FF2B5EF4-FFF2-40B4-BE49-F238E27FC236}">
                <a16:creationId xmlns:a16="http://schemas.microsoft.com/office/drawing/2014/main" id="{33881BAA-76B7-4352-B1D2-AA21938484EC}"/>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8" name="矩形 5">
            <a:extLst>
              <a:ext uri="{FF2B5EF4-FFF2-40B4-BE49-F238E27FC236}">
                <a16:creationId xmlns:a16="http://schemas.microsoft.com/office/drawing/2014/main" id="{0B1C3188-D9E4-4768-8099-687402514FF2}"/>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4"/>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4"/>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4"/>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anim calcmode="lin" valueType="num">
                                      <p:cBhvr additive="base">
                                        <p:cTn id="7" dur="500" fill="hold"/>
                                        <p:tgtEl>
                                          <p:spTgt spid="402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2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2435">
                                            <p:txEl>
                                              <p:pRg st="2" end="2"/>
                                            </p:txEl>
                                          </p:spTgt>
                                        </p:tgtEl>
                                        <p:attrNameLst>
                                          <p:attrName>style.visibility</p:attrName>
                                        </p:attrNameLst>
                                      </p:cBhvr>
                                      <p:to>
                                        <p:strVal val="visible"/>
                                      </p:to>
                                    </p:set>
                                    <p:anim calcmode="lin" valueType="num">
                                      <p:cBhvr additive="base">
                                        <p:cTn id="13" dur="500" fill="hold"/>
                                        <p:tgtEl>
                                          <p:spTgt spid="402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24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文本占位符 406530"/>
          <p:cNvSpPr>
            <a:spLocks noGrp="1"/>
          </p:cNvSpPr>
          <p:nvPr>
            <p:ph type="body" idx="1"/>
          </p:nvPr>
        </p:nvSpPr>
        <p:spPr>
          <a:xfrm>
            <a:off x="3851920" y="1124744"/>
            <a:ext cx="4830564" cy="4114800"/>
          </a:xfrm>
          <a:ln/>
        </p:spPr>
        <p:txBody>
          <a:bodyPr/>
          <a:lstStyle/>
          <a:p>
            <a:pPr algn="just">
              <a:lnSpc>
                <a:spcPct val="90000"/>
              </a:lnSpc>
            </a:pPr>
            <a:r>
              <a:rPr lang="zh-CN" altLang="en-US" dirty="0"/>
              <a:t>对于图</a:t>
            </a:r>
            <a:r>
              <a:rPr lang="en-US" altLang="zh-CN" dirty="0"/>
              <a:t>G</a:t>
            </a:r>
            <a:r>
              <a:rPr lang="zh-CN" altLang="en-US" dirty="0"/>
              <a:t>，用回溯法找最小费用周游路线时，从</a:t>
            </a:r>
            <a:r>
              <a:rPr lang="en-US" altLang="zh-CN" dirty="0"/>
              <a:t>A</a:t>
            </a:r>
            <a:r>
              <a:rPr lang="zh-CN" altLang="en-US" dirty="0"/>
              <a:t>出发，搜索至</a:t>
            </a:r>
            <a:r>
              <a:rPr lang="en-US" altLang="zh-CN" dirty="0"/>
              <a:t>B,C,F,L</a:t>
            </a:r>
            <a:r>
              <a:rPr lang="zh-CN" altLang="en-US" dirty="0"/>
              <a:t>。在叶子</a:t>
            </a:r>
            <a:r>
              <a:rPr lang="en-US" altLang="zh-CN" dirty="0"/>
              <a:t>L</a:t>
            </a:r>
            <a:r>
              <a:rPr lang="zh-CN" altLang="en-US" dirty="0"/>
              <a:t>处记录找到的周游路线</a:t>
            </a:r>
            <a:r>
              <a:rPr lang="en-US" altLang="zh-CN" dirty="0"/>
              <a:t>1,2,3,4,1,</a:t>
            </a:r>
            <a:r>
              <a:rPr lang="zh-CN" altLang="en-US" dirty="0"/>
              <a:t>该周游路线费用为</a:t>
            </a:r>
            <a:r>
              <a:rPr lang="en-US" altLang="zh-CN" dirty="0"/>
              <a:t>59</a:t>
            </a:r>
            <a:r>
              <a:rPr lang="zh-CN" altLang="en-US" dirty="0"/>
              <a:t>。</a:t>
            </a:r>
          </a:p>
          <a:p>
            <a:pPr algn="just">
              <a:lnSpc>
                <a:spcPct val="90000"/>
              </a:lnSpc>
            </a:pPr>
            <a:r>
              <a:rPr lang="zh-CN" altLang="en-US" dirty="0"/>
              <a:t>从</a:t>
            </a:r>
            <a:r>
              <a:rPr lang="en-US" altLang="zh-CN" dirty="0"/>
              <a:t>L</a:t>
            </a:r>
            <a:r>
              <a:rPr lang="zh-CN" altLang="en-US" dirty="0"/>
              <a:t>处返回最近活结点</a:t>
            </a:r>
            <a:r>
              <a:rPr lang="en-US" altLang="zh-CN" dirty="0"/>
              <a:t>F</a:t>
            </a:r>
            <a:r>
              <a:rPr lang="zh-CN" altLang="en-US" dirty="0"/>
              <a:t>，</a:t>
            </a:r>
            <a:r>
              <a:rPr lang="en-US" altLang="zh-CN" dirty="0"/>
              <a:t>F</a:t>
            </a:r>
            <a:r>
              <a:rPr lang="zh-CN" altLang="en-US" dirty="0"/>
              <a:t>已无可扩展结点，因此回到</a:t>
            </a:r>
            <a:r>
              <a:rPr lang="en-US" altLang="zh-CN" dirty="0"/>
              <a:t>C</a:t>
            </a:r>
            <a:r>
              <a:rPr lang="zh-CN" altLang="en-US" dirty="0"/>
              <a:t>。从</a:t>
            </a:r>
            <a:r>
              <a:rPr lang="en-US" altLang="zh-CN" dirty="0"/>
              <a:t>C</a:t>
            </a:r>
            <a:r>
              <a:rPr lang="zh-CN" altLang="en-US" dirty="0"/>
              <a:t>可移至</a:t>
            </a:r>
            <a:r>
              <a:rPr lang="en-US" altLang="zh-CN" dirty="0"/>
              <a:t>G</a:t>
            </a:r>
            <a:r>
              <a:rPr lang="zh-CN" altLang="en-US" dirty="0"/>
              <a:t>后又到达</a:t>
            </a:r>
            <a:r>
              <a:rPr lang="en-US" altLang="zh-CN" dirty="0"/>
              <a:t>M</a:t>
            </a:r>
            <a:r>
              <a:rPr lang="zh-CN" altLang="en-US" dirty="0"/>
              <a:t>，得到周游路线</a:t>
            </a:r>
            <a:r>
              <a:rPr lang="en-US" altLang="zh-CN" dirty="0"/>
              <a:t>1,2,4,3,1,</a:t>
            </a:r>
            <a:r>
              <a:rPr lang="zh-CN" altLang="en-US" dirty="0"/>
              <a:t>费用</a:t>
            </a:r>
            <a:r>
              <a:rPr lang="en-US" altLang="zh-CN" dirty="0"/>
              <a:t>66</a:t>
            </a:r>
            <a:r>
              <a:rPr lang="zh-CN" altLang="en-US" dirty="0"/>
              <a:t>。</a:t>
            </a:r>
            <a:r>
              <a:rPr lang="zh-CN" altLang="en-US" dirty="0">
                <a:solidFill>
                  <a:schemeClr val="accent2"/>
                </a:solidFill>
              </a:rPr>
              <a:t>由于该费用不比已有路线</a:t>
            </a:r>
            <a:r>
              <a:rPr lang="en-US" altLang="zh-CN" dirty="0">
                <a:solidFill>
                  <a:schemeClr val="accent2"/>
                </a:solidFill>
              </a:rPr>
              <a:t>1,2,3,4,1</a:t>
            </a:r>
            <a:r>
              <a:rPr lang="zh-CN" altLang="en-US" dirty="0">
                <a:solidFill>
                  <a:schemeClr val="accent2"/>
                </a:solidFill>
              </a:rPr>
              <a:t>的费用小，因此舍弃该结点。</a:t>
            </a:r>
          </a:p>
        </p:txBody>
      </p:sp>
      <p:pic>
        <p:nvPicPr>
          <p:cNvPr id="406532" name="图片 406531" descr="t53"/>
          <p:cNvPicPr>
            <a:picLocks noChangeAspect="1"/>
          </p:cNvPicPr>
          <p:nvPr/>
        </p:nvPicPr>
        <p:blipFill>
          <a:blip r:embed="rId2"/>
          <a:stretch>
            <a:fillRect/>
          </a:stretch>
        </p:blipFill>
        <p:spPr>
          <a:xfrm>
            <a:off x="179388" y="1844675"/>
            <a:ext cx="3567112" cy="3808724"/>
          </a:xfrm>
          <a:prstGeom prst="rect">
            <a:avLst/>
          </a:prstGeom>
          <a:noFill/>
          <a:ln w="9525">
            <a:noFill/>
          </a:ln>
        </p:spPr>
      </p:pic>
      <p:sp>
        <p:nvSpPr>
          <p:cNvPr id="7" name="Rectangle 4">
            <a:extLst>
              <a:ext uri="{FF2B5EF4-FFF2-40B4-BE49-F238E27FC236}">
                <a16:creationId xmlns:a16="http://schemas.microsoft.com/office/drawing/2014/main" id="{E1D13290-B9FB-4B04-B751-0468CFC4B31D}"/>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8" name="矩形 5">
            <a:extLst>
              <a:ext uri="{FF2B5EF4-FFF2-40B4-BE49-F238E27FC236}">
                <a16:creationId xmlns:a16="http://schemas.microsoft.com/office/drawing/2014/main" id="{8F9162D1-0727-4028-B0F6-B01FA2481695}"/>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pic>
        <p:nvPicPr>
          <p:cNvPr id="6" name="图片 5"/>
          <p:cNvPicPr>
            <a:picLocks noChangeAspect="1"/>
          </p:cNvPicPr>
          <p:nvPr/>
        </p:nvPicPr>
        <p:blipFill>
          <a:blip r:embed="rId4"/>
          <a:stretch>
            <a:fillRect/>
          </a:stretch>
        </p:blipFill>
        <p:spPr>
          <a:xfrm>
            <a:off x="6590132" y="4653136"/>
            <a:ext cx="2166268" cy="17794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6531">
                                            <p:txEl>
                                              <p:pRg st="1" end="1"/>
                                            </p:txEl>
                                          </p:spTgt>
                                        </p:tgtEl>
                                        <p:attrNameLst>
                                          <p:attrName>style.visibility</p:attrName>
                                        </p:attrNameLst>
                                      </p:cBhvr>
                                      <p:to>
                                        <p:strVal val="visible"/>
                                      </p:to>
                                    </p:set>
                                    <p:anim calcmode="lin" valueType="num">
                                      <p:cBhvr additive="base">
                                        <p:cTn id="7" dur="500" fill="hold"/>
                                        <p:tgtEl>
                                          <p:spTgt spid="406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6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文本占位符 407554"/>
          <p:cNvSpPr>
            <a:spLocks noGrp="1"/>
          </p:cNvSpPr>
          <p:nvPr>
            <p:ph type="body" idx="1"/>
          </p:nvPr>
        </p:nvSpPr>
        <p:spPr>
          <a:xfrm>
            <a:off x="3909644" y="1593859"/>
            <a:ext cx="4762872" cy="4355505"/>
          </a:xfrm>
          <a:ln/>
        </p:spPr>
        <p:txBody>
          <a:bodyPr/>
          <a:lstStyle/>
          <a:p>
            <a:pPr algn="just">
              <a:lnSpc>
                <a:spcPct val="100000"/>
              </a:lnSpc>
            </a:pPr>
            <a:r>
              <a:rPr lang="zh-CN" altLang="en-US" dirty="0"/>
              <a:t>算法又依次返回结点</a:t>
            </a:r>
            <a:r>
              <a:rPr lang="en-US" altLang="zh-CN" dirty="0"/>
              <a:t>G,C,B</a:t>
            </a:r>
            <a:r>
              <a:rPr lang="zh-CN" altLang="en-US" dirty="0"/>
              <a:t>。从结点</a:t>
            </a:r>
            <a:r>
              <a:rPr lang="en-US" altLang="zh-CN" dirty="0"/>
              <a:t>B</a:t>
            </a:r>
            <a:r>
              <a:rPr lang="zh-CN" altLang="en-US" dirty="0"/>
              <a:t>又可以继续搜索</a:t>
            </a:r>
            <a:r>
              <a:rPr lang="en-US" altLang="zh-CN" dirty="0"/>
              <a:t>D,H,N</a:t>
            </a:r>
            <a:r>
              <a:rPr lang="zh-CN" altLang="en-US" dirty="0"/>
              <a:t>。</a:t>
            </a:r>
            <a:endParaRPr lang="en-US" altLang="zh-CN" dirty="0"/>
          </a:p>
          <a:p>
            <a:pPr algn="just">
              <a:lnSpc>
                <a:spcPct val="100000"/>
              </a:lnSpc>
            </a:pPr>
            <a:r>
              <a:rPr lang="zh-CN" altLang="en-US" dirty="0"/>
              <a:t>在</a:t>
            </a:r>
            <a:r>
              <a:rPr lang="en-US" altLang="zh-CN" dirty="0"/>
              <a:t>N</a:t>
            </a:r>
            <a:r>
              <a:rPr lang="zh-CN" altLang="en-US" dirty="0"/>
              <a:t>处，相应的周游路线</a:t>
            </a:r>
            <a:r>
              <a:rPr lang="en-US" altLang="zh-CN" dirty="0"/>
              <a:t>1,3,2,4,1</a:t>
            </a:r>
            <a:r>
              <a:rPr lang="zh-CN" altLang="en-US" dirty="0"/>
              <a:t>的费用为</a:t>
            </a:r>
            <a:r>
              <a:rPr lang="en-US" altLang="zh-CN" dirty="0"/>
              <a:t>25</a:t>
            </a:r>
            <a:r>
              <a:rPr lang="zh-CN" altLang="en-US" dirty="0"/>
              <a:t>。是迄今为止找到的最好的一条周游路线。</a:t>
            </a:r>
          </a:p>
          <a:p>
            <a:pPr algn="just">
              <a:lnSpc>
                <a:spcPct val="100000"/>
              </a:lnSpc>
            </a:pPr>
            <a:r>
              <a:rPr lang="zh-CN" altLang="en-US" dirty="0"/>
              <a:t>依次继续搜索遍整个解空间，可找到两条最小费用周游路线：</a:t>
            </a:r>
            <a:r>
              <a:rPr lang="en-US" altLang="zh-CN" dirty="0">
                <a:solidFill>
                  <a:schemeClr val="accent2"/>
                </a:solidFill>
              </a:rPr>
              <a:t>1 3 2 4 1</a:t>
            </a:r>
            <a:r>
              <a:rPr lang="zh-CN" altLang="en-US" dirty="0"/>
              <a:t>和</a:t>
            </a:r>
            <a:r>
              <a:rPr lang="en-US" altLang="zh-CN" dirty="0">
                <a:solidFill>
                  <a:schemeClr val="accent2"/>
                </a:solidFill>
              </a:rPr>
              <a:t>1 4 2 3 1</a:t>
            </a:r>
          </a:p>
        </p:txBody>
      </p:sp>
      <p:pic>
        <p:nvPicPr>
          <p:cNvPr id="407557" name="图片 407556" descr="t53"/>
          <p:cNvPicPr>
            <a:picLocks noChangeAspect="1"/>
          </p:cNvPicPr>
          <p:nvPr/>
        </p:nvPicPr>
        <p:blipFill>
          <a:blip r:embed="rId2"/>
          <a:stretch>
            <a:fillRect/>
          </a:stretch>
        </p:blipFill>
        <p:spPr>
          <a:xfrm>
            <a:off x="179512" y="1844674"/>
            <a:ext cx="3566988" cy="3681259"/>
          </a:xfrm>
          <a:prstGeom prst="rect">
            <a:avLst/>
          </a:prstGeom>
          <a:noFill/>
          <a:ln w="9525">
            <a:noFill/>
          </a:ln>
        </p:spPr>
      </p:pic>
      <p:sp>
        <p:nvSpPr>
          <p:cNvPr id="7" name="Rectangle 4">
            <a:extLst>
              <a:ext uri="{FF2B5EF4-FFF2-40B4-BE49-F238E27FC236}">
                <a16:creationId xmlns:a16="http://schemas.microsoft.com/office/drawing/2014/main" id="{07E70764-1FE6-4BAA-81DD-0DB68C1FEC9E}"/>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8" name="矩形 5">
            <a:extLst>
              <a:ext uri="{FF2B5EF4-FFF2-40B4-BE49-F238E27FC236}">
                <a16:creationId xmlns:a16="http://schemas.microsoft.com/office/drawing/2014/main" id="{B6D64059-CF3D-43B7-8F2F-5AFFA7BDEF52}"/>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文本占位符 366594"/>
          <p:cNvSpPr>
            <a:spLocks noGrp="1"/>
          </p:cNvSpPr>
          <p:nvPr>
            <p:ph type="body" idx="1"/>
          </p:nvPr>
        </p:nvSpPr>
        <p:spPr>
          <a:xfrm>
            <a:off x="539750" y="1844825"/>
            <a:ext cx="8208963" cy="2952328"/>
          </a:xfrm>
          <a:ln/>
        </p:spPr>
        <p:txBody>
          <a:bodyPr/>
          <a:lstStyle/>
          <a:p>
            <a:r>
              <a:rPr lang="zh-CN" altLang="en-US" dirty="0"/>
              <a:t>在用回溯法搜索解空间树时，通常采用两种策略来避免无效搜索，提高回溯法的搜索效率。</a:t>
            </a:r>
          </a:p>
          <a:p>
            <a:r>
              <a:rPr lang="en-US" altLang="zh-CN" dirty="0"/>
              <a:t>a.</a:t>
            </a:r>
            <a:r>
              <a:rPr lang="zh-CN" altLang="en-US" dirty="0"/>
              <a:t>用</a:t>
            </a:r>
            <a:r>
              <a:rPr lang="zh-CN" altLang="en-US" b="1" dirty="0">
                <a:solidFill>
                  <a:schemeClr val="accent2"/>
                </a:solidFill>
              </a:rPr>
              <a:t>约束函数</a:t>
            </a:r>
            <a:r>
              <a:rPr lang="zh-CN" altLang="en-US" dirty="0"/>
              <a:t>在扩展结点处剪去不满足约束的子树；</a:t>
            </a:r>
          </a:p>
          <a:p>
            <a:r>
              <a:rPr lang="en-US" altLang="zh-CN" dirty="0"/>
              <a:t>b.</a:t>
            </a:r>
            <a:r>
              <a:rPr lang="zh-CN" altLang="en-US" dirty="0"/>
              <a:t>用</a:t>
            </a:r>
            <a:r>
              <a:rPr lang="zh-CN" altLang="en-US" b="1" dirty="0">
                <a:solidFill>
                  <a:schemeClr val="accent2"/>
                </a:solidFill>
              </a:rPr>
              <a:t>限界函数</a:t>
            </a:r>
            <a:r>
              <a:rPr lang="zh-CN" altLang="en-US" dirty="0"/>
              <a:t>剪去得不到最优解的子树。</a:t>
            </a:r>
          </a:p>
          <a:p>
            <a:r>
              <a:rPr lang="zh-CN" altLang="en-US" dirty="0"/>
              <a:t>这两类函数统称为</a:t>
            </a:r>
            <a:r>
              <a:rPr lang="zh-CN" altLang="en-US" b="1" dirty="0">
                <a:solidFill>
                  <a:schemeClr val="accent2"/>
                </a:solidFill>
              </a:rPr>
              <a:t>剪枝函数</a:t>
            </a:r>
            <a:r>
              <a:rPr lang="zh-CN" altLang="en-US" dirty="0"/>
              <a:t>。</a:t>
            </a:r>
          </a:p>
        </p:txBody>
      </p:sp>
      <p:sp>
        <p:nvSpPr>
          <p:cNvPr id="6" name="Rectangle 4">
            <a:extLst>
              <a:ext uri="{FF2B5EF4-FFF2-40B4-BE49-F238E27FC236}">
                <a16:creationId xmlns:a16="http://schemas.microsoft.com/office/drawing/2014/main" id="{44C0F9D5-2A17-423E-90AA-CC43B2379C28}"/>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191F2490-559F-4078-8E02-1EDF6A7A4C40}"/>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6595">
                                            <p:txEl>
                                              <p:pRg st="1" end="1"/>
                                            </p:txEl>
                                          </p:spTgt>
                                        </p:tgtEl>
                                        <p:attrNameLst>
                                          <p:attrName>style.visibility</p:attrName>
                                        </p:attrNameLst>
                                      </p:cBhvr>
                                      <p:to>
                                        <p:strVal val="visible"/>
                                      </p:to>
                                    </p:set>
                                    <p:anim calcmode="lin" valueType="num">
                                      <p:cBhvr additive="base">
                                        <p:cTn id="7"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6595">
                                            <p:txEl>
                                              <p:pRg st="2" end="2"/>
                                            </p:txEl>
                                          </p:spTgt>
                                        </p:tgtEl>
                                        <p:attrNameLst>
                                          <p:attrName>style.visibility</p:attrName>
                                        </p:attrNameLst>
                                      </p:cBhvr>
                                      <p:to>
                                        <p:strVal val="visible"/>
                                      </p:to>
                                    </p:set>
                                    <p:anim calcmode="lin" valueType="num">
                                      <p:cBhvr additive="base">
                                        <p:cTn id="13"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6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6595">
                                            <p:txEl>
                                              <p:pRg st="3" end="3"/>
                                            </p:txEl>
                                          </p:spTgt>
                                        </p:tgtEl>
                                        <p:attrNameLst>
                                          <p:attrName>style.visibility</p:attrName>
                                        </p:attrNameLst>
                                      </p:cBhvr>
                                      <p:to>
                                        <p:strVal val="visible"/>
                                      </p:to>
                                    </p:set>
                                    <p:anim calcmode="lin" valueType="num">
                                      <p:cBhvr additive="base">
                                        <p:cTn id="19" dur="500" fill="hold"/>
                                        <p:tgtEl>
                                          <p:spTgt spid="3665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6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文本占位符 370690"/>
          <p:cNvSpPr>
            <a:spLocks noGrp="1"/>
          </p:cNvSpPr>
          <p:nvPr>
            <p:ph type="body" idx="1"/>
          </p:nvPr>
        </p:nvSpPr>
        <p:spPr>
          <a:xfrm>
            <a:off x="1042988" y="1916113"/>
            <a:ext cx="7772400" cy="4321175"/>
          </a:xfrm>
          <a:ln/>
        </p:spPr>
        <p:txBody>
          <a:bodyPr/>
          <a:lstStyle/>
          <a:p>
            <a:pPr marL="342900" indent="-342900" algn="just">
              <a:lnSpc>
                <a:spcPct val="90000"/>
              </a:lnSpc>
              <a:buFont typeface="Arial" panose="020B0604020202020204" pitchFamily="34" charset="0"/>
              <a:buChar char="•"/>
            </a:pPr>
            <a:r>
              <a:rPr lang="zh-CN" altLang="en-US" dirty="0"/>
              <a:t>在例</a:t>
            </a:r>
            <a:r>
              <a:rPr lang="en-US" altLang="zh-CN" dirty="0"/>
              <a:t>1</a:t>
            </a:r>
            <a:r>
              <a:rPr lang="zh-CN" altLang="en-US" dirty="0"/>
              <a:t>：</a:t>
            </a:r>
            <a:r>
              <a:rPr lang="en-US" altLang="zh-CN" dirty="0"/>
              <a:t>0-1</a:t>
            </a:r>
            <a:r>
              <a:rPr lang="zh-CN" altLang="en-US" dirty="0"/>
              <a:t>背包问题（在有限容量内得到最多价值）的回溯法中，用剪枝函数减去导致不可行解（超出容量限制）的子树。</a:t>
            </a:r>
            <a:endParaRPr lang="en-US" altLang="zh-CN" dirty="0"/>
          </a:p>
          <a:p>
            <a:pPr marL="342900" indent="-342900" algn="just">
              <a:lnSpc>
                <a:spcPct val="90000"/>
              </a:lnSpc>
              <a:buFont typeface="Arial" panose="020B0604020202020204" pitchFamily="34" charset="0"/>
              <a:buChar char="•"/>
            </a:pPr>
            <a:endParaRPr lang="zh-CN" altLang="en-US" dirty="0"/>
          </a:p>
          <a:p>
            <a:pPr marL="342900" indent="-342900" algn="just">
              <a:lnSpc>
                <a:spcPct val="90000"/>
              </a:lnSpc>
              <a:buFont typeface="Arial" panose="020B0604020202020204" pitchFamily="34" charset="0"/>
              <a:buChar char="•"/>
            </a:pPr>
            <a:r>
              <a:rPr lang="zh-CN" altLang="en-US" dirty="0"/>
              <a:t>在例</a:t>
            </a:r>
            <a:r>
              <a:rPr lang="en-US" altLang="zh-CN" dirty="0"/>
              <a:t>2</a:t>
            </a:r>
            <a:r>
              <a:rPr lang="zh-CN" altLang="en-US" dirty="0"/>
              <a:t>：旅行售货员问题的回溯法中，如果从根结点到当前扩展结点处的部分周游路线的费用已超过当前找到的最少的周游路线费用，则可断定该结点为根的子树中不可能含最优解，从而可减去该子树。</a:t>
            </a:r>
          </a:p>
        </p:txBody>
      </p:sp>
      <p:sp>
        <p:nvSpPr>
          <p:cNvPr id="370692" name="文本框 370691"/>
          <p:cNvSpPr txBox="1"/>
          <p:nvPr/>
        </p:nvSpPr>
        <p:spPr>
          <a:xfrm>
            <a:off x="250825" y="2189957"/>
            <a:ext cx="1187450" cy="954107"/>
          </a:xfrm>
          <a:prstGeom prst="rect">
            <a:avLst/>
          </a:prstGeom>
          <a:noFill/>
          <a:ln w="6350">
            <a:noFill/>
          </a:ln>
        </p:spPr>
        <p:txBody>
          <a:bodyPr>
            <a:spAutoFit/>
          </a:bodyPr>
          <a:lstStyle/>
          <a:p>
            <a:pPr>
              <a:spcBef>
                <a:spcPct val="50000"/>
              </a:spcBef>
            </a:pPr>
            <a:r>
              <a:rPr lang="zh-CN" altLang="en-US" sz="2800" b="1" dirty="0">
                <a:solidFill>
                  <a:srgbClr val="9900FF"/>
                </a:solidFill>
                <a:latin typeface="宋体" panose="02010600030101010101" pitchFamily="2" charset="-122"/>
                <a:ea typeface="宋体" panose="02010600030101010101" pitchFamily="2" charset="-122"/>
              </a:rPr>
              <a:t>约束函数</a:t>
            </a:r>
          </a:p>
        </p:txBody>
      </p:sp>
      <p:sp>
        <p:nvSpPr>
          <p:cNvPr id="370693" name="文本框 370692"/>
          <p:cNvSpPr txBox="1"/>
          <p:nvPr/>
        </p:nvSpPr>
        <p:spPr>
          <a:xfrm>
            <a:off x="250825" y="3562351"/>
            <a:ext cx="1187450" cy="954107"/>
          </a:xfrm>
          <a:prstGeom prst="rect">
            <a:avLst/>
          </a:prstGeom>
          <a:noFill/>
          <a:ln w="6350">
            <a:noFill/>
          </a:ln>
        </p:spPr>
        <p:txBody>
          <a:bodyPr>
            <a:spAutoFit/>
          </a:bodyPr>
          <a:lstStyle/>
          <a:p>
            <a:pPr>
              <a:spcBef>
                <a:spcPct val="50000"/>
              </a:spcBef>
            </a:pPr>
            <a:r>
              <a:rPr lang="zh-CN" altLang="en-US" sz="2800" b="1" dirty="0">
                <a:solidFill>
                  <a:srgbClr val="9900FF"/>
                </a:solidFill>
                <a:latin typeface="宋体" panose="02010600030101010101" pitchFamily="2" charset="-122"/>
                <a:ea typeface="宋体" panose="02010600030101010101" pitchFamily="2" charset="-122"/>
              </a:rPr>
              <a:t>限界函数</a:t>
            </a:r>
          </a:p>
        </p:txBody>
      </p:sp>
      <p:sp>
        <p:nvSpPr>
          <p:cNvPr id="8" name="Rectangle 4">
            <a:extLst>
              <a:ext uri="{FF2B5EF4-FFF2-40B4-BE49-F238E27FC236}">
                <a16:creationId xmlns:a16="http://schemas.microsoft.com/office/drawing/2014/main" id="{544E4C02-9254-4566-80AF-56D4C9817F9D}"/>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9" name="矩形 5">
            <a:extLst>
              <a:ext uri="{FF2B5EF4-FFF2-40B4-BE49-F238E27FC236}">
                <a16:creationId xmlns:a16="http://schemas.microsoft.com/office/drawing/2014/main" id="{1FDC1753-25CF-4BE4-8AA7-70BC70270122}"/>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文本占位符 365570"/>
          <p:cNvSpPr>
            <a:spLocks noGrp="1"/>
          </p:cNvSpPr>
          <p:nvPr>
            <p:ph type="body" idx="1"/>
          </p:nvPr>
        </p:nvSpPr>
        <p:spPr>
          <a:xfrm>
            <a:off x="468312" y="1772816"/>
            <a:ext cx="7807325" cy="4114800"/>
          </a:xfrm>
          <a:ln/>
        </p:spPr>
        <p:txBody>
          <a:bodyPr/>
          <a:lstStyle/>
          <a:p>
            <a:r>
              <a:rPr lang="zh-CN" altLang="en-US" dirty="0"/>
              <a:t>运用回溯法解题通常包含以下三个步骤：</a:t>
            </a:r>
          </a:p>
          <a:p>
            <a:r>
              <a:rPr lang="en-US" altLang="zh-CN" dirty="0"/>
              <a:t>(1)</a:t>
            </a:r>
            <a:r>
              <a:rPr lang="zh-CN" altLang="en-US" dirty="0"/>
              <a:t>定义问题的解空间；</a:t>
            </a:r>
          </a:p>
          <a:p>
            <a:r>
              <a:rPr lang="en-US" altLang="zh-CN" dirty="0"/>
              <a:t>(2)</a:t>
            </a:r>
            <a:r>
              <a:rPr lang="zh-CN" altLang="en-US" dirty="0"/>
              <a:t>确定易于搜索的解空间结构；</a:t>
            </a:r>
          </a:p>
          <a:p>
            <a:r>
              <a:rPr lang="en-US" altLang="zh-CN" dirty="0"/>
              <a:t>(3)</a:t>
            </a:r>
            <a:r>
              <a:rPr lang="zh-CN" altLang="en-US" dirty="0"/>
              <a:t>以深度优先方式搜索解空间，并在搜索过程中用剪枝函数避免无效搜索。</a:t>
            </a:r>
          </a:p>
        </p:txBody>
      </p:sp>
      <p:sp>
        <p:nvSpPr>
          <p:cNvPr id="6" name="Rectangle 4">
            <a:extLst>
              <a:ext uri="{FF2B5EF4-FFF2-40B4-BE49-F238E27FC236}">
                <a16:creationId xmlns:a16="http://schemas.microsoft.com/office/drawing/2014/main" id="{45EDD776-410D-434D-A444-B0BC96B26477}"/>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80C23E99-43C9-494C-B02C-182EEC595A8E}"/>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文本占位符 364546"/>
          <p:cNvSpPr>
            <a:spLocks noGrp="1"/>
          </p:cNvSpPr>
          <p:nvPr>
            <p:ph type="body" idx="1"/>
          </p:nvPr>
        </p:nvSpPr>
        <p:spPr>
          <a:xfrm>
            <a:off x="344487" y="1988145"/>
            <a:ext cx="8496300" cy="4321175"/>
          </a:xfrm>
          <a:ln/>
        </p:spPr>
        <p:txBody>
          <a:bodyPr/>
          <a:lstStyle/>
          <a:p>
            <a:pPr>
              <a:lnSpc>
                <a:spcPct val="80000"/>
              </a:lnSpc>
              <a:buBlip>
                <a:blip r:embed="rId3"/>
              </a:buBlip>
            </a:pPr>
            <a:r>
              <a:rPr lang="zh-CN" altLang="en-US" b="1" dirty="0"/>
              <a:t>由于回溯法对解空间作深度优先搜索，因此，在一般情况下用递归方法实现回溯法</a:t>
            </a:r>
            <a:r>
              <a:rPr lang="zh-CN" altLang="en-US" dirty="0"/>
              <a:t>（回溯法也是设计递归过程的一种重要方法）。</a:t>
            </a:r>
          </a:p>
          <a:p>
            <a:pPr>
              <a:lnSpc>
                <a:spcPct val="80000"/>
              </a:lnSpc>
              <a:buNone/>
            </a:pPr>
            <a:r>
              <a:rPr lang="en-US" altLang="zh-CN" dirty="0"/>
              <a:t>void backtrack</a:t>
            </a:r>
            <a:r>
              <a:rPr lang="en-US" altLang="zh-CN" b="1" dirty="0"/>
              <a:t> </a:t>
            </a:r>
            <a:r>
              <a:rPr lang="en-US" altLang="zh-CN" dirty="0"/>
              <a:t>(int t)</a:t>
            </a:r>
          </a:p>
          <a:p>
            <a:pPr>
              <a:lnSpc>
                <a:spcPct val="80000"/>
              </a:lnSpc>
              <a:buNone/>
            </a:pPr>
            <a:r>
              <a:rPr lang="en-US" altLang="zh-CN" dirty="0"/>
              <a:t>{     //</a:t>
            </a:r>
            <a:r>
              <a:rPr lang="zh-CN" altLang="en-US" dirty="0"/>
              <a:t>形参</a:t>
            </a:r>
            <a:r>
              <a:rPr lang="en-US" altLang="zh-CN" dirty="0"/>
              <a:t>t</a:t>
            </a:r>
            <a:r>
              <a:rPr lang="zh-CN" altLang="en-US" dirty="0"/>
              <a:t>表示递归深度，</a:t>
            </a:r>
            <a:r>
              <a:rPr lang="en-US" altLang="zh-CN" dirty="0"/>
              <a:t>n</a:t>
            </a:r>
            <a:r>
              <a:rPr lang="zh-CN" altLang="en-US" dirty="0"/>
              <a:t>是问题规模</a:t>
            </a:r>
          </a:p>
          <a:p>
            <a:pPr>
              <a:lnSpc>
                <a:spcPct val="80000"/>
              </a:lnSpc>
              <a:buNone/>
            </a:pPr>
            <a:r>
              <a:rPr lang="en-US" altLang="zh-CN" dirty="0"/>
              <a:t>       if (t&gt;n) output(x); //</a:t>
            </a:r>
            <a:r>
              <a:rPr lang="zh-CN" altLang="en-US" dirty="0"/>
              <a:t>搜索到一个叶结点</a:t>
            </a:r>
          </a:p>
          <a:p>
            <a:pPr>
              <a:lnSpc>
                <a:spcPct val="80000"/>
              </a:lnSpc>
              <a:buNone/>
            </a:pPr>
            <a:r>
              <a:rPr lang="en-US" altLang="zh-CN" dirty="0"/>
              <a:t>       else</a:t>
            </a:r>
          </a:p>
          <a:p>
            <a:pPr>
              <a:lnSpc>
                <a:spcPct val="80000"/>
              </a:lnSpc>
              <a:buNone/>
            </a:pPr>
            <a:r>
              <a:rPr lang="en-US" altLang="zh-CN" dirty="0"/>
              <a:t>         for (int </a:t>
            </a:r>
            <a:r>
              <a:rPr lang="en-US" altLang="zh-CN" dirty="0" err="1"/>
              <a:t>i</a:t>
            </a:r>
            <a:r>
              <a:rPr lang="en-US" altLang="zh-CN" dirty="0"/>
              <a:t>=f(</a:t>
            </a:r>
            <a:r>
              <a:rPr lang="en-US" altLang="zh-CN" dirty="0" err="1"/>
              <a:t>n,t</a:t>
            </a:r>
            <a:r>
              <a:rPr lang="en-US" altLang="zh-CN" dirty="0"/>
              <a:t>);</a:t>
            </a:r>
            <a:r>
              <a:rPr lang="en-US" altLang="zh-CN" dirty="0" err="1"/>
              <a:t>i</a:t>
            </a:r>
            <a:r>
              <a:rPr lang="en-US" altLang="zh-CN" dirty="0"/>
              <a:t>&lt;=g(</a:t>
            </a:r>
            <a:r>
              <a:rPr lang="en-US" altLang="zh-CN" dirty="0" err="1"/>
              <a:t>n,t</a:t>
            </a:r>
            <a:r>
              <a:rPr lang="en-US" altLang="zh-CN" dirty="0"/>
              <a:t>);</a:t>
            </a:r>
            <a:r>
              <a:rPr lang="en-US" altLang="zh-CN" dirty="0" err="1"/>
              <a:t>i</a:t>
            </a:r>
            <a:r>
              <a:rPr lang="en-US" altLang="zh-CN" dirty="0"/>
              <a:t>++) {</a:t>
            </a:r>
          </a:p>
          <a:p>
            <a:pPr>
              <a:lnSpc>
                <a:spcPct val="80000"/>
              </a:lnSpc>
              <a:buNone/>
            </a:pPr>
            <a:r>
              <a:rPr lang="en-US" altLang="zh-CN" dirty="0"/>
              <a:t>           x[t]=h(</a:t>
            </a:r>
            <a:r>
              <a:rPr lang="en-US" altLang="zh-CN" dirty="0" err="1"/>
              <a:t>i</a:t>
            </a:r>
            <a:r>
              <a:rPr lang="en-US" altLang="zh-CN" dirty="0"/>
              <a:t>);</a:t>
            </a:r>
          </a:p>
          <a:p>
            <a:pPr>
              <a:lnSpc>
                <a:spcPct val="80000"/>
              </a:lnSpc>
              <a:buNone/>
            </a:pPr>
            <a:r>
              <a:rPr lang="en-US" altLang="zh-CN" dirty="0"/>
              <a:t>           if (constraint(t) &amp;&amp; bound(t))                  </a:t>
            </a:r>
          </a:p>
          <a:p>
            <a:pPr>
              <a:lnSpc>
                <a:spcPct val="80000"/>
              </a:lnSpc>
              <a:buNone/>
            </a:pPr>
            <a:r>
              <a:rPr lang="en-US" altLang="zh-CN" dirty="0"/>
              <a:t>              backtrack(t+1);</a:t>
            </a:r>
          </a:p>
          <a:p>
            <a:pPr>
              <a:lnSpc>
                <a:spcPct val="80000"/>
              </a:lnSpc>
              <a:buNone/>
            </a:pPr>
            <a:r>
              <a:rPr lang="en-US" altLang="zh-CN" dirty="0"/>
              <a:t>           }</a:t>
            </a:r>
          </a:p>
          <a:p>
            <a:pPr>
              <a:lnSpc>
                <a:spcPct val="80000"/>
              </a:lnSpc>
              <a:buNone/>
            </a:pPr>
            <a:r>
              <a:rPr lang="en-US" altLang="zh-CN" dirty="0"/>
              <a:t>}</a:t>
            </a:r>
            <a:endParaRPr lang="zh-CN" altLang="en-US" dirty="0"/>
          </a:p>
        </p:txBody>
      </p:sp>
      <p:sp>
        <p:nvSpPr>
          <p:cNvPr id="364548" name="矩形 364547"/>
          <p:cNvSpPr/>
          <p:nvPr/>
        </p:nvSpPr>
        <p:spPr>
          <a:xfrm>
            <a:off x="323850" y="1988145"/>
            <a:ext cx="8496300" cy="1163395"/>
          </a:xfrm>
          <a:prstGeom prst="rect">
            <a:avLst/>
          </a:prstGeom>
          <a:solidFill>
            <a:srgbClr val="AFE2FB"/>
          </a:solidFill>
          <a:ln w="6350">
            <a:noFill/>
          </a:ln>
        </p:spPr>
        <p:txBody>
          <a:bodyPr>
            <a:spAutoFit/>
          </a:bodyPr>
          <a:lstStyle/>
          <a:p>
            <a:pPr>
              <a:lnSpc>
                <a:spcPct val="90000"/>
              </a:lnSpc>
              <a:spcBef>
                <a:spcPct val="20000"/>
              </a:spcBef>
              <a:buChar char="•"/>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其中，形参</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表示递归深度，即当前扩展结点在解空间树中的深度。</a:t>
            </a:r>
          </a:p>
          <a:p>
            <a:pPr>
              <a:lnSpc>
                <a:spcPct val="90000"/>
              </a:lnSpc>
              <a:spcBef>
                <a:spcPct val="20000"/>
              </a:spcBef>
              <a:buChar char="•"/>
            </a:pPr>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364549" name="矩形 364548"/>
          <p:cNvSpPr/>
          <p:nvPr/>
        </p:nvSpPr>
        <p:spPr>
          <a:xfrm>
            <a:off x="323850" y="1984970"/>
            <a:ext cx="8351838" cy="830997"/>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n</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为解空间树的深度，用来控制递归深度。</a:t>
            </a: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364550" name="矩形 364549"/>
          <p:cNvSpPr/>
          <p:nvPr/>
        </p:nvSpPr>
        <p:spPr>
          <a:xfrm>
            <a:off x="323850" y="1988145"/>
            <a:ext cx="8496300" cy="457200"/>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Output(x)</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对得到的可行解</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x</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进行记录或输出处理。</a:t>
            </a:r>
          </a:p>
        </p:txBody>
      </p:sp>
      <p:sp>
        <p:nvSpPr>
          <p:cNvPr id="364551" name="矩形 364550"/>
          <p:cNvSpPr/>
          <p:nvPr/>
        </p:nvSpPr>
        <p:spPr>
          <a:xfrm>
            <a:off x="323850" y="1988145"/>
            <a:ext cx="8475663" cy="830997"/>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f(n,t),g(n,t)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分别表示在当前扩展结点处未搜索过的子树的起始编号和终止编号。</a:t>
            </a:r>
          </a:p>
        </p:txBody>
      </p:sp>
      <p:sp>
        <p:nvSpPr>
          <p:cNvPr id="364552" name="矩形 364551"/>
          <p:cNvSpPr/>
          <p:nvPr/>
        </p:nvSpPr>
        <p:spPr>
          <a:xfrm>
            <a:off x="323850" y="1988145"/>
            <a:ext cx="8496300" cy="1200329"/>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h(i)</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表示在当前扩展结点处</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x[t]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的第</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i</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个可选值。</a:t>
            </a: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364553" name="矩形 364552"/>
          <p:cNvSpPr/>
          <p:nvPr/>
        </p:nvSpPr>
        <p:spPr>
          <a:xfrm>
            <a:off x="323850" y="1988145"/>
            <a:ext cx="8496300" cy="830997"/>
          </a:xfrm>
          <a:prstGeom prst="rect">
            <a:avLst/>
          </a:prstGeom>
          <a:solidFill>
            <a:srgbClr val="AFE2FB"/>
          </a:solidFill>
          <a:ln w="6350">
            <a:noFill/>
          </a:ln>
        </p:spPr>
        <p:txBody>
          <a:bodyPr>
            <a:spAutoFit/>
          </a:bodyPr>
          <a:lstStyle/>
          <a:p>
            <a:r>
              <a:rPr lang="zh-CN" altLang="en-US" sz="2400" b="1" dirty="0">
                <a:latin typeface="宋体" panose="02010600030101010101" pitchFamily="2" charset="-122"/>
                <a:ea typeface="宋体" panose="02010600030101010101" pitchFamily="2" charset="-122"/>
                <a:cs typeface="Times New Roman" panose="02020603050405020304" pitchFamily="18" charset="0"/>
              </a:rPr>
              <a:t>函数</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Constraint(t)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Bound(t)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表示在当前扩展结点处的约束函数和限界函数。</a:t>
            </a:r>
          </a:p>
        </p:txBody>
      </p:sp>
      <p:sp>
        <p:nvSpPr>
          <p:cNvPr id="364554" name="矩形 364553"/>
          <p:cNvSpPr/>
          <p:nvPr/>
        </p:nvSpPr>
        <p:spPr>
          <a:xfrm>
            <a:off x="323850" y="1988145"/>
            <a:ext cx="8424863" cy="830997"/>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Constraint(t)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为</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时，表示当前扩展结点处</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x[1:t]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的取值满足约束条件，否则不满足可减去相应子树。</a:t>
            </a:r>
          </a:p>
        </p:txBody>
      </p:sp>
      <p:sp>
        <p:nvSpPr>
          <p:cNvPr id="364556" name="矩形 364555"/>
          <p:cNvSpPr/>
          <p:nvPr/>
        </p:nvSpPr>
        <p:spPr>
          <a:xfrm>
            <a:off x="323850" y="1916708"/>
            <a:ext cx="8496300" cy="1200329"/>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Bound(t)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为</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时，表示当前扩展结点处</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x[1:t]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的取值尚未使目标函数越界，还需</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Backtrack(t+1)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对其相应的子树作进一步搜索。否则，可以减去相应的子树。</a:t>
            </a:r>
          </a:p>
        </p:txBody>
      </p:sp>
      <p:sp>
        <p:nvSpPr>
          <p:cNvPr id="364557" name="矩形 364556"/>
          <p:cNvSpPr/>
          <p:nvPr/>
        </p:nvSpPr>
        <p:spPr>
          <a:xfrm>
            <a:off x="323850" y="1916708"/>
            <a:ext cx="8496300" cy="1200329"/>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For</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循环结束后，已搜索遍当前扩展结点所有未搜索过的子树。</a:t>
            </a: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364558" name="矩形 364557"/>
          <p:cNvSpPr/>
          <p:nvPr/>
        </p:nvSpPr>
        <p:spPr>
          <a:xfrm>
            <a:off x="323850" y="2708870"/>
            <a:ext cx="8496300" cy="830997"/>
          </a:xfrm>
          <a:prstGeom prst="rect">
            <a:avLst/>
          </a:prstGeom>
          <a:solidFill>
            <a:srgbClr val="AFE2FB"/>
          </a:solidFill>
          <a:ln w="6350">
            <a:noFill/>
          </a:ln>
        </p:spPr>
        <p:txBody>
          <a:bodyPr>
            <a:spAutoFit/>
          </a:bodyPr>
          <a:lstStyle/>
          <a:p>
            <a:r>
              <a:rPr lang="en-US" altLang="zh-CN" sz="2400" b="1" dirty="0">
                <a:latin typeface="宋体" panose="02010600030101010101" pitchFamily="2" charset="-122"/>
                <a:ea typeface="宋体" panose="02010600030101010101" pitchFamily="2" charset="-122"/>
                <a:cs typeface="Times New Roman" panose="02020603050405020304" pitchFamily="18" charset="0"/>
              </a:rPr>
              <a:t>Backtrack(t)</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执行完毕，返回</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t-1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层执行，对还没测试的</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x[t-1]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（没搜索过的子树）的值继续搜索。</a:t>
            </a:r>
          </a:p>
        </p:txBody>
      </p:sp>
      <p:sp>
        <p:nvSpPr>
          <p:cNvPr id="364559" name="矩形 364558"/>
          <p:cNvSpPr/>
          <p:nvPr/>
        </p:nvSpPr>
        <p:spPr>
          <a:xfrm>
            <a:off x="323850" y="1916708"/>
            <a:ext cx="8496300" cy="1569660"/>
          </a:xfrm>
          <a:prstGeom prst="rect">
            <a:avLst/>
          </a:prstGeom>
          <a:solidFill>
            <a:srgbClr val="AFE2FB"/>
          </a:solidFill>
          <a:ln w="6350">
            <a:noFill/>
          </a:ln>
        </p:spPr>
        <p:txBody>
          <a:bodyPr>
            <a:spAutoFit/>
          </a:bodyPr>
          <a:lstStyle/>
          <a:p>
            <a:r>
              <a:rPr lang="zh-CN" altLang="en-US" sz="2400" b="1" dirty="0">
                <a:latin typeface="宋体" panose="02010600030101010101" pitchFamily="2" charset="-122"/>
                <a:ea typeface="宋体" panose="02010600030101010101" pitchFamily="2" charset="-122"/>
                <a:cs typeface="Times New Roman" panose="02020603050405020304" pitchFamily="18" charset="0"/>
              </a:rPr>
              <a:t>当</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t=1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时，若已测试完</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x[1]</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的所有可选值，外层调用就全部结束。</a:t>
            </a: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9" name="Rectangle 4">
            <a:extLst>
              <a:ext uri="{FF2B5EF4-FFF2-40B4-BE49-F238E27FC236}">
                <a16:creationId xmlns:a16="http://schemas.microsoft.com/office/drawing/2014/main" id="{2A243B46-525E-40AB-A3FB-16DB7D5D93C4}"/>
              </a:ext>
            </a:extLst>
          </p:cNvPr>
          <p:cNvSpPr>
            <a:spLocks noChangeArrowheads="1"/>
          </p:cNvSpPr>
          <p:nvPr/>
        </p:nvSpPr>
        <p:spPr bwMode="auto">
          <a:xfrm>
            <a:off x="611188" y="428625"/>
            <a:ext cx="7772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20" name="矩形 4">
            <a:extLst>
              <a:ext uri="{FF2B5EF4-FFF2-40B4-BE49-F238E27FC236}">
                <a16:creationId xmlns:a16="http://schemas.microsoft.com/office/drawing/2014/main" id="{422C83C9-F175-4F30-86B5-371300D44146}"/>
              </a:ext>
            </a:extLst>
          </p:cNvPr>
          <p:cNvSpPr>
            <a:spLocks noChangeArrowheads="1"/>
          </p:cNvSpPr>
          <p:nvPr/>
        </p:nvSpPr>
        <p:spPr bwMode="auto">
          <a:xfrm>
            <a:off x="468313" y="1204913"/>
            <a:ext cx="2039937" cy="461962"/>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4"/>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4"/>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4"/>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4"/>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三、递归回溯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ppt_x"/>
                                          </p:val>
                                        </p:tav>
                                        <p:tav tm="100000">
                                          <p:val>
                                            <p:strVal val="#ppt_x"/>
                                          </p:val>
                                        </p:tav>
                                      </p:tavLst>
                                    </p:anim>
                                    <p:anim calcmode="lin" valueType="num">
                                      <p:cBhvr additive="base">
                                        <p:cTn id="8" dur="500" fill="hold"/>
                                        <p:tgtEl>
                                          <p:spTgt spid="3645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4549"/>
                                        </p:tgtEl>
                                        <p:attrNameLst>
                                          <p:attrName>style.visibility</p:attrName>
                                        </p:attrNameLst>
                                      </p:cBhvr>
                                      <p:to>
                                        <p:strVal val="visible"/>
                                      </p:to>
                                    </p:set>
                                    <p:anim calcmode="lin" valueType="num">
                                      <p:cBhvr additive="base">
                                        <p:cTn id="13" dur="500" fill="hold"/>
                                        <p:tgtEl>
                                          <p:spTgt spid="364549"/>
                                        </p:tgtEl>
                                        <p:attrNameLst>
                                          <p:attrName>ppt_x</p:attrName>
                                        </p:attrNameLst>
                                      </p:cBhvr>
                                      <p:tavLst>
                                        <p:tav tm="0">
                                          <p:val>
                                            <p:strVal val="#ppt_x"/>
                                          </p:val>
                                        </p:tav>
                                        <p:tav tm="100000">
                                          <p:val>
                                            <p:strVal val="#ppt_x"/>
                                          </p:val>
                                        </p:tav>
                                      </p:tavLst>
                                    </p:anim>
                                    <p:anim calcmode="lin" valueType="num">
                                      <p:cBhvr additive="base">
                                        <p:cTn id="14" dur="500" fill="hold"/>
                                        <p:tgtEl>
                                          <p:spTgt spid="3645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4550"/>
                                        </p:tgtEl>
                                        <p:attrNameLst>
                                          <p:attrName>style.visibility</p:attrName>
                                        </p:attrNameLst>
                                      </p:cBhvr>
                                      <p:to>
                                        <p:strVal val="visible"/>
                                      </p:to>
                                    </p:set>
                                    <p:anim calcmode="lin" valueType="num">
                                      <p:cBhvr additive="base">
                                        <p:cTn id="19" dur="500" fill="hold"/>
                                        <p:tgtEl>
                                          <p:spTgt spid="364550"/>
                                        </p:tgtEl>
                                        <p:attrNameLst>
                                          <p:attrName>ppt_x</p:attrName>
                                        </p:attrNameLst>
                                      </p:cBhvr>
                                      <p:tavLst>
                                        <p:tav tm="0">
                                          <p:val>
                                            <p:strVal val="#ppt_x"/>
                                          </p:val>
                                        </p:tav>
                                        <p:tav tm="100000">
                                          <p:val>
                                            <p:strVal val="#ppt_x"/>
                                          </p:val>
                                        </p:tav>
                                      </p:tavLst>
                                    </p:anim>
                                    <p:anim calcmode="lin" valueType="num">
                                      <p:cBhvr additive="base">
                                        <p:cTn id="20" dur="500" fill="hold"/>
                                        <p:tgtEl>
                                          <p:spTgt spid="3645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64551"/>
                                        </p:tgtEl>
                                        <p:attrNameLst>
                                          <p:attrName>style.visibility</p:attrName>
                                        </p:attrNameLst>
                                      </p:cBhvr>
                                      <p:to>
                                        <p:strVal val="visible"/>
                                      </p:to>
                                    </p:set>
                                    <p:anim calcmode="lin" valueType="num">
                                      <p:cBhvr>
                                        <p:cTn id="25" dur="500" fill="hold"/>
                                        <p:tgtEl>
                                          <p:spTgt spid="364551"/>
                                        </p:tgtEl>
                                        <p:attrNameLst>
                                          <p:attrName>ppt_w</p:attrName>
                                        </p:attrNameLst>
                                      </p:cBhvr>
                                      <p:tavLst>
                                        <p:tav tm="0">
                                          <p:val>
                                            <p:fltVal val="0"/>
                                          </p:val>
                                        </p:tav>
                                        <p:tav tm="100000">
                                          <p:val>
                                            <p:strVal val="#ppt_w"/>
                                          </p:val>
                                        </p:tav>
                                      </p:tavLst>
                                    </p:anim>
                                    <p:anim calcmode="lin" valueType="num">
                                      <p:cBhvr>
                                        <p:cTn id="26" dur="500" fill="hold"/>
                                        <p:tgtEl>
                                          <p:spTgt spid="36455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64552"/>
                                        </p:tgtEl>
                                        <p:attrNameLst>
                                          <p:attrName>style.visibility</p:attrName>
                                        </p:attrNameLst>
                                      </p:cBhvr>
                                      <p:to>
                                        <p:strVal val="visible"/>
                                      </p:to>
                                    </p:set>
                                    <p:anim calcmode="lin" valueType="num">
                                      <p:cBhvr>
                                        <p:cTn id="31" dur="500" fill="hold"/>
                                        <p:tgtEl>
                                          <p:spTgt spid="364552"/>
                                        </p:tgtEl>
                                        <p:attrNameLst>
                                          <p:attrName>ppt_w</p:attrName>
                                        </p:attrNameLst>
                                      </p:cBhvr>
                                      <p:tavLst>
                                        <p:tav tm="0">
                                          <p:val>
                                            <p:fltVal val="0"/>
                                          </p:val>
                                        </p:tav>
                                        <p:tav tm="100000">
                                          <p:val>
                                            <p:strVal val="#ppt_w"/>
                                          </p:val>
                                        </p:tav>
                                      </p:tavLst>
                                    </p:anim>
                                    <p:anim calcmode="lin" valueType="num">
                                      <p:cBhvr>
                                        <p:cTn id="32" dur="500" fill="hold"/>
                                        <p:tgtEl>
                                          <p:spTgt spid="36455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364553"/>
                                        </p:tgtEl>
                                        <p:attrNameLst>
                                          <p:attrName>style.visibility</p:attrName>
                                        </p:attrNameLst>
                                      </p:cBhvr>
                                      <p:to>
                                        <p:strVal val="visible"/>
                                      </p:to>
                                    </p:set>
                                    <p:anim calcmode="lin" valueType="num">
                                      <p:cBhvr>
                                        <p:cTn id="37" dur="500" fill="hold"/>
                                        <p:tgtEl>
                                          <p:spTgt spid="364553"/>
                                        </p:tgtEl>
                                        <p:attrNameLst>
                                          <p:attrName>ppt_w</p:attrName>
                                        </p:attrNameLst>
                                      </p:cBhvr>
                                      <p:tavLst>
                                        <p:tav tm="0">
                                          <p:val>
                                            <p:fltVal val="0"/>
                                          </p:val>
                                        </p:tav>
                                        <p:tav tm="100000">
                                          <p:val>
                                            <p:strVal val="#ppt_w"/>
                                          </p:val>
                                        </p:tav>
                                      </p:tavLst>
                                    </p:anim>
                                    <p:anim calcmode="lin" valueType="num">
                                      <p:cBhvr>
                                        <p:cTn id="38" dur="500" fill="hold"/>
                                        <p:tgtEl>
                                          <p:spTgt spid="364553"/>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4554"/>
                                        </p:tgtEl>
                                        <p:attrNameLst>
                                          <p:attrName>style.visibility</p:attrName>
                                        </p:attrNameLst>
                                      </p:cBhvr>
                                      <p:to>
                                        <p:strVal val="visible"/>
                                      </p:to>
                                    </p:set>
                                    <p:anim calcmode="lin" valueType="num">
                                      <p:cBhvr additive="base">
                                        <p:cTn id="43" dur="500" fill="hold"/>
                                        <p:tgtEl>
                                          <p:spTgt spid="364554"/>
                                        </p:tgtEl>
                                        <p:attrNameLst>
                                          <p:attrName>ppt_x</p:attrName>
                                        </p:attrNameLst>
                                      </p:cBhvr>
                                      <p:tavLst>
                                        <p:tav tm="0">
                                          <p:val>
                                            <p:strVal val="#ppt_x"/>
                                          </p:val>
                                        </p:tav>
                                        <p:tav tm="100000">
                                          <p:val>
                                            <p:strVal val="#ppt_x"/>
                                          </p:val>
                                        </p:tav>
                                      </p:tavLst>
                                    </p:anim>
                                    <p:anim calcmode="lin" valueType="num">
                                      <p:cBhvr additive="base">
                                        <p:cTn id="44" dur="500" fill="hold"/>
                                        <p:tgtEl>
                                          <p:spTgt spid="36455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64556"/>
                                        </p:tgtEl>
                                        <p:attrNameLst>
                                          <p:attrName>style.visibility</p:attrName>
                                        </p:attrNameLst>
                                      </p:cBhvr>
                                      <p:to>
                                        <p:strVal val="visible"/>
                                      </p:to>
                                    </p:set>
                                    <p:anim calcmode="lin" valueType="num">
                                      <p:cBhvr additive="base">
                                        <p:cTn id="49" dur="500" fill="hold"/>
                                        <p:tgtEl>
                                          <p:spTgt spid="364556"/>
                                        </p:tgtEl>
                                        <p:attrNameLst>
                                          <p:attrName>ppt_x</p:attrName>
                                        </p:attrNameLst>
                                      </p:cBhvr>
                                      <p:tavLst>
                                        <p:tav tm="0">
                                          <p:val>
                                            <p:strVal val="#ppt_x"/>
                                          </p:val>
                                        </p:tav>
                                        <p:tav tm="100000">
                                          <p:val>
                                            <p:strVal val="#ppt_x"/>
                                          </p:val>
                                        </p:tav>
                                      </p:tavLst>
                                    </p:anim>
                                    <p:anim calcmode="lin" valueType="num">
                                      <p:cBhvr additive="base">
                                        <p:cTn id="50" dur="500" fill="hold"/>
                                        <p:tgtEl>
                                          <p:spTgt spid="3645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4557"/>
                                        </p:tgtEl>
                                        <p:attrNameLst>
                                          <p:attrName>style.visibility</p:attrName>
                                        </p:attrNameLst>
                                      </p:cBhvr>
                                      <p:to>
                                        <p:strVal val="visible"/>
                                      </p:to>
                                    </p:set>
                                    <p:anim calcmode="lin" valueType="num">
                                      <p:cBhvr additive="base">
                                        <p:cTn id="55" dur="500" fill="hold"/>
                                        <p:tgtEl>
                                          <p:spTgt spid="364557"/>
                                        </p:tgtEl>
                                        <p:attrNameLst>
                                          <p:attrName>ppt_x</p:attrName>
                                        </p:attrNameLst>
                                      </p:cBhvr>
                                      <p:tavLst>
                                        <p:tav tm="0">
                                          <p:val>
                                            <p:strVal val="#ppt_x"/>
                                          </p:val>
                                        </p:tav>
                                        <p:tav tm="100000">
                                          <p:val>
                                            <p:strVal val="#ppt_x"/>
                                          </p:val>
                                        </p:tav>
                                      </p:tavLst>
                                    </p:anim>
                                    <p:anim calcmode="lin" valueType="num">
                                      <p:cBhvr additive="base">
                                        <p:cTn id="56" dur="500" fill="hold"/>
                                        <p:tgtEl>
                                          <p:spTgt spid="36455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64558"/>
                                        </p:tgtEl>
                                        <p:attrNameLst>
                                          <p:attrName>style.visibility</p:attrName>
                                        </p:attrNameLst>
                                      </p:cBhvr>
                                      <p:to>
                                        <p:strVal val="visible"/>
                                      </p:to>
                                    </p:set>
                                    <p:anim calcmode="lin" valueType="num">
                                      <p:cBhvr additive="base">
                                        <p:cTn id="61" dur="500" fill="hold"/>
                                        <p:tgtEl>
                                          <p:spTgt spid="364558"/>
                                        </p:tgtEl>
                                        <p:attrNameLst>
                                          <p:attrName>ppt_x</p:attrName>
                                        </p:attrNameLst>
                                      </p:cBhvr>
                                      <p:tavLst>
                                        <p:tav tm="0">
                                          <p:val>
                                            <p:strVal val="#ppt_x"/>
                                          </p:val>
                                        </p:tav>
                                        <p:tav tm="100000">
                                          <p:val>
                                            <p:strVal val="#ppt_x"/>
                                          </p:val>
                                        </p:tav>
                                      </p:tavLst>
                                    </p:anim>
                                    <p:anim calcmode="lin" valueType="num">
                                      <p:cBhvr additive="base">
                                        <p:cTn id="62" dur="500" fill="hold"/>
                                        <p:tgtEl>
                                          <p:spTgt spid="36455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64559"/>
                                        </p:tgtEl>
                                        <p:attrNameLst>
                                          <p:attrName>style.visibility</p:attrName>
                                        </p:attrNameLst>
                                      </p:cBhvr>
                                      <p:to>
                                        <p:strVal val="visible"/>
                                      </p:to>
                                    </p:set>
                                    <p:anim calcmode="lin" valueType="num">
                                      <p:cBhvr additive="base">
                                        <p:cTn id="67" dur="500" fill="hold"/>
                                        <p:tgtEl>
                                          <p:spTgt spid="364559"/>
                                        </p:tgtEl>
                                        <p:attrNameLst>
                                          <p:attrName>ppt_x</p:attrName>
                                        </p:attrNameLst>
                                      </p:cBhvr>
                                      <p:tavLst>
                                        <p:tav tm="0">
                                          <p:val>
                                            <p:strVal val="#ppt_x"/>
                                          </p:val>
                                        </p:tav>
                                        <p:tav tm="100000">
                                          <p:val>
                                            <p:strVal val="#ppt_x"/>
                                          </p:val>
                                        </p:tav>
                                      </p:tavLst>
                                    </p:anim>
                                    <p:anim calcmode="lin" valueType="num">
                                      <p:cBhvr additive="base">
                                        <p:cTn id="68" dur="500" fill="hold"/>
                                        <p:tgtEl>
                                          <p:spTgt spid="3645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P spid="364549" grpId="0" animBg="1"/>
      <p:bldP spid="364550" grpId="0" animBg="1"/>
      <p:bldP spid="364551" grpId="0" animBg="1"/>
      <p:bldP spid="364552" grpId="0" animBg="1"/>
      <p:bldP spid="364553" grpId="0" animBg="1"/>
      <p:bldP spid="364554" grpId="0" animBg="1"/>
      <p:bldP spid="364556" grpId="0" animBg="1"/>
      <p:bldP spid="364557" grpId="0" animBg="1"/>
      <p:bldP spid="364558" grpId="0" animBg="1"/>
      <p:bldP spid="3645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文本占位符 387074"/>
          <p:cNvSpPr>
            <a:spLocks noGrp="1"/>
          </p:cNvSpPr>
          <p:nvPr>
            <p:ph type="body" idx="1"/>
          </p:nvPr>
        </p:nvSpPr>
        <p:spPr>
          <a:xfrm>
            <a:off x="465686" y="1819275"/>
            <a:ext cx="8208963" cy="2329805"/>
          </a:xfrm>
          <a:ln/>
        </p:spPr>
        <p:txBody>
          <a:bodyPr/>
          <a:lstStyle/>
          <a:p>
            <a:r>
              <a:rPr lang="zh-CN" altLang="en-US" b="1" dirty="0"/>
              <a:t>通常情况下，调用一次</a:t>
            </a:r>
            <a:r>
              <a:rPr lang="en-US" altLang="zh-CN" b="1" dirty="0"/>
              <a:t>Backtrack(1)</a:t>
            </a:r>
            <a:r>
              <a:rPr lang="zh-CN" altLang="en-US" b="1" dirty="0"/>
              <a:t>即可完成整个回溯搜索（深度优先方式进行的）过程。</a:t>
            </a:r>
          </a:p>
          <a:p>
            <a:r>
              <a:rPr lang="zh-CN" altLang="en-US" b="1" dirty="0"/>
              <a:t>特殊问题，如旅行售货员，地点</a:t>
            </a:r>
            <a:r>
              <a:rPr lang="en-US" altLang="zh-CN" b="1" dirty="0"/>
              <a:t>1</a:t>
            </a:r>
            <a:r>
              <a:rPr lang="zh-CN" altLang="en-US" b="1" dirty="0"/>
              <a:t>不参与全排列，因此调用</a:t>
            </a:r>
            <a:r>
              <a:rPr lang="en-US" altLang="zh-CN" b="1" dirty="0"/>
              <a:t>Backtrack(2)</a:t>
            </a:r>
            <a:r>
              <a:rPr lang="zh-CN" altLang="en-US" b="1" dirty="0"/>
              <a:t>即可。</a:t>
            </a:r>
          </a:p>
        </p:txBody>
      </p:sp>
      <p:sp>
        <p:nvSpPr>
          <p:cNvPr id="6" name="Rectangle 4">
            <a:extLst>
              <a:ext uri="{FF2B5EF4-FFF2-40B4-BE49-F238E27FC236}">
                <a16:creationId xmlns:a16="http://schemas.microsoft.com/office/drawing/2014/main" id="{02AE90F9-5463-4355-BF6A-003EDAF77FE1}"/>
              </a:ext>
            </a:extLst>
          </p:cNvPr>
          <p:cNvSpPr>
            <a:spLocks noChangeArrowheads="1"/>
          </p:cNvSpPr>
          <p:nvPr/>
        </p:nvSpPr>
        <p:spPr bwMode="auto">
          <a:xfrm>
            <a:off x="611188" y="428625"/>
            <a:ext cx="7772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4">
            <a:extLst>
              <a:ext uri="{FF2B5EF4-FFF2-40B4-BE49-F238E27FC236}">
                <a16:creationId xmlns:a16="http://schemas.microsoft.com/office/drawing/2014/main" id="{FB5016B8-2C8D-462E-8BA5-E88F2000BB2C}"/>
              </a:ext>
            </a:extLst>
          </p:cNvPr>
          <p:cNvSpPr>
            <a:spLocks noChangeArrowheads="1"/>
          </p:cNvSpPr>
          <p:nvPr/>
        </p:nvSpPr>
        <p:spPr bwMode="auto">
          <a:xfrm>
            <a:off x="468313" y="1204913"/>
            <a:ext cx="2039937" cy="461962"/>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三、递归回溯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7" name="文本占位符 374786"/>
          <p:cNvSpPr>
            <a:spLocks noGrp="1"/>
          </p:cNvSpPr>
          <p:nvPr>
            <p:ph type="body" idx="1"/>
          </p:nvPr>
        </p:nvSpPr>
        <p:spPr>
          <a:xfrm>
            <a:off x="395288" y="2564904"/>
            <a:ext cx="8135937" cy="4176192"/>
          </a:xfrm>
          <a:ln/>
        </p:spPr>
        <p:txBody>
          <a:bodyPr/>
          <a:lstStyle/>
          <a:p>
            <a:pPr>
              <a:lnSpc>
                <a:spcPct val="80000"/>
              </a:lnSpc>
            </a:pPr>
            <a:r>
              <a:rPr lang="zh-CN" altLang="en-US" b="1" dirty="0">
                <a:latin typeface="Times New Roman" panose="02020603050405020304" pitchFamily="18" charset="0"/>
                <a:cs typeface="Times New Roman" panose="02020603050405020304" pitchFamily="18" charset="0"/>
              </a:rPr>
              <a:t>将回溯法表示为一个非递归迭代过程：</a:t>
            </a:r>
          </a:p>
          <a:p>
            <a:pPr>
              <a:lnSpc>
                <a:spcPct val="80000"/>
              </a:lnSpc>
            </a:pPr>
            <a:r>
              <a:rPr lang="en-US" altLang="zh-CN" dirty="0">
                <a:latin typeface="Times New Roman" panose="02020603050405020304" pitchFamily="18" charset="0"/>
                <a:cs typeface="Times New Roman" panose="02020603050405020304" pitchFamily="18" charset="0"/>
              </a:rPr>
              <a:t>void </a:t>
            </a:r>
            <a:r>
              <a:rPr lang="en-US" altLang="zh-CN" b="1" dirty="0" err="1">
                <a:latin typeface="Times New Roman" panose="02020603050405020304" pitchFamily="18" charset="0"/>
                <a:cs typeface="Times New Roman" panose="02020603050405020304" pitchFamily="18" charset="0"/>
              </a:rPr>
              <a:t>iterativeBacktrack</a:t>
            </a:r>
            <a:r>
              <a:rPr lang="en-US" altLang="zh-CN" dirty="0">
                <a:latin typeface="Times New Roman" panose="02020603050405020304" pitchFamily="18" charset="0"/>
                <a:cs typeface="Times New Roman" panose="02020603050405020304" pitchFamily="18" charset="0"/>
              </a:rPr>
              <a:t> ()</a:t>
            </a:r>
          </a:p>
          <a:p>
            <a:pPr>
              <a:lnSpc>
                <a:spcPct val="80000"/>
              </a:lnSpc>
            </a:pPr>
            <a:r>
              <a:rPr lang="en-US" altLang="zh-CN" dirty="0">
                <a:latin typeface="Times New Roman" panose="02020603050405020304" pitchFamily="18" charset="0"/>
                <a:cs typeface="Times New Roman" panose="02020603050405020304" pitchFamily="18" charset="0"/>
              </a:rPr>
              <a:t>{  int t=1;</a:t>
            </a:r>
          </a:p>
          <a:p>
            <a:pPr>
              <a:lnSpc>
                <a:spcPct val="80000"/>
              </a:lnSpc>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while</a:t>
            </a:r>
            <a:r>
              <a:rPr lang="en-US" altLang="zh-CN" dirty="0">
                <a:latin typeface="Times New Roman" panose="02020603050405020304" pitchFamily="18" charset="0"/>
                <a:cs typeface="Times New Roman" panose="02020603050405020304" pitchFamily="18" charset="0"/>
              </a:rPr>
              <a:t> (t&gt;0) </a:t>
            </a:r>
            <a:r>
              <a:rPr lang="en-US" altLang="zh-CN" dirty="0">
                <a:solidFill>
                  <a:srgbClr val="0000CC"/>
                </a:solidFill>
                <a:latin typeface="Times New Roman" panose="02020603050405020304" pitchFamily="18" charset="0"/>
                <a:cs typeface="Times New Roman" panose="02020603050405020304" pitchFamily="18" charset="0"/>
              </a:rPr>
              <a:t>{</a:t>
            </a:r>
          </a:p>
          <a:p>
            <a:pPr>
              <a:lnSpc>
                <a:spcPct val="80000"/>
              </a:lnSpc>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if</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n,t</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n,t</a:t>
            </a:r>
            <a:r>
              <a:rPr lang="en-US" altLang="zh-CN" dirty="0">
                <a:latin typeface="Times New Roman" panose="02020603050405020304" pitchFamily="18" charset="0"/>
                <a:cs typeface="Times New Roman" panose="02020603050405020304" pitchFamily="18" charset="0"/>
              </a:rPr>
              <a:t>)) </a:t>
            </a:r>
          </a:p>
          <a:p>
            <a:pPr>
              <a:lnSpc>
                <a:spcPct val="80000"/>
              </a:lnSpc>
            </a:pPr>
            <a:r>
              <a:rPr lang="en-US" altLang="zh-CN" dirty="0">
                <a:latin typeface="Times New Roman" panose="02020603050405020304" pitchFamily="18" charset="0"/>
                <a:cs typeface="Times New Roman" panose="02020603050405020304" pitchFamily="18" charset="0"/>
              </a:rPr>
              <a:t>          for (int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a:t>
            </a:r>
            <a:r>
              <a:rPr lang="en-US" altLang="zh-CN" b="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n,t</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a:solidFill>
                  <a:srgbClr val="CC0000"/>
                </a:solidFill>
                <a:latin typeface="Times New Roman" panose="02020603050405020304" pitchFamily="18" charset="0"/>
                <a:cs typeface="Times New Roman" panose="02020603050405020304" pitchFamily="18" charset="0"/>
              </a:rPr>
              <a:t>{</a:t>
            </a:r>
          </a:p>
          <a:p>
            <a:pPr>
              <a:lnSpc>
                <a:spcPct val="80000"/>
              </a:lnSpc>
            </a:pPr>
            <a:r>
              <a:rPr lang="en-US" altLang="zh-CN" dirty="0">
                <a:latin typeface="Times New Roman" panose="02020603050405020304" pitchFamily="18" charset="0"/>
                <a:cs typeface="Times New Roman" panose="02020603050405020304" pitchFamily="18" charset="0"/>
              </a:rPr>
              <a:t>               x[t]=</a:t>
            </a:r>
            <a:r>
              <a:rPr lang="en-US" altLang="zh-CN" b="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取第</a:t>
            </a:r>
            <a:r>
              <a:rPr lang="en-US" altLang="zh-CN" b="1" dirty="0" err="1">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个可选值</a:t>
            </a:r>
          </a:p>
          <a:p>
            <a:pPr>
              <a:lnSpc>
                <a:spcPct val="80000"/>
              </a:lnSpc>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if</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constraint</a:t>
            </a:r>
            <a:r>
              <a:rPr lang="en-US" altLang="zh-CN" dirty="0">
                <a:latin typeface="Times New Roman" panose="02020603050405020304" pitchFamily="18" charset="0"/>
                <a:cs typeface="Times New Roman" panose="02020603050405020304" pitchFamily="18" charset="0"/>
              </a:rPr>
              <a:t>(t)&amp;&amp;</a:t>
            </a:r>
            <a:r>
              <a:rPr lang="en-US" altLang="zh-CN" b="1" dirty="0">
                <a:latin typeface="Times New Roman" panose="02020603050405020304" pitchFamily="18" charset="0"/>
                <a:cs typeface="Times New Roman" panose="02020603050405020304" pitchFamily="18" charset="0"/>
              </a:rPr>
              <a:t>bound</a:t>
            </a:r>
            <a:r>
              <a:rPr lang="en-US" altLang="zh-CN" dirty="0">
                <a:latin typeface="Times New Roman" panose="02020603050405020304" pitchFamily="18" charset="0"/>
                <a:cs typeface="Times New Roman" panose="02020603050405020304" pitchFamily="18" charset="0"/>
              </a:rPr>
              <a:t>(t)) </a:t>
            </a:r>
            <a:r>
              <a:rPr lang="en-US" altLang="zh-CN" dirty="0">
                <a:solidFill>
                  <a:srgbClr val="9900FF"/>
                </a:solidFill>
                <a:latin typeface="Times New Roman" panose="02020603050405020304" pitchFamily="18" charset="0"/>
                <a:cs typeface="Times New Roman" panose="02020603050405020304" pitchFamily="18" charset="0"/>
              </a:rPr>
              <a:t>{</a:t>
            </a:r>
          </a:p>
          <a:p>
            <a:pPr>
              <a:lnSpc>
                <a:spcPct val="80000"/>
              </a:lnSpc>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if</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solution</a:t>
            </a:r>
            <a:r>
              <a:rPr lang="en-US" altLang="zh-CN" dirty="0">
                <a:latin typeface="Times New Roman" panose="02020603050405020304" pitchFamily="18" charset="0"/>
                <a:cs typeface="Times New Roman" panose="02020603050405020304" pitchFamily="18" charset="0"/>
              </a:rPr>
              <a:t>(t)) </a:t>
            </a:r>
            <a:r>
              <a:rPr lang="en-US" altLang="zh-CN" b="1" dirty="0">
                <a:latin typeface="Times New Roman" panose="02020603050405020304" pitchFamily="18" charset="0"/>
                <a:cs typeface="Times New Roman" panose="02020603050405020304" pitchFamily="18" charset="0"/>
              </a:rPr>
              <a:t>output</a:t>
            </a:r>
            <a:r>
              <a:rPr lang="en-US" altLang="zh-CN"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可行解</a:t>
            </a:r>
            <a:r>
              <a:rPr lang="en-US" altLang="zh-CN" b="1" dirty="0">
                <a:latin typeface="Times New Roman" panose="02020603050405020304" pitchFamily="18" charset="0"/>
                <a:cs typeface="Times New Roman" panose="02020603050405020304" pitchFamily="18" charset="0"/>
              </a:rPr>
              <a:t>x</a:t>
            </a:r>
          </a:p>
          <a:p>
            <a:pPr>
              <a:lnSpc>
                <a:spcPct val="80000"/>
              </a:lnSpc>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else</a:t>
            </a:r>
            <a:r>
              <a:rPr lang="en-US" altLang="zh-CN" dirty="0">
                <a:latin typeface="Times New Roman" panose="02020603050405020304" pitchFamily="18" charset="0"/>
                <a:cs typeface="Times New Roman" panose="02020603050405020304" pitchFamily="18" charset="0"/>
              </a:rPr>
              <a:t> t++;</a:t>
            </a:r>
            <a:r>
              <a:rPr lang="en-US" altLang="zh-CN" dirty="0">
                <a:solidFill>
                  <a:srgbClr val="9900FF"/>
                </a:solidFill>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进入</a:t>
            </a:r>
            <a:r>
              <a:rPr lang="en-US" altLang="zh-CN" b="1" dirty="0">
                <a:latin typeface="Times New Roman" panose="02020603050405020304" pitchFamily="18" charset="0"/>
                <a:cs typeface="Times New Roman" panose="02020603050405020304" pitchFamily="18" charset="0"/>
              </a:rPr>
              <a:t>t+1</a:t>
            </a:r>
            <a:r>
              <a:rPr lang="zh-CN" altLang="en-US" b="1" dirty="0">
                <a:latin typeface="Times New Roman" panose="02020603050405020304" pitchFamily="18" charset="0"/>
                <a:cs typeface="Times New Roman" panose="02020603050405020304" pitchFamily="18" charset="0"/>
              </a:rPr>
              <a:t>层</a:t>
            </a:r>
            <a:endParaRPr lang="en-US" altLang="zh-CN" dirty="0">
              <a:latin typeface="Times New Roman" panose="02020603050405020304" pitchFamily="18" charset="0"/>
              <a:cs typeface="Times New Roman" panose="02020603050405020304" pitchFamily="18" charset="0"/>
            </a:endParaRPr>
          </a:p>
          <a:p>
            <a:pPr>
              <a:lnSpc>
                <a:spcPct val="80000"/>
              </a:lnSpc>
            </a:pPr>
            <a:r>
              <a:rPr lang="en-US" altLang="zh-CN" dirty="0">
                <a:solidFill>
                  <a:srgbClr val="CC0000"/>
                </a:solidFill>
                <a:latin typeface="Times New Roman" panose="02020603050405020304" pitchFamily="18" charset="0"/>
                <a:cs typeface="Times New Roman" panose="02020603050405020304" pitchFamily="18" charset="0"/>
              </a:rPr>
              <a:t>           }</a:t>
            </a:r>
          </a:p>
          <a:p>
            <a:pPr>
              <a:lnSpc>
                <a:spcPct val="80000"/>
              </a:lnSpc>
            </a:pP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else</a:t>
            </a:r>
            <a:r>
              <a:rPr lang="en-US" altLang="zh-CN" dirty="0">
                <a:latin typeface="Times New Roman" panose="02020603050405020304" pitchFamily="18" charset="0"/>
                <a:cs typeface="Times New Roman" panose="02020603050405020304" pitchFamily="18" charset="0"/>
              </a:rPr>
              <a:t> t--; </a:t>
            </a:r>
            <a:r>
              <a:rPr lang="en-US" altLang="zh-CN" dirty="0">
                <a:solidFill>
                  <a:srgbClr val="0000CC"/>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返回</a:t>
            </a:r>
            <a:r>
              <a:rPr lang="en-US" altLang="zh-CN" b="1" dirty="0">
                <a:latin typeface="Times New Roman" panose="02020603050405020304" pitchFamily="18" charset="0"/>
                <a:cs typeface="Times New Roman" panose="02020603050405020304" pitchFamily="18" charset="0"/>
              </a:rPr>
              <a:t>t-1</a:t>
            </a:r>
            <a:r>
              <a:rPr lang="zh-CN" altLang="en-US" b="1" dirty="0">
                <a:latin typeface="Times New Roman" panose="02020603050405020304" pitchFamily="18" charset="0"/>
                <a:cs typeface="Times New Roman" panose="02020603050405020304" pitchFamily="18" charset="0"/>
              </a:rPr>
              <a:t>层</a:t>
            </a:r>
          </a:p>
          <a:p>
            <a:pPr>
              <a:lnSpc>
                <a:spcPct val="80000"/>
              </a:lnSpc>
            </a:pP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74788" name="矩形 374787"/>
          <p:cNvSpPr/>
          <p:nvPr/>
        </p:nvSpPr>
        <p:spPr>
          <a:xfrm>
            <a:off x="683270" y="1598563"/>
            <a:ext cx="7777162" cy="830997"/>
          </a:xfrm>
          <a:prstGeom prst="rect">
            <a:avLst/>
          </a:prstGeom>
          <a:solidFill>
            <a:srgbClr val="AFE2FB"/>
          </a:solidFill>
          <a:ln w="6350">
            <a:noFill/>
          </a:ln>
        </p:spPr>
        <p:txBody>
          <a:bodyPr>
            <a:spAutoFit/>
          </a:bodyPr>
          <a:lstStyle/>
          <a:p>
            <a:r>
              <a:rPr lang="zh-CN" altLang="en-US" sz="2400" b="1" dirty="0">
                <a:latin typeface="宋体" panose="02010600030101010101" pitchFamily="2" charset="-122"/>
                <a:ea typeface="宋体" panose="02010600030101010101" pitchFamily="2" charset="-122"/>
              </a:rPr>
              <a:t>该算法中</a:t>
            </a:r>
            <a:r>
              <a:rPr lang="en-US" altLang="zh-CN" sz="2400" b="1" dirty="0">
                <a:latin typeface="宋体" panose="02010600030101010101" pitchFamily="2" charset="-122"/>
                <a:ea typeface="宋体" panose="02010600030101010101" pitchFamily="2" charset="-122"/>
              </a:rPr>
              <a:t>h,f,g,constraint,bound</a:t>
            </a:r>
            <a:r>
              <a:rPr lang="zh-CN" altLang="en-US" sz="2400" b="1" dirty="0">
                <a:latin typeface="宋体" panose="02010600030101010101" pitchFamily="2" charset="-122"/>
                <a:ea typeface="宋体" panose="02010600030101010101" pitchFamily="2" charset="-122"/>
              </a:rPr>
              <a:t>等的含义同递归回溯中的含义。</a:t>
            </a:r>
          </a:p>
        </p:txBody>
      </p:sp>
      <p:sp>
        <p:nvSpPr>
          <p:cNvPr id="7" name="Rectangle 4">
            <a:extLst>
              <a:ext uri="{FF2B5EF4-FFF2-40B4-BE49-F238E27FC236}">
                <a16:creationId xmlns:a16="http://schemas.microsoft.com/office/drawing/2014/main" id="{7C306687-1D67-4867-BA91-FA0A04E414E6}"/>
              </a:ext>
            </a:extLst>
          </p:cNvPr>
          <p:cNvSpPr>
            <a:spLocks noChangeArrowheads="1"/>
          </p:cNvSpPr>
          <p:nvPr/>
        </p:nvSpPr>
        <p:spPr bwMode="auto">
          <a:xfrm>
            <a:off x="611188" y="428625"/>
            <a:ext cx="7772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8" name="矩形 4">
            <a:extLst>
              <a:ext uri="{FF2B5EF4-FFF2-40B4-BE49-F238E27FC236}">
                <a16:creationId xmlns:a16="http://schemas.microsoft.com/office/drawing/2014/main" id="{86FF49F6-DE19-4CC3-A4D4-C94E68B7836F}"/>
              </a:ext>
            </a:extLst>
          </p:cNvPr>
          <p:cNvSpPr>
            <a:spLocks noChangeArrowheads="1"/>
          </p:cNvSpPr>
          <p:nvPr/>
        </p:nvSpPr>
        <p:spPr bwMode="auto">
          <a:xfrm>
            <a:off x="658849" y="1022822"/>
            <a:ext cx="2040943" cy="46166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四、迭代回溯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4788"/>
                                        </p:tgtEl>
                                        <p:attrNameLst>
                                          <p:attrName>style.visibility</p:attrName>
                                        </p:attrNameLst>
                                      </p:cBhvr>
                                      <p:to>
                                        <p:strVal val="visible"/>
                                      </p:to>
                                    </p:set>
                                    <p:anim calcmode="lin" valueType="num">
                                      <p:cBhvr additive="base">
                                        <p:cTn id="7" dur="500" fill="hold"/>
                                        <p:tgtEl>
                                          <p:spTgt spid="374788"/>
                                        </p:tgtEl>
                                        <p:attrNameLst>
                                          <p:attrName>ppt_x</p:attrName>
                                        </p:attrNameLst>
                                      </p:cBhvr>
                                      <p:tavLst>
                                        <p:tav tm="0">
                                          <p:val>
                                            <p:strVal val="#ppt_x"/>
                                          </p:val>
                                        </p:tav>
                                        <p:tav tm="100000">
                                          <p:val>
                                            <p:strVal val="#ppt_x"/>
                                          </p:val>
                                        </p:tav>
                                      </p:tavLst>
                                    </p:anim>
                                    <p:anim calcmode="lin" valueType="num">
                                      <p:cBhvr additive="base">
                                        <p:cTn id="8" dur="500" fill="hold"/>
                                        <p:tgtEl>
                                          <p:spTgt spid="3747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grpId="1" nodeType="clickEffect">
                                  <p:stCondLst>
                                    <p:cond delay="0"/>
                                  </p:stCondLst>
                                  <p:childTnLst>
                                    <p:animEffect transition="out" filter="checkerboard(across)">
                                      <p:cBhvr>
                                        <p:cTn id="12" dur="500"/>
                                        <p:tgtEl>
                                          <p:spTgt spid="374788"/>
                                        </p:tgtEl>
                                      </p:cBhvr>
                                    </p:animEffect>
                                    <p:set>
                                      <p:cBhvr>
                                        <p:cTn id="13" dur="1" fill="hold">
                                          <p:stCondLst>
                                            <p:cond delay="499"/>
                                          </p:stCondLst>
                                        </p:cTn>
                                        <p:tgtEl>
                                          <p:spTgt spid="3747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en-US" altLang="zh-CN" dirty="0"/>
          </a:p>
        </p:txBody>
      </p:sp>
      <p:sp>
        <p:nvSpPr>
          <p:cNvPr id="377859" name="Rectangle 3"/>
          <p:cNvSpPr>
            <a:spLocks noGrp="1" noChangeArrowheads="1"/>
          </p:cNvSpPr>
          <p:nvPr>
            <p:ph type="body" idx="1"/>
          </p:nvPr>
        </p:nvSpPr>
        <p:spPr/>
        <p:txBody>
          <a:bodyPr/>
          <a:lstStyle/>
          <a:p>
            <a:r>
              <a:rPr lang="zh-CN" altLang="en-US" b="1" dirty="0"/>
              <a:t>回溯算法也叫试探法，它是一种利用试探或回溯</a:t>
            </a:r>
            <a:r>
              <a:rPr lang="en-US" altLang="zh-CN" b="1" dirty="0">
                <a:latin typeface="Times New Roman" panose="02020603050405020304" pitchFamily="18" charset="0"/>
              </a:rPr>
              <a:t>(Backtracking)</a:t>
            </a:r>
            <a:r>
              <a:rPr lang="zh-CN" altLang="en-US" b="1" dirty="0"/>
              <a:t>的搜索技术求解的方法。</a:t>
            </a:r>
          </a:p>
          <a:p>
            <a:r>
              <a:rPr lang="zh-CN" altLang="en-US" b="1" dirty="0"/>
              <a:t>回溯算法在问题的解空间中</a:t>
            </a:r>
            <a:r>
              <a:rPr kumimoji="1" lang="zh-CN" altLang="en-US" dirty="0"/>
              <a:t>使用一种可以避免不必要搜索的穷举式搜索法，可以系统的搜索一个问题的所有解或任一解。</a:t>
            </a:r>
            <a:endParaRPr kumimoji="1" lang="en-US" altLang="zh-CN" dirty="0"/>
          </a:p>
          <a:p>
            <a:r>
              <a:rPr kumimoji="1" lang="zh-CN" altLang="en-US" dirty="0"/>
              <a:t>对于许多问题，当需要找出问题的全部解或者找出满足某些约束条件的（最优）解时，往往要使用回溯法。</a:t>
            </a:r>
          </a:p>
          <a:p>
            <a:r>
              <a:rPr kumimoji="1" lang="zh-CN" altLang="en-US" dirty="0"/>
              <a:t>回溯法有</a:t>
            </a:r>
            <a:r>
              <a:rPr kumimoji="1" lang="zh-CN" altLang="en-US" dirty="0">
                <a:latin typeface="Arial" panose="020B0604020202020204" pitchFamily="34" charset="0"/>
              </a:rPr>
              <a:t>“</a:t>
            </a:r>
            <a:r>
              <a:rPr kumimoji="1" lang="zh-CN" altLang="en-US" dirty="0">
                <a:solidFill>
                  <a:schemeClr val="accent2"/>
                </a:solidFill>
              </a:rPr>
              <a:t>通用的解题法</a:t>
            </a:r>
            <a:r>
              <a:rPr kumimoji="1" lang="zh-CN" altLang="en-US" dirty="0">
                <a:latin typeface="Arial" panose="020B0604020202020204" pitchFamily="34" charset="0"/>
              </a:rPr>
              <a:t>”</a:t>
            </a:r>
            <a:r>
              <a:rPr kumimoji="1" lang="zh-CN" altLang="en-US" dirty="0"/>
              <a:t>之称。</a:t>
            </a:r>
          </a:p>
          <a:p>
            <a:endParaRPr lang="zh-CN" altLang="en-US" dirty="0"/>
          </a:p>
        </p:txBody>
      </p:sp>
      <p:sp>
        <p:nvSpPr>
          <p:cNvPr id="6" name="标题 1"/>
          <p:cNvSpPr>
            <a:spLocks noGrp="1"/>
          </p:cNvSpPr>
          <p:nvPr>
            <p:ph type="title"/>
          </p:nvPr>
        </p:nvSpPr>
        <p:spPr>
          <a:xfrm>
            <a:off x="755650" y="476250"/>
            <a:ext cx="7924800" cy="647700"/>
          </a:xfrm>
        </p:spPr>
        <p:txBody>
          <a:bodyPr/>
          <a:lstStyle/>
          <a:p>
            <a:r>
              <a:rPr lang="zh-CN" altLang="en-US" dirty="0" smtClean="0"/>
              <a:t>回溯</a:t>
            </a:r>
            <a:r>
              <a:rPr lang="zh-CN" altLang="en-US" dirty="0"/>
              <a:t>法的基本思想</a:t>
            </a:r>
          </a:p>
        </p:txBody>
      </p:sp>
    </p:spTree>
    <p:extLst>
      <p:ext uri="{BB962C8B-B14F-4D97-AF65-F5344CB8AC3E}">
        <p14:creationId xmlns:p14="http://schemas.microsoft.com/office/powerpoint/2010/main" val="14637150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 calcmode="lin" valueType="num">
                                      <p:cBhvr additive="base">
                                        <p:cTn id="7" dur="5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7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7859">
                                            <p:txEl>
                                              <p:pRg st="2" end="2"/>
                                            </p:txEl>
                                          </p:spTgt>
                                        </p:tgtEl>
                                        <p:attrNameLst>
                                          <p:attrName>style.visibility</p:attrName>
                                        </p:attrNameLst>
                                      </p:cBhvr>
                                      <p:to>
                                        <p:strVal val="visible"/>
                                      </p:to>
                                    </p:set>
                                    <p:anim calcmode="lin" valueType="num">
                                      <p:cBhvr additive="base">
                                        <p:cTn id="13" dur="500" fill="hold"/>
                                        <p:tgtEl>
                                          <p:spTgt spid="3778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7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7859">
                                            <p:txEl>
                                              <p:pRg st="3" end="3"/>
                                            </p:txEl>
                                          </p:spTgt>
                                        </p:tgtEl>
                                        <p:attrNameLst>
                                          <p:attrName>style.visibility</p:attrName>
                                        </p:attrNameLst>
                                      </p:cBhvr>
                                      <p:to>
                                        <p:strVal val="visible"/>
                                      </p:to>
                                    </p:set>
                                    <p:anim calcmode="lin" valueType="num">
                                      <p:cBhvr additive="base">
                                        <p:cTn id="19" dur="500" fill="hold"/>
                                        <p:tgtEl>
                                          <p:spTgt spid="3778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78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文本占位符 388098"/>
          <p:cNvSpPr>
            <a:spLocks noGrp="1"/>
          </p:cNvSpPr>
          <p:nvPr>
            <p:ph type="body" idx="1"/>
          </p:nvPr>
        </p:nvSpPr>
        <p:spPr>
          <a:xfrm>
            <a:off x="477837" y="1819275"/>
            <a:ext cx="8208963" cy="3959845"/>
          </a:xfrm>
          <a:ln/>
        </p:spPr>
        <p:txBody>
          <a:bodyPr/>
          <a:lstStyle/>
          <a:p>
            <a:r>
              <a:rPr lang="zh-CN" altLang="en-US" dirty="0" smtClean="0"/>
              <a:t>在迭代回溯算法</a:t>
            </a:r>
            <a:r>
              <a:rPr lang="zh-CN" altLang="en-US" dirty="0"/>
              <a:t>中，函数</a:t>
            </a:r>
            <a:r>
              <a:rPr lang="en-US" altLang="zh-CN" dirty="0"/>
              <a:t>Solution(t)</a:t>
            </a:r>
            <a:r>
              <a:rPr lang="zh-CN" altLang="en-US" dirty="0"/>
              <a:t>用来判断在当前扩展结点处是否已经得到了一个可行解，若返回</a:t>
            </a:r>
            <a:r>
              <a:rPr lang="en-US" altLang="zh-CN" dirty="0"/>
              <a:t>T,</a:t>
            </a:r>
            <a:r>
              <a:rPr lang="zh-CN" altLang="en-US" dirty="0"/>
              <a:t>表示在当前扩展结点处</a:t>
            </a:r>
            <a:r>
              <a:rPr lang="en-US" altLang="zh-CN" dirty="0"/>
              <a:t>x[1:t]</a:t>
            </a:r>
            <a:r>
              <a:rPr lang="zh-CN" altLang="en-US" dirty="0"/>
              <a:t>是问题的一个可行解。此时，由</a:t>
            </a:r>
            <a:r>
              <a:rPr lang="en-US" altLang="zh-CN" dirty="0"/>
              <a:t>output</a:t>
            </a:r>
            <a:r>
              <a:rPr lang="zh-CN" altLang="en-US" dirty="0"/>
              <a:t>对可行解</a:t>
            </a:r>
            <a:r>
              <a:rPr lang="en-US" altLang="zh-CN" dirty="0"/>
              <a:t>x</a:t>
            </a:r>
            <a:r>
              <a:rPr lang="zh-CN" altLang="en-US" dirty="0"/>
              <a:t>进行记录或输出。</a:t>
            </a:r>
          </a:p>
          <a:p>
            <a:r>
              <a:rPr lang="zh-CN" altLang="en-US" dirty="0"/>
              <a:t>否则， </a:t>
            </a:r>
            <a:r>
              <a:rPr lang="en-US" altLang="zh-CN" dirty="0"/>
              <a:t>x[1:t]</a:t>
            </a:r>
            <a:r>
              <a:rPr lang="zh-CN" altLang="en-US" dirty="0"/>
              <a:t>还只是问题的一个部分解，还需向纵深方向继续搜索。</a:t>
            </a:r>
          </a:p>
        </p:txBody>
      </p:sp>
      <p:sp>
        <p:nvSpPr>
          <p:cNvPr id="6" name="Rectangle 4">
            <a:extLst>
              <a:ext uri="{FF2B5EF4-FFF2-40B4-BE49-F238E27FC236}">
                <a16:creationId xmlns:a16="http://schemas.microsoft.com/office/drawing/2014/main" id="{C8104B1E-AD11-42CA-8B33-5BE12B79FBD9}"/>
              </a:ext>
            </a:extLst>
          </p:cNvPr>
          <p:cNvSpPr>
            <a:spLocks noChangeArrowheads="1"/>
          </p:cNvSpPr>
          <p:nvPr/>
        </p:nvSpPr>
        <p:spPr bwMode="auto">
          <a:xfrm>
            <a:off x="611188" y="428625"/>
            <a:ext cx="77724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4">
            <a:extLst>
              <a:ext uri="{FF2B5EF4-FFF2-40B4-BE49-F238E27FC236}">
                <a16:creationId xmlns:a16="http://schemas.microsoft.com/office/drawing/2014/main" id="{1FCE5707-A9E0-4AD8-AA8E-B1F1C34E5B50}"/>
              </a:ext>
            </a:extLst>
          </p:cNvPr>
          <p:cNvSpPr>
            <a:spLocks noChangeArrowheads="1"/>
          </p:cNvSpPr>
          <p:nvPr/>
        </p:nvSpPr>
        <p:spPr bwMode="auto">
          <a:xfrm>
            <a:off x="468313" y="1204913"/>
            <a:ext cx="2040943" cy="46166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四、迭代回溯</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标题 390145"/>
          <p:cNvSpPr>
            <a:spLocks noGrp="1"/>
          </p:cNvSpPr>
          <p:nvPr>
            <p:ph type="title"/>
          </p:nvPr>
        </p:nvSpPr>
        <p:spPr>
          <a:ln/>
        </p:spPr>
        <p:txBody>
          <a:bodyPr anchor="b"/>
          <a:lstStyle/>
          <a:p>
            <a:r>
              <a:rPr lang="zh-CN" altLang="en-US" sz="4000" dirty="0"/>
              <a:t>小结</a:t>
            </a:r>
          </a:p>
        </p:txBody>
      </p:sp>
      <p:sp>
        <p:nvSpPr>
          <p:cNvPr id="390147" name="文本占位符 390146"/>
          <p:cNvSpPr>
            <a:spLocks noGrp="1"/>
          </p:cNvSpPr>
          <p:nvPr>
            <p:ph type="body" idx="1"/>
          </p:nvPr>
        </p:nvSpPr>
        <p:spPr>
          <a:xfrm>
            <a:off x="505545" y="1556792"/>
            <a:ext cx="8424862" cy="3168352"/>
          </a:xfrm>
          <a:ln/>
        </p:spPr>
        <p:txBody>
          <a:bodyPr/>
          <a:lstStyle/>
          <a:p>
            <a:r>
              <a:rPr lang="zh-CN" altLang="en-US" dirty="0"/>
              <a:t>用回溯法解题的一个显著特征是</a:t>
            </a:r>
            <a:r>
              <a:rPr lang="zh-CN" altLang="en-US" b="1" dirty="0"/>
              <a:t>在搜索过程中动态产生问题的解空间</a:t>
            </a:r>
            <a:r>
              <a:rPr lang="zh-CN" altLang="en-US" dirty="0"/>
              <a:t>。</a:t>
            </a:r>
          </a:p>
          <a:p>
            <a:r>
              <a:rPr lang="zh-CN" altLang="en-US" dirty="0"/>
              <a:t>在任何时刻，</a:t>
            </a:r>
            <a:r>
              <a:rPr lang="zh-CN" altLang="en-US" b="1" dirty="0"/>
              <a:t>算法只保存从根结点到当前扩展结点的路径，由</a:t>
            </a:r>
            <a:r>
              <a:rPr lang="en-US" altLang="zh-CN" dirty="0"/>
              <a:t>x[1:t]</a:t>
            </a:r>
            <a:r>
              <a:rPr lang="zh-CN" altLang="en-US" b="1" dirty="0"/>
              <a:t>保存该路径上边的取值 </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标题 391169"/>
          <p:cNvSpPr>
            <a:spLocks noGrp="1"/>
          </p:cNvSpPr>
          <p:nvPr>
            <p:ph type="title"/>
          </p:nvPr>
        </p:nvSpPr>
        <p:spPr>
          <a:ln/>
        </p:spPr>
        <p:txBody>
          <a:bodyPr anchor="b"/>
          <a:lstStyle/>
          <a:p>
            <a:r>
              <a:rPr lang="zh-CN" altLang="en-US" sz="4000" dirty="0"/>
              <a:t>小结</a:t>
            </a:r>
          </a:p>
        </p:txBody>
      </p:sp>
      <p:sp>
        <p:nvSpPr>
          <p:cNvPr id="391171" name="文本占位符 391170"/>
          <p:cNvSpPr>
            <a:spLocks noGrp="1"/>
          </p:cNvSpPr>
          <p:nvPr>
            <p:ph type="body" idx="1"/>
          </p:nvPr>
        </p:nvSpPr>
        <p:spPr>
          <a:ln/>
        </p:spPr>
        <p:txBody>
          <a:bodyPr/>
          <a:lstStyle/>
          <a:p>
            <a:r>
              <a:rPr lang="zh-CN" altLang="en-US" dirty="0"/>
              <a:t>如果解空间树中从根结点到叶结点的最长路径的长度为</a:t>
            </a:r>
            <a:r>
              <a:rPr lang="en-US" altLang="zh-CN" dirty="0"/>
              <a:t>n</a:t>
            </a:r>
            <a:r>
              <a:rPr lang="zh-CN" altLang="en-US" dirty="0"/>
              <a:t>，则</a:t>
            </a:r>
            <a:r>
              <a:rPr lang="zh-CN" altLang="en-US" b="1" dirty="0"/>
              <a:t>回溯法所需的</a:t>
            </a:r>
            <a:r>
              <a:rPr lang="zh-CN" altLang="en-US" b="1" dirty="0">
                <a:solidFill>
                  <a:schemeClr val="accent2"/>
                </a:solidFill>
              </a:rPr>
              <a:t>计算空间</a:t>
            </a:r>
            <a:r>
              <a:rPr lang="zh-CN" altLang="en-US" b="1" dirty="0"/>
              <a:t>通常为</a:t>
            </a:r>
            <a:r>
              <a:rPr lang="en-US" altLang="zh-CN" b="1" dirty="0"/>
              <a:t>O(n)</a:t>
            </a:r>
            <a:r>
              <a:rPr lang="zh-CN" altLang="en-US" dirty="0"/>
              <a:t>。</a:t>
            </a:r>
          </a:p>
          <a:p>
            <a:r>
              <a:rPr lang="zh-CN" altLang="en-US" dirty="0"/>
              <a:t>而显式地</a:t>
            </a:r>
            <a:r>
              <a:rPr lang="zh-CN" altLang="en-US" dirty="0">
                <a:solidFill>
                  <a:schemeClr val="accent2"/>
                </a:solidFill>
              </a:rPr>
              <a:t>存储整个解空间</a:t>
            </a:r>
            <a:r>
              <a:rPr lang="zh-CN" altLang="en-US" dirty="0"/>
              <a:t>则需要</a:t>
            </a:r>
            <a:r>
              <a:rPr lang="en-US" altLang="zh-CN" dirty="0"/>
              <a:t>O(2</a:t>
            </a:r>
            <a:r>
              <a:rPr lang="en-US" altLang="zh-CN" baseline="30000" dirty="0"/>
              <a:t>n</a:t>
            </a:r>
            <a:r>
              <a:rPr lang="en-US" altLang="zh-CN" dirty="0"/>
              <a:t>)</a:t>
            </a:r>
            <a:r>
              <a:rPr lang="zh-CN" altLang="en-US" dirty="0"/>
              <a:t>（</a:t>
            </a:r>
            <a:r>
              <a:rPr lang="en-US" altLang="zh-CN" dirty="0"/>
              <a:t>0-1</a:t>
            </a:r>
            <a:r>
              <a:rPr lang="zh-CN" altLang="en-US" dirty="0"/>
              <a:t>背包问题）或</a:t>
            </a:r>
            <a:r>
              <a:rPr lang="en-US" altLang="zh-CN" dirty="0"/>
              <a:t>O(n!)</a:t>
            </a:r>
            <a:r>
              <a:rPr lang="zh-CN" altLang="en-US" dirty="0"/>
              <a:t>（旅行售货员问题）的内存空间。</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812" name="图片 375811" descr="t51"/>
          <p:cNvPicPr>
            <a:picLocks noChangeAspect="1"/>
          </p:cNvPicPr>
          <p:nvPr/>
        </p:nvPicPr>
        <p:blipFill>
          <a:blip r:embed="rId3"/>
          <a:stretch>
            <a:fillRect/>
          </a:stretch>
        </p:blipFill>
        <p:spPr>
          <a:xfrm>
            <a:off x="0" y="2204616"/>
            <a:ext cx="4859338" cy="2457450"/>
          </a:xfrm>
          <a:prstGeom prst="rect">
            <a:avLst/>
          </a:prstGeom>
          <a:noFill/>
          <a:ln w="9525">
            <a:noFill/>
          </a:ln>
        </p:spPr>
      </p:pic>
      <p:pic>
        <p:nvPicPr>
          <p:cNvPr id="375813" name="图片 375812" descr="t53"/>
          <p:cNvPicPr>
            <a:picLocks noChangeAspect="1"/>
          </p:cNvPicPr>
          <p:nvPr/>
        </p:nvPicPr>
        <p:blipFill>
          <a:blip r:embed="rId4"/>
          <a:stretch>
            <a:fillRect/>
          </a:stretch>
        </p:blipFill>
        <p:spPr>
          <a:xfrm>
            <a:off x="5003800" y="1772816"/>
            <a:ext cx="3851275" cy="2901950"/>
          </a:xfrm>
          <a:prstGeom prst="rect">
            <a:avLst/>
          </a:prstGeom>
          <a:noFill/>
          <a:ln w="9525">
            <a:noFill/>
          </a:ln>
        </p:spPr>
      </p:pic>
      <p:sp>
        <p:nvSpPr>
          <p:cNvPr id="375814" name="文本框 375813"/>
          <p:cNvSpPr txBox="1"/>
          <p:nvPr/>
        </p:nvSpPr>
        <p:spPr>
          <a:xfrm>
            <a:off x="755650" y="4941466"/>
            <a:ext cx="3816349" cy="1015663"/>
          </a:xfrm>
          <a:prstGeom prst="rect">
            <a:avLst/>
          </a:prstGeom>
          <a:noFill/>
          <a:ln w="6350">
            <a:noFill/>
          </a:ln>
        </p:spPr>
        <p:txBody>
          <a:bodyPr wrap="square">
            <a:spAutoFit/>
          </a:bodyPr>
          <a:lstStyle/>
          <a:p>
            <a:pPr>
              <a:spcBef>
                <a:spcPct val="50000"/>
              </a:spcBef>
            </a:pPr>
            <a:r>
              <a:rPr lang="en-US" altLang="zh-CN" sz="2400" b="1" dirty="0">
                <a:latin typeface="宋体" panose="02010600030101010101" pitchFamily="2" charset="-122"/>
                <a:ea typeface="宋体" panose="02010600030101010101" pitchFamily="2" charset="-122"/>
              </a:rPr>
              <a:t>0-1</a:t>
            </a:r>
            <a:r>
              <a:rPr lang="zh-CN" altLang="en-US" sz="2400" b="1" dirty="0">
                <a:latin typeface="宋体" panose="02010600030101010101" pitchFamily="2" charset="-122"/>
                <a:ea typeface="宋体" panose="02010600030101010101" pitchFamily="2" charset="-122"/>
              </a:rPr>
              <a:t>背包问题的解空间树</a:t>
            </a:r>
          </a:p>
          <a:p>
            <a:pPr algn="ctr">
              <a:spcBef>
                <a:spcPct val="50000"/>
              </a:spcBef>
            </a:pPr>
            <a:r>
              <a:rPr lang="zh-CN" altLang="en-US" sz="2400" b="1" dirty="0">
                <a:latin typeface="宋体" panose="02010600030101010101" pitchFamily="2" charset="-122"/>
                <a:ea typeface="宋体" panose="02010600030101010101" pitchFamily="2" charset="-122"/>
              </a:rPr>
              <a:t>子集树</a:t>
            </a:r>
          </a:p>
        </p:txBody>
      </p:sp>
      <p:sp>
        <p:nvSpPr>
          <p:cNvPr id="375815" name="文本框 375814"/>
          <p:cNvSpPr txBox="1"/>
          <p:nvPr/>
        </p:nvSpPr>
        <p:spPr>
          <a:xfrm>
            <a:off x="5110163" y="4941466"/>
            <a:ext cx="4033837" cy="1015663"/>
          </a:xfrm>
          <a:prstGeom prst="rect">
            <a:avLst/>
          </a:prstGeom>
          <a:noFill/>
          <a:ln w="6350">
            <a:noFill/>
          </a:ln>
        </p:spPr>
        <p:txBody>
          <a:bodyPr>
            <a:spAutoFit/>
          </a:bodyPr>
          <a:lstStyle/>
          <a:p>
            <a:pPr>
              <a:spcBef>
                <a:spcPct val="50000"/>
              </a:spcBef>
            </a:pPr>
            <a:r>
              <a:rPr lang="zh-CN" altLang="en-US" sz="2400" b="1" dirty="0">
                <a:latin typeface="宋体" panose="02010600030101010101" pitchFamily="2" charset="-122"/>
                <a:ea typeface="宋体" panose="02010600030101010101" pitchFamily="2" charset="-122"/>
              </a:rPr>
              <a:t>旅行售货员问题的解空间树</a:t>
            </a:r>
          </a:p>
          <a:p>
            <a:pPr algn="ctr">
              <a:spcBef>
                <a:spcPct val="50000"/>
              </a:spcBef>
            </a:pPr>
            <a:r>
              <a:rPr lang="zh-CN" altLang="en-US" sz="2400" b="1" dirty="0">
                <a:latin typeface="宋体" panose="02010600030101010101" pitchFamily="2" charset="-122"/>
                <a:ea typeface="宋体" panose="02010600030101010101" pitchFamily="2" charset="-122"/>
              </a:rPr>
              <a:t>排列树</a:t>
            </a:r>
          </a:p>
        </p:txBody>
      </p:sp>
      <p:sp>
        <p:nvSpPr>
          <p:cNvPr id="375811" name="文本占位符 375810"/>
          <p:cNvSpPr>
            <a:spLocks noGrp="1"/>
          </p:cNvSpPr>
          <p:nvPr>
            <p:ph type="body" idx="1"/>
          </p:nvPr>
        </p:nvSpPr>
        <p:spPr>
          <a:xfrm>
            <a:off x="107504" y="1636286"/>
            <a:ext cx="8454677" cy="598493"/>
          </a:xfrm>
          <a:ln/>
        </p:spPr>
        <p:txBody>
          <a:bodyPr/>
          <a:lstStyle/>
          <a:p>
            <a:r>
              <a:rPr lang="zh-CN" altLang="en-US" b="1" dirty="0"/>
              <a:t>回溯法解题时常见的两类解空间树</a:t>
            </a:r>
            <a:r>
              <a:rPr lang="zh-CN" altLang="en-US" dirty="0"/>
              <a:t>。</a:t>
            </a:r>
          </a:p>
        </p:txBody>
      </p:sp>
      <p:sp>
        <p:nvSpPr>
          <p:cNvPr id="10" name="Rectangle 4">
            <a:extLst>
              <a:ext uri="{FF2B5EF4-FFF2-40B4-BE49-F238E27FC236}">
                <a16:creationId xmlns:a16="http://schemas.microsoft.com/office/drawing/2014/main" id="{2C154516-6484-47CC-8387-2AE997151CF2}"/>
              </a:ext>
            </a:extLst>
          </p:cNvPr>
          <p:cNvSpPr>
            <a:spLocks noChangeArrowheads="1"/>
          </p:cNvSpPr>
          <p:nvPr/>
        </p:nvSpPr>
        <p:spPr bwMode="auto">
          <a:xfrm>
            <a:off x="571500" y="363538"/>
            <a:ext cx="77724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11" name="矩形 8">
            <a:extLst>
              <a:ext uri="{FF2B5EF4-FFF2-40B4-BE49-F238E27FC236}">
                <a16:creationId xmlns:a16="http://schemas.microsoft.com/office/drawing/2014/main" id="{F0D5A953-6A1D-434C-A56F-8E4EB0FEC111}"/>
              </a:ext>
            </a:extLst>
          </p:cNvPr>
          <p:cNvSpPr>
            <a:spLocks noChangeArrowheads="1"/>
          </p:cNvSpPr>
          <p:nvPr/>
        </p:nvSpPr>
        <p:spPr bwMode="auto">
          <a:xfrm>
            <a:off x="467544" y="1048674"/>
            <a:ext cx="2968625" cy="461963"/>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5"/>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5"/>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5"/>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5"/>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5"/>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5"/>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5"/>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五、子集树与排列树</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文本占位符 376834"/>
          <p:cNvSpPr>
            <a:spLocks noGrp="1"/>
          </p:cNvSpPr>
          <p:nvPr>
            <p:ph type="body" idx="1"/>
          </p:nvPr>
        </p:nvSpPr>
        <p:spPr>
          <a:xfrm>
            <a:off x="483029" y="1554457"/>
            <a:ext cx="8070850" cy="4052888"/>
          </a:xfrm>
          <a:ln/>
        </p:spPr>
        <p:txBody>
          <a:bodyPr/>
          <a:lstStyle/>
          <a:p>
            <a:pPr marL="342900" indent="-342900">
              <a:buFont typeface="Wingdings" panose="05000000000000000000" pitchFamily="2" charset="2"/>
              <a:buChar char="Ø"/>
            </a:pPr>
            <a:r>
              <a:rPr lang="zh-CN" altLang="en-US" b="1" dirty="0"/>
              <a:t>当所给问题是从</a:t>
            </a:r>
            <a:r>
              <a:rPr lang="en-US" altLang="zh-CN" b="1" dirty="0"/>
              <a:t>n</a:t>
            </a:r>
            <a:r>
              <a:rPr lang="zh-CN" altLang="en-US" b="1" dirty="0"/>
              <a:t>个元素的集合</a:t>
            </a:r>
            <a:r>
              <a:rPr lang="en-US" altLang="zh-CN" b="1" dirty="0"/>
              <a:t>S</a:t>
            </a:r>
            <a:r>
              <a:rPr lang="zh-CN" altLang="en-US" b="1" dirty="0"/>
              <a:t>中找出满足某种性质的子集时，相应的解空间树称为子集树。</a:t>
            </a:r>
          </a:p>
          <a:p>
            <a:r>
              <a:rPr lang="zh-CN" altLang="en-US" b="1" dirty="0"/>
              <a:t>例如，</a:t>
            </a:r>
            <a:r>
              <a:rPr lang="en-US" altLang="zh-CN" b="1" dirty="0"/>
              <a:t>n</a:t>
            </a:r>
            <a:r>
              <a:rPr lang="zh-CN" altLang="en-US" b="1" dirty="0"/>
              <a:t>个物品的</a:t>
            </a:r>
            <a:r>
              <a:rPr lang="en-US" altLang="zh-CN" b="1" dirty="0"/>
              <a:t>0-1</a:t>
            </a:r>
            <a:r>
              <a:rPr lang="zh-CN" altLang="en-US" b="1" dirty="0"/>
              <a:t>背包问题所对应的解空间树就是一棵子集树。</a:t>
            </a:r>
          </a:p>
          <a:p>
            <a:pPr marL="1257300" lvl="2" indent="-342900">
              <a:buFont typeface="Arial" panose="020B0604020202020204" pitchFamily="34" charset="0"/>
              <a:buChar char="•"/>
            </a:pPr>
            <a:r>
              <a:rPr lang="zh-CN" altLang="en-US" b="1" dirty="0"/>
              <a:t>子集树通常有</a:t>
            </a:r>
            <a:r>
              <a:rPr lang="en-US" altLang="zh-CN" b="1" dirty="0"/>
              <a:t>2</a:t>
            </a:r>
            <a:r>
              <a:rPr lang="en-US" altLang="zh-CN" b="1" baseline="30000" dirty="0"/>
              <a:t>n</a:t>
            </a:r>
            <a:r>
              <a:rPr lang="zh-CN" altLang="en-US" b="1" dirty="0"/>
              <a:t>个叶结点（树深为</a:t>
            </a:r>
            <a:r>
              <a:rPr lang="en-US" altLang="zh-CN" b="1" dirty="0"/>
              <a:t>n+1</a:t>
            </a:r>
            <a:r>
              <a:rPr lang="zh-CN" altLang="en-US" b="1" dirty="0"/>
              <a:t>），树中结点总数为</a:t>
            </a:r>
            <a:r>
              <a:rPr lang="en-US" altLang="zh-CN" b="1" dirty="0"/>
              <a:t>2</a:t>
            </a:r>
            <a:r>
              <a:rPr lang="en-US" altLang="zh-CN" b="1" baseline="30000" dirty="0"/>
              <a:t>n</a:t>
            </a:r>
            <a:r>
              <a:rPr lang="zh-CN" altLang="en-US" b="1" baseline="30000" dirty="0"/>
              <a:t>＋</a:t>
            </a:r>
            <a:r>
              <a:rPr lang="en-US" altLang="zh-CN" b="1" baseline="30000" dirty="0"/>
              <a:t>1</a:t>
            </a:r>
            <a:r>
              <a:rPr lang="en-US" altLang="zh-CN" b="1" dirty="0"/>
              <a:t> -1.</a:t>
            </a:r>
          </a:p>
          <a:p>
            <a:pPr marL="342900" indent="-342900">
              <a:buFont typeface="Wingdings" panose="05000000000000000000" pitchFamily="2" charset="2"/>
              <a:buChar char="Ø"/>
            </a:pPr>
            <a:r>
              <a:rPr lang="zh-CN" altLang="en-US" dirty="0"/>
              <a:t>遍历子集树的任何算法均需</a:t>
            </a:r>
            <a:r>
              <a:rPr lang="zh-CN" altLang="en-US" dirty="0">
                <a:sym typeface="Symbol" panose="05050102010706020507" pitchFamily="18" charset="2"/>
              </a:rPr>
              <a:t></a:t>
            </a:r>
            <a:r>
              <a:rPr lang="en-US" altLang="zh-CN" dirty="0"/>
              <a:t>(2</a:t>
            </a:r>
            <a:r>
              <a:rPr lang="en-US" altLang="zh-CN" baseline="30000" dirty="0"/>
              <a:t>n</a:t>
            </a:r>
            <a:r>
              <a:rPr lang="en-US" altLang="zh-CN" dirty="0"/>
              <a:t>)</a:t>
            </a:r>
            <a:r>
              <a:rPr lang="zh-CN" altLang="en-US" dirty="0"/>
              <a:t>计算时间。</a:t>
            </a:r>
            <a:endParaRPr lang="en-US" altLang="zh-CN" dirty="0"/>
          </a:p>
        </p:txBody>
      </p:sp>
      <p:sp>
        <p:nvSpPr>
          <p:cNvPr id="8" name="Rectangle 4">
            <a:extLst>
              <a:ext uri="{FF2B5EF4-FFF2-40B4-BE49-F238E27FC236}">
                <a16:creationId xmlns:a16="http://schemas.microsoft.com/office/drawing/2014/main" id="{5C7257DB-65AE-44C3-ACF3-74C94E582512}"/>
              </a:ext>
            </a:extLst>
          </p:cNvPr>
          <p:cNvSpPr>
            <a:spLocks noChangeArrowheads="1"/>
          </p:cNvSpPr>
          <p:nvPr/>
        </p:nvSpPr>
        <p:spPr bwMode="auto">
          <a:xfrm>
            <a:off x="571500" y="363538"/>
            <a:ext cx="77724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9" name="矩形 8">
            <a:extLst>
              <a:ext uri="{FF2B5EF4-FFF2-40B4-BE49-F238E27FC236}">
                <a16:creationId xmlns:a16="http://schemas.microsoft.com/office/drawing/2014/main" id="{DE9FF644-8D30-4B6C-BB5C-CDCBE7255157}"/>
              </a:ext>
            </a:extLst>
          </p:cNvPr>
          <p:cNvSpPr>
            <a:spLocks noChangeArrowheads="1"/>
          </p:cNvSpPr>
          <p:nvPr/>
        </p:nvSpPr>
        <p:spPr bwMode="auto">
          <a:xfrm>
            <a:off x="450850" y="908050"/>
            <a:ext cx="2968625" cy="461963"/>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五、子集树与排列树</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文本占位符 394242"/>
          <p:cNvSpPr>
            <a:spLocks noGrp="1"/>
          </p:cNvSpPr>
          <p:nvPr>
            <p:ph type="body" idx="1"/>
          </p:nvPr>
        </p:nvSpPr>
        <p:spPr>
          <a:xfrm>
            <a:off x="539750" y="1556793"/>
            <a:ext cx="8208963" cy="2736304"/>
          </a:xfrm>
          <a:ln/>
        </p:spPr>
        <p:txBody>
          <a:bodyPr/>
          <a:lstStyle/>
          <a:p>
            <a:pPr marL="342900" indent="-342900">
              <a:buFont typeface="Wingdings" panose="05000000000000000000" pitchFamily="2" charset="2"/>
              <a:buChar char="Ø"/>
            </a:pPr>
            <a:r>
              <a:rPr lang="zh-CN" altLang="en-US" b="1" dirty="0"/>
              <a:t>当所给问题时确定</a:t>
            </a:r>
            <a:r>
              <a:rPr lang="en-US" altLang="zh-CN" b="1" dirty="0"/>
              <a:t>n</a:t>
            </a:r>
            <a:r>
              <a:rPr lang="zh-CN" altLang="en-US" b="1" dirty="0"/>
              <a:t>个元素满足某种性质的排列时，相应的解空间树称为排列树。</a:t>
            </a:r>
            <a:endParaRPr lang="en-US" altLang="zh-CN" b="1" dirty="0"/>
          </a:p>
          <a:p>
            <a:pPr marL="800100" lvl="1" indent="-342900">
              <a:buFont typeface="Arial" panose="020B0604020202020204" pitchFamily="34" charset="0"/>
              <a:buChar char="•"/>
            </a:pPr>
            <a:r>
              <a:rPr lang="zh-CN" altLang="en-US" b="1" dirty="0"/>
              <a:t>排列树通常有</a:t>
            </a:r>
            <a:r>
              <a:rPr lang="en-US" altLang="zh-CN" b="1" dirty="0"/>
              <a:t>n!</a:t>
            </a:r>
            <a:r>
              <a:rPr lang="zh-CN" altLang="en-US" b="1" dirty="0"/>
              <a:t>个叶结点。因此，遍历排列树需要</a:t>
            </a:r>
            <a:r>
              <a:rPr lang="zh-CN" altLang="en-US" b="1" dirty="0">
                <a:sym typeface="Symbol" panose="05050102010706020507" pitchFamily="18" charset="2"/>
              </a:rPr>
              <a:t></a:t>
            </a:r>
            <a:r>
              <a:rPr lang="en-US" altLang="zh-CN" b="1" dirty="0"/>
              <a:t>(n!)</a:t>
            </a:r>
            <a:r>
              <a:rPr lang="zh-CN" altLang="en-US" b="1" dirty="0"/>
              <a:t>计算时间。</a:t>
            </a:r>
            <a:endParaRPr lang="en-US" altLang="zh-CN" b="1" dirty="0"/>
          </a:p>
          <a:p>
            <a:pPr marL="800100" lvl="1" indent="-342900">
              <a:buFont typeface="Arial" panose="020B0604020202020204" pitchFamily="34" charset="0"/>
              <a:buChar char="•"/>
            </a:pPr>
            <a:r>
              <a:rPr lang="zh-CN" altLang="en-US" b="1" dirty="0"/>
              <a:t>如，旅行售货员问题的解空间树就是一棵排列树。</a:t>
            </a:r>
          </a:p>
        </p:txBody>
      </p:sp>
      <p:sp>
        <p:nvSpPr>
          <p:cNvPr id="6" name="Rectangle 4">
            <a:extLst>
              <a:ext uri="{FF2B5EF4-FFF2-40B4-BE49-F238E27FC236}">
                <a16:creationId xmlns:a16="http://schemas.microsoft.com/office/drawing/2014/main" id="{9430B868-D443-49AD-91E9-333D0C35C985}"/>
              </a:ext>
            </a:extLst>
          </p:cNvPr>
          <p:cNvSpPr>
            <a:spLocks noChangeArrowheads="1"/>
          </p:cNvSpPr>
          <p:nvPr/>
        </p:nvSpPr>
        <p:spPr bwMode="auto">
          <a:xfrm>
            <a:off x="571500" y="363538"/>
            <a:ext cx="77724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8">
            <a:extLst>
              <a:ext uri="{FF2B5EF4-FFF2-40B4-BE49-F238E27FC236}">
                <a16:creationId xmlns:a16="http://schemas.microsoft.com/office/drawing/2014/main" id="{C5E8958B-9994-4EED-8491-291565B1F951}"/>
              </a:ext>
            </a:extLst>
          </p:cNvPr>
          <p:cNvSpPr>
            <a:spLocks noChangeArrowheads="1"/>
          </p:cNvSpPr>
          <p:nvPr/>
        </p:nvSpPr>
        <p:spPr bwMode="auto">
          <a:xfrm>
            <a:off x="450850" y="908050"/>
            <a:ext cx="2968625" cy="461963"/>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五、子集树与排列树</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文本占位符 395266"/>
          <p:cNvSpPr>
            <a:spLocks noGrp="1"/>
          </p:cNvSpPr>
          <p:nvPr>
            <p:ph type="body" idx="1"/>
          </p:nvPr>
        </p:nvSpPr>
        <p:spPr>
          <a:xfrm>
            <a:off x="693913" y="2340738"/>
            <a:ext cx="7992887" cy="3644932"/>
          </a:xfrm>
          <a:ln/>
        </p:spPr>
        <p:txBody>
          <a:bodyPr/>
          <a:lstStyle/>
          <a:p>
            <a:r>
              <a:rPr lang="en-US" altLang="zh-CN" dirty="0">
                <a:latin typeface="Times New Roman" panose="02020603050405020304" pitchFamily="18" charset="0"/>
                <a:cs typeface="Times New Roman" panose="02020603050405020304" pitchFamily="18" charset="0"/>
              </a:rPr>
              <a:t>void </a:t>
            </a:r>
            <a:r>
              <a:rPr lang="en-US" altLang="zh-CN" b="1" dirty="0">
                <a:latin typeface="Times New Roman" panose="02020603050405020304" pitchFamily="18" charset="0"/>
                <a:cs typeface="Times New Roman" panose="02020603050405020304" pitchFamily="18" charset="0"/>
              </a:rPr>
              <a:t>backtrack</a:t>
            </a:r>
            <a:r>
              <a:rPr lang="en-US" altLang="zh-CN" dirty="0">
                <a:latin typeface="Times New Roman" panose="02020603050405020304" pitchFamily="18" charset="0"/>
                <a:cs typeface="Times New Roman" panose="02020603050405020304" pitchFamily="18" charset="0"/>
              </a:rPr>
              <a:t> (int t)</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if (t&gt;n) output(x);</a:t>
            </a:r>
          </a:p>
          <a:p>
            <a:r>
              <a:rPr lang="en-US" altLang="zh-CN" dirty="0">
                <a:latin typeface="Times New Roman" panose="02020603050405020304" pitchFamily="18" charset="0"/>
                <a:cs typeface="Times New Roman" panose="02020603050405020304" pitchFamily="18" charset="0"/>
              </a:rPr>
              <a:t>    else</a:t>
            </a:r>
          </a:p>
          <a:p>
            <a:r>
              <a:rPr lang="en-US" altLang="zh-CN" dirty="0">
                <a:latin typeface="Times New Roman" panose="02020603050405020304" pitchFamily="18" charset="0"/>
                <a:cs typeface="Times New Roman" panose="02020603050405020304" pitchFamily="18" charset="0"/>
              </a:rPr>
              <a:t>      for (int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=0;i&lt;=1;i++) {  //0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两个分支</a:t>
            </a:r>
          </a:p>
          <a:p>
            <a:r>
              <a:rPr lang="en-US" altLang="zh-CN" dirty="0">
                <a:latin typeface="Times New Roman" panose="02020603050405020304" pitchFamily="18" charset="0"/>
                <a:cs typeface="Times New Roman" panose="02020603050405020304" pitchFamily="18" charset="0"/>
              </a:rPr>
              <a:t>         x[t]=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if (legal(t))  backtrack(t+1); //legal(t)</a:t>
            </a:r>
            <a:r>
              <a:rPr lang="zh-CN" altLang="en-US" dirty="0">
                <a:latin typeface="Times New Roman" panose="02020603050405020304" pitchFamily="18" charset="0"/>
                <a:cs typeface="Times New Roman" panose="02020603050405020304" pitchFamily="18" charset="0"/>
              </a:rPr>
              <a:t>即剪枝函数</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                                                 </a:t>
            </a:r>
          </a:p>
          <a:p>
            <a:r>
              <a:rPr lang="en-US" altLang="zh-CN"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a:t>
            </a:r>
            <a:r>
              <a:rPr lang="zh-CN" altLang="en-US" dirty="0">
                <a:solidFill>
                  <a:schemeClr val="accent2"/>
                </a:solidFill>
                <a:latin typeface="Times New Roman" panose="02020603050405020304" pitchFamily="18" charset="0"/>
                <a:cs typeface="Times New Roman" panose="02020603050405020304" pitchFamily="18" charset="0"/>
              </a:rPr>
              <a:t>遍历子集树需</a:t>
            </a:r>
            <a:r>
              <a:rPr lang="zh-CN" altLang="en-US"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(2</a:t>
            </a:r>
            <a:r>
              <a:rPr lang="en-US" altLang="zh-CN" baseline="30000" dirty="0">
                <a:solidFill>
                  <a:schemeClr val="accent2"/>
                </a:solidFill>
                <a:latin typeface="Times New Roman" panose="02020603050405020304" pitchFamily="18" charset="0"/>
                <a:cs typeface="Times New Roman" panose="02020603050405020304" pitchFamily="18" charset="0"/>
              </a:rPr>
              <a:t>n</a:t>
            </a:r>
            <a:r>
              <a:rPr lang="en-US" altLang="zh-CN" dirty="0">
                <a:solidFill>
                  <a:schemeClr val="accent2"/>
                </a:solidFill>
                <a:latin typeface="Times New Roman" panose="02020603050405020304" pitchFamily="18" charset="0"/>
                <a:cs typeface="Times New Roman" panose="02020603050405020304" pitchFamily="18" charset="0"/>
              </a:rPr>
              <a:t>)</a:t>
            </a:r>
            <a:r>
              <a:rPr lang="zh-CN" altLang="en-US" dirty="0">
                <a:solidFill>
                  <a:schemeClr val="accent2"/>
                </a:solidFill>
                <a:latin typeface="Times New Roman" panose="02020603050405020304" pitchFamily="18" charset="0"/>
                <a:cs typeface="Times New Roman" panose="02020603050405020304" pitchFamily="18" charset="0"/>
              </a:rPr>
              <a:t>计算时间 </a:t>
            </a:r>
          </a:p>
        </p:txBody>
      </p:sp>
      <p:sp>
        <p:nvSpPr>
          <p:cNvPr id="395269" name="文本框 395268"/>
          <p:cNvSpPr txBox="1"/>
          <p:nvPr/>
        </p:nvSpPr>
        <p:spPr>
          <a:xfrm>
            <a:off x="323528" y="1595098"/>
            <a:ext cx="5651500" cy="428964"/>
          </a:xfrm>
          <a:prstGeom prst="rect">
            <a:avLst/>
          </a:prstGeom>
          <a:noFill/>
          <a:ln w="6350">
            <a:noFill/>
          </a:ln>
        </p:spPr>
        <p:txBody>
          <a:bodyPr>
            <a:spAutoFit/>
          </a:bodyPr>
          <a:lstStyle/>
          <a:p>
            <a:pPr marL="342900" indent="-342900">
              <a:lnSpc>
                <a:spcPct val="90000"/>
              </a:lnSpc>
              <a:spcBef>
                <a:spcPct val="200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用回溯法搜索子集树的算法框架</a:t>
            </a:r>
            <a:r>
              <a:rPr lang="zh-CN" altLang="en-US" sz="2400" dirty="0">
                <a:latin typeface="宋体" panose="02010600030101010101" pitchFamily="2" charset="-122"/>
                <a:ea typeface="宋体" panose="02010600030101010101" pitchFamily="2" charset="-122"/>
              </a:rPr>
              <a:t>：</a:t>
            </a:r>
          </a:p>
        </p:txBody>
      </p:sp>
      <p:sp>
        <p:nvSpPr>
          <p:cNvPr id="8" name="Rectangle 4">
            <a:extLst>
              <a:ext uri="{FF2B5EF4-FFF2-40B4-BE49-F238E27FC236}">
                <a16:creationId xmlns:a16="http://schemas.microsoft.com/office/drawing/2014/main" id="{ACB50D2A-6680-4E13-B48D-3DBA6F01B790}"/>
              </a:ext>
            </a:extLst>
          </p:cNvPr>
          <p:cNvSpPr>
            <a:spLocks noChangeArrowheads="1"/>
          </p:cNvSpPr>
          <p:nvPr/>
        </p:nvSpPr>
        <p:spPr bwMode="auto">
          <a:xfrm>
            <a:off x="571500" y="363538"/>
            <a:ext cx="77724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9" name="矩形 8">
            <a:extLst>
              <a:ext uri="{FF2B5EF4-FFF2-40B4-BE49-F238E27FC236}">
                <a16:creationId xmlns:a16="http://schemas.microsoft.com/office/drawing/2014/main" id="{A6079DE8-D512-45C2-9D18-99E69123A69F}"/>
              </a:ext>
            </a:extLst>
          </p:cNvPr>
          <p:cNvSpPr>
            <a:spLocks noChangeArrowheads="1"/>
          </p:cNvSpPr>
          <p:nvPr/>
        </p:nvSpPr>
        <p:spPr bwMode="auto">
          <a:xfrm>
            <a:off x="450850" y="908050"/>
            <a:ext cx="2968625" cy="461963"/>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五、子集树与排列树</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文本占位符 397314"/>
          <p:cNvSpPr>
            <a:spLocks noGrp="1"/>
          </p:cNvSpPr>
          <p:nvPr>
            <p:ph type="body" idx="1"/>
          </p:nvPr>
        </p:nvSpPr>
        <p:spPr>
          <a:xfrm>
            <a:off x="373201" y="2047650"/>
            <a:ext cx="8135937" cy="3641616"/>
          </a:xfrm>
          <a:ln/>
        </p:spPr>
        <p:txBody>
          <a:bodyPr/>
          <a:lstStyle/>
          <a:p>
            <a:pPr>
              <a:lnSpc>
                <a:spcPct val="90000"/>
              </a:lnSpc>
            </a:pPr>
            <a:r>
              <a:rPr lang="en-US" altLang="zh-CN" dirty="0">
                <a:latin typeface="Times New Roman" panose="02020603050405020304" pitchFamily="18" charset="0"/>
                <a:cs typeface="Times New Roman" panose="02020603050405020304" pitchFamily="18" charset="0"/>
              </a:rPr>
              <a:t>void </a:t>
            </a:r>
            <a:r>
              <a:rPr lang="en-US" altLang="zh-CN" b="1" dirty="0">
                <a:latin typeface="Times New Roman" panose="02020603050405020304" pitchFamily="18" charset="0"/>
                <a:cs typeface="Times New Roman" panose="02020603050405020304" pitchFamily="18" charset="0"/>
              </a:rPr>
              <a:t>backtrack</a:t>
            </a:r>
            <a:r>
              <a:rPr lang="en-US" altLang="zh-CN" dirty="0">
                <a:latin typeface="Times New Roman" panose="02020603050405020304" pitchFamily="18" charset="0"/>
                <a:cs typeface="Times New Roman" panose="02020603050405020304" pitchFamily="18" charset="0"/>
              </a:rPr>
              <a:t> (int t)</a:t>
            </a:r>
          </a:p>
          <a:p>
            <a:pPr>
              <a:lnSpc>
                <a:spcPct val="90000"/>
              </a:lnSpc>
            </a:pPr>
            <a:r>
              <a:rPr lang="en-US" altLang="zh-CN" dirty="0">
                <a:latin typeface="Times New Roman" panose="02020603050405020304" pitchFamily="18" charset="0"/>
                <a:cs typeface="Times New Roman" panose="02020603050405020304" pitchFamily="18" charset="0"/>
              </a:rPr>
              <a:t>{</a:t>
            </a:r>
          </a:p>
          <a:p>
            <a:pPr>
              <a:lnSpc>
                <a:spcPct val="90000"/>
              </a:lnSpc>
            </a:pPr>
            <a:r>
              <a:rPr lang="en-US" altLang="zh-CN" dirty="0">
                <a:latin typeface="Times New Roman" panose="02020603050405020304" pitchFamily="18" charset="0"/>
                <a:cs typeface="Times New Roman" panose="02020603050405020304" pitchFamily="18" charset="0"/>
              </a:rPr>
              <a:t>  if (t&gt;n) output(x);</a:t>
            </a:r>
          </a:p>
          <a:p>
            <a:pPr>
              <a:lnSpc>
                <a:spcPct val="90000"/>
              </a:lnSpc>
            </a:pPr>
            <a:r>
              <a:rPr lang="en-US" altLang="zh-CN" dirty="0">
                <a:latin typeface="Times New Roman" panose="02020603050405020304" pitchFamily="18" charset="0"/>
                <a:cs typeface="Times New Roman" panose="02020603050405020304" pitchFamily="18" charset="0"/>
              </a:rPr>
              <a:t>    else</a:t>
            </a:r>
          </a:p>
          <a:p>
            <a:pPr>
              <a:lnSpc>
                <a:spcPct val="90000"/>
              </a:lnSpc>
            </a:pPr>
            <a:r>
              <a:rPr lang="en-US" altLang="zh-CN" dirty="0">
                <a:latin typeface="Times New Roman" panose="02020603050405020304" pitchFamily="18" charset="0"/>
                <a:cs typeface="Times New Roman" panose="02020603050405020304" pitchFamily="18" charset="0"/>
              </a:rPr>
              <a:t>      for (int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t;i</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p>
          <a:p>
            <a:pPr>
              <a:lnSpc>
                <a:spcPct val="90000"/>
              </a:lnSpc>
            </a:pPr>
            <a:r>
              <a:rPr lang="en-US" altLang="zh-CN" dirty="0">
                <a:latin typeface="Times New Roman" panose="02020603050405020304" pitchFamily="18" charset="0"/>
                <a:cs typeface="Times New Roman" panose="02020603050405020304" pitchFamily="18" charset="0"/>
              </a:rPr>
              <a:t>        swap(x[t], x[</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p>
          <a:p>
            <a:pPr>
              <a:lnSpc>
                <a:spcPct val="90000"/>
              </a:lnSpc>
            </a:pPr>
            <a:r>
              <a:rPr lang="en-US" altLang="zh-CN" dirty="0">
                <a:latin typeface="Times New Roman" panose="02020603050405020304" pitchFamily="18" charset="0"/>
                <a:cs typeface="Times New Roman" panose="02020603050405020304" pitchFamily="18" charset="0"/>
              </a:rPr>
              <a:t>        if (legal(t)) backtrack(t+1);</a:t>
            </a:r>
          </a:p>
          <a:p>
            <a:pPr>
              <a:lnSpc>
                <a:spcPct val="90000"/>
              </a:lnSpc>
            </a:pPr>
            <a:r>
              <a:rPr lang="en-US" altLang="zh-CN" dirty="0">
                <a:latin typeface="Times New Roman" panose="02020603050405020304" pitchFamily="18" charset="0"/>
                <a:cs typeface="Times New Roman" panose="02020603050405020304" pitchFamily="18" charset="0"/>
              </a:rPr>
              <a:t>        swap(x[t], x[</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p>
          <a:p>
            <a:pPr>
              <a:lnSpc>
                <a:spcPct val="90000"/>
              </a:lnSpc>
            </a:pPr>
            <a:r>
              <a:rPr lang="en-US" altLang="zh-CN" dirty="0">
                <a:latin typeface="Times New Roman" panose="02020603050405020304" pitchFamily="18" charset="0"/>
                <a:cs typeface="Times New Roman" panose="02020603050405020304" pitchFamily="18" charset="0"/>
              </a:rPr>
              <a:t>      }</a:t>
            </a:r>
          </a:p>
          <a:p>
            <a:pPr>
              <a:lnSpc>
                <a:spcPct val="90000"/>
              </a:lnSpc>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a:t>
            </a:r>
            <a:r>
              <a:rPr lang="zh-CN" altLang="en-US" dirty="0">
                <a:solidFill>
                  <a:schemeClr val="accent2"/>
                </a:solidFill>
                <a:latin typeface="Times New Roman" panose="02020603050405020304" pitchFamily="18" charset="0"/>
                <a:cs typeface="Times New Roman" panose="02020603050405020304" pitchFamily="18" charset="0"/>
              </a:rPr>
              <a:t>遍历排列树需要</a:t>
            </a:r>
            <a:r>
              <a:rPr lang="zh-CN" altLang="en-US"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(n!)</a:t>
            </a:r>
            <a:r>
              <a:rPr lang="zh-CN" altLang="en-US" dirty="0">
                <a:solidFill>
                  <a:schemeClr val="accent2"/>
                </a:solidFill>
                <a:latin typeface="Times New Roman" panose="02020603050405020304" pitchFamily="18" charset="0"/>
                <a:cs typeface="Times New Roman" panose="02020603050405020304" pitchFamily="18" charset="0"/>
              </a:rPr>
              <a:t>计算时间 </a:t>
            </a:r>
          </a:p>
        </p:txBody>
      </p:sp>
      <p:sp>
        <p:nvSpPr>
          <p:cNvPr id="397317" name="文本框 397316"/>
          <p:cNvSpPr txBox="1"/>
          <p:nvPr/>
        </p:nvSpPr>
        <p:spPr>
          <a:xfrm>
            <a:off x="571500" y="1545376"/>
            <a:ext cx="5651500" cy="428964"/>
          </a:xfrm>
          <a:prstGeom prst="rect">
            <a:avLst/>
          </a:prstGeom>
          <a:noFill/>
          <a:ln w="6350">
            <a:noFill/>
          </a:ln>
        </p:spPr>
        <p:txBody>
          <a:bodyPr>
            <a:spAutoFit/>
          </a:bodyPr>
          <a:lstStyle/>
          <a:p>
            <a:pPr>
              <a:lnSpc>
                <a:spcPct val="90000"/>
              </a:lnSpc>
              <a:spcBef>
                <a:spcPct val="20000"/>
              </a:spcBef>
              <a:buChar cha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用回溯法搜索排列树的算法框架</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Rectangle 4">
            <a:extLst>
              <a:ext uri="{FF2B5EF4-FFF2-40B4-BE49-F238E27FC236}">
                <a16:creationId xmlns:a16="http://schemas.microsoft.com/office/drawing/2014/main" id="{E7EFBC9F-D141-4E29-BDCF-B3FED127F62F}"/>
              </a:ext>
            </a:extLst>
          </p:cNvPr>
          <p:cNvSpPr>
            <a:spLocks noChangeArrowheads="1"/>
          </p:cNvSpPr>
          <p:nvPr/>
        </p:nvSpPr>
        <p:spPr bwMode="auto">
          <a:xfrm>
            <a:off x="571500" y="363538"/>
            <a:ext cx="77724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9" name="矩形 8">
            <a:extLst>
              <a:ext uri="{FF2B5EF4-FFF2-40B4-BE49-F238E27FC236}">
                <a16:creationId xmlns:a16="http://schemas.microsoft.com/office/drawing/2014/main" id="{06A1AF54-6496-48C4-9AB0-042983921801}"/>
              </a:ext>
            </a:extLst>
          </p:cNvPr>
          <p:cNvSpPr>
            <a:spLocks noChangeArrowheads="1"/>
          </p:cNvSpPr>
          <p:nvPr/>
        </p:nvSpPr>
        <p:spPr bwMode="auto">
          <a:xfrm>
            <a:off x="450850" y="908050"/>
            <a:ext cx="2968625" cy="461963"/>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五、子集树与排列树</a:t>
            </a:r>
          </a:p>
        </p:txBody>
      </p:sp>
      <p:sp>
        <p:nvSpPr>
          <p:cNvPr id="4" name="矩形 3">
            <a:extLst>
              <a:ext uri="{FF2B5EF4-FFF2-40B4-BE49-F238E27FC236}">
                <a16:creationId xmlns:a16="http://schemas.microsoft.com/office/drawing/2014/main" id="{EB06B930-6463-44FF-9B05-16F56A4AFFB2}"/>
              </a:ext>
            </a:extLst>
          </p:cNvPr>
          <p:cNvSpPr/>
          <p:nvPr/>
        </p:nvSpPr>
        <p:spPr>
          <a:xfrm>
            <a:off x="571500" y="5478323"/>
            <a:ext cx="8248650" cy="830997"/>
          </a:xfrm>
          <a:prstGeom prst="rect">
            <a:avLst/>
          </a:prstGeom>
        </p:spPr>
        <p:txBody>
          <a:bodyPr wrap="square">
            <a:spAutoFit/>
          </a:bodyPr>
          <a:lstStyle/>
          <a:p>
            <a:r>
              <a:rPr lang="zh-CN" altLang="en-US"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在该算法中，注意在调用</a:t>
            </a:r>
            <a:r>
              <a:rPr lang="en-US" altLang="zh-CN"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Backtrack(1)</a:t>
            </a:r>
            <a:r>
              <a:rPr lang="zh-CN" altLang="en-US"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执行回溯搜索之前，要先将变量数组</a:t>
            </a:r>
            <a:r>
              <a:rPr lang="en-US" altLang="zh-CN"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初始化为单位排列</a:t>
            </a:r>
            <a:r>
              <a:rPr lang="en-US" altLang="zh-CN"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(1,2,3,…,n)</a:t>
            </a:r>
            <a:r>
              <a:rPr lang="zh-CN" altLang="en-US" sz="24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50825" y="693738"/>
            <a:ext cx="856932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buFont typeface="Arial" charset="0"/>
              <a:defRPr>
                <a:solidFill>
                  <a:schemeClr val="tx1"/>
                </a:solidFill>
                <a:latin typeface="Arial" charset="0"/>
                <a:ea typeface="宋体" charset="0"/>
              </a:defRPr>
            </a:lvl6pPr>
            <a:lvl7pPr marL="2971800" indent="-228600" fontAlgn="base">
              <a:spcBef>
                <a:spcPct val="0"/>
              </a:spcBef>
              <a:spcAft>
                <a:spcPct val="0"/>
              </a:spcAft>
              <a:buFont typeface="Arial" charset="0"/>
              <a:defRPr>
                <a:solidFill>
                  <a:schemeClr val="tx1"/>
                </a:solidFill>
                <a:latin typeface="Arial" charset="0"/>
                <a:ea typeface="宋体" charset="0"/>
              </a:defRPr>
            </a:lvl7pPr>
            <a:lvl8pPr marL="3429000" indent="-228600" fontAlgn="base">
              <a:spcBef>
                <a:spcPct val="0"/>
              </a:spcBef>
              <a:spcAft>
                <a:spcPct val="0"/>
              </a:spcAft>
              <a:buFont typeface="Arial" charset="0"/>
              <a:defRPr>
                <a:solidFill>
                  <a:schemeClr val="tx1"/>
                </a:solidFill>
                <a:latin typeface="Arial" charset="0"/>
                <a:ea typeface="宋体" charset="0"/>
              </a:defRPr>
            </a:lvl8pPr>
            <a:lvl9pPr marL="3886200" indent="-228600" fontAlgn="base">
              <a:spcBef>
                <a:spcPct val="0"/>
              </a:spcBef>
              <a:spcAft>
                <a:spcPct val="0"/>
              </a:spcAft>
              <a:buFont typeface="Arial" charset="0"/>
              <a:defRPr>
                <a:solidFill>
                  <a:schemeClr val="tx1"/>
                </a:solidFill>
                <a:latin typeface="Arial" charset="0"/>
                <a:ea typeface="宋体" charset="0"/>
              </a:defRPr>
            </a:lvl9pPr>
          </a:lstStyle>
          <a:p>
            <a:pPr algn="ctr">
              <a:spcBef>
                <a:spcPct val="20000"/>
              </a:spcBef>
              <a:buClr>
                <a:schemeClr val="folHlink"/>
              </a:buClr>
              <a:buSzPct val="60000"/>
              <a:buFont typeface="Wingdings" charset="2"/>
              <a:buNone/>
            </a:pPr>
            <a:r>
              <a:rPr lang="zh-CN" altLang="zh-CN" sz="2400" b="1" dirty="0">
                <a:solidFill>
                  <a:schemeClr val="tx2"/>
                </a:solidFill>
                <a:latin typeface="SimSun" charset="0"/>
                <a:ea typeface="SimSun" charset="0"/>
                <a:cs typeface="SimSun" charset="0"/>
              </a:rPr>
              <a:t>回溯和递归的区别</a:t>
            </a:r>
          </a:p>
          <a:p>
            <a:pPr>
              <a:spcBef>
                <a:spcPct val="20000"/>
              </a:spcBef>
              <a:buClr>
                <a:schemeClr val="folHlink"/>
              </a:buClr>
              <a:buSzPct val="60000"/>
              <a:buFont typeface="Wingdings" charset="2"/>
              <a:buNone/>
            </a:pPr>
            <a:r>
              <a:rPr lang="zh-CN" altLang="en-US" sz="2400" b="1" dirty="0" smtClean="0">
                <a:solidFill>
                  <a:srgbClr val="FF0000"/>
                </a:solidFill>
                <a:latin typeface="SimSun" charset="0"/>
                <a:ea typeface="SimSun" charset="0"/>
                <a:cs typeface="SimSun" charset="0"/>
              </a:rPr>
              <a:t>    </a:t>
            </a:r>
            <a:r>
              <a:rPr lang="zh-CN" altLang="zh-CN" sz="2400" b="1" dirty="0" smtClean="0">
                <a:solidFill>
                  <a:srgbClr val="FF0000"/>
                </a:solidFill>
                <a:latin typeface="SimSun" charset="0"/>
                <a:ea typeface="SimSun" charset="0"/>
                <a:cs typeface="SimSun" charset="0"/>
              </a:rPr>
              <a:t>递</a:t>
            </a:r>
            <a:r>
              <a:rPr lang="zh-CN" altLang="zh-CN" sz="2400" b="1" dirty="0">
                <a:solidFill>
                  <a:srgbClr val="FF0000"/>
                </a:solidFill>
                <a:latin typeface="SimSun" charset="0"/>
                <a:ea typeface="SimSun" charset="0"/>
                <a:cs typeface="SimSun" charset="0"/>
              </a:rPr>
              <a:t>归法</a:t>
            </a:r>
            <a:r>
              <a:rPr lang="zh-CN" altLang="zh-CN" sz="2400" b="1" dirty="0">
                <a:latin typeface="SimSun" charset="0"/>
                <a:ea typeface="SimSun" charset="0"/>
                <a:cs typeface="SimSun" charset="0"/>
              </a:rPr>
              <a:t>好比是一个军队要通过一个迷宫，到了第一个分岔口，有3条路，将军命令3个小队分别去探哪条路能到出口，3个小队沿着3条路分别前进，各自到达了路上的下一个分岔口，于是小队长再分派人手各自去探路——只要人手足够（对照而言，就是计算机的堆栈足够），最后必将有人找到出口，从这人开始只要层层上报直属领导，最后，将军将得到一条通路</a:t>
            </a:r>
            <a:r>
              <a:rPr lang="zh-CN" altLang="zh-CN" sz="2400" b="1" dirty="0" smtClean="0">
                <a:latin typeface="SimSun" charset="0"/>
                <a:ea typeface="SimSun" charset="0"/>
                <a:cs typeface="SimSun" charset="0"/>
              </a:rPr>
              <a:t>。</a:t>
            </a:r>
            <a:endParaRPr lang="zh-CN" altLang="en-US" sz="2400" b="1" dirty="0" smtClean="0">
              <a:latin typeface="SimSun" charset="0"/>
              <a:ea typeface="SimSun" charset="0"/>
              <a:cs typeface="SimSun" charset="0"/>
            </a:endParaRPr>
          </a:p>
          <a:p>
            <a:pPr>
              <a:spcBef>
                <a:spcPct val="20000"/>
              </a:spcBef>
              <a:buClr>
                <a:schemeClr val="folHlink"/>
              </a:buClr>
              <a:buSzPct val="60000"/>
              <a:buFont typeface="Wingdings" charset="2"/>
              <a:buNone/>
            </a:pPr>
            <a:r>
              <a:rPr lang="zh-CN" altLang="en-US" sz="2400" b="1">
                <a:solidFill>
                  <a:srgbClr val="FF0000"/>
                </a:solidFill>
                <a:latin typeface="SimSun" charset="0"/>
                <a:ea typeface="SimSun" charset="0"/>
                <a:cs typeface="SimSun" charset="0"/>
              </a:rPr>
              <a:t> </a:t>
            </a:r>
            <a:r>
              <a:rPr lang="zh-CN" altLang="en-US" sz="2400" b="1" smtClean="0">
                <a:solidFill>
                  <a:srgbClr val="FF0000"/>
                </a:solidFill>
                <a:latin typeface="SimSun" charset="0"/>
                <a:ea typeface="SimSun" charset="0"/>
                <a:cs typeface="SimSun" charset="0"/>
              </a:rPr>
              <a:t>   </a:t>
            </a:r>
            <a:r>
              <a:rPr lang="zh-CN" altLang="zh-CN" sz="2400" b="1" smtClean="0">
                <a:solidFill>
                  <a:srgbClr val="FF0000"/>
                </a:solidFill>
                <a:latin typeface="SimSun" charset="0"/>
                <a:ea typeface="SimSun" charset="0"/>
                <a:cs typeface="SimSun" charset="0"/>
              </a:rPr>
              <a:t>回溯</a:t>
            </a:r>
            <a:r>
              <a:rPr lang="zh-CN" altLang="zh-CN" sz="2400" b="1" dirty="0">
                <a:solidFill>
                  <a:srgbClr val="FF0000"/>
                </a:solidFill>
                <a:latin typeface="SimSun" charset="0"/>
                <a:ea typeface="SimSun" charset="0"/>
                <a:cs typeface="SimSun" charset="0"/>
              </a:rPr>
              <a:t>法则是一个人走迷宫的思维模拟</a:t>
            </a:r>
            <a:r>
              <a:rPr lang="zh-CN" altLang="zh-CN" sz="2400" b="1" dirty="0">
                <a:latin typeface="SimSun" charset="0"/>
                <a:ea typeface="SimSun" charset="0"/>
                <a:cs typeface="SimSun" charset="0"/>
              </a:rPr>
              <a:t>，只寄希望于自己的记忆力。回溯实际上是递归的展开。</a:t>
            </a:r>
          </a:p>
        </p:txBody>
      </p:sp>
    </p:spTree>
    <p:extLst>
      <p:ext uri="{BB962C8B-B14F-4D97-AF65-F5344CB8AC3E}">
        <p14:creationId xmlns:p14="http://schemas.microsoft.com/office/powerpoint/2010/main" val="999959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en-US" altLang="zh-CN" dirty="0"/>
          </a:p>
        </p:txBody>
      </p:sp>
      <p:sp>
        <p:nvSpPr>
          <p:cNvPr id="347139" name="Rectangle 3"/>
          <p:cNvSpPr>
            <a:spLocks noGrp="1" noChangeArrowheads="1"/>
          </p:cNvSpPr>
          <p:nvPr>
            <p:ph type="body" idx="1"/>
          </p:nvPr>
        </p:nvSpPr>
        <p:spPr>
          <a:xfrm>
            <a:off x="684213" y="1557338"/>
            <a:ext cx="8064500" cy="4967287"/>
          </a:xfrm>
        </p:spPr>
        <p:txBody>
          <a:bodyPr/>
          <a:lstStyle/>
          <a:p>
            <a:r>
              <a:rPr kumimoji="1" lang="zh-CN" altLang="en-US" dirty="0"/>
              <a:t>通常</a:t>
            </a:r>
            <a:r>
              <a:rPr kumimoji="1" lang="zh-CN" altLang="en-US" b="1" dirty="0"/>
              <a:t>将问题的解空间组织成树或图的形式</a:t>
            </a:r>
            <a:r>
              <a:rPr kumimoji="1" lang="zh-CN" altLang="en-US" dirty="0"/>
              <a:t>，使得回溯法能方便地搜索整个解空间。</a:t>
            </a:r>
          </a:p>
          <a:p>
            <a:r>
              <a:rPr kumimoji="1" lang="zh-CN" altLang="en-US" dirty="0"/>
              <a:t>回溯法在问题的解空间树中，</a:t>
            </a:r>
            <a:r>
              <a:rPr kumimoji="1" lang="zh-CN" altLang="en-US" b="1" dirty="0"/>
              <a:t>按</a:t>
            </a:r>
            <a:r>
              <a:rPr kumimoji="1" lang="zh-CN" altLang="en-US" b="1" dirty="0">
                <a:solidFill>
                  <a:schemeClr val="accent2"/>
                </a:solidFill>
              </a:rPr>
              <a:t>深度优先策略</a:t>
            </a:r>
            <a:r>
              <a:rPr kumimoji="1" lang="zh-CN" altLang="en-US" b="1" dirty="0"/>
              <a:t>（或先序遍历，根</a:t>
            </a:r>
            <a:r>
              <a:rPr kumimoji="1" lang="en-US" altLang="zh-CN" b="1" dirty="0"/>
              <a:t>-</a:t>
            </a:r>
            <a:r>
              <a:rPr kumimoji="1" lang="zh-CN" altLang="en-US" b="1" dirty="0"/>
              <a:t>左</a:t>
            </a:r>
            <a:r>
              <a:rPr kumimoji="1" lang="en-US" altLang="zh-CN" b="1" dirty="0"/>
              <a:t>-</a:t>
            </a:r>
            <a:r>
              <a:rPr kumimoji="1" lang="zh-CN" altLang="en-US" b="1" dirty="0"/>
              <a:t>右顺序），从根结点出发搜索解空间树</a:t>
            </a:r>
            <a:r>
              <a:rPr kumimoji="1" lang="zh-CN" altLang="en-US" dirty="0"/>
              <a:t>。</a:t>
            </a:r>
          </a:p>
          <a:p>
            <a:r>
              <a:rPr kumimoji="1" lang="zh-CN" altLang="en-US" dirty="0">
                <a:solidFill>
                  <a:srgbClr val="FF0000"/>
                </a:solidFill>
              </a:rPr>
              <a:t>注意：</a:t>
            </a:r>
            <a:r>
              <a:rPr lang="zh-CN" altLang="en-US" b="1" dirty="0">
                <a:solidFill>
                  <a:srgbClr val="FF0000"/>
                </a:solidFill>
              </a:rPr>
              <a:t>这棵解空间树不是遍历前预先建立的，而是隐含在遍历过程中</a:t>
            </a:r>
            <a:r>
              <a:rPr kumimoji="1" lang="zh-CN" altLang="en-US" dirty="0">
                <a:solidFill>
                  <a:srgbClr val="FF0000"/>
                </a:solidFill>
              </a:rPr>
              <a:t>。</a:t>
            </a:r>
          </a:p>
        </p:txBody>
      </p:sp>
      <p:sp>
        <p:nvSpPr>
          <p:cNvPr id="6" name="标题 1"/>
          <p:cNvSpPr>
            <a:spLocks noGrp="1"/>
          </p:cNvSpPr>
          <p:nvPr>
            <p:ph type="title"/>
          </p:nvPr>
        </p:nvSpPr>
        <p:spPr>
          <a:xfrm>
            <a:off x="755650" y="476250"/>
            <a:ext cx="7924800" cy="647700"/>
          </a:xfrm>
        </p:spPr>
        <p:txBody>
          <a:bodyPr/>
          <a:lstStyle/>
          <a:p>
            <a:r>
              <a:rPr lang="zh-CN" altLang="en-US" dirty="0" smtClean="0"/>
              <a:t>回溯</a:t>
            </a:r>
            <a:r>
              <a:rPr lang="zh-CN" altLang="en-US" dirty="0"/>
              <a:t>法的搜索方式</a:t>
            </a:r>
          </a:p>
        </p:txBody>
      </p:sp>
    </p:spTree>
    <p:extLst>
      <p:ext uri="{BB962C8B-B14F-4D97-AF65-F5344CB8AC3E}">
        <p14:creationId xmlns:p14="http://schemas.microsoft.com/office/powerpoint/2010/main" val="22808830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en-US" altLang="zh-CN" dirty="0"/>
          </a:p>
        </p:txBody>
      </p:sp>
      <p:sp>
        <p:nvSpPr>
          <p:cNvPr id="430083" name="Rectangle 3"/>
          <p:cNvSpPr>
            <a:spLocks noGrp="1" noChangeArrowheads="1"/>
          </p:cNvSpPr>
          <p:nvPr>
            <p:ph type="body" idx="1"/>
          </p:nvPr>
        </p:nvSpPr>
        <p:spPr>
          <a:xfrm>
            <a:off x="684213" y="1628775"/>
            <a:ext cx="8064500" cy="4248497"/>
          </a:xfrm>
        </p:spPr>
        <p:txBody>
          <a:bodyPr/>
          <a:lstStyle/>
          <a:p>
            <a:r>
              <a:rPr kumimoji="1" lang="zh-CN" altLang="en-US" b="1" dirty="0" smtClean="0"/>
              <a:t>为了避免不必要的搜索，算法搜索至解空间树的任意一点时，</a:t>
            </a:r>
            <a:r>
              <a:rPr kumimoji="1" lang="zh-CN" altLang="en-US" b="1" dirty="0" smtClean="0">
                <a:ea typeface="楷体_GB2312" pitchFamily="1" charset="-122"/>
              </a:rPr>
              <a:t>先判断该结点是否包含问题的解</a:t>
            </a:r>
            <a:r>
              <a:rPr kumimoji="1" lang="zh-CN" altLang="en-US" b="1" dirty="0" smtClean="0"/>
              <a:t>。</a:t>
            </a:r>
          </a:p>
          <a:p>
            <a:r>
              <a:rPr kumimoji="1" lang="zh-CN" altLang="en-US" b="1" dirty="0" smtClean="0"/>
              <a:t>如果肯定不包含，则跳过对该结点为根的子树的搜索，逐层向其祖先结点回溯；</a:t>
            </a:r>
          </a:p>
          <a:p>
            <a:r>
              <a:rPr kumimoji="1" lang="zh-CN" altLang="en-US" b="1" dirty="0" smtClean="0"/>
              <a:t>否则</a:t>
            </a:r>
            <a:r>
              <a:rPr kumimoji="1" lang="zh-CN" altLang="en-US" b="1" dirty="0"/>
              <a:t>，进入该子树，继续按深度优先策略搜索。</a:t>
            </a:r>
          </a:p>
        </p:txBody>
      </p:sp>
      <p:sp>
        <p:nvSpPr>
          <p:cNvPr id="7" name="标题 1"/>
          <p:cNvSpPr>
            <a:spLocks noGrp="1"/>
          </p:cNvSpPr>
          <p:nvPr>
            <p:ph type="title"/>
          </p:nvPr>
        </p:nvSpPr>
        <p:spPr>
          <a:xfrm>
            <a:off x="755650" y="476250"/>
            <a:ext cx="7924800" cy="647700"/>
          </a:xfrm>
        </p:spPr>
        <p:txBody>
          <a:bodyPr/>
          <a:lstStyle/>
          <a:p>
            <a:r>
              <a:rPr lang="zh-CN" altLang="en-US" dirty="0" smtClean="0"/>
              <a:t>回溯</a:t>
            </a:r>
            <a:r>
              <a:rPr lang="zh-CN" altLang="en-US" dirty="0"/>
              <a:t>法的搜索方式</a:t>
            </a:r>
          </a:p>
        </p:txBody>
      </p:sp>
    </p:spTree>
    <p:extLst>
      <p:ext uri="{BB962C8B-B14F-4D97-AF65-F5344CB8AC3E}">
        <p14:creationId xmlns:p14="http://schemas.microsoft.com/office/powerpoint/2010/main" val="16160568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582613" y="476250"/>
            <a:ext cx="7772400" cy="649288"/>
          </a:xfrm>
        </p:spPr>
        <p:txBody>
          <a:bodyPr/>
          <a:lstStyle/>
          <a:p>
            <a:r>
              <a:rPr lang="en-US" altLang="zh-CN" dirty="0" smtClean="0"/>
              <a:t>7.1 </a:t>
            </a:r>
            <a:r>
              <a:rPr lang="zh-CN" altLang="en-US" dirty="0"/>
              <a:t>回溯法的算法框架</a:t>
            </a:r>
          </a:p>
        </p:txBody>
      </p:sp>
      <p:sp>
        <p:nvSpPr>
          <p:cNvPr id="7171" name="Text Box 5"/>
          <p:cNvSpPr txBox="1">
            <a:spLocks noChangeArrowheads="1"/>
          </p:cNvSpPr>
          <p:nvPr/>
        </p:nvSpPr>
        <p:spPr bwMode="auto">
          <a:xfrm>
            <a:off x="468313" y="1771962"/>
            <a:ext cx="78206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90000"/>
              </a:lnSpc>
              <a:spcBef>
                <a:spcPct val="20000"/>
              </a:spcBef>
              <a:buClr>
                <a:schemeClr val="accent2"/>
              </a:buClr>
              <a:buFontTx/>
              <a:buChar char="•"/>
            </a:pPr>
            <a:r>
              <a:rPr kumimoji="1" lang="zh-CN" altLang="en-US" dirty="0"/>
              <a:t>问题的解向量：回溯法希望问题的解能够表示成一个</a:t>
            </a:r>
            <a:r>
              <a:rPr kumimoji="1" lang="en-US" altLang="zh-CN" dirty="0"/>
              <a:t>n</a:t>
            </a:r>
            <a:r>
              <a:rPr kumimoji="1" lang="zh-CN" altLang="en-US" dirty="0"/>
              <a:t>元式</a:t>
            </a:r>
            <a:r>
              <a:rPr kumimoji="1" lang="en-US" altLang="zh-CN" dirty="0"/>
              <a:t>(x</a:t>
            </a:r>
            <a:r>
              <a:rPr kumimoji="1" lang="en-US" altLang="zh-CN" baseline="-25000" dirty="0"/>
              <a:t>1</a:t>
            </a:r>
            <a:r>
              <a:rPr kumimoji="1" lang="en-US" altLang="zh-CN" dirty="0"/>
              <a:t>,x</a:t>
            </a:r>
            <a:r>
              <a:rPr kumimoji="1" lang="en-US" altLang="zh-CN" baseline="-25000" dirty="0"/>
              <a:t>2</a:t>
            </a:r>
            <a:r>
              <a:rPr kumimoji="1" lang="en-US" altLang="zh-CN" dirty="0"/>
              <a:t>,…,</a:t>
            </a:r>
            <a:r>
              <a:rPr kumimoji="1" lang="en-US" altLang="zh-CN" dirty="0" err="1"/>
              <a:t>x</a:t>
            </a:r>
            <a:r>
              <a:rPr kumimoji="1" lang="en-US" altLang="zh-CN" baseline="-25000" dirty="0" err="1"/>
              <a:t>n</a:t>
            </a:r>
            <a:r>
              <a:rPr kumimoji="1" lang="en-US" altLang="zh-CN" dirty="0"/>
              <a:t>)</a:t>
            </a:r>
            <a:r>
              <a:rPr kumimoji="1" lang="zh-CN" altLang="en-US" dirty="0"/>
              <a:t>的形式。</a:t>
            </a:r>
            <a:endParaRPr kumimoji="1" lang="en-US" altLang="zh-CN" dirty="0"/>
          </a:p>
          <a:p>
            <a:pPr lvl="1" eaLnBrk="1" hangingPunct="1">
              <a:lnSpc>
                <a:spcPct val="90000"/>
              </a:lnSpc>
              <a:spcBef>
                <a:spcPct val="20000"/>
              </a:spcBef>
              <a:buClr>
                <a:schemeClr val="accent2"/>
              </a:buClr>
              <a:buFontTx/>
              <a:buChar char="•"/>
            </a:pPr>
            <a:r>
              <a:rPr kumimoji="1" lang="zh-CN" altLang="en-US" dirty="0"/>
              <a:t>例如，对于有</a:t>
            </a:r>
            <a:r>
              <a:rPr kumimoji="1" lang="en-US" altLang="zh-CN" dirty="0"/>
              <a:t>n</a:t>
            </a:r>
            <a:r>
              <a:rPr kumimoji="1" lang="zh-CN" altLang="en-US" dirty="0"/>
              <a:t>个可选择物品的</a:t>
            </a:r>
            <a:r>
              <a:rPr kumimoji="1" lang="en-US" altLang="zh-CN" dirty="0"/>
              <a:t>0-1</a:t>
            </a:r>
            <a:r>
              <a:rPr kumimoji="1" lang="zh-CN" altLang="en-US" dirty="0"/>
              <a:t>背包问题，其解空间由长度为</a:t>
            </a:r>
            <a:r>
              <a:rPr kumimoji="1" lang="en-US" altLang="zh-CN" dirty="0"/>
              <a:t>n</a:t>
            </a:r>
            <a:r>
              <a:rPr kumimoji="1" lang="zh-CN" altLang="en-US" dirty="0"/>
              <a:t>的</a:t>
            </a:r>
            <a:r>
              <a:rPr kumimoji="1" lang="en-US" altLang="zh-CN" dirty="0"/>
              <a:t>0-1</a:t>
            </a:r>
            <a:r>
              <a:rPr kumimoji="1" lang="zh-CN" altLang="en-US" dirty="0"/>
              <a:t>向量组成。</a:t>
            </a:r>
          </a:p>
          <a:p>
            <a:pPr lvl="1" eaLnBrk="1" hangingPunct="1">
              <a:lnSpc>
                <a:spcPct val="90000"/>
              </a:lnSpc>
              <a:spcBef>
                <a:spcPct val="20000"/>
              </a:spcBef>
              <a:buClr>
                <a:schemeClr val="accent2"/>
              </a:buClr>
              <a:buFontTx/>
              <a:buChar char="•"/>
            </a:pPr>
            <a:r>
              <a:rPr kumimoji="1" lang="zh-CN" altLang="en-US" dirty="0"/>
              <a:t>对于</a:t>
            </a:r>
            <a:r>
              <a:rPr kumimoji="1" lang="en-US" altLang="zh-CN" dirty="0"/>
              <a:t>n</a:t>
            </a:r>
            <a:r>
              <a:rPr kumimoji="1" lang="zh-CN" altLang="en-US" dirty="0"/>
              <a:t>元式</a:t>
            </a:r>
            <a:r>
              <a:rPr kumimoji="1" lang="en-US" altLang="zh-CN" dirty="0"/>
              <a:t>(x</a:t>
            </a:r>
            <a:r>
              <a:rPr kumimoji="1" lang="en-US" altLang="zh-CN" baseline="-25000" dirty="0"/>
              <a:t>1</a:t>
            </a:r>
            <a:r>
              <a:rPr kumimoji="1" lang="en-US" altLang="zh-CN" dirty="0"/>
              <a:t>,x</a:t>
            </a:r>
            <a:r>
              <a:rPr kumimoji="1" lang="en-US" altLang="zh-CN" baseline="-25000" dirty="0"/>
              <a:t>2</a:t>
            </a:r>
            <a:r>
              <a:rPr kumimoji="1" lang="en-US" altLang="zh-CN" dirty="0"/>
              <a:t>,…,</a:t>
            </a:r>
            <a:r>
              <a:rPr kumimoji="1" lang="en-US" altLang="zh-CN" dirty="0" err="1"/>
              <a:t>x</a:t>
            </a:r>
            <a:r>
              <a:rPr kumimoji="1" lang="en-US" altLang="zh-CN" baseline="-25000" dirty="0" err="1"/>
              <a:t>n</a:t>
            </a:r>
            <a:r>
              <a:rPr kumimoji="1" lang="en-US" altLang="zh-CN" dirty="0"/>
              <a:t>)</a:t>
            </a:r>
            <a:r>
              <a:rPr kumimoji="1" lang="zh-CN" altLang="en-US" dirty="0"/>
              <a:t>形式的解：分量</a:t>
            </a:r>
            <a:r>
              <a:rPr kumimoji="1" lang="en-US" altLang="zh-CN" dirty="0"/>
              <a:t>x</a:t>
            </a:r>
            <a:r>
              <a:rPr kumimoji="1" lang="en-US" altLang="zh-CN" baseline="-25000" dirty="0"/>
              <a:t>i</a:t>
            </a:r>
            <a:r>
              <a:rPr kumimoji="1" lang="zh-CN" altLang="en-US" dirty="0"/>
              <a:t>的取值</a:t>
            </a:r>
            <a:r>
              <a:rPr kumimoji="1" lang="zh-CN" altLang="en-US" dirty="0">
                <a:solidFill>
                  <a:srgbClr val="FF0000"/>
                </a:solidFill>
              </a:rPr>
              <a:t>约束条件</a:t>
            </a:r>
            <a:r>
              <a:rPr kumimoji="1" lang="zh-CN" altLang="en-US" dirty="0"/>
              <a:t>为：</a:t>
            </a:r>
            <a:r>
              <a:rPr kumimoji="1" lang="en-US" altLang="zh-CN" dirty="0"/>
              <a:t>x</a:t>
            </a:r>
            <a:r>
              <a:rPr kumimoji="1" lang="en-US" altLang="zh-CN" baseline="-25000" dirty="0"/>
              <a:t>i</a:t>
            </a:r>
            <a:r>
              <a:rPr kumimoji="1" lang="en-US" altLang="zh-CN" dirty="0"/>
              <a:t>=0 or 1</a:t>
            </a:r>
            <a:r>
              <a:rPr kumimoji="1" lang="zh-CN" altLang="en-US" dirty="0"/>
              <a:t>。</a:t>
            </a:r>
          </a:p>
          <a:p>
            <a:pPr eaLnBrk="1" hangingPunct="1">
              <a:lnSpc>
                <a:spcPct val="100000"/>
              </a:lnSpc>
              <a:spcBef>
                <a:spcPct val="0"/>
              </a:spcBef>
              <a:buClr>
                <a:schemeClr val="accent2"/>
              </a:buClr>
              <a:buFontTx/>
              <a:buChar char="•"/>
            </a:pPr>
            <a:r>
              <a:rPr kumimoji="1" lang="zh-CN" altLang="en-US" dirty="0"/>
              <a:t>解空间：对于问题的一个实例，满足约束条件的所有多元组（解向量），构成了该实例的一个解空间。</a:t>
            </a:r>
          </a:p>
        </p:txBody>
      </p:sp>
      <p:sp>
        <p:nvSpPr>
          <p:cNvPr id="7175" name="矩形 1"/>
          <p:cNvSpPr>
            <a:spLocks noChangeArrowheads="1"/>
          </p:cNvSpPr>
          <p:nvPr/>
        </p:nvSpPr>
        <p:spPr bwMode="auto">
          <a:xfrm>
            <a:off x="468313" y="1125538"/>
            <a:ext cx="2646362"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a:t>一、问题的解空间</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 calcmode="lin" valueType="num">
                                      <p:cBhvr additive="base">
                                        <p:cTn id="13"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582613" y="476250"/>
            <a:ext cx="7772400" cy="649288"/>
          </a:xfrm>
        </p:spPr>
        <p:txBody>
          <a:bodyPr/>
          <a:lstStyle/>
          <a:p>
            <a:r>
              <a:rPr lang="en-US" altLang="zh-CN" dirty="0" smtClean="0"/>
              <a:t>7.1 </a:t>
            </a:r>
            <a:r>
              <a:rPr lang="zh-CN" altLang="en-US" dirty="0"/>
              <a:t>回溯法的算法框架</a:t>
            </a:r>
          </a:p>
        </p:txBody>
      </p:sp>
      <p:sp>
        <p:nvSpPr>
          <p:cNvPr id="7175" name="矩形 1"/>
          <p:cNvSpPr>
            <a:spLocks noChangeArrowheads="1"/>
          </p:cNvSpPr>
          <p:nvPr/>
        </p:nvSpPr>
        <p:spPr bwMode="auto">
          <a:xfrm>
            <a:off x="237355" y="1167106"/>
            <a:ext cx="2646362"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3"/>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3"/>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3"/>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一、问题的解空间</a:t>
            </a:r>
          </a:p>
        </p:txBody>
      </p:sp>
      <p:sp>
        <p:nvSpPr>
          <p:cNvPr id="9" name="Rectangle 3"/>
          <p:cNvSpPr>
            <a:spLocks noGrp="1" noChangeArrowheads="1"/>
          </p:cNvSpPr>
          <p:nvPr/>
        </p:nvSpPr>
        <p:spPr bwMode="auto">
          <a:xfrm>
            <a:off x="417067" y="1988840"/>
            <a:ext cx="7611318" cy="253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0-1</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背包问题的解空间包含了对变量的所有可能的</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0-1</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赋值，向量总数有</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baseline="300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个。</a:t>
            </a:r>
          </a:p>
          <a:p>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如，当</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n=3</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时，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0-1</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背包问题的解空间为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(1,1,1,), (1,1,0,), (1,0,1,),  (0,1,1,), (1,0,0,), (0,1,0,),  (0,0,1,), (0,0,0,)</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共</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baseline="30000" dirty="0">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个解向量。</a:t>
            </a:r>
          </a:p>
        </p:txBody>
      </p:sp>
    </p:spTree>
    <p:extLst>
      <p:ext uri="{BB962C8B-B14F-4D97-AF65-F5344CB8AC3E}">
        <p14:creationId xmlns:p14="http://schemas.microsoft.com/office/powerpoint/2010/main" val="1947729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文本占位符 354306"/>
          <p:cNvSpPr>
            <a:spLocks noGrp="1"/>
          </p:cNvSpPr>
          <p:nvPr>
            <p:ph type="body" idx="1"/>
          </p:nvPr>
        </p:nvSpPr>
        <p:spPr>
          <a:xfrm>
            <a:off x="470148" y="1157446"/>
            <a:ext cx="8229600" cy="1800225"/>
          </a:xfrm>
          <a:solidFill>
            <a:schemeClr val="bg1"/>
          </a:solidFill>
          <a:ln/>
        </p:spPr>
        <p:txBody>
          <a:bodyPr/>
          <a:lstStyle/>
          <a:p>
            <a:r>
              <a:rPr lang="zh-CN" altLang="en-US" dirty="0">
                <a:latin typeface="Times New Roman" panose="02020603050405020304" pitchFamily="18" charset="0"/>
                <a:cs typeface="Times New Roman" panose="02020603050405020304" pitchFamily="18" charset="0"/>
              </a:rPr>
              <a:t>在此将解空间组织成树的形式。</a:t>
            </a:r>
          </a:p>
          <a:p>
            <a:r>
              <a:rPr lang="zh-CN" altLang="en-US" dirty="0">
                <a:latin typeface="Times New Roman" panose="02020603050405020304" pitchFamily="18" charset="0"/>
                <a:cs typeface="Times New Roman" panose="02020603050405020304" pitchFamily="18" charset="0"/>
              </a:rPr>
              <a:t>对于</a:t>
            </a:r>
            <a:r>
              <a:rPr lang="en-US" altLang="zh-CN">
                <a:latin typeface="Times New Roman" panose="02020603050405020304" pitchFamily="18" charset="0"/>
                <a:cs typeface="Times New Roman" panose="02020603050405020304" pitchFamily="18" charset="0"/>
              </a:rPr>
              <a:t>n=3</a:t>
            </a:r>
            <a:r>
              <a:rPr lang="zh-CN" altLang="en-US" dirty="0">
                <a:latin typeface="Times New Roman" panose="02020603050405020304" pitchFamily="18" charset="0"/>
                <a:cs typeface="Times New Roman" panose="02020603050405020304" pitchFamily="18" charset="0"/>
              </a:rPr>
              <a:t>时的</a:t>
            </a:r>
            <a:r>
              <a:rPr lang="en-US" altLang="zh-CN">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背包问题，其解空间用一棵完全二叉树表示，如下图：</a:t>
            </a:r>
          </a:p>
        </p:txBody>
      </p:sp>
      <p:sp>
        <p:nvSpPr>
          <p:cNvPr id="354310" name="矩形 354309"/>
          <p:cNvSpPr/>
          <p:nvPr/>
        </p:nvSpPr>
        <p:spPr>
          <a:xfrm>
            <a:off x="395536" y="1230471"/>
            <a:ext cx="8283575" cy="1791260"/>
          </a:xfrm>
          <a:prstGeom prst="rect">
            <a:avLst/>
          </a:prstGeom>
          <a:solidFill>
            <a:schemeClr val="bg1"/>
          </a:solidFill>
          <a:ln w="6350">
            <a:noFill/>
          </a:ln>
        </p:spPr>
        <p:txBody>
          <a:bodyPr>
            <a:spAutoFit/>
          </a:bodyPr>
          <a:lstStyle/>
          <a:p>
            <a:pPr>
              <a:spcBef>
                <a:spcPct val="2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解空间树的第</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层到第</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层边上的标号给出了变量</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的值。</a:t>
            </a:r>
          </a:p>
          <a:p>
            <a:pPr>
              <a:spcBef>
                <a:spcPct val="20000"/>
              </a:spcBef>
            </a:pP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20000"/>
              </a:spcBef>
            </a:pP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20000"/>
              </a:spcBef>
            </a:pP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4311" name="矩形 354310"/>
          <p:cNvSpPr/>
          <p:nvPr/>
        </p:nvSpPr>
        <p:spPr>
          <a:xfrm>
            <a:off x="398711" y="1806734"/>
            <a:ext cx="8207375" cy="457200"/>
          </a:xfrm>
          <a:prstGeom prst="rect">
            <a:avLst/>
          </a:prstGeom>
          <a:solidFill>
            <a:schemeClr val="bg1"/>
          </a:solidFill>
          <a:ln w="6350">
            <a:noFill/>
          </a:ln>
        </p:spPr>
        <p:txBody>
          <a:bodyPr>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从树根到叶的任一路径表示解空间中的一个元素</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解向量</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54312" name="矩形 354311"/>
          <p:cNvSpPr/>
          <p:nvPr/>
        </p:nvSpPr>
        <p:spPr>
          <a:xfrm>
            <a:off x="397123" y="2309971"/>
            <a:ext cx="8208963" cy="830997"/>
          </a:xfrm>
          <a:prstGeom prst="rect">
            <a:avLst/>
          </a:prstGeom>
          <a:solidFill>
            <a:schemeClr val="bg1"/>
          </a:solidFill>
          <a:ln w="6350">
            <a:noFill/>
          </a:ln>
        </p:spPr>
        <p:txBody>
          <a:bodyPr>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例如：从根结点</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到结点</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的路径对应于解空间中的元素</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0" name="矩形 1">
            <a:extLst>
              <a:ext uri="{FF2B5EF4-FFF2-40B4-BE49-F238E27FC236}">
                <a16:creationId xmlns:a16="http://schemas.microsoft.com/office/drawing/2014/main" id="{E2F844E0-B249-4F4F-B759-89269E7C711A}"/>
              </a:ext>
            </a:extLst>
          </p:cNvPr>
          <p:cNvSpPr>
            <a:spLocks noChangeArrowheads="1"/>
          </p:cNvSpPr>
          <p:nvPr/>
        </p:nvSpPr>
        <p:spPr bwMode="auto">
          <a:xfrm>
            <a:off x="527298" y="706036"/>
            <a:ext cx="2646362"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一、问题的解空间</a:t>
            </a:r>
          </a:p>
        </p:txBody>
      </p:sp>
      <p:grpSp>
        <p:nvGrpSpPr>
          <p:cNvPr id="3" name="组合 2"/>
          <p:cNvGrpSpPr/>
          <p:nvPr/>
        </p:nvGrpSpPr>
        <p:grpSpPr>
          <a:xfrm>
            <a:off x="1619672" y="2957671"/>
            <a:ext cx="5400650" cy="3186147"/>
            <a:chOff x="1619672" y="2957671"/>
            <a:chExt cx="5400650" cy="3186147"/>
          </a:xfrm>
        </p:grpSpPr>
        <p:pic>
          <p:nvPicPr>
            <p:cNvPr id="354308" name="图片 354307" descr="t51"/>
            <p:cNvPicPr>
              <a:picLocks noChangeAspect="1"/>
            </p:cNvPicPr>
            <p:nvPr/>
          </p:nvPicPr>
          <p:blipFill>
            <a:blip r:embed="rId3"/>
            <a:stretch>
              <a:fillRect/>
            </a:stretch>
          </p:blipFill>
          <p:spPr>
            <a:xfrm>
              <a:off x="1619672" y="2957671"/>
              <a:ext cx="5400650" cy="2730398"/>
            </a:xfrm>
            <a:prstGeom prst="rect">
              <a:avLst/>
            </a:prstGeom>
            <a:noFill/>
            <a:ln w="9525">
              <a:noFill/>
            </a:ln>
          </p:spPr>
        </p:pic>
        <p:sp>
          <p:nvSpPr>
            <p:cNvPr id="2" name="矩形 1"/>
            <p:cNvSpPr/>
            <p:nvPr/>
          </p:nvSpPr>
          <p:spPr>
            <a:xfrm>
              <a:off x="3425015" y="5805264"/>
              <a:ext cx="2319866" cy="338554"/>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背包问题的解空间树</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4310"/>
                                        </p:tgtEl>
                                        <p:attrNameLst>
                                          <p:attrName>style.visibility</p:attrName>
                                        </p:attrNameLst>
                                      </p:cBhvr>
                                      <p:to>
                                        <p:strVal val="visible"/>
                                      </p:to>
                                    </p:set>
                                    <p:anim calcmode="lin" valueType="num">
                                      <p:cBhvr additive="base">
                                        <p:cTn id="7" dur="500" fill="hold"/>
                                        <p:tgtEl>
                                          <p:spTgt spid="354310"/>
                                        </p:tgtEl>
                                        <p:attrNameLst>
                                          <p:attrName>ppt_x</p:attrName>
                                        </p:attrNameLst>
                                      </p:cBhvr>
                                      <p:tavLst>
                                        <p:tav tm="0">
                                          <p:val>
                                            <p:strVal val="#ppt_x"/>
                                          </p:val>
                                        </p:tav>
                                        <p:tav tm="100000">
                                          <p:val>
                                            <p:strVal val="#ppt_x"/>
                                          </p:val>
                                        </p:tav>
                                      </p:tavLst>
                                    </p:anim>
                                    <p:anim calcmode="lin" valueType="num">
                                      <p:cBhvr additive="base">
                                        <p:cTn id="8"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11"/>
                                        </p:tgtEl>
                                        <p:attrNameLst>
                                          <p:attrName>style.visibility</p:attrName>
                                        </p:attrNameLst>
                                      </p:cBhvr>
                                      <p:to>
                                        <p:strVal val="visible"/>
                                      </p:to>
                                    </p:set>
                                    <p:anim calcmode="lin" valueType="num">
                                      <p:cBhvr additive="base">
                                        <p:cTn id="13" dur="500" fill="hold"/>
                                        <p:tgtEl>
                                          <p:spTgt spid="354311"/>
                                        </p:tgtEl>
                                        <p:attrNameLst>
                                          <p:attrName>ppt_x</p:attrName>
                                        </p:attrNameLst>
                                      </p:cBhvr>
                                      <p:tavLst>
                                        <p:tav tm="0">
                                          <p:val>
                                            <p:strVal val="#ppt_x"/>
                                          </p:val>
                                        </p:tav>
                                        <p:tav tm="100000">
                                          <p:val>
                                            <p:strVal val="#ppt_x"/>
                                          </p:val>
                                        </p:tav>
                                      </p:tavLst>
                                    </p:anim>
                                    <p:anim calcmode="lin" valueType="num">
                                      <p:cBhvr additive="base">
                                        <p:cTn id="14" dur="500" fill="hold"/>
                                        <p:tgtEl>
                                          <p:spTgt spid="3543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4312"/>
                                        </p:tgtEl>
                                        <p:attrNameLst>
                                          <p:attrName>style.visibility</p:attrName>
                                        </p:attrNameLst>
                                      </p:cBhvr>
                                      <p:to>
                                        <p:strVal val="visible"/>
                                      </p:to>
                                    </p:set>
                                    <p:anim calcmode="lin" valueType="num">
                                      <p:cBhvr additive="base">
                                        <p:cTn id="19" dur="500" fill="hold"/>
                                        <p:tgtEl>
                                          <p:spTgt spid="354312"/>
                                        </p:tgtEl>
                                        <p:attrNameLst>
                                          <p:attrName>ppt_x</p:attrName>
                                        </p:attrNameLst>
                                      </p:cBhvr>
                                      <p:tavLst>
                                        <p:tav tm="0">
                                          <p:val>
                                            <p:strVal val="#ppt_x"/>
                                          </p:val>
                                        </p:tav>
                                        <p:tav tm="100000">
                                          <p:val>
                                            <p:strVal val="#ppt_x"/>
                                          </p:val>
                                        </p:tav>
                                      </p:tavLst>
                                    </p:anim>
                                    <p:anim calcmode="lin" valueType="num">
                                      <p:cBhvr additive="base">
                                        <p:cTn id="20"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0" grpId="0" animBg="1"/>
      <p:bldP spid="354311" grpId="0" animBg="1"/>
      <p:bldP spid="3543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1" name="文本占位符 355330"/>
          <p:cNvSpPr>
            <a:spLocks noGrp="1"/>
          </p:cNvSpPr>
          <p:nvPr>
            <p:ph type="body" idx="1"/>
          </p:nvPr>
        </p:nvSpPr>
        <p:spPr>
          <a:xfrm>
            <a:off x="468312" y="1772816"/>
            <a:ext cx="7807325" cy="3024336"/>
          </a:xfrm>
          <a:ln/>
        </p:spPr>
        <p:txBody>
          <a:bodyPr/>
          <a:lstStyle/>
          <a:p>
            <a:r>
              <a:rPr lang="zh-CN" altLang="en-US" dirty="0"/>
              <a:t>用回溯法解题的一个显著特征是</a:t>
            </a:r>
            <a:r>
              <a:rPr lang="zh-CN" altLang="en-US" b="1" dirty="0"/>
              <a:t>在搜索过程中动态产生问题的解空间</a:t>
            </a:r>
            <a:r>
              <a:rPr lang="zh-CN" altLang="en-US" dirty="0"/>
              <a:t>。</a:t>
            </a:r>
          </a:p>
          <a:p>
            <a:r>
              <a:rPr lang="zh-CN" altLang="en-US" dirty="0"/>
              <a:t>确定了解空间的组织结构后，回溯法就从开始结点（根结点）出发，以深度优先的方式搜索（动态产生）整个解空间。</a:t>
            </a:r>
          </a:p>
        </p:txBody>
      </p:sp>
      <p:sp>
        <p:nvSpPr>
          <p:cNvPr id="6" name="Rectangle 4">
            <a:extLst>
              <a:ext uri="{FF2B5EF4-FFF2-40B4-BE49-F238E27FC236}">
                <a16:creationId xmlns:a16="http://schemas.microsoft.com/office/drawing/2014/main" id="{A5BA3AC2-EA6D-4B79-8CBC-D849BB3EF122}"/>
              </a:ext>
            </a:extLst>
          </p:cNvPr>
          <p:cNvSpPr>
            <a:spLocks noChangeArrowheads="1"/>
          </p:cNvSpPr>
          <p:nvPr/>
        </p:nvSpPr>
        <p:spPr bwMode="auto">
          <a:xfrm>
            <a:off x="503238" y="415925"/>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pPr algn="ctr">
              <a:defRPr/>
            </a:pPr>
            <a:r>
              <a:rPr lang="en-US" altLang="zh-CN" sz="3600" b="1" dirty="0" smtClean="0">
                <a:solidFill>
                  <a:srgbClr val="2324CB"/>
                </a:solidFill>
                <a:latin typeface="+mj-lt"/>
                <a:ea typeface="+mj-ea"/>
                <a:cs typeface="+mj-cs"/>
              </a:rPr>
              <a:t>7.1 </a:t>
            </a:r>
            <a:r>
              <a:rPr lang="zh-CN" altLang="en-US" sz="3600" b="1" dirty="0">
                <a:solidFill>
                  <a:srgbClr val="2324CB"/>
                </a:solidFill>
                <a:latin typeface="+mj-lt"/>
                <a:ea typeface="+mj-ea"/>
                <a:cs typeface="+mj-cs"/>
              </a:rPr>
              <a:t>回溯法的算法框架</a:t>
            </a:r>
          </a:p>
        </p:txBody>
      </p:sp>
      <p:sp>
        <p:nvSpPr>
          <p:cNvPr id="7" name="矩形 5">
            <a:extLst>
              <a:ext uri="{FF2B5EF4-FFF2-40B4-BE49-F238E27FC236}">
                <a16:creationId xmlns:a16="http://schemas.microsoft.com/office/drawing/2014/main" id="{4699D0F5-E3AB-415F-BB43-CA19E0792BE1}"/>
              </a:ext>
            </a:extLst>
          </p:cNvPr>
          <p:cNvSpPr>
            <a:spLocks noChangeArrowheads="1"/>
          </p:cNvSpPr>
          <p:nvPr/>
        </p:nvSpPr>
        <p:spPr bwMode="auto">
          <a:xfrm>
            <a:off x="468313" y="1125538"/>
            <a:ext cx="3278187" cy="460375"/>
          </a:xfrm>
          <a:prstGeom prst="rect">
            <a:avLst/>
          </a:prstGeom>
          <a:solidFill>
            <a:srgbClr val="EABF3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1pPr>
            <a:lvl2pPr marL="742950" indent="-285750" eaLnBrk="0" hangingPunct="0">
              <a:lnSpc>
                <a:spcPct val="110000"/>
              </a:lnSpc>
              <a:spcBef>
                <a:spcPts val="200"/>
              </a:spcBef>
              <a:buClr>
                <a:srgbClr val="CC0000"/>
              </a:buClr>
              <a:buFont typeface="Wingdings" pitchFamily="2" charset="2"/>
              <a:buChar char="u"/>
              <a:defRPr sz="2400" b="1">
                <a:solidFill>
                  <a:schemeClr val="tx1"/>
                </a:solidFill>
                <a:latin typeface="宋体" pitchFamily="2" charset="-122"/>
                <a:ea typeface="宋体" pitchFamily="2" charset="-122"/>
              </a:defRPr>
            </a:lvl2pPr>
            <a:lvl3pPr marL="1143000" indent="-228600" eaLnBrk="0" hangingPunct="0">
              <a:lnSpc>
                <a:spcPct val="110000"/>
              </a:lnSpc>
              <a:spcBef>
                <a:spcPts val="200"/>
              </a:spcBef>
              <a:buClr>
                <a:srgbClr val="CC0000"/>
              </a:buClr>
              <a:buFont typeface="Wingdings" pitchFamily="2" charset="2"/>
              <a:buChar char="Ø"/>
              <a:defRPr sz="2400" b="1">
                <a:solidFill>
                  <a:schemeClr val="tx1"/>
                </a:solidFill>
                <a:latin typeface="宋体" pitchFamily="2" charset="-122"/>
                <a:ea typeface="宋体" pitchFamily="2" charset="-122"/>
              </a:defRPr>
            </a:lvl3pPr>
            <a:lvl4pPr marL="1600200" indent="-228600" eaLnBrk="0" hangingPunct="0">
              <a:lnSpc>
                <a:spcPct val="110000"/>
              </a:lnSpc>
              <a:spcBef>
                <a:spcPts val="200"/>
              </a:spcBef>
              <a:buClr>
                <a:schemeClr val="tx1"/>
              </a:buClr>
              <a:buBlip>
                <a:blip r:embed="rId2"/>
              </a:buBlip>
              <a:defRPr sz="2400" b="1">
                <a:solidFill>
                  <a:schemeClr val="tx1"/>
                </a:solidFill>
                <a:latin typeface="宋体" pitchFamily="2" charset="-122"/>
                <a:ea typeface="宋体" pitchFamily="2" charset="-122"/>
              </a:defRPr>
            </a:lvl4pPr>
            <a:lvl5pPr marL="2057400" indent="-228600" eaLnBrk="0" hangingPunct="0">
              <a:lnSpc>
                <a:spcPct val="110000"/>
              </a:lnSpc>
              <a:spcBef>
                <a:spcPts val="200"/>
              </a:spcBef>
              <a:buClr>
                <a:schemeClr val="tx1"/>
              </a:buClr>
              <a:buFont typeface="Wingdings" pitchFamily="2" charset="2"/>
              <a:buBlip>
                <a:blip r:embed="rId2"/>
              </a:buBlip>
              <a:defRPr sz="2400" b="1">
                <a:solidFill>
                  <a:schemeClr val="tx1"/>
                </a:solidFill>
                <a:latin typeface="宋体" pitchFamily="2" charset="-122"/>
                <a:ea typeface="宋体" pitchFamily="2" charset="-122"/>
              </a:defRPr>
            </a:lvl5pPr>
            <a:lvl6pPr marL="25146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6pPr>
            <a:lvl7pPr marL="29718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7pPr>
            <a:lvl8pPr marL="34290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8pPr>
            <a:lvl9pPr marL="3886200" indent="-228600" eaLnBrk="0" fontAlgn="base" hangingPunct="0">
              <a:lnSpc>
                <a:spcPct val="110000"/>
              </a:lnSpc>
              <a:spcBef>
                <a:spcPts val="200"/>
              </a:spcBef>
              <a:spcAft>
                <a:spcPct val="0"/>
              </a:spcAft>
              <a:buClr>
                <a:schemeClr val="tx1"/>
              </a:buClr>
              <a:buFont typeface="Wingdings" pitchFamily="2" charset="2"/>
              <a:buBlip>
                <a:blip r:embed="rId2"/>
              </a:buBlip>
              <a:defRPr sz="2400" b="1">
                <a:solidFill>
                  <a:schemeClr val="tx1"/>
                </a:solidFill>
                <a:latin typeface="宋体" pitchFamily="2" charset="-122"/>
                <a:ea typeface="宋体" pitchFamily="2" charset="-122"/>
              </a:defRPr>
            </a:lvl9pPr>
          </a:lstStyle>
          <a:p>
            <a:pPr eaLnBrk="1" hangingPunct="1">
              <a:lnSpc>
                <a:spcPct val="100000"/>
              </a:lnSpc>
              <a:spcBef>
                <a:spcPct val="0"/>
              </a:spcBef>
              <a:buClrTx/>
              <a:buFont typeface="Arial" pitchFamily="34" charset="0"/>
              <a:buNone/>
            </a:pPr>
            <a:r>
              <a:rPr lang="zh-CN" altLang="en-US" dirty="0"/>
              <a:t>二、回溯法的基本思想</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5331">
                                            <p:txEl>
                                              <p:pRg st="1" end="1"/>
                                            </p:txEl>
                                          </p:spTgt>
                                        </p:tgtEl>
                                        <p:attrNameLst>
                                          <p:attrName>style.visibility</p:attrName>
                                        </p:attrNameLst>
                                      </p:cBhvr>
                                      <p:to>
                                        <p:strVal val="visible"/>
                                      </p:to>
                                    </p:set>
                                    <p:anim calcmode="lin" valueType="num">
                                      <p:cBhvr additive="base">
                                        <p:cTn id="7" dur="5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53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
  <a:themeElements>
    <a:clrScheme name="">
      <a:dk1>
        <a:srgbClr val="000000"/>
      </a:dk1>
      <a:lt1>
        <a:srgbClr val="FFFFFF"/>
      </a:lt1>
      <a:dk2>
        <a:srgbClr val="000000"/>
      </a:dk2>
      <a:lt2>
        <a:srgbClr val="660066"/>
      </a:lt2>
      <a:accent1>
        <a:srgbClr val="FF0000"/>
      </a:accent1>
      <a:accent2>
        <a:srgbClr val="800000"/>
      </a:accent2>
      <a:accent3>
        <a:srgbClr val="FFFFFF"/>
      </a:accent3>
      <a:accent4>
        <a:srgbClr val="000000"/>
      </a:accent4>
      <a:accent5>
        <a:srgbClr val="FFAAAA"/>
      </a:accent5>
      <a:accent6>
        <a:srgbClr val="730000"/>
      </a:accent6>
      <a:hlink>
        <a:srgbClr val="FF6600"/>
      </a:hlink>
      <a:folHlink>
        <a:srgbClr val="FFCC99"/>
      </a:folHlink>
    </a:clrScheme>
    <a:fontScheme name="1">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600" b="0" i="0" u="none" strike="noStrike" cap="none" normalizeH="0" baseline="0" smtClean="0">
            <a:ln>
              <a:noFill/>
            </a:ln>
            <a:solidFill>
              <a:schemeClr val="tx1"/>
            </a:solidFill>
            <a:effectLst/>
            <a:latin typeface="Arial" panose="020B0604020202020204" pitchFamily="34" charset="0"/>
            <a:ea typeface="华文隶书"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600" b="0" i="0" u="none" strike="noStrike" cap="none" normalizeH="0" baseline="0" smtClean="0">
            <a:ln>
              <a:noFill/>
            </a:ln>
            <a:solidFill>
              <a:schemeClr val="tx1"/>
            </a:solidFill>
            <a:effectLst/>
            <a:latin typeface="Arial" panose="020B0604020202020204" pitchFamily="34" charset="0"/>
            <a:ea typeface="华文隶书" panose="02010800040101010101" pitchFamily="2" charset="-122"/>
          </a:defRPr>
        </a:defPPr>
      </a:lstStyle>
    </a:lnDef>
  </a:objectDefaults>
  <a:extraClrSchemeLst>
    <a:extraClrScheme>
      <a:clrScheme name="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1 9">
        <a:dk1>
          <a:srgbClr val="000000"/>
        </a:dk1>
        <a:lt1>
          <a:srgbClr val="FFFFFF"/>
        </a:lt1>
        <a:dk2>
          <a:srgbClr val="9900CC"/>
        </a:dk2>
        <a:lt2>
          <a:srgbClr val="006600"/>
        </a:lt2>
        <a:accent1>
          <a:srgbClr val="33CC33"/>
        </a:accent1>
        <a:accent2>
          <a:srgbClr val="CC3300"/>
        </a:accent2>
        <a:accent3>
          <a:srgbClr val="FFFFFF"/>
        </a:accent3>
        <a:accent4>
          <a:srgbClr val="000000"/>
        </a:accent4>
        <a:accent5>
          <a:srgbClr val="ADE2AD"/>
        </a:accent5>
        <a:accent6>
          <a:srgbClr val="B92D00"/>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 10">
        <a:dk1>
          <a:srgbClr val="000000"/>
        </a:dk1>
        <a:lt1>
          <a:srgbClr val="FFFFFF"/>
        </a:lt1>
        <a:dk2>
          <a:srgbClr val="9900CC"/>
        </a:dk2>
        <a:lt2>
          <a:srgbClr val="FFCC66"/>
        </a:lt2>
        <a:accent1>
          <a:srgbClr val="33CC33"/>
        </a:accent1>
        <a:accent2>
          <a:srgbClr val="CC3300"/>
        </a:accent2>
        <a:accent3>
          <a:srgbClr val="FFFFFF"/>
        </a:accent3>
        <a:accent4>
          <a:srgbClr val="000000"/>
        </a:accent4>
        <a:accent5>
          <a:srgbClr val="ADE2AD"/>
        </a:accent5>
        <a:accent6>
          <a:srgbClr val="B92D00"/>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 11">
        <a:dk1>
          <a:srgbClr val="000000"/>
        </a:dk1>
        <a:lt1>
          <a:srgbClr val="FFFFFF"/>
        </a:lt1>
        <a:dk2>
          <a:srgbClr val="9900CC"/>
        </a:dk2>
        <a:lt2>
          <a:srgbClr val="FFCC66"/>
        </a:lt2>
        <a:accent1>
          <a:srgbClr val="33CC33"/>
        </a:accent1>
        <a:accent2>
          <a:srgbClr val="CC3300"/>
        </a:accent2>
        <a:accent3>
          <a:srgbClr val="FFFFFF"/>
        </a:accent3>
        <a:accent4>
          <a:srgbClr val="000000"/>
        </a:accent4>
        <a:accent5>
          <a:srgbClr val="ADE2AD"/>
        </a:accent5>
        <a:accent6>
          <a:srgbClr val="B92D00"/>
        </a:accent6>
        <a:hlink>
          <a:srgbClr val="800000"/>
        </a:hlink>
        <a:folHlink>
          <a:srgbClr val="CC0066"/>
        </a:folHlink>
      </a:clrScheme>
      <a:clrMap bg1="lt1" tx1="dk1" bg2="lt2" tx2="dk2" accent1="accent1" accent2="accent2" accent3="accent3" accent4="accent4" accent5="accent5" accent6="accent6" hlink="hlink" folHlink="folHlink"/>
    </a:extraClrScheme>
    <a:extraClrScheme>
      <a:clrScheme name="1 12">
        <a:dk1>
          <a:srgbClr val="000000"/>
        </a:dk1>
        <a:lt1>
          <a:srgbClr val="FFFFFF"/>
        </a:lt1>
        <a:dk2>
          <a:srgbClr val="9900CC"/>
        </a:dk2>
        <a:lt2>
          <a:srgbClr val="FFCC66"/>
        </a:lt2>
        <a:accent1>
          <a:srgbClr val="800000"/>
        </a:accent1>
        <a:accent2>
          <a:srgbClr val="CC3300"/>
        </a:accent2>
        <a:accent3>
          <a:srgbClr val="FFFFFF"/>
        </a:accent3>
        <a:accent4>
          <a:srgbClr val="000000"/>
        </a:accent4>
        <a:accent5>
          <a:srgbClr val="C0AAAA"/>
        </a:accent5>
        <a:accent6>
          <a:srgbClr val="B92D00"/>
        </a:accent6>
        <a:hlink>
          <a:srgbClr val="800000"/>
        </a:hlink>
        <a:folHlink>
          <a:srgbClr val="CC0066"/>
        </a:folHlink>
      </a:clrScheme>
      <a:clrMap bg1="lt1" tx1="dk1" bg2="lt2" tx2="dk2" accent1="accent1" accent2="accent2" accent3="accent3" accent4="accent4" accent5="accent5" accent6="accent6" hlink="hlink" folHlink="folHlink"/>
    </a:extraClrScheme>
    <a:extraClrScheme>
      <a:clrScheme name="1 13">
        <a:dk1>
          <a:srgbClr val="000000"/>
        </a:dk1>
        <a:lt1>
          <a:srgbClr val="FFFFFF"/>
        </a:lt1>
        <a:dk2>
          <a:srgbClr val="9900CC"/>
        </a:dk2>
        <a:lt2>
          <a:srgbClr val="FFCC66"/>
        </a:lt2>
        <a:accent1>
          <a:srgbClr val="800000"/>
        </a:accent1>
        <a:accent2>
          <a:srgbClr val="800000"/>
        </a:accent2>
        <a:accent3>
          <a:srgbClr val="FFFFFF"/>
        </a:accent3>
        <a:accent4>
          <a:srgbClr val="000000"/>
        </a:accent4>
        <a:accent5>
          <a:srgbClr val="C0AAAA"/>
        </a:accent5>
        <a:accent6>
          <a:srgbClr val="730000"/>
        </a:accent6>
        <a:hlink>
          <a:srgbClr val="800000"/>
        </a:hlink>
        <a:folHlink>
          <a:srgbClr val="CC0066"/>
        </a:folHlink>
      </a:clrScheme>
      <a:clrMap bg1="lt1" tx1="dk1" bg2="lt2" tx2="dk2" accent1="accent1" accent2="accent2" accent3="accent3" accent4="accent4" accent5="accent5" accent6="accent6" hlink="hlink" folHlink="folHlink"/>
    </a:extraClrScheme>
    <a:extraClrScheme>
      <a:clrScheme name="1 14">
        <a:dk1>
          <a:srgbClr val="000000"/>
        </a:dk1>
        <a:lt1>
          <a:srgbClr val="FFFFFF"/>
        </a:lt1>
        <a:dk2>
          <a:srgbClr val="000000"/>
        </a:dk2>
        <a:lt2>
          <a:srgbClr val="660066"/>
        </a:lt2>
        <a:accent1>
          <a:srgbClr val="FF0000"/>
        </a:accent1>
        <a:accent2>
          <a:srgbClr val="800000"/>
        </a:accent2>
        <a:accent3>
          <a:srgbClr val="FFFFFF"/>
        </a:accent3>
        <a:accent4>
          <a:srgbClr val="000000"/>
        </a:accent4>
        <a:accent5>
          <a:srgbClr val="FFAAAA"/>
        </a:accent5>
        <a:accent6>
          <a:srgbClr val="73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 15">
        <a:dk1>
          <a:srgbClr val="000000"/>
        </a:dk1>
        <a:lt1>
          <a:srgbClr val="FFFFFF"/>
        </a:lt1>
        <a:dk2>
          <a:srgbClr val="000000"/>
        </a:dk2>
        <a:lt2>
          <a:srgbClr val="660066"/>
        </a:lt2>
        <a:accent1>
          <a:srgbClr val="FF0000"/>
        </a:accent1>
        <a:accent2>
          <a:srgbClr val="FF9966"/>
        </a:accent2>
        <a:accent3>
          <a:srgbClr val="FFFFFF"/>
        </a:accent3>
        <a:accent4>
          <a:srgbClr val="000000"/>
        </a:accent4>
        <a:accent5>
          <a:srgbClr val="FFAAAA"/>
        </a:accent5>
        <a:accent6>
          <a:srgbClr val="E78A5C"/>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 16">
        <a:dk1>
          <a:srgbClr val="000000"/>
        </a:dk1>
        <a:lt1>
          <a:srgbClr val="FFFFFF"/>
        </a:lt1>
        <a:dk2>
          <a:srgbClr val="000000"/>
        </a:dk2>
        <a:lt2>
          <a:srgbClr val="660066"/>
        </a:lt2>
        <a:accent1>
          <a:srgbClr val="FF0000"/>
        </a:accent1>
        <a:accent2>
          <a:srgbClr val="990000"/>
        </a:accent2>
        <a:accent3>
          <a:srgbClr val="FFFFFF"/>
        </a:accent3>
        <a:accent4>
          <a:srgbClr val="000000"/>
        </a:accent4>
        <a:accent5>
          <a:srgbClr val="FFAAAA"/>
        </a:accent5>
        <a:accent6>
          <a:srgbClr val="8A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Template>
  <TotalTime>6629</TotalTime>
  <Pages>0</Pages>
  <Words>3645</Words>
  <Characters>0</Characters>
  <Application>Microsoft Office PowerPoint</Application>
  <DocSecurity>0</DocSecurity>
  <PresentationFormat>全屏显示(4:3)</PresentationFormat>
  <Lines>0</Lines>
  <Paragraphs>252</Paragraphs>
  <Slides>38</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华文隶书</vt:lpstr>
      <vt:lpstr>华文中宋</vt:lpstr>
      <vt:lpstr>楷体_GB2312</vt:lpstr>
      <vt:lpstr>宋体</vt:lpstr>
      <vt:lpstr>宋体</vt:lpstr>
      <vt:lpstr>Arial</vt:lpstr>
      <vt:lpstr>Symbol</vt:lpstr>
      <vt:lpstr>Times New Roman</vt:lpstr>
      <vt:lpstr>Verdana</vt:lpstr>
      <vt:lpstr>Wingdings</vt:lpstr>
      <vt:lpstr>1</vt:lpstr>
      <vt:lpstr>PowerPoint 演示文稿</vt:lpstr>
      <vt:lpstr>学习要点</vt:lpstr>
      <vt:lpstr>回溯法的基本思想</vt:lpstr>
      <vt:lpstr>回溯法的搜索方式</vt:lpstr>
      <vt:lpstr>回溯法的搜索方式</vt:lpstr>
      <vt:lpstr>7.1 回溯法的算法框架</vt:lpstr>
      <vt:lpstr>7.1 回溯法的算法框架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小结</vt:lpstr>
      <vt:lpstr>PowerPoint 演示文稿</vt:lpstr>
      <vt:lpstr>PowerPoint 演示文稿</vt:lpstr>
      <vt:lpstr>PowerPoint 演示文稿</vt:lpstr>
      <vt:lpstr>PowerPoint 演示文稿</vt:lpstr>
      <vt:lpstr>PowerPoint 演示文稿</vt:lpstr>
      <vt:lpstr>PowerPoint 演示文稿</vt:lpstr>
    </vt:vector>
  </TitlesOfParts>
  <Company>洛阳师范学院</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引论</dc:title>
  <dc:subject>课件</dc:subject>
  <dc:creator>sp zhao</dc:creator>
  <cp:lastModifiedBy>Z B</cp:lastModifiedBy>
  <cp:revision>562</cp:revision>
  <dcterms:created xsi:type="dcterms:W3CDTF">2002-02-23T12:50:54Z</dcterms:created>
  <dcterms:modified xsi:type="dcterms:W3CDTF">2020-10-25T15:34:19Z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