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8"/>
  </p:notesMasterIdLst>
  <p:sldIdLst>
    <p:sldId id="392" r:id="rId2"/>
    <p:sldId id="592" r:id="rId3"/>
    <p:sldId id="569" r:id="rId4"/>
    <p:sldId id="854" r:id="rId5"/>
    <p:sldId id="855" r:id="rId6"/>
    <p:sldId id="860" r:id="rId7"/>
    <p:sldId id="374" r:id="rId8"/>
    <p:sldId id="362" r:id="rId9"/>
    <p:sldId id="365" r:id="rId10"/>
    <p:sldId id="334" r:id="rId11"/>
    <p:sldId id="364" r:id="rId12"/>
    <p:sldId id="856" r:id="rId13"/>
    <p:sldId id="897" r:id="rId14"/>
    <p:sldId id="363" r:id="rId15"/>
    <p:sldId id="895" r:id="rId16"/>
    <p:sldId id="896" r:id="rId17"/>
    <p:sldId id="593" r:id="rId18"/>
    <p:sldId id="573" r:id="rId19"/>
    <p:sldId id="595" r:id="rId20"/>
    <p:sldId id="596" r:id="rId21"/>
    <p:sldId id="594" r:id="rId22"/>
    <p:sldId id="379" r:id="rId23"/>
    <p:sldId id="898" r:id="rId24"/>
    <p:sldId id="578" r:id="rId25"/>
    <p:sldId id="990" r:id="rId26"/>
    <p:sldId id="991" r:id="rId27"/>
    <p:sldId id="377" r:id="rId28"/>
    <p:sldId id="386" r:id="rId29"/>
    <p:sldId id="387" r:id="rId30"/>
    <p:sldId id="390" r:id="rId31"/>
    <p:sldId id="391" r:id="rId32"/>
    <p:sldId id="388" r:id="rId33"/>
    <p:sldId id="389" r:id="rId34"/>
    <p:sldId id="992" r:id="rId35"/>
    <p:sldId id="993" r:id="rId36"/>
    <p:sldId id="395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CCFF"/>
    <a:srgbClr val="66CCFF"/>
    <a:srgbClr val="DF8309"/>
    <a:srgbClr val="AFE2FB"/>
    <a:srgbClr val="EABF34"/>
    <a:srgbClr val="2324CB"/>
    <a:srgbClr val="FFFF33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86" autoAdjust="0"/>
    <p:restoredTop sz="95329" autoAdjust="0"/>
  </p:normalViewPr>
  <p:slideViewPr>
    <p:cSldViewPr>
      <p:cViewPr varScale="1">
        <p:scale>
          <a:sx n="83" d="100"/>
          <a:sy n="83" d="100"/>
        </p:scale>
        <p:origin x="960" y="72"/>
      </p:cViewPr>
      <p:guideLst>
        <p:guide orient="horz" pos="2160"/>
        <p:guide pos="2883"/>
      </p:guideLst>
    </p:cSldViewPr>
  </p:slideViewPr>
  <p:outlineViewPr>
    <p:cViewPr>
      <p:scale>
        <a:sx n="33" d="100"/>
        <a:sy n="33" d="100"/>
      </p:scale>
      <p:origin x="0" y="-196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FontTx/>
              <a:buNone/>
              <a:defRPr sz="1200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FontTx/>
              <a:buNone/>
              <a:defRPr sz="1200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02353382-337C-49F5-8752-906197BB2D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447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260000"/>
              </a:lnSpc>
            </a:pPr>
            <a:r>
              <a:rPr lang="zh-CN" altLang="en-US" b="1" dirty="0">
                <a:solidFill>
                  <a:srgbClr val="FF00FF"/>
                </a:solidFill>
                <a:sym typeface="+mn-ea"/>
              </a:rPr>
              <a:t>例如，当n=3,c</a:t>
            </a:r>
            <a:r>
              <a:rPr lang="zh-CN" altLang="en-US" b="1" baseline="-25000" dirty="0">
                <a:solidFill>
                  <a:srgbClr val="FF00FF"/>
                </a:solidFill>
                <a:sym typeface="+mn-ea"/>
              </a:rPr>
              <a:t>1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=c</a:t>
            </a:r>
            <a:r>
              <a:rPr lang="zh-CN" altLang="en-US" b="1" baseline="-25000" dirty="0">
                <a:solidFill>
                  <a:srgbClr val="FF00FF"/>
                </a:solidFill>
                <a:sym typeface="+mn-ea"/>
              </a:rPr>
              <a:t>2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=50,且w=[10,40,40]时，可将集装箱1和集装箱2装上一艘轮船，而将集装箱3装在第二艘轮船；如果w=[20,40,40],则无法将这3个集装箱都装上轮船。</a:t>
            </a:r>
          </a:p>
        </p:txBody>
      </p:sp>
    </p:spTree>
    <p:extLst>
      <p:ext uri="{BB962C8B-B14F-4D97-AF65-F5344CB8AC3E}">
        <p14:creationId xmlns:p14="http://schemas.microsoft.com/office/powerpoint/2010/main" val="510263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260000"/>
              </a:lnSpc>
            </a:pPr>
            <a:endParaRPr lang="zh-CN" altLang="en-US" b="1" dirty="0">
              <a:solidFill>
                <a:srgbClr val="FF00FF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3808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260000"/>
              </a:lnSpc>
            </a:pPr>
            <a:r>
              <a:rPr lang="en-US" altLang="zh-CN" b="1" dirty="0" err="1">
                <a:solidFill>
                  <a:srgbClr val="A50021"/>
                </a:solidFill>
                <a:effectLst/>
                <a:latin typeface="Times New Roman" panose="02020603050405020304" charset="0"/>
                <a:ea typeface="华文新魏" panose="02010800040101010101" pitchFamily="2" charset="-122"/>
                <a:sym typeface="+mn-ea"/>
              </a:rPr>
              <a:t>bestp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表示当前最优解的装包价值</a:t>
            </a:r>
          </a:p>
          <a:p>
            <a:pPr marL="0" indent="0">
              <a:lnSpc>
                <a:spcPct val="260000"/>
              </a:lnSpc>
            </a:pPr>
            <a:r>
              <a:rPr lang="en-US" altLang="zh-CN" b="1" dirty="0" err="1">
                <a:solidFill>
                  <a:srgbClr val="A50021"/>
                </a:solidFill>
                <a:effectLst/>
                <a:latin typeface="Times New Roman" panose="02020603050405020304" charset="0"/>
                <a:ea typeface="华文新魏" panose="02010800040101010101" pitchFamily="2" charset="-122"/>
                <a:sym typeface="+mn-ea"/>
              </a:rPr>
              <a:t>cw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表示当前路径已装包重量</a:t>
            </a:r>
          </a:p>
          <a:p>
            <a:pPr marL="0" indent="0">
              <a:lnSpc>
                <a:spcPct val="260000"/>
              </a:lnSpc>
            </a:pPr>
            <a:r>
              <a:rPr lang="en-US" altLang="zh-CN" b="1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cp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表示当前路径已装包价值</a:t>
            </a:r>
          </a:p>
          <a:p>
            <a:pPr marL="0" indent="0">
              <a:lnSpc>
                <a:spcPct val="260000"/>
              </a:lnSpc>
            </a:pPr>
            <a:endParaRPr lang="zh-CN" altLang="en-US" b="1" dirty="0">
              <a:solidFill>
                <a:srgbClr val="00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marL="0" indent="0">
              <a:lnSpc>
                <a:spcPct val="260000"/>
              </a:lnSpc>
            </a:pPr>
            <a:r>
              <a:rPr lang="en-US" altLang="zh-CN" dirty="0">
                <a:solidFill>
                  <a:srgbClr val="FF0066"/>
                </a:solidFill>
                <a:effectLst/>
                <a:latin typeface="Times New Roman" panose="02020603050405020304" charset="0"/>
                <a:sym typeface="+mn-ea"/>
              </a:rPr>
              <a:t>Bound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上界函数   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b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为上界</a:t>
            </a:r>
            <a:endParaRPr lang="zh-CN" altLang="en-US" b="1" dirty="0">
              <a:solidFill>
                <a:srgbClr val="FF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marL="0" indent="0">
              <a:lnSpc>
                <a:spcPct val="260000"/>
              </a:lnSpc>
            </a:pPr>
            <a:endParaRPr lang="zh-CN" altLang="en-US" b="1" dirty="0">
              <a:solidFill>
                <a:srgbClr val="FF00FF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9214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353382-337C-49F5-8752-906197BB2DF5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185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353382-337C-49F5-8752-906197BB2DF5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78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260000"/>
              </a:lnSpc>
            </a:pPr>
            <a:endParaRPr lang="zh-CN" altLang="en-US" b="1" dirty="0">
              <a:solidFill>
                <a:srgbClr val="FF00FF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200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260000"/>
              </a:lnSpc>
            </a:pPr>
            <a:r>
              <a:rPr lang="zh-CN" altLang="en-US" b="1" dirty="0">
                <a:solidFill>
                  <a:srgbClr val="FF00FF"/>
                </a:solidFill>
                <a:sym typeface="+mn-ea"/>
              </a:rPr>
              <a:t>因此是一棵子集树。与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0-1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背包问题相同</a:t>
            </a:r>
          </a:p>
          <a:p>
            <a:pPr marL="0" indent="0">
              <a:lnSpc>
                <a:spcPct val="260000"/>
              </a:lnSpc>
            </a:pPr>
            <a:r>
              <a:rPr lang="zh-CN" altLang="en-US" b="1" dirty="0">
                <a:solidFill>
                  <a:srgbClr val="FF00FF"/>
                </a:solidFill>
                <a:sym typeface="+mn-ea"/>
              </a:rPr>
              <a:t>max(w</a:t>
            </a:r>
            <a:r>
              <a:rPr lang="zh-CN" altLang="en-US" b="1" baseline="-25000" dirty="0">
                <a:solidFill>
                  <a:srgbClr val="FF00FF"/>
                </a:solidFill>
                <a:sym typeface="+mn-ea"/>
              </a:rPr>
              <a:t>1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x</a:t>
            </a:r>
            <a:r>
              <a:rPr lang="zh-CN" altLang="en-US" b="1" baseline="-25000" dirty="0">
                <a:solidFill>
                  <a:srgbClr val="FF00FF"/>
                </a:solidFill>
                <a:sym typeface="+mn-ea"/>
              </a:rPr>
              <a:t>1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+w</a:t>
            </a:r>
            <a:r>
              <a:rPr lang="zh-CN" altLang="en-US" b="1" baseline="-25000" dirty="0">
                <a:solidFill>
                  <a:srgbClr val="FF00FF"/>
                </a:solidFill>
                <a:sym typeface="+mn-ea"/>
              </a:rPr>
              <a:t>2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x</a:t>
            </a:r>
            <a:r>
              <a:rPr lang="zh-CN" altLang="en-US" b="1" baseline="-25000" dirty="0">
                <a:solidFill>
                  <a:srgbClr val="FF00FF"/>
                </a:solidFill>
                <a:sym typeface="+mn-ea"/>
              </a:rPr>
              <a:t>2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+...+w</a:t>
            </a:r>
            <a:r>
              <a:rPr lang="zh-CN" altLang="en-US" b="1" baseline="-25000" dirty="0">
                <a:solidFill>
                  <a:srgbClr val="FF00FF"/>
                </a:solidFill>
                <a:sym typeface="+mn-ea"/>
              </a:rPr>
              <a:t>i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x</a:t>
            </a:r>
            <a:r>
              <a:rPr lang="zh-CN" altLang="en-US" b="1" baseline="-25000" dirty="0">
                <a:solidFill>
                  <a:srgbClr val="FF00FF"/>
                </a:solidFill>
                <a:sym typeface="+mn-ea"/>
              </a:rPr>
              <a:t>i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) </a:t>
            </a:r>
          </a:p>
          <a:p>
            <a:pPr marL="0" indent="0">
              <a:lnSpc>
                <a:spcPct val="260000"/>
              </a:lnSpc>
            </a:pPr>
            <a:r>
              <a:rPr lang="zh-CN" altLang="en-US" b="1" dirty="0">
                <a:solidFill>
                  <a:srgbClr val="FF00FF"/>
                </a:solidFill>
                <a:sym typeface="+mn-ea"/>
              </a:rPr>
              <a:t>(w</a:t>
            </a:r>
            <a:r>
              <a:rPr lang="zh-CN" altLang="en-US" b="1" baseline="-25000" dirty="0">
                <a:solidFill>
                  <a:srgbClr val="FF00FF"/>
                </a:solidFill>
                <a:sym typeface="+mn-ea"/>
              </a:rPr>
              <a:t>1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x</a:t>
            </a:r>
            <a:r>
              <a:rPr lang="zh-CN" altLang="en-US" b="1" baseline="-25000" dirty="0">
                <a:solidFill>
                  <a:srgbClr val="FF00FF"/>
                </a:solidFill>
                <a:sym typeface="+mn-ea"/>
              </a:rPr>
              <a:t>1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+w</a:t>
            </a:r>
            <a:r>
              <a:rPr lang="zh-CN" altLang="en-US" b="1" baseline="-25000" dirty="0">
                <a:solidFill>
                  <a:srgbClr val="FF00FF"/>
                </a:solidFill>
                <a:sym typeface="+mn-ea"/>
              </a:rPr>
              <a:t>2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x</a:t>
            </a:r>
            <a:r>
              <a:rPr lang="zh-CN" altLang="en-US" b="1" baseline="-25000" dirty="0">
                <a:solidFill>
                  <a:srgbClr val="FF00FF"/>
                </a:solidFill>
                <a:sym typeface="+mn-ea"/>
              </a:rPr>
              <a:t>2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+...+w</a:t>
            </a:r>
            <a:r>
              <a:rPr lang="zh-CN" altLang="en-US" b="1" baseline="-25000" dirty="0">
                <a:solidFill>
                  <a:srgbClr val="FF00FF"/>
                </a:solidFill>
                <a:sym typeface="+mn-ea"/>
              </a:rPr>
              <a:t>i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x</a:t>
            </a:r>
            <a:r>
              <a:rPr lang="zh-CN" altLang="en-US" b="1" baseline="-25000" dirty="0">
                <a:solidFill>
                  <a:srgbClr val="FF00FF"/>
                </a:solidFill>
                <a:sym typeface="+mn-ea"/>
              </a:rPr>
              <a:t>i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)&lt;= c</a:t>
            </a:r>
            <a:r>
              <a:rPr lang="zh-CN" altLang="en-US" b="1" baseline="-25000" dirty="0">
                <a:solidFill>
                  <a:srgbClr val="FF00FF"/>
                </a:solidFill>
                <a:sym typeface="+mn-ea"/>
              </a:rPr>
              <a:t>1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;</a:t>
            </a:r>
          </a:p>
          <a:p>
            <a:pPr marL="0" indent="0">
              <a:lnSpc>
                <a:spcPct val="260000"/>
              </a:lnSpc>
            </a:pPr>
            <a:r>
              <a:rPr lang="zh-CN" altLang="en-US" b="1" dirty="0">
                <a:solidFill>
                  <a:srgbClr val="FF00FF"/>
                </a:solidFill>
                <a:sym typeface="+mn-ea"/>
              </a:rPr>
              <a:t>x</a:t>
            </a:r>
            <a:r>
              <a:rPr lang="zh-CN" altLang="en-US" b="1" baseline="-25000" dirty="0">
                <a:solidFill>
                  <a:srgbClr val="FF00FF"/>
                </a:solidFill>
                <a:sym typeface="+mn-ea"/>
              </a:rPr>
              <a:t>i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 ∈{0,1},1&lt;=i&lt;=n</a:t>
            </a:r>
          </a:p>
        </p:txBody>
      </p:sp>
    </p:spTree>
    <p:extLst>
      <p:ext uri="{BB962C8B-B14F-4D97-AF65-F5344CB8AC3E}">
        <p14:creationId xmlns:p14="http://schemas.microsoft.com/office/powerpoint/2010/main" val="1102845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260000"/>
              </a:lnSpc>
            </a:pPr>
            <a:r>
              <a:rPr lang="zh-CN" altLang="en-US" b="1" dirty="0">
                <a:solidFill>
                  <a:srgbClr val="FF00FF"/>
                </a:solidFill>
                <a:sym typeface="+mn-ea"/>
              </a:rPr>
              <a:t>用回溯法解装载问题时，用子集树表示其解空间显然是最合适的。</a:t>
            </a:r>
          </a:p>
          <a:p>
            <a:pPr marL="0" indent="0">
              <a:lnSpc>
                <a:spcPct val="260000"/>
              </a:lnSpc>
            </a:pPr>
            <a:r>
              <a:rPr lang="zh-CN" altLang="en-US" b="1" dirty="0">
                <a:solidFill>
                  <a:srgbClr val="FF00FF"/>
                </a:solidFill>
                <a:sym typeface="+mn-ea"/>
              </a:rPr>
              <a:t>可行性约束函数可剪去不满足约束条件（(w</a:t>
            </a:r>
            <a:r>
              <a:rPr lang="zh-CN" altLang="en-US" b="1" baseline="-25000" dirty="0">
                <a:solidFill>
                  <a:srgbClr val="FF00FF"/>
                </a:solidFill>
                <a:sym typeface="+mn-ea"/>
              </a:rPr>
              <a:t>1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x</a:t>
            </a:r>
            <a:r>
              <a:rPr lang="zh-CN" altLang="en-US" b="1" baseline="-25000" dirty="0">
                <a:solidFill>
                  <a:srgbClr val="FF00FF"/>
                </a:solidFill>
                <a:sym typeface="+mn-ea"/>
              </a:rPr>
              <a:t>1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+w</a:t>
            </a:r>
            <a:r>
              <a:rPr lang="zh-CN" altLang="en-US" b="1" baseline="-25000" dirty="0">
                <a:solidFill>
                  <a:srgbClr val="FF00FF"/>
                </a:solidFill>
                <a:sym typeface="+mn-ea"/>
              </a:rPr>
              <a:t>2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x</a:t>
            </a:r>
            <a:r>
              <a:rPr lang="zh-CN" altLang="en-US" b="1" baseline="-25000" dirty="0">
                <a:solidFill>
                  <a:srgbClr val="FF00FF"/>
                </a:solidFill>
                <a:sym typeface="+mn-ea"/>
              </a:rPr>
              <a:t>2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+...+w</a:t>
            </a:r>
            <a:r>
              <a:rPr lang="zh-CN" altLang="en-US" b="1" baseline="-25000" dirty="0">
                <a:solidFill>
                  <a:srgbClr val="FF00FF"/>
                </a:solidFill>
                <a:sym typeface="+mn-ea"/>
              </a:rPr>
              <a:t>i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x</a:t>
            </a:r>
            <a:r>
              <a:rPr lang="zh-CN" altLang="en-US" b="1" baseline="-25000" dirty="0">
                <a:solidFill>
                  <a:srgbClr val="FF00FF"/>
                </a:solidFill>
                <a:sym typeface="+mn-ea"/>
              </a:rPr>
              <a:t>i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)&lt;= c</a:t>
            </a:r>
            <a:r>
              <a:rPr lang="zh-CN" altLang="en-US" b="1" baseline="-25000" dirty="0">
                <a:solidFill>
                  <a:srgbClr val="FF00FF"/>
                </a:solidFill>
                <a:sym typeface="+mn-ea"/>
              </a:rPr>
              <a:t>1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）的子树。</a:t>
            </a:r>
          </a:p>
        </p:txBody>
      </p:sp>
    </p:spTree>
    <p:extLst>
      <p:ext uri="{BB962C8B-B14F-4D97-AF65-F5344CB8AC3E}">
        <p14:creationId xmlns:p14="http://schemas.microsoft.com/office/powerpoint/2010/main" val="592894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260000"/>
              </a:lnSpc>
            </a:pPr>
            <a:r>
              <a:rPr lang="zh-CN" altLang="en-US" b="1" dirty="0">
                <a:solidFill>
                  <a:srgbClr val="FF00FF"/>
                </a:solidFill>
                <a:sym typeface="+mn-ea"/>
              </a:rPr>
              <a:t>可以引入一个上界函数，用于剪去不含最优解的子树</a:t>
            </a:r>
          </a:p>
        </p:txBody>
      </p:sp>
    </p:spTree>
    <p:extLst>
      <p:ext uri="{BB962C8B-B14F-4D97-AF65-F5344CB8AC3E}">
        <p14:creationId xmlns:p14="http://schemas.microsoft.com/office/powerpoint/2010/main" val="1038960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260000"/>
              </a:lnSpc>
            </a:pPr>
            <a:r>
              <a:rPr lang="en-US" altLang="zh-CN" b="1" dirty="0">
                <a:solidFill>
                  <a:srgbClr val="FF00FF"/>
                </a:solidFill>
                <a:sym typeface="+mn-ea"/>
              </a:rPr>
              <a:t>c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为第一艘船的载重量</a:t>
            </a:r>
          </a:p>
          <a:p>
            <a:pPr marL="0" indent="0">
              <a:lnSpc>
                <a:spcPct val="260000"/>
              </a:lnSpc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cw是当前载重量</a:t>
            </a:r>
          </a:p>
          <a:p>
            <a:pPr marL="0" indent="0">
              <a:lnSpc>
                <a:spcPct val="260000"/>
              </a:lnSpc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bestw是当前最优载重量</a:t>
            </a:r>
          </a:p>
          <a:p>
            <a:pPr marL="0" indent="0">
              <a:lnSpc>
                <a:spcPct val="260000"/>
              </a:lnSpc>
            </a:pPr>
            <a:r>
              <a:rPr lang="zh-CN" altLang="en-US" b="1" dirty="0">
                <a:solidFill>
                  <a:srgbClr val="FF00FF"/>
                </a:solidFill>
                <a:sym typeface="+mn-ea"/>
              </a:rPr>
              <a:t>n个元素的子集树,最坏时解空间的叶子结点数目就是2^n</a:t>
            </a:r>
          </a:p>
        </p:txBody>
      </p:sp>
    </p:spTree>
    <p:extLst>
      <p:ext uri="{BB962C8B-B14F-4D97-AF65-F5344CB8AC3E}">
        <p14:creationId xmlns:p14="http://schemas.microsoft.com/office/powerpoint/2010/main" val="3828301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353382-337C-49F5-8752-906197BB2DF5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620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353382-337C-49F5-8752-906197BB2DF5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866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例如</a:t>
            </a:r>
            <a:r>
              <a:rPr lang="en-US" altLang="zh-CN" dirty="0"/>
              <a:t>x=[3,1,2]</a:t>
            </a:r>
            <a:r>
              <a:rPr lang="zh-CN" altLang="en-US" dirty="0"/>
              <a:t>，</a:t>
            </a:r>
            <a:r>
              <a:rPr lang="en-US" altLang="zh-CN" dirty="0"/>
              <a:t>f1[3]=m[3][1]=2, </a:t>
            </a:r>
            <a:r>
              <a:rPr lang="en-US" altLang="zh-CN" b="1" dirty="0"/>
              <a:t>f2[1]</a:t>
            </a:r>
            <a:r>
              <a:rPr lang="en-US" altLang="zh-CN" dirty="0"/>
              <a:t>=f1[3]+m[3][2]=2+3=5;</a:t>
            </a:r>
          </a:p>
          <a:p>
            <a:r>
              <a:rPr lang="en-US" altLang="zh-CN" dirty="0"/>
              <a:t>                        </a:t>
            </a:r>
            <a:r>
              <a:rPr lang="en-US" altLang="zh-CN" b="1" dirty="0"/>
              <a:t>f1[1]</a:t>
            </a:r>
            <a:r>
              <a:rPr lang="en-US" altLang="zh-CN" dirty="0"/>
              <a:t>=f1[3]+m[1][1]=2+2=4, f2[1] = </a:t>
            </a:r>
            <a:r>
              <a:rPr lang="en-US" altLang="zh-CN" b="1" dirty="0"/>
              <a:t>max( f2[1], f1[2])+m[1][2]=5+1=6;</a:t>
            </a:r>
          </a:p>
          <a:p>
            <a:r>
              <a:rPr lang="en-US" altLang="zh-CN" b="1" dirty="0"/>
              <a:t>                        f1[2]=f1[1]+m[2][1]=4+3=7, f2[2]=max(f2[1], f1[2]) + m[2][2] = 7+1=8;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353382-337C-49F5-8752-906197BB2DF5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529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260000"/>
              </a:lnSpc>
            </a:pPr>
            <a:r>
              <a:rPr lang="zh-CN" altLang="en-US" dirty="0">
                <a:solidFill>
                  <a:srgbClr val="FF00FF"/>
                </a:solidFill>
                <a:sym typeface="+mn-ea"/>
              </a:rPr>
              <a:t>解题思路：按贪心法的思路，优先装入价值</a:t>
            </a:r>
            <a:r>
              <a:rPr lang="en-US" altLang="zh-CN" dirty="0">
                <a:solidFill>
                  <a:srgbClr val="FF00FF"/>
                </a:solidFill>
                <a:sym typeface="+mn-ea"/>
              </a:rPr>
              <a:t>/</a:t>
            </a:r>
            <a:r>
              <a:rPr lang="zh-CN" altLang="en-US" dirty="0">
                <a:solidFill>
                  <a:srgbClr val="FF00FF"/>
                </a:solidFill>
                <a:sym typeface="+mn-ea"/>
              </a:rPr>
              <a:t>重量比大的物品。当剩余容量装不下最后考虑的物品时，再用回溯法修改先前的装入方案，直到得到全局最优解为止。</a:t>
            </a:r>
          </a:p>
          <a:p>
            <a:pPr marL="0" indent="0">
              <a:lnSpc>
                <a:spcPct val="260000"/>
              </a:lnSpc>
            </a:pPr>
            <a:endParaRPr lang="zh-CN" altLang="en-US" dirty="0">
              <a:solidFill>
                <a:srgbClr val="FF00FF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257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3348038" cy="688498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739775" y="692150"/>
            <a:ext cx="3471863" cy="1441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 userDrawn="1"/>
        </p:nvSpPr>
        <p:spPr bwMode="auto">
          <a:xfrm>
            <a:off x="4787900" y="6165850"/>
            <a:ext cx="38163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endParaRPr lang="zh-CN" altLang="en-US"/>
          </a:p>
        </p:txBody>
      </p:sp>
      <p:sp>
        <p:nvSpPr>
          <p:cNvPr id="7" name="Text Box 19"/>
          <p:cNvSpPr txBox="1">
            <a:spLocks noChangeArrowheads="1"/>
          </p:cNvSpPr>
          <p:nvPr userDrawn="1"/>
        </p:nvSpPr>
        <p:spPr bwMode="auto">
          <a:xfrm>
            <a:off x="6011863" y="6491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5867400" y="64912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2055" name="AutoShape 7"/>
          <p:cNvSpPr>
            <a:spLocks noGrp="1" noChangeArrowheads="1"/>
          </p:cNvSpPr>
          <p:nvPr>
            <p:ph type="ctrTitle" sz="quarter"/>
          </p:nvPr>
        </p:nvSpPr>
        <p:spPr>
          <a:xfrm>
            <a:off x="727881" y="690389"/>
            <a:ext cx="8229600" cy="1442467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22654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924800" cy="647700"/>
          </a:xfrm>
        </p:spPr>
        <p:txBody>
          <a:bodyPr/>
          <a:lstStyle>
            <a:lvl1pPr algn="ctr">
              <a:defRPr>
                <a:solidFill>
                  <a:srgbClr val="2324CB"/>
                </a:solidFill>
                <a:effectLst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268760"/>
            <a:ext cx="8208963" cy="5039965"/>
          </a:xfrm>
        </p:spPr>
        <p:txBody>
          <a:bodyPr/>
          <a:lstStyle>
            <a:lvl1pPr marL="0" indent="633600">
              <a:lnSpc>
                <a:spcPct val="110000"/>
              </a:lnSpc>
              <a:spcBef>
                <a:spcPts val="0"/>
              </a:spcBef>
              <a:buFontTx/>
              <a:buNone/>
              <a:defRPr>
                <a:effectLst/>
              </a:defRPr>
            </a:lvl1pPr>
            <a:lvl2pPr marL="457200" indent="633600">
              <a:lnSpc>
                <a:spcPct val="110000"/>
              </a:lnSpc>
              <a:spcBef>
                <a:spcPts val="0"/>
              </a:spcBef>
              <a:buFontTx/>
              <a:buNone/>
              <a:defRPr>
                <a:effectLst/>
              </a:defRPr>
            </a:lvl2pPr>
            <a:lvl3pPr marL="914400" indent="633600">
              <a:lnSpc>
                <a:spcPct val="110000"/>
              </a:lnSpc>
              <a:spcBef>
                <a:spcPts val="0"/>
              </a:spcBef>
              <a:buFontTx/>
              <a:buNone/>
              <a:defRPr>
                <a:effectLst/>
              </a:defRPr>
            </a:lvl3pPr>
            <a:lvl4pPr marL="1371600" indent="633600">
              <a:lnSpc>
                <a:spcPct val="110000"/>
              </a:lnSpc>
              <a:spcBef>
                <a:spcPts val="0"/>
              </a:spcBef>
              <a:buFontTx/>
              <a:buNone/>
              <a:defRPr>
                <a:effectLst/>
              </a:defRPr>
            </a:lvl4pPr>
            <a:lvl5pPr marL="1828800" indent="633600">
              <a:lnSpc>
                <a:spcPct val="110000"/>
              </a:lnSpc>
              <a:spcBef>
                <a:spcPts val="0"/>
              </a:spcBef>
              <a:buFontTx/>
              <a:buNone/>
              <a:defRPr>
                <a:effectLst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64434089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324CB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84917592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620713"/>
            <a:ext cx="7924800" cy="6477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7088" y="1628775"/>
            <a:ext cx="3770312" cy="46799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9800" y="1628775"/>
            <a:ext cx="3770313" cy="46799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1175484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5940D-50ED-498D-B225-8135F6C760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17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620713"/>
            <a:ext cx="7924800" cy="6477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pic>
        <p:nvPicPr>
          <p:cNvPr id="102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76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07950" y="0"/>
            <a:ext cx="122396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隶书" panose="02010800040101010101" pitchFamily="2" charset="-122"/>
                <a:sym typeface="+mn-ea"/>
              </a:rPr>
              <a:t>第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隶书" panose="02010800040101010101" pitchFamily="2" charset="-122"/>
                <a:sym typeface="+mn-ea"/>
              </a:rPr>
              <a:t>7 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隶书" panose="02010800040101010101" pitchFamily="2" charset="-122"/>
                <a:sym typeface="+mn-ea"/>
              </a:rPr>
              <a:t>章</a:t>
            </a:r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7826375" y="1174750"/>
            <a:ext cx="1203325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0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0"/>
            <a:ext cx="414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1" name="Group 11"/>
          <p:cNvGrpSpPr>
            <a:grpSpLocks/>
          </p:cNvGrpSpPr>
          <p:nvPr/>
        </p:nvGrpSpPr>
        <p:grpSpPr bwMode="auto">
          <a:xfrm>
            <a:off x="1403350" y="188913"/>
            <a:ext cx="7056438" cy="215900"/>
            <a:chOff x="0" y="0"/>
            <a:chExt cx="5760" cy="138"/>
          </a:xfrm>
        </p:grpSpPr>
        <p:sp>
          <p:nvSpPr>
            <p:cNvPr id="1042" name="Rectangle 12"/>
            <p:cNvSpPr>
              <a:spLocks noChangeArrowheads="1"/>
            </p:cNvSpPr>
            <p:nvPr/>
          </p:nvSpPr>
          <p:spPr bwMode="auto">
            <a:xfrm flipH="1" flipV="1">
              <a:off x="0" y="90"/>
              <a:ext cx="5760" cy="4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1043" name="Rectangle 13"/>
            <p:cNvSpPr>
              <a:spLocks noChangeArrowheads="1"/>
            </p:cNvSpPr>
            <p:nvPr/>
          </p:nvSpPr>
          <p:spPr bwMode="auto">
            <a:xfrm flipH="1" flipV="1">
              <a:off x="4656" y="0"/>
              <a:ext cx="110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1044" name="未知"/>
            <p:cNvSpPr>
              <a:spLocks/>
            </p:cNvSpPr>
            <p:nvPr/>
          </p:nvSpPr>
          <p:spPr bwMode="auto">
            <a:xfrm flipH="1" flipV="1">
              <a:off x="4560" y="0"/>
              <a:ext cx="96" cy="96"/>
            </a:xfrm>
            <a:custGeom>
              <a:avLst/>
              <a:gdLst>
                <a:gd name="T0" fmla="*/ 1 w 192"/>
                <a:gd name="T1" fmla="*/ 0 h 192"/>
                <a:gd name="T2" fmla="*/ 0 w 192"/>
                <a:gd name="T3" fmla="*/ 0 h 192"/>
                <a:gd name="T4" fmla="*/ 0 w 192"/>
                <a:gd name="T5" fmla="*/ 1 h 192"/>
                <a:gd name="T6" fmla="*/ 1 w 19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7129463" y="188913"/>
            <a:ext cx="2014537" cy="2159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dirty="0">
                <a:latin typeface="Verdana" pitchFamily="34" charset="0"/>
                <a:ea typeface="宋体" pitchFamily="2" charset="-122"/>
                <a:sym typeface="+mn-ea"/>
              </a:rPr>
              <a:t>信息技术学院</a:t>
            </a:r>
            <a:endParaRPr lang="zh-CN" altLang="en-US" sz="2000" dirty="0">
              <a:ea typeface="宋体" pitchFamily="2" charset="-122"/>
              <a:sym typeface="+mn-ea"/>
            </a:endParaRPr>
          </a:p>
        </p:txBody>
      </p:sp>
      <p:sp>
        <p:nvSpPr>
          <p:cNvPr id="1033" name="Rectangle 16"/>
          <p:cNvSpPr>
            <a:spLocks noChangeArrowheads="1"/>
          </p:cNvSpPr>
          <p:nvPr/>
        </p:nvSpPr>
        <p:spPr bwMode="auto">
          <a:xfrm>
            <a:off x="1331913" y="4763"/>
            <a:ext cx="1008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algn="dist" eaLnBrk="1" hangingPunct="1">
              <a:buFontTx/>
              <a:buNone/>
              <a:defRPr/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回溯法</a:t>
            </a:r>
          </a:p>
        </p:txBody>
      </p:sp>
      <p:sp>
        <p:nvSpPr>
          <p:cNvPr id="1034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12875"/>
            <a:ext cx="820896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35" name="Text Box 18"/>
          <p:cNvSpPr txBox="1">
            <a:spLocks noChangeArrowheads="1"/>
          </p:cNvSpPr>
          <p:nvPr/>
        </p:nvSpPr>
        <p:spPr bwMode="auto">
          <a:xfrm>
            <a:off x="6011863" y="6491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1036" name="Text Box 19"/>
          <p:cNvSpPr txBox="1">
            <a:spLocks noChangeArrowheads="1"/>
          </p:cNvSpPr>
          <p:nvPr/>
        </p:nvSpPr>
        <p:spPr bwMode="auto">
          <a:xfrm>
            <a:off x="5867400" y="64912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1037" name="Text Box 18"/>
          <p:cNvSpPr txBox="1">
            <a:spLocks noChangeArrowheads="1"/>
          </p:cNvSpPr>
          <p:nvPr/>
        </p:nvSpPr>
        <p:spPr bwMode="auto">
          <a:xfrm>
            <a:off x="6011863" y="6491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zh-CN" sz="1800">
              <a:ea typeface="宋体" pitchFamily="2" charset="-122"/>
            </a:endParaRPr>
          </a:p>
        </p:txBody>
      </p:sp>
      <p:sp>
        <p:nvSpPr>
          <p:cNvPr id="1038" name="Text Box 19"/>
          <p:cNvSpPr txBox="1">
            <a:spLocks noChangeArrowheads="1"/>
          </p:cNvSpPr>
          <p:nvPr/>
        </p:nvSpPr>
        <p:spPr bwMode="auto">
          <a:xfrm>
            <a:off x="5867400" y="64912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zh-CN" sz="1800"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3" name="TextBox 23"/>
          <p:cNvSpPr txBox="1">
            <a:spLocks noChangeArrowheads="1"/>
          </p:cNvSpPr>
          <p:nvPr/>
        </p:nvSpPr>
        <p:spPr bwMode="auto">
          <a:xfrm>
            <a:off x="53975" y="6467475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algn="ctr" eaLnBrk="1" hangingPunct="1">
              <a:buFontTx/>
              <a:buNone/>
              <a:defRPr/>
            </a:pPr>
            <a:r>
              <a:rPr lang="zh-CN" altLang="en-US" sz="1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  <a:sym typeface="+mn-ea"/>
              </a:rPr>
              <a:t>算法分析与设计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66" r:id="rId2"/>
    <p:sldLayoutId id="2147483967" r:id="rId3"/>
    <p:sldLayoutId id="2147483968" r:id="rId4"/>
    <p:sldLayoutId id="2147483970" r:id="rId5"/>
  </p:sldLayoutIdLst>
  <p:transition spd="slow">
    <p:wipe dir="r"/>
  </p:transition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324CB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324CB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华文中宋" panose="02010600040101010101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324CB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华文中宋" panose="02010600040101010101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324CB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华文中宋" panose="02010600040101010101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324CB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200"/>
        </a:spcBef>
        <a:spcAft>
          <a:spcPct val="0"/>
        </a:spcAft>
        <a:buClr>
          <a:schemeClr val="tx1"/>
        </a:buClr>
        <a:buFont typeface="Wingdings" pitchFamily="2" charset="2"/>
        <a:buBlip>
          <a:blip r:embed="rId9"/>
        </a:buBlip>
        <a:defRPr sz="2400" b="1">
          <a:solidFill>
            <a:schemeClr val="tx1"/>
          </a:solidFill>
          <a:latin typeface="宋体" pitchFamily="2" charset="-122"/>
          <a:ea typeface="宋体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200"/>
        </a:spcBef>
        <a:spcAft>
          <a:spcPct val="0"/>
        </a:spcAft>
        <a:buClr>
          <a:srgbClr val="CC0000"/>
        </a:buClr>
        <a:buFont typeface="Wingdings" pitchFamily="2" charset="2"/>
        <a:buChar char="u"/>
        <a:defRPr sz="2400" b="1">
          <a:solidFill>
            <a:schemeClr val="tx1"/>
          </a:solidFill>
          <a:latin typeface="宋体" pitchFamily="2" charset="-122"/>
          <a:ea typeface="宋体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2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 b="1">
          <a:solidFill>
            <a:schemeClr val="tx1"/>
          </a:solidFill>
          <a:latin typeface="宋体" pitchFamily="2" charset="-122"/>
          <a:ea typeface="宋体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200"/>
        </a:spcBef>
        <a:spcAft>
          <a:spcPct val="0"/>
        </a:spcAft>
        <a:buClr>
          <a:schemeClr val="tx1"/>
        </a:buClr>
        <a:buBlip>
          <a:blip r:embed="rId9"/>
        </a:buBlip>
        <a:defRPr sz="2400" b="1">
          <a:solidFill>
            <a:schemeClr val="tx1"/>
          </a:solidFill>
          <a:latin typeface="宋体" pitchFamily="2" charset="-122"/>
          <a:ea typeface="宋体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200"/>
        </a:spcBef>
        <a:spcAft>
          <a:spcPct val="0"/>
        </a:spcAft>
        <a:buClr>
          <a:schemeClr val="tx1"/>
        </a:buClr>
        <a:buFont typeface="Wingdings" pitchFamily="2" charset="2"/>
        <a:buBlip>
          <a:blip r:embed="rId9"/>
        </a:buBlip>
        <a:defRPr sz="2400" b="1">
          <a:solidFill>
            <a:schemeClr val="tx1"/>
          </a:solidFill>
          <a:latin typeface="宋体" pitchFamily="2" charset="-122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Blip>
          <a:blip r:embed="rId9"/>
        </a:buBlip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Blip>
          <a:blip r:embed="rId9"/>
        </a:buBlip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Blip>
          <a:blip r:embed="rId9"/>
        </a:buBlip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Blip>
          <a:blip r:embed="rId9"/>
        </a:buBlip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168400" y="692150"/>
            <a:ext cx="7416800" cy="1390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1000"/>
              </a:spcBef>
              <a:buFontTx/>
              <a:buNone/>
              <a:defRPr/>
            </a:pPr>
            <a:r>
              <a:rPr lang="zh-CN" altLang="en-US" sz="4400" b="1" kern="0" spc="300" noProof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华文中宋"/>
                <a:cs typeface="+mj-cs"/>
              </a:rPr>
              <a:t>第</a:t>
            </a:r>
            <a:r>
              <a:rPr lang="en-US" altLang="zh-CN" sz="4400" b="1" kern="0" spc="300" noProof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华文中宋"/>
                <a:cs typeface="+mj-cs"/>
              </a:rPr>
              <a:t>7</a:t>
            </a:r>
            <a:r>
              <a:rPr lang="zh-CN" altLang="en-US" sz="4400" b="1" kern="0" spc="300" noProof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华文中宋"/>
                <a:cs typeface="+mj-cs"/>
              </a:rPr>
              <a:t>章 </a:t>
            </a:r>
            <a:r>
              <a:rPr lang="zh-CN" altLang="en-US" sz="4400" b="1" kern="0" spc="300" noProof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华文中宋"/>
                <a:cs typeface="+mj-cs"/>
              </a:rPr>
              <a:t>回溯法</a:t>
            </a:r>
            <a:endParaRPr lang="en-US" altLang="zh-CN" sz="4400" b="1" kern="0" spc="300" noProof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/>
              <a:ea typeface="华文中宋"/>
              <a:cs typeface="+mj-cs"/>
            </a:endParaRPr>
          </a:p>
          <a:p>
            <a:pPr algn="ctr">
              <a:spcBef>
                <a:spcPts val="1000"/>
              </a:spcBef>
              <a:buFontTx/>
              <a:buNone/>
              <a:defRPr/>
            </a:pPr>
            <a:r>
              <a:rPr lang="zh-CN" altLang="en-US" sz="3200" spc="3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sym typeface="+mn-ea"/>
              </a:rPr>
              <a:t>第</a:t>
            </a:r>
            <a:r>
              <a:rPr lang="en-US" altLang="zh-CN" sz="3200" spc="3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3200" spc="3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sym typeface="+mn-ea"/>
              </a:rPr>
              <a:t>讲 回溯法应用（</a:t>
            </a:r>
            <a:r>
              <a:rPr lang="en-US" altLang="zh-CN" sz="3200" spc="3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3200" spc="3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sym typeface="+mn-ea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文本占位符 118786"/>
          <p:cNvSpPr>
            <a:spLocks noGrp="1"/>
          </p:cNvSpPr>
          <p:nvPr>
            <p:ph type="body" idx="1"/>
          </p:nvPr>
        </p:nvSpPr>
        <p:spPr>
          <a:xfrm>
            <a:off x="395536" y="656431"/>
            <a:ext cx="7848600" cy="5545137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/>
              <a:t>    Backtrack(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搜索子集树中第</a:t>
            </a:r>
            <a:r>
              <a:rPr lang="en-US" altLang="zh-CN" sz="2000" b="1" dirty="0"/>
              <a:t>i</a:t>
            </a:r>
            <a:r>
              <a:rPr lang="zh-CN" altLang="en-US" sz="2000" b="1" dirty="0"/>
              <a:t>层子树。类</a:t>
            </a:r>
            <a:r>
              <a:rPr lang="en-US" altLang="zh-CN" sz="2000" b="1" dirty="0"/>
              <a:t>Loading</a:t>
            </a:r>
            <a:r>
              <a:rPr lang="zh-CN" altLang="en-US" sz="2000" b="1" dirty="0"/>
              <a:t>的数据成员记录子集树中结点信息，以减少传给</a:t>
            </a:r>
            <a:r>
              <a:rPr lang="en-US" altLang="zh-CN" sz="2000" b="1" dirty="0"/>
              <a:t>Backtrack</a:t>
            </a:r>
            <a:r>
              <a:rPr lang="zh-CN" altLang="en-US" sz="2000" b="1" dirty="0"/>
              <a:t>的参数。</a:t>
            </a:r>
          </a:p>
          <a:p>
            <a:pPr marL="0" indent="0">
              <a:buNone/>
            </a:pPr>
            <a:r>
              <a:rPr lang="zh-CN" altLang="en-US" sz="2000" b="1" dirty="0"/>
              <a:t>    在算法</a:t>
            </a:r>
            <a:r>
              <a:rPr lang="en-US" altLang="zh-CN" sz="2000" b="1" dirty="0"/>
              <a:t>Backtrack(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中，当</a:t>
            </a:r>
            <a:r>
              <a:rPr lang="en-US" altLang="zh-CN" sz="2000" b="1" dirty="0"/>
              <a:t>i</a:t>
            </a:r>
            <a:r>
              <a:rPr lang="zh-CN" altLang="en-US" sz="2000" b="1" dirty="0"/>
              <a:t>＞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，算法搜索到了叶节点。被叶节点定义的解答有装载重量</a:t>
            </a:r>
            <a:r>
              <a:rPr lang="en-US" altLang="zh-CN" sz="2000" b="1" dirty="0"/>
              <a:t>c w</a:t>
            </a:r>
            <a:r>
              <a:rPr lang="zh-CN" altLang="en-US" sz="2000" b="1" dirty="0"/>
              <a:t>，它一定</a:t>
            </a:r>
            <a:r>
              <a:rPr lang="en-US" altLang="zh-CN" sz="2000" b="1" dirty="0"/>
              <a:t>≤c</a:t>
            </a:r>
            <a:r>
              <a:rPr lang="zh-CN" altLang="en-US" sz="2000" b="1" dirty="0"/>
              <a:t>，因为搜索不会移动到不可行的节点。</a:t>
            </a:r>
          </a:p>
          <a:p>
            <a:pPr marL="0" indent="0">
              <a:buNone/>
            </a:pPr>
            <a:r>
              <a:rPr lang="zh-CN" altLang="en-US" sz="2000" b="1" dirty="0"/>
              <a:t>    若 </a:t>
            </a:r>
            <a:r>
              <a:rPr lang="en-US" altLang="zh-CN" sz="2000" b="1" dirty="0" err="1"/>
              <a:t>cw</a:t>
            </a:r>
            <a:r>
              <a:rPr lang="en-US" altLang="zh-CN" sz="2000" b="1" dirty="0"/>
              <a:t> &gt; </a:t>
            </a:r>
            <a:r>
              <a:rPr lang="en-US" altLang="zh-CN" sz="2000" b="1" dirty="0" err="1"/>
              <a:t>bestw</a:t>
            </a:r>
            <a:r>
              <a:rPr lang="zh-CN" altLang="en-US" sz="2000" b="1" dirty="0"/>
              <a:t>，则表示当前解优于最优解。目前最优解的值被更新。</a:t>
            </a:r>
          </a:p>
          <a:p>
            <a:pPr marL="0" indent="0">
              <a:buNone/>
            </a:pPr>
            <a:r>
              <a:rPr lang="zh-CN" altLang="en-US" sz="2000" b="1" dirty="0"/>
              <a:t>    当</a:t>
            </a:r>
            <a:r>
              <a:rPr lang="en-US" altLang="zh-CN" sz="2000" b="1" dirty="0" err="1"/>
              <a:t>i≤n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时，当前扩展节点</a:t>
            </a:r>
            <a:r>
              <a:rPr lang="en-US" altLang="zh-CN" sz="2000" b="1" dirty="0"/>
              <a:t>Z</a:t>
            </a:r>
            <a:r>
              <a:rPr lang="zh-CN" altLang="en-US" sz="2000" b="1" dirty="0"/>
              <a:t>是子集树中的内部节点。它有两个孩子节点。左孩子表示</a:t>
            </a:r>
            <a:r>
              <a:rPr lang="en-US" altLang="zh-CN" sz="2000" b="1" dirty="0"/>
              <a:t>x[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]=1 </a:t>
            </a:r>
            <a:r>
              <a:rPr lang="zh-CN" altLang="en-US" sz="2000" b="1" dirty="0"/>
              <a:t>的情况，只有</a:t>
            </a:r>
            <a:r>
              <a:rPr lang="en-US" altLang="zh-CN" sz="2000" b="1" dirty="0" err="1"/>
              <a:t>cw</a:t>
            </a:r>
            <a:r>
              <a:rPr lang="en-US" altLang="zh-CN" sz="2000" b="1" dirty="0"/>
              <a:t> + w[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]≤c </a:t>
            </a:r>
            <a:r>
              <a:rPr lang="zh-CN" altLang="en-US" sz="2000" b="1" dirty="0"/>
              <a:t>时，才能移到这里。</a:t>
            </a:r>
          </a:p>
          <a:p>
            <a:pPr marL="0" indent="0">
              <a:buNone/>
            </a:pPr>
            <a:r>
              <a:rPr lang="zh-CN" altLang="en-US" sz="2000" b="1" dirty="0"/>
              <a:t>    当移动到左孩子时，</a:t>
            </a:r>
            <a:r>
              <a:rPr lang="en-US" altLang="zh-CN" sz="2000" b="1" dirty="0" err="1"/>
              <a:t>cw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被置为</a:t>
            </a:r>
            <a:r>
              <a:rPr lang="en-US" altLang="zh-CN" sz="2000" b="1" dirty="0" err="1"/>
              <a:t>cw+w</a:t>
            </a:r>
            <a:r>
              <a:rPr lang="en-US" altLang="zh-CN" sz="2000" b="1" dirty="0"/>
              <a:t>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</a:t>
            </a:r>
            <a:r>
              <a:rPr lang="zh-CN" altLang="en-US" sz="2000" b="1" dirty="0"/>
              <a:t>，且到达一个</a:t>
            </a:r>
            <a:r>
              <a:rPr lang="en-US" altLang="zh-CN" sz="2000" b="1" dirty="0"/>
              <a:t>i+1</a:t>
            </a:r>
            <a:r>
              <a:rPr lang="zh-CN" altLang="en-US" sz="2000" b="1" dirty="0"/>
              <a:t>层的节点。以该节点为根的子树被递归搜索。调用</a:t>
            </a:r>
            <a:r>
              <a:rPr lang="en-US" altLang="zh-CN" sz="2000" b="1" dirty="0"/>
              <a:t>Backtrack (i+1)</a:t>
            </a:r>
            <a:r>
              <a:rPr lang="zh-CN" altLang="en-US" sz="2000" b="1" dirty="0"/>
              <a:t>；</a:t>
            </a:r>
          </a:p>
          <a:p>
            <a:pPr marL="0" indent="0">
              <a:buNone/>
            </a:pPr>
            <a:r>
              <a:rPr lang="zh-CN" altLang="en-US" sz="2000" b="1" dirty="0"/>
              <a:t>    当搜索完成时，回到节点</a:t>
            </a:r>
            <a:r>
              <a:rPr lang="en-US" altLang="zh-CN" sz="2000" b="1" dirty="0"/>
              <a:t>Z</a:t>
            </a:r>
            <a:r>
              <a:rPr lang="zh-CN" altLang="en-US" sz="2000" b="1" dirty="0"/>
              <a:t>（第</a:t>
            </a:r>
            <a:r>
              <a:rPr lang="en-US" altLang="zh-CN" sz="2000" b="1" dirty="0"/>
              <a:t>i</a:t>
            </a:r>
            <a:r>
              <a:rPr lang="zh-CN" altLang="en-US" sz="2000" b="1" dirty="0"/>
              <a:t>层）。为了得到</a:t>
            </a:r>
            <a:r>
              <a:rPr lang="en-US" altLang="zh-CN" sz="2000" b="1" dirty="0"/>
              <a:t>Z</a:t>
            </a:r>
            <a:r>
              <a:rPr lang="zh-CN" altLang="en-US" sz="2000" b="1" dirty="0"/>
              <a:t>的</a:t>
            </a:r>
            <a:r>
              <a:rPr lang="en-US" altLang="zh-CN" sz="2000" b="1" dirty="0" err="1"/>
              <a:t>cw</a:t>
            </a:r>
            <a:r>
              <a:rPr lang="zh-CN" altLang="en-US" sz="2000" b="1" dirty="0"/>
              <a:t>值，需用当前的</a:t>
            </a:r>
            <a:r>
              <a:rPr lang="en-US" altLang="zh-CN" sz="2000" b="1" dirty="0" err="1"/>
              <a:t>cw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值减去</a:t>
            </a:r>
            <a:r>
              <a:rPr lang="en-US" altLang="zh-CN" sz="2000" b="1" dirty="0"/>
              <a:t>w[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</a:t>
            </a:r>
            <a:r>
              <a:rPr lang="zh-CN" altLang="en-US" sz="2000" b="1" dirty="0"/>
              <a:t>。</a:t>
            </a:r>
            <a:r>
              <a:rPr lang="en-US" altLang="zh-CN" sz="2000" b="1" dirty="0"/>
              <a:t>Z</a:t>
            </a:r>
            <a:r>
              <a:rPr lang="zh-CN" altLang="en-US" sz="2000" b="1" dirty="0"/>
              <a:t>的右子树还未搜索。既然这个子树表示</a:t>
            </a:r>
            <a:r>
              <a:rPr lang="en-US" altLang="zh-CN" sz="2000" b="1" dirty="0"/>
              <a:t>x[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]=0</a:t>
            </a:r>
            <a:r>
              <a:rPr lang="zh-CN" altLang="en-US" sz="2000" b="1" dirty="0"/>
              <a:t>的情况，所以无需进行可行性检查就可移动到该子树，因为一个可行节点的右孩子总是可行的。即执行</a:t>
            </a:r>
            <a:r>
              <a:rPr lang="en-US" altLang="zh-CN" sz="2000" b="1" dirty="0"/>
              <a:t>Backtrack (i+1)</a:t>
            </a:r>
            <a:r>
              <a:rPr lang="zh-CN" altLang="en-US" sz="2000" b="1" dirty="0"/>
              <a:t>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标题 44851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dirty="0" smtClean="0"/>
              <a:t>7.2 </a:t>
            </a:r>
            <a:r>
              <a:rPr lang="zh-CN" altLang="en-US" dirty="0"/>
              <a:t>装载问题</a:t>
            </a:r>
          </a:p>
        </p:txBody>
      </p:sp>
      <p:sp>
        <p:nvSpPr>
          <p:cNvPr id="448515" name="文本占位符 44851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 sz="2400" b="1" dirty="0"/>
              <a:t>试画出以上实例的解空间树：</a:t>
            </a:r>
            <a:r>
              <a:rPr lang="en-US" altLang="zh-CN" sz="2400" b="1" dirty="0"/>
              <a:t>n=3,c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=30,w=[16,15,15]</a:t>
            </a:r>
            <a:r>
              <a:rPr lang="zh-CN" altLang="en-US" sz="2400" b="1" dirty="0"/>
              <a:t> </a:t>
            </a:r>
          </a:p>
          <a:p>
            <a:endParaRPr lang="zh-CN" altLang="en-US" sz="2400" b="1" dirty="0"/>
          </a:p>
        </p:txBody>
      </p:sp>
      <p:sp>
        <p:nvSpPr>
          <p:cNvPr id="448517" name="直接连接符 448516"/>
          <p:cNvSpPr/>
          <p:nvPr/>
        </p:nvSpPr>
        <p:spPr>
          <a:xfrm flipH="1">
            <a:off x="2555875" y="2852738"/>
            <a:ext cx="793750" cy="5048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8518" name="直接连接符 448517"/>
          <p:cNvSpPr/>
          <p:nvPr/>
        </p:nvSpPr>
        <p:spPr>
          <a:xfrm>
            <a:off x="3779838" y="2852738"/>
            <a:ext cx="935037" cy="431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8519" name="直接连接符 448518"/>
          <p:cNvSpPr/>
          <p:nvPr/>
        </p:nvSpPr>
        <p:spPr>
          <a:xfrm>
            <a:off x="2627313" y="3860800"/>
            <a:ext cx="288925" cy="5746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8520" name="直接连接符 448519"/>
          <p:cNvSpPr/>
          <p:nvPr/>
        </p:nvSpPr>
        <p:spPr>
          <a:xfrm>
            <a:off x="2987675" y="4941888"/>
            <a:ext cx="288925" cy="5746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8521" name="直接连接符 448520"/>
          <p:cNvSpPr/>
          <p:nvPr/>
        </p:nvSpPr>
        <p:spPr>
          <a:xfrm flipH="1">
            <a:off x="4283075" y="3644900"/>
            <a:ext cx="506413" cy="6477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8522" name="直接连接符 448521"/>
          <p:cNvSpPr/>
          <p:nvPr/>
        </p:nvSpPr>
        <p:spPr>
          <a:xfrm flipH="1">
            <a:off x="3779838" y="4581525"/>
            <a:ext cx="433387" cy="9350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8523" name="文本框 448522"/>
          <p:cNvSpPr txBox="1"/>
          <p:nvPr/>
        </p:nvSpPr>
        <p:spPr>
          <a:xfrm>
            <a:off x="3419475" y="2565400"/>
            <a:ext cx="215900" cy="366713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448524" name="文本框 448523"/>
          <p:cNvSpPr txBox="1"/>
          <p:nvPr/>
        </p:nvSpPr>
        <p:spPr>
          <a:xfrm>
            <a:off x="2339975" y="3429000"/>
            <a:ext cx="287338" cy="366713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448525" name="文本框 448524"/>
          <p:cNvSpPr txBox="1"/>
          <p:nvPr/>
        </p:nvSpPr>
        <p:spPr>
          <a:xfrm>
            <a:off x="2771775" y="4508500"/>
            <a:ext cx="215900" cy="366713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448526" name="文本框 448525"/>
          <p:cNvSpPr txBox="1"/>
          <p:nvPr/>
        </p:nvSpPr>
        <p:spPr>
          <a:xfrm>
            <a:off x="3130550" y="5516563"/>
            <a:ext cx="287338" cy="366712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448527" name="文本框 448526"/>
          <p:cNvSpPr txBox="1"/>
          <p:nvPr/>
        </p:nvSpPr>
        <p:spPr>
          <a:xfrm>
            <a:off x="4643438" y="3284538"/>
            <a:ext cx="431800" cy="366712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448528" name="文本框 448527"/>
          <p:cNvSpPr txBox="1"/>
          <p:nvPr/>
        </p:nvSpPr>
        <p:spPr>
          <a:xfrm>
            <a:off x="4140200" y="4292600"/>
            <a:ext cx="288925" cy="366713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448529" name="文本框 448528"/>
          <p:cNvSpPr txBox="1"/>
          <p:nvPr/>
        </p:nvSpPr>
        <p:spPr>
          <a:xfrm>
            <a:off x="3706813" y="5516563"/>
            <a:ext cx="215900" cy="366712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448530" name="直接连接符 448529"/>
          <p:cNvSpPr/>
          <p:nvPr/>
        </p:nvSpPr>
        <p:spPr>
          <a:xfrm>
            <a:off x="4356100" y="4581525"/>
            <a:ext cx="574675" cy="863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8531" name="文本框 448530"/>
          <p:cNvSpPr txBox="1"/>
          <p:nvPr/>
        </p:nvSpPr>
        <p:spPr>
          <a:xfrm>
            <a:off x="4787900" y="5445125"/>
            <a:ext cx="288925" cy="366713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448532" name="直接连接符 448531"/>
          <p:cNvSpPr/>
          <p:nvPr/>
        </p:nvSpPr>
        <p:spPr>
          <a:xfrm>
            <a:off x="4930775" y="3644900"/>
            <a:ext cx="576263" cy="7207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8533" name="直接连接符 448532"/>
          <p:cNvSpPr/>
          <p:nvPr/>
        </p:nvSpPr>
        <p:spPr>
          <a:xfrm flipH="1">
            <a:off x="5364163" y="4724400"/>
            <a:ext cx="217487" cy="6492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8534" name="直接连接符 448533"/>
          <p:cNvSpPr/>
          <p:nvPr/>
        </p:nvSpPr>
        <p:spPr>
          <a:xfrm>
            <a:off x="5651500" y="4724400"/>
            <a:ext cx="431800" cy="57626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8535" name="文本框 448534"/>
          <p:cNvSpPr txBox="1"/>
          <p:nvPr/>
        </p:nvSpPr>
        <p:spPr>
          <a:xfrm>
            <a:off x="5435600" y="4365625"/>
            <a:ext cx="503238" cy="366713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448536" name="文本框 448535"/>
          <p:cNvSpPr txBox="1"/>
          <p:nvPr/>
        </p:nvSpPr>
        <p:spPr>
          <a:xfrm>
            <a:off x="5219700" y="5373688"/>
            <a:ext cx="287338" cy="366712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448537" name="文本框 448536"/>
          <p:cNvSpPr txBox="1"/>
          <p:nvPr/>
        </p:nvSpPr>
        <p:spPr>
          <a:xfrm>
            <a:off x="5940425" y="5300663"/>
            <a:ext cx="503238" cy="366712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8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8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8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8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4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48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4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4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4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4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4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4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4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4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23" grpId="0"/>
      <p:bldP spid="448524" grpId="0"/>
      <p:bldP spid="448525" grpId="0"/>
      <p:bldP spid="448526" grpId="0"/>
      <p:bldP spid="448527" grpId="0"/>
      <p:bldP spid="448528" grpId="0"/>
      <p:bldP spid="448529" grpId="0"/>
      <p:bldP spid="448531" grpId="0"/>
      <p:bldP spid="448535" grpId="0"/>
      <p:bldP spid="448536" grpId="0"/>
      <p:bldP spid="4485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 </a:t>
            </a:r>
            <a:r>
              <a:rPr dirty="0"/>
              <a:t>装载问题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92726" y="1124372"/>
            <a:ext cx="8427746" cy="4896916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baseline="0">
                <a:solidFill>
                  <a:srgbClr val="292929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 b="0" baseline="0">
                <a:solidFill>
                  <a:srgbClr val="003366"/>
                </a:solidFill>
                <a:latin typeface="Consolas" panose="020B0609020204030204" pitchFamily="49" charset="0"/>
                <a:ea typeface="+mn-ea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baseline="0">
                <a:solidFill>
                  <a:srgbClr val="990033"/>
                </a:solidFill>
                <a:latin typeface="Consolas" panose="020B0609020204030204" pitchFamily="49" charset="0"/>
                <a:ea typeface="+mn-ea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 b="0" baseline="0">
                <a:solidFill>
                  <a:srgbClr val="6600CC"/>
                </a:solidFill>
                <a:latin typeface="Consolas" panose="020B0609020204030204" pitchFamily="49" charset="0"/>
                <a:ea typeface="+mn-ea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lvl="1" indent="-3429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算法优化：引入</a:t>
            </a:r>
            <a:r>
              <a:rPr sz="2400" b="1" dirty="0" err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上界函数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marL="600075" lvl="2" indent="-257175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是解空间树第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层上的当前扩展结点。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cw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是当前载重量；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bestw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是当前最优载重量；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是剩余集装箱的重量，即</a:t>
            </a:r>
          </a:p>
          <a:p>
            <a:pPr marL="600075" lvl="2" indent="-257175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"/>
            </a:pP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86100" lvl="8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	</a:t>
            </a:r>
          </a:p>
          <a:p>
            <a:pPr marL="600075" lvl="2" indent="-257175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的初值为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00075" lvl="2" indent="-257175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定义上界函数为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cw+r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。在以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为根的子树中任一叶结点所相应的载重量均不超过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cw+r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。因此，当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cw+r&lt;=bestw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时，可将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右子树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剪去。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/>
          <p:cNvGraphicFramePr/>
          <p:nvPr>
            <p:extLst>
              <p:ext uri="{D42A27DB-BD31-4B8C-83A1-F6EECF244321}">
                <p14:modId xmlns:p14="http://schemas.microsoft.com/office/powerpoint/2010/main" val="4251390593"/>
              </p:ext>
            </p:extLst>
          </p:nvPr>
        </p:nvGraphicFramePr>
        <p:xfrm>
          <a:off x="3873426" y="2669676"/>
          <a:ext cx="16891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" name="Equation" r:id="rId4" imgW="634680" imgH="444240" progId="Equation.DSMT4">
                  <p:embed/>
                </p:oleObj>
              </mc:Choice>
              <mc:Fallback>
                <p:oleObj name="Equation" r:id="rId4" imgW="634680" imgH="44424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426" y="2669676"/>
                        <a:ext cx="1689100" cy="100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0B199A4-2B90-4E56-AEBC-C9810CBA39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096955"/>
              </p:ext>
            </p:extLst>
          </p:nvPr>
        </p:nvGraphicFramePr>
        <p:xfrm>
          <a:off x="2714625" y="3536950"/>
          <a:ext cx="1395413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1" name="公式" r:id="rId6" imgW="596880" imgH="444240" progId="Equation.KSEE3">
                  <p:embed/>
                </p:oleObj>
              </mc:Choice>
              <mc:Fallback>
                <p:oleObj name="公式" r:id="rId6" imgW="596880" imgH="44424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14625" y="3536950"/>
                        <a:ext cx="1395413" cy="103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11650">
            <a:extLst>
              <a:ext uri="{FF2B5EF4-FFF2-40B4-BE49-F238E27FC236}">
                <a16:creationId xmlns:a16="http://schemas.microsoft.com/office/drawing/2014/main" id="{C1CF9742-C421-4E8D-BA01-E83540D66721}"/>
              </a:ext>
            </a:extLst>
          </p:cNvPr>
          <p:cNvSpPr>
            <a:spLocks noGrp="1"/>
          </p:cNvSpPr>
          <p:nvPr/>
        </p:nvSpPr>
        <p:spPr>
          <a:xfrm>
            <a:off x="719448" y="656940"/>
            <a:ext cx="7705104" cy="554412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void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backtrack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(int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{//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搜索第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层结点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&gt; n){  //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到达叶结点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if(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cw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bestw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 {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更新最优解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bestx,bestw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;}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return; 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r -= w[i];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向下一层时将物品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中去除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if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cw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+ w[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] &lt;= c)   {//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搜索左子树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x[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] = 1;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cw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+= w[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];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backtrack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+ 1);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cw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-= w[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];       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if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cw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+ r &gt;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bestw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 {//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搜索右子树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x[i] = 0;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backtrack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(i + 1); 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r += w[i];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回到本层时将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r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还原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}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9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标题 44544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dirty="0" smtClean="0"/>
              <a:t>7.2 </a:t>
            </a:r>
            <a:r>
              <a:rPr lang="zh-CN" altLang="en-US" dirty="0"/>
              <a:t>装载问题</a:t>
            </a:r>
          </a:p>
        </p:txBody>
      </p:sp>
      <p:sp>
        <p:nvSpPr>
          <p:cNvPr id="445443" name="文本占位符 44544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 sz="2800" b="1" dirty="0"/>
              <a:t>试画出以下实例的解空间树：   </a:t>
            </a:r>
            <a:endParaRPr lang="en-US" altLang="zh-CN" sz="2800" b="1" dirty="0"/>
          </a:p>
          <a:p>
            <a:r>
              <a:rPr lang="en-US" altLang="zh-CN" sz="2800" b="1" dirty="0">
                <a:latin typeface="Times New Roman" panose="02020603050405020304" pitchFamily="18" charset="0"/>
              </a:rPr>
              <a:t>n=3,c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=30,w=[16,15,15]</a:t>
            </a:r>
            <a:r>
              <a:rPr lang="zh-CN" altLang="en-US" dirty="0"/>
              <a:t> </a:t>
            </a:r>
          </a:p>
        </p:txBody>
      </p:sp>
      <p:sp>
        <p:nvSpPr>
          <p:cNvPr id="445445" name="直接连接符 445444"/>
          <p:cNvSpPr/>
          <p:nvPr/>
        </p:nvSpPr>
        <p:spPr>
          <a:xfrm flipH="1">
            <a:off x="2843213" y="3068638"/>
            <a:ext cx="793750" cy="5048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5446" name="直接连接符 445445"/>
          <p:cNvSpPr/>
          <p:nvPr/>
        </p:nvSpPr>
        <p:spPr>
          <a:xfrm>
            <a:off x="4067175" y="3068638"/>
            <a:ext cx="935038" cy="431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5447" name="直接连接符 445446"/>
          <p:cNvSpPr/>
          <p:nvPr/>
        </p:nvSpPr>
        <p:spPr>
          <a:xfrm>
            <a:off x="2914650" y="4076700"/>
            <a:ext cx="288925" cy="5746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5448" name="直接连接符 445447"/>
          <p:cNvSpPr/>
          <p:nvPr/>
        </p:nvSpPr>
        <p:spPr>
          <a:xfrm>
            <a:off x="3275013" y="5157788"/>
            <a:ext cx="288925" cy="5746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5449" name="直接连接符 445448"/>
          <p:cNvSpPr/>
          <p:nvPr/>
        </p:nvSpPr>
        <p:spPr>
          <a:xfrm flipH="1">
            <a:off x="4570413" y="3860800"/>
            <a:ext cx="506412" cy="6477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5450" name="直接连接符 445449"/>
          <p:cNvSpPr/>
          <p:nvPr/>
        </p:nvSpPr>
        <p:spPr>
          <a:xfrm flipH="1">
            <a:off x="4067175" y="4797425"/>
            <a:ext cx="433388" cy="9350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5451" name="文本框 445450"/>
          <p:cNvSpPr txBox="1"/>
          <p:nvPr/>
        </p:nvSpPr>
        <p:spPr>
          <a:xfrm>
            <a:off x="3706813" y="2781300"/>
            <a:ext cx="215900" cy="366713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445452" name="文本框 445451"/>
          <p:cNvSpPr txBox="1"/>
          <p:nvPr/>
        </p:nvSpPr>
        <p:spPr>
          <a:xfrm>
            <a:off x="2627313" y="3644900"/>
            <a:ext cx="287337" cy="366713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445453" name="文本框 445452"/>
          <p:cNvSpPr txBox="1"/>
          <p:nvPr/>
        </p:nvSpPr>
        <p:spPr>
          <a:xfrm>
            <a:off x="3059113" y="4724400"/>
            <a:ext cx="215900" cy="366713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445454" name="文本框 445453"/>
          <p:cNvSpPr txBox="1"/>
          <p:nvPr/>
        </p:nvSpPr>
        <p:spPr>
          <a:xfrm>
            <a:off x="3417888" y="5732463"/>
            <a:ext cx="287337" cy="366712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445455" name="文本框 445454"/>
          <p:cNvSpPr txBox="1"/>
          <p:nvPr/>
        </p:nvSpPr>
        <p:spPr>
          <a:xfrm>
            <a:off x="4930775" y="3500438"/>
            <a:ext cx="431800" cy="366712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445456" name="文本框 445455"/>
          <p:cNvSpPr txBox="1"/>
          <p:nvPr/>
        </p:nvSpPr>
        <p:spPr>
          <a:xfrm>
            <a:off x="4427538" y="4508500"/>
            <a:ext cx="288925" cy="366713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445457" name="文本框 445456"/>
          <p:cNvSpPr txBox="1"/>
          <p:nvPr/>
        </p:nvSpPr>
        <p:spPr>
          <a:xfrm>
            <a:off x="3994150" y="5732463"/>
            <a:ext cx="215900" cy="366712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4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51" grpId="0"/>
      <p:bldP spid="445452" grpId="0"/>
      <p:bldP spid="445453" grpId="0"/>
      <p:bldP spid="445454" grpId="0"/>
      <p:bldP spid="445455" grpId="0"/>
      <p:bldP spid="445456" grpId="0"/>
      <p:bldP spid="4454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 </a:t>
            </a:r>
            <a:r>
              <a:rPr dirty="0"/>
              <a:t>装载问题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22459" y="1733550"/>
            <a:ext cx="7657148" cy="3555683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baseline="0">
                <a:solidFill>
                  <a:srgbClr val="292929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 b="0" baseline="0">
                <a:solidFill>
                  <a:srgbClr val="003366"/>
                </a:solidFill>
                <a:latin typeface="Consolas" panose="020B0609020204030204" pitchFamily="49" charset="0"/>
                <a:ea typeface="+mn-ea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baseline="0">
                <a:solidFill>
                  <a:srgbClr val="990033"/>
                </a:solidFill>
                <a:latin typeface="Consolas" panose="020B0609020204030204" pitchFamily="49" charset="0"/>
                <a:ea typeface="+mn-ea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 b="0" baseline="0">
                <a:solidFill>
                  <a:srgbClr val="6600CC"/>
                </a:solidFill>
                <a:latin typeface="Consolas" panose="020B0609020204030204" pitchFamily="49" charset="0"/>
                <a:ea typeface="+mn-ea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257175" lvl="1" indent="-257175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"/>
            </a:pP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8650" y="1112249"/>
            <a:ext cx="8191822" cy="44377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85324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三、算法设计</a:t>
            </a:r>
          </a:p>
          <a:p>
            <a:pPr marL="257175" indent="-257175" defTabSz="685324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在算法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acktrack中，当i&gt;n时，算法搜索到叶结点，其相应的载重量为cw，如果cw&gt;bestw，则表示当前解优于当前的最优解，此时应该更新bestw。</a:t>
            </a:r>
          </a:p>
          <a:p>
            <a:pPr marL="257175" indent="-257175" defTabSz="685324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算法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acktrack动态地生成问题的解空间树。在每个结点处算法花费O(1)时间。子集树中结点个数为O(2</a:t>
            </a:r>
            <a:r>
              <a:rPr lang="zh-CN" altLang="en-US" sz="2400" b="1" baseline="30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)，故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acktrack所需的时间为O(2</a:t>
            </a:r>
            <a:r>
              <a:rPr lang="zh-CN" altLang="en-US" sz="2400" b="1" baseline="30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)。另外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acktrack还需要额外的O(n)的递归栈空间。</a:t>
            </a:r>
          </a:p>
        </p:txBody>
      </p:sp>
    </p:spTree>
    <p:extLst>
      <p:ext uri="{BB962C8B-B14F-4D97-AF65-F5344CB8AC3E}">
        <p14:creationId xmlns:p14="http://schemas.microsoft.com/office/powerpoint/2010/main" val="335433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684213" y="401638"/>
            <a:ext cx="77724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3600" b="1" dirty="0" smtClean="0">
                <a:solidFill>
                  <a:srgbClr val="2324CB"/>
                </a:solidFill>
                <a:latin typeface="+mj-lt"/>
                <a:ea typeface="+mj-ea"/>
                <a:cs typeface="+mj-cs"/>
              </a:rPr>
              <a:t>7.3 </a:t>
            </a:r>
            <a:r>
              <a:rPr lang="zh-CN" altLang="en-US" sz="3600" b="1" dirty="0">
                <a:solidFill>
                  <a:srgbClr val="2324CB"/>
                </a:solidFill>
                <a:latin typeface="+mj-lt"/>
                <a:ea typeface="+mj-ea"/>
                <a:cs typeface="+mj-cs"/>
              </a:rPr>
              <a:t>批处理作业调度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Text Box 5"/>
              <p:cNvSpPr txBox="1">
                <a:spLocks noChangeArrowheads="1"/>
              </p:cNvSpPr>
              <p:nvPr/>
            </p:nvSpPr>
            <p:spPr bwMode="auto">
              <a:xfrm>
                <a:off x="571594" y="1125538"/>
                <a:ext cx="8150225" cy="3046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6350" algn="ctr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ts val="200"/>
                  </a:spcBef>
                  <a:buClr>
                    <a:schemeClr val="tx1"/>
                  </a:buClr>
                  <a:buFont typeface="Wingdings" pitchFamily="2" charset="2"/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ts val="200"/>
                  </a:spcBef>
                  <a:buClr>
                    <a:srgbClr val="CC0000"/>
                  </a:buClr>
                  <a:buFont typeface="Wingdings" pitchFamily="2" charset="2"/>
                  <a:buChar char="u"/>
                  <a:defRPr sz="24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ts val="200"/>
                  </a:spcBef>
                  <a:buClr>
                    <a:srgbClr val="CC0000"/>
                  </a:buClr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lnSpc>
                    <a:spcPct val="110000"/>
                  </a:lnSpc>
                  <a:spcBef>
                    <a:spcPts val="200"/>
                  </a:spcBef>
                  <a:buClr>
                    <a:schemeClr val="tx1"/>
                  </a:buClr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lnSpc>
                    <a:spcPct val="110000"/>
                  </a:lnSpc>
                  <a:spcBef>
                    <a:spcPts val="200"/>
                  </a:spcBef>
                  <a:buClr>
                    <a:schemeClr val="tx1"/>
                  </a:buClr>
                  <a:buFont typeface="Wingdings" pitchFamily="2" charset="2"/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Blip>
                    <a:blip r:embed="rId3"/>
                  </a:buBlip>
                  <a:defRPr sz="24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 typeface="Arial" pitchFamily="34" charset="0"/>
                  <a:buNone/>
                </a:pPr>
                <a:r>
                  <a:rPr lang="zh-CN" altLang="en-US" dirty="0"/>
                  <a:t>一、问题描述</a:t>
                </a:r>
                <a:endParaRPr lang="en-US" altLang="zh-CN" dirty="0"/>
              </a:p>
              <a:p>
                <a:pPr indent="720000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 typeface="Arial" pitchFamily="34" charset="0"/>
                  <a:buNone/>
                </a:pPr>
                <a:r>
                  <a:rPr lang="zh-CN" altLang="en-US" dirty="0"/>
                  <a:t>给定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个作业的集合</a:t>
                </a:r>
                <a:r>
                  <a:rPr lang="en-US" altLang="zh-CN" dirty="0"/>
                  <a:t>{J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,J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,…,</a:t>
                </a:r>
                <a:r>
                  <a:rPr lang="en-US" altLang="zh-CN" dirty="0" err="1"/>
                  <a:t>J</a:t>
                </a:r>
                <a:r>
                  <a:rPr lang="en-US" altLang="zh-CN" baseline="-25000" dirty="0" err="1"/>
                  <a:t>n</a:t>
                </a:r>
                <a:r>
                  <a:rPr lang="en-US" altLang="zh-CN" dirty="0"/>
                  <a:t>}</a:t>
                </a:r>
                <a:r>
                  <a:rPr lang="zh-CN" altLang="en-US" dirty="0"/>
                  <a:t>。每个作业必须先由机器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处理，然后由机器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处理。作业</a:t>
                </a:r>
                <a:r>
                  <a:rPr lang="en-US" altLang="zh-CN" dirty="0"/>
                  <a:t>J</a:t>
                </a:r>
                <a:r>
                  <a:rPr lang="en-US" altLang="zh-CN" baseline="-25000" dirty="0"/>
                  <a:t>i</a:t>
                </a:r>
                <a:r>
                  <a:rPr lang="zh-CN" altLang="en-US" dirty="0"/>
                  <a:t>需要机器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的处理时间为</a:t>
                </a:r>
                <a:r>
                  <a:rPr lang="en-US" altLang="zh-CN" dirty="0" err="1"/>
                  <a:t>t</a:t>
                </a:r>
                <a:r>
                  <a:rPr lang="en-US" altLang="zh-CN" baseline="-25000" dirty="0" err="1"/>
                  <a:t>ji</a:t>
                </a:r>
                <a:r>
                  <a:rPr lang="zh-CN" altLang="en-US" dirty="0"/>
                  <a:t>。对于一个确定的作业调度，设</a:t>
                </a:r>
                <a:r>
                  <a:rPr lang="en-US" altLang="zh-CN" dirty="0" err="1"/>
                  <a:t>F</a:t>
                </a:r>
                <a:r>
                  <a:rPr lang="en-US" altLang="zh-CN" baseline="-25000" dirty="0" err="1"/>
                  <a:t>ji</a:t>
                </a:r>
                <a:r>
                  <a:rPr lang="zh-CN" altLang="en-US" dirty="0"/>
                  <a:t>是作业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在机器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上完成处理的时间。所有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作业在机器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2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上完成处理的时间和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/>
                        </a:solidFill>
                        <a:latin typeface="Cambria Math"/>
                      </a:rPr>
                      <m:t>𝒇</m:t>
                    </m:r>
                    <m:r>
                      <a:rPr lang="en-US" altLang="zh-CN" b="1" i="1" smtClean="0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>
                    <a:solidFill>
                      <a:schemeClr val="accent2"/>
                    </a:solidFill>
                  </a:rPr>
                  <a:t>称为该作业调度的完成时间和</a:t>
                </a:r>
                <a:r>
                  <a:rPr lang="zh-CN" altLang="en-US" dirty="0"/>
                  <a:t>。</a:t>
                </a:r>
              </a:p>
              <a:p>
                <a:pPr indent="720000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 typeface="Arial" pitchFamily="34" charset="0"/>
                  <a:buNone/>
                </a:pPr>
                <a:r>
                  <a:rPr lang="zh-CN" altLang="en-US" dirty="0">
                    <a:solidFill>
                      <a:schemeClr val="accent2"/>
                    </a:solidFill>
                  </a:rPr>
                  <a:t>批处理作业调度问题</a:t>
                </a:r>
                <a:r>
                  <a:rPr lang="zh-CN" altLang="en-US" dirty="0"/>
                  <a:t>要求对于给定的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个作业，制定最佳作业调度方案，使其完成时间和达到最小。</a:t>
                </a:r>
              </a:p>
            </p:txBody>
          </p:sp>
        </mc:Choice>
        <mc:Fallback xmlns="">
          <p:sp>
            <p:nvSpPr>
              <p:cNvPr id="1638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94" y="1125538"/>
                <a:ext cx="8150225" cy="3046988"/>
              </a:xfrm>
              <a:prstGeom prst="rect">
                <a:avLst/>
              </a:prstGeom>
              <a:blipFill>
                <a:blip r:embed="rId4"/>
                <a:stretch>
                  <a:fillRect l="-1197" t="-1603" r="-898" b="-52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1771650" y="2803525"/>
            <a:ext cx="5921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200"/>
              </a:spcBef>
              <a:buClr>
                <a:srgbClr val="CC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200"/>
              </a:spcBef>
              <a:buClr>
                <a:srgbClr val="CC0000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Blip>
                <a:blip r:embed="rId3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endParaRPr lang="zh-CN" altLang="en-US" sz="1600" b="0">
              <a:latin typeface="Arial" pitchFamily="34" charset="0"/>
              <a:ea typeface="华文隶书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2896" y="4437112"/>
            <a:ext cx="46798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例如：计算机系统有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个作业，每个作业都要先计算，然后将结果打印输出。计机算任务由计算机的中央处理机（器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）完成，打印输出由打印机（机器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）完成。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4588"/>
              </p:ext>
            </p:extLst>
          </p:nvPr>
        </p:nvGraphicFramePr>
        <p:xfrm>
          <a:off x="5673972" y="4437112"/>
          <a:ext cx="3218507" cy="158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CN" sz="1400" baseline="-25000" dirty="0" err="1">
                          <a:solidFill>
                            <a:schemeClr val="tx1"/>
                          </a:solidFill>
                        </a:rPr>
                        <a:t>ji</a:t>
                      </a:r>
                      <a:endParaRPr lang="en-US" altLang="zh-CN" sz="1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机器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机器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作业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作业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作业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70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684213" y="401638"/>
            <a:ext cx="77724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3600" b="1" dirty="0" smtClean="0">
                <a:solidFill>
                  <a:srgbClr val="2324CB"/>
                </a:solidFill>
                <a:latin typeface="+mj-lt"/>
                <a:ea typeface="+mj-ea"/>
                <a:cs typeface="+mj-cs"/>
              </a:rPr>
              <a:t>7.3 </a:t>
            </a:r>
            <a:r>
              <a:rPr lang="zh-CN" altLang="en-US" sz="3600" b="1" dirty="0">
                <a:solidFill>
                  <a:srgbClr val="2324CB"/>
                </a:solidFill>
                <a:latin typeface="+mj-lt"/>
                <a:ea typeface="+mj-ea"/>
                <a:cs typeface="+mj-cs"/>
              </a:rPr>
              <a:t>批处理作业调度</a:t>
            </a:r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1771650" y="2803525"/>
            <a:ext cx="5921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200"/>
              </a:spcBef>
              <a:buClr>
                <a:srgbClr val="CC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200"/>
              </a:spcBef>
              <a:buClr>
                <a:srgbClr val="CC0000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Blip>
                <a:blip r:embed="rId3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endParaRPr lang="zh-CN" altLang="en-US" sz="1600" b="0">
              <a:latin typeface="Arial" pitchFamily="34" charset="0"/>
              <a:ea typeface="华文隶书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5943"/>
              </p:ext>
            </p:extLst>
          </p:nvPr>
        </p:nvGraphicFramePr>
        <p:xfrm>
          <a:off x="3491882" y="1125538"/>
          <a:ext cx="547260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90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en-US" altLang="zh-CN" sz="1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调度</a:t>
                      </a:r>
                      <a:endParaRPr lang="en-US" altLang="zh-CN" sz="1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次序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机器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机器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开始时间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完成时间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开始时间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完成时间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作业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作业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作业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35695"/>
              </p:ext>
            </p:extLst>
          </p:nvPr>
        </p:nvGraphicFramePr>
        <p:xfrm>
          <a:off x="3491880" y="2996952"/>
          <a:ext cx="5472606" cy="1715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857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en-US" altLang="zh-CN" sz="1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调度</a:t>
                      </a:r>
                      <a:endParaRPr lang="en-US" altLang="zh-C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机器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机器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2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开始时间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完成时间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开始时间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完成时间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作业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作业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1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作业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50700" y="22355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+mn-lt"/>
                <a:ea typeface="+mn-ea"/>
              </a:rPr>
              <a:t>2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6136" y="22568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+mn-lt"/>
                <a:ea typeface="+mn-ea"/>
              </a:rPr>
              <a:t>5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20272" y="22355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+mn-lt"/>
                <a:ea typeface="+mn-ea"/>
              </a:rPr>
              <a:t>5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72400" y="223281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+mn-lt"/>
                <a:ea typeface="+mn-ea"/>
              </a:rPr>
              <a:t>6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3600" y="26048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+mn-lt"/>
                <a:ea typeface="+mn-ea"/>
              </a:rPr>
              <a:t>5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6136" y="261885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+mn-lt"/>
                <a:ea typeface="+mn-ea"/>
              </a:rPr>
              <a:t>7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82385" y="26048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+mn-lt"/>
                <a:ea typeface="+mn-ea"/>
              </a:rPr>
              <a:t>7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96572" y="2616541"/>
            <a:ext cx="50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+mn-lt"/>
                <a:ea typeface="+mn-ea"/>
              </a:rPr>
              <a:t>10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901" y="3140968"/>
            <a:ext cx="32419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这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个作业的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种可能的调度方案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:</a:t>
            </a:r>
          </a:p>
          <a:p>
            <a:pPr lvl="0"/>
            <a:r>
              <a:rPr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①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1,2,3</a:t>
            </a:r>
            <a:r>
              <a:rPr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；完成时间和为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19</a:t>
            </a:r>
          </a:p>
          <a:p>
            <a:pPr lvl="0"/>
            <a:r>
              <a:rPr lang="zh-CN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②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1,3,2</a:t>
            </a:r>
            <a:r>
              <a:rPr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；完成时间和为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18</a:t>
            </a:r>
          </a:p>
          <a:p>
            <a:pPr lvl="0"/>
            <a:r>
              <a:rPr lang="zh-CN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③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2,1,3</a:t>
            </a:r>
            <a:r>
              <a:rPr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；完成时间和为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20</a:t>
            </a:r>
          </a:p>
          <a:p>
            <a:pPr lvl="0"/>
            <a:r>
              <a:rPr lang="zh-CN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④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2,3,1</a:t>
            </a:r>
            <a:r>
              <a:rPr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；完成时间和为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21</a:t>
            </a:r>
          </a:p>
          <a:p>
            <a:pPr lvl="0"/>
            <a:r>
              <a:rPr lang="zh-CN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⑤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3,1,2</a:t>
            </a:r>
            <a:r>
              <a:rPr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；完成时间和为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19</a:t>
            </a:r>
          </a:p>
          <a:p>
            <a:pPr lvl="0"/>
            <a:r>
              <a:rPr lang="zh-CN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⑥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3,2,1</a:t>
            </a:r>
            <a:r>
              <a:rPr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；完成时间和为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19</a:t>
            </a:r>
            <a:endParaRPr lang="zh-CN" altLang="en-US" sz="20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241476"/>
              </p:ext>
            </p:extLst>
          </p:nvPr>
        </p:nvGraphicFramePr>
        <p:xfrm>
          <a:off x="3491880" y="4725144"/>
          <a:ext cx="5472606" cy="168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254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en-US" altLang="zh-CN" sz="1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调度</a:t>
                      </a:r>
                      <a:endParaRPr lang="en-US" altLang="zh-C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机器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机器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25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开始时间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完成时间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开始时间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完成时间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2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作业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2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作业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1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作业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5898" y="5661248"/>
            <a:ext cx="3097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最短完成时间和为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，调度次序为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1,3,2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88793"/>
              </p:ext>
            </p:extLst>
          </p:nvPr>
        </p:nvGraphicFramePr>
        <p:xfrm>
          <a:off x="178711" y="1829688"/>
          <a:ext cx="309634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CN" sz="1200" baseline="-25000" dirty="0" err="1">
                          <a:solidFill>
                            <a:schemeClr val="tx1"/>
                          </a:solidFill>
                        </a:rPr>
                        <a:t>ji</a:t>
                      </a:r>
                      <a:endParaRPr lang="en-US" altLang="zh-CN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机器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机器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作业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作业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1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作业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520" y="112474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二、问题分析</a:t>
            </a:r>
          </a:p>
        </p:txBody>
      </p:sp>
    </p:spTree>
    <p:extLst>
      <p:ext uri="{BB962C8B-B14F-4D97-AF65-F5344CB8AC3E}">
        <p14:creationId xmlns:p14="http://schemas.microsoft.com/office/powerpoint/2010/main" val="48938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611188" y="401638"/>
            <a:ext cx="77724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3600" b="1" dirty="0" smtClean="0">
                <a:solidFill>
                  <a:srgbClr val="2324CB"/>
                </a:solidFill>
                <a:latin typeface="+mj-lt"/>
                <a:ea typeface="+mj-ea"/>
                <a:cs typeface="+mj-cs"/>
              </a:rPr>
              <a:t>7.3 </a:t>
            </a:r>
            <a:r>
              <a:rPr lang="zh-CN" altLang="en-US" sz="3600" b="1" dirty="0">
                <a:solidFill>
                  <a:srgbClr val="2324CB"/>
                </a:solidFill>
                <a:latin typeface="+mj-lt"/>
                <a:ea typeface="+mj-ea"/>
                <a:cs typeface="+mj-cs"/>
              </a:rPr>
              <a:t>批处理作业调度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250825" y="1052513"/>
            <a:ext cx="248523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200"/>
              </a:spcBef>
              <a:buClr>
                <a:srgbClr val="CC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200"/>
              </a:spcBef>
              <a:buClr>
                <a:srgbClr val="CC0000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None/>
            </a:pPr>
            <a:r>
              <a:rPr lang="zh-CN" altLang="en-US" dirty="0"/>
              <a:t>三、算法设计</a:t>
            </a: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436961" y="1509713"/>
            <a:ext cx="554417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200"/>
              </a:spcBef>
              <a:buClr>
                <a:srgbClr val="CC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200"/>
              </a:spcBef>
              <a:buClr>
                <a:srgbClr val="CC0000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indent="457200" eaLnBrk="1" hangingPunct="1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kumimoji="1" lang="zh-CN" altLang="en-US" sz="2000" dirty="0"/>
              <a:t>批处理作业调度问题要从</a:t>
            </a:r>
            <a:r>
              <a:rPr kumimoji="1" lang="en-US" altLang="zh-CN" sz="2000" dirty="0"/>
              <a:t>n</a:t>
            </a:r>
            <a:r>
              <a:rPr kumimoji="1" lang="zh-CN" altLang="en-US" sz="2000" dirty="0"/>
              <a:t>个作业的所有排列中找出有最小完成时间和的作业调度，所以批处理作业调度问题的解空间是一颗</a:t>
            </a:r>
            <a:r>
              <a:rPr kumimoji="1" lang="zh-CN" altLang="en-US" sz="2000" dirty="0">
                <a:solidFill>
                  <a:schemeClr val="accent2"/>
                </a:solidFill>
              </a:rPr>
              <a:t>排列树</a:t>
            </a:r>
            <a:r>
              <a:rPr kumimoji="1" lang="zh-CN" altLang="en-US" sz="2000" dirty="0"/>
              <a:t>。</a:t>
            </a:r>
            <a:endParaRPr kumimoji="1" lang="en-US" altLang="zh-CN" sz="2000" dirty="0"/>
          </a:p>
          <a:p>
            <a:pPr indent="457200" eaLnBrk="1" hangingPunct="1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kumimoji="1" lang="zh-CN" altLang="en-US" sz="2000" dirty="0"/>
              <a:t>按照回溯法搜索排列树的算法框架，设开始时</a:t>
            </a:r>
            <a:r>
              <a:rPr kumimoji="1" lang="en-US" altLang="zh-CN" sz="2000" dirty="0"/>
              <a:t>x=[1,2, ... , n]</a:t>
            </a:r>
            <a:r>
              <a:rPr kumimoji="1" lang="zh-CN" altLang="en-US" sz="2000" dirty="0"/>
              <a:t>是所给的</a:t>
            </a:r>
            <a:r>
              <a:rPr kumimoji="1" lang="en-US" altLang="zh-CN" sz="2000" dirty="0"/>
              <a:t>n</a:t>
            </a:r>
            <a:r>
              <a:rPr kumimoji="1" lang="zh-CN" altLang="en-US" sz="2000" dirty="0"/>
              <a:t>个作业，则相应的排列树由</a:t>
            </a:r>
            <a:r>
              <a:rPr kumimoji="1" lang="en-US" altLang="zh-CN" sz="2000" dirty="0"/>
              <a:t>x[1:n]</a:t>
            </a:r>
            <a:r>
              <a:rPr kumimoji="1" lang="zh-CN" altLang="en-US" sz="2000" dirty="0"/>
              <a:t>的所有排列（所有的调度序列）构成。</a:t>
            </a:r>
          </a:p>
        </p:txBody>
      </p:sp>
      <p:sp>
        <p:nvSpPr>
          <p:cNvPr id="293898" name="矩形 293897"/>
          <p:cNvSpPr/>
          <p:nvPr/>
        </p:nvSpPr>
        <p:spPr>
          <a:xfrm>
            <a:off x="467544" y="3756482"/>
            <a:ext cx="831820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①二维数组</a:t>
            </a:r>
            <a:r>
              <a:rPr lang="en-US" altLang="zh-CN" sz="2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是输入作业的处理时间；</a:t>
            </a:r>
            <a:r>
              <a:rPr lang="en-US" altLang="zh-CN" sz="2000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bestf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记录当前最小完成时间和；</a:t>
            </a:r>
            <a:r>
              <a:rPr lang="en-US" altLang="zh-CN" sz="2000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bestx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记录相应的当前最佳作业调度。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/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②在递归函数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Backtrack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中：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/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&gt;n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时，算法搜索至叶子结点，得到一个新的作业调度方案。此时算法适时更新当前最优值</a:t>
            </a:r>
            <a:r>
              <a:rPr lang="en-US" altLang="zh-CN" sz="2000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bestf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和相应的当前最佳调度</a:t>
            </a:r>
            <a:r>
              <a:rPr lang="en-US" altLang="zh-CN" sz="2000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bestx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/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&lt;n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时，当前扩展结点位于排列树的第（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i-1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）层，此时算法选择下一个要安排的作业，以深度优先方式对相应的子树进行搜索，对不满足上界约束的结点，则剪去相应的子树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E7C3B09-2AFB-4657-BAD9-F6C36871B48C}"/>
              </a:ext>
            </a:extLst>
          </p:cNvPr>
          <p:cNvGrpSpPr/>
          <p:nvPr/>
        </p:nvGrpSpPr>
        <p:grpSpPr>
          <a:xfrm>
            <a:off x="6023159" y="749844"/>
            <a:ext cx="3013337" cy="2491359"/>
            <a:chOff x="6023159" y="749844"/>
            <a:chExt cx="3013337" cy="2491359"/>
          </a:xfrm>
        </p:grpSpPr>
        <p:grpSp>
          <p:nvGrpSpPr>
            <p:cNvPr id="293907" name="组合 293906"/>
            <p:cNvGrpSpPr/>
            <p:nvPr/>
          </p:nvGrpSpPr>
          <p:grpSpPr>
            <a:xfrm>
              <a:off x="6023159" y="749844"/>
              <a:ext cx="2583228" cy="2117211"/>
              <a:chOff x="6023159" y="749844"/>
              <a:chExt cx="2583228" cy="2117211"/>
            </a:xfrm>
          </p:grpSpPr>
          <p:sp>
            <p:nvSpPr>
              <p:cNvPr id="2" name="椭圆 1"/>
              <p:cNvSpPr/>
              <p:nvPr/>
            </p:nvSpPr>
            <p:spPr bwMode="auto">
              <a:xfrm>
                <a:off x="7308304" y="749844"/>
                <a:ext cx="303350" cy="30266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华文隶书" panose="02010800040101010101" pitchFamily="2" charset="-122"/>
                  </a:rPr>
                  <a:t>A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隶书" panose="02010800040101010101" pitchFamily="2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 bwMode="auto">
              <a:xfrm>
                <a:off x="7138182" y="2541879"/>
                <a:ext cx="303350" cy="30266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华文隶书" panose="02010800040101010101" pitchFamily="2" charset="-122"/>
                  </a:rPr>
                  <a:t>M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隶书" panose="02010800040101010101" pitchFamily="2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 bwMode="auto">
              <a:xfrm>
                <a:off x="7308304" y="1430685"/>
                <a:ext cx="303350" cy="30266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华文隶书" panose="02010800040101010101" pitchFamily="2" charset="-122"/>
                  </a:rPr>
                  <a:t>C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隶书" panose="02010800040101010101" pitchFamily="2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 bwMode="auto">
              <a:xfrm>
                <a:off x="7509828" y="2550965"/>
                <a:ext cx="303350" cy="30266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华文隶书" panose="02010800040101010101" pitchFamily="2" charset="-122"/>
                  </a:rPr>
                  <a:t>N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隶书" panose="02010800040101010101" pitchFamily="2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 bwMode="auto">
              <a:xfrm>
                <a:off x="7075357" y="1996737"/>
                <a:ext cx="303350" cy="30266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华文隶书" panose="02010800040101010101" pitchFamily="2" charset="-122"/>
                  </a:rPr>
                  <a:t>G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隶书" panose="02010800040101010101" pitchFamily="2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 bwMode="auto">
              <a:xfrm>
                <a:off x="7542958" y="2026965"/>
                <a:ext cx="303350" cy="30266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华文隶书" panose="02010800040101010101" pitchFamily="2" charset="-122"/>
                  </a:rPr>
                  <a:t>H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隶书" panose="02010800040101010101" pitchFamily="2" charset="-122"/>
                </a:endParaRPr>
              </a:p>
            </p:txBody>
          </p:sp>
          <p:cxnSp>
            <p:nvCxnSpPr>
              <p:cNvPr id="4" name="直接连接符 3"/>
              <p:cNvCxnSpPr>
                <a:cxnSpLocks/>
                <a:stCxn id="2" idx="4"/>
                <a:endCxn id="9" idx="0"/>
              </p:cNvCxnSpPr>
              <p:nvPr/>
            </p:nvCxnSpPr>
            <p:spPr bwMode="auto">
              <a:xfrm>
                <a:off x="7459979" y="1052513"/>
                <a:ext cx="0" cy="37817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" name="TextBox 4"/>
              <p:cNvSpPr txBox="1"/>
              <p:nvPr/>
            </p:nvSpPr>
            <p:spPr>
              <a:xfrm>
                <a:off x="6894936" y="1008188"/>
                <a:ext cx="223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cxnSp>
            <p:nvCxnSpPr>
              <p:cNvPr id="7" name="直接连接符 6"/>
              <p:cNvCxnSpPr/>
              <p:nvPr/>
            </p:nvCxnSpPr>
            <p:spPr bwMode="auto">
              <a:xfrm flipH="1">
                <a:off x="7294985" y="1733353"/>
                <a:ext cx="146547" cy="2346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直接连接符 14"/>
              <p:cNvCxnSpPr>
                <a:cxnSpLocks/>
                <a:endCxn id="13" idx="0"/>
              </p:cNvCxnSpPr>
              <p:nvPr/>
            </p:nvCxnSpPr>
            <p:spPr bwMode="auto">
              <a:xfrm>
                <a:off x="7521631" y="1718406"/>
                <a:ext cx="173002" cy="30855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" name="TextBox 21"/>
              <p:cNvSpPr txBox="1"/>
              <p:nvPr/>
            </p:nvSpPr>
            <p:spPr>
              <a:xfrm>
                <a:off x="7088844" y="1658183"/>
                <a:ext cx="223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579957" y="1688411"/>
                <a:ext cx="223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066174" y="2270959"/>
                <a:ext cx="223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cxnSp>
            <p:nvCxnSpPr>
              <p:cNvPr id="29" name="直接连接符 28"/>
              <p:cNvCxnSpPr/>
              <p:nvPr/>
            </p:nvCxnSpPr>
            <p:spPr bwMode="auto">
              <a:xfrm>
                <a:off x="7294985" y="2270959"/>
                <a:ext cx="0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" name="椭圆 37"/>
              <p:cNvSpPr/>
              <p:nvPr/>
            </p:nvSpPr>
            <p:spPr bwMode="auto">
              <a:xfrm>
                <a:off x="6581573" y="1391067"/>
                <a:ext cx="303350" cy="30266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华文隶书" panose="02010800040101010101" pitchFamily="2" charset="-122"/>
                  </a:rPr>
                  <a:t>B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隶书" panose="02010800040101010101" pitchFamily="2" charset="-122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 bwMode="auto">
              <a:xfrm>
                <a:off x="8065360" y="1429160"/>
                <a:ext cx="303350" cy="30266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华文隶书" panose="02010800040101010101" pitchFamily="2" charset="-122"/>
                  </a:rPr>
                  <a:t>D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隶书" panose="02010800040101010101" pitchFamily="2" charset="-122"/>
                </a:endParaRPr>
              </a:p>
            </p:txBody>
          </p:sp>
          <p:cxnSp>
            <p:nvCxnSpPr>
              <p:cNvPr id="293889" name="直接连接符 293888"/>
              <p:cNvCxnSpPr>
                <a:cxnSpLocks/>
                <a:stCxn id="2" idx="3"/>
                <a:endCxn id="38" idx="7"/>
              </p:cNvCxnSpPr>
              <p:nvPr/>
            </p:nvCxnSpPr>
            <p:spPr bwMode="auto">
              <a:xfrm flipH="1">
                <a:off x="6840498" y="1008188"/>
                <a:ext cx="512231" cy="4272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893" name="直接连接符 293892"/>
              <p:cNvCxnSpPr>
                <a:cxnSpLocks/>
                <a:stCxn id="2" idx="5"/>
                <a:endCxn id="39" idx="0"/>
              </p:cNvCxnSpPr>
              <p:nvPr/>
            </p:nvCxnSpPr>
            <p:spPr bwMode="auto">
              <a:xfrm>
                <a:off x="7567229" y="1008188"/>
                <a:ext cx="649806" cy="42097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5" name="TextBox 44"/>
              <p:cNvSpPr txBox="1"/>
              <p:nvPr/>
            </p:nvSpPr>
            <p:spPr>
              <a:xfrm>
                <a:off x="7236296" y="1092131"/>
                <a:ext cx="223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823191" y="942559"/>
                <a:ext cx="223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459979" y="2267317"/>
                <a:ext cx="223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cxnSp>
            <p:nvCxnSpPr>
              <p:cNvPr id="50" name="直接连接符 49"/>
              <p:cNvCxnSpPr>
                <a:cxnSpLocks/>
                <a:endCxn id="10" idx="0"/>
              </p:cNvCxnSpPr>
              <p:nvPr/>
            </p:nvCxnSpPr>
            <p:spPr bwMode="auto">
              <a:xfrm>
                <a:off x="7661503" y="2299406"/>
                <a:ext cx="0" cy="25155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2" name="椭圆 51"/>
              <p:cNvSpPr/>
              <p:nvPr/>
            </p:nvSpPr>
            <p:spPr bwMode="auto">
              <a:xfrm>
                <a:off x="6143190" y="2484566"/>
                <a:ext cx="303350" cy="30266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华文隶书" panose="02010800040101010101" pitchFamily="2" charset="-122"/>
                  </a:rPr>
                  <a:t>K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隶书" panose="02010800040101010101" pitchFamily="2" charset="-122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 bwMode="auto">
              <a:xfrm>
                <a:off x="6648064" y="2522518"/>
                <a:ext cx="303350" cy="30266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华文隶书" panose="02010800040101010101" pitchFamily="2" charset="-122"/>
                  </a:rPr>
                  <a:t>L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隶书" panose="02010800040101010101" pitchFamily="2" charset="-122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 bwMode="auto">
              <a:xfrm>
                <a:off x="6213593" y="1968290"/>
                <a:ext cx="303350" cy="30266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华文隶书" panose="02010800040101010101" pitchFamily="2" charset="-122"/>
                  </a:rPr>
                  <a:t>E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隶书" panose="02010800040101010101" pitchFamily="2" charset="-122"/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 bwMode="auto">
              <a:xfrm>
                <a:off x="6681194" y="1998518"/>
                <a:ext cx="303350" cy="30266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华文隶书" panose="02010800040101010101" pitchFamily="2" charset="-122"/>
                  </a:rPr>
                  <a:t>F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隶书" panose="02010800040101010101" pitchFamily="2" charset="-122"/>
                </a:endParaRPr>
              </a:p>
            </p:txBody>
          </p:sp>
          <p:cxnSp>
            <p:nvCxnSpPr>
              <p:cNvPr id="56" name="直接连接符 55"/>
              <p:cNvCxnSpPr/>
              <p:nvPr/>
            </p:nvCxnSpPr>
            <p:spPr bwMode="auto">
              <a:xfrm flipH="1">
                <a:off x="6433221" y="1704906"/>
                <a:ext cx="146547" cy="2346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直接连接符 56"/>
              <p:cNvCxnSpPr>
                <a:cxnSpLocks/>
                <a:endCxn id="55" idx="0"/>
              </p:cNvCxnSpPr>
              <p:nvPr/>
            </p:nvCxnSpPr>
            <p:spPr bwMode="auto">
              <a:xfrm>
                <a:off x="6659867" y="1689959"/>
                <a:ext cx="173002" cy="30855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" name="TextBox 57"/>
              <p:cNvSpPr txBox="1"/>
              <p:nvPr/>
            </p:nvSpPr>
            <p:spPr>
              <a:xfrm>
                <a:off x="6227080" y="1629736"/>
                <a:ext cx="223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718193" y="1659964"/>
                <a:ext cx="223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023159" y="2217668"/>
                <a:ext cx="223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cxnSp>
            <p:nvCxnSpPr>
              <p:cNvPr id="61" name="直接连接符 60"/>
              <p:cNvCxnSpPr/>
              <p:nvPr/>
            </p:nvCxnSpPr>
            <p:spPr bwMode="auto">
              <a:xfrm>
                <a:off x="6327524" y="2217668"/>
                <a:ext cx="0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" name="TextBox 61"/>
              <p:cNvSpPr txBox="1"/>
              <p:nvPr/>
            </p:nvSpPr>
            <p:spPr>
              <a:xfrm>
                <a:off x="6609970" y="2255908"/>
                <a:ext cx="223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cxnSp>
            <p:nvCxnSpPr>
              <p:cNvPr id="63" name="直接连接符 62"/>
              <p:cNvCxnSpPr>
                <a:cxnSpLocks/>
                <a:endCxn id="53" idx="0"/>
              </p:cNvCxnSpPr>
              <p:nvPr/>
            </p:nvCxnSpPr>
            <p:spPr bwMode="auto">
              <a:xfrm>
                <a:off x="6799739" y="2270959"/>
                <a:ext cx="0" cy="25155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" name="椭圆 63"/>
              <p:cNvSpPr/>
              <p:nvPr/>
            </p:nvSpPr>
            <p:spPr bwMode="auto">
              <a:xfrm>
                <a:off x="7885914" y="2555301"/>
                <a:ext cx="303350" cy="30266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华文隶书" panose="02010800040101010101" pitchFamily="2" charset="-122"/>
                  </a:rPr>
                  <a:t>O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隶书" panose="02010800040101010101" pitchFamily="2" charset="-122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 bwMode="auto">
              <a:xfrm>
                <a:off x="8257560" y="2564387"/>
                <a:ext cx="303350" cy="30266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华文隶书" panose="02010800040101010101" pitchFamily="2" charset="-122"/>
                  </a:rPr>
                  <a:t>P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隶书" panose="02010800040101010101" pitchFamily="2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 bwMode="auto">
              <a:xfrm>
                <a:off x="7913685" y="2002175"/>
                <a:ext cx="303350" cy="30266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华文隶书" panose="02010800040101010101" pitchFamily="2" charset="-122"/>
                  </a:rPr>
                  <a:t>I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隶书" panose="02010800040101010101" pitchFamily="2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 bwMode="auto">
              <a:xfrm>
                <a:off x="8290690" y="2040387"/>
                <a:ext cx="303350" cy="30266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华文隶书" panose="02010800040101010101" pitchFamily="2" charset="-122"/>
                  </a:rPr>
                  <a:t>J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隶书" panose="02010800040101010101" pitchFamily="2" charset="-122"/>
                </a:endParaRPr>
              </a:p>
            </p:txBody>
          </p:sp>
          <p:cxnSp>
            <p:nvCxnSpPr>
              <p:cNvPr id="68" name="直接连接符 67"/>
              <p:cNvCxnSpPr/>
              <p:nvPr/>
            </p:nvCxnSpPr>
            <p:spPr bwMode="auto">
              <a:xfrm flipH="1">
                <a:off x="8042717" y="1746775"/>
                <a:ext cx="146547" cy="2346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直接连接符 68"/>
              <p:cNvCxnSpPr>
                <a:cxnSpLocks/>
                <a:endCxn id="67" idx="0"/>
              </p:cNvCxnSpPr>
              <p:nvPr/>
            </p:nvCxnSpPr>
            <p:spPr bwMode="auto">
              <a:xfrm>
                <a:off x="8269363" y="1731828"/>
                <a:ext cx="173002" cy="30855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0" name="TextBox 69"/>
              <p:cNvSpPr txBox="1"/>
              <p:nvPr/>
            </p:nvSpPr>
            <p:spPr>
              <a:xfrm>
                <a:off x="8327689" y="1701833"/>
                <a:ext cx="223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7889851" y="2299506"/>
                <a:ext cx="223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cxnSp>
            <p:nvCxnSpPr>
              <p:cNvPr id="72" name="直接连接符 71"/>
              <p:cNvCxnSpPr/>
              <p:nvPr/>
            </p:nvCxnSpPr>
            <p:spPr bwMode="auto">
              <a:xfrm>
                <a:off x="8110476" y="2284381"/>
                <a:ext cx="0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" name="TextBox 72"/>
              <p:cNvSpPr txBox="1"/>
              <p:nvPr/>
            </p:nvSpPr>
            <p:spPr>
              <a:xfrm>
                <a:off x="8382704" y="2307340"/>
                <a:ext cx="223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cxnSp>
            <p:nvCxnSpPr>
              <p:cNvPr id="74" name="直接连接符 73"/>
              <p:cNvCxnSpPr>
                <a:cxnSpLocks/>
                <a:endCxn id="65" idx="0"/>
              </p:cNvCxnSpPr>
              <p:nvPr/>
            </p:nvCxnSpPr>
            <p:spPr bwMode="auto">
              <a:xfrm>
                <a:off x="8409235" y="2312828"/>
                <a:ext cx="0" cy="25155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" name="TextBox 75"/>
              <p:cNvSpPr txBox="1"/>
              <p:nvPr/>
            </p:nvSpPr>
            <p:spPr>
              <a:xfrm>
                <a:off x="7935032" y="1628775"/>
                <a:ext cx="223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F074BD1-DFF6-4E98-BBDA-D9C47BA49B96}"/>
                </a:ext>
              </a:extLst>
            </p:cNvPr>
            <p:cNvSpPr txBox="1"/>
            <p:nvPr/>
          </p:nvSpPr>
          <p:spPr>
            <a:xfrm>
              <a:off x="6105019" y="2902649"/>
              <a:ext cx="29314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19    18     20   21   19   19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611188" y="401638"/>
            <a:ext cx="77724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3600" b="1" dirty="0" smtClean="0">
                <a:solidFill>
                  <a:srgbClr val="2324CB"/>
                </a:solidFill>
                <a:latin typeface="+mj-lt"/>
                <a:ea typeface="+mj-ea"/>
                <a:cs typeface="+mj-cs"/>
              </a:rPr>
              <a:t>7.3 </a:t>
            </a:r>
            <a:r>
              <a:rPr lang="zh-CN" altLang="en-US" sz="3600" b="1" dirty="0">
                <a:solidFill>
                  <a:srgbClr val="2324CB"/>
                </a:solidFill>
                <a:latin typeface="+mj-lt"/>
                <a:ea typeface="+mj-ea"/>
                <a:cs typeface="+mj-cs"/>
              </a:rPr>
              <a:t>批处理作业调度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250825" y="1052513"/>
            <a:ext cx="248523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200"/>
              </a:spcBef>
              <a:buClr>
                <a:srgbClr val="CC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200"/>
              </a:spcBef>
              <a:buClr>
                <a:srgbClr val="CC0000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None/>
            </a:pPr>
            <a:r>
              <a:rPr lang="zh-CN" altLang="en-US" dirty="0"/>
              <a:t>三、算法设计</a:t>
            </a: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436959" y="1628800"/>
            <a:ext cx="8455519" cy="3135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200"/>
              </a:spcBef>
              <a:buClr>
                <a:srgbClr val="CC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200"/>
              </a:spcBef>
              <a:buClr>
                <a:srgbClr val="CC0000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indent="457200" eaLnBrk="1" hangingPunct="1">
              <a:lnSpc>
                <a:spcPct val="12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区分作业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和当前第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个正在执行的作业</a:t>
            </a:r>
            <a:endParaRPr kumimoji="1" lang="en-US" altLang="zh-CN" dirty="0"/>
          </a:p>
          <a:p>
            <a:pPr indent="457200" eaLnBrk="1" hangingPunct="1">
              <a:lnSpc>
                <a:spcPct val="12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kumimoji="1" lang="zh-CN" altLang="en-US" dirty="0"/>
              <a:t>给</a:t>
            </a:r>
            <a:r>
              <a:rPr kumimoji="1" lang="en-US" altLang="zh-CN" dirty="0"/>
              <a:t>x</a:t>
            </a:r>
            <a:r>
              <a:rPr kumimoji="1" lang="zh-CN" altLang="en-US" dirty="0"/>
              <a:t>赋初值，即其中一种排列，如</a:t>
            </a:r>
            <a:r>
              <a:rPr kumimoji="1" lang="en-US" altLang="zh-CN" dirty="0"/>
              <a:t>x=[1,3,2]</a:t>
            </a:r>
            <a:r>
              <a:rPr kumimoji="1" lang="zh-CN" altLang="en-US" dirty="0"/>
              <a:t>；</a:t>
            </a:r>
            <a:r>
              <a:rPr kumimoji="1" lang="en-US" altLang="zh-CN" dirty="0"/>
              <a:t>M[x[j]][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代表当前作业调度</a:t>
            </a:r>
            <a:r>
              <a:rPr kumimoji="1" lang="en-US" altLang="zh-CN" dirty="0"/>
              <a:t>x</a:t>
            </a:r>
            <a:r>
              <a:rPr kumimoji="1" lang="zh-CN" altLang="en-US" dirty="0"/>
              <a:t>排列中的第</a:t>
            </a:r>
            <a:r>
              <a:rPr kumimoji="1" lang="en-US" altLang="zh-CN" dirty="0"/>
              <a:t>j</a:t>
            </a:r>
            <a:r>
              <a:rPr kumimoji="1" lang="zh-CN" altLang="en-US" dirty="0"/>
              <a:t>个作业在第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台机器上的处理时间；如</a:t>
            </a:r>
            <a:r>
              <a:rPr kumimoji="1" lang="en-US" altLang="zh-CN" dirty="0"/>
              <a:t>M[x[2]][1]</a:t>
            </a:r>
            <a:r>
              <a:rPr kumimoji="1" lang="zh-CN" altLang="en-US" dirty="0"/>
              <a:t>就意味着作业</a:t>
            </a:r>
            <a:r>
              <a:rPr kumimoji="1" lang="en-US" altLang="zh-CN" dirty="0"/>
              <a:t>3</a:t>
            </a:r>
            <a:r>
              <a:rPr kumimoji="1" lang="zh-CN" altLang="en-US" dirty="0"/>
              <a:t>在机器</a:t>
            </a:r>
            <a:r>
              <a:rPr kumimoji="1" lang="en-US" altLang="zh-CN" dirty="0"/>
              <a:t>1</a:t>
            </a:r>
            <a:r>
              <a:rPr kumimoji="1" lang="zh-CN" altLang="en-US" dirty="0"/>
              <a:t>上的处理时间。</a:t>
            </a:r>
            <a:endParaRPr kumimoji="1" lang="en-US" altLang="zh-CN" dirty="0"/>
          </a:p>
          <a:p>
            <a:pPr indent="457200" eaLnBrk="1" hangingPunct="1">
              <a:lnSpc>
                <a:spcPct val="12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kumimoji="1" lang="en-US" altLang="zh-CN" dirty="0"/>
              <a:t>2.bestf</a:t>
            </a:r>
            <a:r>
              <a:rPr kumimoji="1" lang="zh-CN" altLang="en-US" dirty="0"/>
              <a:t>的初值</a:t>
            </a:r>
            <a:endParaRPr kumimoji="1" lang="en-US" altLang="zh-CN" dirty="0"/>
          </a:p>
          <a:p>
            <a:pPr indent="457200" eaLnBrk="1" hangingPunct="1">
              <a:lnSpc>
                <a:spcPct val="12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kumimoji="1" lang="zh-CN" altLang="en-US" dirty="0"/>
              <a:t>此问题是得到最佳作业调度方案以便使其完成时间和达到最小，所以当前最优值</a:t>
            </a:r>
            <a:r>
              <a:rPr kumimoji="1" lang="en-US" altLang="zh-CN" dirty="0" err="1" smtClean="0"/>
              <a:t>bestf</a:t>
            </a:r>
            <a:r>
              <a:rPr kumimoji="1" lang="zh-CN" altLang="en-US" dirty="0" smtClean="0"/>
              <a:t>应该初始化</a:t>
            </a:r>
            <a:r>
              <a:rPr kumimoji="1" lang="zh-CN" altLang="en-US" dirty="0"/>
              <a:t>赋值为较大的一个值。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37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755650" y="476250"/>
            <a:ext cx="7924800" cy="647700"/>
          </a:xfrm>
        </p:spPr>
        <p:txBody>
          <a:bodyPr/>
          <a:lstStyle/>
          <a:p>
            <a:r>
              <a:rPr lang="zh-CN" altLang="en-US" dirty="0"/>
              <a:t>回溯法知识回顾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539750" y="1268413"/>
            <a:ext cx="8208963" cy="5040312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zh-CN" altLang="en-US" dirty="0"/>
              <a:t>回溯法的算法思想</a:t>
            </a:r>
            <a:endParaRPr lang="en-US" altLang="zh-CN" dirty="0"/>
          </a:p>
          <a:p>
            <a:pPr lvl="1" indent="0" eaLnBrk="1">
              <a:spcBef>
                <a:spcPct val="0"/>
              </a:spcBef>
            </a:pPr>
            <a:r>
              <a:rPr lang="zh-CN" altLang="en-US" dirty="0"/>
              <a:t>回溯法在问题的</a:t>
            </a:r>
            <a:r>
              <a:rPr lang="zh-CN" altLang="en-US" dirty="0">
                <a:solidFill>
                  <a:srgbClr val="FF0000"/>
                </a:solidFill>
              </a:rPr>
              <a:t>解空间树中</a:t>
            </a:r>
            <a:r>
              <a:rPr lang="zh-CN" altLang="en-US" dirty="0"/>
              <a:t>，按</a:t>
            </a:r>
            <a:r>
              <a:rPr lang="zh-CN" altLang="en-US" dirty="0">
                <a:solidFill>
                  <a:srgbClr val="FF0000"/>
                </a:solidFill>
              </a:rPr>
              <a:t>深度优先策略</a:t>
            </a:r>
            <a:r>
              <a:rPr lang="zh-CN" altLang="en-US" dirty="0"/>
              <a:t>，从根结点出发搜索解空间树。算法搜索至解空间树的任意一点时，先判断该结点是否包含问题的解。如果肯定不包含，则跳过对以该结点为根的子树的搜索，逐层向其祖先结点回溯；否则，进入该子树，继续按深度优先策略搜索。</a:t>
            </a:r>
            <a:endParaRPr lang="en-US" altLang="zh-CN" dirty="0"/>
          </a:p>
          <a:p>
            <a:pPr marL="457200" indent="-457200" eaLnBrk="1"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/>
              <a:t>解空间组织结构</a:t>
            </a:r>
            <a:endParaRPr lang="en-US" altLang="zh-CN" dirty="0"/>
          </a:p>
          <a:p>
            <a:pPr indent="633413">
              <a:spcBef>
                <a:spcPct val="0"/>
              </a:spcBef>
            </a:pPr>
            <a:r>
              <a:rPr lang="zh-CN" altLang="en-US" dirty="0"/>
              <a:t>子集树    </a:t>
            </a:r>
            <a:r>
              <a:rPr lang="zh-CN" altLang="en-US" dirty="0" smtClean="0"/>
              <a:t>排列树</a:t>
            </a:r>
            <a:endParaRPr lang="en-US" altLang="zh-CN" dirty="0"/>
          </a:p>
          <a:p>
            <a:pPr marL="457200" indent="-457200">
              <a:spcBef>
                <a:spcPct val="0"/>
              </a:spcBef>
              <a:buFont typeface="+mj-lt"/>
              <a:buAutoNum type="arabicPeriod" startAt="3"/>
            </a:pPr>
            <a:r>
              <a:rPr lang="zh-CN" altLang="en-US" dirty="0"/>
              <a:t>常用剪枝函数</a:t>
            </a:r>
          </a:p>
          <a:p>
            <a:pPr indent="633413">
              <a:spcBef>
                <a:spcPct val="0"/>
              </a:spcBef>
            </a:pPr>
            <a:r>
              <a:rPr lang="zh-CN" altLang="en-US" dirty="0"/>
              <a:t>用</a:t>
            </a:r>
            <a:r>
              <a:rPr lang="zh-CN" altLang="en-US" dirty="0">
                <a:solidFill>
                  <a:srgbClr val="FF0000"/>
                </a:solidFill>
              </a:rPr>
              <a:t>约束函数</a:t>
            </a:r>
            <a:r>
              <a:rPr lang="zh-CN" altLang="en-US" dirty="0"/>
              <a:t>在扩展结点处剪去不满足约束的子树；</a:t>
            </a:r>
          </a:p>
          <a:p>
            <a:pPr indent="633413">
              <a:spcBef>
                <a:spcPct val="0"/>
              </a:spcBef>
            </a:pPr>
            <a:r>
              <a:rPr lang="zh-CN" altLang="en-US" dirty="0"/>
              <a:t>用</a:t>
            </a:r>
            <a:r>
              <a:rPr lang="zh-CN" altLang="en-US" dirty="0">
                <a:solidFill>
                  <a:srgbClr val="FF0000"/>
                </a:solidFill>
              </a:rPr>
              <a:t>限界函</a:t>
            </a:r>
            <a:r>
              <a:rPr lang="zh-CN" altLang="en-US" dirty="0"/>
              <a:t>数剪去得不到最优解的子树。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611188" y="401638"/>
            <a:ext cx="77724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3600" b="1" dirty="0" smtClean="0">
                <a:solidFill>
                  <a:srgbClr val="2324CB"/>
                </a:solidFill>
                <a:latin typeface="+mj-lt"/>
                <a:ea typeface="+mj-ea"/>
                <a:cs typeface="+mj-cs"/>
              </a:rPr>
              <a:t>7.3 </a:t>
            </a:r>
            <a:r>
              <a:rPr lang="zh-CN" altLang="en-US" sz="3600" b="1" dirty="0">
                <a:solidFill>
                  <a:srgbClr val="2324CB"/>
                </a:solidFill>
                <a:latin typeface="+mj-lt"/>
                <a:ea typeface="+mj-ea"/>
                <a:cs typeface="+mj-cs"/>
              </a:rPr>
              <a:t>批处理作业调度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250825" y="1052513"/>
            <a:ext cx="248523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200"/>
              </a:spcBef>
              <a:buClr>
                <a:srgbClr val="CC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200"/>
              </a:spcBef>
              <a:buClr>
                <a:srgbClr val="CC0000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Blip>
                <a:blip r:embed="rId3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None/>
            </a:pPr>
            <a:r>
              <a:rPr lang="zh-CN" altLang="en-US" dirty="0"/>
              <a:t>三、算法设计</a:t>
            </a: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436960" y="1509713"/>
            <a:ext cx="8455519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200"/>
              </a:spcBef>
              <a:buClr>
                <a:srgbClr val="CC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200"/>
              </a:spcBef>
              <a:buClr>
                <a:srgbClr val="CC0000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Blip>
                <a:blip r:embed="rId3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indent="457200" eaLnBrk="1" hangingPunct="1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kumimoji="1" lang="en-US" altLang="zh-CN" sz="2200" dirty="0"/>
              <a:t>3.f1</a:t>
            </a:r>
            <a:r>
              <a:rPr kumimoji="1" lang="zh-CN" altLang="en-US" sz="2200" dirty="0"/>
              <a:t>、</a:t>
            </a:r>
            <a:r>
              <a:rPr kumimoji="1" lang="en-US" altLang="zh-CN" sz="2200" dirty="0"/>
              <a:t>f2</a:t>
            </a:r>
            <a:r>
              <a:rPr kumimoji="1" lang="zh-CN" altLang="en-US" sz="2200" dirty="0"/>
              <a:t>的定义与计算</a:t>
            </a:r>
          </a:p>
          <a:p>
            <a:pPr indent="457200" eaLnBrk="1" hangingPunct="1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kumimoji="1" lang="zh-CN" altLang="en-US" sz="2200" dirty="0"/>
              <a:t>假定当前作业调度排列为：</a:t>
            </a:r>
            <a:r>
              <a:rPr kumimoji="1" lang="en-US" altLang="zh-CN" sz="2200" dirty="0"/>
              <a:t>x=[1,2,3]</a:t>
            </a:r>
            <a:r>
              <a:rPr kumimoji="1" lang="zh-CN" altLang="en-US" sz="2200" dirty="0"/>
              <a:t>；</a:t>
            </a:r>
            <a:r>
              <a:rPr kumimoji="1" lang="en-US" altLang="zh-CN" sz="2200" dirty="0"/>
              <a:t>f1[</a:t>
            </a:r>
            <a:r>
              <a:rPr kumimoji="1" lang="en-US" altLang="zh-CN" sz="2200" dirty="0" err="1"/>
              <a:t>i</a:t>
            </a:r>
            <a:r>
              <a:rPr kumimoji="1" lang="en-US" altLang="zh-CN" sz="2200" dirty="0"/>
              <a:t>]</a:t>
            </a:r>
            <a:r>
              <a:rPr kumimoji="1" lang="zh-CN" altLang="en-US" sz="2200" dirty="0"/>
              <a:t>即第</a:t>
            </a:r>
            <a:r>
              <a:rPr kumimoji="1" lang="en-US" altLang="zh-CN" sz="2200" dirty="0" err="1"/>
              <a:t>i</a:t>
            </a:r>
            <a:r>
              <a:rPr kumimoji="1" lang="zh-CN" altLang="en-US" sz="2200" dirty="0"/>
              <a:t>个作业在机器</a:t>
            </a:r>
            <a:r>
              <a:rPr kumimoji="1" lang="en-US" altLang="zh-CN" sz="2200" dirty="0"/>
              <a:t>1</a:t>
            </a:r>
            <a:r>
              <a:rPr kumimoji="1" lang="zh-CN" altLang="en-US" sz="2200" dirty="0"/>
              <a:t>上的处理时间，</a:t>
            </a:r>
            <a:r>
              <a:rPr kumimoji="1" lang="en-US" altLang="zh-CN" sz="2200" dirty="0"/>
              <a:t>f2[j]</a:t>
            </a:r>
            <a:r>
              <a:rPr kumimoji="1" lang="zh-CN" altLang="en-US" sz="2200" dirty="0"/>
              <a:t>即第</a:t>
            </a:r>
            <a:r>
              <a:rPr kumimoji="1" lang="en-US" altLang="zh-CN" sz="2200" dirty="0"/>
              <a:t>j</a:t>
            </a:r>
            <a:r>
              <a:rPr kumimoji="1" lang="zh-CN" altLang="en-US" sz="2200" dirty="0"/>
              <a:t>个作业在机器</a:t>
            </a:r>
            <a:r>
              <a:rPr kumimoji="1" lang="en-US" altLang="zh-CN" sz="2200" dirty="0"/>
              <a:t>2</a:t>
            </a:r>
            <a:r>
              <a:rPr kumimoji="1" lang="zh-CN" altLang="en-US" sz="2200" dirty="0"/>
              <a:t>上的处理时间；则：</a:t>
            </a:r>
            <a:endParaRPr kumimoji="1" lang="en-US" altLang="zh-CN" sz="2200" dirty="0"/>
          </a:p>
          <a:p>
            <a:pPr indent="457200" eaLnBrk="1" hangingPunct="1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kumimoji="1" lang="en-US" altLang="zh-CN" sz="2200" dirty="0"/>
              <a:t>f1[1]=M[1][1] , f2[1]=f1[1]+M[1][2]</a:t>
            </a:r>
          </a:p>
          <a:p>
            <a:pPr indent="457200" eaLnBrk="1" hangingPunct="1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kumimoji="1" lang="en-US" altLang="zh-CN" sz="2200" dirty="0"/>
              <a:t>f1[2]=f1[1]+M[2][1] ,f2[2]=MAX(f2[1],f1[2])+M[2][2]</a:t>
            </a:r>
            <a:r>
              <a:rPr kumimoji="1" lang="zh-CN" altLang="en-US" sz="2200" dirty="0"/>
              <a:t>　</a:t>
            </a:r>
          </a:p>
          <a:p>
            <a:pPr indent="457200" eaLnBrk="1" hangingPunct="1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kumimoji="1" lang="zh-CN" altLang="en-US" sz="2200" dirty="0">
                <a:solidFill>
                  <a:schemeClr val="accent2"/>
                </a:solidFill>
              </a:rPr>
              <a:t>注意：</a:t>
            </a:r>
            <a:r>
              <a:rPr kumimoji="1" lang="en-US" altLang="zh-CN" sz="2200" dirty="0">
                <a:solidFill>
                  <a:schemeClr val="accent2"/>
                </a:solidFill>
              </a:rPr>
              <a:t>f2[2]</a:t>
            </a:r>
            <a:r>
              <a:rPr kumimoji="1" lang="zh-CN" altLang="en-US" sz="2200" dirty="0">
                <a:solidFill>
                  <a:schemeClr val="accent2"/>
                </a:solidFill>
              </a:rPr>
              <a:t>不光要等作业</a:t>
            </a:r>
            <a:r>
              <a:rPr kumimoji="1" lang="en-US" altLang="zh-CN" sz="2200" dirty="0">
                <a:solidFill>
                  <a:schemeClr val="accent2"/>
                </a:solidFill>
              </a:rPr>
              <a:t>2</a:t>
            </a:r>
            <a:r>
              <a:rPr kumimoji="1" lang="zh-CN" altLang="en-US" sz="2200" dirty="0">
                <a:solidFill>
                  <a:schemeClr val="accent2"/>
                </a:solidFill>
              </a:rPr>
              <a:t>自己在机器</a:t>
            </a:r>
            <a:r>
              <a:rPr kumimoji="1" lang="en-US" altLang="zh-CN" sz="2200" dirty="0">
                <a:solidFill>
                  <a:schemeClr val="accent2"/>
                </a:solidFill>
              </a:rPr>
              <a:t>1</a:t>
            </a:r>
            <a:r>
              <a:rPr kumimoji="1" lang="zh-CN" altLang="en-US" sz="2200" dirty="0">
                <a:solidFill>
                  <a:schemeClr val="accent2"/>
                </a:solidFill>
              </a:rPr>
              <a:t>上的处理时间，还要等作业</a:t>
            </a:r>
            <a:r>
              <a:rPr kumimoji="1" lang="en-US" altLang="zh-CN" sz="2200" dirty="0">
                <a:solidFill>
                  <a:schemeClr val="accent2"/>
                </a:solidFill>
              </a:rPr>
              <a:t>1</a:t>
            </a:r>
            <a:r>
              <a:rPr kumimoji="1" lang="zh-CN" altLang="en-US" sz="2200" dirty="0">
                <a:solidFill>
                  <a:schemeClr val="accent2"/>
                </a:solidFill>
              </a:rPr>
              <a:t>在机器</a:t>
            </a:r>
            <a:r>
              <a:rPr kumimoji="1" lang="en-US" altLang="zh-CN" sz="2200" dirty="0">
                <a:solidFill>
                  <a:schemeClr val="accent2"/>
                </a:solidFill>
              </a:rPr>
              <a:t>2</a:t>
            </a:r>
            <a:r>
              <a:rPr kumimoji="1" lang="zh-CN" altLang="en-US" sz="2200" dirty="0">
                <a:solidFill>
                  <a:schemeClr val="accent2"/>
                </a:solidFill>
              </a:rPr>
              <a:t>上的处理时间，选其大者。</a:t>
            </a:r>
          </a:p>
          <a:p>
            <a:pPr indent="457200" eaLnBrk="1" hangingPunct="1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kumimoji="1" lang="en-US" altLang="zh-CN" sz="2200" dirty="0"/>
              <a:t>f1[3]=f1[2]+M[3][1] ,f2[3]=MAX(f2[2],f1[3])+M[3][2]</a:t>
            </a:r>
          </a:p>
          <a:p>
            <a:pPr indent="457200" eaLnBrk="1" hangingPunct="1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kumimoji="1" lang="en-US" altLang="zh-CN" sz="2200" dirty="0"/>
              <a:t>f1</a:t>
            </a:r>
            <a:r>
              <a:rPr kumimoji="1" lang="zh-CN" altLang="en-US" sz="2200" dirty="0"/>
              <a:t>只有当前值有用，可以覆盖赋值，所以定义为</a:t>
            </a:r>
            <a:r>
              <a:rPr kumimoji="1" lang="en-US" altLang="zh-CN" sz="2200" dirty="0" err="1"/>
              <a:t>int</a:t>
            </a:r>
            <a:r>
              <a:rPr kumimoji="1" lang="zh-CN" altLang="en-US" sz="2200" dirty="0"/>
              <a:t>型变量即可，减少空间消耗；</a:t>
            </a:r>
            <a:r>
              <a:rPr kumimoji="1" lang="en-US" altLang="zh-CN" sz="2200" dirty="0"/>
              <a:t>f2</a:t>
            </a:r>
            <a:r>
              <a:rPr kumimoji="1" lang="zh-CN" altLang="en-US" sz="2200" dirty="0"/>
              <a:t>需要记录每个作业的处理时间，所以定义为</a:t>
            </a:r>
            <a:r>
              <a:rPr kumimoji="1" lang="en-US" altLang="zh-CN" sz="2200" dirty="0" err="1"/>
              <a:t>int</a:t>
            </a:r>
            <a:r>
              <a:rPr kumimoji="1" lang="en-US" altLang="zh-CN" sz="2200" dirty="0"/>
              <a:t> *</a:t>
            </a:r>
            <a:r>
              <a:rPr kumimoji="1" lang="zh-CN" altLang="en-US" sz="2200" dirty="0"/>
              <a:t>型，以便计算作业的完成时间和。</a:t>
            </a:r>
            <a:endParaRPr kumimoji="1" lang="en-US" altLang="zh-CN" sz="2200" dirty="0"/>
          </a:p>
          <a:p>
            <a:pPr indent="457200" eaLnBrk="1" hangingPunct="1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kumimoji="1" lang="en-US" altLang="zh-CN" sz="2200" dirty="0"/>
              <a:t>4.f2[0]</a:t>
            </a:r>
            <a:r>
              <a:rPr kumimoji="1" lang="zh-CN" altLang="en-US" sz="2200" dirty="0"/>
              <a:t>的初值</a:t>
            </a:r>
            <a:endParaRPr kumimoji="1" lang="en-US" altLang="zh-CN" sz="2200" dirty="0"/>
          </a:p>
          <a:p>
            <a:pPr indent="457200" eaLnBrk="1" hangingPunct="1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kumimoji="1" lang="en-US" altLang="zh-CN" sz="2200" dirty="0"/>
              <a:t>f2[</a:t>
            </a:r>
            <a:r>
              <a:rPr kumimoji="1" lang="en-US" altLang="zh-CN" sz="2200" dirty="0" err="1"/>
              <a:t>i</a:t>
            </a:r>
            <a:r>
              <a:rPr kumimoji="1" lang="en-US" altLang="zh-CN" sz="2200" dirty="0"/>
              <a:t>]</a:t>
            </a:r>
            <a:r>
              <a:rPr kumimoji="1" lang="zh-CN" altLang="en-US" sz="2200" dirty="0"/>
              <a:t>的计算都是基于上一个作业</a:t>
            </a:r>
            <a:r>
              <a:rPr kumimoji="1" lang="en-US" altLang="zh-CN" sz="2200" dirty="0"/>
              <a:t>f2[i-1]</a:t>
            </a:r>
            <a:r>
              <a:rPr kumimoji="1" lang="zh-CN" altLang="en-US" sz="2200" dirty="0"/>
              <a:t>进行的，所以要记得给</a:t>
            </a:r>
            <a:r>
              <a:rPr kumimoji="1" lang="en-US" altLang="zh-CN" sz="2200" dirty="0"/>
              <a:t>f2[0]</a:t>
            </a:r>
            <a:r>
              <a:rPr kumimoji="1" lang="zh-CN" altLang="en-US" sz="2200" dirty="0"/>
              <a:t>赋值为</a:t>
            </a:r>
            <a:r>
              <a:rPr kumimoji="1" lang="en-US" altLang="zh-CN" sz="2200" dirty="0"/>
              <a:t>0</a:t>
            </a:r>
            <a:r>
              <a:rPr kumimoji="1" lang="zh-CN" altLang="en-US" sz="2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5659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29E18C3-419E-4F91-8B53-335CD478C299}"/>
              </a:ext>
            </a:extLst>
          </p:cNvPr>
          <p:cNvSpPr txBox="1"/>
          <p:nvPr/>
        </p:nvSpPr>
        <p:spPr>
          <a:xfrm>
            <a:off x="117659" y="404664"/>
            <a:ext cx="8774821" cy="6432530"/>
          </a:xfrm>
          <a:prstGeom prst="rect">
            <a:avLst/>
          </a:prstGeom>
          <a:noFill/>
          <a:ln w="6350"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200" dirty="0" smtClean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private static void 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backtrack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(int i)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200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      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if 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(i &gt; n) </a:t>
            </a:r>
            <a:r>
              <a:rPr lang="en-US" altLang="zh-CN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楷体_GB2312" pitchFamily="49" charset="-122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200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        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for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 (int j = 1; j &lt;= n; j++) bestx[j] = x[j];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200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        bestf = f;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200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       </a:t>
            </a:r>
            <a:r>
              <a:rPr lang="en-US" altLang="zh-CN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楷体_GB2312" pitchFamily="49" charset="-122"/>
              </a:rPr>
              <a:t>}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  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else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200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        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for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 (int j = i; j &lt;= n; j++) </a:t>
            </a:r>
            <a:r>
              <a:rPr lang="en-US" altLang="zh-CN" sz="2200" dirty="0">
                <a:solidFill>
                  <a:srgbClr val="00B0F0"/>
                </a:solidFill>
                <a:latin typeface="Times New Roman" panose="02020603050405020304" charset="0"/>
                <a:ea typeface="楷体_GB2312" pitchFamily="49" charset="-122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200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          f1+=m[x[j]][1]; 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//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第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x[j]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个作业在机器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上的处理时间</a:t>
            </a:r>
            <a:endParaRPr lang="en-US" altLang="zh-CN" sz="2200" dirty="0">
              <a:solidFill>
                <a:prstClr val="black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              //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比较当前作业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j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在机器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上的时间与上一个作业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i-1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在机器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上的执行时间，取较大者。</a:t>
            </a:r>
            <a:endParaRPr lang="en-US" altLang="zh-CN" dirty="0">
              <a:solidFill>
                <a:prstClr val="black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200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          f2[i]=((f2[i-1]&gt;f1)?f2[i-1]:f1)+m[x[j]][2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];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200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          f+=f2[</a:t>
            </a:r>
            <a:r>
              <a:rPr lang="en-US" altLang="zh-CN" sz="2200" dirty="0" err="1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i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]; //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更新完成时间和</a:t>
            </a:r>
            <a:endParaRPr lang="en-US" altLang="zh-CN" sz="2200" dirty="0">
              <a:solidFill>
                <a:prstClr val="black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200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          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if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 (f &lt; bestf) </a:t>
            </a:r>
            <a:r>
              <a:rPr lang="en-US" altLang="zh-CN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楷体_GB2312" pitchFamily="49" charset="-122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200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            MyMath.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swap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(x,i,j);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200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            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backtrack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(i+1);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200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            MyMath.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swap</a:t>
            </a:r>
            <a:r>
              <a:rPr lang="en-US" altLang="zh-CN" sz="2200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(x,i,j);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200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            </a:t>
            </a:r>
            <a:r>
              <a:rPr lang="en-US" altLang="zh-CN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楷体_GB2312" pitchFamily="49" charset="-122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200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          f1-=m[x[j]][1];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200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          f-=f2[i];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200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         </a:t>
            </a:r>
            <a:r>
              <a:rPr lang="en-US" altLang="zh-CN" sz="2200" dirty="0">
                <a:solidFill>
                  <a:srgbClr val="00B0F0"/>
                </a:solidFill>
                <a:latin typeface="Times New Roman" panose="02020603050405020304" charset="0"/>
                <a:ea typeface="楷体_GB2312" pitchFamily="49" charset="-122"/>
              </a:rPr>
              <a:t>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200" dirty="0">
                <a:solidFill>
                  <a:prstClr val="black"/>
                </a:solidFill>
                <a:latin typeface="Times New Roman" panose="02020603050405020304" charset="0"/>
                <a:ea typeface="楷体_GB2312" pitchFamily="49" charset="-122"/>
              </a:rPr>
              <a:t> 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7E13B5-4662-456B-B27D-051041ABEBF3}"/>
              </a:ext>
            </a:extLst>
          </p:cNvPr>
          <p:cNvSpPr txBox="1"/>
          <p:nvPr/>
        </p:nvSpPr>
        <p:spPr>
          <a:xfrm>
            <a:off x="3933950" y="3429000"/>
            <a:ext cx="5102546" cy="2922905"/>
          </a:xfrm>
          <a:prstGeom prst="rect">
            <a:avLst/>
          </a:prstGeom>
          <a:solidFill>
            <a:schemeClr val="bg1">
              <a:alpha val="24000"/>
            </a:schemeClr>
          </a:solidFill>
          <a:ln w="5080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</a:rPr>
              <a:t>public class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</a:rPr>
              <a:t> FlowShop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</a:rPr>
              <a:t>      static int  n,      //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</a:rPr>
              <a:t>作业数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</a:rPr>
              <a:t>          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</a:rPr>
              <a:t>f1,           //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</a:rPr>
              <a:t>机器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</a:rPr>
              <a:t>完成处理时间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</a:rPr>
              <a:t>          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</a:rPr>
              <a:t>f,             //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</a:rPr>
              <a:t>完成时间和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</a:rPr>
              <a:t>          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</a:rPr>
              <a:t>bestf;      //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</a:rPr>
              <a:t>当前最优值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</a:rPr>
              <a:t> 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</a:rPr>
              <a:t>static int [][] m;   //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</a:rPr>
              <a:t>各作业所需的处理时间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</a:rPr>
              <a:t> 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</a:rPr>
              <a:t>static int [] x;     //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</a:rPr>
              <a:t>当前作业调度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</a:rPr>
              <a:t> 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</a:rPr>
              <a:t>static int [] bestx;  //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</a:rPr>
              <a:t>当前最优作业调度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</a:rPr>
              <a:t> 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</a:rPr>
              <a:t>static int [] f2;    //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</a:rPr>
              <a:t>机器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</a:rPr>
              <a:t>完成处理时间</a:t>
            </a:r>
          </a:p>
        </p:txBody>
      </p:sp>
    </p:spTree>
    <p:extLst>
      <p:ext uri="{BB962C8B-B14F-4D97-AF65-F5344CB8AC3E}">
        <p14:creationId xmlns:p14="http://schemas.microsoft.com/office/powerpoint/2010/main" val="1292187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标题 46592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zh-CN" altLang="en-US"/>
              <a:t>作业</a:t>
            </a:r>
            <a:endParaRPr lang="zh-CN" altLang="en-US" dirty="0"/>
          </a:p>
        </p:txBody>
      </p:sp>
      <p:sp>
        <p:nvSpPr>
          <p:cNvPr id="465923" name="文本占位符 465922"/>
          <p:cNvSpPr>
            <a:spLocks noGrp="1"/>
          </p:cNvSpPr>
          <p:nvPr>
            <p:ph type="body" idx="1"/>
          </p:nvPr>
        </p:nvSpPr>
        <p:spPr>
          <a:xfrm>
            <a:off x="407689" y="1340769"/>
            <a:ext cx="8341024" cy="4464496"/>
          </a:xfrm>
          <a:ln/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b="1" dirty="0"/>
              <a:t>对于实例来说：</a:t>
            </a:r>
          </a:p>
          <a:p>
            <a:pPr>
              <a:lnSpc>
                <a:spcPct val="105000"/>
              </a:lnSpc>
            </a:pPr>
            <a:r>
              <a:rPr lang="en-US" altLang="zh-CN" sz="2800" b="1" dirty="0"/>
              <a:t>x[]={0,1,2,3}</a:t>
            </a:r>
          </a:p>
          <a:p>
            <a:pPr>
              <a:lnSpc>
                <a:spcPct val="105000"/>
              </a:lnSpc>
            </a:pPr>
            <a:r>
              <a:rPr lang="en-US" altLang="zh-CN" sz="2800" b="1" dirty="0"/>
              <a:t>M[][1]={0,2,3,2} </a:t>
            </a:r>
          </a:p>
          <a:p>
            <a:pPr>
              <a:lnSpc>
                <a:spcPct val="105000"/>
              </a:lnSpc>
            </a:pPr>
            <a:r>
              <a:rPr lang="en-US" altLang="zh-CN" sz="2800" b="1" dirty="0"/>
              <a:t>M[][2]={0,1,1,3}</a:t>
            </a:r>
          </a:p>
          <a:p>
            <a:pPr>
              <a:lnSpc>
                <a:spcPct val="105000"/>
              </a:lnSpc>
            </a:pPr>
            <a:r>
              <a:rPr lang="en-US" altLang="zh-CN" sz="2800" b="1" dirty="0"/>
              <a:t>f2[]={0,0,0,0}</a:t>
            </a:r>
          </a:p>
          <a:p>
            <a:pPr>
              <a:lnSpc>
                <a:spcPct val="105000"/>
              </a:lnSpc>
            </a:pPr>
            <a:r>
              <a:rPr lang="en-US" altLang="zh-CN" sz="2800" b="1" dirty="0"/>
              <a:t>bestf</a:t>
            </a:r>
            <a:r>
              <a:rPr lang="zh-CN" altLang="en-US" sz="2800" b="1" dirty="0"/>
              <a:t>的初值</a:t>
            </a:r>
            <a:r>
              <a:rPr lang="en-US" altLang="zh-CN" sz="2800" b="1" dirty="0"/>
              <a:t>32767</a:t>
            </a:r>
          </a:p>
          <a:p>
            <a:pPr>
              <a:lnSpc>
                <a:spcPct val="105000"/>
              </a:lnSpc>
            </a:pPr>
            <a:endParaRPr lang="en-US" altLang="zh-CN" sz="2800" dirty="0"/>
          </a:p>
          <a:p>
            <a:pPr>
              <a:lnSpc>
                <a:spcPct val="105000"/>
              </a:lnSpc>
            </a:pPr>
            <a:endParaRPr lang="en-US" altLang="zh-CN" sz="2800" dirty="0"/>
          </a:p>
          <a:p>
            <a:pPr>
              <a:lnSpc>
                <a:spcPct val="105000"/>
              </a:lnSpc>
            </a:pPr>
            <a:r>
              <a:rPr lang="zh-CN" altLang="en-US" sz="2800" dirty="0"/>
              <a:t>作业：画出该实例的解空间树：</a:t>
            </a:r>
          </a:p>
          <a:p>
            <a:pPr>
              <a:lnSpc>
                <a:spcPct val="105000"/>
              </a:lnSpc>
            </a:pPr>
            <a:endParaRPr lang="en-US" altLang="zh-CN" sz="2800" b="1" dirty="0"/>
          </a:p>
        </p:txBody>
      </p:sp>
      <p:graphicFrame>
        <p:nvGraphicFramePr>
          <p:cNvPr id="465949" name="表格 465948"/>
          <p:cNvGraphicFramePr/>
          <p:nvPr/>
        </p:nvGraphicFramePr>
        <p:xfrm>
          <a:off x="5219700" y="2060575"/>
          <a:ext cx="3529013" cy="2376488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80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 err="1">
                          <a:ea typeface="楷体_GB2312" pitchFamily="49" charset="-122"/>
                        </a:rPr>
                        <a:t>t</a:t>
                      </a:r>
                      <a:r>
                        <a:rPr lang="en-US" altLang="zh-CN" sz="2000" b="1" baseline="-25000" dirty="0" err="1">
                          <a:ea typeface="楷体_GB2312" pitchFamily="49" charset="-122"/>
                        </a:rPr>
                        <a:t>ji</a:t>
                      </a:r>
                      <a:endParaRPr lang="en-US" altLang="zh-CN" sz="2000" b="1" baseline="-25000">
                        <a:ea typeface="楷体_GB2312" pitchFamily="49" charset="-122"/>
                      </a:endParaRPr>
                    </a:p>
                  </a:txBody>
                  <a:tcPr anchor="ctr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latin typeface="楷体_GB2312" pitchFamily="49" charset="-122"/>
                          <a:ea typeface="楷体_GB2312" pitchFamily="49" charset="-122"/>
                        </a:rPr>
                        <a:t>机器</a:t>
                      </a:r>
                      <a:r>
                        <a:rPr lang="en-US" altLang="zh-CN" sz="2000" b="1"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latin typeface="楷体_GB2312" pitchFamily="49" charset="-122"/>
                          <a:ea typeface="楷体_GB2312" pitchFamily="49" charset="-122"/>
                        </a:rPr>
                        <a:t>机器</a:t>
                      </a:r>
                      <a:r>
                        <a:rPr lang="en-US" altLang="zh-CN" sz="2000" b="1"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latin typeface="楷体_GB2312" pitchFamily="49" charset="-122"/>
                          <a:ea typeface="楷体_GB2312" pitchFamily="49" charset="-122"/>
                        </a:rPr>
                        <a:t>作业</a:t>
                      </a:r>
                      <a:r>
                        <a:rPr lang="en-US" altLang="zh-CN" sz="2000" b="1"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latin typeface="楷体_GB2312" pitchFamily="49" charset="-122"/>
                          <a:ea typeface="楷体_GB2312" pitchFamily="49" charset="-122"/>
                        </a:rPr>
                        <a:t>作业</a:t>
                      </a:r>
                      <a:r>
                        <a:rPr lang="en-US" altLang="zh-CN" sz="2000" b="1"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latin typeface="楷体_GB2312" pitchFamily="49" charset="-122"/>
                          <a:ea typeface="楷体_GB2312" pitchFamily="49" charset="-122"/>
                        </a:rPr>
                        <a:t>作业</a:t>
                      </a:r>
                      <a:r>
                        <a:rPr lang="en-US" altLang="zh-CN" sz="2000" b="1"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</a:t>
            </a:r>
            <a:r>
              <a:rPr lang="en-US" altLang="zh-CN" dirty="0"/>
              <a:t>0-1</a:t>
            </a:r>
            <a:r>
              <a:rPr dirty="0"/>
              <a:t>背包问题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594360" y="1052364"/>
            <a:ext cx="8086016" cy="5472980"/>
          </a:xfr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问题描述</a:t>
            </a:r>
            <a:r>
              <a:rPr lang="zh-CN" altLang="en-US" dirty="0"/>
              <a:t>：</a:t>
            </a:r>
            <a:r>
              <a:rPr dirty="0"/>
              <a:t>在0</a:t>
            </a:r>
            <a:r>
              <a:rPr lang="en-US" dirty="0"/>
              <a:t>-</a:t>
            </a:r>
            <a:r>
              <a:rPr dirty="0"/>
              <a:t>1背包问题中，需对容量为c的背包进行装载。从n个物品中选取装入背包的物品，每件物品i的重量为w</a:t>
            </a:r>
            <a:r>
              <a:rPr baseline="-25000" dirty="0"/>
              <a:t>i</a:t>
            </a:r>
            <a:r>
              <a:rPr dirty="0"/>
              <a:t>, 价值为p</a:t>
            </a:r>
            <a:r>
              <a:rPr baseline="-25000" dirty="0"/>
              <a:t>i</a:t>
            </a:r>
            <a:r>
              <a:rPr dirty="0"/>
              <a:t>。对于可行的背包装载，背包中的物品的总重量不能超过背包的容量，最佳装载是指所装入的物品价值最高</a:t>
            </a:r>
          </a:p>
          <a:p>
            <a:pPr indent="0" fontAlgn="auto">
              <a:lnSpc>
                <a:spcPct val="150000"/>
              </a:lnSpc>
            </a:pPr>
            <a:endParaRPr lang="en-US" altLang="zh-CN" dirty="0"/>
          </a:p>
          <a:p>
            <a:pPr indent="0" fontAlgn="auto">
              <a:lnSpc>
                <a:spcPct val="150000"/>
              </a:lnSpc>
            </a:pPr>
            <a:endParaRPr dirty="0"/>
          </a:p>
          <a:p>
            <a:pPr indent="0" fontAlgn="auto">
              <a:lnSpc>
                <a:spcPct val="150000"/>
              </a:lnSpc>
            </a:pPr>
            <a:r>
              <a:rPr dirty="0" err="1"/>
              <a:t>约束条件为</a:t>
            </a:r>
            <a:r>
              <a:rPr lang="zh-CN" altLang="en-US" dirty="0"/>
              <a:t>：</a:t>
            </a:r>
          </a:p>
          <a:p>
            <a:pPr indent="0" fontAlgn="auto">
              <a:lnSpc>
                <a:spcPct val="150000"/>
              </a:lnSpc>
            </a:pPr>
            <a:r>
              <a:rPr lang="zh-CN" altLang="en-US" sz="2000" dirty="0"/>
              <a:t>    在这个表达式中，需求出</a:t>
            </a:r>
            <a:r>
              <a:rPr lang="en-US" altLang="zh-CN" sz="2000" dirty="0"/>
              <a:t>x</a:t>
            </a:r>
            <a:r>
              <a:rPr lang="en-US" altLang="zh-CN" sz="2000" baseline="-25000" dirty="0"/>
              <a:t>i</a:t>
            </a:r>
            <a:r>
              <a:rPr lang="zh-CN" altLang="en-US" sz="2000" dirty="0"/>
              <a:t>的值。</a:t>
            </a:r>
            <a:r>
              <a:rPr lang="en-US" altLang="zh-CN" sz="2000" dirty="0"/>
              <a:t>x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=1</a:t>
            </a:r>
            <a:r>
              <a:rPr lang="zh-CN" altLang="en-US" sz="2000" dirty="0"/>
              <a:t>表示物品</a:t>
            </a:r>
            <a:r>
              <a:rPr lang="en-US" altLang="zh-CN" sz="2000" dirty="0"/>
              <a:t>i</a:t>
            </a:r>
            <a:r>
              <a:rPr lang="zh-CN" altLang="en-US" sz="2000" dirty="0"/>
              <a:t>装入背包中，</a:t>
            </a:r>
            <a:r>
              <a:rPr lang="en-US" altLang="zh-CN" sz="2000" dirty="0"/>
              <a:t>x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=0</a:t>
            </a:r>
            <a:r>
              <a:rPr lang="zh-CN" altLang="en-US" sz="2000" dirty="0"/>
              <a:t>表示物品</a:t>
            </a:r>
            <a:r>
              <a:rPr lang="en-US" altLang="zh-CN" sz="2000" dirty="0"/>
              <a:t>i</a:t>
            </a:r>
            <a:r>
              <a:rPr lang="zh-CN" altLang="en-US" sz="2000" dirty="0"/>
              <a:t>不装入背包。</a:t>
            </a:r>
          </a:p>
          <a:p>
            <a:pPr indent="0" fontAlgn="auto">
              <a:lnSpc>
                <a:spcPct val="150000"/>
              </a:lnSpc>
            </a:pPr>
            <a:endParaRPr lang="en-US" altLang="zh-CN" dirty="0"/>
          </a:p>
        </p:txBody>
      </p:sp>
      <p:graphicFrame>
        <p:nvGraphicFramePr>
          <p:cNvPr id="41994" name="对象 41993"/>
          <p:cNvGraphicFramePr/>
          <p:nvPr>
            <p:extLst>
              <p:ext uri="{D42A27DB-BD31-4B8C-83A1-F6EECF244321}">
                <p14:modId xmlns:p14="http://schemas.microsoft.com/office/powerpoint/2010/main" val="2749265942"/>
              </p:ext>
            </p:extLst>
          </p:nvPr>
        </p:nvGraphicFramePr>
        <p:xfrm>
          <a:off x="4572000" y="3798576"/>
          <a:ext cx="1716405" cy="760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0" r:id="rId4" imgW="774065" imgH="342900" progId="Equation.3">
                  <p:embed/>
                </p:oleObj>
              </mc:Choice>
              <mc:Fallback>
                <p:oleObj r:id="rId4" imgW="774065" imgH="342900" progId="Equation.3">
                  <p:embed/>
                  <p:pic>
                    <p:nvPicPr>
                      <p:cNvPr id="41994" name="对象 419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3798576"/>
                        <a:ext cx="1716405" cy="760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对象 41995"/>
          <p:cNvGraphicFramePr/>
          <p:nvPr>
            <p:extLst>
              <p:ext uri="{D42A27DB-BD31-4B8C-83A1-F6EECF244321}">
                <p14:modId xmlns:p14="http://schemas.microsoft.com/office/powerpoint/2010/main" val="3085131929"/>
              </p:ext>
            </p:extLst>
          </p:nvPr>
        </p:nvGraphicFramePr>
        <p:xfrm>
          <a:off x="2483768" y="4725144"/>
          <a:ext cx="3072289" cy="75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1" r:id="rId6" imgW="1396365" imgH="342900" progId="Equation.3">
                  <p:embed/>
                </p:oleObj>
              </mc:Choice>
              <mc:Fallback>
                <p:oleObj r:id="rId6" imgW="1396365" imgH="342900" progId="Equation.3">
                  <p:embed/>
                  <p:pic>
                    <p:nvPicPr>
                      <p:cNvPr id="41996" name="对象 4199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83768" y="4725144"/>
                        <a:ext cx="3072289" cy="754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611188" y="411163"/>
            <a:ext cx="7772400" cy="641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en-US" sz="3600" b="1" dirty="0">
                <a:solidFill>
                  <a:srgbClr val="2324CB"/>
                </a:solidFill>
                <a:latin typeface="+mj-lt"/>
                <a:ea typeface="+mj-ea"/>
                <a:cs typeface="+mj-cs"/>
              </a:rPr>
              <a:t>7.4 </a:t>
            </a:r>
            <a:r>
              <a:rPr lang="en-US" altLang="en-US" sz="3600" b="1" dirty="0">
                <a:solidFill>
                  <a:srgbClr val="2324CB"/>
                </a:solidFill>
                <a:latin typeface="+mj-lt"/>
                <a:ea typeface="+mj-ea"/>
                <a:cs typeface="+mj-cs"/>
              </a:rPr>
              <a:t>0-1背包问题</a:t>
            </a:r>
            <a:endParaRPr lang="zh-CN" altLang="en-US" sz="3600" b="1" dirty="0">
              <a:solidFill>
                <a:srgbClr val="2324CB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Text Box 5"/>
              <p:cNvSpPr txBox="1">
                <a:spLocks noChangeArrowheads="1"/>
              </p:cNvSpPr>
              <p:nvPr/>
            </p:nvSpPr>
            <p:spPr bwMode="auto">
              <a:xfrm>
                <a:off x="611188" y="1442159"/>
                <a:ext cx="5767114" cy="9787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6350" algn="ctr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ts val="200"/>
                  </a:spcBef>
                  <a:buClr>
                    <a:schemeClr val="tx1"/>
                  </a:buClr>
                  <a:buFont typeface="Wingdings" pitchFamily="2" charset="2"/>
                  <a:buBlip>
                    <a:blip r:embed="rId2"/>
                  </a:buBlip>
                  <a:defRPr sz="24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ts val="200"/>
                  </a:spcBef>
                  <a:buClr>
                    <a:srgbClr val="CC0000"/>
                  </a:buClr>
                  <a:buFont typeface="Wingdings" pitchFamily="2" charset="2"/>
                  <a:buChar char="u"/>
                  <a:defRPr sz="24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ts val="200"/>
                  </a:spcBef>
                  <a:buClr>
                    <a:srgbClr val="CC0000"/>
                  </a:buClr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lnSpc>
                    <a:spcPct val="110000"/>
                  </a:lnSpc>
                  <a:spcBef>
                    <a:spcPts val="200"/>
                  </a:spcBef>
                  <a:buClr>
                    <a:schemeClr val="tx1"/>
                  </a:buClr>
                  <a:buBlip>
                    <a:blip r:embed="rId2"/>
                  </a:buBlip>
                  <a:defRPr sz="24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lnSpc>
                    <a:spcPct val="110000"/>
                  </a:lnSpc>
                  <a:spcBef>
                    <a:spcPts val="200"/>
                  </a:spcBef>
                  <a:buClr>
                    <a:schemeClr val="tx1"/>
                  </a:buClr>
                  <a:buFont typeface="Wingdings" pitchFamily="2" charset="2"/>
                  <a:buBlip>
                    <a:blip r:embed="rId2"/>
                  </a:buBlip>
                  <a:defRPr sz="24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Blip>
                    <a:blip r:embed="rId2"/>
                  </a:buBlip>
                  <a:defRPr sz="24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Blip>
                    <a:blip r:embed="rId2"/>
                  </a:buBlip>
                  <a:defRPr sz="24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Blip>
                    <a:blip r:embed="rId2"/>
                  </a:buBlip>
                  <a:defRPr sz="24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Blip>
                    <a:blip r:embed="rId2"/>
                  </a:buBlip>
                  <a:defRPr sz="24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>
                    <a:schemeClr val="accent2"/>
                  </a:buClr>
                  <a:buFontTx/>
                  <a:buChar char="•"/>
                </a:pPr>
                <a:r>
                  <a:rPr lang="zh-CN" altLang="en-US" dirty="0"/>
                  <a:t>解空间：子集树</a:t>
                </a: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>
                    <a:schemeClr val="accent2"/>
                  </a:buClr>
                  <a:buFontTx/>
                  <a:buChar char="•"/>
                </a:pPr>
                <a:r>
                  <a:rPr lang="zh-CN" altLang="en-US" dirty="0"/>
                  <a:t>可行性约束函数：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𝒄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53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1442159"/>
                <a:ext cx="5767114" cy="978729"/>
              </a:xfrm>
              <a:prstGeom prst="rect">
                <a:avLst/>
              </a:prstGeom>
              <a:blipFill>
                <a:blip r:embed="rId3"/>
                <a:stretch>
                  <a:fillRect l="-1057" t="-12500" b="-893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4" name="Text Box 8"/>
          <p:cNvSpPr txBox="1">
            <a:spLocks noChangeArrowheads="1"/>
          </p:cNvSpPr>
          <p:nvPr/>
        </p:nvSpPr>
        <p:spPr bwMode="auto">
          <a:xfrm>
            <a:off x="453438" y="2529716"/>
            <a:ext cx="8087899" cy="3788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200"/>
              </a:spcBef>
              <a:buClr>
                <a:srgbClr val="CC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200"/>
              </a:spcBef>
              <a:buClr>
                <a:srgbClr val="CC0000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kumimoji="1" lang="zh-CN" altLang="en-US" sz="2000" dirty="0">
                <a:latin typeface="Times New Roman" pitchFamily="18" charset="0"/>
                <a:cs typeface="Times New Roman" pitchFamily="18" charset="0"/>
              </a:rPr>
              <a:t>         在搜索解空间树时，只要其左儿子结点是一个可行结点，搜索就进入左子树；当右子树中有可能包含最优解时才进入右子树搜索，否则将右子树减去。</a:t>
            </a:r>
            <a:endParaRPr kumimoji="1"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kumimoji="1" lang="en-US" altLang="zh-CN" sz="20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kumimoji="1" lang="zh-CN" altLang="en-US" sz="2000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kumimoji="1" lang="en-US" altLang="zh-CN" sz="2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zh-CN" altLang="en-US" sz="2000" dirty="0">
                <a:latin typeface="Times New Roman" pitchFamily="18" charset="0"/>
                <a:cs typeface="Times New Roman" pitchFamily="18" charset="0"/>
              </a:rPr>
              <a:t>是当前剩余物品价值总和</a:t>
            </a:r>
            <a:endParaRPr kumimoji="1"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kumimoji="1" lang="en-US" altLang="zh-CN" sz="2000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kumimoji="1" lang="en-US" altLang="zh-CN" sz="2000" dirty="0" err="1">
                <a:latin typeface="Times New Roman" pitchFamily="18" charset="0"/>
                <a:cs typeface="Times New Roman" pitchFamily="18" charset="0"/>
              </a:rPr>
              <a:t>cp</a:t>
            </a:r>
            <a:r>
              <a:rPr kumimoji="1" lang="zh-CN" altLang="en-US" sz="2000" dirty="0">
                <a:latin typeface="Times New Roman" pitchFamily="18" charset="0"/>
                <a:cs typeface="Times New Roman" pitchFamily="18" charset="0"/>
              </a:rPr>
              <a:t>是当前价值</a:t>
            </a:r>
            <a:endParaRPr kumimoji="1"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kumimoji="1" lang="en-US" altLang="zh-CN" sz="2000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kumimoji="1" lang="en-US" altLang="zh-CN" sz="2000" dirty="0" err="1">
                <a:latin typeface="Times New Roman" pitchFamily="18" charset="0"/>
                <a:cs typeface="Times New Roman" pitchFamily="18" charset="0"/>
              </a:rPr>
              <a:t>bestp</a:t>
            </a:r>
            <a:r>
              <a:rPr kumimoji="1" lang="zh-CN" altLang="en-US" sz="2000" dirty="0">
                <a:latin typeface="Times New Roman" pitchFamily="18" charset="0"/>
                <a:cs typeface="Times New Roman" pitchFamily="18" charset="0"/>
              </a:rPr>
              <a:t>是当前最优价值</a:t>
            </a:r>
            <a:endParaRPr kumimoji="1"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kumimoji="1" lang="en-US" altLang="zh-CN" sz="2000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kumimoji="1" lang="zh-CN" altLang="en-US" sz="2000" dirty="0">
                <a:latin typeface="Times New Roman" pitchFamily="18" charset="0"/>
                <a:cs typeface="Times New Roman" pitchFamily="18" charset="0"/>
              </a:rPr>
              <a:t>当</a:t>
            </a:r>
            <a:r>
              <a:rPr kumimoji="1" lang="en-US" altLang="zh-CN" sz="2000" dirty="0" err="1">
                <a:latin typeface="Times New Roman" pitchFamily="18" charset="0"/>
                <a:cs typeface="Times New Roman" pitchFamily="18" charset="0"/>
              </a:rPr>
              <a:t>cp+r</a:t>
            </a:r>
            <a:r>
              <a:rPr kumimoji="1" lang="en-US" altLang="zh-CN" sz="2000" dirty="0" err="1">
                <a:latin typeface="Times New Roman" pitchFamily="18" charset="0"/>
                <a:cs typeface="Times New Roman" pitchFamily="18" charset="0"/>
                <a:sym typeface="Symbol"/>
              </a:rPr>
              <a:t>bestp</a:t>
            </a:r>
            <a:r>
              <a:rPr kumimoji="1" lang="zh-CN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时，可剪去右子树</a:t>
            </a:r>
            <a:endParaRPr kumimoji="1" lang="en-US" altLang="zh-CN" sz="2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kumimoji="1"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如何计算右子树中解的上界？</a:t>
            </a:r>
            <a:endParaRPr kumimoji="1" lang="en-US" altLang="zh-C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kumimoji="1" lang="en-US" altLang="zh-CN" sz="2000" dirty="0">
                <a:latin typeface="Times New Roman" pitchFamily="18" charset="0"/>
                <a:cs typeface="Times New Roman" pitchFamily="18" charset="0"/>
                <a:sym typeface="Symbol"/>
              </a:rPr>
              <a:t>       </a:t>
            </a:r>
            <a:r>
              <a:rPr kumimoji="1" lang="zh-CN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将剩余物品依其单位重量价值排序，然后依次装入物品，直至装不下时，再装入该物品的一部分而装满背包，由此得到的价值是右子树中解的上界。</a:t>
            </a:r>
            <a:endParaRPr kumimoji="1"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en-US" altLang="zh-CN" dirty="0"/>
              <a:t>0-1</a:t>
            </a:r>
            <a:r>
              <a:rPr dirty="0"/>
              <a:t>背包问题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611505" y="1314877"/>
            <a:ext cx="7920990" cy="2268379"/>
          </a:xfr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dirty="0" err="1"/>
              <a:t>对于n</a:t>
            </a:r>
            <a:r>
              <a:rPr dirty="0"/>
              <a:t>=3时的0-1背包问题，其解空间用一棵完全二叉树表示，如下图所示。</a:t>
            </a:r>
          </a:p>
        </p:txBody>
      </p:sp>
      <p:grpSp>
        <p:nvGrpSpPr>
          <p:cNvPr id="102407" name="组合 102406"/>
          <p:cNvGrpSpPr/>
          <p:nvPr/>
        </p:nvGrpSpPr>
        <p:grpSpPr>
          <a:xfrm>
            <a:off x="1529954" y="2380060"/>
            <a:ext cx="6049565" cy="2862263"/>
            <a:chOff x="521" y="845"/>
            <a:chExt cx="5081" cy="2404"/>
          </a:xfrm>
          <a:solidFill>
            <a:schemeClr val="bg1"/>
          </a:solidFill>
        </p:grpSpPr>
        <p:sp>
          <p:nvSpPr>
            <p:cNvPr id="102414" name="矩形 102413"/>
            <p:cNvSpPr/>
            <p:nvPr/>
          </p:nvSpPr>
          <p:spPr>
            <a:xfrm>
              <a:off x="3470" y="1117"/>
              <a:ext cx="362" cy="272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none" anchor="ctr"/>
            <a:lstStyle/>
            <a:p>
              <a:pPr algn="ctr"/>
              <a:r>
                <a:rPr lang="en-US" altLang="zh-CN" sz="1200" dirty="0">
                  <a:latin typeface="Verdana" panose="020B0604030504040204" pitchFamily="34" charset="0"/>
                </a:rPr>
                <a:t>0</a:t>
              </a:r>
            </a:p>
          </p:txBody>
        </p:sp>
        <p:sp>
          <p:nvSpPr>
            <p:cNvPr id="102440" name="矩形 102439"/>
            <p:cNvSpPr/>
            <p:nvPr/>
          </p:nvSpPr>
          <p:spPr>
            <a:xfrm>
              <a:off x="1156" y="1706"/>
              <a:ext cx="362" cy="272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none" anchor="ctr"/>
            <a:lstStyle/>
            <a:p>
              <a:pPr algn="ctr"/>
              <a:r>
                <a:rPr lang="en-US" altLang="zh-CN" sz="1200" dirty="0"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102441" name="矩形 102440"/>
            <p:cNvSpPr/>
            <p:nvPr/>
          </p:nvSpPr>
          <p:spPr>
            <a:xfrm>
              <a:off x="612" y="2478"/>
              <a:ext cx="362" cy="272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102442" name="矩形 102441"/>
            <p:cNvSpPr/>
            <p:nvPr/>
          </p:nvSpPr>
          <p:spPr>
            <a:xfrm>
              <a:off x="1791" y="2478"/>
              <a:ext cx="362" cy="272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102443" name="矩形 102442"/>
            <p:cNvSpPr/>
            <p:nvPr/>
          </p:nvSpPr>
          <p:spPr>
            <a:xfrm>
              <a:off x="3606" y="1842"/>
              <a:ext cx="362" cy="272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102444" name="矩形 102443"/>
            <p:cNvSpPr/>
            <p:nvPr/>
          </p:nvSpPr>
          <p:spPr>
            <a:xfrm>
              <a:off x="3107" y="2523"/>
              <a:ext cx="362" cy="272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102445" name="矩形 102444"/>
            <p:cNvSpPr/>
            <p:nvPr/>
          </p:nvSpPr>
          <p:spPr>
            <a:xfrm>
              <a:off x="4513" y="2523"/>
              <a:ext cx="362" cy="272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102446" name="矩形 102445"/>
            <p:cNvSpPr/>
            <p:nvPr/>
          </p:nvSpPr>
          <p:spPr>
            <a:xfrm>
              <a:off x="1882" y="1661"/>
              <a:ext cx="362" cy="272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</a:rPr>
                <a:t>0</a:t>
              </a:r>
            </a:p>
          </p:txBody>
        </p:sp>
        <p:sp>
          <p:nvSpPr>
            <p:cNvPr id="102447" name="矩形 102446"/>
            <p:cNvSpPr/>
            <p:nvPr/>
          </p:nvSpPr>
          <p:spPr>
            <a:xfrm>
              <a:off x="2426" y="2478"/>
              <a:ext cx="362" cy="272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</a:rPr>
                <a:t>0</a:t>
              </a:r>
            </a:p>
          </p:txBody>
        </p:sp>
        <p:sp>
          <p:nvSpPr>
            <p:cNvPr id="102448" name="矩形 102447"/>
            <p:cNvSpPr/>
            <p:nvPr/>
          </p:nvSpPr>
          <p:spPr>
            <a:xfrm>
              <a:off x="3833" y="2523"/>
              <a:ext cx="362" cy="272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</a:rPr>
                <a:t>0</a:t>
              </a:r>
            </a:p>
          </p:txBody>
        </p:sp>
        <p:sp>
          <p:nvSpPr>
            <p:cNvPr id="102449" name="矩形 102448"/>
            <p:cNvSpPr/>
            <p:nvPr/>
          </p:nvSpPr>
          <p:spPr>
            <a:xfrm>
              <a:off x="4513" y="1797"/>
              <a:ext cx="362" cy="272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</a:rPr>
                <a:t>0</a:t>
              </a:r>
            </a:p>
          </p:txBody>
        </p:sp>
        <p:sp>
          <p:nvSpPr>
            <p:cNvPr id="102450" name="矩形 102449"/>
            <p:cNvSpPr/>
            <p:nvPr/>
          </p:nvSpPr>
          <p:spPr>
            <a:xfrm>
              <a:off x="5193" y="2523"/>
              <a:ext cx="362" cy="272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</a:rPr>
                <a:t>0</a:t>
              </a:r>
            </a:p>
          </p:txBody>
        </p:sp>
        <p:sp>
          <p:nvSpPr>
            <p:cNvPr id="102451" name="矩形 102450"/>
            <p:cNvSpPr/>
            <p:nvPr/>
          </p:nvSpPr>
          <p:spPr>
            <a:xfrm>
              <a:off x="1111" y="2478"/>
              <a:ext cx="362" cy="272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</a:rPr>
                <a:t>0</a:t>
              </a:r>
            </a:p>
          </p:txBody>
        </p:sp>
        <p:sp>
          <p:nvSpPr>
            <p:cNvPr id="102408" name="矩形 102407"/>
            <p:cNvSpPr/>
            <p:nvPr/>
          </p:nvSpPr>
          <p:spPr>
            <a:xfrm>
              <a:off x="1973" y="1071"/>
              <a:ext cx="362" cy="272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102409" name="椭圆 102408"/>
            <p:cNvSpPr/>
            <p:nvPr/>
          </p:nvSpPr>
          <p:spPr>
            <a:xfrm>
              <a:off x="2789" y="845"/>
              <a:ext cx="318" cy="318"/>
            </a:xfrm>
            <a:prstGeom prst="ellips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0000FF"/>
                  </a:solidFill>
                  <a:latin typeface="Verdana" panose="020B0604030504040204" pitchFamily="34" charset="0"/>
                </a:rPr>
                <a:t>A</a:t>
              </a:r>
            </a:p>
          </p:txBody>
        </p:sp>
        <p:sp>
          <p:nvSpPr>
            <p:cNvPr id="102410" name="椭圆 102409"/>
            <p:cNvSpPr/>
            <p:nvPr/>
          </p:nvSpPr>
          <p:spPr>
            <a:xfrm>
              <a:off x="1519" y="1389"/>
              <a:ext cx="318" cy="318"/>
            </a:xfrm>
            <a:prstGeom prst="ellips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0000FF"/>
                  </a:solidFill>
                  <a:latin typeface="Verdana" panose="020B0604030504040204" pitchFamily="34" charset="0"/>
                </a:rPr>
                <a:t>B</a:t>
              </a:r>
            </a:p>
          </p:txBody>
        </p:sp>
        <p:sp>
          <p:nvSpPr>
            <p:cNvPr id="102411" name="椭圆 102410"/>
            <p:cNvSpPr/>
            <p:nvPr/>
          </p:nvSpPr>
          <p:spPr>
            <a:xfrm>
              <a:off x="4059" y="1525"/>
              <a:ext cx="318" cy="318"/>
            </a:xfrm>
            <a:prstGeom prst="ellips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0000FF"/>
                  </a:solidFill>
                  <a:latin typeface="Verdana" panose="020B0604030504040204" pitchFamily="34" charset="0"/>
                </a:rPr>
                <a:t>C</a:t>
              </a:r>
            </a:p>
          </p:txBody>
        </p:sp>
        <p:sp>
          <p:nvSpPr>
            <p:cNvPr id="102412" name="直接连接符 102411"/>
            <p:cNvSpPr/>
            <p:nvPr/>
          </p:nvSpPr>
          <p:spPr>
            <a:xfrm flipH="1">
              <a:off x="1837" y="1071"/>
              <a:ext cx="952" cy="409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13" name="直接连接符 102412"/>
            <p:cNvSpPr/>
            <p:nvPr/>
          </p:nvSpPr>
          <p:spPr>
            <a:xfrm>
              <a:off x="3107" y="1071"/>
              <a:ext cx="998" cy="545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15" name="直接连接符 102414"/>
            <p:cNvSpPr/>
            <p:nvPr/>
          </p:nvSpPr>
          <p:spPr>
            <a:xfrm flipH="1">
              <a:off x="1202" y="1661"/>
              <a:ext cx="363" cy="454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16" name="直接连接符 102415"/>
            <p:cNvSpPr/>
            <p:nvPr/>
          </p:nvSpPr>
          <p:spPr>
            <a:xfrm>
              <a:off x="1791" y="1661"/>
              <a:ext cx="408" cy="454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17" name="椭圆 102416"/>
            <p:cNvSpPr/>
            <p:nvPr/>
          </p:nvSpPr>
          <p:spPr>
            <a:xfrm>
              <a:off x="930" y="2069"/>
              <a:ext cx="318" cy="318"/>
            </a:xfrm>
            <a:prstGeom prst="ellips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0000FF"/>
                  </a:solidFill>
                  <a:latin typeface="Verdana" panose="020B0604030504040204" pitchFamily="34" charset="0"/>
                </a:rPr>
                <a:t>D</a:t>
              </a:r>
            </a:p>
          </p:txBody>
        </p:sp>
        <p:sp>
          <p:nvSpPr>
            <p:cNvPr id="102418" name="椭圆 102417"/>
            <p:cNvSpPr/>
            <p:nvPr/>
          </p:nvSpPr>
          <p:spPr>
            <a:xfrm>
              <a:off x="2109" y="2115"/>
              <a:ext cx="318" cy="318"/>
            </a:xfrm>
            <a:prstGeom prst="ellips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0000FF"/>
                  </a:solidFill>
                  <a:latin typeface="Verdana" panose="020B0604030504040204" pitchFamily="34" charset="0"/>
                </a:rPr>
                <a:t>E</a:t>
              </a:r>
            </a:p>
          </p:txBody>
        </p:sp>
        <p:sp>
          <p:nvSpPr>
            <p:cNvPr id="102419" name="椭圆 102418"/>
            <p:cNvSpPr/>
            <p:nvPr/>
          </p:nvSpPr>
          <p:spPr>
            <a:xfrm>
              <a:off x="3515" y="2205"/>
              <a:ext cx="318" cy="318"/>
            </a:xfrm>
            <a:prstGeom prst="ellips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0000FF"/>
                  </a:solidFill>
                  <a:latin typeface="Verdana" panose="020B0604030504040204" pitchFamily="34" charset="0"/>
                </a:rPr>
                <a:t>F</a:t>
              </a:r>
            </a:p>
          </p:txBody>
        </p:sp>
        <p:sp>
          <p:nvSpPr>
            <p:cNvPr id="102420" name="椭圆 102419"/>
            <p:cNvSpPr/>
            <p:nvPr/>
          </p:nvSpPr>
          <p:spPr>
            <a:xfrm>
              <a:off x="4785" y="2160"/>
              <a:ext cx="318" cy="318"/>
            </a:xfrm>
            <a:prstGeom prst="ellips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0000FF"/>
                  </a:solidFill>
                  <a:latin typeface="Verdana" panose="020B0604030504040204" pitchFamily="34" charset="0"/>
                </a:rPr>
                <a:t>G</a:t>
              </a:r>
            </a:p>
          </p:txBody>
        </p:sp>
        <p:sp>
          <p:nvSpPr>
            <p:cNvPr id="102421" name="椭圆 102420"/>
            <p:cNvSpPr/>
            <p:nvPr/>
          </p:nvSpPr>
          <p:spPr>
            <a:xfrm>
              <a:off x="521" y="2840"/>
              <a:ext cx="318" cy="318"/>
            </a:xfrm>
            <a:prstGeom prst="ellips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0000FF"/>
                  </a:solidFill>
                  <a:latin typeface="Verdana" panose="020B0604030504040204" pitchFamily="34" charset="0"/>
                </a:rPr>
                <a:t>H</a:t>
              </a:r>
            </a:p>
          </p:txBody>
        </p:sp>
        <p:sp>
          <p:nvSpPr>
            <p:cNvPr id="102422" name="椭圆 102421"/>
            <p:cNvSpPr/>
            <p:nvPr/>
          </p:nvSpPr>
          <p:spPr>
            <a:xfrm>
              <a:off x="1247" y="2840"/>
              <a:ext cx="318" cy="318"/>
            </a:xfrm>
            <a:prstGeom prst="ellips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0000FF"/>
                  </a:solidFill>
                  <a:latin typeface="Verdana" panose="020B0604030504040204" pitchFamily="34" charset="0"/>
                </a:rPr>
                <a:t>I</a:t>
              </a:r>
            </a:p>
          </p:txBody>
        </p:sp>
        <p:sp>
          <p:nvSpPr>
            <p:cNvPr id="102423" name="椭圆 102422"/>
            <p:cNvSpPr/>
            <p:nvPr/>
          </p:nvSpPr>
          <p:spPr>
            <a:xfrm>
              <a:off x="1746" y="2886"/>
              <a:ext cx="318" cy="318"/>
            </a:xfrm>
            <a:prstGeom prst="ellips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0000FF"/>
                  </a:solidFill>
                  <a:latin typeface="Verdana" panose="020B0604030504040204" pitchFamily="34" charset="0"/>
                </a:rPr>
                <a:t>J</a:t>
              </a:r>
            </a:p>
          </p:txBody>
        </p:sp>
        <p:sp>
          <p:nvSpPr>
            <p:cNvPr id="102424" name="椭圆 102423"/>
            <p:cNvSpPr/>
            <p:nvPr/>
          </p:nvSpPr>
          <p:spPr>
            <a:xfrm>
              <a:off x="2472" y="2886"/>
              <a:ext cx="318" cy="318"/>
            </a:xfrm>
            <a:prstGeom prst="ellips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0000FF"/>
                  </a:solidFill>
                  <a:latin typeface="Verdana" panose="020B0604030504040204" pitchFamily="34" charset="0"/>
                </a:rPr>
                <a:t>K</a:t>
              </a:r>
            </a:p>
          </p:txBody>
        </p:sp>
        <p:sp>
          <p:nvSpPr>
            <p:cNvPr id="102425" name="椭圆 102424"/>
            <p:cNvSpPr/>
            <p:nvPr/>
          </p:nvSpPr>
          <p:spPr>
            <a:xfrm>
              <a:off x="3107" y="2931"/>
              <a:ext cx="318" cy="318"/>
            </a:xfrm>
            <a:prstGeom prst="ellips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0000FF"/>
                  </a:solidFill>
                  <a:latin typeface="Verdana" panose="020B0604030504040204" pitchFamily="34" charset="0"/>
                </a:rPr>
                <a:t>L</a:t>
              </a:r>
            </a:p>
          </p:txBody>
        </p:sp>
        <p:sp>
          <p:nvSpPr>
            <p:cNvPr id="102426" name="椭圆 102425"/>
            <p:cNvSpPr/>
            <p:nvPr/>
          </p:nvSpPr>
          <p:spPr>
            <a:xfrm>
              <a:off x="3878" y="2931"/>
              <a:ext cx="318" cy="318"/>
            </a:xfrm>
            <a:prstGeom prst="ellips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0000FF"/>
                  </a:solidFill>
                  <a:latin typeface="Verdana" panose="020B0604030504040204" pitchFamily="34" charset="0"/>
                </a:rPr>
                <a:t>M</a:t>
              </a:r>
            </a:p>
          </p:txBody>
        </p:sp>
        <p:sp>
          <p:nvSpPr>
            <p:cNvPr id="102427" name="椭圆 102426"/>
            <p:cNvSpPr/>
            <p:nvPr/>
          </p:nvSpPr>
          <p:spPr>
            <a:xfrm>
              <a:off x="4513" y="2886"/>
              <a:ext cx="318" cy="318"/>
            </a:xfrm>
            <a:prstGeom prst="ellips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0000FF"/>
                  </a:solidFill>
                  <a:latin typeface="Verdana" panose="020B0604030504040204" pitchFamily="34" charset="0"/>
                </a:rPr>
                <a:t>N</a:t>
              </a:r>
            </a:p>
          </p:txBody>
        </p:sp>
        <p:sp>
          <p:nvSpPr>
            <p:cNvPr id="102428" name="椭圆 102427"/>
            <p:cNvSpPr/>
            <p:nvPr/>
          </p:nvSpPr>
          <p:spPr>
            <a:xfrm>
              <a:off x="5284" y="2886"/>
              <a:ext cx="318" cy="318"/>
            </a:xfrm>
            <a:prstGeom prst="ellips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0000FF"/>
                  </a:solidFill>
                  <a:latin typeface="Verdana" panose="020B0604030504040204" pitchFamily="34" charset="0"/>
                </a:rPr>
                <a:t>O</a:t>
              </a:r>
            </a:p>
          </p:txBody>
        </p:sp>
        <p:sp>
          <p:nvSpPr>
            <p:cNvPr id="102429" name="直接连接符 102428"/>
            <p:cNvSpPr/>
            <p:nvPr/>
          </p:nvSpPr>
          <p:spPr>
            <a:xfrm flipH="1">
              <a:off x="3742" y="1797"/>
              <a:ext cx="363" cy="408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30" name="直接连接符 102429"/>
            <p:cNvSpPr/>
            <p:nvPr/>
          </p:nvSpPr>
          <p:spPr>
            <a:xfrm>
              <a:off x="4332" y="1797"/>
              <a:ext cx="544" cy="408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31" name="直接连接符 102430"/>
            <p:cNvSpPr/>
            <p:nvPr/>
          </p:nvSpPr>
          <p:spPr>
            <a:xfrm>
              <a:off x="1111" y="2387"/>
              <a:ext cx="227" cy="453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32" name="直接连接符 102431"/>
            <p:cNvSpPr/>
            <p:nvPr/>
          </p:nvSpPr>
          <p:spPr>
            <a:xfrm>
              <a:off x="2381" y="2387"/>
              <a:ext cx="317" cy="499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33" name="直接连接符 102432"/>
            <p:cNvSpPr/>
            <p:nvPr/>
          </p:nvSpPr>
          <p:spPr>
            <a:xfrm>
              <a:off x="3787" y="2478"/>
              <a:ext cx="272" cy="453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34" name="直接连接符 102433"/>
            <p:cNvSpPr/>
            <p:nvPr/>
          </p:nvSpPr>
          <p:spPr>
            <a:xfrm>
              <a:off x="5057" y="2432"/>
              <a:ext cx="408" cy="454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35" name="直接连接符 102434"/>
            <p:cNvSpPr/>
            <p:nvPr/>
          </p:nvSpPr>
          <p:spPr>
            <a:xfrm flipH="1">
              <a:off x="703" y="2387"/>
              <a:ext cx="317" cy="453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36" name="直接连接符 102435"/>
            <p:cNvSpPr/>
            <p:nvPr/>
          </p:nvSpPr>
          <p:spPr>
            <a:xfrm flipH="1">
              <a:off x="1927" y="2432"/>
              <a:ext cx="273" cy="454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37" name="直接连接符 102436"/>
            <p:cNvSpPr/>
            <p:nvPr/>
          </p:nvSpPr>
          <p:spPr>
            <a:xfrm flipH="1">
              <a:off x="3288" y="2478"/>
              <a:ext cx="272" cy="453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38" name="直接连接符 102437"/>
            <p:cNvSpPr/>
            <p:nvPr/>
          </p:nvSpPr>
          <p:spPr>
            <a:xfrm flipH="1">
              <a:off x="4649" y="2478"/>
              <a:ext cx="272" cy="408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576" y="442347"/>
            <a:ext cx="3962400" cy="559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85324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0-1</a:t>
            </a:r>
            <a:r>
              <a:rPr lang="zh-CN" altLang="en-US" sz="24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背包问题的回溯算法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5160516-B726-4894-AD67-17B790D922B3}"/>
              </a:ext>
            </a:extLst>
          </p:cNvPr>
          <p:cNvSpPr/>
          <p:nvPr/>
        </p:nvSpPr>
        <p:spPr>
          <a:xfrm>
            <a:off x="274823" y="1131605"/>
            <a:ext cx="4572000" cy="472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5200" b="1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Backtrack(int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b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{ if 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&gt; n) </a:t>
            </a:r>
            <a:b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     {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bestp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=cp; return;}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b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if 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cw+w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[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]&lt;=c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)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{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//x[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]=1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b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 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cw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+=w[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];  cp+=p[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]; </a:t>
            </a:r>
            <a:b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       Backtrack(i+1);</a:t>
            </a:r>
            <a:b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 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cw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-=w[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];  cp-=p[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]; }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b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if(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Bound(i+1)&gt;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bestp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)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//x[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]=0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b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Backtrack(i+1) ;</a:t>
            </a:r>
            <a:b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98F510C-576A-4F06-A940-1FACEB95C515}"/>
              </a:ext>
            </a:extLst>
          </p:cNvPr>
          <p:cNvSpPr/>
          <p:nvPr/>
        </p:nvSpPr>
        <p:spPr>
          <a:xfrm>
            <a:off x="4846824" y="1131605"/>
            <a:ext cx="4117664" cy="47244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rgbClr val="0563C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3200" b="1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Bound (int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{   cleft = c-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cw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剩余容量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b = cp;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以物品单位重量价值递减序装入物品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while 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&lt;=n &amp;&amp; w[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]&lt;= cleft)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   { cleft - = w[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];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      b+ = p[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];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++;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    }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装满背包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if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i&lt;=n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）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b+=p[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]/w[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]*cleft;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return b;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9" name="圆角矩形标注 10250">
            <a:extLst>
              <a:ext uri="{FF2B5EF4-FFF2-40B4-BE49-F238E27FC236}">
                <a16:creationId xmlns:a16="http://schemas.microsoft.com/office/drawing/2014/main" id="{E1E30A5E-9882-421C-BC0A-F5CA76CEFC1F}"/>
              </a:ext>
            </a:extLst>
          </p:cNvPr>
          <p:cNvSpPr/>
          <p:nvPr/>
        </p:nvSpPr>
        <p:spPr>
          <a:xfrm>
            <a:off x="2526143" y="836101"/>
            <a:ext cx="3542067" cy="1578890"/>
          </a:xfrm>
          <a:prstGeom prst="wedgeRoundRectCallout">
            <a:avLst>
              <a:gd name="adj1" fmla="val -72339"/>
              <a:gd name="adj2" fmla="val 57435"/>
              <a:gd name="adj3" fmla="val 16667"/>
            </a:avLst>
          </a:prstGeom>
          <a:solidFill>
            <a:srgbClr val="99CCFF"/>
          </a:solidFill>
          <a:ln w="9525" cap="flat" cmpd="sng">
            <a:solidFill>
              <a:sysClr val="windowText" lastClr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err="1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</a:rPr>
              <a:t>bestp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表示当前最优解的装包价值，初值为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</a:rPr>
              <a:t>0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能走到这儿，意味着得到更优解，因此才改写。</a:t>
            </a:r>
          </a:p>
        </p:txBody>
      </p:sp>
      <p:sp>
        <p:nvSpPr>
          <p:cNvPr id="20" name="圆角矩形标注 10251">
            <a:extLst>
              <a:ext uri="{FF2B5EF4-FFF2-40B4-BE49-F238E27FC236}">
                <a16:creationId xmlns:a16="http://schemas.microsoft.com/office/drawing/2014/main" id="{848655CD-AB6A-4898-9233-D884B45322D1}"/>
              </a:ext>
            </a:extLst>
          </p:cNvPr>
          <p:cNvSpPr/>
          <p:nvPr/>
        </p:nvSpPr>
        <p:spPr>
          <a:xfrm>
            <a:off x="4559486" y="2544480"/>
            <a:ext cx="4082738" cy="1341438"/>
          </a:xfrm>
          <a:prstGeom prst="wedgeRoundRectCallout">
            <a:avLst>
              <a:gd name="adj1" fmla="val -69519"/>
              <a:gd name="adj2" fmla="val 14256"/>
              <a:gd name="adj3" fmla="val 16667"/>
            </a:avLst>
          </a:prstGeom>
          <a:solidFill>
            <a:srgbClr val="99CCFF"/>
          </a:solidFill>
          <a:ln w="9525" cap="flat" cmpd="sng">
            <a:solidFill>
              <a:sysClr val="windowText" lastClr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err="1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</a:rPr>
              <a:t>cw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</a:rPr>
              <a:t>cp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是全局变量，表示当前路径已装包重量及装包价值，初值均为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</a:rPr>
              <a:t>0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21" name="圆角矩形标注 10252">
            <a:extLst>
              <a:ext uri="{FF2B5EF4-FFF2-40B4-BE49-F238E27FC236}">
                <a16:creationId xmlns:a16="http://schemas.microsoft.com/office/drawing/2014/main" id="{7E90BD31-6D95-423B-A2C8-C712E80A6661}"/>
              </a:ext>
            </a:extLst>
          </p:cNvPr>
          <p:cNvSpPr/>
          <p:nvPr/>
        </p:nvSpPr>
        <p:spPr>
          <a:xfrm>
            <a:off x="886670" y="3399399"/>
            <a:ext cx="1692275" cy="431800"/>
          </a:xfrm>
          <a:prstGeom prst="wedgeRoundRectCallout">
            <a:avLst>
              <a:gd name="adj1" fmla="val 15292"/>
              <a:gd name="adj2" fmla="val -129778"/>
              <a:gd name="adj3" fmla="val 16667"/>
            </a:avLst>
          </a:prstGeom>
          <a:solidFill>
            <a:srgbClr val="99CCFF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华文新魏" panose="02010800040101010101" pitchFamily="2" charset="-122"/>
              </a:rPr>
              <a:t>约束条件</a:t>
            </a:r>
          </a:p>
        </p:txBody>
      </p:sp>
      <p:sp>
        <p:nvSpPr>
          <p:cNvPr id="22" name="圆角矩形标注 10253">
            <a:extLst>
              <a:ext uri="{FF2B5EF4-FFF2-40B4-BE49-F238E27FC236}">
                <a16:creationId xmlns:a16="http://schemas.microsoft.com/office/drawing/2014/main" id="{72581618-BFA0-45B0-805E-3B0FAC09EF18}"/>
              </a:ext>
            </a:extLst>
          </p:cNvPr>
          <p:cNvSpPr/>
          <p:nvPr/>
        </p:nvSpPr>
        <p:spPr>
          <a:xfrm>
            <a:off x="3059112" y="4795556"/>
            <a:ext cx="1512888" cy="503237"/>
          </a:xfrm>
          <a:prstGeom prst="wedgeRoundRectCallout">
            <a:avLst>
              <a:gd name="adj1" fmla="val -55667"/>
              <a:gd name="adj2" fmla="val -96690"/>
              <a:gd name="adj3" fmla="val 16667"/>
            </a:avLst>
          </a:prstGeom>
          <a:solidFill>
            <a:srgbClr val="99CCFF"/>
          </a:solidFill>
          <a:ln w="9525" cap="flat" cmpd="sng">
            <a:solidFill>
              <a:sysClr val="windowText" lastClr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Verdana" panose="020B0604030504040204" pitchFamily="34" charset="0"/>
                <a:ea typeface="华文新魏" panose="02010800040101010101" pitchFamily="2" charset="-122"/>
              </a:rPr>
              <a:t>限界条件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9" grpId="1" bldLvl="0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标题 463873"/>
          <p:cNvSpPr>
            <a:spLocks noGrp="1"/>
          </p:cNvSpPr>
          <p:nvPr>
            <p:ph type="title"/>
          </p:nvPr>
        </p:nvSpPr>
        <p:spPr>
          <a:xfrm>
            <a:off x="762000" y="765076"/>
            <a:ext cx="7924800" cy="647700"/>
          </a:xfrm>
          <a:ln/>
        </p:spPr>
        <p:txBody>
          <a:bodyPr anchor="b"/>
          <a:lstStyle/>
          <a:p>
            <a:r>
              <a:rPr lang="zh-CN" altLang="en-US" dirty="0"/>
              <a:t>实 例</a:t>
            </a:r>
          </a:p>
        </p:txBody>
      </p:sp>
      <p:sp>
        <p:nvSpPr>
          <p:cNvPr id="463875" name="文本占位符 463874"/>
          <p:cNvSpPr>
            <a:spLocks noGrp="1"/>
          </p:cNvSpPr>
          <p:nvPr>
            <p:ph type="body" idx="1"/>
          </p:nvPr>
        </p:nvSpPr>
        <p:spPr>
          <a:xfrm>
            <a:off x="478585" y="1556792"/>
            <a:ext cx="8208963" cy="3312368"/>
          </a:xfrm>
          <a:ln/>
        </p:spPr>
        <p:txBody>
          <a:bodyPr/>
          <a:lstStyle/>
          <a:p>
            <a:r>
              <a:rPr lang="pt-BR" altLang="zh-CN" b="1" dirty="0"/>
              <a:t>0/1</a:t>
            </a:r>
            <a:r>
              <a:rPr lang="zh-CN" altLang="pt-BR" b="1" dirty="0"/>
              <a:t>背包实例，设有四件物品，其重量分别为</a:t>
            </a:r>
            <a:r>
              <a:rPr lang="pt-BR" altLang="zh-CN" b="1" dirty="0"/>
              <a:t>4,8,6,2,</a:t>
            </a:r>
            <a:r>
              <a:rPr lang="zh-CN" altLang="pt-BR" b="1" dirty="0"/>
              <a:t>价值分别为</a:t>
            </a:r>
            <a:r>
              <a:rPr lang="pt-BR" altLang="zh-CN" b="1" dirty="0"/>
              <a:t>8,7,18,5,</a:t>
            </a:r>
            <a:r>
              <a:rPr lang="zh-CN" altLang="pt-BR" b="1" dirty="0"/>
              <a:t>且背包最大容量为</a:t>
            </a:r>
            <a:r>
              <a:rPr lang="pt-BR" altLang="zh-CN" b="1" dirty="0"/>
              <a:t>16</a:t>
            </a:r>
            <a:r>
              <a:rPr lang="zh-CN" altLang="pt-BR" b="1" dirty="0"/>
              <a:t>。问：背包内装入哪些物品可以不超重并且达到最大价值。</a:t>
            </a:r>
            <a:r>
              <a:rPr lang="pt-BR" altLang="zh-CN" b="1" dirty="0"/>
              <a:t>(</a:t>
            </a:r>
            <a:r>
              <a:rPr lang="zh-CN" altLang="pt-BR" b="1" dirty="0"/>
              <a:t>分别用动态规划法和回溯法</a:t>
            </a:r>
            <a:r>
              <a:rPr lang="pt-BR" altLang="zh-CN" b="1" dirty="0"/>
              <a:t>)</a:t>
            </a:r>
            <a:r>
              <a:rPr lang="pt-BR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标题 48230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zh-CN" altLang="en-US" dirty="0"/>
              <a:t>解  答</a:t>
            </a:r>
          </a:p>
        </p:txBody>
      </p:sp>
      <p:sp>
        <p:nvSpPr>
          <p:cNvPr id="482307" name="文本占位符 48230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 sz="2800" b="1" dirty="0"/>
              <a:t>W={4, 8,6,2}</a:t>
            </a:r>
          </a:p>
          <a:p>
            <a:r>
              <a:rPr lang="en-US" altLang="zh-CN" sz="2800" b="1" dirty="0"/>
              <a:t>V={8,7,18,5}</a:t>
            </a:r>
            <a:endParaRPr lang="zh-CN" altLang="en-US" sz="2800" b="1" dirty="0"/>
          </a:p>
          <a:p>
            <a:r>
              <a:rPr lang="zh-CN" altLang="en-US" sz="2800" b="1" dirty="0"/>
              <a:t>按单位重量先将物品排序，排序后如下：</a:t>
            </a:r>
          </a:p>
          <a:p>
            <a:r>
              <a:rPr lang="en-US" altLang="zh-CN" sz="2800" b="1" dirty="0"/>
              <a:t>W′={6, 2,4,8}</a:t>
            </a:r>
          </a:p>
          <a:p>
            <a:r>
              <a:rPr lang="en-US" altLang="zh-CN" sz="2800" b="1" dirty="0"/>
              <a:t>V′={18,5,8,7}</a:t>
            </a:r>
          </a:p>
          <a:p>
            <a:r>
              <a:rPr lang="en-US" altLang="zh-CN" sz="2800" b="1" dirty="0"/>
              <a:t>S={3,4,1,2}(</a:t>
            </a:r>
            <a:r>
              <a:rPr lang="zh-CN" altLang="en-US" sz="2800" b="1" dirty="0"/>
              <a:t>对应的原物品序号</a:t>
            </a:r>
            <a:r>
              <a:rPr lang="en-US" altLang="zh-CN" sz="2800" b="1" dirty="0"/>
              <a:t>)</a:t>
            </a:r>
          </a:p>
          <a:p>
            <a:endParaRPr lang="en-US" altLang="zh-CN" sz="2800" b="1" dirty="0"/>
          </a:p>
        </p:txBody>
      </p:sp>
    </p:spTree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标题 483329"/>
          <p:cNvSpPr>
            <a:spLocks noGrp="1"/>
          </p:cNvSpPr>
          <p:nvPr>
            <p:ph type="title"/>
          </p:nvPr>
        </p:nvSpPr>
        <p:spPr>
          <a:xfrm>
            <a:off x="323850" y="535211"/>
            <a:ext cx="8243888" cy="517525"/>
          </a:xfrm>
          <a:ln/>
        </p:spPr>
        <p:txBody>
          <a:bodyPr anchor="b"/>
          <a:lstStyle/>
          <a:p>
            <a:r>
              <a:rPr lang="zh-CN" altLang="en-US" sz="4000" dirty="0"/>
              <a:t>解  空 间 树</a:t>
            </a:r>
            <a:endParaRPr lang="en-US" altLang="zh-CN" sz="4000" dirty="0"/>
          </a:p>
        </p:txBody>
      </p:sp>
      <p:sp>
        <p:nvSpPr>
          <p:cNvPr id="97" name="文本占位符 483330">
            <a:extLst>
              <a:ext uri="{FF2B5EF4-FFF2-40B4-BE49-F238E27FC236}">
                <a16:creationId xmlns:a16="http://schemas.microsoft.com/office/drawing/2014/main" id="{32D6BC81-FA6E-4597-B695-76615F975783}"/>
              </a:ext>
            </a:extLst>
          </p:cNvPr>
          <p:cNvSpPr>
            <a:spLocks noGrp="1"/>
          </p:cNvSpPr>
          <p:nvPr/>
        </p:nvSpPr>
        <p:spPr>
          <a:xfrm>
            <a:off x="688974" y="1092335"/>
            <a:ext cx="2543175" cy="9763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W′={6, 2,4,8}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V′={18,5,8,7}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C=16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C333144-15B7-4359-96E3-88E395F50A12}"/>
              </a:ext>
            </a:extLst>
          </p:cNvPr>
          <p:cNvGrpSpPr/>
          <p:nvPr/>
        </p:nvGrpSpPr>
        <p:grpSpPr>
          <a:xfrm>
            <a:off x="323851" y="911042"/>
            <a:ext cx="8568629" cy="5232841"/>
            <a:chOff x="323851" y="911042"/>
            <a:chExt cx="8568629" cy="5232841"/>
          </a:xfrm>
        </p:grpSpPr>
        <p:sp>
          <p:nvSpPr>
            <p:cNvPr id="112" name="文本框 483354">
              <a:extLst>
                <a:ext uri="{FF2B5EF4-FFF2-40B4-BE49-F238E27FC236}">
                  <a16:creationId xmlns:a16="http://schemas.microsoft.com/office/drawing/2014/main" id="{CCA4C12A-E6F8-4D95-BEEB-EACBE92A2806}"/>
                </a:ext>
              </a:extLst>
            </p:cNvPr>
            <p:cNvSpPr txBox="1"/>
            <p:nvPr/>
          </p:nvSpPr>
          <p:spPr>
            <a:xfrm>
              <a:off x="323851" y="5036344"/>
              <a:ext cx="2117724" cy="86177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>
              <a:spAutoFit/>
            </a:bodyPr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800080"/>
                  </a:solidFill>
                  <a:latin typeface="Verdana" panose="020B0604030504040204" pitchFamily="34" charset="0"/>
                </a:rPr>
                <a:t>cw+w[4]=19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800080"/>
                  </a:solidFill>
                  <a:latin typeface="Verdana" panose="020B0604030504040204" pitchFamily="34" charset="0"/>
                </a:rPr>
                <a:t>&gt;c,</a:t>
              </a:r>
              <a:r>
                <a:rPr lang="zh-CN" altLang="en-US" sz="2000" b="1" dirty="0">
                  <a:solidFill>
                    <a:srgbClr val="800080"/>
                  </a:solidFill>
                  <a:latin typeface="Verdana" panose="020B0604030504040204" pitchFamily="34" charset="0"/>
                </a:rPr>
                <a:t>剪枝</a:t>
              </a: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49327A5D-078B-4359-93D6-9C81326F30A2}"/>
                </a:ext>
              </a:extLst>
            </p:cNvPr>
            <p:cNvGrpSpPr/>
            <p:nvPr/>
          </p:nvGrpSpPr>
          <p:grpSpPr>
            <a:xfrm>
              <a:off x="1216025" y="911042"/>
              <a:ext cx="7676455" cy="5232841"/>
              <a:chOff x="1216025" y="911042"/>
              <a:chExt cx="7676455" cy="5232841"/>
            </a:xfrm>
          </p:grpSpPr>
          <p:sp>
            <p:nvSpPr>
              <p:cNvPr id="95" name="文本框 483346">
                <a:extLst>
                  <a:ext uri="{FF2B5EF4-FFF2-40B4-BE49-F238E27FC236}">
                    <a16:creationId xmlns:a16="http://schemas.microsoft.com/office/drawing/2014/main" id="{3AEE7785-8A92-45C9-B3BA-D93F5813BF48}"/>
                  </a:ext>
                </a:extLst>
              </p:cNvPr>
              <p:cNvSpPr txBox="1"/>
              <p:nvPr/>
            </p:nvSpPr>
            <p:spPr>
              <a:xfrm>
                <a:off x="2051720" y="2890233"/>
                <a:ext cx="1288991" cy="86177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>
                <a:spAutoFit/>
              </a:bodyPr>
              <a:lstStyle>
                <a:lvl1pPr marL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lvl="2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lvl="3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lvl="4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lvl="5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lvl="6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lvl="7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lvl="8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Verdana" panose="020B0604030504040204" pitchFamily="34" charset="0"/>
                  </a:rPr>
                  <a:t>cw=8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Verdana" panose="020B0604030504040204" pitchFamily="34" charset="0"/>
                  </a:rPr>
                  <a:t>cp=23</a:t>
                </a:r>
              </a:p>
            </p:txBody>
          </p:sp>
          <p:sp>
            <p:nvSpPr>
              <p:cNvPr id="96" name="文本框 483344">
                <a:extLst>
                  <a:ext uri="{FF2B5EF4-FFF2-40B4-BE49-F238E27FC236}">
                    <a16:creationId xmlns:a16="http://schemas.microsoft.com/office/drawing/2014/main" id="{C9D8F0B9-E9E5-43BE-873A-54937B98AEFE}"/>
                  </a:ext>
                </a:extLst>
              </p:cNvPr>
              <p:cNvSpPr txBox="1"/>
              <p:nvPr/>
            </p:nvSpPr>
            <p:spPr>
              <a:xfrm>
                <a:off x="4139952" y="911042"/>
                <a:ext cx="1079500" cy="86177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>
                <a:spAutoFit/>
              </a:bodyPr>
              <a:lstStyle>
                <a:lvl1pPr marL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lvl="2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lvl="3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lvl="4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lvl="5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lvl="6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lvl="7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lvl="8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Verdana" panose="020B0604030504040204" pitchFamily="34" charset="0"/>
                  </a:rPr>
                  <a:t>cw=0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Verdana" panose="020B0604030504040204" pitchFamily="34" charset="0"/>
                  </a:rPr>
                  <a:t>cp=0</a:t>
                </a:r>
              </a:p>
            </p:txBody>
          </p:sp>
          <p:sp>
            <p:nvSpPr>
              <p:cNvPr id="98" name="直接连接符 97">
                <a:extLst>
                  <a:ext uri="{FF2B5EF4-FFF2-40B4-BE49-F238E27FC236}">
                    <a16:creationId xmlns:a16="http://schemas.microsoft.com/office/drawing/2014/main" id="{C0E01BF4-D4B6-4171-A0EE-249177322ABD}"/>
                  </a:ext>
                </a:extLst>
              </p:cNvPr>
              <p:cNvSpPr/>
              <p:nvPr/>
            </p:nvSpPr>
            <p:spPr>
              <a:xfrm flipH="1">
                <a:off x="4313237" y="1593056"/>
                <a:ext cx="722312" cy="649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99" name="直接连接符 98">
                <a:extLst>
                  <a:ext uri="{FF2B5EF4-FFF2-40B4-BE49-F238E27FC236}">
                    <a16:creationId xmlns:a16="http://schemas.microsoft.com/office/drawing/2014/main" id="{03361AEB-4C8E-4FC0-85A0-D24FB0068B62}"/>
                  </a:ext>
                </a:extLst>
              </p:cNvPr>
              <p:cNvSpPr/>
              <p:nvPr/>
            </p:nvSpPr>
            <p:spPr>
              <a:xfrm>
                <a:off x="2776537" y="4461669"/>
                <a:ext cx="792162" cy="57467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0" name="直接连接符 99">
                <a:extLst>
                  <a:ext uri="{FF2B5EF4-FFF2-40B4-BE49-F238E27FC236}">
                    <a16:creationId xmlns:a16="http://schemas.microsoft.com/office/drawing/2014/main" id="{4F3A21B9-8B92-47CD-B56A-35424C6D90E7}"/>
                  </a:ext>
                </a:extLst>
              </p:cNvPr>
              <p:cNvSpPr/>
              <p:nvPr/>
            </p:nvSpPr>
            <p:spPr>
              <a:xfrm flipH="1">
                <a:off x="3449637" y="2601119"/>
                <a:ext cx="503237" cy="57626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1" name="直接连接符 100">
                <a:extLst>
                  <a:ext uri="{FF2B5EF4-FFF2-40B4-BE49-F238E27FC236}">
                    <a16:creationId xmlns:a16="http://schemas.microsoft.com/office/drawing/2014/main" id="{F03D2558-07BE-4C4E-AB9D-5FF4E276848F}"/>
                  </a:ext>
                </a:extLst>
              </p:cNvPr>
              <p:cNvSpPr/>
              <p:nvPr/>
            </p:nvSpPr>
            <p:spPr>
              <a:xfrm flipH="1">
                <a:off x="2730499" y="3609181"/>
                <a:ext cx="431800" cy="57626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2" name="文本框 483337">
                <a:extLst>
                  <a:ext uri="{FF2B5EF4-FFF2-40B4-BE49-F238E27FC236}">
                    <a16:creationId xmlns:a16="http://schemas.microsoft.com/office/drawing/2014/main" id="{3722C29E-6A29-4DED-9B62-55ED5DDF69BA}"/>
                  </a:ext>
                </a:extLst>
              </p:cNvPr>
              <p:cNvSpPr txBox="1"/>
              <p:nvPr/>
            </p:nvSpPr>
            <p:spPr>
              <a:xfrm>
                <a:off x="5105399" y="1234281"/>
                <a:ext cx="215900" cy="39687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>
                <a:spAutoFit/>
              </a:bodyPr>
              <a:lstStyle>
                <a:lvl1pPr marL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lvl="2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lvl="3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lvl="4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lvl="5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lvl="6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lvl="7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lvl="8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103" name="文本框 483338">
                <a:extLst>
                  <a:ext uri="{FF2B5EF4-FFF2-40B4-BE49-F238E27FC236}">
                    <a16:creationId xmlns:a16="http://schemas.microsoft.com/office/drawing/2014/main" id="{437F2B13-5D8D-4BD1-B51B-4E3E85E0019B}"/>
                  </a:ext>
                </a:extLst>
              </p:cNvPr>
              <p:cNvSpPr txBox="1"/>
              <p:nvPr/>
            </p:nvSpPr>
            <p:spPr>
              <a:xfrm>
                <a:off x="4025899" y="2169319"/>
                <a:ext cx="287338" cy="39687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>
                <a:spAutoFit/>
              </a:bodyPr>
              <a:lstStyle>
                <a:lvl1pPr marL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lvl="2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lvl="3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lvl="4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lvl="5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lvl="6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lvl="7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lvl="8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B</a:t>
                </a:r>
              </a:p>
            </p:txBody>
          </p:sp>
          <p:sp>
            <p:nvSpPr>
              <p:cNvPr id="104" name="文本框 483339">
                <a:extLst>
                  <a:ext uri="{FF2B5EF4-FFF2-40B4-BE49-F238E27FC236}">
                    <a16:creationId xmlns:a16="http://schemas.microsoft.com/office/drawing/2014/main" id="{906E6F8B-B16F-4BBF-ACA1-98834D302930}"/>
                  </a:ext>
                </a:extLst>
              </p:cNvPr>
              <p:cNvSpPr txBox="1"/>
              <p:nvPr/>
            </p:nvSpPr>
            <p:spPr>
              <a:xfrm>
                <a:off x="3090862" y="3248819"/>
                <a:ext cx="646112" cy="39687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>
                <a:spAutoFit/>
              </a:bodyPr>
              <a:lstStyle>
                <a:lvl1pPr marL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lvl="2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lvl="3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lvl="4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lvl="5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lvl="6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lvl="7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lvl="8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  <a:latin typeface="Tahoma" panose="020B0604030504040204" pitchFamily="34" charset="0"/>
                  </a:rPr>
                  <a:t>C</a:t>
                </a:r>
              </a:p>
            </p:txBody>
          </p:sp>
          <p:sp>
            <p:nvSpPr>
              <p:cNvPr id="105" name="文本框 483340">
                <a:extLst>
                  <a:ext uri="{FF2B5EF4-FFF2-40B4-BE49-F238E27FC236}">
                    <a16:creationId xmlns:a16="http://schemas.microsoft.com/office/drawing/2014/main" id="{359BC2BF-B9BC-44AD-98ED-2F79E64AA065}"/>
                  </a:ext>
                </a:extLst>
              </p:cNvPr>
              <p:cNvSpPr txBox="1"/>
              <p:nvPr/>
            </p:nvSpPr>
            <p:spPr>
              <a:xfrm>
                <a:off x="2441574" y="4185444"/>
                <a:ext cx="358775" cy="39687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>
                <a:spAutoFit/>
              </a:bodyPr>
              <a:lstStyle>
                <a:lvl1pPr marL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lvl="2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lvl="3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lvl="4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lvl="5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lvl="6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lvl="7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lvl="8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  <a:latin typeface="Tahoma" panose="020B0604030504040204" pitchFamily="34" charset="0"/>
                  </a:rPr>
                  <a:t>D</a:t>
                </a:r>
              </a:p>
            </p:txBody>
          </p:sp>
          <p:sp>
            <p:nvSpPr>
              <p:cNvPr id="106" name="文本框 483341">
                <a:extLst>
                  <a:ext uri="{FF2B5EF4-FFF2-40B4-BE49-F238E27FC236}">
                    <a16:creationId xmlns:a16="http://schemas.microsoft.com/office/drawing/2014/main" id="{3A2940D7-DA6B-4233-8830-2CC02747D2C5}"/>
                  </a:ext>
                </a:extLst>
              </p:cNvPr>
              <p:cNvSpPr txBox="1"/>
              <p:nvPr/>
            </p:nvSpPr>
            <p:spPr>
              <a:xfrm>
                <a:off x="3592512" y="4906169"/>
                <a:ext cx="431800" cy="40011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>
                <a:spAutoFit/>
              </a:bodyPr>
              <a:lstStyle>
                <a:lvl1pPr marL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lvl="2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lvl="3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lvl="4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lvl="5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lvl="6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lvl="7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lvl="8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  <a:latin typeface="Tahoma" panose="020B0604030504040204" pitchFamily="34" charset="0"/>
                  </a:rPr>
                  <a:t>E</a:t>
                </a:r>
              </a:p>
            </p:txBody>
          </p:sp>
          <p:sp>
            <p:nvSpPr>
              <p:cNvPr id="107" name="文本框 483345">
                <a:extLst>
                  <a:ext uri="{FF2B5EF4-FFF2-40B4-BE49-F238E27FC236}">
                    <a16:creationId xmlns:a16="http://schemas.microsoft.com/office/drawing/2014/main" id="{3225789A-091C-472F-954B-1776B23B535E}"/>
                  </a:ext>
                </a:extLst>
              </p:cNvPr>
              <p:cNvSpPr txBox="1"/>
              <p:nvPr/>
            </p:nvSpPr>
            <p:spPr>
              <a:xfrm>
                <a:off x="2879783" y="1737519"/>
                <a:ext cx="1288991" cy="86177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>
                <a:spAutoFit/>
              </a:bodyPr>
              <a:lstStyle>
                <a:lvl1pPr marL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lvl="2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lvl="3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lvl="4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lvl="5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lvl="6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lvl="7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lvl="8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Verdana" panose="020B0604030504040204" pitchFamily="34" charset="0"/>
                  </a:rPr>
                  <a:t>cw=6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Verdana" panose="020B0604030504040204" pitchFamily="34" charset="0"/>
                  </a:rPr>
                  <a:t>cp=18</a:t>
                </a:r>
              </a:p>
            </p:txBody>
          </p:sp>
          <p:sp>
            <p:nvSpPr>
              <p:cNvPr id="108" name="文本框 483347">
                <a:extLst>
                  <a:ext uri="{FF2B5EF4-FFF2-40B4-BE49-F238E27FC236}">
                    <a16:creationId xmlns:a16="http://schemas.microsoft.com/office/drawing/2014/main" id="{D22FB2D1-CB93-4B2C-AE71-14E2C960F01F}"/>
                  </a:ext>
                </a:extLst>
              </p:cNvPr>
              <p:cNvSpPr txBox="1"/>
              <p:nvPr/>
            </p:nvSpPr>
            <p:spPr>
              <a:xfrm>
                <a:off x="1216025" y="3910806"/>
                <a:ext cx="1368424" cy="86177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>
                <a:spAutoFit/>
              </a:bodyPr>
              <a:lstStyle>
                <a:lvl1pPr marL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lvl="2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lvl="3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lvl="4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lvl="5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lvl="6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lvl="7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lvl="8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Verdana" panose="020B0604030504040204" pitchFamily="34" charset="0"/>
                  </a:rPr>
                  <a:t>cw=12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Verdana" panose="020B0604030504040204" pitchFamily="34" charset="0"/>
                  </a:rPr>
                  <a:t>cp=31</a:t>
                </a:r>
              </a:p>
            </p:txBody>
          </p:sp>
          <p:sp>
            <p:nvSpPr>
              <p:cNvPr id="109" name="文本框 483348">
                <a:extLst>
                  <a:ext uri="{FF2B5EF4-FFF2-40B4-BE49-F238E27FC236}">
                    <a16:creationId xmlns:a16="http://schemas.microsoft.com/office/drawing/2014/main" id="{46D89FD9-3F9A-4A59-9D7E-B3EA74A6EB18}"/>
                  </a:ext>
                </a:extLst>
              </p:cNvPr>
              <p:cNvSpPr txBox="1"/>
              <p:nvPr/>
            </p:nvSpPr>
            <p:spPr>
              <a:xfrm>
                <a:off x="3857624" y="4820444"/>
                <a:ext cx="1943100" cy="132343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>
                <a:spAutoFit/>
              </a:bodyPr>
              <a:lstStyle>
                <a:lvl1pPr marL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lvl="2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lvl="3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lvl="4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lvl="5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lvl="6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lvl="7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lvl="8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Verdana" panose="020B0604030504040204" pitchFamily="34" charset="0"/>
                  </a:rPr>
                  <a:t>cw=12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Verdana" panose="020B0604030504040204" pitchFamily="34" charset="0"/>
                  </a:rPr>
                  <a:t>cp=31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Verdana" panose="020B0604030504040204" pitchFamily="34" charset="0"/>
                  </a:rPr>
                  <a:t>Bestp=31</a:t>
                </a:r>
              </a:p>
            </p:txBody>
          </p:sp>
          <p:sp>
            <p:nvSpPr>
              <p:cNvPr id="110" name="文本框 483351">
                <a:extLst>
                  <a:ext uri="{FF2B5EF4-FFF2-40B4-BE49-F238E27FC236}">
                    <a16:creationId xmlns:a16="http://schemas.microsoft.com/office/drawing/2014/main" id="{3D2DB6CE-B335-4423-9A1C-EC74302F0DC9}"/>
                  </a:ext>
                </a:extLst>
              </p:cNvPr>
              <p:cNvSpPr txBox="1"/>
              <p:nvPr/>
            </p:nvSpPr>
            <p:spPr>
              <a:xfrm>
                <a:off x="3497262" y="3236119"/>
                <a:ext cx="5395218" cy="40011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>
                <a:spAutoFit/>
              </a:bodyPr>
              <a:lstStyle>
                <a:lvl1pPr marL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lvl="2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lvl="3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lvl="4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lvl="5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lvl="6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lvl="7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lvl="8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800080"/>
                    </a:solidFill>
                    <a:latin typeface="Verdana" panose="020B0604030504040204" pitchFamily="34" charset="0"/>
                  </a:rPr>
                  <a:t>Bound(4)=23+7=30, 30&lt;bestp,</a:t>
                </a:r>
                <a:r>
                  <a:rPr lang="zh-CN" altLang="en-US" sz="2000" b="1" dirty="0">
                    <a:solidFill>
                      <a:srgbClr val="800080"/>
                    </a:solidFill>
                    <a:latin typeface="Verdana" panose="020B0604030504040204" pitchFamily="34" charset="0"/>
                  </a:rPr>
                  <a:t>剪枝</a:t>
                </a:r>
              </a:p>
            </p:txBody>
          </p:sp>
          <p:sp>
            <p:nvSpPr>
              <p:cNvPr id="111" name="文本框 483352">
                <a:extLst>
                  <a:ext uri="{FF2B5EF4-FFF2-40B4-BE49-F238E27FC236}">
                    <a16:creationId xmlns:a16="http://schemas.microsoft.com/office/drawing/2014/main" id="{A83D4290-88C7-4174-9B84-726109792DD9}"/>
                  </a:ext>
                </a:extLst>
              </p:cNvPr>
              <p:cNvSpPr txBox="1"/>
              <p:nvPr/>
            </p:nvSpPr>
            <p:spPr>
              <a:xfrm>
                <a:off x="2849562" y="4244181"/>
                <a:ext cx="4537075" cy="40011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>
                <a:spAutoFit/>
              </a:bodyPr>
              <a:lstStyle>
                <a:lvl1pPr marL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lvl="2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lvl="3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lvl="4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lvl="5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lvl="6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lvl="7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lvl="8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Verdana" panose="020B0604030504040204" pitchFamily="34" charset="0"/>
                  </a:rPr>
                  <a:t>Bound(5)=cp&gt;bestp</a:t>
                </a:r>
              </a:p>
            </p:txBody>
          </p:sp>
          <p:sp>
            <p:nvSpPr>
              <p:cNvPr id="113" name="直接连接符 112">
                <a:extLst>
                  <a:ext uri="{FF2B5EF4-FFF2-40B4-BE49-F238E27FC236}">
                    <a16:creationId xmlns:a16="http://schemas.microsoft.com/office/drawing/2014/main" id="{2DB47FA8-0225-4066-A8C9-6E3E8A6FAE8F}"/>
                  </a:ext>
                </a:extLst>
              </p:cNvPr>
              <p:cNvSpPr/>
              <p:nvPr/>
            </p:nvSpPr>
            <p:spPr>
              <a:xfrm flipH="1">
                <a:off x="1912937" y="4545806"/>
                <a:ext cx="528637" cy="49053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ysDot"/>
                <a:headEnd type="none" w="med" len="med"/>
                <a:tailEnd type="triangle" w="med" len="med"/>
              </a:ln>
            </p:spPr>
          </p:sp>
          <p:sp>
            <p:nvSpPr>
              <p:cNvPr id="114" name="直接连接符 113">
                <a:extLst>
                  <a:ext uri="{FF2B5EF4-FFF2-40B4-BE49-F238E27FC236}">
                    <a16:creationId xmlns:a16="http://schemas.microsoft.com/office/drawing/2014/main" id="{CF60EA48-EFB3-409E-8618-151834E87847}"/>
                  </a:ext>
                </a:extLst>
              </p:cNvPr>
              <p:cNvSpPr/>
              <p:nvPr/>
            </p:nvSpPr>
            <p:spPr>
              <a:xfrm>
                <a:off x="3449637" y="3466306"/>
                <a:ext cx="503237" cy="28733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ysDot"/>
                <a:headEnd type="none" w="med" len="med"/>
                <a:tailEnd type="triangle" w="med" len="med"/>
              </a:ln>
            </p:spPr>
          </p:sp>
          <p:sp>
            <p:nvSpPr>
              <p:cNvPr id="115" name="直接连接符 114">
                <a:extLst>
                  <a:ext uri="{FF2B5EF4-FFF2-40B4-BE49-F238E27FC236}">
                    <a16:creationId xmlns:a16="http://schemas.microsoft.com/office/drawing/2014/main" id="{62AB4A43-584B-491E-8451-FCE8C1347DF3}"/>
                  </a:ext>
                </a:extLst>
              </p:cNvPr>
              <p:cNvSpPr/>
              <p:nvPr/>
            </p:nvSpPr>
            <p:spPr>
              <a:xfrm>
                <a:off x="4289424" y="2516981"/>
                <a:ext cx="647700" cy="50323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16" name="文本框 483359">
                <a:extLst>
                  <a:ext uri="{FF2B5EF4-FFF2-40B4-BE49-F238E27FC236}">
                    <a16:creationId xmlns:a16="http://schemas.microsoft.com/office/drawing/2014/main" id="{140EB419-3E2C-4A98-9A8B-65863C9B298B}"/>
                  </a:ext>
                </a:extLst>
              </p:cNvPr>
              <p:cNvSpPr txBox="1"/>
              <p:nvPr/>
            </p:nvSpPr>
            <p:spPr>
              <a:xfrm>
                <a:off x="4937124" y="2948781"/>
                <a:ext cx="431800" cy="39687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>
                <a:spAutoFit/>
              </a:bodyPr>
              <a:lstStyle>
                <a:lvl1pPr marL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lvl="2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lvl="3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lvl="4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lvl="5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lvl="6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lvl="7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lvl="8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b="0" i="0" u="non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F</a:t>
                </a:r>
                <a:endParaRPr lang="en-US" altLang="zh-CN" sz="2000" b="1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571500" y="363538"/>
            <a:ext cx="7772400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3600" b="1" dirty="0">
                <a:solidFill>
                  <a:srgbClr val="2324CB"/>
                </a:solidFill>
                <a:latin typeface="+mj-lt"/>
                <a:ea typeface="+mj-ea"/>
                <a:cs typeface="+mj-cs"/>
              </a:rPr>
              <a:t>回溯法知识回顾</a:t>
            </a:r>
          </a:p>
        </p:txBody>
      </p:sp>
      <p:pic>
        <p:nvPicPr>
          <p:cNvPr id="13315" name="Picture 5" descr="t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557338"/>
            <a:ext cx="35893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6" descr="t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1118691"/>
            <a:ext cx="316865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827584" y="1094677"/>
            <a:ext cx="17331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Font typeface="Wingdings" pitchFamily="2" charset="2"/>
              <a:buBlip>
                <a:blip r:embed="rId4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200"/>
              </a:spcBef>
              <a:buClr>
                <a:srgbClr val="CC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200"/>
              </a:spcBef>
              <a:buClr>
                <a:srgbClr val="CC0000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Blip>
                <a:blip r:embed="rId4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Font typeface="Wingdings" pitchFamily="2" charset="2"/>
              <a:buBlip>
                <a:blip r:embed="rId4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4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4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4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4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en-US" altLang="zh-CN" dirty="0"/>
              <a:t>4.</a:t>
            </a:r>
            <a:r>
              <a:rPr lang="zh-CN" altLang="en-US" dirty="0"/>
              <a:t>算法描述</a:t>
            </a:r>
          </a:p>
        </p:txBody>
      </p:sp>
      <p:sp>
        <p:nvSpPr>
          <p:cNvPr id="13319" name="Text Box 9"/>
          <p:cNvSpPr txBox="1">
            <a:spLocks noChangeArrowheads="1"/>
          </p:cNvSpPr>
          <p:nvPr/>
        </p:nvSpPr>
        <p:spPr bwMode="auto">
          <a:xfrm>
            <a:off x="395288" y="3554413"/>
            <a:ext cx="3836987" cy="2862262"/>
          </a:xfrm>
          <a:prstGeom prst="rect">
            <a:avLst/>
          </a:prstGeom>
          <a:noFill/>
          <a:ln w="9525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Font typeface="Wingdings" pitchFamily="2" charset="2"/>
              <a:buBlip>
                <a:blip r:embed="rId4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200"/>
              </a:spcBef>
              <a:buClr>
                <a:srgbClr val="CC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200"/>
              </a:spcBef>
              <a:buClr>
                <a:srgbClr val="CC0000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Blip>
                <a:blip r:embed="rId4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Font typeface="Wingdings" pitchFamily="2" charset="2"/>
              <a:buBlip>
                <a:blip r:embed="rId4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4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4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4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4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en-US" altLang="zh-CN" sz="2000" b="0" dirty="0">
                <a:latin typeface="Arial" pitchFamily="34" charset="0"/>
                <a:ea typeface="楷体_GB2312" pitchFamily="49" charset="-122"/>
              </a:rPr>
              <a:t>void </a:t>
            </a:r>
            <a:r>
              <a:rPr lang="en-US" altLang="zh-CN" sz="2000" dirty="0">
                <a:latin typeface="Arial" pitchFamily="34" charset="0"/>
                <a:ea typeface="楷体_GB2312" pitchFamily="49" charset="-122"/>
              </a:rPr>
              <a:t>backtrack</a:t>
            </a:r>
            <a:r>
              <a:rPr lang="en-US" altLang="zh-CN" sz="2000" b="0" dirty="0">
                <a:latin typeface="Arial" pitchFamily="34" charset="0"/>
                <a:ea typeface="楷体_GB2312" pitchFamily="49" charset="-122"/>
              </a:rPr>
              <a:t> (</a:t>
            </a:r>
            <a:r>
              <a:rPr lang="en-US" altLang="zh-CN" sz="2000" b="0" dirty="0" err="1">
                <a:latin typeface="Arial" pitchFamily="34" charset="0"/>
                <a:ea typeface="楷体_GB2312" pitchFamily="49" charset="-122"/>
              </a:rPr>
              <a:t>int</a:t>
            </a:r>
            <a:r>
              <a:rPr lang="en-US" altLang="zh-CN" sz="2000" b="0" dirty="0">
                <a:latin typeface="Arial" pitchFamily="34" charset="0"/>
                <a:ea typeface="楷体_GB2312" pitchFamily="49" charset="-122"/>
              </a:rPr>
              <a:t> t)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en-US" altLang="zh-CN" sz="2000" b="0" dirty="0">
                <a:latin typeface="Arial" pitchFamily="34" charset="0"/>
                <a:ea typeface="楷体_GB2312" pitchFamily="49" charset="-122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en-US" altLang="zh-CN" sz="2000" b="0" dirty="0">
                <a:latin typeface="Arial" pitchFamily="34" charset="0"/>
                <a:ea typeface="楷体_GB2312" pitchFamily="49" charset="-122"/>
              </a:rPr>
              <a:t>  if (t&gt;n) output(x);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en-US" altLang="zh-CN" sz="2000" b="0" dirty="0">
                <a:latin typeface="Arial" pitchFamily="34" charset="0"/>
                <a:ea typeface="楷体_GB2312" pitchFamily="49" charset="-122"/>
              </a:rPr>
              <a:t>    else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en-US" altLang="zh-CN" sz="2000" b="0" dirty="0">
                <a:latin typeface="Arial" pitchFamily="34" charset="0"/>
                <a:ea typeface="楷体_GB2312" pitchFamily="49" charset="-122"/>
              </a:rPr>
              <a:t>      for (</a:t>
            </a:r>
            <a:r>
              <a:rPr lang="en-US" altLang="zh-CN" sz="2000" b="0" dirty="0" err="1">
                <a:latin typeface="Arial" pitchFamily="34" charset="0"/>
                <a:ea typeface="楷体_GB2312" pitchFamily="49" charset="-122"/>
              </a:rPr>
              <a:t>int</a:t>
            </a:r>
            <a:r>
              <a:rPr lang="en-US" altLang="zh-CN" sz="2000" b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000" b="0" dirty="0" err="1"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000" b="0" dirty="0">
                <a:latin typeface="Arial" pitchFamily="34" charset="0"/>
                <a:ea typeface="楷体_GB2312" pitchFamily="49" charset="-122"/>
              </a:rPr>
              <a:t>=0;i&lt;=1;i++)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en-US" altLang="zh-CN" sz="2000" b="0" dirty="0">
                <a:latin typeface="Arial" pitchFamily="34" charset="0"/>
                <a:ea typeface="楷体_GB2312" pitchFamily="49" charset="-122"/>
              </a:rPr>
              <a:t>        x[t]=</a:t>
            </a:r>
            <a:r>
              <a:rPr lang="en-US" altLang="zh-CN" sz="2000" b="0" dirty="0" err="1"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000" b="0" dirty="0">
                <a:latin typeface="Arial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en-US" altLang="zh-CN" sz="2000" b="0" dirty="0">
                <a:latin typeface="Arial" pitchFamily="34" charset="0"/>
                <a:ea typeface="楷体_GB2312" pitchFamily="49" charset="-122"/>
              </a:rPr>
              <a:t>        if (constraint(t)&amp;&amp;bound(t))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en-US" altLang="zh-CN" sz="2000" b="0" dirty="0">
                <a:latin typeface="Arial" pitchFamily="34" charset="0"/>
                <a:ea typeface="楷体_GB2312" pitchFamily="49" charset="-122"/>
              </a:rPr>
              <a:t>         backtrack(t+1);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en-US" altLang="zh-CN" sz="2000" b="0" dirty="0">
                <a:latin typeface="Arial" pitchFamily="34" charset="0"/>
                <a:ea typeface="楷体_GB2312" pitchFamily="49" charset="-122"/>
              </a:rPr>
              <a:t>}</a:t>
            </a:r>
            <a:endParaRPr lang="zh-CN" altLang="en-US" sz="2000" b="0" dirty="0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3320" name="Text Box 10"/>
          <p:cNvSpPr txBox="1">
            <a:spLocks noChangeArrowheads="1"/>
          </p:cNvSpPr>
          <p:nvPr/>
        </p:nvSpPr>
        <p:spPr bwMode="auto">
          <a:xfrm>
            <a:off x="4395427" y="3541713"/>
            <a:ext cx="3835400" cy="2862262"/>
          </a:xfrm>
          <a:prstGeom prst="rect">
            <a:avLst/>
          </a:prstGeom>
          <a:noFill/>
          <a:ln w="9525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Font typeface="Wingdings" pitchFamily="2" charset="2"/>
              <a:buBlip>
                <a:blip r:embed="rId4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200"/>
              </a:spcBef>
              <a:buClr>
                <a:srgbClr val="CC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200"/>
              </a:spcBef>
              <a:buClr>
                <a:srgbClr val="CC0000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Blip>
                <a:blip r:embed="rId4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200"/>
              </a:spcBef>
              <a:buClr>
                <a:schemeClr val="tx1"/>
              </a:buClr>
              <a:buFont typeface="Wingdings" pitchFamily="2" charset="2"/>
              <a:buBlip>
                <a:blip r:embed="rId4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4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4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4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4"/>
              </a:buBlip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en-US" altLang="zh-CN" sz="2000" b="0" dirty="0">
                <a:latin typeface="Arial" pitchFamily="34" charset="0"/>
                <a:ea typeface="楷体_GB2312" pitchFamily="49" charset="-122"/>
              </a:rPr>
              <a:t>void </a:t>
            </a:r>
            <a:r>
              <a:rPr lang="en-US" altLang="zh-CN" sz="2000" dirty="0">
                <a:latin typeface="Arial" pitchFamily="34" charset="0"/>
                <a:ea typeface="楷体_GB2312" pitchFamily="49" charset="-122"/>
              </a:rPr>
              <a:t>backtrack</a:t>
            </a:r>
            <a:r>
              <a:rPr lang="en-US" altLang="zh-CN" sz="2000" b="0" dirty="0">
                <a:latin typeface="Arial" pitchFamily="34" charset="0"/>
                <a:ea typeface="楷体_GB2312" pitchFamily="49" charset="-122"/>
              </a:rPr>
              <a:t> (</a:t>
            </a:r>
            <a:r>
              <a:rPr lang="en-US" altLang="zh-CN" sz="2000" b="0" dirty="0" err="1">
                <a:latin typeface="Arial" pitchFamily="34" charset="0"/>
                <a:ea typeface="楷体_GB2312" pitchFamily="49" charset="-122"/>
              </a:rPr>
              <a:t>int</a:t>
            </a:r>
            <a:r>
              <a:rPr lang="en-US" altLang="zh-CN" sz="2000" b="0" dirty="0">
                <a:latin typeface="Arial" pitchFamily="34" charset="0"/>
                <a:ea typeface="楷体_GB2312" pitchFamily="49" charset="-122"/>
              </a:rPr>
              <a:t> t)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en-US" altLang="zh-CN" sz="2000" b="0" dirty="0">
                <a:latin typeface="Arial" pitchFamily="34" charset="0"/>
                <a:ea typeface="楷体_GB2312" pitchFamily="49" charset="-122"/>
              </a:rPr>
              <a:t>{  if (t&gt;n) output(x);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en-US" altLang="zh-CN" sz="2000" b="0" dirty="0">
                <a:latin typeface="Arial" pitchFamily="34" charset="0"/>
                <a:ea typeface="楷体_GB2312" pitchFamily="49" charset="-122"/>
              </a:rPr>
              <a:t>    else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en-US" altLang="zh-CN" sz="2000" b="0" dirty="0">
                <a:latin typeface="Arial" pitchFamily="34" charset="0"/>
                <a:ea typeface="楷体_GB2312" pitchFamily="49" charset="-122"/>
              </a:rPr>
              <a:t>      for (</a:t>
            </a:r>
            <a:r>
              <a:rPr lang="en-US" altLang="zh-CN" sz="2000" b="0" dirty="0" err="1">
                <a:latin typeface="Arial" pitchFamily="34" charset="0"/>
                <a:ea typeface="楷体_GB2312" pitchFamily="49" charset="-122"/>
              </a:rPr>
              <a:t>int</a:t>
            </a:r>
            <a:r>
              <a:rPr lang="en-US" altLang="zh-CN" sz="2000" b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000" b="0" dirty="0" err="1"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000" b="0" dirty="0">
                <a:latin typeface="Arial" pitchFamily="34" charset="0"/>
                <a:ea typeface="楷体_GB2312" pitchFamily="49" charset="-122"/>
              </a:rPr>
              <a:t>=</a:t>
            </a:r>
            <a:r>
              <a:rPr lang="en-US" altLang="zh-CN" sz="2000" b="0" dirty="0" err="1">
                <a:latin typeface="Arial" pitchFamily="34" charset="0"/>
                <a:ea typeface="楷体_GB2312" pitchFamily="49" charset="-122"/>
              </a:rPr>
              <a:t>t;i</a:t>
            </a:r>
            <a:r>
              <a:rPr lang="en-US" altLang="zh-CN" sz="2000" b="0" dirty="0">
                <a:latin typeface="Arial" pitchFamily="34" charset="0"/>
                <a:ea typeface="楷体_GB2312" pitchFamily="49" charset="-122"/>
              </a:rPr>
              <a:t>&lt;=</a:t>
            </a:r>
            <a:r>
              <a:rPr lang="en-US" altLang="zh-CN" sz="2000" b="0" dirty="0" err="1">
                <a:latin typeface="Arial" pitchFamily="34" charset="0"/>
                <a:ea typeface="楷体_GB2312" pitchFamily="49" charset="-122"/>
              </a:rPr>
              <a:t>n;i</a:t>
            </a:r>
            <a:r>
              <a:rPr lang="en-US" altLang="zh-CN" sz="2000" b="0" dirty="0">
                <a:latin typeface="Arial" pitchFamily="34" charset="0"/>
                <a:ea typeface="楷体_GB2312" pitchFamily="49" charset="-122"/>
              </a:rPr>
              <a:t>++)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en-US" altLang="zh-CN" sz="2000" b="0" dirty="0">
                <a:latin typeface="Arial" pitchFamily="34" charset="0"/>
                <a:ea typeface="楷体_GB2312" pitchFamily="49" charset="-122"/>
              </a:rPr>
              <a:t>        swap(x[t], x[</a:t>
            </a:r>
            <a:r>
              <a:rPr lang="en-US" altLang="zh-CN" sz="2000" b="0" dirty="0" err="1"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000" b="0" dirty="0">
                <a:latin typeface="Arial" pitchFamily="34" charset="0"/>
                <a:ea typeface="楷体_GB2312" pitchFamily="49" charset="-122"/>
              </a:rPr>
              <a:t>]);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en-US" altLang="zh-CN" sz="2000" b="0" dirty="0">
                <a:latin typeface="Arial" pitchFamily="34" charset="0"/>
                <a:ea typeface="楷体_GB2312" pitchFamily="49" charset="-122"/>
              </a:rPr>
              <a:t>        if (constraint(t)&amp;&amp;bound(t))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en-US" altLang="zh-CN" sz="2000" b="0" dirty="0">
                <a:latin typeface="Arial" pitchFamily="34" charset="0"/>
                <a:ea typeface="楷体_GB2312" pitchFamily="49" charset="-122"/>
              </a:rPr>
              <a:t>                backtrack(t+1);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en-US" altLang="zh-CN" sz="2000" b="0" dirty="0">
                <a:latin typeface="Arial" pitchFamily="34" charset="0"/>
                <a:ea typeface="楷体_GB2312" pitchFamily="49" charset="-122"/>
              </a:rPr>
              <a:t>        swap(x[t], x[</a:t>
            </a:r>
            <a:r>
              <a:rPr lang="en-US" altLang="zh-CN" sz="2000" b="0" dirty="0" err="1"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000" b="0" dirty="0">
                <a:latin typeface="Arial" pitchFamily="34" charset="0"/>
                <a:ea typeface="楷体_GB2312" pitchFamily="49" charset="-122"/>
              </a:rPr>
              <a:t>]);  }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en-US" altLang="zh-CN" sz="2000" b="0" dirty="0">
                <a:latin typeface="Arial" pitchFamily="34" charset="0"/>
                <a:ea typeface="楷体_GB2312" pitchFamily="49" charset="-122"/>
              </a:rPr>
              <a:t>} </a:t>
            </a:r>
            <a:endParaRPr lang="zh-CN" altLang="en-US" sz="2000" b="0" dirty="0">
              <a:latin typeface="Arial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/>
      <p:bldP spid="133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8" name="标题 487427"/>
          <p:cNvSpPr>
            <a:spLocks noGrp="1"/>
          </p:cNvSpPr>
          <p:nvPr>
            <p:ph type="title"/>
          </p:nvPr>
        </p:nvSpPr>
        <p:spPr>
          <a:xfrm>
            <a:off x="375444" y="598487"/>
            <a:ext cx="8243888" cy="517525"/>
          </a:xfrm>
          <a:ln/>
        </p:spPr>
        <p:txBody>
          <a:bodyPr anchor="b"/>
          <a:lstStyle/>
          <a:p>
            <a:r>
              <a:rPr lang="zh-CN" altLang="en-US" sz="4000" dirty="0"/>
              <a:t>解  空 间 树（续</a:t>
            </a:r>
            <a:r>
              <a:rPr lang="en-US" altLang="zh-CN" sz="4000" dirty="0"/>
              <a:t>1</a:t>
            </a:r>
            <a:r>
              <a:rPr lang="zh-CN" altLang="en-US" sz="4000" dirty="0"/>
              <a:t>）</a:t>
            </a:r>
            <a:endParaRPr lang="en-US" altLang="zh-CN" sz="40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239E4C8-23BE-4583-87C8-453598AEA882}"/>
              </a:ext>
            </a:extLst>
          </p:cNvPr>
          <p:cNvGrpSpPr/>
          <p:nvPr/>
        </p:nvGrpSpPr>
        <p:grpSpPr>
          <a:xfrm>
            <a:off x="1476375" y="1354138"/>
            <a:ext cx="7475538" cy="4725987"/>
            <a:chOff x="1476375" y="1354138"/>
            <a:chExt cx="7475538" cy="4725987"/>
          </a:xfrm>
        </p:grpSpPr>
        <p:sp>
          <p:nvSpPr>
            <p:cNvPr id="487427" name="文本框 487426"/>
            <p:cNvSpPr txBox="1"/>
            <p:nvPr/>
          </p:nvSpPr>
          <p:spPr>
            <a:xfrm>
              <a:off x="3875088" y="1354138"/>
              <a:ext cx="1079500" cy="779462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Verdana" panose="020B0604030504040204" pitchFamily="34" charset="0"/>
                </a:rPr>
                <a:t>cw=0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Verdana" panose="020B0604030504040204" pitchFamily="34" charset="0"/>
                </a:rPr>
                <a:t>cp=0</a:t>
              </a:r>
            </a:p>
          </p:txBody>
        </p:sp>
        <p:sp>
          <p:nvSpPr>
            <p:cNvPr id="487430" name="直接连接符 487429"/>
            <p:cNvSpPr/>
            <p:nvPr/>
          </p:nvSpPr>
          <p:spPr>
            <a:xfrm flipH="1">
              <a:off x="3851275" y="1989138"/>
              <a:ext cx="866775" cy="71913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7431" name="直接连接符 487430"/>
            <p:cNvSpPr/>
            <p:nvPr/>
          </p:nvSpPr>
          <p:spPr>
            <a:xfrm>
              <a:off x="1738313" y="4713288"/>
              <a:ext cx="601662" cy="58737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7432" name="直接连接符 487431"/>
            <p:cNvSpPr/>
            <p:nvPr/>
          </p:nvSpPr>
          <p:spPr>
            <a:xfrm flipH="1">
              <a:off x="2771775" y="2924175"/>
              <a:ext cx="671513" cy="56356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7433" name="直接连接符 487432"/>
            <p:cNvSpPr/>
            <p:nvPr/>
          </p:nvSpPr>
          <p:spPr>
            <a:xfrm flipH="1">
              <a:off x="1763713" y="3789363"/>
              <a:ext cx="649287" cy="57626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7434" name="文本框 487433"/>
            <p:cNvSpPr txBox="1"/>
            <p:nvPr/>
          </p:nvSpPr>
          <p:spPr>
            <a:xfrm>
              <a:off x="4740275" y="1714500"/>
              <a:ext cx="215900" cy="396875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487435" name="文本框 487434"/>
            <p:cNvSpPr txBox="1"/>
            <p:nvPr/>
          </p:nvSpPr>
          <p:spPr>
            <a:xfrm>
              <a:off x="3492500" y="2565400"/>
              <a:ext cx="287338" cy="396875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487436" name="文本框 487435"/>
            <p:cNvSpPr txBox="1"/>
            <p:nvPr/>
          </p:nvSpPr>
          <p:spPr>
            <a:xfrm>
              <a:off x="2411413" y="3429000"/>
              <a:ext cx="646112" cy="396875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487437" name="文本框 487436"/>
            <p:cNvSpPr txBox="1"/>
            <p:nvPr/>
          </p:nvSpPr>
          <p:spPr>
            <a:xfrm>
              <a:off x="1476375" y="4365625"/>
              <a:ext cx="358775" cy="396875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487438" name="文本框 487437"/>
            <p:cNvSpPr txBox="1"/>
            <p:nvPr/>
          </p:nvSpPr>
          <p:spPr>
            <a:xfrm>
              <a:off x="2051050" y="5300663"/>
              <a:ext cx="431800" cy="457200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487439" name="文本框 487438"/>
            <p:cNvSpPr txBox="1"/>
            <p:nvPr/>
          </p:nvSpPr>
          <p:spPr>
            <a:xfrm>
              <a:off x="2339975" y="2205038"/>
              <a:ext cx="1079500" cy="779462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Verdana" panose="020B0604030504040204" pitchFamily="34" charset="0"/>
                </a:rPr>
                <a:t>cw=6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Verdana" panose="020B0604030504040204" pitchFamily="34" charset="0"/>
                </a:rPr>
                <a:t>cp=18</a:t>
              </a:r>
            </a:p>
          </p:txBody>
        </p:sp>
        <p:sp>
          <p:nvSpPr>
            <p:cNvPr id="487442" name="文本框 487441"/>
            <p:cNvSpPr txBox="1"/>
            <p:nvPr/>
          </p:nvSpPr>
          <p:spPr>
            <a:xfrm>
              <a:off x="5495925" y="1858963"/>
              <a:ext cx="3455988" cy="779462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Verdana" panose="020B0604030504040204" pitchFamily="34" charset="0"/>
                </a:rPr>
                <a:t>Bound(2)=0+5+8+7=20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Verdana" panose="020B0604030504040204" pitchFamily="34" charset="0"/>
                </a:rPr>
                <a:t>&lt;bestp,</a:t>
              </a:r>
              <a:r>
                <a:rPr lang="zh-CN" altLang="en-US" b="1" dirty="0">
                  <a:solidFill>
                    <a:schemeClr val="tx2"/>
                  </a:solidFill>
                  <a:latin typeface="Verdana" panose="020B0604030504040204" pitchFamily="34" charset="0"/>
                </a:rPr>
                <a:t>剪枝</a:t>
              </a:r>
              <a:endParaRPr lang="en-US" altLang="zh-CN" b="1" dirty="0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87449" name="直接连接符 487448"/>
            <p:cNvSpPr/>
            <p:nvPr/>
          </p:nvSpPr>
          <p:spPr>
            <a:xfrm>
              <a:off x="3852863" y="2854325"/>
              <a:ext cx="935037" cy="57467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7450" name="直接连接符 487449"/>
            <p:cNvSpPr/>
            <p:nvPr/>
          </p:nvSpPr>
          <p:spPr>
            <a:xfrm>
              <a:off x="5027613" y="2074863"/>
              <a:ext cx="503237" cy="28733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487451" name="文本框 487450"/>
            <p:cNvSpPr txBox="1"/>
            <p:nvPr/>
          </p:nvSpPr>
          <p:spPr>
            <a:xfrm>
              <a:off x="4787900" y="3357563"/>
              <a:ext cx="431800" cy="396875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F</a:t>
              </a:r>
              <a:endParaRPr lang="en-US" altLang="zh-CN" sz="20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87452" name="直接连接符 487451"/>
            <p:cNvSpPr/>
            <p:nvPr/>
          </p:nvSpPr>
          <p:spPr>
            <a:xfrm flipH="1">
              <a:off x="4140200" y="3644900"/>
              <a:ext cx="719138" cy="79216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7453" name="文本框 487452"/>
            <p:cNvSpPr txBox="1"/>
            <p:nvPr/>
          </p:nvSpPr>
          <p:spPr>
            <a:xfrm>
              <a:off x="3563938" y="3284538"/>
              <a:ext cx="1079500" cy="779462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Verdana" panose="020B0604030504040204" pitchFamily="34" charset="0"/>
                </a:rPr>
                <a:t>cw=6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Verdana" panose="020B0604030504040204" pitchFamily="34" charset="0"/>
                </a:rPr>
                <a:t>cp=18</a:t>
              </a:r>
            </a:p>
          </p:txBody>
        </p:sp>
        <p:sp>
          <p:nvSpPr>
            <p:cNvPr id="487454" name="文本框 487453"/>
            <p:cNvSpPr txBox="1"/>
            <p:nvPr/>
          </p:nvSpPr>
          <p:spPr>
            <a:xfrm>
              <a:off x="3851275" y="4365625"/>
              <a:ext cx="646113" cy="396875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G</a:t>
              </a:r>
              <a:endParaRPr lang="en-US" altLang="zh-CN" sz="20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87455" name="文本框 487454"/>
            <p:cNvSpPr txBox="1"/>
            <p:nvPr/>
          </p:nvSpPr>
          <p:spPr>
            <a:xfrm>
              <a:off x="2843213" y="4149725"/>
              <a:ext cx="1079500" cy="779463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Verdana" panose="020B0604030504040204" pitchFamily="34" charset="0"/>
                </a:rPr>
                <a:t>cw=10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Verdana" panose="020B0604030504040204" pitchFamily="34" charset="0"/>
                </a:rPr>
                <a:t>cp=26</a:t>
              </a:r>
            </a:p>
          </p:txBody>
        </p:sp>
        <p:sp>
          <p:nvSpPr>
            <p:cNvPr id="487456" name="直接连接符 487455"/>
            <p:cNvSpPr/>
            <p:nvPr/>
          </p:nvSpPr>
          <p:spPr>
            <a:xfrm flipH="1">
              <a:off x="3348038" y="4724400"/>
              <a:ext cx="574675" cy="50482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487457" name="文本框 487456"/>
            <p:cNvSpPr txBox="1"/>
            <p:nvPr/>
          </p:nvSpPr>
          <p:spPr>
            <a:xfrm>
              <a:off x="2843213" y="5300663"/>
              <a:ext cx="2016125" cy="779462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Verdana" panose="020B0604030504040204" pitchFamily="34" charset="0"/>
                </a:rPr>
                <a:t>cw+w[4]=18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Verdana" panose="020B0604030504040204" pitchFamily="34" charset="0"/>
                </a:rPr>
                <a:t>&gt;16,</a:t>
              </a:r>
              <a:r>
                <a:rPr lang="zh-CN" altLang="en-US" b="1" dirty="0">
                  <a:solidFill>
                    <a:schemeClr val="tx2"/>
                  </a:solidFill>
                  <a:latin typeface="Verdana" panose="020B0604030504040204" pitchFamily="34" charset="0"/>
                </a:rPr>
                <a:t>剪枝</a:t>
              </a:r>
            </a:p>
          </p:txBody>
        </p:sp>
        <p:sp>
          <p:nvSpPr>
            <p:cNvPr id="487459" name="直接连接符 487458"/>
            <p:cNvSpPr/>
            <p:nvPr/>
          </p:nvSpPr>
          <p:spPr>
            <a:xfrm>
              <a:off x="4211638" y="4724400"/>
              <a:ext cx="647700" cy="50482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487460" name="文本框 487459"/>
            <p:cNvSpPr txBox="1"/>
            <p:nvPr/>
          </p:nvSpPr>
          <p:spPr>
            <a:xfrm>
              <a:off x="4500563" y="4437063"/>
              <a:ext cx="3529012" cy="366712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Verdana" panose="020B0604030504040204" pitchFamily="34" charset="0"/>
                </a:rPr>
                <a:t>Bound(5)=cp&lt;bestp, </a:t>
              </a:r>
              <a:r>
                <a:rPr lang="zh-CN" altLang="en-US" b="1" dirty="0">
                  <a:solidFill>
                    <a:schemeClr val="tx2"/>
                  </a:solidFill>
                  <a:latin typeface="Verdana" panose="020B0604030504040204" pitchFamily="34" charset="0"/>
                </a:rPr>
                <a:t>剪枝</a:t>
              </a:r>
            </a:p>
          </p:txBody>
        </p:sp>
        <p:sp>
          <p:nvSpPr>
            <p:cNvPr id="487461" name="文本框 487460"/>
            <p:cNvSpPr txBox="1"/>
            <p:nvPr/>
          </p:nvSpPr>
          <p:spPr>
            <a:xfrm>
              <a:off x="5219700" y="3141663"/>
              <a:ext cx="3529013" cy="779462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Verdana" panose="020B0604030504040204" pitchFamily="34" charset="0"/>
                </a:rPr>
                <a:t>Bound(4)=18+7=25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Verdana" panose="020B0604030504040204" pitchFamily="34" charset="0"/>
                </a:rPr>
                <a:t>&lt;bestp, </a:t>
              </a:r>
              <a:r>
                <a:rPr lang="zh-CN" altLang="en-US" b="1" dirty="0">
                  <a:solidFill>
                    <a:schemeClr val="tx2"/>
                  </a:solidFill>
                  <a:latin typeface="Verdana" panose="020B0604030504040204" pitchFamily="34" charset="0"/>
                </a:rPr>
                <a:t>剪枝</a:t>
              </a:r>
            </a:p>
          </p:txBody>
        </p:sp>
        <p:sp>
          <p:nvSpPr>
            <p:cNvPr id="487462" name="直接连接符 487461"/>
            <p:cNvSpPr/>
            <p:nvPr/>
          </p:nvSpPr>
          <p:spPr>
            <a:xfrm>
              <a:off x="5076825" y="3644900"/>
              <a:ext cx="647700" cy="50482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</p:grpSp>
      <p:sp>
        <p:nvSpPr>
          <p:cNvPr id="487464" name="矩形 487463"/>
          <p:cNvSpPr/>
          <p:nvPr/>
        </p:nvSpPr>
        <p:spPr>
          <a:xfrm>
            <a:off x="603251" y="1339850"/>
            <a:ext cx="2601912" cy="808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lang="en-US" altLang="zh-CN" sz="2000" b="1" dirty="0"/>
              <a:t>W′={6, 2,4,8}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zh-CN" sz="2000" b="1" dirty="0"/>
              <a:t>V′={18,5,8,7}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zh-CN" sz="2000" b="1" dirty="0"/>
              <a:t>C=16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1" name="标题 488450"/>
          <p:cNvSpPr>
            <a:spLocks noGrp="1"/>
          </p:cNvSpPr>
          <p:nvPr>
            <p:ph type="title"/>
          </p:nvPr>
        </p:nvSpPr>
        <p:spPr>
          <a:xfrm>
            <a:off x="442912" y="648783"/>
            <a:ext cx="8243888" cy="517525"/>
          </a:xfrm>
          <a:ln/>
        </p:spPr>
        <p:txBody>
          <a:bodyPr anchor="b"/>
          <a:lstStyle/>
          <a:p>
            <a:r>
              <a:rPr lang="zh-CN" altLang="en-US" sz="4000" dirty="0"/>
              <a:t>解  空 间 树（续</a:t>
            </a:r>
            <a:r>
              <a:rPr lang="en-US" altLang="zh-CN" sz="4000" dirty="0"/>
              <a:t>2</a:t>
            </a:r>
            <a:r>
              <a:rPr lang="zh-CN" altLang="en-US" sz="4000" dirty="0"/>
              <a:t>）</a:t>
            </a:r>
            <a:endParaRPr lang="en-US" altLang="zh-CN" sz="40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2F226BB-3C3C-4B57-A931-2064A280F763}"/>
              </a:ext>
            </a:extLst>
          </p:cNvPr>
          <p:cNvGrpSpPr/>
          <p:nvPr/>
        </p:nvGrpSpPr>
        <p:grpSpPr>
          <a:xfrm>
            <a:off x="1476375" y="1714500"/>
            <a:ext cx="3743325" cy="3900488"/>
            <a:chOff x="1476375" y="1714500"/>
            <a:chExt cx="3743325" cy="3900488"/>
          </a:xfrm>
        </p:grpSpPr>
        <p:sp>
          <p:nvSpPr>
            <p:cNvPr id="488453" name="直接连接符 488452"/>
            <p:cNvSpPr/>
            <p:nvPr/>
          </p:nvSpPr>
          <p:spPr>
            <a:xfrm flipH="1">
              <a:off x="3851275" y="1989138"/>
              <a:ext cx="866775" cy="719137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8454" name="直接连接符 488453"/>
            <p:cNvSpPr/>
            <p:nvPr/>
          </p:nvSpPr>
          <p:spPr>
            <a:xfrm>
              <a:off x="1738313" y="4713288"/>
              <a:ext cx="792162" cy="574675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8455" name="直接连接符 488454"/>
            <p:cNvSpPr/>
            <p:nvPr/>
          </p:nvSpPr>
          <p:spPr>
            <a:xfrm flipH="1">
              <a:off x="2771775" y="2924175"/>
              <a:ext cx="671513" cy="563563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8456" name="直接连接符 488455"/>
            <p:cNvSpPr/>
            <p:nvPr/>
          </p:nvSpPr>
          <p:spPr>
            <a:xfrm flipH="1">
              <a:off x="1763713" y="3789363"/>
              <a:ext cx="649287" cy="576262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8457" name="文本框 488456"/>
            <p:cNvSpPr txBox="1"/>
            <p:nvPr/>
          </p:nvSpPr>
          <p:spPr>
            <a:xfrm>
              <a:off x="4740275" y="1714500"/>
              <a:ext cx="215900" cy="396875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488458" name="文本框 488457"/>
            <p:cNvSpPr txBox="1"/>
            <p:nvPr/>
          </p:nvSpPr>
          <p:spPr>
            <a:xfrm>
              <a:off x="3492500" y="2565400"/>
              <a:ext cx="287338" cy="396875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488459" name="文本框 488458"/>
            <p:cNvSpPr txBox="1"/>
            <p:nvPr/>
          </p:nvSpPr>
          <p:spPr>
            <a:xfrm>
              <a:off x="2411413" y="3429000"/>
              <a:ext cx="646112" cy="396875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488460" name="文本框 488459"/>
            <p:cNvSpPr txBox="1"/>
            <p:nvPr/>
          </p:nvSpPr>
          <p:spPr>
            <a:xfrm>
              <a:off x="1476375" y="4365625"/>
              <a:ext cx="358775" cy="396875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488461" name="文本框 488460"/>
            <p:cNvSpPr txBox="1"/>
            <p:nvPr/>
          </p:nvSpPr>
          <p:spPr>
            <a:xfrm>
              <a:off x="2554288" y="5157788"/>
              <a:ext cx="431800" cy="457200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488464" name="直接连接符 488463"/>
            <p:cNvSpPr/>
            <p:nvPr/>
          </p:nvSpPr>
          <p:spPr>
            <a:xfrm>
              <a:off x="3852863" y="2854325"/>
              <a:ext cx="935037" cy="57467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8466" name="文本框 488465"/>
            <p:cNvSpPr txBox="1"/>
            <p:nvPr/>
          </p:nvSpPr>
          <p:spPr>
            <a:xfrm>
              <a:off x="4787900" y="3357563"/>
              <a:ext cx="431800" cy="396875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F</a:t>
              </a:r>
              <a:endParaRPr lang="en-US" altLang="zh-CN" sz="20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88467" name="直接连接符 488466"/>
            <p:cNvSpPr/>
            <p:nvPr/>
          </p:nvSpPr>
          <p:spPr>
            <a:xfrm flipH="1">
              <a:off x="4140200" y="3644900"/>
              <a:ext cx="719138" cy="79216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8469" name="文本框 488468"/>
            <p:cNvSpPr txBox="1"/>
            <p:nvPr/>
          </p:nvSpPr>
          <p:spPr>
            <a:xfrm>
              <a:off x="3851275" y="4365625"/>
              <a:ext cx="646113" cy="396875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G</a:t>
              </a:r>
              <a:endParaRPr lang="en-US" altLang="zh-CN" sz="20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488477" name="矩形 488476"/>
          <p:cNvSpPr/>
          <p:nvPr/>
        </p:nvSpPr>
        <p:spPr>
          <a:xfrm>
            <a:off x="3059113" y="5229225"/>
            <a:ext cx="4572000" cy="830997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从解空间树知最优值为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最优解向量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X={1,1,1,0}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8480" name="文本占位符 488479"/>
          <p:cNvSpPr>
            <a:spLocks noGrp="1"/>
          </p:cNvSpPr>
          <p:nvPr>
            <p:ph type="body" idx="1"/>
          </p:nvPr>
        </p:nvSpPr>
        <p:spPr>
          <a:xfrm>
            <a:off x="465534" y="1241887"/>
            <a:ext cx="3245644" cy="1127918"/>
          </a:xfrm>
          <a:ln/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W′={6, 2,4,8}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V′={18,5,8,7}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C=16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8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8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7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标题 48435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zh-CN" altLang="en-US" dirty="0"/>
              <a:t>最终结果</a:t>
            </a:r>
          </a:p>
        </p:txBody>
      </p:sp>
      <p:sp>
        <p:nvSpPr>
          <p:cNvPr id="484355" name="文本占位符 48435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 sz="2800" b="1" dirty="0"/>
              <a:t>S={3,4,1,2}(</a:t>
            </a:r>
            <a:r>
              <a:rPr lang="zh-CN" altLang="en-US" sz="2800" b="1" dirty="0"/>
              <a:t>对应的原物品序号</a:t>
            </a:r>
            <a:r>
              <a:rPr lang="en-US" altLang="zh-CN" sz="2800" b="1" dirty="0"/>
              <a:t>)</a:t>
            </a:r>
          </a:p>
          <a:p>
            <a:r>
              <a:rPr lang="zh-CN" altLang="en-US" sz="2800" b="1" dirty="0"/>
              <a:t>最优解向量</a:t>
            </a:r>
            <a:r>
              <a:rPr lang="en-US" altLang="zh-CN" sz="2800" b="1" dirty="0"/>
              <a:t>X={1,1,1,0}</a:t>
            </a:r>
          </a:p>
          <a:p>
            <a:r>
              <a:rPr lang="zh-CN" altLang="en-US" sz="2800" b="1" dirty="0"/>
              <a:t>可知最大价值</a:t>
            </a:r>
            <a:r>
              <a:rPr lang="en-US" altLang="zh-CN" sz="2800" b="1" dirty="0"/>
              <a:t>31</a:t>
            </a:r>
            <a:r>
              <a:rPr lang="zh-CN" altLang="en-US" sz="2800" b="1" dirty="0"/>
              <a:t>对应的物品选择是：</a:t>
            </a:r>
            <a:r>
              <a:rPr lang="en-US" altLang="zh-CN" sz="2800" b="1" dirty="0"/>
              <a:t>1,3,4</a:t>
            </a:r>
            <a:r>
              <a:rPr lang="zh-CN" altLang="en-US" sz="2800" b="1" dirty="0"/>
              <a:t>。</a:t>
            </a:r>
          </a:p>
          <a:p>
            <a:endParaRPr lang="en-US" altLang="zh-CN" sz="2800" b="1" dirty="0"/>
          </a:p>
        </p:txBody>
      </p:sp>
    </p:spTree>
  </p:cSld>
  <p:clrMapOvr>
    <a:masterClrMapping/>
  </p:clrMapOvr>
  <p:transition spd="slow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标题 485377"/>
          <p:cNvSpPr>
            <a:spLocks noGrp="1"/>
          </p:cNvSpPr>
          <p:nvPr>
            <p:ph type="title"/>
          </p:nvPr>
        </p:nvSpPr>
        <p:spPr>
          <a:xfrm>
            <a:off x="442913" y="431800"/>
            <a:ext cx="8243887" cy="733425"/>
          </a:xfrm>
          <a:ln/>
        </p:spPr>
        <p:txBody>
          <a:bodyPr anchor="b"/>
          <a:lstStyle/>
          <a:p>
            <a:r>
              <a:rPr lang="zh-CN" altLang="en-US" dirty="0"/>
              <a:t>动态规划法解答过程</a:t>
            </a:r>
          </a:p>
        </p:txBody>
      </p:sp>
      <p:sp>
        <p:nvSpPr>
          <p:cNvPr id="485379" name="文本占位符 485378"/>
          <p:cNvSpPr>
            <a:spLocks noGrp="1"/>
          </p:cNvSpPr>
          <p:nvPr>
            <p:ph type="body" idx="1"/>
          </p:nvPr>
        </p:nvSpPr>
        <p:spPr>
          <a:xfrm>
            <a:off x="395288" y="1196975"/>
            <a:ext cx="8353425" cy="5472113"/>
          </a:xfrm>
          <a:ln/>
        </p:spPr>
        <p:txBody>
          <a:bodyPr/>
          <a:lstStyle/>
          <a:p>
            <a:r>
              <a:rPr lang="en-US" altLang="zh-CN" sz="2800" b="1" dirty="0"/>
              <a:t>W={4, 8,6,2}     V={8,7,18,5}    C=</a:t>
            </a:r>
            <a:r>
              <a:rPr lang="pt-BR" altLang="zh-CN" sz="2800" dirty="0"/>
              <a:t>16</a:t>
            </a:r>
            <a:endParaRPr lang="en-US" altLang="zh-CN" sz="2800" b="1" dirty="0"/>
          </a:p>
          <a:p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sz="2800" b="1" dirty="0"/>
              <a:t>从上表可知最优值为</a:t>
            </a:r>
            <a:r>
              <a:rPr lang="en-US" altLang="zh-CN" sz="2800" b="1" dirty="0"/>
              <a:t>31</a:t>
            </a:r>
            <a:r>
              <a:rPr lang="zh-CN" altLang="en-US" sz="2800" b="1" dirty="0"/>
              <a:t>。</a:t>
            </a:r>
          </a:p>
        </p:txBody>
      </p:sp>
      <p:graphicFrame>
        <p:nvGraphicFramePr>
          <p:cNvPr id="485595" name="表格 485594"/>
          <p:cNvGraphicFramePr/>
          <p:nvPr>
            <p:extLst>
              <p:ext uri="{D42A27DB-BD31-4B8C-83A1-F6EECF244321}">
                <p14:modId xmlns:p14="http://schemas.microsoft.com/office/powerpoint/2010/main" val="3969770465"/>
              </p:ext>
            </p:extLst>
          </p:nvPr>
        </p:nvGraphicFramePr>
        <p:xfrm>
          <a:off x="539750" y="1721023"/>
          <a:ext cx="8135938" cy="2522538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556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31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18</a:t>
                      </a:r>
                      <a:endParaRPr lang="zh-CN" altLang="en-US" sz="2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sz="2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sz="2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sz="2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sz="2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sz="2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18</a:t>
                      </a:r>
                      <a:endParaRPr lang="zh-CN" altLang="en-US" sz="2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sz="2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sz="2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sz="2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sz="2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sz="2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sz="2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sz="2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sz="2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5553" name="文本框 485552"/>
          <p:cNvSpPr txBox="1"/>
          <p:nvPr/>
        </p:nvSpPr>
        <p:spPr>
          <a:xfrm>
            <a:off x="539750" y="260350"/>
            <a:ext cx="184150" cy="366713"/>
          </a:xfrm>
          <a:prstGeom prst="rect">
            <a:avLst/>
          </a:prstGeom>
          <a:noFill/>
          <a:ln w="6350">
            <a:noFill/>
          </a:ln>
        </p:spPr>
        <p:txBody>
          <a:bodyPr wrap="none" anchor="t">
            <a:spAutoFit/>
          </a:bodyPr>
          <a:lstStyle/>
          <a:p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485554" name="文本框 485553"/>
          <p:cNvSpPr txBox="1"/>
          <p:nvPr/>
        </p:nvSpPr>
        <p:spPr>
          <a:xfrm>
            <a:off x="755650" y="4754392"/>
            <a:ext cx="4392613" cy="17912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m[1][16] !=m[2][16]     x[1]=1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m[2][12] =m[3][12]      x[2]=0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m[3][12]!=m[4][12]     x[3]=1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m[4][6]!=0                   x[4]=1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85597" name="矩形 485596"/>
          <p:cNvSpPr/>
          <p:nvPr/>
        </p:nvSpPr>
        <p:spPr>
          <a:xfrm>
            <a:off x="5854082" y="4625327"/>
            <a:ext cx="2821606" cy="830997"/>
          </a:xfrm>
          <a:prstGeom prst="rect">
            <a:avLst/>
          </a:prstGeom>
          <a:noFill/>
          <a:ln w="635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最优解为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(1,0,1,1)</a:t>
            </a: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对应物品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1,3,4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8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5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5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5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uiExpand="1" build="p"/>
      <p:bldP spid="485554" grpId="0" animBg="1"/>
      <p:bldP spid="48559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en-US" altLang="zh-CN" dirty="0"/>
              <a:t>0-1</a:t>
            </a:r>
            <a:r>
              <a:rPr dirty="0"/>
              <a:t>背包问题</a:t>
            </a:r>
          </a:p>
        </p:txBody>
      </p:sp>
      <p:sp>
        <p:nvSpPr>
          <p:cNvPr id="10250" name="矩形 10249"/>
          <p:cNvSpPr/>
          <p:nvPr/>
        </p:nvSpPr>
        <p:spPr>
          <a:xfrm>
            <a:off x="674370" y="1556792"/>
            <a:ext cx="7795260" cy="3340392"/>
          </a:xfrm>
          <a:prstGeom prst="rect">
            <a:avLst/>
          </a:prstGeom>
          <a:solidFill>
            <a:schemeClr val="folHlink">
              <a:alpha val="35000"/>
            </a:schemeClr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算法效率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计算上界函数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时间，在最坏情况下有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O(2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个右儿子结点需要计算上界函数，所以解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背包问题的回溯算法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的计算时间为：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T(n)=O(n2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21" name="文本占位符 495620"/>
          <p:cNvSpPr>
            <a:spLocks noGrp="1"/>
          </p:cNvSpPr>
          <p:nvPr>
            <p:ph type="body" idx="1"/>
          </p:nvPr>
        </p:nvSpPr>
        <p:spPr>
          <a:xfrm>
            <a:off x="865548" y="1556792"/>
            <a:ext cx="7704856" cy="1440160"/>
          </a:xfrm>
          <a:ln/>
        </p:spPr>
        <p:txBody>
          <a:bodyPr/>
          <a:lstStyle/>
          <a:p>
            <a:pPr indent="0">
              <a:lnSpc>
                <a:spcPct val="80000"/>
              </a:lnSpc>
              <a:buNone/>
            </a:pPr>
            <a:r>
              <a:rPr lang="zh-CN" altLang="en-US" sz="2800" b="1" dirty="0"/>
              <a:t>给定：</a:t>
            </a:r>
            <a:r>
              <a:rPr lang="en-US" altLang="zh-CN" sz="2800" b="1" dirty="0"/>
              <a:t>W={3,7,5,4}</a:t>
            </a:r>
            <a:r>
              <a:rPr lang="zh-CN" altLang="en-US" sz="2800" dirty="0"/>
              <a:t>，</a:t>
            </a:r>
            <a:r>
              <a:rPr lang="en-US" altLang="zh-CN" sz="2800" b="1" dirty="0"/>
              <a:t>V={8,5,2,1}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C=16</a:t>
            </a:r>
            <a:r>
              <a:rPr lang="zh-CN" altLang="en-US" sz="2800" dirty="0"/>
              <a:t>。求其解空间树。</a:t>
            </a:r>
            <a:endParaRPr lang="en-US" altLang="zh-CN" sz="2800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544FC29-3381-4E9B-9CEB-C5318BF9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</p:spTree>
    <p:extLst>
      <p:ext uri="{BB962C8B-B14F-4D97-AF65-F5344CB8AC3E}">
        <p14:creationId xmlns:p14="http://schemas.microsoft.com/office/powerpoint/2010/main" val="345284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B80EE362-5F0A-4324-8241-D5D1DAA2F657}"/>
              </a:ext>
            </a:extLst>
          </p:cNvPr>
          <p:cNvGrpSpPr/>
          <p:nvPr/>
        </p:nvGrpSpPr>
        <p:grpSpPr>
          <a:xfrm>
            <a:off x="96868" y="1242591"/>
            <a:ext cx="8567738" cy="5138737"/>
            <a:chOff x="323850" y="1354138"/>
            <a:chExt cx="8567738" cy="5138737"/>
          </a:xfrm>
        </p:grpSpPr>
        <p:sp>
          <p:nvSpPr>
            <p:cNvPr id="495618" name="文本框 495617"/>
            <p:cNvSpPr txBox="1"/>
            <p:nvPr/>
          </p:nvSpPr>
          <p:spPr>
            <a:xfrm>
              <a:off x="1858963" y="3370263"/>
              <a:ext cx="1079500" cy="779462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Verdana" panose="020B0604030504040204" pitchFamily="34" charset="0"/>
                </a:rPr>
                <a:t>cw=10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Verdana" panose="020B0604030504040204" pitchFamily="34" charset="0"/>
                </a:rPr>
                <a:t>cp=13</a:t>
              </a:r>
            </a:p>
          </p:txBody>
        </p:sp>
        <p:sp>
          <p:nvSpPr>
            <p:cNvPr id="495619" name="文本框 495618"/>
            <p:cNvSpPr txBox="1"/>
            <p:nvPr/>
          </p:nvSpPr>
          <p:spPr>
            <a:xfrm>
              <a:off x="3875088" y="1354138"/>
              <a:ext cx="1079500" cy="779462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Verdana" panose="020B0604030504040204" pitchFamily="34" charset="0"/>
                </a:rPr>
                <a:t>cw=0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Verdana" panose="020B0604030504040204" pitchFamily="34" charset="0"/>
                </a:rPr>
                <a:t>cp=0</a:t>
              </a:r>
            </a:p>
          </p:txBody>
        </p:sp>
        <p:sp>
          <p:nvSpPr>
            <p:cNvPr id="495622" name="直接连接符 495621"/>
            <p:cNvSpPr/>
            <p:nvPr/>
          </p:nvSpPr>
          <p:spPr>
            <a:xfrm flipH="1">
              <a:off x="3948113" y="2073275"/>
              <a:ext cx="722312" cy="649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5623" name="直接连接符 495622"/>
            <p:cNvSpPr/>
            <p:nvPr/>
          </p:nvSpPr>
          <p:spPr>
            <a:xfrm>
              <a:off x="2339975" y="5013325"/>
              <a:ext cx="647700" cy="50323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5624" name="直接连接符 495623"/>
            <p:cNvSpPr/>
            <p:nvPr/>
          </p:nvSpPr>
          <p:spPr>
            <a:xfrm flipH="1">
              <a:off x="3084513" y="3081338"/>
              <a:ext cx="503237" cy="57626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5625" name="直接连接符 495624"/>
            <p:cNvSpPr/>
            <p:nvPr/>
          </p:nvSpPr>
          <p:spPr>
            <a:xfrm flipH="1">
              <a:off x="2365375" y="4089400"/>
              <a:ext cx="431800" cy="57626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5626" name="文本框 495625"/>
            <p:cNvSpPr txBox="1"/>
            <p:nvPr/>
          </p:nvSpPr>
          <p:spPr>
            <a:xfrm>
              <a:off x="4643438" y="1700213"/>
              <a:ext cx="215900" cy="396875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495627" name="文本框 495626"/>
            <p:cNvSpPr txBox="1"/>
            <p:nvPr/>
          </p:nvSpPr>
          <p:spPr>
            <a:xfrm>
              <a:off x="3660775" y="2649538"/>
              <a:ext cx="287338" cy="396875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495628" name="文本框 495627"/>
            <p:cNvSpPr txBox="1"/>
            <p:nvPr/>
          </p:nvSpPr>
          <p:spPr>
            <a:xfrm>
              <a:off x="2725738" y="3729038"/>
              <a:ext cx="646112" cy="396875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495629" name="文本框 495628"/>
            <p:cNvSpPr txBox="1"/>
            <p:nvPr/>
          </p:nvSpPr>
          <p:spPr>
            <a:xfrm>
              <a:off x="2076450" y="4665663"/>
              <a:ext cx="358775" cy="396875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495631" name="文本框 495630"/>
            <p:cNvSpPr txBox="1"/>
            <p:nvPr/>
          </p:nvSpPr>
          <p:spPr>
            <a:xfrm>
              <a:off x="2724150" y="2217738"/>
              <a:ext cx="1079500" cy="779462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Verdana" panose="020B0604030504040204" pitchFamily="34" charset="0"/>
                </a:rPr>
                <a:t>cw=3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Verdana" panose="020B0604030504040204" pitchFamily="34" charset="0"/>
                </a:rPr>
                <a:t>cp=8</a:t>
              </a:r>
            </a:p>
          </p:txBody>
        </p:sp>
        <p:sp>
          <p:nvSpPr>
            <p:cNvPr id="495632" name="文本框 495631"/>
            <p:cNvSpPr txBox="1"/>
            <p:nvPr/>
          </p:nvSpPr>
          <p:spPr>
            <a:xfrm>
              <a:off x="1139825" y="4391025"/>
              <a:ext cx="1079500" cy="779463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Verdana" panose="020B0604030504040204" pitchFamily="34" charset="0"/>
                </a:rPr>
                <a:t>cw=15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Verdana" panose="020B0604030504040204" pitchFamily="34" charset="0"/>
                </a:rPr>
                <a:t>cp=15</a:t>
              </a:r>
            </a:p>
          </p:txBody>
        </p:sp>
        <p:sp>
          <p:nvSpPr>
            <p:cNvPr id="495634" name="文本框 495633"/>
            <p:cNvSpPr txBox="1"/>
            <p:nvPr/>
          </p:nvSpPr>
          <p:spPr>
            <a:xfrm>
              <a:off x="3995738" y="2708275"/>
              <a:ext cx="4764087" cy="366713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Verdana" panose="020B0604030504040204" pitchFamily="34" charset="0"/>
                </a:rPr>
                <a:t>Bound(3)=8+2+1=11&lt;bestp </a:t>
              </a:r>
              <a:r>
                <a:rPr lang="en-US" altLang="zh-CN" b="1" dirty="0">
                  <a:solidFill>
                    <a:srgbClr val="800080"/>
                  </a:solidFill>
                  <a:latin typeface="Verdana" panose="020B0604030504040204" pitchFamily="34" charset="0"/>
                </a:rPr>
                <a:t>,</a:t>
              </a:r>
              <a:r>
                <a:rPr lang="zh-CN" altLang="en-US" b="1" dirty="0">
                  <a:solidFill>
                    <a:srgbClr val="800080"/>
                  </a:solidFill>
                  <a:latin typeface="Verdana" panose="020B0604030504040204" pitchFamily="34" charset="0"/>
                </a:rPr>
                <a:t>剪枝</a:t>
              </a:r>
              <a:endParaRPr lang="en-US" altLang="zh-CN" b="1" dirty="0">
                <a:solidFill>
                  <a:srgbClr val="80008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95635" name="文本框 495634"/>
            <p:cNvSpPr txBox="1"/>
            <p:nvPr/>
          </p:nvSpPr>
          <p:spPr>
            <a:xfrm>
              <a:off x="3132138" y="3716338"/>
              <a:ext cx="5016500" cy="366712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800080"/>
                  </a:solidFill>
                  <a:latin typeface="Verdana" panose="020B0604030504040204" pitchFamily="34" charset="0"/>
                </a:rPr>
                <a:t>Bound(4)=13+1=14, 14&lt;bestp,</a:t>
              </a:r>
              <a:r>
                <a:rPr lang="zh-CN" altLang="en-US" b="1" dirty="0">
                  <a:solidFill>
                    <a:srgbClr val="800080"/>
                  </a:solidFill>
                  <a:latin typeface="Verdana" panose="020B0604030504040204" pitchFamily="34" charset="0"/>
                </a:rPr>
                <a:t>剪枝</a:t>
              </a:r>
            </a:p>
          </p:txBody>
        </p:sp>
        <p:sp>
          <p:nvSpPr>
            <p:cNvPr id="495636" name="文本框 495635"/>
            <p:cNvSpPr txBox="1"/>
            <p:nvPr/>
          </p:nvSpPr>
          <p:spPr>
            <a:xfrm>
              <a:off x="2484438" y="4724400"/>
              <a:ext cx="4537075" cy="366713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Verdana" panose="020B0604030504040204" pitchFamily="34" charset="0"/>
                </a:rPr>
                <a:t>Bound(5)=cp&gt;bestp, bestp=0</a:t>
              </a:r>
            </a:p>
          </p:txBody>
        </p:sp>
        <p:sp>
          <p:nvSpPr>
            <p:cNvPr id="495637" name="文本框 495636"/>
            <p:cNvSpPr txBox="1"/>
            <p:nvPr/>
          </p:nvSpPr>
          <p:spPr>
            <a:xfrm>
              <a:off x="323850" y="5516563"/>
              <a:ext cx="2016125" cy="779462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800080"/>
                  </a:solidFill>
                  <a:latin typeface="Verdana" panose="020B0604030504040204" pitchFamily="34" charset="0"/>
                </a:rPr>
                <a:t>cw+w[4]=19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800080"/>
                  </a:solidFill>
                  <a:latin typeface="Verdana" panose="020B0604030504040204" pitchFamily="34" charset="0"/>
                </a:rPr>
                <a:t>&gt;c,</a:t>
              </a:r>
              <a:r>
                <a:rPr lang="zh-CN" altLang="en-US" b="1" dirty="0">
                  <a:solidFill>
                    <a:srgbClr val="800080"/>
                  </a:solidFill>
                  <a:latin typeface="Verdana" panose="020B0604030504040204" pitchFamily="34" charset="0"/>
                </a:rPr>
                <a:t>剪枝</a:t>
              </a:r>
            </a:p>
          </p:txBody>
        </p:sp>
        <p:sp>
          <p:nvSpPr>
            <p:cNvPr id="495638" name="直接连接符 495637"/>
            <p:cNvSpPr/>
            <p:nvPr/>
          </p:nvSpPr>
          <p:spPr>
            <a:xfrm flipH="1">
              <a:off x="1547813" y="5026025"/>
              <a:ext cx="528637" cy="49053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495639" name="直接连接符 495638"/>
            <p:cNvSpPr/>
            <p:nvPr/>
          </p:nvSpPr>
          <p:spPr>
            <a:xfrm>
              <a:off x="3084513" y="3946525"/>
              <a:ext cx="503237" cy="28733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495642" name="文本框 495641"/>
            <p:cNvSpPr txBox="1"/>
            <p:nvPr/>
          </p:nvSpPr>
          <p:spPr>
            <a:xfrm>
              <a:off x="2916238" y="5300663"/>
              <a:ext cx="1943100" cy="1192212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Verdana" panose="020B0604030504040204" pitchFamily="34" charset="0"/>
                </a:rPr>
                <a:t>cw=15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Verdana" panose="020B0604030504040204" pitchFamily="34" charset="0"/>
                </a:rPr>
                <a:t>cp=15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Verdana" panose="020B0604030504040204" pitchFamily="34" charset="0"/>
                </a:rPr>
                <a:t>Bestp=15</a:t>
              </a:r>
            </a:p>
          </p:txBody>
        </p:sp>
        <p:sp>
          <p:nvSpPr>
            <p:cNvPr id="495643" name="直接连接符 495642"/>
            <p:cNvSpPr/>
            <p:nvPr/>
          </p:nvSpPr>
          <p:spPr>
            <a:xfrm>
              <a:off x="3924300" y="2997200"/>
              <a:ext cx="503238" cy="28733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495644" name="文本框 495643"/>
            <p:cNvSpPr txBox="1"/>
            <p:nvPr/>
          </p:nvSpPr>
          <p:spPr>
            <a:xfrm>
              <a:off x="5076825" y="1484313"/>
              <a:ext cx="3600450" cy="779462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Verdana" panose="020B0604030504040204" pitchFamily="34" charset="0"/>
                </a:rPr>
                <a:t>Bound(2)=0+5+2+1=8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Verdana" panose="020B0604030504040204" pitchFamily="34" charset="0"/>
                </a:rPr>
                <a:t>&lt;bestp </a:t>
              </a:r>
              <a:r>
                <a:rPr lang="en-US" altLang="zh-CN" b="1" dirty="0">
                  <a:solidFill>
                    <a:srgbClr val="800080"/>
                  </a:solidFill>
                  <a:latin typeface="Verdana" panose="020B0604030504040204" pitchFamily="34" charset="0"/>
                </a:rPr>
                <a:t>,</a:t>
              </a:r>
              <a:r>
                <a:rPr lang="zh-CN" altLang="en-US" b="1" dirty="0">
                  <a:solidFill>
                    <a:srgbClr val="800080"/>
                  </a:solidFill>
                  <a:latin typeface="Verdana" panose="020B0604030504040204" pitchFamily="34" charset="0"/>
                </a:rPr>
                <a:t>剪枝</a:t>
              </a:r>
              <a:endParaRPr lang="en-US" altLang="zh-CN" b="1" dirty="0">
                <a:solidFill>
                  <a:srgbClr val="80008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95645" name="直接连接符 495644"/>
            <p:cNvSpPr/>
            <p:nvPr/>
          </p:nvSpPr>
          <p:spPr>
            <a:xfrm>
              <a:off x="4932363" y="2060575"/>
              <a:ext cx="503237" cy="28733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495646" name="矩形 495645"/>
            <p:cNvSpPr/>
            <p:nvPr/>
          </p:nvSpPr>
          <p:spPr>
            <a:xfrm>
              <a:off x="5003800" y="5300663"/>
              <a:ext cx="3887788" cy="923330"/>
            </a:xfrm>
            <a:prstGeom prst="rect">
              <a:avLst/>
            </a:prstGeom>
            <a:noFill/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r>
                <a:rPr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最优解向量</a:t>
              </a:r>
              <a:r>
                <a:rPr lang="en-US" altLang="zh-CN" sz="1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X={1,1,1,0}</a:t>
              </a:r>
            </a:p>
            <a:p>
              <a:r>
                <a:rPr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最大价值：</a:t>
              </a:r>
              <a:r>
                <a:rPr lang="en-US" altLang="zh-CN" sz="1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15</a:t>
              </a:r>
            </a:p>
            <a:p>
              <a:r>
                <a:rPr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对应的物品选择是：</a:t>
              </a:r>
              <a:r>
                <a:rPr lang="en-US" altLang="zh-CN" sz="1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0,1,2</a:t>
              </a:r>
              <a:r>
                <a:rPr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（下标）。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544FC29-3381-4E9B-9CEB-C5318BF9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4" name="矩形 3"/>
          <p:cNvSpPr/>
          <p:nvPr/>
        </p:nvSpPr>
        <p:spPr>
          <a:xfrm>
            <a:off x="287482" y="937216"/>
            <a:ext cx="32383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W={3,7,5,4}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b="1" dirty="0">
                <a:solidFill>
                  <a:srgbClr val="0000FF"/>
                </a:solidFill>
              </a:rPr>
              <a:t>V={8,5,2,1}</a:t>
            </a:r>
            <a:r>
              <a:rPr lang="zh-CN" altLang="en-US" b="1" dirty="0">
                <a:solidFill>
                  <a:srgbClr val="0000FF"/>
                </a:solidFill>
              </a:rPr>
              <a:t>，</a:t>
            </a:r>
            <a:r>
              <a:rPr lang="en-US" altLang="zh-CN" b="1" dirty="0">
                <a:solidFill>
                  <a:srgbClr val="0000FF"/>
                </a:solidFill>
              </a:rPr>
              <a:t>C=16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 </a:t>
            </a:r>
            <a:r>
              <a:rPr dirty="0"/>
              <a:t>装载问题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11560" y="1124372"/>
            <a:ext cx="8208912" cy="5112940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baseline="0">
                <a:solidFill>
                  <a:srgbClr val="292929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 b="0" baseline="0">
                <a:solidFill>
                  <a:srgbClr val="003366"/>
                </a:solidFill>
                <a:latin typeface="Consolas" panose="020B0609020204030204" pitchFamily="49" charset="0"/>
                <a:ea typeface="+mn-ea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baseline="0">
                <a:solidFill>
                  <a:srgbClr val="990033"/>
                </a:solidFill>
                <a:latin typeface="Consolas" panose="020B0609020204030204" pitchFamily="49" charset="0"/>
                <a:ea typeface="+mn-ea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 b="0" baseline="0">
                <a:solidFill>
                  <a:srgbClr val="6600CC"/>
                </a:solidFill>
                <a:latin typeface="Consolas" panose="020B0609020204030204" pitchFamily="49" charset="0"/>
                <a:ea typeface="+mn-ea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一、问题描述</a:t>
            </a:r>
            <a:endParaRPr lang="en-US" altLang="zh-CN" sz="24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有一批共n个集装箱要装上2艘载重量分别为c</a:t>
            </a:r>
            <a:r>
              <a:rPr lang="zh-CN" altLang="en-US" sz="24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和c</a:t>
            </a:r>
            <a:r>
              <a:rPr lang="zh-CN" altLang="en-US" sz="24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的轮船，其中集装箱i的重量为w</a:t>
            </a:r>
            <a:r>
              <a:rPr lang="zh-CN" altLang="en-US" sz="24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，且</a:t>
            </a:r>
          </a:p>
          <a:p>
            <a:pPr marL="742950" lvl="2" indent="-3429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要求</a:t>
            </a:r>
            <a:r>
              <a:rPr lang="zh-CN" altLang="en-US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确定是否有一个合理的装载方案可将这</a:t>
            </a:r>
            <a:r>
              <a:rPr lang="en-US" altLang="zh-CN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个集装箱装上这2艘轮船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。如果有，找出一种装载方案。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2" indent="-3429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容易证明，如果一个给定装载问题有解，则采用下面的策略可得到最优装载方案。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(1)首先将第一艘轮船尽可能装满；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(2)将剩余的集装箱装上第二艘轮船。</a:t>
            </a:r>
          </a:p>
        </p:txBody>
      </p:sp>
      <p:graphicFrame>
        <p:nvGraphicFramePr>
          <p:cNvPr id="1026" name="Object 6"/>
          <p:cNvGraphicFramePr/>
          <p:nvPr>
            <p:extLst>
              <p:ext uri="{D42A27DB-BD31-4B8C-83A1-F6EECF244321}">
                <p14:modId xmlns:p14="http://schemas.microsoft.com/office/powerpoint/2010/main" val="2247680953"/>
              </p:ext>
            </p:extLst>
          </p:nvPr>
        </p:nvGraphicFramePr>
        <p:xfrm>
          <a:off x="5220072" y="2204864"/>
          <a:ext cx="1656184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" name="Equation" r:id="rId4" imgW="927100" imgH="431800" progId="Equation.DSMT4">
                  <p:embed/>
                </p:oleObj>
              </mc:Choice>
              <mc:Fallback>
                <p:oleObj name="Equation" r:id="rId4" imgW="927100" imgH="431800" progId="Equation.DSMT4">
                  <p:embed/>
                  <p:pic>
                    <p:nvPicPr>
                      <p:cNvPr id="1026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072" y="2204864"/>
                        <a:ext cx="1656184" cy="720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 </a:t>
            </a:r>
            <a:r>
              <a:rPr dirty="0"/>
              <a:t>装载问题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62926" y="897228"/>
            <a:ext cx="8329554" cy="4908036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baseline="0">
                <a:solidFill>
                  <a:srgbClr val="292929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 b="0" baseline="0">
                <a:solidFill>
                  <a:srgbClr val="003366"/>
                </a:solidFill>
                <a:latin typeface="Consolas" panose="020B0609020204030204" pitchFamily="49" charset="0"/>
                <a:ea typeface="+mn-ea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baseline="0">
                <a:solidFill>
                  <a:srgbClr val="990033"/>
                </a:solidFill>
                <a:latin typeface="Consolas" panose="020B0609020204030204" pitchFamily="49" charset="0"/>
                <a:ea typeface="+mn-ea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 b="0" baseline="0">
                <a:solidFill>
                  <a:srgbClr val="6600CC"/>
                </a:solidFill>
                <a:latin typeface="Consolas" panose="020B0609020204030204" pitchFamily="49" charset="0"/>
                <a:ea typeface="+mn-ea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0"/>
              </a:spcBef>
              <a:buClr>
                <a:srgbClr val="FF00FF"/>
              </a:buClr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二、问题转换</a:t>
            </a:r>
          </a:p>
          <a:p>
            <a:pPr marL="742950" lvl="2" indent="-3429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将第一艘轮船尽可能装满</a:t>
            </a:r>
            <a:r>
              <a:rPr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等价于</a:t>
            </a:r>
            <a:r>
              <a:rPr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选取全体集装箱的一个子集，使该子集中集装箱重量之和最接近第一艘轮船的载重量。</a:t>
            </a:r>
          </a:p>
          <a:p>
            <a:pPr marL="742950" lvl="2" indent="-3429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由此可知，装载问题等价于以下特殊的0-1背包问题。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D767DC-3AFE-4BFA-A30A-51F44E2A5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007" y="3738264"/>
            <a:ext cx="2560445" cy="26430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9AFC0D-5FFA-4E23-9522-AF38F4CAF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252" y="3738265"/>
            <a:ext cx="3321451" cy="2487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 </a:t>
            </a:r>
            <a:r>
              <a:rPr dirty="0"/>
              <a:t>装载问题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08170" y="1268760"/>
            <a:ext cx="7924799" cy="4464496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baseline="0">
                <a:solidFill>
                  <a:srgbClr val="292929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 b="0" baseline="0">
                <a:solidFill>
                  <a:srgbClr val="003366"/>
                </a:solidFill>
                <a:latin typeface="Consolas" panose="020B0609020204030204" pitchFamily="49" charset="0"/>
                <a:ea typeface="+mn-ea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baseline="0">
                <a:solidFill>
                  <a:srgbClr val="990033"/>
                </a:solidFill>
                <a:latin typeface="Consolas" panose="020B0609020204030204" pitchFamily="49" charset="0"/>
                <a:ea typeface="+mn-ea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 b="0" baseline="0">
                <a:solidFill>
                  <a:srgbClr val="6600CC"/>
                </a:solidFill>
                <a:latin typeface="Consolas" panose="020B0609020204030204" pitchFamily="49" charset="0"/>
                <a:ea typeface="+mn-ea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lvl="1" indent="-3429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可行性约束函数：</a:t>
            </a:r>
          </a:p>
          <a:p>
            <a:pPr marL="257175" lvl="1" indent="-257175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"/>
            </a:pP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引入</a:t>
            </a:r>
            <a:r>
              <a:rPr lang="en-US" altLang="zh-CN" sz="24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cw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记当前的装载重量，如第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层节点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的载重为</a:t>
            </a:r>
            <a:r>
              <a:rPr lang="en-US" altLang="zh-CN" sz="24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cw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=(w</a:t>
            </a:r>
            <a:r>
              <a:rPr lang="en-US" altLang="zh-CN" sz="2400" b="1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+w</a:t>
            </a:r>
            <a:r>
              <a:rPr lang="en-US" altLang="zh-CN" sz="2400" b="1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+...+w</a:t>
            </a:r>
            <a:r>
              <a:rPr lang="en-US" altLang="zh-CN" sz="2400" b="1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j-1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j-1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，其左孩子节点的载重为：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cw&gt;c</a:t>
            </a:r>
            <a:r>
              <a:rPr lang="en-US" altLang="zh-CN" sz="2400" b="1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时，以节点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为根的子树中所有节点都不满足约束条件，因而该子树中解均为不可行解，故可将该子树剪去。（</a:t>
            </a:r>
            <a:r>
              <a:rPr lang="zh-CN" altLang="en-US" sz="24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该约束函数去除不可行解，得到所有可行解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graphicFrame>
        <p:nvGraphicFramePr>
          <p:cNvPr id="291847" name="对象 291846"/>
          <p:cNvGraphicFramePr/>
          <p:nvPr>
            <p:extLst>
              <p:ext uri="{D42A27DB-BD31-4B8C-83A1-F6EECF244321}">
                <p14:modId xmlns:p14="http://schemas.microsoft.com/office/powerpoint/2010/main" val="2305970893"/>
              </p:ext>
            </p:extLst>
          </p:nvPr>
        </p:nvGraphicFramePr>
        <p:xfrm>
          <a:off x="3347864" y="1124744"/>
          <a:ext cx="1872208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" r:id="rId4" imgW="761365" imgH="431800" progId="Equation.3">
                  <p:embed/>
                </p:oleObj>
              </mc:Choice>
              <mc:Fallback>
                <p:oleObj r:id="rId4" imgW="761365" imgH="431800" progId="Equation.3">
                  <p:embed/>
                  <p:pic>
                    <p:nvPicPr>
                      <p:cNvPr id="291847" name="对象 29184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7864" y="1124744"/>
                        <a:ext cx="1872208" cy="1008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F14C362-50CA-4784-856C-5E56F1E64C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685436"/>
              </p:ext>
            </p:extLst>
          </p:nvPr>
        </p:nvGraphicFramePr>
        <p:xfrm>
          <a:off x="3695266" y="3501008"/>
          <a:ext cx="1177404" cy="588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" name="公式" r:id="rId6" imgW="482400" imgH="241200" progId="Equation.KSEE3">
                  <p:embed/>
                </p:oleObj>
              </mc:Choice>
              <mc:Fallback>
                <p:oleObj name="公式" r:id="rId6" imgW="482400" imgH="2412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95266" y="3501008"/>
                        <a:ext cx="1177404" cy="588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18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标题 45977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b="1" dirty="0" smtClean="0"/>
              <a:t>7.2 </a:t>
            </a:r>
            <a:r>
              <a:rPr lang="zh-CN" altLang="en-US" b="1" dirty="0"/>
              <a:t>装载问题</a:t>
            </a:r>
          </a:p>
        </p:txBody>
      </p:sp>
      <p:sp>
        <p:nvSpPr>
          <p:cNvPr id="459779" name="文本占位符 459778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686800" cy="4924425"/>
          </a:xfrm>
          <a:ln/>
        </p:spPr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n-US" altLang="zh-CN" sz="2000" b="1" dirty="0">
                <a:latin typeface="Arial" panose="020B0604020202020204" pitchFamily="34" charset="0"/>
              </a:rPr>
              <a:t>template&lt;class   Type&gt;</a:t>
            </a:r>
          </a:p>
          <a:p>
            <a:pPr indent="0">
              <a:lnSpc>
                <a:spcPct val="100000"/>
              </a:lnSpc>
            </a:pPr>
            <a:r>
              <a:rPr lang="en-US" altLang="zh-CN" sz="2000" b="1" dirty="0">
                <a:latin typeface="Arial" panose="020B0604020202020204" pitchFamily="34" charset="0"/>
              </a:rPr>
              <a:t>class   Loading   </a:t>
            </a:r>
            <a:r>
              <a:rPr lang="en-US" altLang="zh-CN" sz="2000" dirty="0">
                <a:latin typeface="Arial" panose="020B0604020202020204" pitchFamily="34" charset="0"/>
              </a:rPr>
              <a:t>//</a:t>
            </a:r>
            <a:r>
              <a:rPr lang="zh-CN" altLang="en-US" sz="2000" dirty="0">
                <a:latin typeface="Arial" panose="020B0604020202020204" pitchFamily="34" charset="0"/>
              </a:rPr>
              <a:t>定义类</a:t>
            </a:r>
            <a:r>
              <a:rPr lang="en-US" altLang="zh-CN" sz="2000" dirty="0">
                <a:latin typeface="Arial" panose="020B0604020202020204" pitchFamily="34" charset="0"/>
              </a:rPr>
              <a:t>Loading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indent="0"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{  </a:t>
            </a:r>
          </a:p>
          <a:p>
            <a:pPr indent="0"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      // </a:t>
            </a:r>
            <a:r>
              <a:rPr lang="en-US" altLang="zh-CN" sz="2000" dirty="0" err="1">
                <a:latin typeface="Arial" panose="020B0604020202020204" pitchFamily="34" charset="0"/>
              </a:rPr>
              <a:t>maxLoading</a:t>
            </a:r>
            <a:r>
              <a:rPr lang="zh-CN" altLang="en-US" sz="2000" dirty="0">
                <a:latin typeface="Arial" panose="020B0604020202020204" pitchFamily="34" charset="0"/>
              </a:rPr>
              <a:t>负责类</a:t>
            </a:r>
            <a:r>
              <a:rPr lang="en-US" altLang="zh-CN" sz="2000" dirty="0">
                <a:latin typeface="Arial" panose="020B0604020202020204" pitchFamily="34" charset="0"/>
              </a:rPr>
              <a:t>Loading</a:t>
            </a:r>
            <a:r>
              <a:rPr lang="zh-CN" altLang="en-US" sz="2000" dirty="0">
                <a:latin typeface="Arial" panose="020B0604020202020204" pitchFamily="34" charset="0"/>
              </a:rPr>
              <a:t>的私有变量的初始化  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sz="2000" b="1" dirty="0">
                <a:latin typeface="Arial" panose="020B0604020202020204" pitchFamily="34" charset="0"/>
              </a:rPr>
              <a:t>     friend   </a:t>
            </a:r>
            <a:r>
              <a:rPr lang="en-US" altLang="zh-CN" sz="2000" b="1" dirty="0" err="1">
                <a:latin typeface="Arial" panose="020B0604020202020204" pitchFamily="34" charset="0"/>
              </a:rPr>
              <a:t>maxLoading</a:t>
            </a:r>
            <a:r>
              <a:rPr lang="en-US" altLang="zh-CN" sz="2000" b="1" dirty="0">
                <a:latin typeface="Arial" panose="020B0604020202020204" pitchFamily="34" charset="0"/>
              </a:rPr>
              <a:t>(Type[], Type, int</a:t>
            </a:r>
            <a:r>
              <a:rPr lang="zh-CN" altLang="en-US" sz="2000" b="1" dirty="0">
                <a:latin typeface="Arial" panose="020B0604020202020204" pitchFamily="34" charset="0"/>
              </a:rPr>
              <a:t>，</a:t>
            </a:r>
            <a:r>
              <a:rPr lang="en-US" altLang="zh-CN" sz="2000" b="1" dirty="0">
                <a:latin typeface="Arial" panose="020B0604020202020204" pitchFamily="34" charset="0"/>
              </a:rPr>
              <a:t>int[]);</a:t>
            </a:r>
          </a:p>
          <a:p>
            <a:pPr indent="0">
              <a:lnSpc>
                <a:spcPct val="100000"/>
              </a:lnSpc>
              <a:buNone/>
            </a:pPr>
            <a:r>
              <a:rPr lang="en-US" altLang="zh-CN" sz="2000" b="1" dirty="0">
                <a:latin typeface="Arial" panose="020B0604020202020204" pitchFamily="34" charset="0"/>
              </a:rPr>
              <a:t>     </a:t>
            </a:r>
            <a:r>
              <a:rPr lang="zh-CN" altLang="en-US" sz="2000" b="1" dirty="0">
                <a:latin typeface="Arial" panose="020B0604020202020204" pitchFamily="34" charset="0"/>
              </a:rPr>
              <a:t/>
            </a:r>
            <a:br>
              <a:rPr lang="zh-CN" altLang="en-US" sz="2000" b="1" dirty="0">
                <a:latin typeface="Arial" panose="020B0604020202020204" pitchFamily="34" charset="0"/>
              </a:rPr>
            </a:br>
            <a:r>
              <a:rPr lang="zh-CN" altLang="en-US" sz="2000" b="1" dirty="0">
                <a:latin typeface="Arial" panose="020B0604020202020204" pitchFamily="34" charset="0"/>
              </a:rPr>
              <a:t> </a:t>
            </a:r>
            <a:r>
              <a:rPr lang="en-US" altLang="zh-CN" sz="2000" b="1" dirty="0">
                <a:latin typeface="Arial" panose="020B0604020202020204" pitchFamily="34" charset="0"/>
              </a:rPr>
              <a:t>	private:   </a:t>
            </a:r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 		void   Backtrack(int   i);  //Backtrack</a:t>
            </a:r>
            <a:r>
              <a:rPr lang="zh-CN" altLang="en-US" sz="2000" b="1" dirty="0">
                <a:latin typeface="Arial" panose="020B0604020202020204" pitchFamily="34" charset="0"/>
              </a:rPr>
              <a:t>负责计算最优载重量 </a:t>
            </a:r>
            <a:br>
              <a:rPr lang="zh-CN" altLang="en-US" sz="2000" b="1" dirty="0">
                <a:latin typeface="Arial" panose="020B0604020202020204" pitchFamily="34" charset="0"/>
              </a:rPr>
            </a:br>
            <a:r>
              <a:rPr lang="zh-CN" altLang="en-US" sz="2000" b="1" dirty="0">
                <a:latin typeface="Arial" panose="020B0604020202020204" pitchFamily="34" charset="0"/>
              </a:rPr>
              <a:t> </a:t>
            </a:r>
            <a:r>
              <a:rPr lang="en-US" altLang="zh-CN" sz="2000" b="1" dirty="0">
                <a:latin typeface="Arial" panose="020B0604020202020204" pitchFamily="34" charset="0"/>
              </a:rPr>
              <a:t>		int   n,                         //</a:t>
            </a:r>
            <a:r>
              <a:rPr lang="zh-CN" altLang="en-US" sz="2000" b="1" dirty="0">
                <a:latin typeface="Arial" panose="020B0604020202020204" pitchFamily="34" charset="0"/>
              </a:rPr>
              <a:t>集装箱数目   </a:t>
            </a:r>
            <a:br>
              <a:rPr lang="zh-CN" altLang="en-US" sz="2000" b="1" dirty="0">
                <a:latin typeface="Arial" panose="020B0604020202020204" pitchFamily="34" charset="0"/>
              </a:rPr>
            </a:br>
            <a:r>
              <a:rPr lang="zh-CN" altLang="en-US" sz="2000" b="1" dirty="0">
                <a:latin typeface="Arial" panose="020B0604020202020204" pitchFamily="34" charset="0"/>
              </a:rPr>
              <a:t>      </a:t>
            </a:r>
            <a:r>
              <a:rPr lang="en-US" altLang="zh-CN" sz="2000" b="1" dirty="0">
                <a:latin typeface="Arial" panose="020B0604020202020204" pitchFamily="34" charset="0"/>
              </a:rPr>
              <a:t>		 *x,                             //</a:t>
            </a:r>
            <a:r>
              <a:rPr lang="zh-CN" altLang="en-US" sz="2000" b="1" dirty="0">
                <a:latin typeface="Arial" panose="020B0604020202020204" pitchFamily="34" charset="0"/>
              </a:rPr>
              <a:t>当前解</a:t>
            </a:r>
          </a:p>
          <a:p>
            <a:pPr indent="0">
              <a:lnSpc>
                <a:spcPct val="100000"/>
              </a:lnSpc>
              <a:buNone/>
            </a:pPr>
            <a:r>
              <a:rPr lang="zh-CN" altLang="en-US" sz="2000" b="1" dirty="0">
                <a:latin typeface="Arial" panose="020B0604020202020204" pitchFamily="34" charset="0"/>
              </a:rPr>
              <a:t>           </a:t>
            </a:r>
            <a:r>
              <a:rPr lang="en-US" altLang="zh-CN" sz="2000" b="1" dirty="0">
                <a:latin typeface="Arial" panose="020B0604020202020204" pitchFamily="34" charset="0"/>
              </a:rPr>
              <a:t>		 </a:t>
            </a:r>
            <a:r>
              <a:rPr lang="zh-CN" altLang="en-US" sz="2000" b="1" dirty="0">
                <a:latin typeface="Arial" panose="020B0604020202020204" pitchFamily="34" charset="0"/>
              </a:rPr>
              <a:t>*</a:t>
            </a:r>
            <a:r>
              <a:rPr lang="en-US" altLang="zh-CN" sz="2000" b="1" dirty="0">
                <a:latin typeface="Arial" panose="020B0604020202020204" pitchFamily="34" charset="0"/>
              </a:rPr>
              <a:t>bestx;                      //</a:t>
            </a:r>
            <a:r>
              <a:rPr lang="zh-CN" altLang="en-US" sz="2000" b="1" dirty="0">
                <a:latin typeface="Arial" panose="020B0604020202020204" pitchFamily="34" charset="0"/>
              </a:rPr>
              <a:t>当前最优解</a:t>
            </a:r>
          </a:p>
          <a:p>
            <a:pPr indent="0">
              <a:lnSpc>
                <a:spcPct val="100000"/>
              </a:lnSpc>
              <a:buNone/>
            </a:pPr>
            <a:r>
              <a:rPr lang="zh-CN" altLang="en-US" sz="2000" b="1" dirty="0">
                <a:latin typeface="Arial" panose="020B0604020202020204" pitchFamily="34" charset="0"/>
              </a:rPr>
              <a:t>     </a:t>
            </a:r>
            <a:r>
              <a:rPr lang="en-US" altLang="zh-CN" sz="2000" b="1" dirty="0">
                <a:latin typeface="Arial" panose="020B0604020202020204" pitchFamily="34" charset="0"/>
              </a:rPr>
              <a:t>		Type   *w,                   //</a:t>
            </a:r>
            <a:r>
              <a:rPr lang="zh-CN" altLang="en-US" sz="2000" b="1" dirty="0">
                <a:latin typeface="Arial" panose="020B0604020202020204" pitchFamily="34" charset="0"/>
              </a:rPr>
              <a:t>集装箱重量数组   </a:t>
            </a:r>
            <a:br>
              <a:rPr lang="zh-CN" altLang="en-US" sz="2000" b="1" dirty="0">
                <a:latin typeface="Arial" panose="020B0604020202020204" pitchFamily="34" charset="0"/>
              </a:rPr>
            </a:br>
            <a:r>
              <a:rPr lang="zh-CN" altLang="en-US" sz="2000" b="1" dirty="0">
                <a:latin typeface="Arial" panose="020B0604020202020204" pitchFamily="34" charset="0"/>
              </a:rPr>
              <a:t>     </a:t>
            </a:r>
            <a:r>
              <a:rPr lang="en-US" altLang="zh-CN" sz="2000" b="1" dirty="0">
                <a:latin typeface="Arial" panose="020B0604020202020204" pitchFamily="34" charset="0"/>
              </a:rPr>
              <a:t>		c,                                //</a:t>
            </a:r>
            <a:r>
              <a:rPr lang="zh-CN" altLang="en-US" sz="2000" b="1" dirty="0">
                <a:latin typeface="Arial" panose="020B0604020202020204" pitchFamily="34" charset="0"/>
              </a:rPr>
              <a:t>第一艘船的容量   </a:t>
            </a:r>
            <a:br>
              <a:rPr lang="zh-CN" altLang="en-US" sz="2000" b="1" dirty="0">
                <a:latin typeface="Arial" panose="020B0604020202020204" pitchFamily="34" charset="0"/>
              </a:rPr>
            </a:br>
            <a:r>
              <a:rPr lang="zh-CN" altLang="en-US" sz="2000" b="1" dirty="0">
                <a:latin typeface="Arial" panose="020B0604020202020204" pitchFamily="34" charset="0"/>
              </a:rPr>
              <a:t>     </a:t>
            </a:r>
            <a:r>
              <a:rPr lang="en-US" altLang="zh-CN" sz="2000" b="1" dirty="0">
                <a:latin typeface="Arial" panose="020B0604020202020204" pitchFamily="34" charset="0"/>
              </a:rPr>
              <a:t>		</a:t>
            </a:r>
            <a:r>
              <a:rPr lang="en-US" altLang="zh-CN" sz="2000" b="1" dirty="0" err="1">
                <a:latin typeface="Arial" panose="020B0604020202020204" pitchFamily="34" charset="0"/>
              </a:rPr>
              <a:t>cw</a:t>
            </a:r>
            <a:r>
              <a:rPr lang="en-US" altLang="zh-CN" sz="2000" b="1" dirty="0">
                <a:latin typeface="Arial" panose="020B0604020202020204" pitchFamily="34" charset="0"/>
              </a:rPr>
              <a:t>,                             //</a:t>
            </a:r>
            <a:r>
              <a:rPr lang="zh-CN" altLang="en-US" sz="2000" b="1" dirty="0">
                <a:latin typeface="Arial" panose="020B0604020202020204" pitchFamily="34" charset="0"/>
              </a:rPr>
              <a:t>当前装载的重量   </a:t>
            </a:r>
            <a:br>
              <a:rPr lang="zh-CN" altLang="en-US" sz="2000" b="1" dirty="0">
                <a:latin typeface="Arial" panose="020B0604020202020204" pitchFamily="34" charset="0"/>
              </a:rPr>
            </a:br>
            <a:r>
              <a:rPr lang="zh-CN" altLang="en-US" sz="2000" b="1" dirty="0">
                <a:latin typeface="Arial" panose="020B0604020202020204" pitchFamily="34" charset="0"/>
              </a:rPr>
              <a:t>     </a:t>
            </a:r>
            <a:r>
              <a:rPr lang="en-US" altLang="zh-CN" sz="2000" b="1" dirty="0">
                <a:latin typeface="Arial" panose="020B0604020202020204" pitchFamily="34" charset="0"/>
              </a:rPr>
              <a:t>		</a:t>
            </a:r>
            <a:r>
              <a:rPr lang="en-US" altLang="zh-CN" sz="2000" b="1" dirty="0" err="1">
                <a:latin typeface="Arial" panose="020B0604020202020204" pitchFamily="34" charset="0"/>
              </a:rPr>
              <a:t>bestw</a:t>
            </a:r>
            <a:r>
              <a:rPr lang="en-US" altLang="zh-CN" sz="2000" b="1" dirty="0">
                <a:latin typeface="Arial" panose="020B0604020202020204" pitchFamily="34" charset="0"/>
              </a:rPr>
              <a:t>;                        //</a:t>
            </a:r>
            <a:r>
              <a:rPr lang="zh-CN" altLang="en-US" sz="2000" b="1" dirty="0">
                <a:latin typeface="Arial" panose="020B0604020202020204" pitchFamily="34" charset="0"/>
              </a:rPr>
              <a:t>目前最优装载的重量   </a:t>
            </a:r>
          </a:p>
          <a:p>
            <a:pPr indent="0">
              <a:lnSpc>
                <a:spcPct val="100000"/>
              </a:lnSpc>
              <a:buNone/>
            </a:pPr>
            <a:r>
              <a:rPr lang="en-US" altLang="zh-CN" sz="2000" b="1" dirty="0">
                <a:latin typeface="Arial" panose="020B0604020202020204" pitchFamily="34" charset="0"/>
              </a:rPr>
              <a:t>};  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A872F21-17A5-4E5A-AC30-74D21F855AA1}"/>
              </a:ext>
            </a:extLst>
          </p:cNvPr>
          <p:cNvSpPr/>
          <p:nvPr/>
        </p:nvSpPr>
        <p:spPr>
          <a:xfrm>
            <a:off x="463624" y="708991"/>
            <a:ext cx="2040943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324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三、算法设计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标题 442369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877887"/>
          </a:xfrm>
          <a:ln/>
        </p:spPr>
        <p:txBody>
          <a:bodyPr anchor="b"/>
          <a:lstStyle/>
          <a:p>
            <a:r>
              <a:rPr lang="en-US" altLang="zh-CN" dirty="0" smtClean="0"/>
              <a:t>7.2 </a:t>
            </a:r>
            <a:r>
              <a:rPr lang="zh-CN" altLang="en-US" dirty="0"/>
              <a:t>装载问题</a:t>
            </a:r>
          </a:p>
        </p:txBody>
      </p:sp>
      <p:sp>
        <p:nvSpPr>
          <p:cNvPr id="442371" name="文本占位符 442370"/>
          <p:cNvSpPr>
            <a:spLocks noGrp="1"/>
          </p:cNvSpPr>
          <p:nvPr>
            <p:ph type="body" idx="1"/>
          </p:nvPr>
        </p:nvSpPr>
        <p:spPr>
          <a:xfrm>
            <a:off x="395288" y="908720"/>
            <a:ext cx="8229600" cy="5732462"/>
          </a:xfrm>
          <a:ln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void Loading&lt;Type&gt; ::Backtrack(int i)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 {    //</a:t>
            </a:r>
            <a:r>
              <a:rPr lang="en-US" altLang="zh-CN" dirty="0"/>
              <a:t> </a:t>
            </a:r>
            <a:r>
              <a:rPr lang="zh-CN" altLang="en-US" dirty="0"/>
              <a:t>搜索第</a:t>
            </a:r>
            <a:r>
              <a:rPr lang="en-US" altLang="zh-CN" dirty="0"/>
              <a:t>i</a:t>
            </a:r>
            <a:r>
              <a:rPr lang="zh-CN" altLang="en-US" dirty="0"/>
              <a:t>层结点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  <a:ea typeface="楷体_GB2312" pitchFamily="49" charset="-122"/>
              </a:rPr>
              <a:t>if (i &gt; n) {  // </a:t>
            </a:r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  <a:ea typeface="楷体_GB2312" pitchFamily="49" charset="-122"/>
              </a:rPr>
              <a:t>到达叶结点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  <a:ea typeface="楷体_GB2312" pitchFamily="49" charset="-122"/>
              </a:rPr>
              <a:t>         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  <a:ea typeface="楷体_GB2312" pitchFamily="49" charset="-122"/>
              </a:rPr>
              <a:t>if(cw&gt;bestw) {bestw=cw;</a:t>
            </a:r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  <a:ea typeface="楷体_GB2312" pitchFamily="49" charset="-122"/>
              </a:rPr>
              <a:t>更新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  <a:ea typeface="楷体_GB2312" pitchFamily="49" charset="-122"/>
              </a:rPr>
              <a:t>bestx;}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  <a:ea typeface="楷体_GB2312" pitchFamily="49" charset="-122"/>
              </a:rPr>
              <a:t>         return;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/>
              <a:t>    // </a:t>
            </a:r>
            <a:r>
              <a:rPr lang="zh-CN" altLang="en-US" sz="2400" dirty="0"/>
              <a:t>搜索子树</a:t>
            </a:r>
            <a:endParaRPr lang="en-US" altLang="zh-CN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if (cw + w[i] &lt;= c) {// 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左子树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   x[i] = 1;</a:t>
            </a:r>
            <a:endParaRPr lang="zh-CN" altLang="en-US" sz="2400" b="1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   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cw += w[i];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   backtrack(i + 1);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   cw -= w[i];    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sz="2400" b="1" dirty="0">
                <a:solidFill>
                  <a:srgbClr val="006600"/>
                </a:solidFill>
                <a:latin typeface="Arial" panose="020B0604020202020204" pitchFamily="34" charset="0"/>
                <a:ea typeface="楷体_GB2312" pitchFamily="49" charset="-122"/>
              </a:rPr>
              <a:t>x[i] = 0;                 // </a:t>
            </a:r>
            <a:r>
              <a:rPr lang="zh-CN" altLang="en-US" sz="2400" b="1" dirty="0">
                <a:solidFill>
                  <a:srgbClr val="006600"/>
                </a:solidFill>
                <a:latin typeface="Arial" panose="020B0604020202020204" pitchFamily="34" charset="0"/>
                <a:ea typeface="楷体_GB2312" pitchFamily="49" charset="-122"/>
              </a:rPr>
              <a:t>右子树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Arial" panose="020B0604020202020204" pitchFamily="34" charset="0"/>
                <a:ea typeface="楷体_GB2312" pitchFamily="49" charset="-122"/>
              </a:rPr>
              <a:t>       backtrack(i + 1);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 }</a:t>
            </a:r>
          </a:p>
        </p:txBody>
      </p:sp>
      <p:sp>
        <p:nvSpPr>
          <p:cNvPr id="442372" name="文本框 442371"/>
          <p:cNvSpPr txBox="1"/>
          <p:nvPr/>
        </p:nvSpPr>
        <p:spPr>
          <a:xfrm>
            <a:off x="5580112" y="2817056"/>
            <a:ext cx="3311525" cy="854075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Verdana" panose="020B0604030504040204" pitchFamily="34" charset="0"/>
              </a:rPr>
              <a:t>for(int j=1;j&lt;=n;j++)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Verdana" panose="020B0604030504040204" pitchFamily="34" charset="0"/>
              </a:rPr>
              <a:t>   bestx[j]=x[j];</a:t>
            </a:r>
          </a:p>
        </p:txBody>
      </p:sp>
      <p:sp>
        <p:nvSpPr>
          <p:cNvPr id="442373" name="直接连接符 442372"/>
          <p:cNvSpPr/>
          <p:nvPr/>
        </p:nvSpPr>
        <p:spPr>
          <a:xfrm>
            <a:off x="6443934" y="2577256"/>
            <a:ext cx="360313" cy="2398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4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42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42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42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42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42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uiExpand="1" build="p"/>
      <p:bldP spid="4423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标题 44953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b="1" dirty="0" smtClean="0"/>
              <a:t>7.2 </a:t>
            </a:r>
            <a:r>
              <a:rPr lang="zh-CN" altLang="en-US" b="1" dirty="0"/>
              <a:t>装载问题</a:t>
            </a:r>
          </a:p>
        </p:txBody>
      </p:sp>
      <p:sp>
        <p:nvSpPr>
          <p:cNvPr id="449539" name="文本占位符 449538"/>
          <p:cNvSpPr>
            <a:spLocks noGrp="1"/>
          </p:cNvSpPr>
          <p:nvPr>
            <p:ph type="body" idx="1"/>
          </p:nvPr>
        </p:nvSpPr>
        <p:spPr>
          <a:xfrm>
            <a:off x="5364088" y="1268760"/>
            <a:ext cx="3600400" cy="5039965"/>
          </a:xfrm>
          <a:ln/>
        </p:spPr>
        <p:txBody>
          <a:bodyPr/>
          <a:lstStyle/>
          <a:p>
            <a:r>
              <a:rPr lang="en-US" altLang="zh-CN" b="1" dirty="0" err="1"/>
              <a:t>maxLoading</a:t>
            </a:r>
            <a:r>
              <a:rPr lang="zh-CN" altLang="en-US" b="1" dirty="0"/>
              <a:t>调用函数</a:t>
            </a:r>
            <a:r>
              <a:rPr lang="en-US" altLang="zh-CN" b="1" dirty="0"/>
              <a:t>Backtrack(1)</a:t>
            </a:r>
            <a:r>
              <a:rPr lang="zh-CN" altLang="en-US" b="1" dirty="0"/>
              <a:t>实现对整个解空间的回溯搜索。</a:t>
            </a:r>
          </a:p>
          <a:p>
            <a:endParaRPr lang="en-US" altLang="zh-CN" b="1" dirty="0"/>
          </a:p>
          <a:p>
            <a:r>
              <a:rPr lang="zh-CN" altLang="en-US" b="1" dirty="0"/>
              <a:t>例：集装箱个数</a:t>
            </a:r>
            <a:r>
              <a:rPr lang="en-US" altLang="zh-CN" b="1" dirty="0"/>
              <a:t>n=3, </a:t>
            </a:r>
            <a:r>
              <a:rPr lang="zh-CN" altLang="en-US" b="1" dirty="0"/>
              <a:t>第一艘船载重为</a:t>
            </a:r>
            <a:r>
              <a:rPr lang="en-US" altLang="zh-CN" b="1" dirty="0"/>
              <a:t>c1=30,</a:t>
            </a:r>
            <a:r>
              <a:rPr lang="zh-CN" altLang="en-US" b="1" dirty="0"/>
              <a:t>集装箱重量数组</a:t>
            </a:r>
            <a:r>
              <a:rPr lang="en-US" altLang="zh-CN" b="1" dirty="0"/>
              <a:t>w=[16,15,15]</a:t>
            </a:r>
            <a:r>
              <a:rPr lang="zh-CN" altLang="en-US" b="1" dirty="0"/>
              <a:t>。</a:t>
            </a:r>
          </a:p>
          <a:p>
            <a:r>
              <a:rPr lang="zh-CN" altLang="en-US" b="1" dirty="0"/>
              <a:t>初始状态：</a:t>
            </a:r>
            <a:r>
              <a:rPr lang="en-US" altLang="zh-CN" b="1" dirty="0"/>
              <a:t>cw=0,bestw=0,i=1</a:t>
            </a:r>
            <a:r>
              <a:rPr lang="zh-CN" altLang="en-US" b="1" dirty="0"/>
              <a:t>。</a:t>
            </a:r>
            <a:r>
              <a:rPr lang="en-US" altLang="zh-CN" b="1" dirty="0"/>
              <a:t>	</a:t>
            </a:r>
          </a:p>
          <a:p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F54952-5DCE-42F1-AE47-D6D9B5B073ED}"/>
              </a:ext>
            </a:extLst>
          </p:cNvPr>
          <p:cNvSpPr/>
          <p:nvPr/>
        </p:nvSpPr>
        <p:spPr>
          <a:xfrm>
            <a:off x="755576" y="1268760"/>
            <a:ext cx="441895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template &lt; class Type &gt;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Type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maxLoading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(type w[], type c, 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    int n,)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 loading &lt;Type&gt; X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0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初始化</a:t>
            </a:r>
            <a:r>
              <a:rPr lang="en-US" altLang="zh-CN" sz="20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X.w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=w;  </a:t>
            </a:r>
            <a:r>
              <a:rPr lang="en-US" altLang="zh-CN" sz="20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0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集装箱重量数组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X.c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=c;   </a:t>
            </a:r>
            <a:r>
              <a:rPr lang="en-US" altLang="zh-CN" sz="20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0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第一艘船载重量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X.n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=n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0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0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集装箱数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X.bestw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lang="en-US" altLang="zh-CN" sz="20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0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当前最优载重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X.cw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=0</a:t>
            </a:r>
            <a:r>
              <a:rPr lang="en-US" altLang="zh-CN" sz="20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;//</a:t>
            </a:r>
            <a:r>
              <a:rPr lang="zh-CN" altLang="en-US" sz="20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当前载重量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X.r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=0</a:t>
            </a:r>
            <a:r>
              <a:rPr lang="en-US" altLang="zh-CN" sz="20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//</a:t>
            </a:r>
            <a:r>
              <a:rPr lang="zh-CN" altLang="en-US" sz="20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剩余集装箱重量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for (int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=1;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&lt;=n;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X.r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+=w[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</a:t>
            </a:r>
            <a:r>
              <a:rPr lang="zh-CN" altLang="en-US" sz="20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计算最优载重量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X.Backtrack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X.bestw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；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 build="p"/>
    </p:bldLst>
  </p:timing>
</p:sld>
</file>

<file path=ppt/theme/theme1.xml><?xml version="1.0" encoding="utf-8"?>
<a:theme xmlns:a="http://schemas.openxmlformats.org/drawingml/2006/main" name="1">
  <a:themeElements>
    <a:clrScheme name="">
      <a:dk1>
        <a:srgbClr val="000000"/>
      </a:dk1>
      <a:lt1>
        <a:srgbClr val="FFFFFF"/>
      </a:lt1>
      <a:dk2>
        <a:srgbClr val="000000"/>
      </a:dk2>
      <a:lt2>
        <a:srgbClr val="660066"/>
      </a:lt2>
      <a:accent1>
        <a:srgbClr val="FF0000"/>
      </a:accent1>
      <a:accent2>
        <a:srgbClr val="8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730000"/>
      </a:accent6>
      <a:hlink>
        <a:srgbClr val="FF6600"/>
      </a:hlink>
      <a:folHlink>
        <a:srgbClr val="FFCC99"/>
      </a:folHlink>
    </a:clrScheme>
    <a:fontScheme name="1">
      <a:majorFont>
        <a:latin typeface="Arial"/>
        <a:ea typeface="华文中宋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隶书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隶书" panose="02010800040101010101" pitchFamily="2" charset="-122"/>
          </a:defRPr>
        </a:defPPr>
      </a:lstStyle>
    </a:lnDef>
  </a:objectDefaults>
  <a:extraClrSchemeLst>
    <a:extraClrScheme>
      <a:clrScheme name="1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9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B92D00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10">
        <a:dk1>
          <a:srgbClr val="000000"/>
        </a:dk1>
        <a:lt1>
          <a:srgbClr val="FFFFFF"/>
        </a:lt1>
        <a:dk2>
          <a:srgbClr val="9900CC"/>
        </a:dk2>
        <a:lt2>
          <a:srgbClr val="FFCC66"/>
        </a:lt2>
        <a:accent1>
          <a:srgbClr val="33CC3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B92D00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11">
        <a:dk1>
          <a:srgbClr val="000000"/>
        </a:dk1>
        <a:lt1>
          <a:srgbClr val="FFFFFF"/>
        </a:lt1>
        <a:dk2>
          <a:srgbClr val="9900CC"/>
        </a:dk2>
        <a:lt2>
          <a:srgbClr val="FFCC66"/>
        </a:lt2>
        <a:accent1>
          <a:srgbClr val="33CC3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B92D00"/>
        </a:accent6>
        <a:hlink>
          <a:srgbClr val="800000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12">
        <a:dk1>
          <a:srgbClr val="000000"/>
        </a:dk1>
        <a:lt1>
          <a:srgbClr val="FFFFFF"/>
        </a:lt1>
        <a:dk2>
          <a:srgbClr val="9900CC"/>
        </a:dk2>
        <a:lt2>
          <a:srgbClr val="FFCC66"/>
        </a:lt2>
        <a:accent1>
          <a:srgbClr val="8000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C0AAAA"/>
        </a:accent5>
        <a:accent6>
          <a:srgbClr val="B92D00"/>
        </a:accent6>
        <a:hlink>
          <a:srgbClr val="800000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13">
        <a:dk1>
          <a:srgbClr val="000000"/>
        </a:dk1>
        <a:lt1>
          <a:srgbClr val="FFFFFF"/>
        </a:lt1>
        <a:dk2>
          <a:srgbClr val="9900CC"/>
        </a:dk2>
        <a:lt2>
          <a:srgbClr val="FFCC66"/>
        </a:lt2>
        <a:accent1>
          <a:srgbClr val="800000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C0AAAA"/>
        </a:accent5>
        <a:accent6>
          <a:srgbClr val="730000"/>
        </a:accent6>
        <a:hlink>
          <a:srgbClr val="800000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14">
        <a:dk1>
          <a:srgbClr val="000000"/>
        </a:dk1>
        <a:lt1>
          <a:srgbClr val="FFFFFF"/>
        </a:lt1>
        <a:dk2>
          <a:srgbClr val="000000"/>
        </a:dk2>
        <a:lt2>
          <a:srgbClr val="660066"/>
        </a:lt2>
        <a:accent1>
          <a:srgbClr val="FF0000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730000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15">
        <a:dk1>
          <a:srgbClr val="000000"/>
        </a:dk1>
        <a:lt1>
          <a:srgbClr val="FFFFFF"/>
        </a:lt1>
        <a:dk2>
          <a:srgbClr val="000000"/>
        </a:dk2>
        <a:lt2>
          <a:srgbClr val="660066"/>
        </a:lt2>
        <a:accent1>
          <a:srgbClr val="FF0000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E78A5C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16">
        <a:dk1>
          <a:srgbClr val="000000"/>
        </a:dk1>
        <a:lt1>
          <a:srgbClr val="FFFFFF"/>
        </a:lt1>
        <a:dk2>
          <a:srgbClr val="000000"/>
        </a:dk2>
        <a:lt2>
          <a:srgbClr val="660066"/>
        </a:lt2>
        <a:accent1>
          <a:srgbClr val="FF00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8A0000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</Template>
  <TotalTime>6292</TotalTime>
  <Pages>0</Pages>
  <Words>3760</Words>
  <Characters>0</Characters>
  <Application>Microsoft Office PowerPoint</Application>
  <DocSecurity>0</DocSecurity>
  <PresentationFormat>全屏显示(4:3)</PresentationFormat>
  <Lines>0</Lines>
  <Paragraphs>654</Paragraphs>
  <Slides>36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54" baseType="lpstr">
      <vt:lpstr>黑体</vt:lpstr>
      <vt:lpstr>华文隶书</vt:lpstr>
      <vt:lpstr>华文新魏</vt:lpstr>
      <vt:lpstr>华文中宋</vt:lpstr>
      <vt:lpstr>楷体_GB2312</vt:lpstr>
      <vt:lpstr>宋体</vt:lpstr>
      <vt:lpstr>微软雅黑</vt:lpstr>
      <vt:lpstr>Arial</vt:lpstr>
      <vt:lpstr>Cambria Math</vt:lpstr>
      <vt:lpstr>Symbol</vt:lpstr>
      <vt:lpstr>Tahoma</vt:lpstr>
      <vt:lpstr>Times New Roman</vt:lpstr>
      <vt:lpstr>Verdana</vt:lpstr>
      <vt:lpstr>Wingdings</vt:lpstr>
      <vt:lpstr>1</vt:lpstr>
      <vt:lpstr>Equation</vt:lpstr>
      <vt:lpstr>Microsoft 公式 3.0</vt:lpstr>
      <vt:lpstr>公式</vt:lpstr>
      <vt:lpstr>PowerPoint 演示文稿</vt:lpstr>
      <vt:lpstr>回溯法知识回顾</vt:lpstr>
      <vt:lpstr>PowerPoint 演示文稿</vt:lpstr>
      <vt:lpstr>7.2 装载问题</vt:lpstr>
      <vt:lpstr>7.2 装载问题</vt:lpstr>
      <vt:lpstr>7.2 装载问题</vt:lpstr>
      <vt:lpstr>7.2 装载问题</vt:lpstr>
      <vt:lpstr>7.2 装载问题</vt:lpstr>
      <vt:lpstr>7.2 装载问题</vt:lpstr>
      <vt:lpstr>PowerPoint 演示文稿</vt:lpstr>
      <vt:lpstr>7.2 装载问题</vt:lpstr>
      <vt:lpstr>7.2 装载问题</vt:lpstr>
      <vt:lpstr>PowerPoint 演示文稿</vt:lpstr>
      <vt:lpstr>7.2 装载问题</vt:lpstr>
      <vt:lpstr>7.2 装载问题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  <vt:lpstr>7.4 0-1背包问题</vt:lpstr>
      <vt:lpstr>PowerPoint 演示文稿</vt:lpstr>
      <vt:lpstr>7.4 0-1背包问题</vt:lpstr>
      <vt:lpstr>PowerPoint 演示文稿</vt:lpstr>
      <vt:lpstr>实 例</vt:lpstr>
      <vt:lpstr>解  答</vt:lpstr>
      <vt:lpstr>解  空 间 树</vt:lpstr>
      <vt:lpstr>解  空 间 树（续1）</vt:lpstr>
      <vt:lpstr>解  空 间 树（续2）</vt:lpstr>
      <vt:lpstr>最终结果</vt:lpstr>
      <vt:lpstr>动态规划法解答过程</vt:lpstr>
      <vt:lpstr>7.4 0-1背包问题</vt:lpstr>
      <vt:lpstr>思考</vt:lpstr>
      <vt:lpstr>思考</vt:lpstr>
    </vt:vector>
  </TitlesOfParts>
  <Company>洛阳师范学院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引论</dc:title>
  <dc:subject>课件</dc:subject>
  <dc:creator>sp zhao</dc:creator>
  <cp:lastModifiedBy>Z B</cp:lastModifiedBy>
  <cp:revision>608</cp:revision>
  <dcterms:created xsi:type="dcterms:W3CDTF">2002-02-23T12:50:54Z</dcterms:created>
  <dcterms:modified xsi:type="dcterms:W3CDTF">2020-10-25T15:48:39Z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