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6"/>
  </p:notesMasterIdLst>
  <p:sldIdLst>
    <p:sldId id="392" r:id="rId2"/>
    <p:sldId id="561" r:id="rId3"/>
    <p:sldId id="562" r:id="rId4"/>
    <p:sldId id="563" r:id="rId5"/>
    <p:sldId id="609" r:id="rId6"/>
    <p:sldId id="564" r:id="rId7"/>
    <p:sldId id="610" r:id="rId8"/>
    <p:sldId id="611" r:id="rId9"/>
    <p:sldId id="612" r:id="rId10"/>
    <p:sldId id="613" r:id="rId11"/>
    <p:sldId id="614" r:id="rId12"/>
    <p:sldId id="615" r:id="rId13"/>
    <p:sldId id="616" r:id="rId14"/>
    <p:sldId id="601" r:id="rId15"/>
    <p:sldId id="565" r:id="rId16"/>
    <p:sldId id="617" r:id="rId17"/>
    <p:sldId id="567" r:id="rId18"/>
    <p:sldId id="568" r:id="rId19"/>
    <p:sldId id="618" r:id="rId20"/>
    <p:sldId id="602" r:id="rId21"/>
    <p:sldId id="603" r:id="rId22"/>
    <p:sldId id="604" r:id="rId23"/>
    <p:sldId id="569" r:id="rId24"/>
    <p:sldId id="570" r:id="rId25"/>
    <p:sldId id="571" r:id="rId26"/>
    <p:sldId id="607" r:id="rId27"/>
    <p:sldId id="572" r:id="rId28"/>
    <p:sldId id="573" r:id="rId29"/>
    <p:sldId id="574" r:id="rId30"/>
    <p:sldId id="575" r:id="rId31"/>
    <p:sldId id="608" r:id="rId32"/>
    <p:sldId id="576" r:id="rId33"/>
    <p:sldId id="577" r:id="rId34"/>
    <p:sldId id="619" r:id="rId35"/>
    <p:sldId id="620" r:id="rId36"/>
    <p:sldId id="621" r:id="rId37"/>
    <p:sldId id="622" r:id="rId38"/>
    <p:sldId id="623" r:id="rId39"/>
    <p:sldId id="624" r:id="rId40"/>
    <p:sldId id="625" r:id="rId41"/>
    <p:sldId id="626" r:id="rId42"/>
    <p:sldId id="627" r:id="rId43"/>
    <p:sldId id="628" r:id="rId44"/>
    <p:sldId id="629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4CB"/>
    <a:srgbClr val="0000FF"/>
    <a:srgbClr val="DF8309"/>
    <a:srgbClr val="000099"/>
    <a:srgbClr val="FF3300"/>
    <a:srgbClr val="FFFF33"/>
    <a:srgbClr val="AFE2FB"/>
    <a:srgbClr val="EABF3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33" autoAdjust="0"/>
    <p:restoredTop sz="81843" autoAdjust="0"/>
  </p:normalViewPr>
  <p:slideViewPr>
    <p:cSldViewPr>
      <p:cViewPr varScale="1">
        <p:scale>
          <a:sx n="71" d="100"/>
          <a:sy n="71" d="100"/>
        </p:scale>
        <p:origin x="1224" y="62"/>
      </p:cViewPr>
      <p:guideLst>
        <p:guide orient="horz" pos="2160"/>
        <p:guide pos="28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FontTx/>
              <a:buNone/>
              <a:defRPr sz="1200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FontTx/>
              <a:buNone/>
              <a:defRPr sz="1200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23BE2A43-3595-47F0-AFCB-50CD87EE6B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94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E2A43-3595-47F0-AFCB-50CD87EE6BE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52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E2A43-3595-47F0-AFCB-50CD87EE6BEA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0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E2A43-3595-47F0-AFCB-50CD87EE6BEA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974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E2A43-3595-47F0-AFCB-50CD87EE6BEA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976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E2A43-3595-47F0-AFCB-50CD87EE6BEA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95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bestE</a:t>
            </a:r>
            <a:r>
              <a:rPr kumimoji="1" lang="zh-CN" altLang="en-US" dirty="0" smtClean="0"/>
              <a:t>：当前最优扩展节点；</a:t>
            </a:r>
          </a:p>
          <a:p>
            <a:r>
              <a:rPr kumimoji="1" lang="en-US" altLang="zh-CN" dirty="0" smtClean="0"/>
              <a:t>E</a:t>
            </a:r>
            <a:r>
              <a:rPr kumimoji="1" lang="zh-CN" altLang="en-US" dirty="0" smtClean="0"/>
              <a:t>：当前扩展节点。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E2A43-3595-47F0-AFCB-50CD87EE6BEA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3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因为在</a:t>
            </a:r>
            <a:r>
              <a:rPr kumimoji="1" lang="en-US" altLang="zh-CN" dirty="0" err="1" smtClean="0"/>
              <a:t>EnQueue</a:t>
            </a:r>
            <a:r>
              <a:rPr kumimoji="1" lang="zh-CN" altLang="en-US" dirty="0" smtClean="0"/>
              <a:t>函数中，当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==n</a:t>
            </a:r>
            <a:r>
              <a:rPr kumimoji="1" lang="zh-CN" altLang="en-US" dirty="0" smtClean="0"/>
              <a:t>时，</a:t>
            </a:r>
            <a:r>
              <a:rPr kumimoji="1" lang="en-US" altLang="zh-CN" dirty="0" err="1" smtClean="0"/>
              <a:t>bestx</a:t>
            </a:r>
            <a:r>
              <a:rPr kumimoji="1" lang="en-US" altLang="zh-CN" dirty="0" smtClean="0"/>
              <a:t>[n]=</a:t>
            </a:r>
            <a:r>
              <a:rPr kumimoji="1" lang="en-US" altLang="zh-CN" dirty="0" err="1" smtClean="0"/>
              <a:t>ch</a:t>
            </a:r>
            <a:r>
              <a:rPr kumimoji="1" lang="en-US" altLang="zh-CN" dirty="0" smtClean="0"/>
              <a:t>;</a:t>
            </a:r>
            <a:r>
              <a:rPr kumimoji="1" lang="zh-CN" altLang="en-US" dirty="0" smtClean="0"/>
              <a:t> 已经求得了</a:t>
            </a:r>
            <a:r>
              <a:rPr kumimoji="1" lang="en-US" altLang="zh-CN" dirty="0" err="1" smtClean="0"/>
              <a:t>bestx</a:t>
            </a:r>
            <a:r>
              <a:rPr kumimoji="1" lang="en-US" altLang="zh-CN" dirty="0" smtClean="0"/>
              <a:t>[n]</a:t>
            </a:r>
            <a:r>
              <a:rPr kumimoji="1" lang="zh-CN" altLang="en-US" dirty="0" smtClean="0"/>
              <a:t>的值。故构造解时可直接使用。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E2A43-3595-47F0-AFCB-50CD87EE6BEA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370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因为每次选择的活结点都是优先级最高，也就是最可能达到最大载重量的活结点，因此第一个叶节点就是我们要找的最优值。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E2A43-3595-47F0-AFCB-50CD87EE6BEA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113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E2A43-3595-47F0-AFCB-50CD87EE6BEA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84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E2A43-3595-47F0-AFCB-50CD87EE6BEA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492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E2A43-3595-47F0-AFCB-50CD87EE6BEA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854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E2A43-3595-47F0-AFCB-50CD87EE6BEA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44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E2A43-3595-47F0-AFCB-50CD87EE6BEA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31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0" y="0"/>
            <a:ext cx="3348038" cy="688498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zh-CN" altLang="en-US" sz="240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739775" y="692150"/>
            <a:ext cx="3471863" cy="1441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zh-CN" altLang="en-US" sz="240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 userDrawn="1"/>
        </p:nvSpPr>
        <p:spPr bwMode="auto">
          <a:xfrm>
            <a:off x="4787900" y="6165850"/>
            <a:ext cx="38163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endParaRPr lang="zh-CN" altLang="en-US" smtClean="0"/>
          </a:p>
        </p:txBody>
      </p:sp>
      <p:sp>
        <p:nvSpPr>
          <p:cNvPr id="7" name="Text Box 19"/>
          <p:cNvSpPr txBox="1">
            <a:spLocks noChangeArrowheads="1"/>
          </p:cNvSpPr>
          <p:nvPr userDrawn="1"/>
        </p:nvSpPr>
        <p:spPr bwMode="auto">
          <a:xfrm>
            <a:off x="6011863" y="6491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sz="1800" smtClean="0">
              <a:ea typeface="宋体" pitchFamily="2" charset="-122"/>
            </a:endParaRP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5867400" y="64912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sz="1800" smtClean="0">
              <a:ea typeface="宋体" pitchFamily="2" charset="-122"/>
            </a:endParaRPr>
          </a:p>
        </p:txBody>
      </p:sp>
      <p:sp>
        <p:nvSpPr>
          <p:cNvPr id="2055" name="AutoShape 7"/>
          <p:cNvSpPr>
            <a:spLocks noGrp="1" noChangeArrowheads="1"/>
          </p:cNvSpPr>
          <p:nvPr>
            <p:ph type="ctrTitle" sz="quarter"/>
          </p:nvPr>
        </p:nvSpPr>
        <p:spPr>
          <a:xfrm>
            <a:off x="727881" y="690389"/>
            <a:ext cx="8229600" cy="1442467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471068889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924800" cy="647700"/>
          </a:xfrm>
        </p:spPr>
        <p:txBody>
          <a:bodyPr/>
          <a:lstStyle>
            <a:lvl1pPr algn="ctr">
              <a:defRPr>
                <a:solidFill>
                  <a:srgbClr val="2324CB"/>
                </a:solidFill>
                <a:effectLst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268760"/>
            <a:ext cx="8208963" cy="5039965"/>
          </a:xfrm>
        </p:spPr>
        <p:txBody>
          <a:bodyPr/>
          <a:lstStyle>
            <a:lvl1pPr marL="0" indent="633600">
              <a:lnSpc>
                <a:spcPct val="110000"/>
              </a:lnSpc>
              <a:spcBef>
                <a:spcPts val="0"/>
              </a:spcBef>
              <a:buFontTx/>
              <a:buNone/>
              <a:defRPr>
                <a:effectLst/>
              </a:defRPr>
            </a:lvl1pPr>
            <a:lvl2pPr marL="457200" indent="633600">
              <a:lnSpc>
                <a:spcPct val="110000"/>
              </a:lnSpc>
              <a:spcBef>
                <a:spcPts val="0"/>
              </a:spcBef>
              <a:buFontTx/>
              <a:buNone/>
              <a:defRPr>
                <a:effectLst/>
              </a:defRPr>
            </a:lvl2pPr>
            <a:lvl3pPr marL="914400" indent="633600">
              <a:lnSpc>
                <a:spcPct val="110000"/>
              </a:lnSpc>
              <a:spcBef>
                <a:spcPts val="0"/>
              </a:spcBef>
              <a:buFontTx/>
              <a:buNone/>
              <a:defRPr>
                <a:effectLst/>
              </a:defRPr>
            </a:lvl3pPr>
            <a:lvl4pPr marL="1371600" indent="633600">
              <a:lnSpc>
                <a:spcPct val="110000"/>
              </a:lnSpc>
              <a:spcBef>
                <a:spcPts val="0"/>
              </a:spcBef>
              <a:buFontTx/>
              <a:buNone/>
              <a:defRPr>
                <a:effectLst/>
              </a:defRPr>
            </a:lvl4pPr>
            <a:lvl5pPr marL="1828800" indent="633600">
              <a:lnSpc>
                <a:spcPct val="110000"/>
              </a:lnSpc>
              <a:spcBef>
                <a:spcPts val="0"/>
              </a:spcBef>
              <a:buFontTx/>
              <a:buNone/>
              <a:defRPr>
                <a:effectLst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476148553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324CB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91621712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620713"/>
            <a:ext cx="7924800" cy="6477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7088" y="1628775"/>
            <a:ext cx="3770312" cy="46799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9800" y="1628775"/>
            <a:ext cx="3770313" cy="46799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69266213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006914-F8B0-45C9-8699-2F948972A2E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677845"/>
      </p:ext>
    </p:extLst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CA9FE13-62C6-254D-89B1-82FB2CB4FF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1417746"/>
      </p:ext>
    </p:extLst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694531" y="502655"/>
            <a:ext cx="7924800" cy="6477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 smtClean="0"/>
              <a:t>单击此处编辑母版标题样式</a:t>
            </a:r>
          </a:p>
        </p:txBody>
      </p:sp>
      <p:pic>
        <p:nvPicPr>
          <p:cNvPr id="102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76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07950" y="0"/>
            <a:ext cx="12239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隶书" panose="02010800040101010101" pitchFamily="2" charset="-122"/>
                <a:sym typeface="+mn-ea"/>
              </a:rPr>
              <a:t>第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隶书" panose="02010800040101010101" pitchFamily="2" charset="-122"/>
                <a:sym typeface="+mn-ea"/>
              </a:rPr>
              <a:t>8  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隶书" panose="02010800040101010101" pitchFamily="2" charset="-122"/>
                <a:sym typeface="+mn-ea"/>
              </a:rPr>
              <a:t>章</a:t>
            </a:r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7826375" y="1174750"/>
            <a:ext cx="1203325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0"/>
            <a:ext cx="414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1" name="Group 11"/>
          <p:cNvGrpSpPr>
            <a:grpSpLocks/>
          </p:cNvGrpSpPr>
          <p:nvPr/>
        </p:nvGrpSpPr>
        <p:grpSpPr bwMode="auto">
          <a:xfrm>
            <a:off x="1403350" y="188913"/>
            <a:ext cx="7056438" cy="215900"/>
            <a:chOff x="0" y="0"/>
            <a:chExt cx="5760" cy="138"/>
          </a:xfrm>
        </p:grpSpPr>
        <p:sp>
          <p:nvSpPr>
            <p:cNvPr id="1042" name="Rectangle 12"/>
            <p:cNvSpPr>
              <a:spLocks noChangeArrowheads="1"/>
            </p:cNvSpPr>
            <p:nvPr/>
          </p:nvSpPr>
          <p:spPr bwMode="auto">
            <a:xfrm flipH="1" flipV="1">
              <a:off x="0" y="90"/>
              <a:ext cx="5760" cy="4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endParaRPr lang="zh-CN" altLang="en-US" smtClean="0"/>
            </a:p>
          </p:txBody>
        </p:sp>
        <p:sp>
          <p:nvSpPr>
            <p:cNvPr id="1043" name="Rectangle 13"/>
            <p:cNvSpPr>
              <a:spLocks noChangeArrowheads="1"/>
            </p:cNvSpPr>
            <p:nvPr/>
          </p:nvSpPr>
          <p:spPr bwMode="auto">
            <a:xfrm flipH="1" flipV="1">
              <a:off x="4656" y="0"/>
              <a:ext cx="1104" cy="9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600"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endParaRPr lang="zh-CN" altLang="en-US" smtClean="0"/>
            </a:p>
          </p:txBody>
        </p:sp>
        <p:sp>
          <p:nvSpPr>
            <p:cNvPr id="1044" name="未知"/>
            <p:cNvSpPr>
              <a:spLocks/>
            </p:cNvSpPr>
            <p:nvPr/>
          </p:nvSpPr>
          <p:spPr bwMode="auto">
            <a:xfrm flipH="1" flipV="1">
              <a:off x="4560" y="0"/>
              <a:ext cx="96" cy="96"/>
            </a:xfrm>
            <a:custGeom>
              <a:avLst/>
              <a:gdLst>
                <a:gd name="T0" fmla="*/ 1 w 192"/>
                <a:gd name="T1" fmla="*/ 0 h 192"/>
                <a:gd name="T2" fmla="*/ 0 w 192"/>
                <a:gd name="T3" fmla="*/ 0 h 192"/>
                <a:gd name="T4" fmla="*/ 0 w 192"/>
                <a:gd name="T5" fmla="*/ 1 h 192"/>
                <a:gd name="T6" fmla="*/ 1 w 19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7129463" y="188913"/>
            <a:ext cx="2014537" cy="2159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1800" dirty="0" smtClean="0">
                <a:latin typeface="Verdana" pitchFamily="34" charset="0"/>
                <a:ea typeface="宋体" pitchFamily="2" charset="-122"/>
                <a:sym typeface="+mn-ea"/>
              </a:rPr>
              <a:t>信息技术</a:t>
            </a:r>
            <a:r>
              <a:rPr lang="zh-CN" altLang="en-US" sz="2000" dirty="0" smtClean="0">
                <a:latin typeface="Verdana" pitchFamily="34" charset="0"/>
                <a:ea typeface="宋体" pitchFamily="2" charset="-122"/>
                <a:sym typeface="+mn-ea"/>
              </a:rPr>
              <a:t>学院</a:t>
            </a:r>
            <a:endParaRPr lang="zh-CN" altLang="en-US" sz="2000" dirty="0" smtClean="0">
              <a:ea typeface="宋体" pitchFamily="2" charset="-122"/>
              <a:sym typeface="+mn-ea"/>
            </a:endParaRPr>
          </a:p>
        </p:txBody>
      </p:sp>
      <p:sp>
        <p:nvSpPr>
          <p:cNvPr id="1033" name="Rectangle 16"/>
          <p:cNvSpPr>
            <a:spLocks noChangeArrowheads="1"/>
          </p:cNvSpPr>
          <p:nvPr/>
        </p:nvSpPr>
        <p:spPr bwMode="auto">
          <a:xfrm>
            <a:off x="1331912" y="4733"/>
            <a:ext cx="1511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algn="dist" eaLnBrk="1" hangingPunct="1">
              <a:buFontTx/>
              <a:buNone/>
              <a:defRPr/>
            </a:pPr>
            <a:r>
              <a:rPr lang="zh-CN" altLang="en-US" sz="2000" dirty="0" smtClean="0">
                <a:solidFill>
                  <a:schemeClr val="bg1"/>
                </a:solidFill>
                <a:sym typeface="+mn-ea"/>
              </a:rPr>
              <a:t>分支限界法</a:t>
            </a:r>
          </a:p>
        </p:txBody>
      </p:sp>
      <p:sp>
        <p:nvSpPr>
          <p:cNvPr id="1034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12875"/>
            <a:ext cx="820896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</a:p>
        </p:txBody>
      </p:sp>
      <p:sp>
        <p:nvSpPr>
          <p:cNvPr id="1035" name="Text Box 18"/>
          <p:cNvSpPr txBox="1">
            <a:spLocks noChangeArrowheads="1"/>
          </p:cNvSpPr>
          <p:nvPr/>
        </p:nvSpPr>
        <p:spPr bwMode="auto">
          <a:xfrm>
            <a:off x="6011863" y="6491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sz="1800" smtClean="0">
              <a:ea typeface="宋体" pitchFamily="2" charset="-122"/>
            </a:endParaRPr>
          </a:p>
        </p:txBody>
      </p:sp>
      <p:sp>
        <p:nvSpPr>
          <p:cNvPr id="1036" name="Text Box 19"/>
          <p:cNvSpPr txBox="1">
            <a:spLocks noChangeArrowheads="1"/>
          </p:cNvSpPr>
          <p:nvPr/>
        </p:nvSpPr>
        <p:spPr bwMode="auto">
          <a:xfrm>
            <a:off x="5867400" y="64912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sz="1800" smtClean="0">
              <a:ea typeface="宋体" pitchFamily="2" charset="-122"/>
            </a:endParaRPr>
          </a:p>
        </p:txBody>
      </p:sp>
      <p:sp>
        <p:nvSpPr>
          <p:cNvPr id="1037" name="Text Box 18"/>
          <p:cNvSpPr txBox="1">
            <a:spLocks noChangeArrowheads="1"/>
          </p:cNvSpPr>
          <p:nvPr/>
        </p:nvSpPr>
        <p:spPr bwMode="auto">
          <a:xfrm>
            <a:off x="6011863" y="6491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zh-CN" sz="1800" smtClean="0">
              <a:ea typeface="宋体" pitchFamily="2" charset="-122"/>
            </a:endParaRPr>
          </a:p>
        </p:txBody>
      </p:sp>
      <p:sp>
        <p:nvSpPr>
          <p:cNvPr id="1038" name="Text Box 19"/>
          <p:cNvSpPr txBox="1">
            <a:spLocks noChangeArrowheads="1"/>
          </p:cNvSpPr>
          <p:nvPr/>
        </p:nvSpPr>
        <p:spPr bwMode="auto">
          <a:xfrm>
            <a:off x="5867400" y="64912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zh-CN" sz="1800" smtClean="0"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buFontTx/>
              <a:buNone/>
              <a:defRPr/>
            </a:pPr>
            <a:endParaRPr lang="zh-CN" altLang="en-US"/>
          </a:p>
        </p:txBody>
      </p:sp>
      <p:sp>
        <p:nvSpPr>
          <p:cNvPr id="3" name="TextBox 23"/>
          <p:cNvSpPr txBox="1">
            <a:spLocks noChangeArrowheads="1"/>
          </p:cNvSpPr>
          <p:nvPr/>
        </p:nvSpPr>
        <p:spPr bwMode="auto">
          <a:xfrm>
            <a:off x="53975" y="6467475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algn="ctr" eaLnBrk="1" hangingPunct="1">
              <a:buFontTx/>
              <a:buNone/>
              <a:defRPr/>
            </a:pPr>
            <a:r>
              <a:rPr lang="zh-CN" altLang="en-US" sz="18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  <a:sym typeface="+mn-ea"/>
              </a:rPr>
              <a:t>算法分析与设计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36" r:id="rId2"/>
    <p:sldLayoutId id="2147483937" r:id="rId3"/>
    <p:sldLayoutId id="2147483938" r:id="rId4"/>
    <p:sldLayoutId id="2147483942" r:id="rId5"/>
    <p:sldLayoutId id="2147483943" r:id="rId6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324CB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324CB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华文中宋" panose="02010600040101010101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324CB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华文中宋" panose="02010600040101010101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324CB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华文中宋" panose="02010600040101010101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324CB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200"/>
        </a:spcBef>
        <a:spcAft>
          <a:spcPct val="0"/>
        </a:spcAft>
        <a:buClr>
          <a:schemeClr val="tx1"/>
        </a:buClr>
        <a:buFont typeface="Wingdings" pitchFamily="2" charset="2"/>
        <a:buBlip>
          <a:blip r:embed="rId10"/>
        </a:buBlip>
        <a:defRPr sz="2400" b="1">
          <a:solidFill>
            <a:schemeClr val="tx1"/>
          </a:solidFill>
          <a:latin typeface="宋体" pitchFamily="2" charset="-122"/>
          <a:ea typeface="宋体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200"/>
        </a:spcBef>
        <a:spcAft>
          <a:spcPct val="0"/>
        </a:spcAft>
        <a:buClr>
          <a:srgbClr val="CC0000"/>
        </a:buClr>
        <a:buFont typeface="Wingdings" pitchFamily="2" charset="2"/>
        <a:buChar char="u"/>
        <a:defRPr sz="2400" b="1">
          <a:solidFill>
            <a:schemeClr val="tx1"/>
          </a:solidFill>
          <a:latin typeface="宋体" pitchFamily="2" charset="-122"/>
          <a:ea typeface="宋体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2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 b="1">
          <a:solidFill>
            <a:schemeClr val="tx1"/>
          </a:solidFill>
          <a:latin typeface="宋体" pitchFamily="2" charset="-122"/>
          <a:ea typeface="宋体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200"/>
        </a:spcBef>
        <a:spcAft>
          <a:spcPct val="0"/>
        </a:spcAft>
        <a:buClr>
          <a:schemeClr val="tx1"/>
        </a:buClr>
        <a:buBlip>
          <a:blip r:embed="rId10"/>
        </a:buBlip>
        <a:defRPr sz="2400" b="1">
          <a:solidFill>
            <a:schemeClr val="tx1"/>
          </a:solidFill>
          <a:latin typeface="宋体" pitchFamily="2" charset="-122"/>
          <a:ea typeface="宋体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200"/>
        </a:spcBef>
        <a:spcAft>
          <a:spcPct val="0"/>
        </a:spcAft>
        <a:buClr>
          <a:schemeClr val="tx1"/>
        </a:buClr>
        <a:buFont typeface="Wingdings" pitchFamily="2" charset="2"/>
        <a:buBlip>
          <a:blip r:embed="rId10"/>
        </a:buBlip>
        <a:defRPr sz="2400" b="1">
          <a:solidFill>
            <a:schemeClr val="tx1"/>
          </a:solidFill>
          <a:latin typeface="宋体" pitchFamily="2" charset="-122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Blip>
          <a:blip r:embed="rId10"/>
        </a:buBlip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Blip>
          <a:blip r:embed="rId10"/>
        </a:buBlip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Blip>
          <a:blip r:embed="rId10"/>
        </a:buBlip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Blip>
          <a:blip r:embed="rId10"/>
        </a:buBlip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5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168400" y="692150"/>
            <a:ext cx="7416800" cy="1390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1000"/>
              </a:spcBef>
              <a:buFontTx/>
              <a:buNone/>
              <a:defRPr/>
            </a:pPr>
            <a:r>
              <a:rPr lang="zh-CN" altLang="en-US" sz="4400" b="1" kern="0" spc="300" noProof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华文中宋"/>
                <a:cs typeface="+mj-cs"/>
              </a:rPr>
              <a:t>第</a:t>
            </a:r>
            <a:r>
              <a:rPr lang="en-US" altLang="zh-CN" sz="4400" b="1" kern="0" spc="300" noProof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华文中宋"/>
                <a:cs typeface="+mj-cs"/>
              </a:rPr>
              <a:t>8</a:t>
            </a:r>
            <a:r>
              <a:rPr lang="zh-CN" altLang="en-US" sz="4400" b="1" kern="0" spc="300" noProof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华文中宋"/>
                <a:cs typeface="+mj-cs"/>
              </a:rPr>
              <a:t>章 </a:t>
            </a:r>
            <a:r>
              <a:rPr lang="zh-CN" altLang="en-US" sz="4400" b="1" kern="0" spc="300" noProof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华文中宋"/>
                <a:cs typeface="+mj-cs"/>
              </a:rPr>
              <a:t>分支限界法</a:t>
            </a:r>
            <a:endParaRPr lang="en-US" altLang="zh-CN" sz="4400" b="1" kern="0" spc="300" noProof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/>
              <a:ea typeface="华文中宋"/>
              <a:cs typeface="+mj-cs"/>
            </a:endParaRPr>
          </a:p>
          <a:p>
            <a:pPr algn="ctr">
              <a:spcBef>
                <a:spcPts val="1000"/>
              </a:spcBef>
              <a:buFontTx/>
              <a:buNone/>
              <a:defRPr/>
            </a:pPr>
            <a:r>
              <a:rPr lang="zh-CN" altLang="en-US" sz="320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sym typeface="+mn-ea"/>
              </a:rPr>
              <a:t>第</a:t>
            </a:r>
            <a:r>
              <a:rPr lang="en-US" altLang="zh-CN" sz="320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320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sym typeface="+mn-ea"/>
              </a:rPr>
              <a:t>讲 </a:t>
            </a:r>
            <a:r>
              <a:rPr lang="zh-CN" altLang="en-US" sz="320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sym typeface="+mn-ea"/>
              </a:rPr>
              <a:t>分支限界法思想</a:t>
            </a:r>
            <a:endParaRPr lang="zh-CN" altLang="en-US" sz="3200" spc="3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26095"/>
            <a:ext cx="8229600" cy="2474913"/>
          </a:xfrm>
        </p:spPr>
        <p:txBody>
          <a:bodyPr/>
          <a:lstStyle/>
          <a:p>
            <a:pPr marL="342900" indent="-34290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当前活结点队列的队首为</a:t>
            </a:r>
            <a:r>
              <a:rPr lang="en-US" altLang="zh-CN" dirty="0"/>
              <a:t>F, </a:t>
            </a:r>
            <a:r>
              <a:rPr lang="zh-CN" altLang="en-US" dirty="0"/>
              <a:t>儿子结点</a:t>
            </a:r>
            <a:r>
              <a:rPr lang="en-US" altLang="zh-CN" dirty="0"/>
              <a:t>L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为可行叶结点，价值为</a:t>
            </a:r>
            <a:r>
              <a:rPr lang="en-US" altLang="zh-CN" dirty="0"/>
              <a:t>50</a:t>
            </a:r>
            <a:r>
              <a:rPr lang="zh-CN" altLang="en-US" dirty="0"/>
              <a:t>、</a:t>
            </a:r>
            <a:r>
              <a:rPr lang="en-US" altLang="zh-CN" dirty="0" smtClean="0"/>
              <a:t>25</a:t>
            </a:r>
            <a:endParaRPr lang="en-US" altLang="zh-CN" dirty="0"/>
          </a:p>
          <a:p>
            <a:pPr marL="342900" indent="-34290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G</a:t>
            </a:r>
            <a:r>
              <a:rPr lang="zh-CN" altLang="en-US" dirty="0"/>
              <a:t>为最后一个扩展结点，儿子结点</a:t>
            </a:r>
            <a:r>
              <a:rPr lang="en-US" altLang="zh-CN" dirty="0"/>
              <a:t>N</a:t>
            </a:r>
            <a:r>
              <a:rPr lang="zh-CN" altLang="en-US" dirty="0"/>
              <a:t>、</a:t>
            </a:r>
            <a:r>
              <a:rPr lang="en-US" altLang="zh-CN" dirty="0"/>
              <a:t>O</a:t>
            </a:r>
            <a:r>
              <a:rPr lang="zh-CN" altLang="en-US" dirty="0"/>
              <a:t>均为可行叶结点，其价值为</a:t>
            </a:r>
            <a:r>
              <a:rPr lang="en-US" altLang="zh-CN" dirty="0"/>
              <a:t>25</a:t>
            </a:r>
            <a:r>
              <a:rPr lang="zh-CN" altLang="en-US" dirty="0"/>
              <a:t>和</a:t>
            </a:r>
            <a:r>
              <a:rPr lang="en-US" altLang="zh-CN" dirty="0" smtClean="0"/>
              <a:t>0</a:t>
            </a:r>
            <a:endParaRPr lang="zh-CN" altLang="en-US" dirty="0" smtClean="0"/>
          </a:p>
          <a:p>
            <a:pPr marL="342900" indent="-34290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活结点队</a:t>
            </a:r>
            <a:r>
              <a:rPr lang="zh-CN" altLang="en-US" dirty="0"/>
              <a:t>列为空，算法结束，其最优值为</a:t>
            </a:r>
            <a:r>
              <a:rPr lang="en-US" altLang="zh-CN" dirty="0"/>
              <a:t>50</a:t>
            </a:r>
          </a:p>
        </p:txBody>
      </p:sp>
      <p:grpSp>
        <p:nvGrpSpPr>
          <p:cNvPr id="423940" name="Group 4"/>
          <p:cNvGrpSpPr>
            <a:grpSpLocks/>
          </p:cNvGrpSpPr>
          <p:nvPr/>
        </p:nvGrpSpPr>
        <p:grpSpPr bwMode="auto">
          <a:xfrm>
            <a:off x="2699792" y="3573016"/>
            <a:ext cx="4751388" cy="2454275"/>
            <a:chOff x="2784" y="2448"/>
            <a:chExt cx="2993" cy="1546"/>
          </a:xfrm>
        </p:grpSpPr>
        <p:graphicFrame>
          <p:nvGraphicFramePr>
            <p:cNvPr id="423941" name="Object 5"/>
            <p:cNvGraphicFramePr>
              <a:graphicFrameLocks noChangeAspect="1"/>
            </p:cNvGraphicFramePr>
            <p:nvPr/>
          </p:nvGraphicFramePr>
          <p:xfrm>
            <a:off x="2784" y="2448"/>
            <a:ext cx="2832" cy="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2" name="Photo Editor 照片" r:id="rId3" imgW="24317528" imgH="12505504" progId="MSPhotoEd.3">
                    <p:embed/>
                  </p:oleObj>
                </mc:Choice>
                <mc:Fallback>
                  <p:oleObj name="Photo Editor 照片" r:id="rId3" imgW="24317528" imgH="12505504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9250"/>
                        <a:stretch>
                          <a:fillRect/>
                        </a:stretch>
                      </p:blipFill>
                      <p:spPr bwMode="auto">
                        <a:xfrm>
                          <a:off x="2784" y="2448"/>
                          <a:ext cx="2832" cy="1536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3942" name="Text Box 6"/>
            <p:cNvSpPr txBox="1">
              <a:spLocks noChangeArrowheads="1"/>
            </p:cNvSpPr>
            <p:nvPr/>
          </p:nvSpPr>
          <p:spPr bwMode="auto">
            <a:xfrm>
              <a:off x="2929" y="2721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>
                  <a:solidFill>
                    <a:srgbClr val="990000"/>
                  </a:solidFill>
                  <a:effectLst/>
                  <a:latin typeface="Times New Roman" charset="0"/>
                </a:rPr>
                <a:t>m=45</a:t>
              </a:r>
            </a:p>
          </p:txBody>
        </p:sp>
        <p:sp>
          <p:nvSpPr>
            <p:cNvPr id="423943" name="Text Box 7"/>
            <p:cNvSpPr txBox="1">
              <a:spLocks noChangeArrowheads="1"/>
            </p:cNvSpPr>
            <p:nvPr/>
          </p:nvSpPr>
          <p:spPr bwMode="auto">
            <a:xfrm>
              <a:off x="5040" y="2784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>
                  <a:solidFill>
                    <a:srgbClr val="990000"/>
                  </a:solidFill>
                  <a:effectLst/>
                  <a:latin typeface="Times New Roman" charset="0"/>
                </a:rPr>
                <a:t>m=0</a:t>
              </a:r>
            </a:p>
          </p:txBody>
        </p:sp>
        <p:sp>
          <p:nvSpPr>
            <p:cNvPr id="423944" name="Text Box 8"/>
            <p:cNvSpPr txBox="1">
              <a:spLocks noChangeArrowheads="1"/>
            </p:cNvSpPr>
            <p:nvPr/>
          </p:nvSpPr>
          <p:spPr bwMode="auto">
            <a:xfrm>
              <a:off x="3312" y="3168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>
                  <a:solidFill>
                    <a:srgbClr val="990000"/>
                  </a:solidFill>
                  <a:effectLst/>
                  <a:latin typeface="Times New Roman" charset="0"/>
                </a:rPr>
                <a:t>m=45</a:t>
              </a:r>
            </a:p>
          </p:txBody>
        </p:sp>
        <p:sp>
          <p:nvSpPr>
            <p:cNvPr id="423945" name="Text Box 9"/>
            <p:cNvSpPr txBox="1">
              <a:spLocks noChangeArrowheads="1"/>
            </p:cNvSpPr>
            <p:nvPr/>
          </p:nvSpPr>
          <p:spPr bwMode="auto">
            <a:xfrm>
              <a:off x="4607" y="3151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>
                  <a:solidFill>
                    <a:srgbClr val="990000"/>
                  </a:solidFill>
                  <a:effectLst/>
                  <a:latin typeface="Times New Roman" charset="0"/>
                </a:rPr>
                <a:t>m=25</a:t>
              </a:r>
            </a:p>
          </p:txBody>
        </p:sp>
        <p:sp>
          <p:nvSpPr>
            <p:cNvPr id="423946" name="Text Box 10"/>
            <p:cNvSpPr txBox="1">
              <a:spLocks noChangeArrowheads="1"/>
            </p:cNvSpPr>
            <p:nvPr/>
          </p:nvSpPr>
          <p:spPr bwMode="auto">
            <a:xfrm>
              <a:off x="4176" y="3744"/>
              <a:ext cx="6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000" i="0">
                  <a:solidFill>
                    <a:srgbClr val="990000"/>
                  </a:solidFill>
                  <a:effectLst/>
                  <a:latin typeface="Times New Roman" charset="0"/>
                </a:rPr>
                <a:t>m=50</a:t>
              </a:r>
            </a:p>
          </p:txBody>
        </p:sp>
        <p:sp>
          <p:nvSpPr>
            <p:cNvPr id="423947" name="Text Box 11"/>
            <p:cNvSpPr txBox="1">
              <a:spLocks noChangeArrowheads="1"/>
            </p:cNvSpPr>
            <p:nvPr/>
          </p:nvSpPr>
          <p:spPr bwMode="auto">
            <a:xfrm>
              <a:off x="5367" y="3168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>
                  <a:solidFill>
                    <a:srgbClr val="990000"/>
                  </a:solidFill>
                  <a:effectLst/>
                  <a:latin typeface="Times New Roman" charset="0"/>
                </a:rPr>
                <a:t>m=0</a:t>
              </a:r>
            </a:p>
          </p:txBody>
        </p:sp>
        <p:sp>
          <p:nvSpPr>
            <p:cNvPr id="423948" name="Oval 12"/>
            <p:cNvSpPr>
              <a:spLocks noChangeArrowheads="1"/>
            </p:cNvSpPr>
            <p:nvPr/>
          </p:nvSpPr>
          <p:spPr bwMode="auto">
            <a:xfrm>
              <a:off x="4080" y="2496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949" name="Oval 13"/>
            <p:cNvSpPr>
              <a:spLocks noChangeArrowheads="1"/>
            </p:cNvSpPr>
            <p:nvPr/>
          </p:nvSpPr>
          <p:spPr bwMode="auto">
            <a:xfrm>
              <a:off x="3360" y="2832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950" name="Oval 14"/>
            <p:cNvSpPr>
              <a:spLocks noChangeArrowheads="1"/>
            </p:cNvSpPr>
            <p:nvPr/>
          </p:nvSpPr>
          <p:spPr bwMode="auto">
            <a:xfrm>
              <a:off x="4800" y="2832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951" name="Oval 15"/>
            <p:cNvSpPr>
              <a:spLocks noChangeArrowheads="1"/>
            </p:cNvSpPr>
            <p:nvPr/>
          </p:nvSpPr>
          <p:spPr bwMode="auto">
            <a:xfrm>
              <a:off x="3744" y="3168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952" name="Oval 16"/>
            <p:cNvSpPr>
              <a:spLocks noChangeArrowheads="1"/>
            </p:cNvSpPr>
            <p:nvPr/>
          </p:nvSpPr>
          <p:spPr bwMode="auto">
            <a:xfrm>
              <a:off x="3024" y="3168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953" name="Oval 17"/>
            <p:cNvSpPr>
              <a:spLocks noChangeArrowheads="1"/>
            </p:cNvSpPr>
            <p:nvPr/>
          </p:nvSpPr>
          <p:spPr bwMode="auto">
            <a:xfrm>
              <a:off x="3552" y="350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954" name="Oval 18"/>
            <p:cNvSpPr>
              <a:spLocks noChangeArrowheads="1"/>
            </p:cNvSpPr>
            <p:nvPr/>
          </p:nvSpPr>
          <p:spPr bwMode="auto">
            <a:xfrm>
              <a:off x="3888" y="3504"/>
              <a:ext cx="240" cy="288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955" name="Line 19"/>
            <p:cNvSpPr>
              <a:spLocks noChangeShapeType="1"/>
            </p:cNvSpPr>
            <p:nvPr/>
          </p:nvSpPr>
          <p:spPr bwMode="auto">
            <a:xfrm flipH="1">
              <a:off x="3600" y="2688"/>
              <a:ext cx="48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956" name="Line 20"/>
            <p:cNvSpPr>
              <a:spLocks noChangeShapeType="1"/>
            </p:cNvSpPr>
            <p:nvPr/>
          </p:nvSpPr>
          <p:spPr bwMode="auto">
            <a:xfrm>
              <a:off x="4320" y="2688"/>
              <a:ext cx="48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957" name="Line 21"/>
            <p:cNvSpPr>
              <a:spLocks noChangeShapeType="1"/>
            </p:cNvSpPr>
            <p:nvPr/>
          </p:nvSpPr>
          <p:spPr bwMode="auto">
            <a:xfrm flipH="1">
              <a:off x="3216" y="3072"/>
              <a:ext cx="192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958" name="Line 22"/>
            <p:cNvSpPr>
              <a:spLocks noChangeShapeType="1"/>
            </p:cNvSpPr>
            <p:nvPr/>
          </p:nvSpPr>
          <p:spPr bwMode="auto">
            <a:xfrm>
              <a:off x="3600" y="3072"/>
              <a:ext cx="144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959" name="Line 23"/>
            <p:cNvSpPr>
              <a:spLocks noChangeShapeType="1"/>
            </p:cNvSpPr>
            <p:nvPr/>
          </p:nvSpPr>
          <p:spPr bwMode="auto">
            <a:xfrm flipH="1">
              <a:off x="3744" y="3408"/>
              <a:ext cx="48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960" name="Line 24"/>
            <p:cNvSpPr>
              <a:spLocks noChangeShapeType="1"/>
            </p:cNvSpPr>
            <p:nvPr/>
          </p:nvSpPr>
          <p:spPr bwMode="auto">
            <a:xfrm>
              <a:off x="3888" y="3456"/>
              <a:ext cx="48" cy="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961" name="Text Box 25"/>
            <p:cNvSpPr txBox="1">
              <a:spLocks noChangeArrowheads="1"/>
            </p:cNvSpPr>
            <p:nvPr/>
          </p:nvSpPr>
          <p:spPr bwMode="auto">
            <a:xfrm>
              <a:off x="3744" y="374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>
                  <a:solidFill>
                    <a:srgbClr val="990000"/>
                  </a:solidFill>
                  <a:effectLst/>
                  <a:latin typeface="Times New Roman" charset="0"/>
                </a:rPr>
                <a:t>m=45</a:t>
              </a:r>
            </a:p>
          </p:txBody>
        </p:sp>
        <p:sp>
          <p:nvSpPr>
            <p:cNvPr id="423962" name="Oval 26"/>
            <p:cNvSpPr>
              <a:spLocks noChangeArrowheads="1"/>
            </p:cNvSpPr>
            <p:nvPr/>
          </p:nvSpPr>
          <p:spPr bwMode="auto">
            <a:xfrm>
              <a:off x="4416" y="3168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963" name="Oval 27"/>
            <p:cNvSpPr>
              <a:spLocks noChangeArrowheads="1"/>
            </p:cNvSpPr>
            <p:nvPr/>
          </p:nvSpPr>
          <p:spPr bwMode="auto">
            <a:xfrm>
              <a:off x="5136" y="3168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964" name="Oval 28"/>
            <p:cNvSpPr>
              <a:spLocks noChangeArrowheads="1"/>
            </p:cNvSpPr>
            <p:nvPr/>
          </p:nvSpPr>
          <p:spPr bwMode="auto">
            <a:xfrm>
              <a:off x="4224" y="3504"/>
              <a:ext cx="240" cy="288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965" name="Oval 29"/>
            <p:cNvSpPr>
              <a:spLocks noChangeArrowheads="1"/>
            </p:cNvSpPr>
            <p:nvPr/>
          </p:nvSpPr>
          <p:spPr bwMode="auto">
            <a:xfrm>
              <a:off x="4608" y="350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966" name="Line 30"/>
            <p:cNvSpPr>
              <a:spLocks noChangeShapeType="1"/>
            </p:cNvSpPr>
            <p:nvPr/>
          </p:nvSpPr>
          <p:spPr bwMode="auto">
            <a:xfrm flipH="1">
              <a:off x="4608" y="3072"/>
              <a:ext cx="192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967" name="Line 31"/>
            <p:cNvSpPr>
              <a:spLocks noChangeShapeType="1"/>
            </p:cNvSpPr>
            <p:nvPr/>
          </p:nvSpPr>
          <p:spPr bwMode="auto">
            <a:xfrm>
              <a:off x="4992" y="3072"/>
              <a:ext cx="144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968" name="Line 32"/>
            <p:cNvSpPr>
              <a:spLocks noChangeShapeType="1"/>
            </p:cNvSpPr>
            <p:nvPr/>
          </p:nvSpPr>
          <p:spPr bwMode="auto">
            <a:xfrm flipH="1">
              <a:off x="4416" y="3456"/>
              <a:ext cx="48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969" name="Line 33"/>
            <p:cNvSpPr>
              <a:spLocks noChangeShapeType="1"/>
            </p:cNvSpPr>
            <p:nvPr/>
          </p:nvSpPr>
          <p:spPr bwMode="auto">
            <a:xfrm>
              <a:off x="4608" y="3408"/>
              <a:ext cx="48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50" y="450850"/>
            <a:ext cx="7967067" cy="503238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FF"/>
                </a:solidFill>
                <a:latin typeface="黑体" charset="0"/>
                <a:ea typeface="黑体" charset="0"/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  <a:latin typeface="黑体" charset="0"/>
                <a:ea typeface="黑体" charset="0"/>
              </a:rPr>
              <a:t>1</a:t>
            </a:r>
            <a:r>
              <a:rPr lang="zh-CN" altLang="en-US" sz="2400" dirty="0" smtClean="0">
                <a:solidFill>
                  <a:srgbClr val="0000FF"/>
                </a:solidFill>
                <a:latin typeface="黑体" charset="0"/>
                <a:ea typeface="黑体" charset="0"/>
              </a:rPr>
              <a:t>：</a:t>
            </a:r>
            <a:r>
              <a:rPr lang="en-US" altLang="zh-CN" sz="2400" dirty="0" smtClean="0">
                <a:solidFill>
                  <a:srgbClr val="0000FF"/>
                </a:solidFill>
                <a:latin typeface="黑体" charset="0"/>
                <a:ea typeface="黑体" charset="0"/>
              </a:rPr>
              <a:t>0-1</a:t>
            </a:r>
            <a:r>
              <a:rPr lang="zh-CN" altLang="en-US" sz="2400" dirty="0">
                <a:solidFill>
                  <a:srgbClr val="0000FF"/>
                </a:solidFill>
                <a:latin typeface="黑体" charset="0"/>
                <a:ea typeface="黑体" charset="0"/>
              </a:rPr>
              <a:t>背包问题：</a:t>
            </a:r>
            <a:r>
              <a:rPr lang="zh-CN" altLang="en-US" sz="2400" dirty="0">
                <a:solidFill>
                  <a:schemeClr val="accent2"/>
                </a:solidFill>
                <a:latin typeface="黑体" charset="0"/>
                <a:ea typeface="黑体" charset="0"/>
              </a:rPr>
              <a:t>队列式分支限界法</a:t>
            </a:r>
          </a:p>
        </p:txBody>
      </p:sp>
    </p:spTree>
    <p:extLst>
      <p:ext uri="{BB962C8B-B14F-4D97-AF65-F5344CB8AC3E}">
        <p14:creationId xmlns:p14="http://schemas.microsoft.com/office/powerpoint/2010/main" val="105500120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黑体" charset="0"/>
                <a:ea typeface="黑体" charset="0"/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  <a:latin typeface="黑体" charset="0"/>
                <a:ea typeface="黑体" charset="0"/>
              </a:rPr>
              <a:t>1</a:t>
            </a:r>
            <a:r>
              <a:rPr lang="zh-CN" altLang="en-US" sz="2400" dirty="0" smtClean="0">
                <a:solidFill>
                  <a:srgbClr val="0000FF"/>
                </a:solidFill>
                <a:latin typeface="黑体" charset="0"/>
                <a:ea typeface="黑体" charset="0"/>
              </a:rPr>
              <a:t>：</a:t>
            </a:r>
            <a:r>
              <a:rPr lang="en-US" altLang="zh-CN" sz="2400" dirty="0" smtClean="0">
                <a:solidFill>
                  <a:srgbClr val="0000FF"/>
                </a:solidFill>
                <a:latin typeface="黑体" charset="0"/>
                <a:ea typeface="黑体" charset="0"/>
              </a:rPr>
              <a:t>0-1</a:t>
            </a:r>
            <a:r>
              <a:rPr lang="zh-CN" altLang="en-US" sz="2400" dirty="0">
                <a:solidFill>
                  <a:srgbClr val="0000FF"/>
                </a:solidFill>
                <a:latin typeface="黑体" charset="0"/>
                <a:ea typeface="黑体" charset="0"/>
              </a:rPr>
              <a:t>背包问题：</a:t>
            </a:r>
            <a:r>
              <a:rPr lang="zh-CN" altLang="en-US" sz="2400" dirty="0">
                <a:solidFill>
                  <a:schemeClr val="accent2"/>
                </a:solidFill>
                <a:latin typeface="黑体" charset="0"/>
                <a:ea typeface="黑体" charset="0"/>
              </a:rPr>
              <a:t>优先队列式分支限界法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638" y="1133108"/>
            <a:ext cx="8229600" cy="2498725"/>
          </a:xfrm>
        </p:spPr>
        <p:txBody>
          <a:bodyPr/>
          <a:lstStyle/>
          <a:p>
            <a:pPr marL="342900" indent="-342900">
              <a:buClr>
                <a:srgbClr val="C00000"/>
              </a:buClr>
              <a:buFont typeface="Wingdings" charset="2"/>
              <a:buChar char="Ø"/>
            </a:pP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用一个</a:t>
            </a:r>
            <a:r>
              <a:rPr lang="zh-CN" altLang="en-US" dirty="0">
                <a:solidFill>
                  <a:schemeClr val="accent2"/>
                </a:solidFill>
                <a:latin typeface="SimSun" charset="0"/>
                <a:ea typeface="SimSun" charset="0"/>
                <a:cs typeface="SimSun" charset="0"/>
              </a:rPr>
              <a:t>极大堆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表示活结点表的优先队列，其</a:t>
            </a:r>
            <a:r>
              <a:rPr lang="zh-CN" altLang="en-US" dirty="0">
                <a:solidFill>
                  <a:srgbClr val="C00000"/>
                </a:solidFill>
                <a:latin typeface="SimSun" charset="0"/>
                <a:ea typeface="SimSun" charset="0"/>
                <a:cs typeface="SimSun" charset="0"/>
              </a:rPr>
              <a:t>优先级定义为活结点所获得的价值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。初始为空</a:t>
            </a:r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。</a:t>
            </a:r>
          </a:p>
          <a:p>
            <a:pPr marL="342900" indent="-342900">
              <a:buClr>
                <a:srgbClr val="C00000"/>
              </a:buClr>
              <a:buFont typeface="Wingdings" charset="2"/>
              <a:buChar char="Ø"/>
            </a:pPr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由</a:t>
            </a:r>
            <a:r>
              <a:rPr lang="en-US" altLang="zh-CN" dirty="0" smtClean="0">
                <a:latin typeface="SimSun" charset="0"/>
                <a:ea typeface="SimSun" charset="0"/>
                <a:cs typeface="SimSun" charset="0"/>
              </a:rPr>
              <a:t>A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开始搜索解空间树，其儿子结点</a:t>
            </a:r>
            <a:r>
              <a:rPr lang="en-US" altLang="zh-CN" dirty="0">
                <a:latin typeface="SimSun" charset="0"/>
                <a:ea typeface="SimSun" charset="0"/>
                <a:cs typeface="SimSun" charset="0"/>
              </a:rPr>
              <a:t>B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、</a:t>
            </a:r>
            <a:r>
              <a:rPr lang="en-US" altLang="zh-CN" dirty="0">
                <a:latin typeface="SimSun" charset="0"/>
                <a:ea typeface="SimSun" charset="0"/>
                <a:cs typeface="SimSun" charset="0"/>
              </a:rPr>
              <a:t>C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为可行结点，加入堆中，舍弃</a:t>
            </a:r>
            <a:r>
              <a:rPr lang="en-US" altLang="zh-CN" dirty="0">
                <a:latin typeface="SimSun" charset="0"/>
                <a:ea typeface="SimSun" charset="0"/>
                <a:cs typeface="SimSun" charset="0"/>
              </a:rPr>
              <a:t>A</a:t>
            </a:r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。</a:t>
            </a:r>
          </a:p>
          <a:p>
            <a:pPr marL="342900" indent="-342900">
              <a:buClr>
                <a:srgbClr val="C00000"/>
              </a:buClr>
              <a:buFont typeface="Wingdings" charset="2"/>
              <a:buChar char="Ø"/>
            </a:pPr>
            <a:r>
              <a:rPr lang="en-US" altLang="zh-CN" dirty="0" smtClean="0">
                <a:latin typeface="SimSun" charset="0"/>
                <a:ea typeface="SimSun" charset="0"/>
                <a:cs typeface="SimSun" charset="0"/>
              </a:rPr>
              <a:t>B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获得价值</a:t>
            </a:r>
            <a:r>
              <a:rPr lang="en-US" altLang="zh-CN" dirty="0">
                <a:latin typeface="SimSun" charset="0"/>
                <a:ea typeface="SimSun" charset="0"/>
                <a:cs typeface="SimSun" charset="0"/>
              </a:rPr>
              <a:t>45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，</a:t>
            </a:r>
            <a:r>
              <a:rPr lang="en-US" altLang="zh-CN" dirty="0">
                <a:latin typeface="SimSun" charset="0"/>
                <a:ea typeface="SimSun" charset="0"/>
                <a:cs typeface="SimSun" charset="0"/>
              </a:rPr>
              <a:t>C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为</a:t>
            </a:r>
            <a:r>
              <a:rPr lang="en-US" altLang="zh-CN" dirty="0" smtClean="0">
                <a:latin typeface="SimSun" charset="0"/>
                <a:ea typeface="SimSun" charset="0"/>
                <a:cs typeface="SimSun" charset="0"/>
              </a:rPr>
              <a:t>0</a:t>
            </a:r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。</a:t>
            </a:r>
            <a:r>
              <a:rPr lang="en-US" altLang="zh-CN" dirty="0" smtClean="0">
                <a:latin typeface="SimSun" charset="0"/>
                <a:ea typeface="SimSun" charset="0"/>
                <a:cs typeface="SimSun" charset="0"/>
              </a:rPr>
              <a:t>B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为堆中价值最大元素，并成为下一扩展结点。</a:t>
            </a:r>
          </a:p>
        </p:txBody>
      </p:sp>
      <p:grpSp>
        <p:nvGrpSpPr>
          <p:cNvPr id="424964" name="Group 4"/>
          <p:cNvGrpSpPr>
            <a:grpSpLocks/>
          </p:cNvGrpSpPr>
          <p:nvPr/>
        </p:nvGrpSpPr>
        <p:grpSpPr bwMode="auto">
          <a:xfrm>
            <a:off x="2627784" y="3501008"/>
            <a:ext cx="4751387" cy="2454275"/>
            <a:chOff x="2784" y="2448"/>
            <a:chExt cx="2993" cy="1546"/>
          </a:xfrm>
        </p:grpSpPr>
        <p:graphicFrame>
          <p:nvGraphicFramePr>
            <p:cNvPr id="424965" name="Object 5"/>
            <p:cNvGraphicFramePr>
              <a:graphicFrameLocks noChangeAspect="1"/>
            </p:cNvGraphicFramePr>
            <p:nvPr/>
          </p:nvGraphicFramePr>
          <p:xfrm>
            <a:off x="2784" y="2448"/>
            <a:ext cx="2832" cy="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6" name="Photo Editor 照片" r:id="rId3" imgW="24317528" imgH="12505504" progId="MSPhotoEd.3">
                    <p:embed/>
                  </p:oleObj>
                </mc:Choice>
                <mc:Fallback>
                  <p:oleObj name="Photo Editor 照片" r:id="rId3" imgW="24317528" imgH="12505504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9250"/>
                        <a:stretch>
                          <a:fillRect/>
                        </a:stretch>
                      </p:blipFill>
                      <p:spPr bwMode="auto">
                        <a:xfrm>
                          <a:off x="2784" y="2448"/>
                          <a:ext cx="2832" cy="1536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4966" name="Text Box 6"/>
            <p:cNvSpPr txBox="1">
              <a:spLocks noChangeArrowheads="1"/>
            </p:cNvSpPr>
            <p:nvPr/>
          </p:nvSpPr>
          <p:spPr bwMode="auto">
            <a:xfrm>
              <a:off x="2920" y="2742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>
                  <a:solidFill>
                    <a:srgbClr val="990000"/>
                  </a:solidFill>
                  <a:effectLst/>
                  <a:latin typeface="Times New Roman" charset="0"/>
                </a:rPr>
                <a:t>m=45</a:t>
              </a:r>
            </a:p>
          </p:txBody>
        </p:sp>
        <p:sp>
          <p:nvSpPr>
            <p:cNvPr id="424967" name="Text Box 7"/>
            <p:cNvSpPr txBox="1">
              <a:spLocks noChangeArrowheads="1"/>
            </p:cNvSpPr>
            <p:nvPr/>
          </p:nvSpPr>
          <p:spPr bwMode="auto">
            <a:xfrm>
              <a:off x="5040" y="2784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>
                  <a:solidFill>
                    <a:srgbClr val="990000"/>
                  </a:solidFill>
                  <a:effectLst/>
                  <a:latin typeface="Times New Roman" charset="0"/>
                </a:rPr>
                <a:t>m=0</a:t>
              </a:r>
            </a:p>
          </p:txBody>
        </p:sp>
        <p:sp>
          <p:nvSpPr>
            <p:cNvPr id="424968" name="Text Box 8"/>
            <p:cNvSpPr txBox="1">
              <a:spLocks noChangeArrowheads="1"/>
            </p:cNvSpPr>
            <p:nvPr/>
          </p:nvSpPr>
          <p:spPr bwMode="auto">
            <a:xfrm>
              <a:off x="3312" y="3168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>
                  <a:solidFill>
                    <a:srgbClr val="990000"/>
                  </a:solidFill>
                  <a:effectLst/>
                  <a:latin typeface="Times New Roman" charset="0"/>
                </a:rPr>
                <a:t>m=45</a:t>
              </a:r>
            </a:p>
          </p:txBody>
        </p:sp>
        <p:sp>
          <p:nvSpPr>
            <p:cNvPr id="424969" name="Text Box 9"/>
            <p:cNvSpPr txBox="1">
              <a:spLocks noChangeArrowheads="1"/>
            </p:cNvSpPr>
            <p:nvPr/>
          </p:nvSpPr>
          <p:spPr bwMode="auto">
            <a:xfrm>
              <a:off x="4643" y="3129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>
                  <a:solidFill>
                    <a:srgbClr val="990000"/>
                  </a:solidFill>
                  <a:effectLst/>
                  <a:latin typeface="Times New Roman" charset="0"/>
                </a:rPr>
                <a:t>m=25</a:t>
              </a:r>
            </a:p>
          </p:txBody>
        </p:sp>
        <p:sp>
          <p:nvSpPr>
            <p:cNvPr id="424970" name="Text Box 10"/>
            <p:cNvSpPr txBox="1">
              <a:spLocks noChangeArrowheads="1"/>
            </p:cNvSpPr>
            <p:nvPr/>
          </p:nvSpPr>
          <p:spPr bwMode="auto">
            <a:xfrm>
              <a:off x="4176" y="3744"/>
              <a:ext cx="6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000" i="0">
                  <a:solidFill>
                    <a:srgbClr val="990000"/>
                  </a:solidFill>
                  <a:effectLst/>
                  <a:latin typeface="Times New Roman" charset="0"/>
                </a:rPr>
                <a:t>m=50</a:t>
              </a:r>
            </a:p>
          </p:txBody>
        </p:sp>
        <p:sp>
          <p:nvSpPr>
            <p:cNvPr id="424971" name="Text Box 11"/>
            <p:cNvSpPr txBox="1">
              <a:spLocks noChangeArrowheads="1"/>
            </p:cNvSpPr>
            <p:nvPr/>
          </p:nvSpPr>
          <p:spPr bwMode="auto">
            <a:xfrm>
              <a:off x="5367" y="3168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>
                  <a:solidFill>
                    <a:srgbClr val="990000"/>
                  </a:solidFill>
                  <a:effectLst/>
                  <a:latin typeface="Times New Roman" charset="0"/>
                </a:rPr>
                <a:t>m=0</a:t>
              </a:r>
            </a:p>
          </p:txBody>
        </p:sp>
        <p:sp>
          <p:nvSpPr>
            <p:cNvPr id="424972" name="Oval 12"/>
            <p:cNvSpPr>
              <a:spLocks noChangeArrowheads="1"/>
            </p:cNvSpPr>
            <p:nvPr/>
          </p:nvSpPr>
          <p:spPr bwMode="auto">
            <a:xfrm>
              <a:off x="4080" y="2496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73" name="Oval 13"/>
            <p:cNvSpPr>
              <a:spLocks noChangeArrowheads="1"/>
            </p:cNvSpPr>
            <p:nvPr/>
          </p:nvSpPr>
          <p:spPr bwMode="auto">
            <a:xfrm>
              <a:off x="3360" y="2832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74" name="Oval 14"/>
            <p:cNvSpPr>
              <a:spLocks noChangeArrowheads="1"/>
            </p:cNvSpPr>
            <p:nvPr/>
          </p:nvSpPr>
          <p:spPr bwMode="auto">
            <a:xfrm>
              <a:off x="4800" y="2832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75" name="Oval 15"/>
            <p:cNvSpPr>
              <a:spLocks noChangeArrowheads="1"/>
            </p:cNvSpPr>
            <p:nvPr/>
          </p:nvSpPr>
          <p:spPr bwMode="auto">
            <a:xfrm>
              <a:off x="3744" y="3168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76" name="Oval 16"/>
            <p:cNvSpPr>
              <a:spLocks noChangeArrowheads="1"/>
            </p:cNvSpPr>
            <p:nvPr/>
          </p:nvSpPr>
          <p:spPr bwMode="auto">
            <a:xfrm>
              <a:off x="3024" y="3168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77" name="Oval 17"/>
            <p:cNvSpPr>
              <a:spLocks noChangeArrowheads="1"/>
            </p:cNvSpPr>
            <p:nvPr/>
          </p:nvSpPr>
          <p:spPr bwMode="auto">
            <a:xfrm>
              <a:off x="3552" y="350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78" name="Oval 18"/>
            <p:cNvSpPr>
              <a:spLocks noChangeArrowheads="1"/>
            </p:cNvSpPr>
            <p:nvPr/>
          </p:nvSpPr>
          <p:spPr bwMode="auto">
            <a:xfrm>
              <a:off x="3888" y="3504"/>
              <a:ext cx="240" cy="288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79" name="Line 19"/>
            <p:cNvSpPr>
              <a:spLocks noChangeShapeType="1"/>
            </p:cNvSpPr>
            <p:nvPr/>
          </p:nvSpPr>
          <p:spPr bwMode="auto">
            <a:xfrm flipH="1">
              <a:off x="3600" y="2688"/>
              <a:ext cx="48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80" name="Line 20"/>
            <p:cNvSpPr>
              <a:spLocks noChangeShapeType="1"/>
            </p:cNvSpPr>
            <p:nvPr/>
          </p:nvSpPr>
          <p:spPr bwMode="auto">
            <a:xfrm>
              <a:off x="4320" y="2688"/>
              <a:ext cx="48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81" name="Line 21"/>
            <p:cNvSpPr>
              <a:spLocks noChangeShapeType="1"/>
            </p:cNvSpPr>
            <p:nvPr/>
          </p:nvSpPr>
          <p:spPr bwMode="auto">
            <a:xfrm flipH="1">
              <a:off x="3216" y="3072"/>
              <a:ext cx="192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82" name="Line 22"/>
            <p:cNvSpPr>
              <a:spLocks noChangeShapeType="1"/>
            </p:cNvSpPr>
            <p:nvPr/>
          </p:nvSpPr>
          <p:spPr bwMode="auto">
            <a:xfrm>
              <a:off x="3600" y="3072"/>
              <a:ext cx="144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83" name="Line 23"/>
            <p:cNvSpPr>
              <a:spLocks noChangeShapeType="1"/>
            </p:cNvSpPr>
            <p:nvPr/>
          </p:nvSpPr>
          <p:spPr bwMode="auto">
            <a:xfrm flipH="1">
              <a:off x="3744" y="3408"/>
              <a:ext cx="48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84" name="Line 24"/>
            <p:cNvSpPr>
              <a:spLocks noChangeShapeType="1"/>
            </p:cNvSpPr>
            <p:nvPr/>
          </p:nvSpPr>
          <p:spPr bwMode="auto">
            <a:xfrm>
              <a:off x="3888" y="3456"/>
              <a:ext cx="48" cy="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85" name="Text Box 25"/>
            <p:cNvSpPr txBox="1">
              <a:spLocks noChangeArrowheads="1"/>
            </p:cNvSpPr>
            <p:nvPr/>
          </p:nvSpPr>
          <p:spPr bwMode="auto">
            <a:xfrm>
              <a:off x="3744" y="374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>
                  <a:solidFill>
                    <a:srgbClr val="990000"/>
                  </a:solidFill>
                  <a:effectLst/>
                  <a:latin typeface="Times New Roman" charset="0"/>
                </a:rPr>
                <a:t>m=45</a:t>
              </a:r>
            </a:p>
          </p:txBody>
        </p:sp>
        <p:sp>
          <p:nvSpPr>
            <p:cNvPr id="424986" name="Oval 26"/>
            <p:cNvSpPr>
              <a:spLocks noChangeArrowheads="1"/>
            </p:cNvSpPr>
            <p:nvPr/>
          </p:nvSpPr>
          <p:spPr bwMode="auto">
            <a:xfrm>
              <a:off x="4416" y="3168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87" name="Oval 27"/>
            <p:cNvSpPr>
              <a:spLocks noChangeArrowheads="1"/>
            </p:cNvSpPr>
            <p:nvPr/>
          </p:nvSpPr>
          <p:spPr bwMode="auto">
            <a:xfrm>
              <a:off x="5136" y="3168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88" name="Oval 28"/>
            <p:cNvSpPr>
              <a:spLocks noChangeArrowheads="1"/>
            </p:cNvSpPr>
            <p:nvPr/>
          </p:nvSpPr>
          <p:spPr bwMode="auto">
            <a:xfrm>
              <a:off x="4224" y="3504"/>
              <a:ext cx="240" cy="288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89" name="Oval 29"/>
            <p:cNvSpPr>
              <a:spLocks noChangeArrowheads="1"/>
            </p:cNvSpPr>
            <p:nvPr/>
          </p:nvSpPr>
          <p:spPr bwMode="auto">
            <a:xfrm>
              <a:off x="4608" y="350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90" name="Line 30"/>
            <p:cNvSpPr>
              <a:spLocks noChangeShapeType="1"/>
            </p:cNvSpPr>
            <p:nvPr/>
          </p:nvSpPr>
          <p:spPr bwMode="auto">
            <a:xfrm flipH="1">
              <a:off x="4608" y="3072"/>
              <a:ext cx="192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91" name="Line 31"/>
            <p:cNvSpPr>
              <a:spLocks noChangeShapeType="1"/>
            </p:cNvSpPr>
            <p:nvPr/>
          </p:nvSpPr>
          <p:spPr bwMode="auto">
            <a:xfrm>
              <a:off x="4992" y="3072"/>
              <a:ext cx="144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92" name="Line 32"/>
            <p:cNvSpPr>
              <a:spLocks noChangeShapeType="1"/>
            </p:cNvSpPr>
            <p:nvPr/>
          </p:nvSpPr>
          <p:spPr bwMode="auto">
            <a:xfrm flipH="1">
              <a:off x="4416" y="3456"/>
              <a:ext cx="48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93" name="Line 33"/>
            <p:cNvSpPr>
              <a:spLocks noChangeShapeType="1"/>
            </p:cNvSpPr>
            <p:nvPr/>
          </p:nvSpPr>
          <p:spPr bwMode="auto">
            <a:xfrm>
              <a:off x="4608" y="3408"/>
              <a:ext cx="48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022918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980728"/>
            <a:ext cx="8229600" cy="367188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C00000"/>
              </a:buClr>
              <a:buFont typeface="Wingdings" charset="2"/>
              <a:buChar char="Ø"/>
            </a:pPr>
            <a:r>
              <a:rPr lang="en-US" altLang="zh-CN" sz="2400" dirty="0">
                <a:latin typeface="SimSun" charset="0"/>
                <a:ea typeface="SimSun" charset="0"/>
                <a:cs typeface="SimSun" charset="0"/>
              </a:rPr>
              <a:t>B</a:t>
            </a:r>
            <a:r>
              <a:rPr lang="zh-CN" altLang="en-US" sz="2400" dirty="0">
                <a:latin typeface="SimSun" charset="0"/>
                <a:ea typeface="SimSun" charset="0"/>
                <a:cs typeface="SimSun" charset="0"/>
              </a:rPr>
              <a:t>的儿子结点</a:t>
            </a:r>
            <a:r>
              <a:rPr lang="en-US" altLang="zh-CN" sz="2400" dirty="0">
                <a:latin typeface="SimSun" charset="0"/>
                <a:ea typeface="SimSun" charset="0"/>
                <a:cs typeface="SimSun" charset="0"/>
              </a:rPr>
              <a:t>D</a:t>
            </a:r>
            <a:r>
              <a:rPr lang="zh-CN" altLang="en-US" sz="2400" dirty="0">
                <a:latin typeface="SimSun" charset="0"/>
                <a:ea typeface="SimSun" charset="0"/>
                <a:cs typeface="SimSun" charset="0"/>
              </a:rPr>
              <a:t>是不可行结点，舍弃。</a:t>
            </a:r>
            <a:r>
              <a:rPr lang="en-US" altLang="zh-CN" sz="2400" dirty="0">
                <a:latin typeface="SimSun" charset="0"/>
                <a:ea typeface="SimSun" charset="0"/>
                <a:cs typeface="SimSun" charset="0"/>
              </a:rPr>
              <a:t>E</a:t>
            </a:r>
            <a:r>
              <a:rPr lang="zh-CN" altLang="en-US" sz="2400" dirty="0">
                <a:latin typeface="SimSun" charset="0"/>
                <a:ea typeface="SimSun" charset="0"/>
                <a:cs typeface="SimSun" charset="0"/>
              </a:rPr>
              <a:t>是可行结点，加入到堆中。舍弃</a:t>
            </a:r>
            <a:r>
              <a:rPr lang="en-US" altLang="zh-CN" sz="2400" dirty="0">
                <a:latin typeface="SimSun" charset="0"/>
                <a:ea typeface="SimSun" charset="0"/>
                <a:cs typeface="SimSun" charset="0"/>
              </a:rPr>
              <a:t>B</a:t>
            </a:r>
            <a:r>
              <a:rPr lang="zh-CN" altLang="en-US" sz="2400" dirty="0">
                <a:latin typeface="SimSun" charset="0"/>
                <a:ea typeface="SimSun" charset="0"/>
                <a:cs typeface="SimSun" charset="0"/>
              </a:rPr>
              <a:t>。</a:t>
            </a:r>
          </a:p>
          <a:p>
            <a:pPr marL="342900" indent="-342900">
              <a:lnSpc>
                <a:spcPct val="90000"/>
              </a:lnSpc>
              <a:buClr>
                <a:srgbClr val="C00000"/>
              </a:buClr>
              <a:buFont typeface="Wingdings" charset="2"/>
              <a:buChar char="Ø"/>
            </a:pPr>
            <a:r>
              <a:rPr lang="en-US" altLang="zh-CN" sz="2400" dirty="0">
                <a:latin typeface="SimSun" charset="0"/>
                <a:ea typeface="SimSun" charset="0"/>
                <a:cs typeface="SimSun" charset="0"/>
              </a:rPr>
              <a:t>E</a:t>
            </a:r>
            <a:r>
              <a:rPr lang="zh-CN" altLang="en-US" sz="2400" dirty="0">
                <a:latin typeface="SimSun" charset="0"/>
                <a:ea typeface="SimSun" charset="0"/>
                <a:cs typeface="SimSun" charset="0"/>
              </a:rPr>
              <a:t>的价值为</a:t>
            </a:r>
            <a:r>
              <a:rPr lang="en-US" altLang="zh-CN" sz="2400" dirty="0" smtClean="0">
                <a:latin typeface="SimSun" charset="0"/>
                <a:ea typeface="SimSun" charset="0"/>
                <a:cs typeface="SimSun" charset="0"/>
              </a:rPr>
              <a:t>45</a:t>
            </a:r>
            <a:r>
              <a:rPr lang="zh-CN" altLang="en-US" sz="2400" dirty="0" smtClean="0">
                <a:latin typeface="SimSun" charset="0"/>
                <a:ea typeface="SimSun" charset="0"/>
                <a:cs typeface="SimSun" charset="0"/>
              </a:rPr>
              <a:t>，</a:t>
            </a:r>
            <a:r>
              <a:rPr lang="zh-CN" altLang="en-US" sz="2400" dirty="0">
                <a:latin typeface="SimSun" charset="0"/>
                <a:ea typeface="SimSun" charset="0"/>
                <a:cs typeface="SimSun" charset="0"/>
              </a:rPr>
              <a:t>是堆中最大元素，为当前扩展结点。</a:t>
            </a:r>
          </a:p>
          <a:p>
            <a:pPr marL="342900" indent="-342900">
              <a:lnSpc>
                <a:spcPct val="90000"/>
              </a:lnSpc>
              <a:buClr>
                <a:srgbClr val="C00000"/>
              </a:buClr>
              <a:buFont typeface="Wingdings" charset="2"/>
              <a:buChar char="Ø"/>
            </a:pPr>
            <a:r>
              <a:rPr lang="en-US" altLang="zh-CN" sz="2400" dirty="0">
                <a:latin typeface="SimSun" charset="0"/>
                <a:ea typeface="SimSun" charset="0"/>
                <a:cs typeface="SimSun" charset="0"/>
              </a:rPr>
              <a:t>E</a:t>
            </a:r>
            <a:r>
              <a:rPr lang="zh-CN" altLang="en-US" sz="2400" dirty="0">
                <a:latin typeface="SimSun" charset="0"/>
                <a:ea typeface="SimSun" charset="0"/>
                <a:cs typeface="SimSun" charset="0"/>
              </a:rPr>
              <a:t>的儿子</a:t>
            </a:r>
            <a:r>
              <a:rPr lang="en-US" altLang="zh-CN" sz="2400" dirty="0">
                <a:latin typeface="SimSun" charset="0"/>
                <a:ea typeface="SimSun" charset="0"/>
                <a:cs typeface="SimSun" charset="0"/>
              </a:rPr>
              <a:t>J</a:t>
            </a:r>
            <a:r>
              <a:rPr lang="zh-CN" altLang="en-US" sz="2400" dirty="0">
                <a:latin typeface="SimSun" charset="0"/>
                <a:ea typeface="SimSun" charset="0"/>
                <a:cs typeface="SimSun" charset="0"/>
              </a:rPr>
              <a:t>是不可行叶结点，舍弃。</a:t>
            </a:r>
            <a:r>
              <a:rPr lang="en-US" altLang="zh-CN" sz="2400" dirty="0">
                <a:latin typeface="SimSun" charset="0"/>
                <a:ea typeface="SimSun" charset="0"/>
                <a:cs typeface="SimSun" charset="0"/>
              </a:rPr>
              <a:t>K</a:t>
            </a:r>
            <a:r>
              <a:rPr lang="zh-CN" altLang="en-US" sz="2400" dirty="0">
                <a:latin typeface="SimSun" charset="0"/>
                <a:ea typeface="SimSun" charset="0"/>
                <a:cs typeface="SimSun" charset="0"/>
              </a:rPr>
              <a:t>是可行叶结点，为问题的一个可行解价值为</a:t>
            </a:r>
            <a:r>
              <a:rPr lang="en-US" altLang="zh-CN" sz="2400" dirty="0" smtClean="0">
                <a:latin typeface="SimSun" charset="0"/>
                <a:ea typeface="SimSun" charset="0"/>
                <a:cs typeface="SimSun" charset="0"/>
              </a:rPr>
              <a:t>45</a:t>
            </a:r>
            <a:r>
              <a:rPr lang="zh-CN" altLang="en-US" sz="2400" dirty="0" smtClean="0">
                <a:latin typeface="SimSun" charset="0"/>
                <a:ea typeface="SimSun" charset="0"/>
                <a:cs typeface="SimSun" charset="0"/>
              </a:rPr>
              <a:t>。</a:t>
            </a:r>
            <a:endParaRPr lang="en-US" altLang="zh-CN" sz="2400" dirty="0">
              <a:latin typeface="SimSun" charset="0"/>
              <a:ea typeface="SimSun" charset="0"/>
              <a:cs typeface="SimSun" charset="0"/>
            </a:endParaRPr>
          </a:p>
          <a:p>
            <a:pPr marL="342900" indent="-342900">
              <a:lnSpc>
                <a:spcPct val="90000"/>
              </a:lnSpc>
              <a:buClr>
                <a:srgbClr val="C00000"/>
              </a:buClr>
              <a:buFont typeface="Wingdings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SimSun" charset="0"/>
                <a:ea typeface="SimSun" charset="0"/>
                <a:cs typeface="SimSun" charset="0"/>
              </a:rPr>
              <a:t>继续扩展堆中唯一活结点</a:t>
            </a:r>
            <a:r>
              <a:rPr lang="en-US" altLang="zh-CN" sz="2400" dirty="0">
                <a:solidFill>
                  <a:schemeClr val="accent2"/>
                </a:solidFill>
                <a:latin typeface="SimSun" charset="0"/>
                <a:ea typeface="SimSun" charset="0"/>
                <a:cs typeface="SimSun" charset="0"/>
              </a:rPr>
              <a:t>C</a:t>
            </a:r>
            <a:r>
              <a:rPr lang="zh-CN" altLang="en-US" sz="2400" dirty="0">
                <a:solidFill>
                  <a:schemeClr val="accent2"/>
                </a:solidFill>
                <a:latin typeface="SimSun" charset="0"/>
                <a:ea typeface="SimSun" charset="0"/>
                <a:cs typeface="SimSun" charset="0"/>
              </a:rPr>
              <a:t>，直至存储活结点的堆为空，算法结束。</a:t>
            </a:r>
          </a:p>
          <a:p>
            <a:pPr marL="342900" indent="-342900">
              <a:lnSpc>
                <a:spcPct val="90000"/>
              </a:lnSpc>
              <a:buClr>
                <a:srgbClr val="C00000"/>
              </a:buClr>
              <a:buFont typeface="Wingdings" charset="2"/>
              <a:buChar char="Ø"/>
            </a:pPr>
            <a:r>
              <a:rPr lang="zh-CN" altLang="en-US" sz="2400" dirty="0">
                <a:solidFill>
                  <a:srgbClr val="000066"/>
                </a:solidFill>
                <a:latin typeface="SimSun" charset="0"/>
                <a:ea typeface="SimSun" charset="0"/>
                <a:cs typeface="SimSun" charset="0"/>
              </a:rPr>
              <a:t>算法搜索得到最优值为</a:t>
            </a:r>
            <a:r>
              <a:rPr lang="en-US" altLang="zh-CN" sz="2400" dirty="0">
                <a:solidFill>
                  <a:srgbClr val="000066"/>
                </a:solidFill>
                <a:latin typeface="SimSun" charset="0"/>
                <a:ea typeface="SimSun" charset="0"/>
                <a:cs typeface="SimSun" charset="0"/>
              </a:rPr>
              <a:t>50</a:t>
            </a:r>
            <a:r>
              <a:rPr lang="zh-CN" altLang="en-US" sz="2400" dirty="0">
                <a:solidFill>
                  <a:srgbClr val="000066"/>
                </a:solidFill>
                <a:latin typeface="SimSun" charset="0"/>
                <a:ea typeface="SimSun" charset="0"/>
                <a:cs typeface="SimSun" charset="0"/>
              </a:rPr>
              <a:t>，最优解为从根结点</a:t>
            </a:r>
            <a:r>
              <a:rPr lang="en-US" altLang="zh-CN" sz="2400" dirty="0">
                <a:solidFill>
                  <a:srgbClr val="000066"/>
                </a:solidFill>
                <a:latin typeface="SimSun" charset="0"/>
                <a:ea typeface="SimSun" charset="0"/>
                <a:cs typeface="SimSun" charset="0"/>
              </a:rPr>
              <a:t>A</a:t>
            </a:r>
            <a:r>
              <a:rPr lang="zh-CN" altLang="en-US" sz="2400" dirty="0">
                <a:solidFill>
                  <a:srgbClr val="000066"/>
                </a:solidFill>
                <a:latin typeface="SimSun" charset="0"/>
                <a:ea typeface="SimSun" charset="0"/>
                <a:cs typeface="SimSun" charset="0"/>
              </a:rPr>
              <a:t>到叶结点</a:t>
            </a:r>
            <a:r>
              <a:rPr lang="en-US" altLang="zh-CN" sz="2400" dirty="0">
                <a:solidFill>
                  <a:srgbClr val="000066"/>
                </a:solidFill>
                <a:latin typeface="SimSun" charset="0"/>
                <a:ea typeface="SimSun" charset="0"/>
                <a:cs typeface="SimSun" charset="0"/>
              </a:rPr>
              <a:t>L</a:t>
            </a:r>
            <a:r>
              <a:rPr lang="zh-CN" altLang="en-US" sz="2400" dirty="0">
                <a:solidFill>
                  <a:srgbClr val="000066"/>
                </a:solidFill>
                <a:latin typeface="SimSun" charset="0"/>
                <a:ea typeface="SimSun" charset="0"/>
                <a:cs typeface="SimSun" charset="0"/>
              </a:rPr>
              <a:t>的路径（</a:t>
            </a:r>
            <a:r>
              <a:rPr lang="en-US" altLang="zh-CN" sz="2400" dirty="0">
                <a:solidFill>
                  <a:srgbClr val="000066"/>
                </a:solidFill>
                <a:latin typeface="SimSun" charset="0"/>
                <a:ea typeface="SimSun" charset="0"/>
                <a:cs typeface="SimSun" charset="0"/>
              </a:rPr>
              <a:t>0</a:t>
            </a:r>
            <a:r>
              <a:rPr lang="zh-CN" altLang="en-US" sz="2400" dirty="0">
                <a:solidFill>
                  <a:srgbClr val="000066"/>
                </a:solidFill>
                <a:latin typeface="SimSun" charset="0"/>
                <a:ea typeface="SimSun" charset="0"/>
                <a:cs typeface="SimSun" charset="0"/>
              </a:rPr>
              <a:t>，</a:t>
            </a:r>
            <a:r>
              <a:rPr lang="en-US" altLang="zh-CN" sz="2400" dirty="0">
                <a:solidFill>
                  <a:srgbClr val="000066"/>
                </a:solidFill>
                <a:latin typeface="SimSun" charset="0"/>
                <a:ea typeface="SimSun" charset="0"/>
                <a:cs typeface="SimSun" charset="0"/>
              </a:rPr>
              <a:t>1</a:t>
            </a:r>
            <a:r>
              <a:rPr lang="zh-CN" altLang="en-US" sz="2400" dirty="0">
                <a:solidFill>
                  <a:srgbClr val="000066"/>
                </a:solidFill>
                <a:latin typeface="SimSun" charset="0"/>
                <a:ea typeface="SimSun" charset="0"/>
                <a:cs typeface="SimSun" charset="0"/>
              </a:rPr>
              <a:t>，</a:t>
            </a:r>
            <a:r>
              <a:rPr lang="en-US" altLang="zh-CN" sz="2400" dirty="0">
                <a:solidFill>
                  <a:srgbClr val="000066"/>
                </a:solidFill>
                <a:latin typeface="SimSun" charset="0"/>
                <a:ea typeface="SimSun" charset="0"/>
                <a:cs typeface="SimSun" charset="0"/>
              </a:rPr>
              <a:t>1</a:t>
            </a:r>
            <a:r>
              <a:rPr lang="zh-CN" altLang="en-US" sz="2400" dirty="0">
                <a:solidFill>
                  <a:srgbClr val="000066"/>
                </a:solidFill>
                <a:latin typeface="SimSun" charset="0"/>
                <a:ea typeface="SimSun" charset="0"/>
                <a:cs typeface="SimSun" charset="0"/>
              </a:rPr>
              <a:t>）</a:t>
            </a:r>
            <a:r>
              <a:rPr lang="zh-CN" altLang="en-US" sz="2400" dirty="0">
                <a:latin typeface="SimSun" charset="0"/>
                <a:ea typeface="SimSun" charset="0"/>
                <a:cs typeface="SimSun" charset="0"/>
              </a:rPr>
              <a:t>。</a:t>
            </a:r>
          </a:p>
        </p:txBody>
      </p:sp>
      <p:grpSp>
        <p:nvGrpSpPr>
          <p:cNvPr id="425988" name="Group 4"/>
          <p:cNvGrpSpPr>
            <a:grpSpLocks/>
          </p:cNvGrpSpPr>
          <p:nvPr/>
        </p:nvGrpSpPr>
        <p:grpSpPr bwMode="auto">
          <a:xfrm>
            <a:off x="3779912" y="3789040"/>
            <a:ext cx="4751387" cy="2454275"/>
            <a:chOff x="2784" y="2448"/>
            <a:chExt cx="2993" cy="1546"/>
          </a:xfrm>
        </p:grpSpPr>
        <p:graphicFrame>
          <p:nvGraphicFramePr>
            <p:cNvPr id="425989" name="Object 5"/>
            <p:cNvGraphicFramePr>
              <a:graphicFrameLocks noChangeAspect="1"/>
            </p:cNvGraphicFramePr>
            <p:nvPr/>
          </p:nvGraphicFramePr>
          <p:xfrm>
            <a:off x="2784" y="2448"/>
            <a:ext cx="2832" cy="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0" name="Photo Editor 照片" r:id="rId3" imgW="24317528" imgH="12505504" progId="MSPhotoEd.3">
                    <p:embed/>
                  </p:oleObj>
                </mc:Choice>
                <mc:Fallback>
                  <p:oleObj name="Photo Editor 照片" r:id="rId3" imgW="24317528" imgH="12505504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9250"/>
                        <a:stretch>
                          <a:fillRect/>
                        </a:stretch>
                      </p:blipFill>
                      <p:spPr bwMode="auto">
                        <a:xfrm>
                          <a:off x="2784" y="2448"/>
                          <a:ext cx="2832" cy="1536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5990" name="Text Box 6"/>
            <p:cNvSpPr txBox="1">
              <a:spLocks noChangeArrowheads="1"/>
            </p:cNvSpPr>
            <p:nvPr/>
          </p:nvSpPr>
          <p:spPr bwMode="auto">
            <a:xfrm>
              <a:off x="2997" y="2688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>
                  <a:solidFill>
                    <a:srgbClr val="990000"/>
                  </a:solidFill>
                  <a:effectLst/>
                  <a:latin typeface="Times New Roman" charset="0"/>
                </a:rPr>
                <a:t>m=45</a:t>
              </a:r>
            </a:p>
          </p:txBody>
        </p:sp>
        <p:sp>
          <p:nvSpPr>
            <p:cNvPr id="425991" name="Text Box 7"/>
            <p:cNvSpPr txBox="1">
              <a:spLocks noChangeArrowheads="1"/>
            </p:cNvSpPr>
            <p:nvPr/>
          </p:nvSpPr>
          <p:spPr bwMode="auto">
            <a:xfrm>
              <a:off x="5040" y="2784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>
                  <a:solidFill>
                    <a:srgbClr val="990000"/>
                  </a:solidFill>
                  <a:effectLst/>
                  <a:latin typeface="Times New Roman" charset="0"/>
                </a:rPr>
                <a:t>m=0</a:t>
              </a:r>
            </a:p>
          </p:txBody>
        </p:sp>
        <p:sp>
          <p:nvSpPr>
            <p:cNvPr id="425992" name="Text Box 8"/>
            <p:cNvSpPr txBox="1">
              <a:spLocks noChangeArrowheads="1"/>
            </p:cNvSpPr>
            <p:nvPr/>
          </p:nvSpPr>
          <p:spPr bwMode="auto">
            <a:xfrm>
              <a:off x="3855" y="2997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>
                  <a:solidFill>
                    <a:srgbClr val="990000"/>
                  </a:solidFill>
                  <a:effectLst/>
                  <a:latin typeface="Times New Roman" charset="0"/>
                </a:rPr>
                <a:t>m=45</a:t>
              </a:r>
            </a:p>
          </p:txBody>
        </p:sp>
        <p:sp>
          <p:nvSpPr>
            <p:cNvPr id="425993" name="Text Box 9"/>
            <p:cNvSpPr txBox="1">
              <a:spLocks noChangeArrowheads="1"/>
            </p:cNvSpPr>
            <p:nvPr/>
          </p:nvSpPr>
          <p:spPr bwMode="auto">
            <a:xfrm>
              <a:off x="4598" y="3128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>
                  <a:solidFill>
                    <a:srgbClr val="990000"/>
                  </a:solidFill>
                  <a:effectLst/>
                  <a:latin typeface="Times New Roman" charset="0"/>
                </a:rPr>
                <a:t>m=25</a:t>
              </a:r>
            </a:p>
          </p:txBody>
        </p:sp>
        <p:sp>
          <p:nvSpPr>
            <p:cNvPr id="425994" name="Text Box 10"/>
            <p:cNvSpPr txBox="1">
              <a:spLocks noChangeArrowheads="1"/>
            </p:cNvSpPr>
            <p:nvPr/>
          </p:nvSpPr>
          <p:spPr bwMode="auto">
            <a:xfrm>
              <a:off x="4176" y="3744"/>
              <a:ext cx="6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000" i="0">
                  <a:solidFill>
                    <a:srgbClr val="990000"/>
                  </a:solidFill>
                  <a:effectLst/>
                  <a:latin typeface="Times New Roman" charset="0"/>
                </a:rPr>
                <a:t>m=50</a:t>
              </a:r>
            </a:p>
          </p:txBody>
        </p:sp>
        <p:sp>
          <p:nvSpPr>
            <p:cNvPr id="425995" name="Text Box 11"/>
            <p:cNvSpPr txBox="1">
              <a:spLocks noChangeArrowheads="1"/>
            </p:cNvSpPr>
            <p:nvPr/>
          </p:nvSpPr>
          <p:spPr bwMode="auto">
            <a:xfrm>
              <a:off x="5367" y="3168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>
                  <a:solidFill>
                    <a:srgbClr val="990000"/>
                  </a:solidFill>
                  <a:effectLst/>
                  <a:latin typeface="Times New Roman" charset="0"/>
                </a:rPr>
                <a:t>m=0</a:t>
              </a:r>
            </a:p>
          </p:txBody>
        </p:sp>
        <p:sp>
          <p:nvSpPr>
            <p:cNvPr id="425996" name="Oval 12"/>
            <p:cNvSpPr>
              <a:spLocks noChangeArrowheads="1"/>
            </p:cNvSpPr>
            <p:nvPr/>
          </p:nvSpPr>
          <p:spPr bwMode="auto">
            <a:xfrm>
              <a:off x="4080" y="2496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5997" name="Oval 13"/>
            <p:cNvSpPr>
              <a:spLocks noChangeArrowheads="1"/>
            </p:cNvSpPr>
            <p:nvPr/>
          </p:nvSpPr>
          <p:spPr bwMode="auto">
            <a:xfrm>
              <a:off x="3360" y="2832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5998" name="Oval 14"/>
            <p:cNvSpPr>
              <a:spLocks noChangeArrowheads="1"/>
            </p:cNvSpPr>
            <p:nvPr/>
          </p:nvSpPr>
          <p:spPr bwMode="auto">
            <a:xfrm>
              <a:off x="4800" y="2832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5999" name="Oval 15"/>
            <p:cNvSpPr>
              <a:spLocks noChangeArrowheads="1"/>
            </p:cNvSpPr>
            <p:nvPr/>
          </p:nvSpPr>
          <p:spPr bwMode="auto">
            <a:xfrm>
              <a:off x="3744" y="3168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6000" name="Oval 16"/>
            <p:cNvSpPr>
              <a:spLocks noChangeArrowheads="1"/>
            </p:cNvSpPr>
            <p:nvPr/>
          </p:nvSpPr>
          <p:spPr bwMode="auto">
            <a:xfrm>
              <a:off x="3024" y="3168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6001" name="Oval 17"/>
            <p:cNvSpPr>
              <a:spLocks noChangeArrowheads="1"/>
            </p:cNvSpPr>
            <p:nvPr/>
          </p:nvSpPr>
          <p:spPr bwMode="auto">
            <a:xfrm>
              <a:off x="3552" y="350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6002" name="Oval 18"/>
            <p:cNvSpPr>
              <a:spLocks noChangeArrowheads="1"/>
            </p:cNvSpPr>
            <p:nvPr/>
          </p:nvSpPr>
          <p:spPr bwMode="auto">
            <a:xfrm>
              <a:off x="3888" y="3504"/>
              <a:ext cx="240" cy="288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6003" name="Line 19"/>
            <p:cNvSpPr>
              <a:spLocks noChangeShapeType="1"/>
            </p:cNvSpPr>
            <p:nvPr/>
          </p:nvSpPr>
          <p:spPr bwMode="auto">
            <a:xfrm flipH="1">
              <a:off x="3600" y="2688"/>
              <a:ext cx="48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6004" name="Line 20"/>
            <p:cNvSpPr>
              <a:spLocks noChangeShapeType="1"/>
            </p:cNvSpPr>
            <p:nvPr/>
          </p:nvSpPr>
          <p:spPr bwMode="auto">
            <a:xfrm>
              <a:off x="4320" y="2688"/>
              <a:ext cx="48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6005" name="Line 21"/>
            <p:cNvSpPr>
              <a:spLocks noChangeShapeType="1"/>
            </p:cNvSpPr>
            <p:nvPr/>
          </p:nvSpPr>
          <p:spPr bwMode="auto">
            <a:xfrm flipH="1">
              <a:off x="3216" y="3072"/>
              <a:ext cx="192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6006" name="Line 22"/>
            <p:cNvSpPr>
              <a:spLocks noChangeShapeType="1"/>
            </p:cNvSpPr>
            <p:nvPr/>
          </p:nvSpPr>
          <p:spPr bwMode="auto">
            <a:xfrm>
              <a:off x="3600" y="3072"/>
              <a:ext cx="144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6007" name="Line 23"/>
            <p:cNvSpPr>
              <a:spLocks noChangeShapeType="1"/>
            </p:cNvSpPr>
            <p:nvPr/>
          </p:nvSpPr>
          <p:spPr bwMode="auto">
            <a:xfrm flipH="1">
              <a:off x="3744" y="3408"/>
              <a:ext cx="48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6008" name="Line 24"/>
            <p:cNvSpPr>
              <a:spLocks noChangeShapeType="1"/>
            </p:cNvSpPr>
            <p:nvPr/>
          </p:nvSpPr>
          <p:spPr bwMode="auto">
            <a:xfrm>
              <a:off x="3888" y="3456"/>
              <a:ext cx="48" cy="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6009" name="Text Box 25"/>
            <p:cNvSpPr txBox="1">
              <a:spLocks noChangeArrowheads="1"/>
            </p:cNvSpPr>
            <p:nvPr/>
          </p:nvSpPr>
          <p:spPr bwMode="auto">
            <a:xfrm>
              <a:off x="3744" y="374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>
                  <a:solidFill>
                    <a:srgbClr val="990000"/>
                  </a:solidFill>
                  <a:effectLst/>
                  <a:latin typeface="Times New Roman" charset="0"/>
                </a:rPr>
                <a:t>m=45</a:t>
              </a:r>
            </a:p>
          </p:txBody>
        </p:sp>
        <p:sp>
          <p:nvSpPr>
            <p:cNvPr id="426010" name="Oval 26"/>
            <p:cNvSpPr>
              <a:spLocks noChangeArrowheads="1"/>
            </p:cNvSpPr>
            <p:nvPr/>
          </p:nvSpPr>
          <p:spPr bwMode="auto">
            <a:xfrm>
              <a:off x="4416" y="3168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6011" name="Oval 27"/>
            <p:cNvSpPr>
              <a:spLocks noChangeArrowheads="1"/>
            </p:cNvSpPr>
            <p:nvPr/>
          </p:nvSpPr>
          <p:spPr bwMode="auto">
            <a:xfrm>
              <a:off x="5136" y="3168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6012" name="Oval 28"/>
            <p:cNvSpPr>
              <a:spLocks noChangeArrowheads="1"/>
            </p:cNvSpPr>
            <p:nvPr/>
          </p:nvSpPr>
          <p:spPr bwMode="auto">
            <a:xfrm>
              <a:off x="4224" y="3504"/>
              <a:ext cx="240" cy="288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6013" name="Oval 29"/>
            <p:cNvSpPr>
              <a:spLocks noChangeArrowheads="1"/>
            </p:cNvSpPr>
            <p:nvPr/>
          </p:nvSpPr>
          <p:spPr bwMode="auto">
            <a:xfrm>
              <a:off x="4608" y="350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6014" name="Line 30"/>
            <p:cNvSpPr>
              <a:spLocks noChangeShapeType="1"/>
            </p:cNvSpPr>
            <p:nvPr/>
          </p:nvSpPr>
          <p:spPr bwMode="auto">
            <a:xfrm flipH="1">
              <a:off x="4608" y="3072"/>
              <a:ext cx="192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6015" name="Line 31"/>
            <p:cNvSpPr>
              <a:spLocks noChangeShapeType="1"/>
            </p:cNvSpPr>
            <p:nvPr/>
          </p:nvSpPr>
          <p:spPr bwMode="auto">
            <a:xfrm>
              <a:off x="4992" y="3072"/>
              <a:ext cx="144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6016" name="Line 32"/>
            <p:cNvSpPr>
              <a:spLocks noChangeShapeType="1"/>
            </p:cNvSpPr>
            <p:nvPr/>
          </p:nvSpPr>
          <p:spPr bwMode="auto">
            <a:xfrm flipH="1">
              <a:off x="4416" y="3456"/>
              <a:ext cx="48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6017" name="Line 33"/>
            <p:cNvSpPr>
              <a:spLocks noChangeShapeType="1"/>
            </p:cNvSpPr>
            <p:nvPr/>
          </p:nvSpPr>
          <p:spPr bwMode="auto">
            <a:xfrm>
              <a:off x="4608" y="3408"/>
              <a:ext cx="48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黑体" charset="0"/>
                <a:ea typeface="黑体" charset="0"/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  <a:latin typeface="黑体" charset="0"/>
                <a:ea typeface="黑体" charset="0"/>
              </a:rPr>
              <a:t>1</a:t>
            </a:r>
            <a:r>
              <a:rPr lang="zh-CN" altLang="en-US" sz="2400" dirty="0" smtClean="0">
                <a:solidFill>
                  <a:srgbClr val="0000FF"/>
                </a:solidFill>
                <a:latin typeface="黑体" charset="0"/>
                <a:ea typeface="黑体" charset="0"/>
              </a:rPr>
              <a:t>：</a:t>
            </a:r>
            <a:r>
              <a:rPr lang="en-US" altLang="zh-CN" sz="2400" dirty="0" smtClean="0">
                <a:solidFill>
                  <a:srgbClr val="0000FF"/>
                </a:solidFill>
                <a:latin typeface="黑体" charset="0"/>
                <a:ea typeface="黑体" charset="0"/>
              </a:rPr>
              <a:t>0-1</a:t>
            </a:r>
            <a:r>
              <a:rPr lang="zh-CN" altLang="en-US" sz="2400" dirty="0">
                <a:solidFill>
                  <a:srgbClr val="0000FF"/>
                </a:solidFill>
                <a:latin typeface="黑体" charset="0"/>
                <a:ea typeface="黑体" charset="0"/>
              </a:rPr>
              <a:t>背包问题：</a:t>
            </a:r>
            <a:r>
              <a:rPr lang="zh-CN" altLang="en-US" sz="2400" dirty="0">
                <a:solidFill>
                  <a:schemeClr val="accent2"/>
                </a:solidFill>
                <a:latin typeface="黑体" charset="0"/>
                <a:ea typeface="黑体" charset="0"/>
              </a:rPr>
              <a:t>优先队列式分支限界法</a:t>
            </a:r>
          </a:p>
        </p:txBody>
      </p:sp>
    </p:spTree>
    <p:extLst>
      <p:ext uri="{BB962C8B-B14F-4D97-AF65-F5344CB8AC3E}">
        <p14:creationId xmlns:p14="http://schemas.microsoft.com/office/powerpoint/2010/main" val="156980951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229600" cy="4608735"/>
          </a:xfrm>
        </p:spPr>
        <p:txBody>
          <a:bodyPr/>
          <a:lstStyle/>
          <a:p>
            <a:pPr indent="0">
              <a:lnSpc>
                <a:spcPct val="100000"/>
              </a:lnSpc>
              <a:buClr>
                <a:srgbClr val="C00000"/>
              </a:buClr>
            </a:pPr>
            <a:r>
              <a:rPr lang="zh-CN" altLang="en-US" dirty="0" smtClean="0">
                <a:solidFill>
                  <a:schemeClr val="accent2"/>
                </a:solidFill>
                <a:latin typeface="SimSun" charset="0"/>
                <a:ea typeface="SimSun" charset="0"/>
                <a:cs typeface="SimSun" charset="0"/>
              </a:rPr>
              <a:t>算法优化：</a:t>
            </a:r>
          </a:p>
          <a:p>
            <a:pPr marL="342900" indent="-342900">
              <a:lnSpc>
                <a:spcPct val="100000"/>
              </a:lnSpc>
              <a:buClr>
                <a:srgbClr val="C00000"/>
              </a:buClr>
              <a:buFont typeface="Wingdings" charset="2"/>
              <a:buChar char="Ø"/>
            </a:pPr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与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回溯法类似，也可以用剪枝函数加速搜索过程。</a:t>
            </a:r>
          </a:p>
          <a:p>
            <a:pPr marL="342900" indent="-342900">
              <a:lnSpc>
                <a:spcPct val="100000"/>
              </a:lnSpc>
              <a:buClr>
                <a:srgbClr val="C00000"/>
              </a:buClr>
              <a:buFont typeface="Wingdings" charset="2"/>
              <a:buChar char="Ø"/>
            </a:pPr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剪枝函数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给出每个可行结点相应的子树可能获得的最大价值的上界</a:t>
            </a:r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。如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这个上界不会比当前最优值更大，则可以剪去相应的子树。</a:t>
            </a:r>
          </a:p>
          <a:p>
            <a:pPr marL="342900" indent="-342900">
              <a:lnSpc>
                <a:spcPct val="100000"/>
              </a:lnSpc>
              <a:buClr>
                <a:srgbClr val="C00000"/>
              </a:buClr>
              <a:buFont typeface="Wingdings" charset="2"/>
              <a:buChar char="Ø"/>
            </a:pP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也可</a:t>
            </a:r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将剪枝函数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确定的每个结点的上界值作为优先级，以该优先级的非</a:t>
            </a:r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增序对当前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扩展</a:t>
            </a:r>
            <a:r>
              <a:rPr lang="zh-CN" altLang="en-US" dirty="0" smtClean="0">
                <a:latin typeface="SimSun" charset="0"/>
                <a:ea typeface="SimSun" charset="0"/>
                <a:cs typeface="SimSun" charset="0"/>
              </a:rPr>
              <a:t>结点进行排序。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由此可快速获得最优解。</a:t>
            </a:r>
          </a:p>
        </p:txBody>
      </p:sp>
    </p:spTree>
    <p:extLst>
      <p:ext uri="{BB962C8B-B14F-4D97-AF65-F5344CB8AC3E}">
        <p14:creationId xmlns:p14="http://schemas.microsoft.com/office/powerpoint/2010/main" val="195198243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05036"/>
            <a:ext cx="7924800" cy="647700"/>
          </a:xfrm>
        </p:spPr>
        <p:txBody>
          <a:bodyPr/>
          <a:lstStyle/>
          <a:p>
            <a:r>
              <a:rPr lang="en-US" altLang="zh-CN" dirty="0" smtClean="0"/>
              <a:t>8.1</a:t>
            </a:r>
            <a:r>
              <a:rPr lang="en-US" altLang="zh-CN" dirty="0"/>
              <a:t>	</a:t>
            </a:r>
            <a:r>
              <a:rPr lang="zh-CN" altLang="en-US" dirty="0"/>
              <a:t>分支限界法的基本思想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65503"/>
            <a:ext cx="8784976" cy="4743817"/>
          </a:xfrm>
        </p:spPr>
        <p:txBody>
          <a:bodyPr>
            <a:noAutofit/>
          </a:bodyPr>
          <a:lstStyle/>
          <a:p>
            <a:pPr indent="540000" eaLnBrk="1"/>
            <a:r>
              <a:rPr lang="zh-CN" altLang="en-US" sz="2300" dirty="0" smtClean="0">
                <a:solidFill>
                  <a:schemeClr val="accent2"/>
                </a:solidFill>
              </a:rPr>
              <a:t>剪枝</a:t>
            </a:r>
            <a:r>
              <a:rPr lang="zh-CN" altLang="en-US" sz="2300" dirty="0"/>
              <a:t>就是将树中一些</a:t>
            </a:r>
            <a:r>
              <a:rPr lang="en-US" altLang="zh-CN" sz="2300" dirty="0"/>
              <a:t>"</a:t>
            </a:r>
            <a:r>
              <a:rPr lang="zh-CN" altLang="en-US" sz="2300" dirty="0">
                <a:solidFill>
                  <a:schemeClr val="accent2"/>
                </a:solidFill>
              </a:rPr>
              <a:t>死结点</a:t>
            </a:r>
            <a:r>
              <a:rPr lang="en-US" altLang="zh-CN" sz="2300" dirty="0"/>
              <a:t>"</a:t>
            </a:r>
            <a:r>
              <a:rPr lang="zh-CN" altLang="en-US" sz="2300" dirty="0"/>
              <a:t>和</a:t>
            </a:r>
            <a:r>
              <a:rPr lang="zh-CN" altLang="en-US" sz="2300" dirty="0">
                <a:solidFill>
                  <a:schemeClr val="accent2"/>
                </a:solidFill>
              </a:rPr>
              <a:t>不能得到最优解的结点</a:t>
            </a:r>
            <a:r>
              <a:rPr lang="zh-CN" altLang="en-US" sz="2300" dirty="0"/>
              <a:t>剪掉。实现分支限界法时，</a:t>
            </a:r>
            <a:r>
              <a:rPr lang="zh-CN" altLang="en-US" sz="2300" dirty="0">
                <a:solidFill>
                  <a:schemeClr val="accent2"/>
                </a:solidFill>
              </a:rPr>
              <a:t>首先确定目标值上下界，边搜索边减掉搜索树的某些分支，提高搜索效率</a:t>
            </a:r>
            <a:r>
              <a:rPr lang="zh-CN" altLang="en-US" sz="2300" dirty="0" smtClean="0">
                <a:solidFill>
                  <a:schemeClr val="accent2"/>
                </a:solidFill>
              </a:rPr>
              <a:t>。</a:t>
            </a:r>
            <a:endParaRPr lang="en-US" altLang="zh-CN" sz="2300" dirty="0" smtClean="0">
              <a:solidFill>
                <a:schemeClr val="accent2"/>
              </a:solidFill>
            </a:endParaRPr>
          </a:p>
          <a:p>
            <a:pPr indent="540000" eaLnBrk="1"/>
            <a:r>
              <a:rPr lang="zh-CN" altLang="en-US" sz="2300" dirty="0" smtClean="0"/>
              <a:t>设计剪枝策略时，</a:t>
            </a:r>
            <a:r>
              <a:rPr lang="zh-CN" altLang="en-US" sz="2300" dirty="0"/>
              <a:t>需要遵循一定的</a:t>
            </a:r>
            <a:r>
              <a:rPr lang="zh-CN" altLang="en-US" sz="2300" dirty="0" smtClean="0">
                <a:solidFill>
                  <a:schemeClr val="accent2"/>
                </a:solidFill>
              </a:rPr>
              <a:t>原则</a:t>
            </a:r>
            <a:r>
              <a:rPr lang="zh-CN" altLang="en-US" sz="2300" dirty="0" smtClean="0"/>
              <a:t>：</a:t>
            </a:r>
            <a:endParaRPr lang="en-US" altLang="zh-CN" sz="2300" dirty="0" smtClean="0"/>
          </a:p>
          <a:p>
            <a:pPr indent="540000" eaLnBrk="1"/>
            <a:r>
              <a:rPr lang="en-US" altLang="zh-CN" sz="2300" dirty="0" smtClean="0"/>
              <a:t>(</a:t>
            </a:r>
            <a:r>
              <a:rPr lang="en-US" altLang="zh-CN" sz="2300" dirty="0"/>
              <a:t>1)</a:t>
            </a:r>
            <a:r>
              <a:rPr lang="zh-CN" altLang="en-US" sz="2300" dirty="0"/>
              <a:t>正确性  剪枝的前提是一定要保证不丢失正确的结果</a:t>
            </a:r>
            <a:r>
              <a:rPr lang="zh-CN" altLang="en-US" sz="2300" dirty="0" smtClean="0"/>
              <a:t>。 </a:t>
            </a:r>
            <a:endParaRPr lang="en-US" altLang="zh-CN" sz="2300" dirty="0" smtClean="0"/>
          </a:p>
          <a:p>
            <a:pPr indent="540000" eaLnBrk="1"/>
            <a:r>
              <a:rPr lang="en-US" altLang="zh-CN" sz="2300" dirty="0" smtClean="0"/>
              <a:t>(</a:t>
            </a:r>
            <a:r>
              <a:rPr lang="en-US" altLang="zh-CN" sz="2300" dirty="0"/>
              <a:t>2)</a:t>
            </a:r>
            <a:r>
              <a:rPr lang="zh-CN" altLang="en-US" sz="2300" dirty="0"/>
              <a:t>准确性  在保证</a:t>
            </a:r>
            <a:r>
              <a:rPr lang="zh-CN" altLang="en-US" sz="2300" dirty="0" smtClean="0"/>
              <a:t>正确性基础</a:t>
            </a:r>
            <a:r>
              <a:rPr lang="zh-CN" altLang="en-US" sz="2300" dirty="0"/>
              <a:t>上，采取合适的判断手段</a:t>
            </a:r>
            <a:r>
              <a:rPr lang="zh-CN" altLang="en-US" sz="2300" dirty="0" smtClean="0"/>
              <a:t>，使不</a:t>
            </a:r>
            <a:r>
              <a:rPr lang="zh-CN" altLang="en-US" sz="2300" dirty="0"/>
              <a:t>包含最优解的枝叶尽可能多的被剪去，以达到优化程序的目的</a:t>
            </a:r>
            <a:r>
              <a:rPr lang="zh-CN" altLang="en-US" sz="2300" dirty="0" smtClean="0"/>
              <a:t>。</a:t>
            </a:r>
            <a:endParaRPr lang="en-US" altLang="zh-CN" sz="2300" dirty="0" smtClean="0"/>
          </a:p>
          <a:p>
            <a:pPr indent="540000" eaLnBrk="1"/>
            <a:r>
              <a:rPr lang="en-US" altLang="zh-CN" sz="2300" dirty="0" smtClean="0"/>
              <a:t>(</a:t>
            </a:r>
            <a:r>
              <a:rPr lang="en-US" altLang="zh-CN" sz="2300" dirty="0"/>
              <a:t>3)</a:t>
            </a:r>
            <a:r>
              <a:rPr lang="zh-CN" altLang="en-US" sz="2300" dirty="0"/>
              <a:t>高效性  设计优化程序的目的，是要减少搜索的次数，使程序运行的时间减少</a:t>
            </a:r>
            <a:r>
              <a:rPr lang="zh-CN" altLang="en-US" sz="2300" dirty="0" smtClean="0"/>
              <a:t>。为了</a:t>
            </a:r>
            <a:r>
              <a:rPr lang="zh-CN" altLang="en-US" sz="2300" dirty="0"/>
              <a:t>搜索的次数尽可能的少</a:t>
            </a:r>
            <a:r>
              <a:rPr lang="zh-CN" altLang="en-US" sz="2300" dirty="0" smtClean="0"/>
              <a:t>，必须</a:t>
            </a:r>
            <a:r>
              <a:rPr lang="zh-CN" altLang="en-US" sz="2300" dirty="0"/>
              <a:t>花功夫设计出一个准确性较高的优化算法</a:t>
            </a:r>
            <a:r>
              <a:rPr lang="zh-CN" altLang="en-US" sz="2300" dirty="0" smtClean="0"/>
              <a:t>，但是当</a:t>
            </a:r>
            <a:r>
              <a:rPr lang="zh-CN" altLang="en-US" sz="2300" dirty="0"/>
              <a:t>算法的准确性较高，其判断的次数势必增多，从而导致耗时增多。所以</a:t>
            </a:r>
            <a:r>
              <a:rPr lang="zh-CN" altLang="en-US" sz="2300" dirty="0">
                <a:solidFill>
                  <a:schemeClr val="accent2"/>
                </a:solidFill>
              </a:rPr>
              <a:t>在优化和效率之间找到一个平衡点是关键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5091" y="980728"/>
            <a:ext cx="5616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提高分支限界法的算法</a:t>
            </a:r>
            <a:r>
              <a:rPr kumimoji="1" lang="zh-CN" altLang="en-US" sz="2800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效率</a:t>
            </a:r>
            <a:r>
              <a:rPr kumimoji="1" lang="en-US" altLang="zh-CN" sz="28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 </a:t>
            </a:r>
            <a:endParaRPr kumimoji="1" lang="zh-CN" altLang="en-US" sz="2800" dirty="0">
              <a:solidFill>
                <a:schemeClr val="accent2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039598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04664"/>
            <a:ext cx="7772400" cy="792088"/>
          </a:xfrm>
        </p:spPr>
        <p:txBody>
          <a:bodyPr/>
          <a:lstStyle/>
          <a:p>
            <a:r>
              <a:rPr lang="en-US" altLang="zh-CN" sz="3600" dirty="0" smtClean="0"/>
              <a:t>8</a:t>
            </a:r>
            <a:r>
              <a:rPr lang="zh-CN" altLang="en-US" sz="3600" dirty="0" smtClean="0"/>
              <a:t>.</a:t>
            </a:r>
            <a:r>
              <a:rPr lang="zh-CN" altLang="en-US" sz="3600" dirty="0"/>
              <a:t>2	单源最短路径问题</a:t>
            </a:r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683568" y="1240237"/>
            <a:ext cx="26830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1. 问题描述</a:t>
            </a:r>
          </a:p>
        </p:txBody>
      </p:sp>
      <p:sp>
        <p:nvSpPr>
          <p:cNvPr id="326661" name="Text Box 5"/>
          <p:cNvSpPr txBox="1">
            <a:spLocks noChangeArrowheads="1"/>
          </p:cNvSpPr>
          <p:nvPr/>
        </p:nvSpPr>
        <p:spPr bwMode="auto">
          <a:xfrm>
            <a:off x="683568" y="1751149"/>
            <a:ext cx="792088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ea typeface="楷体_GB2312" pitchFamily="49" charset="-122"/>
              </a:rPr>
              <a:t>    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下面以一个例子来说明单源最短路径问题：在下图所给的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有向图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中，每一边都有一个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非负边权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。要求图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的从源顶点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到目标顶点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之间的最短路径。 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755576" y="4710990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cxnSp>
        <p:nvCxnSpPr>
          <p:cNvPr id="4" name="直接箭头连接符 3"/>
          <p:cNvCxnSpPr>
            <a:stCxn id="2" idx="6"/>
            <a:endCxn id="12" idx="2"/>
          </p:cNvCxnSpPr>
          <p:nvPr/>
        </p:nvCxnSpPr>
        <p:spPr bwMode="auto">
          <a:xfrm>
            <a:off x="1187624" y="4891010"/>
            <a:ext cx="102218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2" name="椭圆 11"/>
          <p:cNvSpPr/>
          <p:nvPr/>
        </p:nvSpPr>
        <p:spPr bwMode="auto">
          <a:xfrm>
            <a:off x="2209804" y="4710990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2210617" y="3482724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2209804" y="5720230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6039" y="4552456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44284" y="4613075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b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17" name="直接箭头连接符 16"/>
          <p:cNvCxnSpPr>
            <a:endCxn id="13" idx="3"/>
          </p:cNvCxnSpPr>
          <p:nvPr/>
        </p:nvCxnSpPr>
        <p:spPr bwMode="auto">
          <a:xfrm flipV="1">
            <a:off x="1129067" y="3790037"/>
            <a:ext cx="1144822" cy="9209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8" name="TextBox 17"/>
          <p:cNvSpPr txBox="1"/>
          <p:nvPr/>
        </p:nvSpPr>
        <p:spPr>
          <a:xfrm>
            <a:off x="1736039" y="3744071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64031" y="4120393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DF8309"/>
                </a:solidFill>
              </a:rPr>
              <a:t>a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24" name="直接箭头连接符 23"/>
          <p:cNvCxnSpPr>
            <a:stCxn id="2" idx="5"/>
            <a:endCxn id="14" idx="1"/>
          </p:cNvCxnSpPr>
          <p:nvPr/>
        </p:nvCxnSpPr>
        <p:spPr bwMode="auto">
          <a:xfrm>
            <a:off x="1124352" y="5018303"/>
            <a:ext cx="1148724" cy="7546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5" name="TextBox 24"/>
          <p:cNvSpPr txBox="1"/>
          <p:nvPr/>
        </p:nvSpPr>
        <p:spPr>
          <a:xfrm>
            <a:off x="1578703" y="5395630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15949" y="5132943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c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29" name="直接箭头连接符 28"/>
          <p:cNvCxnSpPr>
            <a:stCxn id="13" idx="4"/>
            <a:endCxn id="12" idx="0"/>
          </p:cNvCxnSpPr>
          <p:nvPr/>
        </p:nvCxnSpPr>
        <p:spPr bwMode="auto">
          <a:xfrm flipH="1">
            <a:off x="2425828" y="3842764"/>
            <a:ext cx="813" cy="8682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0" name="TextBox 29"/>
          <p:cNvSpPr txBox="1"/>
          <p:nvPr/>
        </p:nvSpPr>
        <p:spPr>
          <a:xfrm>
            <a:off x="2425828" y="4174667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415862" y="3913348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u</a:t>
            </a:r>
            <a:endParaRPr lang="zh-CN" altLang="en-US" dirty="0">
              <a:solidFill>
                <a:srgbClr val="DF8309"/>
              </a:solidFill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3958161" y="5720230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5652120" y="5720230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3958161" y="4710990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5652120" y="4710990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3958161" y="3482724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5652120" y="3482724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7380312" y="4710990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cxnSp>
        <p:nvCxnSpPr>
          <p:cNvPr id="43" name="直接箭头连接符 42"/>
          <p:cNvCxnSpPr>
            <a:endCxn id="37" idx="2"/>
          </p:cNvCxnSpPr>
          <p:nvPr/>
        </p:nvCxnSpPr>
        <p:spPr bwMode="auto">
          <a:xfrm flipV="1">
            <a:off x="2642665" y="4891010"/>
            <a:ext cx="1315496" cy="94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4" name="TextBox 43"/>
          <p:cNvSpPr txBox="1"/>
          <p:nvPr/>
        </p:nvSpPr>
        <p:spPr>
          <a:xfrm>
            <a:off x="3434354" y="4570056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48462" y="4570056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f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 flipV="1">
            <a:off x="2658338" y="3632755"/>
            <a:ext cx="1315496" cy="94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8" name="TextBox 47"/>
          <p:cNvSpPr txBox="1"/>
          <p:nvPr/>
        </p:nvSpPr>
        <p:spPr>
          <a:xfrm>
            <a:off x="3402778" y="3332302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816886" y="3332302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d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 bwMode="auto">
          <a:xfrm flipV="1">
            <a:off x="4362184" y="3656036"/>
            <a:ext cx="1315496" cy="94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1" name="TextBox 50"/>
          <p:cNvSpPr txBox="1"/>
          <p:nvPr/>
        </p:nvSpPr>
        <p:spPr>
          <a:xfrm>
            <a:off x="5106624" y="3355583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20732" y="3355583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DF8309"/>
                </a:solidFill>
              </a:rPr>
              <a:t>i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>
            <a:off x="4386066" y="4867141"/>
            <a:ext cx="119404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4" name="TextBox 53"/>
          <p:cNvSpPr txBox="1"/>
          <p:nvPr/>
        </p:nvSpPr>
        <p:spPr>
          <a:xfrm>
            <a:off x="5130506" y="4557200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544614" y="4557200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k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 flipV="1">
            <a:off x="2642665" y="5900250"/>
            <a:ext cx="1315496" cy="94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7" name="TextBox 56"/>
          <p:cNvSpPr txBox="1"/>
          <p:nvPr/>
        </p:nvSpPr>
        <p:spPr>
          <a:xfrm>
            <a:off x="3243512" y="5603680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848462" y="5579296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h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59" name="直接箭头连接符 58"/>
          <p:cNvCxnSpPr/>
          <p:nvPr/>
        </p:nvCxnSpPr>
        <p:spPr bwMode="auto">
          <a:xfrm flipV="1">
            <a:off x="4341467" y="5909839"/>
            <a:ext cx="1315496" cy="94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0" name="TextBox 59"/>
          <p:cNvSpPr txBox="1"/>
          <p:nvPr/>
        </p:nvSpPr>
        <p:spPr>
          <a:xfrm>
            <a:off x="5133156" y="5588885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547264" y="5588885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m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62" name="直接箭头连接符 61"/>
          <p:cNvCxnSpPr/>
          <p:nvPr/>
        </p:nvCxnSpPr>
        <p:spPr bwMode="auto">
          <a:xfrm flipV="1">
            <a:off x="6079174" y="4891010"/>
            <a:ext cx="1315496" cy="94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3" name="TextBox 62"/>
          <p:cNvSpPr txBox="1"/>
          <p:nvPr/>
        </p:nvSpPr>
        <p:spPr>
          <a:xfrm>
            <a:off x="6870863" y="4570056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284971" y="4570056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o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67" name="直接箭头连接符 66"/>
          <p:cNvCxnSpPr>
            <a:stCxn id="40" idx="5"/>
            <a:endCxn id="41" idx="1"/>
          </p:cNvCxnSpPr>
          <p:nvPr/>
        </p:nvCxnSpPr>
        <p:spPr bwMode="auto">
          <a:xfrm>
            <a:off x="6020896" y="3790037"/>
            <a:ext cx="1422688" cy="9736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8" name="TextBox 67"/>
          <p:cNvSpPr txBox="1"/>
          <p:nvPr/>
        </p:nvSpPr>
        <p:spPr>
          <a:xfrm>
            <a:off x="6870863" y="4101719"/>
            <a:ext cx="472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357879" y="3763165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n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73" name="直接箭头连接符 72"/>
          <p:cNvCxnSpPr/>
          <p:nvPr/>
        </p:nvCxnSpPr>
        <p:spPr bwMode="auto">
          <a:xfrm>
            <a:off x="4318224" y="3790037"/>
            <a:ext cx="1422688" cy="9736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74" name="TextBox 73"/>
          <p:cNvSpPr txBox="1"/>
          <p:nvPr/>
        </p:nvSpPr>
        <p:spPr>
          <a:xfrm>
            <a:off x="5168191" y="4101719"/>
            <a:ext cx="472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668417" y="3756971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j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 bwMode="auto">
          <a:xfrm>
            <a:off x="2604742" y="3784156"/>
            <a:ext cx="1422688" cy="9736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77" name="TextBox 76"/>
          <p:cNvSpPr txBox="1"/>
          <p:nvPr/>
        </p:nvSpPr>
        <p:spPr>
          <a:xfrm>
            <a:off x="3454709" y="4095838"/>
            <a:ext cx="472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941725" y="3757284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e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79" name="直接箭头连接符 78"/>
          <p:cNvCxnSpPr>
            <a:stCxn id="12" idx="4"/>
            <a:endCxn id="35" idx="1"/>
          </p:cNvCxnSpPr>
          <p:nvPr/>
        </p:nvCxnSpPr>
        <p:spPr bwMode="auto">
          <a:xfrm>
            <a:off x="2425828" y="5071030"/>
            <a:ext cx="1595605" cy="7019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0" name="TextBox 79"/>
          <p:cNvSpPr txBox="1"/>
          <p:nvPr/>
        </p:nvSpPr>
        <p:spPr>
          <a:xfrm>
            <a:off x="3237284" y="5226353"/>
            <a:ext cx="472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816886" y="4965396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g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83" name="直接箭头连接符 82"/>
          <p:cNvCxnSpPr>
            <a:endCxn id="35" idx="0"/>
          </p:cNvCxnSpPr>
          <p:nvPr/>
        </p:nvCxnSpPr>
        <p:spPr bwMode="auto">
          <a:xfrm>
            <a:off x="4171668" y="5062359"/>
            <a:ext cx="2517" cy="65787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4" name="TextBox 83"/>
          <p:cNvSpPr txBox="1"/>
          <p:nvPr/>
        </p:nvSpPr>
        <p:spPr>
          <a:xfrm>
            <a:off x="4070530" y="5326920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082531" y="5051539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q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87" name="直接箭头连接符 86"/>
          <p:cNvCxnSpPr>
            <a:stCxn id="38" idx="4"/>
          </p:cNvCxnSpPr>
          <p:nvPr/>
        </p:nvCxnSpPr>
        <p:spPr bwMode="auto">
          <a:xfrm>
            <a:off x="5868144" y="5071030"/>
            <a:ext cx="13297" cy="6371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</p:spPr>
      </p:cxnSp>
      <p:sp>
        <p:nvSpPr>
          <p:cNvPr id="88" name="TextBox 87"/>
          <p:cNvSpPr txBox="1"/>
          <p:nvPr/>
        </p:nvSpPr>
        <p:spPr>
          <a:xfrm>
            <a:off x="5878110" y="5382242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868144" y="5120923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r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93" name="直接箭头连接符 92"/>
          <p:cNvCxnSpPr>
            <a:stCxn id="35" idx="7"/>
            <a:endCxn id="38" idx="3"/>
          </p:cNvCxnSpPr>
          <p:nvPr/>
        </p:nvCxnSpPr>
        <p:spPr bwMode="auto">
          <a:xfrm flipV="1">
            <a:off x="4326937" y="5018303"/>
            <a:ext cx="1388455" cy="7546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4" name="TextBox 93"/>
          <p:cNvSpPr txBox="1"/>
          <p:nvPr/>
        </p:nvSpPr>
        <p:spPr>
          <a:xfrm>
            <a:off x="4818484" y="5047229"/>
            <a:ext cx="472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636086" y="5218955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l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97" name="直接箭头连接符 96"/>
          <p:cNvCxnSpPr>
            <a:endCxn id="41" idx="3"/>
          </p:cNvCxnSpPr>
          <p:nvPr/>
        </p:nvCxnSpPr>
        <p:spPr bwMode="auto">
          <a:xfrm flipV="1">
            <a:off x="6067069" y="5018303"/>
            <a:ext cx="1376515" cy="8447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8" name="TextBox 97"/>
          <p:cNvSpPr txBox="1"/>
          <p:nvPr/>
        </p:nvSpPr>
        <p:spPr>
          <a:xfrm>
            <a:off x="6732240" y="5098280"/>
            <a:ext cx="472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442307" y="5162706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p</a:t>
            </a:r>
            <a:endParaRPr lang="zh-CN" altLang="en-US" dirty="0">
              <a:solidFill>
                <a:srgbClr val="DF8309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4993" y="4723805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DF8309"/>
                </a:solidFill>
              </a:rPr>
              <a:t>s</a:t>
            </a:r>
            <a:endParaRPr lang="zh-CN" altLang="en-US" dirty="0">
              <a:solidFill>
                <a:srgbClr val="DF8309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812360" y="4757836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DF8309"/>
                </a:solidFill>
              </a:rPr>
              <a:t>t</a:t>
            </a:r>
            <a:endParaRPr lang="zh-CN" altLang="en-US" dirty="0">
              <a:solidFill>
                <a:srgbClr val="DF83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79458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8" name="Text Box 8"/>
          <p:cNvSpPr txBox="1">
            <a:spLocks noChangeArrowheads="1"/>
          </p:cNvSpPr>
          <p:nvPr/>
        </p:nvSpPr>
        <p:spPr bwMode="auto">
          <a:xfrm>
            <a:off x="684213" y="908050"/>
            <a:ext cx="77755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Wingdings" charset="2"/>
              <a:buChar char="Ø"/>
            </a:pPr>
            <a:r>
              <a:rPr lang="zh-CN" altLang="en-US" sz="2400" b="1" i="0" dirty="0" smtClean="0">
                <a:effectLst/>
                <a:latin typeface="SimSun" charset="0"/>
                <a:ea typeface="SimSun" charset="0"/>
                <a:cs typeface="SimSun" charset="0"/>
              </a:rPr>
              <a:t>下图</a:t>
            </a: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是用</a:t>
            </a:r>
            <a:r>
              <a:rPr lang="zh-CN" altLang="en-US" sz="2400" b="1" i="0" dirty="0">
                <a:solidFill>
                  <a:srgbClr val="A50021"/>
                </a:solidFill>
                <a:effectLst/>
                <a:latin typeface="SimSun" charset="0"/>
                <a:ea typeface="SimSun" charset="0"/>
                <a:cs typeface="SimSun" charset="0"/>
              </a:rPr>
              <a:t>优先队列式分支限界法</a:t>
            </a: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解有向图</a:t>
            </a:r>
            <a:r>
              <a:rPr lang="en-US" altLang="zh-CN" sz="2400" b="1" i="0" dirty="0">
                <a:effectLst/>
                <a:latin typeface="SimSun" charset="0"/>
                <a:ea typeface="SimSun" charset="0"/>
                <a:cs typeface="SimSun" charset="0"/>
              </a:rPr>
              <a:t>G</a:t>
            </a: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的单源最短路径问题产生的解空间树。</a:t>
            </a: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Wingdings" charset="2"/>
              <a:buChar char="Ø"/>
            </a:pP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每一个结点旁边的数字表示该结点所对应的当前路长</a:t>
            </a:r>
          </a:p>
        </p:txBody>
      </p:sp>
      <p:sp>
        <p:nvSpPr>
          <p:cNvPr id="327690" name="Rectangle 10"/>
          <p:cNvSpPr>
            <a:spLocks noChangeArrowheads="1"/>
          </p:cNvSpPr>
          <p:nvPr/>
        </p:nvSpPr>
        <p:spPr bwMode="auto">
          <a:xfrm>
            <a:off x="2905125" y="2524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组 1"/>
          <p:cNvGrpSpPr/>
          <p:nvPr/>
        </p:nvGrpSpPr>
        <p:grpSpPr>
          <a:xfrm>
            <a:off x="971600" y="2602707"/>
            <a:ext cx="6943454" cy="3346573"/>
            <a:chOff x="517524" y="3019002"/>
            <a:chExt cx="6943454" cy="3346573"/>
          </a:xfrm>
        </p:grpSpPr>
        <p:sp>
          <p:nvSpPr>
            <p:cNvPr id="5" name="椭圆 4"/>
            <p:cNvSpPr/>
            <p:nvPr/>
          </p:nvSpPr>
          <p:spPr bwMode="auto">
            <a:xfrm>
              <a:off x="947653" y="5301208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1780248" y="5301208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2585359" y="5301208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3311516" y="5301208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4300528" y="5301208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5164624" y="5301208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6308039" y="5442487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6993958" y="5442487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2264161" y="5949280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2990318" y="5949280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3993107" y="5950147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4719264" y="5950147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cxnSp>
          <p:nvCxnSpPr>
            <p:cNvPr id="17" name="直接箭头连接符 2"/>
            <p:cNvCxnSpPr>
              <a:stCxn id="81" idx="4"/>
              <a:endCxn id="87" idx="0"/>
            </p:cNvCxnSpPr>
            <p:nvPr/>
          </p:nvCxnSpPr>
          <p:spPr bwMode="auto">
            <a:xfrm flipH="1">
              <a:off x="2480185" y="5661248"/>
              <a:ext cx="321198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18" name="直接箭头连接符 89"/>
            <p:cNvCxnSpPr>
              <a:stCxn id="81" idx="4"/>
              <a:endCxn id="88" idx="1"/>
            </p:cNvCxnSpPr>
            <p:nvPr/>
          </p:nvCxnSpPr>
          <p:spPr bwMode="auto">
            <a:xfrm>
              <a:off x="2801383" y="5661248"/>
              <a:ext cx="252207" cy="34075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19" name="直接箭头连接符 93"/>
            <p:cNvCxnSpPr/>
            <p:nvPr/>
          </p:nvCxnSpPr>
          <p:spPr bwMode="auto">
            <a:xfrm flipH="1">
              <a:off x="4201062" y="5634884"/>
              <a:ext cx="321198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20" name="直接箭头连接符 94"/>
            <p:cNvCxnSpPr/>
            <p:nvPr/>
          </p:nvCxnSpPr>
          <p:spPr bwMode="auto">
            <a:xfrm>
              <a:off x="4522260" y="5634884"/>
              <a:ext cx="252207" cy="34075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sp>
          <p:nvSpPr>
            <p:cNvPr id="21" name="椭圆 20"/>
            <p:cNvSpPr/>
            <p:nvPr/>
          </p:nvSpPr>
          <p:spPr bwMode="auto">
            <a:xfrm>
              <a:off x="1381366" y="4653136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cxnSp>
          <p:nvCxnSpPr>
            <p:cNvPr id="22" name="直接箭头连接符 96"/>
            <p:cNvCxnSpPr/>
            <p:nvPr/>
          </p:nvCxnSpPr>
          <p:spPr bwMode="auto">
            <a:xfrm flipH="1">
              <a:off x="1276192" y="5013176"/>
              <a:ext cx="321198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23" name="直接箭头连接符 97"/>
            <p:cNvCxnSpPr/>
            <p:nvPr/>
          </p:nvCxnSpPr>
          <p:spPr bwMode="auto">
            <a:xfrm>
              <a:off x="1597390" y="5013176"/>
              <a:ext cx="252207" cy="34075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sp>
          <p:nvSpPr>
            <p:cNvPr id="24" name="椭圆 23"/>
            <p:cNvSpPr/>
            <p:nvPr/>
          </p:nvSpPr>
          <p:spPr bwMode="auto">
            <a:xfrm>
              <a:off x="2968060" y="4653136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cxnSp>
          <p:nvCxnSpPr>
            <p:cNvPr id="25" name="直接箭头连接符 99"/>
            <p:cNvCxnSpPr/>
            <p:nvPr/>
          </p:nvCxnSpPr>
          <p:spPr bwMode="auto">
            <a:xfrm flipH="1">
              <a:off x="2862886" y="5013176"/>
              <a:ext cx="321198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26" name="直接箭头连接符 100"/>
            <p:cNvCxnSpPr>
              <a:endCxn id="82" idx="1"/>
            </p:cNvCxnSpPr>
            <p:nvPr/>
          </p:nvCxnSpPr>
          <p:spPr bwMode="auto">
            <a:xfrm>
              <a:off x="3184084" y="5013176"/>
              <a:ext cx="190704" cy="34075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sp>
          <p:nvSpPr>
            <p:cNvPr id="27" name="椭圆 26"/>
            <p:cNvSpPr/>
            <p:nvPr/>
          </p:nvSpPr>
          <p:spPr bwMode="auto">
            <a:xfrm>
              <a:off x="4746443" y="4653136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cxnSp>
          <p:nvCxnSpPr>
            <p:cNvPr id="28" name="直接箭头连接符 102"/>
            <p:cNvCxnSpPr/>
            <p:nvPr/>
          </p:nvCxnSpPr>
          <p:spPr bwMode="auto">
            <a:xfrm flipH="1">
              <a:off x="4641269" y="5013176"/>
              <a:ext cx="321198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29" name="直接箭头连接符 103"/>
            <p:cNvCxnSpPr/>
            <p:nvPr/>
          </p:nvCxnSpPr>
          <p:spPr bwMode="auto">
            <a:xfrm>
              <a:off x="4962467" y="5013176"/>
              <a:ext cx="252207" cy="34075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sp>
          <p:nvSpPr>
            <p:cNvPr id="30" name="椭圆 29"/>
            <p:cNvSpPr/>
            <p:nvPr/>
          </p:nvSpPr>
          <p:spPr bwMode="auto">
            <a:xfrm>
              <a:off x="6774623" y="4705863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cxnSp>
          <p:nvCxnSpPr>
            <p:cNvPr id="31" name="直接箭头连接符 105"/>
            <p:cNvCxnSpPr>
              <a:endCxn id="85" idx="7"/>
            </p:cNvCxnSpPr>
            <p:nvPr/>
          </p:nvCxnSpPr>
          <p:spPr bwMode="auto">
            <a:xfrm flipH="1">
              <a:off x="6676815" y="5078180"/>
              <a:ext cx="223871" cy="41703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32" name="直接箭头连接符 106"/>
            <p:cNvCxnSpPr/>
            <p:nvPr/>
          </p:nvCxnSpPr>
          <p:spPr bwMode="auto">
            <a:xfrm>
              <a:off x="6990647" y="5065903"/>
              <a:ext cx="252207" cy="34075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sp>
          <p:nvSpPr>
            <p:cNvPr id="33" name="椭圆 32"/>
            <p:cNvSpPr/>
            <p:nvPr/>
          </p:nvSpPr>
          <p:spPr bwMode="auto">
            <a:xfrm>
              <a:off x="3868480" y="4611308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5596672" y="4653136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2990318" y="3789040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cxnSp>
          <p:nvCxnSpPr>
            <p:cNvPr id="36" name="直接箭头连接符 110"/>
            <p:cNvCxnSpPr/>
            <p:nvPr/>
          </p:nvCxnSpPr>
          <p:spPr bwMode="auto">
            <a:xfrm flipH="1">
              <a:off x="1750142" y="4149080"/>
              <a:ext cx="1372439" cy="55678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37" name="直接箭头连接符 112"/>
            <p:cNvCxnSpPr/>
            <p:nvPr/>
          </p:nvCxnSpPr>
          <p:spPr bwMode="auto">
            <a:xfrm flipH="1">
              <a:off x="3184084" y="4149080"/>
              <a:ext cx="22258" cy="5040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38" name="直接箭头连接符 115"/>
            <p:cNvCxnSpPr/>
            <p:nvPr/>
          </p:nvCxnSpPr>
          <p:spPr bwMode="auto">
            <a:xfrm flipH="1" flipV="1">
              <a:off x="3359094" y="4096353"/>
              <a:ext cx="640088" cy="5092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sp>
          <p:nvSpPr>
            <p:cNvPr id="39" name="椭圆 38"/>
            <p:cNvSpPr/>
            <p:nvPr/>
          </p:nvSpPr>
          <p:spPr bwMode="auto">
            <a:xfrm>
              <a:off x="5137189" y="3019002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隶书" panose="02010800040101010101" pitchFamily="2" charset="-122"/>
                </a:rPr>
                <a:t>s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5166043" y="3771562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cxnSp>
          <p:nvCxnSpPr>
            <p:cNvPr id="41" name="直接箭头连接符 120"/>
            <p:cNvCxnSpPr/>
            <p:nvPr/>
          </p:nvCxnSpPr>
          <p:spPr bwMode="auto">
            <a:xfrm flipH="1">
              <a:off x="4962467" y="4118525"/>
              <a:ext cx="349444" cy="53461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42" name="直接箭头连接符 122"/>
            <p:cNvCxnSpPr/>
            <p:nvPr/>
          </p:nvCxnSpPr>
          <p:spPr bwMode="auto">
            <a:xfrm>
              <a:off x="5423861" y="4149080"/>
              <a:ext cx="236083" cy="55678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sp>
          <p:nvSpPr>
            <p:cNvPr id="43" name="椭圆 42"/>
            <p:cNvSpPr/>
            <p:nvPr/>
          </p:nvSpPr>
          <p:spPr bwMode="auto">
            <a:xfrm>
              <a:off x="6740087" y="3824289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cxnSp>
          <p:nvCxnSpPr>
            <p:cNvPr id="44" name="直接箭头连接符 125"/>
            <p:cNvCxnSpPr/>
            <p:nvPr/>
          </p:nvCxnSpPr>
          <p:spPr bwMode="auto">
            <a:xfrm flipH="1">
              <a:off x="6979518" y="4201807"/>
              <a:ext cx="22258" cy="5040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45" name="直接箭头连接符 127"/>
            <p:cNvCxnSpPr/>
            <p:nvPr/>
          </p:nvCxnSpPr>
          <p:spPr bwMode="auto">
            <a:xfrm flipH="1">
              <a:off x="3422366" y="3287115"/>
              <a:ext cx="1742259" cy="6819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46" name="直接箭头连接符 129"/>
            <p:cNvCxnSpPr/>
            <p:nvPr/>
          </p:nvCxnSpPr>
          <p:spPr bwMode="auto">
            <a:xfrm flipH="1">
              <a:off x="5382067" y="3376059"/>
              <a:ext cx="9710" cy="39550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47" name="直接箭头连接符 131"/>
            <p:cNvCxnSpPr/>
            <p:nvPr/>
          </p:nvCxnSpPr>
          <p:spPr bwMode="auto">
            <a:xfrm flipH="1" flipV="1">
              <a:off x="5522138" y="3287116"/>
              <a:ext cx="1281221" cy="5899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sp>
          <p:nvSpPr>
            <p:cNvPr id="48" name="TextBox 134"/>
            <p:cNvSpPr txBox="1"/>
            <p:nvPr/>
          </p:nvSpPr>
          <p:spPr>
            <a:xfrm>
              <a:off x="3053590" y="3450330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49" name="TextBox 135"/>
            <p:cNvSpPr txBox="1"/>
            <p:nvPr/>
          </p:nvSpPr>
          <p:spPr>
            <a:xfrm>
              <a:off x="4201062" y="3289533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a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50" name="TextBox 136"/>
            <p:cNvSpPr txBox="1"/>
            <p:nvPr/>
          </p:nvSpPr>
          <p:spPr>
            <a:xfrm>
              <a:off x="4900002" y="3732264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51" name="TextBox 137"/>
            <p:cNvSpPr txBox="1"/>
            <p:nvPr/>
          </p:nvSpPr>
          <p:spPr>
            <a:xfrm>
              <a:off x="5116596" y="3450330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b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52" name="TextBox 138"/>
            <p:cNvSpPr txBox="1"/>
            <p:nvPr/>
          </p:nvSpPr>
          <p:spPr>
            <a:xfrm>
              <a:off x="5983841" y="3274768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c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53" name="TextBox 139"/>
            <p:cNvSpPr txBox="1"/>
            <p:nvPr/>
          </p:nvSpPr>
          <p:spPr>
            <a:xfrm>
              <a:off x="7116750" y="3771562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54" name="TextBox 140"/>
            <p:cNvSpPr txBox="1"/>
            <p:nvPr/>
          </p:nvSpPr>
          <p:spPr>
            <a:xfrm>
              <a:off x="2222549" y="4131602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u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55" name="TextBox 141"/>
            <p:cNvSpPr txBox="1"/>
            <p:nvPr/>
          </p:nvSpPr>
          <p:spPr>
            <a:xfrm>
              <a:off x="1222365" y="4350977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56" name="TextBox 142"/>
            <p:cNvSpPr txBox="1"/>
            <p:nvPr/>
          </p:nvSpPr>
          <p:spPr>
            <a:xfrm>
              <a:off x="2910460" y="4231831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e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57" name="TextBox 143"/>
            <p:cNvSpPr txBox="1"/>
            <p:nvPr/>
          </p:nvSpPr>
          <p:spPr>
            <a:xfrm>
              <a:off x="3422366" y="4231831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d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58" name="TextBox 144"/>
            <p:cNvSpPr txBox="1"/>
            <p:nvPr/>
          </p:nvSpPr>
          <p:spPr>
            <a:xfrm>
              <a:off x="2714470" y="4680264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59" name="TextBox 145"/>
            <p:cNvSpPr txBox="1"/>
            <p:nvPr/>
          </p:nvSpPr>
          <p:spPr>
            <a:xfrm>
              <a:off x="3579702" y="4680264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60" name="TextBox 146"/>
            <p:cNvSpPr txBox="1"/>
            <p:nvPr/>
          </p:nvSpPr>
          <p:spPr>
            <a:xfrm>
              <a:off x="4860584" y="4149080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g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61" name="TextBox 147"/>
            <p:cNvSpPr txBox="1"/>
            <p:nvPr/>
          </p:nvSpPr>
          <p:spPr>
            <a:xfrm>
              <a:off x="4425155" y="4653136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62" name="TextBox 148"/>
            <p:cNvSpPr txBox="1"/>
            <p:nvPr/>
          </p:nvSpPr>
          <p:spPr>
            <a:xfrm>
              <a:off x="5214674" y="4708249"/>
              <a:ext cx="445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63" name="TextBox 149"/>
            <p:cNvSpPr txBox="1"/>
            <p:nvPr/>
          </p:nvSpPr>
          <p:spPr>
            <a:xfrm>
              <a:off x="5311911" y="4267048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f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64" name="TextBox 150"/>
            <p:cNvSpPr txBox="1"/>
            <p:nvPr/>
          </p:nvSpPr>
          <p:spPr>
            <a:xfrm>
              <a:off x="6743350" y="4258194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h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65" name="TextBox 151"/>
            <p:cNvSpPr txBox="1"/>
            <p:nvPr/>
          </p:nvSpPr>
          <p:spPr>
            <a:xfrm>
              <a:off x="6444556" y="4708249"/>
              <a:ext cx="445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66" name="TextBox 152"/>
            <p:cNvSpPr txBox="1"/>
            <p:nvPr/>
          </p:nvSpPr>
          <p:spPr>
            <a:xfrm>
              <a:off x="6308039" y="5806366"/>
              <a:ext cx="445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sp>
          <p:nvSpPr>
            <p:cNvPr id="67" name="TextBox 153"/>
            <p:cNvSpPr txBox="1"/>
            <p:nvPr/>
          </p:nvSpPr>
          <p:spPr>
            <a:xfrm>
              <a:off x="6509855" y="4962654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l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68" name="TextBox 154"/>
            <p:cNvSpPr txBox="1"/>
            <p:nvPr/>
          </p:nvSpPr>
          <p:spPr>
            <a:xfrm>
              <a:off x="7146306" y="4997494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m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69" name="TextBox 156"/>
            <p:cNvSpPr txBox="1"/>
            <p:nvPr/>
          </p:nvSpPr>
          <p:spPr>
            <a:xfrm>
              <a:off x="7010092" y="5832730"/>
              <a:ext cx="445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70" name="TextBox 157"/>
            <p:cNvSpPr txBox="1"/>
            <p:nvPr/>
          </p:nvSpPr>
          <p:spPr>
            <a:xfrm>
              <a:off x="1163677" y="4953786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f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71" name="TextBox 158"/>
            <p:cNvSpPr txBox="1"/>
            <p:nvPr/>
          </p:nvSpPr>
          <p:spPr>
            <a:xfrm>
              <a:off x="1723450" y="4977749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g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72" name="TextBox 159"/>
            <p:cNvSpPr txBox="1"/>
            <p:nvPr/>
          </p:nvSpPr>
          <p:spPr>
            <a:xfrm>
              <a:off x="517524" y="5453230"/>
              <a:ext cx="430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73" name="TextBox 160"/>
            <p:cNvSpPr txBox="1"/>
            <p:nvPr/>
          </p:nvSpPr>
          <p:spPr>
            <a:xfrm>
              <a:off x="1510719" y="5571351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74" name="TextBox 161"/>
            <p:cNvSpPr txBox="1"/>
            <p:nvPr/>
          </p:nvSpPr>
          <p:spPr>
            <a:xfrm>
              <a:off x="2675646" y="4971348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q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75" name="TextBox 162"/>
            <p:cNvSpPr txBox="1"/>
            <p:nvPr/>
          </p:nvSpPr>
          <p:spPr>
            <a:xfrm>
              <a:off x="2322849" y="5402074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76" name="TextBox 163"/>
            <p:cNvSpPr txBox="1"/>
            <p:nvPr/>
          </p:nvSpPr>
          <p:spPr>
            <a:xfrm>
              <a:off x="3279436" y="4971348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k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77" name="TextBox 164"/>
            <p:cNvSpPr txBox="1"/>
            <p:nvPr/>
          </p:nvSpPr>
          <p:spPr>
            <a:xfrm>
              <a:off x="3090888" y="5418589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78" name="TextBox 165"/>
            <p:cNvSpPr txBox="1"/>
            <p:nvPr/>
          </p:nvSpPr>
          <p:spPr>
            <a:xfrm>
              <a:off x="2322849" y="5632260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m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79" name="TextBox 166"/>
            <p:cNvSpPr txBox="1"/>
            <p:nvPr/>
          </p:nvSpPr>
          <p:spPr>
            <a:xfrm>
              <a:off x="1949489" y="5985045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80" name="TextBox 167"/>
            <p:cNvSpPr txBox="1"/>
            <p:nvPr/>
          </p:nvSpPr>
          <p:spPr>
            <a:xfrm>
              <a:off x="2910460" y="5587866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l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81" name="TextBox 168"/>
            <p:cNvSpPr txBox="1"/>
            <p:nvPr/>
          </p:nvSpPr>
          <p:spPr>
            <a:xfrm>
              <a:off x="2675646" y="6027021"/>
              <a:ext cx="445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sp>
          <p:nvSpPr>
            <p:cNvPr id="82" name="TextBox 169"/>
            <p:cNvSpPr txBox="1"/>
            <p:nvPr/>
          </p:nvSpPr>
          <p:spPr>
            <a:xfrm>
              <a:off x="4483933" y="5011590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m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83" name="TextBox 170"/>
            <p:cNvSpPr txBox="1"/>
            <p:nvPr/>
          </p:nvSpPr>
          <p:spPr>
            <a:xfrm>
              <a:off x="4000668" y="5277886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84" name="TextBox 171"/>
            <p:cNvSpPr txBox="1"/>
            <p:nvPr/>
          </p:nvSpPr>
          <p:spPr>
            <a:xfrm>
              <a:off x="5082841" y="4971348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l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85" name="TextBox 172"/>
            <p:cNvSpPr txBox="1"/>
            <p:nvPr/>
          </p:nvSpPr>
          <p:spPr>
            <a:xfrm>
              <a:off x="5538571" y="5350144"/>
              <a:ext cx="445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86" name="TextBox 173"/>
            <p:cNvSpPr txBox="1"/>
            <p:nvPr/>
          </p:nvSpPr>
          <p:spPr>
            <a:xfrm>
              <a:off x="4110483" y="5532211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r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87" name="TextBox 174"/>
            <p:cNvSpPr txBox="1"/>
            <p:nvPr/>
          </p:nvSpPr>
          <p:spPr>
            <a:xfrm>
              <a:off x="4629003" y="5587866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p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88" name="TextBox 175"/>
            <p:cNvSpPr txBox="1"/>
            <p:nvPr/>
          </p:nvSpPr>
          <p:spPr>
            <a:xfrm>
              <a:off x="3687761" y="5948634"/>
              <a:ext cx="445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89" name="TextBox 176"/>
            <p:cNvSpPr txBox="1"/>
            <p:nvPr/>
          </p:nvSpPr>
          <p:spPr>
            <a:xfrm>
              <a:off x="5130578" y="5988196"/>
              <a:ext cx="445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28556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7732" y="476672"/>
            <a:ext cx="7772400" cy="720080"/>
          </a:xfrm>
        </p:spPr>
        <p:txBody>
          <a:bodyPr/>
          <a:lstStyle/>
          <a:p>
            <a:r>
              <a:rPr lang="en-US" altLang="zh-CN" sz="3600" dirty="0" smtClean="0"/>
              <a:t>8</a:t>
            </a:r>
            <a:r>
              <a:rPr lang="zh-CN" altLang="en-US" sz="3600" dirty="0" smtClean="0"/>
              <a:t>.</a:t>
            </a:r>
            <a:r>
              <a:rPr lang="zh-CN" altLang="en-US" sz="3600" dirty="0"/>
              <a:t>2	单源最短路径问题</a:t>
            </a:r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395536" y="980728"/>
            <a:ext cx="563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2. 算法思想</a:t>
            </a:r>
          </a:p>
        </p:txBody>
      </p:sp>
      <p:sp>
        <p:nvSpPr>
          <p:cNvPr id="287751" name="Text Box 7"/>
          <p:cNvSpPr txBox="1">
            <a:spLocks noChangeArrowheads="1"/>
          </p:cNvSpPr>
          <p:nvPr/>
        </p:nvSpPr>
        <p:spPr bwMode="auto">
          <a:xfrm>
            <a:off x="561181" y="5577531"/>
            <a:ext cx="81369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spcBef>
                <a:spcPct val="50000"/>
              </a:spcBef>
              <a:buClr>
                <a:schemeClr val="accent2"/>
              </a:buClr>
              <a:buFont typeface="Wingdings" charset="2"/>
              <a:buChar char="Ø"/>
              <a:defRPr sz="2400" b="1">
                <a:latin typeface="SimSun" charset="0"/>
                <a:ea typeface="SimSun" charset="0"/>
                <a:cs typeface="SimSun" charset="0"/>
              </a:defRPr>
            </a:lvl1pPr>
          </a:lstStyle>
          <a:p>
            <a:r>
              <a:rPr lang="zh-CN" altLang="en-US" dirty="0" smtClean="0">
                <a:solidFill>
                  <a:schemeClr val="accent2"/>
                </a:solidFill>
              </a:rPr>
              <a:t>结点扩展</a:t>
            </a:r>
            <a:r>
              <a:rPr lang="zh-CN" altLang="en-US" dirty="0">
                <a:solidFill>
                  <a:schemeClr val="accent2"/>
                </a:solidFill>
              </a:rPr>
              <a:t>过程一直继续到活结点优先队列为空时为止</a:t>
            </a:r>
            <a:r>
              <a:rPr lang="zh-CN" altLang="en-US" dirty="0" smtClean="0">
                <a:solidFill>
                  <a:schemeClr val="accent2"/>
                </a:solidFill>
              </a:rPr>
              <a:t>。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66836" y="1484784"/>
            <a:ext cx="79930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Wingdings" charset="2"/>
              <a:buChar char="Ø"/>
            </a:pPr>
            <a:r>
              <a:rPr lang="zh-CN" altLang="en-US" sz="2400" b="1" i="0" dirty="0" smtClean="0">
                <a:effectLst/>
                <a:latin typeface="SimSun" charset="0"/>
                <a:ea typeface="SimSun" charset="0"/>
                <a:cs typeface="SimSun" charset="0"/>
              </a:rPr>
              <a:t>解</a:t>
            </a: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单源最短路径问题的优先队列式分支限界</a:t>
            </a:r>
            <a:r>
              <a:rPr lang="zh-CN" altLang="en-US" sz="2400" b="1" i="0" dirty="0" smtClean="0">
                <a:effectLst/>
                <a:latin typeface="SimSun" charset="0"/>
                <a:ea typeface="SimSun" charset="0"/>
                <a:cs typeface="SimSun" charset="0"/>
              </a:rPr>
              <a:t>法用</a:t>
            </a:r>
            <a:r>
              <a:rPr lang="zh-CN" altLang="en-US" sz="2400" b="1" i="0" dirty="0" smtClean="0">
                <a:solidFill>
                  <a:schemeClr val="accent2"/>
                </a:solidFill>
                <a:effectLst/>
                <a:latin typeface="SimSun" charset="0"/>
                <a:ea typeface="SimSun" charset="0"/>
                <a:cs typeface="SimSun" charset="0"/>
              </a:rPr>
              <a:t>极</a:t>
            </a:r>
            <a:r>
              <a:rPr lang="zh-CN" altLang="en-US" sz="2400" b="1" i="0" dirty="0">
                <a:solidFill>
                  <a:schemeClr val="accent2"/>
                </a:solidFill>
                <a:effectLst/>
                <a:latin typeface="SimSun" charset="0"/>
                <a:ea typeface="SimSun" charset="0"/>
                <a:cs typeface="SimSun" charset="0"/>
              </a:rPr>
              <a:t>小堆来存储活结点表</a:t>
            </a: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。其优先级是结点所对应的当前路长。</a:t>
            </a:r>
          </a:p>
        </p:txBody>
      </p:sp>
      <p:sp>
        <p:nvSpPr>
          <p:cNvPr id="2" name="矩形 1"/>
          <p:cNvSpPr/>
          <p:nvPr/>
        </p:nvSpPr>
        <p:spPr>
          <a:xfrm>
            <a:off x="537095" y="2325813"/>
            <a:ext cx="79930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Wingdings" charset="2"/>
              <a:buChar char="Ø"/>
            </a:pPr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算法从图</a:t>
            </a:r>
            <a:r>
              <a:rPr lang="en-US" altLang="zh-CN" sz="2400" b="1" dirty="0">
                <a:latin typeface="SimSun" charset="0"/>
                <a:ea typeface="SimSun" charset="0"/>
                <a:cs typeface="SimSun" charset="0"/>
              </a:rPr>
              <a:t>G</a:t>
            </a:r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的源顶点</a:t>
            </a:r>
            <a:r>
              <a:rPr lang="en-US" altLang="zh-CN" sz="2400" b="1" dirty="0">
                <a:latin typeface="SimSun" charset="0"/>
                <a:ea typeface="SimSun" charset="0"/>
                <a:cs typeface="SimSun" charset="0"/>
              </a:rPr>
              <a:t>s</a:t>
            </a:r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和空优先队列开始。</a:t>
            </a:r>
            <a:r>
              <a:rPr lang="zh-CN" altLang="en-US" sz="2400" b="1" dirty="0">
                <a:solidFill>
                  <a:schemeClr val="accent2"/>
                </a:solidFill>
                <a:latin typeface="SimSun" charset="0"/>
                <a:ea typeface="SimSun" charset="0"/>
                <a:cs typeface="SimSun" charset="0"/>
              </a:rPr>
              <a:t>结点</a:t>
            </a:r>
            <a:r>
              <a:rPr lang="en-US" altLang="zh-CN" sz="2400" b="1" dirty="0">
                <a:solidFill>
                  <a:schemeClr val="accent2"/>
                </a:solidFill>
                <a:latin typeface="SimSun" charset="0"/>
                <a:ea typeface="SimSun" charset="0"/>
                <a:cs typeface="SimSun" charset="0"/>
              </a:rPr>
              <a:t>s</a:t>
            </a:r>
            <a:r>
              <a:rPr lang="zh-CN" altLang="en-US" sz="2400" b="1" dirty="0">
                <a:solidFill>
                  <a:schemeClr val="accent2"/>
                </a:solidFill>
                <a:latin typeface="SimSun" charset="0"/>
                <a:ea typeface="SimSun" charset="0"/>
                <a:cs typeface="SimSun" charset="0"/>
              </a:rPr>
              <a:t>被扩展后，它的儿子结点被依次插入堆中</a:t>
            </a:r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。</a:t>
            </a:r>
            <a:endParaRPr lang="en-US" altLang="zh-CN" sz="2400" b="1" dirty="0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7094" y="3166842"/>
            <a:ext cx="79930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Wingdings" charset="2"/>
              <a:buChar char="Ø"/>
            </a:pPr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算法从堆中</a:t>
            </a:r>
            <a:r>
              <a:rPr lang="zh-CN" altLang="en-US" sz="2400" b="1" dirty="0">
                <a:solidFill>
                  <a:schemeClr val="accent2"/>
                </a:solidFill>
                <a:latin typeface="SimSun" charset="0"/>
                <a:ea typeface="SimSun" charset="0"/>
                <a:cs typeface="SimSun" charset="0"/>
              </a:rPr>
              <a:t>取出具有最小当前路长的结点</a:t>
            </a:r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作为当前扩展结点，并依次检查与当前扩展结点相邻的所有顶点。</a:t>
            </a:r>
          </a:p>
        </p:txBody>
      </p:sp>
      <p:sp>
        <p:nvSpPr>
          <p:cNvPr id="4" name="矩形 3"/>
          <p:cNvSpPr/>
          <p:nvPr/>
        </p:nvSpPr>
        <p:spPr>
          <a:xfrm>
            <a:off x="564579" y="4007871"/>
            <a:ext cx="796555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Wingdings" charset="2"/>
              <a:buChar char="Ø"/>
            </a:pPr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如果从当前扩展结点</a:t>
            </a:r>
            <a:r>
              <a:rPr lang="en-US" altLang="zh-CN" sz="2400" b="1" dirty="0" err="1">
                <a:latin typeface="SimSun" charset="0"/>
                <a:ea typeface="SimSun" charset="0"/>
                <a:cs typeface="SimSun" charset="0"/>
              </a:rPr>
              <a:t>i</a:t>
            </a:r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到顶点</a:t>
            </a:r>
            <a:r>
              <a:rPr lang="en-US" altLang="zh-CN" sz="2400" b="1" dirty="0">
                <a:latin typeface="SimSun" charset="0"/>
                <a:ea typeface="SimSun" charset="0"/>
                <a:cs typeface="SimSun" charset="0"/>
              </a:rPr>
              <a:t>j</a:t>
            </a:r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有边可达，且从源出发，途经顶点</a:t>
            </a:r>
            <a:r>
              <a:rPr lang="en-US" altLang="zh-CN" sz="2400" b="1" dirty="0" err="1">
                <a:latin typeface="SimSun" charset="0"/>
                <a:ea typeface="SimSun" charset="0"/>
                <a:cs typeface="SimSun" charset="0"/>
              </a:rPr>
              <a:t>i</a:t>
            </a:r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再到顶点</a:t>
            </a:r>
            <a:r>
              <a:rPr lang="en-US" altLang="zh-CN" sz="2400" b="1" dirty="0">
                <a:latin typeface="SimSun" charset="0"/>
                <a:ea typeface="SimSun" charset="0"/>
                <a:cs typeface="SimSun" charset="0"/>
              </a:rPr>
              <a:t>j</a:t>
            </a:r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的所</a:t>
            </a:r>
            <a:r>
              <a:rPr lang="zh-CN" altLang="en-US" sz="2400" b="1" dirty="0" smtClean="0">
                <a:latin typeface="SimSun" charset="0"/>
                <a:ea typeface="SimSun" charset="0"/>
                <a:cs typeface="SimSun" charset="0"/>
              </a:rPr>
              <a:t>相应路径长度</a:t>
            </a:r>
            <a:r>
              <a:rPr lang="en-US" altLang="zh-CN" sz="2400" b="1" dirty="0" smtClean="0">
                <a:latin typeface="SimSun" charset="0"/>
                <a:ea typeface="SimSun" charset="0"/>
                <a:cs typeface="SimSun" charset="0"/>
              </a:rPr>
              <a:t>,</a:t>
            </a:r>
            <a:r>
              <a:rPr lang="zh-CN" altLang="en-US" sz="2400" b="1" dirty="0" smtClean="0">
                <a:solidFill>
                  <a:schemeClr val="accent2"/>
                </a:solidFill>
                <a:latin typeface="SimSun" charset="0"/>
                <a:ea typeface="SimSun" charset="0"/>
                <a:cs typeface="SimSun" charset="0"/>
              </a:rPr>
              <a:t>小于</a:t>
            </a:r>
            <a:r>
              <a:rPr lang="zh-CN" altLang="en-US" sz="2400" b="1" dirty="0">
                <a:solidFill>
                  <a:schemeClr val="accent2"/>
                </a:solidFill>
                <a:latin typeface="SimSun" charset="0"/>
                <a:ea typeface="SimSun" charset="0"/>
                <a:cs typeface="SimSun" charset="0"/>
              </a:rPr>
              <a:t>当前最优路径长度</a:t>
            </a:r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，则将该顶点作为活结点插入到活结点优先队列中。</a:t>
            </a:r>
            <a:endParaRPr lang="en-US" altLang="zh-CN" sz="2400" b="1" dirty="0">
              <a:latin typeface="SimSun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79038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1" grpId="0"/>
      <p:bldP spid="2" grpId="0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476672"/>
            <a:ext cx="7772400" cy="726976"/>
          </a:xfrm>
        </p:spPr>
        <p:txBody>
          <a:bodyPr/>
          <a:lstStyle/>
          <a:p>
            <a:r>
              <a:rPr lang="en-US" altLang="zh-CN" sz="3600" dirty="0" smtClean="0"/>
              <a:t>8</a:t>
            </a:r>
            <a:r>
              <a:rPr lang="zh-CN" altLang="en-US" sz="3600" dirty="0" smtClean="0"/>
              <a:t>.</a:t>
            </a:r>
            <a:r>
              <a:rPr lang="zh-CN" altLang="en-US" sz="3600" dirty="0"/>
              <a:t>2	单源最短路径问题</a:t>
            </a:r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517524" y="1673517"/>
            <a:ext cx="634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zh-CN" altLang="en-US">
              <a:solidFill>
                <a:schemeClr val="accent2"/>
              </a:solidFill>
              <a:ea typeface="华文行楷" pitchFamily="2" charset="-122"/>
            </a:endParaRPr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517524" y="1358299"/>
            <a:ext cx="32754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3. 剪枝策略</a:t>
            </a:r>
            <a:endParaRPr lang="zh-CN" altLang="en-US" sz="1200" dirty="0">
              <a:solidFill>
                <a:schemeClr val="accent2"/>
              </a:solidFill>
              <a:ea typeface="华文行楷" pitchFamily="2" charset="-122"/>
            </a:endParaRPr>
          </a:p>
        </p:txBody>
      </p:sp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464042" y="1916832"/>
            <a:ext cx="821145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charset="2"/>
              <a:buChar char="Ø"/>
            </a:pPr>
            <a:r>
              <a:rPr lang="zh-CN" altLang="en-US" sz="2400" b="1" dirty="0" smtClean="0">
                <a:latin typeface="SimSun" charset="0"/>
                <a:ea typeface="SimSun" charset="0"/>
                <a:cs typeface="SimSun" charset="0"/>
              </a:rPr>
              <a:t>在</a:t>
            </a:r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算法扩展结点的过程中，一旦发现</a:t>
            </a:r>
            <a:r>
              <a:rPr lang="zh-CN" altLang="en-US" sz="2400" b="1" dirty="0">
                <a:solidFill>
                  <a:schemeClr val="accent2"/>
                </a:solidFill>
                <a:latin typeface="SimSun" charset="0"/>
                <a:ea typeface="SimSun" charset="0"/>
                <a:cs typeface="SimSun" charset="0"/>
              </a:rPr>
              <a:t>一个结点的下界不小于当前找到的最短路长</a:t>
            </a:r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，则</a:t>
            </a:r>
            <a:r>
              <a:rPr lang="zh-CN" altLang="en-US" sz="2400" b="1" dirty="0" smtClean="0">
                <a:latin typeface="SimSun" charset="0"/>
                <a:ea typeface="SimSun" charset="0"/>
                <a:cs typeface="SimSun" charset="0"/>
              </a:rPr>
              <a:t>算剪</a:t>
            </a:r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去以该结点为根的子树</a:t>
            </a:r>
            <a:r>
              <a:rPr lang="zh-CN" altLang="en-US" sz="2400" b="1" dirty="0" smtClean="0">
                <a:latin typeface="SimSun" charset="0"/>
                <a:ea typeface="SimSun" charset="0"/>
                <a:cs typeface="SimSun" charset="0"/>
              </a:rPr>
              <a:t>。</a:t>
            </a:r>
            <a:endParaRPr lang="en-US" altLang="zh-CN" sz="2400" b="1" dirty="0" smtClean="0">
              <a:latin typeface="SimSun" charset="0"/>
              <a:ea typeface="SimSun" charset="0"/>
              <a:cs typeface="SimSun" charset="0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charset="2"/>
              <a:buChar char="Ø"/>
            </a:pPr>
            <a:r>
              <a:rPr lang="zh-CN" altLang="en-US" sz="2400" b="1" dirty="0">
                <a:solidFill>
                  <a:srgbClr val="A50021"/>
                </a:solidFill>
                <a:latin typeface="SimSun" charset="0"/>
                <a:ea typeface="SimSun" charset="0"/>
                <a:cs typeface="SimSun" charset="0"/>
              </a:rPr>
              <a:t>利用结点间的控制关系进行剪枝</a:t>
            </a:r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。若从源顶点</a:t>
            </a:r>
            <a:r>
              <a:rPr lang="en-US" altLang="zh-CN" sz="2400" b="1" dirty="0">
                <a:latin typeface="SimSun" charset="0"/>
                <a:ea typeface="SimSun" charset="0"/>
                <a:cs typeface="SimSun" charset="0"/>
              </a:rPr>
              <a:t>s</a:t>
            </a:r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出发，有2条不同路径到达图</a:t>
            </a:r>
            <a:r>
              <a:rPr lang="en-US" altLang="zh-CN" sz="2400" b="1" dirty="0">
                <a:latin typeface="SimSun" charset="0"/>
                <a:ea typeface="SimSun" charset="0"/>
                <a:cs typeface="SimSun" charset="0"/>
              </a:rPr>
              <a:t>G</a:t>
            </a:r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的同一顶点。可</a:t>
            </a:r>
            <a:r>
              <a:rPr lang="zh-CN" altLang="en-US" sz="2400" b="1" dirty="0">
                <a:solidFill>
                  <a:srgbClr val="A50021"/>
                </a:solidFill>
                <a:latin typeface="SimSun" charset="0"/>
                <a:ea typeface="SimSun" charset="0"/>
                <a:cs typeface="SimSun" charset="0"/>
              </a:rPr>
              <a:t>将路长长的路径所对应的树中的结点为根的子树剪去</a:t>
            </a:r>
            <a:r>
              <a:rPr lang="zh-CN" altLang="en-US" sz="2400" b="1" dirty="0" smtClean="0">
                <a:latin typeface="SimSun" charset="0"/>
                <a:ea typeface="SimSun" charset="0"/>
                <a:cs typeface="SimSun" charset="0"/>
              </a:rPr>
              <a:t>。</a:t>
            </a:r>
            <a:endParaRPr lang="zh-CN" altLang="en-US" sz="2400" b="1" dirty="0">
              <a:latin typeface="SimSun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40142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4" descr="未命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37" y="2884006"/>
            <a:ext cx="3545311" cy="171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8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476672"/>
            <a:ext cx="7772400" cy="726976"/>
          </a:xfrm>
        </p:spPr>
        <p:txBody>
          <a:bodyPr/>
          <a:lstStyle/>
          <a:p>
            <a:r>
              <a:rPr lang="en-US" altLang="zh-CN" sz="3600" dirty="0" smtClean="0"/>
              <a:t>8</a:t>
            </a:r>
            <a:r>
              <a:rPr lang="zh-CN" altLang="en-US" sz="3600" dirty="0" smtClean="0"/>
              <a:t>.</a:t>
            </a:r>
            <a:r>
              <a:rPr lang="zh-CN" altLang="en-US" sz="3600" dirty="0"/>
              <a:t>2	单源最短路径问题</a:t>
            </a:r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517524" y="1673517"/>
            <a:ext cx="634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zh-CN" altLang="en-US">
              <a:solidFill>
                <a:schemeClr val="accent2"/>
              </a:solidFill>
              <a:ea typeface="华文行楷" pitchFamily="2" charset="-122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525090" y="3019002"/>
            <a:ext cx="6367390" cy="3346573"/>
            <a:chOff x="517524" y="3019002"/>
            <a:chExt cx="6943454" cy="3346573"/>
          </a:xfrm>
        </p:grpSpPr>
        <p:sp>
          <p:nvSpPr>
            <p:cNvPr id="76" name="椭圆 75"/>
            <p:cNvSpPr/>
            <p:nvPr/>
          </p:nvSpPr>
          <p:spPr bwMode="auto">
            <a:xfrm>
              <a:off x="947653" y="5301208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sp>
          <p:nvSpPr>
            <p:cNvPr id="77" name="椭圆 76"/>
            <p:cNvSpPr/>
            <p:nvPr/>
          </p:nvSpPr>
          <p:spPr bwMode="auto">
            <a:xfrm>
              <a:off x="1780248" y="5301208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sp>
          <p:nvSpPr>
            <p:cNvPr id="78" name="椭圆 77"/>
            <p:cNvSpPr/>
            <p:nvPr/>
          </p:nvSpPr>
          <p:spPr bwMode="auto">
            <a:xfrm>
              <a:off x="2585359" y="5301208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sp>
          <p:nvSpPr>
            <p:cNvPr id="79" name="椭圆 78"/>
            <p:cNvSpPr/>
            <p:nvPr/>
          </p:nvSpPr>
          <p:spPr bwMode="auto">
            <a:xfrm>
              <a:off x="3311516" y="5301208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sp>
          <p:nvSpPr>
            <p:cNvPr id="80" name="椭圆 79"/>
            <p:cNvSpPr/>
            <p:nvPr/>
          </p:nvSpPr>
          <p:spPr bwMode="auto">
            <a:xfrm>
              <a:off x="4300528" y="5301208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sp>
          <p:nvSpPr>
            <p:cNvPr id="81" name="椭圆 80"/>
            <p:cNvSpPr/>
            <p:nvPr/>
          </p:nvSpPr>
          <p:spPr bwMode="auto">
            <a:xfrm>
              <a:off x="5164624" y="5301208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sp>
          <p:nvSpPr>
            <p:cNvPr id="82" name="椭圆 81"/>
            <p:cNvSpPr/>
            <p:nvPr/>
          </p:nvSpPr>
          <p:spPr bwMode="auto">
            <a:xfrm>
              <a:off x="6308039" y="5442487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sp>
          <p:nvSpPr>
            <p:cNvPr id="83" name="椭圆 82"/>
            <p:cNvSpPr/>
            <p:nvPr/>
          </p:nvSpPr>
          <p:spPr bwMode="auto">
            <a:xfrm>
              <a:off x="6993958" y="5442487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sp>
          <p:nvSpPr>
            <p:cNvPr id="84" name="椭圆 83"/>
            <p:cNvSpPr/>
            <p:nvPr/>
          </p:nvSpPr>
          <p:spPr bwMode="auto">
            <a:xfrm>
              <a:off x="2264161" y="5949280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sp>
          <p:nvSpPr>
            <p:cNvPr id="85" name="椭圆 84"/>
            <p:cNvSpPr/>
            <p:nvPr/>
          </p:nvSpPr>
          <p:spPr bwMode="auto">
            <a:xfrm>
              <a:off x="2990318" y="5949280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sp>
          <p:nvSpPr>
            <p:cNvPr id="86" name="椭圆 85"/>
            <p:cNvSpPr/>
            <p:nvPr/>
          </p:nvSpPr>
          <p:spPr bwMode="auto">
            <a:xfrm>
              <a:off x="3993107" y="5950147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sp>
          <p:nvSpPr>
            <p:cNvPr id="87" name="椭圆 86"/>
            <p:cNvSpPr/>
            <p:nvPr/>
          </p:nvSpPr>
          <p:spPr bwMode="auto">
            <a:xfrm>
              <a:off x="4719264" y="5950147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cxnSp>
          <p:nvCxnSpPr>
            <p:cNvPr id="3" name="直接箭头连接符 2"/>
            <p:cNvCxnSpPr>
              <a:stCxn id="78" idx="4"/>
              <a:endCxn id="84" idx="0"/>
            </p:cNvCxnSpPr>
            <p:nvPr/>
          </p:nvCxnSpPr>
          <p:spPr bwMode="auto">
            <a:xfrm flipH="1">
              <a:off x="2480185" y="5661248"/>
              <a:ext cx="321198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90" name="直接箭头连接符 89"/>
            <p:cNvCxnSpPr>
              <a:stCxn id="78" idx="4"/>
              <a:endCxn id="85" idx="1"/>
            </p:cNvCxnSpPr>
            <p:nvPr/>
          </p:nvCxnSpPr>
          <p:spPr bwMode="auto">
            <a:xfrm>
              <a:off x="2801383" y="5661248"/>
              <a:ext cx="252207" cy="34075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94" name="直接箭头连接符 93"/>
            <p:cNvCxnSpPr/>
            <p:nvPr/>
          </p:nvCxnSpPr>
          <p:spPr bwMode="auto">
            <a:xfrm flipH="1">
              <a:off x="4201062" y="5634884"/>
              <a:ext cx="321198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4522260" y="5634884"/>
              <a:ext cx="252207" cy="34075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sp>
          <p:nvSpPr>
            <p:cNvPr id="96" name="椭圆 95"/>
            <p:cNvSpPr/>
            <p:nvPr/>
          </p:nvSpPr>
          <p:spPr bwMode="auto">
            <a:xfrm>
              <a:off x="1381366" y="4653136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cxnSp>
          <p:nvCxnSpPr>
            <p:cNvPr id="97" name="直接箭头连接符 96"/>
            <p:cNvCxnSpPr>
              <a:stCxn id="96" idx="4"/>
            </p:cNvCxnSpPr>
            <p:nvPr/>
          </p:nvCxnSpPr>
          <p:spPr bwMode="auto">
            <a:xfrm flipH="1">
              <a:off x="1276192" y="5013176"/>
              <a:ext cx="321198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98" name="直接箭头连接符 97"/>
            <p:cNvCxnSpPr>
              <a:stCxn id="96" idx="4"/>
            </p:cNvCxnSpPr>
            <p:nvPr/>
          </p:nvCxnSpPr>
          <p:spPr bwMode="auto">
            <a:xfrm>
              <a:off x="1597390" y="5013176"/>
              <a:ext cx="252207" cy="34075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sp>
          <p:nvSpPr>
            <p:cNvPr id="99" name="椭圆 98"/>
            <p:cNvSpPr/>
            <p:nvPr/>
          </p:nvSpPr>
          <p:spPr bwMode="auto">
            <a:xfrm>
              <a:off x="2968060" y="4653136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cxnSp>
          <p:nvCxnSpPr>
            <p:cNvPr id="100" name="直接箭头连接符 99"/>
            <p:cNvCxnSpPr>
              <a:stCxn id="99" idx="4"/>
            </p:cNvCxnSpPr>
            <p:nvPr/>
          </p:nvCxnSpPr>
          <p:spPr bwMode="auto">
            <a:xfrm flipH="1">
              <a:off x="2862886" y="5013176"/>
              <a:ext cx="321198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101" name="直接箭头连接符 100"/>
            <p:cNvCxnSpPr>
              <a:stCxn id="99" idx="4"/>
              <a:endCxn id="79" idx="1"/>
            </p:cNvCxnSpPr>
            <p:nvPr/>
          </p:nvCxnSpPr>
          <p:spPr bwMode="auto">
            <a:xfrm>
              <a:off x="3184084" y="5013176"/>
              <a:ext cx="190704" cy="34075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sp>
          <p:nvSpPr>
            <p:cNvPr id="102" name="椭圆 101"/>
            <p:cNvSpPr/>
            <p:nvPr/>
          </p:nvSpPr>
          <p:spPr bwMode="auto">
            <a:xfrm>
              <a:off x="4746443" y="4653136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cxnSp>
          <p:nvCxnSpPr>
            <p:cNvPr id="103" name="直接箭头连接符 102"/>
            <p:cNvCxnSpPr>
              <a:stCxn id="102" idx="4"/>
            </p:cNvCxnSpPr>
            <p:nvPr/>
          </p:nvCxnSpPr>
          <p:spPr bwMode="auto">
            <a:xfrm flipH="1">
              <a:off x="4641269" y="5013176"/>
              <a:ext cx="321198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104" name="直接箭头连接符 103"/>
            <p:cNvCxnSpPr>
              <a:stCxn id="102" idx="4"/>
            </p:cNvCxnSpPr>
            <p:nvPr/>
          </p:nvCxnSpPr>
          <p:spPr bwMode="auto">
            <a:xfrm>
              <a:off x="4962467" y="5013176"/>
              <a:ext cx="252207" cy="34075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sp>
          <p:nvSpPr>
            <p:cNvPr id="105" name="椭圆 104"/>
            <p:cNvSpPr/>
            <p:nvPr/>
          </p:nvSpPr>
          <p:spPr bwMode="auto">
            <a:xfrm>
              <a:off x="6774623" y="4705863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cxnSp>
          <p:nvCxnSpPr>
            <p:cNvPr id="106" name="直接箭头连接符 105"/>
            <p:cNvCxnSpPr>
              <a:endCxn id="82" idx="7"/>
            </p:cNvCxnSpPr>
            <p:nvPr/>
          </p:nvCxnSpPr>
          <p:spPr bwMode="auto">
            <a:xfrm flipH="1">
              <a:off x="6676815" y="5078180"/>
              <a:ext cx="223871" cy="41703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107" name="直接箭头连接符 106"/>
            <p:cNvCxnSpPr>
              <a:stCxn id="105" idx="4"/>
            </p:cNvCxnSpPr>
            <p:nvPr/>
          </p:nvCxnSpPr>
          <p:spPr bwMode="auto">
            <a:xfrm>
              <a:off x="6990647" y="5065903"/>
              <a:ext cx="252207" cy="34075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sp>
          <p:nvSpPr>
            <p:cNvPr id="108" name="椭圆 107"/>
            <p:cNvSpPr/>
            <p:nvPr/>
          </p:nvSpPr>
          <p:spPr bwMode="auto">
            <a:xfrm>
              <a:off x="3868480" y="4611308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sp>
          <p:nvSpPr>
            <p:cNvPr id="109" name="椭圆 108"/>
            <p:cNvSpPr/>
            <p:nvPr/>
          </p:nvSpPr>
          <p:spPr bwMode="auto">
            <a:xfrm>
              <a:off x="5596672" y="4653136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sp>
          <p:nvSpPr>
            <p:cNvPr id="110" name="椭圆 109"/>
            <p:cNvSpPr/>
            <p:nvPr/>
          </p:nvSpPr>
          <p:spPr bwMode="auto">
            <a:xfrm>
              <a:off x="2990318" y="3789040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cxnSp>
          <p:nvCxnSpPr>
            <p:cNvPr id="111" name="直接箭头连接符 110"/>
            <p:cNvCxnSpPr>
              <a:endCxn id="96" idx="7"/>
            </p:cNvCxnSpPr>
            <p:nvPr/>
          </p:nvCxnSpPr>
          <p:spPr bwMode="auto">
            <a:xfrm flipH="1">
              <a:off x="1750142" y="4149080"/>
              <a:ext cx="1372439" cy="55678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113" name="直接箭头连接符 112"/>
            <p:cNvCxnSpPr>
              <a:stCxn id="110" idx="4"/>
              <a:endCxn id="99" idx="0"/>
            </p:cNvCxnSpPr>
            <p:nvPr/>
          </p:nvCxnSpPr>
          <p:spPr bwMode="auto">
            <a:xfrm flipH="1">
              <a:off x="3184084" y="4149080"/>
              <a:ext cx="22258" cy="5040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116" name="直接箭头连接符 115"/>
            <p:cNvCxnSpPr>
              <a:endCxn id="110" idx="5"/>
            </p:cNvCxnSpPr>
            <p:nvPr/>
          </p:nvCxnSpPr>
          <p:spPr bwMode="auto">
            <a:xfrm flipH="1" flipV="1">
              <a:off x="3359094" y="4096353"/>
              <a:ext cx="640088" cy="5092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sp>
          <p:nvSpPr>
            <p:cNvPr id="119" name="椭圆 118"/>
            <p:cNvSpPr/>
            <p:nvPr/>
          </p:nvSpPr>
          <p:spPr bwMode="auto">
            <a:xfrm>
              <a:off x="5137189" y="3019002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隶书" panose="02010800040101010101" pitchFamily="2" charset="-122"/>
                </a:rPr>
                <a:t>s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sp>
          <p:nvSpPr>
            <p:cNvPr id="120" name="椭圆 119"/>
            <p:cNvSpPr/>
            <p:nvPr/>
          </p:nvSpPr>
          <p:spPr bwMode="auto">
            <a:xfrm>
              <a:off x="5166043" y="3771562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cxnSp>
          <p:nvCxnSpPr>
            <p:cNvPr id="121" name="直接箭头连接符 120"/>
            <p:cNvCxnSpPr>
              <a:endCxn id="102" idx="0"/>
            </p:cNvCxnSpPr>
            <p:nvPr/>
          </p:nvCxnSpPr>
          <p:spPr bwMode="auto">
            <a:xfrm flipH="1">
              <a:off x="4962467" y="4118525"/>
              <a:ext cx="349444" cy="53461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123" name="直接箭头连接符 122"/>
            <p:cNvCxnSpPr>
              <a:endCxn id="109" idx="1"/>
            </p:cNvCxnSpPr>
            <p:nvPr/>
          </p:nvCxnSpPr>
          <p:spPr bwMode="auto">
            <a:xfrm>
              <a:off x="5423861" y="4149080"/>
              <a:ext cx="236083" cy="55678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sp>
          <p:nvSpPr>
            <p:cNvPr id="125" name="椭圆 124"/>
            <p:cNvSpPr/>
            <p:nvPr/>
          </p:nvSpPr>
          <p:spPr bwMode="auto">
            <a:xfrm>
              <a:off x="6740087" y="3824289"/>
              <a:ext cx="432048" cy="36004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cxnSp>
          <p:nvCxnSpPr>
            <p:cNvPr id="126" name="直接箭头连接符 125"/>
            <p:cNvCxnSpPr/>
            <p:nvPr/>
          </p:nvCxnSpPr>
          <p:spPr bwMode="auto">
            <a:xfrm flipH="1">
              <a:off x="6979518" y="4201807"/>
              <a:ext cx="22258" cy="5040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128" name="直接箭头连接符 127"/>
            <p:cNvCxnSpPr>
              <a:endCxn id="110" idx="6"/>
            </p:cNvCxnSpPr>
            <p:nvPr/>
          </p:nvCxnSpPr>
          <p:spPr bwMode="auto">
            <a:xfrm flipH="1">
              <a:off x="3422366" y="3287115"/>
              <a:ext cx="1742259" cy="6819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130" name="直接箭头连接符 129"/>
            <p:cNvCxnSpPr>
              <a:endCxn id="120" idx="0"/>
            </p:cNvCxnSpPr>
            <p:nvPr/>
          </p:nvCxnSpPr>
          <p:spPr bwMode="auto">
            <a:xfrm flipH="1">
              <a:off x="5382067" y="3376059"/>
              <a:ext cx="9710" cy="39550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132" name="直接箭头连接符 131"/>
            <p:cNvCxnSpPr>
              <a:stCxn id="125" idx="1"/>
            </p:cNvCxnSpPr>
            <p:nvPr/>
          </p:nvCxnSpPr>
          <p:spPr bwMode="auto">
            <a:xfrm flipH="1" flipV="1">
              <a:off x="5522138" y="3287116"/>
              <a:ext cx="1281221" cy="5899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</p:cxnSp>
        <p:sp>
          <p:nvSpPr>
            <p:cNvPr id="135" name="TextBox 134"/>
            <p:cNvSpPr txBox="1"/>
            <p:nvPr/>
          </p:nvSpPr>
          <p:spPr>
            <a:xfrm>
              <a:off x="3053590" y="3450330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1062" y="3289533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a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900002" y="3732264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116596" y="3450330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b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983841" y="3274768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c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116750" y="3771562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222549" y="4131602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u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222365" y="4350977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910460" y="4231831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e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422366" y="4231831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d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714470" y="4680264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579702" y="4680264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860584" y="4149080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g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425155" y="4653136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214674" y="4708249"/>
              <a:ext cx="445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311911" y="4267048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f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743350" y="4258194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h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444556" y="4708249"/>
              <a:ext cx="445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308039" y="5806366"/>
              <a:ext cx="445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509855" y="4962654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l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146306" y="4997494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m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010092" y="5832730"/>
              <a:ext cx="445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163677" y="4953786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f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723450" y="4977749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g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17524" y="5453229"/>
              <a:ext cx="523081" cy="349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14</a:t>
              </a:r>
              <a:endParaRPr lang="zh-CN" alt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510719" y="5571351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675646" y="4971348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q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322849" y="5402074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279436" y="4971348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k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090888" y="5418589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322849" y="5632260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m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949489" y="5985045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910460" y="5587866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l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675646" y="6027021"/>
              <a:ext cx="445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483933" y="5011590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m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000668" y="5277886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082841" y="4971348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l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538571" y="5350144"/>
              <a:ext cx="445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110483" y="5532211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r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629003" y="5587866"/>
              <a:ext cx="3146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DF8309"/>
                  </a:solidFill>
                </a:rPr>
                <a:t>p</a:t>
              </a:r>
              <a:endParaRPr lang="zh-CN" altLang="en-US" dirty="0">
                <a:solidFill>
                  <a:srgbClr val="DF8309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687761" y="5948634"/>
              <a:ext cx="445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130578" y="5988196"/>
              <a:ext cx="445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</p:grpSp>
      <p:sp>
        <p:nvSpPr>
          <p:cNvPr id="91" name="Rectangle 3"/>
          <p:cNvSpPr txBox="1">
            <a:spLocks noChangeArrowheads="1"/>
          </p:cNvSpPr>
          <p:nvPr/>
        </p:nvSpPr>
        <p:spPr bwMode="auto">
          <a:xfrm>
            <a:off x="369133" y="1207980"/>
            <a:ext cx="8323320" cy="15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342900" indent="-342900" algn="just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charset="2"/>
              <a:buChar char="Ø"/>
            </a:pPr>
            <a:r>
              <a:rPr lang="zh-CN" altLang="en-US" sz="2000" kern="0" dirty="0">
                <a:latin typeface="SimSun" charset="0"/>
                <a:ea typeface="SimSun" charset="0"/>
                <a:cs typeface="SimSun" charset="0"/>
              </a:rPr>
              <a:t>例如，例中从</a:t>
            </a:r>
            <a:r>
              <a:rPr lang="en-US" altLang="zh-CN" sz="2000" kern="0" dirty="0">
                <a:latin typeface="SimSun" charset="0"/>
                <a:ea typeface="SimSun" charset="0"/>
                <a:cs typeface="SimSun" charset="0"/>
              </a:rPr>
              <a:t>s</a:t>
            </a:r>
            <a:r>
              <a:rPr lang="zh-CN" altLang="en-US" sz="2000" kern="0" dirty="0">
                <a:latin typeface="SimSun" charset="0"/>
                <a:ea typeface="SimSun" charset="0"/>
                <a:cs typeface="SimSun" charset="0"/>
              </a:rPr>
              <a:t>出发经边</a:t>
            </a:r>
            <a:r>
              <a:rPr lang="en-US" altLang="zh-CN" sz="2000" kern="0" dirty="0">
                <a:latin typeface="SimSun" charset="0"/>
                <a:ea typeface="SimSun" charset="0"/>
                <a:cs typeface="SimSun" charset="0"/>
              </a:rPr>
              <a:t>a</a:t>
            </a:r>
            <a:r>
              <a:rPr lang="zh-CN" altLang="en-US" sz="2000" kern="0" dirty="0">
                <a:latin typeface="SimSun" charset="0"/>
                <a:ea typeface="SimSun" charset="0"/>
                <a:cs typeface="SimSun" charset="0"/>
              </a:rPr>
              <a:t>、</a:t>
            </a:r>
            <a:r>
              <a:rPr lang="en-US" altLang="zh-CN" sz="2000" kern="0" dirty="0">
                <a:latin typeface="SimSun" charset="0"/>
                <a:ea typeface="SimSun" charset="0"/>
                <a:cs typeface="SimSun" charset="0"/>
              </a:rPr>
              <a:t>e</a:t>
            </a:r>
            <a:r>
              <a:rPr lang="zh-CN" altLang="en-US" sz="2000" kern="0" dirty="0">
                <a:latin typeface="SimSun" charset="0"/>
                <a:ea typeface="SimSun" charset="0"/>
                <a:cs typeface="SimSun" charset="0"/>
              </a:rPr>
              <a:t>、</a:t>
            </a:r>
            <a:r>
              <a:rPr lang="en-US" altLang="zh-CN" sz="2000" kern="0" dirty="0">
                <a:latin typeface="SimSun" charset="0"/>
                <a:ea typeface="SimSun" charset="0"/>
                <a:cs typeface="SimSun" charset="0"/>
              </a:rPr>
              <a:t>q</a:t>
            </a:r>
            <a:r>
              <a:rPr lang="zh-CN" altLang="en-US" sz="2000" kern="0" dirty="0">
                <a:latin typeface="SimSun" charset="0"/>
                <a:ea typeface="SimSun" charset="0"/>
                <a:cs typeface="SimSun" charset="0"/>
              </a:rPr>
              <a:t>（路长</a:t>
            </a:r>
            <a:r>
              <a:rPr lang="en-US" altLang="zh-CN" sz="2000" kern="0" dirty="0">
                <a:latin typeface="SimSun" charset="0"/>
                <a:ea typeface="SimSun" charset="0"/>
                <a:cs typeface="SimSun" charset="0"/>
              </a:rPr>
              <a:t>5</a:t>
            </a:r>
            <a:r>
              <a:rPr lang="zh-CN" altLang="en-US" sz="2000" kern="0" dirty="0">
                <a:latin typeface="SimSun" charset="0"/>
                <a:ea typeface="SimSun" charset="0"/>
                <a:cs typeface="SimSun" charset="0"/>
              </a:rPr>
              <a:t>）和经</a:t>
            </a:r>
            <a:r>
              <a:rPr lang="en-US" altLang="zh-CN" sz="2000" kern="0" dirty="0">
                <a:latin typeface="SimSun" charset="0"/>
                <a:ea typeface="SimSun" charset="0"/>
                <a:cs typeface="SimSun" charset="0"/>
              </a:rPr>
              <a:t>c</a:t>
            </a:r>
            <a:r>
              <a:rPr lang="zh-CN" altLang="en-US" sz="2000" kern="0" dirty="0">
                <a:latin typeface="SimSun" charset="0"/>
                <a:ea typeface="SimSun" charset="0"/>
                <a:cs typeface="SimSun" charset="0"/>
              </a:rPr>
              <a:t>、</a:t>
            </a:r>
            <a:r>
              <a:rPr lang="en-US" altLang="zh-CN" sz="2000" kern="0" dirty="0">
                <a:latin typeface="SimSun" charset="0"/>
                <a:ea typeface="SimSun" charset="0"/>
                <a:cs typeface="SimSun" charset="0"/>
              </a:rPr>
              <a:t>h</a:t>
            </a:r>
            <a:r>
              <a:rPr lang="zh-CN" altLang="en-US" sz="2000" kern="0" dirty="0">
                <a:latin typeface="SimSun" charset="0"/>
                <a:ea typeface="SimSun" charset="0"/>
                <a:cs typeface="SimSun" charset="0"/>
              </a:rPr>
              <a:t>（路长</a:t>
            </a:r>
            <a:r>
              <a:rPr lang="en-US" altLang="zh-CN" sz="2000" kern="0" dirty="0">
                <a:latin typeface="SimSun" charset="0"/>
                <a:ea typeface="SimSun" charset="0"/>
                <a:cs typeface="SimSun" charset="0"/>
              </a:rPr>
              <a:t>6</a:t>
            </a:r>
            <a:r>
              <a:rPr lang="zh-CN" altLang="en-US" sz="2000" kern="0" dirty="0">
                <a:latin typeface="SimSun" charset="0"/>
                <a:ea typeface="SimSun" charset="0"/>
                <a:cs typeface="SimSun" charset="0"/>
              </a:rPr>
              <a:t>）的两条路径到达</a:t>
            </a:r>
            <a:r>
              <a:rPr lang="en-US" altLang="zh-CN" sz="2000" kern="0" dirty="0">
                <a:latin typeface="SimSun" charset="0"/>
                <a:ea typeface="SimSun" charset="0"/>
                <a:cs typeface="SimSun" charset="0"/>
              </a:rPr>
              <a:t>G</a:t>
            </a:r>
            <a:r>
              <a:rPr lang="zh-CN" altLang="en-US" sz="2000" kern="0" dirty="0">
                <a:latin typeface="SimSun" charset="0"/>
                <a:ea typeface="SimSun" charset="0"/>
                <a:cs typeface="SimSun" charset="0"/>
              </a:rPr>
              <a:t>的同一顶点。</a:t>
            </a:r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charset="2"/>
              <a:buChar char="Ø"/>
            </a:pPr>
            <a:r>
              <a:rPr lang="zh-CN" altLang="en-US" sz="2000" kern="0" dirty="0">
                <a:latin typeface="SimSun" charset="0"/>
                <a:ea typeface="SimSun" charset="0"/>
                <a:cs typeface="SimSun" charset="0"/>
              </a:rPr>
              <a:t>但在解空间树中，这两条路径相应于解空间树的</a:t>
            </a:r>
            <a:r>
              <a:rPr lang="en-US" altLang="zh-CN" sz="2000" kern="0" dirty="0">
                <a:latin typeface="SimSun" charset="0"/>
                <a:ea typeface="SimSun" charset="0"/>
                <a:cs typeface="SimSun" charset="0"/>
              </a:rPr>
              <a:t>2</a:t>
            </a:r>
            <a:r>
              <a:rPr lang="zh-CN" altLang="en-US" sz="2000" kern="0" dirty="0">
                <a:latin typeface="SimSun" charset="0"/>
                <a:ea typeface="SimSun" charset="0"/>
                <a:cs typeface="SimSun" charset="0"/>
              </a:rPr>
              <a:t>个不同的结点</a:t>
            </a:r>
            <a:r>
              <a:rPr lang="en-US" altLang="zh-CN" sz="2000" kern="0" dirty="0">
                <a:latin typeface="SimSun" charset="0"/>
                <a:ea typeface="SimSun" charset="0"/>
                <a:cs typeface="SimSun" charset="0"/>
              </a:rPr>
              <a:t>A</a:t>
            </a:r>
            <a:r>
              <a:rPr lang="zh-CN" altLang="en-US" sz="2000" kern="0" dirty="0">
                <a:latin typeface="SimSun" charset="0"/>
                <a:ea typeface="SimSun" charset="0"/>
                <a:cs typeface="SimSun" charset="0"/>
              </a:rPr>
              <a:t>和</a:t>
            </a:r>
            <a:r>
              <a:rPr lang="en-US" altLang="zh-CN" sz="2000" kern="0" dirty="0">
                <a:latin typeface="SimSun" charset="0"/>
                <a:ea typeface="SimSun" charset="0"/>
                <a:cs typeface="SimSun" charset="0"/>
              </a:rPr>
              <a:t>B</a:t>
            </a:r>
            <a:r>
              <a:rPr lang="zh-CN" altLang="en-US" sz="2000" kern="0" dirty="0">
                <a:latin typeface="SimSun" charset="0"/>
                <a:ea typeface="SimSun" charset="0"/>
                <a:cs typeface="SimSun" charset="0"/>
              </a:rPr>
              <a:t>。</a:t>
            </a:r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charset="2"/>
              <a:buChar char="Ø"/>
            </a:pPr>
            <a:r>
              <a:rPr lang="zh-CN" altLang="en-US" sz="2000" kern="0" dirty="0">
                <a:latin typeface="SimSun" charset="0"/>
                <a:ea typeface="SimSun" charset="0"/>
                <a:cs typeface="SimSun" charset="0"/>
              </a:rPr>
              <a:t>由于</a:t>
            </a:r>
            <a:r>
              <a:rPr lang="en-US" altLang="zh-CN" sz="2000" kern="0" dirty="0">
                <a:latin typeface="SimSun" charset="0"/>
                <a:ea typeface="SimSun" charset="0"/>
                <a:cs typeface="SimSun" charset="0"/>
              </a:rPr>
              <a:t>A</a:t>
            </a:r>
            <a:r>
              <a:rPr lang="zh-CN" altLang="en-US" sz="2000" kern="0" dirty="0">
                <a:latin typeface="SimSun" charset="0"/>
                <a:ea typeface="SimSun" charset="0"/>
                <a:cs typeface="SimSun" charset="0"/>
              </a:rPr>
              <a:t>的路长较小，故可将以结点</a:t>
            </a:r>
            <a:r>
              <a:rPr lang="en-US" altLang="zh-CN" sz="2000" kern="0" dirty="0">
                <a:latin typeface="SimSun" charset="0"/>
                <a:ea typeface="SimSun" charset="0"/>
                <a:cs typeface="SimSun" charset="0"/>
              </a:rPr>
              <a:t>B</a:t>
            </a:r>
            <a:r>
              <a:rPr lang="zh-CN" altLang="en-US" sz="2000" kern="0" dirty="0">
                <a:latin typeface="SimSun" charset="0"/>
                <a:ea typeface="SimSun" charset="0"/>
                <a:cs typeface="SimSun" charset="0"/>
              </a:rPr>
              <a:t>为根的子树剪去。此时称</a:t>
            </a:r>
            <a:r>
              <a:rPr lang="zh-CN" altLang="en-US" sz="2000" kern="0" dirty="0">
                <a:solidFill>
                  <a:schemeClr val="accent2"/>
                </a:solidFill>
                <a:latin typeface="SimSun" charset="0"/>
                <a:ea typeface="SimSun" charset="0"/>
                <a:cs typeface="SimSun" charset="0"/>
              </a:rPr>
              <a:t>结点</a:t>
            </a:r>
            <a:r>
              <a:rPr lang="en-US" altLang="zh-CN" sz="2000" kern="0" dirty="0">
                <a:solidFill>
                  <a:schemeClr val="accent2"/>
                </a:solidFill>
                <a:latin typeface="SimSun" charset="0"/>
                <a:ea typeface="SimSun" charset="0"/>
                <a:cs typeface="SimSun" charset="0"/>
              </a:rPr>
              <a:t>A</a:t>
            </a:r>
            <a:r>
              <a:rPr lang="zh-CN" altLang="en-US" sz="2000" kern="0" dirty="0">
                <a:solidFill>
                  <a:schemeClr val="accent2"/>
                </a:solidFill>
                <a:latin typeface="SimSun" charset="0"/>
                <a:ea typeface="SimSun" charset="0"/>
                <a:cs typeface="SimSun" charset="0"/>
              </a:rPr>
              <a:t>控制了结点</a:t>
            </a:r>
            <a:r>
              <a:rPr lang="en-US" altLang="zh-CN" sz="2000" kern="0" dirty="0">
                <a:solidFill>
                  <a:schemeClr val="accent2"/>
                </a:solidFill>
                <a:latin typeface="SimSun" charset="0"/>
                <a:ea typeface="SimSun" charset="0"/>
                <a:cs typeface="SimSun" charset="0"/>
              </a:rPr>
              <a:t>B</a:t>
            </a:r>
            <a:r>
              <a:rPr lang="zh-CN" altLang="en-US" sz="2000" kern="0" dirty="0">
                <a:latin typeface="SimSun" charset="0"/>
                <a:ea typeface="SimSun" charset="0"/>
                <a:cs typeface="SimSun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1627607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425" y="1124744"/>
            <a:ext cx="8540750" cy="5616624"/>
          </a:xfrm>
        </p:spPr>
        <p:txBody>
          <a:bodyPr/>
          <a:lstStyle/>
          <a:p>
            <a:pPr marL="342900" indent="-342900">
              <a:lnSpc>
                <a:spcPct val="130000"/>
              </a:lnSpc>
              <a:buBlip>
                <a:blip r:embed="rId2"/>
              </a:buBlip>
            </a:pPr>
            <a:r>
              <a:rPr lang="zh-CN" altLang="en-US" dirty="0" smtClean="0"/>
              <a:t>理解</a:t>
            </a:r>
            <a:r>
              <a:rPr lang="zh-CN" altLang="en-US" dirty="0"/>
              <a:t>分支限界法的剪枝搜索策略。</a:t>
            </a:r>
          </a:p>
          <a:p>
            <a:pPr marL="342900" indent="-342900">
              <a:lnSpc>
                <a:spcPct val="130000"/>
              </a:lnSpc>
              <a:buBlip>
                <a:blip r:embed="rId2"/>
              </a:buBlip>
            </a:pPr>
            <a:r>
              <a:rPr lang="zh-CN" altLang="en-US" dirty="0"/>
              <a:t>掌握分支限界法的算法框架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）队列式</a:t>
            </a:r>
            <a:r>
              <a:rPr lang="en-US" altLang="zh-CN" sz="2000" dirty="0"/>
              <a:t>(FIFO)</a:t>
            </a:r>
            <a:r>
              <a:rPr lang="zh-CN" altLang="en-US" sz="2000" dirty="0"/>
              <a:t>分支限界法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）优先队列式分支限界法   </a:t>
            </a:r>
            <a:endParaRPr lang="zh-CN" altLang="en-US" sz="2000" dirty="0">
              <a:sym typeface="Symbol" pitchFamily="18" charset="2"/>
            </a:endParaRPr>
          </a:p>
          <a:p>
            <a:pPr marL="342900" indent="-342900">
              <a:lnSpc>
                <a:spcPct val="130000"/>
              </a:lnSpc>
              <a:buBlip>
                <a:blip r:embed="rId2"/>
              </a:buBlip>
            </a:pPr>
            <a:r>
              <a:rPr lang="zh-CN" altLang="en-US" dirty="0"/>
              <a:t>通过应用范例学习分支限界法的设计策略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lnSpc>
                <a:spcPct val="130000"/>
              </a:lnSpc>
              <a:buFont typeface="Wingdings" charset="2"/>
              <a:buChar char="Ø"/>
            </a:pP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）单源最短路径问题</a:t>
            </a:r>
          </a:p>
          <a:p>
            <a:pPr marL="800100" lvl="1" indent="-342900">
              <a:lnSpc>
                <a:spcPct val="130000"/>
              </a:lnSpc>
              <a:buFont typeface="Wingdings" charset="2"/>
              <a:buChar char="Ø"/>
            </a:pPr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）装载问题；</a:t>
            </a:r>
          </a:p>
          <a:p>
            <a:pPr marL="800100" lvl="1" indent="-342900">
              <a:lnSpc>
                <a:spcPct val="130000"/>
              </a:lnSpc>
              <a:buFont typeface="Wingdings" charset="2"/>
              <a:buChar char="Ø"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）</a:t>
            </a:r>
            <a:r>
              <a:rPr lang="en-US" altLang="zh-CN" sz="1800" dirty="0"/>
              <a:t>0-1</a:t>
            </a:r>
            <a:r>
              <a:rPr lang="zh-CN" altLang="en-US" sz="1800" dirty="0"/>
              <a:t>背包问题；</a:t>
            </a:r>
          </a:p>
          <a:p>
            <a:pPr marL="800100" lvl="1" indent="-342900">
              <a:lnSpc>
                <a:spcPct val="130000"/>
              </a:lnSpc>
              <a:buFont typeface="Wingdings" charset="2"/>
              <a:buChar char="Ø"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）</a:t>
            </a:r>
            <a:r>
              <a:rPr lang="zh-CN" altLang="en-US" sz="1800" dirty="0"/>
              <a:t>最大团问题；</a:t>
            </a:r>
          </a:p>
          <a:p>
            <a:pPr marL="800100" lvl="1" indent="-342900">
              <a:lnSpc>
                <a:spcPct val="130000"/>
              </a:lnSpc>
              <a:buFont typeface="Wingdings" charset="2"/>
              <a:buChar char="Ø"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）</a:t>
            </a:r>
            <a:r>
              <a:rPr lang="zh-CN" altLang="en-US" sz="1800" dirty="0"/>
              <a:t>旅行售货员问题</a:t>
            </a:r>
          </a:p>
          <a:p>
            <a:pPr marL="800100" lvl="1" indent="-342900">
              <a:lnSpc>
                <a:spcPct val="130000"/>
              </a:lnSpc>
              <a:buFont typeface="Wingdings" charset="2"/>
              <a:buChar char="Ø"/>
            </a:pPr>
            <a:r>
              <a:rPr lang="zh-CN" altLang="en-US" sz="1800" dirty="0" smtClean="0"/>
              <a:t>（</a:t>
            </a:r>
            <a:r>
              <a:rPr lang="en-US" altLang="zh-CN" sz="1800" dirty="0"/>
              <a:t>6</a:t>
            </a:r>
            <a:r>
              <a:rPr lang="zh-CN" altLang="en-US" sz="1800" dirty="0" smtClean="0"/>
              <a:t>）</a:t>
            </a:r>
            <a:r>
              <a:rPr lang="zh-CN" altLang="en-US" sz="1800" dirty="0"/>
              <a:t>批处理作业调度</a:t>
            </a:r>
            <a:r>
              <a:rPr lang="zh-CN" altLang="en-US" sz="1800" dirty="0" smtClean="0"/>
              <a:t>问题</a:t>
            </a:r>
            <a:endParaRPr lang="zh-CN" altLang="en-US" sz="1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404664"/>
            <a:ext cx="7772400" cy="7920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/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buFontTx/>
            </a:pPr>
            <a:r>
              <a:rPr lang="zh-CN" altLang="en-US" sz="3200" kern="0" dirty="0" smtClean="0"/>
              <a:t>学习要点</a:t>
            </a:r>
            <a:endParaRPr lang="zh-CN" alt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402928119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476672"/>
            <a:ext cx="7772400" cy="726976"/>
          </a:xfrm>
        </p:spPr>
        <p:txBody>
          <a:bodyPr/>
          <a:lstStyle/>
          <a:p>
            <a:r>
              <a:rPr lang="en-US" altLang="zh-CN" sz="3600" dirty="0" smtClean="0"/>
              <a:t>8</a:t>
            </a:r>
            <a:r>
              <a:rPr lang="zh-CN" altLang="en-US" sz="3600" dirty="0" smtClean="0"/>
              <a:t>.</a:t>
            </a:r>
            <a:r>
              <a:rPr lang="zh-CN" altLang="en-US" sz="3600" dirty="0"/>
              <a:t>2	单源最短路径问题</a:t>
            </a:r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517524" y="1254174"/>
            <a:ext cx="32754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kumimoji="1" lang="zh-CN" altLang="en-US" sz="2400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. 算法过程</a:t>
            </a:r>
            <a:endParaRPr lang="zh-CN" altLang="en-US" sz="1200" dirty="0">
              <a:solidFill>
                <a:schemeClr val="accent2"/>
              </a:solidFill>
              <a:ea typeface="华文行楷" pitchFamily="2" charset="-122"/>
            </a:endParaRPr>
          </a:p>
        </p:txBody>
      </p:sp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378507" y="4653136"/>
            <a:ext cx="4260815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）先从源结点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开始扩展，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个子结点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被插入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535612" y="3096588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cxnSp>
        <p:nvCxnSpPr>
          <p:cNvPr id="7" name="直接箭头连接符 6"/>
          <p:cNvCxnSpPr>
            <a:stCxn id="6" idx="6"/>
            <a:endCxn id="8" idx="2"/>
          </p:cNvCxnSpPr>
          <p:nvPr/>
        </p:nvCxnSpPr>
        <p:spPr bwMode="auto">
          <a:xfrm>
            <a:off x="967660" y="3276608"/>
            <a:ext cx="102218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" name="椭圆 7"/>
          <p:cNvSpPr/>
          <p:nvPr/>
        </p:nvSpPr>
        <p:spPr bwMode="auto">
          <a:xfrm>
            <a:off x="1989840" y="3096588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1990653" y="1868322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1989840" y="4105828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6075" y="2938054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4320" y="2998673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b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13" name="直接箭头连接符 12"/>
          <p:cNvCxnSpPr>
            <a:endCxn id="9" idx="3"/>
          </p:cNvCxnSpPr>
          <p:nvPr/>
        </p:nvCxnSpPr>
        <p:spPr bwMode="auto">
          <a:xfrm flipV="1">
            <a:off x="909103" y="2175635"/>
            <a:ext cx="1144822" cy="9209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" name="TextBox 13"/>
          <p:cNvSpPr txBox="1"/>
          <p:nvPr/>
        </p:nvSpPr>
        <p:spPr>
          <a:xfrm>
            <a:off x="1516075" y="2129669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81656" y="2292087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DF8309"/>
                </a:solidFill>
              </a:rPr>
              <a:t>a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16" name="直接箭头连接符 15"/>
          <p:cNvCxnSpPr>
            <a:stCxn id="6" idx="5"/>
            <a:endCxn id="10" idx="1"/>
          </p:cNvCxnSpPr>
          <p:nvPr/>
        </p:nvCxnSpPr>
        <p:spPr bwMode="auto">
          <a:xfrm>
            <a:off x="904388" y="3403901"/>
            <a:ext cx="1148724" cy="7546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7" name="TextBox 16"/>
          <p:cNvSpPr txBox="1"/>
          <p:nvPr/>
        </p:nvSpPr>
        <p:spPr>
          <a:xfrm>
            <a:off x="1358739" y="3781228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5985" y="3518541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c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19" name="直接箭头连接符 18"/>
          <p:cNvCxnSpPr>
            <a:stCxn id="9" idx="4"/>
            <a:endCxn id="8" idx="0"/>
          </p:cNvCxnSpPr>
          <p:nvPr/>
        </p:nvCxnSpPr>
        <p:spPr bwMode="auto">
          <a:xfrm flipH="1">
            <a:off x="2205864" y="2228362"/>
            <a:ext cx="813" cy="8682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0" name="TextBox 19"/>
          <p:cNvSpPr txBox="1"/>
          <p:nvPr/>
        </p:nvSpPr>
        <p:spPr>
          <a:xfrm>
            <a:off x="2205864" y="2560265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95898" y="2298946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u</a:t>
            </a:r>
            <a:endParaRPr lang="zh-CN" altLang="en-US" dirty="0">
              <a:solidFill>
                <a:srgbClr val="DF8309"/>
              </a:solidFill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3738197" y="4105828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5432156" y="4105828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738197" y="3096588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5432156" y="3096588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3738197" y="1868322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5432156" y="1868322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7160348" y="3096588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cxnSp>
        <p:nvCxnSpPr>
          <p:cNvPr id="29" name="直接箭头连接符 28"/>
          <p:cNvCxnSpPr>
            <a:endCxn id="24" idx="2"/>
          </p:cNvCxnSpPr>
          <p:nvPr/>
        </p:nvCxnSpPr>
        <p:spPr bwMode="auto">
          <a:xfrm flipV="1">
            <a:off x="2422701" y="3276608"/>
            <a:ext cx="1315496" cy="94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0" name="TextBox 29"/>
          <p:cNvSpPr txBox="1"/>
          <p:nvPr/>
        </p:nvSpPr>
        <p:spPr>
          <a:xfrm>
            <a:off x="3214390" y="2955654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628498" y="2955654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f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 flipV="1">
            <a:off x="2438374" y="2018353"/>
            <a:ext cx="1315496" cy="94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3" name="TextBox 32"/>
          <p:cNvSpPr txBox="1"/>
          <p:nvPr/>
        </p:nvSpPr>
        <p:spPr>
          <a:xfrm>
            <a:off x="3182814" y="1717900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596922" y="1717900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d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 flipV="1">
            <a:off x="4142220" y="2041634"/>
            <a:ext cx="1315496" cy="94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6" name="TextBox 35"/>
          <p:cNvSpPr txBox="1"/>
          <p:nvPr/>
        </p:nvSpPr>
        <p:spPr>
          <a:xfrm>
            <a:off x="4886660" y="1741181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300768" y="1741181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DF8309"/>
                </a:solidFill>
              </a:rPr>
              <a:t>i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4166102" y="3252739"/>
            <a:ext cx="119404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9" name="TextBox 38"/>
          <p:cNvSpPr txBox="1"/>
          <p:nvPr/>
        </p:nvSpPr>
        <p:spPr>
          <a:xfrm>
            <a:off x="4910542" y="2942798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24650" y="2942798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k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flipV="1">
            <a:off x="2422701" y="4285848"/>
            <a:ext cx="1315496" cy="94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2" name="TextBox 41"/>
          <p:cNvSpPr txBox="1"/>
          <p:nvPr/>
        </p:nvSpPr>
        <p:spPr>
          <a:xfrm>
            <a:off x="3023548" y="3989278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28498" y="3964894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h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 flipV="1">
            <a:off x="4121503" y="4295437"/>
            <a:ext cx="1315496" cy="94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5" name="TextBox 44"/>
          <p:cNvSpPr txBox="1"/>
          <p:nvPr/>
        </p:nvSpPr>
        <p:spPr>
          <a:xfrm>
            <a:off x="4913192" y="3974483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327300" y="3974483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m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 flipV="1">
            <a:off x="5859210" y="3276608"/>
            <a:ext cx="1315496" cy="94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8" name="TextBox 47"/>
          <p:cNvSpPr txBox="1"/>
          <p:nvPr/>
        </p:nvSpPr>
        <p:spPr>
          <a:xfrm>
            <a:off x="6650899" y="2955654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065007" y="2955654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o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50" name="直接箭头连接符 49"/>
          <p:cNvCxnSpPr>
            <a:stCxn id="27" idx="5"/>
            <a:endCxn id="28" idx="1"/>
          </p:cNvCxnSpPr>
          <p:nvPr/>
        </p:nvCxnSpPr>
        <p:spPr bwMode="auto">
          <a:xfrm>
            <a:off x="5800932" y="2175635"/>
            <a:ext cx="1422688" cy="9736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1" name="TextBox 50"/>
          <p:cNvSpPr txBox="1"/>
          <p:nvPr/>
        </p:nvSpPr>
        <p:spPr>
          <a:xfrm>
            <a:off x="6650899" y="2487317"/>
            <a:ext cx="472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137915" y="2148763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n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>
            <a:off x="4098260" y="2175635"/>
            <a:ext cx="1422688" cy="9736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4" name="TextBox 53"/>
          <p:cNvSpPr txBox="1"/>
          <p:nvPr/>
        </p:nvSpPr>
        <p:spPr>
          <a:xfrm>
            <a:off x="4948227" y="2487317"/>
            <a:ext cx="472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448453" y="2142569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j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>
            <a:off x="2384778" y="2169754"/>
            <a:ext cx="1422688" cy="9736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7" name="TextBox 56"/>
          <p:cNvSpPr txBox="1"/>
          <p:nvPr/>
        </p:nvSpPr>
        <p:spPr>
          <a:xfrm>
            <a:off x="3234745" y="2481436"/>
            <a:ext cx="472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721761" y="2142882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e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59" name="直接箭头连接符 58"/>
          <p:cNvCxnSpPr>
            <a:stCxn id="8" idx="4"/>
            <a:endCxn id="22" idx="1"/>
          </p:cNvCxnSpPr>
          <p:nvPr/>
        </p:nvCxnSpPr>
        <p:spPr bwMode="auto">
          <a:xfrm>
            <a:off x="2205864" y="3456628"/>
            <a:ext cx="1595605" cy="7019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0" name="TextBox 59"/>
          <p:cNvSpPr txBox="1"/>
          <p:nvPr/>
        </p:nvSpPr>
        <p:spPr>
          <a:xfrm>
            <a:off x="3017320" y="3611951"/>
            <a:ext cx="472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596922" y="3350994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g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62" name="直接箭头连接符 61"/>
          <p:cNvCxnSpPr>
            <a:endCxn id="22" idx="0"/>
          </p:cNvCxnSpPr>
          <p:nvPr/>
        </p:nvCxnSpPr>
        <p:spPr bwMode="auto">
          <a:xfrm>
            <a:off x="3951704" y="3447957"/>
            <a:ext cx="2517" cy="65787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3" name="TextBox 62"/>
          <p:cNvSpPr txBox="1"/>
          <p:nvPr/>
        </p:nvSpPr>
        <p:spPr>
          <a:xfrm>
            <a:off x="3850566" y="3712518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862567" y="3437137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q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65" name="直接箭头连接符 64"/>
          <p:cNvCxnSpPr>
            <a:stCxn id="25" idx="4"/>
          </p:cNvCxnSpPr>
          <p:nvPr/>
        </p:nvCxnSpPr>
        <p:spPr bwMode="auto">
          <a:xfrm>
            <a:off x="5648180" y="3456628"/>
            <a:ext cx="13297" cy="6371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</p:spPr>
      </p:cxnSp>
      <p:sp>
        <p:nvSpPr>
          <p:cNvPr id="66" name="TextBox 65"/>
          <p:cNvSpPr txBox="1"/>
          <p:nvPr/>
        </p:nvSpPr>
        <p:spPr>
          <a:xfrm>
            <a:off x="5658146" y="3767840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648180" y="3506521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r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68" name="直接箭头连接符 67"/>
          <p:cNvCxnSpPr>
            <a:stCxn id="22" idx="7"/>
            <a:endCxn id="25" idx="3"/>
          </p:cNvCxnSpPr>
          <p:nvPr/>
        </p:nvCxnSpPr>
        <p:spPr bwMode="auto">
          <a:xfrm flipV="1">
            <a:off x="4106973" y="3403901"/>
            <a:ext cx="1388455" cy="7546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9" name="TextBox 68"/>
          <p:cNvSpPr txBox="1"/>
          <p:nvPr/>
        </p:nvSpPr>
        <p:spPr>
          <a:xfrm>
            <a:off x="4598520" y="3432827"/>
            <a:ext cx="472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416122" y="3604553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l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71" name="直接箭头连接符 70"/>
          <p:cNvCxnSpPr>
            <a:endCxn id="28" idx="3"/>
          </p:cNvCxnSpPr>
          <p:nvPr/>
        </p:nvCxnSpPr>
        <p:spPr bwMode="auto">
          <a:xfrm flipV="1">
            <a:off x="5847105" y="3403901"/>
            <a:ext cx="1376515" cy="8447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72" name="TextBox 71"/>
          <p:cNvSpPr txBox="1"/>
          <p:nvPr/>
        </p:nvSpPr>
        <p:spPr>
          <a:xfrm>
            <a:off x="6512276" y="3483878"/>
            <a:ext cx="472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222343" y="3548304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p</a:t>
            </a:r>
            <a:endParaRPr lang="zh-CN" altLang="en-US" dirty="0">
              <a:solidFill>
                <a:srgbClr val="DF8309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5029" y="3109403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DF8309"/>
                </a:solidFill>
              </a:rPr>
              <a:t>s</a:t>
            </a:r>
            <a:endParaRPr lang="zh-CN" altLang="en-US" dirty="0">
              <a:solidFill>
                <a:srgbClr val="DF8309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592396" y="3143434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DF8309"/>
                </a:solidFill>
              </a:rPr>
              <a:t>t</a:t>
            </a:r>
            <a:endParaRPr lang="zh-CN" altLang="en-US" dirty="0">
              <a:solidFill>
                <a:srgbClr val="DF8309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31595"/>
              </p:ext>
            </p:extLst>
          </p:nvPr>
        </p:nvGraphicFramePr>
        <p:xfrm>
          <a:off x="349395" y="5573003"/>
          <a:ext cx="328650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4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路径长度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椭圆 80"/>
          <p:cNvSpPr/>
          <p:nvPr/>
        </p:nvSpPr>
        <p:spPr bwMode="auto">
          <a:xfrm>
            <a:off x="7223620" y="4264702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rPr>
              <a:t>s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6300934" y="5009456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rPr>
              <a:t>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83" name="椭圆 82"/>
          <p:cNvSpPr/>
          <p:nvPr/>
        </p:nvSpPr>
        <p:spPr bwMode="auto">
          <a:xfrm rot="243958">
            <a:off x="7174706" y="5009456"/>
            <a:ext cx="480962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rPr>
              <a:t>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8033204" y="4992857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rPr>
              <a:t>4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cxnSp>
        <p:nvCxnSpPr>
          <p:cNvPr id="85" name="直接箭头连接符 84"/>
          <p:cNvCxnSpPr>
            <a:endCxn id="82" idx="7"/>
          </p:cNvCxnSpPr>
          <p:nvPr/>
        </p:nvCxnSpPr>
        <p:spPr bwMode="auto">
          <a:xfrm flipH="1">
            <a:off x="6669710" y="4591622"/>
            <a:ext cx="602592" cy="4705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8" name="TextBox 87"/>
          <p:cNvSpPr txBox="1"/>
          <p:nvPr/>
        </p:nvSpPr>
        <p:spPr>
          <a:xfrm>
            <a:off x="6886903" y="4422345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650899" y="4591622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DF8309"/>
                </a:solidFill>
              </a:rPr>
              <a:t>a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90" name="直接箭头连接符 89"/>
          <p:cNvCxnSpPr>
            <a:stCxn id="81" idx="4"/>
            <a:endCxn id="83" idx="0"/>
          </p:cNvCxnSpPr>
          <p:nvPr/>
        </p:nvCxnSpPr>
        <p:spPr bwMode="auto">
          <a:xfrm flipH="1">
            <a:off x="7427951" y="4624742"/>
            <a:ext cx="11693" cy="38516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4" name="TextBox 93"/>
          <p:cNvSpPr txBox="1"/>
          <p:nvPr/>
        </p:nvSpPr>
        <p:spPr>
          <a:xfrm>
            <a:off x="7378491" y="4700280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086736" y="4760899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b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97" name="直接箭头连接符 96"/>
          <p:cNvCxnSpPr/>
          <p:nvPr/>
        </p:nvCxnSpPr>
        <p:spPr bwMode="auto">
          <a:xfrm>
            <a:off x="7634025" y="4552849"/>
            <a:ext cx="430379" cy="4104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8" name="TextBox 97"/>
          <p:cNvSpPr txBox="1"/>
          <p:nvPr/>
        </p:nvSpPr>
        <p:spPr>
          <a:xfrm>
            <a:off x="7934556" y="4653136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749732" y="4418874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c</a:t>
            </a:r>
            <a:endParaRPr lang="zh-CN" altLang="en-US" dirty="0">
              <a:solidFill>
                <a:srgbClr val="DF8309"/>
              </a:solidFill>
            </a:endParaRPr>
          </a:p>
        </p:txBody>
      </p:sp>
      <p:sp>
        <p:nvSpPr>
          <p:cNvPr id="103" name="Text Box 7"/>
          <p:cNvSpPr txBox="1">
            <a:spLocks noChangeArrowheads="1"/>
          </p:cNvSpPr>
          <p:nvPr/>
        </p:nvSpPr>
        <p:spPr bwMode="auto">
          <a:xfrm>
            <a:off x="5549255" y="5538439"/>
            <a:ext cx="3226581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取出结点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进行扩展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788378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5" grpId="0"/>
      <p:bldP spid="6" grpId="0" animBg="1"/>
      <p:bldP spid="8" grpId="0" animBg="1"/>
      <p:bldP spid="9" grpId="0" animBg="1"/>
      <p:bldP spid="10" grpId="0" animBg="1"/>
      <p:bldP spid="81" grpId="0" animBg="1"/>
      <p:bldP spid="82" grpId="0" animBg="1"/>
      <p:bldP spid="83" grpId="0" animBg="1"/>
      <p:bldP spid="84" grpId="0" animBg="1"/>
      <p:bldP spid="88" grpId="0"/>
      <p:bldP spid="89" grpId="0"/>
      <p:bldP spid="94" grpId="0"/>
      <p:bldP spid="95" grpId="0"/>
      <p:bldP spid="98" grpId="0"/>
      <p:bldP spid="99" grpId="0"/>
      <p:bldP spid="1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476672"/>
            <a:ext cx="7772400" cy="726976"/>
          </a:xfrm>
        </p:spPr>
        <p:txBody>
          <a:bodyPr/>
          <a:lstStyle/>
          <a:p>
            <a:r>
              <a:rPr lang="en-US" altLang="zh-CN" sz="3600" dirty="0" smtClean="0"/>
              <a:t>8</a:t>
            </a:r>
            <a:r>
              <a:rPr lang="zh-CN" altLang="en-US" sz="3600" dirty="0" smtClean="0"/>
              <a:t>.</a:t>
            </a:r>
            <a:r>
              <a:rPr lang="zh-CN" altLang="en-US" sz="3600" dirty="0"/>
              <a:t>2	单源最短路径问题</a:t>
            </a:r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517524" y="1185024"/>
            <a:ext cx="32754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kumimoji="1" lang="zh-CN" altLang="en-US" sz="2400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. 算法过程</a:t>
            </a:r>
            <a:endParaRPr lang="zh-CN" altLang="en-US" sz="1200" dirty="0">
              <a:solidFill>
                <a:schemeClr val="accent2"/>
              </a:solidFill>
              <a:ea typeface="华文行楷" pitchFamily="2" charset="-122"/>
            </a:endParaRPr>
          </a:p>
        </p:txBody>
      </p:sp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302908" y="4422345"/>
            <a:ext cx="536019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）结点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沿边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扩展到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时，路径长度为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，而结点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当前路径长度为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，没有得到优化，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该子树被剪掉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；结点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沿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扩展至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时，将它们加入优先队列。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535612" y="2988693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cxnSp>
        <p:nvCxnSpPr>
          <p:cNvPr id="7" name="直接箭头连接符 6"/>
          <p:cNvCxnSpPr>
            <a:stCxn id="6" idx="6"/>
            <a:endCxn id="8" idx="2"/>
          </p:cNvCxnSpPr>
          <p:nvPr/>
        </p:nvCxnSpPr>
        <p:spPr bwMode="auto">
          <a:xfrm>
            <a:off x="967660" y="3168713"/>
            <a:ext cx="102218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" name="椭圆 7"/>
          <p:cNvSpPr/>
          <p:nvPr/>
        </p:nvSpPr>
        <p:spPr bwMode="auto">
          <a:xfrm>
            <a:off x="1989840" y="2988693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1990653" y="1760427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1989840" y="3997933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6075" y="2830159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4320" y="2890778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b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13" name="直接箭头连接符 12"/>
          <p:cNvCxnSpPr>
            <a:endCxn id="9" idx="3"/>
          </p:cNvCxnSpPr>
          <p:nvPr/>
        </p:nvCxnSpPr>
        <p:spPr bwMode="auto">
          <a:xfrm flipV="1">
            <a:off x="909103" y="2067740"/>
            <a:ext cx="1144822" cy="9209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" name="TextBox 13"/>
          <p:cNvSpPr txBox="1"/>
          <p:nvPr/>
        </p:nvSpPr>
        <p:spPr>
          <a:xfrm>
            <a:off x="1516075" y="2021774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01803" y="2282350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DF8309"/>
                </a:solidFill>
              </a:rPr>
              <a:t>a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16" name="直接箭头连接符 15"/>
          <p:cNvCxnSpPr>
            <a:stCxn id="6" idx="5"/>
            <a:endCxn id="10" idx="1"/>
          </p:cNvCxnSpPr>
          <p:nvPr/>
        </p:nvCxnSpPr>
        <p:spPr bwMode="auto">
          <a:xfrm>
            <a:off x="904388" y="3296006"/>
            <a:ext cx="1148724" cy="7546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7" name="TextBox 16"/>
          <p:cNvSpPr txBox="1"/>
          <p:nvPr/>
        </p:nvSpPr>
        <p:spPr>
          <a:xfrm>
            <a:off x="1358739" y="3673333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5985" y="3410646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c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19" name="直接箭头连接符 18"/>
          <p:cNvCxnSpPr>
            <a:stCxn id="9" idx="4"/>
            <a:endCxn id="8" idx="0"/>
          </p:cNvCxnSpPr>
          <p:nvPr/>
        </p:nvCxnSpPr>
        <p:spPr bwMode="auto">
          <a:xfrm flipH="1">
            <a:off x="2205864" y="2120467"/>
            <a:ext cx="813" cy="8682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0" name="TextBox 19"/>
          <p:cNvSpPr txBox="1"/>
          <p:nvPr/>
        </p:nvSpPr>
        <p:spPr>
          <a:xfrm>
            <a:off x="2205864" y="2452370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95898" y="2191051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u</a:t>
            </a:r>
            <a:endParaRPr lang="zh-CN" altLang="en-US" dirty="0">
              <a:solidFill>
                <a:srgbClr val="DF8309"/>
              </a:solidFill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3738197" y="3997933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5432156" y="3997933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738197" y="2988693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5432156" y="2988693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3738197" y="1760427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5432156" y="1760427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7160348" y="2988693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cxnSp>
        <p:nvCxnSpPr>
          <p:cNvPr id="29" name="直接箭头连接符 28"/>
          <p:cNvCxnSpPr>
            <a:endCxn id="24" idx="2"/>
          </p:cNvCxnSpPr>
          <p:nvPr/>
        </p:nvCxnSpPr>
        <p:spPr bwMode="auto">
          <a:xfrm flipV="1">
            <a:off x="2422701" y="3168713"/>
            <a:ext cx="1315496" cy="94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0" name="TextBox 29"/>
          <p:cNvSpPr txBox="1"/>
          <p:nvPr/>
        </p:nvSpPr>
        <p:spPr>
          <a:xfrm>
            <a:off x="3214390" y="2847759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628498" y="2847759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f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 flipV="1">
            <a:off x="2438374" y="1910458"/>
            <a:ext cx="1315496" cy="94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3" name="TextBox 32"/>
          <p:cNvSpPr txBox="1"/>
          <p:nvPr/>
        </p:nvSpPr>
        <p:spPr>
          <a:xfrm>
            <a:off x="3215480" y="1509286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787883" y="1509286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d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 flipV="1">
            <a:off x="4142220" y="1933739"/>
            <a:ext cx="1315496" cy="94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6" name="TextBox 35"/>
          <p:cNvSpPr txBox="1"/>
          <p:nvPr/>
        </p:nvSpPr>
        <p:spPr>
          <a:xfrm>
            <a:off x="4886660" y="1595185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327300" y="1591150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DF8309"/>
                </a:solidFill>
              </a:rPr>
              <a:t>i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4166102" y="3144844"/>
            <a:ext cx="119404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9" name="TextBox 38"/>
          <p:cNvSpPr txBox="1"/>
          <p:nvPr/>
        </p:nvSpPr>
        <p:spPr>
          <a:xfrm>
            <a:off x="4708571" y="2819215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24650" y="2834903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k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flipV="1">
            <a:off x="2422701" y="4177953"/>
            <a:ext cx="1315496" cy="94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2" name="TextBox 41"/>
          <p:cNvSpPr txBox="1"/>
          <p:nvPr/>
        </p:nvSpPr>
        <p:spPr>
          <a:xfrm>
            <a:off x="3023548" y="3881383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28498" y="3856999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h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 flipV="1">
            <a:off x="4121503" y="4187542"/>
            <a:ext cx="1315496" cy="94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5" name="TextBox 44"/>
          <p:cNvSpPr txBox="1"/>
          <p:nvPr/>
        </p:nvSpPr>
        <p:spPr>
          <a:xfrm>
            <a:off x="4913192" y="3866588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327300" y="3866588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m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 flipV="1">
            <a:off x="5859210" y="3168713"/>
            <a:ext cx="1315496" cy="94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8" name="TextBox 47"/>
          <p:cNvSpPr txBox="1"/>
          <p:nvPr/>
        </p:nvSpPr>
        <p:spPr>
          <a:xfrm>
            <a:off x="6650899" y="2847759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065007" y="2847759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o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50" name="直接箭头连接符 49"/>
          <p:cNvCxnSpPr>
            <a:stCxn id="27" idx="5"/>
            <a:endCxn id="28" idx="1"/>
          </p:cNvCxnSpPr>
          <p:nvPr/>
        </p:nvCxnSpPr>
        <p:spPr bwMode="auto">
          <a:xfrm>
            <a:off x="5800932" y="2067740"/>
            <a:ext cx="1422688" cy="9736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1" name="TextBox 50"/>
          <p:cNvSpPr txBox="1"/>
          <p:nvPr/>
        </p:nvSpPr>
        <p:spPr>
          <a:xfrm>
            <a:off x="6650899" y="2379422"/>
            <a:ext cx="472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137915" y="2040868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n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>
            <a:off x="4098260" y="2067740"/>
            <a:ext cx="1422688" cy="9736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4" name="TextBox 53"/>
          <p:cNvSpPr txBox="1"/>
          <p:nvPr/>
        </p:nvSpPr>
        <p:spPr>
          <a:xfrm>
            <a:off x="4948227" y="2379422"/>
            <a:ext cx="472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448453" y="2034674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j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>
            <a:off x="2383394" y="2028755"/>
            <a:ext cx="1422688" cy="9736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7" name="TextBox 56"/>
          <p:cNvSpPr txBox="1"/>
          <p:nvPr/>
        </p:nvSpPr>
        <p:spPr>
          <a:xfrm>
            <a:off x="3234745" y="2373541"/>
            <a:ext cx="472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785834" y="2120467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e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59" name="直接箭头连接符 58"/>
          <p:cNvCxnSpPr>
            <a:stCxn id="8" idx="4"/>
            <a:endCxn id="22" idx="1"/>
          </p:cNvCxnSpPr>
          <p:nvPr/>
        </p:nvCxnSpPr>
        <p:spPr bwMode="auto">
          <a:xfrm>
            <a:off x="2205864" y="3348733"/>
            <a:ext cx="1595605" cy="7019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0" name="TextBox 59"/>
          <p:cNvSpPr txBox="1"/>
          <p:nvPr/>
        </p:nvSpPr>
        <p:spPr>
          <a:xfrm>
            <a:off x="3017320" y="3504056"/>
            <a:ext cx="472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596922" y="3243099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g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62" name="直接箭头连接符 61"/>
          <p:cNvCxnSpPr>
            <a:endCxn id="22" idx="0"/>
          </p:cNvCxnSpPr>
          <p:nvPr/>
        </p:nvCxnSpPr>
        <p:spPr bwMode="auto">
          <a:xfrm>
            <a:off x="3951704" y="3340062"/>
            <a:ext cx="2517" cy="65787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3" name="TextBox 62"/>
          <p:cNvSpPr txBox="1"/>
          <p:nvPr/>
        </p:nvSpPr>
        <p:spPr>
          <a:xfrm>
            <a:off x="3850566" y="3604623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862567" y="3329242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q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65" name="直接箭头连接符 64"/>
          <p:cNvCxnSpPr>
            <a:stCxn id="25" idx="4"/>
          </p:cNvCxnSpPr>
          <p:nvPr/>
        </p:nvCxnSpPr>
        <p:spPr bwMode="auto">
          <a:xfrm>
            <a:off x="5648180" y="3348733"/>
            <a:ext cx="13297" cy="6371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</p:spPr>
      </p:cxnSp>
      <p:sp>
        <p:nvSpPr>
          <p:cNvPr id="66" name="TextBox 65"/>
          <p:cNvSpPr txBox="1"/>
          <p:nvPr/>
        </p:nvSpPr>
        <p:spPr>
          <a:xfrm>
            <a:off x="5658146" y="3659945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648180" y="3398626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r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68" name="直接箭头连接符 67"/>
          <p:cNvCxnSpPr>
            <a:stCxn id="22" idx="7"/>
            <a:endCxn id="25" idx="3"/>
          </p:cNvCxnSpPr>
          <p:nvPr/>
        </p:nvCxnSpPr>
        <p:spPr bwMode="auto">
          <a:xfrm flipV="1">
            <a:off x="4106973" y="3296006"/>
            <a:ext cx="1388455" cy="7546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9" name="TextBox 68"/>
          <p:cNvSpPr txBox="1"/>
          <p:nvPr/>
        </p:nvSpPr>
        <p:spPr>
          <a:xfrm>
            <a:off x="4598520" y="3324932"/>
            <a:ext cx="472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416122" y="3496658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l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71" name="直接箭头连接符 70"/>
          <p:cNvCxnSpPr>
            <a:endCxn id="28" idx="3"/>
          </p:cNvCxnSpPr>
          <p:nvPr/>
        </p:nvCxnSpPr>
        <p:spPr bwMode="auto">
          <a:xfrm flipV="1">
            <a:off x="5847105" y="3296006"/>
            <a:ext cx="1376515" cy="8447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72" name="TextBox 71"/>
          <p:cNvSpPr txBox="1"/>
          <p:nvPr/>
        </p:nvSpPr>
        <p:spPr>
          <a:xfrm>
            <a:off x="6512276" y="3375983"/>
            <a:ext cx="472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222343" y="3440409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p</a:t>
            </a:r>
            <a:endParaRPr lang="zh-CN" altLang="en-US" dirty="0">
              <a:solidFill>
                <a:srgbClr val="DF8309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5029" y="3001508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DF8309"/>
                </a:solidFill>
              </a:rPr>
              <a:t>s</a:t>
            </a:r>
            <a:endParaRPr lang="zh-CN" altLang="en-US" dirty="0">
              <a:solidFill>
                <a:srgbClr val="DF8309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592396" y="3035539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DF8309"/>
                </a:solidFill>
              </a:rPr>
              <a:t>t</a:t>
            </a:r>
            <a:endParaRPr lang="zh-CN" altLang="en-US" dirty="0">
              <a:solidFill>
                <a:srgbClr val="DF8309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376669"/>
              </p:ext>
            </p:extLst>
          </p:nvPr>
        </p:nvGraphicFramePr>
        <p:xfrm>
          <a:off x="6578765" y="1214894"/>
          <a:ext cx="231371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90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路径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长度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椭圆 80"/>
          <p:cNvSpPr/>
          <p:nvPr/>
        </p:nvSpPr>
        <p:spPr bwMode="auto">
          <a:xfrm>
            <a:off x="7502508" y="3943177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rPr>
              <a:t>s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6690859" y="4749666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rPr>
              <a:t>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83" name="椭圆 82"/>
          <p:cNvSpPr/>
          <p:nvPr/>
        </p:nvSpPr>
        <p:spPr bwMode="auto">
          <a:xfrm rot="243958">
            <a:off x="7453594" y="4795826"/>
            <a:ext cx="480962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rPr>
              <a:t>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8312092" y="4779227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rPr>
              <a:t>4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cxnSp>
        <p:nvCxnSpPr>
          <p:cNvPr id="85" name="直接箭头连接符 84"/>
          <p:cNvCxnSpPr/>
          <p:nvPr/>
        </p:nvCxnSpPr>
        <p:spPr bwMode="auto">
          <a:xfrm flipH="1">
            <a:off x="6984284" y="4283034"/>
            <a:ext cx="602592" cy="4705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8" name="TextBox 87"/>
          <p:cNvSpPr txBox="1"/>
          <p:nvPr/>
        </p:nvSpPr>
        <p:spPr>
          <a:xfrm>
            <a:off x="7165791" y="4208715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929787" y="4377992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DF8309"/>
                </a:solidFill>
              </a:rPr>
              <a:t>a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90" name="直接箭头连接符 89"/>
          <p:cNvCxnSpPr>
            <a:stCxn id="81" idx="4"/>
            <a:endCxn id="83" idx="0"/>
          </p:cNvCxnSpPr>
          <p:nvPr/>
        </p:nvCxnSpPr>
        <p:spPr bwMode="auto">
          <a:xfrm flipH="1">
            <a:off x="7706839" y="4303217"/>
            <a:ext cx="11693" cy="49306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4" name="TextBox 93"/>
          <p:cNvSpPr txBox="1"/>
          <p:nvPr/>
        </p:nvSpPr>
        <p:spPr>
          <a:xfrm>
            <a:off x="7657379" y="4486650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382823" y="4486650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b</a:t>
            </a:r>
            <a:endParaRPr lang="zh-CN" altLang="en-US" dirty="0">
              <a:solidFill>
                <a:srgbClr val="DF8309"/>
              </a:solidFill>
            </a:endParaRPr>
          </a:p>
        </p:txBody>
      </p:sp>
      <p:cxnSp>
        <p:nvCxnSpPr>
          <p:cNvPr id="97" name="直接箭头连接符 96"/>
          <p:cNvCxnSpPr/>
          <p:nvPr/>
        </p:nvCxnSpPr>
        <p:spPr bwMode="auto">
          <a:xfrm>
            <a:off x="7912913" y="4339219"/>
            <a:ext cx="430379" cy="4104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8" name="TextBox 97"/>
          <p:cNvSpPr txBox="1"/>
          <p:nvPr/>
        </p:nvSpPr>
        <p:spPr>
          <a:xfrm>
            <a:off x="8213444" y="4439506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8028620" y="4205244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F8309"/>
                </a:solidFill>
              </a:rPr>
              <a:t>c</a:t>
            </a:r>
            <a:endParaRPr lang="zh-CN" altLang="en-US" dirty="0">
              <a:solidFill>
                <a:srgbClr val="DF8309"/>
              </a:solidFill>
            </a:endParaRPr>
          </a:p>
        </p:txBody>
      </p:sp>
      <p:sp>
        <p:nvSpPr>
          <p:cNvPr id="103" name="Text Box 7"/>
          <p:cNvSpPr txBox="1">
            <a:spLocks noChangeArrowheads="1"/>
          </p:cNvSpPr>
          <p:nvPr/>
        </p:nvSpPr>
        <p:spPr bwMode="auto">
          <a:xfrm>
            <a:off x="1607880" y="5954494"/>
            <a:ext cx="7133741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取出结点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进行扩展。重复上述操作，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直到队列为空。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1" name="直接箭头连接符 90"/>
          <p:cNvCxnSpPr/>
          <p:nvPr/>
        </p:nvCxnSpPr>
        <p:spPr bwMode="auto">
          <a:xfrm flipH="1">
            <a:off x="6452587" y="5098090"/>
            <a:ext cx="355648" cy="3471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2" name="直接箭头连接符 91"/>
          <p:cNvCxnSpPr/>
          <p:nvPr/>
        </p:nvCxnSpPr>
        <p:spPr bwMode="auto">
          <a:xfrm>
            <a:off x="6892472" y="5096103"/>
            <a:ext cx="216024" cy="4878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0" name="椭圆 99"/>
          <p:cNvSpPr/>
          <p:nvPr/>
        </p:nvSpPr>
        <p:spPr bwMode="auto">
          <a:xfrm flipH="1">
            <a:off x="6163655" y="5445224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rPr>
              <a:t>5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101" name="椭圆 100"/>
          <p:cNvSpPr/>
          <p:nvPr/>
        </p:nvSpPr>
        <p:spPr bwMode="auto">
          <a:xfrm flipH="1">
            <a:off x="6906883" y="5564817"/>
            <a:ext cx="432048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隶书" panose="02010800040101010101" pitchFamily="2" charset="-122"/>
              </a:rPr>
              <a:t>6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73075" y="4969990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281031" y="5096103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DF8309"/>
                </a:solidFill>
              </a:rPr>
              <a:t>d</a:t>
            </a:r>
            <a:endParaRPr lang="zh-CN" altLang="en-US" dirty="0">
              <a:solidFill>
                <a:srgbClr val="DF8309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908948" y="5051338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6973915" y="5222564"/>
            <a:ext cx="31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DF8309"/>
                </a:solidFill>
              </a:rPr>
              <a:t>e</a:t>
            </a:r>
            <a:endParaRPr lang="zh-CN" altLang="en-US" dirty="0">
              <a:solidFill>
                <a:srgbClr val="DF83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9597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5" grpId="0"/>
      <p:bldP spid="8" grpId="0" animBg="1"/>
      <p:bldP spid="9" grpId="0" animBg="1"/>
      <p:bldP spid="103" grpId="0"/>
      <p:bldP spid="100" grpId="0" animBg="1"/>
      <p:bldP spid="101" grpId="0" animBg="1"/>
      <p:bldP spid="102" grpId="0"/>
      <p:bldP spid="104" grpId="0"/>
      <p:bldP spid="105" grpId="0"/>
      <p:bldP spid="1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</a:t>
            </a:r>
            <a:r>
              <a:rPr lang="en-US" altLang="zh-CN" dirty="0"/>
              <a:t>	</a:t>
            </a:r>
            <a:r>
              <a:rPr lang="zh-CN" altLang="en-US" dirty="0"/>
              <a:t>单源最短路径问题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22347"/>
            <a:ext cx="4608512" cy="4126933"/>
          </a:xfrm>
          <a:ln w="19050">
            <a:solidFill>
              <a:schemeClr val="bg2"/>
            </a:solidFill>
          </a:ln>
        </p:spPr>
        <p:txBody>
          <a:bodyPr/>
          <a:lstStyle/>
          <a:p>
            <a:pPr indent="0"/>
            <a:r>
              <a:rPr lang="en-US" altLang="zh-CN" sz="2200" dirty="0" smtClean="0"/>
              <a:t>template&lt;class Type&gt;</a:t>
            </a:r>
          </a:p>
          <a:p>
            <a:pPr indent="0"/>
            <a:r>
              <a:rPr lang="en-US" altLang="zh-CN" sz="2200" dirty="0" smtClean="0"/>
              <a:t>class Graph{</a:t>
            </a:r>
          </a:p>
          <a:p>
            <a:pPr indent="0"/>
            <a:r>
              <a:rPr lang="en-US" altLang="zh-CN" sz="2200" dirty="0"/>
              <a:t> </a:t>
            </a:r>
            <a:r>
              <a:rPr lang="en-US" altLang="zh-CN" sz="2200" dirty="0" smtClean="0"/>
              <a:t> friend void main();</a:t>
            </a:r>
          </a:p>
          <a:p>
            <a:pPr indent="0"/>
            <a:r>
              <a:rPr lang="en-US" altLang="zh-CN" sz="2200" dirty="0"/>
              <a:t> </a:t>
            </a:r>
            <a:r>
              <a:rPr lang="en-US" altLang="zh-CN" sz="2200" dirty="0" smtClean="0"/>
              <a:t>public:</a:t>
            </a:r>
          </a:p>
          <a:p>
            <a:pPr indent="0"/>
            <a:r>
              <a:rPr lang="en-US" altLang="zh-CN" sz="2200" dirty="0"/>
              <a:t> </a:t>
            </a:r>
            <a:r>
              <a:rPr lang="en-US" altLang="zh-CN" sz="2200" dirty="0" smtClean="0"/>
              <a:t>   void </a:t>
            </a:r>
            <a:r>
              <a:rPr lang="en-US" altLang="zh-CN" sz="2200" dirty="0" err="1" smtClean="0"/>
              <a:t>ShortestPaths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);</a:t>
            </a:r>
          </a:p>
          <a:p>
            <a:pPr indent="0"/>
            <a:r>
              <a:rPr lang="en-US" altLang="zh-CN" sz="2200" dirty="0"/>
              <a:t> </a:t>
            </a:r>
            <a:r>
              <a:rPr lang="en-US" altLang="zh-CN" sz="2200" dirty="0" smtClean="0"/>
              <a:t>private:</a:t>
            </a:r>
          </a:p>
          <a:p>
            <a:pPr indent="0"/>
            <a:r>
              <a:rPr lang="en-US" altLang="zh-CN" sz="2200" dirty="0"/>
              <a:t> </a:t>
            </a:r>
            <a:r>
              <a:rPr lang="en-US" altLang="zh-CN" sz="2200" dirty="0" smtClean="0"/>
              <a:t>  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n,  //</a:t>
            </a:r>
            <a:r>
              <a:rPr lang="zh-CN" altLang="en-US" sz="2000" dirty="0" smtClean="0"/>
              <a:t>图</a:t>
            </a:r>
            <a:r>
              <a:rPr lang="en-US" altLang="zh-CN" sz="2000" dirty="0" smtClean="0"/>
              <a:t>G</a:t>
            </a:r>
            <a:r>
              <a:rPr lang="zh-CN" altLang="en-US" sz="2000" dirty="0" smtClean="0"/>
              <a:t>的顶点数</a:t>
            </a:r>
            <a:endParaRPr lang="en-US" altLang="zh-CN" sz="2000" dirty="0" smtClean="0"/>
          </a:p>
          <a:p>
            <a:pPr indent="0"/>
            <a:r>
              <a:rPr lang="en-US" altLang="zh-CN" sz="2200" dirty="0"/>
              <a:t> </a:t>
            </a:r>
            <a:r>
              <a:rPr lang="en-US" altLang="zh-CN" sz="2200" dirty="0" smtClean="0"/>
              <a:t>   *</a:t>
            </a:r>
            <a:r>
              <a:rPr lang="en-US" altLang="zh-CN" sz="2200" dirty="0" err="1" smtClean="0"/>
              <a:t>prev</a:t>
            </a:r>
            <a:r>
              <a:rPr lang="en-US" altLang="zh-CN" sz="2200" dirty="0" smtClean="0"/>
              <a:t>; //</a:t>
            </a:r>
            <a:r>
              <a:rPr lang="zh-CN" altLang="en-US" sz="2000" dirty="0" smtClean="0"/>
              <a:t>记录从源到各顶点路径</a:t>
            </a:r>
          </a:p>
          <a:p>
            <a:pPr indent="0"/>
            <a:r>
              <a:rPr lang="zh-CN" altLang="en-US" sz="2000" dirty="0"/>
              <a:t> </a:t>
            </a:r>
            <a:r>
              <a:rPr lang="zh-CN" altLang="en-US" sz="2000" dirty="0" smtClean="0"/>
              <a:t>          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上的前驱顶点</a:t>
            </a:r>
            <a:endParaRPr lang="en-US" altLang="zh-CN" sz="2000" dirty="0" smtClean="0"/>
          </a:p>
          <a:p>
            <a:pPr indent="0"/>
            <a:r>
              <a:rPr lang="en-US" altLang="zh-CN" sz="2200" dirty="0"/>
              <a:t> </a:t>
            </a:r>
            <a:r>
              <a:rPr lang="en-US" altLang="zh-CN" sz="2200" dirty="0" smtClean="0"/>
              <a:t>   Type **c;</a:t>
            </a:r>
            <a:r>
              <a:rPr lang="zh-CN" altLang="en-US" sz="2200" dirty="0"/>
              <a:t> 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//</a:t>
            </a:r>
            <a:r>
              <a:rPr lang="zh-CN" altLang="en-US" sz="2000" dirty="0" smtClean="0"/>
              <a:t>图</a:t>
            </a:r>
            <a:r>
              <a:rPr lang="en-US" altLang="zh-CN" sz="2000" dirty="0" smtClean="0"/>
              <a:t>G</a:t>
            </a:r>
            <a:r>
              <a:rPr lang="zh-CN" altLang="en-US" sz="2000" dirty="0" smtClean="0"/>
              <a:t>的邻接矩阵</a:t>
            </a:r>
            <a:endParaRPr lang="en-US" altLang="zh-CN" sz="2000" dirty="0" smtClean="0"/>
          </a:p>
          <a:p>
            <a:pPr indent="0"/>
            <a:r>
              <a:rPr lang="en-US" altLang="zh-CN" sz="2200" dirty="0"/>
              <a:t> </a:t>
            </a:r>
            <a:r>
              <a:rPr lang="en-US" altLang="zh-CN" sz="2200" dirty="0" smtClean="0"/>
              <a:t>   </a:t>
            </a:r>
            <a:r>
              <a:rPr lang="zh-CN" altLang="en-US" sz="2200" dirty="0" smtClean="0"/>
              <a:t>*</a:t>
            </a:r>
            <a:r>
              <a:rPr lang="en-US" altLang="zh-CN" sz="2200" dirty="0" err="1" smtClean="0"/>
              <a:t>dist</a:t>
            </a:r>
            <a:r>
              <a:rPr lang="zh-CN" altLang="en-US" sz="2200" dirty="0" smtClean="0"/>
              <a:t>；    </a:t>
            </a:r>
            <a:r>
              <a:rPr lang="en-US" altLang="zh-CN" sz="2200" dirty="0" smtClean="0"/>
              <a:t>//</a:t>
            </a:r>
            <a:r>
              <a:rPr lang="zh-CN" altLang="en-US" sz="2000" dirty="0" smtClean="0"/>
              <a:t>最短距离数组</a:t>
            </a:r>
            <a:endParaRPr lang="en-US" altLang="zh-CN" sz="2000" dirty="0" smtClean="0"/>
          </a:p>
          <a:p>
            <a:pPr indent="0"/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17524" y="1124744"/>
            <a:ext cx="32754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kumimoji="1" lang="zh-CN" altLang="en-US" sz="2400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. 算法描述</a:t>
            </a:r>
            <a:endParaRPr lang="zh-CN" altLang="en-US" sz="2400" dirty="0">
              <a:solidFill>
                <a:schemeClr val="accent2"/>
              </a:solidFill>
              <a:ea typeface="华文行楷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860032" y="1797880"/>
            <a:ext cx="4176464" cy="4150354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6336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sz="2400" b="1"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6336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CC0000"/>
              </a:buClr>
              <a:buFontTx/>
              <a:buNone/>
              <a:defRPr sz="2400" b="1"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defRPr>
            </a:lvl2pPr>
            <a:lvl3pPr marL="914400" indent="6336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CC0000"/>
              </a:buClr>
              <a:buFontTx/>
              <a:buNone/>
              <a:defRPr sz="2400" b="1"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defRPr>
            </a:lvl3pPr>
            <a:lvl4pPr marL="1371600" indent="6336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sz="2400" b="1"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defRPr>
            </a:lvl4pPr>
            <a:lvl5pPr marL="1828800" indent="6336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sz="2400" b="1"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indent="0"/>
            <a:r>
              <a:rPr lang="en-US" altLang="zh-CN" sz="2200" kern="0" dirty="0" smtClean="0"/>
              <a:t>template&lt;class Type&gt;</a:t>
            </a:r>
          </a:p>
          <a:p>
            <a:pPr indent="0"/>
            <a:r>
              <a:rPr lang="en-US" altLang="zh-CN" sz="2200" kern="0" dirty="0" smtClean="0"/>
              <a:t>class </a:t>
            </a:r>
            <a:r>
              <a:rPr lang="en-US" altLang="zh-CN" sz="2200" kern="0" dirty="0" err="1" smtClean="0"/>
              <a:t>MinHeapNode</a:t>
            </a:r>
            <a:r>
              <a:rPr lang="en-US" altLang="zh-CN" sz="2200" kern="0" dirty="0" smtClean="0"/>
              <a:t>{</a:t>
            </a:r>
          </a:p>
          <a:p>
            <a:pPr indent="0"/>
            <a:r>
              <a:rPr lang="en-US" altLang="zh-CN" sz="2200" kern="0" dirty="0" smtClean="0"/>
              <a:t>  friend Graph&lt;Type&gt;;</a:t>
            </a:r>
          </a:p>
          <a:p>
            <a:pPr indent="0"/>
            <a:r>
              <a:rPr lang="en-US" altLang="zh-CN" sz="2200" kern="0" dirty="0" smtClean="0"/>
              <a:t> public:</a:t>
            </a:r>
          </a:p>
          <a:p>
            <a:pPr indent="0"/>
            <a:r>
              <a:rPr lang="en-US" altLang="zh-CN" sz="2200" kern="0" dirty="0" smtClean="0"/>
              <a:t>    operator  </a:t>
            </a:r>
            <a:r>
              <a:rPr lang="en-US" altLang="zh-CN" sz="2200" kern="0" dirty="0" err="1" smtClean="0"/>
              <a:t>int</a:t>
            </a:r>
            <a:r>
              <a:rPr lang="en-US" altLang="zh-CN" sz="2200" kern="0" dirty="0" smtClean="0"/>
              <a:t>()</a:t>
            </a:r>
            <a:r>
              <a:rPr lang="en-US" altLang="zh-CN" sz="2200" kern="0" dirty="0" err="1" smtClean="0"/>
              <a:t>const</a:t>
            </a:r>
            <a:endParaRPr lang="en-US" altLang="zh-CN" sz="2200" kern="0" dirty="0" smtClean="0"/>
          </a:p>
          <a:p>
            <a:pPr indent="0"/>
            <a:r>
              <a:rPr lang="en-US" altLang="zh-CN" sz="2200" kern="0" dirty="0" smtClean="0"/>
              <a:t>    { return length; }</a:t>
            </a:r>
          </a:p>
          <a:p>
            <a:pPr indent="0"/>
            <a:r>
              <a:rPr lang="en-US" altLang="zh-CN" sz="2200" kern="0" dirty="0" smtClean="0"/>
              <a:t> private:</a:t>
            </a:r>
          </a:p>
          <a:p>
            <a:pPr indent="0"/>
            <a:r>
              <a:rPr lang="en-US" altLang="zh-CN" sz="2200" kern="0" dirty="0" smtClean="0"/>
              <a:t>    </a:t>
            </a:r>
            <a:r>
              <a:rPr lang="en-US" altLang="zh-CN" sz="2200" kern="0" dirty="0" err="1" smtClean="0"/>
              <a:t>int</a:t>
            </a:r>
            <a:r>
              <a:rPr lang="en-US" altLang="zh-CN" sz="2200" kern="0" dirty="0" smtClean="0"/>
              <a:t> </a:t>
            </a:r>
            <a:r>
              <a:rPr lang="en-US" altLang="zh-CN" sz="2200" kern="0" dirty="0" err="1" smtClean="0"/>
              <a:t>i</a:t>
            </a:r>
            <a:r>
              <a:rPr lang="en-US" altLang="zh-CN" sz="2200" kern="0" dirty="0" smtClean="0"/>
              <a:t>,  //</a:t>
            </a:r>
            <a:r>
              <a:rPr lang="zh-CN" altLang="en-US" sz="2000" kern="0" dirty="0" smtClean="0"/>
              <a:t>顶点</a:t>
            </a:r>
            <a:r>
              <a:rPr lang="zh-CN" altLang="en-US" sz="2000" kern="0" dirty="0"/>
              <a:t>编号</a:t>
            </a:r>
            <a:endParaRPr lang="en-US" altLang="zh-CN" sz="2000" kern="0" dirty="0" smtClean="0"/>
          </a:p>
          <a:p>
            <a:pPr indent="0"/>
            <a:r>
              <a:rPr lang="en-US" altLang="zh-CN" sz="2200" kern="0" dirty="0" smtClean="0"/>
              <a:t>    Type length;</a:t>
            </a:r>
            <a:r>
              <a:rPr lang="zh-CN" altLang="en-US" sz="2200" kern="0" dirty="0" smtClean="0"/>
              <a:t>  </a:t>
            </a:r>
            <a:r>
              <a:rPr lang="en-US" altLang="zh-CN" sz="2200" kern="0" dirty="0" smtClean="0"/>
              <a:t>//</a:t>
            </a:r>
            <a:r>
              <a:rPr lang="zh-CN" altLang="en-US" sz="2000" kern="0" dirty="0" smtClean="0"/>
              <a:t>当前路长</a:t>
            </a:r>
            <a:endParaRPr lang="en-US" altLang="zh-CN" sz="2000" kern="0" dirty="0" smtClean="0"/>
          </a:p>
          <a:p>
            <a:pPr indent="0"/>
            <a:r>
              <a:rPr lang="en-US" altLang="zh-CN" sz="2200" kern="0" dirty="0" smtClean="0"/>
              <a:t>}</a:t>
            </a:r>
            <a:endParaRPr lang="zh-CN" altLang="en-US" sz="2200" kern="0" dirty="0"/>
          </a:p>
        </p:txBody>
      </p:sp>
    </p:spTree>
    <p:extLst>
      <p:ext uri="{BB962C8B-B14F-4D97-AF65-F5344CB8AC3E}">
        <p14:creationId xmlns:p14="http://schemas.microsoft.com/office/powerpoint/2010/main" val="258601754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404664"/>
            <a:ext cx="7772400" cy="726976"/>
          </a:xfrm>
        </p:spPr>
        <p:txBody>
          <a:bodyPr/>
          <a:lstStyle/>
          <a:p>
            <a:r>
              <a:rPr lang="en-US" altLang="zh-CN" sz="3600" dirty="0" smtClean="0"/>
              <a:t>8</a:t>
            </a:r>
            <a:r>
              <a:rPr lang="zh-CN" altLang="en-US" sz="3600" dirty="0" smtClean="0"/>
              <a:t>.</a:t>
            </a:r>
            <a:r>
              <a:rPr lang="zh-CN" altLang="en-US" sz="3600" dirty="0"/>
              <a:t>2	单源最短路径问题</a:t>
            </a:r>
          </a:p>
        </p:txBody>
      </p:sp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323528" y="980728"/>
            <a:ext cx="8103441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template&lt;class Type&gt;</a:t>
            </a:r>
          </a:p>
          <a:p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void Graph&lt;Type&gt;:: </a:t>
            </a:r>
            <a:r>
              <a:rPr kumimoji="1" lang="en-US" altLang="zh-CN" sz="2000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ShortestPaths</a:t>
            </a:r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v){</a:t>
            </a:r>
          </a:p>
          <a:p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MinHeap</a:t>
            </a:r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000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MinHeapNode</a:t>
            </a:r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&lt;Type&gt;&gt;  H(1000) ; //</a:t>
            </a:r>
            <a:r>
              <a:rPr kumimoji="1"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定义最小堆容量</a:t>
            </a:r>
            <a:endParaRPr kumimoji="1"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MinHeapNode</a:t>
            </a:r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&lt;Type&gt; E;  //</a:t>
            </a:r>
            <a:r>
              <a:rPr kumimoji="1"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定义源为初始扩展结点</a:t>
            </a:r>
            <a:endParaRPr kumimoji="1"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E.i</a:t>
            </a:r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=v;  </a:t>
            </a:r>
            <a:r>
              <a:rPr kumimoji="1" lang="en-US" altLang="zh-CN" sz="2000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E.length</a:t>
            </a:r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=0;</a:t>
            </a:r>
            <a:r>
              <a:rPr kumimoji="1"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dist</a:t>
            </a:r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[v]=0;</a:t>
            </a:r>
            <a:endParaRPr kumimoji="1"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while 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(true) </a:t>
            </a:r>
            <a:r>
              <a:rPr kumimoji="1" lang="en-US" altLang="zh-CN" sz="2000" b="1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//</a:t>
            </a:r>
            <a:r>
              <a:rPr kumimoji="1"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搜索问题的解空间</a:t>
            </a:r>
            <a:endParaRPr kumimoji="1"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for (</a:t>
            </a:r>
            <a:r>
              <a:rPr kumimoji="1"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j = 1; j &lt;= n; </a:t>
            </a:r>
            <a:r>
              <a:rPr kumimoji="1"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000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1" lang="en-US" altLang="zh-CN" sz="2000" b="1" dirty="0">
              <a:solidFill>
                <a:schemeClr val="bg2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if ((c[</a:t>
            </a:r>
            <a:r>
              <a:rPr kumimoji="1"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E.i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][j]&lt;</a:t>
            </a:r>
            <a:r>
              <a:rPr kumimoji="1"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inf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)&amp;&amp;(</a:t>
            </a:r>
            <a:r>
              <a:rPr kumimoji="1"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E.length+c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E.i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][j]&lt;</a:t>
            </a:r>
            <a:r>
              <a:rPr kumimoji="1"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dist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[j])) 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kumimoji="1"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kumimoji="1" lang="en-US" altLang="zh-CN" sz="2000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dist</a:t>
            </a:r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[j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]=</a:t>
            </a:r>
            <a:r>
              <a:rPr kumimoji="1"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E.length+c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E.i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][j];</a:t>
            </a:r>
          </a:p>
          <a:p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prev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[j]=</a:t>
            </a:r>
            <a:r>
              <a:rPr kumimoji="1"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E.i</a:t>
            </a:r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;         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加入活结点优先队列</a:t>
            </a:r>
          </a:p>
          <a:p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MinHeapNode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&lt;Type&gt; N;</a:t>
            </a:r>
          </a:p>
          <a:p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N.i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=j</a:t>
            </a:r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;         </a:t>
            </a:r>
            <a:r>
              <a:rPr kumimoji="1"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N.length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dist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[j</a:t>
            </a:r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];    </a:t>
            </a:r>
            <a:r>
              <a:rPr kumimoji="1"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H.Insert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(N);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try {  </a:t>
            </a:r>
            <a:r>
              <a:rPr kumimoji="1" lang="en-US" altLang="zh-CN" sz="2000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H.DeleteMin</a:t>
            </a:r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(E);  }         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取下一扩展结点</a:t>
            </a:r>
          </a:p>
          <a:p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catch (</a:t>
            </a:r>
            <a:r>
              <a:rPr kumimoji="1"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OutOfBounds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{  break; }  </a:t>
            </a:r>
            <a:r>
              <a:rPr kumimoji="1"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优先队列空</a:t>
            </a:r>
          </a:p>
          <a:p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b="1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kumimoji="1"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156176" y="1997968"/>
            <a:ext cx="3048000" cy="1143000"/>
          </a:xfrm>
          <a:prstGeom prst="wedgeRoundRectCallout">
            <a:avLst>
              <a:gd name="adj1" fmla="val -66146"/>
              <a:gd name="adj2" fmla="val 47778"/>
              <a:gd name="adj3" fmla="val 16667"/>
            </a:avLst>
          </a:prstGeom>
          <a:solidFill>
            <a:schemeClr val="bg1"/>
          </a:solidFill>
          <a:ln w="63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000" b="1" i="0" dirty="0">
                <a:solidFill>
                  <a:schemeClr val="accent2"/>
                </a:solidFill>
                <a:effectLst/>
                <a:latin typeface="楷体_GB2312" charset="0"/>
                <a:ea typeface="楷体_GB2312" charset="0"/>
              </a:rPr>
              <a:t>顶点</a:t>
            </a:r>
            <a:r>
              <a:rPr lang="en-US" altLang="zh-CN" sz="2000" b="1" i="0" dirty="0" err="1">
                <a:solidFill>
                  <a:schemeClr val="accent2"/>
                </a:solidFill>
                <a:effectLst/>
                <a:latin typeface="楷体_GB2312" charset="0"/>
                <a:ea typeface="楷体_GB2312" charset="0"/>
              </a:rPr>
              <a:t>i</a:t>
            </a:r>
            <a:r>
              <a:rPr lang="zh-CN" altLang="en-US" sz="2000" b="1" i="0" dirty="0">
                <a:solidFill>
                  <a:schemeClr val="accent2"/>
                </a:solidFill>
                <a:effectLst/>
                <a:latin typeface="楷体_GB2312" charset="0"/>
                <a:ea typeface="楷体_GB2312" charset="0"/>
              </a:rPr>
              <a:t>和</a:t>
            </a:r>
            <a:r>
              <a:rPr lang="en-US" altLang="zh-CN" sz="2000" b="1" i="0" dirty="0">
                <a:solidFill>
                  <a:schemeClr val="accent2"/>
                </a:solidFill>
                <a:effectLst/>
                <a:latin typeface="楷体_GB2312" charset="0"/>
                <a:ea typeface="楷体_GB2312" charset="0"/>
              </a:rPr>
              <a:t>j</a:t>
            </a:r>
            <a:r>
              <a:rPr lang="zh-CN" altLang="en-US" sz="2000" b="1" i="0" dirty="0">
                <a:solidFill>
                  <a:schemeClr val="accent2"/>
                </a:solidFill>
                <a:effectLst/>
                <a:latin typeface="楷体_GB2312" charset="0"/>
                <a:ea typeface="楷体_GB2312" charset="0"/>
              </a:rPr>
              <a:t>间有边，且</a:t>
            </a:r>
            <a:r>
              <a:rPr lang="zh-CN" altLang="en-US" sz="2000" b="1" i="0" dirty="0" smtClean="0">
                <a:solidFill>
                  <a:schemeClr val="accent2"/>
                </a:solidFill>
                <a:effectLst/>
                <a:latin typeface="楷体_GB2312" charset="0"/>
                <a:ea typeface="楷体_GB2312" charset="0"/>
              </a:rPr>
              <a:t>此路径长</a:t>
            </a:r>
            <a:r>
              <a:rPr lang="zh-CN" altLang="en-US" sz="2000" b="1" i="0" dirty="0">
                <a:solidFill>
                  <a:schemeClr val="accent2"/>
                </a:solidFill>
                <a:effectLst/>
                <a:latin typeface="楷体_GB2312" charset="0"/>
                <a:ea typeface="楷体_GB2312" charset="0"/>
              </a:rPr>
              <a:t>小于原先从原点到</a:t>
            </a:r>
            <a:r>
              <a:rPr lang="en-US" altLang="zh-CN" sz="2000" b="1" i="0" dirty="0">
                <a:solidFill>
                  <a:schemeClr val="accent2"/>
                </a:solidFill>
                <a:effectLst/>
                <a:latin typeface="楷体_GB2312" charset="0"/>
                <a:ea typeface="楷体_GB2312" charset="0"/>
              </a:rPr>
              <a:t>j</a:t>
            </a:r>
            <a:r>
              <a:rPr lang="zh-CN" altLang="en-US" sz="2000" b="1" i="0" dirty="0">
                <a:solidFill>
                  <a:schemeClr val="accent2"/>
                </a:solidFill>
                <a:effectLst/>
                <a:latin typeface="楷体_GB2312" charset="0"/>
                <a:ea typeface="楷体_GB2312" charset="0"/>
              </a:rPr>
              <a:t>的路径长 </a:t>
            </a:r>
          </a:p>
        </p:txBody>
      </p:sp>
    </p:spTree>
    <p:extLst>
      <p:ext uri="{BB962C8B-B14F-4D97-AF65-F5344CB8AC3E}">
        <p14:creationId xmlns:p14="http://schemas.microsoft.com/office/powerpoint/2010/main" val="349766725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76672"/>
            <a:ext cx="7772400" cy="790600"/>
          </a:xfrm>
        </p:spPr>
        <p:txBody>
          <a:bodyPr/>
          <a:lstStyle/>
          <a:p>
            <a:r>
              <a:rPr lang="en-US" altLang="zh-CN" sz="3600" dirty="0" smtClean="0"/>
              <a:t>8</a:t>
            </a:r>
            <a:r>
              <a:rPr lang="zh-CN" altLang="en-US" sz="3600" dirty="0" smtClean="0"/>
              <a:t>.</a:t>
            </a:r>
            <a:r>
              <a:rPr lang="zh-CN" altLang="en-US" sz="3600" dirty="0"/>
              <a:t>3 装载问题</a:t>
            </a:r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646989" y="1252534"/>
            <a:ext cx="36838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1. 问题描述</a:t>
            </a:r>
            <a:endParaRPr lang="zh-CN" altLang="en-US" sz="1200" dirty="0">
              <a:solidFill>
                <a:schemeClr val="accent2"/>
              </a:solidFill>
              <a:ea typeface="华文行楷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3591" name="Text Box 7"/>
              <p:cNvSpPr txBox="1">
                <a:spLocks noChangeArrowheads="1"/>
              </p:cNvSpPr>
              <p:nvPr/>
            </p:nvSpPr>
            <p:spPr bwMode="auto">
              <a:xfrm>
                <a:off x="312059" y="1831972"/>
                <a:ext cx="8369892" cy="9787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indent="540000"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sz="24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有一批共</a:t>
                </a:r>
                <a:r>
                  <a:rPr lang="en-US" altLang="zh-CN" sz="24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en-US" sz="24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个集装箱要装上2艘载重量分别为</a:t>
                </a:r>
                <a:r>
                  <a:rPr lang="en-US" altLang="zh-CN" sz="24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r>
                  <a:rPr lang="en-US" altLang="zh-CN" sz="2400" b="1" baseline="-25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24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en-US" altLang="zh-CN" sz="24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r>
                  <a:rPr lang="en-US" altLang="zh-CN" sz="2400" b="1" baseline="-25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sz="24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的轮船，其中集装箱</a:t>
                </a:r>
                <a:r>
                  <a:rPr lang="en-US" altLang="zh-CN" sz="2400" b="1" dirty="0" err="1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zh-CN" altLang="en-US" sz="24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的重量为</a:t>
                </a:r>
                <a:r>
                  <a:rPr lang="en-US" altLang="zh-CN" sz="24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W</a:t>
                </a:r>
                <a:r>
                  <a:rPr lang="en-US" altLang="zh-CN" sz="2400" b="1" baseline="-25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en-US" altLang="zh-CN" sz="24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en-US" sz="24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且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latin typeface="Cambria Math"/>
                            <a:ea typeface="宋体" panose="02010600030101010101" pitchFamily="2" charset="-122"/>
                          </a:rPr>
                          <m:t>𝒊</m:t>
                        </m:r>
                        <m:r>
                          <a:rPr lang="en-US" altLang="zh-CN" sz="2400" b="1" i="1" smtClean="0">
                            <a:latin typeface="Cambria Math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/>
                            <a:ea typeface="宋体" panose="02010600030101010101" pitchFamily="2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/>
                            <a:ea typeface="宋体" panose="02010600030101010101" pitchFamily="2" charset="-122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/>
                                <a:ea typeface="宋体" panose="02010600030101010101" pitchFamily="2" charset="-122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  <a:ea typeface="宋体" panose="02010600030101010101" pitchFamily="2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2359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059" y="1831972"/>
                <a:ext cx="8369892" cy="978729"/>
              </a:xfrm>
              <a:prstGeom prst="rect">
                <a:avLst/>
              </a:prstGeom>
              <a:blipFill rotWithShape="0">
                <a:blip r:embed="rId2"/>
                <a:stretch>
                  <a:fillRect l="-1092" t="-10000" r="-4734" b="-87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595" name="Rectangle 11"/>
          <p:cNvSpPr>
            <a:spLocks noChangeArrowheads="1"/>
          </p:cNvSpPr>
          <p:nvPr/>
        </p:nvSpPr>
        <p:spPr bwMode="auto">
          <a:xfrm>
            <a:off x="4110038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3596" name="Text Box 12"/>
          <p:cNvSpPr txBox="1">
            <a:spLocks noChangeArrowheads="1"/>
          </p:cNvSpPr>
          <p:nvPr/>
        </p:nvSpPr>
        <p:spPr bwMode="auto">
          <a:xfrm>
            <a:off x="648992" y="2954242"/>
            <a:ext cx="8033046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540000"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装载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问题要求确定是否有一个合理的装载方案可将这个集装箱装上这2艘轮船。如果有，找出一种装载方案。 </a:t>
            </a:r>
          </a:p>
        </p:txBody>
      </p:sp>
      <p:sp>
        <p:nvSpPr>
          <p:cNvPr id="323597" name="Text Box 13"/>
          <p:cNvSpPr txBox="1">
            <a:spLocks noChangeArrowheads="1"/>
          </p:cNvSpPr>
          <p:nvPr/>
        </p:nvSpPr>
        <p:spPr bwMode="auto">
          <a:xfrm>
            <a:off x="648992" y="3932971"/>
            <a:ext cx="76962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540000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容易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证明：如果一个给定装载问题有解，则采用下面的策略可得到最优装载方案。 </a:t>
            </a: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40000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1)首先将第一艘轮船尽可能装满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indent="540000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2)将剩余的集装箱装上第二艘轮船。 </a:t>
            </a:r>
          </a:p>
        </p:txBody>
      </p:sp>
    </p:spTree>
    <p:extLst>
      <p:ext uri="{BB962C8B-B14F-4D97-AF65-F5344CB8AC3E}">
        <p14:creationId xmlns:p14="http://schemas.microsoft.com/office/powerpoint/2010/main" val="208174521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3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6" grpId="0" autoUpdateAnimBg="0"/>
      <p:bldP spid="32359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8032" y="260648"/>
            <a:ext cx="7772400" cy="792088"/>
          </a:xfrm>
        </p:spPr>
        <p:txBody>
          <a:bodyPr/>
          <a:lstStyle/>
          <a:p>
            <a:r>
              <a:rPr lang="en-US" altLang="zh-CN" sz="3600" dirty="0" smtClean="0"/>
              <a:t>8</a:t>
            </a:r>
            <a:r>
              <a:rPr lang="zh-CN" altLang="en-US" sz="3600" dirty="0" smtClean="0"/>
              <a:t>.</a:t>
            </a:r>
            <a:r>
              <a:rPr lang="zh-CN" altLang="en-US" sz="3600" dirty="0"/>
              <a:t>3 装载问题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467544" y="1115226"/>
            <a:ext cx="48777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2. 队列式分支限界法</a:t>
            </a:r>
            <a:endParaRPr lang="zh-CN" altLang="en-US" sz="1200" dirty="0">
              <a:solidFill>
                <a:schemeClr val="accent2"/>
              </a:solidFill>
              <a:ea typeface="华文行楷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77280" y="3093263"/>
            <a:ext cx="81706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50000"/>
              </a:spcBef>
              <a:buClr>
                <a:schemeClr val="accent2"/>
              </a:buClr>
              <a:buFont typeface="Wingdings" charset="2"/>
              <a:buChar char="Ø"/>
            </a:pP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在</a:t>
            </a:r>
            <a:r>
              <a:rPr lang="en-US" altLang="zh-CN" sz="2400" b="1" i="0" dirty="0">
                <a:effectLst/>
                <a:latin typeface="SimSun" charset="0"/>
                <a:ea typeface="SimSun" charset="0"/>
                <a:cs typeface="SimSun" charset="0"/>
              </a:rPr>
              <a:t>while</a:t>
            </a: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循环中，首先检测当前扩展结点的左儿子结点是否为可行结点。如果是，则将其加入到活结点队列</a:t>
            </a:r>
            <a:r>
              <a:rPr lang="en-US" altLang="zh-CN" sz="2400" b="1" i="0" dirty="0">
                <a:effectLst/>
                <a:latin typeface="SimSun" charset="0"/>
                <a:ea typeface="SimSun" charset="0"/>
                <a:cs typeface="SimSun" charset="0"/>
              </a:rPr>
              <a:t>Q</a:t>
            </a: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中。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77280" y="1724838"/>
            <a:ext cx="765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50000"/>
              </a:spcBef>
              <a:buClr>
                <a:schemeClr val="accent2"/>
              </a:buClr>
              <a:buFont typeface="Wingdings" charset="2"/>
              <a:buChar char="Ø"/>
            </a:pP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解装载问题的队列式分支限界法</a:t>
            </a:r>
            <a:r>
              <a:rPr lang="zh-CN" altLang="en-US" sz="2400" b="1" i="0" dirty="0">
                <a:solidFill>
                  <a:srgbClr val="CC0000"/>
                </a:solidFill>
                <a:effectLst/>
                <a:latin typeface="SimSun" charset="0"/>
                <a:ea typeface="SimSun" charset="0"/>
                <a:cs typeface="SimSun" charset="0"/>
              </a:rPr>
              <a:t>仅求出所要求的最优值</a:t>
            </a: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，稍后将进一步构造最优解。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05842" y="3956863"/>
            <a:ext cx="817061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50000"/>
              </a:spcBef>
              <a:buClr>
                <a:schemeClr val="accent2"/>
              </a:buClr>
              <a:buFont typeface="Wingdings" charset="2"/>
              <a:buChar char="Ø"/>
            </a:pP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然后，将其右儿子结点加入到活结点队列中(</a:t>
            </a:r>
            <a:r>
              <a:rPr lang="zh-CN" altLang="en-US" sz="2400" b="1" i="0" dirty="0">
                <a:solidFill>
                  <a:srgbClr val="CC0000"/>
                </a:solidFill>
                <a:effectLst/>
                <a:latin typeface="SimSun" charset="0"/>
                <a:ea typeface="SimSun" charset="0"/>
                <a:cs typeface="SimSun" charset="0"/>
              </a:rPr>
              <a:t>右儿子结点一定是可行结点</a:t>
            </a: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)。2个儿子结点都产生后，当前扩展结点被舍弃。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77280" y="2588438"/>
            <a:ext cx="83212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50000"/>
              </a:spcBef>
              <a:buClr>
                <a:schemeClr val="accent2"/>
              </a:buClr>
              <a:buFont typeface="Wingdings" charset="2"/>
              <a:buChar char="Ø"/>
            </a:pP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函数</a:t>
            </a:r>
            <a:r>
              <a:rPr lang="en-US" altLang="zh-CN" sz="2400" b="1" i="0" dirty="0" err="1">
                <a:effectLst/>
                <a:latin typeface="SimSun" charset="0"/>
                <a:ea typeface="SimSun" charset="0"/>
                <a:cs typeface="SimSun" charset="0"/>
              </a:rPr>
              <a:t>MaxLoading</a:t>
            </a: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具体实施对解空间的分支限界</a:t>
            </a:r>
            <a:r>
              <a:rPr lang="zh-CN" altLang="en-US" sz="2400" b="1" i="0" dirty="0" smtClean="0">
                <a:effectLst/>
                <a:latin typeface="SimSun" charset="0"/>
                <a:ea typeface="SimSun" charset="0"/>
                <a:cs typeface="SimSun" charset="0"/>
              </a:rPr>
              <a:t>搜索</a:t>
            </a:r>
            <a:endParaRPr lang="en-US" altLang="zh-CN" sz="2400" b="1" i="0" dirty="0">
              <a:effectLst/>
              <a:latin typeface="SimSun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79436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500" y="476672"/>
            <a:ext cx="7772400" cy="792088"/>
          </a:xfrm>
        </p:spPr>
        <p:txBody>
          <a:bodyPr/>
          <a:lstStyle/>
          <a:p>
            <a:r>
              <a:rPr lang="en-US" altLang="zh-CN" sz="3600" dirty="0" smtClean="0"/>
              <a:t>8</a:t>
            </a:r>
            <a:r>
              <a:rPr lang="zh-CN" altLang="en-US" sz="3600" dirty="0" smtClean="0"/>
              <a:t>.</a:t>
            </a:r>
            <a:r>
              <a:rPr lang="zh-CN" altLang="en-US" sz="3600" dirty="0"/>
              <a:t>3 装载问题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539552" y="1276611"/>
            <a:ext cx="48777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2. 队列式分支限界法</a:t>
            </a:r>
            <a:endParaRPr lang="zh-CN" altLang="en-US" sz="1200" dirty="0">
              <a:solidFill>
                <a:schemeClr val="accent2"/>
              </a:solidFill>
              <a:ea typeface="华文行楷" pitchFamily="2" charset="-122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74998" y="3353354"/>
            <a:ext cx="792003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Clr>
                <a:schemeClr val="accent2"/>
              </a:buClr>
              <a:buFont typeface="Wingdings" charset="2"/>
              <a:buChar char="Ø"/>
            </a:pP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当取出的元素是-1时，再判断当前队列</a:t>
            </a:r>
            <a:r>
              <a:rPr lang="zh-CN" altLang="en-US" sz="2400" b="1" i="0" dirty="0" smtClean="0">
                <a:effectLst/>
                <a:latin typeface="SimSun" charset="0"/>
                <a:ea typeface="SimSun" charset="0"/>
                <a:cs typeface="SimSun" charset="0"/>
              </a:rPr>
              <a:t>是否为</a:t>
            </a: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空。</a:t>
            </a:r>
          </a:p>
          <a:p>
            <a:pPr marL="342900" indent="-342900" algn="just">
              <a:spcBef>
                <a:spcPct val="50000"/>
              </a:spcBef>
              <a:buClr>
                <a:schemeClr val="accent2"/>
              </a:buClr>
              <a:buFont typeface="Wingdings" charset="2"/>
              <a:buChar char="Ø"/>
            </a:pPr>
            <a:r>
              <a:rPr lang="zh-CN" altLang="en-US" sz="2400" b="1" i="0" dirty="0" smtClean="0">
                <a:effectLst/>
                <a:latin typeface="SimSun" charset="0"/>
                <a:ea typeface="SimSun" charset="0"/>
                <a:cs typeface="SimSun" charset="0"/>
              </a:rPr>
              <a:t>如果队列非空，则将尾部标记-1加入活结点队列，</a:t>
            </a:r>
            <a:r>
              <a:rPr lang="zh-CN" altLang="en-US" sz="2400" b="1" i="0" dirty="0" smtClean="0">
                <a:solidFill>
                  <a:srgbClr val="CC0000"/>
                </a:solidFill>
                <a:effectLst/>
                <a:latin typeface="SimSun" charset="0"/>
                <a:ea typeface="SimSun" charset="0"/>
                <a:cs typeface="SimSun" charset="0"/>
              </a:rPr>
              <a:t>算法</a:t>
            </a:r>
            <a:r>
              <a:rPr lang="zh-CN" altLang="en-US" sz="2400" b="1" i="0" dirty="0">
                <a:solidFill>
                  <a:srgbClr val="CC0000"/>
                </a:solidFill>
                <a:effectLst/>
                <a:latin typeface="SimSun" charset="0"/>
                <a:ea typeface="SimSun" charset="0"/>
                <a:cs typeface="SimSun" charset="0"/>
              </a:rPr>
              <a:t>开始处理下一层的活结点</a:t>
            </a: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。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39552" y="1746127"/>
            <a:ext cx="817061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50000"/>
              </a:spcBef>
              <a:buClr>
                <a:schemeClr val="accent2"/>
              </a:buClr>
              <a:buFont typeface="Wingdings" charset="2"/>
              <a:buChar char="Ø"/>
            </a:pP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活结点队列中，队首元素被取出作为当前扩展结点。</a:t>
            </a:r>
          </a:p>
          <a:p>
            <a:pPr marL="342900" indent="-342900" algn="just">
              <a:spcBef>
                <a:spcPct val="50000"/>
              </a:spcBef>
              <a:buClr>
                <a:schemeClr val="accent2"/>
              </a:buClr>
              <a:buFont typeface="Wingdings" charset="2"/>
              <a:buChar char="Ø"/>
            </a:pP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队列中每一层结点之后，都有一个</a:t>
            </a:r>
            <a:r>
              <a:rPr lang="zh-CN" altLang="en-US" sz="2400" b="1" i="0" dirty="0">
                <a:solidFill>
                  <a:srgbClr val="CC0000"/>
                </a:solidFill>
                <a:effectLst/>
                <a:latin typeface="SimSun" charset="0"/>
                <a:ea typeface="SimSun" charset="0"/>
                <a:cs typeface="SimSun" charset="0"/>
              </a:rPr>
              <a:t>尾部标记-1</a:t>
            </a: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。</a:t>
            </a:r>
          </a:p>
          <a:p>
            <a:pPr marL="342900" indent="-342900" algn="just">
              <a:spcBef>
                <a:spcPct val="50000"/>
              </a:spcBef>
              <a:buClr>
                <a:schemeClr val="accent2"/>
              </a:buClr>
              <a:buFont typeface="Wingdings" charset="2"/>
              <a:buChar char="Ø"/>
            </a:pP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在取队首元素时，活结点队列一定不空。</a:t>
            </a:r>
          </a:p>
        </p:txBody>
      </p:sp>
    </p:spTree>
    <p:extLst>
      <p:ext uri="{BB962C8B-B14F-4D97-AF65-F5344CB8AC3E}">
        <p14:creationId xmlns:p14="http://schemas.microsoft.com/office/powerpoint/2010/main" val="130365887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5" name="Text Box 5"/>
          <p:cNvSpPr txBox="1">
            <a:spLocks noChangeArrowheads="1"/>
          </p:cNvSpPr>
          <p:nvPr/>
        </p:nvSpPr>
        <p:spPr bwMode="auto">
          <a:xfrm>
            <a:off x="228600" y="2933301"/>
            <a:ext cx="800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en-US">
              <a:solidFill>
                <a:schemeClr val="accent2"/>
              </a:solidFill>
              <a:ea typeface="华文行楷" pitchFamily="2" charset="-122"/>
            </a:endParaRPr>
          </a:p>
        </p:txBody>
      </p:sp>
      <p:sp>
        <p:nvSpPr>
          <p:cNvPr id="317447" name="Text Box 7"/>
          <p:cNvSpPr txBox="1">
            <a:spLocks noChangeArrowheads="1"/>
          </p:cNvSpPr>
          <p:nvPr/>
        </p:nvSpPr>
        <p:spPr bwMode="auto">
          <a:xfrm>
            <a:off x="4730552" y="552894"/>
            <a:ext cx="441344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1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while 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(true) </a:t>
            </a:r>
            <a:r>
              <a:rPr kumimoji="1" lang="en-US" altLang="zh-CN" sz="1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1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//</a:t>
            </a:r>
            <a:r>
              <a:rPr kumimoji="1" lang="zh-CN" altLang="en-US" sz="1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搜索子空间树</a:t>
            </a:r>
            <a:endParaRPr kumimoji="1"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// </a:t>
            </a:r>
            <a:r>
              <a:rPr kumimoji="1"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检查左儿子结点</a:t>
            </a:r>
          </a:p>
          <a:p>
            <a:r>
              <a:rPr kumimoji="1"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1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Ew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w[</a:t>
            </a:r>
            <a:r>
              <a:rPr kumimoji="1" lang="en-US" altLang="zh-CN" sz="1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&lt;= c</a:t>
            </a:r>
            <a:r>
              <a:rPr kumimoji="1" lang="en-US" altLang="zh-CN" sz="1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        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x[</a:t>
            </a:r>
            <a:r>
              <a:rPr kumimoji="1" lang="en-US" altLang="zh-CN" sz="1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1</a:t>
            </a:r>
          </a:p>
          <a:p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1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EnQueue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(Q, </a:t>
            </a:r>
            <a:r>
              <a:rPr kumimoji="1" lang="en-US" altLang="zh-CN" sz="1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Ew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w[</a:t>
            </a:r>
            <a:r>
              <a:rPr kumimoji="1" lang="en-US" altLang="zh-CN" sz="1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 </a:t>
            </a:r>
            <a:r>
              <a:rPr kumimoji="1" lang="en-US" altLang="zh-CN" sz="1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bestw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1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n);</a:t>
            </a:r>
          </a:p>
          <a:p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// </a:t>
            </a:r>
            <a:r>
              <a:rPr kumimoji="1"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右儿子结点总是可行的</a:t>
            </a:r>
          </a:p>
          <a:p>
            <a:r>
              <a:rPr kumimoji="1"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1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EnQueue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(Q, </a:t>
            </a:r>
            <a:r>
              <a:rPr kumimoji="1" lang="en-US" altLang="zh-CN" sz="1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Ew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1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bestw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1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n); // x[</a:t>
            </a:r>
            <a:r>
              <a:rPr kumimoji="1" lang="en-US" altLang="zh-CN" sz="1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0</a:t>
            </a:r>
          </a:p>
          <a:p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1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Q.Delete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Ew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 // </a:t>
            </a:r>
            <a:r>
              <a:rPr kumimoji="1"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取下一扩展结点</a:t>
            </a:r>
          </a:p>
          <a:p>
            <a:r>
              <a:rPr kumimoji="1"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1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Ew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== -1) 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1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1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到达同层</a:t>
            </a:r>
            <a:r>
              <a:rPr kumimoji="1"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结点尾部</a:t>
            </a:r>
          </a:p>
          <a:p>
            <a:r>
              <a:rPr kumimoji="1"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kumimoji="1" lang="en-US" altLang="zh-CN" sz="1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Q.IsEmpty</a:t>
            </a:r>
            <a:r>
              <a:rPr kumimoji="1" lang="en-US" altLang="zh-CN" sz="1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()) 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kumimoji="1" lang="en-US" altLang="zh-CN" sz="1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bestw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1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Q.Add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(-1);        // </a:t>
            </a:r>
            <a:r>
              <a:rPr kumimoji="1"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同层结点尾部标志</a:t>
            </a:r>
          </a:p>
          <a:p>
            <a:r>
              <a:rPr kumimoji="1"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1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Q.Delete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Ew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// </a:t>
            </a:r>
            <a:r>
              <a:rPr kumimoji="1"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取下一扩展结点</a:t>
            </a:r>
          </a:p>
          <a:p>
            <a:r>
              <a:rPr kumimoji="1"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1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1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++;  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1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进入下一层 </a:t>
            </a:r>
            <a:endParaRPr kumimoji="1" lang="en-US" altLang="zh-CN" sz="1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1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}    </a:t>
            </a:r>
            <a:r>
              <a:rPr kumimoji="1" lang="en-US" altLang="zh-CN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1" lang="en-US" altLang="zh-CN" sz="1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 bwMode="auto">
          <a:xfrm>
            <a:off x="255154" y="548680"/>
            <a:ext cx="4903812" cy="3039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装载问题先尽量将第一艘船装满</a:t>
            </a:r>
          </a:p>
          <a:p>
            <a:pPr algn="l"/>
            <a:r>
              <a:rPr lang="en-US" altLang="zh-CN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队列式分支限界法，</a:t>
            </a:r>
            <a:r>
              <a:rPr lang="zh-CN" altLang="en-US" sz="1800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返回最优载重量</a:t>
            </a:r>
          </a:p>
          <a:p>
            <a:pPr algn="l"/>
            <a:r>
              <a:rPr lang="en-US" altLang="zh-CN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MaxLoading</a:t>
            </a:r>
            <a:r>
              <a:rPr lang="en-US" altLang="zh-CN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[],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c,int</a:t>
            </a:r>
            <a:r>
              <a:rPr lang="en-US" altLang="zh-CN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n) </a:t>
            </a:r>
          </a:p>
          <a:p>
            <a:pPr algn="l"/>
            <a:r>
              <a:rPr lang="en-US" altLang="zh-CN" sz="1800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//</a:t>
            </a:r>
            <a:r>
              <a:rPr lang="zh-CN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初始化数据</a:t>
            </a:r>
          </a:p>
          <a:p>
            <a:pPr algn="l"/>
            <a:r>
              <a:rPr lang="zh-CN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Queue&lt;</a:t>
            </a:r>
            <a:r>
              <a:rPr lang="en-US" altLang="zh-CN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Q;    //</a:t>
            </a:r>
            <a:r>
              <a:rPr lang="zh-CN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保存活节点的队列</a:t>
            </a:r>
          </a:p>
          <a:p>
            <a:pPr algn="l"/>
            <a:r>
              <a:rPr lang="zh-CN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Q.Add</a:t>
            </a:r>
            <a:r>
              <a:rPr lang="en-US" altLang="zh-CN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(-1);    //-1</a:t>
            </a:r>
            <a:r>
              <a:rPr lang="zh-CN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用于标识分层</a:t>
            </a:r>
          </a:p>
          <a:p>
            <a:pPr algn="l"/>
            <a:r>
              <a:rPr lang="zh-CN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    //</a:t>
            </a:r>
            <a:r>
              <a:rPr lang="en-US" altLang="zh-CN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表示当前扩展节点所在的层数</a:t>
            </a:r>
          </a:p>
          <a:p>
            <a:pPr algn="l"/>
            <a:r>
              <a:rPr lang="zh-CN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zh-CN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Ew</a:t>
            </a:r>
            <a:r>
              <a:rPr lang="en-US" altLang="zh-CN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    //</a:t>
            </a:r>
            <a:r>
              <a:rPr lang="en-US" altLang="zh-CN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Ew</a:t>
            </a:r>
            <a:r>
              <a:rPr lang="zh-CN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表示当前扩展节点的重量</a:t>
            </a:r>
          </a:p>
          <a:p>
            <a:pPr algn="l"/>
            <a:r>
              <a:rPr lang="zh-CN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zh-CN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bestw</a:t>
            </a:r>
            <a:r>
              <a:rPr lang="en-US" altLang="zh-CN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    //</a:t>
            </a:r>
            <a:r>
              <a:rPr lang="en-US" altLang="zh-CN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bestw</a:t>
            </a:r>
            <a:r>
              <a:rPr lang="zh-CN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表示当前最优载重量</a:t>
            </a:r>
            <a:endParaRPr lang="zh-CN" altLang="en-US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67544" y="4221088"/>
            <a:ext cx="7920880" cy="2208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1800" kern="0" dirty="0" smtClean="0">
                <a:latin typeface="Times New Roman" charset="0"/>
                <a:ea typeface="Times New Roman" charset="0"/>
                <a:cs typeface="Times New Roman" charset="0"/>
              </a:rPr>
              <a:t>void </a:t>
            </a:r>
            <a:r>
              <a:rPr lang="en-US" altLang="zh-CN" sz="1800" kern="0" dirty="0" err="1" smtClean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EnQueue</a:t>
            </a:r>
            <a:r>
              <a:rPr lang="en-US" altLang="zh-CN" sz="1800" kern="0" dirty="0" smtClean="0">
                <a:latin typeface="Times New Roman" charset="0"/>
                <a:ea typeface="Times New Roman" charset="0"/>
                <a:cs typeface="Times New Roman" charset="0"/>
              </a:rPr>
              <a:t>(Queue&lt;</a:t>
            </a:r>
            <a:r>
              <a:rPr lang="en-US" altLang="zh-CN" sz="1800" kern="0" dirty="0" err="1" smtClean="0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altLang="zh-CN" sz="1800" kern="0" dirty="0" smtClean="0">
                <a:latin typeface="Times New Roman" charset="0"/>
                <a:ea typeface="Times New Roman" charset="0"/>
                <a:cs typeface="Times New Roman" charset="0"/>
              </a:rPr>
              <a:t>&gt; </a:t>
            </a:r>
            <a:r>
              <a:rPr lang="en-US" altLang="zh-CN" sz="1800" kern="0" dirty="0" smtClean="0">
                <a:latin typeface="Times New Roman" charset="0"/>
                <a:ea typeface="Times New Roman" charset="0"/>
                <a:cs typeface="Times New Roman" charset="0"/>
              </a:rPr>
              <a:t>&amp;Q,</a:t>
            </a:r>
            <a:r>
              <a:rPr lang="zh-CN" altLang="en-US" sz="1800" kern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kern="0" dirty="0" err="1" smtClean="0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altLang="zh-CN" sz="1800" kern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kern="0" dirty="0" err="1" smtClean="0">
                <a:latin typeface="Times New Roman" charset="0"/>
                <a:ea typeface="Times New Roman" charset="0"/>
                <a:cs typeface="Times New Roman" charset="0"/>
              </a:rPr>
              <a:t>wt</a:t>
            </a:r>
            <a:r>
              <a:rPr lang="en-US" altLang="zh-CN" sz="1800" kern="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altLang="zh-CN" sz="1800" kern="0" dirty="0" err="1" smtClean="0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altLang="zh-CN" sz="1800" kern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kern="0" dirty="0" smtClean="0">
                <a:latin typeface="Times New Roman" charset="0"/>
                <a:ea typeface="Times New Roman" charset="0"/>
                <a:cs typeface="Times New Roman" charset="0"/>
              </a:rPr>
              <a:t>&amp;</a:t>
            </a:r>
            <a:r>
              <a:rPr lang="en-US" altLang="zh-CN" sz="1800" kern="0" dirty="0" err="1" smtClean="0">
                <a:latin typeface="Times New Roman" charset="0"/>
                <a:ea typeface="Times New Roman" charset="0"/>
                <a:cs typeface="Times New Roman" charset="0"/>
              </a:rPr>
              <a:t>bestw</a:t>
            </a:r>
            <a:r>
              <a:rPr lang="en-US" altLang="zh-CN" sz="1800" kern="0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1800" kern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kern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kern="0" dirty="0" err="1" smtClean="0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altLang="zh-CN" sz="1800" kern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kern="0" dirty="0" err="1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1800" kern="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zh-CN" altLang="en-US" sz="1800" kern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kern="0" dirty="0" err="1" smtClean="0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altLang="zh-CN" sz="1800" kern="0" dirty="0" smtClean="0">
                <a:latin typeface="Times New Roman" charset="0"/>
                <a:ea typeface="Times New Roman" charset="0"/>
                <a:cs typeface="Times New Roman" charset="0"/>
              </a:rPr>
              <a:t> n) </a:t>
            </a:r>
          </a:p>
          <a:p>
            <a:pPr algn="l">
              <a:lnSpc>
                <a:spcPct val="100000"/>
              </a:lnSpc>
            </a:pPr>
            <a:r>
              <a:rPr lang="en-US" altLang="zh-CN" sz="1800" kern="0" dirty="0" smtClean="0">
                <a:latin typeface="Times New Roman" charset="0"/>
                <a:ea typeface="Times New Roman" charset="0"/>
                <a:cs typeface="Times New Roman" charset="0"/>
              </a:rPr>
              <a:t>{   //</a:t>
            </a:r>
            <a:r>
              <a:rPr lang="zh-CN" altLang="en-US" sz="1800" kern="0" dirty="0">
                <a:latin typeface="Times New Roman" charset="0"/>
                <a:ea typeface="Times New Roman" charset="0"/>
                <a:cs typeface="Times New Roman" charset="0"/>
              </a:rPr>
              <a:t>子函数，将当前活节点加入</a:t>
            </a:r>
            <a:r>
              <a:rPr lang="zh-CN" altLang="en-US" sz="1800" kern="0" dirty="0" smtClean="0">
                <a:latin typeface="Times New Roman" charset="0"/>
                <a:ea typeface="Times New Roman" charset="0"/>
                <a:cs typeface="Times New Roman" charset="0"/>
              </a:rPr>
              <a:t>队列</a:t>
            </a:r>
            <a:endParaRPr lang="en-US" altLang="zh-CN" sz="1800" kern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kern="0" dirty="0" smtClean="0">
                <a:latin typeface="Times New Roman" charset="0"/>
                <a:ea typeface="Times New Roman" charset="0"/>
                <a:cs typeface="Times New Roman" charset="0"/>
              </a:rPr>
              <a:t>  if(</a:t>
            </a:r>
            <a:r>
              <a:rPr lang="en-US" altLang="zh-CN" sz="1800" kern="0" dirty="0" err="1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1800" kern="0" dirty="0" smtClean="0">
                <a:latin typeface="Times New Roman" charset="0"/>
                <a:ea typeface="Times New Roman" charset="0"/>
                <a:cs typeface="Times New Roman" charset="0"/>
              </a:rPr>
              <a:t> == n) {//</a:t>
            </a:r>
            <a:r>
              <a:rPr lang="zh-CN" altLang="en-US" sz="1800" kern="0" dirty="0">
                <a:latin typeface="Times New Roman" charset="0"/>
                <a:ea typeface="Times New Roman" charset="0"/>
                <a:cs typeface="Times New Roman" charset="0"/>
              </a:rPr>
              <a:t>可行叶</a:t>
            </a:r>
            <a:r>
              <a:rPr lang="zh-CN" altLang="en-US" sz="1800" kern="0" dirty="0" smtClean="0">
                <a:latin typeface="Times New Roman" charset="0"/>
                <a:ea typeface="Times New Roman" charset="0"/>
                <a:cs typeface="Times New Roman" charset="0"/>
              </a:rPr>
              <a:t>结点</a:t>
            </a:r>
            <a:r>
              <a:rPr lang="en-US" altLang="zh-CN" sz="1800" kern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altLang="zh-CN" sz="1800" kern="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kern="0" dirty="0" smtClean="0">
                <a:latin typeface="Times New Roman" charset="0"/>
                <a:ea typeface="Times New Roman" charset="0"/>
                <a:cs typeface="Times New Roman" charset="0"/>
              </a:rPr>
              <a:t>       if(</a:t>
            </a:r>
            <a:r>
              <a:rPr lang="en-US" altLang="zh-CN" sz="1800" kern="0" dirty="0" err="1" smtClean="0">
                <a:latin typeface="Times New Roman" charset="0"/>
                <a:ea typeface="Times New Roman" charset="0"/>
                <a:cs typeface="Times New Roman" charset="0"/>
              </a:rPr>
              <a:t>wt</a:t>
            </a:r>
            <a:r>
              <a:rPr lang="en-US" altLang="zh-CN" sz="1800" kern="0" dirty="0" smtClean="0">
                <a:latin typeface="Times New Roman" charset="0"/>
                <a:ea typeface="Times New Roman" charset="0"/>
                <a:cs typeface="Times New Roman" charset="0"/>
              </a:rPr>
              <a:t>&gt;</a:t>
            </a:r>
            <a:r>
              <a:rPr lang="en-US" altLang="zh-CN" sz="1800" kern="0" dirty="0" err="1" smtClean="0">
                <a:latin typeface="Times New Roman" charset="0"/>
                <a:ea typeface="Times New Roman" charset="0"/>
                <a:cs typeface="Times New Roman" charset="0"/>
              </a:rPr>
              <a:t>bestw</a:t>
            </a:r>
            <a:r>
              <a:rPr lang="en-US" altLang="zh-CN" sz="1800" kern="0" dirty="0" smtClean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altLang="zh-CN" sz="1800" kern="0" dirty="0" err="1" smtClean="0">
                <a:latin typeface="Times New Roman" charset="0"/>
                <a:ea typeface="Times New Roman" charset="0"/>
                <a:cs typeface="Times New Roman" charset="0"/>
              </a:rPr>
              <a:t>bestw</a:t>
            </a:r>
            <a:r>
              <a:rPr lang="en-US" altLang="zh-CN" sz="1800" kern="0" dirty="0" smtClean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altLang="zh-CN" sz="1800" kern="0" dirty="0" err="1" smtClean="0">
                <a:latin typeface="Times New Roman" charset="0"/>
                <a:ea typeface="Times New Roman" charset="0"/>
                <a:cs typeface="Times New Roman" charset="0"/>
              </a:rPr>
              <a:t>wt</a:t>
            </a:r>
            <a:r>
              <a:rPr lang="en-US" altLang="zh-CN" sz="1800" kern="0" dirty="0" smtClean="0">
                <a:latin typeface="Times New Roman" charset="0"/>
                <a:ea typeface="Times New Roman" charset="0"/>
                <a:cs typeface="Times New Roman" charset="0"/>
              </a:rPr>
              <a:t> ;  }</a:t>
            </a:r>
          </a:p>
          <a:p>
            <a:pPr algn="l">
              <a:lnSpc>
                <a:spcPct val="100000"/>
              </a:lnSpc>
            </a:pPr>
            <a:r>
              <a:rPr lang="en-US" altLang="zh-CN" sz="1800" kern="0" dirty="0" smtClean="0">
                <a:latin typeface="Times New Roman" charset="0"/>
                <a:ea typeface="Times New Roman" charset="0"/>
                <a:cs typeface="Times New Roman" charset="0"/>
              </a:rPr>
              <a:t>    else </a:t>
            </a:r>
            <a:r>
              <a:rPr lang="en-US" altLang="zh-CN" sz="1800" kern="0" dirty="0" err="1" smtClean="0">
                <a:latin typeface="Times New Roman" charset="0"/>
                <a:ea typeface="Times New Roman" charset="0"/>
                <a:cs typeface="Times New Roman" charset="0"/>
              </a:rPr>
              <a:t>Q.Add</a:t>
            </a:r>
            <a:r>
              <a:rPr lang="en-US" altLang="zh-CN" sz="1800" kern="0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1800" kern="0" dirty="0" err="1" smtClean="0">
                <a:latin typeface="Times New Roman" charset="0"/>
                <a:ea typeface="Times New Roman" charset="0"/>
                <a:cs typeface="Times New Roman" charset="0"/>
              </a:rPr>
              <a:t>wt</a:t>
            </a:r>
            <a:r>
              <a:rPr lang="en-US" altLang="zh-CN" sz="1800" kern="0" dirty="0" smtClean="0">
                <a:latin typeface="Times New Roman" charset="0"/>
                <a:ea typeface="Times New Roman" charset="0"/>
                <a:cs typeface="Times New Roman" charset="0"/>
              </a:rPr>
              <a:t>) ; //</a:t>
            </a:r>
            <a:r>
              <a:rPr lang="zh-CN" altLang="en-US" sz="1800" kern="0" dirty="0" smtClean="0">
                <a:latin typeface="Times New Roman" charset="0"/>
                <a:ea typeface="Times New Roman" charset="0"/>
                <a:cs typeface="Times New Roman" charset="0"/>
              </a:rPr>
              <a:t>非叶结点</a:t>
            </a:r>
          </a:p>
          <a:p>
            <a:pPr algn="l">
              <a:lnSpc>
                <a:spcPct val="100000"/>
              </a:lnSpc>
            </a:pPr>
            <a:r>
              <a:rPr lang="en-US" altLang="zh-CN" sz="1800" kern="0" dirty="0" smtClean="0">
                <a:latin typeface="Times New Roman" charset="0"/>
                <a:ea typeface="Times New Roman" charset="0"/>
                <a:cs typeface="Times New Roman" charset="0"/>
              </a:rPr>
              <a:t>}</a:t>
            </a:r>
            <a:endParaRPr lang="zh-CN" altLang="en-US" sz="1800" kern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6710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56" y="356314"/>
            <a:ext cx="7772400" cy="722784"/>
          </a:xfrm>
        </p:spPr>
        <p:txBody>
          <a:bodyPr/>
          <a:lstStyle/>
          <a:p>
            <a:r>
              <a:rPr lang="en-US" altLang="zh-CN" sz="3600" dirty="0" smtClean="0"/>
              <a:t>8</a:t>
            </a:r>
            <a:r>
              <a:rPr lang="zh-CN" altLang="en-US" sz="3600" dirty="0" smtClean="0"/>
              <a:t>.</a:t>
            </a:r>
            <a:r>
              <a:rPr lang="zh-CN" altLang="en-US" sz="3600" dirty="0"/>
              <a:t>3 装载问题</a:t>
            </a: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565770" y="895500"/>
            <a:ext cx="30243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3. 算法的改进</a:t>
            </a:r>
            <a:endParaRPr lang="zh-CN" altLang="en-US" sz="1200" dirty="0">
              <a:solidFill>
                <a:schemeClr val="accent2"/>
              </a:solidFill>
              <a:ea typeface="华文行楷" pitchFamily="2" charset="-122"/>
            </a:endParaRPr>
          </a:p>
        </p:txBody>
      </p:sp>
      <p:sp>
        <p:nvSpPr>
          <p:cNvPr id="291846" name="Text Box 6"/>
          <p:cNvSpPr txBox="1">
            <a:spLocks noChangeArrowheads="1"/>
          </p:cNvSpPr>
          <p:nvPr/>
        </p:nvSpPr>
        <p:spPr bwMode="auto">
          <a:xfrm>
            <a:off x="450353" y="4793580"/>
            <a:ext cx="68738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Clr>
                <a:schemeClr val="accent2"/>
              </a:buClr>
            </a:pPr>
            <a:endParaRPr lang="zh-CN" altLang="en-US" sz="2400">
              <a:solidFill>
                <a:schemeClr val="accent2"/>
              </a:solidFill>
              <a:ea typeface="华文行楷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2278" y="1340768"/>
            <a:ext cx="76327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charset="2"/>
              <a:buChar char="Ø"/>
            </a:pP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节点的左子树表示将此集装箱装船，右子树表示不将此集装箱装船。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charset="2"/>
              <a:buChar char="Ø"/>
            </a:pP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设</a:t>
            </a:r>
            <a:r>
              <a:rPr lang="en-US" altLang="zh-CN" sz="2400" b="1" i="0" dirty="0" err="1">
                <a:effectLst/>
                <a:latin typeface="SimSun" charset="0"/>
                <a:ea typeface="SimSun" charset="0"/>
                <a:cs typeface="SimSun" charset="0"/>
              </a:rPr>
              <a:t>bestw</a:t>
            </a: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是当前最优解；</a:t>
            </a:r>
            <a:r>
              <a:rPr lang="en-US" altLang="zh-CN" sz="2400" b="1" i="0" dirty="0" err="1">
                <a:effectLst/>
                <a:latin typeface="SimSun" charset="0"/>
                <a:ea typeface="SimSun" charset="0"/>
                <a:cs typeface="SimSun" charset="0"/>
              </a:rPr>
              <a:t>ew</a:t>
            </a: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是当前扩展结点所相应的重量；</a:t>
            </a:r>
            <a:r>
              <a:rPr lang="en-US" altLang="zh-CN" sz="2400" b="1" i="0" dirty="0">
                <a:solidFill>
                  <a:srgbClr val="0000FF"/>
                </a:solidFill>
                <a:effectLst/>
                <a:latin typeface="SimSun" charset="0"/>
                <a:ea typeface="SimSun" charset="0"/>
                <a:cs typeface="SimSun" charset="0"/>
              </a:rPr>
              <a:t>r</a:t>
            </a:r>
            <a:r>
              <a:rPr lang="zh-CN" altLang="en-US" sz="2400" b="1" i="0" dirty="0">
                <a:solidFill>
                  <a:srgbClr val="0000FF"/>
                </a:solidFill>
                <a:effectLst/>
                <a:latin typeface="SimSun" charset="0"/>
                <a:ea typeface="SimSun" charset="0"/>
                <a:cs typeface="SimSun" charset="0"/>
              </a:rPr>
              <a:t>是剩余集装箱的重量</a:t>
            </a: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。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charset="2"/>
              <a:buChar char="Ø"/>
            </a:pP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当</a:t>
            </a:r>
            <a:r>
              <a:rPr lang="en-US" altLang="zh-CN" sz="2400" b="1" i="0" dirty="0" err="1">
                <a:effectLst/>
                <a:latin typeface="SimSun" charset="0"/>
                <a:ea typeface="SimSun" charset="0"/>
                <a:cs typeface="SimSun" charset="0"/>
              </a:rPr>
              <a:t>ew+r</a:t>
            </a:r>
            <a:r>
              <a:rPr lang="en-US" altLang="zh-CN" sz="2400" b="1" i="0" dirty="0" err="1">
                <a:effectLst/>
                <a:latin typeface="SimSun" charset="0"/>
                <a:ea typeface="SimSun" charset="0"/>
                <a:cs typeface="SimSun" charset="0"/>
                <a:sym typeface="Symbol" charset="2"/>
              </a:rPr>
              <a:t></a:t>
            </a:r>
            <a:r>
              <a:rPr lang="en-US" altLang="zh-CN" sz="2400" b="1" i="0" dirty="0" err="1">
                <a:effectLst/>
                <a:latin typeface="SimSun" charset="0"/>
                <a:ea typeface="SimSun" charset="0"/>
                <a:cs typeface="SimSun" charset="0"/>
              </a:rPr>
              <a:t>bestw</a:t>
            </a: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时，可将其右子树剪去</a:t>
            </a:r>
            <a:r>
              <a:rPr lang="zh-CN" altLang="en-US" sz="2400" b="1" i="0" dirty="0" smtClean="0">
                <a:effectLst/>
                <a:latin typeface="SimSun" charset="0"/>
                <a:ea typeface="SimSun" charset="0"/>
                <a:cs typeface="SimSun" charset="0"/>
              </a:rPr>
              <a:t>。因为，</a:t>
            </a:r>
            <a:r>
              <a:rPr lang="zh-CN" altLang="en-US" sz="2400" b="1" i="0" dirty="0" smtClean="0">
                <a:solidFill>
                  <a:srgbClr val="800000"/>
                </a:solidFill>
                <a:effectLst/>
                <a:latin typeface="SimSun" charset="0"/>
                <a:ea typeface="SimSun" charset="0"/>
                <a:cs typeface="SimSun" charset="0"/>
              </a:rPr>
              <a:t>此时</a:t>
            </a:r>
            <a:r>
              <a:rPr lang="zh-CN" altLang="en-US" sz="2400" b="1" i="0" dirty="0">
                <a:solidFill>
                  <a:srgbClr val="800000"/>
                </a:solidFill>
                <a:effectLst/>
                <a:latin typeface="SimSun" charset="0"/>
                <a:ea typeface="SimSun" charset="0"/>
                <a:cs typeface="SimSun" charset="0"/>
              </a:rPr>
              <a:t>若要船装最多集装箱，就应该把此箱装上船</a:t>
            </a: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。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12278" y="5301580"/>
            <a:ext cx="77041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charset="2"/>
              <a:buChar char="Ø"/>
            </a:pP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为确保右子树成功剪枝，应该在算法</a:t>
            </a:r>
            <a:r>
              <a:rPr lang="zh-CN" altLang="en-US" sz="2400" b="1" i="0" dirty="0">
                <a:solidFill>
                  <a:srgbClr val="800000"/>
                </a:solidFill>
                <a:effectLst/>
                <a:latin typeface="SimSun" charset="0"/>
                <a:ea typeface="SimSun" charset="0"/>
                <a:cs typeface="SimSun" charset="0"/>
              </a:rPr>
              <a:t>每一次进入左子树的时候更新</a:t>
            </a:r>
            <a:r>
              <a:rPr lang="en-US" altLang="zh-CN" sz="2400" b="1" i="0" dirty="0" err="1">
                <a:solidFill>
                  <a:srgbClr val="800000"/>
                </a:solidFill>
                <a:effectLst/>
                <a:latin typeface="SimSun" charset="0"/>
                <a:ea typeface="SimSun" charset="0"/>
                <a:cs typeface="SimSun" charset="0"/>
              </a:rPr>
              <a:t>bestw</a:t>
            </a:r>
            <a:r>
              <a:rPr lang="zh-CN" altLang="en-US" sz="2400" b="1" i="0" dirty="0">
                <a:solidFill>
                  <a:srgbClr val="800000"/>
                </a:solidFill>
                <a:effectLst/>
                <a:latin typeface="SimSun" charset="0"/>
                <a:ea typeface="SimSun" charset="0"/>
                <a:cs typeface="SimSun" charset="0"/>
              </a:rPr>
              <a:t>的值</a:t>
            </a: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。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12278" y="4077618"/>
            <a:ext cx="77041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charset="2"/>
              <a:buChar char="Ø"/>
            </a:pP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算法</a:t>
            </a:r>
            <a:r>
              <a:rPr lang="en-US" altLang="zh-CN" sz="2400" b="1" i="0" dirty="0" err="1">
                <a:effectLst/>
                <a:latin typeface="SimSun" charset="0"/>
                <a:ea typeface="SimSun" charset="0"/>
                <a:cs typeface="SimSun" charset="0"/>
              </a:rPr>
              <a:t>MaxLoading</a:t>
            </a: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初始时</a:t>
            </a:r>
            <a:r>
              <a:rPr lang="en-US" altLang="zh-CN" sz="2400" b="1" i="0" dirty="0" err="1">
                <a:solidFill>
                  <a:srgbClr val="800000"/>
                </a:solidFill>
                <a:effectLst/>
                <a:latin typeface="SimSun" charset="0"/>
                <a:ea typeface="SimSun" charset="0"/>
                <a:cs typeface="SimSun" charset="0"/>
              </a:rPr>
              <a:t>bestw</a:t>
            </a:r>
            <a:r>
              <a:rPr lang="en-US" altLang="zh-CN" sz="2400" b="1" i="0" dirty="0">
                <a:solidFill>
                  <a:srgbClr val="800000"/>
                </a:solidFill>
                <a:effectLst/>
                <a:latin typeface="SimSun" charset="0"/>
                <a:ea typeface="SimSun" charset="0"/>
                <a:cs typeface="SimSun" charset="0"/>
              </a:rPr>
              <a:t>=0</a:t>
            </a:r>
            <a:r>
              <a:rPr lang="zh-CN" altLang="en-US" sz="2400" b="1" i="0" dirty="0">
                <a:solidFill>
                  <a:srgbClr val="800000"/>
                </a:solidFill>
                <a:effectLst/>
                <a:latin typeface="SimSun" charset="0"/>
                <a:ea typeface="SimSun" charset="0"/>
                <a:cs typeface="SimSun" charset="0"/>
              </a:rPr>
              <a:t>，直到搜索到第一个叶结点才更新</a:t>
            </a:r>
            <a:r>
              <a:rPr lang="en-US" altLang="zh-CN" sz="2400" b="1" i="0" dirty="0" err="1">
                <a:solidFill>
                  <a:srgbClr val="800000"/>
                </a:solidFill>
                <a:effectLst/>
                <a:latin typeface="SimSun" charset="0"/>
                <a:ea typeface="SimSun" charset="0"/>
                <a:cs typeface="SimSun" charset="0"/>
              </a:rPr>
              <a:t>bestw</a:t>
            </a:r>
            <a:r>
              <a:rPr lang="zh-CN" altLang="en-US" sz="2400" b="1" i="0" dirty="0">
                <a:solidFill>
                  <a:srgbClr val="800000"/>
                </a:solidFill>
                <a:effectLst/>
                <a:latin typeface="SimSun" charset="0"/>
                <a:ea typeface="SimSun" charset="0"/>
                <a:cs typeface="SimSun" charset="0"/>
              </a:rPr>
              <a:t>。在搜索到第一个叶结点前，总有</a:t>
            </a:r>
            <a:r>
              <a:rPr lang="en-US" altLang="zh-CN" sz="2400" b="1" i="0" dirty="0" err="1">
                <a:solidFill>
                  <a:srgbClr val="800000"/>
                </a:solidFill>
                <a:effectLst/>
                <a:latin typeface="SimSun" charset="0"/>
                <a:ea typeface="SimSun" charset="0"/>
                <a:cs typeface="SimSun" charset="0"/>
              </a:rPr>
              <a:t>Ew+r</a:t>
            </a:r>
            <a:r>
              <a:rPr lang="en-US" altLang="zh-CN" sz="2400" b="1" i="0" dirty="0">
                <a:solidFill>
                  <a:srgbClr val="800000"/>
                </a:solidFill>
                <a:effectLst/>
                <a:latin typeface="SimSun" charset="0"/>
                <a:ea typeface="SimSun" charset="0"/>
                <a:cs typeface="SimSun" charset="0"/>
              </a:rPr>
              <a:t>&gt;</a:t>
            </a:r>
            <a:r>
              <a:rPr lang="en-US" altLang="zh-CN" sz="2400" b="1" i="0" dirty="0" err="1">
                <a:solidFill>
                  <a:srgbClr val="800000"/>
                </a:solidFill>
                <a:effectLst/>
                <a:latin typeface="SimSun" charset="0"/>
                <a:ea typeface="SimSun" charset="0"/>
                <a:cs typeface="SimSun" charset="0"/>
              </a:rPr>
              <a:t>bestw</a:t>
            </a:r>
            <a:r>
              <a:rPr lang="en-US" altLang="zh-CN" sz="2400" b="1" i="0" dirty="0">
                <a:solidFill>
                  <a:srgbClr val="800000"/>
                </a:solidFill>
                <a:effectLst/>
                <a:latin typeface="SimSun" charset="0"/>
                <a:ea typeface="SimSun" charset="0"/>
                <a:cs typeface="SimSun" charset="0"/>
              </a:rPr>
              <a:t>, </a:t>
            </a:r>
            <a:r>
              <a:rPr lang="zh-CN" altLang="en-US" sz="2400" b="1" i="0" dirty="0">
                <a:solidFill>
                  <a:srgbClr val="800000"/>
                </a:solidFill>
                <a:effectLst/>
                <a:latin typeface="SimSun" charset="0"/>
                <a:ea typeface="SimSun" charset="0"/>
                <a:cs typeface="SimSun" charset="0"/>
              </a:rPr>
              <a:t>此时右子树测试不起作用</a:t>
            </a: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2881654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utoUpdateAnimBg="0"/>
      <p:bldP spid="8" grpId="0" autoUpdateAnimBg="0"/>
      <p:bldP spid="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76672"/>
            <a:ext cx="7772400" cy="720080"/>
          </a:xfrm>
        </p:spPr>
        <p:txBody>
          <a:bodyPr/>
          <a:lstStyle/>
          <a:p>
            <a:r>
              <a:rPr lang="en-US" altLang="zh-CN" sz="3600" dirty="0" smtClean="0"/>
              <a:t>8</a:t>
            </a:r>
            <a:r>
              <a:rPr lang="zh-CN" altLang="en-US" sz="3600" dirty="0" smtClean="0"/>
              <a:t>.</a:t>
            </a:r>
            <a:r>
              <a:rPr lang="zh-CN" altLang="en-US" sz="3600" dirty="0"/>
              <a:t>3 装载问题</a:t>
            </a:r>
          </a:p>
        </p:txBody>
      </p:sp>
      <p:sp>
        <p:nvSpPr>
          <p:cNvPr id="318468" name="Text Box 4"/>
          <p:cNvSpPr txBox="1">
            <a:spLocks noChangeArrowheads="1"/>
          </p:cNvSpPr>
          <p:nvPr/>
        </p:nvSpPr>
        <p:spPr bwMode="auto">
          <a:xfrm>
            <a:off x="476262" y="1150076"/>
            <a:ext cx="39791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3. 算法的改进</a:t>
            </a:r>
            <a:endParaRPr lang="zh-CN" altLang="en-US" sz="1200" dirty="0">
              <a:solidFill>
                <a:schemeClr val="accent2"/>
              </a:solidFill>
              <a:ea typeface="华文行楷" pitchFamily="2" charset="-122"/>
            </a:endParaRPr>
          </a:p>
        </p:txBody>
      </p:sp>
      <p:sp>
        <p:nvSpPr>
          <p:cNvPr id="318470" name="Text Box 6"/>
          <p:cNvSpPr txBox="1">
            <a:spLocks noChangeArrowheads="1"/>
          </p:cNvSpPr>
          <p:nvPr/>
        </p:nvSpPr>
        <p:spPr bwMode="auto">
          <a:xfrm>
            <a:off x="467544" y="1916832"/>
            <a:ext cx="525658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检查左儿子结点</a:t>
            </a:r>
          </a:p>
          <a:p>
            <a:pPr>
              <a:lnSpc>
                <a:spcPct val="120000"/>
              </a:lnSpc>
            </a:pPr>
            <a:r>
              <a:rPr kumimoji="1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wt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Ew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w[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];   // 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左儿子结点的重量</a:t>
            </a:r>
          </a:p>
          <a:p>
            <a:pPr>
              <a:lnSpc>
                <a:spcPct val="120000"/>
              </a:lnSpc>
            </a:pPr>
            <a:r>
              <a:rPr kumimoji="1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wt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&lt;= c) {     // 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可行结点</a:t>
            </a:r>
          </a:p>
          <a:p>
            <a:pPr>
              <a:lnSpc>
                <a:spcPct val="120000"/>
              </a:lnSpc>
            </a:pPr>
            <a:r>
              <a:rPr kumimoji="1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wt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&gt;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bestw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bestw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wt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// 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加入活结点队列</a:t>
            </a:r>
          </a:p>
          <a:p>
            <a:pPr>
              <a:lnSpc>
                <a:spcPct val="120000"/>
              </a:lnSpc>
            </a:pPr>
            <a:r>
              <a:rPr kumimoji="1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n)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Q.Add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wt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18471" name="AutoShape 7"/>
          <p:cNvSpPr>
            <a:spLocks noChangeArrowheads="1"/>
          </p:cNvSpPr>
          <p:nvPr/>
        </p:nvSpPr>
        <p:spPr bwMode="auto">
          <a:xfrm>
            <a:off x="4654359" y="2898960"/>
            <a:ext cx="2180456" cy="713400"/>
          </a:xfrm>
          <a:prstGeom prst="wedgeRoundRectCallout">
            <a:avLst>
              <a:gd name="adj1" fmla="val -81450"/>
              <a:gd name="adj2" fmla="val 8006"/>
              <a:gd name="adj3" fmla="val 16667"/>
            </a:avLst>
          </a:prstGeom>
          <a:solidFill>
            <a:schemeClr val="bg1"/>
          </a:solidFill>
          <a:ln w="635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提前更新</a:t>
            </a:r>
            <a:r>
              <a:rPr lang="en-US" altLang="zh-CN" sz="2000" b="1" dirty="0" err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bestw</a:t>
            </a:r>
            <a:r>
              <a:rPr lang="en-US" altLang="zh-CN" sz="2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18472" name="Text Box 8"/>
          <p:cNvSpPr txBox="1">
            <a:spLocks noChangeArrowheads="1"/>
          </p:cNvSpPr>
          <p:nvPr/>
        </p:nvSpPr>
        <p:spPr bwMode="auto">
          <a:xfrm>
            <a:off x="395536" y="4725144"/>
            <a:ext cx="457738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检查右儿子结点</a:t>
            </a:r>
          </a:p>
          <a:p>
            <a:pPr>
              <a:lnSpc>
                <a:spcPct val="120000"/>
              </a:lnSpc>
            </a:pPr>
            <a:r>
              <a:rPr kumimoji="1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Ew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r &gt;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bestw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&amp;&amp;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n)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Q.Add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Ew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 // 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可能含最</a:t>
            </a:r>
            <a:r>
              <a:rPr kumimoji="1"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优解</a:t>
            </a:r>
            <a:endParaRPr kumimoji="1"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8473" name="AutoShape 9"/>
          <p:cNvSpPr>
            <a:spLocks noChangeArrowheads="1"/>
          </p:cNvSpPr>
          <p:nvPr/>
        </p:nvSpPr>
        <p:spPr bwMode="auto">
          <a:xfrm>
            <a:off x="5148064" y="4344144"/>
            <a:ext cx="1676400" cy="525016"/>
          </a:xfrm>
          <a:prstGeom prst="wedgeRoundRectCallout">
            <a:avLst>
              <a:gd name="adj1" fmla="val -122763"/>
              <a:gd name="adj2" fmla="val 123869"/>
              <a:gd name="adj3" fmla="val 16667"/>
            </a:avLst>
          </a:prstGeom>
          <a:noFill/>
          <a:ln w="635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右儿子剪枝</a:t>
            </a:r>
            <a:r>
              <a:rPr lang="en-US" altLang="zh-CN" sz="2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578154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71" grpId="0" animBg="1" autoUpdateAnimBg="0"/>
      <p:bldP spid="318473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04664"/>
            <a:ext cx="7772400" cy="792088"/>
          </a:xfrm>
        </p:spPr>
        <p:txBody>
          <a:bodyPr/>
          <a:lstStyle/>
          <a:p>
            <a:r>
              <a:rPr lang="en-US" altLang="zh-CN" sz="3200" dirty="0" smtClean="0"/>
              <a:t>8</a:t>
            </a:r>
            <a:r>
              <a:rPr lang="zh-CN" altLang="en-US" sz="3200" dirty="0" smtClean="0"/>
              <a:t>.</a:t>
            </a:r>
            <a:r>
              <a:rPr lang="zh-CN" altLang="en-US" sz="3200" dirty="0"/>
              <a:t>1	分支限界法的基本思想</a:t>
            </a:r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409476" y="2269091"/>
            <a:ext cx="40980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分支限界法与回溯法</a:t>
            </a: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510517" y="2903399"/>
            <a:ext cx="7770439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（1）求解目标：回溯法的求解目标是找出解空间树中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满足约束条件的所有解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，而分支限界法的求解目标则是找出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满足约束条件的一个解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，或是在满足约束条件的解中找出在某种意义下的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最优解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</p:txBody>
      </p:sp>
      <p:sp>
        <p:nvSpPr>
          <p:cNvPr id="284678" name="Text Box 6"/>
          <p:cNvSpPr txBox="1">
            <a:spLocks noChangeArrowheads="1"/>
          </p:cNvSpPr>
          <p:nvPr/>
        </p:nvSpPr>
        <p:spPr bwMode="auto">
          <a:xfrm>
            <a:off x="505820" y="4936849"/>
            <a:ext cx="76200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2）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搜索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方式：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回溯法以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深度优先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的方式搜索解空间树，而分支限界法则以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广度优先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或以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最小耗费优先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的方式搜索解空间树。 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09476" y="1244587"/>
            <a:ext cx="797252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Wingdings" charset="2"/>
              <a:buChar char="u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类似于回溯法，分支限界法也是一种在问题的解空间树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上搜索问题解的算法。</a:t>
            </a:r>
          </a:p>
        </p:txBody>
      </p:sp>
    </p:spTree>
    <p:extLst>
      <p:ext uri="{BB962C8B-B14F-4D97-AF65-F5344CB8AC3E}">
        <p14:creationId xmlns:p14="http://schemas.microsoft.com/office/powerpoint/2010/main" val="25860029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/>
      <p:bldP spid="284677" grpId="0" autoUpdateAnimBg="0"/>
      <p:bldP spid="284678" grpId="0" autoUpdateAnimBg="0"/>
      <p:bldP spid="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76672"/>
            <a:ext cx="7772400" cy="720080"/>
          </a:xfrm>
        </p:spPr>
        <p:txBody>
          <a:bodyPr/>
          <a:lstStyle/>
          <a:p>
            <a:r>
              <a:rPr lang="en-US" altLang="zh-CN" sz="3600" dirty="0" smtClean="0"/>
              <a:t>8</a:t>
            </a:r>
            <a:r>
              <a:rPr lang="zh-CN" altLang="en-US" sz="3600" dirty="0" smtClean="0"/>
              <a:t>.</a:t>
            </a:r>
            <a:r>
              <a:rPr lang="zh-CN" altLang="en-US" sz="3600" dirty="0"/>
              <a:t>3 装载问题</a:t>
            </a:r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533400" y="2133600"/>
            <a:ext cx="731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en-US">
              <a:solidFill>
                <a:schemeClr val="accent2"/>
              </a:solidFill>
              <a:ea typeface="华文行楷" pitchFamily="2" charset="-122"/>
            </a:endParaRPr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533400" y="1180721"/>
            <a:ext cx="3352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4. </a:t>
            </a: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构造最优解</a:t>
            </a:r>
            <a:endParaRPr lang="zh-CN" altLang="en-US" sz="1200" dirty="0">
              <a:solidFill>
                <a:schemeClr val="accent2"/>
              </a:solidFill>
              <a:ea typeface="华文行楷" pitchFamily="2" charset="-122"/>
            </a:endParaRPr>
          </a:p>
        </p:txBody>
      </p:sp>
      <p:sp>
        <p:nvSpPr>
          <p:cNvPr id="292870" name="Text Box 6"/>
          <p:cNvSpPr txBox="1">
            <a:spLocks noChangeArrowheads="1"/>
          </p:cNvSpPr>
          <p:nvPr/>
        </p:nvSpPr>
        <p:spPr bwMode="auto">
          <a:xfrm>
            <a:off x="755576" y="1851906"/>
            <a:ext cx="7474024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540000"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为了方便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地构造出与最优值相应的最优解，算法必须存储相应子集树中从活结点到根结点的路径。为此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目的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）可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在每个结点处设置指向其父结点的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指针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）设置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左、右儿子标志。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92871" name="Text Box 7"/>
          <p:cNvSpPr txBox="1">
            <a:spLocks noChangeArrowheads="1"/>
          </p:cNvSpPr>
          <p:nvPr/>
        </p:nvSpPr>
        <p:spPr bwMode="auto">
          <a:xfrm>
            <a:off x="914400" y="3717032"/>
            <a:ext cx="7315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QNode</a:t>
            </a:r>
            <a:endParaRPr kumimoji="1"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QNode</a:t>
            </a:r>
            <a:r>
              <a:rPr kumimoji="1"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*parent;  // 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指向父结点的指针</a:t>
            </a:r>
          </a:p>
          <a:p>
            <a:pPr>
              <a:lnSpc>
                <a:spcPct val="120000"/>
              </a:lnSpc>
            </a:pPr>
            <a:r>
              <a:rPr kumimoji="1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bool </a:t>
            </a:r>
            <a:r>
              <a:rPr kumimoji="1"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   // </a:t>
            </a:r>
            <a:r>
              <a:rPr kumimoji="1"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标志位：置为</a:t>
            </a:r>
            <a:r>
              <a:rPr kumimoji="1"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为左儿子，置为</a:t>
            </a:r>
            <a:r>
              <a:rPr kumimoji="1"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为右儿子</a:t>
            </a:r>
            <a:endParaRPr kumimoji="1"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 weight;       // 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结点</a:t>
            </a:r>
            <a:r>
              <a:rPr kumimoji="1"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所对应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载重量</a:t>
            </a:r>
            <a:endParaRPr kumimoji="1" lang="en-US" altLang="zh-CN" sz="2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1"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3053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 </a:t>
            </a:r>
            <a:r>
              <a:rPr lang="zh-CN" altLang="en-US" dirty="0"/>
              <a:t>装载问题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8208963" cy="4392488"/>
          </a:xfrm>
        </p:spPr>
        <p:txBody>
          <a:bodyPr/>
          <a:lstStyle/>
          <a:p>
            <a:pPr indent="0">
              <a:lnSpc>
                <a:spcPct val="100000"/>
              </a:lnSpc>
            </a:pPr>
            <a:r>
              <a:rPr lang="zh-CN" altLang="en-US" sz="2000" dirty="0" smtClean="0"/>
              <a:t>将活结点加入到活结点队列中的算法</a:t>
            </a:r>
            <a:r>
              <a:rPr lang="en-US" altLang="zh-CN" sz="2000" dirty="0" err="1" smtClean="0"/>
              <a:t>EnQueue</a:t>
            </a:r>
            <a:r>
              <a:rPr lang="zh-CN" altLang="en-US" sz="2000" dirty="0" smtClean="0"/>
              <a:t>算法如下：</a:t>
            </a:r>
            <a:endParaRPr lang="en-US" altLang="zh-CN" sz="2000" dirty="0" smtClean="0"/>
          </a:p>
          <a:p>
            <a:pPr indent="0">
              <a:lnSpc>
                <a:spcPct val="100000"/>
              </a:lnSpc>
            </a:pPr>
            <a:r>
              <a:rPr lang="en-US" altLang="zh-CN" sz="2000" dirty="0" smtClean="0"/>
              <a:t>void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EnQueue</a:t>
            </a:r>
            <a:r>
              <a:rPr lang="en-US" altLang="zh-CN" sz="2000" dirty="0" smtClean="0"/>
              <a:t>(Queue&lt;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 </a:t>
            </a:r>
            <a:r>
              <a:rPr lang="en-US" altLang="zh-CN" sz="2000" dirty="0"/>
              <a:t>&amp;</a:t>
            </a:r>
            <a:r>
              <a:rPr lang="en-US" altLang="zh-CN" sz="2000" dirty="0" err="1" smtClean="0"/>
              <a:t>Q,int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wt</a:t>
            </a:r>
            <a:r>
              <a:rPr lang="en-US" altLang="zh-CN" sz="2000" dirty="0"/>
              <a:t>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&amp;</a:t>
            </a:r>
            <a:r>
              <a:rPr lang="en-US" altLang="zh-CN" sz="2000" dirty="0" err="1"/>
              <a:t>bestw</a:t>
            </a:r>
            <a:r>
              <a:rPr lang="en-US" altLang="zh-CN" sz="2000" dirty="0"/>
              <a:t>, </a:t>
            </a:r>
            <a:r>
              <a:rPr lang="en-US" altLang="zh-CN" sz="2000" dirty="0" err="1" smtClean="0"/>
              <a:t>QNode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 </a:t>
            </a:r>
            <a:r>
              <a:rPr lang="en-US" altLang="zh-CN" sz="2000" dirty="0" smtClean="0"/>
              <a:t>*E,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QNode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 </a:t>
            </a:r>
            <a:r>
              <a:rPr lang="en-US" altLang="zh-CN" sz="2000" dirty="0" smtClean="0"/>
              <a:t>&amp;</a:t>
            </a:r>
            <a:r>
              <a:rPr lang="en-US" altLang="zh-CN" sz="2000" dirty="0" err="1" smtClean="0"/>
              <a:t>bestE,int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bestx</a:t>
            </a:r>
            <a:r>
              <a:rPr lang="en-US" altLang="zh-CN" sz="2000" dirty="0" smtClean="0"/>
              <a:t>[],bool </a:t>
            </a:r>
            <a:r>
              <a:rPr lang="en-US" altLang="zh-CN" sz="2000" dirty="0" err="1" smtClean="0"/>
              <a:t>ch</a:t>
            </a:r>
            <a:r>
              <a:rPr lang="en-US" altLang="zh-CN" sz="2000" dirty="0" smtClean="0"/>
              <a:t>) </a:t>
            </a:r>
            <a:endParaRPr lang="en-US" altLang="zh-CN" sz="2000" dirty="0"/>
          </a:p>
          <a:p>
            <a:pPr indent="0">
              <a:lnSpc>
                <a:spcPct val="100000"/>
              </a:lnSpc>
            </a:pPr>
            <a:r>
              <a:rPr lang="en-US" altLang="zh-CN" sz="2000" dirty="0"/>
              <a:t>{    </a:t>
            </a:r>
          </a:p>
          <a:p>
            <a:pPr indent="0">
              <a:lnSpc>
                <a:spcPct val="100000"/>
              </a:lnSpc>
            </a:pPr>
            <a:r>
              <a:rPr lang="en-US" altLang="zh-CN" sz="2000" dirty="0"/>
              <a:t>  if(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== n)     //</a:t>
            </a:r>
            <a:r>
              <a:rPr lang="zh-CN" altLang="en-US" sz="2000" dirty="0"/>
              <a:t>可行叶结点</a:t>
            </a:r>
          </a:p>
          <a:p>
            <a:pPr indent="0">
              <a:lnSpc>
                <a:spcPct val="100000"/>
              </a:lnSpc>
            </a:pPr>
            <a:r>
              <a:rPr lang="zh-CN" altLang="en-US" sz="2000" dirty="0"/>
              <a:t>  </a:t>
            </a:r>
            <a:r>
              <a:rPr lang="en-US" altLang="zh-CN" sz="2000" dirty="0"/>
              <a:t>{   </a:t>
            </a:r>
            <a:r>
              <a:rPr lang="en-US" altLang="zh-CN" sz="2000" dirty="0" smtClean="0"/>
              <a:t>if(</a:t>
            </a:r>
            <a:r>
              <a:rPr lang="en-US" altLang="zh-CN" sz="2000" dirty="0" err="1" smtClean="0"/>
              <a:t>wt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==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bestw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{</a:t>
            </a:r>
            <a:r>
              <a:rPr lang="zh-CN" altLang="en-US" sz="2000" dirty="0" smtClean="0"/>
              <a:t>   </a:t>
            </a:r>
            <a:r>
              <a:rPr lang="en-US" altLang="zh-CN" sz="2000" dirty="0" err="1" smtClean="0"/>
              <a:t>bestw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wt</a:t>
            </a:r>
            <a:r>
              <a:rPr lang="en-US" altLang="zh-CN" sz="2000" dirty="0"/>
              <a:t> ; </a:t>
            </a:r>
            <a:r>
              <a:rPr lang="en-US" altLang="zh-CN" sz="2000" dirty="0" err="1" smtClean="0"/>
              <a:t>bestx</a:t>
            </a:r>
            <a:r>
              <a:rPr lang="en-US" altLang="zh-CN" sz="2000" dirty="0" smtClean="0"/>
              <a:t>[n]=</a:t>
            </a:r>
            <a:r>
              <a:rPr lang="en-US" altLang="zh-CN" sz="2000" dirty="0" err="1" smtClean="0"/>
              <a:t>ch</a:t>
            </a:r>
            <a:r>
              <a:rPr lang="en-US" altLang="zh-CN" sz="2000" dirty="0" smtClean="0"/>
              <a:t>;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bestE</a:t>
            </a:r>
            <a:r>
              <a:rPr lang="en-US" altLang="zh-CN" sz="2000" dirty="0" smtClean="0"/>
              <a:t>=E</a:t>
            </a:r>
            <a:r>
              <a:rPr lang="en-US" altLang="zh-CN" sz="2000" dirty="0"/>
              <a:t>;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}</a:t>
            </a:r>
          </a:p>
          <a:p>
            <a:pPr indent="0">
              <a:lnSpc>
                <a:spcPct val="10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return;</a:t>
            </a:r>
            <a:endParaRPr lang="zh-CN" altLang="en-US" sz="2000" dirty="0" smtClean="0"/>
          </a:p>
          <a:p>
            <a:pPr indent="0">
              <a:lnSpc>
                <a:spcPct val="100000"/>
              </a:lnSpc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indent="0">
              <a:lnSpc>
                <a:spcPct val="100000"/>
              </a:lnSpc>
            </a:pPr>
            <a:r>
              <a:rPr lang="en-US" altLang="zh-CN" sz="2000" dirty="0"/>
              <a:t>   //</a:t>
            </a:r>
            <a:r>
              <a:rPr lang="zh-CN" altLang="en-US" sz="2000" dirty="0"/>
              <a:t>非叶</a:t>
            </a:r>
            <a:r>
              <a:rPr lang="zh-CN" altLang="en-US" sz="2000" dirty="0" smtClean="0"/>
              <a:t>结</a:t>
            </a:r>
            <a:endParaRPr lang="en-US" altLang="zh-CN" sz="2000" dirty="0" smtClean="0"/>
          </a:p>
          <a:p>
            <a:pPr indent="0">
              <a:lnSpc>
                <a:spcPct val="10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QNode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 </a:t>
            </a:r>
            <a:r>
              <a:rPr lang="en-US" altLang="zh-CN" sz="2000" dirty="0" smtClean="0"/>
              <a:t>*b;  b=new </a:t>
            </a:r>
            <a:r>
              <a:rPr lang="en-US" altLang="zh-CN" sz="2000" dirty="0" err="1" smtClean="0"/>
              <a:t>Qnode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&gt;;</a:t>
            </a:r>
            <a:endParaRPr lang="en-US" altLang="zh-CN" sz="2000" dirty="0" smtClean="0"/>
          </a:p>
          <a:p>
            <a:pPr indent="0">
              <a:lnSpc>
                <a:spcPct val="10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b-&gt;weight=</a:t>
            </a:r>
            <a:r>
              <a:rPr lang="en-US" altLang="zh-CN" sz="2000" dirty="0" err="1" smtClean="0"/>
              <a:t>wt</a:t>
            </a:r>
            <a:r>
              <a:rPr lang="en-US" altLang="zh-CN" sz="2000" dirty="0" smtClean="0"/>
              <a:t>;    b-&gt;parent=E;  b-&gt;</a:t>
            </a:r>
            <a:r>
              <a:rPr lang="en-US" altLang="zh-CN" sz="2000" dirty="0" err="1" smtClean="0"/>
              <a:t>lchild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ch</a:t>
            </a:r>
            <a:r>
              <a:rPr lang="en-US" altLang="zh-CN" sz="2000" dirty="0" smtClean="0"/>
              <a:t>;</a:t>
            </a:r>
          </a:p>
          <a:p>
            <a:pPr indent="0">
              <a:lnSpc>
                <a:spcPct val="100000"/>
              </a:lnSpc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Q.Add</a:t>
            </a:r>
            <a:r>
              <a:rPr lang="en-US" altLang="zh-CN" sz="2000" dirty="0" smtClean="0"/>
              <a:t>(b) </a:t>
            </a:r>
            <a:r>
              <a:rPr lang="en-US" altLang="zh-CN" sz="2000" dirty="0"/>
              <a:t>; </a:t>
            </a:r>
            <a:endParaRPr lang="zh-CN" altLang="en-US" sz="2000" dirty="0"/>
          </a:p>
          <a:p>
            <a:pPr indent="0">
              <a:lnSpc>
                <a:spcPct val="100000"/>
              </a:lnSpc>
            </a:pPr>
            <a:r>
              <a:rPr lang="en-US" altLang="zh-CN" sz="2000" dirty="0"/>
              <a:t>}</a:t>
            </a:r>
          </a:p>
          <a:p>
            <a:pPr indent="0">
              <a:lnSpc>
                <a:spcPct val="100000"/>
              </a:lnSpc>
            </a:pPr>
            <a:endParaRPr lang="zh-CN" altLang="en-US" sz="200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33400" y="1052736"/>
            <a:ext cx="3352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4. </a:t>
            </a: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构造最优解</a:t>
            </a:r>
            <a:endParaRPr lang="zh-CN" altLang="en-US" sz="1200" dirty="0">
              <a:solidFill>
                <a:schemeClr val="accent2"/>
              </a:solidFill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99515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5776" y="476672"/>
            <a:ext cx="7772400" cy="650776"/>
          </a:xfrm>
        </p:spPr>
        <p:txBody>
          <a:bodyPr/>
          <a:lstStyle/>
          <a:p>
            <a:r>
              <a:rPr lang="en-US" altLang="zh-CN" sz="3600" dirty="0" smtClean="0"/>
              <a:t>8</a:t>
            </a:r>
            <a:r>
              <a:rPr lang="zh-CN" altLang="en-US" sz="3600" dirty="0" smtClean="0"/>
              <a:t>.</a:t>
            </a:r>
            <a:r>
              <a:rPr lang="zh-CN" altLang="en-US" sz="3600" dirty="0"/>
              <a:t>3 装载问题</a:t>
            </a:r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838200" y="1844824"/>
            <a:ext cx="7543800" cy="91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540000"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找到最优值后，可以根据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parent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回溯到根节点，找到最优解。</a:t>
            </a:r>
          </a:p>
        </p:txBody>
      </p:sp>
      <p:sp>
        <p:nvSpPr>
          <p:cNvPr id="319493" name="Text Box 5"/>
          <p:cNvSpPr txBox="1">
            <a:spLocks noChangeArrowheads="1"/>
          </p:cNvSpPr>
          <p:nvPr/>
        </p:nvSpPr>
        <p:spPr bwMode="auto">
          <a:xfrm>
            <a:off x="705776" y="1127448"/>
            <a:ext cx="3352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4. </a:t>
            </a: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构造最优解</a:t>
            </a:r>
            <a:endParaRPr lang="zh-CN" altLang="en-US" sz="1200" dirty="0">
              <a:solidFill>
                <a:schemeClr val="accent2"/>
              </a:solidFill>
              <a:ea typeface="华文行楷" pitchFamily="2" charset="-122"/>
            </a:endParaRPr>
          </a:p>
        </p:txBody>
      </p:sp>
      <p:sp>
        <p:nvSpPr>
          <p:cNvPr id="319494" name="Text Box 6"/>
          <p:cNvSpPr txBox="1">
            <a:spLocks noChangeArrowheads="1"/>
          </p:cNvSpPr>
          <p:nvPr/>
        </p:nvSpPr>
        <p:spPr bwMode="auto">
          <a:xfrm>
            <a:off x="1028700" y="2924944"/>
            <a:ext cx="7791772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// 构造当前最优解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for (</a:t>
            </a:r>
            <a:r>
              <a:rPr kumimoji="1"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j = n - 1; j &gt; 0; j--) {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bestx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[j] = </a:t>
            </a:r>
            <a:r>
              <a:rPr kumimoji="1"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bestE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kumimoji="1"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; //</a:t>
            </a:r>
            <a:r>
              <a:rPr kumimoji="1"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bestx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存储最优解路径</a:t>
            </a:r>
          </a:p>
          <a:p>
            <a:pPr>
              <a:lnSpc>
                <a:spcPct val="120000"/>
              </a:lnSpc>
            </a:pPr>
            <a:endParaRPr kumimoji="1"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bestE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bestE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-&gt;parent; //</a:t>
            </a:r>
            <a:r>
              <a:rPr kumimoji="1"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回溯构造最</a:t>
            </a:r>
            <a:r>
              <a:rPr kumimoji="1"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优解</a:t>
            </a:r>
            <a:endParaRPr kumimoji="1"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13334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404664"/>
            <a:ext cx="7772400" cy="720080"/>
          </a:xfrm>
        </p:spPr>
        <p:txBody>
          <a:bodyPr/>
          <a:lstStyle/>
          <a:p>
            <a:r>
              <a:rPr lang="en-US" altLang="zh-CN" sz="3600" dirty="0" smtClean="0"/>
              <a:t>8</a:t>
            </a:r>
            <a:r>
              <a:rPr lang="zh-CN" altLang="en-US" sz="3600" dirty="0" smtClean="0"/>
              <a:t>.</a:t>
            </a:r>
            <a:r>
              <a:rPr lang="zh-CN" altLang="en-US" sz="3600" dirty="0"/>
              <a:t>3 装载问题</a:t>
            </a: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328042" y="1052736"/>
            <a:ext cx="5036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5. 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优先队列式分支限界法</a:t>
            </a:r>
            <a:endParaRPr lang="zh-CN" altLang="en-US" sz="1400" dirty="0">
              <a:solidFill>
                <a:schemeClr val="accent2"/>
              </a:solidFill>
              <a:ea typeface="华文行楷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86830" y="1776214"/>
            <a:ext cx="77041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Wingdings" charset="2"/>
              <a:buChar char="Ø"/>
            </a:pP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解装载问题的优先队列式分支限界法</a:t>
            </a:r>
            <a:r>
              <a:rPr lang="zh-CN" altLang="en-US" sz="2400" b="1" i="0" dirty="0">
                <a:solidFill>
                  <a:srgbClr val="CC0000"/>
                </a:solidFill>
                <a:effectLst/>
                <a:latin typeface="SimSun" charset="0"/>
                <a:ea typeface="SimSun" charset="0"/>
                <a:cs typeface="SimSun" charset="0"/>
              </a:rPr>
              <a:t>用最大优先队列存储活结点表</a:t>
            </a: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。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86831" y="2751251"/>
            <a:ext cx="77041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Wingdings" charset="2"/>
              <a:buChar char="Ø"/>
            </a:pP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活结点</a:t>
            </a:r>
            <a:r>
              <a:rPr lang="en-US" altLang="zh-CN" sz="2400" b="1" i="0" dirty="0">
                <a:effectLst/>
                <a:latin typeface="SimSun" charset="0"/>
                <a:ea typeface="SimSun" charset="0"/>
                <a:cs typeface="SimSun" charset="0"/>
              </a:rPr>
              <a:t>x</a:t>
            </a: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在优先队列中的优先级定义为</a:t>
            </a:r>
            <a:r>
              <a:rPr lang="zh-CN" altLang="en-US" sz="2400" b="1" i="0" dirty="0">
                <a:solidFill>
                  <a:srgbClr val="CC0000"/>
                </a:solidFill>
                <a:effectLst/>
                <a:latin typeface="SimSun" charset="0"/>
                <a:ea typeface="SimSun" charset="0"/>
                <a:cs typeface="SimSun" charset="0"/>
              </a:rPr>
              <a:t>从根结点到结点</a:t>
            </a:r>
            <a:r>
              <a:rPr lang="en-US" altLang="zh-CN" sz="2400" b="1" i="0" dirty="0">
                <a:solidFill>
                  <a:srgbClr val="CC0000"/>
                </a:solidFill>
                <a:effectLst/>
                <a:latin typeface="SimSun" charset="0"/>
                <a:ea typeface="SimSun" charset="0"/>
                <a:cs typeface="SimSun" charset="0"/>
              </a:rPr>
              <a:t>x</a:t>
            </a:r>
            <a:r>
              <a:rPr lang="zh-CN" altLang="en-US" sz="2400" b="1" i="0" dirty="0">
                <a:solidFill>
                  <a:srgbClr val="CC0000"/>
                </a:solidFill>
                <a:effectLst/>
                <a:latin typeface="SimSun" charset="0"/>
                <a:ea typeface="SimSun" charset="0"/>
                <a:cs typeface="SimSun" charset="0"/>
              </a:rPr>
              <a:t>的路径所相应的载重量再加上剩余集装箱的重量之和</a:t>
            </a: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。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86831" y="3720051"/>
            <a:ext cx="77041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Wingdings" charset="2"/>
              <a:buChar char="Ø"/>
            </a:pP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优先队列中优先级最大的活结点成为下一个扩展结点</a:t>
            </a:r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。以结点</a:t>
            </a:r>
            <a:r>
              <a:rPr lang="en-US" altLang="zh-CN" sz="2400" b="1" dirty="0">
                <a:latin typeface="SimSun" charset="0"/>
                <a:ea typeface="SimSun" charset="0"/>
                <a:cs typeface="SimSun" charset="0"/>
              </a:rPr>
              <a:t>x</a:t>
            </a:r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为根的子树中，所有结点相应路径的载重量</a:t>
            </a:r>
            <a:r>
              <a:rPr lang="zh-CN" altLang="en-US" sz="2400" b="1" dirty="0">
                <a:solidFill>
                  <a:srgbClr val="FF0000"/>
                </a:solidFill>
                <a:latin typeface="SimSun" charset="0"/>
                <a:ea typeface="SimSun" charset="0"/>
                <a:cs typeface="SimSun" charset="0"/>
              </a:rPr>
              <a:t>不</a:t>
            </a:r>
            <a:r>
              <a:rPr lang="zh-CN" altLang="en-US" sz="2400" b="1" dirty="0" smtClean="0">
                <a:solidFill>
                  <a:srgbClr val="FF0000"/>
                </a:solidFill>
                <a:latin typeface="SimSun" charset="0"/>
                <a:ea typeface="SimSun" charset="0"/>
                <a:cs typeface="SimSun" charset="0"/>
              </a:rPr>
              <a:t>超过结点</a:t>
            </a:r>
            <a:r>
              <a:rPr lang="en-US" altLang="zh-CN" sz="2400" b="1" dirty="0" smtClean="0">
                <a:solidFill>
                  <a:srgbClr val="FF0000"/>
                </a:solidFill>
                <a:latin typeface="SimSun" charset="0"/>
                <a:ea typeface="SimSun" charset="0"/>
                <a:cs typeface="SimSun" charset="0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  <a:latin typeface="SimSun" charset="0"/>
                <a:ea typeface="SimSun" charset="0"/>
                <a:cs typeface="SimSun" charset="0"/>
              </a:rPr>
              <a:t>的优先级</a:t>
            </a:r>
            <a:r>
              <a:rPr lang="zh-CN" altLang="en-US" sz="2400" b="1" dirty="0" smtClean="0">
                <a:latin typeface="SimSun" charset="0"/>
                <a:ea typeface="SimSun" charset="0"/>
                <a:cs typeface="SimSun" charset="0"/>
              </a:rPr>
              <a:t>。子集树</a:t>
            </a:r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中叶结点的载重量就是它的优先级</a:t>
            </a:r>
            <a:r>
              <a:rPr lang="zh-CN" altLang="en-US" sz="2400" b="1" dirty="0" smtClean="0">
                <a:latin typeface="SimSun" charset="0"/>
                <a:ea typeface="SimSun" charset="0"/>
                <a:cs typeface="SimSun" charset="0"/>
              </a:rPr>
              <a:t>。</a:t>
            </a:r>
            <a:endParaRPr lang="zh-CN" altLang="en-US" sz="2400" b="1" dirty="0">
              <a:latin typeface="SimSun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831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6677" y="1413619"/>
            <a:ext cx="82296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buFontTx/>
            </a:pPr>
            <a:r>
              <a:rPr lang="zh-CN" altLang="en-US" kern="0" smtClean="0"/>
              <a:t> </a:t>
            </a:r>
            <a:endParaRPr lang="zh-CN" altLang="en-US" ker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4343" y="1767546"/>
            <a:ext cx="79216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Wingdings" charset="2"/>
              <a:buChar char="Ø"/>
            </a:pP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在优先队列式分支限界法中，</a:t>
            </a:r>
            <a:r>
              <a:rPr lang="zh-CN" altLang="en-US" sz="2400" b="1" i="0" dirty="0">
                <a:solidFill>
                  <a:srgbClr val="CC0000"/>
                </a:solidFill>
                <a:effectLst/>
                <a:latin typeface="SimSun" charset="0"/>
                <a:ea typeface="SimSun" charset="0"/>
                <a:cs typeface="SimSun" charset="0"/>
              </a:rPr>
              <a:t>一旦有一个叶结点成为当前扩展结点</a:t>
            </a: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，则可以</a:t>
            </a:r>
            <a:r>
              <a:rPr lang="zh-CN" altLang="en-US" sz="2400" b="1" i="0" dirty="0">
                <a:solidFill>
                  <a:srgbClr val="FF0000"/>
                </a:solidFill>
                <a:effectLst/>
                <a:latin typeface="SimSun" charset="0"/>
                <a:ea typeface="SimSun" charset="0"/>
                <a:cs typeface="SimSun" charset="0"/>
              </a:rPr>
              <a:t>断言</a:t>
            </a: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该叶结点所相应的解即为最优解。此时可终止算法</a:t>
            </a:r>
            <a:r>
              <a:rPr lang="zh-CN" altLang="en-US" sz="2400" b="1" i="0" dirty="0" smtClean="0">
                <a:effectLst/>
                <a:latin typeface="SimSun" charset="0"/>
                <a:ea typeface="SimSun" charset="0"/>
                <a:cs typeface="SimSun" charset="0"/>
              </a:rPr>
              <a:t>。</a:t>
            </a:r>
            <a:endParaRPr lang="zh-CN" altLang="en-US" sz="2400" b="1" i="0" dirty="0">
              <a:effectLst/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46283" y="3199421"/>
            <a:ext cx="79216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charset="2"/>
              <a:buChar char="u"/>
            </a:pPr>
            <a:r>
              <a:rPr lang="zh-CN" altLang="en-US" sz="2400" b="1" i="0" dirty="0" smtClean="0">
                <a:effectLst/>
                <a:latin typeface="SimSun" charset="0"/>
                <a:ea typeface="SimSun" charset="0"/>
                <a:cs typeface="SimSun" charset="0"/>
              </a:rPr>
              <a:t>实现方法：</a:t>
            </a:r>
            <a:endParaRPr lang="zh-CN" altLang="en-US" sz="2400" b="1" i="0" dirty="0">
              <a:effectLst/>
              <a:latin typeface="SimSun" charset="0"/>
              <a:ea typeface="SimSun" charset="0"/>
              <a:cs typeface="SimSun" charset="0"/>
            </a:endParaRPr>
          </a:p>
          <a:p>
            <a:pPr marL="0" lvl="1">
              <a:spcBef>
                <a:spcPct val="50000"/>
              </a:spcBef>
              <a:buClr>
                <a:schemeClr val="hlink"/>
              </a:buClr>
            </a:pP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（</a:t>
            </a:r>
            <a:r>
              <a:rPr lang="en-US" altLang="zh-CN" sz="2400" b="1" i="0" dirty="0">
                <a:effectLst/>
                <a:latin typeface="SimSun" charset="0"/>
                <a:ea typeface="SimSun" charset="0"/>
                <a:cs typeface="SimSun" charset="0"/>
              </a:rPr>
              <a:t>1</a:t>
            </a:r>
            <a:r>
              <a:rPr lang="zh-CN" altLang="en-US" sz="2400" b="1" dirty="0" smtClean="0">
                <a:latin typeface="SimSun" charset="0"/>
                <a:ea typeface="SimSun" charset="0"/>
                <a:cs typeface="SimSun" charset="0"/>
              </a:rPr>
              <a:t>）</a:t>
            </a:r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最大优先级队列中的</a:t>
            </a:r>
            <a:r>
              <a:rPr lang="zh-CN" altLang="en-US" sz="2400" b="1" dirty="0">
                <a:solidFill>
                  <a:srgbClr val="FF0000"/>
                </a:solidFill>
                <a:latin typeface="SimSun" charset="0"/>
                <a:ea typeface="SimSun" charset="0"/>
                <a:cs typeface="SimSun" charset="0"/>
              </a:rPr>
              <a:t>活节点</a:t>
            </a:r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都是</a:t>
            </a:r>
            <a:r>
              <a:rPr lang="zh-CN" altLang="en-US" sz="2400" b="1" dirty="0">
                <a:solidFill>
                  <a:srgbClr val="FF0000"/>
                </a:solidFill>
                <a:latin typeface="SimSun" charset="0"/>
                <a:ea typeface="SimSun" charset="0"/>
                <a:cs typeface="SimSun" charset="0"/>
              </a:rPr>
              <a:t>互相独立</a:t>
            </a:r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的，因此</a:t>
            </a:r>
            <a:r>
              <a:rPr lang="zh-CN" altLang="en-US" sz="2400" b="1" dirty="0">
                <a:solidFill>
                  <a:srgbClr val="FF0000"/>
                </a:solidFill>
                <a:latin typeface="SimSun" charset="0"/>
                <a:ea typeface="SimSun" charset="0"/>
                <a:cs typeface="SimSun" charset="0"/>
              </a:rPr>
              <a:t>每个活节点</a:t>
            </a:r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内部必须</a:t>
            </a:r>
            <a:r>
              <a:rPr lang="zh-CN" altLang="en-US" sz="2400" b="1" dirty="0">
                <a:solidFill>
                  <a:srgbClr val="FF0000"/>
                </a:solidFill>
                <a:latin typeface="SimSun" charset="0"/>
                <a:ea typeface="SimSun" charset="0"/>
                <a:cs typeface="SimSun" charset="0"/>
              </a:rPr>
              <a:t>记录</a:t>
            </a:r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从子集树的根到此节点的路径</a:t>
            </a:r>
            <a:r>
              <a:rPr lang="zh-CN" altLang="en-US" sz="2400" b="1" dirty="0" smtClean="0">
                <a:latin typeface="SimSun" charset="0"/>
                <a:ea typeface="SimSun" charset="0"/>
                <a:cs typeface="SimSun" charset="0"/>
              </a:rPr>
              <a:t>。</a:t>
            </a:r>
            <a:endParaRPr lang="en-US" altLang="zh-CN" sz="2400" b="1" dirty="0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9552" y="4725144"/>
            <a:ext cx="79216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  <a:buClr>
                <a:schemeClr val="hlink"/>
              </a:buClr>
            </a:pPr>
            <a:r>
              <a:rPr lang="zh-CN" altLang="en-US" sz="2400" b="1" i="0" dirty="0">
                <a:effectLst/>
                <a:latin typeface="SimSun" charset="0"/>
                <a:ea typeface="SimSun" charset="0"/>
                <a:cs typeface="SimSun" charset="0"/>
              </a:rPr>
              <a:t>（</a:t>
            </a:r>
            <a:r>
              <a:rPr lang="en-US" altLang="zh-CN" sz="2400" b="1" i="0" dirty="0">
                <a:effectLst/>
                <a:latin typeface="SimSun" charset="0"/>
                <a:ea typeface="SimSun" charset="0"/>
                <a:cs typeface="SimSun" charset="0"/>
              </a:rPr>
              <a:t>2</a:t>
            </a:r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）一旦找到了最优装载所对应的</a:t>
            </a:r>
            <a:r>
              <a:rPr lang="zh-CN" altLang="en-US" sz="2400" b="1" dirty="0" smtClean="0">
                <a:solidFill>
                  <a:srgbClr val="FF0000"/>
                </a:solidFill>
                <a:latin typeface="SimSun" charset="0"/>
                <a:ea typeface="SimSun" charset="0"/>
                <a:cs typeface="SimSun" charset="0"/>
              </a:rPr>
              <a:t>叶结点</a:t>
            </a:r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，就利用这些</a:t>
            </a:r>
            <a:r>
              <a:rPr lang="zh-CN" altLang="en-US" sz="2400" b="1" dirty="0">
                <a:solidFill>
                  <a:srgbClr val="FF0000"/>
                </a:solidFill>
                <a:latin typeface="SimSun" charset="0"/>
                <a:ea typeface="SimSun" charset="0"/>
                <a:cs typeface="SimSun" charset="0"/>
              </a:rPr>
              <a:t>路径</a:t>
            </a:r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信息来</a:t>
            </a:r>
            <a:r>
              <a:rPr lang="zh-CN" altLang="en-US" sz="2400" b="1" dirty="0" smtClean="0">
                <a:solidFill>
                  <a:srgbClr val="FF0000"/>
                </a:solidFill>
                <a:latin typeface="SimSun" charset="0"/>
                <a:ea typeface="SimSun" charset="0"/>
                <a:cs typeface="SimSun" charset="0"/>
              </a:rPr>
              <a:t>计算 </a:t>
            </a:r>
            <a:r>
              <a:rPr lang="en-US" altLang="zh-CN" sz="2400" b="1" dirty="0" smtClean="0">
                <a:solidFill>
                  <a:srgbClr val="FF0000"/>
                </a:solidFill>
                <a:latin typeface="SimSun" charset="0"/>
                <a:ea typeface="SimSun" charset="0"/>
                <a:cs typeface="SimSun" charset="0"/>
              </a:rPr>
              <a:t>x </a:t>
            </a:r>
            <a:r>
              <a:rPr lang="zh-CN" altLang="en-US" sz="2400" b="1" dirty="0">
                <a:solidFill>
                  <a:srgbClr val="FF0000"/>
                </a:solidFill>
                <a:latin typeface="SimSun" charset="0"/>
                <a:ea typeface="SimSun" charset="0"/>
                <a:cs typeface="SimSun" charset="0"/>
              </a:rPr>
              <a:t>值</a:t>
            </a:r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。</a:t>
            </a:r>
          </a:p>
          <a:p>
            <a:pPr marL="0" lvl="1">
              <a:spcBef>
                <a:spcPct val="50000"/>
              </a:spcBef>
              <a:buClr>
                <a:schemeClr val="hlink"/>
              </a:buClr>
            </a:pPr>
            <a:endParaRPr lang="zh-CN" altLang="en-US" sz="2400" b="1" i="0" dirty="0">
              <a:effectLst/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404664"/>
            <a:ext cx="7772400" cy="720080"/>
          </a:xfrm>
        </p:spPr>
        <p:txBody>
          <a:bodyPr/>
          <a:lstStyle/>
          <a:p>
            <a:r>
              <a:rPr lang="en-US" altLang="zh-CN" sz="3600" dirty="0" smtClean="0"/>
              <a:t>8</a:t>
            </a:r>
            <a:r>
              <a:rPr lang="zh-CN" altLang="en-US" sz="3600" dirty="0" smtClean="0"/>
              <a:t>.</a:t>
            </a:r>
            <a:r>
              <a:rPr lang="zh-CN" altLang="en-US" sz="3600" dirty="0"/>
              <a:t>3 装载问题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8042" y="1033572"/>
            <a:ext cx="5036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5. 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优先队列式分支限界法</a:t>
            </a:r>
            <a:endParaRPr lang="zh-CN" altLang="en-US" sz="1400" dirty="0">
              <a:solidFill>
                <a:schemeClr val="accent2"/>
              </a:solidFill>
              <a:ea typeface="华文行楷" pitchFamily="2" charset="-122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5076056" y="2936666"/>
            <a:ext cx="1944216" cy="512341"/>
          </a:xfrm>
          <a:prstGeom prst="wedgeRoundRectCallout">
            <a:avLst>
              <a:gd name="adj1" fmla="val -48921"/>
              <a:gd name="adj2" fmla="val -9699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algn="ctr"/>
            <a:r>
              <a:rPr lang="zh-CN" altLang="en-US" sz="2400" b="1" dirty="0">
                <a:latin typeface="SimSun" charset="0"/>
                <a:ea typeface="SimSun" charset="0"/>
                <a:cs typeface="SimSun" charset="0"/>
              </a:rPr>
              <a:t>为什么呢？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0846612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404664"/>
            <a:ext cx="7772400" cy="720080"/>
          </a:xfrm>
        </p:spPr>
        <p:txBody>
          <a:bodyPr/>
          <a:lstStyle/>
          <a:p>
            <a:r>
              <a:rPr lang="en-US" altLang="zh-CN" sz="3600" dirty="0" smtClean="0"/>
              <a:t>8</a:t>
            </a:r>
            <a:r>
              <a:rPr lang="zh-CN" altLang="en-US" sz="3600" dirty="0" smtClean="0"/>
              <a:t>.</a:t>
            </a:r>
            <a:r>
              <a:rPr lang="zh-CN" altLang="en-US" sz="3600" dirty="0"/>
              <a:t>3 装载问题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8042" y="1033572"/>
            <a:ext cx="5036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5. 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优先队列式分支限界法</a:t>
            </a:r>
            <a:endParaRPr lang="zh-CN" altLang="en-US" sz="1400" dirty="0">
              <a:solidFill>
                <a:schemeClr val="accent2"/>
              </a:solidFill>
              <a:ea typeface="华文行楷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4968" y="1710928"/>
            <a:ext cx="8229600" cy="459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l">
              <a:buFont typeface="Wingdings" charset="2"/>
              <a:buNone/>
            </a:pPr>
            <a:r>
              <a:rPr lang="en-US" altLang="zh-CN" sz="2000" kern="0" dirty="0" smtClean="0">
                <a:latin typeface="Times New Roman" charset="0"/>
                <a:ea typeface="宋体" charset="0"/>
              </a:rPr>
              <a:t>Void  </a:t>
            </a:r>
            <a:r>
              <a:rPr lang="en-US" altLang="zh-CN" sz="2000" kern="0" dirty="0" err="1" smtClean="0">
                <a:latin typeface="Times New Roman" charset="0"/>
                <a:ea typeface="宋体" charset="0"/>
              </a:rPr>
              <a:t>AddliveNode</a:t>
            </a:r>
            <a:r>
              <a:rPr lang="en-US" altLang="zh-CN" sz="2000" kern="0" dirty="0" smtClean="0">
                <a:latin typeface="Times New Roman" charset="0"/>
                <a:ea typeface="宋体" charset="0"/>
              </a:rPr>
              <a:t>(</a:t>
            </a:r>
            <a:r>
              <a:rPr lang="en-US" altLang="zh-CN" sz="2000" kern="0" dirty="0" err="1" smtClean="0">
                <a:latin typeface="Times New Roman" charset="0"/>
                <a:ea typeface="宋体" charset="0"/>
              </a:rPr>
              <a:t>MaxHeap</a:t>
            </a:r>
            <a:r>
              <a:rPr lang="en-US" altLang="zh-CN" sz="2000" kern="0" dirty="0" smtClean="0">
                <a:latin typeface="Times New Roman" charset="0"/>
                <a:ea typeface="宋体" charset="0"/>
              </a:rPr>
              <a:t>&lt;</a:t>
            </a:r>
            <a:r>
              <a:rPr lang="en-US" altLang="zh-CN" sz="2000" kern="0" dirty="0" err="1" smtClean="0">
                <a:latin typeface="Times New Roman" charset="0"/>
                <a:ea typeface="宋体" charset="0"/>
              </a:rPr>
              <a:t>HeapNode</a:t>
            </a:r>
            <a:r>
              <a:rPr lang="en-US" altLang="zh-CN" sz="2000" kern="0" dirty="0" smtClean="0">
                <a:latin typeface="Times New Roman" charset="0"/>
                <a:ea typeface="宋体" charset="0"/>
              </a:rPr>
              <a:t>&lt;Type&gt;&gt; &amp;H, </a:t>
            </a:r>
            <a:r>
              <a:rPr lang="en-US" altLang="zh-CN" sz="2000" kern="0" dirty="0" err="1" smtClean="0">
                <a:latin typeface="Times New Roman" charset="0"/>
                <a:ea typeface="宋体" charset="0"/>
              </a:rPr>
              <a:t>bbnode</a:t>
            </a:r>
            <a:r>
              <a:rPr lang="en-US" altLang="zh-CN" sz="2000" kern="0" dirty="0" smtClean="0">
                <a:latin typeface="Times New Roman" charset="0"/>
                <a:ea typeface="宋体" charset="0"/>
              </a:rPr>
              <a:t> *E, Type </a:t>
            </a:r>
            <a:r>
              <a:rPr lang="en-US" altLang="zh-CN" sz="2000" kern="0" dirty="0" err="1" smtClean="0">
                <a:latin typeface="Times New Roman" charset="0"/>
                <a:ea typeface="宋体" charset="0"/>
              </a:rPr>
              <a:t>wt</a:t>
            </a:r>
            <a:r>
              <a:rPr lang="en-US" altLang="zh-CN" sz="2000" kern="0" dirty="0" smtClean="0">
                <a:latin typeface="Times New Roman" charset="0"/>
                <a:ea typeface="宋体" charset="0"/>
              </a:rPr>
              <a:t>, </a:t>
            </a:r>
            <a:r>
              <a:rPr lang="en-US" altLang="zh-CN" sz="2000" kern="0" dirty="0" err="1" smtClean="0">
                <a:latin typeface="Times New Roman" charset="0"/>
                <a:ea typeface="宋体" charset="0"/>
              </a:rPr>
              <a:t>bool</a:t>
            </a:r>
            <a:r>
              <a:rPr lang="en-US" altLang="zh-CN" sz="2000" kern="0" dirty="0" smtClean="0">
                <a:latin typeface="Times New Roman" charset="0"/>
                <a:ea typeface="宋体" charset="0"/>
              </a:rPr>
              <a:t> </a:t>
            </a:r>
            <a:r>
              <a:rPr lang="en-US" altLang="zh-CN" sz="2000" kern="0" dirty="0" err="1" smtClean="0">
                <a:latin typeface="Times New Roman" charset="0"/>
                <a:ea typeface="宋体" charset="0"/>
              </a:rPr>
              <a:t>ch</a:t>
            </a:r>
            <a:r>
              <a:rPr lang="en-US" altLang="zh-CN" sz="2000" kern="0" dirty="0" smtClean="0">
                <a:latin typeface="Times New Roman" charset="0"/>
                <a:ea typeface="宋体" charset="0"/>
              </a:rPr>
              <a:t>, </a:t>
            </a:r>
            <a:r>
              <a:rPr lang="en-US" altLang="zh-CN" sz="2000" kern="0" dirty="0" err="1" smtClean="0">
                <a:latin typeface="Times New Roman" charset="0"/>
                <a:ea typeface="宋体" charset="0"/>
              </a:rPr>
              <a:t>int</a:t>
            </a:r>
            <a:r>
              <a:rPr lang="en-US" altLang="zh-CN" sz="2000" kern="0" dirty="0" smtClean="0">
                <a:latin typeface="Times New Roman" charset="0"/>
                <a:ea typeface="宋体" charset="0"/>
              </a:rPr>
              <a:t> lev)</a:t>
            </a:r>
          </a:p>
          <a:p>
            <a:pPr algn="l">
              <a:buFont typeface="Wingdings" charset="2"/>
              <a:buNone/>
            </a:pPr>
            <a:r>
              <a:rPr lang="en-US" altLang="zh-CN" sz="2000" kern="0" dirty="0" smtClean="0">
                <a:latin typeface="Times New Roman" charset="0"/>
                <a:ea typeface="宋体" charset="0"/>
              </a:rPr>
              <a:t> {  //</a:t>
            </a:r>
            <a:r>
              <a:rPr lang="zh-CN" altLang="en-US" sz="2000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将活结点加入到最大堆</a:t>
            </a:r>
            <a:r>
              <a:rPr lang="en-US" altLang="zh-CN" sz="2000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H</a:t>
            </a:r>
            <a:r>
              <a:rPr lang="zh-CN" altLang="en-US" sz="2000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中</a:t>
            </a:r>
            <a:endParaRPr lang="en-US" altLang="zh-CN" sz="2000" kern="0" dirty="0" smtClean="0">
              <a:solidFill>
                <a:srgbClr val="FF0000"/>
              </a:solidFill>
              <a:latin typeface="Times New Roman" charset="0"/>
              <a:ea typeface="宋体" charset="0"/>
            </a:endParaRPr>
          </a:p>
          <a:p>
            <a:pPr algn="l">
              <a:buFont typeface="Wingdings" charset="2"/>
              <a:buNone/>
            </a:pPr>
            <a:r>
              <a:rPr lang="en-US" altLang="zh-CN" sz="2000" kern="0" dirty="0" smtClean="0">
                <a:latin typeface="Times New Roman" charset="0"/>
                <a:ea typeface="宋体" charset="0"/>
              </a:rPr>
              <a:t>     </a:t>
            </a:r>
            <a:r>
              <a:rPr lang="en-US" altLang="zh-CN" sz="2000" kern="0" dirty="0" err="1" smtClean="0">
                <a:latin typeface="Times New Roman" charset="0"/>
                <a:ea typeface="宋体" charset="0"/>
              </a:rPr>
              <a:t>bbnode</a:t>
            </a:r>
            <a:r>
              <a:rPr lang="en-US" altLang="zh-CN" sz="2000" kern="0" dirty="0" smtClean="0">
                <a:latin typeface="Times New Roman" charset="0"/>
                <a:ea typeface="宋体" charset="0"/>
              </a:rPr>
              <a:t> *b=new </a:t>
            </a:r>
            <a:r>
              <a:rPr lang="en-US" altLang="zh-CN" sz="2000" kern="0" dirty="0" err="1" smtClean="0">
                <a:latin typeface="Times New Roman" charset="0"/>
                <a:ea typeface="宋体" charset="0"/>
              </a:rPr>
              <a:t>bbnode</a:t>
            </a:r>
            <a:r>
              <a:rPr lang="en-US" altLang="zh-CN" sz="2000" kern="0" dirty="0" smtClean="0">
                <a:latin typeface="Times New Roman" charset="0"/>
                <a:ea typeface="宋体" charset="0"/>
              </a:rPr>
              <a:t>;</a:t>
            </a:r>
          </a:p>
          <a:p>
            <a:pPr algn="l">
              <a:buFont typeface="Wingdings" charset="2"/>
              <a:buNone/>
            </a:pPr>
            <a:r>
              <a:rPr lang="en-US" altLang="zh-CN" sz="2000" kern="0" dirty="0" smtClean="0">
                <a:latin typeface="Times New Roman" charset="0"/>
                <a:ea typeface="宋体" charset="0"/>
              </a:rPr>
              <a:t>      b-&gt;parent=E; //</a:t>
            </a:r>
            <a:r>
              <a:rPr lang="zh-CN" altLang="en-US" sz="2000" kern="0" dirty="0" smtClean="0">
                <a:latin typeface="Times New Roman" charset="0"/>
                <a:ea typeface="宋体" charset="0"/>
              </a:rPr>
              <a:t>将活结点的父节点指向当前扩展结点</a:t>
            </a:r>
          </a:p>
          <a:p>
            <a:pPr algn="l"/>
            <a:r>
              <a:rPr lang="zh-CN" altLang="en-US" sz="2000" kern="0" dirty="0">
                <a:latin typeface="Times New Roman" charset="0"/>
                <a:ea typeface="宋体" charset="0"/>
              </a:rPr>
              <a:t> </a:t>
            </a:r>
            <a:r>
              <a:rPr lang="zh-CN" altLang="en-US" sz="2000" kern="0" dirty="0" smtClean="0">
                <a:latin typeface="Times New Roman" charset="0"/>
                <a:ea typeface="宋体" charset="0"/>
              </a:rPr>
              <a:t>      </a:t>
            </a:r>
            <a:r>
              <a:rPr lang="en-US" altLang="zh-CN" sz="2000" kern="0" dirty="0" smtClean="0">
                <a:latin typeface="Times New Roman" charset="0"/>
                <a:ea typeface="宋体" charset="0"/>
              </a:rPr>
              <a:t>b</a:t>
            </a:r>
            <a:r>
              <a:rPr lang="en-US" altLang="zh-CN" sz="2000" kern="0" dirty="0">
                <a:latin typeface="Times New Roman" charset="0"/>
                <a:ea typeface="宋体" charset="0"/>
              </a:rPr>
              <a:t>-&gt;</a:t>
            </a:r>
            <a:r>
              <a:rPr lang="en-US" altLang="zh-CN" sz="2000" kern="0" dirty="0" err="1" smtClean="0">
                <a:latin typeface="Times New Roman" charset="0"/>
                <a:ea typeface="宋体" charset="0"/>
              </a:rPr>
              <a:t>Lchild</a:t>
            </a:r>
            <a:r>
              <a:rPr lang="en-US" altLang="zh-CN" sz="2000" kern="0" dirty="0" smtClean="0">
                <a:latin typeface="Times New Roman" charset="0"/>
                <a:ea typeface="宋体" charset="0"/>
              </a:rPr>
              <a:t>=</a:t>
            </a:r>
            <a:r>
              <a:rPr lang="en-US" altLang="zh-CN" sz="2000" kern="0" dirty="0" err="1" smtClean="0">
                <a:latin typeface="Times New Roman" charset="0"/>
                <a:ea typeface="宋体" charset="0"/>
              </a:rPr>
              <a:t>ch</a:t>
            </a:r>
            <a:r>
              <a:rPr lang="en-US" altLang="zh-CN" sz="2000" kern="0" dirty="0" smtClean="0">
                <a:latin typeface="Times New Roman" charset="0"/>
                <a:ea typeface="宋体" charset="0"/>
              </a:rPr>
              <a:t>;</a:t>
            </a:r>
            <a:r>
              <a:rPr lang="zh-CN" altLang="en-US" sz="2000" kern="0" dirty="0" smtClean="0">
                <a:latin typeface="Times New Roman" charset="0"/>
                <a:ea typeface="宋体" charset="0"/>
              </a:rPr>
              <a:t> </a:t>
            </a:r>
            <a:r>
              <a:rPr lang="en-US" altLang="zh-CN" sz="2000" kern="0" dirty="0" smtClean="0">
                <a:latin typeface="Times New Roman" charset="0"/>
                <a:ea typeface="宋体" charset="0"/>
              </a:rPr>
              <a:t>//</a:t>
            </a:r>
            <a:r>
              <a:rPr lang="zh-CN" altLang="en-US" sz="2000" kern="0" dirty="0" smtClean="0">
                <a:latin typeface="Times New Roman" charset="0"/>
                <a:ea typeface="宋体" charset="0"/>
              </a:rPr>
              <a:t>确定该活结点为父节点</a:t>
            </a:r>
            <a:r>
              <a:rPr lang="en-US" altLang="zh-CN" sz="2000" kern="0" dirty="0" smtClean="0">
                <a:latin typeface="Times New Roman" charset="0"/>
                <a:ea typeface="宋体" charset="0"/>
              </a:rPr>
              <a:t>E</a:t>
            </a:r>
            <a:r>
              <a:rPr lang="zh-CN" altLang="en-US" sz="2000" kern="0" dirty="0" smtClean="0">
                <a:latin typeface="Times New Roman" charset="0"/>
                <a:ea typeface="宋体" charset="0"/>
              </a:rPr>
              <a:t>的左孩子</a:t>
            </a:r>
            <a:r>
              <a:rPr lang="en-US" altLang="zh-CN" sz="2000" kern="0" dirty="0" smtClean="0">
                <a:latin typeface="Times New Roman" charset="0"/>
                <a:ea typeface="宋体" charset="0"/>
              </a:rPr>
              <a:t>(1)</a:t>
            </a:r>
            <a:r>
              <a:rPr lang="zh-CN" altLang="en-US" sz="2000" kern="0" dirty="0" smtClean="0">
                <a:latin typeface="Times New Roman" charset="0"/>
                <a:ea typeface="宋体" charset="0"/>
              </a:rPr>
              <a:t>还是右孩子</a:t>
            </a:r>
            <a:r>
              <a:rPr lang="en-US" altLang="zh-CN" sz="2000" kern="0" dirty="0" smtClean="0">
                <a:latin typeface="Times New Roman" charset="0"/>
                <a:ea typeface="宋体" charset="0"/>
              </a:rPr>
              <a:t>(0)</a:t>
            </a:r>
          </a:p>
          <a:p>
            <a:pPr algn="l">
              <a:buFont typeface="Wingdings" charset="2"/>
              <a:buNone/>
            </a:pPr>
            <a:r>
              <a:rPr lang="en-US" altLang="zh-CN" sz="2000" kern="0" dirty="0" smtClean="0">
                <a:latin typeface="Times New Roman" charset="0"/>
                <a:ea typeface="宋体" charset="0"/>
              </a:rPr>
              <a:t>      </a:t>
            </a:r>
            <a:r>
              <a:rPr lang="en-US" altLang="zh-CN" sz="2000" kern="0" dirty="0" err="1" smtClean="0">
                <a:latin typeface="Times New Roman" charset="0"/>
                <a:ea typeface="宋体" charset="0"/>
              </a:rPr>
              <a:t>HeapNode</a:t>
            </a:r>
            <a:r>
              <a:rPr lang="en-US" altLang="zh-CN" sz="2000" kern="0" dirty="0" smtClean="0">
                <a:latin typeface="Times New Roman" charset="0"/>
                <a:ea typeface="宋体" charset="0"/>
              </a:rPr>
              <a:t>&lt;Type&gt; N; </a:t>
            </a:r>
          </a:p>
          <a:p>
            <a:pPr algn="l">
              <a:buFont typeface="Wingdings" charset="2"/>
              <a:buNone/>
            </a:pPr>
            <a:r>
              <a:rPr lang="en-US" altLang="zh-CN" sz="2000" kern="0" dirty="0" smtClean="0">
                <a:latin typeface="Times New Roman" charset="0"/>
                <a:ea typeface="宋体" charset="0"/>
              </a:rPr>
              <a:t>      </a:t>
            </a:r>
            <a:r>
              <a:rPr lang="en-US" altLang="zh-CN" sz="2000" kern="0" dirty="0" err="1" smtClean="0">
                <a:latin typeface="Times New Roman" charset="0"/>
                <a:ea typeface="宋体" charset="0"/>
              </a:rPr>
              <a:t>N.uweight</a:t>
            </a:r>
            <a:r>
              <a:rPr lang="en-US" altLang="zh-CN" sz="2000" kern="0" dirty="0" smtClean="0">
                <a:latin typeface="Times New Roman" charset="0"/>
                <a:ea typeface="宋体" charset="0"/>
              </a:rPr>
              <a:t> =</a:t>
            </a:r>
            <a:r>
              <a:rPr lang="en-US" altLang="zh-CN" sz="2000" kern="0" dirty="0" err="1" smtClean="0">
                <a:latin typeface="Times New Roman" charset="0"/>
                <a:ea typeface="宋体" charset="0"/>
              </a:rPr>
              <a:t>wt</a:t>
            </a:r>
            <a:r>
              <a:rPr lang="en-US" altLang="zh-CN" sz="2000" kern="0" dirty="0" smtClean="0">
                <a:latin typeface="Times New Roman" charset="0"/>
                <a:ea typeface="宋体" charset="0"/>
              </a:rPr>
              <a:t>;</a:t>
            </a:r>
            <a:r>
              <a:rPr lang="zh-CN" altLang="en-US" sz="2000" kern="0" dirty="0">
                <a:latin typeface="Times New Roman" charset="0"/>
                <a:ea typeface="宋体" charset="0"/>
              </a:rPr>
              <a:t> </a:t>
            </a:r>
            <a:r>
              <a:rPr lang="en-US" altLang="zh-CN" sz="2000" kern="0" dirty="0" smtClean="0">
                <a:latin typeface="Times New Roman" charset="0"/>
                <a:ea typeface="宋体" charset="0"/>
              </a:rPr>
              <a:t>//</a:t>
            </a:r>
            <a:r>
              <a:rPr lang="zh-CN" altLang="en-US" sz="2000" kern="0" dirty="0" smtClean="0">
                <a:latin typeface="Times New Roman" charset="0"/>
                <a:ea typeface="宋体" charset="0"/>
              </a:rPr>
              <a:t>活结点对应的载重量</a:t>
            </a:r>
            <a:endParaRPr lang="en-US" altLang="zh-CN" sz="2000" kern="0" dirty="0" smtClean="0">
              <a:latin typeface="Times New Roman" charset="0"/>
              <a:ea typeface="宋体" charset="0"/>
            </a:endParaRPr>
          </a:p>
          <a:p>
            <a:pPr algn="l">
              <a:buFont typeface="Wingdings" charset="2"/>
              <a:buNone/>
            </a:pPr>
            <a:r>
              <a:rPr lang="en-US" altLang="zh-CN" sz="2000" kern="0" dirty="0" smtClean="0">
                <a:latin typeface="Times New Roman" charset="0"/>
                <a:ea typeface="宋体" charset="0"/>
              </a:rPr>
              <a:t>      </a:t>
            </a:r>
            <a:r>
              <a:rPr lang="en-US" altLang="zh-CN" sz="2000" kern="0" dirty="0" err="1" smtClean="0">
                <a:latin typeface="Times New Roman" charset="0"/>
                <a:ea typeface="宋体" charset="0"/>
              </a:rPr>
              <a:t>N.level</a:t>
            </a:r>
            <a:r>
              <a:rPr lang="en-US" altLang="zh-CN" sz="2000" kern="0" dirty="0" smtClean="0">
                <a:latin typeface="Times New Roman" charset="0"/>
                <a:ea typeface="宋体" charset="0"/>
              </a:rPr>
              <a:t>=lev;</a:t>
            </a:r>
            <a:r>
              <a:rPr lang="zh-CN" altLang="en-US" sz="2000" kern="0" dirty="0" smtClean="0">
                <a:latin typeface="Times New Roman" charset="0"/>
                <a:ea typeface="宋体" charset="0"/>
              </a:rPr>
              <a:t> </a:t>
            </a:r>
            <a:r>
              <a:rPr lang="en-US" altLang="zh-CN" sz="2000" kern="0" dirty="0" smtClean="0">
                <a:latin typeface="Times New Roman" charset="0"/>
                <a:ea typeface="宋体" charset="0"/>
              </a:rPr>
              <a:t>//</a:t>
            </a:r>
            <a:r>
              <a:rPr lang="zh-CN" altLang="en-US" sz="2000" kern="0" dirty="0" smtClean="0">
                <a:latin typeface="Times New Roman" charset="0"/>
                <a:ea typeface="宋体" charset="0"/>
              </a:rPr>
              <a:t>活结点的层次</a:t>
            </a:r>
            <a:endParaRPr lang="en-US" altLang="zh-CN" sz="2000" kern="0" dirty="0" smtClean="0">
              <a:latin typeface="Times New Roman" charset="0"/>
              <a:ea typeface="宋体" charset="0"/>
            </a:endParaRPr>
          </a:p>
          <a:p>
            <a:pPr algn="l">
              <a:buFont typeface="Wingdings" charset="2"/>
              <a:buNone/>
            </a:pPr>
            <a:r>
              <a:rPr lang="en-US" altLang="zh-CN" sz="2000" kern="0" dirty="0" smtClean="0">
                <a:latin typeface="Times New Roman" charset="0"/>
                <a:ea typeface="宋体" charset="0"/>
              </a:rPr>
              <a:t>      </a:t>
            </a:r>
            <a:r>
              <a:rPr lang="en-US" altLang="zh-CN" sz="2000" kern="0" dirty="0" err="1" smtClean="0">
                <a:latin typeface="Times New Roman" charset="0"/>
                <a:ea typeface="宋体" charset="0"/>
              </a:rPr>
              <a:t>N.ptr</a:t>
            </a:r>
            <a:r>
              <a:rPr lang="en-US" altLang="zh-CN" sz="2000" kern="0" dirty="0" smtClean="0">
                <a:latin typeface="Times New Roman" charset="0"/>
                <a:ea typeface="宋体" charset="0"/>
              </a:rPr>
              <a:t>=b;</a:t>
            </a:r>
            <a:r>
              <a:rPr lang="zh-CN" altLang="en-US" sz="2000" kern="0" dirty="0" smtClean="0">
                <a:latin typeface="Times New Roman" charset="0"/>
                <a:ea typeface="宋体" charset="0"/>
              </a:rPr>
              <a:t> </a:t>
            </a:r>
            <a:r>
              <a:rPr lang="en-US" altLang="zh-CN" sz="2000" kern="0" dirty="0" smtClean="0">
                <a:latin typeface="Times New Roman" charset="0"/>
                <a:ea typeface="宋体" charset="0"/>
              </a:rPr>
              <a:t>//</a:t>
            </a:r>
            <a:r>
              <a:rPr lang="zh-CN" altLang="en-US" sz="2000" kern="0" dirty="0" smtClean="0">
                <a:latin typeface="Times New Roman" charset="0"/>
                <a:ea typeface="宋体" charset="0"/>
              </a:rPr>
              <a:t>堆节点在子集树中对应的活结点</a:t>
            </a:r>
            <a:endParaRPr lang="en-US" altLang="zh-CN" sz="2000" kern="0" dirty="0" smtClean="0">
              <a:latin typeface="Times New Roman" charset="0"/>
              <a:ea typeface="宋体" charset="0"/>
            </a:endParaRPr>
          </a:p>
          <a:p>
            <a:pPr algn="l">
              <a:buFont typeface="Wingdings" charset="2"/>
              <a:buNone/>
            </a:pPr>
            <a:r>
              <a:rPr lang="en-US" altLang="zh-CN" sz="2000" kern="0" dirty="0" smtClean="0">
                <a:latin typeface="Times New Roman" charset="0"/>
                <a:ea typeface="宋体" charset="0"/>
              </a:rPr>
              <a:t>      </a:t>
            </a:r>
            <a:r>
              <a:rPr lang="en-US" altLang="zh-CN" sz="2000" kern="0" dirty="0" err="1" smtClean="0">
                <a:latin typeface="Times New Roman" charset="0"/>
                <a:ea typeface="宋体" charset="0"/>
              </a:rPr>
              <a:t>H.Insert</a:t>
            </a:r>
            <a:r>
              <a:rPr lang="en-US" altLang="zh-CN" sz="2000" kern="0" dirty="0" smtClean="0">
                <a:latin typeface="Times New Roman" charset="0"/>
                <a:ea typeface="宋体" charset="0"/>
              </a:rPr>
              <a:t>(N);</a:t>
            </a:r>
          </a:p>
          <a:p>
            <a:pPr algn="l">
              <a:buFont typeface="Wingdings" charset="2"/>
              <a:buNone/>
            </a:pPr>
            <a:r>
              <a:rPr lang="en-US" altLang="zh-CN" sz="2000" kern="0" dirty="0" smtClean="0">
                <a:latin typeface="Times New Roman" charset="0"/>
                <a:ea typeface="宋体" charset="0"/>
              </a:rPr>
              <a:t>  }</a:t>
            </a:r>
            <a:endParaRPr lang="en-US" altLang="zh-CN" sz="2000" kern="0" dirty="0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8998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528" y="548680"/>
            <a:ext cx="3901008" cy="583264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l">
              <a:lnSpc>
                <a:spcPct val="100000"/>
              </a:lnSpc>
              <a:buFont typeface="Wingdings" charset="2"/>
              <a:buNone/>
            </a:pPr>
            <a:r>
              <a:rPr lang="en-US" altLang="zh-CN" sz="1800" kern="0" dirty="0" smtClean="0">
                <a:latin typeface="Times New Roman" charset="0"/>
                <a:ea typeface="宋体" charset="0"/>
              </a:rPr>
              <a:t>Type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MaxLoading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(Type w[],Type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c,int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n,int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bestx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[])</a:t>
            </a:r>
          </a:p>
          <a:p>
            <a:pPr algn="l">
              <a:lnSpc>
                <a:spcPct val="100000"/>
              </a:lnSpc>
              <a:buFont typeface="Wingdings" charset="2"/>
              <a:buNone/>
            </a:pPr>
            <a:r>
              <a:rPr lang="en-US" altLang="zh-CN" sz="1800" kern="0" dirty="0" smtClean="0">
                <a:solidFill>
                  <a:schemeClr val="accent2"/>
                </a:solidFill>
                <a:latin typeface="Times New Roman" charset="0"/>
                <a:ea typeface="宋体" charset="0"/>
              </a:rPr>
              <a:t> { </a:t>
            </a:r>
            <a:endParaRPr lang="zh-CN" altLang="en-US" sz="1800" kern="0" dirty="0" smtClean="0">
              <a:solidFill>
                <a:schemeClr val="accent2"/>
              </a:solidFill>
              <a:latin typeface="Times New Roman" charset="0"/>
              <a:ea typeface="宋体" charset="0"/>
            </a:endParaRPr>
          </a:p>
          <a:p>
            <a:pPr algn="l">
              <a:lnSpc>
                <a:spcPct val="100000"/>
              </a:lnSpc>
              <a:buFont typeface="Wingdings" charset="2"/>
              <a:buNone/>
            </a:pPr>
            <a:r>
              <a:rPr lang="zh-CN" altLang="en-US" sz="1800" kern="0" dirty="0">
                <a:solidFill>
                  <a:schemeClr val="accent2"/>
                </a:solidFill>
                <a:latin typeface="Times New Roman" charset="0"/>
                <a:ea typeface="宋体" charset="0"/>
              </a:rPr>
              <a:t> </a:t>
            </a:r>
            <a:r>
              <a:rPr lang="zh-CN" altLang="en-US" sz="1800" kern="0" dirty="0" smtClean="0">
                <a:solidFill>
                  <a:schemeClr val="accent2"/>
                </a:solidFill>
                <a:latin typeface="Times New Roman" charset="0"/>
                <a:ea typeface="宋体" charset="0"/>
              </a:rPr>
              <a:t> 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//</a:t>
            </a:r>
            <a:r>
              <a:rPr lang="zh-CN" altLang="en-US" sz="1800" kern="0" dirty="0" smtClean="0">
                <a:solidFill>
                  <a:schemeClr val="accent1"/>
                </a:solidFill>
                <a:latin typeface="Times New Roman" charset="0"/>
                <a:ea typeface="宋体" charset="0"/>
              </a:rPr>
              <a:t>优先队列式分支限界法</a:t>
            </a:r>
            <a:r>
              <a:rPr lang="en-US" altLang="zh-CN" sz="1800" kern="0" dirty="0" smtClean="0">
                <a:solidFill>
                  <a:schemeClr val="accent1"/>
                </a:solidFill>
                <a:latin typeface="Times New Roman" charset="0"/>
                <a:ea typeface="宋体" charset="0"/>
              </a:rPr>
              <a:t>,</a:t>
            </a:r>
            <a:r>
              <a:rPr lang="zh-CN" altLang="en-US" sz="1800" kern="0" dirty="0" smtClean="0">
                <a:solidFill>
                  <a:schemeClr val="accent1"/>
                </a:solidFill>
                <a:latin typeface="Times New Roman" charset="0"/>
                <a:ea typeface="宋体" charset="0"/>
              </a:rPr>
              <a:t> 返回最优载重量</a:t>
            </a:r>
            <a:r>
              <a:rPr lang="en-US" altLang="zh-CN" sz="1800" kern="0" dirty="0" smtClean="0">
                <a:solidFill>
                  <a:schemeClr val="accent1"/>
                </a:solidFill>
                <a:latin typeface="Times New Roman" charset="0"/>
                <a:ea typeface="宋体" charset="0"/>
              </a:rPr>
              <a:t>,</a:t>
            </a:r>
            <a:r>
              <a:rPr lang="zh-CN" altLang="en-US" sz="1800" kern="0" dirty="0" smtClean="0">
                <a:solidFill>
                  <a:schemeClr val="accent1"/>
                </a:solidFill>
                <a:latin typeface="Times New Roman" charset="0"/>
                <a:ea typeface="宋体" charset="0"/>
              </a:rPr>
              <a:t> </a:t>
            </a:r>
            <a:r>
              <a:rPr lang="en-US" altLang="zh-CN" sz="1800" kern="0" dirty="0" err="1" smtClean="0">
                <a:solidFill>
                  <a:schemeClr val="accent1"/>
                </a:solidFill>
                <a:latin typeface="Times New Roman" charset="0"/>
                <a:ea typeface="宋体" charset="0"/>
              </a:rPr>
              <a:t>bestx</a:t>
            </a:r>
            <a:r>
              <a:rPr lang="zh-CN" altLang="en-US" sz="1800" kern="0" dirty="0" smtClean="0">
                <a:solidFill>
                  <a:schemeClr val="accent1"/>
                </a:solidFill>
                <a:latin typeface="Times New Roman" charset="0"/>
                <a:ea typeface="宋体" charset="0"/>
              </a:rPr>
              <a:t>返回最优解</a:t>
            </a:r>
          </a:p>
          <a:p>
            <a:pPr algn="l">
              <a:lnSpc>
                <a:spcPct val="100000"/>
              </a:lnSpc>
              <a:buFont typeface="Wingdings" charset="2"/>
              <a:buNone/>
            </a:pPr>
            <a:r>
              <a:rPr lang="zh-CN" altLang="en-US" sz="1800" kern="0" dirty="0" smtClean="0">
                <a:latin typeface="Times New Roman" charset="0"/>
                <a:ea typeface="宋体" charset="0"/>
              </a:rPr>
              <a:t>  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Type *r=new Type[n+1] ;</a:t>
            </a:r>
          </a:p>
          <a:p>
            <a:pPr algn="l">
              <a:lnSpc>
                <a:spcPct val="100000"/>
              </a:lnSpc>
              <a:buFont typeface="Wingdings" charset="2"/>
              <a:buNone/>
            </a:pPr>
            <a:r>
              <a:rPr lang="en-US" altLang="zh-CN" sz="1800" kern="0" dirty="0" smtClean="0">
                <a:latin typeface="Times New Roman" charset="0"/>
                <a:ea typeface="宋体" charset="0"/>
              </a:rPr>
              <a:t>   r[n]=0;</a:t>
            </a:r>
          </a:p>
          <a:p>
            <a:pPr algn="l">
              <a:lnSpc>
                <a:spcPct val="100000"/>
              </a:lnSpc>
              <a:buFont typeface="Wingdings" charset="2"/>
              <a:buNone/>
            </a:pPr>
            <a:r>
              <a:rPr lang="en-US" altLang="zh-CN" sz="1800" kern="0" dirty="0" smtClean="0">
                <a:latin typeface="Times New Roman" charset="0"/>
                <a:ea typeface="宋体" charset="0"/>
              </a:rPr>
              <a:t>   for (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int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 j=n-1;j&gt;0;j--)</a:t>
            </a:r>
          </a:p>
          <a:p>
            <a:pPr algn="l">
              <a:lnSpc>
                <a:spcPct val="100000"/>
              </a:lnSpc>
              <a:buFont typeface="Wingdings" charset="2"/>
              <a:buNone/>
            </a:pPr>
            <a:r>
              <a:rPr lang="en-US" altLang="zh-CN" sz="1800" kern="0" dirty="0" smtClean="0">
                <a:latin typeface="Times New Roman" charset="0"/>
                <a:ea typeface="宋体" charset="0"/>
              </a:rPr>
              <a:t>       r[j]=r[j+1]+w[j+1]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；</a:t>
            </a:r>
          </a:p>
          <a:p>
            <a:pPr algn="l">
              <a:lnSpc>
                <a:spcPct val="100000"/>
              </a:lnSpc>
              <a:buFont typeface="Wingdings" charset="2"/>
              <a:buNone/>
            </a:pPr>
            <a:r>
              <a:rPr lang="zh-CN" altLang="en-US" sz="1800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   </a:t>
            </a:r>
            <a:r>
              <a:rPr lang="en-US" altLang="zh-CN" sz="1800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//</a:t>
            </a:r>
            <a:r>
              <a:rPr lang="zh-CN" altLang="en-US" sz="1800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初始化</a:t>
            </a:r>
          </a:p>
          <a:p>
            <a:pPr algn="l">
              <a:lnSpc>
                <a:spcPct val="100000"/>
              </a:lnSpc>
              <a:buFont typeface="Wingdings" charset="2"/>
              <a:buNone/>
            </a:pPr>
            <a:r>
              <a:rPr lang="zh-CN" altLang="en-US" sz="1800" kern="0" dirty="0" smtClean="0">
                <a:latin typeface="Times New Roman" charset="0"/>
                <a:ea typeface="宋体" charset="0"/>
              </a:rPr>
              <a:t>   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int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i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=1;//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当前扩展结点所处的层</a:t>
            </a:r>
          </a:p>
          <a:p>
            <a:pPr algn="l">
              <a:lnSpc>
                <a:spcPct val="100000"/>
              </a:lnSpc>
              <a:buFont typeface="Wingdings" charset="2"/>
              <a:buNone/>
            </a:pPr>
            <a:r>
              <a:rPr lang="zh-CN" altLang="en-US" sz="1800" kern="0" dirty="0" smtClean="0">
                <a:latin typeface="Times New Roman" charset="0"/>
                <a:ea typeface="宋体" charset="0"/>
              </a:rPr>
              <a:t>   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bbnode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 *E=0;//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当前扩展结点</a:t>
            </a:r>
          </a:p>
          <a:p>
            <a:pPr algn="l">
              <a:lnSpc>
                <a:spcPct val="100000"/>
              </a:lnSpc>
              <a:buFont typeface="Wingdings" charset="2"/>
              <a:buNone/>
            </a:pPr>
            <a:r>
              <a:rPr lang="zh-CN" altLang="en-US" sz="1800" kern="0" dirty="0" smtClean="0">
                <a:latin typeface="Times New Roman" charset="0"/>
                <a:ea typeface="宋体" charset="0"/>
              </a:rPr>
              <a:t>    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Type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Ew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=0;//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当前扩展结点相应的载重量</a:t>
            </a:r>
          </a:p>
          <a:p>
            <a:pPr algn="l">
              <a:lnSpc>
                <a:spcPct val="100000"/>
              </a:lnSpc>
            </a:pPr>
            <a:r>
              <a:rPr lang="en-US" altLang="zh-CN" sz="1800" kern="0" dirty="0">
                <a:latin typeface="Times New Roman" charset="0"/>
                <a:ea typeface="宋体" charset="0"/>
              </a:rPr>
              <a:t>//</a:t>
            </a:r>
            <a:r>
              <a:rPr lang="zh-CN" altLang="en-US" sz="1800" kern="0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搜索子集空间树</a:t>
            </a:r>
          </a:p>
          <a:p>
            <a:pPr algn="l">
              <a:lnSpc>
                <a:spcPct val="100000"/>
              </a:lnSpc>
            </a:pPr>
            <a:r>
              <a:rPr lang="zh-CN" altLang="en-US" sz="1800" kern="0" dirty="0">
                <a:latin typeface="Times New Roman" charset="0"/>
                <a:ea typeface="宋体" charset="0"/>
              </a:rPr>
              <a:t>  </a:t>
            </a:r>
            <a:r>
              <a:rPr lang="en-US" altLang="zh-CN" sz="1800" kern="0" dirty="0">
                <a:latin typeface="Times New Roman" charset="0"/>
                <a:ea typeface="宋体" charset="0"/>
              </a:rPr>
              <a:t>while(</a:t>
            </a:r>
            <a:r>
              <a:rPr lang="en-US" altLang="zh-CN" sz="1800" kern="0" dirty="0" err="1">
                <a:latin typeface="Times New Roman" charset="0"/>
                <a:ea typeface="宋体" charset="0"/>
              </a:rPr>
              <a:t>i</a:t>
            </a:r>
            <a:r>
              <a:rPr lang="en-US" altLang="zh-CN" sz="1800" kern="0" dirty="0">
                <a:latin typeface="Times New Roman" charset="0"/>
                <a:ea typeface="宋体" charset="0"/>
              </a:rPr>
              <a:t>!=n+1)</a:t>
            </a:r>
            <a:r>
              <a:rPr lang="zh-CN" altLang="en-US" sz="1800" kern="0" dirty="0">
                <a:latin typeface="Times New Roman" charset="0"/>
                <a:ea typeface="宋体" charset="0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latin typeface="Times New Roman" charset="0"/>
                <a:ea typeface="宋体" charset="0"/>
              </a:rPr>
              <a:t>{</a:t>
            </a:r>
            <a:r>
              <a:rPr lang="zh-CN" altLang="en-US" sz="1800" kern="0" dirty="0">
                <a:solidFill>
                  <a:srgbClr val="0000FF"/>
                </a:solidFill>
                <a:latin typeface="Times New Roman" charset="0"/>
                <a:ea typeface="宋体" charset="0"/>
              </a:rPr>
              <a:t> </a:t>
            </a:r>
            <a:r>
              <a:rPr lang="en-US" altLang="zh-CN" sz="1800" kern="0" dirty="0">
                <a:latin typeface="Times New Roman" charset="0"/>
                <a:ea typeface="宋体" charset="0"/>
              </a:rPr>
              <a:t>//</a:t>
            </a:r>
            <a:r>
              <a:rPr lang="zh-CN" altLang="en-US" sz="1800" kern="0" dirty="0">
                <a:latin typeface="Times New Roman" charset="0"/>
                <a:ea typeface="宋体" charset="0"/>
              </a:rPr>
              <a:t>非叶结点</a:t>
            </a:r>
          </a:p>
          <a:p>
            <a:pPr algn="l">
              <a:lnSpc>
                <a:spcPct val="100000"/>
              </a:lnSpc>
            </a:pPr>
            <a:r>
              <a:rPr lang="zh-CN" altLang="en-US" sz="1800" kern="0" dirty="0">
                <a:latin typeface="Times New Roman" charset="0"/>
                <a:ea typeface="宋体" charset="0"/>
              </a:rPr>
              <a:t>     </a:t>
            </a:r>
            <a:r>
              <a:rPr lang="en-US" altLang="zh-CN" sz="1800" kern="0" dirty="0">
                <a:latin typeface="Times New Roman" charset="0"/>
                <a:ea typeface="宋体" charset="0"/>
              </a:rPr>
              <a:t>//</a:t>
            </a:r>
            <a:r>
              <a:rPr lang="zh-CN" altLang="en-US" sz="1800" kern="0" dirty="0">
                <a:latin typeface="Times New Roman" charset="0"/>
                <a:ea typeface="宋体" charset="0"/>
              </a:rPr>
              <a:t>检查当前扩展结点的儿子结点</a:t>
            </a:r>
          </a:p>
          <a:p>
            <a:pPr algn="l">
              <a:lnSpc>
                <a:spcPct val="100000"/>
              </a:lnSpc>
              <a:buFont typeface="Wingdings" charset="2"/>
              <a:buNone/>
            </a:pPr>
            <a:endParaRPr lang="zh-CN" altLang="en-US" sz="1800" kern="0" dirty="0" smtClean="0">
              <a:latin typeface="Times New Roman" charset="0"/>
              <a:ea typeface="宋体" charset="0"/>
            </a:endParaRPr>
          </a:p>
          <a:p>
            <a:pPr algn="l">
              <a:lnSpc>
                <a:spcPct val="100000"/>
              </a:lnSpc>
              <a:buFont typeface="Wingdings" charset="2"/>
              <a:buNone/>
            </a:pPr>
            <a:endParaRPr lang="en-US" altLang="zh-CN" sz="1800" kern="0" dirty="0">
              <a:latin typeface="Times New Roman" charset="0"/>
              <a:ea typeface="宋体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55976" y="548680"/>
            <a:ext cx="4608512" cy="583264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1800" kern="0" dirty="0">
                <a:latin typeface="Times New Roman" charset="0"/>
                <a:ea typeface="宋体" charset="0"/>
              </a:rPr>
              <a:t> </a:t>
            </a:r>
            <a:r>
              <a:rPr lang="en-US" altLang="zh-CN" sz="1800" kern="0" dirty="0">
                <a:latin typeface="Times New Roman" charset="0"/>
                <a:ea typeface="宋体" charset="0"/>
              </a:rPr>
              <a:t>if(</a:t>
            </a:r>
            <a:r>
              <a:rPr lang="en-US" altLang="zh-CN" sz="1800" kern="0" dirty="0" err="1">
                <a:latin typeface="Times New Roman" charset="0"/>
                <a:ea typeface="宋体" charset="0"/>
              </a:rPr>
              <a:t>Ew+w</a:t>
            </a:r>
            <a:r>
              <a:rPr lang="en-US" altLang="zh-CN" sz="1800" kern="0" dirty="0">
                <a:latin typeface="Times New Roman" charset="0"/>
                <a:ea typeface="宋体" charset="0"/>
              </a:rPr>
              <a:t>[</a:t>
            </a:r>
            <a:r>
              <a:rPr lang="en-US" altLang="zh-CN" sz="1800" kern="0" dirty="0" err="1">
                <a:latin typeface="Times New Roman" charset="0"/>
                <a:ea typeface="宋体" charset="0"/>
              </a:rPr>
              <a:t>i</a:t>
            </a:r>
            <a:r>
              <a:rPr lang="en-US" altLang="zh-CN" sz="1800" kern="0" dirty="0">
                <a:latin typeface="Times New Roman" charset="0"/>
                <a:ea typeface="宋体" charset="0"/>
              </a:rPr>
              <a:t>]&lt;=c)</a:t>
            </a:r>
            <a:r>
              <a:rPr lang="zh-CN" altLang="en-US" sz="1800" kern="0" dirty="0">
                <a:latin typeface="Times New Roman" charset="0"/>
                <a:ea typeface="宋体" charset="0"/>
              </a:rPr>
              <a:t> </a:t>
            </a:r>
            <a:r>
              <a:rPr lang="en-US" altLang="zh-CN" sz="1800" kern="0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{</a:t>
            </a:r>
            <a:endParaRPr lang="zh-CN" altLang="en-US" sz="1800" kern="0" dirty="0">
              <a:solidFill>
                <a:srgbClr val="FF0000"/>
              </a:solidFill>
              <a:latin typeface="Times New Roman" charset="0"/>
              <a:ea typeface="宋体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sz="1800" kern="0" dirty="0">
                <a:latin typeface="Times New Roman" charset="0"/>
                <a:ea typeface="宋体" charset="0"/>
              </a:rPr>
              <a:t>          </a:t>
            </a:r>
            <a:r>
              <a:rPr lang="en-US" altLang="zh-CN" sz="1800" kern="0" dirty="0">
                <a:latin typeface="Times New Roman" charset="0"/>
                <a:ea typeface="宋体" charset="0"/>
              </a:rPr>
              <a:t>//</a:t>
            </a:r>
            <a:r>
              <a:rPr lang="zh-CN" altLang="en-US" sz="1800" kern="0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左儿子结点为可行结点</a:t>
            </a:r>
            <a:r>
              <a:rPr lang="zh-CN" altLang="en-US" sz="1800" kern="0" dirty="0">
                <a:latin typeface="Times New Roman" charset="0"/>
                <a:ea typeface="宋体" charset="0"/>
              </a:rPr>
              <a:t>        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     </a:t>
            </a:r>
          </a:p>
          <a:p>
            <a:pPr algn="l">
              <a:lnSpc>
                <a:spcPct val="100000"/>
              </a:lnSpc>
            </a:pPr>
            <a:r>
              <a:rPr lang="zh-CN" altLang="en-US" sz="1800" kern="0" dirty="0">
                <a:latin typeface="Times New Roman" charset="0"/>
                <a:ea typeface="宋体" charset="0"/>
              </a:rPr>
              <a:t> 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   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AddLiveNode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(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H,E,Ew+w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[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i</a:t>
            </a:r>
            <a:r>
              <a:rPr lang="en-US" altLang="zh-CN" sz="1800" kern="0" dirty="0">
                <a:latin typeface="Times New Roman" charset="0"/>
                <a:ea typeface="宋体" charset="0"/>
              </a:rPr>
              <a:t>]+r[</a:t>
            </a:r>
            <a:r>
              <a:rPr lang="en-US" altLang="zh-CN" sz="1800" kern="0" dirty="0" err="1">
                <a:latin typeface="Times New Roman" charset="0"/>
                <a:ea typeface="宋体" charset="0"/>
              </a:rPr>
              <a:t>i</a:t>
            </a:r>
            <a:r>
              <a:rPr lang="en-US" altLang="zh-CN" sz="1800" kern="0" dirty="0">
                <a:latin typeface="Times New Roman" charset="0"/>
                <a:ea typeface="宋体" charset="0"/>
              </a:rPr>
              <a:t>],true,i+1);</a:t>
            </a:r>
            <a:endParaRPr lang="zh-CN" altLang="en-US" sz="1800" kern="0" dirty="0">
              <a:latin typeface="Times New Roman" charset="0"/>
              <a:ea typeface="宋体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sz="1800" kern="0" dirty="0">
                <a:latin typeface="Times New Roman" charset="0"/>
                <a:ea typeface="宋体" charset="0"/>
              </a:rPr>
              <a:t>       </a:t>
            </a:r>
            <a:r>
              <a:rPr lang="en-US" altLang="zh-CN" sz="1800" kern="0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}</a:t>
            </a:r>
            <a:r>
              <a:rPr lang="en-US" altLang="zh-CN" sz="1800" kern="0" dirty="0">
                <a:latin typeface="Times New Roman" charset="0"/>
                <a:ea typeface="宋体" charset="0"/>
              </a:rPr>
              <a:t> </a:t>
            </a:r>
            <a:endParaRPr lang="zh-CN" altLang="en-US" sz="1800" kern="0" dirty="0" smtClean="0">
              <a:latin typeface="Times New Roman" charset="0"/>
              <a:ea typeface="宋体" charset="0"/>
            </a:endParaRPr>
          </a:p>
          <a:p>
            <a:pPr algn="l">
              <a:lnSpc>
                <a:spcPct val="100000"/>
              </a:lnSpc>
              <a:buFont typeface="Wingdings" charset="2"/>
              <a:buNone/>
            </a:pPr>
            <a:r>
              <a:rPr lang="zh-CN" altLang="en-US" sz="1800" kern="0" dirty="0" smtClean="0">
                <a:latin typeface="Times New Roman" charset="0"/>
                <a:ea typeface="宋体" charset="0"/>
              </a:rPr>
              <a:t>      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//</a:t>
            </a:r>
            <a:r>
              <a:rPr lang="zh-CN" altLang="en-US" sz="1800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右儿子结点</a:t>
            </a:r>
          </a:p>
          <a:p>
            <a:pPr algn="l">
              <a:lnSpc>
                <a:spcPct val="100000"/>
              </a:lnSpc>
              <a:buFont typeface="Wingdings" charset="2"/>
              <a:buNone/>
            </a:pPr>
            <a:r>
              <a:rPr lang="zh-CN" altLang="en-US" sz="1800" kern="0" dirty="0" smtClean="0">
                <a:latin typeface="Times New Roman" charset="0"/>
                <a:ea typeface="宋体" charset="0"/>
              </a:rPr>
              <a:t>    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AddLiveNode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(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H,E,Ew+r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[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i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],false,i+1); </a:t>
            </a:r>
            <a:endParaRPr lang="zh-CN" altLang="en-US" sz="1800" kern="0" dirty="0" smtClean="0">
              <a:latin typeface="Times New Roman" charset="0"/>
              <a:ea typeface="宋体" charset="0"/>
            </a:endParaRPr>
          </a:p>
          <a:p>
            <a:pPr algn="l">
              <a:lnSpc>
                <a:spcPct val="100000"/>
              </a:lnSpc>
              <a:buFont typeface="Wingdings" charset="2"/>
              <a:buNone/>
            </a:pPr>
            <a:r>
              <a:rPr lang="zh-CN" altLang="en-US" sz="1800" kern="0" dirty="0">
                <a:latin typeface="Times New Roman" charset="0"/>
                <a:ea typeface="宋体" charset="0"/>
              </a:rPr>
              <a:t> 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    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//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取下一扩展结点</a:t>
            </a:r>
          </a:p>
          <a:p>
            <a:pPr algn="l">
              <a:lnSpc>
                <a:spcPct val="100000"/>
              </a:lnSpc>
              <a:buFont typeface="Wingdings" charset="2"/>
              <a:buNone/>
            </a:pPr>
            <a:r>
              <a:rPr lang="zh-CN" altLang="en-US" sz="1800" kern="0" dirty="0" smtClean="0">
                <a:latin typeface="Times New Roman" charset="0"/>
                <a:ea typeface="宋体" charset="0"/>
              </a:rPr>
              <a:t>    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HeapNode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 N;</a:t>
            </a:r>
          </a:p>
          <a:p>
            <a:pPr algn="l">
              <a:lnSpc>
                <a:spcPct val="100000"/>
              </a:lnSpc>
              <a:buFont typeface="Wingdings" charset="2"/>
              <a:buNone/>
            </a:pPr>
            <a:r>
              <a:rPr lang="en-US" altLang="zh-CN" sz="1800" kern="0" dirty="0" smtClean="0">
                <a:latin typeface="Times New Roman" charset="0"/>
                <a:ea typeface="宋体" charset="0"/>
              </a:rPr>
              <a:t>    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H.DeleteMax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(N);</a:t>
            </a:r>
          </a:p>
          <a:p>
            <a:pPr algn="l">
              <a:lnSpc>
                <a:spcPct val="100000"/>
              </a:lnSpc>
              <a:buFont typeface="Wingdings" charset="2"/>
              <a:buNone/>
            </a:pPr>
            <a:r>
              <a:rPr lang="en-US" altLang="zh-CN" sz="1800" kern="0" dirty="0" smtClean="0">
                <a:latin typeface="Times New Roman" charset="0"/>
                <a:ea typeface="宋体" charset="0"/>
              </a:rPr>
              <a:t>    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i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=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N.level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;</a:t>
            </a:r>
          </a:p>
          <a:p>
            <a:pPr algn="l">
              <a:lnSpc>
                <a:spcPct val="100000"/>
              </a:lnSpc>
              <a:buFont typeface="Wingdings" charset="2"/>
              <a:buNone/>
            </a:pPr>
            <a:r>
              <a:rPr lang="en-US" altLang="zh-CN" sz="1800" kern="0" dirty="0" smtClean="0">
                <a:latin typeface="Times New Roman" charset="0"/>
                <a:ea typeface="宋体" charset="0"/>
              </a:rPr>
              <a:t>     E=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N.ptr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;</a:t>
            </a:r>
          </a:p>
          <a:p>
            <a:pPr algn="l">
              <a:lnSpc>
                <a:spcPct val="100000"/>
              </a:lnSpc>
              <a:buFont typeface="Wingdings" charset="2"/>
              <a:buNone/>
            </a:pPr>
            <a:r>
              <a:rPr lang="en-US" altLang="zh-CN" sz="1800" kern="0" dirty="0" smtClean="0">
                <a:latin typeface="Times New Roman" charset="0"/>
                <a:ea typeface="宋体" charset="0"/>
              </a:rPr>
              <a:t>    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Ew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=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N.uweight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-r[i-1];</a:t>
            </a:r>
          </a:p>
          <a:p>
            <a:pPr algn="l">
              <a:lnSpc>
                <a:spcPct val="100000"/>
              </a:lnSpc>
              <a:buFont typeface="Wingdings" charset="2"/>
              <a:buNone/>
            </a:pPr>
            <a:r>
              <a:rPr lang="en-US" altLang="zh-CN" sz="1800" kern="0" dirty="0" smtClean="0">
                <a:latin typeface="Times New Roman" charset="0"/>
                <a:ea typeface="宋体" charset="0"/>
              </a:rPr>
              <a:t>     </a:t>
            </a:r>
            <a:r>
              <a:rPr lang="en-US" altLang="zh-CN" sz="1800" kern="0" dirty="0" smtClean="0">
                <a:solidFill>
                  <a:srgbClr val="0000FF"/>
                </a:solidFill>
                <a:latin typeface="Times New Roman" charset="0"/>
                <a:ea typeface="宋体" charset="0"/>
              </a:rPr>
              <a:t> }</a:t>
            </a:r>
            <a:endParaRPr lang="zh-CN" altLang="en-US" sz="1800" kern="0" dirty="0" smtClean="0">
              <a:solidFill>
                <a:srgbClr val="0000FF"/>
              </a:solidFill>
              <a:latin typeface="Times New Roman" charset="0"/>
              <a:ea typeface="宋体" charset="0"/>
            </a:endParaRPr>
          </a:p>
          <a:p>
            <a:pPr algn="l">
              <a:lnSpc>
                <a:spcPct val="100000"/>
              </a:lnSpc>
              <a:buFont typeface="Wingdings" charset="2"/>
              <a:buNone/>
            </a:pPr>
            <a:r>
              <a:rPr lang="zh-CN" altLang="en-US" sz="1800" kern="0" dirty="0">
                <a:solidFill>
                  <a:srgbClr val="0000FF"/>
                </a:solidFill>
                <a:latin typeface="Times New Roman" charset="0"/>
                <a:ea typeface="宋体" charset="0"/>
              </a:rPr>
              <a:t> </a:t>
            </a:r>
            <a:r>
              <a:rPr lang="zh-CN" altLang="en-US" sz="1800" kern="0" dirty="0" smtClean="0">
                <a:solidFill>
                  <a:srgbClr val="0000FF"/>
                </a:solidFill>
                <a:latin typeface="Times New Roman" charset="0"/>
                <a:ea typeface="宋体" charset="0"/>
              </a:rPr>
              <a:t> </a:t>
            </a:r>
            <a:r>
              <a:rPr lang="en-US" altLang="zh-CN" sz="1800" kern="0" dirty="0" smtClean="0">
                <a:solidFill>
                  <a:schemeClr val="accent1"/>
                </a:solidFill>
                <a:latin typeface="Times New Roman" charset="0"/>
                <a:ea typeface="宋体" charset="0"/>
              </a:rPr>
              <a:t>//</a:t>
            </a:r>
            <a:r>
              <a:rPr lang="zh-CN" altLang="en-US" sz="1800" kern="0" dirty="0" smtClean="0">
                <a:solidFill>
                  <a:schemeClr val="accent1"/>
                </a:solidFill>
                <a:latin typeface="Times New Roman" charset="0"/>
                <a:ea typeface="宋体" charset="0"/>
              </a:rPr>
              <a:t>构造最优解</a:t>
            </a:r>
          </a:p>
          <a:p>
            <a:pPr algn="l">
              <a:lnSpc>
                <a:spcPct val="100000"/>
              </a:lnSpc>
              <a:buFont typeface="Wingdings" charset="2"/>
              <a:buNone/>
            </a:pPr>
            <a:r>
              <a:rPr lang="zh-CN" altLang="en-US" sz="1800" kern="0" dirty="0">
                <a:solidFill>
                  <a:srgbClr val="0000FF"/>
                </a:solidFill>
                <a:latin typeface="Times New Roman" charset="0"/>
                <a:ea typeface="宋体" charset="0"/>
              </a:rPr>
              <a:t> </a:t>
            </a:r>
            <a:r>
              <a:rPr lang="zh-CN" altLang="en-US" sz="1800" kern="0" dirty="0" smtClean="0">
                <a:solidFill>
                  <a:srgbClr val="0000FF"/>
                </a:solidFill>
                <a:latin typeface="Times New Roman" charset="0"/>
                <a:ea typeface="宋体" charset="0"/>
              </a:rPr>
              <a:t>  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for(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int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 </a:t>
            </a:r>
            <a:r>
              <a:rPr lang="en-US" altLang="zh-CN" sz="1800" kern="0" dirty="0">
                <a:latin typeface="Times New Roman" charset="0"/>
                <a:ea typeface="宋体" charset="0"/>
              </a:rPr>
              <a:t>j=</a:t>
            </a:r>
            <a:r>
              <a:rPr lang="en-US" altLang="zh-CN" sz="1800" kern="0" dirty="0" err="1">
                <a:latin typeface="Times New Roman" charset="0"/>
                <a:ea typeface="宋体" charset="0"/>
              </a:rPr>
              <a:t>n;j</a:t>
            </a:r>
            <a:r>
              <a:rPr lang="en-US" altLang="zh-CN" sz="1800" kern="0" dirty="0">
                <a:latin typeface="Times New Roman" charset="0"/>
                <a:ea typeface="宋体" charset="0"/>
              </a:rPr>
              <a:t>&gt;0;j-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-)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  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{</a:t>
            </a:r>
          </a:p>
          <a:p>
            <a:pPr lvl="1" algn="l">
              <a:lnSpc>
                <a:spcPct val="80000"/>
              </a:lnSpc>
            </a:pPr>
            <a:r>
              <a:rPr lang="en-US" altLang="zh-CN" sz="1800" kern="0" dirty="0" smtClean="0">
                <a:latin typeface="Times New Roman" charset="0"/>
                <a:ea typeface="宋体" charset="0"/>
              </a:rPr>
              <a:t>     </a:t>
            </a:r>
            <a:r>
              <a:rPr lang="en-US" altLang="zh-CN" sz="1800" kern="0" dirty="0" err="1">
                <a:latin typeface="Times New Roman" charset="0"/>
                <a:ea typeface="宋体" charset="0"/>
              </a:rPr>
              <a:t>bestx</a:t>
            </a:r>
            <a:r>
              <a:rPr lang="en-US" altLang="zh-CN" sz="1800" kern="0" dirty="0">
                <a:latin typeface="Times New Roman" charset="0"/>
                <a:ea typeface="宋体" charset="0"/>
              </a:rPr>
              <a:t>[j]=E-&gt;</a:t>
            </a:r>
            <a:r>
              <a:rPr lang="en-US" altLang="zh-CN" sz="1800" kern="0" dirty="0" err="1">
                <a:latin typeface="Times New Roman" charset="0"/>
                <a:ea typeface="宋体" charset="0"/>
              </a:rPr>
              <a:t>Lchild</a:t>
            </a:r>
            <a:r>
              <a:rPr lang="en-US" altLang="zh-CN" sz="1800" kern="0" dirty="0">
                <a:latin typeface="Times New Roman" charset="0"/>
                <a:ea typeface="宋体" charset="0"/>
              </a:rPr>
              <a:t>;</a:t>
            </a:r>
          </a:p>
          <a:p>
            <a:pPr lvl="1" algn="l">
              <a:lnSpc>
                <a:spcPct val="80000"/>
              </a:lnSpc>
            </a:pPr>
            <a:r>
              <a:rPr lang="en-US" altLang="zh-CN" sz="1800" kern="0" dirty="0">
                <a:latin typeface="Times New Roman" charset="0"/>
                <a:ea typeface="宋体" charset="0"/>
              </a:rPr>
              <a:t>     E=E-&gt;parent;</a:t>
            </a:r>
          </a:p>
          <a:p>
            <a:pPr lvl="1" algn="l">
              <a:lnSpc>
                <a:spcPct val="80000"/>
              </a:lnSpc>
            </a:pPr>
            <a:r>
              <a:rPr lang="en-US" altLang="zh-CN" sz="1800" kern="0" dirty="0">
                <a:latin typeface="Times New Roman" charset="0"/>
                <a:ea typeface="宋体" charset="0"/>
              </a:rPr>
              <a:t>  }</a:t>
            </a:r>
          </a:p>
          <a:p>
            <a:pPr lvl="1" algn="l">
              <a:lnSpc>
                <a:spcPct val="80000"/>
              </a:lnSpc>
            </a:pPr>
            <a:r>
              <a:rPr lang="en-US" altLang="zh-CN" sz="1800" kern="0" dirty="0">
                <a:latin typeface="Times New Roman" charset="0"/>
                <a:ea typeface="宋体" charset="0"/>
              </a:rPr>
              <a:t>     return </a:t>
            </a:r>
            <a:r>
              <a:rPr lang="en-US" altLang="zh-CN" sz="1800" kern="0" dirty="0" err="1">
                <a:latin typeface="Times New Roman" charset="0"/>
                <a:ea typeface="宋体" charset="0"/>
              </a:rPr>
              <a:t>Ew</a:t>
            </a:r>
            <a:r>
              <a:rPr lang="en-US" altLang="zh-CN" sz="1800" kern="0" dirty="0">
                <a:latin typeface="Times New Roman" charset="0"/>
                <a:ea typeface="宋体" charset="0"/>
              </a:rPr>
              <a:t>;</a:t>
            </a:r>
          </a:p>
          <a:p>
            <a:pPr lvl="1" algn="l">
              <a:lnSpc>
                <a:spcPct val="80000"/>
              </a:lnSpc>
            </a:pPr>
            <a:r>
              <a:rPr lang="en-US" altLang="zh-CN" sz="1800" kern="0" dirty="0">
                <a:solidFill>
                  <a:schemeClr val="accent2"/>
                </a:solidFill>
                <a:latin typeface="Times New Roman" charset="0"/>
                <a:ea typeface="宋体" charset="0"/>
              </a:rPr>
              <a:t>}</a:t>
            </a:r>
          </a:p>
          <a:p>
            <a:pPr algn="l">
              <a:lnSpc>
                <a:spcPct val="100000"/>
              </a:lnSpc>
              <a:buFont typeface="Wingdings" charset="2"/>
              <a:buNone/>
            </a:pPr>
            <a:endParaRPr lang="en-US" altLang="zh-CN" sz="1800" kern="0" dirty="0" smtClean="0">
              <a:solidFill>
                <a:srgbClr val="0000FF"/>
              </a:solidFill>
              <a:latin typeface="Times New Roman" charset="0"/>
              <a:ea typeface="宋体" charset="0"/>
            </a:endParaRPr>
          </a:p>
          <a:p>
            <a:pPr algn="l">
              <a:lnSpc>
                <a:spcPct val="100000"/>
              </a:lnSpc>
              <a:buFont typeface="Wingdings" charset="2"/>
              <a:buNone/>
            </a:pPr>
            <a:r>
              <a:rPr lang="en-US" altLang="zh-CN" sz="1800" kern="0" dirty="0" smtClean="0">
                <a:latin typeface="Times New Roman" charset="0"/>
                <a:ea typeface="宋体" charset="0"/>
              </a:rPr>
              <a:t>     </a:t>
            </a:r>
          </a:p>
          <a:p>
            <a:pPr algn="l">
              <a:lnSpc>
                <a:spcPct val="100000"/>
              </a:lnSpc>
              <a:buFont typeface="Wingdings" charset="2"/>
              <a:buNone/>
            </a:pPr>
            <a:endParaRPr lang="en-US" altLang="zh-CN" sz="1800" kern="0" dirty="0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21594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404664"/>
            <a:ext cx="7772400" cy="720080"/>
          </a:xfrm>
        </p:spPr>
        <p:txBody>
          <a:bodyPr/>
          <a:lstStyle/>
          <a:p>
            <a:r>
              <a:rPr lang="en-US" altLang="zh-CN" sz="3600" dirty="0" smtClean="0"/>
              <a:t>8</a:t>
            </a:r>
            <a:r>
              <a:rPr lang="zh-CN" altLang="en-US" sz="3600" dirty="0" smtClean="0"/>
              <a:t>.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0-1</a:t>
            </a:r>
            <a:r>
              <a:rPr lang="zh-CN" altLang="en-US" sz="3600" dirty="0" smtClean="0"/>
              <a:t>背包问题</a:t>
            </a:r>
            <a:endParaRPr lang="zh-CN" altLang="en-US" sz="3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68421" y="1124744"/>
            <a:ext cx="5036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1.</a:t>
            </a:r>
            <a:r>
              <a:rPr kumimoji="1" lang="zh-CN" altLang="en-US" sz="2800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 问题描述：</a:t>
            </a:r>
            <a:endParaRPr lang="zh-CN" altLang="en-US" sz="1400" dirty="0">
              <a:solidFill>
                <a:schemeClr val="accent2"/>
              </a:solidFill>
              <a:ea typeface="华文行楷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0240" y="1753652"/>
            <a:ext cx="81015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        给</a:t>
            </a:r>
            <a:r>
              <a:rPr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定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种物品和一个背包，物品</a:t>
            </a:r>
            <a:r>
              <a:rPr lang="en-US" altLang="zh-CN" sz="2400" b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的重量是</a:t>
            </a:r>
            <a:r>
              <a:rPr lang="en-US" altLang="zh-CN" sz="2400" b="1" dirty="0" err="1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altLang="zh-CN" sz="2400" b="1" baseline="-25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，价值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altLang="zh-CN" sz="2400" b="1" baseline="-25000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背包容量为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，问如何选择装入背包的物品，使装入背包中的物品的总价值最大</a:t>
            </a:r>
            <a:r>
              <a:rPr lang="zh-CN" alt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？</a:t>
            </a:r>
          </a:p>
          <a:p>
            <a:endParaRPr lang="zh-CN" altLang="en-US" sz="24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CN" altLang="en-US" sz="2400" b="1" dirty="0">
                <a:latin typeface="Times New Roman" charset="0"/>
                <a:ea typeface="宋体" charset="0"/>
              </a:rPr>
              <a:t> </a:t>
            </a:r>
            <a:r>
              <a:rPr lang="zh-CN" altLang="en-US" sz="2400" b="1" dirty="0" smtClean="0">
                <a:latin typeface="Times New Roman" charset="0"/>
                <a:ea typeface="宋体" charset="0"/>
              </a:rPr>
              <a:t>       对于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每种物品只能选择</a:t>
            </a:r>
            <a:r>
              <a:rPr lang="zh-CN" altLang="en-US" sz="24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完全装入或不装入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，一个物品</a:t>
            </a:r>
            <a:r>
              <a:rPr lang="zh-CN" altLang="en-US" sz="24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至多装入一次</a:t>
            </a:r>
            <a:r>
              <a:rPr lang="zh-CN" altLang="en-US" sz="2400" b="1" dirty="0" smtClean="0">
                <a:latin typeface="Times New Roman" charset="0"/>
                <a:ea typeface="宋体" charset="0"/>
              </a:rPr>
              <a:t>。</a:t>
            </a:r>
            <a:endParaRPr lang="zh-CN" altLang="en-US" sz="2400" b="1" dirty="0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74596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404664"/>
            <a:ext cx="7772400" cy="720080"/>
          </a:xfrm>
        </p:spPr>
        <p:txBody>
          <a:bodyPr/>
          <a:lstStyle/>
          <a:p>
            <a:r>
              <a:rPr lang="en-US" altLang="zh-CN" sz="3600" dirty="0" smtClean="0"/>
              <a:t>8</a:t>
            </a:r>
            <a:r>
              <a:rPr lang="zh-CN" altLang="en-US" sz="3600" dirty="0" smtClean="0"/>
              <a:t>.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0-1</a:t>
            </a:r>
            <a:r>
              <a:rPr lang="zh-CN" altLang="en-US" sz="3600" dirty="0" smtClean="0"/>
              <a:t>背包问题</a:t>
            </a:r>
            <a:endParaRPr lang="zh-CN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844824"/>
            <a:ext cx="822960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342900" indent="-342900" algn="l">
              <a:buFont typeface="Wingdings" charset="2"/>
              <a:buChar char="Ø"/>
            </a:pPr>
            <a:r>
              <a:rPr lang="zh-CN" altLang="en-US" kern="0" dirty="0" smtClean="0">
                <a:latin typeface="Times New Roman" charset="0"/>
                <a:ea typeface="宋体" charset="0"/>
              </a:rPr>
              <a:t>优先级如何确定？</a:t>
            </a:r>
          </a:p>
          <a:p>
            <a:pPr lvl="1" algn="l"/>
            <a:r>
              <a:rPr lang="zh-CN" altLang="en-US" kern="0" dirty="0" smtClean="0">
                <a:latin typeface="Times New Roman" charset="0"/>
                <a:ea typeface="宋体" charset="0"/>
              </a:rPr>
              <a:t>在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优先队列分支限界法中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，节点的优先级由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已装袋的物品价值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加上剩下的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最大单位重量价值的物品装满剩余容量的价值和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。</a:t>
            </a:r>
          </a:p>
          <a:p>
            <a:pPr marL="342900" indent="-342900" algn="l">
              <a:buFont typeface="Wingdings" charset="2"/>
              <a:buChar char="Ø"/>
            </a:pPr>
            <a:r>
              <a:rPr lang="zh-CN" altLang="en-US" kern="0" dirty="0" smtClean="0">
                <a:latin typeface="Times New Roman" charset="0"/>
                <a:ea typeface="宋体" charset="0"/>
              </a:rPr>
              <a:t>如何实现？       </a:t>
            </a:r>
          </a:p>
          <a:p>
            <a:pPr lvl="1" algn="l"/>
            <a:r>
              <a:rPr lang="zh-CN" altLang="en-US" kern="0" dirty="0" smtClean="0">
                <a:latin typeface="Times New Roman" charset="0"/>
                <a:ea typeface="宋体" charset="0"/>
              </a:rPr>
              <a:t>对输入数据进行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预处理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，将各物品依其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单位重量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价值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从大到小进行排列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。</a:t>
            </a:r>
          </a:p>
          <a:p>
            <a:pPr algn="l"/>
            <a:endParaRPr lang="zh-CN" altLang="en-US" kern="0" dirty="0">
              <a:latin typeface="Times New Roman" charset="0"/>
              <a:ea typeface="宋体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8421" y="1124744"/>
            <a:ext cx="5036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2.</a:t>
            </a:r>
            <a:r>
              <a:rPr kumimoji="1" lang="zh-CN" altLang="en-US" sz="2800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 问题分析：</a:t>
            </a:r>
            <a:endParaRPr lang="zh-CN" altLang="en-US" sz="1400" dirty="0">
              <a:solidFill>
                <a:schemeClr val="accent2"/>
              </a:solidFill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139636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404664"/>
            <a:ext cx="7772400" cy="720080"/>
          </a:xfrm>
        </p:spPr>
        <p:txBody>
          <a:bodyPr/>
          <a:lstStyle/>
          <a:p>
            <a:r>
              <a:rPr lang="en-US" altLang="zh-CN" sz="3600" dirty="0" smtClean="0"/>
              <a:t>8</a:t>
            </a:r>
            <a:r>
              <a:rPr lang="zh-CN" altLang="en-US" sz="3600" dirty="0" smtClean="0"/>
              <a:t>.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0-1</a:t>
            </a:r>
            <a:r>
              <a:rPr lang="zh-CN" altLang="en-US" sz="3600" dirty="0" smtClean="0"/>
              <a:t>背包问题</a:t>
            </a:r>
            <a:endParaRPr lang="zh-CN" altLang="en-US" sz="36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95536" y="1698104"/>
            <a:ext cx="8229600" cy="389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l"/>
            <a:r>
              <a:rPr lang="zh-CN" altLang="en-US" kern="0" dirty="0" smtClean="0">
                <a:latin typeface="Times New Roman" charset="0"/>
                <a:ea typeface="宋体" charset="0"/>
              </a:rPr>
              <a:t>算法首先检查当前扩展结点的左儿子结点的可行性。</a:t>
            </a:r>
            <a:endParaRPr lang="en-US" altLang="zh-CN" kern="0" dirty="0" smtClean="0">
              <a:latin typeface="Times New Roman" charset="0"/>
              <a:ea typeface="宋体" charset="0"/>
            </a:endParaRPr>
          </a:p>
          <a:p>
            <a:pPr lvl="1" algn="l"/>
            <a:r>
              <a:rPr lang="zh-CN" altLang="en-US" kern="0" dirty="0" smtClean="0">
                <a:latin typeface="Times New Roman" charset="0"/>
                <a:ea typeface="宋体" charset="0"/>
              </a:rPr>
              <a:t>如果该左儿子结点是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可行结点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，则将它加入到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子集树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和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活结点优先队列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中。</a:t>
            </a:r>
            <a:endParaRPr lang="en-US" altLang="zh-CN" kern="0" dirty="0" smtClean="0">
              <a:latin typeface="Times New Roman" charset="0"/>
              <a:ea typeface="宋体" charset="0"/>
            </a:endParaRPr>
          </a:p>
          <a:p>
            <a:pPr algn="l"/>
            <a:r>
              <a:rPr lang="zh-CN" altLang="en-US" kern="0" dirty="0" smtClean="0">
                <a:latin typeface="Times New Roman" charset="0"/>
                <a:ea typeface="宋体" charset="0"/>
              </a:rPr>
              <a:t>当前扩展结点的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右儿子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结点一定是可行结点。</a:t>
            </a:r>
            <a:endParaRPr lang="en-US" altLang="zh-CN" kern="0" dirty="0" smtClean="0">
              <a:latin typeface="Times New Roman" charset="0"/>
              <a:ea typeface="宋体" charset="0"/>
            </a:endParaRPr>
          </a:p>
          <a:p>
            <a:pPr lvl="1" algn="l"/>
            <a:r>
              <a:rPr lang="zh-CN" altLang="en-US" kern="0" dirty="0" smtClean="0">
                <a:latin typeface="Times New Roman" charset="0"/>
                <a:ea typeface="宋体" charset="0"/>
              </a:rPr>
              <a:t>仅当右儿子结点满足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上界约束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时才将它加入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子集树和活结点优先队列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。</a:t>
            </a:r>
            <a:endParaRPr lang="en-US" altLang="zh-CN" kern="0" dirty="0" smtClean="0">
              <a:latin typeface="Times New Roman" charset="0"/>
              <a:ea typeface="宋体" charset="0"/>
            </a:endParaRPr>
          </a:p>
          <a:p>
            <a:pPr algn="l"/>
            <a:r>
              <a:rPr lang="zh-CN" altLang="en-US" kern="0" dirty="0" smtClean="0">
                <a:latin typeface="Times New Roman" charset="0"/>
                <a:ea typeface="宋体" charset="0"/>
              </a:rPr>
              <a:t>当扩展到第一个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叶结点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时可得到问题的最优值。</a:t>
            </a:r>
            <a:endParaRPr lang="zh-CN" altLang="en-US" kern="0" dirty="0">
              <a:latin typeface="Times New Roman" charset="0"/>
              <a:ea typeface="宋体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8421" y="1124744"/>
            <a:ext cx="5036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3.</a:t>
            </a:r>
            <a:r>
              <a:rPr kumimoji="1" lang="zh-CN" altLang="en-US" sz="2800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 算法设计</a:t>
            </a:r>
            <a:endParaRPr lang="zh-CN" altLang="en-US" sz="1400" dirty="0">
              <a:solidFill>
                <a:schemeClr val="accent2"/>
              </a:solidFill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454523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476672"/>
            <a:ext cx="7772400" cy="786408"/>
          </a:xfrm>
        </p:spPr>
        <p:txBody>
          <a:bodyPr/>
          <a:lstStyle/>
          <a:p>
            <a:r>
              <a:rPr lang="en-US" altLang="zh-CN" sz="3200" dirty="0" smtClean="0"/>
              <a:t>8</a:t>
            </a:r>
            <a:r>
              <a:rPr lang="zh-CN" altLang="en-US" sz="3200" dirty="0" smtClean="0"/>
              <a:t>.</a:t>
            </a:r>
            <a:r>
              <a:rPr lang="zh-CN" altLang="en-US" sz="3200" dirty="0"/>
              <a:t>1	分支限界法的基本思想</a:t>
            </a: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611560" y="1268760"/>
            <a:ext cx="7632848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分支限界法常以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广度优先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或以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最小耗费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（最大效益）优先的方式搜索问题的解空间树。</a:t>
            </a:r>
          </a:p>
        </p:txBody>
      </p:sp>
      <p:sp>
        <p:nvSpPr>
          <p:cNvPr id="285705" name="Text Box 9"/>
          <p:cNvSpPr txBox="1">
            <a:spLocks noChangeArrowheads="1"/>
          </p:cNvSpPr>
          <p:nvPr/>
        </p:nvSpPr>
        <p:spPr bwMode="auto">
          <a:xfrm>
            <a:off x="611560" y="2213768"/>
            <a:ext cx="792088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540000">
              <a:lnSpc>
                <a:spcPct val="11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）在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分支限界法中，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每一个活结点只有一次机会成为扩展结点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40000">
              <a:lnSpc>
                <a:spcPct val="11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活结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点一旦成为扩展结点，就一次性产生其所有儿子结点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1" dirty="0" smtClean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40000">
              <a:lnSpc>
                <a:spcPct val="11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）在儿子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结点中，导致不可行解或导致非最优解的儿子结点被舍弃，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其余儿子结点被加入活结点表中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40000">
              <a:lnSpc>
                <a:spcPct val="110000"/>
              </a:lnSpc>
              <a:spcBef>
                <a:spcPts val="0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）从活结点表中取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下一结点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成为当前扩展结点，并重复上述结点扩展过程。</a:t>
            </a:r>
          </a:p>
          <a:p>
            <a:pPr indent="540000">
              <a:lnSpc>
                <a:spcPct val="11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这个过程一直持续到找到所需的解或活结点表为空时为止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97336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404664"/>
            <a:ext cx="7772400" cy="720080"/>
          </a:xfrm>
        </p:spPr>
        <p:txBody>
          <a:bodyPr/>
          <a:lstStyle/>
          <a:p>
            <a:r>
              <a:rPr lang="en-US" altLang="zh-CN" sz="3600" dirty="0" smtClean="0"/>
              <a:t>8</a:t>
            </a:r>
            <a:r>
              <a:rPr lang="zh-CN" altLang="en-US" sz="3600" dirty="0" smtClean="0"/>
              <a:t>.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0-1</a:t>
            </a:r>
            <a:r>
              <a:rPr lang="zh-CN" altLang="en-US" sz="3600" dirty="0" smtClean="0"/>
              <a:t>背包问题</a:t>
            </a:r>
            <a:endParaRPr lang="zh-CN" altLang="en-US" sz="36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95300" y="1624013"/>
            <a:ext cx="8229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kern="0" dirty="0" smtClean="0">
                <a:latin typeface="Times New Roman" charset="0"/>
                <a:ea typeface="宋体" charset="0"/>
              </a:rPr>
              <a:t>设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N=3, W=(16,15,15), </a:t>
            </a:r>
          </a:p>
          <a:p>
            <a:pPr algn="l">
              <a:lnSpc>
                <a:spcPct val="120000"/>
              </a:lnSpc>
              <a:buFont typeface="Wingdings" charset="2"/>
              <a:buNone/>
            </a:pPr>
            <a:r>
              <a:rPr lang="en-US" altLang="zh-CN" kern="0" dirty="0" smtClean="0">
                <a:latin typeface="Times New Roman" charset="0"/>
                <a:ea typeface="宋体" charset="0"/>
              </a:rPr>
              <a:t>    P=(45,25,25), C=30</a:t>
            </a:r>
          </a:p>
          <a:p>
            <a:pPr algn="l"/>
            <a:r>
              <a:rPr kumimoji="1" lang="zh-CN" altLang="en-US" kern="0" dirty="0" smtClean="0">
                <a:latin typeface="Times New Roman" charset="0"/>
                <a:ea typeface="宋体" charset="0"/>
              </a:rPr>
              <a:t>优先队列式分支限界法</a:t>
            </a:r>
          </a:p>
          <a:p>
            <a:pPr algn="l">
              <a:buFont typeface="Wingdings" charset="2"/>
              <a:buNone/>
            </a:pPr>
            <a:r>
              <a:rPr kumimoji="1" lang="zh-CN" altLang="en-US" kern="0" dirty="0" smtClean="0">
                <a:latin typeface="Times New Roman" charset="0"/>
                <a:ea typeface="宋体" charset="0"/>
              </a:rPr>
              <a:t>    活动结点表</a:t>
            </a:r>
            <a:r>
              <a:rPr kumimoji="1" lang="en-US" altLang="zh-CN" kern="0" dirty="0" smtClean="0">
                <a:latin typeface="Times New Roman" charset="0"/>
                <a:ea typeface="宋体" charset="0"/>
              </a:rPr>
              <a:t>:</a:t>
            </a:r>
          </a:p>
          <a:p>
            <a:pPr algn="l">
              <a:buFont typeface="Wingdings" charset="2"/>
              <a:buNone/>
            </a:pPr>
            <a:r>
              <a:rPr kumimoji="1" lang="en-US" altLang="zh-CN" kern="0" dirty="0" smtClean="0">
                <a:latin typeface="Times New Roman" charset="0"/>
                <a:ea typeface="宋体" charset="0"/>
              </a:rPr>
              <a:t>     {B, C,},</a:t>
            </a:r>
          </a:p>
          <a:p>
            <a:pPr algn="l">
              <a:buFont typeface="Wingdings" charset="2"/>
              <a:buNone/>
            </a:pPr>
            <a:r>
              <a:rPr kumimoji="1" lang="en-US" altLang="zh-CN" kern="0" dirty="0" smtClean="0">
                <a:latin typeface="Times New Roman" charset="0"/>
                <a:ea typeface="宋体" charset="0"/>
              </a:rPr>
              <a:t>     {E, C,}, </a:t>
            </a:r>
          </a:p>
          <a:p>
            <a:pPr algn="l">
              <a:buFont typeface="Wingdings" charset="2"/>
              <a:buNone/>
            </a:pPr>
            <a:r>
              <a:rPr kumimoji="1" lang="en-US" altLang="zh-CN" kern="0" dirty="0" smtClean="0">
                <a:latin typeface="Times New Roman" charset="0"/>
                <a:ea typeface="宋体" charset="0"/>
              </a:rPr>
              <a:t>     {C,},</a:t>
            </a:r>
          </a:p>
          <a:p>
            <a:pPr algn="l">
              <a:buFont typeface="Wingdings" charset="2"/>
              <a:buNone/>
            </a:pPr>
            <a:r>
              <a:rPr kumimoji="1" lang="en-US" altLang="zh-CN" kern="0" dirty="0" smtClean="0">
                <a:latin typeface="Times New Roman" charset="0"/>
                <a:ea typeface="宋体" charset="0"/>
              </a:rPr>
              <a:t>     {F, G,}, </a:t>
            </a:r>
          </a:p>
          <a:p>
            <a:pPr algn="l">
              <a:buFont typeface="Wingdings" charset="2"/>
              <a:buNone/>
            </a:pPr>
            <a:r>
              <a:rPr kumimoji="1" lang="en-US" altLang="zh-CN" kern="0" dirty="0" smtClean="0">
                <a:latin typeface="Times New Roman" charset="0"/>
                <a:ea typeface="宋体" charset="0"/>
              </a:rPr>
              <a:t>     {</a:t>
            </a:r>
            <a:r>
              <a:rPr kumimoji="1" lang="en-US" altLang="zh-CN" kern="0" smtClean="0">
                <a:latin typeface="Times New Roman" charset="0"/>
                <a:ea typeface="宋体" charset="0"/>
              </a:rPr>
              <a:t>G,}</a:t>
            </a:r>
            <a:endParaRPr kumimoji="1" lang="en-US" altLang="zh-CN" kern="0" dirty="0" smtClean="0">
              <a:latin typeface="Times New Roman" charset="0"/>
              <a:ea typeface="宋体" charset="0"/>
            </a:endParaRPr>
          </a:p>
          <a:p>
            <a:pPr algn="l"/>
            <a:endParaRPr lang="zh-CN" altLang="en-US" kern="0" dirty="0">
              <a:latin typeface="Times New Roman" charset="0"/>
              <a:ea typeface="宋体" charset="0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007494"/>
              </p:ext>
            </p:extLst>
          </p:nvPr>
        </p:nvGraphicFramePr>
        <p:xfrm>
          <a:off x="4038600" y="3429000"/>
          <a:ext cx="4495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" name="Photo Editor 照片" r:id="rId4" imgW="24317528" imgH="12505504" progId="MSPhotoEd.3">
                  <p:embed/>
                </p:oleObj>
              </mc:Choice>
              <mc:Fallback>
                <p:oleObj name="Photo Editor 照片" r:id="rId4" imgW="24317528" imgH="1250550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9250"/>
                      <a:stretch>
                        <a:fillRect/>
                      </a:stretch>
                    </p:blipFill>
                    <p:spPr bwMode="auto">
                      <a:xfrm>
                        <a:off x="4038600" y="3429000"/>
                        <a:ext cx="4495800" cy="24384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183063" y="3668713"/>
            <a:ext cx="6543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990000"/>
                </a:solidFill>
                <a:latin typeface="Times New Roman" charset="0"/>
              </a:rPr>
              <a:t>C=14</a:t>
            </a:r>
          </a:p>
          <a:p>
            <a:pPr eaLnBrk="1" hangingPunct="1"/>
            <a:r>
              <a:rPr kumimoji="1" lang="en-US" altLang="zh-CN" b="1">
                <a:solidFill>
                  <a:srgbClr val="990000"/>
                </a:solidFill>
                <a:latin typeface="Times New Roman" charset="0"/>
              </a:rPr>
              <a:t>U=45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620000" y="3986213"/>
            <a:ext cx="5517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990000"/>
                </a:solidFill>
                <a:latin typeface="Times New Roman" charset="0"/>
              </a:rPr>
              <a:t>U=0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876800" y="4619625"/>
            <a:ext cx="649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1600" b="1">
                <a:solidFill>
                  <a:srgbClr val="990000"/>
                </a:solidFill>
                <a:latin typeface="Times New Roman" charset="0"/>
              </a:rPr>
              <a:t>U=45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210300" y="4294188"/>
            <a:ext cx="649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1600" b="1">
                <a:solidFill>
                  <a:srgbClr val="990000"/>
                </a:solidFill>
                <a:latin typeface="Times New Roman" charset="0"/>
              </a:rPr>
              <a:t>U=25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248400" y="5486400"/>
            <a:ext cx="8858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990000"/>
                </a:solidFill>
                <a:latin typeface="Times New Roman" charset="0"/>
              </a:rPr>
              <a:t>U=50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953000" y="4038600"/>
            <a:ext cx="3810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239000" y="4038600"/>
            <a:ext cx="3810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529263" y="4572000"/>
            <a:ext cx="3810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4419600" y="4572000"/>
            <a:ext cx="3810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257800" y="5105400"/>
            <a:ext cx="3810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5791200" y="5105400"/>
            <a:ext cx="381000" cy="457200"/>
          </a:xfrm>
          <a:prstGeom prst="ellipse">
            <a:avLst/>
          </a:prstGeom>
          <a:solidFill>
            <a:srgbClr val="FFFF66">
              <a:alpha val="50195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4724400" y="4419600"/>
            <a:ext cx="30480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334000" y="4419600"/>
            <a:ext cx="22860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5562600" y="4953000"/>
            <a:ext cx="762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5791200" y="5029200"/>
            <a:ext cx="76200" cy="76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6629400" y="4572000"/>
            <a:ext cx="3810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7772400" y="4572000"/>
            <a:ext cx="3810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346825" y="5105400"/>
            <a:ext cx="381000" cy="457200"/>
          </a:xfrm>
          <a:prstGeom prst="ellipse">
            <a:avLst/>
          </a:prstGeom>
          <a:solidFill>
            <a:srgbClr val="FFFF66">
              <a:alpha val="50195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934200" y="5105400"/>
            <a:ext cx="3810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>
            <a:off x="6934200" y="4419600"/>
            <a:ext cx="30480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7543800" y="4419600"/>
            <a:ext cx="22860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H="1">
            <a:off x="6629400" y="5029200"/>
            <a:ext cx="762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6934200" y="4953000"/>
            <a:ext cx="762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7473950" y="5100638"/>
            <a:ext cx="3810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>
            <a:off x="8050213" y="5116513"/>
            <a:ext cx="3810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8070850" y="5013325"/>
            <a:ext cx="762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7783513" y="5013325"/>
            <a:ext cx="762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526555" y="1057136"/>
            <a:ext cx="5036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kumimoji="1" lang="en-US" altLang="zh-CN" sz="2800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.</a:t>
            </a:r>
            <a:r>
              <a:rPr kumimoji="1" lang="zh-CN" altLang="en-US" sz="2800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0-1</a:t>
            </a:r>
            <a:r>
              <a:rPr kumimoji="1" lang="zh-CN" altLang="en-US" sz="2800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背包问题举例</a:t>
            </a:r>
            <a:endParaRPr lang="zh-CN" altLang="en-US" sz="1400" dirty="0">
              <a:solidFill>
                <a:schemeClr val="accent2"/>
              </a:solidFill>
              <a:ea typeface="华文行楷" pitchFamily="2" charset="-122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407025" y="5524500"/>
            <a:ext cx="7921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b="1" dirty="0">
                <a:solidFill>
                  <a:srgbClr val="990000"/>
                </a:solidFill>
                <a:latin typeface="Times New Roman" charset="0"/>
              </a:rPr>
              <a:t>C=14</a:t>
            </a:r>
          </a:p>
          <a:p>
            <a:pPr eaLnBrk="1" hangingPunct="1"/>
            <a:r>
              <a:rPr kumimoji="1" lang="en-US" altLang="zh-CN" b="1" dirty="0">
                <a:solidFill>
                  <a:srgbClr val="990000"/>
                </a:solidFill>
                <a:latin typeface="Times New Roman" charset="0"/>
              </a:rPr>
              <a:t>U=45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196710" y="4595813"/>
            <a:ext cx="5517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990000"/>
                </a:solidFill>
                <a:latin typeface="Times New Roman" charset="0"/>
              </a:rPr>
              <a:t>U=0</a:t>
            </a:r>
          </a:p>
        </p:txBody>
      </p:sp>
    </p:spTree>
    <p:extLst>
      <p:ext uri="{BB962C8B-B14F-4D97-AF65-F5344CB8AC3E}">
        <p14:creationId xmlns:p14="http://schemas.microsoft.com/office/powerpoint/2010/main" val="1329234585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9" grpId="0" autoUpdateAnimBg="0"/>
      <p:bldP spid="10" grpId="0" autoUpdateAnimBg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22" grpId="0" autoUpdateAnimBg="0"/>
      <p:bldP spid="1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404664"/>
            <a:ext cx="7772400" cy="720080"/>
          </a:xfrm>
        </p:spPr>
        <p:txBody>
          <a:bodyPr/>
          <a:lstStyle/>
          <a:p>
            <a:r>
              <a:rPr lang="en-US" altLang="zh-CN" sz="3600" dirty="0" smtClean="0"/>
              <a:t>8</a:t>
            </a:r>
            <a:r>
              <a:rPr lang="zh-CN" altLang="en-US" sz="3600" dirty="0" smtClean="0"/>
              <a:t>.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0-1</a:t>
            </a:r>
            <a:r>
              <a:rPr lang="zh-CN" altLang="en-US" sz="3600" dirty="0" smtClean="0"/>
              <a:t>背包问题</a:t>
            </a:r>
            <a:endParaRPr lang="zh-CN" altLang="en-US" sz="36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440904"/>
            <a:ext cx="8229600" cy="501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en-US" altLang="zh-CN" kern="0" dirty="0" err="1" smtClean="0">
                <a:latin typeface="Times New Roman" charset="0"/>
                <a:ea typeface="宋体" charset="0"/>
              </a:rPr>
              <a:t>Typep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 Bound(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int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 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i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)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en-US" altLang="zh-CN" kern="0" dirty="0" smtClean="0">
                <a:latin typeface="Times New Roman" charset="0"/>
                <a:ea typeface="宋体" charset="0"/>
              </a:rPr>
              <a:t>{ //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计算结点所相应价值的上界 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kern="0" dirty="0" smtClean="0">
                <a:latin typeface="Times New Roman" charset="0"/>
                <a:ea typeface="宋体" charset="0"/>
              </a:rPr>
              <a:t>   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Typew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 cleft=c-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cw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;  //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剩余容量；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cw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，当前装包重量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kern="0" dirty="0" smtClean="0">
                <a:latin typeface="Times New Roman" charset="0"/>
                <a:ea typeface="宋体" charset="0"/>
              </a:rPr>
              <a:t>   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Typep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 b=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cp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;  //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价值上界；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cp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，当前装包价值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kern="0" dirty="0" smtClean="0">
                <a:latin typeface="Times New Roman" charset="0"/>
                <a:ea typeface="宋体" charset="0"/>
              </a:rPr>
              <a:t>  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//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以物品</a:t>
            </a:r>
            <a:r>
              <a:rPr lang="zh-CN" altLang="en-US" kern="0" dirty="0" smtClean="0">
                <a:solidFill>
                  <a:schemeClr val="accent1"/>
                </a:solidFill>
                <a:latin typeface="Times New Roman" charset="0"/>
                <a:ea typeface="宋体" charset="0"/>
              </a:rPr>
              <a:t>单位重量价值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递减序装填剩余容量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kern="0" dirty="0" smtClean="0">
                <a:latin typeface="Times New Roman" charset="0"/>
                <a:ea typeface="宋体" charset="0"/>
              </a:rPr>
              <a:t>    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while(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i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&lt;=n&amp;&amp;w[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i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]&lt;=cleft)  //n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表示物品总数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kern="0" dirty="0" smtClean="0">
                <a:latin typeface="Times New Roman" charset="0"/>
                <a:ea typeface="宋体" charset="0"/>
              </a:rPr>
              <a:t>   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{   </a:t>
            </a:r>
            <a:endParaRPr lang="zh-CN" altLang="en-US" kern="0" dirty="0" smtClean="0">
              <a:latin typeface="Times New Roman" charset="0"/>
              <a:ea typeface="宋体" charset="0"/>
            </a:endParaRP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kern="0" dirty="0">
                <a:latin typeface="Times New Roman" charset="0"/>
                <a:ea typeface="宋体" charset="0"/>
              </a:rPr>
              <a:t> 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       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cleft-=w[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i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]; 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en-US" altLang="zh-CN" kern="0" dirty="0" smtClean="0">
                <a:latin typeface="Times New Roman" charset="0"/>
                <a:ea typeface="宋体" charset="0"/>
              </a:rPr>
              <a:t>        b+=p[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i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];        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en-US" altLang="zh-CN" kern="0" dirty="0" smtClean="0">
                <a:latin typeface="Times New Roman" charset="0"/>
                <a:ea typeface="宋体" charset="0"/>
              </a:rPr>
              <a:t>        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i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++;</a:t>
            </a:r>
            <a:endParaRPr lang="zh-CN" altLang="en-US" kern="0" dirty="0" smtClean="0">
              <a:latin typeface="Times New Roman" charset="0"/>
              <a:ea typeface="宋体" charset="0"/>
            </a:endParaRP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kern="0" dirty="0">
                <a:latin typeface="Times New Roman" charset="0"/>
                <a:ea typeface="宋体" charset="0"/>
              </a:rPr>
              <a:t> 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  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}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en-US" altLang="zh-CN" kern="0" dirty="0" smtClean="0">
                <a:latin typeface="Times New Roman" charset="0"/>
                <a:ea typeface="宋体" charset="0"/>
              </a:rPr>
              <a:t>   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     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if (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i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&lt;=n) b+=p[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i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]/w[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i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]*cleft;   //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装填剩余容量装满背包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kern="0" dirty="0" smtClean="0">
                <a:latin typeface="Times New Roman" charset="0"/>
                <a:ea typeface="宋体" charset="0"/>
              </a:rPr>
              <a:t>   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return b;                                 //b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为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上界函数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en-US" altLang="zh-CN" kern="0" dirty="0" smtClean="0">
                <a:latin typeface="Times New Roman" charset="0"/>
                <a:ea typeface="宋体" charset="0"/>
              </a:rPr>
              <a:t>}</a:t>
            </a:r>
          </a:p>
          <a:p>
            <a:pPr algn="l"/>
            <a:endParaRPr lang="zh-CN" altLang="en-US" kern="0" dirty="0">
              <a:latin typeface="Times New Roman" charset="0"/>
              <a:ea typeface="宋体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6555" y="980728"/>
            <a:ext cx="5036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5.</a:t>
            </a:r>
            <a:r>
              <a:rPr kumimoji="1" lang="zh-CN" altLang="en-US" sz="2800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0-1</a:t>
            </a:r>
            <a:r>
              <a:rPr kumimoji="1" lang="zh-CN" altLang="en-US" sz="2800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背包问题的上界函数</a:t>
            </a:r>
            <a:endParaRPr lang="zh-CN" altLang="en-US" sz="1400" dirty="0">
              <a:solidFill>
                <a:schemeClr val="accent2"/>
              </a:solidFill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154346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404664"/>
            <a:ext cx="7772400" cy="720080"/>
          </a:xfrm>
        </p:spPr>
        <p:txBody>
          <a:bodyPr/>
          <a:lstStyle/>
          <a:p>
            <a:r>
              <a:rPr lang="en-US" altLang="zh-CN" sz="3600" dirty="0" smtClean="0"/>
              <a:t>8</a:t>
            </a:r>
            <a:r>
              <a:rPr lang="zh-CN" altLang="en-US" sz="3600" dirty="0" smtClean="0"/>
              <a:t>.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0-1</a:t>
            </a:r>
            <a:r>
              <a:rPr lang="zh-CN" altLang="en-US" sz="3600" dirty="0" smtClean="0"/>
              <a:t>背包问题</a:t>
            </a:r>
            <a:endParaRPr lang="zh-CN" altLang="en-US" sz="36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74848" y="908720"/>
            <a:ext cx="8229600" cy="576064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342900" indent="-342900" algn="l" eaLnBrk="1" hangingPunct="1">
              <a:buFontTx/>
            </a:pPr>
            <a:r>
              <a:rPr lang="zh-CN" altLang="en-US" sz="2400" kern="0" dirty="0" smtClean="0">
                <a:solidFill>
                  <a:schemeClr val="accent2"/>
                </a:solidFill>
                <a:latin typeface="Times New Roman" charset="0"/>
                <a:ea typeface="宋体" charset="0"/>
              </a:rPr>
              <a:t>新活结点插入</a:t>
            </a:r>
            <a:r>
              <a:rPr lang="zh-CN" altLang="en-US" sz="2400" kern="0" smtClean="0">
                <a:solidFill>
                  <a:schemeClr val="accent2"/>
                </a:solidFill>
                <a:latin typeface="Times New Roman" charset="0"/>
                <a:ea typeface="宋体" charset="0"/>
              </a:rPr>
              <a:t>优先队列函数</a:t>
            </a:r>
            <a:endParaRPr lang="en-US" altLang="zh-CN" sz="2400" kern="0" dirty="0">
              <a:solidFill>
                <a:schemeClr val="accent2"/>
              </a:solidFill>
              <a:latin typeface="Garamond" charset="0"/>
              <a:ea typeface="宋体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4968" y="1445261"/>
            <a:ext cx="8229600" cy="5080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en-US" altLang="zh-CN" kern="0" dirty="0" smtClean="0">
                <a:latin typeface="Times New Roman" charset="0"/>
                <a:ea typeface="宋体" charset="0"/>
              </a:rPr>
              <a:t>void 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AddLiveNode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(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Typep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 up, 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Typep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 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cp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, 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Typew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 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cw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, 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bool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 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ch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, 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int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 lev) 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en-US" altLang="zh-CN" kern="0" dirty="0" smtClean="0">
                <a:latin typeface="Times New Roman" charset="0"/>
                <a:ea typeface="宋体" charset="0"/>
              </a:rPr>
              <a:t>{   //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将一个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新的活结点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插入到子集树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最大堆</a:t>
            </a:r>
            <a:r>
              <a:rPr lang="en-US" altLang="zh-CN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H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中 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kern="0" dirty="0" smtClean="0">
                <a:latin typeface="Times New Roman" charset="0"/>
                <a:ea typeface="宋体" charset="0"/>
              </a:rPr>
              <a:t>     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bbnode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 *b=new 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bbnode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en-US" altLang="zh-CN" kern="0" dirty="0" smtClean="0">
                <a:latin typeface="Times New Roman" charset="0"/>
                <a:ea typeface="宋体" charset="0"/>
              </a:rPr>
              <a:t>     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b.parent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=E; </a:t>
            </a:r>
            <a:r>
              <a:rPr lang="en-US" altLang="zh-CN" kern="0" dirty="0">
                <a:latin typeface="Times New Roman" charset="0"/>
                <a:ea typeface="宋体" charset="0"/>
              </a:rPr>
              <a:t>//E</a:t>
            </a:r>
            <a:r>
              <a:rPr lang="zh-CN" altLang="en-US" kern="0" dirty="0">
                <a:latin typeface="Times New Roman" charset="0"/>
                <a:ea typeface="宋体" charset="0"/>
              </a:rPr>
              <a:t>，指向扩展结点的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指针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kern="0" dirty="0">
                <a:latin typeface="Times New Roman" charset="0"/>
                <a:ea typeface="宋体" charset="0"/>
              </a:rPr>
              <a:t> 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    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b.LChild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=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ch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; </a:t>
            </a:r>
            <a:endParaRPr lang="zh-CN" altLang="en-US" kern="0" dirty="0" smtClean="0">
              <a:latin typeface="Times New Roman" charset="0"/>
              <a:ea typeface="宋体" charset="0"/>
            </a:endParaRP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kern="0" dirty="0">
                <a:latin typeface="Times New Roman" charset="0"/>
                <a:ea typeface="宋体" charset="0"/>
              </a:rPr>
              <a:t> 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    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HeapNode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 N;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en-US" altLang="zh-CN" kern="0" dirty="0" smtClean="0">
                <a:latin typeface="Times New Roman" charset="0"/>
                <a:ea typeface="宋体" charset="0"/>
              </a:rPr>
              <a:t>     </a:t>
            </a:r>
            <a:r>
              <a:rPr lang="en-US" altLang="zh-CN" kern="0" dirty="0" err="1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N.upprofit</a:t>
            </a:r>
            <a:r>
              <a:rPr lang="en-US" altLang="zh-CN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=up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;  //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活结点对应的价值上界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kern="0" dirty="0">
                <a:latin typeface="Times New Roman" charset="0"/>
                <a:ea typeface="宋体" charset="0"/>
              </a:rPr>
              <a:t> 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    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N.profit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=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cp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;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 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//</a:t>
            </a:r>
            <a:r>
              <a:rPr lang="zh-CN" altLang="en-US" kern="0" dirty="0">
                <a:latin typeface="Times New Roman" charset="0"/>
                <a:ea typeface="宋体" charset="0"/>
              </a:rPr>
              <a:t> 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活结点对应的价值</a:t>
            </a:r>
            <a:endParaRPr lang="en-US" altLang="zh-CN" kern="0" dirty="0" smtClean="0">
              <a:latin typeface="Times New Roman" charset="0"/>
              <a:ea typeface="宋体" charset="0"/>
            </a:endParaRP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en-US" altLang="zh-CN" kern="0" dirty="0" smtClean="0">
                <a:latin typeface="Times New Roman" charset="0"/>
                <a:ea typeface="宋体" charset="0"/>
              </a:rPr>
              <a:t>     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N.weight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=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cw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;   //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活结点对应的重量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    </a:t>
            </a:r>
            <a:endParaRPr lang="zh-CN" altLang="en-US" kern="0" dirty="0" smtClean="0">
              <a:latin typeface="Times New Roman" charset="0"/>
              <a:ea typeface="宋体" charset="0"/>
            </a:endParaRP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kern="0" dirty="0">
                <a:latin typeface="Times New Roman" charset="0"/>
                <a:ea typeface="宋体" charset="0"/>
              </a:rPr>
              <a:t> 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    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N.level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=lev;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 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//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活结点在子集树中所处的层序号</a:t>
            </a:r>
            <a:endParaRPr lang="en-US" altLang="zh-CN" kern="0" dirty="0" smtClean="0">
              <a:latin typeface="Times New Roman" charset="0"/>
              <a:ea typeface="宋体" charset="0"/>
            </a:endParaRP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en-US" altLang="zh-CN" kern="0" dirty="0" smtClean="0">
                <a:latin typeface="Times New Roman" charset="0"/>
                <a:ea typeface="宋体" charset="0"/>
              </a:rPr>
              <a:t>     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N.ptr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=b;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 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//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ptr</a:t>
            </a:r>
            <a:r>
              <a:rPr lang="zh-CN" altLang="en-US" kern="0" dirty="0" smtClean="0">
                <a:latin typeface="Times New Roman" charset="0"/>
                <a:ea typeface="宋体" charset="0"/>
              </a:rPr>
              <a:t>指向活结点在子集树中相应结点的指针</a:t>
            </a:r>
            <a:endParaRPr lang="en-US" altLang="zh-CN" kern="0" dirty="0" smtClean="0">
              <a:latin typeface="Times New Roman" charset="0"/>
              <a:ea typeface="宋体" charset="0"/>
            </a:endParaRP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en-US" altLang="zh-CN" kern="0" dirty="0" smtClean="0">
                <a:latin typeface="Times New Roman" charset="0"/>
                <a:ea typeface="宋体" charset="0"/>
              </a:rPr>
              <a:t>     </a:t>
            </a:r>
            <a:r>
              <a:rPr lang="en-US" altLang="zh-CN" kern="0" dirty="0" err="1" smtClean="0">
                <a:latin typeface="Times New Roman" charset="0"/>
                <a:ea typeface="宋体" charset="0"/>
              </a:rPr>
              <a:t>H.Insert</a:t>
            </a:r>
            <a:r>
              <a:rPr lang="en-US" altLang="zh-CN" kern="0" dirty="0" smtClean="0">
                <a:latin typeface="Times New Roman" charset="0"/>
                <a:ea typeface="宋体" charset="0"/>
              </a:rPr>
              <a:t>(N);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en-US" altLang="zh-CN" kern="0" dirty="0" smtClean="0">
                <a:latin typeface="Times New Roman" charset="0"/>
                <a:ea typeface="宋体" charset="0"/>
              </a:rPr>
              <a:t>}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endParaRPr lang="zh-CN" altLang="en-US" kern="0" dirty="0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10731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404664"/>
            <a:ext cx="7772400" cy="720080"/>
          </a:xfrm>
        </p:spPr>
        <p:txBody>
          <a:bodyPr/>
          <a:lstStyle/>
          <a:p>
            <a:r>
              <a:rPr lang="en-US" altLang="zh-CN" sz="3600" dirty="0" smtClean="0"/>
              <a:t>8</a:t>
            </a:r>
            <a:r>
              <a:rPr lang="zh-CN" altLang="en-US" sz="3600" dirty="0" smtClean="0"/>
              <a:t>.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0-1</a:t>
            </a:r>
            <a:r>
              <a:rPr lang="zh-CN" altLang="en-US" sz="3600" dirty="0" smtClean="0"/>
              <a:t>背包问题</a:t>
            </a:r>
            <a:endParaRPr lang="zh-CN" altLang="en-US" sz="36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79512" y="978570"/>
            <a:ext cx="8229600" cy="578222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342900" indent="-342900" algn="l" eaLnBrk="1" hangingPunct="1">
              <a:buFontTx/>
            </a:pPr>
            <a:r>
              <a:rPr lang="zh-CN" altLang="en-US" sz="2400" kern="0" dirty="0" smtClean="0">
                <a:solidFill>
                  <a:schemeClr val="accent2"/>
                </a:solidFill>
                <a:latin typeface="Times New Roman" charset="0"/>
                <a:ea typeface="宋体" charset="0"/>
              </a:rPr>
              <a:t>对子集树优先队列分支限界搜索</a:t>
            </a:r>
            <a:endParaRPr lang="en-US" altLang="zh-CN" sz="7200" kern="0" dirty="0">
              <a:solidFill>
                <a:schemeClr val="accent2"/>
              </a:solidFill>
              <a:latin typeface="Garamond" charset="0"/>
              <a:ea typeface="宋体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4" y="1558950"/>
            <a:ext cx="4913560" cy="4724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Typep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MaxKnapsack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( ) 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en-US" altLang="zh-CN" sz="1800" kern="0" dirty="0" smtClean="0">
                <a:solidFill>
                  <a:srgbClr val="2324CB"/>
                </a:solidFill>
                <a:latin typeface="Times New Roman" charset="0"/>
                <a:ea typeface="宋体" charset="0"/>
              </a:rPr>
              <a:t>{ </a:t>
            </a:r>
            <a:endParaRPr lang="zh-CN" altLang="en-US" sz="1800" kern="0" dirty="0" smtClean="0">
              <a:solidFill>
                <a:srgbClr val="2324CB"/>
              </a:solidFill>
              <a:latin typeface="Times New Roman" charset="0"/>
              <a:ea typeface="宋体" charset="0"/>
            </a:endParaRP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sz="1800" kern="0" dirty="0">
                <a:latin typeface="Times New Roman" charset="0"/>
                <a:ea typeface="宋体" charset="0"/>
              </a:rPr>
              <a:t> 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 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//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返回最大值，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bestx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返回最优解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en-US" altLang="zh-CN" sz="1800" kern="0" dirty="0" smtClean="0">
                <a:latin typeface="Times New Roman" charset="0"/>
                <a:ea typeface="宋体" charset="0"/>
              </a:rPr>
              <a:t> 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bestx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=new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int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[n+1];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en-US" altLang="zh-CN" sz="1800" kern="0" dirty="0" smtClean="0">
                <a:latin typeface="Times New Roman" charset="0"/>
                <a:ea typeface="宋体" charset="0"/>
              </a:rPr>
              <a:t> 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int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i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=1;  E=0;   </a:t>
            </a:r>
            <a:r>
              <a:rPr lang="en-US" altLang="zh-CN" sz="1800" kern="0" dirty="0" err="1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cw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=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cp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=0; //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初始化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sz="1800" kern="0" dirty="0" smtClean="0">
                <a:latin typeface="Times New Roman" charset="0"/>
                <a:ea typeface="宋体" charset="0"/>
              </a:rPr>
              <a:t> 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Typep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bestp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=0;  //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当前最优值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sz="1800" kern="0" dirty="0" smtClean="0">
                <a:latin typeface="Times New Roman" charset="0"/>
                <a:ea typeface="宋体" charset="0"/>
              </a:rPr>
              <a:t> 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Typep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 up=Bound(1); //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价值上界</a:t>
            </a:r>
            <a:endParaRPr lang="en-US" altLang="zh-CN" sz="1800" kern="0" dirty="0" smtClean="0">
              <a:latin typeface="Times New Roman" charset="0"/>
              <a:ea typeface="宋体" charset="0"/>
            </a:endParaRP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en-US" altLang="zh-CN" sz="1800" kern="0" dirty="0" smtClean="0">
                <a:latin typeface="Times New Roman" charset="0"/>
                <a:ea typeface="宋体" charset="0"/>
              </a:rPr>
              <a:t>  //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搜索子集树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sz="1800" kern="0" dirty="0" smtClean="0">
                <a:latin typeface="Times New Roman" charset="0"/>
                <a:ea typeface="宋体" charset="0"/>
              </a:rPr>
              <a:t>   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while (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i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 != n+1) </a:t>
            </a:r>
            <a:r>
              <a:rPr lang="en-US" altLang="zh-CN" sz="1800" kern="0" dirty="0" smtClean="0">
                <a:solidFill>
                  <a:schemeClr val="accent2"/>
                </a:solidFill>
                <a:latin typeface="Times New Roman" charset="0"/>
                <a:ea typeface="宋体" charset="0"/>
              </a:rPr>
              <a:t>{ 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// 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非叶结点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sz="1800" kern="0" dirty="0" smtClean="0">
                <a:latin typeface="Times New Roman" charset="0"/>
                <a:ea typeface="宋体" charset="0"/>
              </a:rPr>
              <a:t>     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Typew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wt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 =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cw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 + w[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i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];</a:t>
            </a:r>
          </a:p>
          <a:p>
            <a:pPr algn="l">
              <a:lnSpc>
                <a:spcPct val="90000"/>
              </a:lnSpc>
            </a:pPr>
            <a:r>
              <a:rPr lang="en-US" altLang="zh-CN" sz="1800" kern="0" dirty="0" smtClean="0">
                <a:latin typeface="Times New Roman" charset="0"/>
                <a:ea typeface="宋体" charset="0"/>
              </a:rPr>
              <a:t>      if (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wt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 &lt;= c) {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   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// </a:t>
            </a:r>
            <a:r>
              <a:rPr lang="zh-CN" altLang="en-US" sz="1800" kern="0" dirty="0">
                <a:latin typeface="Times New Roman" charset="0"/>
                <a:ea typeface="宋体" charset="0"/>
              </a:rPr>
              <a:t>左儿子结点为可行结点</a:t>
            </a:r>
            <a:endParaRPr lang="zh-CN" altLang="en-US" sz="1800" kern="0" dirty="0" smtClean="0">
              <a:latin typeface="Times New Roman" charset="0"/>
              <a:ea typeface="宋体" charset="0"/>
            </a:endParaRP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sz="1800" kern="0" dirty="0" smtClean="0">
                <a:latin typeface="Times New Roman" charset="0"/>
                <a:ea typeface="宋体" charset="0"/>
              </a:rPr>
              <a:t>          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if (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cp+p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[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i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] &gt;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bestp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) </a:t>
            </a:r>
            <a:endParaRPr lang="zh-CN" altLang="en-US" sz="1800" kern="0" dirty="0" smtClean="0">
              <a:latin typeface="Times New Roman" charset="0"/>
              <a:ea typeface="宋体" charset="0"/>
            </a:endParaRP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sz="1800" kern="0" dirty="0">
                <a:latin typeface="Times New Roman" charset="0"/>
                <a:ea typeface="宋体" charset="0"/>
              </a:rPr>
              <a:t> 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          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bestp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=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cp+p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[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i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];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en-US" altLang="zh-CN" sz="1800" kern="0" dirty="0" smtClean="0">
                <a:latin typeface="Times New Roman" charset="0"/>
                <a:ea typeface="宋体" charset="0"/>
              </a:rPr>
              <a:t>      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AddLiveNode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(up,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cp+p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[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i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],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cw+w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[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i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], 1, i+1);</a:t>
            </a:r>
            <a:endParaRPr lang="zh-CN" altLang="en-US" sz="1800" kern="0" dirty="0" smtClean="0">
              <a:latin typeface="Times New Roman" charset="0"/>
              <a:ea typeface="宋体" charset="0"/>
            </a:endParaRP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sz="1800" kern="0" dirty="0">
                <a:latin typeface="Times New Roman" charset="0"/>
                <a:ea typeface="宋体" charset="0"/>
              </a:rPr>
              <a:t> 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    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}</a:t>
            </a:r>
            <a:endParaRPr lang="en-US" altLang="zh-CN" sz="1800" kern="0" dirty="0">
              <a:latin typeface="Times New Roman" charset="0"/>
              <a:ea typeface="宋体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04048" y="1080864"/>
            <a:ext cx="4088656" cy="537247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ctr" rtl="0" eaLnBrk="0" fontAlgn="base" hangingPunct="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en-US" altLang="zh-CN" sz="1800" kern="0" dirty="0" smtClean="0">
                <a:latin typeface="Times New Roman" charset="0"/>
                <a:ea typeface="宋体" charset="0"/>
              </a:rPr>
              <a:t> up = Bound(i+1);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en-US" altLang="zh-CN" sz="1800" kern="0" dirty="0" smtClean="0">
                <a:latin typeface="Times New Roman" charset="0"/>
                <a:ea typeface="宋体" charset="0"/>
              </a:rPr>
              <a:t> if (up&gt;=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bestp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) // 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右子树可能含最优解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sz="1800" kern="0" dirty="0" smtClean="0">
                <a:latin typeface="Times New Roman" charset="0"/>
                <a:ea typeface="宋体" charset="0"/>
              </a:rPr>
              <a:t>     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AddLiveNode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(up,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cp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,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cw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, 0, i+1);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en-US" altLang="zh-CN" sz="1800" kern="0" dirty="0" smtClean="0">
                <a:latin typeface="Times New Roman" charset="0"/>
                <a:ea typeface="宋体" charset="0"/>
              </a:rPr>
              <a:t>     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HeapNode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 N;     </a:t>
            </a:r>
            <a:endParaRPr lang="zh-CN" altLang="en-US" sz="1800" kern="0" dirty="0" smtClean="0">
              <a:latin typeface="Times New Roman" charset="0"/>
              <a:ea typeface="宋体" charset="0"/>
            </a:endParaRP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sz="1800" kern="0" dirty="0">
                <a:latin typeface="Times New Roman" charset="0"/>
                <a:ea typeface="宋体" charset="0"/>
              </a:rPr>
              <a:t> 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    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DeleteMax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(N);  </a:t>
            </a:r>
            <a:endParaRPr lang="zh-CN" altLang="en-US" sz="1800" kern="0" dirty="0" smtClean="0">
              <a:latin typeface="Times New Roman" charset="0"/>
              <a:ea typeface="宋体" charset="0"/>
            </a:endParaRP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sz="1800" kern="0" dirty="0" smtClean="0">
                <a:latin typeface="Times New Roman" charset="0"/>
                <a:ea typeface="宋体" charset="0"/>
              </a:rPr>
              <a:t>      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//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取下一个扩展节点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sz="1800" kern="0" dirty="0" smtClean="0">
                <a:latin typeface="Times New Roman" charset="0"/>
                <a:ea typeface="宋体" charset="0"/>
              </a:rPr>
              <a:t>      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E=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N.ptr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;             </a:t>
            </a:r>
            <a:endParaRPr lang="zh-CN" altLang="en-US" sz="1800" kern="0" dirty="0" smtClean="0">
              <a:latin typeface="Times New Roman" charset="0"/>
              <a:ea typeface="宋体" charset="0"/>
            </a:endParaRP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sz="1800" kern="0" dirty="0">
                <a:latin typeface="Times New Roman" charset="0"/>
                <a:ea typeface="宋体" charset="0"/>
              </a:rPr>
              <a:t> 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    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cw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=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N.weight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;      </a:t>
            </a:r>
            <a:endParaRPr lang="zh-CN" altLang="en-US" sz="1800" kern="0" dirty="0" smtClean="0">
              <a:latin typeface="Times New Roman" charset="0"/>
              <a:ea typeface="宋体" charset="0"/>
            </a:endParaRP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sz="1800" kern="0" dirty="0">
                <a:latin typeface="Times New Roman" charset="0"/>
                <a:ea typeface="宋体" charset="0"/>
              </a:rPr>
              <a:t> 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    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cp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=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N.profit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; 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en-US" altLang="zh-CN" sz="1800" kern="0" dirty="0" smtClean="0">
                <a:latin typeface="Times New Roman" charset="0"/>
                <a:ea typeface="宋体" charset="0"/>
              </a:rPr>
              <a:t>      up=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N.uprofit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;     </a:t>
            </a:r>
            <a:endParaRPr lang="zh-CN" altLang="en-US" sz="1800" kern="0" dirty="0" smtClean="0">
              <a:latin typeface="Times New Roman" charset="0"/>
              <a:ea typeface="宋体" charset="0"/>
            </a:endParaRP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sz="1800" kern="0" dirty="0">
                <a:latin typeface="Times New Roman" charset="0"/>
                <a:ea typeface="宋体" charset="0"/>
              </a:rPr>
              <a:t> 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     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i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=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N.level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;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en-US" altLang="zh-CN" sz="1800" kern="0" dirty="0" smtClean="0">
                <a:latin typeface="Times New Roman" charset="0"/>
                <a:ea typeface="宋体" charset="0"/>
              </a:rPr>
              <a:t>    </a:t>
            </a:r>
            <a:r>
              <a:rPr lang="en-US" altLang="zh-CN" sz="1800" kern="0" dirty="0" smtClean="0">
                <a:solidFill>
                  <a:schemeClr val="accent2"/>
                </a:solidFill>
                <a:latin typeface="Times New Roman" charset="0"/>
                <a:ea typeface="宋体" charset="0"/>
              </a:rPr>
              <a:t>}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en-US" altLang="zh-CN" sz="1800" kern="0" dirty="0" smtClean="0">
                <a:latin typeface="Times New Roman" charset="0"/>
                <a:ea typeface="宋体" charset="0"/>
              </a:rPr>
              <a:t> //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构造当前最优解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sz="1800" kern="0" dirty="0" smtClean="0">
                <a:latin typeface="Times New Roman" charset="0"/>
                <a:ea typeface="宋体" charset="0"/>
              </a:rPr>
              <a:t>    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for(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int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 j=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n;j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&gt;0;j--)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 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{ </a:t>
            </a:r>
            <a:endParaRPr lang="zh-CN" altLang="en-US" sz="1800" kern="0" dirty="0" smtClean="0">
              <a:latin typeface="Times New Roman" charset="0"/>
              <a:ea typeface="宋体" charset="0"/>
            </a:endParaRP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sz="1800" kern="0" dirty="0">
                <a:latin typeface="Times New Roman" charset="0"/>
                <a:ea typeface="宋体" charset="0"/>
              </a:rPr>
              <a:t> 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     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bestx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[j]=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E.LChild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; </a:t>
            </a:r>
            <a:endParaRPr lang="zh-CN" altLang="en-US" sz="1800" kern="0" dirty="0" smtClean="0">
              <a:latin typeface="Times New Roman" charset="0"/>
              <a:ea typeface="宋体" charset="0"/>
            </a:endParaRP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sz="1800" kern="0" dirty="0">
                <a:latin typeface="Times New Roman" charset="0"/>
                <a:ea typeface="宋体" charset="0"/>
              </a:rPr>
              <a:t> 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      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E=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E.parent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; </a:t>
            </a:r>
            <a:endParaRPr lang="zh-CN" altLang="en-US" sz="1800" kern="0" dirty="0" smtClean="0">
              <a:latin typeface="Times New Roman" charset="0"/>
              <a:ea typeface="宋体" charset="0"/>
            </a:endParaRP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zh-CN" altLang="en-US" sz="1800" kern="0" dirty="0">
                <a:latin typeface="Times New Roman" charset="0"/>
                <a:ea typeface="宋体" charset="0"/>
              </a:rPr>
              <a:t> </a:t>
            </a:r>
            <a:r>
              <a:rPr lang="zh-CN" altLang="en-US" sz="1800" kern="0" dirty="0" smtClean="0">
                <a:latin typeface="Times New Roman" charset="0"/>
                <a:ea typeface="宋体" charset="0"/>
              </a:rPr>
              <a:t>    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} 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en-US" altLang="zh-CN" sz="1800" kern="0" dirty="0" smtClean="0">
                <a:latin typeface="Times New Roman" charset="0"/>
                <a:ea typeface="宋体" charset="0"/>
              </a:rPr>
              <a:t>     return </a:t>
            </a:r>
            <a:r>
              <a:rPr lang="en-US" altLang="zh-CN" sz="1800" kern="0" dirty="0" err="1" smtClean="0">
                <a:latin typeface="Times New Roman" charset="0"/>
                <a:ea typeface="宋体" charset="0"/>
              </a:rPr>
              <a:t>cp</a:t>
            </a:r>
            <a:r>
              <a:rPr lang="en-US" altLang="zh-CN" sz="1800" kern="0" dirty="0" smtClean="0">
                <a:latin typeface="Times New Roman" charset="0"/>
                <a:ea typeface="宋体" charset="0"/>
              </a:rPr>
              <a:t>;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r>
              <a:rPr lang="en-US" altLang="zh-CN" sz="1800" kern="0" dirty="0" smtClean="0">
                <a:latin typeface="Times New Roman" charset="0"/>
                <a:ea typeface="宋体" charset="0"/>
              </a:rPr>
              <a:t> </a:t>
            </a:r>
            <a:r>
              <a:rPr lang="en-US" altLang="zh-CN" sz="1800" kern="0" dirty="0" smtClean="0">
                <a:solidFill>
                  <a:srgbClr val="2324CB"/>
                </a:solidFill>
                <a:latin typeface="Times New Roman" charset="0"/>
                <a:ea typeface="宋体" charset="0"/>
              </a:rPr>
              <a:t> }</a:t>
            </a:r>
          </a:p>
          <a:p>
            <a:pPr algn="l">
              <a:lnSpc>
                <a:spcPct val="90000"/>
              </a:lnSpc>
              <a:buFont typeface="Wingdings" charset="2"/>
              <a:buNone/>
            </a:pPr>
            <a:endParaRPr lang="en-US" altLang="zh-CN" sz="1800" kern="0" dirty="0" smtClean="0">
              <a:latin typeface="Times New Roman" charset="0"/>
              <a:ea typeface="宋体" charset="0"/>
            </a:endParaRPr>
          </a:p>
          <a:p>
            <a:pPr algn="l">
              <a:lnSpc>
                <a:spcPct val="90000"/>
              </a:lnSpc>
              <a:buFont typeface="Wingdings" charset="2"/>
              <a:buNone/>
            </a:pPr>
            <a:endParaRPr lang="en-US" altLang="zh-CN" sz="1800" kern="0" dirty="0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97539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21060"/>
            <a:ext cx="7924800" cy="647700"/>
          </a:xfrm>
        </p:spPr>
        <p:txBody>
          <a:bodyPr/>
          <a:lstStyle/>
          <a:p>
            <a:pPr eaLnBrk="1" hangingPunct="1"/>
            <a:r>
              <a:rPr lang="zh-CN" altLang="en-US" sz="4700">
                <a:latin typeface="Times New Roman" charset="0"/>
                <a:ea typeface="宋体" charset="0"/>
              </a:rPr>
              <a:t>小结</a:t>
            </a:r>
            <a:endParaRPr lang="en-US" altLang="zh-CN" sz="4700" dirty="0">
              <a:latin typeface="Times New Roman" charset="0"/>
              <a:ea typeface="宋体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73795"/>
            <a:ext cx="82296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n"/>
              <a:defRPr sz="3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2"/>
              <a:buChar char="q"/>
              <a:defRPr sz="28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n"/>
              <a:defRPr sz="24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q"/>
              <a:defRPr sz="20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16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zh-CN" altLang="en-US" sz="2400" b="1" kern="0" dirty="0" smtClean="0">
                <a:latin typeface="Times New Roman" charset="0"/>
                <a:ea typeface="宋体" charset="0"/>
              </a:rPr>
              <a:t>分支限界法的基本思想</a:t>
            </a:r>
            <a:endParaRPr lang="en-US" altLang="zh-CN" sz="2400" b="1" kern="0" dirty="0" smtClean="0">
              <a:latin typeface="Times New Roman" charset="0"/>
              <a:ea typeface="宋体" charset="0"/>
            </a:endParaRPr>
          </a:p>
          <a:p>
            <a:pPr lvl="1">
              <a:lnSpc>
                <a:spcPct val="110000"/>
              </a:lnSpc>
              <a:buFont typeface="Wingdings" charset="2"/>
              <a:buChar char="Ø"/>
            </a:pPr>
            <a:r>
              <a:rPr kumimoji="1" lang="zh-CN" altLang="en-US" sz="2400" b="1" kern="0" dirty="0" smtClean="0">
                <a:latin typeface="Times New Roman" charset="0"/>
                <a:ea typeface="宋体" charset="0"/>
              </a:rPr>
              <a:t>找出满足约束条件的</a:t>
            </a:r>
            <a:r>
              <a:rPr kumimoji="1" lang="zh-CN" altLang="en-US" sz="2400" b="1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一个解</a:t>
            </a:r>
            <a:r>
              <a:rPr kumimoji="1" lang="zh-CN" altLang="en-US" sz="2400" b="1" kern="0" dirty="0" smtClean="0">
                <a:latin typeface="Times New Roman" charset="0"/>
                <a:ea typeface="宋体" charset="0"/>
              </a:rPr>
              <a:t>，或是满足约束条件的解中找出在某种意义下的最优解。 </a:t>
            </a:r>
          </a:p>
          <a:p>
            <a:pPr lvl="1">
              <a:lnSpc>
                <a:spcPct val="110000"/>
              </a:lnSpc>
              <a:buFont typeface="Wingdings" charset="2"/>
              <a:buChar char="Ø"/>
            </a:pPr>
            <a:r>
              <a:rPr kumimoji="1" lang="zh-CN" altLang="en-US" sz="2400" b="1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广度优先</a:t>
            </a:r>
            <a:r>
              <a:rPr kumimoji="1" lang="zh-CN" altLang="en-US" sz="2400" b="1" kern="0" dirty="0" smtClean="0">
                <a:latin typeface="Times New Roman" charset="0"/>
                <a:ea typeface="宋体" charset="0"/>
              </a:rPr>
              <a:t>或</a:t>
            </a:r>
            <a:r>
              <a:rPr kumimoji="1" lang="zh-CN" altLang="en-US" sz="2400" b="1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以最小耗费</a:t>
            </a:r>
            <a:r>
              <a:rPr kumimoji="1" lang="en-US" altLang="zh-CN" sz="2400" b="1" kern="0" dirty="0" smtClean="0">
                <a:latin typeface="Times New Roman" charset="0"/>
                <a:ea typeface="宋体" charset="0"/>
              </a:rPr>
              <a:t>(</a:t>
            </a:r>
            <a:r>
              <a:rPr kumimoji="1" lang="zh-CN" altLang="en-US" sz="2400" b="1" kern="0" dirty="0" smtClean="0">
                <a:latin typeface="Times New Roman" charset="0"/>
                <a:ea typeface="宋体" charset="0"/>
              </a:rPr>
              <a:t>最大收益</a:t>
            </a:r>
            <a:r>
              <a:rPr kumimoji="1" lang="en-US" altLang="zh-CN" sz="2400" b="1" kern="0" dirty="0" smtClean="0">
                <a:latin typeface="Times New Roman" charset="0"/>
                <a:ea typeface="宋体" charset="0"/>
              </a:rPr>
              <a:t>)</a:t>
            </a:r>
            <a:r>
              <a:rPr kumimoji="1" lang="zh-CN" altLang="en-US" sz="2400" b="1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优先</a:t>
            </a:r>
            <a:r>
              <a:rPr kumimoji="1" lang="zh-CN" altLang="en-US" sz="2400" b="1" kern="0" dirty="0" smtClean="0">
                <a:latin typeface="Times New Roman" charset="0"/>
                <a:ea typeface="宋体" charset="0"/>
              </a:rPr>
              <a:t>的方式搜索解空间树。</a:t>
            </a:r>
            <a:endParaRPr kumimoji="1" lang="en-US" altLang="zh-CN" sz="2400" b="1" kern="0" dirty="0" smtClean="0">
              <a:latin typeface="Times New Roman" charset="0"/>
              <a:ea typeface="宋体" charset="0"/>
            </a:endParaRPr>
          </a:p>
          <a:p>
            <a:pPr>
              <a:lnSpc>
                <a:spcPct val="110000"/>
              </a:lnSpc>
              <a:buFont typeface="Wingdings" charset="2"/>
              <a:buChar char="Ø"/>
            </a:pPr>
            <a:r>
              <a:rPr kumimoji="1" lang="zh-CN" altLang="en-US" sz="2400" b="1" kern="0" dirty="0" smtClean="0">
                <a:latin typeface="Times New Roman" charset="0"/>
                <a:ea typeface="宋体" charset="0"/>
              </a:rPr>
              <a:t>从</a:t>
            </a:r>
            <a:r>
              <a:rPr kumimoji="1" lang="zh-CN" altLang="en-US" sz="2400" b="1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活结点表</a:t>
            </a:r>
            <a:r>
              <a:rPr kumimoji="1" lang="zh-CN" altLang="en-US" sz="2400" b="1" kern="0" dirty="0" smtClean="0">
                <a:latin typeface="Times New Roman" charset="0"/>
                <a:ea typeface="宋体" charset="0"/>
              </a:rPr>
              <a:t>中</a:t>
            </a:r>
            <a:r>
              <a:rPr kumimoji="1" lang="zh-CN" altLang="en-US" sz="2400" b="1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选择下一扩展结点的不同方式</a:t>
            </a:r>
            <a:r>
              <a:rPr kumimoji="1" lang="zh-CN" altLang="en-US" sz="2400" b="1" kern="0" dirty="0" smtClean="0">
                <a:latin typeface="Times New Roman" charset="0"/>
                <a:ea typeface="宋体" charset="0"/>
              </a:rPr>
              <a:t>导致不同的分支界限法。</a:t>
            </a:r>
          </a:p>
          <a:p>
            <a:pPr lvl="1">
              <a:lnSpc>
                <a:spcPct val="110000"/>
              </a:lnSpc>
              <a:buFont typeface="Wingdings" charset="2"/>
              <a:buChar char="Ø"/>
            </a:pPr>
            <a:r>
              <a:rPr kumimoji="1" lang="zh-CN" altLang="en-US" sz="2400" b="1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队列式</a:t>
            </a:r>
            <a:r>
              <a:rPr kumimoji="1" lang="en-US" altLang="zh-CN" sz="2400" b="1" kern="0" dirty="0" smtClean="0">
                <a:latin typeface="Times New Roman" charset="0"/>
                <a:ea typeface="宋体" charset="0"/>
              </a:rPr>
              <a:t>(FIFO)</a:t>
            </a:r>
            <a:r>
              <a:rPr kumimoji="1" lang="zh-CN" altLang="en-US" sz="2400" b="1" kern="0" dirty="0" smtClean="0">
                <a:latin typeface="Times New Roman" charset="0"/>
                <a:ea typeface="宋体" charset="0"/>
              </a:rPr>
              <a:t>分支限界法</a:t>
            </a:r>
          </a:p>
          <a:p>
            <a:pPr lvl="1">
              <a:lnSpc>
                <a:spcPct val="110000"/>
              </a:lnSpc>
              <a:buFont typeface="Wingdings" charset="2"/>
              <a:buChar char="Ø"/>
            </a:pPr>
            <a:r>
              <a:rPr kumimoji="1" lang="zh-CN" altLang="en-US" sz="2400" b="1" kern="0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优先队列式</a:t>
            </a:r>
            <a:r>
              <a:rPr kumimoji="1" lang="zh-CN" altLang="en-US" sz="2400" b="1" kern="0" dirty="0" smtClean="0">
                <a:latin typeface="Times New Roman" charset="0"/>
                <a:ea typeface="宋体" charset="0"/>
              </a:rPr>
              <a:t>分支限界法</a:t>
            </a:r>
            <a:endParaRPr lang="ja-JP" altLang="en-US" sz="2400" b="1" kern="0" dirty="0" smtClean="0">
              <a:latin typeface="Times New Roman" charset="0"/>
              <a:ea typeface="宋体" charset="0"/>
            </a:endParaRPr>
          </a:p>
          <a:p>
            <a:pPr>
              <a:buFont typeface="Wingdings" charset="2"/>
              <a:buChar char="Ø"/>
            </a:pPr>
            <a:endParaRPr lang="zh-CN" altLang="en-US" sz="2400" b="1" kern="0" dirty="0" smtClean="0">
              <a:latin typeface="Times New Roman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Ø"/>
            </a:pPr>
            <a:endParaRPr lang="en-US" altLang="zh-CN" sz="2400" b="1" kern="0" dirty="0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844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84784"/>
            <a:ext cx="8640960" cy="3672408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indent="0">
              <a:buClr>
                <a:schemeClr val="folHlink"/>
              </a:buClr>
            </a:pPr>
            <a:r>
              <a:rPr kumimoji="1" lang="zh-CN" altLang="en-US" dirty="0" smtClean="0">
                <a:solidFill>
                  <a:schemeClr val="accent2"/>
                </a:solidFill>
                <a:ea typeface="华文细黑" charset="-122"/>
              </a:rPr>
              <a:t>   分支</a:t>
            </a:r>
            <a:r>
              <a:rPr kumimoji="1" lang="zh-CN" altLang="en-US" dirty="0">
                <a:solidFill>
                  <a:schemeClr val="accent2"/>
                </a:solidFill>
                <a:ea typeface="华文细黑" charset="-122"/>
              </a:rPr>
              <a:t>限界法与回溯法的</a:t>
            </a:r>
            <a:r>
              <a:rPr kumimoji="1" lang="zh-CN" altLang="en-US" dirty="0" smtClean="0">
                <a:solidFill>
                  <a:schemeClr val="accent2"/>
                </a:solidFill>
                <a:ea typeface="华文细黑" charset="-122"/>
              </a:rPr>
              <a:t>差别</a:t>
            </a:r>
            <a:r>
              <a:rPr kumimoji="1" lang="en-US" altLang="zh-CN" dirty="0" smtClean="0">
                <a:solidFill>
                  <a:schemeClr val="accent2"/>
                </a:solidFill>
                <a:ea typeface="华文细黑" charset="-122"/>
              </a:rPr>
              <a:t>:</a:t>
            </a:r>
            <a:endParaRPr kumimoji="1" lang="en-US" altLang="zh-CN" dirty="0" smtClean="0">
              <a:solidFill>
                <a:schemeClr val="accent2"/>
              </a:solidFill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分支限界法不仅通过约束条件</a:t>
            </a:r>
            <a:r>
              <a:rPr lang="en-US" altLang="zh-CN" dirty="0"/>
              <a:t>, </a:t>
            </a:r>
            <a:r>
              <a:rPr lang="zh-CN" altLang="en-US" dirty="0"/>
              <a:t>而且可通过目标函数的限界来减少无效</a:t>
            </a:r>
            <a:r>
              <a:rPr lang="zh-CN" altLang="en-US" dirty="0" smtClean="0"/>
              <a:t>搜索。</a:t>
            </a:r>
            <a:endParaRPr lang="en-US" altLang="zh-CN" dirty="0" smtClean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dirty="0" smtClean="0"/>
              <a:t>回溯法</a:t>
            </a:r>
            <a:r>
              <a:rPr kumimoji="1" lang="zh-CN" altLang="en-US" dirty="0"/>
              <a:t>是深度优先搜索</a:t>
            </a:r>
            <a:r>
              <a:rPr kumimoji="1" lang="en-US" altLang="zh-CN" dirty="0"/>
              <a:t>, </a:t>
            </a:r>
            <a:r>
              <a:rPr kumimoji="1" lang="zh-CN" altLang="en-US" dirty="0"/>
              <a:t>而分支限界法是广度优先</a:t>
            </a:r>
            <a:r>
              <a:rPr kumimoji="1" lang="zh-CN" altLang="en-US" dirty="0" smtClean="0"/>
              <a:t>搜索。</a:t>
            </a:r>
          </a:p>
          <a:p>
            <a:pPr marL="1257300" lvl="2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dirty="0" smtClean="0">
                <a:latin typeface="SimSun" charset="0"/>
                <a:ea typeface="SimSun" charset="0"/>
                <a:cs typeface="SimSun" charset="0"/>
              </a:rPr>
              <a:t>采用</a:t>
            </a:r>
            <a:r>
              <a:rPr kumimoji="1" lang="zh-CN" altLang="en-US" dirty="0">
                <a:latin typeface="SimSun" charset="0"/>
                <a:ea typeface="SimSun" charset="0"/>
                <a:cs typeface="SimSun" charset="0"/>
              </a:rPr>
              <a:t>广度优先搜索策略的目的是</a:t>
            </a:r>
            <a:r>
              <a:rPr kumimoji="1" lang="en-US" altLang="zh-CN" dirty="0">
                <a:latin typeface="SimSun" charset="0"/>
                <a:ea typeface="SimSun" charset="0"/>
                <a:cs typeface="SimSun" charset="0"/>
              </a:rPr>
              <a:t>: </a:t>
            </a:r>
            <a:r>
              <a:rPr kumimoji="1" lang="zh-CN" altLang="en-US" dirty="0">
                <a:solidFill>
                  <a:schemeClr val="accent2"/>
                </a:solidFill>
                <a:latin typeface="SimSun" charset="0"/>
                <a:ea typeface="SimSun" charset="0"/>
                <a:cs typeface="SimSun" charset="0"/>
              </a:rPr>
              <a:t>尽早发现</a:t>
            </a:r>
            <a:r>
              <a:rPr kumimoji="1" lang="zh-CN" altLang="en-US" dirty="0" smtClean="0">
                <a:solidFill>
                  <a:schemeClr val="accent2"/>
                </a:solidFill>
                <a:latin typeface="SimSun" charset="0"/>
                <a:ea typeface="SimSun" charset="0"/>
                <a:cs typeface="SimSun" charset="0"/>
              </a:rPr>
              <a:t>剪枝点</a:t>
            </a:r>
            <a:r>
              <a:rPr kumimoji="1" lang="zh-CN" altLang="en-US" dirty="0">
                <a:latin typeface="SimSun" charset="0"/>
                <a:ea typeface="SimSun" charset="0"/>
                <a:cs typeface="SimSun" charset="0"/>
              </a:rPr>
              <a:t>。</a:t>
            </a:r>
            <a:endParaRPr kumimoji="1" lang="en-US" altLang="zh-CN" dirty="0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476672"/>
            <a:ext cx="7772400" cy="78640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/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buFontTx/>
            </a:pPr>
            <a:r>
              <a:rPr lang="en-US" altLang="zh-CN" sz="3200" kern="0" dirty="0" smtClean="0"/>
              <a:t>8</a:t>
            </a:r>
            <a:r>
              <a:rPr lang="zh-CN" altLang="en-US" sz="3200" kern="0" dirty="0" smtClean="0"/>
              <a:t>.</a:t>
            </a:r>
            <a:r>
              <a:rPr lang="zh-CN" altLang="en-US" sz="3200" kern="0" dirty="0" smtClean="0"/>
              <a:t>1	分支限界法的基本思想</a:t>
            </a:r>
            <a:endParaRPr lang="zh-CN" alt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148168414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76672"/>
            <a:ext cx="7772400" cy="786408"/>
          </a:xfrm>
        </p:spPr>
        <p:txBody>
          <a:bodyPr/>
          <a:lstStyle/>
          <a:p>
            <a:r>
              <a:rPr lang="en-US" altLang="zh-CN" sz="3200" dirty="0" smtClean="0"/>
              <a:t>8</a:t>
            </a:r>
            <a:r>
              <a:rPr lang="zh-CN" altLang="en-US" sz="3200" dirty="0" smtClean="0"/>
              <a:t>.</a:t>
            </a:r>
            <a:r>
              <a:rPr lang="zh-CN" altLang="en-US" sz="3200" dirty="0"/>
              <a:t>1	分支限界法的基本思想</a:t>
            </a:r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609600" y="2286000"/>
            <a:ext cx="685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en-US">
              <a:solidFill>
                <a:schemeClr val="accent2"/>
              </a:solidFill>
              <a:ea typeface="华文行楷" pitchFamily="2" charset="-122"/>
            </a:endParaRPr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971600" y="1484784"/>
            <a:ext cx="39604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常见的两种分支限界法</a:t>
            </a:r>
            <a:endParaRPr lang="zh-CN" altLang="en-US" sz="1200" dirty="0">
              <a:solidFill>
                <a:schemeClr val="accent2"/>
              </a:solidFill>
              <a:ea typeface="华文行楷" pitchFamily="2" charset="-122"/>
            </a:endParaRPr>
          </a:p>
        </p:txBody>
      </p:sp>
      <p:sp>
        <p:nvSpPr>
          <p:cNvPr id="286727" name="Text Box 7"/>
          <p:cNvSpPr txBox="1">
            <a:spLocks noChangeArrowheads="1"/>
          </p:cNvSpPr>
          <p:nvPr/>
        </p:nvSpPr>
        <p:spPr bwMode="auto">
          <a:xfrm>
            <a:off x="762000" y="2132856"/>
            <a:ext cx="74676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（1）队列式(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FIFO)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分支限界法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将活结点组织成一个队列，按照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先进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先出（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FIFO）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原则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选取下一个节点为扩展节点。 </a:t>
            </a:r>
          </a:p>
        </p:txBody>
      </p:sp>
      <p:sp>
        <p:nvSpPr>
          <p:cNvPr id="286729" name="Text Box 9"/>
          <p:cNvSpPr txBox="1">
            <a:spLocks noChangeArrowheads="1"/>
          </p:cNvSpPr>
          <p:nvPr/>
        </p:nvSpPr>
        <p:spPr bwMode="auto">
          <a:xfrm>
            <a:off x="700869" y="3933056"/>
            <a:ext cx="75438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（2）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优先队列式分支限界法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将活结点组织成一个优先队列，按照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规定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优先级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选取优先级最高的节点成为当前扩展节点。</a:t>
            </a:r>
          </a:p>
        </p:txBody>
      </p:sp>
    </p:spTree>
    <p:extLst>
      <p:ext uri="{BB962C8B-B14F-4D97-AF65-F5344CB8AC3E}">
        <p14:creationId xmlns:p14="http://schemas.microsoft.com/office/powerpoint/2010/main" val="299937998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8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7" grpId="0" autoUpdateAnimBg="0"/>
      <p:bldP spid="28672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zh-CN" altLang="en-US" sz="4000"/>
              <a:t> 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055"/>
            <a:ext cx="8229600" cy="44973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算法实现时，</a:t>
            </a:r>
            <a:r>
              <a:rPr lang="zh-CN" altLang="en-US" dirty="0">
                <a:solidFill>
                  <a:schemeClr val="accent2"/>
                </a:solidFill>
                <a:latin typeface="SimSun" charset="0"/>
                <a:ea typeface="SimSun" charset="0"/>
                <a:cs typeface="SimSun" charset="0"/>
              </a:rPr>
              <a:t>通常用极大（小）堆来实现最大（小）优先队列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SimSun" charset="0"/>
                <a:ea typeface="SimSun" charset="0"/>
                <a:cs typeface="SimSun" charset="0"/>
              </a:rPr>
              <a:t>，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提取堆中下一个结点为当前扩展结点，体现最大（小）费用优先的原则。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极大堆满足</a:t>
            </a:r>
            <a:r>
              <a:rPr lang="zh-CN" altLang="en-US" dirty="0">
                <a:solidFill>
                  <a:schemeClr val="accent2"/>
                </a:solidFill>
                <a:latin typeface="SimSun" charset="0"/>
                <a:ea typeface="SimSun" charset="0"/>
                <a:cs typeface="SimSun" charset="0"/>
              </a:rPr>
              <a:t>一个节点必定不小于其子节点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，极小堆正好相反。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极大堆中</a:t>
            </a:r>
            <a:r>
              <a:rPr lang="zh-CN" altLang="en-US" dirty="0">
                <a:solidFill>
                  <a:schemeClr val="accent2"/>
                </a:solidFill>
                <a:latin typeface="SimSun" charset="0"/>
                <a:ea typeface="SimSun" charset="0"/>
                <a:cs typeface="SimSun" charset="0"/>
              </a:rPr>
              <a:t>最大的元素必定是其根节点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，堆排序算法正是根据这个特性而产生的：</a:t>
            </a:r>
            <a:r>
              <a:rPr lang="zh-CN" altLang="en-US" dirty="0">
                <a:solidFill>
                  <a:schemeClr val="accent2"/>
                </a:solidFill>
                <a:latin typeface="SimSun" charset="0"/>
                <a:ea typeface="SimSun" charset="0"/>
                <a:cs typeface="SimSun" charset="0"/>
              </a:rPr>
              <a:t>对一个序列，将其构造为极大堆，然后将根节点（数组首元素）和数组的尾元素交换，之后对除了尾元素之外的序列继续以上过程，直到排序完成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。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476672"/>
            <a:ext cx="7772400" cy="78640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/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buFontTx/>
            </a:pPr>
            <a:r>
              <a:rPr lang="en-US" altLang="zh-CN" sz="3200" kern="0" dirty="0" smtClean="0"/>
              <a:t>8</a:t>
            </a:r>
            <a:r>
              <a:rPr lang="zh-CN" altLang="en-US" sz="3200" kern="0" dirty="0" smtClean="0"/>
              <a:t>.</a:t>
            </a:r>
            <a:r>
              <a:rPr lang="zh-CN" altLang="en-US" sz="3200" kern="0" dirty="0" smtClean="0"/>
              <a:t>1	分支限界法的基本思想</a:t>
            </a:r>
            <a:endParaRPr lang="zh-CN" alt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122467214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ChangeArrowheads="1"/>
          </p:cNvSpPr>
          <p:nvPr/>
        </p:nvSpPr>
        <p:spPr bwMode="auto">
          <a:xfrm>
            <a:off x="323850" y="1869498"/>
            <a:ext cx="8496300" cy="1793441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2400" b="1" i="0" dirty="0" smtClean="0">
                <a:solidFill>
                  <a:schemeClr val="accent2"/>
                </a:solidFill>
                <a:effectLst/>
                <a:latin typeface="SimSun" charset="0"/>
                <a:ea typeface="SimSun" charset="0"/>
                <a:cs typeface="SimSun" charset="0"/>
              </a:rPr>
              <a:t>问题陈述</a:t>
            </a:r>
            <a:r>
              <a:rPr kumimoji="1" lang="zh-CN" altLang="en-US" sz="2400" b="1" i="0" dirty="0" smtClean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：设有</a:t>
            </a:r>
            <a:r>
              <a:rPr kumimoji="1" lang="en-US" altLang="zh-CN" sz="2400" b="1" i="0" dirty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n</a:t>
            </a:r>
            <a:r>
              <a:rPr kumimoji="1" lang="zh-CN" altLang="en-US" sz="2400" b="1" i="0" dirty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个物体和一个背包</a:t>
            </a:r>
            <a:r>
              <a:rPr kumimoji="1" lang="en-US" altLang="zh-CN" sz="2400" b="1" i="0" dirty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,</a:t>
            </a:r>
            <a:r>
              <a:rPr kumimoji="1" lang="zh-CN" altLang="en-US" sz="2400" b="1" i="0" dirty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物体</a:t>
            </a:r>
            <a:r>
              <a:rPr kumimoji="1" lang="en-US" altLang="zh-CN" sz="2400" b="1" dirty="0" err="1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i</a:t>
            </a:r>
            <a:r>
              <a:rPr kumimoji="1" lang="zh-CN" altLang="en-US" sz="2400" b="1" i="0" dirty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的重量为</a:t>
            </a:r>
            <a:r>
              <a:rPr kumimoji="1" lang="en-US" altLang="zh-CN" sz="2400" b="1" dirty="0" err="1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w</a:t>
            </a:r>
            <a:r>
              <a:rPr kumimoji="1" lang="en-US" altLang="zh-CN" sz="2400" b="1" baseline="-25000" dirty="0" err="1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i</a:t>
            </a:r>
            <a:r>
              <a:rPr kumimoji="1" lang="zh-CN" altLang="en-US" sz="2400" b="1" i="0" dirty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价值为</a:t>
            </a:r>
            <a:r>
              <a:rPr kumimoji="1" lang="en-US" altLang="zh-CN" sz="2400" b="1" dirty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p</a:t>
            </a:r>
            <a:r>
              <a:rPr kumimoji="1" lang="en-US" altLang="zh-CN" sz="2400" b="1" baseline="-25000" dirty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i </a:t>
            </a:r>
            <a:r>
              <a:rPr kumimoji="1" lang="en-US" altLang="zh-CN" sz="2400" b="1" i="0" dirty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,</a:t>
            </a:r>
            <a:r>
              <a:rPr kumimoji="1" lang="zh-CN" altLang="en-US" sz="2400" b="1" i="0" dirty="0" smtClean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背包的容量为</a:t>
            </a:r>
            <a:r>
              <a:rPr kumimoji="1" lang="en-US" altLang="zh-CN" sz="2400" b="1" i="0" dirty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M, </a:t>
            </a:r>
            <a:r>
              <a:rPr kumimoji="1" lang="zh-CN" altLang="en-US" sz="2400" b="1" i="0" dirty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若将物体</a:t>
            </a:r>
            <a:r>
              <a:rPr kumimoji="1" lang="en-US" altLang="zh-CN" sz="2400" b="1" dirty="0" err="1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i</a:t>
            </a:r>
            <a:r>
              <a:rPr kumimoji="1" lang="en-US" altLang="zh-CN" sz="2400" b="1" i="0" dirty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(1</a:t>
            </a:r>
            <a:r>
              <a:rPr kumimoji="1" lang="en-US" altLang="zh-CN" sz="2400" b="1" i="0" dirty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  <a:sym typeface="Symbol" charset="2"/>
              </a:rPr>
              <a:t> </a:t>
            </a:r>
            <a:r>
              <a:rPr kumimoji="1" lang="en-US" altLang="zh-CN" sz="2400" b="1" dirty="0" err="1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i</a:t>
            </a:r>
            <a:r>
              <a:rPr kumimoji="1" lang="en-US" altLang="zh-CN" sz="2400" b="1" i="0" dirty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 </a:t>
            </a:r>
            <a:r>
              <a:rPr kumimoji="1" lang="en-US" altLang="zh-CN" sz="2400" b="1" i="0" dirty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  <a:sym typeface="Symbol" charset="2"/>
              </a:rPr>
              <a:t></a:t>
            </a:r>
            <a:r>
              <a:rPr kumimoji="1" lang="en-US" altLang="zh-CN" sz="2400" b="1" i="0" dirty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n,)</a:t>
            </a:r>
            <a:r>
              <a:rPr kumimoji="1" lang="zh-CN" altLang="en-US" sz="2400" b="1" i="0" dirty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装入背包</a:t>
            </a:r>
            <a:r>
              <a:rPr kumimoji="1" lang="en-US" altLang="zh-CN" sz="2400" b="1" i="0" dirty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,</a:t>
            </a:r>
            <a:r>
              <a:rPr kumimoji="1" lang="zh-CN" altLang="en-US" sz="2400" b="1" i="0" dirty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则有价值</a:t>
            </a:r>
            <a:r>
              <a:rPr kumimoji="1" lang="zh-CN" altLang="en-US" sz="2400" b="1" i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为</a:t>
            </a:r>
            <a:r>
              <a:rPr kumimoji="1" lang="en-US" altLang="zh-CN" sz="2400" b="1" smtClean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p</a:t>
            </a:r>
            <a:r>
              <a:rPr kumimoji="1" lang="en-US" altLang="zh-CN" sz="2400" b="1" baseline="-25000" smtClean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i</a:t>
            </a:r>
            <a:r>
              <a:rPr kumimoji="1" lang="en-US" altLang="zh-CN" sz="2400" b="1" i="0" smtClean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 </a:t>
            </a:r>
            <a:r>
              <a:rPr kumimoji="1" lang="zh-CN" altLang="en-US" sz="2400" b="1" i="0" smtClean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。</a:t>
            </a:r>
            <a:r>
              <a:rPr kumimoji="1" lang="zh-CN" altLang="en-US" sz="2400" b="1" i="0" dirty="0" smtClean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目标</a:t>
            </a:r>
            <a:r>
              <a:rPr kumimoji="1" lang="zh-CN" altLang="en-US" sz="2400" b="1" i="0" dirty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是找到一个方案</a:t>
            </a:r>
            <a:r>
              <a:rPr kumimoji="1" lang="en-US" altLang="zh-CN" sz="2400" b="1" i="0" dirty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, </a:t>
            </a:r>
            <a:r>
              <a:rPr kumimoji="1" lang="zh-CN" altLang="en-US" sz="2400" b="1" i="0" dirty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使得能放入背包的物体总价值</a:t>
            </a:r>
            <a:r>
              <a:rPr kumimoji="1" lang="zh-CN" altLang="en-US" sz="2400" b="1" i="0" dirty="0" smtClean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最高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SimSun" charset="0"/>
                <a:ea typeface="SimSun" charset="0"/>
                <a:cs typeface="SimSun" charset="0"/>
              </a:rPr>
              <a:t>。</a:t>
            </a:r>
            <a:endParaRPr kumimoji="1" lang="en-US" altLang="zh-CN" sz="2400" b="1" i="0" dirty="0">
              <a:solidFill>
                <a:schemeClr val="tx2"/>
              </a:solidFill>
              <a:effectLst/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395275" name="Rectangle 11"/>
          <p:cNvSpPr>
            <a:spLocks noChangeArrowheads="1"/>
          </p:cNvSpPr>
          <p:nvPr/>
        </p:nvSpPr>
        <p:spPr bwMode="auto">
          <a:xfrm>
            <a:off x="827088" y="3792537"/>
            <a:ext cx="705802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folHlink"/>
              </a:buClr>
            </a:pPr>
            <a:r>
              <a:rPr kumimoji="1" lang="zh-CN" altLang="en-US" sz="2400" b="1" i="0" dirty="0" smtClean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设</a:t>
            </a:r>
            <a:r>
              <a:rPr kumimoji="1" lang="en-US" altLang="zh-CN" sz="2400" b="1" i="0" dirty="0" smtClean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N</a:t>
            </a:r>
            <a:r>
              <a:rPr kumimoji="1" lang="en-US" altLang="zh-CN" sz="2400" b="1" i="0" dirty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=3, W=(16,15,15),   P=(45,25,25), C=30</a:t>
            </a:r>
          </a:p>
        </p:txBody>
      </p:sp>
      <p:sp>
        <p:nvSpPr>
          <p:cNvPr id="395276" name="Rectangle 12"/>
          <p:cNvSpPr>
            <a:spLocks noChangeArrowheads="1"/>
          </p:cNvSpPr>
          <p:nvPr/>
        </p:nvSpPr>
        <p:spPr bwMode="auto">
          <a:xfrm>
            <a:off x="301503" y="1315236"/>
            <a:ext cx="86413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i="0" dirty="0">
                <a:solidFill>
                  <a:srgbClr val="0000FF"/>
                </a:solidFill>
                <a:effectLst/>
                <a:latin typeface="SimSun" charset="0"/>
                <a:ea typeface="SimSun" charset="0"/>
                <a:cs typeface="SimSun" charset="0"/>
              </a:rPr>
              <a:t>例 </a:t>
            </a:r>
            <a:r>
              <a:rPr kumimoji="1" lang="en-US" altLang="zh-CN" sz="2400" b="1" i="0" dirty="0">
                <a:solidFill>
                  <a:srgbClr val="0000FF"/>
                </a:solidFill>
                <a:effectLst/>
                <a:latin typeface="SimSun" charset="0"/>
                <a:ea typeface="SimSun" charset="0"/>
                <a:cs typeface="SimSun" charset="0"/>
              </a:rPr>
              <a:t>1 </a:t>
            </a:r>
            <a:r>
              <a:rPr kumimoji="1" lang="zh-CN" altLang="en-US" sz="2400" b="1" i="0" dirty="0">
                <a:solidFill>
                  <a:srgbClr val="0000FF"/>
                </a:solidFill>
                <a:effectLst/>
                <a:latin typeface="SimSun" charset="0"/>
                <a:ea typeface="SimSun" charset="0"/>
                <a:cs typeface="SimSun" charset="0"/>
              </a:rPr>
              <a:t>：</a:t>
            </a:r>
            <a:r>
              <a:rPr kumimoji="1" lang="en-US" altLang="zh-CN" sz="2400" b="1" i="0" dirty="0">
                <a:solidFill>
                  <a:srgbClr val="0000FF"/>
                </a:solidFill>
                <a:effectLst/>
                <a:latin typeface="SimSun" charset="0"/>
                <a:ea typeface="SimSun" charset="0"/>
                <a:cs typeface="SimSun" charset="0"/>
              </a:rPr>
              <a:t>0-1</a:t>
            </a:r>
            <a:r>
              <a:rPr kumimoji="1" lang="zh-CN" altLang="en-US" sz="2400" b="1" i="0" dirty="0">
                <a:solidFill>
                  <a:srgbClr val="0000FF"/>
                </a:solidFill>
                <a:effectLst/>
                <a:latin typeface="SimSun" charset="0"/>
                <a:ea typeface="SimSun" charset="0"/>
                <a:cs typeface="SimSun" charset="0"/>
              </a:rPr>
              <a:t>背包问题</a:t>
            </a:r>
            <a:r>
              <a:rPr kumimoji="1" lang="en-US" altLang="zh-CN" sz="2400" b="1" i="0" dirty="0">
                <a:solidFill>
                  <a:srgbClr val="0000FF"/>
                </a:solidFill>
                <a:effectLst/>
                <a:latin typeface="SimSun" charset="0"/>
                <a:ea typeface="SimSun" charset="0"/>
                <a:cs typeface="SimSun" charset="0"/>
              </a:rPr>
              <a:t>(</a:t>
            </a:r>
            <a:r>
              <a:rPr kumimoji="1" lang="en-US" altLang="zh-CN" sz="2400" b="1" i="0" dirty="0" smtClean="0">
                <a:solidFill>
                  <a:srgbClr val="0000FF"/>
                </a:solidFill>
                <a:effectLst/>
                <a:latin typeface="SimSun" charset="0"/>
                <a:ea typeface="SimSun" charset="0"/>
                <a:cs typeface="SimSun" charset="0"/>
              </a:rPr>
              <a:t>0-1 Knapsack </a:t>
            </a:r>
            <a:r>
              <a:rPr kumimoji="1" lang="en-US" altLang="zh-CN" sz="2400" b="1" i="0" dirty="0">
                <a:solidFill>
                  <a:srgbClr val="0000FF"/>
                </a:solidFill>
                <a:effectLst/>
                <a:latin typeface="SimSun" charset="0"/>
                <a:ea typeface="SimSun" charset="0"/>
                <a:cs typeface="SimSun" charset="0"/>
              </a:rPr>
              <a:t>Problem )</a:t>
            </a:r>
          </a:p>
        </p:txBody>
      </p:sp>
      <p:sp>
        <p:nvSpPr>
          <p:cNvPr id="395306" name="Text Box 42"/>
          <p:cNvSpPr txBox="1">
            <a:spLocks noChangeArrowheads="1"/>
          </p:cNvSpPr>
          <p:nvPr/>
        </p:nvSpPr>
        <p:spPr bwMode="auto">
          <a:xfrm>
            <a:off x="1403350" y="4513262"/>
            <a:ext cx="5689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0" dirty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1.</a:t>
            </a:r>
            <a:r>
              <a:rPr lang="zh-CN" altLang="en-US" sz="2400" b="1" i="0" dirty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队列式分支限界法</a:t>
            </a:r>
          </a:p>
          <a:p>
            <a:pPr>
              <a:spcBef>
                <a:spcPct val="50000"/>
              </a:spcBef>
            </a:pPr>
            <a:r>
              <a:rPr lang="en-US" altLang="zh-CN" sz="2400" b="1" i="0" dirty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2.</a:t>
            </a:r>
            <a:r>
              <a:rPr lang="zh-CN" altLang="en-US" sz="2400" b="1" i="0" dirty="0">
                <a:solidFill>
                  <a:schemeClr val="tx2"/>
                </a:solidFill>
                <a:effectLst/>
                <a:latin typeface="SimSun" charset="0"/>
                <a:ea typeface="SimSun" charset="0"/>
                <a:cs typeface="SimSun" charset="0"/>
              </a:rPr>
              <a:t>优先队列式分支限界法</a:t>
            </a:r>
          </a:p>
          <a:p>
            <a:pPr>
              <a:spcBef>
                <a:spcPct val="50000"/>
              </a:spcBef>
            </a:pPr>
            <a:endParaRPr lang="zh-CN" altLang="en-US" sz="2400" b="1" i="0" dirty="0">
              <a:solidFill>
                <a:schemeClr val="tx2"/>
              </a:solidFill>
              <a:effectLst/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62000" y="476672"/>
            <a:ext cx="7772400" cy="78640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/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324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buFontTx/>
            </a:pPr>
            <a:r>
              <a:rPr lang="en-US" altLang="zh-CN" sz="3200" kern="0" dirty="0" smtClean="0"/>
              <a:t>8</a:t>
            </a:r>
            <a:r>
              <a:rPr lang="zh-CN" altLang="en-US" sz="3200" kern="0" dirty="0" smtClean="0"/>
              <a:t>.</a:t>
            </a:r>
            <a:r>
              <a:rPr lang="zh-CN" altLang="en-US" sz="3200" kern="0" dirty="0" smtClean="0"/>
              <a:t>1	分支限界法的基本思想</a:t>
            </a:r>
            <a:endParaRPr lang="zh-CN" alt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163044175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50" y="450850"/>
            <a:ext cx="7967067" cy="503238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0000FF"/>
                </a:solidFill>
                <a:latin typeface="黑体" charset="0"/>
                <a:ea typeface="黑体" charset="0"/>
              </a:rPr>
              <a:t>例</a:t>
            </a:r>
            <a:r>
              <a:rPr lang="en-US" altLang="zh-CN" sz="2400" dirty="0" smtClean="0">
                <a:solidFill>
                  <a:srgbClr val="0000FF"/>
                </a:solidFill>
                <a:latin typeface="黑体" charset="0"/>
                <a:ea typeface="黑体" charset="0"/>
              </a:rPr>
              <a:t>1</a:t>
            </a:r>
            <a:r>
              <a:rPr lang="zh-CN" altLang="en-US" sz="2400" dirty="0" smtClean="0">
                <a:solidFill>
                  <a:srgbClr val="0000FF"/>
                </a:solidFill>
                <a:latin typeface="黑体" charset="0"/>
                <a:ea typeface="黑体" charset="0"/>
              </a:rPr>
              <a:t>：</a:t>
            </a:r>
            <a:r>
              <a:rPr lang="en-US" altLang="zh-CN" sz="2400" dirty="0" smtClean="0">
                <a:solidFill>
                  <a:srgbClr val="0000FF"/>
                </a:solidFill>
                <a:latin typeface="黑体" charset="0"/>
                <a:ea typeface="黑体" charset="0"/>
              </a:rPr>
              <a:t>0-1</a:t>
            </a:r>
            <a:r>
              <a:rPr lang="zh-CN" altLang="en-US" sz="2400" dirty="0">
                <a:solidFill>
                  <a:srgbClr val="0000FF"/>
                </a:solidFill>
                <a:latin typeface="黑体" charset="0"/>
                <a:ea typeface="黑体" charset="0"/>
              </a:rPr>
              <a:t>背包问题：</a:t>
            </a:r>
            <a:r>
              <a:rPr lang="zh-CN" altLang="en-US" sz="2400" dirty="0">
                <a:solidFill>
                  <a:schemeClr val="accent2"/>
                </a:solidFill>
                <a:latin typeface="黑体" charset="0"/>
                <a:ea typeface="黑体" charset="0"/>
              </a:rPr>
              <a:t>队列式分支限界法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884"/>
            <a:ext cx="8232638" cy="3024188"/>
          </a:xfrm>
        </p:spPr>
        <p:txBody>
          <a:bodyPr/>
          <a:lstStyle/>
          <a:p>
            <a:pPr marL="342900" indent="-34290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用一个队列存储活结点表，初始为空</a:t>
            </a:r>
          </a:p>
          <a:p>
            <a:pPr marL="342900" indent="-342900">
              <a:lnSpc>
                <a:spcPct val="100000"/>
              </a:lnSpc>
              <a:buClr>
                <a:srgbClr val="C00000"/>
              </a:buClr>
              <a:buFont typeface="Wingdings" charset="2"/>
              <a:buChar char="Ø"/>
            </a:pPr>
            <a:r>
              <a:rPr lang="en-US" altLang="zh-CN" sz="2400" dirty="0">
                <a:latin typeface="SimSun" charset="0"/>
                <a:ea typeface="SimSun" charset="0"/>
                <a:cs typeface="SimSun" charset="0"/>
              </a:rPr>
              <a:t>A</a:t>
            </a:r>
            <a:r>
              <a:rPr lang="zh-CN" altLang="en-US" sz="2400" dirty="0">
                <a:latin typeface="SimSun" charset="0"/>
                <a:ea typeface="SimSun" charset="0"/>
                <a:cs typeface="SimSun" charset="0"/>
              </a:rPr>
              <a:t>为当前扩展结点，其儿子结点</a:t>
            </a:r>
            <a:r>
              <a:rPr lang="en-US" altLang="zh-CN" sz="2400" dirty="0">
                <a:latin typeface="SimSun" charset="0"/>
                <a:ea typeface="SimSun" charset="0"/>
                <a:cs typeface="SimSun" charset="0"/>
              </a:rPr>
              <a:t>B</a:t>
            </a:r>
            <a:r>
              <a:rPr lang="zh-CN" altLang="en-US" sz="2400" dirty="0">
                <a:latin typeface="SimSun" charset="0"/>
                <a:ea typeface="SimSun" charset="0"/>
                <a:cs typeface="SimSun" charset="0"/>
              </a:rPr>
              <a:t>和</a:t>
            </a:r>
            <a:r>
              <a:rPr lang="en-US" altLang="zh-CN" sz="2400" dirty="0">
                <a:latin typeface="SimSun" charset="0"/>
                <a:ea typeface="SimSun" charset="0"/>
                <a:cs typeface="SimSun" charset="0"/>
              </a:rPr>
              <a:t>C</a:t>
            </a:r>
            <a:r>
              <a:rPr lang="zh-CN" altLang="en-US" sz="2400" dirty="0">
                <a:latin typeface="SimSun" charset="0"/>
                <a:ea typeface="SimSun" charset="0"/>
                <a:cs typeface="SimSun" charset="0"/>
              </a:rPr>
              <a:t>均为可行结点，将其</a:t>
            </a:r>
            <a:r>
              <a:rPr lang="zh-CN" altLang="en-US" sz="2400" dirty="0">
                <a:solidFill>
                  <a:srgbClr val="CC0000"/>
                </a:solidFill>
                <a:latin typeface="SimSun" charset="0"/>
                <a:ea typeface="SimSun" charset="0"/>
                <a:cs typeface="SimSun" charset="0"/>
              </a:rPr>
              <a:t>按从左到右顺序加入活结点队列</a:t>
            </a:r>
            <a:r>
              <a:rPr lang="zh-CN" altLang="en-US" sz="2400" dirty="0">
                <a:latin typeface="SimSun" charset="0"/>
                <a:ea typeface="SimSun" charset="0"/>
                <a:cs typeface="SimSun" charset="0"/>
              </a:rPr>
              <a:t>，并</a:t>
            </a:r>
            <a:r>
              <a:rPr lang="zh-CN" altLang="en-US" sz="2400" dirty="0">
                <a:solidFill>
                  <a:srgbClr val="CC0000"/>
                </a:solidFill>
                <a:latin typeface="SimSun" charset="0"/>
                <a:ea typeface="SimSun" charset="0"/>
                <a:cs typeface="SimSun" charset="0"/>
              </a:rPr>
              <a:t>舍弃</a:t>
            </a:r>
            <a:r>
              <a:rPr lang="en-US" altLang="zh-CN" sz="2400" dirty="0">
                <a:solidFill>
                  <a:srgbClr val="CC0000"/>
                </a:solidFill>
                <a:latin typeface="SimSun" charset="0"/>
                <a:ea typeface="SimSun" charset="0"/>
                <a:cs typeface="SimSun" charset="0"/>
              </a:rPr>
              <a:t>A</a:t>
            </a:r>
            <a:r>
              <a:rPr lang="zh-CN" altLang="en-US" sz="2400" dirty="0">
                <a:latin typeface="SimSun" charset="0"/>
                <a:ea typeface="SimSun" charset="0"/>
                <a:cs typeface="SimSun" charset="0"/>
              </a:rPr>
              <a:t>。</a:t>
            </a:r>
          </a:p>
          <a:p>
            <a:pPr marL="342900" indent="-342900">
              <a:lnSpc>
                <a:spcPct val="100000"/>
              </a:lnSpc>
              <a:buClr>
                <a:srgbClr val="C00000"/>
              </a:buClr>
              <a:buFont typeface="Wingdings" charset="2"/>
              <a:buChar char="Ø"/>
            </a:pPr>
            <a:r>
              <a:rPr lang="zh-CN" altLang="en-US" sz="2400" dirty="0">
                <a:latin typeface="SimSun" charset="0"/>
                <a:ea typeface="SimSun" charset="0"/>
                <a:cs typeface="SimSun" charset="0"/>
              </a:rPr>
              <a:t>按</a:t>
            </a:r>
            <a:r>
              <a:rPr lang="en-US" altLang="zh-CN" sz="2400" dirty="0">
                <a:latin typeface="SimSun" charset="0"/>
                <a:ea typeface="SimSun" charset="0"/>
                <a:cs typeface="SimSun" charset="0"/>
              </a:rPr>
              <a:t>FIFO</a:t>
            </a:r>
            <a:r>
              <a:rPr lang="zh-CN" altLang="en-US" sz="2400" dirty="0">
                <a:latin typeface="SimSun" charset="0"/>
                <a:ea typeface="SimSun" charset="0"/>
                <a:cs typeface="SimSun" charset="0"/>
              </a:rPr>
              <a:t>原则，下一扩展结点为</a:t>
            </a:r>
            <a:r>
              <a:rPr lang="en-US" altLang="zh-CN" sz="2400" dirty="0">
                <a:latin typeface="SimSun" charset="0"/>
                <a:ea typeface="SimSun" charset="0"/>
                <a:cs typeface="SimSun" charset="0"/>
              </a:rPr>
              <a:t>B</a:t>
            </a:r>
            <a:r>
              <a:rPr lang="zh-CN" altLang="en-US" sz="2400" dirty="0">
                <a:latin typeface="SimSun" charset="0"/>
                <a:ea typeface="SimSun" charset="0"/>
                <a:cs typeface="SimSun" charset="0"/>
              </a:rPr>
              <a:t>，其儿子结点</a:t>
            </a:r>
            <a:r>
              <a:rPr lang="en-US" altLang="zh-CN" sz="2400" dirty="0">
                <a:latin typeface="SimSun" charset="0"/>
                <a:ea typeface="SimSun" charset="0"/>
                <a:cs typeface="SimSun" charset="0"/>
              </a:rPr>
              <a:t>D</a:t>
            </a:r>
            <a:r>
              <a:rPr lang="zh-CN" altLang="en-US" sz="2400" dirty="0">
                <a:latin typeface="SimSun" charset="0"/>
                <a:ea typeface="SimSun" charset="0"/>
                <a:cs typeface="SimSun" charset="0"/>
              </a:rPr>
              <a:t>不可行，舍弃；</a:t>
            </a:r>
            <a:r>
              <a:rPr lang="en-US" altLang="zh-CN" sz="2400" dirty="0">
                <a:latin typeface="SimSun" charset="0"/>
                <a:ea typeface="SimSun" charset="0"/>
                <a:cs typeface="SimSun" charset="0"/>
              </a:rPr>
              <a:t>E</a:t>
            </a:r>
            <a:r>
              <a:rPr lang="zh-CN" altLang="en-US" sz="2400" dirty="0">
                <a:latin typeface="SimSun" charset="0"/>
                <a:ea typeface="SimSun" charset="0"/>
                <a:cs typeface="SimSun" charset="0"/>
              </a:rPr>
              <a:t>可行，加入。舍弃</a:t>
            </a:r>
            <a:r>
              <a:rPr lang="en-US" altLang="zh-CN" sz="2400" dirty="0">
                <a:latin typeface="SimSun" charset="0"/>
                <a:ea typeface="SimSun" charset="0"/>
                <a:cs typeface="SimSun" charset="0"/>
              </a:rPr>
              <a:t>B</a:t>
            </a:r>
          </a:p>
          <a:p>
            <a:pPr marL="342900" indent="-342900">
              <a:lnSpc>
                <a:spcPct val="100000"/>
              </a:lnSpc>
              <a:buClr>
                <a:srgbClr val="C00000"/>
              </a:buClr>
              <a:buFont typeface="Wingdings" charset="2"/>
              <a:buChar char="Ø"/>
            </a:pPr>
            <a:r>
              <a:rPr lang="en-US" altLang="zh-CN" sz="2400" dirty="0">
                <a:latin typeface="SimSun" charset="0"/>
                <a:ea typeface="SimSun" charset="0"/>
                <a:cs typeface="SimSun" charset="0"/>
              </a:rPr>
              <a:t>C</a:t>
            </a:r>
            <a:r>
              <a:rPr lang="zh-CN" altLang="en-US" sz="2400" dirty="0">
                <a:latin typeface="SimSun" charset="0"/>
                <a:ea typeface="SimSun" charset="0"/>
                <a:cs typeface="SimSun" charset="0"/>
              </a:rPr>
              <a:t>为当前扩展结点，儿子结点</a:t>
            </a:r>
            <a:r>
              <a:rPr lang="en-US" altLang="zh-CN" sz="2400" dirty="0">
                <a:latin typeface="SimSun" charset="0"/>
                <a:ea typeface="SimSun" charset="0"/>
                <a:cs typeface="SimSun" charset="0"/>
              </a:rPr>
              <a:t>F</a:t>
            </a:r>
            <a:r>
              <a:rPr lang="zh-CN" altLang="en-US" sz="2400" dirty="0">
                <a:latin typeface="SimSun" charset="0"/>
                <a:ea typeface="SimSun" charset="0"/>
                <a:cs typeface="SimSun" charset="0"/>
              </a:rPr>
              <a:t>、</a:t>
            </a:r>
            <a:r>
              <a:rPr lang="en-US" altLang="zh-CN" sz="2400" dirty="0">
                <a:latin typeface="SimSun" charset="0"/>
                <a:ea typeface="SimSun" charset="0"/>
                <a:cs typeface="SimSun" charset="0"/>
              </a:rPr>
              <a:t>G</a:t>
            </a:r>
            <a:r>
              <a:rPr lang="zh-CN" altLang="en-US" sz="2400" dirty="0">
                <a:latin typeface="SimSun" charset="0"/>
                <a:ea typeface="SimSun" charset="0"/>
                <a:cs typeface="SimSun" charset="0"/>
              </a:rPr>
              <a:t>均为可行结点，加入活结点表，舍弃</a:t>
            </a:r>
            <a:r>
              <a:rPr lang="en-US" altLang="zh-CN" sz="2400" dirty="0" smtClean="0">
                <a:latin typeface="SimSun" charset="0"/>
                <a:ea typeface="SimSun" charset="0"/>
                <a:cs typeface="SimSun" charset="0"/>
              </a:rPr>
              <a:t>C</a:t>
            </a:r>
            <a:endParaRPr lang="en-US" altLang="zh-CN" sz="2400" dirty="0">
              <a:latin typeface="SimSun" charset="0"/>
              <a:ea typeface="SimSun" charset="0"/>
              <a:cs typeface="SimSun" charset="0"/>
            </a:endParaRPr>
          </a:p>
        </p:txBody>
      </p:sp>
      <p:grpSp>
        <p:nvGrpSpPr>
          <p:cNvPr id="422916" name="Group 4"/>
          <p:cNvGrpSpPr>
            <a:grpSpLocks/>
          </p:cNvGrpSpPr>
          <p:nvPr/>
        </p:nvGrpSpPr>
        <p:grpSpPr bwMode="auto">
          <a:xfrm>
            <a:off x="4213101" y="3501008"/>
            <a:ext cx="4751387" cy="2454275"/>
            <a:chOff x="2784" y="2448"/>
            <a:chExt cx="2993" cy="1546"/>
          </a:xfrm>
        </p:grpSpPr>
        <p:graphicFrame>
          <p:nvGraphicFramePr>
            <p:cNvPr id="422917" name="Object 5"/>
            <p:cNvGraphicFramePr>
              <a:graphicFrameLocks noChangeAspect="1"/>
            </p:cNvGraphicFramePr>
            <p:nvPr/>
          </p:nvGraphicFramePr>
          <p:xfrm>
            <a:off x="2784" y="2448"/>
            <a:ext cx="2832" cy="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8" name="Photo Editor 照片" r:id="rId3" imgW="24317528" imgH="12505504" progId="MSPhotoEd.3">
                    <p:embed/>
                  </p:oleObj>
                </mc:Choice>
                <mc:Fallback>
                  <p:oleObj name="Photo Editor 照片" r:id="rId3" imgW="24317528" imgH="12505504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9250"/>
                        <a:stretch>
                          <a:fillRect/>
                        </a:stretch>
                      </p:blipFill>
                      <p:spPr bwMode="auto">
                        <a:xfrm>
                          <a:off x="2784" y="2448"/>
                          <a:ext cx="2832" cy="1536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2918" name="Text Box 6"/>
            <p:cNvSpPr txBox="1">
              <a:spLocks noChangeArrowheads="1"/>
            </p:cNvSpPr>
            <p:nvPr/>
          </p:nvSpPr>
          <p:spPr bwMode="auto">
            <a:xfrm>
              <a:off x="2883" y="2742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>
                  <a:solidFill>
                    <a:srgbClr val="990000"/>
                  </a:solidFill>
                  <a:effectLst/>
                  <a:latin typeface="Times New Roman" charset="0"/>
                </a:rPr>
                <a:t>m=45</a:t>
              </a:r>
            </a:p>
          </p:txBody>
        </p:sp>
        <p:sp>
          <p:nvSpPr>
            <p:cNvPr id="422919" name="Text Box 7"/>
            <p:cNvSpPr txBox="1">
              <a:spLocks noChangeArrowheads="1"/>
            </p:cNvSpPr>
            <p:nvPr/>
          </p:nvSpPr>
          <p:spPr bwMode="auto">
            <a:xfrm>
              <a:off x="5040" y="2784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>
                  <a:solidFill>
                    <a:srgbClr val="990000"/>
                  </a:solidFill>
                  <a:effectLst/>
                  <a:latin typeface="Times New Roman" charset="0"/>
                </a:rPr>
                <a:t>m=0</a:t>
              </a:r>
            </a:p>
          </p:txBody>
        </p:sp>
        <p:sp>
          <p:nvSpPr>
            <p:cNvPr id="422920" name="Text Box 8"/>
            <p:cNvSpPr txBox="1">
              <a:spLocks noChangeArrowheads="1"/>
            </p:cNvSpPr>
            <p:nvPr/>
          </p:nvSpPr>
          <p:spPr bwMode="auto">
            <a:xfrm>
              <a:off x="3312" y="3168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>
                  <a:solidFill>
                    <a:srgbClr val="990000"/>
                  </a:solidFill>
                  <a:effectLst/>
                  <a:latin typeface="Times New Roman" charset="0"/>
                </a:rPr>
                <a:t>m=45</a:t>
              </a:r>
            </a:p>
          </p:txBody>
        </p:sp>
        <p:sp>
          <p:nvSpPr>
            <p:cNvPr id="422921" name="Text Box 9"/>
            <p:cNvSpPr txBox="1">
              <a:spLocks noChangeArrowheads="1"/>
            </p:cNvSpPr>
            <p:nvPr/>
          </p:nvSpPr>
          <p:spPr bwMode="auto">
            <a:xfrm>
              <a:off x="4598" y="3151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>
                  <a:solidFill>
                    <a:srgbClr val="990000"/>
                  </a:solidFill>
                  <a:effectLst/>
                  <a:latin typeface="Times New Roman" charset="0"/>
                </a:rPr>
                <a:t>m=25</a:t>
              </a:r>
            </a:p>
          </p:txBody>
        </p:sp>
        <p:sp>
          <p:nvSpPr>
            <p:cNvPr id="422922" name="Text Box 10"/>
            <p:cNvSpPr txBox="1">
              <a:spLocks noChangeArrowheads="1"/>
            </p:cNvSpPr>
            <p:nvPr/>
          </p:nvSpPr>
          <p:spPr bwMode="auto">
            <a:xfrm>
              <a:off x="4176" y="3744"/>
              <a:ext cx="6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000" i="0">
                  <a:solidFill>
                    <a:srgbClr val="990000"/>
                  </a:solidFill>
                  <a:effectLst/>
                  <a:latin typeface="Times New Roman" charset="0"/>
                </a:rPr>
                <a:t>m=50</a:t>
              </a:r>
            </a:p>
          </p:txBody>
        </p:sp>
        <p:sp>
          <p:nvSpPr>
            <p:cNvPr id="422923" name="Text Box 11"/>
            <p:cNvSpPr txBox="1">
              <a:spLocks noChangeArrowheads="1"/>
            </p:cNvSpPr>
            <p:nvPr/>
          </p:nvSpPr>
          <p:spPr bwMode="auto">
            <a:xfrm>
              <a:off x="5367" y="3168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>
                  <a:solidFill>
                    <a:srgbClr val="990000"/>
                  </a:solidFill>
                  <a:effectLst/>
                  <a:latin typeface="Times New Roman" charset="0"/>
                </a:rPr>
                <a:t>m=0</a:t>
              </a:r>
            </a:p>
          </p:txBody>
        </p:sp>
        <p:sp>
          <p:nvSpPr>
            <p:cNvPr id="422924" name="Oval 12"/>
            <p:cNvSpPr>
              <a:spLocks noChangeArrowheads="1"/>
            </p:cNvSpPr>
            <p:nvPr/>
          </p:nvSpPr>
          <p:spPr bwMode="auto">
            <a:xfrm>
              <a:off x="4080" y="2496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25" name="Oval 13"/>
            <p:cNvSpPr>
              <a:spLocks noChangeArrowheads="1"/>
            </p:cNvSpPr>
            <p:nvPr/>
          </p:nvSpPr>
          <p:spPr bwMode="auto">
            <a:xfrm>
              <a:off x="3360" y="2832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26" name="Oval 14"/>
            <p:cNvSpPr>
              <a:spLocks noChangeArrowheads="1"/>
            </p:cNvSpPr>
            <p:nvPr/>
          </p:nvSpPr>
          <p:spPr bwMode="auto">
            <a:xfrm>
              <a:off x="4800" y="2832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27" name="Oval 15"/>
            <p:cNvSpPr>
              <a:spLocks noChangeArrowheads="1"/>
            </p:cNvSpPr>
            <p:nvPr/>
          </p:nvSpPr>
          <p:spPr bwMode="auto">
            <a:xfrm>
              <a:off x="3744" y="3168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28" name="Oval 16"/>
            <p:cNvSpPr>
              <a:spLocks noChangeArrowheads="1"/>
            </p:cNvSpPr>
            <p:nvPr/>
          </p:nvSpPr>
          <p:spPr bwMode="auto">
            <a:xfrm>
              <a:off x="3024" y="3168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29" name="Oval 17"/>
            <p:cNvSpPr>
              <a:spLocks noChangeArrowheads="1"/>
            </p:cNvSpPr>
            <p:nvPr/>
          </p:nvSpPr>
          <p:spPr bwMode="auto">
            <a:xfrm>
              <a:off x="3552" y="350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30" name="Oval 18"/>
            <p:cNvSpPr>
              <a:spLocks noChangeArrowheads="1"/>
            </p:cNvSpPr>
            <p:nvPr/>
          </p:nvSpPr>
          <p:spPr bwMode="auto">
            <a:xfrm>
              <a:off x="3888" y="3504"/>
              <a:ext cx="240" cy="288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31" name="Line 19"/>
            <p:cNvSpPr>
              <a:spLocks noChangeShapeType="1"/>
            </p:cNvSpPr>
            <p:nvPr/>
          </p:nvSpPr>
          <p:spPr bwMode="auto">
            <a:xfrm flipH="1">
              <a:off x="3600" y="2688"/>
              <a:ext cx="48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32" name="Line 20"/>
            <p:cNvSpPr>
              <a:spLocks noChangeShapeType="1"/>
            </p:cNvSpPr>
            <p:nvPr/>
          </p:nvSpPr>
          <p:spPr bwMode="auto">
            <a:xfrm>
              <a:off x="4320" y="2688"/>
              <a:ext cx="48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33" name="Line 21"/>
            <p:cNvSpPr>
              <a:spLocks noChangeShapeType="1"/>
            </p:cNvSpPr>
            <p:nvPr/>
          </p:nvSpPr>
          <p:spPr bwMode="auto">
            <a:xfrm flipH="1">
              <a:off x="3216" y="3072"/>
              <a:ext cx="192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34" name="Line 22"/>
            <p:cNvSpPr>
              <a:spLocks noChangeShapeType="1"/>
            </p:cNvSpPr>
            <p:nvPr/>
          </p:nvSpPr>
          <p:spPr bwMode="auto">
            <a:xfrm>
              <a:off x="3600" y="3072"/>
              <a:ext cx="144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35" name="Line 23"/>
            <p:cNvSpPr>
              <a:spLocks noChangeShapeType="1"/>
            </p:cNvSpPr>
            <p:nvPr/>
          </p:nvSpPr>
          <p:spPr bwMode="auto">
            <a:xfrm flipH="1">
              <a:off x="3744" y="3408"/>
              <a:ext cx="48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36" name="Line 24"/>
            <p:cNvSpPr>
              <a:spLocks noChangeShapeType="1"/>
            </p:cNvSpPr>
            <p:nvPr/>
          </p:nvSpPr>
          <p:spPr bwMode="auto">
            <a:xfrm>
              <a:off x="3888" y="3456"/>
              <a:ext cx="48" cy="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37" name="Text Box 25"/>
            <p:cNvSpPr txBox="1">
              <a:spLocks noChangeArrowheads="1"/>
            </p:cNvSpPr>
            <p:nvPr/>
          </p:nvSpPr>
          <p:spPr bwMode="auto">
            <a:xfrm>
              <a:off x="3744" y="374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>
                  <a:solidFill>
                    <a:srgbClr val="990000"/>
                  </a:solidFill>
                  <a:effectLst/>
                  <a:latin typeface="Times New Roman" charset="0"/>
                </a:rPr>
                <a:t>m=45</a:t>
              </a:r>
            </a:p>
          </p:txBody>
        </p:sp>
        <p:sp>
          <p:nvSpPr>
            <p:cNvPr id="422938" name="Oval 26"/>
            <p:cNvSpPr>
              <a:spLocks noChangeArrowheads="1"/>
            </p:cNvSpPr>
            <p:nvPr/>
          </p:nvSpPr>
          <p:spPr bwMode="auto">
            <a:xfrm>
              <a:off x="4416" y="3168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39" name="Oval 27"/>
            <p:cNvSpPr>
              <a:spLocks noChangeArrowheads="1"/>
            </p:cNvSpPr>
            <p:nvPr/>
          </p:nvSpPr>
          <p:spPr bwMode="auto">
            <a:xfrm>
              <a:off x="5136" y="3168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40" name="Oval 28"/>
            <p:cNvSpPr>
              <a:spLocks noChangeArrowheads="1"/>
            </p:cNvSpPr>
            <p:nvPr/>
          </p:nvSpPr>
          <p:spPr bwMode="auto">
            <a:xfrm>
              <a:off x="4224" y="3504"/>
              <a:ext cx="240" cy="288"/>
            </a:xfrm>
            <a:prstGeom prst="ellipse">
              <a:avLst/>
            </a:prstGeom>
            <a:solidFill>
              <a:srgbClr val="FFFF66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41" name="Oval 29"/>
            <p:cNvSpPr>
              <a:spLocks noChangeArrowheads="1"/>
            </p:cNvSpPr>
            <p:nvPr/>
          </p:nvSpPr>
          <p:spPr bwMode="auto">
            <a:xfrm>
              <a:off x="4608" y="350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42" name="Line 30"/>
            <p:cNvSpPr>
              <a:spLocks noChangeShapeType="1"/>
            </p:cNvSpPr>
            <p:nvPr/>
          </p:nvSpPr>
          <p:spPr bwMode="auto">
            <a:xfrm flipH="1">
              <a:off x="4608" y="3072"/>
              <a:ext cx="192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43" name="Line 31"/>
            <p:cNvSpPr>
              <a:spLocks noChangeShapeType="1"/>
            </p:cNvSpPr>
            <p:nvPr/>
          </p:nvSpPr>
          <p:spPr bwMode="auto">
            <a:xfrm>
              <a:off x="4992" y="3072"/>
              <a:ext cx="144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44" name="Line 32"/>
            <p:cNvSpPr>
              <a:spLocks noChangeShapeType="1"/>
            </p:cNvSpPr>
            <p:nvPr/>
          </p:nvSpPr>
          <p:spPr bwMode="auto">
            <a:xfrm flipH="1">
              <a:off x="4416" y="3456"/>
              <a:ext cx="48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45" name="Line 33"/>
            <p:cNvSpPr>
              <a:spLocks noChangeShapeType="1"/>
            </p:cNvSpPr>
            <p:nvPr/>
          </p:nvSpPr>
          <p:spPr bwMode="auto">
            <a:xfrm>
              <a:off x="4608" y="3408"/>
              <a:ext cx="48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34839" y="3782978"/>
            <a:ext cx="38782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ts val="0"/>
              </a:spcBef>
              <a:buClr>
                <a:srgbClr val="C00000"/>
              </a:buClr>
              <a:buFont typeface="Wingdings" charset="2"/>
              <a:buChar char="Ø"/>
            </a:pPr>
            <a:r>
              <a:rPr lang="zh-CN" altLang="en-US" sz="2400" b="1" kern="0" dirty="0">
                <a:solidFill>
                  <a:srgbClr val="000000"/>
                </a:solidFill>
                <a:latin typeface="SimSun" charset="0"/>
                <a:ea typeface="SimSun" charset="0"/>
                <a:cs typeface="SimSun" charset="0"/>
              </a:rPr>
              <a:t>扩展结点</a:t>
            </a:r>
            <a:r>
              <a:rPr lang="en-US" altLang="zh-CN" sz="2400" b="1" kern="0" dirty="0">
                <a:solidFill>
                  <a:srgbClr val="000000"/>
                </a:solidFill>
                <a:latin typeface="SimSun" charset="0"/>
                <a:ea typeface="SimSun" charset="0"/>
                <a:cs typeface="SimSun" charset="0"/>
              </a:rPr>
              <a:t>E</a:t>
            </a:r>
            <a:r>
              <a:rPr lang="zh-CN" altLang="en-US" sz="2400" b="1" kern="0" dirty="0">
                <a:solidFill>
                  <a:srgbClr val="000000"/>
                </a:solidFill>
                <a:latin typeface="SimSun" charset="0"/>
                <a:ea typeface="SimSun" charset="0"/>
                <a:cs typeface="SimSun" charset="0"/>
              </a:rPr>
              <a:t>的儿子结点</a:t>
            </a:r>
            <a:r>
              <a:rPr lang="en-US" altLang="zh-CN" sz="2400" b="1" kern="0" dirty="0">
                <a:solidFill>
                  <a:srgbClr val="000000"/>
                </a:solidFill>
                <a:latin typeface="SimSun" charset="0"/>
                <a:ea typeface="SimSun" charset="0"/>
                <a:cs typeface="SimSun" charset="0"/>
              </a:rPr>
              <a:t>J</a:t>
            </a:r>
            <a:r>
              <a:rPr lang="zh-CN" altLang="en-US" sz="2400" b="1" kern="0" dirty="0">
                <a:solidFill>
                  <a:srgbClr val="000000"/>
                </a:solidFill>
                <a:latin typeface="SimSun" charset="0"/>
                <a:ea typeface="SimSun" charset="0"/>
                <a:cs typeface="SimSun" charset="0"/>
              </a:rPr>
              <a:t>不可行而舍弃；</a:t>
            </a:r>
            <a:r>
              <a:rPr lang="en-US" altLang="zh-CN" sz="2400" b="1" kern="0" dirty="0">
                <a:solidFill>
                  <a:srgbClr val="000000"/>
                </a:solidFill>
                <a:latin typeface="SimSun" charset="0"/>
                <a:ea typeface="SimSun" charset="0"/>
                <a:cs typeface="SimSun" charset="0"/>
              </a:rPr>
              <a:t>K</a:t>
            </a:r>
            <a:r>
              <a:rPr lang="zh-CN" altLang="en-US" sz="2400" b="1" kern="0" dirty="0">
                <a:solidFill>
                  <a:srgbClr val="000000"/>
                </a:solidFill>
                <a:latin typeface="SimSun" charset="0"/>
                <a:ea typeface="SimSun" charset="0"/>
                <a:cs typeface="SimSun" charset="0"/>
              </a:rPr>
              <a:t>为可行的叶结点，是问题的一个可行解，价值为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SimSun" charset="0"/>
                <a:ea typeface="SimSun" charset="0"/>
                <a:cs typeface="SimSun" charset="0"/>
              </a:rPr>
              <a:t>45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SimSun" charset="0"/>
                <a:ea typeface="SimSun" charset="0"/>
                <a:cs typeface="SimSun" charset="0"/>
              </a:rPr>
              <a:t>。</a:t>
            </a:r>
            <a:endParaRPr lang="en-US" altLang="zh-CN" sz="2400" b="1" kern="0" dirty="0">
              <a:solidFill>
                <a:srgbClr val="000000"/>
              </a:solidFill>
              <a:latin typeface="SimSun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15653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">
  <a:themeElements>
    <a:clrScheme name="">
      <a:dk1>
        <a:srgbClr val="000000"/>
      </a:dk1>
      <a:lt1>
        <a:srgbClr val="FFFFFF"/>
      </a:lt1>
      <a:dk2>
        <a:srgbClr val="000000"/>
      </a:dk2>
      <a:lt2>
        <a:srgbClr val="660066"/>
      </a:lt2>
      <a:accent1>
        <a:srgbClr val="FF0000"/>
      </a:accent1>
      <a:accent2>
        <a:srgbClr val="8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730000"/>
      </a:accent6>
      <a:hlink>
        <a:srgbClr val="FF6600"/>
      </a:hlink>
      <a:folHlink>
        <a:srgbClr val="FFCC99"/>
      </a:folHlink>
    </a:clrScheme>
    <a:fontScheme name="1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隶书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隶书" panose="02010800040101010101" pitchFamily="2" charset="-122"/>
          </a:defRPr>
        </a:defPPr>
      </a:lstStyle>
    </a:lnDef>
  </a:objectDefaults>
  <a:extraClrSchemeLst>
    <a:extraClrScheme>
      <a:clrScheme name="1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9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B92D00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10">
        <a:dk1>
          <a:srgbClr val="000000"/>
        </a:dk1>
        <a:lt1>
          <a:srgbClr val="FFFFFF"/>
        </a:lt1>
        <a:dk2>
          <a:srgbClr val="9900CC"/>
        </a:dk2>
        <a:lt2>
          <a:srgbClr val="FFCC66"/>
        </a:lt2>
        <a:accent1>
          <a:srgbClr val="33CC3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B92D00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11">
        <a:dk1>
          <a:srgbClr val="000000"/>
        </a:dk1>
        <a:lt1>
          <a:srgbClr val="FFFFFF"/>
        </a:lt1>
        <a:dk2>
          <a:srgbClr val="9900CC"/>
        </a:dk2>
        <a:lt2>
          <a:srgbClr val="FFCC66"/>
        </a:lt2>
        <a:accent1>
          <a:srgbClr val="33CC3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B92D00"/>
        </a:accent6>
        <a:hlink>
          <a:srgbClr val="800000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12">
        <a:dk1>
          <a:srgbClr val="000000"/>
        </a:dk1>
        <a:lt1>
          <a:srgbClr val="FFFFFF"/>
        </a:lt1>
        <a:dk2>
          <a:srgbClr val="9900CC"/>
        </a:dk2>
        <a:lt2>
          <a:srgbClr val="FFCC66"/>
        </a:lt2>
        <a:accent1>
          <a:srgbClr val="8000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C0AAAA"/>
        </a:accent5>
        <a:accent6>
          <a:srgbClr val="B92D00"/>
        </a:accent6>
        <a:hlink>
          <a:srgbClr val="800000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13">
        <a:dk1>
          <a:srgbClr val="000000"/>
        </a:dk1>
        <a:lt1>
          <a:srgbClr val="FFFFFF"/>
        </a:lt1>
        <a:dk2>
          <a:srgbClr val="9900CC"/>
        </a:dk2>
        <a:lt2>
          <a:srgbClr val="FFCC66"/>
        </a:lt2>
        <a:accent1>
          <a:srgbClr val="800000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C0AAAA"/>
        </a:accent5>
        <a:accent6>
          <a:srgbClr val="730000"/>
        </a:accent6>
        <a:hlink>
          <a:srgbClr val="800000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14">
        <a:dk1>
          <a:srgbClr val="000000"/>
        </a:dk1>
        <a:lt1>
          <a:srgbClr val="FFFFFF"/>
        </a:lt1>
        <a:dk2>
          <a:srgbClr val="000000"/>
        </a:dk2>
        <a:lt2>
          <a:srgbClr val="660066"/>
        </a:lt2>
        <a:accent1>
          <a:srgbClr val="FF0000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730000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15">
        <a:dk1>
          <a:srgbClr val="000000"/>
        </a:dk1>
        <a:lt1>
          <a:srgbClr val="FFFFFF"/>
        </a:lt1>
        <a:dk2>
          <a:srgbClr val="000000"/>
        </a:dk2>
        <a:lt2>
          <a:srgbClr val="660066"/>
        </a:lt2>
        <a:accent1>
          <a:srgbClr val="FF0000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E78A5C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16">
        <a:dk1>
          <a:srgbClr val="000000"/>
        </a:dk1>
        <a:lt1>
          <a:srgbClr val="FFFFFF"/>
        </a:lt1>
        <a:dk2>
          <a:srgbClr val="000000"/>
        </a:dk2>
        <a:lt2>
          <a:srgbClr val="660066"/>
        </a:lt2>
        <a:accent1>
          <a:srgbClr val="FF00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8A0000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</Template>
  <TotalTime>7421</TotalTime>
  <Pages>0</Pages>
  <Words>5062</Words>
  <Characters>0</Characters>
  <Application>Microsoft Office PowerPoint</Application>
  <DocSecurity>0</DocSecurity>
  <PresentationFormat>全屏显示(4:3)</PresentationFormat>
  <Lines>0</Lines>
  <Paragraphs>721</Paragraphs>
  <Slides>44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1" baseType="lpstr">
      <vt:lpstr>黑体</vt:lpstr>
      <vt:lpstr>华文隶书</vt:lpstr>
      <vt:lpstr>华文细黑</vt:lpstr>
      <vt:lpstr>华文行楷</vt:lpstr>
      <vt:lpstr>华文中宋</vt:lpstr>
      <vt:lpstr>楷体_GB2312</vt:lpstr>
      <vt:lpstr>SimSun</vt:lpstr>
      <vt:lpstr>SimSun</vt:lpstr>
      <vt:lpstr>Arial</vt:lpstr>
      <vt:lpstr>Cambria Math</vt:lpstr>
      <vt:lpstr>Garamond</vt:lpstr>
      <vt:lpstr>Symbol</vt:lpstr>
      <vt:lpstr>Times New Roman</vt:lpstr>
      <vt:lpstr>Verdana</vt:lpstr>
      <vt:lpstr>Wingdings</vt:lpstr>
      <vt:lpstr>1</vt:lpstr>
      <vt:lpstr>Photo Editor 照片</vt:lpstr>
      <vt:lpstr>PowerPoint 演示文稿</vt:lpstr>
      <vt:lpstr>PowerPoint 演示文稿</vt:lpstr>
      <vt:lpstr>8.1 分支限界法的基本思想</vt:lpstr>
      <vt:lpstr>8.1 分支限界法的基本思想</vt:lpstr>
      <vt:lpstr>PowerPoint 演示文稿</vt:lpstr>
      <vt:lpstr>8.1 分支限界法的基本思想</vt:lpstr>
      <vt:lpstr> </vt:lpstr>
      <vt:lpstr>PowerPoint 演示文稿</vt:lpstr>
      <vt:lpstr>例1：0-1背包问题：队列式分支限界法</vt:lpstr>
      <vt:lpstr>例1：0-1背包问题：队列式分支限界法</vt:lpstr>
      <vt:lpstr>例1：0-1背包问题：优先队列式分支限界法</vt:lpstr>
      <vt:lpstr>例1：0-1背包问题：优先队列式分支限界法</vt:lpstr>
      <vt:lpstr>PowerPoint 演示文稿</vt:lpstr>
      <vt:lpstr>8.1 分支限界法的基本思想</vt:lpstr>
      <vt:lpstr>8.2 单源最短路径问题</vt:lpstr>
      <vt:lpstr>PowerPoint 演示文稿</vt:lpstr>
      <vt:lpstr>8.2 单源最短路径问题</vt:lpstr>
      <vt:lpstr>8.2 单源最短路径问题</vt:lpstr>
      <vt:lpstr>8.2 单源最短路径问题</vt:lpstr>
      <vt:lpstr>8.2 单源最短路径问题</vt:lpstr>
      <vt:lpstr>8.2 单源最短路径问题</vt:lpstr>
      <vt:lpstr>8.2 单源最短路径问题</vt:lpstr>
      <vt:lpstr>8.2 单源最短路径问题</vt:lpstr>
      <vt:lpstr>8.3 装载问题</vt:lpstr>
      <vt:lpstr>8.3 装载问题</vt:lpstr>
      <vt:lpstr>8.3 装载问题</vt:lpstr>
      <vt:lpstr>PowerPoint 演示文稿</vt:lpstr>
      <vt:lpstr>8.3 装载问题</vt:lpstr>
      <vt:lpstr>8.3 装载问题</vt:lpstr>
      <vt:lpstr>8.3 装载问题</vt:lpstr>
      <vt:lpstr>8.3 装载问题</vt:lpstr>
      <vt:lpstr>8.3 装载问题</vt:lpstr>
      <vt:lpstr>8.3 装载问题</vt:lpstr>
      <vt:lpstr>8.3 装载问题</vt:lpstr>
      <vt:lpstr>8.3 装载问题</vt:lpstr>
      <vt:lpstr>PowerPoint 演示文稿</vt:lpstr>
      <vt:lpstr>8.4 0-1背包问题</vt:lpstr>
      <vt:lpstr>8.4 0-1背包问题</vt:lpstr>
      <vt:lpstr>8.4 0-1背包问题</vt:lpstr>
      <vt:lpstr>8.4 0-1背包问题</vt:lpstr>
      <vt:lpstr>8.4 0-1背包问题</vt:lpstr>
      <vt:lpstr>8.4 0-1背包问题</vt:lpstr>
      <vt:lpstr>8.4 0-1背包问题</vt:lpstr>
      <vt:lpstr>小结</vt:lpstr>
    </vt:vector>
  </TitlesOfParts>
  <Company>洛阳师范学院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引论</dc:title>
  <dc:subject>课件</dc:subject>
  <dc:creator>sp zhao</dc:creator>
  <cp:lastModifiedBy>Z B</cp:lastModifiedBy>
  <cp:revision>679</cp:revision>
  <dcterms:created xsi:type="dcterms:W3CDTF">2002-02-23T12:50:54Z</dcterms:created>
  <dcterms:modified xsi:type="dcterms:W3CDTF">2020-10-25T16:01:41Z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