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3706" r:id="rId2"/>
    <p:sldMasterId id="2147483718" r:id="rId3"/>
  </p:sldMasterIdLst>
  <p:sldIdLst>
    <p:sldId id="256" r:id="rId4"/>
    <p:sldId id="257" r:id="rId5"/>
    <p:sldId id="258" r:id="rId6"/>
    <p:sldId id="260" r:id="rId7"/>
    <p:sldId id="259" r:id="rId8"/>
    <p:sldId id="261" r:id="rId9"/>
    <p:sldId id="265" r:id="rId10"/>
    <p:sldId id="264" r:id="rId11"/>
    <p:sldId id="263" r:id="rId12"/>
    <p:sldId id="262"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7CC537-3F55-49C4-A889-F9809C8CFC55}"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8263B-0853-4EAC-AAAF-85E5CADC1FF2}" type="slidenum">
              <a:rPr lang="en-US" smtClean="0"/>
              <a:t>‹#›</a:t>
            </a:fld>
            <a:endParaRPr lang="en-US"/>
          </a:p>
        </p:txBody>
      </p:sp>
    </p:spTree>
    <p:extLst>
      <p:ext uri="{BB962C8B-B14F-4D97-AF65-F5344CB8AC3E}">
        <p14:creationId xmlns:p14="http://schemas.microsoft.com/office/powerpoint/2010/main" val="897594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7CC537-3F55-49C4-A889-F9809C8CFC55}"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8263B-0853-4EAC-AAAF-85E5CADC1FF2}" type="slidenum">
              <a:rPr lang="en-US" smtClean="0"/>
              <a:t>‹#›</a:t>
            </a:fld>
            <a:endParaRPr lang="en-US"/>
          </a:p>
        </p:txBody>
      </p:sp>
    </p:spTree>
    <p:extLst>
      <p:ext uri="{BB962C8B-B14F-4D97-AF65-F5344CB8AC3E}">
        <p14:creationId xmlns:p14="http://schemas.microsoft.com/office/powerpoint/2010/main" val="2576672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7CC537-3F55-49C4-A889-F9809C8CFC55}"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8263B-0853-4EAC-AAAF-85E5CADC1FF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93649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7CC537-3F55-49C4-A889-F9809C8CFC55}"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8263B-0853-4EAC-AAAF-85E5CADC1FF2}" type="slidenum">
              <a:rPr lang="en-US" smtClean="0"/>
              <a:t>‹#›</a:t>
            </a:fld>
            <a:endParaRPr lang="en-US"/>
          </a:p>
        </p:txBody>
      </p:sp>
    </p:spTree>
    <p:extLst>
      <p:ext uri="{BB962C8B-B14F-4D97-AF65-F5344CB8AC3E}">
        <p14:creationId xmlns:p14="http://schemas.microsoft.com/office/powerpoint/2010/main" val="1426700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7CC537-3F55-49C4-A889-F9809C8CFC55}"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8263B-0853-4EAC-AAAF-85E5CADC1FF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52262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7CC537-3F55-49C4-A889-F9809C8CFC55}"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8263B-0853-4EAC-AAAF-85E5CADC1FF2}" type="slidenum">
              <a:rPr lang="en-US" smtClean="0"/>
              <a:t>‹#›</a:t>
            </a:fld>
            <a:endParaRPr lang="en-US"/>
          </a:p>
        </p:txBody>
      </p:sp>
    </p:spTree>
    <p:extLst>
      <p:ext uri="{BB962C8B-B14F-4D97-AF65-F5344CB8AC3E}">
        <p14:creationId xmlns:p14="http://schemas.microsoft.com/office/powerpoint/2010/main" val="820587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7CC537-3F55-49C4-A889-F9809C8CFC55}"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8263B-0853-4EAC-AAAF-85E5CADC1FF2}" type="slidenum">
              <a:rPr lang="en-US" smtClean="0"/>
              <a:t>‹#›</a:t>
            </a:fld>
            <a:endParaRPr lang="en-US"/>
          </a:p>
        </p:txBody>
      </p:sp>
    </p:spTree>
    <p:extLst>
      <p:ext uri="{BB962C8B-B14F-4D97-AF65-F5344CB8AC3E}">
        <p14:creationId xmlns:p14="http://schemas.microsoft.com/office/powerpoint/2010/main" val="3578018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7CC537-3F55-49C4-A889-F9809C8CFC55}"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8263B-0853-4EAC-AAAF-85E5CADC1FF2}" type="slidenum">
              <a:rPr lang="en-US" smtClean="0"/>
              <a:t>‹#›</a:t>
            </a:fld>
            <a:endParaRPr lang="en-US"/>
          </a:p>
        </p:txBody>
      </p:sp>
    </p:spTree>
    <p:extLst>
      <p:ext uri="{BB962C8B-B14F-4D97-AF65-F5344CB8AC3E}">
        <p14:creationId xmlns:p14="http://schemas.microsoft.com/office/powerpoint/2010/main" val="3018226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7CC537-3F55-49C4-A889-F9809C8CFC55}"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8263B-0853-4EAC-AAAF-85E5CADC1FF2}" type="slidenum">
              <a:rPr lang="en-US" smtClean="0"/>
              <a:t>‹#›</a:t>
            </a:fld>
            <a:endParaRPr lang="en-US"/>
          </a:p>
        </p:txBody>
      </p:sp>
    </p:spTree>
    <p:extLst>
      <p:ext uri="{BB962C8B-B14F-4D97-AF65-F5344CB8AC3E}">
        <p14:creationId xmlns:p14="http://schemas.microsoft.com/office/powerpoint/2010/main" val="4031403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7CC537-3F55-49C4-A889-F9809C8CFC55}"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8263B-0853-4EAC-AAAF-85E5CADC1FF2}" type="slidenum">
              <a:rPr lang="en-US" smtClean="0"/>
              <a:t>‹#›</a:t>
            </a:fld>
            <a:endParaRPr lang="en-US"/>
          </a:p>
        </p:txBody>
      </p:sp>
    </p:spTree>
    <p:extLst>
      <p:ext uri="{BB962C8B-B14F-4D97-AF65-F5344CB8AC3E}">
        <p14:creationId xmlns:p14="http://schemas.microsoft.com/office/powerpoint/2010/main" val="42306909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7CC537-3F55-49C4-A889-F9809C8CFC55}"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8263B-0853-4EAC-AAAF-85E5CADC1FF2}" type="slidenum">
              <a:rPr lang="en-US" smtClean="0"/>
              <a:t>‹#›</a:t>
            </a:fld>
            <a:endParaRPr lang="en-US"/>
          </a:p>
        </p:txBody>
      </p:sp>
    </p:spTree>
    <p:extLst>
      <p:ext uri="{BB962C8B-B14F-4D97-AF65-F5344CB8AC3E}">
        <p14:creationId xmlns:p14="http://schemas.microsoft.com/office/powerpoint/2010/main" val="114848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7CC537-3F55-49C4-A889-F9809C8CFC55}"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8263B-0853-4EAC-AAAF-85E5CADC1FF2}" type="slidenum">
              <a:rPr lang="en-US" smtClean="0"/>
              <a:t>‹#›</a:t>
            </a:fld>
            <a:endParaRPr lang="en-US"/>
          </a:p>
        </p:txBody>
      </p:sp>
    </p:spTree>
    <p:extLst>
      <p:ext uri="{BB962C8B-B14F-4D97-AF65-F5344CB8AC3E}">
        <p14:creationId xmlns:p14="http://schemas.microsoft.com/office/powerpoint/2010/main" val="32003352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7CC537-3F55-49C4-A889-F9809C8CFC55}"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38263B-0853-4EAC-AAAF-85E5CADC1FF2}" type="slidenum">
              <a:rPr lang="en-US" smtClean="0"/>
              <a:t>‹#›</a:t>
            </a:fld>
            <a:endParaRPr lang="en-US"/>
          </a:p>
        </p:txBody>
      </p:sp>
    </p:spTree>
    <p:extLst>
      <p:ext uri="{BB962C8B-B14F-4D97-AF65-F5344CB8AC3E}">
        <p14:creationId xmlns:p14="http://schemas.microsoft.com/office/powerpoint/2010/main" val="15106702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7CC537-3F55-49C4-A889-F9809C8CFC55}"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38263B-0853-4EAC-AAAF-85E5CADC1FF2}" type="slidenum">
              <a:rPr lang="en-US" smtClean="0"/>
              <a:t>‹#›</a:t>
            </a:fld>
            <a:endParaRPr lang="en-US"/>
          </a:p>
        </p:txBody>
      </p:sp>
    </p:spTree>
    <p:extLst>
      <p:ext uri="{BB962C8B-B14F-4D97-AF65-F5344CB8AC3E}">
        <p14:creationId xmlns:p14="http://schemas.microsoft.com/office/powerpoint/2010/main" val="7342416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7CC537-3F55-49C4-A889-F9809C8CFC55}"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38263B-0853-4EAC-AAAF-85E5CADC1FF2}" type="slidenum">
              <a:rPr lang="en-US" smtClean="0"/>
              <a:t>‹#›</a:t>
            </a:fld>
            <a:endParaRPr lang="en-US"/>
          </a:p>
        </p:txBody>
      </p:sp>
    </p:spTree>
    <p:extLst>
      <p:ext uri="{BB962C8B-B14F-4D97-AF65-F5344CB8AC3E}">
        <p14:creationId xmlns:p14="http://schemas.microsoft.com/office/powerpoint/2010/main" val="52233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7CC537-3F55-49C4-A889-F9809C8CFC55}" type="datetimeFigureOut">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38263B-0853-4EAC-AAAF-85E5CADC1FF2}" type="slidenum">
              <a:rPr lang="en-US" smtClean="0"/>
              <a:t>‹#›</a:t>
            </a:fld>
            <a:endParaRPr lang="en-US"/>
          </a:p>
        </p:txBody>
      </p:sp>
    </p:spTree>
    <p:extLst>
      <p:ext uri="{BB962C8B-B14F-4D97-AF65-F5344CB8AC3E}">
        <p14:creationId xmlns:p14="http://schemas.microsoft.com/office/powerpoint/2010/main" val="5739866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7CC537-3F55-49C4-A889-F9809C8CFC55}"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38263B-0853-4EAC-AAAF-85E5CADC1FF2}" type="slidenum">
              <a:rPr lang="en-US" smtClean="0"/>
              <a:t>‹#›</a:t>
            </a:fld>
            <a:endParaRPr lang="en-US"/>
          </a:p>
        </p:txBody>
      </p:sp>
    </p:spTree>
    <p:extLst>
      <p:ext uri="{BB962C8B-B14F-4D97-AF65-F5344CB8AC3E}">
        <p14:creationId xmlns:p14="http://schemas.microsoft.com/office/powerpoint/2010/main" val="4131571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7CC537-3F55-49C4-A889-F9809C8CFC55}"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38263B-0853-4EAC-AAAF-85E5CADC1FF2}" type="slidenum">
              <a:rPr lang="en-US" smtClean="0"/>
              <a:t>‹#›</a:t>
            </a:fld>
            <a:endParaRPr lang="en-US"/>
          </a:p>
        </p:txBody>
      </p:sp>
    </p:spTree>
    <p:extLst>
      <p:ext uri="{BB962C8B-B14F-4D97-AF65-F5344CB8AC3E}">
        <p14:creationId xmlns:p14="http://schemas.microsoft.com/office/powerpoint/2010/main" val="32663191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7CC537-3F55-49C4-A889-F9809C8CFC55}"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8263B-0853-4EAC-AAAF-85E5CADC1FF2}" type="slidenum">
              <a:rPr lang="en-US" smtClean="0"/>
              <a:t>‹#›</a:t>
            </a:fld>
            <a:endParaRPr lang="en-US"/>
          </a:p>
        </p:txBody>
      </p:sp>
    </p:spTree>
    <p:extLst>
      <p:ext uri="{BB962C8B-B14F-4D97-AF65-F5344CB8AC3E}">
        <p14:creationId xmlns:p14="http://schemas.microsoft.com/office/powerpoint/2010/main" val="31871390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7CC537-3F55-49C4-A889-F9809C8CFC55}"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8263B-0853-4EAC-AAAF-85E5CADC1FF2}" type="slidenum">
              <a:rPr lang="en-US" smtClean="0"/>
              <a:t>‹#›</a:t>
            </a:fld>
            <a:endParaRPr lang="en-US"/>
          </a:p>
        </p:txBody>
      </p:sp>
    </p:spTree>
    <p:extLst>
      <p:ext uri="{BB962C8B-B14F-4D97-AF65-F5344CB8AC3E}">
        <p14:creationId xmlns:p14="http://schemas.microsoft.com/office/powerpoint/2010/main" val="40490358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7CC537-3F55-49C4-A889-F9809C8CFC55}"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8263B-0853-4EAC-AAAF-85E5CADC1FF2}" type="slidenum">
              <a:rPr lang="en-US" smtClean="0"/>
              <a:t>‹#›</a:t>
            </a:fld>
            <a:endParaRPr lang="en-US"/>
          </a:p>
        </p:txBody>
      </p:sp>
    </p:spTree>
    <p:extLst>
      <p:ext uri="{BB962C8B-B14F-4D97-AF65-F5344CB8AC3E}">
        <p14:creationId xmlns:p14="http://schemas.microsoft.com/office/powerpoint/2010/main" val="13621575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7CC537-3F55-49C4-A889-F9809C8CFC55}"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8263B-0853-4EAC-AAAF-85E5CADC1FF2}" type="slidenum">
              <a:rPr lang="en-US" smtClean="0"/>
              <a:t>‹#›</a:t>
            </a:fld>
            <a:endParaRPr lang="en-US"/>
          </a:p>
        </p:txBody>
      </p:sp>
    </p:spTree>
    <p:extLst>
      <p:ext uri="{BB962C8B-B14F-4D97-AF65-F5344CB8AC3E}">
        <p14:creationId xmlns:p14="http://schemas.microsoft.com/office/powerpoint/2010/main" val="381340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7CC537-3F55-49C4-A889-F9809C8CFC55}"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8263B-0853-4EAC-AAAF-85E5CADC1FF2}" type="slidenum">
              <a:rPr lang="en-US" smtClean="0"/>
              <a:t>‹#›</a:t>
            </a:fld>
            <a:endParaRPr lang="en-US"/>
          </a:p>
        </p:txBody>
      </p:sp>
    </p:spTree>
    <p:extLst>
      <p:ext uri="{BB962C8B-B14F-4D97-AF65-F5344CB8AC3E}">
        <p14:creationId xmlns:p14="http://schemas.microsoft.com/office/powerpoint/2010/main" val="9121216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7CC537-3F55-49C4-A889-F9809C8CFC55}"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8263B-0853-4EAC-AAAF-85E5CADC1FF2}" type="slidenum">
              <a:rPr lang="en-US" smtClean="0"/>
              <a:t>‹#›</a:t>
            </a:fld>
            <a:endParaRPr lang="en-US"/>
          </a:p>
        </p:txBody>
      </p:sp>
    </p:spTree>
    <p:extLst>
      <p:ext uri="{BB962C8B-B14F-4D97-AF65-F5344CB8AC3E}">
        <p14:creationId xmlns:p14="http://schemas.microsoft.com/office/powerpoint/2010/main" val="29354459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7CC537-3F55-49C4-A889-F9809C8CFC55}"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38263B-0853-4EAC-AAAF-85E5CADC1FF2}" type="slidenum">
              <a:rPr lang="en-US" smtClean="0"/>
              <a:t>‹#›</a:t>
            </a:fld>
            <a:endParaRPr lang="en-US"/>
          </a:p>
        </p:txBody>
      </p:sp>
    </p:spTree>
    <p:extLst>
      <p:ext uri="{BB962C8B-B14F-4D97-AF65-F5344CB8AC3E}">
        <p14:creationId xmlns:p14="http://schemas.microsoft.com/office/powerpoint/2010/main" val="8587215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7CC537-3F55-49C4-A889-F9809C8CFC55}"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38263B-0853-4EAC-AAAF-85E5CADC1FF2}" type="slidenum">
              <a:rPr lang="en-US" smtClean="0"/>
              <a:t>‹#›</a:t>
            </a:fld>
            <a:endParaRPr lang="en-US"/>
          </a:p>
        </p:txBody>
      </p:sp>
    </p:spTree>
    <p:extLst>
      <p:ext uri="{BB962C8B-B14F-4D97-AF65-F5344CB8AC3E}">
        <p14:creationId xmlns:p14="http://schemas.microsoft.com/office/powerpoint/2010/main" val="25998739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7CC537-3F55-49C4-A889-F9809C8CFC55}"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38263B-0853-4EAC-AAAF-85E5CADC1FF2}" type="slidenum">
              <a:rPr lang="en-US" smtClean="0"/>
              <a:t>‹#›</a:t>
            </a:fld>
            <a:endParaRPr lang="en-US"/>
          </a:p>
        </p:txBody>
      </p:sp>
    </p:spTree>
    <p:extLst>
      <p:ext uri="{BB962C8B-B14F-4D97-AF65-F5344CB8AC3E}">
        <p14:creationId xmlns:p14="http://schemas.microsoft.com/office/powerpoint/2010/main" val="15950930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7CC537-3F55-49C4-A889-F9809C8CFC55}" type="datetimeFigureOut">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38263B-0853-4EAC-AAAF-85E5CADC1FF2}" type="slidenum">
              <a:rPr lang="en-US" smtClean="0"/>
              <a:t>‹#›</a:t>
            </a:fld>
            <a:endParaRPr lang="en-US"/>
          </a:p>
        </p:txBody>
      </p:sp>
    </p:spTree>
    <p:extLst>
      <p:ext uri="{BB962C8B-B14F-4D97-AF65-F5344CB8AC3E}">
        <p14:creationId xmlns:p14="http://schemas.microsoft.com/office/powerpoint/2010/main" val="22679280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7CC537-3F55-49C4-A889-F9809C8CFC55}"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38263B-0853-4EAC-AAAF-85E5CADC1FF2}" type="slidenum">
              <a:rPr lang="en-US" smtClean="0"/>
              <a:t>‹#›</a:t>
            </a:fld>
            <a:endParaRPr lang="en-US"/>
          </a:p>
        </p:txBody>
      </p:sp>
    </p:spTree>
    <p:extLst>
      <p:ext uri="{BB962C8B-B14F-4D97-AF65-F5344CB8AC3E}">
        <p14:creationId xmlns:p14="http://schemas.microsoft.com/office/powerpoint/2010/main" val="37237699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7CC537-3F55-49C4-A889-F9809C8CFC55}"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38263B-0853-4EAC-AAAF-85E5CADC1FF2}" type="slidenum">
              <a:rPr lang="en-US" smtClean="0"/>
              <a:t>‹#›</a:t>
            </a:fld>
            <a:endParaRPr lang="en-US"/>
          </a:p>
        </p:txBody>
      </p:sp>
    </p:spTree>
    <p:extLst>
      <p:ext uri="{BB962C8B-B14F-4D97-AF65-F5344CB8AC3E}">
        <p14:creationId xmlns:p14="http://schemas.microsoft.com/office/powerpoint/2010/main" val="10611696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7CC537-3F55-49C4-A889-F9809C8CFC55}"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8263B-0853-4EAC-AAAF-85E5CADC1FF2}" type="slidenum">
              <a:rPr lang="en-US" smtClean="0"/>
              <a:t>‹#›</a:t>
            </a:fld>
            <a:endParaRPr lang="en-US"/>
          </a:p>
        </p:txBody>
      </p:sp>
    </p:spTree>
    <p:extLst>
      <p:ext uri="{BB962C8B-B14F-4D97-AF65-F5344CB8AC3E}">
        <p14:creationId xmlns:p14="http://schemas.microsoft.com/office/powerpoint/2010/main" val="9239772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7CC537-3F55-49C4-A889-F9809C8CFC55}"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38263B-0853-4EAC-AAAF-85E5CADC1FF2}" type="slidenum">
              <a:rPr lang="en-US" smtClean="0"/>
              <a:t>‹#›</a:t>
            </a:fld>
            <a:endParaRPr lang="en-US"/>
          </a:p>
        </p:txBody>
      </p:sp>
    </p:spTree>
    <p:extLst>
      <p:ext uri="{BB962C8B-B14F-4D97-AF65-F5344CB8AC3E}">
        <p14:creationId xmlns:p14="http://schemas.microsoft.com/office/powerpoint/2010/main" val="2685253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7CC537-3F55-49C4-A889-F9809C8CFC55}"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38263B-0853-4EAC-AAAF-85E5CADC1FF2}" type="slidenum">
              <a:rPr lang="en-US" smtClean="0"/>
              <a:t>‹#›</a:t>
            </a:fld>
            <a:endParaRPr lang="en-US"/>
          </a:p>
        </p:txBody>
      </p:sp>
    </p:spTree>
    <p:extLst>
      <p:ext uri="{BB962C8B-B14F-4D97-AF65-F5344CB8AC3E}">
        <p14:creationId xmlns:p14="http://schemas.microsoft.com/office/powerpoint/2010/main" val="3095665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7CC537-3F55-49C4-A889-F9809C8CFC55}"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38263B-0853-4EAC-AAAF-85E5CADC1FF2}" type="slidenum">
              <a:rPr lang="en-US" smtClean="0"/>
              <a:t>‹#›</a:t>
            </a:fld>
            <a:endParaRPr lang="en-US"/>
          </a:p>
        </p:txBody>
      </p:sp>
    </p:spTree>
    <p:extLst>
      <p:ext uri="{BB962C8B-B14F-4D97-AF65-F5344CB8AC3E}">
        <p14:creationId xmlns:p14="http://schemas.microsoft.com/office/powerpoint/2010/main" val="2135012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A7CC537-3F55-49C4-A889-F9809C8CFC55}"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38263B-0853-4EAC-AAAF-85E5CADC1FF2}" type="slidenum">
              <a:rPr lang="en-US" smtClean="0"/>
              <a:t>‹#›</a:t>
            </a:fld>
            <a:endParaRPr lang="en-US"/>
          </a:p>
        </p:txBody>
      </p:sp>
    </p:spTree>
    <p:extLst>
      <p:ext uri="{BB962C8B-B14F-4D97-AF65-F5344CB8AC3E}">
        <p14:creationId xmlns:p14="http://schemas.microsoft.com/office/powerpoint/2010/main" val="1036855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7CC537-3F55-49C4-A889-F9809C8CFC55}" type="datetimeFigureOut">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38263B-0853-4EAC-AAAF-85E5CADC1FF2}" type="slidenum">
              <a:rPr lang="en-US" smtClean="0"/>
              <a:t>‹#›</a:t>
            </a:fld>
            <a:endParaRPr lang="en-US"/>
          </a:p>
        </p:txBody>
      </p:sp>
    </p:spTree>
    <p:extLst>
      <p:ext uri="{BB962C8B-B14F-4D97-AF65-F5344CB8AC3E}">
        <p14:creationId xmlns:p14="http://schemas.microsoft.com/office/powerpoint/2010/main" val="4033850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7CC537-3F55-49C4-A889-F9809C8CFC55}"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38263B-0853-4EAC-AAAF-85E5CADC1FF2}" type="slidenum">
              <a:rPr lang="en-US" smtClean="0"/>
              <a:t>‹#›</a:t>
            </a:fld>
            <a:endParaRPr lang="en-US"/>
          </a:p>
        </p:txBody>
      </p:sp>
    </p:spTree>
    <p:extLst>
      <p:ext uri="{BB962C8B-B14F-4D97-AF65-F5344CB8AC3E}">
        <p14:creationId xmlns:p14="http://schemas.microsoft.com/office/powerpoint/2010/main" val="3794330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A7CC537-3F55-49C4-A889-F9809C8CFC55}"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38263B-0853-4EAC-AAAF-85E5CADC1FF2}" type="slidenum">
              <a:rPr lang="en-US" smtClean="0"/>
              <a:t>‹#›</a:t>
            </a:fld>
            <a:endParaRPr lang="en-US"/>
          </a:p>
        </p:txBody>
      </p:sp>
    </p:spTree>
    <p:extLst>
      <p:ext uri="{BB962C8B-B14F-4D97-AF65-F5344CB8AC3E}">
        <p14:creationId xmlns:p14="http://schemas.microsoft.com/office/powerpoint/2010/main" val="809436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7CC537-3F55-49C4-A889-F9809C8CFC55}" type="datetimeFigureOut">
              <a:rPr lang="en-US" smtClean="0"/>
              <a:t>1/24/2023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638263B-0853-4EAC-AAAF-85E5CADC1FF2}" type="slidenum">
              <a:rPr lang="en-US" smtClean="0"/>
              <a:t>‹#›</a:t>
            </a:fld>
            <a:endParaRPr lang="en-US"/>
          </a:p>
        </p:txBody>
      </p:sp>
    </p:spTree>
    <p:extLst>
      <p:ext uri="{BB962C8B-B14F-4D97-AF65-F5344CB8AC3E}">
        <p14:creationId xmlns:p14="http://schemas.microsoft.com/office/powerpoint/2010/main" val="315687725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7CC537-3F55-49C4-A889-F9809C8CFC55}" type="datetimeFigureOut">
              <a:rPr lang="en-US" smtClean="0"/>
              <a:t>1/24/2023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38263B-0853-4EAC-AAAF-85E5CADC1FF2}" type="slidenum">
              <a:rPr lang="en-US" smtClean="0"/>
              <a:t>‹#›</a:t>
            </a:fld>
            <a:endParaRPr lang="en-US"/>
          </a:p>
        </p:txBody>
      </p:sp>
    </p:spTree>
    <p:extLst>
      <p:ext uri="{BB962C8B-B14F-4D97-AF65-F5344CB8AC3E}">
        <p14:creationId xmlns:p14="http://schemas.microsoft.com/office/powerpoint/2010/main" val="130268235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7CC537-3F55-49C4-A889-F9809C8CFC55}" type="datetimeFigureOut">
              <a:rPr lang="en-US" smtClean="0"/>
              <a:t>1/24/2023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38263B-0853-4EAC-AAAF-85E5CADC1FF2}" type="slidenum">
              <a:rPr lang="en-US" smtClean="0"/>
              <a:t>‹#›</a:t>
            </a:fld>
            <a:endParaRPr lang="en-US"/>
          </a:p>
        </p:txBody>
      </p:sp>
    </p:spTree>
    <p:extLst>
      <p:ext uri="{BB962C8B-B14F-4D97-AF65-F5344CB8AC3E}">
        <p14:creationId xmlns:p14="http://schemas.microsoft.com/office/powerpoint/2010/main" val="762130870"/>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sz="2800" b="1" dirty="0" smtClean="0"/>
              <a:t>    </a:t>
            </a:r>
            <a:br>
              <a:rPr lang="en-US" sz="2800" b="1" dirty="0" smtClean="0"/>
            </a:br>
            <a:r>
              <a:rPr lang="en-US" sz="2800" b="1" dirty="0" smtClean="0"/>
              <a:t/>
            </a:r>
            <a:br>
              <a:rPr lang="en-US" sz="2800" b="1" dirty="0" smtClean="0"/>
            </a:br>
            <a:r>
              <a:rPr lang="en-US" sz="2800" b="1" dirty="0" smtClean="0"/>
              <a:t/>
            </a:r>
            <a:br>
              <a:rPr lang="en-US" sz="2800" b="1" dirty="0" smtClean="0"/>
            </a:br>
            <a:r>
              <a:rPr lang="en-US" sz="4400" b="1" dirty="0" smtClean="0"/>
              <a:t>Software Design Document</a:t>
            </a:r>
            <a:br>
              <a:rPr lang="en-US" sz="4400" b="1" dirty="0" smtClean="0"/>
            </a:br>
            <a:r>
              <a:rPr lang="en-US" sz="1800" b="1" dirty="0" smtClean="0">
                <a:solidFill>
                  <a:schemeClr val="tx1"/>
                </a:solidFill>
              </a:rPr>
              <a:t>Project Name:</a:t>
            </a:r>
            <a:br>
              <a:rPr lang="en-US" sz="1800" b="1" dirty="0" smtClean="0">
                <a:solidFill>
                  <a:schemeClr val="tx1"/>
                </a:solidFill>
              </a:rPr>
            </a:br>
            <a:r>
              <a:rPr lang="en-US" sz="2800" b="1" dirty="0" smtClean="0"/>
              <a:t>Warehouse Management System</a:t>
            </a:r>
            <a:r>
              <a:rPr lang="en-US" b="1" dirty="0" smtClean="0"/>
              <a:t/>
            </a:r>
            <a:br>
              <a:rPr lang="en-US" b="1" dirty="0" smtClean="0"/>
            </a:br>
            <a:r>
              <a:rPr lang="en-US" b="1" dirty="0" smtClean="0"/>
              <a:t/>
            </a:r>
            <a:br>
              <a:rPr lang="en-US" b="1" dirty="0" smtClean="0"/>
            </a:br>
            <a:endParaRPr lang="en-US" b="1" dirty="0"/>
          </a:p>
        </p:txBody>
      </p:sp>
      <p:sp>
        <p:nvSpPr>
          <p:cNvPr id="3" name="Subtitle 2"/>
          <p:cNvSpPr>
            <a:spLocks noGrp="1"/>
          </p:cNvSpPr>
          <p:nvPr>
            <p:ph type="subTitle" idx="1"/>
          </p:nvPr>
        </p:nvSpPr>
        <p:spPr>
          <a:xfrm>
            <a:off x="1507067" y="2690446"/>
            <a:ext cx="7766936" cy="3692769"/>
          </a:xfrm>
        </p:spPr>
        <p:txBody>
          <a:bodyPr>
            <a:normAutofit lnSpcReduction="10000"/>
          </a:bodyPr>
          <a:lstStyle/>
          <a:p>
            <a:r>
              <a:rPr lang="en-US" b="1" dirty="0"/>
              <a:t>Version 1.0 approved</a:t>
            </a:r>
          </a:p>
          <a:p>
            <a:r>
              <a:rPr lang="en-US" b="1" dirty="0"/>
              <a:t/>
            </a:r>
            <a:br>
              <a:rPr lang="en-US" b="1" dirty="0"/>
            </a:br>
            <a:r>
              <a:rPr lang="en-US" b="1" dirty="0"/>
              <a:t>Prepared by </a:t>
            </a:r>
          </a:p>
          <a:p>
            <a:r>
              <a:rPr lang="en-US" b="1" dirty="0"/>
              <a:t>&lt;</a:t>
            </a:r>
            <a:r>
              <a:rPr lang="en-US" b="1" dirty="0" err="1"/>
              <a:t>Tendongfor</a:t>
            </a:r>
            <a:r>
              <a:rPr lang="en-US" b="1" dirty="0"/>
              <a:t> Nick, </a:t>
            </a:r>
            <a:r>
              <a:rPr lang="en-US" b="1" dirty="0" err="1"/>
              <a:t>Ashu</a:t>
            </a:r>
            <a:r>
              <a:rPr lang="en-US" b="1" dirty="0"/>
              <a:t> Boris </a:t>
            </a:r>
            <a:r>
              <a:rPr lang="en-US" b="1" dirty="0" err="1"/>
              <a:t>Ayuk</a:t>
            </a:r>
            <a:r>
              <a:rPr lang="en-US" b="1" dirty="0"/>
              <a:t>, </a:t>
            </a:r>
            <a:r>
              <a:rPr lang="en-US" b="1" dirty="0" err="1"/>
              <a:t>Njicha</a:t>
            </a:r>
            <a:r>
              <a:rPr lang="en-US" b="1" dirty="0"/>
              <a:t> Prince, </a:t>
            </a:r>
            <a:r>
              <a:rPr lang="en-US" b="1" dirty="0" err="1"/>
              <a:t>Akwayi</a:t>
            </a:r>
            <a:r>
              <a:rPr lang="en-US" b="1" dirty="0"/>
              <a:t> </a:t>
            </a:r>
            <a:r>
              <a:rPr lang="en-US" b="1" dirty="0" err="1"/>
              <a:t>Austine</a:t>
            </a:r>
            <a:r>
              <a:rPr lang="en-US" b="1" dirty="0"/>
              <a:t>&gt;</a:t>
            </a:r>
          </a:p>
          <a:p>
            <a:r>
              <a:rPr lang="en-US" b="1" dirty="0"/>
              <a:t/>
            </a:r>
            <a:br>
              <a:rPr lang="en-US" b="1" dirty="0"/>
            </a:br>
            <a:r>
              <a:rPr lang="en-US" b="1" dirty="0"/>
              <a:t>&lt;CHITECHMA UNIVERSITY&gt;</a:t>
            </a:r>
          </a:p>
          <a:p>
            <a:r>
              <a:rPr lang="en-US" b="1" dirty="0"/>
              <a:t/>
            </a:r>
            <a:br>
              <a:rPr lang="en-US" b="1" dirty="0"/>
            </a:br>
            <a:r>
              <a:rPr lang="en-US" b="1" dirty="0" smtClean="0"/>
              <a:t>&lt;24</a:t>
            </a:r>
            <a:r>
              <a:rPr lang="en-US" b="1" baseline="30000" dirty="0" smtClean="0"/>
              <a:t>th</a:t>
            </a:r>
            <a:r>
              <a:rPr lang="en-US" b="1" dirty="0" smtClean="0"/>
              <a:t> January 2023&gt;</a:t>
            </a:r>
          </a:p>
          <a:p>
            <a:r>
              <a:rPr lang="en-US" b="1" dirty="0" smtClean="0"/>
              <a:t>Supervisor: </a:t>
            </a:r>
            <a:r>
              <a:rPr lang="en-US" b="1" dirty="0" err="1" smtClean="0"/>
              <a:t>Mr</a:t>
            </a:r>
            <a:r>
              <a:rPr lang="en-US" b="1" dirty="0" smtClean="0"/>
              <a:t> </a:t>
            </a:r>
            <a:r>
              <a:rPr lang="en-US" b="1" dirty="0" err="1" smtClean="0"/>
              <a:t>Ngala</a:t>
            </a:r>
            <a:r>
              <a:rPr lang="en-US" b="1" dirty="0" smtClean="0"/>
              <a:t> </a:t>
            </a:r>
            <a:r>
              <a:rPr lang="en-US" b="1" dirty="0" err="1" smtClean="0"/>
              <a:t>Dirane</a:t>
            </a:r>
            <a:r>
              <a:rPr lang="en-US" b="1" dirty="0"/>
              <a:t/>
            </a:r>
            <a:br>
              <a:rPr lang="en-US" b="1" dirty="0"/>
            </a:br>
            <a:r>
              <a:rPr lang="en-US" b="1" dirty="0"/>
              <a:t/>
            </a:r>
            <a:br>
              <a:rPr lang="en-US" b="1" dirty="0"/>
            </a:br>
            <a:endParaRPr lang="en-US" dirty="0"/>
          </a:p>
          <a:p>
            <a:endParaRPr lang="en-US" dirty="0"/>
          </a:p>
        </p:txBody>
      </p:sp>
    </p:spTree>
    <p:extLst>
      <p:ext uri="{BB962C8B-B14F-4D97-AF65-F5344CB8AC3E}">
        <p14:creationId xmlns:p14="http://schemas.microsoft.com/office/powerpoint/2010/main" val="23066448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System Design</a:t>
            </a:r>
            <a:r>
              <a:rPr lang="en-US" dirty="0"/>
              <a:t/>
            </a:r>
            <a:br>
              <a:rPr lang="en-US" dirty="0"/>
            </a:b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552"/>
          <a:stretch/>
        </p:blipFill>
        <p:spPr>
          <a:xfrm>
            <a:off x="589084" y="1477108"/>
            <a:ext cx="9056077" cy="5020406"/>
          </a:xfrm>
        </p:spPr>
      </p:pic>
    </p:spTree>
    <p:extLst>
      <p:ext uri="{BB962C8B-B14F-4D97-AF65-F5344CB8AC3E}">
        <p14:creationId xmlns:p14="http://schemas.microsoft.com/office/powerpoint/2010/main" val="4806971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Problems</a:t>
            </a:r>
            <a:endParaRPr lang="en-US" dirty="0"/>
          </a:p>
        </p:txBody>
      </p:sp>
      <p:sp>
        <p:nvSpPr>
          <p:cNvPr id="3" name="Content Placeholder 2"/>
          <p:cNvSpPr>
            <a:spLocks noGrp="1"/>
          </p:cNvSpPr>
          <p:nvPr>
            <p:ph idx="1"/>
          </p:nvPr>
        </p:nvSpPr>
        <p:spPr/>
        <p:txBody>
          <a:bodyPr/>
          <a:lstStyle/>
          <a:p>
            <a:r>
              <a:rPr lang="en-US" dirty="0" smtClean="0"/>
              <a:t>High labor cost and inaccurate information.</a:t>
            </a:r>
          </a:p>
          <a:p>
            <a:r>
              <a:rPr lang="en-US" dirty="0" smtClean="0"/>
              <a:t>Damaged goods generates unnecessary cost</a:t>
            </a:r>
            <a:endParaRPr lang="en-US" dirty="0"/>
          </a:p>
        </p:txBody>
      </p:sp>
    </p:spTree>
    <p:extLst>
      <p:ext uri="{BB962C8B-B14F-4D97-AF65-F5344CB8AC3E}">
        <p14:creationId xmlns:p14="http://schemas.microsoft.com/office/powerpoint/2010/main" val="3779288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a:t>
            </a:r>
            <a:endParaRPr lang="en-US" dirty="0"/>
          </a:p>
        </p:txBody>
      </p:sp>
      <p:sp>
        <p:nvSpPr>
          <p:cNvPr id="3" name="Content Placeholder 2"/>
          <p:cNvSpPr>
            <a:spLocks noGrp="1"/>
          </p:cNvSpPr>
          <p:nvPr>
            <p:ph idx="1"/>
          </p:nvPr>
        </p:nvSpPr>
        <p:spPr>
          <a:xfrm>
            <a:off x="677334" y="1521069"/>
            <a:ext cx="8596668" cy="4520293"/>
          </a:xfrm>
        </p:spPr>
        <p:txBody>
          <a:bodyPr>
            <a:normAutofit lnSpcReduction="10000"/>
          </a:bodyPr>
          <a:lstStyle/>
          <a:p>
            <a:r>
              <a:rPr lang="en-US" dirty="0" smtClean="0"/>
              <a:t>Introduction</a:t>
            </a:r>
          </a:p>
          <a:p>
            <a:r>
              <a:rPr lang="en-US" dirty="0" smtClean="0"/>
              <a:t>System Overview</a:t>
            </a:r>
          </a:p>
          <a:p>
            <a:r>
              <a:rPr lang="en-US" dirty="0" smtClean="0"/>
              <a:t>Design Considerations  </a:t>
            </a:r>
          </a:p>
          <a:p>
            <a:pPr>
              <a:buFont typeface="Wingdings" panose="05000000000000000000" pitchFamily="2" charset="2"/>
              <a:buChar char="q"/>
            </a:pPr>
            <a:r>
              <a:rPr lang="en-US" sz="1400" dirty="0" smtClean="0"/>
              <a:t>Assumptions and Dependencies</a:t>
            </a:r>
          </a:p>
          <a:p>
            <a:pPr>
              <a:buFont typeface="Wingdings" panose="05000000000000000000" pitchFamily="2" charset="2"/>
              <a:buChar char="q"/>
            </a:pPr>
            <a:r>
              <a:rPr lang="en-US" sz="1400" dirty="0" smtClean="0"/>
              <a:t>General </a:t>
            </a:r>
            <a:r>
              <a:rPr lang="en-US" sz="1400" dirty="0" smtClean="0"/>
              <a:t>constraints</a:t>
            </a:r>
          </a:p>
          <a:p>
            <a:pPr>
              <a:buFont typeface="Wingdings" panose="05000000000000000000" pitchFamily="2" charset="2"/>
              <a:buChar char="q"/>
            </a:pPr>
            <a:r>
              <a:rPr lang="en-US" sz="1400" dirty="0" smtClean="0"/>
              <a:t>Proposed Solutions</a:t>
            </a:r>
            <a:endParaRPr lang="en-US" sz="1400" dirty="0" smtClean="0"/>
          </a:p>
          <a:p>
            <a:pPr>
              <a:buFont typeface="Wingdings" panose="05000000000000000000" pitchFamily="2" charset="2"/>
              <a:buChar char="q"/>
            </a:pPr>
            <a:r>
              <a:rPr lang="en-US" sz="1400" dirty="0"/>
              <a:t>G</a:t>
            </a:r>
            <a:r>
              <a:rPr lang="en-US" sz="1400" dirty="0" smtClean="0"/>
              <a:t>oals and Milestones</a:t>
            </a:r>
          </a:p>
          <a:p>
            <a:r>
              <a:rPr lang="en-US" dirty="0" smtClean="0"/>
              <a:t>System </a:t>
            </a:r>
            <a:r>
              <a:rPr lang="en-US" dirty="0" smtClean="0"/>
              <a:t>Architecture</a:t>
            </a:r>
          </a:p>
          <a:p>
            <a:r>
              <a:rPr lang="en-US" dirty="0" smtClean="0"/>
              <a:t>Detailed System </a:t>
            </a:r>
            <a:r>
              <a:rPr lang="en-US" dirty="0" smtClean="0"/>
              <a:t>Design</a:t>
            </a:r>
          </a:p>
          <a:p>
            <a:r>
              <a:rPr lang="en-US" dirty="0" smtClean="0"/>
              <a:t>Existing Problems</a:t>
            </a:r>
          </a:p>
          <a:p>
            <a:r>
              <a:rPr lang="en-US" dirty="0" smtClean="0"/>
              <a:t>Proposed Solutions</a:t>
            </a:r>
            <a:endParaRPr lang="en-US" dirty="0" smtClean="0"/>
          </a:p>
          <a:p>
            <a:r>
              <a:rPr lang="en-US" dirty="0" smtClean="0"/>
              <a:t>Timeline</a:t>
            </a:r>
            <a:endParaRPr lang="en-US" dirty="0"/>
          </a:p>
        </p:txBody>
      </p:sp>
    </p:spTree>
    <p:extLst>
      <p:ext uri="{BB962C8B-B14F-4D97-AF65-F5344CB8AC3E}">
        <p14:creationId xmlns:p14="http://schemas.microsoft.com/office/powerpoint/2010/main" val="31520725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677334" y="1846385"/>
            <a:ext cx="8596668" cy="4194977"/>
          </a:xfrm>
        </p:spPr>
        <p:txBody>
          <a:bodyPr/>
          <a:lstStyle/>
          <a:p>
            <a:pPr marL="0" indent="0">
              <a:buNone/>
            </a:pPr>
            <a:r>
              <a:rPr lang="en-US" sz="2400" dirty="0" smtClean="0"/>
              <a:t>A warehouse management system is a software application that helps control and manage the day-to-day operations in a warehouse.</a:t>
            </a:r>
          </a:p>
          <a:p>
            <a:pPr marL="0" indent="0">
              <a:buNone/>
            </a:pPr>
            <a:r>
              <a:rPr lang="en-US" sz="2400" dirty="0" smtClean="0"/>
              <a:t>The </a:t>
            </a:r>
            <a:r>
              <a:rPr lang="en-US" sz="2400" dirty="0"/>
              <a:t>warehouse management system is designed to offer visibility in a business’ entire inventory and manages supply chain fulfillment operations from the distribution center to the store. This system also helps to customize tracking of goods, increase the companies productivity.</a:t>
            </a:r>
          </a:p>
          <a:p>
            <a:pPr marL="0" indent="0">
              <a:buNone/>
            </a:pPr>
            <a:endParaRPr lang="en-US" dirty="0"/>
          </a:p>
        </p:txBody>
      </p:sp>
    </p:spTree>
    <p:extLst>
      <p:ext uri="{BB962C8B-B14F-4D97-AF65-F5344CB8AC3E}">
        <p14:creationId xmlns:p14="http://schemas.microsoft.com/office/powerpoint/2010/main" val="2348032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3719" t="25836" r="23811" b="20381"/>
          <a:stretch/>
        </p:blipFill>
        <p:spPr>
          <a:xfrm>
            <a:off x="0" y="1195755"/>
            <a:ext cx="12192000" cy="5662245"/>
          </a:xfrm>
          <a:prstGeom prst="rect">
            <a:avLst/>
          </a:prstGeom>
        </p:spPr>
      </p:pic>
      <p:sp>
        <p:nvSpPr>
          <p:cNvPr id="5" name="TextBox 4"/>
          <p:cNvSpPr txBox="1"/>
          <p:nvPr/>
        </p:nvSpPr>
        <p:spPr>
          <a:xfrm>
            <a:off x="1026367" y="186612"/>
            <a:ext cx="9284677" cy="769441"/>
          </a:xfrm>
          <a:prstGeom prst="rect">
            <a:avLst/>
          </a:prstGeom>
          <a:noFill/>
        </p:spPr>
        <p:txBody>
          <a:bodyPr wrap="square" rtlCol="0">
            <a:spAutoFit/>
          </a:bodyPr>
          <a:lstStyle/>
          <a:p>
            <a:pPr algn="ctr"/>
            <a:r>
              <a:rPr lang="en-US" sz="4400" b="1" dirty="0">
                <a:solidFill>
                  <a:srgbClr val="92D050"/>
                </a:solidFill>
              </a:rPr>
              <a:t>System Overview</a:t>
            </a:r>
          </a:p>
        </p:txBody>
      </p:sp>
    </p:spTree>
    <p:extLst>
      <p:ext uri="{BB962C8B-B14F-4D97-AF65-F5344CB8AC3E}">
        <p14:creationId xmlns:p14="http://schemas.microsoft.com/office/powerpoint/2010/main" val="3875700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83676"/>
            <a:ext cx="8596668" cy="6488723"/>
          </a:xfrm>
        </p:spPr>
        <p:txBody>
          <a:bodyPr>
            <a:normAutofit/>
          </a:bodyPr>
          <a:lstStyle/>
          <a:p>
            <a:pPr marL="0" indent="0">
              <a:buNone/>
            </a:pPr>
            <a:r>
              <a:rPr lang="en-US" sz="2200" b="1" dirty="0"/>
              <a:t>This software is designed to ease goods are stored, sold, check stock and how inventory is done</a:t>
            </a:r>
            <a:r>
              <a:rPr lang="en-US" sz="2200" b="1" dirty="0" smtClean="0"/>
              <a:t>. When goods </a:t>
            </a:r>
            <a:r>
              <a:rPr lang="en-US" sz="2200" b="1" dirty="0"/>
              <a:t>arrive the shipping port, all identical goods are put an identical barcode understandable only by the company. When these goods arrive the company, the barcode reader is used to identify all identical goods</a:t>
            </a:r>
            <a:r>
              <a:rPr lang="en-US" sz="2200" b="1" dirty="0" smtClean="0"/>
              <a:t>. These </a:t>
            </a:r>
            <a:r>
              <a:rPr lang="en-US" sz="2200" b="1" dirty="0"/>
              <a:t>goods </a:t>
            </a:r>
            <a:r>
              <a:rPr lang="en-US" sz="2200" b="1" dirty="0" smtClean="0"/>
              <a:t>will </a:t>
            </a:r>
            <a:r>
              <a:rPr lang="en-US" sz="2200" b="1" dirty="0"/>
              <a:t>be entered into the system, upon arrival with the help of the barcode, which scans through all goods when they arrive</a:t>
            </a:r>
            <a:r>
              <a:rPr lang="en-US" sz="2200" b="1" dirty="0" smtClean="0"/>
              <a:t>. When </a:t>
            </a:r>
            <a:r>
              <a:rPr lang="en-US" sz="2200" b="1" dirty="0"/>
              <a:t>the goods have been kept in the magazine, a minimum and maximum price is setup for all goods which can only be modified by the IT manager. Upon selling, the barcode is still used to search for the goods name. When this is done, the price of the good also appears and the quantity (no of cartons) is recorded manually or the barcode is passed through the carton multiple times until the desired number is </a:t>
            </a:r>
            <a:r>
              <a:rPr lang="en-US" sz="2200" b="1" dirty="0" smtClean="0"/>
              <a:t>attained. </a:t>
            </a:r>
            <a:endParaRPr lang="en-US" sz="2200" dirty="0"/>
          </a:p>
        </p:txBody>
      </p:sp>
      <p:sp>
        <p:nvSpPr>
          <p:cNvPr id="4" name="TextBox 3"/>
          <p:cNvSpPr txBox="1"/>
          <p:nvPr/>
        </p:nvSpPr>
        <p:spPr>
          <a:xfrm>
            <a:off x="677334" y="360346"/>
            <a:ext cx="6764694" cy="923330"/>
          </a:xfrm>
          <a:prstGeom prst="rect">
            <a:avLst/>
          </a:prstGeom>
          <a:noFill/>
        </p:spPr>
        <p:txBody>
          <a:bodyPr wrap="square" rtlCol="0">
            <a:spAutoFit/>
          </a:bodyPr>
          <a:lstStyle/>
          <a:p>
            <a:pPr algn="ctr"/>
            <a:r>
              <a:rPr lang="en-US" sz="3600" b="1" dirty="0">
                <a:solidFill>
                  <a:srgbClr val="92D050"/>
                </a:solidFill>
              </a:rPr>
              <a:t>System Overview</a:t>
            </a:r>
          </a:p>
          <a:p>
            <a:pPr algn="ctr"/>
            <a:endParaRPr lang="en-US" dirty="0"/>
          </a:p>
        </p:txBody>
      </p:sp>
    </p:spTree>
    <p:extLst>
      <p:ext uri="{BB962C8B-B14F-4D97-AF65-F5344CB8AC3E}">
        <p14:creationId xmlns:p14="http://schemas.microsoft.com/office/powerpoint/2010/main" val="4706987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6185"/>
            <a:ext cx="8596668" cy="712177"/>
          </a:xfrm>
        </p:spPr>
        <p:txBody>
          <a:bodyPr/>
          <a:lstStyle/>
          <a:p>
            <a:r>
              <a:rPr lang="en-US" dirty="0" smtClean="0"/>
              <a:t>Design Considerations</a:t>
            </a:r>
            <a:endParaRPr lang="en-US" dirty="0"/>
          </a:p>
        </p:txBody>
      </p:sp>
      <p:sp>
        <p:nvSpPr>
          <p:cNvPr id="3" name="Content Placeholder 2"/>
          <p:cNvSpPr>
            <a:spLocks noGrp="1"/>
          </p:cNvSpPr>
          <p:nvPr>
            <p:ph idx="1"/>
          </p:nvPr>
        </p:nvSpPr>
        <p:spPr>
          <a:xfrm>
            <a:off x="677334" y="879231"/>
            <a:ext cx="8596668" cy="7332783"/>
          </a:xfrm>
        </p:spPr>
        <p:txBody>
          <a:bodyPr>
            <a:normAutofit fontScale="70000" lnSpcReduction="20000"/>
          </a:bodyPr>
          <a:lstStyle/>
          <a:p>
            <a:pPr>
              <a:buFont typeface="Wingdings" panose="05000000000000000000" pitchFamily="2" charset="2"/>
              <a:buChar char="q"/>
            </a:pPr>
            <a:r>
              <a:rPr lang="en-US" sz="2400" b="1" dirty="0" smtClean="0">
                <a:solidFill>
                  <a:srgbClr val="92D050"/>
                </a:solidFill>
              </a:rPr>
              <a:t>Assumptions and Dependencies: </a:t>
            </a:r>
          </a:p>
          <a:p>
            <a:pPr marL="0" indent="0">
              <a:buNone/>
            </a:pPr>
            <a:r>
              <a:rPr lang="en-US" sz="1900" dirty="0" smtClean="0"/>
              <a:t>-The users of this system have basic computing knowledge.</a:t>
            </a:r>
          </a:p>
          <a:p>
            <a:pPr marL="0" indent="0">
              <a:buNone/>
            </a:pPr>
            <a:r>
              <a:rPr lang="en-US" sz="1900" dirty="0" smtClean="0"/>
              <a:t>-This system works more efficiently with </a:t>
            </a:r>
            <a:r>
              <a:rPr lang="en-US" sz="1900" dirty="0" err="1" smtClean="0"/>
              <a:t>cartonized</a:t>
            </a:r>
            <a:r>
              <a:rPr lang="en-US" sz="1900" dirty="0" smtClean="0"/>
              <a:t> goods</a:t>
            </a:r>
          </a:p>
          <a:p>
            <a:pPr>
              <a:buFont typeface="Wingdings" panose="05000000000000000000" pitchFamily="2" charset="2"/>
              <a:buChar char="q"/>
            </a:pPr>
            <a:r>
              <a:rPr lang="en-US" sz="2400" b="1" dirty="0" smtClean="0">
                <a:solidFill>
                  <a:srgbClr val="92D050"/>
                </a:solidFill>
              </a:rPr>
              <a:t>General Constraints</a:t>
            </a:r>
          </a:p>
          <a:p>
            <a:pPr marL="0" indent="0">
              <a:buNone/>
            </a:pPr>
            <a:r>
              <a:rPr lang="en-US" sz="1900" dirty="0" smtClean="0"/>
              <a:t>- Damaged </a:t>
            </a:r>
            <a:r>
              <a:rPr lang="en-US" sz="1900" dirty="0" smtClean="0"/>
              <a:t>Products: When an item gets damaged, it generates a cost for warehouse operations. To avoid this, we recommend </a:t>
            </a:r>
            <a:r>
              <a:rPr lang="en-US" sz="1900" dirty="0" err="1" smtClean="0"/>
              <a:t>cartonizing</a:t>
            </a:r>
            <a:r>
              <a:rPr lang="en-US" sz="1900" dirty="0" smtClean="0"/>
              <a:t> all goods.</a:t>
            </a:r>
          </a:p>
          <a:p>
            <a:pPr marL="0" indent="0">
              <a:buNone/>
            </a:pPr>
            <a:r>
              <a:rPr lang="en-US" sz="1900" dirty="0" smtClean="0"/>
              <a:t>- Being </a:t>
            </a:r>
            <a:r>
              <a:rPr lang="en-US" sz="1900" dirty="0" smtClean="0"/>
              <a:t>Unprepared for the demand: Having timely information may help forecast the demand correctly and thus avoid an excess inventory that raises storage costs or a lack of stock that results in lost sales</a:t>
            </a:r>
            <a:r>
              <a:rPr lang="en-US" sz="1900" dirty="0" smtClean="0"/>
              <a:t>.</a:t>
            </a:r>
          </a:p>
          <a:p>
            <a:pPr>
              <a:buFont typeface="Wingdings" panose="05000000000000000000" pitchFamily="2" charset="2"/>
              <a:buChar char="q"/>
            </a:pPr>
            <a:r>
              <a:rPr lang="en-US" sz="2600" b="1" dirty="0" smtClean="0">
                <a:solidFill>
                  <a:srgbClr val="92D050"/>
                </a:solidFill>
              </a:rPr>
              <a:t>Proposed Solutions</a:t>
            </a:r>
          </a:p>
          <a:p>
            <a:pPr marL="0" indent="0">
              <a:buNone/>
            </a:pPr>
            <a:r>
              <a:rPr lang="en-US" sz="1900" dirty="0" smtClean="0"/>
              <a:t>- Identical goods are packaged in cartons. This will also help reduce space goods occupy.</a:t>
            </a:r>
          </a:p>
          <a:p>
            <a:pPr marL="0" indent="0">
              <a:buNone/>
            </a:pPr>
            <a:r>
              <a:rPr lang="en-US" sz="1900" dirty="0" smtClean="0"/>
              <a:t>- Advanced inventory management </a:t>
            </a:r>
            <a:r>
              <a:rPr lang="en-US" sz="1900" dirty="0" err="1" smtClean="0"/>
              <a:t>softwares</a:t>
            </a:r>
            <a:r>
              <a:rPr lang="en-US" sz="1900" dirty="0" smtClean="0"/>
              <a:t> are created which helps create accurate and transparent outfitting.</a:t>
            </a:r>
          </a:p>
          <a:p>
            <a:pPr marL="0" indent="0">
              <a:buNone/>
            </a:pPr>
            <a:r>
              <a:rPr lang="en-US" sz="1900" smtClean="0"/>
              <a:t>-</a:t>
            </a:r>
            <a:endParaRPr lang="en-US" sz="1900" dirty="0" smtClean="0"/>
          </a:p>
          <a:p>
            <a:pPr>
              <a:buFontTx/>
              <a:buChar char="-"/>
            </a:pPr>
            <a:endParaRPr lang="en-US" sz="1900" dirty="0" smtClean="0"/>
          </a:p>
          <a:p>
            <a:pPr>
              <a:buFontTx/>
              <a:buChar char="-"/>
            </a:pPr>
            <a:r>
              <a:rPr lang="en-US" sz="1900" dirty="0" smtClean="0"/>
              <a:t> </a:t>
            </a:r>
            <a:endParaRPr lang="en-US" sz="1900" dirty="0" smtClean="0"/>
          </a:p>
          <a:p>
            <a:pPr>
              <a:buFont typeface="Wingdings" panose="05000000000000000000" pitchFamily="2" charset="2"/>
              <a:buChar char="q"/>
            </a:pPr>
            <a:r>
              <a:rPr lang="en-US" sz="2400" b="1" dirty="0" smtClean="0">
                <a:solidFill>
                  <a:srgbClr val="92D050"/>
                </a:solidFill>
              </a:rPr>
              <a:t>Goals and Milestones</a:t>
            </a:r>
          </a:p>
          <a:p>
            <a:pPr marL="0" indent="0">
              <a:buNone/>
            </a:pPr>
            <a:r>
              <a:rPr lang="en-US" sz="1900" dirty="0">
                <a:solidFill>
                  <a:schemeClr val="tx1"/>
                </a:solidFill>
              </a:rPr>
              <a:t>-</a:t>
            </a:r>
            <a:r>
              <a:rPr lang="en-US" sz="1900" dirty="0" smtClean="0">
                <a:solidFill>
                  <a:schemeClr val="tx1"/>
                </a:solidFill>
              </a:rPr>
              <a:t>Ensuring that goods and materials move through warehouses in the most efficient and cost effective-way.</a:t>
            </a:r>
          </a:p>
          <a:p>
            <a:pPr marL="0" indent="0">
              <a:buNone/>
            </a:pPr>
            <a:r>
              <a:rPr lang="en-US" sz="1900" dirty="0" smtClean="0">
                <a:solidFill>
                  <a:schemeClr val="tx1"/>
                </a:solidFill>
              </a:rPr>
              <a:t>-</a:t>
            </a:r>
            <a:r>
              <a:rPr lang="en-US" sz="1900" dirty="0" err="1" smtClean="0">
                <a:solidFill>
                  <a:schemeClr val="tx1"/>
                </a:solidFill>
              </a:rPr>
              <a:t>Maximise</a:t>
            </a:r>
            <a:r>
              <a:rPr lang="en-US" sz="1900" dirty="0" smtClean="0">
                <a:solidFill>
                  <a:schemeClr val="tx1"/>
                </a:solidFill>
              </a:rPr>
              <a:t> the use of storage space</a:t>
            </a:r>
          </a:p>
          <a:p>
            <a:pPr marL="0" indent="0">
              <a:buNone/>
            </a:pPr>
            <a:r>
              <a:rPr lang="en-US" sz="1900" dirty="0" smtClean="0">
                <a:solidFill>
                  <a:schemeClr val="tx1"/>
                </a:solidFill>
              </a:rPr>
              <a:t>-Understanding stock levels and stock locations in a warehouse</a:t>
            </a:r>
          </a:p>
          <a:p>
            <a:pPr marL="0" indent="0">
              <a:buNone/>
            </a:pPr>
            <a:r>
              <a:rPr lang="en-US" sz="1900" dirty="0" smtClean="0">
                <a:solidFill>
                  <a:schemeClr val="tx1"/>
                </a:solidFill>
              </a:rPr>
              <a:t>-Improve Customer Satisfaction</a:t>
            </a:r>
          </a:p>
          <a:p>
            <a:pPr marL="0" indent="0">
              <a:buNone/>
            </a:pPr>
            <a:r>
              <a:rPr lang="en-US" sz="1900" dirty="0" smtClean="0">
                <a:solidFill>
                  <a:schemeClr val="tx1"/>
                </a:solidFill>
              </a:rPr>
              <a:t>-Improve accuracy and visibility</a:t>
            </a:r>
          </a:p>
          <a:p>
            <a:pPr marL="0" indent="0">
              <a:buNone/>
            </a:pPr>
            <a:r>
              <a:rPr lang="en-US" sz="1900" dirty="0" smtClean="0">
                <a:solidFill>
                  <a:schemeClr val="tx1"/>
                </a:solidFill>
              </a:rPr>
              <a:t>-Improve employee productivity</a:t>
            </a:r>
          </a:p>
          <a:p>
            <a:pPr marL="0" indent="0">
              <a:buNone/>
            </a:pPr>
            <a:endParaRPr lang="en-US" sz="1900" dirty="0" smtClean="0">
              <a:solidFill>
                <a:schemeClr val="tx1"/>
              </a:solidFill>
            </a:endParaRPr>
          </a:p>
          <a:p>
            <a:pPr marL="0" indent="0">
              <a:buNone/>
            </a:pPr>
            <a:endParaRPr lang="en-US" dirty="0" smtClean="0"/>
          </a:p>
          <a:p>
            <a:pPr>
              <a:buFont typeface="Wingdings" panose="05000000000000000000" pitchFamily="2" charset="2"/>
              <a:buChar char="q"/>
            </a:pPr>
            <a:endParaRPr lang="en-US" dirty="0" smtClean="0"/>
          </a:p>
          <a:p>
            <a:pPr marL="0" indent="0">
              <a:buNone/>
            </a:pPr>
            <a:r>
              <a:rPr lang="en-US" dirty="0"/>
              <a:t>-</a:t>
            </a:r>
            <a:endParaRPr lang="en-US" dirty="0" smtClean="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433270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2784231"/>
          </a:xfrm>
        </p:spPr>
        <p:txBody>
          <a:bodyPr/>
          <a:lstStyle/>
          <a:p>
            <a:r>
              <a:rPr lang="en-US" dirty="0" smtClean="0"/>
              <a:t>System </a:t>
            </a:r>
            <a:r>
              <a:rPr lang="en-US" dirty="0"/>
              <a:t>A</a:t>
            </a:r>
            <a:r>
              <a:rPr lang="en-US" dirty="0" smtClean="0"/>
              <a:t>rchitechture</a:t>
            </a:r>
            <a:endParaRPr lang="en-US" dirty="0"/>
          </a:p>
        </p:txBody>
      </p:sp>
      <p:sp>
        <p:nvSpPr>
          <p:cNvPr id="3" name="Content Placeholder 2"/>
          <p:cNvSpPr>
            <a:spLocks noGrp="1"/>
          </p:cNvSpPr>
          <p:nvPr>
            <p:ph idx="1"/>
          </p:nvPr>
        </p:nvSpPr>
        <p:spPr>
          <a:xfrm>
            <a:off x="404773" y="1336431"/>
            <a:ext cx="8596668" cy="2839915"/>
          </a:xfrm>
        </p:spPr>
        <p:txBody>
          <a:bodyPr/>
          <a:lstStyle/>
          <a:p>
            <a:pPr marL="0" indent="0">
              <a:buNone/>
            </a:pPr>
            <a:r>
              <a:rPr lang="en-US" dirty="0" smtClean="0"/>
              <a:t>System architecture is the central repository for all the data. It shows the various ways  in which the warehouse function .Warehouse architecture defines the overall architecture of data communication processing and presentation that exist for end clients. System architecture automates the warehouse management system in smart warehouse for industries and it covers everything you have to know about designing a data warehouse .</a:t>
            </a:r>
            <a:endParaRPr lang="en-US" dirty="0"/>
          </a:p>
        </p:txBody>
      </p:sp>
    </p:spTree>
    <p:extLst>
      <p:ext uri="{BB962C8B-B14F-4D97-AF65-F5344CB8AC3E}">
        <p14:creationId xmlns:p14="http://schemas.microsoft.com/office/powerpoint/2010/main" val="41466538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123" y="1204546"/>
            <a:ext cx="8440615" cy="5550828"/>
          </a:xfrm>
        </p:spPr>
      </p:pic>
    </p:spTree>
    <p:extLst>
      <p:ext uri="{BB962C8B-B14F-4D97-AF65-F5344CB8AC3E}">
        <p14:creationId xmlns:p14="http://schemas.microsoft.com/office/powerpoint/2010/main" val="41986080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85" y="0"/>
            <a:ext cx="10515600" cy="1186962"/>
          </a:xfrm>
        </p:spPr>
        <p:txBody>
          <a:bodyPr/>
          <a:lstStyle/>
          <a:p>
            <a:pPr algn="ctr"/>
            <a:r>
              <a:rPr lang="en-US" b="1" dirty="0" smtClean="0">
                <a:solidFill>
                  <a:srgbClr val="92D050"/>
                </a:solidFill>
              </a:rPr>
              <a:t>Database Design</a:t>
            </a:r>
            <a:endParaRPr lang="en-US" b="1" dirty="0">
              <a:solidFill>
                <a:srgbClr val="92D050"/>
              </a:solidFill>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42472"/>
          <a:stretch/>
        </p:blipFill>
        <p:spPr>
          <a:xfrm>
            <a:off x="158262" y="984737"/>
            <a:ext cx="11456376" cy="5495193"/>
          </a:xfrm>
        </p:spPr>
      </p:pic>
    </p:spTree>
    <p:extLst>
      <p:ext uri="{BB962C8B-B14F-4D97-AF65-F5344CB8AC3E}">
        <p14:creationId xmlns:p14="http://schemas.microsoft.com/office/powerpoint/2010/main" val="2941426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394</TotalTime>
  <Words>540</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11</vt:i4>
      </vt:variant>
    </vt:vector>
  </HeadingPairs>
  <TitlesOfParts>
    <vt:vector size="20" baseType="lpstr">
      <vt:lpstr>Arial</vt:lpstr>
      <vt:lpstr>Calibri</vt:lpstr>
      <vt:lpstr>Calibri Light</vt:lpstr>
      <vt:lpstr>Trebuchet MS</vt:lpstr>
      <vt:lpstr>Wingdings</vt:lpstr>
      <vt:lpstr>Wingdings 3</vt:lpstr>
      <vt:lpstr>Facet</vt:lpstr>
      <vt:lpstr>Office Theme</vt:lpstr>
      <vt:lpstr>1_Office Theme</vt:lpstr>
      <vt:lpstr>               Software Design Document Project Name: Warehouse Management System  </vt:lpstr>
      <vt:lpstr>Table of Content</vt:lpstr>
      <vt:lpstr>Introduction</vt:lpstr>
      <vt:lpstr>PowerPoint Presentation</vt:lpstr>
      <vt:lpstr>PowerPoint Presentation</vt:lpstr>
      <vt:lpstr>Design Considerations</vt:lpstr>
      <vt:lpstr>System Architechture</vt:lpstr>
      <vt:lpstr>System Architecture</vt:lpstr>
      <vt:lpstr>Database Design</vt:lpstr>
      <vt:lpstr>Detailed System Design </vt:lpstr>
      <vt:lpstr>Existing Problems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Document Proj Warehouse Management System</dc:title>
  <dc:creator>DELL</dc:creator>
  <cp:lastModifiedBy>DELL</cp:lastModifiedBy>
  <cp:revision>31</cp:revision>
  <dcterms:created xsi:type="dcterms:W3CDTF">2023-01-23T04:37:13Z</dcterms:created>
  <dcterms:modified xsi:type="dcterms:W3CDTF">2023-01-23T22:56:45Z</dcterms:modified>
</cp:coreProperties>
</file>