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sldIdLst>
    <p:sldId id="256" r:id="rId2"/>
    <p:sldId id="257" r:id="rId3"/>
    <p:sldId id="258" r:id="rId4"/>
    <p:sldId id="259" r:id="rId5"/>
    <p:sldId id="265" r:id="rId6"/>
    <p:sldId id="260" r:id="rId7"/>
    <p:sldId id="262" r:id="rId8"/>
    <p:sldId id="263" r:id="rId9"/>
    <p:sldId id="264" r:id="rId10"/>
    <p:sldId id="272"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343" autoAdjust="0"/>
  </p:normalViewPr>
  <p:slideViewPr>
    <p:cSldViewPr snapToGrid="0">
      <p:cViewPr>
        <p:scale>
          <a:sx n="73" d="100"/>
          <a:sy n="73"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1637440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190536353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30648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20985260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354616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157227985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244246122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407449694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410364970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D7CC9-1055-400B-9E31-1EB1B07C74E0}"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338883458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AD7CC9-1055-400B-9E31-1EB1B07C74E0}"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380896526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AD7CC9-1055-400B-9E31-1EB1B07C74E0}"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267461065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AD7CC9-1055-400B-9E31-1EB1B07C74E0}"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32897138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D7CC9-1055-400B-9E31-1EB1B07C74E0}"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422631164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AD7CC9-1055-400B-9E31-1EB1B07C74E0}"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97296496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AD7CC9-1055-400B-9E31-1EB1B07C74E0}"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3E180-0276-429F-B50F-1E569B317256}" type="slidenum">
              <a:rPr lang="en-US" smtClean="0"/>
              <a:t>‹#›</a:t>
            </a:fld>
            <a:endParaRPr lang="en-US"/>
          </a:p>
        </p:txBody>
      </p:sp>
    </p:spTree>
    <p:extLst>
      <p:ext uri="{BB962C8B-B14F-4D97-AF65-F5344CB8AC3E}">
        <p14:creationId xmlns:p14="http://schemas.microsoft.com/office/powerpoint/2010/main" val="15571969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AD7CC9-1055-400B-9E31-1EB1B07C74E0}" type="datetimeFigureOut">
              <a:rPr lang="en-US" smtClean="0"/>
              <a:t>11/13/2022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A3E180-0276-429F-B50F-1E569B317256}" type="slidenum">
              <a:rPr lang="en-US" smtClean="0"/>
              <a:t>‹#›</a:t>
            </a:fld>
            <a:endParaRPr lang="en-US"/>
          </a:p>
        </p:txBody>
      </p:sp>
    </p:spTree>
    <p:extLst>
      <p:ext uri="{BB962C8B-B14F-4D97-AF65-F5344CB8AC3E}">
        <p14:creationId xmlns:p14="http://schemas.microsoft.com/office/powerpoint/2010/main" val="7302177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 </a:t>
            </a:r>
            <a:br>
              <a:rPr lang="en-US" b="1" dirty="0"/>
            </a:br>
            <a:r>
              <a:rPr lang="en-US" sz="3600" b="1" dirty="0"/>
              <a:t>Software Requirements Specification</a:t>
            </a:r>
            <a:br>
              <a:rPr lang="en-US" sz="3600" b="1" dirty="0"/>
            </a:br>
            <a:r>
              <a:rPr lang="en-US" sz="3600" b="1" dirty="0" smtClean="0"/>
              <a:t>for</a:t>
            </a:r>
            <a:br>
              <a:rPr lang="en-US" sz="3600" b="1" dirty="0" smtClean="0"/>
            </a:br>
            <a:r>
              <a:rPr lang="en-US" sz="3600" b="1" dirty="0"/>
              <a:t>Warehouse Management </a:t>
            </a:r>
            <a:r>
              <a:rPr lang="en-US" sz="3600" b="1" dirty="0" smtClean="0"/>
              <a:t>System</a:t>
            </a:r>
            <a:r>
              <a:rPr lang="en-US" sz="3600" b="1" dirty="0"/>
              <a:t/>
            </a:r>
            <a:br>
              <a:rPr lang="en-US" sz="3600" b="1" dirty="0"/>
            </a:br>
            <a:r>
              <a:rPr lang="en-US" sz="3600" b="1" dirty="0"/>
              <a:t/>
            </a:r>
            <a:br>
              <a:rPr lang="en-US" sz="3600" b="1" dirty="0"/>
            </a:br>
            <a:endParaRPr lang="en-US" sz="3600" dirty="0"/>
          </a:p>
        </p:txBody>
      </p:sp>
      <p:sp>
        <p:nvSpPr>
          <p:cNvPr id="3" name="Subtitle 2"/>
          <p:cNvSpPr>
            <a:spLocks noGrp="1"/>
          </p:cNvSpPr>
          <p:nvPr>
            <p:ph type="subTitle" idx="1"/>
          </p:nvPr>
        </p:nvSpPr>
        <p:spPr>
          <a:xfrm>
            <a:off x="1507067" y="4050833"/>
            <a:ext cx="7766936" cy="2807167"/>
          </a:xfrm>
        </p:spPr>
        <p:txBody>
          <a:bodyPr>
            <a:normAutofit fontScale="25000" lnSpcReduction="20000"/>
          </a:bodyPr>
          <a:lstStyle/>
          <a:p>
            <a:r>
              <a:rPr lang="en-US" b="1" dirty="0" smtClean="0"/>
              <a:t>&lt;</a:t>
            </a:r>
          </a:p>
          <a:p>
            <a:r>
              <a:rPr lang="en-US" sz="9600" b="1" dirty="0" smtClean="0"/>
              <a:t>Version </a:t>
            </a:r>
            <a:r>
              <a:rPr lang="en-US" sz="9600" b="1" dirty="0"/>
              <a:t>1.0 </a:t>
            </a:r>
            <a:r>
              <a:rPr lang="en-US" sz="9600" b="1" dirty="0" smtClean="0"/>
              <a:t>approved</a:t>
            </a:r>
          </a:p>
          <a:p>
            <a:r>
              <a:rPr lang="en-US" sz="9600" b="1" dirty="0"/>
              <a:t/>
            </a:r>
            <a:br>
              <a:rPr lang="en-US" sz="9600" b="1" dirty="0"/>
            </a:br>
            <a:r>
              <a:rPr lang="en-US" sz="9600" b="1" dirty="0"/>
              <a:t>Prepared by &lt;</a:t>
            </a:r>
            <a:r>
              <a:rPr lang="en-US" sz="9600" b="1" dirty="0" err="1"/>
              <a:t>Tendongfor</a:t>
            </a:r>
            <a:r>
              <a:rPr lang="en-US" sz="9600" b="1" dirty="0"/>
              <a:t> Nick</a:t>
            </a:r>
            <a:r>
              <a:rPr lang="en-US" sz="9600" b="1" dirty="0" smtClean="0"/>
              <a:t>&gt;</a:t>
            </a:r>
          </a:p>
          <a:p>
            <a:r>
              <a:rPr lang="en-US" sz="9600" b="1" dirty="0"/>
              <a:t/>
            </a:r>
            <a:br>
              <a:rPr lang="en-US" sz="9600" b="1" dirty="0"/>
            </a:br>
            <a:r>
              <a:rPr lang="en-US" sz="9600" b="1" dirty="0"/>
              <a:t>&lt;CHITECHMA UNIVERSITY</a:t>
            </a:r>
            <a:r>
              <a:rPr lang="en-US" sz="9600" b="1" dirty="0" smtClean="0"/>
              <a:t>&gt;</a:t>
            </a:r>
          </a:p>
          <a:p>
            <a:r>
              <a:rPr lang="en-US" sz="9600" b="1" dirty="0"/>
              <a:t/>
            </a:r>
            <a:br>
              <a:rPr lang="en-US" sz="9600" b="1" dirty="0"/>
            </a:br>
            <a:r>
              <a:rPr lang="en-US" sz="9600" b="1" dirty="0"/>
              <a:t>&lt;13</a:t>
            </a:r>
            <a:r>
              <a:rPr lang="en-US" sz="9600" b="1" baseline="30000" dirty="0"/>
              <a:t>th</a:t>
            </a:r>
            <a:r>
              <a:rPr lang="en-US" sz="9600" b="1" dirty="0"/>
              <a:t> November 2022&gt;</a:t>
            </a:r>
            <a:br>
              <a:rPr lang="en-US" sz="9600" b="1" dirty="0"/>
            </a:br>
            <a:r>
              <a:rPr lang="en-US" sz="9600" b="1" dirty="0"/>
              <a:t/>
            </a:r>
            <a:br>
              <a:rPr lang="en-US" sz="9600" b="1" dirty="0"/>
            </a:br>
            <a:endParaRPr lang="en-US" sz="9600" dirty="0"/>
          </a:p>
        </p:txBody>
      </p:sp>
    </p:spTree>
    <p:extLst>
      <p:ext uri="{BB962C8B-B14F-4D97-AF65-F5344CB8AC3E}">
        <p14:creationId xmlns:p14="http://schemas.microsoft.com/office/powerpoint/2010/main" val="62169298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endParaRPr lang="en-US" dirty="0"/>
          </a:p>
          <a:p>
            <a:pPr lvl="0"/>
            <a:r>
              <a:rPr lang="en-US" b="1" dirty="0"/>
              <a:t>Effective </a:t>
            </a:r>
            <a:r>
              <a:rPr lang="en-US" b="1" dirty="0" err="1"/>
              <a:t>Labour</a:t>
            </a:r>
            <a:endParaRPr lang="en-US" dirty="0"/>
          </a:p>
          <a:p>
            <a:pPr marL="0" indent="0">
              <a:buNone/>
            </a:pPr>
            <a:r>
              <a:rPr lang="en-US" dirty="0"/>
              <a:t>           Considering workers skill levels, their proximity in the warehouse, their equipment and available warehouse tasks, a WMS can better assign the right task to the right to the right person at the right time. Using </a:t>
            </a:r>
            <a:r>
              <a:rPr lang="en-US" dirty="0" err="1"/>
              <a:t>labour</a:t>
            </a:r>
            <a:r>
              <a:rPr lang="en-US"/>
              <a:t> </a:t>
            </a:r>
            <a:r>
              <a:rPr lang="en-US" smtClean="0"/>
              <a:t>forecasting</a:t>
            </a:r>
            <a:r>
              <a:rPr lang="en-US" dirty="0"/>
              <a:t>, the system can assign jobs on a day-to-day basis and efficiently design schedules.</a:t>
            </a:r>
          </a:p>
          <a:p>
            <a:pPr marL="0" indent="0">
              <a:buNone/>
            </a:pPr>
            <a:r>
              <a:rPr lang="en-US" dirty="0"/>
              <a:t> </a:t>
            </a:r>
          </a:p>
          <a:p>
            <a:pPr lvl="0"/>
            <a:r>
              <a:rPr lang="en-US" b="1" dirty="0"/>
              <a:t>Optimized Supply Chain</a:t>
            </a:r>
            <a:endParaRPr lang="en-US" dirty="0"/>
          </a:p>
          <a:p>
            <a:pPr marL="0" indent="0">
              <a:buNone/>
            </a:pPr>
            <a:r>
              <a:rPr lang="en-US" dirty="0"/>
              <a:t>     A WMS optimizes a </a:t>
            </a:r>
            <a:r>
              <a:rPr lang="en-US" dirty="0" smtClean="0"/>
              <a:t>warehouse’s </a:t>
            </a:r>
            <a:r>
              <a:rPr lang="en-US" dirty="0"/>
              <a:t>internal operation which can then extend to the broader supply chain. Within a warehouse, a WMS streamlines the entire warehouse process from inbound receipts to outbound deliveries improving operational </a:t>
            </a:r>
            <a:r>
              <a:rPr lang="en-US" dirty="0" smtClean="0"/>
              <a:t>efficiencies </a:t>
            </a:r>
            <a:r>
              <a:rPr lang="en-US" dirty="0"/>
              <a:t>and reducing costs.</a:t>
            </a:r>
          </a:p>
          <a:p>
            <a:pPr marL="0" indent="0">
              <a:buNone/>
            </a:pPr>
            <a:endParaRPr lang="en-US" dirty="0"/>
          </a:p>
        </p:txBody>
      </p:sp>
    </p:spTree>
    <p:extLst>
      <p:ext uri="{BB962C8B-B14F-4D97-AF65-F5344CB8AC3E}">
        <p14:creationId xmlns:p14="http://schemas.microsoft.com/office/powerpoint/2010/main" val="16624295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DISADVANTAGES OF A WMS</a:t>
            </a:r>
            <a:endParaRPr lang="en-US" dirty="0"/>
          </a:p>
        </p:txBody>
      </p:sp>
      <p:sp>
        <p:nvSpPr>
          <p:cNvPr id="3" name="Content Placeholder 2"/>
          <p:cNvSpPr>
            <a:spLocks noGrp="1"/>
          </p:cNvSpPr>
          <p:nvPr>
            <p:ph idx="1"/>
          </p:nvPr>
        </p:nvSpPr>
        <p:spPr/>
        <p:txBody>
          <a:bodyPr/>
          <a:lstStyle/>
          <a:p>
            <a:pPr lvl="0"/>
            <a:r>
              <a:rPr lang="en-US" sz="2000" b="1" dirty="0"/>
              <a:t>Many processes are integrated into a system an error in one place entails errors in </a:t>
            </a:r>
            <a:r>
              <a:rPr lang="en-US" sz="2000" b="1" dirty="0" smtClean="0"/>
              <a:t>others</a:t>
            </a:r>
            <a:r>
              <a:rPr lang="en-US" dirty="0" smtClean="0"/>
              <a:t>: </a:t>
            </a:r>
            <a:r>
              <a:rPr lang="en-US" dirty="0"/>
              <a:t>In this way, a human error can cause the </a:t>
            </a:r>
            <a:r>
              <a:rPr lang="en-US" dirty="0" err="1"/>
              <a:t>whle</a:t>
            </a:r>
            <a:r>
              <a:rPr lang="en-US" dirty="0"/>
              <a:t> system to be inaccurate. To prevent such situations, there are certain operations that the system will not allow anyone perform (</a:t>
            </a:r>
            <a:r>
              <a:rPr lang="en-US" dirty="0" err="1"/>
              <a:t>e.g</a:t>
            </a:r>
            <a:r>
              <a:rPr lang="en-US" dirty="0"/>
              <a:t> issuing more goods than what is available</a:t>
            </a:r>
            <a:r>
              <a:rPr lang="en-US" dirty="0" smtClean="0"/>
              <a:t>)</a:t>
            </a:r>
            <a:r>
              <a:rPr lang="en-US" b="1" dirty="0"/>
              <a:t> </a:t>
            </a:r>
            <a:endParaRPr lang="en-US" dirty="0"/>
          </a:p>
          <a:p>
            <a:pPr lvl="0"/>
            <a:r>
              <a:rPr lang="en-US" b="1" dirty="0"/>
              <a:t>More complex to resolve problems caused by incorrect processing</a:t>
            </a:r>
            <a:r>
              <a:rPr lang="en-US" b="1" dirty="0" smtClean="0"/>
              <a:t>.</a:t>
            </a:r>
            <a:r>
              <a:rPr lang="en-US" b="1" dirty="0"/>
              <a:t> </a:t>
            </a:r>
            <a:endParaRPr lang="en-US" dirty="0"/>
          </a:p>
          <a:p>
            <a:pPr lvl="0"/>
            <a:r>
              <a:rPr lang="en-US" b="1" dirty="0"/>
              <a:t>It entails a great deal of money to build and maintain the system</a:t>
            </a:r>
            <a:r>
              <a:rPr lang="en-US" b="1" dirty="0" smtClean="0"/>
              <a:t>…</a:t>
            </a:r>
          </a:p>
          <a:p>
            <a:pPr lvl="0"/>
            <a:r>
              <a:rPr lang="en-US" b="1" dirty="0" smtClean="0"/>
              <a:t>It takes time to build a software as intended</a:t>
            </a:r>
            <a:endParaRPr lang="en-US" dirty="0"/>
          </a:p>
          <a:p>
            <a:endParaRPr lang="en-US" dirty="0"/>
          </a:p>
        </p:txBody>
      </p:sp>
    </p:spTree>
    <p:extLst>
      <p:ext uri="{BB962C8B-B14F-4D97-AF65-F5344CB8AC3E}">
        <p14:creationId xmlns:p14="http://schemas.microsoft.com/office/powerpoint/2010/main" val="165989101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Model</a:t>
            </a:r>
            <a:endParaRPr lang="en-US" dirty="0"/>
          </a:p>
        </p:txBody>
      </p:sp>
      <p:pic>
        <p:nvPicPr>
          <p:cNvPr id="4" name="Content Placeholder 3"/>
          <p:cNvPicPr>
            <a:picLocks noGrp="1" noChangeAspect="1"/>
          </p:cNvPicPr>
          <p:nvPr>
            <p:ph idx="1"/>
          </p:nvPr>
        </p:nvPicPr>
        <p:blipFill rotWithShape="1">
          <a:blip r:embed="rId2"/>
          <a:srcRect l="50960" t="27679" r="3551" b="32825"/>
          <a:stretch/>
        </p:blipFill>
        <p:spPr>
          <a:xfrm>
            <a:off x="418010" y="1606730"/>
            <a:ext cx="8804367" cy="4637315"/>
          </a:xfrm>
          <a:prstGeom prst="rect">
            <a:avLst/>
          </a:prstGeom>
        </p:spPr>
      </p:pic>
    </p:spTree>
    <p:extLst>
      <p:ext uri="{BB962C8B-B14F-4D97-AF65-F5344CB8AC3E}">
        <p14:creationId xmlns:p14="http://schemas.microsoft.com/office/powerpoint/2010/main" val="36171696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4817" t="31250" r="7534" b="24643"/>
          <a:stretch/>
        </p:blipFill>
        <p:spPr>
          <a:xfrm>
            <a:off x="677334" y="1946365"/>
            <a:ext cx="8596668" cy="4572001"/>
          </a:xfrm>
          <a:prstGeom prst="rect">
            <a:avLst/>
          </a:prstGeom>
        </p:spPr>
      </p:pic>
      <p:sp>
        <p:nvSpPr>
          <p:cNvPr id="2" name="Title 1"/>
          <p:cNvSpPr>
            <a:spLocks noGrp="1"/>
          </p:cNvSpPr>
          <p:nvPr>
            <p:ph type="title"/>
          </p:nvPr>
        </p:nvSpPr>
        <p:spPr>
          <a:xfrm>
            <a:off x="677334" y="496389"/>
            <a:ext cx="8596668" cy="5695405"/>
          </a:xfrm>
        </p:spPr>
        <p:txBody>
          <a:bodyPr/>
          <a:lstStyle/>
          <a:p>
            <a:r>
              <a:rPr lang="en-US" dirty="0" smtClean="0"/>
              <a:t>Some ware house Management system being </a:t>
            </a:r>
            <a:r>
              <a:rPr lang="en-US" dirty="0" err="1" smtClean="0"/>
              <a:t>analysed</a:t>
            </a:r>
            <a:endParaRPr lang="en-US" dirty="0"/>
          </a:p>
        </p:txBody>
      </p:sp>
    </p:spTree>
    <p:extLst>
      <p:ext uri="{BB962C8B-B14F-4D97-AF65-F5344CB8AC3E}">
        <p14:creationId xmlns:p14="http://schemas.microsoft.com/office/powerpoint/2010/main" val="333260512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149530"/>
          </a:xfrm>
        </p:spPr>
        <p:txBody>
          <a:bodyPr/>
          <a:lstStyle/>
          <a:p>
            <a:r>
              <a:rPr lang="en-US" dirty="0" smtClean="0"/>
              <a:t>Procedural- Steps</a:t>
            </a:r>
            <a:endParaRPr lang="en-US" dirty="0"/>
          </a:p>
        </p:txBody>
      </p:sp>
      <p:sp>
        <p:nvSpPr>
          <p:cNvPr id="3" name="Text Placeholder 2"/>
          <p:cNvSpPr>
            <a:spLocks noGrp="1"/>
          </p:cNvSpPr>
          <p:nvPr>
            <p:ph type="body" idx="1"/>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9" name="Content Placeholder 8"/>
          <p:cNvPicPr>
            <a:picLocks noGrp="1" noChangeAspect="1"/>
          </p:cNvPicPr>
          <p:nvPr>
            <p:ph sz="half" idx="2"/>
          </p:nvPr>
        </p:nvPicPr>
        <p:blipFill rotWithShape="1">
          <a:blip r:embed="rId2"/>
          <a:srcRect l="54897" t="28640" r="8242" b="21289"/>
          <a:stretch/>
        </p:blipFill>
        <p:spPr>
          <a:xfrm>
            <a:off x="548640" y="1149530"/>
            <a:ext cx="8725989" cy="5003075"/>
          </a:xfrm>
          <a:prstGeom prst="rect">
            <a:avLst/>
          </a:prstGeom>
        </p:spPr>
      </p:pic>
    </p:spTree>
    <p:extLst>
      <p:ext uri="{BB962C8B-B14F-4D97-AF65-F5344CB8AC3E}">
        <p14:creationId xmlns:p14="http://schemas.microsoft.com/office/powerpoint/2010/main" val="73844791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830389"/>
          </a:xfrm>
        </p:spPr>
        <p:txBody>
          <a:bodyPr/>
          <a:lstStyle/>
          <a:p>
            <a:r>
              <a:rPr lang="en-US" dirty="0" smtClean="0"/>
              <a:t>Sample of Final Product</a:t>
            </a:r>
            <a:br>
              <a:rPr lang="en-US" dirty="0" smtClean="0"/>
            </a:br>
            <a:endParaRPr lang="en-US" dirty="0"/>
          </a:p>
        </p:txBody>
      </p:sp>
      <p:pic>
        <p:nvPicPr>
          <p:cNvPr id="3" name="Picture 2"/>
          <p:cNvPicPr>
            <a:picLocks noChangeAspect="1"/>
          </p:cNvPicPr>
          <p:nvPr/>
        </p:nvPicPr>
        <p:blipFill rotWithShape="1">
          <a:blip r:embed="rId2"/>
          <a:srcRect l="50335" t="24733" r="3784" b="26696"/>
          <a:stretch/>
        </p:blipFill>
        <p:spPr>
          <a:xfrm>
            <a:off x="677334" y="1502229"/>
            <a:ext cx="7238758" cy="4545874"/>
          </a:xfrm>
          <a:prstGeom prst="rect">
            <a:avLst/>
          </a:prstGeom>
        </p:spPr>
      </p:pic>
    </p:spTree>
    <p:extLst>
      <p:ext uri="{BB962C8B-B14F-4D97-AF65-F5344CB8AC3E}">
        <p14:creationId xmlns:p14="http://schemas.microsoft.com/office/powerpoint/2010/main" val="370197128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latin typeface="Times" panose="02020603050405020304" pitchFamily="18" charset="0"/>
                <a:ea typeface="Times New Roman" panose="02020603050405020304" pitchFamily="18" charset="0"/>
                <a:cs typeface="Times New Roman" panose="02020603050405020304" pitchFamily="18" charset="0"/>
              </a:rPr>
              <a:t>T</a:t>
            </a:r>
            <a:r>
              <a:rPr lang="en-US" altLang="en-US" b="1" dirty="0" bmk="">
                <a:solidFill>
                  <a:schemeClr val="tx1"/>
                </a:solidFill>
                <a:latin typeface="Times" panose="02020603050405020304" pitchFamily="18" charset="0"/>
                <a:ea typeface="Times New Roman" panose="02020603050405020304" pitchFamily="18" charset="0"/>
                <a:cs typeface="Times New Roman" panose="02020603050405020304" pitchFamily="18" charset="0"/>
              </a:rPr>
              <a:t>able of Contents</a:t>
            </a:r>
            <a:r>
              <a:rPr lang="en-US" altLang="en-US" sz="2000" dirty="0">
                <a:solidFill>
                  <a:schemeClr val="tx1"/>
                </a:solidFill>
              </a:rPr>
              <a:t/>
            </a:r>
            <a:br>
              <a:rPr lang="en-US" altLang="en-US" sz="2000" dirty="0">
                <a:solidFill>
                  <a:schemeClr val="tx1"/>
                </a:solidFill>
              </a:rPr>
            </a:br>
            <a:endParaRPr lang="en-US" dirty="0"/>
          </a:p>
        </p:txBody>
      </p:sp>
      <p:sp>
        <p:nvSpPr>
          <p:cNvPr id="4" name="Rectangle 1"/>
          <p:cNvSpPr>
            <a:spLocks noGrp="1" noChangeArrowheads="1"/>
          </p:cNvSpPr>
          <p:nvPr>
            <p:ph idx="1"/>
          </p:nvPr>
        </p:nvSpPr>
        <p:spPr bwMode="auto">
          <a:xfrm>
            <a:off x="677334" y="1038600"/>
            <a:ext cx="7571303"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tab pos="228600" algn="l"/>
                <a:tab pos="5943600" algn="r"/>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Introduction</a:t>
            </a:r>
          </a:p>
          <a:p>
            <a:pPr marL="0" marR="0" lvl="0" indent="0" algn="l" defTabSz="914400" rtl="0" eaLnBrk="0" fontAlgn="base" latinLnBrk="0" hangingPunct="0">
              <a:lnSpc>
                <a:spcPct val="100000"/>
              </a:lnSpc>
              <a:spcBef>
                <a:spcPct val="0"/>
              </a:spcBef>
              <a:spcAft>
                <a:spcPct val="0"/>
              </a:spcAft>
              <a:buClrTx/>
              <a:buSz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1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1.1</a:t>
            </a:r>
            <a:r>
              <a:rPr kumimoji="0" lang="en-US" altLang="en-US" sz="11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1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Purpose			</a:t>
            </a:r>
            <a:endParaRPr kumimoji="0" lang="en-US" alt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1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1.2 Project Scope</a:t>
            </a:r>
            <a:r>
              <a:rPr kumimoji="0" lang="en-US" altLang="en-US" sz="11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1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a:t>
            </a:r>
            <a:r>
              <a:rPr lang="en-US" altLang="en-US" sz="1600" b="1" dirty="0" smtClean="0"/>
              <a:t>Warehouse Management System </a:t>
            </a: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Features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1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 System Features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3.1 Functional Requirements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lang="en-US" altLang="en-US" sz="1200" b="1" dirty="0">
                <a:latin typeface="Times" panose="02020603050405020304" pitchFamily="18" charset="0"/>
                <a:cs typeface="Times New Roman" panose="02020603050405020304" pitchFamily="18" charset="0"/>
              </a:rPr>
              <a:t> </a:t>
            </a:r>
            <a:r>
              <a:rPr lang="en-US" altLang="en-US" sz="1200" b="1" dirty="0" smtClean="0">
                <a:latin typeface="Times" panose="02020603050405020304" pitchFamily="18" charset="0"/>
                <a:cs typeface="Times New Roman" panose="02020603050405020304" pitchFamily="18" charset="0"/>
              </a:rPr>
              <a:t>     3.2 Non-Functional Requirements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4.External Interface Requirements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4.1</a:t>
            </a:r>
            <a:r>
              <a:rPr kumimoji="0" lang="en-US" altLang="en-US" sz="12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User Interfaces	</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4.2</a:t>
            </a:r>
            <a:r>
              <a:rPr kumimoji="0" lang="en-US" altLang="en-US" sz="12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Hardware Interfaces	</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4.3</a:t>
            </a:r>
            <a:r>
              <a:rPr kumimoji="0" lang="en-US" altLang="en-US" sz="12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Software Interfaces	</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4.4</a:t>
            </a:r>
            <a:r>
              <a:rPr kumimoji="0" lang="en-US" altLang="en-US" sz="12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Communications Interfaces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lang="en-US" altLang="en-US" sz="1600" b="1" dirty="0">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 Advantages/Disadvantages</a:t>
            </a:r>
            <a:r>
              <a:rPr kumimoji="0" lang="en-US" altLang="en-US" sz="16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of a WMS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6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lang="en-US" altLang="en-US" sz="1200" b="1" dirty="0">
                <a:latin typeface="Times" panose="02020603050405020304" pitchFamily="18" charset="0"/>
                <a:ea typeface="Times New Roman" panose="02020603050405020304" pitchFamily="18" charset="0"/>
                <a:cs typeface="Times New Roman" panose="02020603050405020304" pitchFamily="18" charset="0"/>
              </a:rPr>
              <a:t> </a:t>
            </a:r>
            <a:r>
              <a:rPr lang="en-US" altLang="en-US" sz="1200" b="1" dirty="0" smtClean="0">
                <a:latin typeface="Times" panose="02020603050405020304" pitchFamily="18" charset="0"/>
                <a:ea typeface="Times New Roman" panose="02020603050405020304" pitchFamily="18" charset="0"/>
                <a:cs typeface="Times New Roman" panose="02020603050405020304" pitchFamily="18" charset="0"/>
              </a:rPr>
              <a:t>   5.1 Advantages of a WMS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5.2 Disadvantages of a WMS</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200" b="1" i="0" u="none" strike="noStrike" cap="none" normalizeH="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lang="en-US" altLang="en-US" sz="1600" b="1" baseline="0" dirty="0" smtClean="0">
                <a:latin typeface="Times" panose="02020603050405020304" pitchFamily="18" charset="0"/>
                <a:ea typeface="Times New Roman" panose="02020603050405020304" pitchFamily="18" charset="0"/>
                <a:cs typeface="Times New Roman" panose="02020603050405020304" pitchFamily="18" charset="0"/>
              </a:rPr>
              <a:t>6. Analysis</a:t>
            </a:r>
            <a:r>
              <a:rPr lang="en-US" altLang="en-US" sz="1600" b="1" dirty="0" smtClean="0">
                <a:latin typeface="Times" panose="02020603050405020304" pitchFamily="18" charset="0"/>
                <a:ea typeface="Times New Roman" panose="02020603050405020304" pitchFamily="18" charset="0"/>
                <a:cs typeface="Times New Roman" panose="02020603050405020304" pitchFamily="18" charset="0"/>
              </a:rPr>
              <a:t> Model</a:t>
            </a:r>
            <a:r>
              <a:rPr kumimoji="0" lang="en-US" altLang="en-US" sz="12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0"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r>
              <a:rPr kumimoji="0" lang="en-US" altLang="en-US" sz="1200" b="1" i="0" u="none" strike="noStrike" cap="none" normalizeH="0" baseline="0" dirty="0" smtClean="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943600" algn="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96271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697"/>
            <a:ext cx="8596668" cy="1577703"/>
          </a:xfrm>
        </p:spPr>
        <p:txBody>
          <a:bodyPr>
            <a:normAutofit fontScale="90000"/>
          </a:bodyPr>
          <a:lstStyle/>
          <a:p>
            <a:r>
              <a:rPr lang="en-US" sz="4000" b="1" dirty="0" smtClean="0"/>
              <a:t>1.0 INTRODUCTION</a:t>
            </a:r>
            <a:r>
              <a:rPr lang="en-US" b="1" dirty="0" smtClean="0"/>
              <a:t/>
            </a:r>
            <a:br>
              <a:rPr lang="en-US" b="1" dirty="0" smtClean="0"/>
            </a:br>
            <a:r>
              <a:rPr lang="en-US" b="1" dirty="0" smtClean="0"/>
              <a:t>1.1 Purpose </a:t>
            </a:r>
            <a:r>
              <a:rPr lang="en-US" b="1" dirty="0"/>
              <a:t/>
            </a:r>
            <a:br>
              <a:rPr lang="en-US" b="1" dirty="0"/>
            </a:br>
            <a:endParaRPr lang="en-US" dirty="0"/>
          </a:p>
        </p:txBody>
      </p:sp>
      <p:sp>
        <p:nvSpPr>
          <p:cNvPr id="3" name="Content Placeholder 2"/>
          <p:cNvSpPr>
            <a:spLocks noGrp="1"/>
          </p:cNvSpPr>
          <p:nvPr>
            <p:ph idx="1"/>
          </p:nvPr>
        </p:nvSpPr>
        <p:spPr>
          <a:xfrm>
            <a:off x="507517" y="1690327"/>
            <a:ext cx="8596668" cy="3880773"/>
          </a:xfrm>
        </p:spPr>
        <p:txBody>
          <a:bodyPr/>
          <a:lstStyle/>
          <a:p>
            <a:pPr marL="0" indent="0">
              <a:buNone/>
            </a:pPr>
            <a:r>
              <a:rPr lang="en-US" dirty="0" smtClean="0"/>
              <a:t>The </a:t>
            </a:r>
            <a:r>
              <a:rPr lang="en-US" dirty="0"/>
              <a:t>warehouse management system is one which comes to solve problems in the society. This software is required to perform the following tasks:</a:t>
            </a:r>
            <a:endParaRPr lang="en-US" sz="1100" dirty="0"/>
          </a:p>
          <a:p>
            <a:endParaRPr lang="en-US" dirty="0"/>
          </a:p>
        </p:txBody>
      </p:sp>
    </p:spTree>
    <p:extLst>
      <p:ext uri="{BB962C8B-B14F-4D97-AF65-F5344CB8AC3E}">
        <p14:creationId xmlns:p14="http://schemas.microsoft.com/office/powerpoint/2010/main" val="79311861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1.2 PROJECT SCOPE</a:t>
            </a:r>
            <a:endParaRPr lang="en-US" dirty="0"/>
          </a:p>
        </p:txBody>
      </p:sp>
      <p:sp>
        <p:nvSpPr>
          <p:cNvPr id="3" name="Content Placeholder 2"/>
          <p:cNvSpPr>
            <a:spLocks noGrp="1"/>
          </p:cNvSpPr>
          <p:nvPr>
            <p:ph idx="1"/>
          </p:nvPr>
        </p:nvSpPr>
        <p:spPr>
          <a:xfrm>
            <a:off x="677334" y="1554479"/>
            <a:ext cx="8596668" cy="5525589"/>
          </a:xfrm>
        </p:spPr>
        <p:txBody>
          <a:bodyPr>
            <a:normAutofit fontScale="62500" lnSpcReduction="20000"/>
          </a:bodyPr>
          <a:lstStyle/>
          <a:p>
            <a:r>
              <a:rPr lang="en-US" sz="2900" b="1" dirty="0" smtClean="0"/>
              <a:t>This </a:t>
            </a:r>
            <a:r>
              <a:rPr lang="en-US" sz="2900" b="1" dirty="0"/>
              <a:t>software is designed to ease how goods are stored, sold, check stock and how </a:t>
            </a:r>
            <a:r>
              <a:rPr lang="en-US" sz="2900" b="1" dirty="0" smtClean="0"/>
              <a:t>inventory </a:t>
            </a:r>
            <a:r>
              <a:rPr lang="en-US" sz="2900" b="1" dirty="0"/>
              <a:t>is </a:t>
            </a:r>
            <a:r>
              <a:rPr lang="en-US" sz="2900" b="1" dirty="0" err="1"/>
              <a:t>done.When</a:t>
            </a:r>
            <a:r>
              <a:rPr lang="en-US" sz="2900" b="1" dirty="0"/>
              <a:t> goods arrive the shipping port, all identical goods are put an identical barcode understandable only by the company. When these goods arrive the company, the barcode reader is used to identify all identical </a:t>
            </a:r>
            <a:r>
              <a:rPr lang="en-US" sz="2900" b="1" dirty="0" err="1"/>
              <a:t>goods.These</a:t>
            </a:r>
            <a:r>
              <a:rPr lang="en-US" sz="2900" b="1" dirty="0"/>
              <a:t> goods will automatically be entered into the system, upon arrival with the help of the barcode, which scans through all goods when they </a:t>
            </a:r>
            <a:r>
              <a:rPr lang="en-US" sz="2900" b="1" dirty="0" err="1"/>
              <a:t>arrive.When</a:t>
            </a:r>
            <a:r>
              <a:rPr lang="en-US" sz="2900" b="1" dirty="0"/>
              <a:t> the goods have been kept in the magazine, a minimum and maximum price is setup for all goods which can only be modified by the IT manager. Upon selling, the barcode is still used to search for the goods name. When this is done, the price of the good also appears and the quantity (no of cartons) is recorded manually or the barcode is passed through the carton multiple times until the desired number is attained. If the seller accidentally changes the price of the good until it is no longer within the range of the acceptable price, the good will not be able to be </a:t>
            </a:r>
            <a:r>
              <a:rPr lang="en-US" sz="2900" b="1" dirty="0" err="1"/>
              <a:t>sold.Any</a:t>
            </a:r>
            <a:r>
              <a:rPr lang="en-US" sz="2900" b="1" dirty="0"/>
              <a:t> good sold in this system is stored alongside its date, hour and customer name. This site is accessible exclusively only to authorized personnel. Incase 2 goods are mistaken for each other, retrieval is easy just with 1 click you can get all past sales which helps you predict future market </a:t>
            </a:r>
            <a:r>
              <a:rPr lang="en-US" sz="2900" b="1" dirty="0" err="1"/>
              <a:t>sales.With</a:t>
            </a:r>
            <a:r>
              <a:rPr lang="en-US" sz="2900" b="1" dirty="0"/>
              <a:t> this system, goods can be easily classified either as slow, medium or fast selling goods and investors will know where to invest for better </a:t>
            </a:r>
            <a:r>
              <a:rPr lang="en-US" sz="2900" b="1" dirty="0" err="1"/>
              <a:t>profit.This</a:t>
            </a:r>
            <a:r>
              <a:rPr lang="en-US" sz="2900" b="1" dirty="0"/>
              <a:t> system also helps reduce </a:t>
            </a:r>
            <a:r>
              <a:rPr lang="en-US" sz="2900" b="1" dirty="0" err="1"/>
              <a:t>labour</a:t>
            </a:r>
            <a:r>
              <a:rPr lang="en-US" sz="2900" b="1" dirty="0"/>
              <a:t> cost as an approximate of tasks are automated.</a:t>
            </a:r>
          </a:p>
          <a:p>
            <a:endParaRPr lang="en-US" dirty="0"/>
          </a:p>
        </p:txBody>
      </p:sp>
    </p:spTree>
    <p:extLst>
      <p:ext uri="{BB962C8B-B14F-4D97-AF65-F5344CB8AC3E}">
        <p14:creationId xmlns:p14="http://schemas.microsoft.com/office/powerpoint/2010/main" val="83311341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defTabSz="914400" eaLnBrk="0" fontAlgn="base" hangingPunct="0">
              <a:spcAft>
                <a:spcPct val="0"/>
              </a:spcAft>
              <a:tabLst>
                <a:tab pos="228600" algn="l"/>
                <a:tab pos="5943600" algn="r"/>
              </a:tabLst>
            </a:pPr>
            <a:r>
              <a:rPr lang="en-US" altLang="en-US" sz="2400" dirty="0">
                <a:solidFill>
                  <a:schemeClr val="tx1"/>
                </a:solidFill>
              </a:rPr>
              <a:t/>
            </a:r>
            <a:br>
              <a:rPr lang="en-US" altLang="en-US" sz="2400" dirty="0">
                <a:solidFill>
                  <a:schemeClr val="tx1"/>
                </a:solidFill>
              </a:rPr>
            </a:br>
            <a:r>
              <a:rPr lang="en-US" altLang="en-US" b="1" dirty="0" smtClean="0">
                <a:solidFill>
                  <a:srgbClr val="92D050"/>
                </a:solidFill>
                <a:latin typeface="Times" panose="02020603050405020304" pitchFamily="18" charset="0"/>
                <a:ea typeface="Times New Roman" panose="02020603050405020304" pitchFamily="18" charset="0"/>
                <a:cs typeface="Times New Roman" panose="02020603050405020304" pitchFamily="18" charset="0"/>
              </a:rPr>
              <a:t>2.0 </a:t>
            </a:r>
            <a:r>
              <a:rPr lang="en-US" altLang="en-US" b="1" dirty="0" smtClean="0">
                <a:solidFill>
                  <a:srgbClr val="92D050"/>
                </a:solidFill>
              </a:rPr>
              <a:t>Warehouse </a:t>
            </a:r>
            <a:r>
              <a:rPr lang="en-US" altLang="en-US" b="1" dirty="0">
                <a:solidFill>
                  <a:srgbClr val="92D050"/>
                </a:solidFill>
              </a:rPr>
              <a:t>Management System </a:t>
            </a:r>
            <a:r>
              <a:rPr lang="en-US" altLang="en-US" b="1" dirty="0">
                <a:solidFill>
                  <a:srgbClr val="92D050"/>
                </a:solidFill>
                <a:latin typeface="Times" panose="02020603050405020304" pitchFamily="18" charset="0"/>
                <a:ea typeface="Times New Roman" panose="02020603050405020304" pitchFamily="18" charset="0"/>
                <a:cs typeface="Times New Roman" panose="02020603050405020304" pitchFamily="18" charset="0"/>
              </a:rPr>
              <a:t>Features</a:t>
            </a:r>
            <a:br>
              <a:rPr lang="en-US" altLang="en-US" b="1" dirty="0">
                <a:solidFill>
                  <a:srgbClr val="92D050"/>
                </a:solidFill>
                <a:latin typeface="Times" panose="02020603050405020304" pitchFamily="18" charset="0"/>
                <a:ea typeface="Times New Roman" panose="02020603050405020304" pitchFamily="18" charset="0"/>
                <a:cs typeface="Times New Roman" panose="02020603050405020304" pitchFamily="18" charset="0"/>
              </a:rPr>
            </a:br>
            <a:r>
              <a:rPr lang="en-US" altLang="en-US" sz="2400" dirty="0">
                <a:solidFill>
                  <a:srgbClr val="92D050"/>
                </a:solidFill>
                <a:latin typeface="Times" panose="02020603050405020304" pitchFamily="18" charset="0"/>
                <a:ea typeface="Times New Roman" panose="02020603050405020304" pitchFamily="18" charset="0"/>
                <a:cs typeface="Times New Roman" panose="02020603050405020304" pitchFamily="18" charset="0"/>
              </a:rPr>
              <a:t>	</a:t>
            </a:r>
            <a:endParaRPr lang="en-US" altLang="en-US" sz="2400" dirty="0">
              <a:solidFill>
                <a:srgbClr val="92D050"/>
              </a:solidFill>
            </a:endParaRPr>
          </a:p>
        </p:txBody>
      </p:sp>
      <p:sp>
        <p:nvSpPr>
          <p:cNvPr id="3" name="Content Placeholder 2"/>
          <p:cNvSpPr>
            <a:spLocks noGrp="1"/>
          </p:cNvSpPr>
          <p:nvPr>
            <p:ph idx="1"/>
          </p:nvPr>
        </p:nvSpPr>
        <p:spPr/>
        <p:txBody>
          <a:bodyPr/>
          <a:lstStyle/>
          <a:p>
            <a:pPr lvl="0"/>
            <a:r>
              <a:rPr lang="en-US" dirty="0"/>
              <a:t>Inventory management</a:t>
            </a:r>
            <a:endParaRPr lang="en-US" sz="1050" dirty="0"/>
          </a:p>
          <a:p>
            <a:pPr lvl="0"/>
            <a:r>
              <a:rPr lang="en-US" dirty="0" err="1"/>
              <a:t>Cartonization</a:t>
            </a:r>
            <a:endParaRPr lang="en-US" sz="1050" dirty="0"/>
          </a:p>
          <a:p>
            <a:pPr lvl="0"/>
            <a:r>
              <a:rPr lang="en-US" dirty="0"/>
              <a:t>Warehouse automation</a:t>
            </a:r>
            <a:endParaRPr lang="en-US" sz="1050" dirty="0"/>
          </a:p>
          <a:p>
            <a:pPr lvl="0"/>
            <a:r>
              <a:rPr lang="en-US" dirty="0"/>
              <a:t>Order and billing Management</a:t>
            </a:r>
            <a:endParaRPr lang="en-US" sz="1050" dirty="0"/>
          </a:p>
          <a:p>
            <a:pPr lvl="0"/>
            <a:r>
              <a:rPr lang="en-US" dirty="0"/>
              <a:t>Facilitate the sales of goods</a:t>
            </a:r>
            <a:endParaRPr lang="en-US" sz="1050" dirty="0"/>
          </a:p>
          <a:p>
            <a:pPr lvl="0"/>
            <a:r>
              <a:rPr lang="en-US" dirty="0"/>
              <a:t>Reduce the </a:t>
            </a:r>
            <a:r>
              <a:rPr lang="en-US" dirty="0" err="1"/>
              <a:t>labour</a:t>
            </a:r>
            <a:r>
              <a:rPr lang="en-US" dirty="0"/>
              <a:t> load on workers….</a:t>
            </a:r>
            <a:endParaRPr lang="en-US" sz="1050" dirty="0"/>
          </a:p>
          <a:p>
            <a:endParaRPr lang="en-US" dirty="0"/>
          </a:p>
        </p:txBody>
      </p:sp>
    </p:spTree>
    <p:extLst>
      <p:ext uri="{BB962C8B-B14F-4D97-AF65-F5344CB8AC3E}">
        <p14:creationId xmlns:p14="http://schemas.microsoft.com/office/powerpoint/2010/main" val="317265671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3.0 SYSTEM FEATURES</a:t>
            </a:r>
            <a:br>
              <a:rPr lang="en-US" dirty="0" smtClean="0"/>
            </a:br>
            <a:r>
              <a:rPr lang="en-US" sz="2700" dirty="0" smtClean="0"/>
              <a:t/>
            </a:r>
            <a:br>
              <a:rPr lang="en-US" sz="2700" dirty="0" smtClean="0"/>
            </a:br>
            <a:r>
              <a:rPr lang="en-US" sz="2700" dirty="0" smtClean="0"/>
              <a:t>3.1 FUNCTIONAL REQUIREMENTS</a:t>
            </a:r>
            <a:endParaRPr lang="en-US" sz="2700" dirty="0"/>
          </a:p>
        </p:txBody>
      </p:sp>
      <p:sp>
        <p:nvSpPr>
          <p:cNvPr id="3" name="Content Placeholder 2"/>
          <p:cNvSpPr>
            <a:spLocks noGrp="1"/>
          </p:cNvSpPr>
          <p:nvPr>
            <p:ph idx="1"/>
          </p:nvPr>
        </p:nvSpPr>
        <p:spPr>
          <a:xfrm>
            <a:off x="389951" y="2082212"/>
            <a:ext cx="8596668" cy="3880773"/>
          </a:xfrm>
        </p:spPr>
        <p:txBody>
          <a:bodyPr>
            <a:normAutofit fontScale="25000" lnSpcReduction="20000"/>
          </a:bodyPr>
          <a:lstStyle/>
          <a:p>
            <a:pPr marL="0" indent="0">
              <a:buNone/>
            </a:pPr>
            <a:endParaRPr lang="en-US" dirty="0"/>
          </a:p>
          <a:p>
            <a:pPr marL="0" indent="0">
              <a:buNone/>
            </a:pPr>
            <a:r>
              <a:rPr lang="en-US" dirty="0"/>
              <a:t> </a:t>
            </a:r>
          </a:p>
          <a:p>
            <a:pPr lvl="0"/>
            <a:r>
              <a:rPr lang="en-US" sz="11200" b="1" dirty="0"/>
              <a:t>INVENTORY MANAGEMENT</a:t>
            </a:r>
            <a:endParaRPr lang="en-US" sz="11200" dirty="0"/>
          </a:p>
          <a:p>
            <a:pPr marL="0" indent="0">
              <a:buNone/>
            </a:pPr>
            <a:r>
              <a:rPr lang="en-US" sz="7200" dirty="0" smtClean="0"/>
              <a:t>Inventory management </a:t>
            </a:r>
            <a:r>
              <a:rPr lang="en-US" sz="7200" dirty="0"/>
              <a:t>is one of the most significant warehouse management system features. Some major components of this system are inventory visibility, forecasting, purchasing history, tracking, analysis and accounting. This WMS improvise customer experience and cash flow, optimizes fulfillment and prevents shrinkage</a:t>
            </a:r>
            <a:r>
              <a:rPr lang="en-US" sz="7200" dirty="0" smtClean="0"/>
              <a:t>.</a:t>
            </a:r>
            <a:endParaRPr lang="en-US" dirty="0"/>
          </a:p>
          <a:p>
            <a:r>
              <a:rPr lang="en-US" dirty="0"/>
              <a:t> </a:t>
            </a:r>
            <a:endParaRPr lang="en-US" sz="8000" dirty="0"/>
          </a:p>
          <a:p>
            <a:pPr lvl="0"/>
            <a:r>
              <a:rPr lang="en-US" sz="8000" b="1" dirty="0"/>
              <a:t>CARTONIZATION</a:t>
            </a:r>
            <a:endParaRPr lang="en-US" sz="8000" dirty="0"/>
          </a:p>
          <a:p>
            <a:pPr marL="0" indent="0">
              <a:buNone/>
            </a:pPr>
            <a:r>
              <a:rPr lang="en-US" sz="8000" dirty="0"/>
              <a:t>This feature evaluates items based on the number and size of cartons. The WMS has algorithms which analyze the best way to pack cartons and minimize </a:t>
            </a:r>
            <a:r>
              <a:rPr lang="en-US" sz="8000" dirty="0" err="1"/>
              <a:t>labour</a:t>
            </a:r>
            <a:r>
              <a:rPr lang="en-US" sz="8000" dirty="0"/>
              <a:t> costs. These </a:t>
            </a:r>
            <a:r>
              <a:rPr lang="en-US" sz="8000" dirty="0" err="1"/>
              <a:t>alogorithms</a:t>
            </a:r>
            <a:r>
              <a:rPr lang="en-US" sz="8000" dirty="0"/>
              <a:t> select items according to weight, height, width and length to </a:t>
            </a:r>
            <a:r>
              <a:rPr lang="en-US" sz="8000" dirty="0" err="1"/>
              <a:t>pcak</a:t>
            </a:r>
            <a:r>
              <a:rPr lang="en-US" sz="8000" dirty="0"/>
              <a:t> them most efficiently.</a:t>
            </a:r>
          </a:p>
          <a:p>
            <a:r>
              <a:rPr lang="en-US" dirty="0"/>
              <a:t> </a:t>
            </a:r>
          </a:p>
          <a:p>
            <a:r>
              <a:rPr lang="en-US" dirty="0"/>
              <a:t> </a:t>
            </a:r>
          </a:p>
          <a:p>
            <a:endParaRPr lang="en-US" dirty="0"/>
          </a:p>
        </p:txBody>
      </p:sp>
    </p:spTree>
    <p:extLst>
      <p:ext uri="{BB962C8B-B14F-4D97-AF65-F5344CB8AC3E}">
        <p14:creationId xmlns:p14="http://schemas.microsoft.com/office/powerpoint/2010/main" val="12532345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719"/>
          </a:xfrm>
        </p:spPr>
        <p:txBody>
          <a:bodyPr>
            <a:normAutofit fontScale="90000"/>
          </a:bodyPr>
          <a:lstStyle/>
          <a:p>
            <a:endParaRPr lang="en-US" dirty="0"/>
          </a:p>
        </p:txBody>
      </p:sp>
      <p:sp>
        <p:nvSpPr>
          <p:cNvPr id="3" name="Content Placeholder 2"/>
          <p:cNvSpPr>
            <a:spLocks noGrp="1"/>
          </p:cNvSpPr>
          <p:nvPr>
            <p:ph idx="1"/>
          </p:nvPr>
        </p:nvSpPr>
        <p:spPr>
          <a:xfrm>
            <a:off x="677334" y="1489167"/>
            <a:ext cx="8596668" cy="4552196"/>
          </a:xfrm>
        </p:spPr>
        <p:txBody>
          <a:bodyPr/>
          <a:lstStyle/>
          <a:p>
            <a:pPr lvl="0"/>
            <a:r>
              <a:rPr lang="en-US" b="1" dirty="0"/>
              <a:t>WAREHOUSE </a:t>
            </a:r>
            <a:r>
              <a:rPr lang="en-US" b="1" dirty="0" smtClean="0"/>
              <a:t>AUTOMATION</a:t>
            </a:r>
            <a:endParaRPr lang="en-US" dirty="0" smtClean="0"/>
          </a:p>
          <a:p>
            <a:pPr marL="0" indent="0">
              <a:buNone/>
            </a:pPr>
            <a:r>
              <a:rPr lang="en-US" dirty="0" smtClean="0"/>
              <a:t>        One key factor in industry growth is warehouse automation. It offers a wide range of benefits including enhanced productivity, minimized </a:t>
            </a:r>
            <a:r>
              <a:rPr lang="en-US" dirty="0" err="1" smtClean="0"/>
              <a:t>labour</a:t>
            </a:r>
            <a:r>
              <a:rPr lang="en-US" dirty="0" smtClean="0"/>
              <a:t> risk, reduced human errors, increased efficiency and better accuracy.</a:t>
            </a:r>
          </a:p>
          <a:p>
            <a:endParaRPr lang="en-US" dirty="0"/>
          </a:p>
          <a:p>
            <a:pPr marL="0" indent="0">
              <a:buNone/>
            </a:pPr>
            <a:r>
              <a:rPr lang="en-US" dirty="0"/>
              <a:t> </a:t>
            </a:r>
          </a:p>
          <a:p>
            <a:pPr lvl="0"/>
            <a:r>
              <a:rPr lang="en-US" b="1" dirty="0"/>
              <a:t>SHIPPING</a:t>
            </a:r>
            <a:endParaRPr lang="en-US" dirty="0"/>
          </a:p>
          <a:p>
            <a:pPr marL="0" indent="0">
              <a:buNone/>
            </a:pPr>
            <a:r>
              <a:rPr lang="en-US" dirty="0"/>
              <a:t>    These enables the WMS to end bills of lading ahead of the shipment, generate packaging lists and invoices for the shipment and send advance shipment notifications to recipients….</a:t>
            </a:r>
          </a:p>
          <a:p>
            <a:endParaRPr lang="en-US" dirty="0"/>
          </a:p>
        </p:txBody>
      </p:sp>
    </p:spTree>
    <p:extLst>
      <p:ext uri="{BB962C8B-B14F-4D97-AF65-F5344CB8AC3E}">
        <p14:creationId xmlns:p14="http://schemas.microsoft.com/office/powerpoint/2010/main" val="243471797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Non-Functional Requirements</a:t>
            </a:r>
            <a:endParaRPr lang="en-US" dirty="0"/>
          </a:p>
        </p:txBody>
      </p:sp>
      <p:sp>
        <p:nvSpPr>
          <p:cNvPr id="3" name="Content Placeholder 2"/>
          <p:cNvSpPr>
            <a:spLocks noGrp="1"/>
          </p:cNvSpPr>
          <p:nvPr>
            <p:ph idx="1"/>
          </p:nvPr>
        </p:nvSpPr>
        <p:spPr/>
        <p:txBody>
          <a:bodyPr/>
          <a:lstStyle/>
          <a:p>
            <a:r>
              <a:rPr lang="en-US" dirty="0" smtClean="0"/>
              <a:t>Speed: This management system should be able to process with a speed of </a:t>
            </a:r>
            <a:r>
              <a:rPr lang="en-US" dirty="0" err="1" smtClean="0"/>
              <a:t>atleast</a:t>
            </a:r>
            <a:r>
              <a:rPr lang="en-US" dirty="0" smtClean="0"/>
              <a:t> 2.3GHz with a negligible latency time.</a:t>
            </a:r>
          </a:p>
          <a:p>
            <a:r>
              <a:rPr lang="en-US" dirty="0" smtClean="0"/>
              <a:t>Portability: This system is expected to operate perfectly without any bugs on any appliance linked with it.</a:t>
            </a:r>
          </a:p>
          <a:p>
            <a:r>
              <a:rPr lang="en-US" dirty="0" smtClean="0"/>
              <a:t>Storage: for this system to be installed, the device must have </a:t>
            </a:r>
            <a:r>
              <a:rPr lang="en-US" dirty="0" err="1" smtClean="0"/>
              <a:t>atleast</a:t>
            </a:r>
            <a:r>
              <a:rPr lang="en-US" dirty="0" smtClean="0"/>
              <a:t> 8GB </a:t>
            </a:r>
            <a:r>
              <a:rPr lang="en-US" dirty="0" err="1" smtClean="0"/>
              <a:t>availaible</a:t>
            </a:r>
            <a:r>
              <a:rPr lang="en-US" dirty="0" smtClean="0"/>
              <a:t> free space at hand.</a:t>
            </a:r>
          </a:p>
          <a:p>
            <a:r>
              <a:rPr lang="en-US" dirty="0" smtClean="0"/>
              <a:t>Reliability: This system should be able to meet the standards expected, yielding correct output within a desired time.</a:t>
            </a:r>
          </a:p>
          <a:p>
            <a:endParaRPr lang="en-US" dirty="0" smtClean="0"/>
          </a:p>
          <a:p>
            <a:endParaRPr lang="en-US" dirty="0"/>
          </a:p>
        </p:txBody>
      </p:sp>
    </p:spTree>
    <p:extLst>
      <p:ext uri="{BB962C8B-B14F-4D97-AF65-F5344CB8AC3E}">
        <p14:creationId xmlns:p14="http://schemas.microsoft.com/office/powerpoint/2010/main" val="34553182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ADVANTAGES/DISADVANTAGES</a:t>
            </a:r>
            <a:br>
              <a:rPr lang="en-US" dirty="0" smtClean="0"/>
            </a:br>
            <a:r>
              <a:rPr lang="en-US" dirty="0" smtClean="0"/>
              <a:t>5.1 ADVANTAGES OF A WMS</a:t>
            </a:r>
            <a:endParaRPr lang="en-US" dirty="0"/>
          </a:p>
        </p:txBody>
      </p:sp>
      <p:sp>
        <p:nvSpPr>
          <p:cNvPr id="3" name="Content Placeholder 2"/>
          <p:cNvSpPr>
            <a:spLocks noGrp="1"/>
          </p:cNvSpPr>
          <p:nvPr>
            <p:ph idx="1"/>
          </p:nvPr>
        </p:nvSpPr>
        <p:spPr>
          <a:xfrm>
            <a:off x="677334" y="2160589"/>
            <a:ext cx="8596668" cy="4279400"/>
          </a:xfrm>
        </p:spPr>
        <p:txBody>
          <a:bodyPr>
            <a:normAutofit fontScale="25000" lnSpcReduction="20000"/>
          </a:bodyPr>
          <a:lstStyle/>
          <a:p>
            <a:pPr lvl="0"/>
            <a:r>
              <a:rPr lang="en-US" sz="7200" b="1" dirty="0"/>
              <a:t>Gathering information about all the sold goods</a:t>
            </a:r>
            <a:endParaRPr lang="en-US" sz="7200" dirty="0"/>
          </a:p>
          <a:p>
            <a:pPr marL="0" indent="0">
              <a:buNone/>
            </a:pPr>
            <a:r>
              <a:rPr lang="en-US" sz="7200" dirty="0"/>
              <a:t>      The system keeps all up-to-date information regarding the sales of goods which makes managing easier. This as a result saves time and make work more organized.</a:t>
            </a:r>
          </a:p>
          <a:p>
            <a:pPr marL="0" indent="0">
              <a:buNone/>
            </a:pPr>
            <a:r>
              <a:rPr lang="en-US" sz="7200" dirty="0"/>
              <a:t> </a:t>
            </a:r>
          </a:p>
          <a:p>
            <a:pPr lvl="0"/>
            <a:r>
              <a:rPr lang="en-US" sz="7200" b="1" dirty="0" smtClean="0"/>
              <a:t>Complete Information on stock levels</a:t>
            </a:r>
            <a:endParaRPr lang="en-US" sz="7200" dirty="0" smtClean="0"/>
          </a:p>
          <a:p>
            <a:pPr marL="0" indent="0">
              <a:buNone/>
            </a:pPr>
            <a:r>
              <a:rPr lang="en-US" sz="7200" dirty="0" smtClean="0"/>
              <a:t>      Access to up-to-date information also makes it possible to control stock levels. With the help of the WMS, new items are automatically ordered when the stock level is below normal.</a:t>
            </a:r>
          </a:p>
          <a:p>
            <a:pPr marL="0" indent="0">
              <a:buNone/>
            </a:pPr>
            <a:r>
              <a:rPr lang="en-US" sz="7200" dirty="0"/>
              <a:t> </a:t>
            </a:r>
          </a:p>
          <a:p>
            <a:pPr lvl="0"/>
            <a:r>
              <a:rPr lang="en-US" sz="7200" b="1" dirty="0" smtClean="0"/>
              <a:t>Inventory Visibility</a:t>
            </a:r>
            <a:endParaRPr lang="en-US" sz="7200" dirty="0"/>
          </a:p>
          <a:p>
            <a:pPr marL="0" indent="0">
              <a:buNone/>
            </a:pPr>
            <a:r>
              <a:rPr lang="en-US" sz="7200" dirty="0"/>
              <a:t>         Using a WMS will also provide visibility of accurate, real-time inventory levels. These enables a company to more securely estimate supply and avoid backorders which leads to more satisfied customers</a:t>
            </a:r>
            <a:r>
              <a:rPr lang="en-US" sz="7200" dirty="0" smtClean="0"/>
              <a:t>.</a:t>
            </a:r>
          </a:p>
          <a:p>
            <a:pPr marL="0" indent="0">
              <a:buNone/>
            </a:pPr>
            <a:endParaRPr lang="en-US" sz="7200" dirty="0" smtClean="0"/>
          </a:p>
          <a:p>
            <a:pPr marL="0" indent="0">
              <a:buNone/>
            </a:pPr>
            <a:endParaRPr lang="en-US" sz="7200" dirty="0"/>
          </a:p>
          <a:p>
            <a:endParaRPr lang="en-US" dirty="0"/>
          </a:p>
        </p:txBody>
      </p:sp>
    </p:spTree>
    <p:extLst>
      <p:ext uri="{BB962C8B-B14F-4D97-AF65-F5344CB8AC3E}">
        <p14:creationId xmlns:p14="http://schemas.microsoft.com/office/powerpoint/2010/main" val="233808994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569</TotalTime>
  <Words>654</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vt:lpstr>
      <vt:lpstr>Times New Roman</vt:lpstr>
      <vt:lpstr>Trebuchet MS</vt:lpstr>
      <vt:lpstr>Wingdings 3</vt:lpstr>
      <vt:lpstr>Facet</vt:lpstr>
      <vt:lpstr>  Software Requirements Specification for Warehouse Management System  </vt:lpstr>
      <vt:lpstr>Table of Contents </vt:lpstr>
      <vt:lpstr>1.0 INTRODUCTION 1.1 Purpose  </vt:lpstr>
      <vt:lpstr>     1.2 PROJECT SCOPE</vt:lpstr>
      <vt:lpstr> 2.0 Warehouse Management System Features  </vt:lpstr>
      <vt:lpstr>3.0 SYSTEM FEATURES  3.1 FUNCTIONAL REQUIREMENTS</vt:lpstr>
      <vt:lpstr>PowerPoint Presentation</vt:lpstr>
      <vt:lpstr>3.2 Non-Functional Requirements</vt:lpstr>
      <vt:lpstr>5.0 ADVANTAGES/DISADVANTAGES 5.1 ADVANTAGES OF A WMS</vt:lpstr>
      <vt:lpstr>PowerPoint Presentation</vt:lpstr>
      <vt:lpstr>5.2 DISADVANTAGES OF A WMS</vt:lpstr>
      <vt:lpstr>Analysis Model</vt:lpstr>
      <vt:lpstr>Some ware house Management system being analysed</vt:lpstr>
      <vt:lpstr>Procedural- Steps</vt:lpstr>
      <vt:lpstr>Sample of Final Product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Warehouse Management System</dc:title>
  <dc:creator>ACER</dc:creator>
  <cp:lastModifiedBy>ACER</cp:lastModifiedBy>
  <cp:revision>22</cp:revision>
  <dcterms:created xsi:type="dcterms:W3CDTF">2022-11-13T12:27:55Z</dcterms:created>
  <dcterms:modified xsi:type="dcterms:W3CDTF">2022-11-13T21:57:34Z</dcterms:modified>
</cp:coreProperties>
</file>