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3"/>
  </p:notesMasterIdLst>
  <p:sldIdLst>
    <p:sldId id="256" r:id="rId2"/>
  </p:sldIdLst>
  <p:sldSz cx="12573000" cy="20193000"/>
  <p:notesSz cx="14449425" cy="20316825"/>
  <p:embeddedFontLst>
    <p:embeddedFont>
      <p:font typeface="Baxter Sans" panose="00000500000000000000" charset="0"/>
      <p:regular r:id="rId4"/>
      <p:bold r:id="rId5"/>
      <p:italic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360">
          <p15:clr>
            <a:srgbClr val="A4A3A4"/>
          </p15:clr>
        </p15:guide>
        <p15:guide id="2" pos="39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BB5"/>
    <a:srgbClr val="4090C8"/>
    <a:srgbClr val="4366DE"/>
    <a:srgbClr val="4365F6"/>
    <a:srgbClr val="FF8429"/>
    <a:srgbClr val="C6316B"/>
    <a:srgbClr val="63BD29"/>
    <a:srgbClr val="66CCFF"/>
    <a:srgbClr val="CCEC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7" d="100"/>
          <a:sy n="37" d="100"/>
        </p:scale>
        <p:origin x="2694" y="96"/>
      </p:cViewPr>
      <p:guideLst>
        <p:guide orient="horz" pos="6360"/>
        <p:guide pos="3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7609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52988" y="1524000"/>
            <a:ext cx="4743450" cy="761841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4625" y="9650413"/>
            <a:ext cx="11560175" cy="9142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3447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35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953625" y="19964400"/>
            <a:ext cx="26193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204788" tIns="101600" rIns="204788" bIns="10160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30B72144-84A2-4C27-BDA1-F6749F9210D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28" name="Picture 13" descr="UoD2001-colourlineonly"/>
          <p:cNvPicPr>
            <a:picLocks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12" r="-71312"/>
          <a:stretch/>
        </p:blipFill>
        <p:spPr bwMode="auto">
          <a:xfrm>
            <a:off x="9612000" y="17543463"/>
            <a:ext cx="10296000" cy="2649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14"/>
          <p:cNvSpPr txBox="1">
            <a:spLocks noChangeArrowheads="1"/>
          </p:cNvSpPr>
          <p:nvPr userDrawn="1"/>
        </p:nvSpPr>
        <p:spPr bwMode="auto">
          <a:xfrm>
            <a:off x="3622204" y="18310250"/>
            <a:ext cx="6163259" cy="106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ts val="3800"/>
              </a:lnSpc>
              <a:spcBef>
                <a:spcPts val="0"/>
              </a:spcBef>
            </a:pPr>
            <a:r>
              <a:rPr lang="en-GB" altLang="en-US" sz="3600" b="1" kern="1200" dirty="0">
                <a:solidFill>
                  <a:srgbClr val="4366DE"/>
                </a:solidFill>
                <a:latin typeface="Calibri" panose="020F0502020204030204" pitchFamily="34" charset="0"/>
                <a:ea typeface="+mj-ea"/>
                <a:cs typeface="+mj-cs"/>
              </a:rPr>
              <a:t>Computing</a:t>
            </a:r>
            <a:br>
              <a:rPr lang="en-GB" altLang="en-US" sz="1200" b="1" kern="1200" dirty="0">
                <a:solidFill>
                  <a:srgbClr val="4366DE"/>
                </a:solidFill>
                <a:latin typeface="Calibri" panose="020F0502020204030204" pitchFamily="34" charset="0"/>
                <a:ea typeface="+mj-ea"/>
                <a:cs typeface="+mj-cs"/>
              </a:rPr>
            </a:br>
            <a:r>
              <a:rPr lang="en-GB" altLang="en-US" sz="3600" b="1" kern="1200" dirty="0">
                <a:solidFill>
                  <a:srgbClr val="4366DE"/>
                </a:solidFill>
                <a:latin typeface="Calibri" panose="020F0502020204030204" pitchFamily="34" charset="0"/>
                <a:ea typeface="+mj-ea"/>
                <a:cs typeface="+mj-cs"/>
              </a:rPr>
              <a:t>Honours Projects 2019</a:t>
            </a:r>
            <a:endParaRPr lang="en-GB" altLang="en-US" sz="4800" b="1" dirty="0">
              <a:solidFill>
                <a:srgbClr val="4366DE"/>
              </a:solidFill>
              <a:latin typeface="Calibri" panose="020F0502020204030204" pitchFamily="34" charset="0"/>
            </a:endParaRPr>
          </a:p>
        </p:txBody>
      </p:sp>
      <p:sp>
        <p:nvSpPr>
          <p:cNvPr id="1031" name="Rectangle 16"/>
          <p:cNvSpPr>
            <a:spLocks noChangeArrowheads="1"/>
          </p:cNvSpPr>
          <p:nvPr userDrawn="1"/>
        </p:nvSpPr>
        <p:spPr bwMode="auto">
          <a:xfrm>
            <a:off x="9506063" y="18487967"/>
            <a:ext cx="3066938" cy="65372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1032" name="Picture 17" descr="SoC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063" y="17714629"/>
            <a:ext cx="3066938" cy="2157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11960"/>
            <a:ext cx="4057072" cy="18597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4459288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459288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Times New Roman" pitchFamily="18" charset="0"/>
        </a:defRPr>
      </a:lvl2pPr>
      <a:lvl3pPr algn="ctr" defTabSz="4459288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Times New Roman" pitchFamily="18" charset="0"/>
        </a:defRPr>
      </a:lvl3pPr>
      <a:lvl4pPr algn="ctr" defTabSz="4459288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Times New Roman" pitchFamily="18" charset="0"/>
        </a:defRPr>
      </a:lvl4pPr>
      <a:lvl5pPr algn="ctr" defTabSz="4459288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Times New Roman" pitchFamily="18" charset="0"/>
        </a:defRPr>
      </a:lvl5pPr>
      <a:lvl6pPr marL="457200" algn="ctr" defTabSz="4459288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Times New Roman" pitchFamily="18" charset="0"/>
        </a:defRPr>
      </a:lvl6pPr>
      <a:lvl7pPr marL="914400" algn="ctr" defTabSz="4459288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Times New Roman" pitchFamily="18" charset="0"/>
        </a:defRPr>
      </a:lvl7pPr>
      <a:lvl8pPr marL="1371600" algn="ctr" defTabSz="4459288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Times New Roman" pitchFamily="18" charset="0"/>
        </a:defRPr>
      </a:lvl8pPr>
      <a:lvl9pPr marL="1828800" algn="ctr" defTabSz="4459288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Times New Roman" pitchFamily="18" charset="0"/>
        </a:defRPr>
      </a:lvl9pPr>
    </p:titleStyle>
    <p:bodyStyle>
      <a:lvl1pPr marL="757238" indent="-757238" algn="l" defTabSz="4459288" rtl="0" eaLnBrk="0" fontAlgn="base" hangingPunct="0">
        <a:spcBef>
          <a:spcPct val="20000"/>
        </a:spcBef>
        <a:spcAft>
          <a:spcPct val="0"/>
        </a:spcAft>
        <a:buChar char="•"/>
        <a:defRPr sz="7100">
          <a:solidFill>
            <a:schemeClr val="tx1"/>
          </a:solidFill>
          <a:latin typeface="+mn-lt"/>
          <a:ea typeface="+mn-ea"/>
          <a:cs typeface="+mn-cs"/>
        </a:defRPr>
      </a:lvl1pPr>
      <a:lvl2pPr marL="1639888" indent="-630238" algn="l" defTabSz="4459288" rtl="0" eaLnBrk="0" fontAlgn="base" hangingPunct="0">
        <a:spcBef>
          <a:spcPct val="20000"/>
        </a:spcBef>
        <a:spcAft>
          <a:spcPct val="0"/>
        </a:spcAft>
        <a:buChar char="–"/>
        <a:defRPr sz="6300">
          <a:solidFill>
            <a:schemeClr val="tx1"/>
          </a:solidFill>
          <a:latin typeface="+mn-lt"/>
        </a:defRPr>
      </a:lvl2pPr>
      <a:lvl3pPr marL="2524125" indent="-504825" algn="l" defTabSz="4459288" rtl="0" eaLnBrk="0" fontAlgn="base" hangingPunct="0">
        <a:spcBef>
          <a:spcPct val="20000"/>
        </a:spcBef>
        <a:spcAft>
          <a:spcPct val="0"/>
        </a:spcAft>
        <a:buChar char="•"/>
        <a:defRPr sz="5300">
          <a:solidFill>
            <a:schemeClr val="tx1"/>
          </a:solidFill>
          <a:latin typeface="+mn-lt"/>
        </a:defRPr>
      </a:lvl3pPr>
      <a:lvl4pPr marL="3533775" indent="-504825" algn="l" defTabSz="4459288" rtl="0" eaLnBrk="0" fontAlgn="base" hangingPunct="0">
        <a:spcBef>
          <a:spcPct val="20000"/>
        </a:spcBef>
        <a:spcAft>
          <a:spcPct val="0"/>
        </a:spcAft>
        <a:buChar char="–"/>
        <a:defRPr sz="4400">
          <a:solidFill>
            <a:schemeClr val="tx1"/>
          </a:solidFill>
          <a:latin typeface="+mn-lt"/>
        </a:defRPr>
      </a:lvl4pPr>
      <a:lvl5pPr marL="4543425" indent="-504825" algn="l" defTabSz="4459288" rtl="0" eaLnBrk="0" fontAlgn="base" hangingPunct="0">
        <a:spcBef>
          <a:spcPct val="20000"/>
        </a:spcBef>
        <a:spcAft>
          <a:spcPct val="0"/>
        </a:spcAft>
        <a:buChar char="•"/>
        <a:defRPr sz="4400">
          <a:solidFill>
            <a:schemeClr val="tx1"/>
          </a:solidFill>
          <a:latin typeface="+mn-lt"/>
        </a:defRPr>
      </a:lvl5pPr>
      <a:lvl6pPr marL="5000625" indent="-504825" algn="l" defTabSz="4459288" rtl="0" eaLnBrk="0" fontAlgn="base" hangingPunct="0">
        <a:spcBef>
          <a:spcPct val="20000"/>
        </a:spcBef>
        <a:spcAft>
          <a:spcPct val="0"/>
        </a:spcAft>
        <a:buChar char="•"/>
        <a:defRPr sz="4400">
          <a:solidFill>
            <a:schemeClr val="tx1"/>
          </a:solidFill>
          <a:latin typeface="+mn-lt"/>
        </a:defRPr>
      </a:lvl6pPr>
      <a:lvl7pPr marL="5457825" indent="-504825" algn="l" defTabSz="4459288" rtl="0" eaLnBrk="0" fontAlgn="base" hangingPunct="0">
        <a:spcBef>
          <a:spcPct val="20000"/>
        </a:spcBef>
        <a:spcAft>
          <a:spcPct val="0"/>
        </a:spcAft>
        <a:buChar char="•"/>
        <a:defRPr sz="4400">
          <a:solidFill>
            <a:schemeClr val="tx1"/>
          </a:solidFill>
          <a:latin typeface="+mn-lt"/>
        </a:defRPr>
      </a:lvl7pPr>
      <a:lvl8pPr marL="5915025" indent="-504825" algn="l" defTabSz="4459288" rtl="0" eaLnBrk="0" fontAlgn="base" hangingPunct="0">
        <a:spcBef>
          <a:spcPct val="20000"/>
        </a:spcBef>
        <a:spcAft>
          <a:spcPct val="0"/>
        </a:spcAft>
        <a:buChar char="•"/>
        <a:defRPr sz="4400">
          <a:solidFill>
            <a:schemeClr val="tx1"/>
          </a:solidFill>
          <a:latin typeface="+mn-lt"/>
        </a:defRPr>
      </a:lvl8pPr>
      <a:lvl9pPr marL="6372225" indent="-504825" algn="l" defTabSz="4459288" rtl="0" eaLnBrk="0" fontAlgn="base" hangingPunct="0">
        <a:spcBef>
          <a:spcPct val="20000"/>
        </a:spcBef>
        <a:spcAft>
          <a:spcPct val="0"/>
        </a:spcAft>
        <a:buChar char="•"/>
        <a:defRPr sz="4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253BC40-2FCA-497F-BAFD-98A672A28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726" y="54387"/>
            <a:ext cx="2481274" cy="248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60"/>
          <p:cNvSpPr>
            <a:spLocks noChangeArrowheads="1"/>
          </p:cNvSpPr>
          <p:nvPr/>
        </p:nvSpPr>
        <p:spPr bwMode="auto">
          <a:xfrm>
            <a:off x="0" y="0"/>
            <a:ext cx="12573000" cy="508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425" tIns="49212" rIns="98425" bIns="49212">
            <a:spAutoFit/>
          </a:bodyPr>
          <a:lstStyle>
            <a:lvl1pPr defTabSz="1060450">
              <a:defRPr sz="21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60450">
              <a:defRPr sz="21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60450">
              <a:defRPr sz="21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60450">
              <a:defRPr sz="21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60450">
              <a:defRPr sz="21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60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60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60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60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7200" b="1" dirty="0">
                <a:solidFill>
                  <a:srgbClr val="4366DE"/>
                </a:solidFill>
                <a:latin typeface="Baxter Sans" panose="00000500000000000000" pitchFamily="50" charset="0"/>
              </a:rPr>
              <a:t>A System to Link Tobii </a:t>
            </a:r>
            <a:br>
              <a:rPr lang="en-GB" altLang="en-US" sz="7200" b="1" dirty="0">
                <a:solidFill>
                  <a:srgbClr val="4366DE"/>
                </a:solidFill>
                <a:latin typeface="Baxter Sans" panose="00000500000000000000" pitchFamily="50" charset="0"/>
              </a:rPr>
            </a:br>
            <a:r>
              <a:rPr lang="en-GB" altLang="en-US" sz="7200" b="1" dirty="0">
                <a:solidFill>
                  <a:srgbClr val="4366DE"/>
                </a:solidFill>
                <a:latin typeface="Baxter Sans" panose="00000500000000000000" pitchFamily="50" charset="0"/>
              </a:rPr>
              <a:t>Pro Glasses to a Standard Desktop Environment</a:t>
            </a:r>
          </a:p>
          <a:p>
            <a:pPr>
              <a:spcBef>
                <a:spcPct val="50000"/>
              </a:spcBef>
            </a:pPr>
            <a:endParaRPr lang="en-GB" altLang="en-US" sz="7200" b="1" dirty="0">
              <a:solidFill>
                <a:srgbClr val="4366DE"/>
              </a:solidFill>
              <a:latin typeface="Baxter Sans" panose="00000500000000000000" pitchFamily="50" charset="0"/>
            </a:endParaRPr>
          </a:p>
        </p:txBody>
      </p:sp>
      <p:sp>
        <p:nvSpPr>
          <p:cNvPr id="3075" name="Rectangle 61"/>
          <p:cNvSpPr>
            <a:spLocks noChangeArrowheads="1"/>
          </p:cNvSpPr>
          <p:nvPr/>
        </p:nvSpPr>
        <p:spPr bwMode="auto">
          <a:xfrm>
            <a:off x="-29968" y="3115046"/>
            <a:ext cx="12573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425" tIns="49212" rIns="98425" bIns="49212">
            <a:spAutoFit/>
          </a:bodyPr>
          <a:lstStyle>
            <a:lvl1pPr defTabSz="1060450">
              <a:defRPr sz="21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60450">
              <a:defRPr sz="21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60450">
              <a:defRPr sz="21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60450">
              <a:defRPr sz="21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60450">
              <a:defRPr sz="21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60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60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60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60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4800" b="1" dirty="0">
                <a:solidFill>
                  <a:srgbClr val="4366DE"/>
                </a:solidFill>
                <a:latin typeface="Baxter Sans" panose="00000500000000000000" pitchFamily="50" charset="0"/>
              </a:rPr>
              <a:t>Craig Chicken</a:t>
            </a:r>
          </a:p>
        </p:txBody>
      </p:sp>
      <p:sp>
        <p:nvSpPr>
          <p:cNvPr id="3081" name="Rectangle 72"/>
          <p:cNvSpPr>
            <a:spLocks noChangeArrowheads="1"/>
          </p:cNvSpPr>
          <p:nvPr/>
        </p:nvSpPr>
        <p:spPr bwMode="auto">
          <a:xfrm>
            <a:off x="29968" y="3801052"/>
            <a:ext cx="12573000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425" tIns="49212" rIns="98425" bIns="49212">
            <a:spAutoFit/>
          </a:bodyPr>
          <a:lstStyle>
            <a:lvl1pPr defTabSz="1060450">
              <a:defRPr sz="21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60450">
              <a:defRPr sz="21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60450">
              <a:defRPr sz="21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60450">
              <a:defRPr sz="21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60450">
              <a:defRPr sz="21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60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60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60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60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3200" b="1" dirty="0">
                <a:solidFill>
                  <a:srgbClr val="4366DE"/>
                </a:solidFill>
                <a:latin typeface="Baxter Sans" panose="00000500000000000000" pitchFamily="50" charset="0"/>
              </a:rPr>
              <a:t>Supervised by </a:t>
            </a:r>
            <a:r>
              <a:rPr lang="en-GB" altLang="en-US" sz="3200" b="1" dirty="0" err="1">
                <a:solidFill>
                  <a:srgbClr val="4366DE"/>
                </a:solidFill>
                <a:latin typeface="Baxter Sans" panose="00000500000000000000" pitchFamily="50" charset="0"/>
              </a:rPr>
              <a:t>Dr.</a:t>
            </a:r>
            <a:r>
              <a:rPr lang="en-GB" altLang="en-US" sz="3200" b="1" dirty="0">
                <a:solidFill>
                  <a:srgbClr val="4366DE"/>
                </a:solidFill>
                <a:latin typeface="Baxter Sans" panose="00000500000000000000" pitchFamily="50" charset="0"/>
              </a:rPr>
              <a:t> Michael Crabb</a:t>
            </a:r>
          </a:p>
        </p:txBody>
      </p:sp>
      <p:sp>
        <p:nvSpPr>
          <p:cNvPr id="3085" name="Right Arrow 15"/>
          <p:cNvSpPr>
            <a:spLocks noChangeArrowheads="1"/>
          </p:cNvSpPr>
          <p:nvPr/>
        </p:nvSpPr>
        <p:spPr bwMode="auto">
          <a:xfrm>
            <a:off x="-1417638" y="16937038"/>
            <a:ext cx="1130300" cy="936625"/>
          </a:xfrm>
          <a:prstGeom prst="rightArrow">
            <a:avLst>
              <a:gd name="adj1" fmla="val 50000"/>
              <a:gd name="adj2" fmla="val 49970"/>
            </a:avLst>
          </a:prstGeom>
          <a:solidFill>
            <a:srgbClr val="FF0000"/>
          </a:solidFill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086" name="Right Arrow 16"/>
          <p:cNvSpPr>
            <a:spLocks noChangeArrowheads="1"/>
          </p:cNvSpPr>
          <p:nvPr/>
        </p:nvSpPr>
        <p:spPr bwMode="auto">
          <a:xfrm flipH="1">
            <a:off x="12911138" y="16937038"/>
            <a:ext cx="1130300" cy="936625"/>
          </a:xfrm>
          <a:prstGeom prst="rightArrow">
            <a:avLst>
              <a:gd name="adj1" fmla="val 50000"/>
              <a:gd name="adj2" fmla="val 49970"/>
            </a:avLst>
          </a:prstGeom>
          <a:solidFill>
            <a:srgbClr val="FF0000"/>
          </a:solidFill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087" name="Text Box 63"/>
          <p:cNvSpPr txBox="1">
            <a:spLocks noChangeArrowheads="1"/>
          </p:cNvSpPr>
          <p:nvPr/>
        </p:nvSpPr>
        <p:spPr bwMode="auto">
          <a:xfrm>
            <a:off x="-6530975" y="16576675"/>
            <a:ext cx="5040312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Aft>
                <a:spcPct val="50000"/>
              </a:spcAft>
            </a:pPr>
            <a:r>
              <a:rPr lang="en-GB" altLang="en-US" sz="3600" b="1" i="1" dirty="0">
                <a:solidFill>
                  <a:srgbClr val="FF0000"/>
                </a:solidFill>
                <a:latin typeface="Calibri" panose="020F0502020204030204" pitchFamily="34" charset="0"/>
              </a:rPr>
              <a:t>Do not allow any text, image or shadow to go below this level</a:t>
            </a:r>
          </a:p>
        </p:txBody>
      </p:sp>
      <p:sp>
        <p:nvSpPr>
          <p:cNvPr id="3088" name="Text Box 63"/>
          <p:cNvSpPr txBox="1">
            <a:spLocks noChangeArrowheads="1"/>
          </p:cNvSpPr>
          <p:nvPr/>
        </p:nvSpPr>
        <p:spPr bwMode="auto">
          <a:xfrm>
            <a:off x="14135100" y="16576675"/>
            <a:ext cx="51847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Aft>
                <a:spcPct val="50000"/>
              </a:spcAft>
            </a:pPr>
            <a:r>
              <a:rPr lang="en-GB" altLang="en-US" sz="3600" b="1" i="1">
                <a:solidFill>
                  <a:srgbClr val="FF0000"/>
                </a:solidFill>
                <a:latin typeface="Calibri" panose="020F0502020204030204" pitchFamily="34" charset="0"/>
              </a:rPr>
              <a:t>Do not allow any text, image or shadow to go below this level</a:t>
            </a:r>
          </a:p>
        </p:txBody>
      </p:sp>
      <p:sp>
        <p:nvSpPr>
          <p:cNvPr id="19" name="Text Box 62">
            <a:extLst>
              <a:ext uri="{FF2B5EF4-FFF2-40B4-BE49-F238E27FC236}">
                <a16:creationId xmlns:a16="http://schemas.microsoft.com/office/drawing/2014/main" id="{B9B773B0-7B26-4E18-B2CC-DD04BDD24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42" y="4473575"/>
            <a:ext cx="6024534" cy="12372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Aft>
                <a:spcPct val="50000"/>
              </a:spcAft>
            </a:pPr>
            <a:r>
              <a:rPr lang="en-GB" altLang="en-US" sz="2800" b="1" dirty="0">
                <a:solidFill>
                  <a:srgbClr val="C6316B"/>
                </a:solidFill>
                <a:latin typeface="Baxter Sans" panose="00000500000000000000" pitchFamily="50" charset="0"/>
              </a:rPr>
              <a:t>Infra-red eye tracking devices </a:t>
            </a:r>
            <a:r>
              <a:rPr lang="en-GB" altLang="en-US" sz="2800" b="1" dirty="0">
                <a:latin typeface="Baxter Sans" panose="00000500000000000000" pitchFamily="50" charset="0"/>
              </a:rPr>
              <a:t>have experienced a rise in popularity in recent years.</a:t>
            </a:r>
          </a:p>
          <a:p>
            <a:pPr algn="just">
              <a:spcAft>
                <a:spcPct val="50000"/>
              </a:spcAft>
            </a:pPr>
            <a:r>
              <a:rPr lang="en-GB" altLang="en-US" sz="2800" b="1" dirty="0">
                <a:latin typeface="Baxter Sans" panose="00000500000000000000" pitchFamily="50" charset="0"/>
              </a:rPr>
              <a:t>Originally designed primarily as </a:t>
            </a:r>
            <a:r>
              <a:rPr lang="en-GB" altLang="en-US" sz="2800" b="1" dirty="0">
                <a:solidFill>
                  <a:srgbClr val="FF8429"/>
                </a:solidFill>
                <a:latin typeface="Baxter Sans" panose="00000500000000000000" pitchFamily="50" charset="0"/>
              </a:rPr>
              <a:t>alternative computer input</a:t>
            </a:r>
            <a:r>
              <a:rPr lang="en-GB" altLang="en-US" sz="2800" b="1" dirty="0">
                <a:latin typeface="Baxter Sans" panose="00000500000000000000" pitchFamily="50" charset="0"/>
              </a:rPr>
              <a:t> for AAC users, it’s now relatively common to see them being used in more mundane scenarios, </a:t>
            </a:r>
            <a:r>
              <a:rPr lang="en-GB" altLang="en-US" sz="2800" b="1" dirty="0">
                <a:solidFill>
                  <a:schemeClr val="bg2"/>
                </a:solidFill>
                <a:latin typeface="Baxter Sans" panose="00000500000000000000" pitchFamily="50" charset="0"/>
              </a:rPr>
              <a:t>even in gaming.</a:t>
            </a:r>
          </a:p>
          <a:p>
            <a:pPr algn="just">
              <a:spcAft>
                <a:spcPct val="50000"/>
              </a:spcAft>
            </a:pPr>
            <a:r>
              <a:rPr lang="en-GB" altLang="en-US" sz="2800" b="1" dirty="0">
                <a:latin typeface="Baxter Sans" panose="00000500000000000000" pitchFamily="50" charset="0"/>
              </a:rPr>
              <a:t>However, these tend to take the form of </a:t>
            </a:r>
            <a:r>
              <a:rPr lang="en-GB" altLang="en-US" sz="2800" b="1" dirty="0">
                <a:solidFill>
                  <a:srgbClr val="C6316B"/>
                </a:solidFill>
                <a:latin typeface="Baxter Sans" panose="00000500000000000000" pitchFamily="50" charset="0"/>
              </a:rPr>
              <a:t>desk-mounted IR emitters</a:t>
            </a:r>
            <a:r>
              <a:rPr lang="en-GB" altLang="en-US" sz="2800" b="1" dirty="0">
                <a:latin typeface="Baxter Sans" panose="00000500000000000000" pitchFamily="50" charset="0"/>
              </a:rPr>
              <a:t>, which place restrictions on the user’s movement, making usage awkward for some AAC users.</a:t>
            </a:r>
          </a:p>
          <a:p>
            <a:pPr algn="just">
              <a:spcAft>
                <a:spcPct val="50000"/>
              </a:spcAft>
            </a:pPr>
            <a:r>
              <a:rPr lang="en-GB" altLang="en-US" sz="2800" b="1" dirty="0">
                <a:latin typeface="Baxter Sans" panose="00000500000000000000" pitchFamily="50" charset="0"/>
              </a:rPr>
              <a:t>Head-mounted optical trackers like the Tobii Pro Glasses 2 bypass this issue entirely as the trackers are </a:t>
            </a:r>
            <a:r>
              <a:rPr lang="en-GB" altLang="en-US" sz="2800" b="1" dirty="0">
                <a:solidFill>
                  <a:srgbClr val="63BD29"/>
                </a:solidFill>
                <a:latin typeface="Baxter Sans" panose="00000500000000000000" pitchFamily="50" charset="0"/>
              </a:rPr>
              <a:t>always oriented to the user’s eyes</a:t>
            </a:r>
            <a:r>
              <a:rPr lang="en-GB" altLang="en-US" sz="2800" b="1" dirty="0">
                <a:latin typeface="Baxter Sans" panose="00000500000000000000" pitchFamily="50" charset="0"/>
              </a:rPr>
              <a:t>.</a:t>
            </a:r>
          </a:p>
          <a:p>
            <a:pPr algn="just">
              <a:spcAft>
                <a:spcPct val="50000"/>
              </a:spcAft>
            </a:pPr>
            <a:r>
              <a:rPr lang="en-GB" altLang="en-US" sz="2800" b="1" dirty="0">
                <a:latin typeface="Baxter Sans" panose="00000500000000000000" pitchFamily="50" charset="0"/>
              </a:rPr>
              <a:t>Despite this benefit, they have yet to be developed as an input device the way desk-mounted trackers have been.</a:t>
            </a:r>
          </a:p>
          <a:p>
            <a:pPr algn="just">
              <a:spcAft>
                <a:spcPct val="50000"/>
              </a:spcAft>
            </a:pPr>
            <a:r>
              <a:rPr lang="en-GB" altLang="en-US" sz="2800" b="1" dirty="0">
                <a:latin typeface="Baxter Sans" panose="00000500000000000000" pitchFamily="50" charset="0"/>
              </a:rPr>
              <a:t>With the use of a mobile app to allow for ad-hoc testing, this project’s aim is to </a:t>
            </a:r>
            <a:r>
              <a:rPr lang="en-GB" altLang="en-US" sz="2800" b="1" dirty="0">
                <a:solidFill>
                  <a:srgbClr val="FF8429"/>
                </a:solidFill>
                <a:latin typeface="Baxter Sans" panose="00000500000000000000" pitchFamily="50" charset="0"/>
              </a:rPr>
              <a:t>examine the feasibility</a:t>
            </a:r>
            <a:r>
              <a:rPr lang="en-GB" altLang="en-US" sz="2800" b="1" dirty="0">
                <a:latin typeface="Baxter Sans" panose="00000500000000000000" pitchFamily="50" charset="0"/>
              </a:rPr>
              <a:t> of linking the Tobii Pro Glasses 2 to a </a:t>
            </a:r>
            <a:r>
              <a:rPr lang="en-GB" altLang="en-US" sz="2800" b="1" dirty="0">
                <a:solidFill>
                  <a:srgbClr val="006BB5"/>
                </a:solidFill>
                <a:latin typeface="Baxter Sans" panose="00000500000000000000" pitchFamily="50" charset="0"/>
              </a:rPr>
              <a:t>standard desktop environment.</a:t>
            </a:r>
          </a:p>
        </p:txBody>
      </p:sp>
      <p:pic>
        <p:nvPicPr>
          <p:cNvPr id="3" name="Picture 2" descr="A screenshot of a mobile phone">
            <a:extLst>
              <a:ext uri="{FF2B5EF4-FFF2-40B4-BE49-F238E27FC236}">
                <a16:creationId xmlns:a16="http://schemas.microsoft.com/office/drawing/2014/main" id="{1C8ABAEB-EE33-4717-B833-241A481A9A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3902492"/>
            <a:ext cx="2699175" cy="5698258"/>
          </a:xfrm>
          <a:prstGeom prst="rect">
            <a:avLst/>
          </a:prstGeom>
        </p:spPr>
      </p:pic>
      <p:pic>
        <p:nvPicPr>
          <p:cNvPr id="5" name="Picture 4" descr="A screenshot of a mobile phone&#10;">
            <a:extLst>
              <a:ext uri="{FF2B5EF4-FFF2-40B4-BE49-F238E27FC236}">
                <a16:creationId xmlns:a16="http://schemas.microsoft.com/office/drawing/2014/main" id="{1FA0F419-81AB-43D7-A5F2-F9612E17D2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081" y="9822287"/>
            <a:ext cx="3370145" cy="7114751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EB26BE-F80D-407D-A09B-61F02556AAE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808" y="3902491"/>
            <a:ext cx="2699175" cy="56982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272</TotalTime>
  <Words>192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 New Roman</vt:lpstr>
      <vt:lpstr>Baxter Sans</vt:lpstr>
      <vt:lpstr>Calibri</vt:lpstr>
      <vt:lpstr>Arial</vt:lpstr>
      <vt:lpstr>Blank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Iain R. Murray</dc:creator>
  <cp:lastModifiedBy>Tene 21</cp:lastModifiedBy>
  <cp:revision>50</cp:revision>
  <cp:lastPrinted>1998-06-10T15:16:31Z</cp:lastPrinted>
  <dcterms:created xsi:type="dcterms:W3CDTF">1995-06-17T23:31:02Z</dcterms:created>
  <dcterms:modified xsi:type="dcterms:W3CDTF">2019-04-30T02:31:15Z</dcterms:modified>
</cp:coreProperties>
</file>