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753600" cx="13004800"/>
  <p:notesSz cx="6858000" cy="9144000"/>
  <p:embeddedFontLst>
    <p:embeddedFont>
      <p:font typeface="Merriweather Sans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22" Type="http://schemas.openxmlformats.org/officeDocument/2006/relationships/font" Target="fonts/HelveticaNeueLight-italic.fntdata"/><Relationship Id="rId21" Type="http://schemas.openxmlformats.org/officeDocument/2006/relationships/font" Target="fonts/HelveticaNeueLight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Sans-bold.fntdata"/><Relationship Id="rId16" Type="http://schemas.openxmlformats.org/officeDocument/2006/relationships/font" Target="fonts/MerriweatherSans-regular.fntdata"/><Relationship Id="rId19" Type="http://schemas.openxmlformats.org/officeDocument/2006/relationships/font" Target="fonts/MerriweatherSans-boldItalic.fntdata"/><Relationship Id="rId18" Type="http://schemas.openxmlformats.org/officeDocument/2006/relationships/font" Target="fonts/Merriweather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pic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 Reflection">
  <p:cSld name="Photo - Vertical Reflec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pic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b="0" i="0" sz="7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576072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76072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76072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76072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76072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- Left">
  <p:cSld name="Title &amp; Bullets - Lef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576072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76072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76072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76072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76072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- Right">
  <p:cSld name="Title &amp; Bullets - Righ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576072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76072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76072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76072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76072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 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 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84657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- 2 Column">
  <p:cSld name="Title &amp; Bullets - 2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6072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76072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76072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76072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76072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84657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pic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 Reflection">
  <p:cSld name="Photo - Horizontal Reflec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pic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84657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4294967295" type="ctrTitle"/>
          </p:nvPr>
        </p:nvSpPr>
        <p:spPr>
          <a:xfrm>
            <a:off x="396699" y="670669"/>
            <a:ext cx="12052200" cy="9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0639" marR="4063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639" marR="4063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Finding Model Parameters from Noisy Data</a:t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b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Tene L. Carter</a:t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Times New Roman"/>
              <a:buNone/>
            </a:pPr>
            <a:r>
              <a:t/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Department of Mathematics</a:t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Department of Computer Science</a:t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University of Arizona</a:t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Times New Roman"/>
              <a:buNone/>
            </a:pPr>
            <a:r>
              <a:t/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Times New Roman"/>
              <a:buNone/>
            </a:pPr>
            <a:r>
              <a:t/>
            </a:r>
            <a:endParaRPr b="0" i="0" sz="8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Supported  by</a:t>
            </a:r>
            <a:endParaRPr/>
          </a:p>
          <a:p>
            <a:pPr indent="0" lvl="0" marL="40639" marR="40639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0639" marR="40639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8082" y="6086491"/>
            <a:ext cx="1028636" cy="102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hape 190"/>
          <p:cNvCxnSpPr/>
          <p:nvPr/>
        </p:nvCxnSpPr>
        <p:spPr>
          <a:xfrm>
            <a:off x="188428" y="863600"/>
            <a:ext cx="12611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201128" y="9156700"/>
            <a:ext cx="12611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2" name="Shape 192"/>
          <p:cNvSpPr/>
          <p:nvPr/>
        </p:nvSpPr>
        <p:spPr>
          <a:xfrm>
            <a:off x="234900" y="292100"/>
            <a:ext cx="1286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Code</a:t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324600" y="9258300"/>
            <a:ext cx="342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81850" y="2646550"/>
            <a:ext cx="90534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= -.9;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 = 10;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dt = 0.01;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yo = 0;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[y,t] = model(a,yo,dt,T);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y= y.tolist();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t= t.tolist();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yn = [];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k in range(0,len(y)):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yn.append(y[k] + 0.5*np.random.normal());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plt.plot(t,yn);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plt.plot(t,y);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aTest = np.arange(-1.2,-.5,.01).tolist();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yoTest =np.arange(-.3,.5, .05)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Fs = np.zeros((len(yoTest),len(aTest)));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kk in range( 0,len(aTest)):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for jj in range(0 , len(yoTest)):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Fs[jj,kk] = F(yn,aTest[kk],dt,T,yoTest[jj]);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hape 199"/>
          <p:cNvCxnSpPr/>
          <p:nvPr/>
        </p:nvCxnSpPr>
        <p:spPr>
          <a:xfrm>
            <a:off x="188428" y="863600"/>
            <a:ext cx="12611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" name="Shape 200"/>
          <p:cNvCxnSpPr/>
          <p:nvPr/>
        </p:nvCxnSpPr>
        <p:spPr>
          <a:xfrm>
            <a:off x="201128" y="9156700"/>
            <a:ext cx="12611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1" name="Shape 201"/>
          <p:cNvSpPr/>
          <p:nvPr/>
        </p:nvSpPr>
        <p:spPr>
          <a:xfrm>
            <a:off x="234900" y="292100"/>
            <a:ext cx="1286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Fin.</a:t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324600" y="9258300"/>
            <a:ext cx="342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334000" y="2247900"/>
            <a:ext cx="2318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5" name="Shape 95"/>
          <p:cNvSpPr/>
          <p:nvPr/>
        </p:nvSpPr>
        <p:spPr>
          <a:xfrm>
            <a:off x="234900" y="292100"/>
            <a:ext cx="5154737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Noisy data and hidden signals</a:t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828800"/>
            <a:ext cx="8128001" cy="60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158749" y="1219199"/>
            <a:ext cx="6399412" cy="50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When you ask someone for data….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966982" y="7344833"/>
            <a:ext cx="107083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6" name="Shape 106"/>
          <p:cNvSpPr/>
          <p:nvPr/>
        </p:nvSpPr>
        <p:spPr>
          <a:xfrm>
            <a:off x="234900" y="292100"/>
            <a:ext cx="5154737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Noisy data and hidden signals</a:t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99" y="2578099"/>
            <a:ext cx="8128001" cy="60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531283" y="1220565"/>
            <a:ext cx="11637434" cy="191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Goals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take noisy data from some experiment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convert it into a more readable model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model to predict future happenings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958559" y="8056033"/>
            <a:ext cx="1070835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9224" y="1026515"/>
            <a:ext cx="6792741" cy="509455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8" name="Shape 118"/>
          <p:cNvSpPr/>
          <p:nvPr/>
        </p:nvSpPr>
        <p:spPr>
          <a:xfrm>
            <a:off x="234900" y="292100"/>
            <a:ext cx="5793768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to find unknown parameters</a:t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0" name="Shape 120"/>
          <p:cNvSpPr/>
          <p:nvPr/>
        </p:nvSpPr>
        <p:spPr>
          <a:xfrm>
            <a:off x="683683" y="6299861"/>
            <a:ext cx="11620587" cy="191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Make a model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Recursion in time: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run the model, you need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(parameters)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we don’t know what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should be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9700" y="6841728"/>
            <a:ext cx="4114800" cy="36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2801729" y="5616245"/>
            <a:ext cx="1070835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4413" y="1025855"/>
            <a:ext cx="6794501" cy="509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9066245" y="5616245"/>
            <a:ext cx="1070836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1" name="Shape 131"/>
          <p:cNvSpPr/>
          <p:nvPr/>
        </p:nvSpPr>
        <p:spPr>
          <a:xfrm>
            <a:off x="234900" y="292100"/>
            <a:ext cx="2672842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mismatch</a:t>
            </a:r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3" name="Shape 133"/>
          <p:cNvGrpSpPr/>
          <p:nvPr/>
        </p:nvGrpSpPr>
        <p:grpSpPr>
          <a:xfrm>
            <a:off x="-60104" y="1021093"/>
            <a:ext cx="6794501" cy="5095876"/>
            <a:chOff x="0" y="0"/>
            <a:chExt cx="6794500" cy="509587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794500" cy="509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/>
            <p:nvPr/>
          </p:nvSpPr>
          <p:spPr>
            <a:xfrm>
              <a:off x="2861832" y="4595152"/>
              <a:ext cx="1070836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Times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Time</a:t>
              </a:r>
              <a:endParaRPr/>
            </a:p>
          </p:txBody>
        </p:sp>
      </p:grp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6966" y="4449398"/>
            <a:ext cx="4648201" cy="8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6271683" y="1875862"/>
            <a:ext cx="7604807" cy="232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mismatch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Take parameters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the model to produce a time series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Compute the difference between model output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data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320" y="2227791"/>
            <a:ext cx="10574160" cy="793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cxnSp>
        <p:nvCxnSpPr>
          <p:cNvPr id="144" name="Shape 144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5" name="Shape 145"/>
          <p:cNvSpPr/>
          <p:nvPr/>
        </p:nvSpPr>
        <p:spPr>
          <a:xfrm>
            <a:off x="234900" y="292100"/>
            <a:ext cx="5694053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to find optimal parameters?</a:t>
            </a:r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8051" y="2756065"/>
            <a:ext cx="4648201" cy="8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361950" y="1159405"/>
            <a:ext cx="11000403" cy="285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Grid search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Pick a large number of possible parameters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Compute data mismatch for all possible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combinations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that lead to smallest mismatch (optimal parameters)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-8381827">
            <a:off x="6278311" y="8051712"/>
            <a:ext cx="1635235" cy="462302"/>
          </a:xfrm>
          <a:prstGeom prst="rightArrow">
            <a:avLst>
              <a:gd fmla="val 21781" name="adj1"/>
              <a:gd fmla="val 123266" name="adj2"/>
            </a:avLst>
          </a:prstGeom>
          <a:solidFill>
            <a:srgbClr val="0096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761767" y="8508108"/>
            <a:ext cx="4166704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3000"/>
              <a:buFont typeface="Georgia"/>
              <a:buNone/>
            </a:pPr>
            <a:r>
              <a:rPr b="1" i="1" lang="en-US" sz="3000" u="none" cap="none" strike="noStrike">
                <a:solidFill>
                  <a:srgbClr val="0096FF"/>
                </a:solidFill>
                <a:latin typeface="Georgia"/>
                <a:ea typeface="Georgia"/>
                <a:cs typeface="Georgia"/>
                <a:sym typeface="Georgia"/>
              </a:rPr>
              <a:t>Optimal 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976" y="1828800"/>
            <a:ext cx="8128001" cy="60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8" name="Shape 158"/>
          <p:cNvSpPr/>
          <p:nvPr/>
        </p:nvSpPr>
        <p:spPr>
          <a:xfrm>
            <a:off x="234900" y="292100"/>
            <a:ext cx="7609657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Results: simulation with optimal parameters</a:t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0" name="Shape 160"/>
          <p:cNvSpPr/>
          <p:nvPr/>
        </p:nvSpPr>
        <p:spPr>
          <a:xfrm>
            <a:off x="5958628" y="7636995"/>
            <a:ext cx="107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850" y="2919544"/>
            <a:ext cx="6860374" cy="5145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8" name="Shape 168"/>
          <p:cNvSpPr/>
          <p:nvPr/>
        </p:nvSpPr>
        <p:spPr>
          <a:xfrm>
            <a:off x="234900" y="292100"/>
            <a:ext cx="6067984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47615" y="1230841"/>
            <a:ext cx="12611097" cy="210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1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I did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Create a model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mismatch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minimizing data mismatch makes for good predictions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-6265085">
            <a:off x="9145049" y="6884526"/>
            <a:ext cx="884353" cy="249938"/>
          </a:xfrm>
          <a:prstGeom prst="rightArrow">
            <a:avLst>
              <a:gd fmla="val 21781" name="adj1"/>
              <a:gd fmla="val 123266" name="adj2"/>
            </a:avLst>
          </a:prstGeom>
          <a:solidFill>
            <a:srgbClr val="0096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9947325" y="7131242"/>
            <a:ext cx="3319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3000"/>
              <a:buFont typeface="Georgia"/>
              <a:buNone/>
            </a:pPr>
            <a:r>
              <a:rPr b="1" i="1" lang="en-US" sz="2400" u="none" cap="none" strike="noStrike">
                <a:solidFill>
                  <a:srgbClr val="0096FF"/>
                </a:solidFill>
                <a:latin typeface="Georgia"/>
                <a:ea typeface="Georgia"/>
                <a:cs typeface="Georgia"/>
                <a:sym typeface="Georgia"/>
              </a:rPr>
              <a:t>Optimal parameters</a:t>
            </a:r>
            <a:endParaRPr sz="2400"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125" y="3461900"/>
            <a:ext cx="6537174" cy="49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5016" y="8204348"/>
            <a:ext cx="4648201" cy="8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2022078" y="8120045"/>
            <a:ext cx="107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188428" y="8636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201128" y="9156700"/>
            <a:ext cx="12611097" cy="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234900" y="292100"/>
            <a:ext cx="128631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Code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188425" y="1877525"/>
            <a:ext cx="919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def model(a,yo,dt,T):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t = np.arange(0,T,dt)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N = t.size;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y = np.zeros(N);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y[0] = yo;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for kk in range(1 , N):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y[kk] = (1+a*dt)*y[kk-1]-dt*a;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return y,t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510125" y="1813875"/>
            <a:ext cx="528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def F(yn,a,dt,T,yo):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yTest = model(a,yo,dt,T)[0].tolist();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out = np.linalg.norm(np.subtract(yn,yTest))**2;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return out;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