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notesSlides/_rels/notesSlide19.xml.rels" ContentType="application/vnd.openxmlformats-package.relationships+xml"/>
  <Override PartName="/ppt/notesSlides/_rels/notesSlide17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E99A415-CAED-4AAE-BF54-D5636434F31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0" y="0"/>
            <a:ext cx="35856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91440" bIns="91440"/>
          <a:p>
            <a:pPr marL="457200" indent="-3157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100" spc="-1" strike="noStrike">
                <a:latin typeface="Arial"/>
              </a:rPr>
              <a:t>© Copyright </a:t>
            </a:r>
            <a:r>
              <a:rPr b="1" lang="en-US" sz="1100" spc="-1" strike="noStrike">
                <a:latin typeface="Arial"/>
              </a:rPr>
              <a:t>PresentationGo.com</a:t>
            </a:r>
            <a:r>
              <a:rPr b="0" lang="en-US" sz="1100" spc="-1" strike="noStrike">
                <a:latin typeface="Arial"/>
              </a:rPr>
              <a:t> – The free PowerPoint template library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0" y="0"/>
            <a:ext cx="35856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73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82880" y="274320"/>
            <a:ext cx="7588440" cy="118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2a6099"/>
                </a:solidFill>
                <a:latin typeface="Calibri Light"/>
                <a:ea typeface="DejaVu Sans"/>
              </a:rPr>
              <a:t>CASE </a:t>
            </a:r>
            <a:r>
              <a:rPr b="1" lang="en-US" sz="6000" spc="-1" strike="noStrike">
                <a:solidFill>
                  <a:srgbClr val="2a6099"/>
                </a:solidFill>
                <a:latin typeface="Calibri Light"/>
                <a:ea typeface="Arial"/>
              </a:rPr>
              <a:t>SUPPLY CHAIN</a:t>
            </a:r>
            <a:r>
              <a:rPr b="1" lang="en-US" sz="6000" spc="-1" strike="noStrike">
                <a:solidFill>
                  <a:srgbClr val="f67031"/>
                </a:solidFill>
                <a:latin typeface="Calibri Light"/>
                <a:ea typeface="DejaVu Sans"/>
              </a:rPr>
              <a:t> 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0" y="4406040"/>
            <a:ext cx="5114880" cy="5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7f7f7f"/>
                </a:solidFill>
                <a:latin typeface="Calibri"/>
                <a:ea typeface="DejaVu Sans"/>
              </a:rPr>
              <a:t>Confidential and Proprietary. All rights Reserved 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5505840" y="3619440"/>
            <a:ext cx="1553400" cy="45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1500" spc="-1" strike="noStrike">
                <a:solidFill>
                  <a:srgbClr val="2a6099"/>
                </a:solidFill>
                <a:latin typeface="Calibri Light"/>
                <a:ea typeface="Arial"/>
              </a:rPr>
              <a:t>Team 42 Chains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7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914400" y="3200400"/>
            <a:ext cx="49366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79080">
              <a:lnSpc>
                <a:spcPct val="90000"/>
              </a:lnSpc>
              <a:spcBef>
                <a:spcPts val="601"/>
              </a:spcBef>
            </a:pP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“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nternet of Things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”</a:t>
            </a: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                    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" descr=""/>
          <p:cNvPicPr/>
          <p:nvPr/>
        </p:nvPicPr>
        <p:blipFill>
          <a:blip r:embed="rId1">
            <a:lum contrast="35000"/>
          </a:blip>
          <a:stretch/>
        </p:blipFill>
        <p:spPr>
          <a:xfrm>
            <a:off x="3051360" y="0"/>
            <a:ext cx="6091560" cy="274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7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914400" y="3200400"/>
            <a:ext cx="49366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79080">
              <a:lnSpc>
                <a:spcPct val="90000"/>
              </a:lnSpc>
              <a:spcBef>
                <a:spcPts val="601"/>
              </a:spcBef>
            </a:pP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“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ig Data, ML &amp; AI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”</a:t>
            </a: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                    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1" name="" descr=""/>
          <p:cNvPicPr/>
          <p:nvPr/>
        </p:nvPicPr>
        <p:blipFill>
          <a:blip r:embed="rId1"/>
          <a:srcRect l="1859" t="30679" r="0" b="0"/>
          <a:stretch/>
        </p:blipFill>
        <p:spPr>
          <a:xfrm>
            <a:off x="3566160" y="0"/>
            <a:ext cx="5571720" cy="2559240"/>
          </a:xfrm>
          <a:prstGeom prst="rect">
            <a:avLst/>
          </a:prstGeom>
          <a:ln>
            <a:noFill/>
          </a:ln>
        </p:spPr>
      </p:pic>
      <p:pic>
        <p:nvPicPr>
          <p:cNvPr id="262" name="" descr=""/>
          <p:cNvPicPr/>
          <p:nvPr/>
        </p:nvPicPr>
        <p:blipFill>
          <a:blip r:embed="rId2"/>
          <a:stretch/>
        </p:blipFill>
        <p:spPr>
          <a:xfrm>
            <a:off x="0" y="0"/>
            <a:ext cx="5505480" cy="3085560"/>
          </a:xfrm>
          <a:prstGeom prst="rect">
            <a:avLst/>
          </a:prstGeom>
          <a:ln>
            <a:noFill/>
          </a:ln>
        </p:spPr>
      </p:pic>
      <p:sp>
        <p:nvSpPr>
          <p:cNvPr id="263" name="Line 3"/>
          <p:cNvSpPr/>
          <p:nvPr/>
        </p:nvSpPr>
        <p:spPr>
          <a:xfrm flipV="1">
            <a:off x="0" y="3072960"/>
            <a:ext cx="8046720" cy="36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7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" descr=""/>
          <p:cNvPicPr/>
          <p:nvPr/>
        </p:nvPicPr>
        <p:blipFill>
          <a:blip r:embed="rId1"/>
          <a:srcRect l="0" t="21177" r="5558" b="0"/>
          <a:stretch/>
        </p:blipFill>
        <p:spPr>
          <a:xfrm>
            <a:off x="3657600" y="0"/>
            <a:ext cx="5484960" cy="3060000"/>
          </a:xfrm>
          <a:prstGeom prst="rect">
            <a:avLst/>
          </a:prstGeom>
          <a:ln>
            <a:noFill/>
          </a:ln>
        </p:spPr>
      </p:pic>
      <p:sp>
        <p:nvSpPr>
          <p:cNvPr id="265" name="CustomShape 1"/>
          <p:cNvSpPr/>
          <p:nvPr/>
        </p:nvSpPr>
        <p:spPr>
          <a:xfrm>
            <a:off x="914400" y="3200400"/>
            <a:ext cx="49366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79080">
              <a:lnSpc>
                <a:spcPct val="90000"/>
              </a:lnSpc>
              <a:spcBef>
                <a:spcPts val="601"/>
              </a:spcBef>
            </a:pP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“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lockchain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”</a:t>
            </a: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                    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7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0" y="0"/>
            <a:ext cx="7885080" cy="9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1" lang="en-US" sz="3300" spc="-1" strike="noStrike">
                <a:solidFill>
                  <a:srgbClr val="2a6099"/>
                </a:solidFill>
                <a:latin typeface="Calibri Light"/>
                <a:ea typeface="DejaVu Sans"/>
              </a:rPr>
              <a:t>Key Technological usages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0" y="1063080"/>
            <a:ext cx="9142200" cy="37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628560" y="273960"/>
            <a:ext cx="7885080" cy="9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90000"/>
              </a:lnSpc>
            </a:pPr>
            <a:r>
              <a:rPr b="0" lang="en-US" sz="3300" spc="-1" strike="noStrike">
                <a:solidFill>
                  <a:srgbClr val="2a6099"/>
                </a:solidFill>
                <a:latin typeface="Calibri Light"/>
                <a:ea typeface="DejaVu Sans"/>
              </a:rPr>
              <a:t>PEST Diagram</a:t>
            </a:r>
            <a:endParaRPr b="0" lang="en-US" sz="3300" spc="-1" strike="noStrike">
              <a:latin typeface="Arial"/>
            </a:endParaRPr>
          </a:p>
        </p:txBody>
      </p:sp>
      <p:grpSp>
        <p:nvGrpSpPr>
          <p:cNvPr id="271" name="Group 2"/>
          <p:cNvGrpSpPr/>
          <p:nvPr/>
        </p:nvGrpSpPr>
        <p:grpSpPr>
          <a:xfrm>
            <a:off x="2295000" y="1267920"/>
            <a:ext cx="4433400" cy="3603240"/>
            <a:chOff x="2295000" y="1267920"/>
            <a:chExt cx="4433400" cy="3603240"/>
          </a:xfrm>
        </p:grpSpPr>
        <p:sp>
          <p:nvSpPr>
            <p:cNvPr id="272" name="CustomShape 3"/>
            <p:cNvSpPr/>
            <p:nvPr/>
          </p:nvSpPr>
          <p:spPr>
            <a:xfrm>
              <a:off x="2295000" y="1267920"/>
              <a:ext cx="1665720" cy="1989000"/>
            </a:xfrm>
            <a:custGeom>
              <a:avLst/>
              <a:gdLst/>
              <a:ahLst/>
              <a:rect l="l" t="t" r="r" b="b"/>
              <a:pathLst>
                <a:path w="3807" h="4398">
                  <a:moveTo>
                    <a:pt x="1904" y="0"/>
                  </a:moveTo>
                  <a:lnTo>
                    <a:pt x="0" y="1100"/>
                  </a:lnTo>
                  <a:lnTo>
                    <a:pt x="0" y="3298"/>
                  </a:lnTo>
                  <a:lnTo>
                    <a:pt x="1904" y="4398"/>
                  </a:lnTo>
                  <a:lnTo>
                    <a:pt x="3807" y="3298"/>
                  </a:lnTo>
                  <a:lnTo>
                    <a:pt x="3807" y="1100"/>
                  </a:lnTo>
                  <a:lnTo>
                    <a:pt x="1904" y="0"/>
                  </a:lnTo>
                  <a:close/>
                  <a:moveTo>
                    <a:pt x="1904" y="421"/>
                  </a:moveTo>
                  <a:lnTo>
                    <a:pt x="3443" y="1310"/>
                  </a:lnTo>
                  <a:lnTo>
                    <a:pt x="3443" y="3088"/>
                  </a:lnTo>
                  <a:lnTo>
                    <a:pt x="1904" y="3977"/>
                  </a:lnTo>
                  <a:lnTo>
                    <a:pt x="364" y="3088"/>
                  </a:lnTo>
                  <a:lnTo>
                    <a:pt x="364" y="1310"/>
                  </a:lnTo>
                  <a:lnTo>
                    <a:pt x="1904" y="42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1480" rIns="51480" tIns="25560" bIns="25560" anchor="ctr"/>
            <a:p>
              <a:pPr algn="ctr">
                <a:lnSpc>
                  <a:spcPct val="100000"/>
                </a:lnSpc>
              </a:pPr>
              <a:r>
                <a:rPr b="1" lang="en-US" sz="5910" spc="-1" strike="noStrike">
                  <a:solidFill>
                    <a:srgbClr val="9dc3e6"/>
                  </a:solidFill>
                  <a:latin typeface="Calibri"/>
                  <a:ea typeface="DejaVu Sans"/>
                </a:rPr>
                <a:t>P</a:t>
              </a:r>
              <a:endParaRPr b="0" lang="en-US" sz="5910" spc="-1" strike="noStrike">
                <a:latin typeface="Arial"/>
              </a:endParaRPr>
            </a:p>
          </p:txBody>
        </p:sp>
        <p:sp>
          <p:nvSpPr>
            <p:cNvPr id="273" name="CustomShape 4"/>
            <p:cNvSpPr/>
            <p:nvPr/>
          </p:nvSpPr>
          <p:spPr>
            <a:xfrm>
              <a:off x="4142880" y="1267920"/>
              <a:ext cx="1663920" cy="1989000"/>
            </a:xfrm>
            <a:custGeom>
              <a:avLst/>
              <a:gdLst/>
              <a:ahLst/>
              <a:rect l="l" t="t" r="r" b="b"/>
              <a:pathLst>
                <a:path w="3807" h="4398">
                  <a:moveTo>
                    <a:pt x="1903" y="0"/>
                  </a:moveTo>
                  <a:lnTo>
                    <a:pt x="0" y="1100"/>
                  </a:lnTo>
                  <a:lnTo>
                    <a:pt x="0" y="3298"/>
                  </a:lnTo>
                  <a:lnTo>
                    <a:pt x="1903" y="4398"/>
                  </a:lnTo>
                  <a:lnTo>
                    <a:pt x="3807" y="3298"/>
                  </a:lnTo>
                  <a:lnTo>
                    <a:pt x="3807" y="1100"/>
                  </a:lnTo>
                  <a:lnTo>
                    <a:pt x="1903" y="0"/>
                  </a:lnTo>
                  <a:close/>
                  <a:moveTo>
                    <a:pt x="1903" y="421"/>
                  </a:moveTo>
                  <a:lnTo>
                    <a:pt x="3443" y="1310"/>
                  </a:lnTo>
                  <a:lnTo>
                    <a:pt x="3443" y="3088"/>
                  </a:lnTo>
                  <a:lnTo>
                    <a:pt x="1903" y="3977"/>
                  </a:lnTo>
                  <a:lnTo>
                    <a:pt x="364" y="3088"/>
                  </a:lnTo>
                  <a:lnTo>
                    <a:pt x="364" y="1310"/>
                  </a:lnTo>
                  <a:lnTo>
                    <a:pt x="1903" y="421"/>
                  </a:lnTo>
                  <a:close/>
                </a:path>
              </a:pathLst>
            </a:custGeom>
            <a:solidFill>
              <a:srgbClr val="f67031">
                <a:alpha val="7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1480" rIns="51480" tIns="25560" bIns="25560" anchor="ctr"/>
            <a:p>
              <a:pPr algn="ctr">
                <a:lnSpc>
                  <a:spcPct val="100000"/>
                </a:lnSpc>
              </a:pPr>
              <a:r>
                <a:rPr b="1" lang="en-US" sz="5910" spc="-1" strike="noStrike">
                  <a:solidFill>
                    <a:srgbClr val="f89262"/>
                  </a:solidFill>
                  <a:latin typeface="Calibri"/>
                  <a:ea typeface="DejaVu Sans"/>
                </a:rPr>
                <a:t>E</a:t>
              </a:r>
              <a:endParaRPr b="0" lang="en-US" sz="5910" spc="-1" strike="noStrike">
                <a:latin typeface="Arial"/>
              </a:endParaRPr>
            </a:p>
          </p:txBody>
        </p:sp>
        <p:sp>
          <p:nvSpPr>
            <p:cNvPr id="274" name="CustomShape 5"/>
            <p:cNvSpPr/>
            <p:nvPr/>
          </p:nvSpPr>
          <p:spPr>
            <a:xfrm>
              <a:off x="3216240" y="2883960"/>
              <a:ext cx="1665720" cy="1987200"/>
            </a:xfrm>
            <a:custGeom>
              <a:avLst/>
              <a:gdLst/>
              <a:ahLst/>
              <a:rect l="l" t="t" r="r" b="b"/>
              <a:pathLst>
                <a:path w="3807" h="4397">
                  <a:moveTo>
                    <a:pt x="1904" y="0"/>
                  </a:moveTo>
                  <a:lnTo>
                    <a:pt x="0" y="1099"/>
                  </a:lnTo>
                  <a:lnTo>
                    <a:pt x="0" y="3298"/>
                  </a:lnTo>
                  <a:lnTo>
                    <a:pt x="1904" y="4397"/>
                  </a:lnTo>
                  <a:lnTo>
                    <a:pt x="3807" y="3298"/>
                  </a:lnTo>
                  <a:lnTo>
                    <a:pt x="3807" y="1099"/>
                  </a:lnTo>
                  <a:lnTo>
                    <a:pt x="1904" y="0"/>
                  </a:lnTo>
                  <a:close/>
                  <a:moveTo>
                    <a:pt x="1904" y="420"/>
                  </a:moveTo>
                  <a:lnTo>
                    <a:pt x="3443" y="1310"/>
                  </a:lnTo>
                  <a:lnTo>
                    <a:pt x="3443" y="3088"/>
                  </a:lnTo>
                  <a:lnTo>
                    <a:pt x="1904" y="3976"/>
                  </a:lnTo>
                  <a:lnTo>
                    <a:pt x="364" y="3088"/>
                  </a:lnTo>
                  <a:lnTo>
                    <a:pt x="364" y="1310"/>
                  </a:lnTo>
                  <a:lnTo>
                    <a:pt x="1904" y="4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1480" rIns="51480" tIns="25560" bIns="25560" anchor="ctr"/>
            <a:p>
              <a:pPr algn="ctr">
                <a:lnSpc>
                  <a:spcPct val="100000"/>
                </a:lnSpc>
              </a:pPr>
              <a:r>
                <a:rPr b="1" lang="en-US" sz="5910" spc="-1" strike="noStrike">
                  <a:solidFill>
                    <a:srgbClr val="535353"/>
                  </a:solidFill>
                  <a:latin typeface="Calibri"/>
                  <a:ea typeface="DejaVu Sans"/>
                </a:rPr>
                <a:t>S</a:t>
              </a:r>
              <a:endParaRPr b="0" lang="en-US" sz="5910" spc="-1" strike="noStrike">
                <a:latin typeface="Arial"/>
              </a:endParaRPr>
            </a:p>
          </p:txBody>
        </p:sp>
        <p:sp>
          <p:nvSpPr>
            <p:cNvPr id="275" name="CustomShape 6"/>
            <p:cNvSpPr/>
            <p:nvPr/>
          </p:nvSpPr>
          <p:spPr>
            <a:xfrm>
              <a:off x="5062680" y="2883960"/>
              <a:ext cx="1665720" cy="1987200"/>
            </a:xfrm>
            <a:custGeom>
              <a:avLst/>
              <a:gdLst/>
              <a:ahLst/>
              <a:rect l="l" t="t" r="r" b="b"/>
              <a:pathLst>
                <a:path w="3806" h="4397">
                  <a:moveTo>
                    <a:pt x="1902" y="0"/>
                  </a:moveTo>
                  <a:lnTo>
                    <a:pt x="0" y="1099"/>
                  </a:lnTo>
                  <a:lnTo>
                    <a:pt x="0" y="3298"/>
                  </a:lnTo>
                  <a:lnTo>
                    <a:pt x="1902" y="4397"/>
                  </a:lnTo>
                  <a:lnTo>
                    <a:pt x="3806" y="3298"/>
                  </a:lnTo>
                  <a:lnTo>
                    <a:pt x="3806" y="1099"/>
                  </a:lnTo>
                  <a:lnTo>
                    <a:pt x="1902" y="0"/>
                  </a:lnTo>
                  <a:close/>
                  <a:moveTo>
                    <a:pt x="1902" y="420"/>
                  </a:moveTo>
                  <a:lnTo>
                    <a:pt x="3441" y="1310"/>
                  </a:lnTo>
                  <a:lnTo>
                    <a:pt x="3441" y="3088"/>
                  </a:lnTo>
                  <a:lnTo>
                    <a:pt x="1902" y="3976"/>
                  </a:lnTo>
                  <a:lnTo>
                    <a:pt x="364" y="3088"/>
                  </a:lnTo>
                  <a:lnTo>
                    <a:pt x="364" y="1310"/>
                  </a:lnTo>
                  <a:lnTo>
                    <a:pt x="1902" y="4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1480" rIns="51480" tIns="25560" bIns="25560" anchor="ctr"/>
            <a:p>
              <a:pPr algn="ctr">
                <a:lnSpc>
                  <a:spcPct val="100000"/>
                </a:lnSpc>
              </a:pPr>
              <a:r>
                <a:rPr b="1" lang="en-US" sz="5910" spc="-1" strike="noStrike">
                  <a:solidFill>
                    <a:srgbClr val="2f5597"/>
                  </a:solidFill>
                  <a:latin typeface="Calibri"/>
                  <a:ea typeface="DejaVu Sans"/>
                </a:rPr>
                <a:t>T</a:t>
              </a:r>
              <a:endParaRPr b="0" lang="en-US" sz="5910" spc="-1" strike="noStrike">
                <a:latin typeface="Arial"/>
              </a:endParaRPr>
            </a:p>
          </p:txBody>
        </p:sp>
      </p:grpSp>
      <p:grpSp>
        <p:nvGrpSpPr>
          <p:cNvPr id="276" name="Group 7"/>
          <p:cNvGrpSpPr/>
          <p:nvPr/>
        </p:nvGrpSpPr>
        <p:grpSpPr>
          <a:xfrm>
            <a:off x="6908760" y="3264120"/>
            <a:ext cx="1826280" cy="522000"/>
            <a:chOff x="6908760" y="3264120"/>
            <a:chExt cx="1826280" cy="522000"/>
          </a:xfrm>
        </p:grpSpPr>
        <p:sp>
          <p:nvSpPr>
            <p:cNvPr id="277" name="CustomShape 8"/>
            <p:cNvSpPr/>
            <p:nvPr/>
          </p:nvSpPr>
          <p:spPr>
            <a:xfrm>
              <a:off x="6908760" y="3264120"/>
              <a:ext cx="1826280" cy="33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Technological Factors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78" name="CustomShape 9"/>
            <p:cNvSpPr/>
            <p:nvPr/>
          </p:nvSpPr>
          <p:spPr>
            <a:xfrm>
              <a:off x="6913080" y="3580200"/>
              <a:ext cx="1645920" cy="205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9" name="Group 10"/>
          <p:cNvGrpSpPr/>
          <p:nvPr/>
        </p:nvGrpSpPr>
        <p:grpSpPr>
          <a:xfrm>
            <a:off x="1392840" y="3590640"/>
            <a:ext cx="1677240" cy="332280"/>
            <a:chOff x="1392840" y="3590640"/>
            <a:chExt cx="1677240" cy="332280"/>
          </a:xfrm>
        </p:grpSpPr>
        <p:sp>
          <p:nvSpPr>
            <p:cNvPr id="280" name="CustomShape 11"/>
            <p:cNvSpPr/>
            <p:nvPr/>
          </p:nvSpPr>
          <p:spPr>
            <a:xfrm>
              <a:off x="1419840" y="3590640"/>
              <a:ext cx="1650240" cy="33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 algn="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Social Factors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81" name="CustomShape 12"/>
            <p:cNvSpPr/>
            <p:nvPr/>
          </p:nvSpPr>
          <p:spPr>
            <a:xfrm>
              <a:off x="1392840" y="3623040"/>
              <a:ext cx="1645920" cy="205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2" name="Group 13"/>
          <p:cNvGrpSpPr/>
          <p:nvPr/>
        </p:nvGrpSpPr>
        <p:grpSpPr>
          <a:xfrm>
            <a:off x="5985000" y="1558440"/>
            <a:ext cx="1650240" cy="522360"/>
            <a:chOff x="5985000" y="1558440"/>
            <a:chExt cx="1650240" cy="522360"/>
          </a:xfrm>
        </p:grpSpPr>
        <p:sp>
          <p:nvSpPr>
            <p:cNvPr id="283" name="CustomShape 14"/>
            <p:cNvSpPr/>
            <p:nvPr/>
          </p:nvSpPr>
          <p:spPr>
            <a:xfrm>
              <a:off x="5985000" y="1558440"/>
              <a:ext cx="1650240" cy="33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Economic Factors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84" name="CustomShape 15"/>
            <p:cNvSpPr/>
            <p:nvPr/>
          </p:nvSpPr>
          <p:spPr>
            <a:xfrm>
              <a:off x="5989320" y="1874880"/>
              <a:ext cx="1645920" cy="205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5" name="Group 16"/>
          <p:cNvGrpSpPr/>
          <p:nvPr/>
        </p:nvGrpSpPr>
        <p:grpSpPr>
          <a:xfrm>
            <a:off x="208800" y="1458720"/>
            <a:ext cx="1908000" cy="2413080"/>
            <a:chOff x="208800" y="1458720"/>
            <a:chExt cx="1908000" cy="2413080"/>
          </a:xfrm>
        </p:grpSpPr>
        <p:sp>
          <p:nvSpPr>
            <p:cNvPr id="286" name="CustomShape 17"/>
            <p:cNvSpPr/>
            <p:nvPr/>
          </p:nvSpPr>
          <p:spPr>
            <a:xfrm>
              <a:off x="208800" y="1458720"/>
              <a:ext cx="1908000" cy="33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 algn="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Political Factors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87" name="CustomShape 18"/>
            <p:cNvSpPr/>
            <p:nvPr/>
          </p:nvSpPr>
          <p:spPr>
            <a:xfrm>
              <a:off x="213840" y="1775160"/>
              <a:ext cx="1902960" cy="2096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/>
            <a:p>
              <a:pPr marL="285840" indent="-2840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288" name="CustomShape 19"/>
          <p:cNvSpPr/>
          <p:nvPr/>
        </p:nvSpPr>
        <p:spPr>
          <a:xfrm>
            <a:off x="5904360" y="1878120"/>
            <a:ext cx="2655000" cy="14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69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  <a:p>
            <a:pPr marL="171360" indent="-16956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89" name="CustomShape 20"/>
          <p:cNvSpPr/>
          <p:nvPr/>
        </p:nvSpPr>
        <p:spPr>
          <a:xfrm>
            <a:off x="491760" y="3920760"/>
            <a:ext cx="277488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69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0" name="CustomShape 21"/>
          <p:cNvSpPr/>
          <p:nvPr/>
        </p:nvSpPr>
        <p:spPr>
          <a:xfrm>
            <a:off x="6811200" y="3580200"/>
            <a:ext cx="23169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69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0" y="0"/>
            <a:ext cx="8227800" cy="54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90000"/>
              </a:lnSpc>
            </a:pPr>
            <a:r>
              <a:rPr b="0" lang="en-US" sz="3300" spc="-1" strike="noStrike">
                <a:solidFill>
                  <a:srgbClr val="2a6099"/>
                </a:solidFill>
                <a:latin typeface="Calibri Light"/>
                <a:ea typeface="DejaVu Sans"/>
              </a:rPr>
              <a:t>Five Year Strategy:</a:t>
            </a:r>
            <a:r>
              <a:rPr b="0" lang="en-US" sz="33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0" y="569520"/>
            <a:ext cx="2614680" cy="39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3405600" y="1103400"/>
            <a:ext cx="2011320" cy="1473840"/>
          </a:xfrm>
          <a:custGeom>
            <a:avLst/>
            <a:gdLst/>
            <a:ahLst/>
            <a:rect l="l" t="t" r="r" b="b"/>
            <a:pathLst>
              <a:path w="2684318" h="1967345">
                <a:moveTo>
                  <a:pt x="0" y="0"/>
                </a:moveTo>
                <a:lnTo>
                  <a:pt x="2684318" y="0"/>
                </a:lnTo>
                <a:lnTo>
                  <a:pt x="2684318" y="1967345"/>
                </a:lnTo>
                <a:lnTo>
                  <a:pt x="0" y="1967345"/>
                </a:lnTo>
                <a:lnTo>
                  <a:pt x="0" y="1730432"/>
                </a:lnTo>
                <a:lnTo>
                  <a:pt x="213681" y="1730432"/>
                </a:lnTo>
                <a:lnTo>
                  <a:pt x="213681" y="220347"/>
                </a:lnTo>
                <a:lnTo>
                  <a:pt x="181530" y="220347"/>
                </a:lnTo>
                <a:lnTo>
                  <a:pt x="0" y="28313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617400" rIns="68760" tIns="34200" bIns="34200" anchor="ctr"/>
          <a:p>
            <a:pPr algn="just">
              <a:lnSpc>
                <a:spcPts val="975"/>
              </a:lnSpc>
              <a:spcAft>
                <a:spcPts val="901"/>
              </a:spcAft>
            </a:pPr>
            <a:r>
              <a:rPr b="0" lang="en-US" sz="1050" spc="-1" strike="noStrike">
                <a:solidFill>
                  <a:srgbClr val="1f4e79"/>
                </a:solidFill>
                <a:latin typeface="Calibri"/>
                <a:ea typeface="DejaVu Sans"/>
              </a:rPr>
              <a:t>. 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3405600" y="2822040"/>
            <a:ext cx="2011320" cy="1473840"/>
          </a:xfrm>
          <a:custGeom>
            <a:avLst/>
            <a:gdLst/>
            <a:ahLst/>
            <a:rect l="l" t="t" r="r" b="b"/>
            <a:pathLst>
              <a:path w="2684318" h="1967345">
                <a:moveTo>
                  <a:pt x="0" y="0"/>
                </a:moveTo>
                <a:lnTo>
                  <a:pt x="2684318" y="0"/>
                </a:lnTo>
                <a:lnTo>
                  <a:pt x="2684318" y="1967345"/>
                </a:lnTo>
                <a:lnTo>
                  <a:pt x="0" y="1967345"/>
                </a:lnTo>
                <a:lnTo>
                  <a:pt x="0" y="1730432"/>
                </a:lnTo>
                <a:lnTo>
                  <a:pt x="591659" y="1730432"/>
                </a:lnTo>
                <a:lnTo>
                  <a:pt x="591659" y="1460774"/>
                </a:lnTo>
                <a:lnTo>
                  <a:pt x="0" y="1460774"/>
                </a:lnTo>
                <a:lnTo>
                  <a:pt x="0" y="1457742"/>
                </a:lnTo>
                <a:lnTo>
                  <a:pt x="192357" y="1235713"/>
                </a:lnTo>
                <a:cubicBezTo>
                  <a:pt x="296072" y="1131998"/>
                  <a:pt x="371265" y="1049200"/>
                  <a:pt x="417937" y="987317"/>
                </a:cubicBezTo>
                <a:cubicBezTo>
                  <a:pt x="464608" y="925433"/>
                  <a:pt x="499007" y="866316"/>
                  <a:pt x="521133" y="809965"/>
                </a:cubicBezTo>
                <a:cubicBezTo>
                  <a:pt x="543258" y="753613"/>
                  <a:pt x="554321" y="695706"/>
                  <a:pt x="554321" y="636243"/>
                </a:cubicBezTo>
                <a:cubicBezTo>
                  <a:pt x="554321" y="495191"/>
                  <a:pt x="510243" y="386982"/>
                  <a:pt x="422085" y="311616"/>
                </a:cubicBezTo>
                <a:cubicBezTo>
                  <a:pt x="333928" y="236250"/>
                  <a:pt x="208260" y="198567"/>
                  <a:pt x="45083" y="198567"/>
                </a:cubicBezTo>
                <a:lnTo>
                  <a:pt x="0" y="2010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617400" rIns="68760" tIns="34200" bIns="34200" anchor="ctr"/>
          <a:p>
            <a:pPr algn="just">
              <a:lnSpc>
                <a:spcPts val="975"/>
              </a:lnSpc>
              <a:spcAft>
                <a:spcPts val="901"/>
              </a:spcAft>
            </a:pPr>
            <a:r>
              <a:rPr b="0" lang="en-US" sz="1050" spc="-1" strike="noStrike">
                <a:solidFill>
                  <a:srgbClr val="843c0b"/>
                </a:solidFill>
                <a:latin typeface="Calibri"/>
                <a:ea typeface="DejaVu Sans"/>
              </a:rPr>
              <a:t>. 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352800" y="1103400"/>
            <a:ext cx="2044440" cy="39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2a6099"/>
                </a:solidFill>
                <a:latin typeface="Calibri Light"/>
                <a:ea typeface="DejaVu Sans"/>
              </a:rPr>
              <a:t>Expected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2a6099"/>
                </a:solidFill>
                <a:latin typeface="Calibri Light"/>
                <a:ea typeface="DejaVu Sans"/>
              </a:rPr>
              <a:t>Outcomes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2998800" y="1274760"/>
            <a:ext cx="519480" cy="1130760"/>
          </a:xfrm>
          <a:custGeom>
            <a:avLst/>
            <a:gdLst/>
            <a:ahLst/>
            <a:rect l="l" t="t" r="r" b="b"/>
            <a:pathLst>
              <a:path w="694888" h="1510085">
                <a:moveTo>
                  <a:pt x="662737" y="0"/>
                </a:moveTo>
                <a:lnTo>
                  <a:pt x="694888" y="0"/>
                </a:lnTo>
                <a:lnTo>
                  <a:pt x="694888" y="1510085"/>
                </a:lnTo>
                <a:lnTo>
                  <a:pt x="344333" y="1510085"/>
                </a:lnTo>
                <a:lnTo>
                  <a:pt x="344333" y="394116"/>
                </a:lnTo>
                <a:lnTo>
                  <a:pt x="0" y="494719"/>
                </a:lnTo>
                <a:lnTo>
                  <a:pt x="0" y="229209"/>
                </a:lnTo>
                <a:lnTo>
                  <a:pt x="662737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0152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5"/>
          <p:cNvSpPr/>
          <p:nvPr/>
        </p:nvSpPr>
        <p:spPr>
          <a:xfrm>
            <a:off x="2998800" y="2933640"/>
            <a:ext cx="811800" cy="1146960"/>
          </a:xfrm>
          <a:custGeom>
            <a:avLst/>
            <a:gdLst/>
            <a:ahLst/>
            <a:rect l="l" t="t" r="r" b="b"/>
            <a:pathLst>
              <a:path w="1084855" h="1531865">
                <a:moveTo>
                  <a:pt x="538279" y="0"/>
                </a:moveTo>
                <a:cubicBezTo>
                  <a:pt x="701456" y="0"/>
                  <a:pt x="827124" y="37683"/>
                  <a:pt x="915281" y="113049"/>
                </a:cubicBezTo>
                <a:cubicBezTo>
                  <a:pt x="1003439" y="188415"/>
                  <a:pt x="1047517" y="296624"/>
                  <a:pt x="1047517" y="437676"/>
                </a:cubicBezTo>
                <a:cubicBezTo>
                  <a:pt x="1047517" y="497139"/>
                  <a:pt x="1036454" y="555046"/>
                  <a:pt x="1014329" y="611398"/>
                </a:cubicBezTo>
                <a:cubicBezTo>
                  <a:pt x="992203" y="667749"/>
                  <a:pt x="957804" y="726866"/>
                  <a:pt x="911133" y="788750"/>
                </a:cubicBezTo>
                <a:cubicBezTo>
                  <a:pt x="864461" y="850633"/>
                  <a:pt x="789268" y="933431"/>
                  <a:pt x="685553" y="1037146"/>
                </a:cubicBezTo>
                <a:lnTo>
                  <a:pt x="490570" y="1262207"/>
                </a:lnTo>
                <a:lnTo>
                  <a:pt x="1084855" y="1262207"/>
                </a:lnTo>
                <a:lnTo>
                  <a:pt x="1084855" y="1531865"/>
                </a:lnTo>
                <a:lnTo>
                  <a:pt x="31114" y="1531865"/>
                </a:lnTo>
                <a:lnTo>
                  <a:pt x="31114" y="1303693"/>
                </a:lnTo>
                <a:lnTo>
                  <a:pt x="516499" y="793417"/>
                </a:lnTo>
                <a:cubicBezTo>
                  <a:pt x="636116" y="657205"/>
                  <a:pt x="695925" y="548996"/>
                  <a:pt x="695925" y="468790"/>
                </a:cubicBezTo>
                <a:cubicBezTo>
                  <a:pt x="695925" y="403796"/>
                  <a:pt x="681750" y="354358"/>
                  <a:pt x="653402" y="320478"/>
                </a:cubicBezTo>
                <a:cubicBezTo>
                  <a:pt x="625053" y="286598"/>
                  <a:pt x="583913" y="269658"/>
                  <a:pt x="529981" y="269658"/>
                </a:cubicBezTo>
                <a:cubicBezTo>
                  <a:pt x="476741" y="269658"/>
                  <a:pt x="433527" y="292302"/>
                  <a:pt x="400338" y="337591"/>
                </a:cubicBezTo>
                <a:cubicBezTo>
                  <a:pt x="367149" y="382880"/>
                  <a:pt x="350555" y="439404"/>
                  <a:pt x="350555" y="507164"/>
                </a:cubicBezTo>
                <a:lnTo>
                  <a:pt x="0" y="507164"/>
                </a:lnTo>
                <a:cubicBezTo>
                  <a:pt x="0" y="414513"/>
                  <a:pt x="23163" y="328948"/>
                  <a:pt x="69489" y="250471"/>
                </a:cubicBezTo>
                <a:cubicBezTo>
                  <a:pt x="115814" y="171993"/>
                  <a:pt x="180117" y="110629"/>
                  <a:pt x="262398" y="66377"/>
                </a:cubicBezTo>
                <a:cubicBezTo>
                  <a:pt x="344678" y="22126"/>
                  <a:pt x="436638" y="0"/>
                  <a:pt x="538279" y="0"/>
                </a:cubicBezTo>
                <a:close/>
              </a:path>
            </a:pathLst>
          </a:custGeom>
          <a:solidFill>
            <a:srgbClr val="f2583a">
              <a:alpha val="85000"/>
            </a:srgbClr>
          </a:solidFill>
          <a:ln w="10152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6"/>
          <p:cNvSpPr/>
          <p:nvPr/>
        </p:nvSpPr>
        <p:spPr>
          <a:xfrm>
            <a:off x="5321520" y="1103400"/>
            <a:ext cx="2894040" cy="1469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7"/>
          <p:cNvSpPr/>
          <p:nvPr/>
        </p:nvSpPr>
        <p:spPr>
          <a:xfrm>
            <a:off x="5419080" y="2822040"/>
            <a:ext cx="2894040" cy="1473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8"/>
          <p:cNvSpPr/>
          <p:nvPr/>
        </p:nvSpPr>
        <p:spPr>
          <a:xfrm>
            <a:off x="3812400" y="1164240"/>
            <a:ext cx="4500720" cy="15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1" name="CustomShape 9"/>
          <p:cNvSpPr/>
          <p:nvPr/>
        </p:nvSpPr>
        <p:spPr>
          <a:xfrm>
            <a:off x="3966840" y="2785320"/>
            <a:ext cx="434628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alibri Light"/>
                <a:ea typeface="DejaVu Sans"/>
              </a:rPr>
              <a:t>   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7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72000" y="1116000"/>
            <a:ext cx="2044440" cy="39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2a6099"/>
                </a:solidFill>
                <a:latin typeface="Calibri Light"/>
                <a:ea typeface="DejaVu Sans"/>
              </a:rPr>
              <a:t>Задача</a:t>
            </a:r>
            <a:r>
              <a:rPr b="1" lang="en-US" sz="3200" spc="-1" strike="noStrike">
                <a:solidFill>
                  <a:srgbClr val="f67031"/>
                </a:solidFill>
                <a:latin typeface="Calibri Light"/>
                <a:ea typeface="DejaVu Sans"/>
              </a:rPr>
              <a:t>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734120" y="0"/>
            <a:ext cx="7408080" cy="514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Cтратегия оптимизации логистической цепи компании.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сократить издержки на 5 % к 2021 году.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1. Объемный план производства и реализации продукции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Закупки сырья до конца 2019 года по одному из направлений с наибольшим доходом (выручка за вычетом всех затрат) для Компании.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Анализ плана. Ряд инициатив по снижению издержек и расширению ограничений в логистической цепи СИБУРа. Будущее?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Применение технологий Big Data, Internet of Things и Block Chain в рамках организации цепи поставок.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7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72000" y="1116000"/>
            <a:ext cx="2212920" cy="39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2a6099"/>
                </a:solidFill>
                <a:latin typeface="Calibri Light"/>
                <a:ea typeface="DejaVu Sans"/>
              </a:rPr>
              <a:t>Background</a:t>
            </a:r>
            <a:r>
              <a:rPr b="1" lang="en-US" sz="3200" spc="-1" strike="noStrike">
                <a:solidFill>
                  <a:srgbClr val="f67031"/>
                </a:solidFill>
                <a:latin typeface="Calibri Light"/>
                <a:ea typeface="DejaVu Sans"/>
              </a:rPr>
              <a:t>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2194560" y="0"/>
            <a:ext cx="6947640" cy="514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П.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1.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7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72000" y="1116000"/>
            <a:ext cx="2212920" cy="39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2a6099"/>
                </a:solidFill>
                <a:latin typeface="Calibri Light"/>
                <a:ea typeface="DejaVu Sans"/>
              </a:rPr>
              <a:t>Suggested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2a6099"/>
                </a:solidFill>
                <a:latin typeface="Calibri Light"/>
                <a:ea typeface="DejaVu Sans"/>
              </a:rPr>
              <a:t>Solutions</a:t>
            </a:r>
            <a:r>
              <a:rPr b="1" lang="en-US" sz="3200" spc="-1" strike="noStrike">
                <a:solidFill>
                  <a:srgbClr val="f67031"/>
                </a:solidFill>
                <a:latin typeface="Calibri Light"/>
                <a:ea typeface="DejaVu Sans"/>
              </a:rPr>
              <a:t>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2194560" y="0"/>
            <a:ext cx="6947640" cy="514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П.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1. .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7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914400" y="3200400"/>
            <a:ext cx="49366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79080">
              <a:lnSpc>
                <a:spcPct val="90000"/>
              </a:lnSpc>
              <a:spcBef>
                <a:spcPts val="601"/>
              </a:spcBef>
            </a:pP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“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О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бъемный план производства и реализации продукции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”</a:t>
            </a: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                    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3224160" y="3240"/>
            <a:ext cx="5918760" cy="310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1828800" y="548640"/>
            <a:ext cx="33822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 use of parameter optimization algorithims a mathematical model of the production line was modelled and the most profitable result is shown int the table below.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7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" descr=""/>
          <p:cNvPicPr/>
          <p:nvPr/>
        </p:nvPicPr>
        <p:blipFill>
          <a:blip r:embed="rId1"/>
          <a:srcRect l="26233" t="0" r="3385" b="19043"/>
          <a:stretch/>
        </p:blipFill>
        <p:spPr>
          <a:xfrm>
            <a:off x="1554480" y="0"/>
            <a:ext cx="7588440" cy="3107520"/>
          </a:xfrm>
          <a:prstGeom prst="rect">
            <a:avLst/>
          </a:prstGeom>
          <a:ln>
            <a:noFill/>
          </a:ln>
        </p:spPr>
      </p:pic>
      <p:pic>
        <p:nvPicPr>
          <p:cNvPr id="251" name="" descr=""/>
          <p:cNvPicPr/>
          <p:nvPr/>
        </p:nvPicPr>
        <p:blipFill>
          <a:blip r:embed="rId2"/>
          <a:srcRect l="0" t="0" r="0" b="13470"/>
          <a:stretch/>
        </p:blipFill>
        <p:spPr>
          <a:xfrm>
            <a:off x="0" y="0"/>
            <a:ext cx="3339720" cy="3198960"/>
          </a:xfrm>
          <a:prstGeom prst="rect">
            <a:avLst/>
          </a:prstGeom>
          <a:ln>
            <a:noFill/>
          </a:ln>
        </p:spPr>
      </p:pic>
      <p:sp>
        <p:nvSpPr>
          <p:cNvPr id="252" name="CustomShape 1"/>
          <p:cNvSpPr/>
          <p:nvPr/>
        </p:nvSpPr>
        <p:spPr>
          <a:xfrm>
            <a:off x="914400" y="3200400"/>
            <a:ext cx="49366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79080">
              <a:lnSpc>
                <a:spcPct val="90000"/>
              </a:lnSpc>
              <a:spcBef>
                <a:spcPts val="601"/>
              </a:spcBef>
            </a:pP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“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А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нализ плана</a:t>
            </a:r>
            <a:r>
              <a:rPr b="1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”</a:t>
            </a:r>
            <a:r>
              <a:rPr b="0" i="1" lang="en-US" sz="4800" spc="-1" strike="noStrike">
                <a:solidFill>
                  <a:srgbClr val="000000"/>
                </a:solidFill>
                <a:latin typeface="Georgia"/>
                <a:ea typeface="Georgia"/>
              </a:rPr>
              <a:t>                     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3"/>
          <p:cNvSpPr/>
          <p:nvPr/>
        </p:nvSpPr>
        <p:spPr>
          <a:xfrm flipV="1">
            <a:off x="0" y="3072600"/>
            <a:ext cx="8046720" cy="36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274320" y="346680"/>
            <a:ext cx="866376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ряд инициатив по снижению издержек и расширению ограничений в логистической цепи СИБУРа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30818</TotalTime>
  <Application>LibreOffice/6.1.0.3$MacOSX_X86_64 LibreOffice_project/efb621ed25068d70781dc026f7e9c5187a4decd1</Application>
  <Words>1544</Words>
  <Paragraphs>188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Victor Mapunga</dc:creator>
  <dc:description/>
  <dc:language>en-US</dc:language>
  <cp:lastModifiedBy/>
  <dcterms:modified xsi:type="dcterms:W3CDTF">2018-10-07T02:33:39Z</dcterms:modified>
  <cp:revision>193</cp:revision>
  <dc:subject/>
  <dc:title>FB FINTX Deck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