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18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E82F36-B2C3-4FED-AB8E-53BAE9D466C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0" y="0"/>
            <a:ext cx="35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08D4F69-F6F1-4934-AEC0-629EB24B201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© Copyright </a:t>
            </a:r>
            <a:r>
              <a:rPr b="1" lang="en-US" sz="1100" spc="-1" strike="noStrike">
                <a:latin typeface="Arial"/>
              </a:rPr>
              <a:t>PresentationGo.com</a:t>
            </a:r>
            <a:r>
              <a:rPr b="0" lang="en-US" sz="1100" spc="-1" strike="noStrike">
                <a:latin typeface="Arial"/>
              </a:rPr>
              <a:t> – The free PowerPoint template library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0"/>
            <a:ext cx="35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3193A74-41F0-4084-AC74-F394FFD697F6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12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120" cy="29566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12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82880" y="274320"/>
            <a:ext cx="7589160" cy="118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DejaVu Sans"/>
              </a:rPr>
              <a:t>CASE </a:t>
            </a: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Arial"/>
              </a:rPr>
              <a:t>SUPPLY CHAIN</a:t>
            </a:r>
            <a:r>
              <a:rPr b="1" lang="en-US" sz="6000" spc="-1" strike="noStrike">
                <a:solidFill>
                  <a:srgbClr val="f67031"/>
                </a:solidFill>
                <a:latin typeface="Calibri Light"/>
                <a:ea typeface="DejaVu Sans"/>
              </a:rPr>
              <a:t>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4406040"/>
            <a:ext cx="51156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7f7f7f"/>
                </a:solidFill>
                <a:latin typeface="Calibri"/>
                <a:ea typeface="DejaVu Sans"/>
              </a:rPr>
              <a:t>Confidential and Proprietary. All rights Reserved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505840" y="3619440"/>
            <a:ext cx="155412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2a6099"/>
                </a:solidFill>
                <a:latin typeface="Calibri Light"/>
                <a:ea typeface="Arial"/>
              </a:rPr>
              <a:t>Team 42 Chains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14400" y="3200400"/>
            <a:ext cx="4937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ig Data, ML &amp; AI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67CB3E1-63A6-40E6-9B1E-436534B4BEBC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rcRect l="1859" t="30679" r="0" b="0"/>
          <a:stretch/>
        </p:blipFill>
        <p:spPr>
          <a:xfrm>
            <a:off x="3566160" y="0"/>
            <a:ext cx="5572440" cy="25599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506200" cy="3086280"/>
          </a:xfrm>
          <a:prstGeom prst="rect">
            <a:avLst/>
          </a:prstGeom>
          <a:ln>
            <a:noFill/>
          </a:ln>
        </p:spPr>
      </p:pic>
      <p:sp>
        <p:nvSpPr>
          <p:cNvPr id="301" name="Line 3"/>
          <p:cNvSpPr/>
          <p:nvPr/>
        </p:nvSpPr>
        <p:spPr>
          <a:xfrm flipV="1">
            <a:off x="0" y="307296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" descr=""/>
          <p:cNvPicPr/>
          <p:nvPr/>
        </p:nvPicPr>
        <p:blipFill>
          <a:blip r:embed="rId1"/>
          <a:srcRect l="0" t="21177" r="5558" b="0"/>
          <a:stretch/>
        </p:blipFill>
        <p:spPr>
          <a:xfrm>
            <a:off x="3657600" y="0"/>
            <a:ext cx="5485680" cy="306072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914400" y="3200400"/>
            <a:ext cx="4937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lockchain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1B19066-E323-46CE-A6AE-259B1AC73001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00D9971-AC9F-41CE-A7C8-0C14705285BA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1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Key Technological usages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0" y="1063080"/>
            <a:ext cx="91429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PEST Diagram</a:t>
            </a:r>
            <a:endParaRPr b="0" lang="en-US" sz="3300" spc="-1" strike="noStrike">
              <a:latin typeface="Arial"/>
            </a:endParaRPr>
          </a:p>
        </p:txBody>
      </p:sp>
      <p:grpSp>
        <p:nvGrpSpPr>
          <p:cNvPr id="309" name="Group 2"/>
          <p:cNvGrpSpPr/>
          <p:nvPr/>
        </p:nvGrpSpPr>
        <p:grpSpPr>
          <a:xfrm>
            <a:off x="2295000" y="1267920"/>
            <a:ext cx="4434120" cy="3603960"/>
            <a:chOff x="2295000" y="1267920"/>
            <a:chExt cx="4434120" cy="3603960"/>
          </a:xfrm>
        </p:grpSpPr>
        <p:sp>
          <p:nvSpPr>
            <p:cNvPr id="310" name="CustomShape 3"/>
            <p:cNvSpPr/>
            <p:nvPr/>
          </p:nvSpPr>
          <p:spPr>
            <a:xfrm>
              <a:off x="2295000" y="1267920"/>
              <a:ext cx="1666440" cy="198972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4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4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4" y="0"/>
                  </a:lnTo>
                  <a:close/>
                  <a:moveTo>
                    <a:pt x="1904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9dc3e6"/>
                  </a:solidFill>
                  <a:latin typeface="Calibri"/>
                  <a:ea typeface="DejaVu Sans"/>
                </a:rPr>
                <a:t>P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11" name="CustomShape 4"/>
            <p:cNvSpPr/>
            <p:nvPr/>
          </p:nvSpPr>
          <p:spPr>
            <a:xfrm>
              <a:off x="4142880" y="1267920"/>
              <a:ext cx="1664640" cy="198972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3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3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3" y="0"/>
                  </a:lnTo>
                  <a:close/>
                  <a:moveTo>
                    <a:pt x="1903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3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3" y="421"/>
                  </a:lnTo>
                  <a:close/>
                </a:path>
              </a:pathLst>
            </a:custGeom>
            <a:solidFill>
              <a:srgbClr val="f67031">
                <a:alpha val="7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f89262"/>
                  </a:solidFill>
                  <a:latin typeface="Calibri"/>
                  <a:ea typeface="DejaVu Sans"/>
                </a:rPr>
                <a:t>E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12" name="CustomShape 5"/>
            <p:cNvSpPr/>
            <p:nvPr/>
          </p:nvSpPr>
          <p:spPr>
            <a:xfrm>
              <a:off x="3216240" y="2883960"/>
              <a:ext cx="1666440" cy="1987920"/>
            </a:xfrm>
            <a:custGeom>
              <a:avLst/>
              <a:gdLst/>
              <a:ahLst/>
              <a:rect l="l" t="t" r="r" b="b"/>
              <a:pathLst>
                <a:path w="3807" h="4397">
                  <a:moveTo>
                    <a:pt x="1904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4" y="4397"/>
                  </a:lnTo>
                  <a:lnTo>
                    <a:pt x="3807" y="3298"/>
                  </a:lnTo>
                  <a:lnTo>
                    <a:pt x="3807" y="1099"/>
                  </a:lnTo>
                  <a:lnTo>
                    <a:pt x="1904" y="0"/>
                  </a:lnTo>
                  <a:close/>
                  <a:moveTo>
                    <a:pt x="1904" y="420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535353"/>
                  </a:solidFill>
                  <a:latin typeface="Calibri"/>
                  <a:ea typeface="DejaVu Sans"/>
                </a:rPr>
                <a:t>S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13" name="CustomShape 6"/>
            <p:cNvSpPr/>
            <p:nvPr/>
          </p:nvSpPr>
          <p:spPr>
            <a:xfrm>
              <a:off x="5062680" y="2883960"/>
              <a:ext cx="1666440" cy="1987920"/>
            </a:xfrm>
            <a:custGeom>
              <a:avLst/>
              <a:gdLst/>
              <a:ahLst/>
              <a:rect l="l" t="t" r="r" b="b"/>
              <a:pathLst>
                <a:path w="3806" h="4397">
                  <a:moveTo>
                    <a:pt x="1902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2" y="4397"/>
                  </a:lnTo>
                  <a:lnTo>
                    <a:pt x="3806" y="3298"/>
                  </a:lnTo>
                  <a:lnTo>
                    <a:pt x="3806" y="1099"/>
                  </a:lnTo>
                  <a:lnTo>
                    <a:pt x="1902" y="0"/>
                  </a:lnTo>
                  <a:close/>
                  <a:moveTo>
                    <a:pt x="1902" y="420"/>
                  </a:moveTo>
                  <a:lnTo>
                    <a:pt x="3441" y="1310"/>
                  </a:lnTo>
                  <a:lnTo>
                    <a:pt x="3441" y="3088"/>
                  </a:lnTo>
                  <a:lnTo>
                    <a:pt x="1902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2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2f5597"/>
                  </a:solidFill>
                  <a:latin typeface="Calibri"/>
                  <a:ea typeface="DejaVu Sans"/>
                </a:rPr>
                <a:t>T</a:t>
              </a:r>
              <a:endParaRPr b="0" lang="en-US" sz="5910" spc="-1" strike="noStrike">
                <a:latin typeface="Arial"/>
              </a:endParaRPr>
            </a:p>
          </p:txBody>
        </p:sp>
      </p:grpSp>
      <p:grpSp>
        <p:nvGrpSpPr>
          <p:cNvPr id="314" name="Group 7"/>
          <p:cNvGrpSpPr/>
          <p:nvPr/>
        </p:nvGrpSpPr>
        <p:grpSpPr>
          <a:xfrm>
            <a:off x="6908760" y="3264120"/>
            <a:ext cx="1827000" cy="522720"/>
            <a:chOff x="6908760" y="3264120"/>
            <a:chExt cx="1827000" cy="522720"/>
          </a:xfrm>
        </p:grpSpPr>
        <p:sp>
          <p:nvSpPr>
            <p:cNvPr id="315" name="CustomShape 8"/>
            <p:cNvSpPr/>
            <p:nvPr/>
          </p:nvSpPr>
          <p:spPr>
            <a:xfrm>
              <a:off x="6908760" y="3264120"/>
              <a:ext cx="1827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Technological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6" name="CustomShape 9"/>
            <p:cNvSpPr/>
            <p:nvPr/>
          </p:nvSpPr>
          <p:spPr>
            <a:xfrm>
              <a:off x="6913080" y="3580200"/>
              <a:ext cx="164664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7" name="Group 10"/>
          <p:cNvGrpSpPr/>
          <p:nvPr/>
        </p:nvGrpSpPr>
        <p:grpSpPr>
          <a:xfrm>
            <a:off x="1392840" y="3590640"/>
            <a:ext cx="1677960" cy="333000"/>
            <a:chOff x="1392840" y="3590640"/>
            <a:chExt cx="1677960" cy="333000"/>
          </a:xfrm>
        </p:grpSpPr>
        <p:sp>
          <p:nvSpPr>
            <p:cNvPr id="318" name="CustomShape 11"/>
            <p:cNvSpPr/>
            <p:nvPr/>
          </p:nvSpPr>
          <p:spPr>
            <a:xfrm>
              <a:off x="1419840" y="3590640"/>
              <a:ext cx="16509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Social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9" name="CustomShape 12"/>
            <p:cNvSpPr/>
            <p:nvPr/>
          </p:nvSpPr>
          <p:spPr>
            <a:xfrm>
              <a:off x="1392840" y="3623040"/>
              <a:ext cx="164664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" name="Group 13"/>
          <p:cNvGrpSpPr/>
          <p:nvPr/>
        </p:nvGrpSpPr>
        <p:grpSpPr>
          <a:xfrm>
            <a:off x="5985000" y="1558440"/>
            <a:ext cx="1650960" cy="523080"/>
            <a:chOff x="5985000" y="1558440"/>
            <a:chExt cx="1650960" cy="523080"/>
          </a:xfrm>
        </p:grpSpPr>
        <p:sp>
          <p:nvSpPr>
            <p:cNvPr id="321" name="CustomShape 14"/>
            <p:cNvSpPr/>
            <p:nvPr/>
          </p:nvSpPr>
          <p:spPr>
            <a:xfrm>
              <a:off x="5985000" y="1558440"/>
              <a:ext cx="16509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Economic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2" name="CustomShape 15"/>
            <p:cNvSpPr/>
            <p:nvPr/>
          </p:nvSpPr>
          <p:spPr>
            <a:xfrm>
              <a:off x="5989320" y="1874880"/>
              <a:ext cx="164664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" name="Group 16"/>
          <p:cNvGrpSpPr/>
          <p:nvPr/>
        </p:nvGrpSpPr>
        <p:grpSpPr>
          <a:xfrm>
            <a:off x="208800" y="1458720"/>
            <a:ext cx="1908720" cy="2413800"/>
            <a:chOff x="208800" y="1458720"/>
            <a:chExt cx="1908720" cy="2413800"/>
          </a:xfrm>
        </p:grpSpPr>
        <p:sp>
          <p:nvSpPr>
            <p:cNvPr id="324" name="CustomShape 17"/>
            <p:cNvSpPr/>
            <p:nvPr/>
          </p:nvSpPr>
          <p:spPr>
            <a:xfrm>
              <a:off x="208800" y="1458720"/>
              <a:ext cx="19087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Political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5" name="CustomShape 18"/>
            <p:cNvSpPr/>
            <p:nvPr/>
          </p:nvSpPr>
          <p:spPr>
            <a:xfrm>
              <a:off x="213840" y="1775160"/>
              <a:ext cx="1903680" cy="209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85840" indent="-2847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26" name="CustomShape 19"/>
          <p:cNvSpPr/>
          <p:nvPr/>
        </p:nvSpPr>
        <p:spPr>
          <a:xfrm>
            <a:off x="5904360" y="1878120"/>
            <a:ext cx="265572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7" name="CustomShape 20"/>
          <p:cNvSpPr/>
          <p:nvPr/>
        </p:nvSpPr>
        <p:spPr>
          <a:xfrm>
            <a:off x="491760" y="3920760"/>
            <a:ext cx="2775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6811200" y="3580200"/>
            <a:ext cx="2317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0"/>
            <a:ext cx="822852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Five Year Strategy: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569520"/>
            <a:ext cx="2615400" cy="39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405600" y="1103400"/>
            <a:ext cx="2012040" cy="147456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1f4e79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405600" y="2822040"/>
            <a:ext cx="2012040" cy="147456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843c0b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52800" y="1103400"/>
            <a:ext cx="2045160" cy="39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Expected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Outcomes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998800" y="1274760"/>
            <a:ext cx="520200" cy="1131480"/>
          </a:xfrm>
          <a:custGeom>
            <a:avLst/>
            <a:gdLst/>
            <a:ah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2998800" y="2933640"/>
            <a:ext cx="812520" cy="1147680"/>
          </a:xfrm>
          <a:custGeom>
            <a:avLst/>
            <a:gdLst/>
            <a:ah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rgbClr val="f2583a">
              <a:alpha val="85000"/>
            </a:srgb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6"/>
          <p:cNvSpPr/>
          <p:nvPr/>
        </p:nvSpPr>
        <p:spPr>
          <a:xfrm>
            <a:off x="5321520" y="1103400"/>
            <a:ext cx="2894760" cy="147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7"/>
          <p:cNvSpPr/>
          <p:nvPr/>
        </p:nvSpPr>
        <p:spPr>
          <a:xfrm>
            <a:off x="5419080" y="2822040"/>
            <a:ext cx="2894760" cy="14745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8"/>
          <p:cNvSpPr/>
          <p:nvPr/>
        </p:nvSpPr>
        <p:spPr>
          <a:xfrm>
            <a:off x="3812400" y="1164240"/>
            <a:ext cx="450144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9"/>
          <p:cNvSpPr/>
          <p:nvPr/>
        </p:nvSpPr>
        <p:spPr>
          <a:xfrm>
            <a:off x="3966840" y="2785320"/>
            <a:ext cx="43470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2000" y="1116000"/>
            <a:ext cx="2045160" cy="39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Goals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734120" y="0"/>
            <a:ext cx="740880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Предложите стратегию оптимизации логистической цепи компании, которая позволит сократить издержки на 5 % к 2021 году.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Сформируйте объемный план производства и реализации продукции, а также закупки сырья до конца 2019 года по одному из направлений с наибольшим доходом (выручка за вычетом всех затрат) для Компании.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Проанализируйте полученный план. На основе проведенного анализа предложите ряд инициатив по снижению издержек и расширению ограничений в логистической цепи СИБУРа. Подумайте, какие еще варианты действий можно рассмотреть для увеличения доходов компании в будущем?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В рамках проработки стратегии обоснуйте необходимость внедрения и предложите конкретное применение технологий Big Data, Internet of Things и Block Chain в рамках организации цепи поставок.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6E7531F5-7132-4F52-8C0C-364C637C4D3C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2000" y="1116000"/>
            <a:ext cx="2213640" cy="39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Background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194560" y="0"/>
            <a:ext cx="694836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573BADE-D54C-422E-851C-E7757F0C4025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2000" y="1116000"/>
            <a:ext cx="2213640" cy="39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Suggested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Solutions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194560" y="0"/>
            <a:ext cx="694836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38D273A-881C-47C7-B6E3-945ADD46B993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14400" y="3200400"/>
            <a:ext cx="4937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О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бъемный план производства и реализации продукции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C16D52F-1EC3-450C-B92B-5F88288F9897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3224160" y="3240"/>
            <a:ext cx="5919480" cy="310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828800" y="54864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plan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rcRect l="26233" t="0" r="3385" b="19043"/>
          <a:stretch/>
        </p:blipFill>
        <p:spPr>
          <a:xfrm>
            <a:off x="1554480" y="0"/>
            <a:ext cx="7589160" cy="310824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rcRect l="0" t="0" r="0" b="13470"/>
          <a:stretch/>
        </p:blipFill>
        <p:spPr>
          <a:xfrm>
            <a:off x="0" y="0"/>
            <a:ext cx="3340440" cy="3199680"/>
          </a:xfrm>
          <a:prstGeom prst="rect">
            <a:avLst/>
          </a:prstGeom>
          <a:ln>
            <a:noFill/>
          </a:ln>
        </p:spPr>
      </p:pic>
      <p:sp>
        <p:nvSpPr>
          <p:cNvPr id="290" name="CustomShape 1"/>
          <p:cNvSpPr/>
          <p:nvPr/>
        </p:nvSpPr>
        <p:spPr>
          <a:xfrm>
            <a:off x="914400" y="3200400"/>
            <a:ext cx="4937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нализ плана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D5915C93-EBFE-4600-AF91-407DFD83FD62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92" name="Line 3"/>
          <p:cNvSpPr/>
          <p:nvPr/>
        </p:nvSpPr>
        <p:spPr>
          <a:xfrm flipV="1">
            <a:off x="0" y="307260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74320" y="346680"/>
            <a:ext cx="866448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ряд инициатив по снижению издержек и расширению ограничений в логистической цепи СИБУРа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914400" y="3200400"/>
            <a:ext cx="4937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nternet of Things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C88B156-64CD-4587-8FA5-37604DB000EE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>
            <a:lum contrast="35000"/>
          </a:blip>
          <a:stretch/>
        </p:blipFill>
        <p:spPr>
          <a:xfrm>
            <a:off x="3051360" y="0"/>
            <a:ext cx="609228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30473</TotalTime>
  <Application>LibreOffice/6.1.0.3$MacOSX_X86_64 LibreOffice_project/efb621ed25068d70781dc026f7e9c5187a4decd1</Application>
  <Words>1544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Mapunga</dc:creator>
  <dc:description/>
  <dc:language>en-US</dc:language>
  <cp:lastModifiedBy/>
  <dcterms:modified xsi:type="dcterms:W3CDTF">2018-10-05T23:53:26Z</dcterms:modified>
  <cp:revision>189</cp:revision>
  <dc:subject/>
  <dc:title>FB FINTX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