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E5BE30-0E6B-4261-814C-11FD2465F93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16EF963-7D01-4F79-B3B3-31A28BE9D804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© Copyright </a:t>
            </a:r>
            <a:r>
              <a:rPr b="1" lang="en-US" sz="1100" spc="-1" strike="noStrike">
                <a:latin typeface="Arial"/>
              </a:rPr>
              <a:t>PresentationGo.com</a:t>
            </a:r>
            <a:r>
              <a:rPr b="0" lang="en-US" sz="1100" spc="-1" strike="noStrike">
                <a:latin typeface="Arial"/>
              </a:rPr>
              <a:t> – The free PowerPoint template library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7356FC7-014A-4518-B734-7965A30E856D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511560" y="575640"/>
            <a:ext cx="35164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1560" y="3143520"/>
            <a:ext cx="351648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2313360" y="159876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15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2313360" y="3143520"/>
            <a:ext cx="1715760" cy="141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11560" y="437040"/>
            <a:ext cx="35164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170064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2890080" y="159876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1156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170064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2890080" y="3143520"/>
            <a:ext cx="1132200" cy="141048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1560" y="575640"/>
            <a:ext cx="3516480" cy="972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1560" y="575640"/>
            <a:ext cx="3516480" cy="972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1560" y="1598760"/>
            <a:ext cx="3516480" cy="295704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11560" y="575640"/>
            <a:ext cx="3516480" cy="972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82880" y="274320"/>
            <a:ext cx="7589520" cy="118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n-US" sz="6000" spc="-1" strike="noStrike">
                <a:solidFill>
                  <a:srgbClr val="2a6099"/>
                </a:solidFill>
                <a:latin typeface="Calibri Light"/>
              </a:rPr>
              <a:t>CASE </a:t>
            </a: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Arial"/>
              </a:rPr>
              <a:t>SUPPLY CHAIN</a:t>
            </a:r>
            <a:r>
              <a:rPr b="1" lang="en-US" sz="6000" spc="-1" strike="noStrike">
                <a:solidFill>
                  <a:srgbClr val="f67031"/>
                </a:solidFill>
                <a:latin typeface="Calibri Light"/>
              </a:rPr>
              <a:t>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0" y="4406040"/>
            <a:ext cx="511596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7f7f7f"/>
                </a:solidFill>
                <a:latin typeface="Calibri"/>
                <a:ea typeface="DejaVu Sans"/>
              </a:rPr>
              <a:t>Confidential and Proprietary. All rights Reserved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505840" y="3619440"/>
            <a:ext cx="155448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/>
            <a:r>
              <a:rPr b="1" lang="en-US" sz="1500" spc="-1" strike="noStrike">
                <a:solidFill>
                  <a:srgbClr val="2a6099"/>
                </a:solidFill>
                <a:latin typeface="Calibri Light"/>
                <a:ea typeface="Arial"/>
              </a:rPr>
              <a:t>Team 42 Chains</a:t>
            </a:r>
            <a:endParaRPr b="0" lang="en-US" sz="1500" spc="-1" strike="noStrike">
              <a:solidFill>
                <a:srgbClr val="2a6099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914400" y="3200400"/>
            <a:ext cx="49377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ig Data, ML &amp; AI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B41DEEF-904C-4515-822C-F4610D88F76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>
            <a:lum bright="19000" contrast="-31000"/>
          </a:blip>
          <a:srcRect l="1859" t="30679" r="0" b="0"/>
          <a:stretch/>
        </p:blipFill>
        <p:spPr>
          <a:xfrm>
            <a:off x="3566160" y="0"/>
            <a:ext cx="5572800" cy="256032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506560" cy="3086640"/>
          </a:xfrm>
          <a:prstGeom prst="rect">
            <a:avLst/>
          </a:prstGeom>
          <a:ln>
            <a:noFill/>
          </a:ln>
        </p:spPr>
      </p:pic>
      <p:sp>
        <p:nvSpPr>
          <p:cNvPr id="337" name="Line 3"/>
          <p:cNvSpPr/>
          <p:nvPr/>
        </p:nvSpPr>
        <p:spPr>
          <a:xfrm flipV="1">
            <a:off x="0" y="307296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" descr=""/>
          <p:cNvPicPr/>
          <p:nvPr/>
        </p:nvPicPr>
        <p:blipFill>
          <a:blip r:embed="rId1"/>
          <a:srcRect l="0" t="21177" r="5558" b="0"/>
          <a:stretch/>
        </p:blipFill>
        <p:spPr>
          <a:xfrm>
            <a:off x="3657600" y="0"/>
            <a:ext cx="5486040" cy="3061080"/>
          </a:xfrm>
          <a:prstGeom prst="rect">
            <a:avLst/>
          </a:prstGeom>
          <a:ln>
            <a:noFill/>
          </a:ln>
        </p:spPr>
      </p:pic>
      <p:sp>
        <p:nvSpPr>
          <p:cNvPr id="339" name="CustomShape 1"/>
          <p:cNvSpPr/>
          <p:nvPr/>
        </p:nvSpPr>
        <p:spPr>
          <a:xfrm>
            <a:off x="914400" y="3200400"/>
            <a:ext cx="49377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lockchain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6F8724C-2C36-4647-B839-1E228AA847F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1DB3921-4EB7-44F8-B41D-C69176169C4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3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315360"/>
            <a:ext cx="3972240" cy="14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67031"/>
                </a:solidFill>
                <a:latin typeface="Calibri Light"/>
              </a:rPr>
              <a:t>The Opportunity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0" y="1791720"/>
            <a:ext cx="29318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71360" indent="-170640">
              <a:lnSpc>
                <a:spcPct val="90000"/>
              </a:lnSpc>
            </a:pPr>
            <a:r>
              <a:rPr b="1" i="1" lang="en-US" sz="2000" spc="-1" strike="noStrike">
                <a:solidFill>
                  <a:srgbClr val="ffffff"/>
                </a:solidFill>
                <a:latin typeface="Georgia"/>
                <a:ea typeface="Georgia"/>
              </a:rPr>
              <a:t>The background, problem and our solution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9483BF3-8874-4E00-8117-187865DC627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788616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1" lang="en-US" sz="3300" spc="-1" strike="noStrike">
                <a:solidFill>
                  <a:srgbClr val="2a6099"/>
                </a:solidFill>
                <a:latin typeface="Calibri Light"/>
              </a:rPr>
              <a:t>Key Technological usages</a:t>
            </a:r>
            <a:endParaRPr b="0" lang="en-US" sz="33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0" y="1063080"/>
            <a:ext cx="91432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</a:rPr>
              <a:t>PEST Diagram</a:t>
            </a:r>
            <a:endParaRPr b="0" lang="en-US" sz="33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348" name="Group 2"/>
          <p:cNvGrpSpPr/>
          <p:nvPr/>
        </p:nvGrpSpPr>
        <p:grpSpPr>
          <a:xfrm>
            <a:off x="2295000" y="1267920"/>
            <a:ext cx="4434480" cy="3604320"/>
            <a:chOff x="2295000" y="1267920"/>
            <a:chExt cx="4434480" cy="3604320"/>
          </a:xfrm>
        </p:grpSpPr>
        <p:sp>
          <p:nvSpPr>
            <p:cNvPr id="349" name="CustomShape 3"/>
            <p:cNvSpPr/>
            <p:nvPr/>
          </p:nvSpPr>
          <p:spPr>
            <a:xfrm>
              <a:off x="2295000" y="1267920"/>
              <a:ext cx="1666800" cy="199008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4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4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4" y="0"/>
                  </a:lnTo>
                  <a:close/>
                  <a:moveTo>
                    <a:pt x="1904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9dc3e6"/>
                  </a:solidFill>
                  <a:latin typeface="Calibri"/>
                  <a:ea typeface="DejaVu Sans"/>
                </a:rPr>
                <a:t>P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350" name="CustomShape 4"/>
            <p:cNvSpPr/>
            <p:nvPr/>
          </p:nvSpPr>
          <p:spPr>
            <a:xfrm>
              <a:off x="4142880" y="1267920"/>
              <a:ext cx="1665000" cy="199008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3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3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3" y="0"/>
                  </a:lnTo>
                  <a:close/>
                  <a:moveTo>
                    <a:pt x="1903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3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3" y="421"/>
                  </a:lnTo>
                  <a:close/>
                </a:path>
              </a:pathLst>
            </a:custGeom>
            <a:solidFill>
              <a:srgbClr val="f67031">
                <a:alpha val="7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f89262"/>
                  </a:solidFill>
                  <a:latin typeface="Calibri"/>
                  <a:ea typeface="DejaVu Sans"/>
                </a:rPr>
                <a:t>E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351" name="CustomShape 5"/>
            <p:cNvSpPr/>
            <p:nvPr/>
          </p:nvSpPr>
          <p:spPr>
            <a:xfrm>
              <a:off x="3216240" y="2883960"/>
              <a:ext cx="1666800" cy="1988280"/>
            </a:xfrm>
            <a:custGeom>
              <a:avLst/>
              <a:gdLst/>
              <a:ahLst/>
              <a:rect l="l" t="t" r="r" b="b"/>
              <a:pathLst>
                <a:path w="3807" h="4397">
                  <a:moveTo>
                    <a:pt x="1904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4" y="4397"/>
                  </a:lnTo>
                  <a:lnTo>
                    <a:pt x="3807" y="3298"/>
                  </a:lnTo>
                  <a:lnTo>
                    <a:pt x="3807" y="1099"/>
                  </a:lnTo>
                  <a:lnTo>
                    <a:pt x="1904" y="0"/>
                  </a:lnTo>
                  <a:close/>
                  <a:moveTo>
                    <a:pt x="1904" y="420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535353"/>
                  </a:solidFill>
                  <a:latin typeface="Calibri"/>
                  <a:ea typeface="DejaVu Sans"/>
                </a:rPr>
                <a:t>S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352" name="CustomShape 6"/>
            <p:cNvSpPr/>
            <p:nvPr/>
          </p:nvSpPr>
          <p:spPr>
            <a:xfrm>
              <a:off x="5062680" y="2883960"/>
              <a:ext cx="1666800" cy="1988280"/>
            </a:xfrm>
            <a:custGeom>
              <a:avLst/>
              <a:gdLst/>
              <a:ahLst/>
              <a:rect l="l" t="t" r="r" b="b"/>
              <a:pathLst>
                <a:path w="3806" h="4397">
                  <a:moveTo>
                    <a:pt x="1902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2" y="4397"/>
                  </a:lnTo>
                  <a:lnTo>
                    <a:pt x="3806" y="3298"/>
                  </a:lnTo>
                  <a:lnTo>
                    <a:pt x="3806" y="1099"/>
                  </a:lnTo>
                  <a:lnTo>
                    <a:pt x="1902" y="0"/>
                  </a:lnTo>
                  <a:close/>
                  <a:moveTo>
                    <a:pt x="1902" y="420"/>
                  </a:moveTo>
                  <a:lnTo>
                    <a:pt x="3441" y="1310"/>
                  </a:lnTo>
                  <a:lnTo>
                    <a:pt x="3441" y="3088"/>
                  </a:lnTo>
                  <a:lnTo>
                    <a:pt x="1902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2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2f5597"/>
                  </a:solidFill>
                  <a:latin typeface="Calibri"/>
                  <a:ea typeface="DejaVu Sans"/>
                </a:rPr>
                <a:t>T</a:t>
              </a:r>
              <a:endParaRPr b="0" lang="en-US" sz="5910" spc="-1" strike="noStrike">
                <a:latin typeface="Arial"/>
              </a:endParaRPr>
            </a:p>
          </p:txBody>
        </p:sp>
      </p:grpSp>
      <p:grpSp>
        <p:nvGrpSpPr>
          <p:cNvPr id="353" name="Group 7"/>
          <p:cNvGrpSpPr/>
          <p:nvPr/>
        </p:nvGrpSpPr>
        <p:grpSpPr>
          <a:xfrm>
            <a:off x="6908760" y="3264120"/>
            <a:ext cx="1827360" cy="523080"/>
            <a:chOff x="6908760" y="3264120"/>
            <a:chExt cx="1827360" cy="523080"/>
          </a:xfrm>
        </p:grpSpPr>
        <p:sp>
          <p:nvSpPr>
            <p:cNvPr id="354" name="CustomShape 8"/>
            <p:cNvSpPr/>
            <p:nvPr/>
          </p:nvSpPr>
          <p:spPr>
            <a:xfrm>
              <a:off x="6908760" y="3264120"/>
              <a:ext cx="18273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Technological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5" name="CustomShape 9"/>
            <p:cNvSpPr/>
            <p:nvPr/>
          </p:nvSpPr>
          <p:spPr>
            <a:xfrm>
              <a:off x="6913080" y="3580200"/>
              <a:ext cx="164700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6" name="Group 10"/>
          <p:cNvGrpSpPr/>
          <p:nvPr/>
        </p:nvGrpSpPr>
        <p:grpSpPr>
          <a:xfrm>
            <a:off x="1392840" y="3590640"/>
            <a:ext cx="1678320" cy="333360"/>
            <a:chOff x="1392840" y="3590640"/>
            <a:chExt cx="1678320" cy="333360"/>
          </a:xfrm>
        </p:grpSpPr>
        <p:sp>
          <p:nvSpPr>
            <p:cNvPr id="357" name="CustomShape 11"/>
            <p:cNvSpPr/>
            <p:nvPr/>
          </p:nvSpPr>
          <p:spPr>
            <a:xfrm>
              <a:off x="1419840" y="3590640"/>
              <a:ext cx="16513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Social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8" name="CustomShape 12"/>
            <p:cNvSpPr/>
            <p:nvPr/>
          </p:nvSpPr>
          <p:spPr>
            <a:xfrm>
              <a:off x="1392840" y="3623040"/>
              <a:ext cx="164700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9" name="Group 13"/>
          <p:cNvGrpSpPr/>
          <p:nvPr/>
        </p:nvGrpSpPr>
        <p:grpSpPr>
          <a:xfrm>
            <a:off x="5985000" y="1558440"/>
            <a:ext cx="1651320" cy="523440"/>
            <a:chOff x="5985000" y="1558440"/>
            <a:chExt cx="1651320" cy="523440"/>
          </a:xfrm>
        </p:grpSpPr>
        <p:sp>
          <p:nvSpPr>
            <p:cNvPr id="360" name="CustomShape 14"/>
            <p:cNvSpPr/>
            <p:nvPr/>
          </p:nvSpPr>
          <p:spPr>
            <a:xfrm>
              <a:off x="5985000" y="1558440"/>
              <a:ext cx="16513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Economic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1" name="CustomShape 15"/>
            <p:cNvSpPr/>
            <p:nvPr/>
          </p:nvSpPr>
          <p:spPr>
            <a:xfrm>
              <a:off x="5989320" y="1874880"/>
              <a:ext cx="1647000" cy="20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" name="Group 16"/>
          <p:cNvGrpSpPr/>
          <p:nvPr/>
        </p:nvGrpSpPr>
        <p:grpSpPr>
          <a:xfrm>
            <a:off x="208800" y="1458720"/>
            <a:ext cx="1909080" cy="2414160"/>
            <a:chOff x="208800" y="1458720"/>
            <a:chExt cx="1909080" cy="2414160"/>
          </a:xfrm>
        </p:grpSpPr>
        <p:sp>
          <p:nvSpPr>
            <p:cNvPr id="363" name="CustomShape 17"/>
            <p:cNvSpPr/>
            <p:nvPr/>
          </p:nvSpPr>
          <p:spPr>
            <a:xfrm>
              <a:off x="208800" y="1458720"/>
              <a:ext cx="19090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Political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4" name="CustomShape 18"/>
            <p:cNvSpPr/>
            <p:nvPr/>
          </p:nvSpPr>
          <p:spPr>
            <a:xfrm>
              <a:off x="213840" y="1775160"/>
              <a:ext cx="1904040" cy="209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85840" indent="-28512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65" name="CustomShape 19"/>
          <p:cNvSpPr/>
          <p:nvPr/>
        </p:nvSpPr>
        <p:spPr>
          <a:xfrm>
            <a:off x="5904360" y="1878120"/>
            <a:ext cx="265608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66" name="CustomShape 20"/>
          <p:cNvSpPr/>
          <p:nvPr/>
        </p:nvSpPr>
        <p:spPr>
          <a:xfrm>
            <a:off x="491760" y="3920760"/>
            <a:ext cx="2775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7" name="CustomShape 21"/>
          <p:cNvSpPr/>
          <p:nvPr/>
        </p:nvSpPr>
        <p:spPr>
          <a:xfrm>
            <a:off x="6811200" y="3580200"/>
            <a:ext cx="23180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0"/>
            <a:ext cx="822888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</a:rPr>
              <a:t>Five Year Strategy: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0" y="569520"/>
            <a:ext cx="2615760" cy="39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405600" y="1103400"/>
            <a:ext cx="2012400" cy="147492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213681" y="1730432"/>
                </a:lnTo>
                <a:lnTo>
                  <a:pt x="213681" y="220347"/>
                </a:lnTo>
                <a:lnTo>
                  <a:pt x="181530" y="220347"/>
                </a:lnTo>
                <a:lnTo>
                  <a:pt x="0" y="2831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1f4e79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405600" y="2822040"/>
            <a:ext cx="2012400" cy="147492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591659" y="1730432"/>
                </a:lnTo>
                <a:lnTo>
                  <a:pt x="591659" y="1460774"/>
                </a:lnTo>
                <a:lnTo>
                  <a:pt x="0" y="1460774"/>
                </a:lnTo>
                <a:lnTo>
                  <a:pt x="0" y="1457742"/>
                </a:lnTo>
                <a:lnTo>
                  <a:pt x="192357" y="1235713"/>
                </a:lnTo>
                <a:cubicBezTo>
                  <a:pt x="296072" y="1131998"/>
                  <a:pt x="371265" y="1049200"/>
                  <a:pt x="417937" y="987317"/>
                </a:cubicBezTo>
                <a:cubicBezTo>
                  <a:pt x="464608" y="925433"/>
                  <a:pt x="499007" y="866316"/>
                  <a:pt x="521133" y="809965"/>
                </a:cubicBezTo>
                <a:cubicBezTo>
                  <a:pt x="543258" y="753613"/>
                  <a:pt x="554321" y="695706"/>
                  <a:pt x="554321" y="636243"/>
                </a:cubicBezTo>
                <a:cubicBezTo>
                  <a:pt x="554321" y="495191"/>
                  <a:pt x="510243" y="386982"/>
                  <a:pt x="422085" y="311616"/>
                </a:cubicBezTo>
                <a:cubicBezTo>
                  <a:pt x="333928" y="236250"/>
                  <a:pt x="208260" y="198567"/>
                  <a:pt x="45083" y="198567"/>
                </a:cubicBezTo>
                <a:lnTo>
                  <a:pt x="0" y="2010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843c0b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52800" y="1103400"/>
            <a:ext cx="204552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</a:rPr>
              <a:t>Expected</a:t>
            </a:r>
            <a:endParaRPr b="0" lang="en-US" sz="2800" spc="-1" strike="noStrike">
              <a:solidFill>
                <a:srgbClr val="2a6099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</a:rPr>
              <a:t>Outcomes</a:t>
            </a:r>
            <a:endParaRPr b="0" lang="en-US" sz="2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998800" y="1274760"/>
            <a:ext cx="520560" cy="1131840"/>
          </a:xfrm>
          <a:custGeom>
            <a:avLst/>
            <a:gdLst/>
            <a:ahLst/>
            <a:rect l="l" t="t" r="r" b="b"/>
            <a:pathLst>
              <a:path w="694888" h="1510085">
                <a:moveTo>
                  <a:pt x="662737" y="0"/>
                </a:moveTo>
                <a:lnTo>
                  <a:pt x="694888" y="0"/>
                </a:lnTo>
                <a:lnTo>
                  <a:pt x="694888" y="1510085"/>
                </a:lnTo>
                <a:lnTo>
                  <a:pt x="344333" y="1510085"/>
                </a:lnTo>
                <a:lnTo>
                  <a:pt x="344333" y="394116"/>
                </a:lnTo>
                <a:lnTo>
                  <a:pt x="0" y="494719"/>
                </a:lnTo>
                <a:lnTo>
                  <a:pt x="0" y="229209"/>
                </a:lnTo>
                <a:lnTo>
                  <a:pt x="66273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5"/>
          <p:cNvSpPr/>
          <p:nvPr/>
        </p:nvSpPr>
        <p:spPr>
          <a:xfrm>
            <a:off x="2998800" y="2933640"/>
            <a:ext cx="812880" cy="1148040"/>
          </a:xfrm>
          <a:custGeom>
            <a:avLst/>
            <a:gdLst/>
            <a:ahLst/>
            <a:rect l="l" t="t" r="r" b="b"/>
            <a:pathLst>
              <a:path w="1084855" h="1531865">
                <a:moveTo>
                  <a:pt x="538279" y="0"/>
                </a:moveTo>
                <a:cubicBezTo>
                  <a:pt x="701456" y="0"/>
                  <a:pt x="827124" y="37683"/>
                  <a:pt x="915281" y="113049"/>
                </a:cubicBezTo>
                <a:cubicBezTo>
                  <a:pt x="1003439" y="188415"/>
                  <a:pt x="1047517" y="296624"/>
                  <a:pt x="1047517" y="437676"/>
                </a:cubicBezTo>
                <a:cubicBezTo>
                  <a:pt x="1047517" y="497139"/>
                  <a:pt x="1036454" y="555046"/>
                  <a:pt x="1014329" y="611398"/>
                </a:cubicBezTo>
                <a:cubicBezTo>
                  <a:pt x="992203" y="667749"/>
                  <a:pt x="957804" y="726866"/>
                  <a:pt x="911133" y="788750"/>
                </a:cubicBezTo>
                <a:cubicBezTo>
                  <a:pt x="864461" y="850633"/>
                  <a:pt x="789268" y="933431"/>
                  <a:pt x="685553" y="1037146"/>
                </a:cubicBezTo>
                <a:lnTo>
                  <a:pt x="490570" y="1262207"/>
                </a:lnTo>
                <a:lnTo>
                  <a:pt x="1084855" y="1262207"/>
                </a:lnTo>
                <a:lnTo>
                  <a:pt x="1084855" y="1531865"/>
                </a:lnTo>
                <a:lnTo>
                  <a:pt x="31114" y="1531865"/>
                </a:lnTo>
                <a:lnTo>
                  <a:pt x="31114" y="1303693"/>
                </a:lnTo>
                <a:lnTo>
                  <a:pt x="516499" y="793417"/>
                </a:lnTo>
                <a:cubicBezTo>
                  <a:pt x="636116" y="657205"/>
                  <a:pt x="695925" y="548996"/>
                  <a:pt x="695925" y="468790"/>
                </a:cubicBezTo>
                <a:cubicBezTo>
                  <a:pt x="695925" y="403796"/>
                  <a:pt x="681750" y="354358"/>
                  <a:pt x="653402" y="320478"/>
                </a:cubicBezTo>
                <a:cubicBezTo>
                  <a:pt x="625053" y="286598"/>
                  <a:pt x="583913" y="269658"/>
                  <a:pt x="529981" y="269658"/>
                </a:cubicBezTo>
                <a:cubicBezTo>
                  <a:pt x="476741" y="269658"/>
                  <a:pt x="433527" y="292302"/>
                  <a:pt x="400338" y="337591"/>
                </a:cubicBezTo>
                <a:cubicBezTo>
                  <a:pt x="367149" y="382880"/>
                  <a:pt x="350555" y="439404"/>
                  <a:pt x="350555" y="507164"/>
                </a:cubicBezTo>
                <a:lnTo>
                  <a:pt x="0" y="507164"/>
                </a:lnTo>
                <a:cubicBezTo>
                  <a:pt x="0" y="414513"/>
                  <a:pt x="23163" y="328948"/>
                  <a:pt x="69489" y="250471"/>
                </a:cubicBezTo>
                <a:cubicBezTo>
                  <a:pt x="115814" y="171993"/>
                  <a:pt x="180117" y="110629"/>
                  <a:pt x="262398" y="66377"/>
                </a:cubicBezTo>
                <a:cubicBezTo>
                  <a:pt x="344678" y="22126"/>
                  <a:pt x="436638" y="0"/>
                  <a:pt x="538279" y="0"/>
                </a:cubicBezTo>
                <a:close/>
              </a:path>
            </a:pathLst>
          </a:custGeom>
          <a:solidFill>
            <a:srgbClr val="f2583a">
              <a:alpha val="85000"/>
            </a:srgb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"/>
          <p:cNvSpPr/>
          <p:nvPr/>
        </p:nvSpPr>
        <p:spPr>
          <a:xfrm>
            <a:off x="5321520" y="1103400"/>
            <a:ext cx="2895120" cy="147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7"/>
          <p:cNvSpPr/>
          <p:nvPr/>
        </p:nvSpPr>
        <p:spPr>
          <a:xfrm>
            <a:off x="5419080" y="2822040"/>
            <a:ext cx="2895120" cy="1474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8"/>
          <p:cNvSpPr/>
          <p:nvPr/>
        </p:nvSpPr>
        <p:spPr>
          <a:xfrm>
            <a:off x="3812400" y="1164240"/>
            <a:ext cx="4501800" cy="15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8" name="CustomShape 9"/>
          <p:cNvSpPr/>
          <p:nvPr/>
        </p:nvSpPr>
        <p:spPr>
          <a:xfrm>
            <a:off x="3966840" y="2785320"/>
            <a:ext cx="434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72000" y="1116000"/>
            <a:ext cx="204552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</a:rPr>
              <a:t>Goals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</a:rPr>
              <a:t> 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734120" y="0"/>
            <a:ext cx="740916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Предложите стратегию оптимизации логистической цепи компании, которая позволит сократить издержки на 5 % к 2021 году. 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 Сформируйте объемный план производства и реализации продукции, а также закупки сырья до конца 2019 года по одному из направлений с наибольшим доходом (выручка за вычетом всех затрат) для Компании.</a:t>
            </a:r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2. Проанализируйте полученный план. На основе проведенного анализа предложите ряд инициатив по снижению издержек и расширению ограничений в логистической цепи СИБУРа. Подумайте, какие еще варианты действий можно рассмотреть для увеличения доходов компании в будущем?</a:t>
            </a:r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3. В рамках проработки стратегии обоснуйте необходимость внедрения и предложите конкретное применение технологий Big Data, Internet of Things и Block Chain в рамках организации цепи поставок.</a:t>
            </a:r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1530714-096D-44EC-9271-22014B84D47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2000" y="1116000"/>
            <a:ext cx="221400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</a:rPr>
              <a:t>Background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</a:rPr>
              <a:t> 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194560" y="0"/>
            <a:ext cx="694872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П. 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 </a:t>
            </a:r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FE948853-C6DC-490B-8907-A4A7C9419C7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72000" y="1116000"/>
            <a:ext cx="221400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</a:rPr>
              <a:t>Suggested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</a:rPr>
              <a:t>Solutions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</a:rPr>
              <a:t> 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2194560" y="0"/>
            <a:ext cx="694872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П. 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1. .</a:t>
            </a:r>
            <a:endParaRPr b="0" lang="en-US" sz="16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0D44F90-2950-449E-BB7F-3C4AD119EC2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914400" y="3200400"/>
            <a:ext cx="49377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О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бъемный план производства и реализации продукции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991203AB-8095-46BC-B3A6-C82B8FAB682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3224160" y="3240"/>
            <a:ext cx="5919840" cy="310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828800" y="548640"/>
            <a:ext cx="338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plan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" descr=""/>
          <p:cNvPicPr/>
          <p:nvPr/>
        </p:nvPicPr>
        <p:blipFill>
          <a:blip r:embed="rId1"/>
          <a:srcRect l="0" t="0" r="0" b="13470"/>
          <a:stretch/>
        </p:blipFill>
        <p:spPr>
          <a:xfrm>
            <a:off x="0" y="0"/>
            <a:ext cx="3340800" cy="320004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914400" y="3200400"/>
            <a:ext cx="49377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нализ плана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2"/>
          <a:srcRect l="26233" t="0" r="0" b="19043"/>
          <a:stretch/>
        </p:blipFill>
        <p:spPr>
          <a:xfrm>
            <a:off x="1554480" y="0"/>
            <a:ext cx="7955280" cy="3108600"/>
          </a:xfrm>
          <a:prstGeom prst="rect">
            <a:avLst/>
          </a:prstGeom>
          <a:ln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82D94F3-198E-4AEE-8EB5-49A7F7E217C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28" name="Line 3"/>
          <p:cNvSpPr/>
          <p:nvPr/>
        </p:nvSpPr>
        <p:spPr>
          <a:xfrm flipV="1">
            <a:off x="0" y="307260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74320" y="346680"/>
            <a:ext cx="8664840" cy="2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ряд инициатив по снижению издержек и расширению ограничений в логистической цепи СИБУРа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914400" y="3200400"/>
            <a:ext cx="49377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nternet of Things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10F93764-ECC9-4AEF-85A8-2C1455BB31D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>
            <a:lum contrast="35000"/>
          </a:blip>
          <a:stretch/>
        </p:blipFill>
        <p:spPr>
          <a:xfrm>
            <a:off x="3051360" y="0"/>
            <a:ext cx="6092640" cy="274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30472</TotalTime>
  <Application>LibreOffice/6.1.0.3$MacOSX_X86_64 LibreOffice_project/efb621ed25068d70781dc026f7e9c5187a4decd1</Application>
  <Words>1544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 Mapunga</dc:creator>
  <dc:description/>
  <dc:language>en-US</dc:language>
  <cp:lastModifiedBy/>
  <dcterms:modified xsi:type="dcterms:W3CDTF">2018-10-05T23:41:20Z</dcterms:modified>
  <cp:revision>188</cp:revision>
  <dc:subject/>
  <dc:title>FB FINTX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