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1" r:id="rId8"/>
    <p:sldId id="274" r:id="rId9"/>
    <p:sldId id="275" r:id="rId10"/>
    <p:sldId id="276" r:id="rId11"/>
    <p:sldId id="277" r:id="rId12"/>
    <p:sldId id="287" r:id="rId13"/>
    <p:sldId id="279" r:id="rId14"/>
    <p:sldId id="283" r:id="rId15"/>
    <p:sldId id="286" r:id="rId16"/>
    <p:sldId id="288" r:id="rId17"/>
    <p:sldId id="285" r:id="rId18"/>
    <p:sldId id="289" r:id="rId19"/>
    <p:sldId id="290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192.168.168.89\share\2_JoyTeng\F1&#20998;&#2597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192.168.168.89\share\2_JoyTeng\F1&#20998;&#2597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192.168.168.89\share\2_JoyTeng\F1&#20998;&#25976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raining%20tool\00000000000000000000000000000000\interpola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192.168.168.89\share\2_JoyTeng\F1&#20998;&#25976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192.168.168.89\share\2_JoyTeng\F1&#20998;&#2597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Dataset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工作表1!$A$2:$A$4</c:f>
              <c:strCache>
                <c:ptCount val="3"/>
                <c:pt idx="0">
                  <c:v>Training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/>
              <a:t>F1-score of Raw Data</a:t>
            </a:r>
            <a:endParaRPr lang="zh-TW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RawData_Val_4</c:v>
          </c:tx>
          <c:invertIfNegative val="0"/>
          <c:cat>
            <c:strLit>
              <c:ptCount val="4"/>
              <c:pt idx="0">
                <c:v>Pad</c:v>
              </c:pt>
              <c:pt idx="1">
                <c:v>Solder</c:v>
              </c:pt>
              <c:pt idx="2">
                <c:v>White Line</c:v>
              </c:pt>
              <c:pt idx="3">
                <c:v>Average</c:v>
              </c:pt>
            </c:strLit>
          </c:cat>
          <c:val>
            <c:numRef>
              <c:f>工作表1!$C$3:$C$6</c:f>
              <c:numCache>
                <c:formatCode>General</c:formatCode>
                <c:ptCount val="4"/>
                <c:pt idx="0">
                  <c:v>0.95499999999999996</c:v>
                </c:pt>
                <c:pt idx="1">
                  <c:v>0.96499999999999997</c:v>
                </c:pt>
                <c:pt idx="2">
                  <c:v>0.93799999999999994</c:v>
                </c:pt>
                <c:pt idx="3">
                  <c:v>0.95299999999999996</c:v>
                </c:pt>
              </c:numCache>
            </c:numRef>
          </c:val>
        </c:ser>
        <c:ser>
          <c:idx val="1"/>
          <c:order val="1"/>
          <c:tx>
            <c:v>RawData_Test_4</c:v>
          </c:tx>
          <c:invertIfNegative val="0"/>
          <c:val>
            <c:numRef>
              <c:f>工作表1!$C$8:$C$11</c:f>
              <c:numCache>
                <c:formatCode>General</c:formatCode>
                <c:ptCount val="4"/>
                <c:pt idx="0">
                  <c:v>0.95599999999999996</c:v>
                </c:pt>
                <c:pt idx="1">
                  <c:v>0.96699999999999997</c:v>
                </c:pt>
                <c:pt idx="2">
                  <c:v>0.94199999999999995</c:v>
                </c:pt>
                <c:pt idx="3">
                  <c:v>0.95499999999999996</c:v>
                </c:pt>
              </c:numCache>
            </c:numRef>
          </c:val>
        </c:ser>
        <c:ser>
          <c:idx val="2"/>
          <c:order val="2"/>
          <c:tx>
            <c:v>RawData_Val_8</c:v>
          </c:tx>
          <c:invertIfNegative val="0"/>
          <c:val>
            <c:numRef>
              <c:f>工作表1!$G$3:$G$6</c:f>
              <c:numCache>
                <c:formatCode>General</c:formatCode>
                <c:ptCount val="4"/>
                <c:pt idx="0">
                  <c:v>0.94799999999999995</c:v>
                </c:pt>
                <c:pt idx="1">
                  <c:v>0.96699999999999997</c:v>
                </c:pt>
                <c:pt idx="2">
                  <c:v>0.93799999999999994</c:v>
                </c:pt>
                <c:pt idx="3">
                  <c:v>0.95099999999999996</c:v>
                </c:pt>
              </c:numCache>
            </c:numRef>
          </c:val>
        </c:ser>
        <c:ser>
          <c:idx val="3"/>
          <c:order val="3"/>
          <c:tx>
            <c:v>RawData_Test_8</c:v>
          </c:tx>
          <c:invertIfNegative val="0"/>
          <c:val>
            <c:numRef>
              <c:f>工作表1!$G$8:$G$11</c:f>
              <c:numCache>
                <c:formatCode>General</c:formatCode>
                <c:ptCount val="4"/>
                <c:pt idx="0">
                  <c:v>0.94299999999999995</c:v>
                </c:pt>
                <c:pt idx="1">
                  <c:v>0.96399999999999997</c:v>
                </c:pt>
                <c:pt idx="2">
                  <c:v>0.91800000000000004</c:v>
                </c:pt>
                <c:pt idx="3">
                  <c:v>0.94199999999999995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6360576"/>
        <c:axId val="336362112"/>
      </c:barChart>
      <c:catAx>
        <c:axId val="3363605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36362112"/>
        <c:crosses val="autoZero"/>
        <c:auto val="1"/>
        <c:lblAlgn val="ctr"/>
        <c:lblOffset val="100"/>
        <c:noMultiLvlLbl val="0"/>
      </c:catAx>
      <c:valAx>
        <c:axId val="336362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3636057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sz="1800" b="1" i="0" baseline="0">
                <a:effectLst/>
              </a:rPr>
              <a:t>F1-score of Zero Padding</a:t>
            </a:r>
            <a:endParaRPr lang="zh-TW" altLang="zh-TW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ZeroPadding_Val_4</c:v>
          </c:tx>
          <c:invertIfNegative val="0"/>
          <c:cat>
            <c:strLit>
              <c:ptCount val="4"/>
              <c:pt idx="0">
                <c:v>Pad</c:v>
              </c:pt>
              <c:pt idx="1">
                <c:v>Solder</c:v>
              </c:pt>
              <c:pt idx="2">
                <c:v>White Line</c:v>
              </c:pt>
              <c:pt idx="3">
                <c:v>Average</c:v>
              </c:pt>
            </c:strLit>
          </c:cat>
          <c:val>
            <c:numRef>
              <c:f>工作表1!$K$3:$K$6</c:f>
              <c:numCache>
                <c:formatCode>General</c:formatCode>
                <c:ptCount val="4"/>
                <c:pt idx="0">
                  <c:v>0.94699999999999995</c:v>
                </c:pt>
                <c:pt idx="1">
                  <c:v>0.97299999999999998</c:v>
                </c:pt>
                <c:pt idx="2">
                  <c:v>0.91400000000000003</c:v>
                </c:pt>
                <c:pt idx="3">
                  <c:v>0.94499999999999995</c:v>
                </c:pt>
              </c:numCache>
            </c:numRef>
          </c:val>
        </c:ser>
        <c:ser>
          <c:idx val="1"/>
          <c:order val="1"/>
          <c:tx>
            <c:v>ZeroPadding_Test_4</c:v>
          </c:tx>
          <c:invertIfNegative val="0"/>
          <c:val>
            <c:numRef>
              <c:f>工作表1!$K$8:$K$11</c:f>
              <c:numCache>
                <c:formatCode>General</c:formatCode>
                <c:ptCount val="4"/>
                <c:pt idx="0">
                  <c:v>0.96499999999999997</c:v>
                </c:pt>
                <c:pt idx="1">
                  <c:v>0.99</c:v>
                </c:pt>
                <c:pt idx="2">
                  <c:v>0.97399999999999998</c:v>
                </c:pt>
                <c:pt idx="3">
                  <c:v>0.97599999999999998</c:v>
                </c:pt>
              </c:numCache>
            </c:numRef>
          </c:val>
        </c:ser>
        <c:ser>
          <c:idx val="2"/>
          <c:order val="2"/>
          <c:tx>
            <c:v>ZeroPadding_Val_8</c:v>
          </c:tx>
          <c:invertIfNegative val="0"/>
          <c:val>
            <c:numRef>
              <c:f>工作表1!$O$3:$O$6</c:f>
              <c:numCache>
                <c:formatCode>General</c:formatCode>
                <c:ptCount val="4"/>
                <c:pt idx="0">
                  <c:v>0.94799999999999995</c:v>
                </c:pt>
                <c:pt idx="1">
                  <c:v>0.97899999999999998</c:v>
                </c:pt>
                <c:pt idx="2">
                  <c:v>0.94899999999999995</c:v>
                </c:pt>
                <c:pt idx="3">
                  <c:v>0.95899999999999996</c:v>
                </c:pt>
              </c:numCache>
            </c:numRef>
          </c:val>
        </c:ser>
        <c:ser>
          <c:idx val="3"/>
          <c:order val="3"/>
          <c:tx>
            <c:v>ZeroPadding_Test_8</c:v>
          </c:tx>
          <c:invertIfNegative val="0"/>
          <c:val>
            <c:numRef>
              <c:f>工作表1!$O$8:$O$11</c:f>
              <c:numCache>
                <c:formatCode>General</c:formatCode>
                <c:ptCount val="4"/>
                <c:pt idx="0">
                  <c:v>0.96499999999999997</c:v>
                </c:pt>
                <c:pt idx="1">
                  <c:v>0.99099999999999999</c:v>
                </c:pt>
                <c:pt idx="2">
                  <c:v>0.97099999999999997</c:v>
                </c:pt>
                <c:pt idx="3">
                  <c:v>0.97599999999999998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6389248"/>
        <c:axId val="336390784"/>
      </c:barChart>
      <c:catAx>
        <c:axId val="3363892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36390784"/>
        <c:crosses val="autoZero"/>
        <c:auto val="1"/>
        <c:lblAlgn val="ctr"/>
        <c:lblOffset val="100"/>
        <c:noMultiLvlLbl val="0"/>
      </c:catAx>
      <c:valAx>
        <c:axId val="336390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36389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baseline="0" dirty="0"/>
              <a:t>Raw Data vs Zero </a:t>
            </a:r>
            <a:r>
              <a:rPr lang="en-US" altLang="zh-TW" baseline="0" dirty="0" smtClean="0"/>
              <a:t>Padding (F1-score)</a:t>
            </a:r>
            <a:endParaRPr lang="zh-TW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RawData_Val_8</c:v>
          </c:tx>
          <c:invertIfNegative val="0"/>
          <c:cat>
            <c:strLit>
              <c:ptCount val="4"/>
              <c:pt idx="0">
                <c:v>Pad</c:v>
              </c:pt>
              <c:pt idx="1">
                <c:v>Solder</c:v>
              </c:pt>
              <c:pt idx="2">
                <c:v>White Line</c:v>
              </c:pt>
              <c:pt idx="3">
                <c:v>Average</c:v>
              </c:pt>
            </c:strLit>
          </c:cat>
          <c:val>
            <c:numRef>
              <c:f>工作表1!$C$8:$C$11</c:f>
              <c:numCache>
                <c:formatCode>General</c:formatCode>
                <c:ptCount val="4"/>
                <c:pt idx="0">
                  <c:v>0.95599999999999996</c:v>
                </c:pt>
                <c:pt idx="1">
                  <c:v>0.96699999999999997</c:v>
                </c:pt>
                <c:pt idx="2">
                  <c:v>0.94199999999999995</c:v>
                </c:pt>
                <c:pt idx="3">
                  <c:v>0.95499999999999996</c:v>
                </c:pt>
              </c:numCache>
            </c:numRef>
          </c:val>
        </c:ser>
        <c:ser>
          <c:idx val="1"/>
          <c:order val="1"/>
          <c:tx>
            <c:v>RawData_Test_8</c:v>
          </c:tx>
          <c:invertIfNegative val="0"/>
          <c:val>
            <c:numRef>
              <c:f>工作表1!$G$8:$G$11</c:f>
              <c:numCache>
                <c:formatCode>General</c:formatCode>
                <c:ptCount val="4"/>
                <c:pt idx="0">
                  <c:v>0.94299999999999995</c:v>
                </c:pt>
                <c:pt idx="1">
                  <c:v>0.96399999999999997</c:v>
                </c:pt>
                <c:pt idx="2">
                  <c:v>0.91800000000000004</c:v>
                </c:pt>
                <c:pt idx="3">
                  <c:v>0.94199999999999995</c:v>
                </c:pt>
              </c:numCache>
            </c:numRef>
          </c:val>
        </c:ser>
        <c:ser>
          <c:idx val="2"/>
          <c:order val="2"/>
          <c:tx>
            <c:v>ZeroPadding_Val_8</c:v>
          </c:tx>
          <c:invertIfNegative val="0"/>
          <c:val>
            <c:numRef>
              <c:f>工作表1!$K$8:$K$11</c:f>
              <c:numCache>
                <c:formatCode>General</c:formatCode>
                <c:ptCount val="4"/>
                <c:pt idx="0">
                  <c:v>0.96499999999999997</c:v>
                </c:pt>
                <c:pt idx="1">
                  <c:v>0.99</c:v>
                </c:pt>
                <c:pt idx="2">
                  <c:v>0.97399999999999998</c:v>
                </c:pt>
                <c:pt idx="3">
                  <c:v>0.97599999999999998</c:v>
                </c:pt>
              </c:numCache>
            </c:numRef>
          </c:val>
        </c:ser>
        <c:ser>
          <c:idx val="3"/>
          <c:order val="3"/>
          <c:tx>
            <c:v>ZeroPadding_Test_8</c:v>
          </c:tx>
          <c:invertIfNegative val="0"/>
          <c:val>
            <c:numRef>
              <c:f>工作表1!$O$8:$O$11</c:f>
              <c:numCache>
                <c:formatCode>General</c:formatCode>
                <c:ptCount val="4"/>
                <c:pt idx="0">
                  <c:v>0.96499999999999997</c:v>
                </c:pt>
                <c:pt idx="1">
                  <c:v>0.99099999999999999</c:v>
                </c:pt>
                <c:pt idx="2">
                  <c:v>0.97099999999999997</c:v>
                </c:pt>
                <c:pt idx="3">
                  <c:v>0.97599999999999998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6704640"/>
        <c:axId val="336706176"/>
      </c:barChart>
      <c:catAx>
        <c:axId val="3367046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36706176"/>
        <c:crosses val="autoZero"/>
        <c:auto val="1"/>
        <c:lblAlgn val="ctr"/>
        <c:lblOffset val="100"/>
        <c:noMultiLvlLbl val="0"/>
      </c:catAx>
      <c:valAx>
        <c:axId val="336706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367046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四種內插方式比較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PSNR</c:v>
          </c:tx>
          <c:cat>
            <c:strRef>
              <c:f>工作表1!$A$2:$A$5</c:f>
              <c:strCache>
                <c:ptCount val="4"/>
                <c:pt idx="0">
                  <c:v>NEAREST</c:v>
                </c:pt>
                <c:pt idx="1">
                  <c:v>BILINEAR</c:v>
                </c:pt>
                <c:pt idx="2">
                  <c:v>BICUBIC</c:v>
                </c:pt>
                <c:pt idx="3">
                  <c:v>LANCZOS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50.32</c:v>
                </c:pt>
                <c:pt idx="1">
                  <c:v>58.31</c:v>
                </c:pt>
                <c:pt idx="2">
                  <c:v>64.78</c:v>
                </c:pt>
                <c:pt idx="3">
                  <c:v>361.2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451072"/>
        <c:axId val="336452608"/>
      </c:lineChart>
      <c:lineChart>
        <c:grouping val="standard"/>
        <c:varyColors val="0"/>
        <c:ser>
          <c:idx val="0"/>
          <c:order val="0"/>
          <c:tx>
            <c:v>SSIM</c:v>
          </c:tx>
          <c:cat>
            <c:strRef>
              <c:f>工作表1!$A$2:$A$5</c:f>
              <c:strCache>
                <c:ptCount val="4"/>
                <c:pt idx="0">
                  <c:v>NEAREST</c:v>
                </c:pt>
                <c:pt idx="1">
                  <c:v>BILINEAR</c:v>
                </c:pt>
                <c:pt idx="2">
                  <c:v>BICUBIC</c:v>
                </c:pt>
                <c:pt idx="3">
                  <c:v>LANCZOS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0.98599999999999999</c:v>
                </c:pt>
                <c:pt idx="1">
                  <c:v>0.997</c:v>
                </c:pt>
                <c:pt idx="2">
                  <c:v>0.999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600064"/>
        <c:axId val="336598144"/>
      </c:lineChart>
      <c:catAx>
        <c:axId val="336451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TW"/>
          </a:p>
        </c:txPr>
        <c:crossAx val="336452608"/>
        <c:crosses val="autoZero"/>
        <c:auto val="1"/>
        <c:lblAlgn val="ctr"/>
        <c:lblOffset val="100"/>
        <c:noMultiLvlLbl val="0"/>
      </c:catAx>
      <c:valAx>
        <c:axId val="336452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PSNR</a:t>
                </a:r>
                <a:endParaRPr lang="zh-TW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36451072"/>
        <c:crosses val="autoZero"/>
        <c:crossBetween val="between"/>
      </c:valAx>
      <c:valAx>
        <c:axId val="336598144"/>
        <c:scaling>
          <c:orientation val="minMax"/>
          <c:max val="1"/>
          <c:min val="0.98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SSIM</a:t>
                </a:r>
                <a:endParaRPr lang="zh-TW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36600064"/>
        <c:crosses val="max"/>
        <c:crossBetween val="between"/>
      </c:valAx>
      <c:catAx>
        <c:axId val="336600064"/>
        <c:scaling>
          <c:orientation val="minMax"/>
        </c:scaling>
        <c:delete val="1"/>
        <c:axPos val="b"/>
        <c:majorTickMark val="out"/>
        <c:minorTickMark val="none"/>
        <c:tickLblPos val="nextTo"/>
        <c:crossAx val="336598144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baseline="0"/>
              <a:t>Raw Data vs Zero Padding</a:t>
            </a:r>
            <a:endParaRPr lang="zh-TW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RawData_Val_8</c:v>
          </c:tx>
          <c:invertIfNegative val="0"/>
          <c:cat>
            <c:strLit>
              <c:ptCount val="4"/>
              <c:pt idx="0">
                <c:v>Pad</c:v>
              </c:pt>
              <c:pt idx="1">
                <c:v>Solder</c:v>
              </c:pt>
              <c:pt idx="2">
                <c:v>White Line</c:v>
              </c:pt>
              <c:pt idx="3">
                <c:v>Average</c:v>
              </c:pt>
            </c:strLit>
          </c:cat>
          <c:val>
            <c:numRef>
              <c:f>[F1分數.xlsx]工作表1!$C$11:$C$14</c:f>
              <c:numCache>
                <c:formatCode>General</c:formatCode>
                <c:ptCount val="4"/>
                <c:pt idx="0">
                  <c:v>0.95599999999999996</c:v>
                </c:pt>
                <c:pt idx="1">
                  <c:v>0.96699999999999997</c:v>
                </c:pt>
                <c:pt idx="2">
                  <c:v>0.94199999999999995</c:v>
                </c:pt>
                <c:pt idx="3">
                  <c:v>0.95499999999999996</c:v>
                </c:pt>
              </c:numCache>
            </c:numRef>
          </c:val>
        </c:ser>
        <c:ser>
          <c:idx val="1"/>
          <c:order val="1"/>
          <c:tx>
            <c:v>RawData_Test_8</c:v>
          </c:tx>
          <c:invertIfNegative val="0"/>
          <c:val>
            <c:numRef>
              <c:f>[F1分數.xlsx]工作表1!$G$11:$G$14</c:f>
              <c:numCache>
                <c:formatCode>General</c:formatCode>
                <c:ptCount val="4"/>
                <c:pt idx="0">
                  <c:v>0.94299999999999995</c:v>
                </c:pt>
                <c:pt idx="1">
                  <c:v>0.96399999999999997</c:v>
                </c:pt>
                <c:pt idx="2">
                  <c:v>0.91800000000000004</c:v>
                </c:pt>
                <c:pt idx="3">
                  <c:v>0.94199999999999995</c:v>
                </c:pt>
              </c:numCache>
            </c:numRef>
          </c:val>
        </c:ser>
        <c:ser>
          <c:idx val="2"/>
          <c:order val="2"/>
          <c:tx>
            <c:v>ZeroPadding_Val_8</c:v>
          </c:tx>
          <c:invertIfNegative val="0"/>
          <c:val>
            <c:numRef>
              <c:f>[F1分數.xlsx]工作表1!$K$11:$K$14</c:f>
              <c:numCache>
                <c:formatCode>General</c:formatCode>
                <c:ptCount val="4"/>
                <c:pt idx="0">
                  <c:v>0.96499999999999997</c:v>
                </c:pt>
                <c:pt idx="1">
                  <c:v>0.99</c:v>
                </c:pt>
                <c:pt idx="2">
                  <c:v>0.97399999999999998</c:v>
                </c:pt>
                <c:pt idx="3">
                  <c:v>0.97599999999999998</c:v>
                </c:pt>
              </c:numCache>
            </c:numRef>
          </c:val>
        </c:ser>
        <c:ser>
          <c:idx val="3"/>
          <c:order val="3"/>
          <c:tx>
            <c:v>ZeroPadding_Test_8</c:v>
          </c:tx>
          <c:invertIfNegative val="0"/>
          <c:val>
            <c:numRef>
              <c:f>[F1分數.xlsx]工作表1!$O$11:$O$14</c:f>
              <c:numCache>
                <c:formatCode>General</c:formatCode>
                <c:ptCount val="4"/>
                <c:pt idx="0">
                  <c:v>0.96499999999999997</c:v>
                </c:pt>
                <c:pt idx="1">
                  <c:v>0.99099999999999999</c:v>
                </c:pt>
                <c:pt idx="2">
                  <c:v>0.97099999999999997</c:v>
                </c:pt>
                <c:pt idx="3">
                  <c:v>0.97599999999999998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0787584"/>
        <c:axId val="300789120"/>
      </c:barChart>
      <c:catAx>
        <c:axId val="3007875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00789120"/>
        <c:crosses val="autoZero"/>
        <c:auto val="1"/>
        <c:lblAlgn val="ctr"/>
        <c:lblOffset val="100"/>
        <c:noMultiLvlLbl val="0"/>
      </c:catAx>
      <c:valAx>
        <c:axId val="300789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0078758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baseline="0"/>
              <a:t>Zero Padding vs Interpolation</a:t>
            </a:r>
            <a:endParaRPr lang="zh-TW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v>ZeroPadding_Val_8</c:v>
          </c:tx>
          <c:invertIfNegative val="0"/>
          <c:cat>
            <c:strLit>
              <c:ptCount val="4"/>
              <c:pt idx="0">
                <c:v>Pad</c:v>
              </c:pt>
              <c:pt idx="1">
                <c:v>Solder</c:v>
              </c:pt>
              <c:pt idx="2">
                <c:v>White Line</c:v>
              </c:pt>
              <c:pt idx="3">
                <c:v>Average</c:v>
              </c:pt>
            </c:strLit>
          </c:cat>
          <c:val>
            <c:numRef>
              <c:f>[F1分數.xlsx]工作表1!$O$6:$O$9</c:f>
              <c:numCache>
                <c:formatCode>General</c:formatCode>
                <c:ptCount val="4"/>
                <c:pt idx="0">
                  <c:v>0.94799999999999995</c:v>
                </c:pt>
                <c:pt idx="1">
                  <c:v>0.97899999999999998</c:v>
                </c:pt>
                <c:pt idx="2">
                  <c:v>0.94899999999999995</c:v>
                </c:pt>
                <c:pt idx="3">
                  <c:v>0.95899999999999996</c:v>
                </c:pt>
              </c:numCache>
            </c:numRef>
          </c:val>
        </c:ser>
        <c:ser>
          <c:idx val="3"/>
          <c:order val="1"/>
          <c:tx>
            <c:v>ZeroPadding_Test_8</c:v>
          </c:tx>
          <c:invertIfNegative val="0"/>
          <c:cat>
            <c:strLit>
              <c:ptCount val="4"/>
              <c:pt idx="0">
                <c:v>Pad</c:v>
              </c:pt>
              <c:pt idx="1">
                <c:v>Solder</c:v>
              </c:pt>
              <c:pt idx="2">
                <c:v>White Line</c:v>
              </c:pt>
              <c:pt idx="3">
                <c:v>Average</c:v>
              </c:pt>
            </c:strLit>
          </c:cat>
          <c:val>
            <c:numRef>
              <c:f>[F1分數.xlsx]工作表1!$O$11:$O$14</c:f>
              <c:numCache>
                <c:formatCode>General</c:formatCode>
                <c:ptCount val="4"/>
                <c:pt idx="0">
                  <c:v>0.96499999999999997</c:v>
                </c:pt>
                <c:pt idx="1">
                  <c:v>0.99099999999999999</c:v>
                </c:pt>
                <c:pt idx="2">
                  <c:v>0.97099999999999997</c:v>
                </c:pt>
                <c:pt idx="3">
                  <c:v>0.97599999999999998</c:v>
                </c:pt>
              </c:numCache>
            </c:numRef>
          </c:val>
        </c:ser>
        <c:ser>
          <c:idx val="4"/>
          <c:order val="2"/>
          <c:tx>
            <c:v>Interpolation_Val_8</c:v>
          </c:tx>
          <c:invertIfNegative val="0"/>
          <c:cat>
            <c:strLit>
              <c:ptCount val="4"/>
              <c:pt idx="0">
                <c:v>Pad</c:v>
              </c:pt>
              <c:pt idx="1">
                <c:v>Solder</c:v>
              </c:pt>
              <c:pt idx="2">
                <c:v>White Line</c:v>
              </c:pt>
              <c:pt idx="3">
                <c:v>Average</c:v>
              </c:pt>
            </c:strLit>
          </c:cat>
          <c:val>
            <c:numRef>
              <c:f>[F1分數.xlsx]工作表1!$S$6:$S$9</c:f>
              <c:numCache>
                <c:formatCode>General</c:formatCode>
                <c:ptCount val="4"/>
                <c:pt idx="0">
                  <c:v>0.96199999999999997</c:v>
                </c:pt>
                <c:pt idx="1">
                  <c:v>0.98199999999999998</c:v>
                </c:pt>
                <c:pt idx="2">
                  <c:v>0.94499999999999995</c:v>
                </c:pt>
                <c:pt idx="3">
                  <c:v>0.96299999999999997</c:v>
                </c:pt>
              </c:numCache>
            </c:numRef>
          </c:val>
        </c:ser>
        <c:ser>
          <c:idx val="5"/>
          <c:order val="3"/>
          <c:tx>
            <c:v>Interpolation_Test_8</c:v>
          </c:tx>
          <c:invertIfNegative val="0"/>
          <c:cat>
            <c:strLit>
              <c:ptCount val="4"/>
              <c:pt idx="0">
                <c:v>Pad</c:v>
              </c:pt>
              <c:pt idx="1">
                <c:v>Solder</c:v>
              </c:pt>
              <c:pt idx="2">
                <c:v>White Line</c:v>
              </c:pt>
              <c:pt idx="3">
                <c:v>Average</c:v>
              </c:pt>
            </c:strLit>
          </c:cat>
          <c:val>
            <c:numRef>
              <c:f>[F1分數.xlsx]工作表1!$S$11:$S$14</c:f>
              <c:numCache>
                <c:formatCode>General</c:formatCode>
                <c:ptCount val="4"/>
                <c:pt idx="0">
                  <c:v>0.97499999999999998</c:v>
                </c:pt>
                <c:pt idx="1">
                  <c:v>0.99099999999999999</c:v>
                </c:pt>
                <c:pt idx="2">
                  <c:v>0.96299999999999997</c:v>
                </c:pt>
                <c:pt idx="3">
                  <c:v>0.97599999999999998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0697472"/>
        <c:axId val="300699008"/>
      </c:barChart>
      <c:catAx>
        <c:axId val="3006974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00699008"/>
        <c:crosses val="autoZero"/>
        <c:auto val="1"/>
        <c:lblAlgn val="ctr"/>
        <c:lblOffset val="100"/>
        <c:noMultiLvlLbl val="0"/>
      </c:catAx>
      <c:valAx>
        <c:axId val="300699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006974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35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82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60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5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69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67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8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7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15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78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44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E6FB-39B1-431E-9101-6DF9EADE1316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42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檢測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Joy </a:t>
            </a:r>
            <a:r>
              <a:rPr lang="en-US" altLang="zh-TW" dirty="0" err="1" smtClean="0"/>
              <a:t>Teng</a:t>
            </a:r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-12076" y="0"/>
            <a:ext cx="1487732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hlinkClick r:id="rId2" action="ppaction://hlinksldjump"/>
              </a:rPr>
              <a:t>20250224</a:t>
            </a:r>
            <a:endParaRPr lang="en-US" altLang="zh-TW" sz="2400" dirty="0" smtClean="0"/>
          </a:p>
          <a:p>
            <a:r>
              <a:rPr lang="en-US" altLang="zh-TW" sz="2400" dirty="0" smtClean="0">
                <a:hlinkClick r:id="rId3" action="ppaction://hlinksldjump"/>
              </a:rPr>
              <a:t>20250303</a:t>
            </a:r>
            <a:endParaRPr lang="en-US" altLang="zh-TW" sz="2400" dirty="0" smtClean="0"/>
          </a:p>
          <a:p>
            <a:r>
              <a:rPr lang="en-US" altLang="zh-TW" sz="2400" dirty="0" smtClean="0">
                <a:hlinkClick r:id="rId4" action="ppaction://hlinksldjump"/>
              </a:rPr>
              <a:t>20250310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31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Raw Data vs Zero Padding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47191"/>
              </p:ext>
            </p:extLst>
          </p:nvPr>
        </p:nvGraphicFramePr>
        <p:xfrm>
          <a:off x="0" y="1628800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889122"/>
              </p:ext>
            </p:extLst>
          </p:nvPr>
        </p:nvGraphicFramePr>
        <p:xfrm>
          <a:off x="4459461" y="1628800"/>
          <a:ext cx="46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696042"/>
              </p:ext>
            </p:extLst>
          </p:nvPr>
        </p:nvGraphicFramePr>
        <p:xfrm>
          <a:off x="1979712" y="4221088"/>
          <a:ext cx="4705350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9122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340768"/>
            <a:ext cx="8424936" cy="52565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Raw</a:t>
            </a:r>
            <a:r>
              <a:rPr lang="zh-TW" altLang="en-US" dirty="0"/>
              <a:t> </a:t>
            </a:r>
            <a:r>
              <a:rPr lang="en-US" altLang="zh-TW" dirty="0" smtClean="0"/>
              <a:t>Data &amp; Zero Padding </a:t>
            </a:r>
            <a:r>
              <a:rPr lang="en-US" altLang="zh-TW" dirty="0"/>
              <a:t>Inference</a:t>
            </a:r>
            <a:endParaRPr lang="zh-TW" altLang="en-US" dirty="0"/>
          </a:p>
        </p:txBody>
      </p:sp>
      <p:pic>
        <p:nvPicPr>
          <p:cNvPr id="4098" name="Picture 2" descr="D:\AI_inference\Central_Science\DataVisualization\316++11419++PL2432_1~1_RGB_predict_output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10" y="2060848"/>
            <a:ext cx="20288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AI_inference\Central_Science\DataVisualization\11419++PL2432_1~1_RGB_label_output_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20288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D:\AI_inference\Central_Science\DataVisualization\ZeroPadding_Lab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444" y="516212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D:\AI_inference\Central_Science\DataVisualization\ZeroPadding_Inferenc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322" y="516212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1115616" y="148478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>
                <a:solidFill>
                  <a:schemeClr val="bg1"/>
                </a:solidFill>
              </a:rPr>
              <a:t>RawData_Label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20072" y="148478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>
                <a:solidFill>
                  <a:schemeClr val="bg1"/>
                </a:solidFill>
              </a:rPr>
              <a:t>RawData_Inference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99592" y="458112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>
                <a:solidFill>
                  <a:schemeClr val="bg1"/>
                </a:solidFill>
              </a:rPr>
              <a:t>ZeroPadding_Label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76056" y="458112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>
                <a:solidFill>
                  <a:schemeClr val="bg1"/>
                </a:solidFill>
              </a:rPr>
              <a:t>ZeroPadding_Inference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52320" y="5110006"/>
            <a:ext cx="1308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R: 8989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G: 4561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B: 580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W: 2254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452320" y="2480215"/>
            <a:ext cx="1308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R: 28509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G: 14360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B: 2078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W: 3404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288836" y="2480214"/>
            <a:ext cx="1308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R: 28244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G: 14428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B: 2084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W: 3595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288457" y="5110007"/>
            <a:ext cx="1308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R: 8979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G: 4563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B: 582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W: 2260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2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Raw Data / Zero Padding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4008" y="141277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36543"/>
              </p:ext>
            </p:extLst>
          </p:nvPr>
        </p:nvGraphicFramePr>
        <p:xfrm>
          <a:off x="1331640" y="1268760"/>
          <a:ext cx="60960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224"/>
                <a:gridCol w="10317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工作項目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日期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標註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Raw Data 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2/18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Raw Data 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2/20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標註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Zero Padding 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2/26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Zero Padding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影像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2/27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Raw Data / Zero Padding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結果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2/27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研究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Zero Padding 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超過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不足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128*128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研究內插方式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(NN/Linear/Cubic/Area)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標註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最佳內插方式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最佳內插方式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Raw Data / Zero Padding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內插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31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Zero Padding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不足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128*128</a:t>
            </a:r>
            <a:endParaRPr lang="zh-TW" altLang="en-US" dirty="0"/>
          </a:p>
        </p:txBody>
      </p:sp>
      <p:pic>
        <p:nvPicPr>
          <p:cNvPr id="1026" name="Picture 2" descr="D:\AI_inference\Central_Science\Data\Image_backup\11319++PD1074_1~1_RGB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30425"/>
            <a:ext cx="2466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55576" y="1268760"/>
            <a:ext cx="246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259</a:t>
            </a:r>
            <a:r>
              <a:rPr lang="zh-TW" altLang="en-US" sz="2400" dirty="0" smtClean="0"/>
              <a:t>*</a:t>
            </a:r>
            <a:r>
              <a:rPr lang="en-US" altLang="zh-TW" sz="2400" dirty="0" smtClean="0"/>
              <a:t>299</a:t>
            </a:r>
            <a:endParaRPr lang="zh-TW" altLang="en-US" sz="2400" dirty="0"/>
          </a:p>
        </p:txBody>
      </p:sp>
      <p:pic>
        <p:nvPicPr>
          <p:cNvPr id="1027" name="Picture 3" descr="D:\AI_inference\Central_Science\Data\Image_padding_backup\50447++PD1074_1~1_RGB_padzer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7845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244256" y="1421160"/>
            <a:ext cx="246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128</a:t>
            </a:r>
            <a:r>
              <a:rPr lang="zh-TW" altLang="en-US" sz="2400" dirty="0" smtClean="0"/>
              <a:t>*</a:t>
            </a:r>
            <a:r>
              <a:rPr lang="en-US" altLang="zh-TW" sz="2400" dirty="0" smtClean="0"/>
              <a:t>128</a:t>
            </a:r>
            <a:endParaRPr lang="zh-TW" altLang="en-US" sz="2400" dirty="0"/>
          </a:p>
        </p:txBody>
      </p:sp>
      <p:pic>
        <p:nvPicPr>
          <p:cNvPr id="1028" name="Picture 4" descr="D:\AI_inference\Central_Science\Data\Image_backup\11500++PR1008_1~2_RGB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13" y="5661248"/>
            <a:ext cx="5715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AI_inference\Central_Science\Data\Image_padding_backup\50465++PR1008_1~2_RGB_padzer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3415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4860033" y="5341546"/>
            <a:ext cx="1224136" cy="1219200"/>
            <a:chOff x="3851920" y="5370735"/>
            <a:chExt cx="1224136" cy="1219200"/>
          </a:xfrm>
        </p:grpSpPr>
        <p:sp>
          <p:nvSpPr>
            <p:cNvPr id="4" name="矩形 3"/>
            <p:cNvSpPr/>
            <p:nvPr/>
          </p:nvSpPr>
          <p:spPr>
            <a:xfrm>
              <a:off x="3851920" y="5370735"/>
              <a:ext cx="1224136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Picture 4" descr="D:\AI_inference\Central_Science\Data\Image_backup\11500++PR1008_1~2_RGB.bm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8700" y="5661248"/>
              <a:ext cx="571500" cy="638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文字方塊 12"/>
          <p:cNvSpPr txBox="1"/>
          <p:nvPr/>
        </p:nvSpPr>
        <p:spPr>
          <a:xfrm>
            <a:off x="755575" y="5085184"/>
            <a:ext cx="246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60</a:t>
            </a:r>
            <a:r>
              <a:rPr lang="zh-TW" altLang="en-US" sz="2400" dirty="0" smtClean="0"/>
              <a:t>*</a:t>
            </a:r>
            <a:r>
              <a:rPr lang="en-US" altLang="zh-TW" sz="2400" dirty="0" smtClean="0"/>
              <a:t>67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244255" y="4819236"/>
            <a:ext cx="246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128</a:t>
            </a:r>
            <a:r>
              <a:rPr lang="zh-TW" altLang="en-US" sz="2400" dirty="0" smtClean="0"/>
              <a:t>*</a:t>
            </a:r>
            <a:r>
              <a:rPr lang="en-US" altLang="zh-TW" sz="2400" dirty="0" smtClean="0"/>
              <a:t>128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90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I_inference\Central_Science\Data\Image_backup\11319++PD1074_1~1_RGB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730424"/>
            <a:ext cx="2466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AI_inference\Central_Science\Data\Image_padding_backup\50447++PD1074_1~1_RGB_padzer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54481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AI_inference\Central_Science\Data\Image_backup\11500++PR1008_1~2_RGB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13" y="5338324"/>
            <a:ext cx="5715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AI_inference\Central_Science\Data\Image_padding_backup\50465++PR1008_1~2_RGB_padzer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32" y="504781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4435054" y="5047812"/>
            <a:ext cx="1224136" cy="1219200"/>
            <a:chOff x="3851920" y="5370735"/>
            <a:chExt cx="1224136" cy="1219200"/>
          </a:xfrm>
        </p:grpSpPr>
        <p:sp>
          <p:nvSpPr>
            <p:cNvPr id="4" name="矩形 3"/>
            <p:cNvSpPr/>
            <p:nvPr/>
          </p:nvSpPr>
          <p:spPr>
            <a:xfrm>
              <a:off x="3851920" y="5370735"/>
              <a:ext cx="1224136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Picture 4" descr="D:\AI_inference\Central_Science\Data\Image_backup\11500++PR1008_1~2_RGB.bm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8700" y="5661248"/>
              <a:ext cx="571500" cy="638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3" descr="D:\AI_inference\Central_Science\Data\Image_padding_backup\50447++PD1074_1~1_RGB_padzer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32" y="254481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Raw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/ Zero Padding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內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插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9552" y="1412776"/>
            <a:ext cx="2880320" cy="5184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211960" y="2204864"/>
            <a:ext cx="1656184" cy="4392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732240" y="2204864"/>
            <a:ext cx="1656184" cy="4392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71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Raw Data / Zero Padding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4008" y="141277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78402"/>
              </p:ext>
            </p:extLst>
          </p:nvPr>
        </p:nvGraphicFramePr>
        <p:xfrm>
          <a:off x="1331640" y="1268760"/>
          <a:ext cx="60960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224"/>
                <a:gridCol w="10317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工作項目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日期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標註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Raw Data 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2/18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Raw Data 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2/20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標註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Zero Padding 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2/26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Zero Padding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影像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2/27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Raw Data / Zero Padding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結果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2/27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研究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Zero Padding 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超過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不足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128*128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3/3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分析內插法</a:t>
                      </a: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(NN/Linear/Cubic/</a:t>
                      </a:r>
                      <a:r>
                        <a:rPr lang="en-US" altLang="zh-TW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Lanczos</a:t>
                      </a: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3/4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標註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最佳內插方式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3/5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最佳內插方式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3/6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Raw Data / Zero Padding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內插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3/7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2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內插方式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(NN/Linear/Cubic/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Lanczos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663361"/>
              </p:ext>
            </p:extLst>
          </p:nvPr>
        </p:nvGraphicFramePr>
        <p:xfrm>
          <a:off x="323529" y="1268760"/>
          <a:ext cx="8496942" cy="3383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32314"/>
                <a:gridCol w="2832314"/>
                <a:gridCol w="283231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插值方法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原理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適用場景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最近鄰插值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(NN)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選擇最接近像素值</a:t>
                      </a:r>
                      <a:endParaRPr lang="en-US" altLang="zh-TW" sz="2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放大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速度快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雙線性插值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(Linear)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相鄰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個像素</a:t>
                      </a:r>
                      <a:endParaRPr lang="en-US" altLang="zh-TW" sz="2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先水平再垂直插值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放大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速度中等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雙三次插值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(Cubic)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相鄰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個像素</a:t>
                      </a:r>
                      <a:endParaRPr lang="en-US" altLang="zh-TW" sz="2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計算加權平均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放大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速度慢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蘭佐斯插值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4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Lanczos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相鄰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個像素</a:t>
                      </a:r>
                      <a:endParaRPr lang="en-US" altLang="zh-TW" sz="2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Lanczos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放大、縮小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s://img-blog.csdn.net/20150420154512956?watermark/2/text/aHR0cDovL2Jsb2cuY3Nkbi5uZXQvVHJlbnQxOTg1/font/5a6L5L2T/fontsize/400/fill/I0JBQkFCMA==/dissolve/70/gravity/Cen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1" b="50000"/>
          <a:stretch/>
        </p:blipFill>
        <p:spPr bwMode="auto">
          <a:xfrm>
            <a:off x="1187624" y="4606083"/>
            <a:ext cx="3456384" cy="22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mg-blog.csdn.net/20150420154512956?watermark/2/text/aHR0cDovL2Jsb2cuY3Nkbi5uZXQvVHJlbnQxOTg1/font/5a6L5L2T/fontsize/400/fill/I0JBQkFCMA==/dissolve/70/gravity/Cen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26"/>
          <a:stretch/>
        </p:blipFill>
        <p:spPr bwMode="auto">
          <a:xfrm>
            <a:off x="5580496" y="4612687"/>
            <a:ext cx="3456000" cy="222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79512" y="4725144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縮小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644008" y="4725144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放大</a:t>
            </a:r>
          </a:p>
        </p:txBody>
      </p:sp>
    </p:spTree>
    <p:extLst>
      <p:ext uri="{BB962C8B-B14F-4D97-AF65-F5344CB8AC3E}">
        <p14:creationId xmlns:p14="http://schemas.microsoft.com/office/powerpoint/2010/main" val="325299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方式比較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903556"/>
              </p:ext>
            </p:extLst>
          </p:nvPr>
        </p:nvGraphicFramePr>
        <p:xfrm>
          <a:off x="467544" y="1340768"/>
          <a:ext cx="8229600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87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插值方法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耗時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秒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PSNR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SSIM</a:t>
                      </a:r>
                    </a:p>
                  </a:txBody>
                  <a:tcPr marL="9525" marR="9525" marT="9525" marB="0" anchor="ctr"/>
                </a:tc>
              </a:tr>
              <a:tr h="187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NEAREST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67.05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50.32</a:t>
                      </a:r>
                      <a:endParaRPr lang="zh-TW" altLang="en-US" sz="1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0.986</a:t>
                      </a:r>
                    </a:p>
                  </a:txBody>
                  <a:tcPr marL="9525" marR="9525" marT="9525" marB="0" anchor="ctr"/>
                </a:tc>
              </a:tr>
              <a:tr h="187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BILINEAR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69.42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58.31</a:t>
                      </a:r>
                      <a:endParaRPr lang="zh-TW" altLang="en-US" sz="1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0.997</a:t>
                      </a:r>
                    </a:p>
                  </a:txBody>
                  <a:tcPr marL="9525" marR="9525" marT="9525" marB="0" anchor="ctr"/>
                </a:tc>
              </a:tr>
              <a:tr h="187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BICUBIC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70.17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64.78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0.999</a:t>
                      </a:r>
                    </a:p>
                  </a:txBody>
                  <a:tcPr marL="9525" marR="9525" marT="9525" marB="0" anchor="ctr"/>
                </a:tc>
              </a:tr>
              <a:tr h="187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LANCZOS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70.32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361.2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510882"/>
              </p:ext>
            </p:extLst>
          </p:nvPr>
        </p:nvGraphicFramePr>
        <p:xfrm>
          <a:off x="1331640" y="3162299"/>
          <a:ext cx="6238875" cy="3695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5220072" y="0"/>
            <a:ext cx="392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中科白線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19446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張影像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6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Lanczos</a:t>
            </a:r>
            <a:r>
              <a:rPr lang="en-US" altLang="zh-TW" dirty="0" smtClean="0"/>
              <a:t> Interpolation Validation/Test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417418"/>
                  </p:ext>
                </p:extLst>
              </p:nvPr>
            </p:nvGraphicFramePr>
            <p:xfrm>
              <a:off x="251520" y="4437112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0.941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0.962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0.982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0.951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0.938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0.945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0.963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417418"/>
                  </p:ext>
                </p:extLst>
              </p:nvPr>
            </p:nvGraphicFramePr>
            <p:xfrm>
              <a:off x="251520" y="4437112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593" t="-8197" b="-4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0.941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0.962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0.982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0.951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0.938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0.945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0.963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51520" y="63093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Inference </a:t>
            </a:r>
            <a:r>
              <a:rPr lang="en-US" altLang="zh-TW" dirty="0" smtClean="0"/>
              <a:t>Time: 13.983ms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56394"/>
                  </p:ext>
                </p:extLst>
              </p:nvPr>
            </p:nvGraphicFramePr>
            <p:xfrm>
              <a:off x="4787797" y="4437112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/>
                            </a:rPr>
                            <a:t>0.975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0.992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/>
                            </a:rPr>
                            <a:t>0.991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0.957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/>
                            </a:rPr>
                            <a:t>0.963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/>
                            </a:rPr>
                            <a:t>0.976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56394"/>
                  </p:ext>
                </p:extLst>
              </p:nvPr>
            </p:nvGraphicFramePr>
            <p:xfrm>
              <a:off x="4787797" y="4437112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3593" t="-8197" b="-4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/>
                            </a:rPr>
                            <a:t>0.975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0.992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/>
                            </a:rPr>
                            <a:t>0.991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0.957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/>
                            </a:rPr>
                            <a:t>0.963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/>
                            </a:rPr>
                            <a:t>0.976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文字方塊 9"/>
          <p:cNvSpPr txBox="1"/>
          <p:nvPr/>
        </p:nvSpPr>
        <p:spPr>
          <a:xfrm>
            <a:off x="4788024" y="63093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 Inference Time: 13.815ms 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7544" y="1278253"/>
            <a:ext cx="411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8</a:t>
            </a:r>
            <a:endParaRPr lang="zh-TW" altLang="en-US" sz="2400" dirty="0"/>
          </a:p>
        </p:txBody>
      </p:sp>
      <p:pic>
        <p:nvPicPr>
          <p:cNvPr id="1026" name="Picture 2" descr="D:\AI_inference\Central_Science\TrainData\2025-03-05_150804_TrainLoss\model\TrainingCur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67" y="1340768"/>
            <a:ext cx="395075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07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Raw Data/Zero Padding/Interpolation</a:t>
            </a:r>
            <a:endParaRPr lang="zh-TW" altLang="en-US" dirty="0"/>
          </a:p>
        </p:txBody>
      </p:sp>
      <p:graphicFrame>
        <p:nvGraphicFramePr>
          <p:cNvPr id="16" name="圖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670441"/>
              </p:ext>
            </p:extLst>
          </p:nvPr>
        </p:nvGraphicFramePr>
        <p:xfrm>
          <a:off x="-13078" y="1333872"/>
          <a:ext cx="46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圖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51899"/>
              </p:ext>
            </p:extLst>
          </p:nvPr>
        </p:nvGraphicFramePr>
        <p:xfrm>
          <a:off x="4500252" y="1333872"/>
          <a:ext cx="46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226615"/>
                  </p:ext>
                </p:extLst>
              </p:nvPr>
            </p:nvGraphicFramePr>
            <p:xfrm>
              <a:off x="467544" y="4293096"/>
              <a:ext cx="8280000" cy="22860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800000"/>
                    <a:gridCol w="2160000"/>
                    <a:gridCol w="2160000"/>
                    <a:gridCol w="2160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2400" b="0" dirty="0" smtClean="0"/>
                            <a:t>-score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Raw Data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Zero Padding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Interpolation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Pad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0.943 (-)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0.965 (2.33%)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0.975 (3.39%)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Solder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0.964 (-)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0.991 (2.80%)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0.991 (2.80%)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White Line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0.918 (-)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0.971 (5.77%)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0.963 (4.90%)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Average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0.942 (-)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0.976 (3.61%)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0.976 (3.61%)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226615"/>
                  </p:ext>
                </p:extLst>
              </p:nvPr>
            </p:nvGraphicFramePr>
            <p:xfrm>
              <a:off x="467544" y="4293096"/>
              <a:ext cx="8280000" cy="22860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800000"/>
                    <a:gridCol w="2160000"/>
                    <a:gridCol w="2160000"/>
                    <a:gridCol w="2160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9" t="-10667" r="-360339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Raw Data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Zero Padding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Interpolation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Pad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0.943 (-)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0.965 (2.33%)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0.975 (3.39%)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Solder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0.964 (-)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0.991 (2.80%)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0.991 (2.80%)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White Line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0.918 (-)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0.971 (5.77%)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0.963 (4.90%)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Average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0.942 (-)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0.976 (3.61%)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0.976 (3.61%)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196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資料集</a:t>
            </a:r>
            <a:r>
              <a:rPr lang="en-US" altLang="zh-TW" smtClean="0"/>
              <a:t>(RGB_DS_WL)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16070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標記數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比例</a:t>
                      </a:r>
                      <a:r>
                        <a:rPr lang="en-US" altLang="zh-TW" dirty="0" smtClean="0"/>
                        <a:t>(%)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11319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58.2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PD/PFB/PPU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3404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17.6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19449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86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Resize &amp; Padding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1954560" cy="639762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dirty="0"/>
              <a:t>原始影像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80"/>
            <a:ext cx="600000" cy="1933333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60" y="2644898"/>
            <a:ext cx="1219048" cy="1219048"/>
          </a:xfrm>
        </p:spPr>
      </p:pic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78" y="2644898"/>
            <a:ext cx="1219048" cy="1219048"/>
          </a:xfrm>
          <a:prstGeom prst="rect">
            <a:avLst/>
          </a:prstGeom>
        </p:spPr>
      </p:pic>
      <p:sp>
        <p:nvSpPr>
          <p:cNvPr id="12" name="文字版面配置區 2"/>
          <p:cNvSpPr txBox="1">
            <a:spLocks/>
          </p:cNvSpPr>
          <p:nvPr/>
        </p:nvSpPr>
        <p:spPr>
          <a:xfrm>
            <a:off x="3337520" y="1650479"/>
            <a:ext cx="195456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 smtClean="0"/>
              <a:t>PadZero</a:t>
            </a:r>
            <a:endParaRPr lang="zh-TW" altLang="en-US" dirty="0"/>
          </a:p>
        </p:txBody>
      </p:sp>
      <p:sp>
        <p:nvSpPr>
          <p:cNvPr id="13" name="文字版面配置區 2"/>
          <p:cNvSpPr txBox="1">
            <a:spLocks/>
          </p:cNvSpPr>
          <p:nvPr/>
        </p:nvSpPr>
        <p:spPr>
          <a:xfrm>
            <a:off x="6297564" y="1650479"/>
            <a:ext cx="2234876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 smtClean="0"/>
              <a:t>ExtendBorder</a:t>
            </a:r>
            <a:endParaRPr lang="zh-TW" altLang="en-US" dirty="0"/>
          </a:p>
        </p:txBody>
      </p:sp>
      <p:sp>
        <p:nvSpPr>
          <p:cNvPr id="17" name="文字版面配置區 2"/>
          <p:cNvSpPr txBox="1">
            <a:spLocks/>
          </p:cNvSpPr>
          <p:nvPr/>
        </p:nvSpPr>
        <p:spPr>
          <a:xfrm>
            <a:off x="467544" y="6525344"/>
            <a:ext cx="1954560" cy="332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800" b="0" dirty="0" smtClean="0"/>
              <a:t>259*299</a:t>
            </a:r>
            <a:endParaRPr lang="zh-TW" altLang="en-US" sz="1800" b="0" dirty="0"/>
          </a:p>
        </p:txBody>
      </p:sp>
      <p:sp>
        <p:nvSpPr>
          <p:cNvPr id="18" name="文字版面配置區 2"/>
          <p:cNvSpPr txBox="1">
            <a:spLocks/>
          </p:cNvSpPr>
          <p:nvPr/>
        </p:nvSpPr>
        <p:spPr>
          <a:xfrm>
            <a:off x="457200" y="4149080"/>
            <a:ext cx="19545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800" b="0" dirty="0" smtClean="0"/>
              <a:t>63*203</a:t>
            </a:r>
            <a:endParaRPr lang="zh-TW" altLang="en-US" sz="1800" b="0" dirty="0"/>
          </a:p>
        </p:txBody>
      </p:sp>
      <p:pic>
        <p:nvPicPr>
          <p:cNvPr id="1030" name="Picture 6" descr="D:\Training tool\RGB_DS_WL_EXTENDBORDER\PD1074_1~1_RGB_extendborder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26" y="49651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Training tool\RGB_DS_WL_PADZERO\PD1074_1~1_RGB_padzero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00" y="499903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Training tool\RGB_DS_WL\PD1074_1~1_RGB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3" y="4624210"/>
            <a:ext cx="1646801" cy="190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1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ExtendBorder</a:t>
            </a:r>
            <a:r>
              <a:rPr lang="zh-TW" altLang="en-US" dirty="0" smtClean="0"/>
              <a:t>引發的問題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72480" y="2600414"/>
            <a:ext cx="8203976" cy="2824593"/>
            <a:chOff x="472480" y="2476615"/>
            <a:chExt cx="8203976" cy="2824593"/>
          </a:xfrm>
        </p:grpSpPr>
        <p:pic>
          <p:nvPicPr>
            <p:cNvPr id="2050" name="Picture 2" descr="D:\Training tool\RGB_DS_WL_EXTENDBORDER\J1_1~226_RGB_extendborder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80" y="247661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D:\Training tool\RGB_DS_WL_EXTENDBORDER\J2_1~145_RGB_extendborder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672" y="247661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:\Training tool\RGB_DS_WL_EXTENDBORDER\J13_1~227_RGB_extendborder.bm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80" y="408200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D:\Training tool\RGB_DS_WL_EXTENDBORDER\J22_1~149_RGB_extendborder.bm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672" y="408200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:\Training tool\RGB_DS_WL_EXTENDBORDER\J31_1~28_RGB_extendborder.bm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864" y="247661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D:\Training tool\RGB_DS_WL_EXTENDBORDER\J31_1~1_RGB_extendborder.bmp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623" y="408200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D:\Training tool\RGB_DS_WL_EXTENDBORDER\J566_1~13_RGB_extendborder.bmp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1904" y="247661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D:\Training tool\RGB_DS_WL_EXTENDBORDER\J566_1~12_RGB_extendborder.bmp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1904" y="408200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D:\Training tool\RGB_DS_WL_EXTENDBORDER\J566_1~5_RGB_extendborder.bmp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256" y="247661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:\Training tool\RGB_DS_WL_EXTENDBORDER\J566_1~10_RGB_extendborder.bmp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864" y="408200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323528" y="2112639"/>
            <a:ext cx="4968552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580112" y="2112639"/>
            <a:ext cx="3240360" cy="36724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3528" y="6001071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原始影像邊界為錫膏或白線會被延伸為背景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579947" y="6011996"/>
            <a:ext cx="345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原始影像邊界異常被延伸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34008" y="141277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延伸邊界產生的異常影像佔整體資料集約</a:t>
            </a:r>
            <a:r>
              <a:rPr lang="en-US" altLang="zh-TW" sz="2400" dirty="0" smtClean="0">
                <a:solidFill>
                  <a:srgbClr val="FF0000"/>
                </a:solidFill>
              </a:rPr>
              <a:t>45%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Parameters</a:t>
            </a:r>
            <a:endParaRPr lang="zh-TW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37909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4038609665"/>
              </p:ext>
            </p:extLst>
          </p:nvPr>
        </p:nvGraphicFramePr>
        <p:xfrm>
          <a:off x="3920739" y="2060848"/>
          <a:ext cx="5168627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7504" y="6013723"/>
            <a:ext cx="379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Train Batch Size: 4, 8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97340" y="4869160"/>
            <a:ext cx="3790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Raw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Zero Padding</a:t>
            </a:r>
            <a:endParaRPr lang="zh-TW" altLang="en-US" sz="2400" dirty="0"/>
          </a:p>
        </p:txBody>
      </p:sp>
      <p:pic>
        <p:nvPicPr>
          <p:cNvPr id="1026" name="Picture 2" descr="D:\AI_inference\Central_Science\Data\Image_backup\11501++PR1011_1~1_RGB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581128"/>
            <a:ext cx="900000" cy="93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AI_inference\Central_Science\Data\Label_backup\11501++PR1011_1~1_RGB_lab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80" y="4581128"/>
            <a:ext cx="900000" cy="93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AI_inference\Central_Science\Data\Image_padding_backup\50466++PR1011_1~1_RGB_padzero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79455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AI_inference\Central_Science\Data\Label_padding_backup\50466++PR1011_1~1_RGB_padzero_labe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80" y="579455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8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Raw</a:t>
            </a:r>
            <a:r>
              <a:rPr lang="zh-TW" altLang="en-US" dirty="0"/>
              <a:t> </a:t>
            </a:r>
            <a:r>
              <a:rPr lang="en-US" altLang="zh-TW" dirty="0"/>
              <a:t>Data </a:t>
            </a:r>
            <a:r>
              <a:rPr lang="en-US" altLang="zh-TW" dirty="0" smtClean="0"/>
              <a:t>Training</a:t>
            </a:r>
            <a:endParaRPr lang="zh-TW" altLang="en-US" dirty="0"/>
          </a:p>
        </p:txBody>
      </p:sp>
      <p:pic>
        <p:nvPicPr>
          <p:cNvPr id="2050" name="Picture 2" descr="D:\AI_inference\Central_Science\TrainData\RawData_4_TrainLoss\model\TrainingCu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" y="2132856"/>
            <a:ext cx="4500000" cy="328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AI_inference\Central_Science\TrainData\RawData_8_TrainLoss\model\TrainingCur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58" y="2132857"/>
            <a:ext cx="4500000" cy="328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51520" y="1599183"/>
            <a:ext cx="43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4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94129" y="1599183"/>
            <a:ext cx="43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8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1520" y="5559623"/>
            <a:ext cx="875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藍線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Training</a:t>
            </a:r>
            <a:r>
              <a:rPr lang="zh-TW" altLang="en-US" sz="2400" dirty="0" smtClean="0"/>
              <a:t>；綠線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Batch Size</a:t>
            </a:r>
            <a:r>
              <a:rPr lang="zh-TW" altLang="en-US" sz="2400" dirty="0" smtClean="0"/>
              <a:t>過小可能導致</a:t>
            </a:r>
            <a:r>
              <a:rPr lang="en-US" altLang="zh-TW" sz="2400" dirty="0" smtClean="0"/>
              <a:t>Overfitting</a:t>
            </a:r>
          </a:p>
        </p:txBody>
      </p:sp>
      <p:sp>
        <p:nvSpPr>
          <p:cNvPr id="4" name="橢圓 3"/>
          <p:cNvSpPr/>
          <p:nvPr/>
        </p:nvSpPr>
        <p:spPr>
          <a:xfrm>
            <a:off x="2771800" y="4365104"/>
            <a:ext cx="16561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347864" y="2636912"/>
            <a:ext cx="2232248" cy="1172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zh-TW" altLang="en-US" dirty="0" smtClean="0"/>
              <a:t>軸座標不一致，無法得出</a:t>
            </a:r>
            <a:r>
              <a:rPr lang="en-US" altLang="zh-TW" dirty="0" smtClean="0"/>
              <a:t>Batch Size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有</a:t>
            </a:r>
            <a:r>
              <a:rPr lang="en-US" altLang="zh-TW" dirty="0" smtClean="0"/>
              <a:t>Overfitting</a:t>
            </a:r>
            <a:r>
              <a:rPr lang="zh-TW" altLang="en-US" dirty="0" smtClean="0"/>
              <a:t>的可能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777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Raw</a:t>
            </a:r>
            <a:r>
              <a:rPr lang="zh-TW" altLang="en-US" dirty="0"/>
              <a:t> </a:t>
            </a:r>
            <a:r>
              <a:rPr lang="en-US" altLang="zh-TW" dirty="0"/>
              <a:t>Data Validation/Test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8554628"/>
                  </p:ext>
                </p:extLst>
              </p:nvPr>
            </p:nvGraphicFramePr>
            <p:xfrm>
              <a:off x="251520" y="1619508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0.961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0.952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0.953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8554628"/>
                  </p:ext>
                </p:extLst>
              </p:nvPr>
            </p:nvGraphicFramePr>
            <p:xfrm>
              <a:off x="251520" y="1619508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593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0.961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0.952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0.953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51520" y="34917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Inference </a:t>
            </a:r>
            <a:r>
              <a:rPr lang="en-US" altLang="zh-TW" dirty="0" smtClean="0"/>
              <a:t>Time: 14.847ms 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1520" y="6300028"/>
            <a:ext cx="411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 Inference Time: 19.286ms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5162428"/>
                  </p:ext>
                </p:extLst>
              </p:nvPr>
            </p:nvGraphicFramePr>
            <p:xfrm>
              <a:off x="4787797" y="1619508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0.959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0.967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0.942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5162428"/>
                  </p:ext>
                </p:extLst>
              </p:nvPr>
            </p:nvGraphicFramePr>
            <p:xfrm>
              <a:off x="4787797" y="1619508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3593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0.959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0.967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0.942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文字方塊 9"/>
          <p:cNvSpPr txBox="1"/>
          <p:nvPr/>
        </p:nvSpPr>
        <p:spPr>
          <a:xfrm>
            <a:off x="4788024" y="34917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Inference </a:t>
            </a:r>
            <a:r>
              <a:rPr lang="en-US" altLang="zh-TW" dirty="0" smtClean="0"/>
              <a:t>Time: 14.003ms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817398"/>
                  </p:ext>
                </p:extLst>
              </p:nvPr>
            </p:nvGraphicFramePr>
            <p:xfrm>
              <a:off x="251520" y="4427820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0.977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0.956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0.959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0.967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0.927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0.942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0.954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817398"/>
                  </p:ext>
                </p:extLst>
              </p:nvPr>
            </p:nvGraphicFramePr>
            <p:xfrm>
              <a:off x="251520" y="4427820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3593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0.977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0.956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0.959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0.967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0.927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0.942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0.954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文字方塊 11"/>
          <p:cNvSpPr txBox="1"/>
          <p:nvPr/>
        </p:nvSpPr>
        <p:spPr>
          <a:xfrm>
            <a:off x="4774946" y="6282156"/>
            <a:ext cx="411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 Inference Time: 13.097ms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1751472"/>
                  </p:ext>
                </p:extLst>
              </p:nvPr>
            </p:nvGraphicFramePr>
            <p:xfrm>
              <a:off x="4774946" y="4427820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0.914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0.943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0.964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0.913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0.918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0.942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1751472"/>
                  </p:ext>
                </p:extLst>
              </p:nvPr>
            </p:nvGraphicFramePr>
            <p:xfrm>
              <a:off x="4774946" y="4427820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3593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0.914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0.943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0.964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0.913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0.918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0.942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文字方塊 3"/>
          <p:cNvSpPr txBox="1"/>
          <p:nvPr/>
        </p:nvSpPr>
        <p:spPr>
          <a:xfrm>
            <a:off x="251520" y="1167135"/>
            <a:ext cx="411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4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74946" y="1167135"/>
            <a:ext cx="411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8</a:t>
            </a:r>
            <a:endParaRPr lang="zh-TW" altLang="en-US" sz="24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4572000" y="1268760"/>
            <a:ext cx="0" cy="54726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86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AI_inference\Central_Science\TrainData\ZeroPadding_8_TrainLoss\model\TrainingCu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58" y="2132856"/>
            <a:ext cx="4500000" cy="328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AI_inference\Central_Science\TrainData\ZeroPadding_4_TrainLoss\model\TrainingCur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" y="2132856"/>
            <a:ext cx="4500000" cy="328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 Padding Training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1520" y="1599183"/>
            <a:ext cx="43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4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94129" y="1599183"/>
            <a:ext cx="43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8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1520" y="5559623"/>
            <a:ext cx="875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藍線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Training</a:t>
            </a:r>
            <a:r>
              <a:rPr lang="zh-TW" altLang="en-US" sz="2400" dirty="0" smtClean="0"/>
              <a:t>；綠線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Batch Size</a:t>
            </a:r>
            <a:r>
              <a:rPr lang="zh-TW" altLang="en-US" sz="2400" dirty="0" smtClean="0"/>
              <a:t>過小可能導致訓練過程中</a:t>
            </a:r>
            <a:r>
              <a:rPr lang="en-US" altLang="zh-TW" sz="2400" dirty="0" smtClean="0"/>
              <a:t>Loss</a:t>
            </a:r>
            <a:r>
              <a:rPr lang="zh-TW" altLang="en-US" sz="2400" dirty="0" smtClean="0"/>
              <a:t>突然增加</a:t>
            </a:r>
            <a:endParaRPr lang="en-US" altLang="zh-TW" sz="2400" dirty="0" smtClean="0"/>
          </a:p>
        </p:txBody>
      </p:sp>
      <p:sp>
        <p:nvSpPr>
          <p:cNvPr id="3" name="橢圓 2"/>
          <p:cNvSpPr/>
          <p:nvPr/>
        </p:nvSpPr>
        <p:spPr>
          <a:xfrm>
            <a:off x="1331640" y="4293096"/>
            <a:ext cx="86409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 Padding Validation/Test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878906"/>
                  </p:ext>
                </p:extLst>
              </p:nvPr>
            </p:nvGraphicFramePr>
            <p:xfrm>
              <a:off x="251520" y="1619508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0.947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0.973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0.894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0.914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878906"/>
                  </p:ext>
                </p:extLst>
              </p:nvPr>
            </p:nvGraphicFramePr>
            <p:xfrm>
              <a:off x="251520" y="1619508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593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0.947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0.973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0.894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0.914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51520" y="34917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Inference </a:t>
            </a:r>
            <a:r>
              <a:rPr lang="en-US" altLang="zh-TW" dirty="0" smtClean="0"/>
              <a:t>Time: 20.842ms 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1520" y="6300028"/>
            <a:ext cx="411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 Inference Time: 18.772ms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5397229"/>
                  </p:ext>
                </p:extLst>
              </p:nvPr>
            </p:nvGraphicFramePr>
            <p:xfrm>
              <a:off x="4787797" y="1619508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0.979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0.951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0.949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0.959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5397229"/>
                  </p:ext>
                </p:extLst>
              </p:nvPr>
            </p:nvGraphicFramePr>
            <p:xfrm>
              <a:off x="4787797" y="1619508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3593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0.979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0.951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0.949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0.959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文字方塊 9"/>
          <p:cNvSpPr txBox="1"/>
          <p:nvPr/>
        </p:nvSpPr>
        <p:spPr>
          <a:xfrm>
            <a:off x="4788024" y="34917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Inference </a:t>
            </a:r>
            <a:r>
              <a:rPr lang="en-US" altLang="zh-TW" dirty="0" smtClean="0"/>
              <a:t>Time: 19.843ms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615025"/>
                  </p:ext>
                </p:extLst>
              </p:nvPr>
            </p:nvGraphicFramePr>
            <p:xfrm>
              <a:off x="251520" y="4427820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0.939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0.992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0.991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0.979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0.974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615025"/>
                  </p:ext>
                </p:extLst>
              </p:nvPr>
            </p:nvGraphicFramePr>
            <p:xfrm>
              <a:off x="251520" y="4427820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3593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0.939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0.992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0.991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0.979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0.974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文字方塊 11"/>
          <p:cNvSpPr txBox="1"/>
          <p:nvPr/>
        </p:nvSpPr>
        <p:spPr>
          <a:xfrm>
            <a:off x="4774946" y="6282156"/>
            <a:ext cx="411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 Inference Time: 13.108ms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5067905"/>
                  </p:ext>
                </p:extLst>
              </p:nvPr>
            </p:nvGraphicFramePr>
            <p:xfrm>
              <a:off x="4774946" y="4427820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5067905"/>
                  </p:ext>
                </p:extLst>
              </p:nvPr>
            </p:nvGraphicFramePr>
            <p:xfrm>
              <a:off x="4774946" y="4427820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3593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文字方塊 3"/>
          <p:cNvSpPr txBox="1"/>
          <p:nvPr/>
        </p:nvSpPr>
        <p:spPr>
          <a:xfrm>
            <a:off x="251520" y="1167135"/>
            <a:ext cx="411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4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74946" y="1167135"/>
            <a:ext cx="411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8</a:t>
            </a:r>
            <a:endParaRPr lang="zh-TW" altLang="en-US" sz="24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4572000" y="1268760"/>
            <a:ext cx="0" cy="54726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9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</TotalTime>
  <Words>1032</Words>
  <Application>Microsoft Office PowerPoint</Application>
  <PresentationFormat>如螢幕大小 (4:3)</PresentationFormat>
  <Paragraphs>435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AI檢測</vt:lpstr>
      <vt:lpstr>資料集(RGB_DS_WL)</vt:lpstr>
      <vt:lpstr>Resize &amp; Padding</vt:lpstr>
      <vt:lpstr>ExtendBorder引發的問題</vt:lpstr>
      <vt:lpstr>Training Parameters</vt:lpstr>
      <vt:lpstr>Raw Data Training</vt:lpstr>
      <vt:lpstr>Raw Data Validation/Test</vt:lpstr>
      <vt:lpstr>Zero Padding Training</vt:lpstr>
      <vt:lpstr>Zero Padding Validation/Test</vt:lpstr>
      <vt:lpstr>Raw Data vs Zero Padding</vt:lpstr>
      <vt:lpstr>Raw Data &amp; Zero Padding Inference</vt:lpstr>
      <vt:lpstr>Raw Data / Zero Padding</vt:lpstr>
      <vt:lpstr>Zero Padding 超過/不足 128*128</vt:lpstr>
      <vt:lpstr>Raw Data / Zero Padding / 內插</vt:lpstr>
      <vt:lpstr>Raw Data / Zero Padding</vt:lpstr>
      <vt:lpstr>內插方式(NN/Linear/Cubic/Lanczos)</vt:lpstr>
      <vt:lpstr>內插方式比較</vt:lpstr>
      <vt:lpstr>Lanczos Interpolation Validation/Test</vt:lpstr>
      <vt:lpstr>Raw Data/Zero Padding/Interpolation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AI檢測</dc:title>
  <dc:creator>JoyTeng鄧喬尹</dc:creator>
  <cp:lastModifiedBy>JoyTeng鄧喬尹</cp:lastModifiedBy>
  <cp:revision>129</cp:revision>
  <dcterms:created xsi:type="dcterms:W3CDTF">2025-02-13T02:28:59Z</dcterms:created>
  <dcterms:modified xsi:type="dcterms:W3CDTF">2025-03-10T02:11:16Z</dcterms:modified>
</cp:coreProperties>
</file>