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20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3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6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1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20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0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3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83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77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50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90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4C89-EA45-49DF-BA84-3E085B2AA0D0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8C6E-B1E9-4FAE-852B-EE97176633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346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TRI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Joy </a:t>
            </a:r>
            <a:r>
              <a:rPr lang="en-US" altLang="zh-TW" dirty="0" err="1" smtClean="0"/>
              <a:t>Teng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7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SMT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製程中的錫膏影像演算法設計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分段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線性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回歸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(Piecewise Linear Regression)</a:t>
            </a:r>
          </a:p>
          <a:p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新型半導體檢測機台開發前期研究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機台加裝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GPU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AI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推論</a:t>
            </a:r>
          </a:p>
        </p:txBody>
      </p:sp>
    </p:spTree>
    <p:extLst>
      <p:ext uri="{BB962C8B-B14F-4D97-AF65-F5344CB8AC3E}">
        <p14:creationId xmlns:p14="http://schemas.microsoft.com/office/powerpoint/2010/main" val="51158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Regression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test\SAG_green_demo_board\B_histogram\RT100_1_1_B_histogr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68760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3600000" cy="27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/>
              <p:cNvSpPr txBox="1"/>
              <p:nvPr/>
            </p:nvSpPr>
            <p:spPr>
              <a:xfrm>
                <a:off x="611560" y="4077072"/>
                <a:ext cx="3547381" cy="2756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赤池資訊準則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(AIC</a:t>
                </a:r>
                <a:r>
                  <a:rPr lang="en-US" altLang="zh-TW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TW" sz="2400" b="0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𝐴𝐼𝐶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=2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𝑘</m:t>
                      </m:r>
                      <m:r>
                        <a:rPr lang="en-US" altLang="zh-TW" sz="2400" b="0" i="1" smtClean="0">
                          <a:latin typeface="Cambria Math"/>
                        </a:rPr>
                        <m:t>+</m:t>
                      </m:r>
                      <m:func>
                        <m:funcPr>
                          <m:ctrlPr>
                            <a:rPr lang="en-US" altLang="zh-TW" sz="24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altLang="zh-TW" sz="24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/>
                            </a:rPr>
                            <m:t>𝑙𝑛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𝑆𝑆𝐸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TW" sz="24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TW" sz="2400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:endParaRPr lang="en-US" altLang="zh-TW" sz="2000" i="1" dirty="0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𝑛</m:t>
                      </m:r>
                      <m:r>
                        <a:rPr lang="en-US" altLang="zh-TW" sz="2000" i="1">
                          <a:latin typeface="Cambria Math"/>
                        </a:rPr>
                        <m:t>:</m:t>
                      </m:r>
                      <m:r>
                        <a:rPr lang="zh-TW" altLang="en-US" sz="2000" i="1">
                          <a:latin typeface="Cambria Math"/>
                        </a:rPr>
                        <m:t>樣本數量</m:t>
                      </m:r>
                    </m:oMath>
                  </m:oMathPara>
                </a14:m>
                <a:endParaRPr lang="en-US" altLang="zh-TW" sz="2000" i="1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/>
                        </a:rPr>
                        <m:t>𝑘</m:t>
                      </m:r>
                      <m:r>
                        <a:rPr lang="en-US" altLang="zh-TW" sz="2000" i="1">
                          <a:latin typeface="Cambria Math"/>
                        </a:rPr>
                        <m:t>:</m:t>
                      </m:r>
                      <m:r>
                        <a:rPr lang="zh-TW" altLang="en-US" sz="2000" i="1">
                          <a:latin typeface="Cambria Math"/>
                        </a:rPr>
                        <m:t>參數數量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(</m:t>
                      </m:r>
                      <m:r>
                        <a:rPr lang="zh-TW" altLang="en-US" sz="2000" i="1">
                          <a:latin typeface="Cambria Math"/>
                        </a:rPr>
                        <m:t>斜率</m:t>
                      </m:r>
                      <m:r>
                        <a:rPr lang="zh-TW" altLang="en-US" sz="2000" b="0" i="1" smtClean="0">
                          <a:latin typeface="Cambria Math"/>
                        </a:rPr>
                        <m:t>、</m:t>
                      </m:r>
                      <m:r>
                        <a:rPr lang="zh-TW" altLang="en-US" sz="2000" i="1">
                          <a:latin typeface="Cambria Math"/>
                        </a:rPr>
                        <m:t>截距</m:t>
                      </m:r>
                      <m:r>
                        <a:rPr lang="en-US" altLang="zh-TW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altLang="zh-TW" sz="2000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/>
                        </a:rPr>
                        <m:t>𝑆𝑆𝐸</m:t>
                      </m:r>
                      <m:r>
                        <a:rPr lang="en-US" altLang="zh-TW" sz="2000" i="1">
                          <a:latin typeface="Cambria Math"/>
                        </a:rPr>
                        <m:t>:</m:t>
                      </m:r>
                      <m:r>
                        <a:rPr lang="zh-TW" altLang="en-US" sz="2000" i="1" smtClean="0">
                          <a:latin typeface="Cambria Math"/>
                        </a:rPr>
                        <m:t>殘差平方</m:t>
                      </m:r>
                      <m:r>
                        <a:rPr lang="zh-TW" altLang="en-US" sz="2000" b="0" i="1" smtClean="0">
                          <a:latin typeface="Cambria Math"/>
                        </a:rPr>
                        <m:t>和</m:t>
                      </m:r>
                    </m:oMath>
                  </m:oMathPara>
                </a14:m>
                <a:endParaRPr lang="en-US" altLang="zh-TW" sz="2000" i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077072"/>
                <a:ext cx="3547381" cy="2756011"/>
              </a:xfrm>
              <a:prstGeom prst="rect">
                <a:avLst/>
              </a:prstGeom>
              <a:blipFill rotWithShape="1">
                <a:blip r:embed="rId4"/>
                <a:stretch>
                  <a:fillRect l="-2234" t="-1770" b="-11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" descr="D:\test\SAG_green_demo_board\PLR_AIC\PLR_AIC_RA30_1_2_B.csv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119440"/>
            <a:ext cx="3600000" cy="270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252" y="2495769"/>
            <a:ext cx="701772" cy="245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99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Regression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13072"/>
                  </p:ext>
                </p:extLst>
              </p:nvPr>
            </p:nvGraphicFramePr>
            <p:xfrm>
              <a:off x="1844420" y="1628800"/>
              <a:ext cx="2799588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4380"/>
                    <a:gridCol w="2045208"/>
                  </a:tblGrid>
                  <a:tr h="144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類別</a:t>
                          </a:r>
                          <a:endParaRPr lang="en-US" altLang="zh-TW" sz="2000" dirty="0" smtClean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灰階範圍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44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基底</a:t>
                          </a:r>
                          <a:endParaRPr lang="en-US" altLang="zh-TW" sz="2000" dirty="0" smtClean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TW" sz="2000" b="0" i="0" smtClean="0">
                                  <a:latin typeface="+mn-ea"/>
                                  <a:ea typeface="+mn-ea"/>
                                </a:rPr>
                                <m:t>19.71</m:t>
                              </m:r>
                              <m:r>
                                <a:rPr lang="en-US" altLang="zh-TW" sz="2000" b="0" i="1" smtClean="0">
                                  <a:latin typeface="+mn-ea"/>
                                  <a:ea typeface="+mn-ea"/>
                                </a:rPr>
                                <m:t> </m:t>
                              </m:r>
                              <m:r>
                                <a:rPr lang="en-US" altLang="zh-TW" sz="2000" i="1" smtClean="0">
                                  <a:latin typeface="+mn-ea"/>
                                  <a:ea typeface="+mn-ea"/>
                                </a:rPr>
                                <m:t>±</m:t>
                              </m:r>
                              <m:r>
                                <a:rPr lang="en-US" altLang="zh-TW" sz="2000" b="0" i="1" smtClean="0">
                                  <a:latin typeface="+mn-ea"/>
                                  <a:ea typeface="+mn-ea"/>
                                </a:rPr>
                                <m:t>3.67</m:t>
                              </m:r>
                            </m:oMath>
                          </a14:m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44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焊盤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0" smtClean="0">
                                  <a:latin typeface="+mn-ea"/>
                                  <a:ea typeface="+mn-ea"/>
                                </a:rPr>
                                <m:t>39.</m:t>
                              </m:r>
                              <m:r>
                                <a:rPr lang="en-US" altLang="zh-TW" sz="2000" b="0" i="1" smtClean="0">
                                  <a:latin typeface="+mn-ea"/>
                                  <a:ea typeface="+mn-ea"/>
                                </a:rPr>
                                <m:t>66 </m:t>
                              </m:r>
                              <m:r>
                                <a:rPr lang="en-US" altLang="zh-TW" sz="2000" i="1" smtClean="0">
                                  <a:latin typeface="+mn-ea"/>
                                  <a:ea typeface="+mn-ea"/>
                                </a:rPr>
                                <m:t>±</m:t>
                              </m:r>
                              <m:r>
                                <a:rPr lang="en-US" altLang="zh-TW" sz="2000" b="0" i="1" smtClean="0">
                                  <a:latin typeface="+mn-ea"/>
                                  <a:ea typeface="+mn-ea"/>
                                </a:rPr>
                                <m:t>28.40</m:t>
                              </m:r>
                            </m:oMath>
                          </a14:m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44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錫膏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0" smtClean="0">
                                  <a:latin typeface="+mn-ea"/>
                                  <a:ea typeface="+mn-ea"/>
                                </a:rPr>
                                <m:t>91</m:t>
                              </m:r>
                              <m:r>
                                <a:rPr lang="en-US" altLang="zh-TW" sz="2000" b="0" i="1" smtClean="0">
                                  <a:latin typeface="+mn-ea"/>
                                  <a:ea typeface="+mn-ea"/>
                                </a:rPr>
                                <m:t>.50 </m:t>
                              </m:r>
                              <m:r>
                                <a:rPr lang="en-US" altLang="zh-TW" sz="2000" i="1" smtClean="0">
                                  <a:latin typeface="+mn-ea"/>
                                  <a:ea typeface="+mn-ea"/>
                                </a:rPr>
                                <m:t>±</m:t>
                              </m:r>
                              <m:r>
                                <a:rPr lang="en-US" altLang="zh-TW" sz="2000" b="0" i="1" smtClean="0">
                                  <a:latin typeface="+mn-ea"/>
                                  <a:ea typeface="+mn-ea"/>
                                </a:rPr>
                                <m:t>14.88</m:t>
                              </m:r>
                            </m:oMath>
                          </a14:m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1440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白線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TW" sz="2000" b="0" i="0" smtClean="0">
                                  <a:latin typeface="+mn-ea"/>
                                  <a:ea typeface="+mn-ea"/>
                                </a:rPr>
                                <m:t>178.7</m:t>
                              </m:r>
                              <m:r>
                                <a:rPr lang="en-US" altLang="zh-TW" sz="2000" b="0" i="1" smtClean="0">
                                  <a:latin typeface="+mn-ea"/>
                                  <a:ea typeface="+mn-ea"/>
                                </a:rPr>
                                <m:t>6 </m:t>
                              </m:r>
                              <m:r>
                                <a:rPr lang="en-US" altLang="zh-TW" sz="2000" i="1" smtClean="0">
                                  <a:latin typeface="+mn-ea"/>
                                  <a:ea typeface="+mn-ea"/>
                                </a:rPr>
                                <m:t>±</m:t>
                              </m:r>
                              <m:r>
                                <a:rPr lang="en-US" altLang="zh-TW" sz="2000" b="0" i="1" smtClean="0">
                                  <a:latin typeface="+mn-ea"/>
                                  <a:ea typeface="+mn-ea"/>
                                </a:rPr>
                                <m:t>25.59</m:t>
                              </m:r>
                            </m:oMath>
                          </a14:m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913072"/>
                  </p:ext>
                </p:extLst>
              </p:nvPr>
            </p:nvGraphicFramePr>
            <p:xfrm>
              <a:off x="1844420" y="1628800"/>
              <a:ext cx="2799588" cy="1981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4380"/>
                    <a:gridCol w="2045208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類別</a:t>
                          </a:r>
                          <a:endParaRPr lang="en-US" altLang="zh-TW" sz="2000" dirty="0" smtClean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灰階範圍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基底</a:t>
                          </a:r>
                          <a:endParaRPr lang="en-US" altLang="zh-TW" sz="2000" dirty="0" smtClean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313" t="-107692" b="-3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焊盤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313" t="-207692" b="-2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錫膏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313" t="-307692" b="-127692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>
                              <a:latin typeface="Times New Roman" panose="020206030504050203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a:t>白線</a:t>
                          </a:r>
                          <a:endParaRPr lang="zh-TW" altLang="en-US" sz="2000" dirty="0">
                            <a:latin typeface="Times New Roman" panose="020206030504050203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313" t="-407692" b="-2769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9" name="Picture 3" descr="C:\Users\joy_teng\Desktop\NormalDistribu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590" y="1237005"/>
            <a:ext cx="4336802" cy="277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:\Training tool\RGB_DS_WL\PD1074_1~1_RGB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673776"/>
            <a:ext cx="1646801" cy="190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oy_teng\Desktop\Pad&amp;Solder_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7" y="3789040"/>
            <a:ext cx="477117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4932040" y="3933056"/>
                <a:ext cx="412935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OTSU: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灰階範圍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51-54</a:t>
                </a:r>
                <a:endParaRPr lang="en-US" altLang="zh-TW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焊盤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30.66%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~</m:t>
                    </m:r>
                    <m:r>
                      <a:rPr lang="en-US" altLang="zh-TW" sz="24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34.66%</m:t>
                    </m:r>
                  </m:oMath>
                </a14:m>
                <a:r>
                  <a:rPr lang="zh-TW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誤判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en-US" altLang="zh-TW" sz="240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錫膏</a:t>
                </a:r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99.41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/>
                      </a:rPr>
                      <m:t>%~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99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/>
                      </a:rPr>
                      <m:t>.6</m:t>
                    </m:r>
                    <m:r>
                      <a:rPr lang="en-US" altLang="zh-TW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7</m:t>
                    </m:r>
                    <m:r>
                      <a:rPr lang="en-US" altLang="zh-TW" sz="2400" i="1" dirty="0">
                        <a:solidFill>
                          <a:srgbClr val="FF0000"/>
                        </a:solidFill>
                        <a:latin typeface="Cambria Math"/>
                      </a:rPr>
                      <m:t>%</m:t>
                    </m:r>
                  </m:oMath>
                </a14:m>
                <a: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/>
                </a:r>
                <a:br>
                  <a:rPr lang="en-US" altLang="zh-TW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</a:br>
                <a:r>
                  <a:rPr lang="en-US" altLang="zh-TW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PLR:</a:t>
                </a:r>
                <a:r>
                  <a:rPr lang="zh-TW" alt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灰階範圍 </a:t>
                </a:r>
                <a:r>
                  <a:rPr lang="en-US" altLang="zh-TW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64-73</a:t>
                </a:r>
                <a:endParaRPr lang="en-US" altLang="zh-TW" sz="2400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焊盤</a:t>
                </a:r>
                <a:r>
                  <a:rPr lang="en-US" altLang="zh-TW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4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11.90%~</m:t>
                    </m:r>
                    <m:r>
                      <a:rPr lang="en-US" altLang="zh-TW" sz="2400" i="1" dirty="0">
                        <a:solidFill>
                          <a:srgbClr val="00B050"/>
                        </a:solidFill>
                        <a:latin typeface="Cambria Math"/>
                      </a:rPr>
                      <m:t>1</m:t>
                    </m:r>
                    <m:r>
                      <a:rPr lang="en-US" altLang="zh-TW" sz="24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9.5</m:t>
                    </m:r>
                    <m:r>
                      <a:rPr lang="en-US" altLang="zh-TW" sz="2400" i="1" dirty="0" smtClean="0">
                        <a:solidFill>
                          <a:srgbClr val="00B050"/>
                        </a:solidFill>
                        <a:latin typeface="Cambria Math"/>
                      </a:rPr>
                      <m:t>8%</m:t>
                    </m:r>
                  </m:oMath>
                </a14:m>
                <a:r>
                  <a:rPr lang="zh-TW" alt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誤判</a:t>
                </a:r>
                <a:r>
                  <a:rPr lang="en-US" altLang="zh-TW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en-US" altLang="zh-TW" sz="2400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r>
                  <a:rPr lang="zh-TW" altLang="en-US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錫膏</a:t>
                </a:r>
                <a:r>
                  <a:rPr lang="en-US" altLang="zh-TW" sz="24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solidFill>
                          <a:srgbClr val="00B050"/>
                        </a:solidFill>
                        <a:latin typeface="Cambria Math"/>
                      </a:rPr>
                      <m:t>8</m:t>
                    </m:r>
                    <m:r>
                      <a:rPr lang="en-US" altLang="zh-TW" sz="24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9.25</m:t>
                    </m:r>
                    <m:r>
                      <a:rPr lang="en-US" altLang="zh-TW" sz="2400" i="1" dirty="0">
                        <a:solidFill>
                          <a:srgbClr val="00B050"/>
                        </a:solidFill>
                        <a:latin typeface="Cambria Math"/>
                      </a:rPr>
                      <m:t>%~</m:t>
                    </m:r>
                    <m:r>
                      <a:rPr lang="en-US" altLang="zh-TW" sz="24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96</m:t>
                    </m:r>
                    <m:r>
                      <a:rPr lang="en-US" altLang="zh-TW" sz="2400" i="1" dirty="0">
                        <a:solidFill>
                          <a:srgbClr val="00B050"/>
                        </a:solidFill>
                        <a:latin typeface="Cambria Math"/>
                      </a:rPr>
                      <m:t>.</m:t>
                    </m:r>
                    <m:r>
                      <a:rPr lang="en-US" altLang="zh-TW" sz="2400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7</m:t>
                    </m:r>
                    <m:r>
                      <a:rPr lang="en-US" altLang="zh-TW" sz="2400" i="1" dirty="0">
                        <a:solidFill>
                          <a:srgbClr val="00B050"/>
                        </a:solidFill>
                        <a:latin typeface="Cambria Math"/>
                      </a:rPr>
                      <m:t>8%</m:t>
                    </m:r>
                  </m:oMath>
                </a14:m>
                <a:endParaRPr lang="en-US" altLang="zh-TW" sz="2400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減少</a:t>
                </a:r>
                <a:r>
                  <a:rPr lang="en-US" altLang="zh-TW" sz="24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15</a:t>
                </a:r>
                <a:r>
                  <a:rPr lang="zh-TW" altLang="en-US" sz="24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至</a:t>
                </a:r>
                <a:r>
                  <a:rPr lang="en-US" altLang="zh-TW" sz="2400" b="1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20%</a:t>
                </a:r>
                <a:r>
                  <a:rPr lang="zh-TW" altLang="en-US" sz="2400" dirty="0" smtClean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的焊盤誤判</a:t>
                </a:r>
                <a:endParaRPr lang="en-US" altLang="zh-TW" sz="24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933056"/>
                <a:ext cx="4129352" cy="2677656"/>
              </a:xfrm>
              <a:prstGeom prst="rect">
                <a:avLst/>
              </a:prstGeom>
              <a:blipFill rotWithShape="1">
                <a:blip r:embed="rId6"/>
                <a:stretch>
                  <a:fillRect l="-2216" t="-1822" r="-1182" b="-4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590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127</Words>
  <Application>Microsoft Office PowerPoint</Application>
  <PresentationFormat>如螢幕大小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TRI</vt:lpstr>
      <vt:lpstr>大綱</vt:lpstr>
      <vt:lpstr>Piecewise Linear Regression</vt:lpstr>
      <vt:lpstr>Piecewise Linear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</dc:title>
  <dc:creator>JoyTeng鄧喬尹</dc:creator>
  <cp:lastModifiedBy>JoyTeng鄧喬尹</cp:lastModifiedBy>
  <cp:revision>19</cp:revision>
  <dcterms:created xsi:type="dcterms:W3CDTF">2025-03-14T01:51:25Z</dcterms:created>
  <dcterms:modified xsi:type="dcterms:W3CDTF">2025-03-14T09:30:04Z</dcterms:modified>
</cp:coreProperties>
</file>