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5" r:id="rId2"/>
    <p:sldId id="321" r:id="rId3"/>
    <p:sldId id="322" r:id="rId4"/>
    <p:sldId id="323" r:id="rId5"/>
    <p:sldId id="324" r:id="rId6"/>
    <p:sldId id="343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0951" autoAdjust="0"/>
  </p:normalViewPr>
  <p:slideViewPr>
    <p:cSldViewPr>
      <p:cViewPr>
        <p:scale>
          <a:sx n="125" d="100"/>
          <a:sy n="125" d="100"/>
        </p:scale>
        <p:origin x="-1278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F38BF-A01E-4308-AD87-D5DC4263B52C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0391-A90F-48C1-8E0D-20B010158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0391-A90F-48C1-8E0D-20B010158E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7711-1C94-404B-8BF5-2C7931898BF6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9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07AA-2CBB-4314-9971-AD97DB34958A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DE02-8346-4899-939E-0D25131D2BC7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415-B0A0-461E-B58A-278E640A4CD5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1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3B0-1203-4AE0-8129-CF04A6277FF8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2A2C-193A-4E44-9BCF-81A2BB6F6DFE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4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A97-6D15-4172-B8D6-6B7FFC5C229C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9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6E1A-EC7E-4F69-9AC0-957F38B93D57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9680-3D7D-4901-8F50-0BDEE2DDEAE4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3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BA7-FFE1-4A58-B4AD-1129FA64304B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B015-176E-4FD9-A0C4-6567D08F5C31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5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913B-48D8-4547-866D-2383790F29A0}" type="datetime1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FAC6-DDDA-4EF9-AE53-E0AF4A478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123913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van-eng-murmur.medium.com/%E7%89%A9%E4%BB%B6%E5%81%B5%E6%B8%AC-s7-fcn-for-semantic-segmentation%E7%B0%A1%E4%BB%8B-29814b07f96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eveloper.nvidia.com/t/onnx-tensorrt-int64-clamping-why/258226/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hyperlink" Target="https://www.dll-files.com/m/" TargetMode="Externa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err="1"/>
              <a:t>TensorRT</a:t>
            </a:r>
            <a:r>
              <a:rPr lang="en-US" altLang="zh-TW" sz="2800" dirty="0"/>
              <a:t> </a:t>
            </a:r>
            <a:r>
              <a:rPr lang="zh-TW" altLang="en-US" sz="2800" dirty="0"/>
              <a:t>推論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2023/3/11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橢圓 1">
            <a:hlinkClick r:id="rId3" action="ppaction://hlinksldjump"/>
          </p:cNvPr>
          <p:cNvSpPr/>
          <p:nvPr/>
        </p:nvSpPr>
        <p:spPr>
          <a:xfrm>
            <a:off x="8914516" y="4896544"/>
            <a:ext cx="121980" cy="12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推論</a:t>
            </a:r>
            <a:r>
              <a:rPr lang="zh-TW" altLang="en-US" sz="1600" b="1" dirty="0" smtClean="0"/>
              <a:t>執行時會判斷是否有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，若沒有的話會先透過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en-US" altLang="zh-TW" sz="1600" b="1" dirty="0" smtClean="0"/>
              <a:t> </a:t>
            </a:r>
            <a:r>
              <a:rPr lang="zh-TW" altLang="en-US" sz="1600" b="1" dirty="0"/>
              <a:t>生成</a:t>
            </a:r>
            <a:endParaRPr lang="en-US" altLang="zh-TW" sz="16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6840760" cy="36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763688" y="843558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確認路徑與參數設定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>
            <a:stCxn id="2" idx="2"/>
          </p:cNvCxnSpPr>
          <p:nvPr/>
        </p:nvCxnSpPr>
        <p:spPr>
          <a:xfrm>
            <a:off x="2519772" y="1419622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63688" y="1903120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 </a:t>
            </a:r>
            <a:r>
              <a:rPr lang="en-US" altLang="zh-TW" dirty="0" err="1" smtClean="0">
                <a:solidFill>
                  <a:schemeClr val="tx1"/>
                </a:solidFill>
              </a:rPr>
              <a:t>LoadLibrary</a:t>
            </a:r>
            <a:r>
              <a:rPr lang="en-US" altLang="zh-TW" dirty="0" smtClean="0">
                <a:solidFill>
                  <a:schemeClr val="tx1"/>
                </a:solidFill>
              </a:rPr>
              <a:t> (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2"/>
          </p:cNvCxnSpPr>
          <p:nvPr/>
        </p:nvCxnSpPr>
        <p:spPr>
          <a:xfrm>
            <a:off x="2519772" y="2479184"/>
            <a:ext cx="0" cy="5246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決策 12"/>
          <p:cNvSpPr/>
          <p:nvPr/>
        </p:nvSpPr>
        <p:spPr>
          <a:xfrm>
            <a:off x="1187624" y="3003798"/>
            <a:ext cx="2623759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是否</a:t>
            </a:r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err="1" smtClean="0">
                <a:solidFill>
                  <a:schemeClr val="tx1"/>
                </a:solidFill>
              </a:rPr>
              <a:t>trt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91503" y="843558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Load .</a:t>
            </a:r>
            <a:r>
              <a:rPr lang="en-US" altLang="zh-TW" dirty="0" err="1" smtClean="0">
                <a:solidFill>
                  <a:schemeClr val="tx1"/>
                </a:solidFill>
              </a:rPr>
              <a:t>trt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3688" y="4412942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en-US" altLang="zh-TW" dirty="0" err="1">
                <a:solidFill>
                  <a:schemeClr val="tx1"/>
                </a:solidFill>
              </a:rPr>
              <a:t>onnx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生成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en-US" altLang="zh-TW" dirty="0" err="1">
                <a:solidFill>
                  <a:schemeClr val="tx1"/>
                </a:solidFill>
              </a:rPr>
              <a:t>trt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endCxn id="21" idx="0"/>
          </p:cNvCxnSpPr>
          <p:nvPr/>
        </p:nvCxnSpPr>
        <p:spPr>
          <a:xfrm>
            <a:off x="2519772" y="3795886"/>
            <a:ext cx="0" cy="617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1" idx="3"/>
            <a:endCxn id="18" idx="1"/>
          </p:cNvCxnSpPr>
          <p:nvPr/>
        </p:nvCxnSpPr>
        <p:spPr>
          <a:xfrm flipV="1">
            <a:off x="3275856" y="1131590"/>
            <a:ext cx="1615647" cy="3569384"/>
          </a:xfrm>
          <a:prstGeom prst="bentConnector3">
            <a:avLst>
              <a:gd name="adj1" fmla="val 6462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3" idx="3"/>
          </p:cNvCxnSpPr>
          <p:nvPr/>
        </p:nvCxnSpPr>
        <p:spPr>
          <a:xfrm>
            <a:off x="3811383" y="3399842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00239" y="1903120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Blob Info &amp; Memory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18" idx="2"/>
            <a:endCxn id="44" idx="0"/>
          </p:cNvCxnSpPr>
          <p:nvPr/>
        </p:nvCxnSpPr>
        <p:spPr>
          <a:xfrm>
            <a:off x="5647587" y="1419622"/>
            <a:ext cx="8736" cy="483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419967" y="1867986"/>
            <a:ext cx="24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Names, Shapes</a:t>
            </a:r>
          </a:p>
          <a:p>
            <a:r>
              <a:rPr lang="en-US" altLang="zh-TW" dirty="0" smtClean="0"/>
              <a:t>Data type, </a:t>
            </a:r>
            <a:r>
              <a:rPr lang="en-US" altLang="zh-TW" dirty="0" err="1" smtClean="0"/>
              <a:t>cuda</a:t>
            </a:r>
            <a:r>
              <a:rPr lang="en-US" altLang="zh-TW" dirty="0" smtClean="0"/>
              <a:t> memory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91503" y="3111810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Inference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4" idx="2"/>
            <a:endCxn id="50" idx="0"/>
          </p:cNvCxnSpPr>
          <p:nvPr/>
        </p:nvCxnSpPr>
        <p:spPr>
          <a:xfrm flipH="1">
            <a:off x="5647587" y="2479184"/>
            <a:ext cx="8736" cy="6326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575383" y="32151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獲取推論結果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7877" y="39197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11383" y="30305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0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推論</a:t>
            </a:r>
            <a:r>
              <a:rPr lang="zh-TW" altLang="en-US" sz="1600" b="1" dirty="0" smtClean="0"/>
              <a:t>結果根據模型輸出通道尺寸影響</a:t>
            </a:r>
            <a:endParaRPr lang="en-US" altLang="zh-TW" sz="16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6"/>
          <a:stretch/>
        </p:blipFill>
        <p:spPr bwMode="auto">
          <a:xfrm>
            <a:off x="656596" y="1059582"/>
            <a:ext cx="2614365" cy="358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線單箭頭接點 10"/>
          <p:cNvCxnSpPr>
            <a:endCxn id="12" idx="1"/>
          </p:cNvCxnSpPr>
          <p:nvPr/>
        </p:nvCxnSpPr>
        <p:spPr>
          <a:xfrm flipV="1">
            <a:off x="1496305" y="2672961"/>
            <a:ext cx="1905974" cy="67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02279" y="2349795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模型尺寸為 </a:t>
            </a:r>
            <a:endParaRPr lang="en-US" altLang="zh-TW" dirty="0" smtClean="0"/>
          </a:p>
          <a:p>
            <a:r>
              <a:rPr lang="en-US" altLang="zh-TW" dirty="0" smtClean="0"/>
              <a:t>128 x 128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48064" y="1203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欲檢測圖像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164288" y="1203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推論結果</a:t>
            </a:r>
            <a:endParaRPr lang="zh-TW" altLang="en-US" dirty="0"/>
          </a:p>
        </p:txBody>
      </p:sp>
      <p:pic>
        <p:nvPicPr>
          <p:cNvPr id="4099" name="Picture 3" descr="D:\kevin_lin\AOI AI Engine\TensorRT\Image\151++NEW_COMPONENT_1~92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03" y="1836737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kevin_lin\AOI AI Engine\TensorRT\Image\151GraysegResi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86" y="22430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4949644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Image size: 203 x 126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50452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Image size: 128 x 128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86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3598"/>
            <a:ext cx="9144000" cy="393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推論</a:t>
            </a:r>
            <a:r>
              <a:rPr lang="zh-TW" altLang="en-US" sz="1600" b="1" dirty="0" smtClean="0"/>
              <a:t>結果與 </a:t>
            </a:r>
            <a:r>
              <a:rPr lang="en-US" altLang="zh-TW" sz="1600" b="1" dirty="0" smtClean="0"/>
              <a:t>Training Tool </a:t>
            </a:r>
            <a:r>
              <a:rPr lang="zh-TW" altLang="en-US" sz="1600" b="1" dirty="0" smtClean="0"/>
              <a:t>差異較大，發現 </a:t>
            </a:r>
            <a:r>
              <a:rPr lang="en-US" altLang="zh-TW" sz="1600" b="1" dirty="0" err="1" smtClean="0"/>
              <a:t>TensorRT</a:t>
            </a:r>
            <a:r>
              <a:rPr lang="zh-TW" altLang="en-US" sz="1600" b="1" dirty="0" smtClean="0"/>
              <a:t> 將圖像以灰階方式進行推論</a:t>
            </a:r>
            <a:endParaRPr lang="en-US" altLang="zh-TW" sz="16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1896" y="1203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欲檢測圖像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38442" y="120359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 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D:\kevin_lin\AOI AI Engine\TensorRT\Image\151++NEW_COMPONENT_1~92_RG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5" y="1836737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kevin_lin\AOI AI Engine\TensorRT\Image\151GraysegResiz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93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503476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 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85574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128 x 128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D:\kevin_lin\AOI AI Engine\TensorRT\Image\orgMatResi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93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4529790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128 x 128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69332" y="120359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 Input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 descr="D:\kevin_lin\AOI AI Engine\TensorRT\Image\se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36736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974068" y="1203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推論結果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60232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8026" y="482976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bg1"/>
                </a:solidFill>
              </a:rPr>
              <a:t>Box Name : 151++NEW_COMPONENT_1~92_RGB</a:t>
            </a:r>
          </a:p>
        </p:txBody>
      </p:sp>
    </p:spTree>
    <p:extLst>
      <p:ext uri="{BB962C8B-B14F-4D97-AF65-F5344CB8AC3E}">
        <p14:creationId xmlns:p14="http://schemas.microsoft.com/office/powerpoint/2010/main" val="2905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7658" y="1212310"/>
            <a:ext cx="9180004" cy="393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14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將圖像修改成彩色方式進行推論，檢測結果比灰階好一些，不過仍然與</a:t>
            </a:r>
            <a:r>
              <a:rPr lang="en-US" altLang="zh-TW" sz="1600" b="1" dirty="0" smtClean="0"/>
              <a:t>Training Tool </a:t>
            </a:r>
            <a:r>
              <a:rPr lang="zh-TW" altLang="en-US" sz="1600" b="1" dirty="0" smtClean="0"/>
              <a:t>有些許差距</a:t>
            </a:r>
            <a:endParaRPr lang="en-US" altLang="zh-TW" sz="16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1896" y="1203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欲檢測圖像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38442" y="120359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 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D:\kevin_lin\AOI AI Engine\TensorRT\Image\151++NEW_COMPONENT_1~92_RG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5" y="1836737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503476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 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85574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128 x 128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9790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128 x 128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69332" y="120359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 Input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74068" y="1203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推論結果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60232" y="3786941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kevin_lin\AOI AI Engine\TensorRT\Image\151orgMatResiz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56" y="2193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kevin_lin\AOI AI Engine\TensorRT\Image\151se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91" y="1707654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kevin_lin\AOI AI Engine\TensorRT\Image\151segResiz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93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kevin_lin\AOI AI Engine\TensorRT\Image\151++NEW_COMPONENT_1~92_RGB_predic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01" y="1707654"/>
            <a:ext cx="1200150" cy="193357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3043964" y="1318672"/>
            <a:ext cx="234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Training Tool </a:t>
            </a:r>
            <a:r>
              <a:rPr lang="zh-TW" altLang="en-US" dirty="0" smtClean="0">
                <a:solidFill>
                  <a:schemeClr val="bg1"/>
                </a:solidFill>
              </a:rPr>
              <a:t>預測結果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48342" y="3641229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88026" y="482976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bg1"/>
                </a:solidFill>
              </a:rPr>
              <a:t>Box Name : 151++NEW_COMPONENT_1~92_RGB</a:t>
            </a:r>
          </a:p>
        </p:txBody>
      </p:sp>
    </p:spTree>
    <p:extLst>
      <p:ext uri="{BB962C8B-B14F-4D97-AF65-F5344CB8AC3E}">
        <p14:creationId xmlns:p14="http://schemas.microsoft.com/office/powerpoint/2010/main" val="239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23528" y="627535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err="1" smtClean="0"/>
              <a:t>TensorRT</a:t>
            </a:r>
            <a:r>
              <a:rPr lang="zh-TW" altLang="en-US" sz="1600" b="1" dirty="0" smtClean="0"/>
              <a:t> 介紹：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r>
              <a:rPr lang="zh-TW" altLang="en-US" sz="1600" b="1" dirty="0" smtClean="0"/>
              <a:t>在 </a:t>
            </a:r>
            <a:r>
              <a:rPr lang="en-US" altLang="zh-TW" sz="1600" b="1" dirty="0" err="1" smtClean="0"/>
              <a:t>Nvidia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各種 </a:t>
            </a:r>
            <a:r>
              <a:rPr lang="en-US" altLang="zh-TW" sz="1600" b="1" dirty="0" smtClean="0"/>
              <a:t>GPU </a:t>
            </a:r>
            <a:r>
              <a:rPr lang="zh-TW" altLang="en-US" sz="1600" b="1" dirty="0" smtClean="0"/>
              <a:t>平台下運作的 </a:t>
            </a:r>
            <a:r>
              <a:rPr lang="en-US" altLang="zh-TW" sz="1600" b="1" dirty="0" smtClean="0"/>
              <a:t>C++</a:t>
            </a:r>
            <a:r>
              <a:rPr lang="zh-TW" altLang="en-US" sz="1600" b="1" dirty="0" smtClean="0"/>
              <a:t> 推論框架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r>
              <a:rPr lang="zh-TW" altLang="en-US" sz="1600" b="1" dirty="0" smtClean="0"/>
              <a:t>將 </a:t>
            </a:r>
            <a:r>
              <a:rPr lang="en-US" altLang="zh-TW" sz="1600" b="1" dirty="0" err="1" smtClean="0"/>
              <a:t>Pytorch,TF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訓練好的模型轉乘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的格式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後可進行推論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r>
              <a:rPr lang="zh-TW" altLang="en-US" sz="1600" b="1" dirty="0" smtClean="0"/>
              <a:t>有進行模型結構融合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層與張量融合 </a:t>
            </a:r>
            <a:r>
              <a:rPr lang="en-US" altLang="zh-TW" sz="1600" b="1" dirty="0" smtClean="0"/>
              <a:t>)</a:t>
            </a:r>
            <a:r>
              <a:rPr lang="zh-TW" altLang="en-US" sz="1600" b="1" dirty="0"/>
              <a:t>、動態張量顯存、</a:t>
            </a:r>
            <a:r>
              <a:rPr lang="zh-TW" altLang="en-US" sz="1600" b="1" dirty="0" smtClean="0"/>
              <a:t>量化等處理，因此有比較快速的推論效能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endParaRPr lang="en-US" altLang="zh-TW" sz="1600" b="1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16661" y="4845809"/>
            <a:ext cx="416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參考資料：</a:t>
            </a:r>
            <a:r>
              <a:rPr lang="en-US" altLang="zh-TW" sz="1400" dirty="0">
                <a:hlinkClick r:id="rId3"/>
              </a:rPr>
              <a:t>https://zhuanlan.zhihu.com/p/371239130</a:t>
            </a:r>
            <a:endParaRPr lang="zh-TW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19962"/>
            <a:ext cx="4176464" cy="2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線單箭頭接點 23"/>
          <p:cNvCxnSpPr/>
          <p:nvPr/>
        </p:nvCxnSpPr>
        <p:spPr bwMode="auto">
          <a:xfrm>
            <a:off x="3750960" y="1635646"/>
            <a:ext cx="396044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75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6271" y="1791488"/>
            <a:ext cx="8972146" cy="330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16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分析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/>
              <a:t>和 </a:t>
            </a:r>
            <a:r>
              <a:rPr lang="en-US" altLang="zh-TW" sz="1600" b="1" dirty="0"/>
              <a:t>Training Tool </a:t>
            </a:r>
            <a:r>
              <a:rPr lang="zh-TW" altLang="en-US" sz="1600" b="1" dirty="0" smtClean="0"/>
              <a:t>在相同訓練權重下的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訓練結果有差異，原因可能為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進行過模型架構融合，而且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 轉成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時有將模型參數格式從 </a:t>
            </a:r>
            <a:r>
              <a:rPr lang="en-US" altLang="zh-TW" sz="1600" b="1" dirty="0" err="1" smtClean="0"/>
              <a:t>int</a:t>
            </a:r>
            <a:r>
              <a:rPr lang="en-US" altLang="zh-TW" sz="1600" b="1" dirty="0" smtClean="0"/>
              <a:t> 64 </a:t>
            </a:r>
            <a:r>
              <a:rPr lang="zh-TW" altLang="en-US" sz="1600" b="1" dirty="0" smtClean="0"/>
              <a:t>降為 </a:t>
            </a:r>
            <a:r>
              <a:rPr lang="en-US" altLang="zh-TW" sz="1600" b="1" dirty="0" smtClean="0"/>
              <a:t>int32</a:t>
            </a:r>
            <a:r>
              <a:rPr lang="zh-TW" altLang="en-US" sz="1600" b="1" dirty="0" smtClean="0"/>
              <a:t> 導致</a:t>
            </a:r>
            <a:endParaRPr lang="en-US" altLang="zh-TW" sz="16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301971" y="2366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欲檢測圖像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D:\kevin_lin\AOI AI Engine\TensorRT\Image\151++NEW_COMPONENT_1~92_RG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10" y="2831375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1103551" y="4781579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 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69589" y="236606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TensorRT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推論結果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84168" y="4781578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6147" name="Picture 3" descr="D:\kevin_lin\AOI AI Engine\TensorRT\Image\151se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65" y="2842264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kevin_lin\AOI AI Engine\TensorRT\Image\151++NEW_COMPONENT_1~92_RGB_predic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47" y="2830119"/>
            <a:ext cx="1200150" cy="193357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3363784" y="2366065"/>
            <a:ext cx="234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Training Tool </a:t>
            </a:r>
            <a:r>
              <a:rPr lang="zh-TW" altLang="en-US" dirty="0" smtClean="0">
                <a:solidFill>
                  <a:schemeClr val="bg1"/>
                </a:solidFill>
              </a:rPr>
              <a:t>預測結果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553088" y="4781579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Image size: 203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x 126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6" y="1212310"/>
            <a:ext cx="7632600" cy="117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6044677" y="5155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Box Name : 151++NEW_COMPONENT_1~92_RGB</a:t>
            </a:r>
          </a:p>
        </p:txBody>
      </p:sp>
    </p:spTree>
    <p:extLst>
      <p:ext uri="{BB962C8B-B14F-4D97-AF65-F5344CB8AC3E}">
        <p14:creationId xmlns:p14="http://schemas.microsoft.com/office/powerpoint/2010/main" val="3041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9923" y="1791488"/>
            <a:ext cx="8972146" cy="330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17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23528" y="62753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發現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預測的結果僅有分為 錫膏 與 非錫膏 兩類，需釐清原因</a:t>
            </a:r>
            <a:endParaRPr lang="en-US" altLang="zh-TW" sz="16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044677" y="5155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Box Name : 14++NEW_COMPONENT_1~113_RGB</a:t>
            </a:r>
          </a:p>
        </p:txBody>
      </p:sp>
      <p:pic>
        <p:nvPicPr>
          <p:cNvPr id="3086" name="Picture 14" descr="D:\kevin_lin\AOI AI Engine\TensorRT\Image\14\14++NEW_COMPONENT_1~113_RGB_lab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74971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kevin_lin\AOI AI Engine\TensorRT\Image\14\seg_new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74969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:\kevin_lin\AOI AI Engine\TensorRT\Image\14\14++NEW_COMPONENT_1~113_RGB_predic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74970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D:\kevin_lin\AOI AI Engine\TensorRT\Image\14\14++NEW_COMPONENT_1~113_RGB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8" y="2505450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 bwMode="auto">
          <a:xfrm flipV="1">
            <a:off x="3779912" y="3291830"/>
            <a:ext cx="360040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79649" y="44764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欲檢測圖像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00090" y="4476477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TensorRT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推論結果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59902" y="4475966"/>
            <a:ext cx="234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Training Tool </a:t>
            </a:r>
            <a:r>
              <a:rPr lang="zh-TW" altLang="en-US" dirty="0" smtClean="0">
                <a:solidFill>
                  <a:schemeClr val="bg1"/>
                </a:solidFill>
              </a:rPr>
              <a:t>預測結果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58267" y="447596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Label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H="1" flipV="1">
            <a:off x="4716016" y="3291830"/>
            <a:ext cx="288032" cy="108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4069685" y="3030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漆面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888130" y="1828640"/>
            <a:ext cx="10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Unknown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 護城河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3563888" y="2474969"/>
            <a:ext cx="505797" cy="456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單箭頭接點 39"/>
          <p:cNvCxnSpPr/>
          <p:nvPr/>
        </p:nvCxnSpPr>
        <p:spPr bwMode="auto">
          <a:xfrm flipH="1" flipV="1">
            <a:off x="4721078" y="2474969"/>
            <a:ext cx="498995" cy="555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單箭頭接點 42"/>
          <p:cNvCxnSpPr>
            <a:endCxn id="47" idx="1"/>
          </p:cNvCxnSpPr>
          <p:nvPr/>
        </p:nvCxnSpPr>
        <p:spPr bwMode="auto">
          <a:xfrm>
            <a:off x="3379865" y="3898581"/>
            <a:ext cx="656872" cy="3523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單箭頭接點 44"/>
          <p:cNvCxnSpPr/>
          <p:nvPr/>
        </p:nvCxnSpPr>
        <p:spPr bwMode="auto">
          <a:xfrm flipH="1">
            <a:off x="4644008" y="3919380"/>
            <a:ext cx="815651" cy="3085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4036737" y="4066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錫膏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851920" y="3075805"/>
            <a:ext cx="3469571" cy="156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23528" y="62753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研究 </a:t>
            </a:r>
            <a:r>
              <a:rPr lang="en-US" altLang="zh-TW" sz="1600" b="1" dirty="0" smtClean="0"/>
              <a:t>Inference </a:t>
            </a:r>
            <a:r>
              <a:rPr lang="zh-TW" altLang="en-US" sz="1600" b="1" dirty="0" smtClean="0"/>
              <a:t>細節，發現推論完後有再進行判斷將結果轉移到 </a:t>
            </a:r>
            <a:r>
              <a:rPr lang="en-US" altLang="zh-TW" sz="1600" b="1" dirty="0" err="1" smtClean="0"/>
              <a:t>pSegRes</a:t>
            </a:r>
            <a:r>
              <a:rPr lang="zh-TW" altLang="en-US" sz="1600" b="1" dirty="0" smtClean="0"/>
              <a:t> 來顯示</a:t>
            </a:r>
            <a:endParaRPr lang="en-US" altLang="zh-TW" sz="16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044677" y="5155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Box Name : 14++NEW_COMPONENT_1~113_RGB</a:t>
            </a:r>
          </a:p>
        </p:txBody>
      </p:sp>
      <p:sp>
        <p:nvSpPr>
          <p:cNvPr id="25" name="矩形 24"/>
          <p:cNvSpPr/>
          <p:nvPr/>
        </p:nvSpPr>
        <p:spPr>
          <a:xfrm>
            <a:off x="827584" y="1203598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Resize to Network size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stCxn id="25" idx="2"/>
            <a:endCxn id="34" idx="0"/>
          </p:cNvCxnSpPr>
          <p:nvPr/>
        </p:nvCxnSpPr>
        <p:spPr>
          <a:xfrm flipH="1">
            <a:off x="1510936" y="1635646"/>
            <a:ext cx="72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-58439" y="12073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推論流程</a:t>
            </a:r>
            <a:endParaRPr lang="zh-TW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826860" y="1995686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Normalize Mat8U to FP32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7584" y="2809860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Inference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>
            <a:stCxn id="34" idx="2"/>
            <a:endCxn id="38" idx="0"/>
          </p:cNvCxnSpPr>
          <p:nvPr/>
        </p:nvCxnSpPr>
        <p:spPr>
          <a:xfrm>
            <a:off x="1510936" y="2427734"/>
            <a:ext cx="724" cy="382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27584" y="4429234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Resize to original size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7584" y="357986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Copy result to output buffer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41" idx="0"/>
          </p:cNvCxnSpPr>
          <p:nvPr/>
        </p:nvCxnSpPr>
        <p:spPr>
          <a:xfrm>
            <a:off x="1511660" y="4011910"/>
            <a:ext cx="0" cy="4173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42" idx="0"/>
          </p:cNvCxnSpPr>
          <p:nvPr/>
        </p:nvCxnSpPr>
        <p:spPr>
          <a:xfrm>
            <a:off x="1511660" y="3241908"/>
            <a:ext cx="0" cy="3379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5576" y="1131590"/>
            <a:ext cx="2349371" cy="383732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210540" y="44913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新增部分</a:t>
            </a:r>
            <a:endParaRPr lang="zh-TW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09" y="1279723"/>
            <a:ext cx="3874470" cy="167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直線單箭頭接點 55"/>
          <p:cNvCxnSpPr>
            <a:stCxn id="42" idx="3"/>
          </p:cNvCxnSpPr>
          <p:nvPr/>
        </p:nvCxnSpPr>
        <p:spPr>
          <a:xfrm flipV="1">
            <a:off x="2195736" y="2715766"/>
            <a:ext cx="1512168" cy="10801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D:\kevin_lin\AOI AI Engine\TensorRT\Image\22++PaddingOrg_U3_6~W1_0.0000_20220113_22374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43" y="327216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kevin_lin\AOI AI Engine\TensorRT\Image\se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15" y="327216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>
          <a:xfrm>
            <a:off x="3707904" y="47073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Box name : 22</a:t>
            </a:r>
            <a:r>
              <a:rPr lang="en-US" altLang="zh-TW" sz="1200" dirty="0"/>
              <a:t>++PaddingOrg_U3_6~W1_0.0000_20220113_223740</a:t>
            </a:r>
            <a:endParaRPr lang="zh-TW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7452320" y="3718133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AOI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demo </a:t>
            </a:r>
          </a:p>
          <a:p>
            <a:r>
              <a:rPr lang="en-US" altLang="zh-TW" sz="1200" dirty="0" smtClean="0"/>
              <a:t>sample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4211960" y="1995686"/>
            <a:ext cx="343341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708404" y="1965198"/>
            <a:ext cx="154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貌似</a:t>
            </a:r>
            <a:r>
              <a:rPr lang="zh-TW" altLang="en-US" sz="1200" dirty="0" smtClean="0"/>
              <a:t>機率，判斷推論結果僅</a:t>
            </a:r>
            <a:r>
              <a:rPr lang="zh-TW" altLang="en-US" sz="1200" dirty="0"/>
              <a:t>計算至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pixel-wise </a:t>
            </a:r>
            <a:r>
              <a:rPr lang="en-US" altLang="zh-TW" sz="1200" dirty="0" err="1" smtClean="0"/>
              <a:t>softmax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9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23528" y="627535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Semantic Segmentation </a:t>
            </a:r>
            <a:r>
              <a:rPr lang="zh-TW" altLang="en-US" sz="1600" b="1" dirty="0" smtClean="0"/>
              <a:t> 架構</a:t>
            </a:r>
            <a:r>
              <a:rPr lang="zh-TW" altLang="en-US" sz="1600" b="1" dirty="0"/>
              <a:t>如下</a:t>
            </a:r>
            <a:r>
              <a:rPr lang="zh-TW" altLang="en-US" sz="1600" b="1" dirty="0" smtClean="0"/>
              <a:t>，</a:t>
            </a:r>
            <a:r>
              <a:rPr lang="zh-TW" altLang="en-US" sz="1600" b="1" dirty="0"/>
              <a:t>以前述程式</a:t>
            </a:r>
            <a:r>
              <a:rPr lang="zh-TW" altLang="en-US" sz="1600" b="1" dirty="0" smtClean="0"/>
              <a:t>判斷 </a:t>
            </a:r>
            <a:r>
              <a:rPr lang="en-US" altLang="zh-TW" sz="1600" b="1" dirty="0" smtClean="0"/>
              <a:t>AOI demo </a:t>
            </a:r>
            <a:r>
              <a:rPr lang="zh-TW" altLang="en-US" sz="1600" b="1" dirty="0" smtClean="0"/>
              <a:t>是 </a:t>
            </a:r>
            <a:r>
              <a:rPr lang="en-US" altLang="zh-TW" sz="1600" b="1" dirty="0" smtClean="0"/>
              <a:t>Input ( 128, 128,3) &amp; output (128,128,2)</a:t>
            </a:r>
            <a:r>
              <a:rPr lang="zh-TW" altLang="en-US" sz="1600" b="1" dirty="0" smtClean="0"/>
              <a:t> 的 </a:t>
            </a:r>
            <a:r>
              <a:rPr lang="en-US" altLang="zh-TW" sz="1600" b="1" dirty="0" smtClean="0"/>
              <a:t>model</a:t>
            </a:r>
            <a:r>
              <a:rPr lang="zh-TW" altLang="en-US" sz="1600" b="1" dirty="0" smtClean="0"/>
              <a:t>，因此預測結果為兩張圖需要再自行 </a:t>
            </a:r>
            <a:r>
              <a:rPr lang="en-US" altLang="zh-TW" sz="1600" b="1" dirty="0" smtClean="0"/>
              <a:t>Channel-wise Arg. Max</a:t>
            </a:r>
            <a:r>
              <a:rPr lang="zh-TW" altLang="en-US" sz="1600" b="1" dirty="0" smtClean="0"/>
              <a:t>，所以才進行上述的程式計算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800100" lvl="1" indent="-342900">
              <a:buAutoNum type="arabicPeriod"/>
            </a:pPr>
            <a:endParaRPr lang="en-US" altLang="zh-TW" sz="1600" b="1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0" y="4897279"/>
            <a:ext cx="9583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參考資料：</a:t>
            </a:r>
            <a:r>
              <a:rPr lang="en-US" altLang="zh-TW" sz="1000" dirty="0" smtClean="0">
                <a:hlinkClick r:id="rId3"/>
              </a:rPr>
              <a:t>https://ivan-eng-murmur.medium.com/%E7%89%A9%E4%BB%B6%E5%81%B5%E6%B8%AC-s7-fcn-for-semantic-segmentation%E7%B0%A1%E4%BB%8B-29814b07f96a</a:t>
            </a:r>
            <a:endParaRPr lang="zh-TW" alt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30945"/>
            <a:ext cx="5400600" cy="20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27584" y="2730944"/>
            <a:ext cx="3868648" cy="20496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7584" y="2370905"/>
            <a:ext cx="125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TensorRT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推論</a:t>
            </a:r>
            <a:endParaRPr lang="zh-TW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1590"/>
            <a:ext cx="306920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V="1">
            <a:off x="4158992" y="2297496"/>
            <a:ext cx="144016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 smtClean="0"/>
              <a:t>問題描述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99541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AI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Training Tool </a:t>
            </a:r>
            <a:r>
              <a:rPr lang="zh-TW" altLang="en-US" sz="1600" b="1" dirty="0" smtClean="0"/>
              <a:t>在訓練完模型後，可以使用訓練好的模型參數來進行推論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44930" y="4711660"/>
            <a:ext cx="33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訓練好且解密完成的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onnx</a:t>
            </a:r>
            <a:r>
              <a:rPr lang="zh-TW" altLang="en-US" dirty="0" smtClean="0"/>
              <a:t> 參數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61" y="1131590"/>
            <a:ext cx="3258398" cy="356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7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15184" y="62753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 </a:t>
            </a:r>
            <a:r>
              <a:rPr lang="en-US" altLang="zh-TW" sz="1600" b="1" dirty="0" err="1" smtClean="0"/>
              <a:t>Netron</a:t>
            </a:r>
            <a:r>
              <a:rPr lang="zh-TW" altLang="en-US" sz="1600" b="1" dirty="0" smtClean="0"/>
              <a:t> 是一個可以將 </a:t>
            </a:r>
            <a:r>
              <a:rPr lang="zh-TW" altLang="en-US" sz="1600" b="1" dirty="0"/>
              <a:t>模型</a:t>
            </a:r>
            <a:r>
              <a:rPr lang="zh-TW" altLang="en-US" sz="1600" b="1" dirty="0" smtClean="0"/>
              <a:t>可視化的程式，透過 </a:t>
            </a:r>
            <a:r>
              <a:rPr lang="en-US" altLang="zh-TW" sz="1600" b="1" dirty="0" err="1" smtClean="0"/>
              <a:t>Netron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觀看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確認 </a:t>
            </a:r>
            <a:r>
              <a:rPr lang="en-US" altLang="zh-TW" sz="1600" b="1" dirty="0" smtClean="0"/>
              <a:t>Output</a:t>
            </a:r>
            <a:r>
              <a:rPr lang="zh-TW" altLang="en-US" sz="1600" b="1" dirty="0" smtClean="0"/>
              <a:t> 是否僅進行至 </a:t>
            </a:r>
            <a:r>
              <a:rPr lang="en-US" altLang="zh-TW" sz="1600" b="1" dirty="0" smtClean="0"/>
              <a:t>Pixel-wise </a:t>
            </a:r>
            <a:r>
              <a:rPr lang="en-US" altLang="zh-TW" sz="1600" b="1" dirty="0" err="1" smtClean="0"/>
              <a:t>softmax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endParaRPr lang="en-US" altLang="zh-TW" sz="16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72"/>
          <a:stretch/>
        </p:blipFill>
        <p:spPr bwMode="auto">
          <a:xfrm>
            <a:off x="315184" y="1635646"/>
            <a:ext cx="2694716" cy="275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898582" y="443319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.</a:t>
            </a:r>
            <a:r>
              <a:rPr lang="en-US" altLang="zh-TW" sz="1400" dirty="0" err="1" smtClean="0"/>
              <a:t>onnx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記事本開啟</a:t>
            </a:r>
            <a:endParaRPr lang="zh-TW" altLang="en-US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58" y="1351534"/>
            <a:ext cx="1459713" cy="305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27910"/>
            <a:ext cx="1109162" cy="305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3974231" y="4433193"/>
            <a:ext cx="149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AOI demo output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65255" y="4433193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Bump AI output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86039" y="321982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Output = 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575074" y="321982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Output = 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47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851670"/>
            <a:ext cx="9144000" cy="330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15184" y="62753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In </a:t>
            </a:r>
            <a:r>
              <a:rPr lang="en-US" altLang="zh-TW" sz="1600" b="1" dirty="0" err="1" smtClean="0"/>
              <a:t>BumpAI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Inference</a:t>
            </a:r>
            <a:r>
              <a:rPr lang="zh-TW" altLang="en-US" sz="1600" b="1" dirty="0" smtClean="0"/>
              <a:t> 時將輸出  </a:t>
            </a:r>
            <a:r>
              <a:rPr lang="en-US" altLang="zh-TW" sz="1600" b="1" dirty="0" smtClean="0"/>
              <a:t>3 </a:t>
            </a:r>
            <a:r>
              <a:rPr lang="zh-TW" altLang="en-US" sz="1600" b="1" dirty="0" smtClean="0"/>
              <a:t>類別的各點機率圖，將其進行 </a:t>
            </a:r>
            <a:r>
              <a:rPr lang="en-US" altLang="zh-TW" sz="1600" b="1" dirty="0"/>
              <a:t>Channel-wise Arg. </a:t>
            </a:r>
            <a:r>
              <a:rPr lang="en-US" altLang="zh-TW" sz="1600" b="1" dirty="0" smtClean="0"/>
              <a:t>Max</a:t>
            </a:r>
            <a:r>
              <a:rPr lang="zh-TW" altLang="en-US" sz="1600" b="1" dirty="0" smtClean="0"/>
              <a:t>，即可有多類別的檢測結果</a:t>
            </a:r>
            <a:r>
              <a:rPr lang="en-US" altLang="zh-TW" sz="1600" b="1" dirty="0" smtClean="0"/>
              <a:t> </a:t>
            </a:r>
          </a:p>
          <a:p>
            <a:pPr marL="800100" lvl="1" indent="-342900">
              <a:buAutoNum type="arabicPeriod"/>
            </a:pPr>
            <a:endParaRPr lang="en-US" altLang="zh-TW" sz="1600" b="1" dirty="0" smtClean="0"/>
          </a:p>
        </p:txBody>
      </p:sp>
      <p:pic>
        <p:nvPicPr>
          <p:cNvPr id="7170" name="Picture 2" descr="D:\kevin_lin\AOI AI Engine\TensorRT\Image\14\14++NEW_COMPONENT_1~113_RG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3" y="2215473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kevin_lin\AOI AI Engine\TensorRT\Image\14\test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14" y="2215472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kevin_lin\AOI AI Engine\TensorRT\Image\14\test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98" y="2215471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kevin_lin\AOI AI Engine\TensorRT\Image\14\test2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82" y="2215470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kevin_lin\AOI AI Engine\TensorRT\Image\14\seg_new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82" y="2215473"/>
            <a:ext cx="120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044677" y="51550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Box Name : 14++NEW_COMPONENT_1~113_RGB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01074" y="42965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欲檢測圖像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70747" y="42972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Class 0 ( </a:t>
            </a:r>
            <a:r>
              <a:rPr lang="zh-TW" altLang="en-US" dirty="0" smtClean="0">
                <a:solidFill>
                  <a:schemeClr val="bg1"/>
                </a:solidFill>
              </a:rPr>
              <a:t>漆面</a:t>
            </a:r>
            <a:r>
              <a:rPr lang="en-US" altLang="zh-TW" dirty="0" smtClean="0">
                <a:solidFill>
                  <a:schemeClr val="bg1"/>
                </a:solidFill>
              </a:rPr>
              <a:t> 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736410" y="426501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Class 1 ( </a:t>
            </a:r>
            <a:r>
              <a:rPr lang="zh-TW" altLang="en-US" dirty="0" smtClean="0">
                <a:solidFill>
                  <a:schemeClr val="bg1"/>
                </a:solidFill>
              </a:rPr>
              <a:t>錫膏</a:t>
            </a:r>
            <a:r>
              <a:rPr lang="en-US" altLang="zh-TW" dirty="0" smtClean="0">
                <a:solidFill>
                  <a:schemeClr val="bg1"/>
                </a:solidFill>
              </a:rPr>
              <a:t> 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26839" y="4265016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Background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269650" y="4265016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BlobImage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 smtClean="0"/>
              <a:t>小結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15184" y="627535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 目前 </a:t>
            </a:r>
            <a:r>
              <a:rPr lang="en-US" altLang="zh-TW" sz="1600" dirty="0" err="1" smtClean="0"/>
              <a:t>TensorRT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在 </a:t>
            </a:r>
            <a:r>
              <a:rPr lang="en-US" altLang="zh-TW" sz="1600" dirty="0" smtClean="0"/>
              <a:t>Release </a:t>
            </a:r>
            <a:r>
              <a:rPr lang="zh-TW" altLang="en-US" sz="1600" dirty="0" smtClean="0"/>
              <a:t>版本下可進行推論</a:t>
            </a:r>
            <a:endParaRPr lang="en-US" altLang="zh-TW" sz="1600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需先建置 </a:t>
            </a:r>
            <a:r>
              <a:rPr lang="en-US" altLang="zh-TW" sz="1600" b="1" dirty="0" err="1" smtClean="0"/>
              <a:t>TRI_TensorRT_Infereface_DLL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完成後，才可透過 </a:t>
            </a:r>
            <a:r>
              <a:rPr lang="en-US" altLang="zh-TW" sz="1600" b="1" dirty="0" err="1" smtClean="0"/>
              <a:t>TRT_Test_DLL</a:t>
            </a:r>
            <a:r>
              <a:rPr lang="zh-TW" altLang="en-US" sz="1600" b="1" dirty="0" smtClean="0"/>
              <a:t> 專案進行推論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推論時需完成路徑設定，並在對應資料夾下放置模型的 </a:t>
            </a:r>
            <a:r>
              <a:rPr lang="en-US" altLang="zh-TW" sz="1600" b="1" dirty="0" smtClean="0"/>
              <a:t>.onnx,.txt</a:t>
            </a:r>
            <a:r>
              <a:rPr lang="zh-TW" altLang="en-US" sz="1600" b="1" dirty="0" smtClean="0"/>
              <a:t> 與預測圖片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由於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在將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 轉成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的過程中有將 </a:t>
            </a:r>
            <a:r>
              <a:rPr lang="en-US" altLang="zh-TW" sz="1600" b="1" dirty="0" smtClean="0"/>
              <a:t>int64 </a:t>
            </a:r>
            <a:r>
              <a:rPr lang="zh-TW" altLang="en-US" sz="1600" b="1" dirty="0" smtClean="0"/>
              <a:t>轉成 </a:t>
            </a:r>
            <a:r>
              <a:rPr lang="en-US" altLang="zh-TW" sz="1600" b="1" dirty="0" smtClean="0"/>
              <a:t>int32 </a:t>
            </a:r>
            <a:r>
              <a:rPr lang="zh-TW" altLang="en-US" sz="1600" b="1" dirty="0" smtClean="0"/>
              <a:t>，因此其檢測結果會與 </a:t>
            </a:r>
            <a:r>
              <a:rPr lang="en-US" altLang="zh-TW" sz="1600" b="1" dirty="0" smtClean="0"/>
              <a:t>Training Tool </a:t>
            </a:r>
            <a:r>
              <a:rPr lang="zh-TW" altLang="en-US" sz="1600" b="1" dirty="0"/>
              <a:t>會有</a:t>
            </a:r>
            <a:r>
              <a:rPr lang="zh-TW" altLang="en-US" sz="1600" b="1" dirty="0" smtClean="0"/>
              <a:t>差異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在 </a:t>
            </a:r>
            <a:r>
              <a:rPr lang="en-US" altLang="zh-TW" sz="1600" b="1" dirty="0" err="1" smtClean="0"/>
              <a:t>BumpAI</a:t>
            </a:r>
            <a:r>
              <a:rPr lang="zh-TW" altLang="en-US" sz="1600" b="1" dirty="0" smtClean="0"/>
              <a:t> 檢測中，欲檢測類別有 漆面、錫膏、背景 三種，因此需將檢測結果再進行處理已得到 </a:t>
            </a:r>
            <a:r>
              <a:rPr lang="en-US" altLang="zh-TW" sz="1600" b="1" dirty="0" err="1" smtClean="0"/>
              <a:t>BlobImage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後續將針對批量檢測進行研究</a:t>
            </a:r>
            <a:endParaRPr lang="en-US" altLang="zh-TW" sz="1600" b="1" dirty="0" smtClean="0"/>
          </a:p>
          <a:p>
            <a:pPr marL="800100" lvl="1" indent="-342900">
              <a:buAutoNum type="arabicPeriod"/>
            </a:pPr>
            <a:endParaRPr lang="en-US" altLang="zh-TW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8468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15184" y="627535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1.</a:t>
            </a:r>
            <a:r>
              <a:rPr lang="zh-TW" altLang="en-US" sz="1600" b="1" dirty="0"/>
              <a:t>模型結構融合一定會執行嗎</a:t>
            </a:r>
            <a:r>
              <a:rPr lang="en-US" altLang="zh-TW" sz="1600" b="1" dirty="0"/>
              <a:t>? </a:t>
            </a:r>
            <a:r>
              <a:rPr lang="zh-TW" altLang="en-US" sz="1600" b="1" dirty="0"/>
              <a:t>如果關閉的話</a:t>
            </a:r>
            <a:r>
              <a:rPr lang="en-US" altLang="zh-TW" sz="1600" b="1" dirty="0"/>
              <a:t>, </a:t>
            </a:r>
            <a:r>
              <a:rPr lang="zh-TW" altLang="en-US" sz="1600" b="1" dirty="0"/>
              <a:t>推論結果和計算時間會有什麼變化</a:t>
            </a:r>
            <a:r>
              <a:rPr lang="en-US" altLang="zh-TW" sz="1600" b="1" dirty="0"/>
              <a:t>?</a:t>
            </a:r>
            <a:endParaRPr lang="en-US" altLang="zh-TW" sz="1600" b="1" dirty="0" smtClean="0"/>
          </a:p>
          <a:p>
            <a:pPr lvl="1"/>
            <a:r>
              <a:rPr lang="en-US" altLang="zh-TW" sz="1600" b="1" dirty="0" err="1" smtClean="0"/>
              <a:t>Ans</a:t>
            </a:r>
            <a:r>
              <a:rPr lang="zh-TW" altLang="en-US" sz="1600" b="1" dirty="0" smtClean="0"/>
              <a:t>：目前在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 轉成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的 </a:t>
            </a:r>
            <a:r>
              <a:rPr lang="en-US" altLang="zh-TW" sz="1600" b="1" dirty="0" smtClean="0"/>
              <a:t>Function</a:t>
            </a:r>
            <a:r>
              <a:rPr lang="zh-TW" altLang="en-US" sz="1600" b="1" dirty="0" smtClean="0"/>
              <a:t> 中還沒有可以關閉模型結構融合的參數。若要避免模型結構融合可能需涉及修改模型結構，作工較複雜且結果不一定可行。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2.</a:t>
            </a:r>
            <a:r>
              <a:rPr lang="zh-TW" altLang="en-US" sz="1600" b="1" dirty="0"/>
              <a:t>模型參數格式從 </a:t>
            </a:r>
            <a:r>
              <a:rPr lang="en-US" altLang="zh-TW" sz="1600" b="1" dirty="0"/>
              <a:t>int64 </a:t>
            </a:r>
            <a:r>
              <a:rPr lang="zh-TW" altLang="en-US" sz="1600" b="1" dirty="0"/>
              <a:t>降為 </a:t>
            </a:r>
            <a:r>
              <a:rPr lang="en-US" altLang="zh-TW" sz="1600" b="1" dirty="0"/>
              <a:t>int32, </a:t>
            </a:r>
            <a:r>
              <a:rPr lang="zh-TW" altLang="en-US" sz="1600" b="1" dirty="0"/>
              <a:t>此行為跟 </a:t>
            </a:r>
            <a:r>
              <a:rPr lang="en-US" altLang="zh-TW" sz="1600" b="1" dirty="0" err="1"/>
              <a:t>TensorRT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版本有關嗎</a:t>
            </a:r>
            <a:r>
              <a:rPr lang="en-US" altLang="zh-TW" sz="1600" b="1" dirty="0"/>
              <a:t>? </a:t>
            </a:r>
            <a:r>
              <a:rPr lang="zh-TW" altLang="en-US" sz="1600" b="1" dirty="0"/>
              <a:t>更新版本會有幫助嗎</a:t>
            </a:r>
            <a:r>
              <a:rPr lang="en-US" altLang="zh-TW" sz="1600" b="1" dirty="0"/>
              <a:t>?</a:t>
            </a:r>
            <a:endParaRPr lang="en-US" altLang="zh-TW" sz="1600" b="1" dirty="0" smtClean="0"/>
          </a:p>
          <a:p>
            <a:pPr lvl="1"/>
            <a:r>
              <a:rPr lang="en-US" altLang="zh-TW" sz="1600" b="1" dirty="0" err="1" smtClean="0"/>
              <a:t>Ans</a:t>
            </a:r>
            <a:r>
              <a:rPr lang="zh-TW" altLang="en-US" sz="1600" b="1" dirty="0" smtClean="0"/>
              <a:t>：</a:t>
            </a:r>
            <a:r>
              <a:rPr lang="zh-TW" altLang="en-US" sz="1600" b="1" dirty="0"/>
              <a:t>根據 </a:t>
            </a:r>
            <a:r>
              <a:rPr lang="en-US" altLang="zh-TW" sz="1600" b="1" dirty="0" err="1" smtClean="0"/>
              <a:t>Nvidia</a:t>
            </a:r>
            <a:r>
              <a:rPr lang="zh-TW" altLang="en-US" sz="1600" b="1" dirty="0" smtClean="0"/>
              <a:t> </a:t>
            </a:r>
            <a:r>
              <a:rPr lang="en-US" altLang="zh-TW" sz="1600" b="1" dirty="0" err="1" smtClean="0"/>
              <a:t>TensorRT</a:t>
            </a:r>
            <a:r>
              <a:rPr lang="zh-TW" altLang="en-US" sz="1600" b="1" dirty="0"/>
              <a:t> </a:t>
            </a:r>
            <a:r>
              <a:rPr lang="zh-TW" altLang="en-US" sz="1600" b="1" dirty="0" smtClean="0"/>
              <a:t>文件描述，現今最新版本為 </a:t>
            </a:r>
            <a:r>
              <a:rPr lang="en-US" altLang="zh-TW" sz="1600" b="1" dirty="0" smtClean="0"/>
              <a:t>2023.01</a:t>
            </a:r>
            <a:r>
              <a:rPr lang="zh-TW" altLang="en-US" sz="1600" b="1" dirty="0" smtClean="0"/>
              <a:t> 的</a:t>
            </a:r>
            <a:r>
              <a:rPr lang="zh-TW" altLang="en-US" sz="1600" b="1" dirty="0"/>
              <a:t> </a:t>
            </a:r>
            <a:r>
              <a:rPr lang="en-US" altLang="zh-TW" sz="1600" b="1" dirty="0" smtClean="0"/>
              <a:t>8.6.1</a:t>
            </a:r>
            <a:r>
              <a:rPr lang="zh-TW" altLang="en-US" sz="1600" b="1" dirty="0" smtClean="0"/>
              <a:t> 版本。而 </a:t>
            </a:r>
            <a:r>
              <a:rPr lang="en-US" altLang="zh-TW" sz="1600" b="1" dirty="0" err="1" smtClean="0"/>
              <a:t>Nvidia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官網論壇</a:t>
            </a:r>
            <a:r>
              <a:rPr lang="zh-TW" altLang="en-US" sz="1600" b="1" dirty="0"/>
              <a:t>上有一篇</a:t>
            </a:r>
            <a:r>
              <a:rPr lang="zh-TW" altLang="en-US" sz="1600" b="1" dirty="0" smtClean="0"/>
              <a:t>提及當前的 </a:t>
            </a:r>
            <a:r>
              <a:rPr lang="en-US" altLang="zh-TW" sz="1600" b="1" dirty="0" smtClean="0"/>
              <a:t>8.6.1</a:t>
            </a:r>
            <a:r>
              <a:rPr lang="zh-TW" altLang="en-US" sz="1600" b="1" dirty="0" smtClean="0"/>
              <a:t> 版本仍尚未支援 </a:t>
            </a:r>
            <a:r>
              <a:rPr lang="en-US" altLang="zh-TW" sz="1600" b="1" dirty="0" smtClean="0"/>
              <a:t>Int64</a:t>
            </a:r>
            <a:r>
              <a:rPr lang="zh-TW" altLang="en-US" sz="1600" b="1" dirty="0" smtClean="0"/>
              <a:t>，請持續追蹤新版消息，因此判斷當前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在更新版本後仍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無法解決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int64 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降為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32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的情況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3.</a:t>
            </a:r>
            <a:r>
              <a:rPr lang="zh-TW" altLang="en-US" sz="1600" b="1" dirty="0" smtClean="0"/>
              <a:t>多執行緒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4.</a:t>
            </a:r>
            <a:r>
              <a:rPr lang="zh-TW" altLang="en-US" sz="1600" b="1" dirty="0" smtClean="0"/>
              <a:t> 批量推論</a:t>
            </a:r>
            <a:endParaRPr lang="en-US" altLang="zh-TW" sz="16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6661" y="4845809"/>
            <a:ext cx="724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參考資料：</a:t>
            </a:r>
            <a:r>
              <a:rPr lang="en-US" altLang="zh-TW" sz="1400" dirty="0">
                <a:hlinkClick r:id="rId3"/>
              </a:rPr>
              <a:t>https://forums.developer.nvidia.com/t/onnx-tensorrt-int64-clamping-why/258226/5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76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627535"/>
            <a:ext cx="84249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上周跟 </a:t>
            </a:r>
            <a:r>
              <a:rPr lang="en-US" altLang="zh-TW" sz="1600" b="1" dirty="0" smtClean="0"/>
              <a:t>AXI</a:t>
            </a:r>
            <a:r>
              <a:rPr lang="zh-TW" altLang="en-US" sz="1600" b="1" dirty="0" smtClean="0"/>
              <a:t> 俊翔詢問關於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Inference </a:t>
            </a:r>
            <a:r>
              <a:rPr lang="zh-TW" altLang="en-US" sz="1600" b="1" dirty="0" smtClean="0"/>
              <a:t>的多執行緒問題，有以下幾點結論：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1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多執行緒下，仍需 </a:t>
            </a:r>
            <a:r>
              <a:rPr lang="en-US" altLang="zh-TW" sz="1600" b="1" dirty="0" smtClean="0"/>
              <a:t>lock </a:t>
            </a:r>
            <a:r>
              <a:rPr lang="zh-TW" altLang="en-US" sz="1600" b="1" dirty="0" smtClean="0"/>
              <a:t>推論的 </a:t>
            </a:r>
            <a:r>
              <a:rPr lang="en-US" altLang="zh-TW" sz="1600" b="1" dirty="0" smtClean="0"/>
              <a:t>critical section </a:t>
            </a:r>
            <a:r>
              <a:rPr lang="zh-TW" altLang="en-US" sz="1600" b="1" dirty="0" smtClean="0"/>
              <a:t>將其限制為 </a:t>
            </a:r>
            <a:r>
              <a:rPr lang="en-US" altLang="zh-TW" sz="1600" b="1" dirty="0" smtClean="0"/>
              <a:t>Single Thread </a:t>
            </a:r>
            <a:r>
              <a:rPr lang="zh-TW" altLang="en-US" sz="1600" b="1" dirty="0" smtClean="0"/>
              <a:t>存取，</a:t>
            </a:r>
            <a:endParaRPr lang="en-US" altLang="zh-TW" sz="1600" b="1" dirty="0" smtClean="0"/>
          </a:p>
          <a:p>
            <a:pPr marL="1093788" lvl="2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Critical section </a:t>
            </a:r>
            <a:r>
              <a:rPr lang="zh-TW" altLang="en-US" sz="1600" b="1" dirty="0" smtClean="0"/>
              <a:t>分別有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 </a:t>
            </a:r>
            <a:r>
              <a:rPr lang="en-US" altLang="zh-TW" sz="1600" b="1" dirty="0" smtClean="0"/>
              <a:t>1.</a:t>
            </a:r>
            <a:r>
              <a:rPr lang="zh-TW" altLang="en-US" sz="1600" b="1" dirty="0" smtClean="0"/>
              <a:t> </a:t>
            </a:r>
            <a:r>
              <a:rPr lang="en-US" altLang="zh-TW" sz="1600" b="1" dirty="0" err="1" smtClean="0"/>
              <a:t>cuda</a:t>
            </a:r>
            <a:r>
              <a:rPr lang="en-US" altLang="zh-TW" sz="1600" b="1" dirty="0" smtClean="0"/>
              <a:t> API </a:t>
            </a:r>
            <a:r>
              <a:rPr lang="zh-TW" altLang="en-US" sz="1600" b="1" dirty="0" smtClean="0"/>
              <a:t>記憶體分配  </a:t>
            </a:r>
            <a:r>
              <a:rPr lang="en-US" altLang="zh-TW" sz="1600" b="1" dirty="0" smtClean="0"/>
              <a:t>2.</a:t>
            </a:r>
            <a:r>
              <a:rPr lang="zh-TW" altLang="en-US" sz="1600" b="1" dirty="0" smtClean="0"/>
              <a:t> </a:t>
            </a:r>
            <a:r>
              <a:rPr lang="en-US" altLang="zh-TW" sz="1600" b="1" dirty="0" err="1" smtClean="0"/>
              <a:t>cuda</a:t>
            </a:r>
            <a:r>
              <a:rPr lang="en-US" altLang="zh-TW" sz="1600" b="1" dirty="0" smtClean="0"/>
              <a:t> API </a:t>
            </a:r>
            <a:r>
              <a:rPr lang="zh-TW" altLang="en-US" sz="1600" b="1" dirty="0" smtClean="0"/>
              <a:t>從 </a:t>
            </a:r>
            <a:r>
              <a:rPr lang="en-US" altLang="zh-TW" sz="1600" b="1" dirty="0" smtClean="0"/>
              <a:t>host</a:t>
            </a:r>
            <a:r>
              <a:rPr lang="zh-TW" altLang="en-US" sz="1600" b="1" dirty="0" smtClean="0"/>
              <a:t> 複製 </a:t>
            </a:r>
            <a:r>
              <a:rPr lang="en-US" altLang="zh-TW" sz="1600" b="1" dirty="0" smtClean="0"/>
              <a:t>Input</a:t>
            </a:r>
            <a:r>
              <a:rPr lang="zh-TW" altLang="en-US" sz="1600" b="1" dirty="0" smtClean="0"/>
              <a:t> 記憶體到 </a:t>
            </a:r>
            <a:r>
              <a:rPr lang="en-US" altLang="zh-TW" sz="1600" b="1" dirty="0" smtClean="0"/>
              <a:t>device</a:t>
            </a:r>
            <a:r>
              <a:rPr lang="zh-TW" altLang="en-US" sz="1600" b="1" dirty="0" smtClean="0"/>
              <a:t>  </a:t>
            </a:r>
            <a:r>
              <a:rPr lang="en-US" altLang="zh-TW" sz="1600" b="1" dirty="0" smtClean="0"/>
              <a:t>3.</a:t>
            </a:r>
            <a:r>
              <a:rPr lang="zh-TW" altLang="en-US" sz="1600" b="1" dirty="0" smtClean="0"/>
              <a:t> 呼叫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API  4.</a:t>
            </a:r>
            <a:r>
              <a:rPr lang="zh-TW" altLang="en-US" sz="1600" b="1" dirty="0" smtClean="0"/>
              <a:t> </a:t>
            </a:r>
            <a:r>
              <a:rPr lang="en-US" altLang="zh-TW" sz="1600" b="1" dirty="0" err="1"/>
              <a:t>cuda</a:t>
            </a:r>
            <a:r>
              <a:rPr lang="en-US" altLang="zh-TW" sz="1600" b="1" dirty="0"/>
              <a:t> API </a:t>
            </a:r>
            <a:r>
              <a:rPr lang="zh-TW" altLang="en-US" sz="1600" b="1" dirty="0"/>
              <a:t>從 </a:t>
            </a:r>
            <a:r>
              <a:rPr lang="en-US" altLang="zh-TW" sz="1600" b="1" dirty="0"/>
              <a:t>device</a:t>
            </a:r>
            <a:r>
              <a:rPr lang="zh-TW" altLang="en-US" sz="1600" b="1" dirty="0" smtClean="0"/>
              <a:t>複製 </a:t>
            </a:r>
            <a:r>
              <a:rPr lang="en-US" altLang="zh-TW" sz="1600" b="1" dirty="0" smtClean="0"/>
              <a:t>output </a:t>
            </a:r>
            <a:r>
              <a:rPr lang="zh-TW" altLang="en-US" sz="1600" b="1" dirty="0" smtClean="0"/>
              <a:t>記憶體</a:t>
            </a:r>
            <a:r>
              <a:rPr lang="zh-TW" altLang="en-US" sz="1600" b="1" dirty="0"/>
              <a:t>到 </a:t>
            </a:r>
            <a:r>
              <a:rPr lang="en-US" altLang="zh-TW" sz="1600" b="1" dirty="0"/>
              <a:t>host</a:t>
            </a:r>
            <a:r>
              <a:rPr lang="zh-TW" altLang="en-US" sz="1600" b="1" dirty="0"/>
              <a:t> </a:t>
            </a:r>
            <a:r>
              <a:rPr lang="zh-TW" altLang="en-US" sz="1600" b="1" dirty="0" smtClean="0"/>
              <a:t>  </a:t>
            </a:r>
            <a:r>
              <a:rPr lang="en-US" altLang="zh-TW" sz="1600" b="1" dirty="0" smtClean="0"/>
              <a:t>5. </a:t>
            </a:r>
            <a:r>
              <a:rPr lang="en-US" altLang="zh-TW" sz="1600" b="1" dirty="0" err="1" smtClean="0"/>
              <a:t>cuda</a:t>
            </a:r>
            <a:r>
              <a:rPr lang="en-US" altLang="zh-TW" sz="1600" b="1" dirty="0" smtClean="0"/>
              <a:t> </a:t>
            </a:r>
            <a:r>
              <a:rPr lang="en-US" altLang="zh-TW" sz="1600" b="1" dirty="0"/>
              <a:t>API </a:t>
            </a:r>
            <a:r>
              <a:rPr lang="zh-TW" altLang="en-US" sz="1600" b="1" dirty="0"/>
              <a:t>釋放</a:t>
            </a:r>
            <a:r>
              <a:rPr lang="zh-TW" altLang="en-US" sz="1600" b="1" dirty="0" smtClean="0"/>
              <a:t>記憶體 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五種步驟</a:t>
            </a:r>
            <a:endParaRPr lang="en-US" altLang="zh-TW" sz="1600" b="1" dirty="0" smtClean="0"/>
          </a:p>
          <a:p>
            <a:pPr marL="1093788" lvl="2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2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若同時有 </a:t>
            </a:r>
            <a:r>
              <a:rPr lang="en-US" altLang="zh-TW" sz="1600" b="1" dirty="0" smtClean="0"/>
              <a:t>2</a:t>
            </a:r>
            <a:r>
              <a:rPr lang="zh-TW" altLang="en-US" sz="1600" b="1" dirty="0" smtClean="0"/>
              <a:t> 個 </a:t>
            </a:r>
            <a:r>
              <a:rPr lang="en-US" altLang="zh-TW" sz="1600" b="1" dirty="0" smtClean="0"/>
              <a:t>AI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Model</a:t>
            </a:r>
            <a:r>
              <a:rPr lang="zh-TW" altLang="en-US" sz="1600" b="1" dirty="0" smtClean="0"/>
              <a:t>，可以使用兩個 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物件分別讀取這兩個 </a:t>
            </a:r>
            <a:r>
              <a:rPr lang="en-US" altLang="zh-TW" sz="1600" b="1" dirty="0" smtClean="0"/>
              <a:t>Model </a:t>
            </a:r>
            <a:r>
              <a:rPr lang="zh-TW" altLang="en-US" sz="1600" b="1" dirty="0" smtClean="0"/>
              <a:t>進行推論，可以同時在一個 </a:t>
            </a:r>
            <a:r>
              <a:rPr lang="en-US" altLang="zh-TW" sz="1600" b="1" dirty="0" smtClean="0"/>
              <a:t>GPU </a:t>
            </a:r>
            <a:r>
              <a:rPr lang="zh-TW" altLang="en-US" sz="1600" b="1" dirty="0" smtClean="0"/>
              <a:t>進行推論而且不會影響彼此的推論結果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3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一個 </a:t>
            </a:r>
            <a:r>
              <a:rPr lang="en-US" altLang="zh-TW" sz="1600" b="1" dirty="0" smtClean="0"/>
              <a:t>GPU</a:t>
            </a:r>
            <a:r>
              <a:rPr lang="zh-TW" altLang="en-US" sz="1600" b="1" dirty="0" smtClean="0"/>
              <a:t> 進行多個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物件推論會影響推論效能，使每次推論的花費時間變長，經 </a:t>
            </a:r>
            <a:r>
              <a:rPr lang="en-US" altLang="zh-TW" sz="1600" b="1" dirty="0" smtClean="0"/>
              <a:t>AXI</a:t>
            </a:r>
            <a:r>
              <a:rPr lang="zh-TW" altLang="en-US" sz="1600" b="1" dirty="0" smtClean="0"/>
              <a:t> 測試四個物件時效能已可以明顯感覺到變慢，八個物件時已沒有 </a:t>
            </a:r>
            <a:r>
              <a:rPr lang="en-US" altLang="zh-TW" sz="1600" b="1" dirty="0" smtClean="0"/>
              <a:t>Multi-Thread </a:t>
            </a:r>
            <a:r>
              <a:rPr lang="zh-TW" altLang="en-US" sz="1600" b="1" dirty="0" smtClean="0"/>
              <a:t>的效益了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4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若有兩張以上 </a:t>
            </a:r>
            <a:r>
              <a:rPr lang="en-US" altLang="zh-TW" sz="1600" b="1" dirty="0" smtClean="0"/>
              <a:t>GPU </a:t>
            </a:r>
            <a:r>
              <a:rPr lang="zh-TW" altLang="en-US" sz="1600" b="1" dirty="0" smtClean="0"/>
              <a:t>卡，需注意 </a:t>
            </a:r>
            <a:r>
              <a:rPr lang="en-US" altLang="zh-TW" sz="1600" b="1" dirty="0" smtClean="0"/>
              <a:t>Device ID </a:t>
            </a:r>
            <a:r>
              <a:rPr lang="zh-TW" altLang="en-US" sz="1600" b="1" dirty="0" smtClean="0"/>
              <a:t>設定，若 </a:t>
            </a:r>
            <a:r>
              <a:rPr lang="en-US" altLang="zh-TW" sz="1600" b="1" dirty="0" smtClean="0"/>
              <a:t>Model</a:t>
            </a:r>
            <a:r>
              <a:rPr lang="zh-TW" altLang="en-US" sz="1600" b="1" dirty="0" smtClean="0"/>
              <a:t> 使用的 </a:t>
            </a:r>
            <a:r>
              <a:rPr lang="en-US" altLang="zh-TW" sz="1600" b="1" dirty="0" smtClean="0"/>
              <a:t>ID</a:t>
            </a:r>
            <a:r>
              <a:rPr lang="zh-TW" altLang="en-US" sz="1600" b="1" dirty="0" smtClean="0"/>
              <a:t> 與推論時的 </a:t>
            </a:r>
            <a:r>
              <a:rPr lang="en-US" altLang="zh-TW" sz="1600" b="1" dirty="0" smtClean="0"/>
              <a:t>ID</a:t>
            </a:r>
            <a:r>
              <a:rPr lang="zh-TW" altLang="en-US" sz="1600" b="1" dirty="0" smtClean="0"/>
              <a:t>不同時會出現錯誤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endParaRPr lang="en-US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1735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考量多執行緒需要更多 </a:t>
            </a:r>
            <a:r>
              <a:rPr lang="en-US" altLang="zh-TW" sz="1600" b="1" dirty="0" smtClean="0"/>
              <a:t>GPU </a:t>
            </a:r>
            <a:r>
              <a:rPr lang="zh-TW" altLang="en-US" sz="1600" b="1" dirty="0" smtClean="0"/>
              <a:t>方可執行，因此先進行 </a:t>
            </a:r>
            <a:r>
              <a:rPr lang="en-US" altLang="zh-TW" sz="1600" b="1" dirty="0" smtClean="0"/>
              <a:t>Single Thread</a:t>
            </a:r>
            <a:r>
              <a:rPr lang="zh-TW" altLang="en-US" sz="1600" b="1" dirty="0" smtClean="0"/>
              <a:t> 下的批量推論，有將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Inference </a:t>
            </a:r>
            <a:r>
              <a:rPr lang="zh-TW" altLang="en-US" sz="1600" b="1" dirty="0" smtClean="0"/>
              <a:t>整體</a:t>
            </a:r>
            <a:r>
              <a:rPr lang="zh-TW" altLang="en-US" sz="1600" b="1" dirty="0"/>
              <a:t>流程進行調整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endParaRPr lang="en-US" altLang="zh-TW" sz="1600" b="1" dirty="0"/>
          </a:p>
        </p:txBody>
      </p:sp>
      <p:sp>
        <p:nvSpPr>
          <p:cNvPr id="8" name="矩形 7"/>
          <p:cNvSpPr/>
          <p:nvPr/>
        </p:nvSpPr>
        <p:spPr>
          <a:xfrm>
            <a:off x="1527888" y="1446512"/>
            <a:ext cx="1471281" cy="501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確認路徑與參數設定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8" idx="2"/>
            <a:endCxn id="10" idx="0"/>
          </p:cNvCxnSpPr>
          <p:nvPr/>
        </p:nvCxnSpPr>
        <p:spPr>
          <a:xfrm flipH="1">
            <a:off x="2258406" y="1947667"/>
            <a:ext cx="5123" cy="4037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50757" y="2351433"/>
            <a:ext cx="1615297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確認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LoadLibrary</a:t>
            </a:r>
            <a:r>
              <a:rPr lang="en-US" altLang="zh-TW" sz="1400" dirty="0" smtClean="0">
                <a:solidFill>
                  <a:schemeClr val="tx1"/>
                </a:solidFill>
              </a:rPr>
              <a:t> ( 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2"/>
            <a:endCxn id="12" idx="0"/>
          </p:cNvCxnSpPr>
          <p:nvPr/>
        </p:nvCxnSpPr>
        <p:spPr>
          <a:xfrm flipH="1">
            <a:off x="2253284" y="2713765"/>
            <a:ext cx="5122" cy="4730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1039346" y="3186782"/>
            <a:ext cx="2427875" cy="4982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是否</a:t>
            </a:r>
            <a:r>
              <a:rPr lang="zh-TW" altLang="en-US" sz="1400" dirty="0" smtClean="0">
                <a:solidFill>
                  <a:schemeClr val="tx1"/>
                </a:solidFill>
              </a:rPr>
              <a:t>有</a:t>
            </a:r>
            <a:r>
              <a:rPr lang="en-US" altLang="zh-TW" sz="1400" dirty="0" smtClean="0">
                <a:solidFill>
                  <a:schemeClr val="tx1"/>
                </a:solidFill>
              </a:rPr>
              <a:t>.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trt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5763" y="1345322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Load .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trt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63892" y="4369658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透過 </a:t>
            </a:r>
            <a:r>
              <a:rPr lang="en-US" altLang="zh-TW" sz="1400" dirty="0">
                <a:solidFill>
                  <a:schemeClr val="tx1"/>
                </a:solidFill>
              </a:rPr>
              <a:t>.</a:t>
            </a:r>
            <a:r>
              <a:rPr lang="en-US" altLang="zh-TW" sz="1400" dirty="0" err="1">
                <a:solidFill>
                  <a:schemeClr val="tx1"/>
                </a:solidFill>
              </a:rPr>
              <a:t>onnx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r>
              <a:rPr lang="zh-TW" altLang="en-US" sz="1400" dirty="0">
                <a:solidFill>
                  <a:schemeClr val="tx1"/>
                </a:solidFill>
              </a:rPr>
              <a:t>生成 </a:t>
            </a:r>
            <a:r>
              <a:rPr lang="en-US" altLang="zh-TW" sz="1400" dirty="0">
                <a:solidFill>
                  <a:schemeClr val="tx1"/>
                </a:solidFill>
              </a:rPr>
              <a:t>.</a:t>
            </a:r>
            <a:r>
              <a:rPr lang="en-US" altLang="zh-TW" sz="1400" dirty="0" err="1">
                <a:solidFill>
                  <a:schemeClr val="tx1"/>
                </a:solidFill>
              </a:rPr>
              <a:t>trt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2" idx="2"/>
            <a:endCxn id="14" idx="0"/>
          </p:cNvCxnSpPr>
          <p:nvPr/>
        </p:nvCxnSpPr>
        <p:spPr>
          <a:xfrm>
            <a:off x="2253284" y="3684989"/>
            <a:ext cx="10245" cy="6846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24"/>
          <p:cNvCxnSpPr>
            <a:stCxn id="14" idx="3"/>
            <a:endCxn id="13" idx="1"/>
          </p:cNvCxnSpPr>
          <p:nvPr/>
        </p:nvCxnSpPr>
        <p:spPr>
          <a:xfrm flipV="1">
            <a:off x="2963165" y="1526488"/>
            <a:ext cx="2232598" cy="3024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</p:cNvCxnSpPr>
          <p:nvPr/>
        </p:nvCxnSpPr>
        <p:spPr>
          <a:xfrm flipV="1">
            <a:off x="3467221" y="3435885"/>
            <a:ext cx="61224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04499" y="2404884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Get Blob Info &amp; Memory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3" idx="2"/>
            <a:endCxn id="19" idx="0"/>
          </p:cNvCxnSpPr>
          <p:nvPr/>
        </p:nvCxnSpPr>
        <p:spPr>
          <a:xfrm>
            <a:off x="5895400" y="1707654"/>
            <a:ext cx="8736" cy="6972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24227" y="2315029"/>
            <a:ext cx="231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Names, Shapes</a:t>
            </a:r>
          </a:p>
          <a:p>
            <a:r>
              <a:rPr lang="en-US" altLang="zh-TW" sz="1400" dirty="0" smtClean="0"/>
              <a:t>Data type, </a:t>
            </a:r>
            <a:r>
              <a:rPr lang="en-US" altLang="zh-TW" sz="1400" dirty="0" err="1" smtClean="0"/>
              <a:t>cuda</a:t>
            </a:r>
            <a:r>
              <a:rPr lang="en-US" altLang="zh-TW" sz="1400" dirty="0" smtClean="0"/>
              <a:t> memory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195763" y="3592036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Inference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19" idx="2"/>
            <a:endCxn id="22" idx="0"/>
          </p:cNvCxnSpPr>
          <p:nvPr/>
        </p:nvCxnSpPr>
        <p:spPr>
          <a:xfrm flipH="1">
            <a:off x="5895400" y="2767216"/>
            <a:ext cx="8736" cy="824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910475" y="3551577"/>
            <a:ext cx="14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獲取推論結果</a:t>
            </a:r>
          </a:p>
        </p:txBody>
      </p:sp>
      <p:sp>
        <p:nvSpPr>
          <p:cNvPr id="42" name="矩形 41"/>
          <p:cNvSpPr/>
          <p:nvPr/>
        </p:nvSpPr>
        <p:spPr>
          <a:xfrm>
            <a:off x="1379486" y="1351750"/>
            <a:ext cx="1872208" cy="7118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084168" y="2871029"/>
            <a:ext cx="14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讀取 </a:t>
            </a:r>
            <a:r>
              <a:rPr lang="en-US" altLang="zh-TW" sz="1400" b="1" dirty="0">
                <a:solidFill>
                  <a:srgbClr val="FF0000"/>
                </a:solidFill>
              </a:rPr>
              <a:t>Input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影像移至此處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>
            <a:stCxn id="42" idx="3"/>
          </p:cNvCxnSpPr>
          <p:nvPr/>
        </p:nvCxnSpPr>
        <p:spPr>
          <a:xfrm>
            <a:off x="3251694" y="1707654"/>
            <a:ext cx="2472434" cy="1479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批量推論調整後流程如下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endParaRPr lang="en-US" altLang="zh-TW" sz="1600" b="1" dirty="0"/>
          </a:p>
        </p:txBody>
      </p:sp>
      <p:sp>
        <p:nvSpPr>
          <p:cNvPr id="8" name="矩形 7"/>
          <p:cNvSpPr/>
          <p:nvPr/>
        </p:nvSpPr>
        <p:spPr>
          <a:xfrm>
            <a:off x="2164614" y="1446512"/>
            <a:ext cx="1471281" cy="501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確認檔案路徑與參數設定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8" idx="2"/>
            <a:endCxn id="10" idx="0"/>
          </p:cNvCxnSpPr>
          <p:nvPr/>
        </p:nvCxnSpPr>
        <p:spPr>
          <a:xfrm>
            <a:off x="2900255" y="1947667"/>
            <a:ext cx="0" cy="4037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64614" y="2351433"/>
            <a:ext cx="1471282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LoadLibrary</a:t>
            </a:r>
            <a:r>
              <a:rPr lang="en-US" altLang="zh-TW" sz="1400" dirty="0" smtClean="0">
                <a:solidFill>
                  <a:schemeClr val="tx1"/>
                </a:solidFill>
              </a:rPr>
              <a:t> &amp;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trt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2"/>
            <a:endCxn id="19" idx="0"/>
          </p:cNvCxnSpPr>
          <p:nvPr/>
        </p:nvCxnSpPr>
        <p:spPr>
          <a:xfrm>
            <a:off x="2900255" y="2713765"/>
            <a:ext cx="0" cy="463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9" idx="2"/>
            <a:endCxn id="22" idx="0"/>
          </p:cNvCxnSpPr>
          <p:nvPr/>
        </p:nvCxnSpPr>
        <p:spPr>
          <a:xfrm>
            <a:off x="2900255" y="3539353"/>
            <a:ext cx="11460" cy="649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24"/>
          <p:cNvCxnSpPr>
            <a:stCxn id="22" idx="3"/>
            <a:endCxn id="44" idx="1"/>
          </p:cNvCxnSpPr>
          <p:nvPr/>
        </p:nvCxnSpPr>
        <p:spPr>
          <a:xfrm flipV="1">
            <a:off x="3611351" y="1662098"/>
            <a:ext cx="1838476" cy="27075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0618" y="3177021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Get Blob Info &amp; Memory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1520" y="3075806"/>
            <a:ext cx="199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Names, Shapes</a:t>
            </a:r>
          </a:p>
          <a:p>
            <a:r>
              <a:rPr lang="en-US" altLang="zh-TW" sz="1400" dirty="0" smtClean="0"/>
              <a:t>Data type, </a:t>
            </a:r>
            <a:r>
              <a:rPr lang="en-US" altLang="zh-TW" sz="1400" dirty="0" err="1" smtClean="0"/>
              <a:t>cuda</a:t>
            </a:r>
            <a:r>
              <a:rPr lang="en-US" altLang="zh-TW" sz="1400" dirty="0" smtClean="0"/>
              <a:t> memory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2212078" y="4188492"/>
            <a:ext cx="1399273" cy="3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讀取</a:t>
            </a:r>
            <a:r>
              <a:rPr lang="zh-TW" altLang="en-US" sz="1400" dirty="0">
                <a:solidFill>
                  <a:schemeClr val="tx1"/>
                </a:solidFill>
              </a:rPr>
              <a:t>多張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49827" y="1446074"/>
            <a:ext cx="153647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Input Copy From Host to Device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33990" y="2316575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Inference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>
            <a:stCxn id="44" idx="2"/>
            <a:endCxn id="48" idx="0"/>
          </p:cNvCxnSpPr>
          <p:nvPr/>
        </p:nvCxnSpPr>
        <p:spPr>
          <a:xfrm>
            <a:off x="6218066" y="1878122"/>
            <a:ext cx="0" cy="4384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533990" y="4118776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Release &amp; Delete Memory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49103" y="3166978"/>
            <a:ext cx="153647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Output </a:t>
            </a:r>
            <a:r>
              <a:rPr lang="en-US" altLang="zh-TW" sz="1400" dirty="0">
                <a:solidFill>
                  <a:schemeClr val="tx1"/>
                </a:solidFill>
              </a:rPr>
              <a:t>Copy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Device to Host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51" idx="2"/>
            <a:endCxn id="50" idx="0"/>
          </p:cNvCxnSpPr>
          <p:nvPr/>
        </p:nvCxnSpPr>
        <p:spPr>
          <a:xfrm>
            <a:off x="6217342" y="3599026"/>
            <a:ext cx="724" cy="519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8" idx="2"/>
            <a:endCxn id="51" idx="0"/>
          </p:cNvCxnSpPr>
          <p:nvPr/>
        </p:nvCxnSpPr>
        <p:spPr>
          <a:xfrm flipH="1">
            <a:off x="6217342" y="2748623"/>
            <a:ext cx="724" cy="418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7164288" y="381158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此處將預測結果輸出至指定資料夾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6218066" y="3811580"/>
            <a:ext cx="946222" cy="261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Debug</a:t>
            </a:r>
            <a:r>
              <a:rPr lang="zh-TW" altLang="en-US" sz="1600" b="1" dirty="0" smtClean="0"/>
              <a:t> 版本下批量推論結果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左側為原圖，右側為</a:t>
            </a:r>
            <a:r>
              <a:rPr lang="zh-TW" altLang="en-US" sz="1600" b="1" dirty="0"/>
              <a:t>推論</a:t>
            </a:r>
            <a:r>
              <a:rPr lang="zh-TW" altLang="en-US" sz="1600" b="1" dirty="0" smtClean="0"/>
              <a:t>結果</a:t>
            </a:r>
            <a:r>
              <a:rPr lang="en-US" altLang="zh-TW" sz="1600" b="1" dirty="0" smtClean="0"/>
              <a:t>)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endParaRPr lang="en-US" altLang="zh-TW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38315"/>
            <a:ext cx="4176464" cy="264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80" y="1464593"/>
            <a:ext cx="3890664" cy="264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3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批量推論結果與標籤結果比較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左側為標籤結果，右側為</a:t>
            </a:r>
            <a:r>
              <a:rPr lang="zh-TW" altLang="en-US" sz="1600" b="1" dirty="0"/>
              <a:t>推論</a:t>
            </a:r>
            <a:r>
              <a:rPr lang="zh-TW" altLang="en-US" sz="1600" b="1" dirty="0" smtClean="0"/>
              <a:t>結果</a:t>
            </a:r>
            <a:r>
              <a:rPr lang="en-US" altLang="zh-TW" sz="1600" b="1" dirty="0" smtClean="0"/>
              <a:t>)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endParaRPr lang="en-US" altLang="zh-TW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80" y="1464593"/>
            <a:ext cx="3890664" cy="264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95" y="1464584"/>
            <a:ext cx="3868289" cy="264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29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批量推論時間效能比較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1.</a:t>
            </a:r>
            <a:r>
              <a:rPr lang="zh-TW" altLang="en-US" sz="1600" b="1" dirty="0" smtClean="0"/>
              <a:t>載入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模型後讀一張圖就推論一次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2.</a:t>
            </a:r>
            <a:r>
              <a:rPr lang="zh-TW" altLang="en-US" sz="1600" b="1" dirty="0" smtClean="0"/>
              <a:t>載入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模型後先讀完所有圖存至 </a:t>
            </a:r>
            <a:r>
              <a:rPr lang="en-US" altLang="zh-TW" sz="1600" b="1" dirty="0" smtClean="0"/>
              <a:t>buffer</a:t>
            </a:r>
            <a:r>
              <a:rPr lang="zh-TW" altLang="en-US" sz="1600" b="1" dirty="0" smtClean="0"/>
              <a:t> 再統一推論</a:t>
            </a:r>
            <a:endParaRPr lang="en-US" altLang="zh-TW" sz="1600" b="1" dirty="0"/>
          </a:p>
          <a:p>
            <a:pPr lvl="1"/>
            <a:endParaRPr lang="en-US" altLang="zh-TW" sz="1600" b="1" dirty="0" smtClean="0"/>
          </a:p>
          <a:p>
            <a:endParaRPr lang="en-US" altLang="zh-TW" sz="16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28783"/>
              </p:ext>
            </p:extLst>
          </p:nvPr>
        </p:nvGraphicFramePr>
        <p:xfrm>
          <a:off x="899592" y="2643758"/>
          <a:ext cx="6984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1073359"/>
                <a:gridCol w="1008112"/>
                <a:gridCol w="1008112"/>
                <a:gridCol w="936104"/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方式 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560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方式 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31+516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31+469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47+500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31+469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32+484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896680" y="3373710"/>
            <a:ext cx="14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單位：</a:t>
            </a:r>
            <a:r>
              <a:rPr lang="en-US" altLang="zh-TW" sz="1400" dirty="0" err="1" smtClean="0"/>
              <a:t>ms</a:t>
            </a:r>
            <a:endParaRPr lang="en-US" altLang="zh-TW" sz="1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2283718"/>
            <a:ext cx="14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推論 </a:t>
            </a:r>
            <a:r>
              <a:rPr lang="en-US" altLang="zh-TW" sz="1400" dirty="0"/>
              <a:t>15 </a:t>
            </a:r>
            <a:r>
              <a:rPr lang="zh-TW" altLang="en-US" sz="1400" dirty="0" smtClean="0"/>
              <a:t>張影像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41662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TRI_TensorRT_Interface_DLL</a:t>
            </a:r>
            <a:r>
              <a:rPr lang="zh-TW" altLang="en-US" sz="2000" b="1" dirty="0" smtClean="0"/>
              <a:t> 建置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4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CH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Huang</a:t>
            </a:r>
            <a:r>
              <a:rPr lang="zh-TW" altLang="en-US" sz="1600" b="1" dirty="0" smtClean="0"/>
              <a:t> 信件中提供 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TensorRT</a:t>
            </a:r>
            <a:r>
              <a:rPr lang="en-US" altLang="zh-TW" sz="1600" b="1" dirty="0"/>
              <a:t> Interface DLL </a:t>
            </a:r>
            <a:r>
              <a:rPr lang="zh-TW" altLang="en-US" sz="1600" b="1" dirty="0"/>
              <a:t>參考專案</a:t>
            </a:r>
            <a:r>
              <a:rPr lang="zh-TW" altLang="en-US" sz="1600" b="1" dirty="0" smtClean="0"/>
              <a:t>，現階段計畫使用該專案讀取 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進行推論。</a:t>
            </a:r>
            <a:endParaRPr lang="en-US" altLang="zh-TW" sz="1600" b="1" dirty="0" smtClean="0"/>
          </a:p>
          <a:p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內部有兩個專案 </a:t>
            </a:r>
            <a:r>
              <a:rPr lang="en-US" altLang="zh-TW" sz="1600" b="1" dirty="0" err="1" smtClean="0"/>
              <a:t>TRI_TensorRT_Infereface_DLL</a:t>
            </a:r>
            <a:r>
              <a:rPr lang="zh-TW" altLang="en-US" sz="1600" b="1" dirty="0" smtClean="0"/>
              <a:t> 建置完成後，透過</a:t>
            </a:r>
            <a:r>
              <a:rPr lang="zh-TW" altLang="en-US" sz="1600" b="1" dirty="0"/>
              <a:t> </a:t>
            </a:r>
            <a:r>
              <a:rPr lang="en-US" altLang="zh-TW" sz="1600" b="1" dirty="0" err="1" smtClean="0"/>
              <a:t>TRT_Test_DLL</a:t>
            </a:r>
            <a:r>
              <a:rPr lang="zh-TW" altLang="en-US" sz="1600" b="1" dirty="0" smtClean="0"/>
              <a:t> 進行推論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使用 </a:t>
            </a:r>
            <a:r>
              <a:rPr lang="en-US" altLang="zh-TW" sz="1600" b="1" dirty="0" smtClean="0"/>
              <a:t>VS2017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+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CUDA 11.6 </a:t>
            </a:r>
            <a:r>
              <a:rPr lang="zh-TW" altLang="en-US" sz="1600" b="1" dirty="0" smtClean="0"/>
              <a:t>建置，目前兩專案皆已建置成功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51670"/>
            <a:ext cx="2895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2" y="3363838"/>
            <a:ext cx="3440884" cy="11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63838"/>
            <a:ext cx="3653650" cy="11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8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 smtClean="0"/>
              <a:t>小結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15184" y="627535"/>
            <a:ext cx="84249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目前 </a:t>
            </a:r>
            <a:r>
              <a:rPr lang="en-US" altLang="zh-TW" sz="1600" dirty="0" err="1" smtClean="0"/>
              <a:t>TensorRT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在 </a:t>
            </a:r>
            <a:r>
              <a:rPr lang="en-US" altLang="zh-TW" sz="1600" dirty="0" smtClean="0"/>
              <a:t>Release </a:t>
            </a:r>
            <a:r>
              <a:rPr lang="zh-TW" altLang="en-US" sz="1600" dirty="0" smtClean="0"/>
              <a:t>與 </a:t>
            </a:r>
            <a:r>
              <a:rPr lang="en-US" altLang="zh-TW" sz="1600" dirty="0" smtClean="0">
                <a:solidFill>
                  <a:srgbClr val="FF0000"/>
                </a:solidFill>
              </a:rPr>
              <a:t>Debug </a:t>
            </a:r>
            <a:r>
              <a:rPr lang="zh-TW" altLang="en-US" sz="1600" dirty="0" smtClean="0"/>
              <a:t>版本下皆可進行推論</a:t>
            </a:r>
            <a:endParaRPr lang="en-US" altLang="zh-TW" sz="1600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需先建置 </a:t>
            </a:r>
            <a:r>
              <a:rPr lang="en-US" altLang="zh-TW" sz="1600" b="1" dirty="0" err="1" smtClean="0"/>
              <a:t>TRI_TensorRT_Infereface_DLL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完成後，才可透過 </a:t>
            </a:r>
            <a:r>
              <a:rPr lang="en-US" altLang="zh-TW" sz="1600" b="1" dirty="0" err="1" smtClean="0"/>
              <a:t>TRT_Test_DLL</a:t>
            </a:r>
            <a:r>
              <a:rPr lang="zh-TW" altLang="en-US" sz="1600" b="1" dirty="0" smtClean="0"/>
              <a:t> 專案進行推論，目前測試可以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將平台工具組改成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VS2015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V140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或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VS2019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(V142)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600" b="1" dirty="0" smtClean="0"/>
              <a:t>建置與使用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推論完成時會再路徑設定下的 </a:t>
            </a:r>
            <a:r>
              <a:rPr lang="en-US" altLang="zh-TW" sz="1600" b="1" dirty="0" smtClean="0"/>
              <a:t>Predict Image</a:t>
            </a:r>
            <a:r>
              <a:rPr lang="zh-TW" altLang="en-US" sz="1600" b="1" dirty="0" smtClean="0"/>
              <a:t> 資料夾生成推論圖片，且可以進行批量推論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由於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在將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 轉成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trt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的過程中有將 </a:t>
            </a:r>
            <a:r>
              <a:rPr lang="en-US" altLang="zh-TW" sz="1600" b="1" dirty="0" smtClean="0"/>
              <a:t>int64 </a:t>
            </a:r>
            <a:r>
              <a:rPr lang="zh-TW" altLang="en-US" sz="1600" b="1" dirty="0" smtClean="0"/>
              <a:t>轉成 </a:t>
            </a:r>
            <a:r>
              <a:rPr lang="en-US" altLang="zh-TW" sz="1600" b="1" dirty="0" smtClean="0"/>
              <a:t>int32 </a:t>
            </a:r>
            <a:r>
              <a:rPr lang="zh-TW" altLang="en-US" sz="1600" b="1" dirty="0" smtClean="0"/>
              <a:t>，因此其檢測結果會與 </a:t>
            </a:r>
            <a:r>
              <a:rPr lang="en-US" altLang="zh-TW" sz="1600" b="1" dirty="0" smtClean="0"/>
              <a:t>Training Tool </a:t>
            </a:r>
            <a:r>
              <a:rPr lang="zh-TW" altLang="en-US" sz="1600" b="1" dirty="0"/>
              <a:t>會有</a:t>
            </a:r>
            <a:r>
              <a:rPr lang="zh-TW" altLang="en-US" sz="1600" b="1" dirty="0" smtClean="0"/>
              <a:t>差異，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目前暫無解決方案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在 </a:t>
            </a:r>
            <a:r>
              <a:rPr lang="en-US" altLang="zh-TW" sz="1600" b="1" dirty="0" err="1" smtClean="0"/>
              <a:t>BumpAI</a:t>
            </a:r>
            <a:r>
              <a:rPr lang="zh-TW" altLang="en-US" sz="1600" b="1" dirty="0" smtClean="0"/>
              <a:t> 檢測中，欲檢測類別有 漆面、錫膏、背景 三種，因此需將檢測結果再進行處理已得到 </a:t>
            </a:r>
            <a:r>
              <a:rPr lang="en-US" altLang="zh-TW" sz="1600" b="1" dirty="0" err="1" smtClean="0"/>
              <a:t>BlobImage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針對批量檢測進行研究，發現先將欲推論皆存至 </a:t>
            </a:r>
            <a:r>
              <a:rPr lang="en-US" altLang="zh-TW" sz="1600" b="1" dirty="0" smtClean="0"/>
              <a:t>Buffer </a:t>
            </a:r>
            <a:r>
              <a:rPr lang="zh-TW" altLang="en-US" sz="1600" b="1" dirty="0" smtClean="0"/>
              <a:t>再取出進行推論，會比一張一張推論有效好的推論效能</a:t>
            </a: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後續將研究在 </a:t>
            </a:r>
            <a:r>
              <a:rPr lang="en-US" altLang="zh-TW" sz="1600" b="1" dirty="0" smtClean="0"/>
              <a:t>VS2015 </a:t>
            </a:r>
            <a:r>
              <a:rPr lang="zh-TW" altLang="en-US" sz="1600" b="1" dirty="0" smtClean="0"/>
              <a:t>環境下推論，並先嘗試使用 </a:t>
            </a:r>
            <a:r>
              <a:rPr lang="en-US" altLang="zh-TW" sz="1600" b="1" dirty="0" err="1" smtClean="0"/>
              <a:t>OpenCV</a:t>
            </a:r>
            <a:r>
              <a:rPr lang="en-US" altLang="zh-TW" sz="1600" b="1" dirty="0" smtClean="0"/>
              <a:t> 2.4.9</a:t>
            </a:r>
            <a:r>
              <a:rPr lang="zh-TW" altLang="en-US" sz="1600" b="1" dirty="0" smtClean="0"/>
              <a:t> 進行推論</a:t>
            </a:r>
            <a:endParaRPr lang="en-US" altLang="zh-TW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4283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推論結果評估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5451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混淆矩陣 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Confusion Matrix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)</a:t>
            </a:r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/>
              <a:t>TP : </a:t>
            </a:r>
            <a:r>
              <a:rPr lang="zh-TW" altLang="en-US" sz="1600" b="1" dirty="0"/>
              <a:t>標籤為正，且預測為正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/>
              <a:t>FP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標籤為正，預測為負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/>
              <a:t>FN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標籤為負，預測為正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/>
              <a:t>TN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標籤為負，預測為</a:t>
            </a:r>
            <a:r>
              <a:rPr lang="zh-TW" altLang="en-US" sz="1600" b="1" dirty="0" smtClean="0"/>
              <a:t>負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評估指標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Precision :</a:t>
            </a:r>
            <a:r>
              <a:rPr lang="zh-TW" altLang="en-US" sz="1600" dirty="0" smtClean="0"/>
              <a:t>預測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True </a:t>
            </a:r>
            <a:r>
              <a:rPr lang="zh-TW" altLang="en-US" sz="1600" dirty="0" smtClean="0"/>
              <a:t>中</a:t>
            </a:r>
            <a:r>
              <a:rPr lang="zh-TW" altLang="en-US" sz="1600" dirty="0"/>
              <a:t>真正</a:t>
            </a:r>
            <a:r>
              <a:rPr lang="zh-TW" altLang="en-US" sz="1600" dirty="0" smtClean="0"/>
              <a:t>是 </a:t>
            </a:r>
            <a:r>
              <a:rPr lang="en-US" altLang="zh-TW" sz="1600" dirty="0" smtClean="0"/>
              <a:t>True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佔比</a:t>
            </a:r>
            <a:endParaRPr lang="en-US" altLang="zh-TW" sz="1600" b="1" dirty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Recall :</a:t>
            </a:r>
            <a:r>
              <a:rPr lang="zh-TW" altLang="en-US" sz="1600" b="1" dirty="0" smtClean="0"/>
              <a:t>實際 </a:t>
            </a:r>
            <a:r>
              <a:rPr lang="en-US" altLang="zh-TW" sz="1600" dirty="0" smtClean="0"/>
              <a:t>True </a:t>
            </a:r>
            <a:r>
              <a:rPr lang="zh-TW" altLang="en-US" sz="1600" b="1" dirty="0" smtClean="0"/>
              <a:t>中</a:t>
            </a:r>
            <a:r>
              <a:rPr lang="zh-TW" altLang="en-US" sz="1600" b="1" dirty="0"/>
              <a:t>真正</a:t>
            </a:r>
            <a:r>
              <a:rPr lang="zh-TW" altLang="en-US" sz="1600" b="1" dirty="0" smtClean="0"/>
              <a:t>是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True </a:t>
            </a:r>
            <a:r>
              <a:rPr lang="zh-TW" altLang="en-US" sz="1600" b="1" dirty="0" smtClean="0"/>
              <a:t>的</a:t>
            </a:r>
            <a:r>
              <a:rPr lang="zh-TW" altLang="en-US" sz="1600" b="1" dirty="0"/>
              <a:t>佔</a:t>
            </a:r>
            <a:r>
              <a:rPr lang="zh-TW" altLang="en-US" sz="1600" b="1" dirty="0" smtClean="0"/>
              <a:t>比</a:t>
            </a:r>
            <a:endParaRPr lang="en-US" altLang="zh-TW" sz="1600" b="1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Miss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:</a:t>
            </a:r>
            <a:r>
              <a:rPr lang="zh-TW" altLang="en-US" sz="1600" dirty="0" smtClean="0"/>
              <a:t>實際</a:t>
            </a:r>
            <a:r>
              <a:rPr lang="en-US" altLang="zh-TW" sz="1600" dirty="0" smtClean="0"/>
              <a:t> True </a:t>
            </a:r>
            <a:r>
              <a:rPr lang="zh-TW" altLang="en-US" sz="1600" dirty="0" smtClean="0"/>
              <a:t>中</a:t>
            </a:r>
            <a:r>
              <a:rPr lang="zh-TW" altLang="en-US" sz="1600" dirty="0"/>
              <a:t>漏失的佔</a:t>
            </a:r>
            <a:r>
              <a:rPr lang="zh-TW" altLang="en-US" sz="1600" dirty="0" smtClean="0"/>
              <a:t>比</a:t>
            </a:r>
            <a:endParaRPr lang="en-US" altLang="zh-TW" sz="1600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F. detection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:</a:t>
            </a:r>
            <a:r>
              <a:rPr lang="zh-TW" altLang="en-US" sz="1600" dirty="0" smtClean="0"/>
              <a:t>預測</a:t>
            </a:r>
            <a:r>
              <a:rPr lang="en-US" altLang="zh-TW" sz="1600" dirty="0" smtClean="0"/>
              <a:t> True </a:t>
            </a:r>
            <a:r>
              <a:rPr lang="zh-TW" altLang="en-US" sz="1600" dirty="0" smtClean="0"/>
              <a:t>中</a:t>
            </a:r>
            <a:r>
              <a:rPr lang="zh-TW" altLang="en-US" sz="1600" dirty="0"/>
              <a:t>誤判的佔</a:t>
            </a:r>
            <a:r>
              <a:rPr lang="zh-TW" altLang="en-US" sz="1600" dirty="0" smtClean="0"/>
              <a:t>比</a:t>
            </a:r>
            <a:endParaRPr lang="en-US" altLang="zh-TW" sz="1600" dirty="0" smtClean="0"/>
          </a:p>
          <a:p>
            <a:pPr marL="636588" lvl="1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F1 Score :</a:t>
            </a:r>
            <a:r>
              <a:rPr lang="zh-TW" altLang="en-US" sz="1600" dirty="0"/>
              <a:t>準確率和召回率的統合指標</a:t>
            </a:r>
            <a:endParaRPr lang="en-US" altLang="zh-TW" sz="1600" b="1" dirty="0" smtClean="0"/>
          </a:p>
          <a:p>
            <a:endParaRPr lang="en-US" altLang="zh-TW" sz="16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51565"/>
              </p:ext>
            </p:extLst>
          </p:nvPr>
        </p:nvGraphicFramePr>
        <p:xfrm>
          <a:off x="5724128" y="2165960"/>
          <a:ext cx="2952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1073359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804248" y="1877928"/>
            <a:ext cx="14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真實標籤</a:t>
            </a:r>
            <a:endParaRPr lang="en-US" altLang="zh-TW" sz="14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4860032" y="2670016"/>
            <a:ext cx="14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模型預測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0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zh-TW" altLang="en-US" sz="2000" b="1" dirty="0"/>
              <a:t>推論結果評估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批量推論 </a:t>
            </a:r>
            <a:r>
              <a:rPr lang="en-US" altLang="zh-TW" sz="1600" b="1" dirty="0" smtClean="0"/>
              <a:t>Bump </a:t>
            </a:r>
            <a:r>
              <a:rPr lang="zh-TW" altLang="en-US" sz="1600" b="1" dirty="0" smtClean="0"/>
              <a:t>類別結果評估</a:t>
            </a:r>
            <a:r>
              <a:rPr lang="en-US" altLang="zh-TW" sz="1600" b="1" dirty="0" smtClean="0"/>
              <a:t> </a:t>
            </a:r>
            <a:endParaRPr lang="en-US" altLang="zh-TW" sz="16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7568"/>
              </p:ext>
            </p:extLst>
          </p:nvPr>
        </p:nvGraphicFramePr>
        <p:xfrm>
          <a:off x="755576" y="1419622"/>
          <a:ext cx="7056784" cy="247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08112"/>
                <a:gridCol w="1008112"/>
                <a:gridCol w="1008112"/>
                <a:gridCol w="1152128"/>
                <a:gridCol w="936104"/>
                <a:gridCol w="1008112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Miss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F. detection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F1 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mIOU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0.967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8000"/>
                          </a:solidFill>
                        </a:rPr>
                        <a:t>0.956</a:t>
                      </a:r>
                      <a:endParaRPr lang="zh-TW" alt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0.043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8000"/>
                          </a:solidFill>
                        </a:rPr>
                        <a:t>0.032</a:t>
                      </a:r>
                      <a:endParaRPr lang="zh-TW" alt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0.869</a:t>
                      </a:r>
                      <a:endParaRPr lang="zh-TW" altLang="en-US" sz="1200" dirty="0"/>
                    </a:p>
                  </a:txBody>
                  <a:tcPr/>
                </a:tc>
              </a:tr>
              <a:tr h="2434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0.951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0.048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8000"/>
                          </a:solidFill>
                        </a:rPr>
                        <a:t>0.967</a:t>
                      </a:r>
                      <a:endParaRPr lang="zh-TW" alt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8000"/>
                          </a:solidFill>
                        </a:rPr>
                        <a:t>0.892</a:t>
                      </a:r>
                      <a:endParaRPr lang="zh-TW" alt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5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0.872</a:t>
                      </a:r>
                      <a:endParaRPr lang="zh-TW" altLang="en-US" sz="1200" dirty="0"/>
                    </a:p>
                  </a:txBody>
                  <a:tcPr/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0.984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0.016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0.877</a:t>
                      </a:r>
                      <a:endParaRPr lang="zh-TW" altLang="en-US" sz="1200" dirty="0"/>
                    </a:p>
                  </a:txBody>
                  <a:tcPr/>
                </a:tc>
              </a:tr>
              <a:tr h="284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0.979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0.870</a:t>
                      </a:r>
                      <a:endParaRPr lang="zh-TW" alt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0.979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0.873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151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0.872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0.875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7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zh-TW" altLang="en-US" sz="2000" b="1" dirty="0"/>
              <a:t>推論結果評估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批量推論 </a:t>
            </a:r>
            <a:r>
              <a:rPr lang="en-US" altLang="zh-TW" sz="1600" b="1" dirty="0" smtClean="0"/>
              <a:t>Bump </a:t>
            </a:r>
            <a:r>
              <a:rPr lang="zh-TW" altLang="en-US" sz="1600" b="1" dirty="0" smtClean="0"/>
              <a:t>類別結果評估</a:t>
            </a:r>
            <a:r>
              <a:rPr lang="en-US" altLang="zh-TW" sz="1600" b="1" dirty="0" smtClean="0"/>
              <a:t> </a:t>
            </a:r>
            <a:endParaRPr lang="en-US" altLang="zh-TW" sz="16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30376"/>
              </p:ext>
            </p:extLst>
          </p:nvPr>
        </p:nvGraphicFramePr>
        <p:xfrm>
          <a:off x="755576" y="1419622"/>
          <a:ext cx="7056784" cy="247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08112"/>
                <a:gridCol w="1008112"/>
                <a:gridCol w="1008112"/>
                <a:gridCol w="1152128"/>
                <a:gridCol w="936104"/>
                <a:gridCol w="1008112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Miss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F. detection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F1 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mIOU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157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0.871</a:t>
                      </a:r>
                      <a:endParaRPr lang="zh-TW" altLang="en-US" sz="1200" dirty="0"/>
                    </a:p>
                  </a:txBody>
                  <a:tcPr/>
                </a:tc>
              </a:tr>
              <a:tr h="2434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0.859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0.865</a:t>
                      </a:r>
                      <a:endParaRPr lang="zh-TW" altLang="en-US" sz="1200" dirty="0"/>
                    </a:p>
                  </a:txBody>
                  <a:tcPr/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0.867</a:t>
                      </a:r>
                      <a:endParaRPr lang="zh-TW" altLang="en-US" sz="1200" dirty="0"/>
                    </a:p>
                  </a:txBody>
                  <a:tcPr/>
                </a:tc>
              </a:tr>
              <a:tr h="284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0.940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8000"/>
                          </a:solidFill>
                        </a:rPr>
                        <a:t>0.060</a:t>
                      </a:r>
                      <a:endParaRPr lang="zh-TW" alt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0.870</a:t>
                      </a:r>
                      <a:endParaRPr lang="zh-TW" alt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0.873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0.971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0.028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0.872</a:t>
                      </a:r>
                      <a:endParaRPr lang="zh-TW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Average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0.981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0.945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0.019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0.963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0.872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619672" y="38692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0.984 </a:t>
            </a:r>
          </a:p>
          <a:p>
            <a:pPr algn="ctr"/>
            <a:r>
              <a:rPr lang="en-US" altLang="zh-TW" sz="1200" dirty="0" smtClean="0"/>
              <a:t>Min : 0.967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627784" y="38692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0.956 </a:t>
            </a:r>
          </a:p>
          <a:p>
            <a:pPr algn="ctr"/>
            <a:r>
              <a:rPr lang="en-US" altLang="zh-TW" sz="1200" dirty="0" smtClean="0"/>
              <a:t>Min : 0.940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35896" y="388733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0.060 </a:t>
            </a:r>
          </a:p>
          <a:p>
            <a:pPr algn="ctr"/>
            <a:r>
              <a:rPr lang="en-US" altLang="zh-TW" sz="1200" dirty="0" smtClean="0"/>
              <a:t>Min : 0.043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55272" y="38692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0.032 </a:t>
            </a:r>
          </a:p>
          <a:p>
            <a:pPr algn="ctr"/>
            <a:r>
              <a:rPr lang="en-US" altLang="zh-TW" sz="1200" dirty="0" smtClean="0"/>
              <a:t>Min : 0.016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724128" y="38692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0.967 </a:t>
            </a:r>
          </a:p>
          <a:p>
            <a:pPr algn="ctr"/>
            <a:r>
              <a:rPr lang="en-US" altLang="zh-TW" sz="1200" dirty="0" smtClean="0"/>
              <a:t>Min : 0.956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88733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Max : 0.892 </a:t>
            </a:r>
          </a:p>
          <a:p>
            <a:pPr algn="ctr"/>
            <a:r>
              <a:rPr lang="en-US" altLang="zh-TW" sz="1200" dirty="0" smtClean="0"/>
              <a:t>Min : 0.859</a:t>
            </a:r>
          </a:p>
        </p:txBody>
      </p:sp>
    </p:spTree>
    <p:extLst>
      <p:ext uri="{BB962C8B-B14F-4D97-AF65-F5344CB8AC3E}">
        <p14:creationId xmlns:p14="http://schemas.microsoft.com/office/powerpoint/2010/main" val="1606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使用 </a:t>
            </a:r>
            <a:r>
              <a:rPr lang="en-US" altLang="zh-TW" sz="2000" b="1" dirty="0" smtClean="0"/>
              <a:t>OpenCV2.4.9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208" y="555526"/>
            <a:ext cx="82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下載</a:t>
            </a:r>
            <a:r>
              <a:rPr lang="zh-TW" altLang="en-US" sz="1600" b="1" dirty="0" smtClean="0"/>
              <a:t>好 </a:t>
            </a:r>
            <a:r>
              <a:rPr lang="en-US" altLang="zh-TW" sz="1600" b="1" dirty="0" err="1" smtClean="0"/>
              <a:t>OpenCV</a:t>
            </a:r>
            <a:r>
              <a:rPr lang="en-US" altLang="zh-TW" sz="1600" b="1" dirty="0" smtClean="0"/>
              <a:t> 2.4.9</a:t>
            </a:r>
            <a:r>
              <a:rPr lang="zh-TW" altLang="en-US" sz="1600" b="1" dirty="0" smtClean="0"/>
              <a:t> 後放置於 </a:t>
            </a:r>
            <a:r>
              <a:rPr lang="en-US" altLang="zh-TW" sz="1600" b="1" dirty="0" err="1" smtClean="0"/>
              <a:t>TRI_TensorRT_Interface_DLL</a:t>
            </a:r>
            <a:r>
              <a:rPr lang="zh-TW" altLang="en-US" sz="1600" b="1" dirty="0"/>
              <a:t> </a:t>
            </a:r>
            <a:r>
              <a:rPr lang="zh-TW" altLang="en-US" sz="1600" b="1" dirty="0" smtClean="0"/>
              <a:t>資料夾中 </a:t>
            </a:r>
            <a:endParaRPr lang="en-US" altLang="zh-TW" sz="1600" b="1" dirty="0" smtClean="0"/>
          </a:p>
          <a:p>
            <a:endParaRPr lang="en-US" altLang="zh-TW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5" y="1779662"/>
            <a:ext cx="5857527" cy="249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547664" y="2643758"/>
            <a:ext cx="4176464" cy="2077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使用 </a:t>
            </a:r>
            <a:r>
              <a:rPr lang="en-US" altLang="zh-TW" sz="2000" b="1" dirty="0" smtClean="0"/>
              <a:t>OpenCV2.4.9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0464" y="432996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將</a:t>
            </a:r>
            <a:r>
              <a:rPr lang="zh-TW" altLang="en-US" sz="1600" b="1" dirty="0" smtClean="0"/>
              <a:t>屬性頁</a:t>
            </a:r>
            <a:r>
              <a:rPr lang="en-US" altLang="zh-TW" sz="1600" b="1" dirty="0" smtClean="0"/>
              <a:t>-&gt;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VC++</a:t>
            </a:r>
            <a:r>
              <a:rPr lang="zh-TW" altLang="en-US" sz="1600" b="1" dirty="0" smtClean="0"/>
              <a:t> 目錄的 </a:t>
            </a:r>
            <a:r>
              <a:rPr lang="en-US" altLang="zh-TW" sz="1600" b="1" dirty="0" smtClean="0"/>
              <a:t>Include</a:t>
            </a:r>
            <a:r>
              <a:rPr lang="zh-TW" altLang="en-US" sz="1600" b="1" dirty="0" smtClean="0"/>
              <a:t>目錄和程式庫目錄修改成 </a:t>
            </a:r>
            <a:r>
              <a:rPr lang="en-US" altLang="zh-TW" sz="1600" b="1" dirty="0" err="1" smtClean="0"/>
              <a:t>OpenCV</a:t>
            </a:r>
            <a:r>
              <a:rPr lang="en-US" altLang="zh-TW" sz="1600" b="1" dirty="0" smtClean="0"/>
              <a:t> 2.4.9 </a:t>
            </a:r>
            <a:r>
              <a:rPr lang="zh-TW" altLang="en-US" sz="1600" b="1" dirty="0" smtClean="0"/>
              <a:t>的路徑</a:t>
            </a:r>
            <a:endParaRPr lang="en-US" altLang="zh-TW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1550"/>
            <a:ext cx="3528391" cy="194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04" y="771550"/>
            <a:ext cx="3456384" cy="193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02717"/>
            <a:ext cx="3456384" cy="19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263000" y="2787774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將</a:t>
            </a:r>
            <a:r>
              <a:rPr lang="zh-TW" altLang="en-US" sz="1600" b="1" dirty="0" smtClean="0"/>
              <a:t>屬性頁</a:t>
            </a:r>
            <a:r>
              <a:rPr lang="en-US" altLang="zh-TW" sz="1600" b="1" dirty="0" smtClean="0"/>
              <a:t>-&gt;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C/</a:t>
            </a:r>
            <a:r>
              <a:rPr lang="en-US" altLang="zh-TW" sz="1600" b="1" dirty="0" smtClean="0"/>
              <a:t>C++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-&gt;</a:t>
            </a:r>
            <a:r>
              <a:rPr lang="zh-TW" altLang="en-US" sz="1600" b="1" dirty="0" smtClean="0"/>
              <a:t>  </a:t>
            </a:r>
            <a:r>
              <a:rPr lang="zh-TW" altLang="en-US" sz="1600" b="1" dirty="0" smtClean="0"/>
              <a:t>一般的 其他 </a:t>
            </a:r>
            <a:r>
              <a:rPr lang="en-US" altLang="zh-TW" sz="1600" b="1" dirty="0" smtClean="0"/>
              <a:t>Include</a:t>
            </a:r>
            <a:r>
              <a:rPr lang="zh-TW" altLang="en-US" sz="1600" b="1" dirty="0" smtClean="0"/>
              <a:t>目錄修改成 </a:t>
            </a:r>
            <a:r>
              <a:rPr lang="en-US" altLang="zh-TW" sz="1600" b="1" dirty="0" err="1" smtClean="0"/>
              <a:t>OpenCV</a:t>
            </a:r>
            <a:r>
              <a:rPr lang="en-US" altLang="zh-TW" sz="1600" b="1" dirty="0" smtClean="0"/>
              <a:t> 2.4.9 </a:t>
            </a:r>
            <a:r>
              <a:rPr lang="zh-TW" altLang="en-US" sz="1600" b="1" dirty="0" smtClean="0"/>
              <a:t>的路徑</a:t>
            </a:r>
            <a:endParaRPr lang="en-US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55602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使用 </a:t>
            </a:r>
            <a:r>
              <a:rPr lang="en-US" altLang="zh-TW" sz="2000" b="1" dirty="0" smtClean="0"/>
              <a:t>OpenCV2.4.9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0464" y="432996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將</a:t>
            </a:r>
            <a:r>
              <a:rPr lang="zh-TW" altLang="en-US" sz="1600" b="1" dirty="0" smtClean="0"/>
              <a:t>屬性頁</a:t>
            </a:r>
            <a:r>
              <a:rPr lang="en-US" altLang="zh-TW" sz="1600" b="1" dirty="0" smtClean="0"/>
              <a:t>-&gt;</a:t>
            </a:r>
            <a:r>
              <a:rPr lang="zh-TW" altLang="en-US" sz="1600" b="1" dirty="0"/>
              <a:t> </a:t>
            </a:r>
            <a:r>
              <a:rPr lang="zh-TW" altLang="en-US" sz="1600" b="1" dirty="0" smtClean="0"/>
              <a:t>連接器 </a:t>
            </a:r>
            <a:r>
              <a:rPr lang="en-US" altLang="zh-TW" sz="1600" b="1" dirty="0" smtClean="0"/>
              <a:t>-&gt;</a:t>
            </a:r>
            <a:r>
              <a:rPr lang="zh-TW" altLang="en-US" sz="1600" b="1" dirty="0" smtClean="0"/>
              <a:t> 一般</a:t>
            </a:r>
            <a:r>
              <a:rPr lang="zh-TW" altLang="en-US" sz="1600" b="1" dirty="0"/>
              <a:t>的 其他 </a:t>
            </a:r>
            <a:r>
              <a:rPr lang="en-US" altLang="zh-TW" sz="1600" b="1" dirty="0"/>
              <a:t>Include</a:t>
            </a:r>
            <a:r>
              <a:rPr lang="zh-TW" altLang="en-US" sz="1600" b="1" dirty="0"/>
              <a:t>目錄修改成 </a:t>
            </a:r>
            <a:r>
              <a:rPr lang="en-US" altLang="zh-TW" sz="1600" b="1" dirty="0" err="1"/>
              <a:t>OpenCV</a:t>
            </a:r>
            <a:r>
              <a:rPr lang="en-US" altLang="zh-TW" sz="1600" b="1" dirty="0"/>
              <a:t> 2.4.9 </a:t>
            </a:r>
            <a:r>
              <a:rPr lang="zh-TW" altLang="en-US" sz="1600" b="1" dirty="0"/>
              <a:t>的路徑</a:t>
            </a:r>
            <a:endParaRPr lang="en-US" altLang="zh-TW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92" y="771550"/>
            <a:ext cx="3384376" cy="198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79512" y="2715766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將</a:t>
            </a:r>
            <a:r>
              <a:rPr lang="zh-TW" altLang="en-US" sz="1600" b="1" dirty="0" smtClean="0"/>
              <a:t>屬性頁</a:t>
            </a:r>
            <a:r>
              <a:rPr lang="en-US" altLang="zh-TW" sz="1600" b="1" dirty="0" smtClean="0"/>
              <a:t>-&gt;</a:t>
            </a:r>
            <a:r>
              <a:rPr lang="zh-TW" altLang="en-US" sz="1600" b="1" dirty="0"/>
              <a:t> </a:t>
            </a:r>
            <a:r>
              <a:rPr lang="zh-TW" altLang="en-US" sz="1600" b="1" dirty="0" smtClean="0"/>
              <a:t>連接器 </a:t>
            </a:r>
            <a:r>
              <a:rPr lang="en-US" altLang="zh-TW" sz="1600" b="1" dirty="0" smtClean="0"/>
              <a:t>-&gt;</a:t>
            </a:r>
            <a:r>
              <a:rPr lang="zh-TW" altLang="en-US" sz="1600" b="1" dirty="0" smtClean="0"/>
              <a:t> 輸入的 其他依賴相增加 </a:t>
            </a:r>
            <a:r>
              <a:rPr lang="en-US" altLang="zh-TW" sz="1600" b="1" dirty="0" err="1"/>
              <a:t>OpenCV</a:t>
            </a:r>
            <a:r>
              <a:rPr lang="en-US" altLang="zh-TW" sz="1600" b="1" dirty="0"/>
              <a:t> 2.4.9 </a:t>
            </a:r>
            <a:r>
              <a:rPr lang="zh-TW" altLang="en-US" sz="1600" b="1" dirty="0" smtClean="0"/>
              <a:t>會使用到的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dll</a:t>
            </a:r>
            <a:endParaRPr lang="en-US" altLang="zh-TW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54320"/>
            <a:ext cx="3846691" cy="198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0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使用 </a:t>
            </a:r>
            <a:r>
              <a:rPr lang="en-US" altLang="zh-TW" sz="2000" b="1" dirty="0" smtClean="0"/>
              <a:t>OpenCV2.4.9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>
                <a:solidFill>
                  <a:schemeClr val="bg1"/>
                </a:solidFill>
              </a:rPr>
              <a:t>37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0464" y="432996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程式碼無法繼續，因找不到 </a:t>
            </a:r>
            <a:r>
              <a:rPr lang="en-US" altLang="zh-TW" sz="1600" b="1" dirty="0" smtClean="0"/>
              <a:t>MSVCP120D.dll &amp; MSVCR120D.dll</a:t>
            </a:r>
            <a:endParaRPr lang="en-US" altLang="zh-TW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9" y="985889"/>
            <a:ext cx="2808312" cy="100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80" y="985889"/>
            <a:ext cx="2801749" cy="100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272208" y="2224514"/>
            <a:ext cx="826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至 </a:t>
            </a:r>
            <a:r>
              <a:rPr lang="en-US" altLang="zh-TW" sz="1600" b="1" dirty="0" smtClean="0">
                <a:hlinkClick r:id="rId5"/>
              </a:rPr>
              <a:t>https://</a:t>
            </a:r>
            <a:r>
              <a:rPr lang="en-US" altLang="zh-TW" sz="1600" b="1" dirty="0">
                <a:hlinkClick r:id="rId5"/>
              </a:rPr>
              <a:t>www.dll-files.com/m</a:t>
            </a:r>
            <a:r>
              <a:rPr lang="en-US" altLang="zh-TW" sz="1600" b="1" dirty="0" smtClean="0">
                <a:hlinkClick r:id="rId5"/>
              </a:rPr>
              <a:t>/</a:t>
            </a:r>
            <a:r>
              <a:rPr lang="zh-TW" altLang="en-US" sz="1600" b="1" dirty="0" smtClean="0"/>
              <a:t> 下載對應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放置 </a:t>
            </a:r>
            <a:r>
              <a:rPr lang="en-US" altLang="zh-TW" sz="1600" b="1" dirty="0" err="1" smtClean="0"/>
              <a:t>TensorRT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的 </a:t>
            </a:r>
            <a:r>
              <a:rPr lang="en-US" altLang="zh-TW" sz="1600" b="1" dirty="0" smtClean="0"/>
              <a:t>Debug</a:t>
            </a:r>
            <a:r>
              <a:rPr lang="zh-TW" altLang="en-US" sz="1600" b="1" dirty="0" smtClean="0"/>
              <a:t> 資料夾</a:t>
            </a:r>
            <a:r>
              <a:rPr lang="zh-TW" altLang="en-US" sz="1600" b="1" dirty="0"/>
              <a:t>下</a:t>
            </a:r>
            <a:endParaRPr lang="en-US" altLang="zh-TW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15766"/>
            <a:ext cx="4464496" cy="185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69" y="3219822"/>
            <a:ext cx="2880320" cy="106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TRI_TensorRT_Interface_DLL</a:t>
            </a:r>
            <a:r>
              <a:rPr lang="zh-TW" altLang="en-US" sz="2000" b="1" dirty="0" smtClean="0"/>
              <a:t> 建置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4"/>
            <a:ext cx="8640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err="1"/>
              <a:t>Nvidia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Cuda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安裝空間不足 </a:t>
            </a:r>
            <a:endParaRPr lang="en-US" altLang="zh-TW" sz="1600" b="1" dirty="0"/>
          </a:p>
          <a:p>
            <a:pPr marL="742950" lvl="1" indent="-285750">
              <a:buFont typeface="Wingdings" pitchFamily="2" charset="2"/>
              <a:buChar char="n"/>
            </a:pPr>
            <a:r>
              <a:rPr lang="zh-TW" altLang="en-US" sz="1400" b="1" dirty="0"/>
              <a:t>僅選擇 </a:t>
            </a:r>
            <a:r>
              <a:rPr lang="en-US" altLang="zh-TW" sz="1400" b="1" dirty="0" err="1"/>
              <a:t>Cuda</a:t>
            </a:r>
            <a:r>
              <a:rPr lang="en-US" altLang="zh-TW" sz="1400" b="1" dirty="0"/>
              <a:t> </a:t>
            </a:r>
            <a:r>
              <a:rPr lang="zh-TW" altLang="en-US" sz="1400" b="1" dirty="0"/>
              <a:t>項目安裝 </a:t>
            </a:r>
            <a:r>
              <a:rPr lang="en-US" altLang="zh-TW" sz="1400" b="1" dirty="0"/>
              <a:t>(</a:t>
            </a:r>
            <a:r>
              <a:rPr lang="zh-TW" altLang="en-US" sz="1400" b="1" dirty="0"/>
              <a:t>僅</a:t>
            </a:r>
            <a:r>
              <a:rPr lang="zh-TW" altLang="en-US" sz="1400" b="1" dirty="0" smtClean="0"/>
              <a:t>安裝</a:t>
            </a:r>
            <a:r>
              <a:rPr lang="en-US" altLang="zh-TW" sz="1400" b="1" dirty="0" smtClean="0"/>
              <a:t>)</a:t>
            </a:r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無法開啟 </a:t>
            </a:r>
            <a:r>
              <a:rPr lang="en-US" altLang="zh-TW" sz="1600" b="1" dirty="0" err="1" smtClean="0"/>
              <a:t>cuda_runtime_api.h</a:t>
            </a:r>
            <a:endParaRPr lang="en-US" altLang="zh-TW" sz="1600" b="1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zh-TW" altLang="en-US" sz="1400" b="1" dirty="0" smtClean="0"/>
              <a:t>在專案設定中修改目錄路徑和相依性</a:t>
            </a:r>
            <a:endParaRPr lang="en-US" altLang="zh-TW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 b="49422"/>
          <a:stretch/>
        </p:blipFill>
        <p:spPr bwMode="auto">
          <a:xfrm>
            <a:off x="4067944" y="3136171"/>
            <a:ext cx="3150314" cy="137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67544" y="3147814"/>
            <a:ext cx="318370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43558"/>
            <a:ext cx="2468475" cy="18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TRI_TensorRT_Interface_DLL</a:t>
            </a:r>
            <a:r>
              <a:rPr lang="zh-TW" altLang="en-US" sz="2000" b="1" dirty="0" smtClean="0"/>
              <a:t> 建置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4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無法</a:t>
            </a:r>
            <a:r>
              <a:rPr lang="zh-TW" altLang="en-US" sz="1600" b="1" dirty="0" smtClean="0"/>
              <a:t>啟動程式，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不是有效的  </a:t>
            </a:r>
            <a:r>
              <a:rPr lang="en-US" altLang="zh-TW" sz="1600" b="1" dirty="0" smtClean="0"/>
              <a:t>Win32</a:t>
            </a:r>
            <a:r>
              <a:rPr lang="zh-TW" altLang="en-US" sz="1600" b="1" dirty="0" smtClean="0"/>
              <a:t> 應用程式 </a:t>
            </a:r>
            <a:endParaRPr lang="en-US" altLang="zh-TW" sz="1600" b="1" dirty="0"/>
          </a:p>
          <a:p>
            <a:pPr marL="742950" lvl="1" indent="-285750">
              <a:buFont typeface="Wingdings" pitchFamily="2" charset="2"/>
              <a:buChar char="n"/>
            </a:pPr>
            <a:r>
              <a:rPr lang="zh-TW" altLang="en-US" sz="1400" b="1" dirty="0" smtClean="0"/>
              <a:t>變更 </a:t>
            </a:r>
            <a:r>
              <a:rPr lang="en-US" altLang="zh-TW" sz="1400" b="1" dirty="0" err="1" smtClean="0"/>
              <a:t>TRT_Test_DLL</a:t>
            </a:r>
            <a:r>
              <a:rPr lang="en-US" altLang="zh-TW" sz="1400" b="1" dirty="0" smtClean="0"/>
              <a:t> </a:t>
            </a:r>
            <a:r>
              <a:rPr lang="zh-TW" altLang="en-US" sz="1400" b="1" dirty="0" smtClean="0"/>
              <a:t>為啟動專案</a:t>
            </a:r>
            <a:endParaRPr lang="en-US" altLang="zh-TW" sz="14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/>
              <a:t>程式碼無法</a:t>
            </a:r>
            <a:r>
              <a:rPr lang="zh-TW" altLang="en-US" sz="1600" b="1" dirty="0" smtClean="0"/>
              <a:t>繼續，因找不到 </a:t>
            </a:r>
            <a:r>
              <a:rPr lang="en-US" altLang="zh-TW" sz="1600" b="1" dirty="0" err="1" smtClean="0"/>
              <a:t>OpenCV</a:t>
            </a:r>
            <a:endParaRPr lang="en-US" altLang="zh-TW" sz="1600" b="1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zh-TW" altLang="en-US" sz="1600" b="1" dirty="0" smtClean="0"/>
              <a:t>複製以下檔案至 </a:t>
            </a:r>
            <a:r>
              <a:rPr lang="en-US" altLang="zh-TW" sz="1600" b="1" dirty="0" smtClean="0"/>
              <a:t>Windows\System32</a:t>
            </a:r>
            <a:endParaRPr lang="en-US" altLang="zh-TW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9008"/>
            <a:ext cx="2448272" cy="127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5285230" y="606972"/>
            <a:ext cx="2592288" cy="2051416"/>
            <a:chOff x="5285230" y="606972"/>
            <a:chExt cx="2592288" cy="205141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230" y="606972"/>
              <a:ext cx="2592288" cy="2051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285230" y="2283718"/>
              <a:ext cx="1663033" cy="120613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120524"/>
            <a:ext cx="4544615" cy="19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533547" y="4716527"/>
            <a:ext cx="4118573" cy="3439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49939" y="3867894"/>
            <a:ext cx="4102181" cy="1206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TRI_TensorRT_Interface_DLL</a:t>
            </a:r>
            <a:r>
              <a:rPr lang="zh-TW" altLang="en-US" sz="2000" b="1" dirty="0" smtClean="0"/>
              <a:t> 建置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1864" y="637084"/>
            <a:ext cx="899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使用 </a:t>
            </a:r>
            <a:r>
              <a:rPr lang="en-US" altLang="zh-TW" sz="1600" b="1" dirty="0" smtClean="0"/>
              <a:t>VS 2019 </a:t>
            </a:r>
            <a:r>
              <a:rPr lang="zh-TW" altLang="en-US" sz="1600" b="1" dirty="0" smtClean="0"/>
              <a:t>建置時，需將 </a:t>
            </a:r>
            <a:r>
              <a:rPr lang="en-US" altLang="zh-TW" sz="1600" b="1" dirty="0" err="1" smtClean="0"/>
              <a:t>TRI_TensorRT_Interface_DLL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專案屬性下的平台工具組更改成 </a:t>
            </a:r>
            <a:r>
              <a:rPr lang="en-US" altLang="zh-TW" sz="1600" b="1" dirty="0" smtClean="0"/>
              <a:t>VS 2019</a:t>
            </a:r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7574"/>
            <a:ext cx="8136904" cy="38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1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zh-TW" altLang="en-US" sz="2000" b="1" dirty="0" smtClean="0"/>
              <a:t> </a:t>
            </a:r>
            <a:r>
              <a:rPr lang="zh-TW" altLang="en-US" sz="2000" b="1" dirty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4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Debug </a:t>
            </a:r>
            <a:r>
              <a:rPr lang="zh-TW" altLang="en-US" sz="1600" b="1" dirty="0" smtClean="0"/>
              <a:t>情況下執行時，在 </a:t>
            </a:r>
            <a:r>
              <a:rPr lang="en-US" altLang="zh-TW" sz="1600" b="1" dirty="0" err="1" smtClean="0"/>
              <a:t>LoadLibrary</a:t>
            </a:r>
            <a:r>
              <a:rPr lang="en-US" altLang="zh-TW" sz="1600" b="1" dirty="0" smtClean="0"/>
              <a:t> ( ) </a:t>
            </a:r>
            <a:r>
              <a:rPr lang="zh-TW" altLang="en-US" sz="1600" b="1" dirty="0" smtClean="0"/>
              <a:t>出現異常，讀不到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dll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回傳 </a:t>
            </a:r>
            <a:r>
              <a:rPr lang="en-US" altLang="zh-TW" sz="1600" b="1" dirty="0" smtClean="0"/>
              <a:t>NULL</a:t>
            </a:r>
            <a:r>
              <a:rPr lang="zh-TW" altLang="en-US" sz="1600" b="1" dirty="0" smtClean="0"/>
              <a:t> 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 目前 </a:t>
            </a:r>
            <a:r>
              <a:rPr lang="en-US" altLang="zh-TW" sz="1600" b="1" dirty="0" smtClean="0"/>
              <a:t>Release </a:t>
            </a:r>
            <a:r>
              <a:rPr lang="zh-TW" altLang="en-US" sz="1600" b="1" dirty="0" smtClean="0"/>
              <a:t>執行正常 </a:t>
            </a:r>
            <a:r>
              <a:rPr lang="en-US" altLang="zh-TW" sz="1600" b="1" dirty="0" smtClean="0"/>
              <a:t>)</a:t>
            </a: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 smtClean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  <a:p>
            <a:pPr marL="179388" indent="-179388">
              <a:buFont typeface="Wingdings" panose="05000000000000000000" pitchFamily="2" charset="2"/>
              <a:buChar char="l"/>
            </a:pPr>
            <a:endParaRPr lang="en-US" altLang="zh-TW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4" y="1658585"/>
            <a:ext cx="4413036" cy="225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375494" y="4196868"/>
            <a:ext cx="457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複製</a:t>
            </a:r>
            <a:r>
              <a:rPr lang="en-US" altLang="zh-TW" sz="1400" dirty="0" smtClean="0"/>
              <a:t>Release </a:t>
            </a:r>
            <a:r>
              <a:rPr lang="zh-TW" altLang="en-US" sz="1400" dirty="0" smtClean="0"/>
              <a:t>資料夾紅圈資料至 </a:t>
            </a:r>
            <a:r>
              <a:rPr lang="en-US" altLang="zh-TW" sz="1400" dirty="0" smtClean="0"/>
              <a:t>Debug </a:t>
            </a:r>
            <a:r>
              <a:rPr lang="zh-TW" altLang="en-US" sz="1400" dirty="0" smtClean="0"/>
              <a:t>資料夾下即可執行</a:t>
            </a:r>
            <a:endParaRPr lang="zh-TW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36" y="1612642"/>
            <a:ext cx="41479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2307" y="1779662"/>
            <a:ext cx="4102181" cy="1206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62306" y="2355726"/>
            <a:ext cx="4102181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hlinkClick r:id="rId5" action="ppaction://hlinksldjump"/>
          </p:cNvPr>
          <p:cNvSpPr/>
          <p:nvPr/>
        </p:nvSpPr>
        <p:spPr>
          <a:xfrm>
            <a:off x="8914516" y="4896544"/>
            <a:ext cx="121980" cy="12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zh-TW" altLang="en-US" sz="1600" b="1" dirty="0" smtClean="0"/>
              <a:t>使用 </a:t>
            </a:r>
            <a:r>
              <a:rPr lang="en-US" altLang="zh-TW" sz="1600" b="1" dirty="0" smtClean="0"/>
              <a:t>Release </a:t>
            </a:r>
            <a:r>
              <a:rPr lang="zh-TW" altLang="en-US" sz="1600" b="1" dirty="0" smtClean="0"/>
              <a:t>執行前，需先修改程式中內部模型與欲推論圖像名稱，並將推論所需資料搬至 </a:t>
            </a:r>
            <a:r>
              <a:rPr lang="en-US" altLang="zh-TW" sz="1600" b="1" dirty="0" smtClean="0"/>
              <a:t>Release </a:t>
            </a:r>
            <a:r>
              <a:rPr lang="zh-TW" altLang="en-US" sz="1600" b="1" dirty="0"/>
              <a:t>資料夾</a:t>
            </a:r>
            <a:r>
              <a:rPr lang="zh-TW" altLang="en-US" sz="1600" b="1" dirty="0" smtClean="0"/>
              <a:t>下</a:t>
            </a:r>
            <a:endParaRPr lang="en-US" altLang="zh-TW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2" y="2931789"/>
            <a:ext cx="4752528" cy="169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2" y="1491630"/>
            <a:ext cx="33147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914853" y="1537972"/>
            <a:ext cx="3314700" cy="4577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>
            <a:stCxn id="9" idx="3"/>
          </p:cNvCxnSpPr>
          <p:nvPr/>
        </p:nvCxnSpPr>
        <p:spPr>
          <a:xfrm flipV="1">
            <a:off x="4229553" y="1658585"/>
            <a:ext cx="1782607" cy="10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084168" y="1490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欲推論圖片</a:t>
            </a:r>
          </a:p>
        </p:txBody>
      </p:sp>
      <p:sp>
        <p:nvSpPr>
          <p:cNvPr id="14" name="矩形 13"/>
          <p:cNvSpPr/>
          <p:nvPr/>
        </p:nvSpPr>
        <p:spPr>
          <a:xfrm>
            <a:off x="925940" y="2620855"/>
            <a:ext cx="3314700" cy="22885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40640" y="2229959"/>
            <a:ext cx="1771520" cy="168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84168" y="2229959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TRI_Test_DLL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生成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14852" y="2001102"/>
            <a:ext cx="3314700" cy="4135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240640" y="2414625"/>
            <a:ext cx="1771520" cy="3206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067944" y="3252448"/>
            <a:ext cx="19442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156176" y="30677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欲</a:t>
            </a:r>
            <a:r>
              <a:rPr lang="zh-TW" altLang="en-US" dirty="0" smtClean="0"/>
              <a:t>推論</a:t>
            </a:r>
            <a:r>
              <a:rPr lang="zh-TW" altLang="en-US" dirty="0"/>
              <a:t>模型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995936" y="4011910"/>
            <a:ext cx="2016224" cy="2529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161080" y="37790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欲</a:t>
            </a:r>
            <a:r>
              <a:rPr lang="zh-TW" altLang="en-US" dirty="0" smtClean="0"/>
              <a:t>推論圖片名稱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7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7544" y="5155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 smtClean="0"/>
              <a:t>TRI_Test_DLL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推論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496" y="484580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TRI Confidential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AC6-DDDA-4EF9-AE53-E0AF4A47803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3528" y="6275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anose="05000000000000000000" pitchFamily="2" charset="2"/>
              <a:buChar char="l"/>
            </a:pPr>
            <a:r>
              <a:rPr lang="en-US" altLang="zh-TW" sz="1600" b="1" dirty="0" smtClean="0"/>
              <a:t>.txt </a:t>
            </a:r>
            <a:r>
              <a:rPr lang="zh-TW" altLang="en-US" sz="1600" b="1" dirty="0" smtClean="0"/>
              <a:t>紀錄推論與模型相關資訊，由於 </a:t>
            </a:r>
            <a:r>
              <a:rPr lang="en-US" altLang="zh-TW" sz="1600" b="1" dirty="0" smtClean="0"/>
              <a:t>.</a:t>
            </a:r>
            <a:r>
              <a:rPr lang="en-US" altLang="zh-TW" sz="1600" b="1" dirty="0" err="1" smtClean="0"/>
              <a:t>onnx</a:t>
            </a:r>
            <a:r>
              <a:rPr lang="zh-TW" altLang="en-US" sz="1600" b="1" dirty="0" smtClean="0"/>
              <a:t> 先前已解密，因此 </a:t>
            </a:r>
            <a:r>
              <a:rPr lang="en-US" altLang="zh-TW" sz="1600" b="1" dirty="0" smtClean="0"/>
              <a:t>Encryption </a:t>
            </a:r>
            <a:r>
              <a:rPr lang="zh-TW" altLang="en-US" sz="1600" b="1" dirty="0" smtClean="0"/>
              <a:t>可以設為 </a:t>
            </a:r>
            <a:r>
              <a:rPr lang="en-US" altLang="zh-TW" sz="1600" b="1" dirty="0" smtClean="0"/>
              <a:t>0 </a:t>
            </a:r>
            <a:r>
              <a:rPr lang="zh-TW" altLang="en-US" sz="1600" b="1" dirty="0" smtClean="0"/>
              <a:t>避免重複解密</a:t>
            </a:r>
            <a:endParaRPr lang="en-US" altLang="zh-TW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6"/>
          <a:stretch/>
        </p:blipFill>
        <p:spPr bwMode="auto">
          <a:xfrm>
            <a:off x="2771800" y="1382749"/>
            <a:ext cx="2614365" cy="358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771800" y="2030663"/>
            <a:ext cx="2614365" cy="144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32885</TotalTime>
  <Words>2435</Words>
  <Application>Microsoft Office PowerPoint</Application>
  <PresentationFormat>如螢幕大小 (16:9)</PresentationFormat>
  <Paragraphs>555</Paragraphs>
  <Slides>37</Slides>
  <Notes>37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TensorRT 推論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SandraChang</dc:creator>
  <cp:lastModifiedBy>KevinLin</cp:lastModifiedBy>
  <cp:revision>609</cp:revision>
  <dcterms:created xsi:type="dcterms:W3CDTF">2020-03-26T02:59:05Z</dcterms:created>
  <dcterms:modified xsi:type="dcterms:W3CDTF">2024-03-06T03:11:24Z</dcterms:modified>
</cp:coreProperties>
</file>