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9E4B-0FFA-459F-8B8E-79ECAED51A23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77C4E-DD21-47B8-B724-87FA5F79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0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77C4E-DD21-47B8-B724-87FA5F794D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29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7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2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1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9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9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4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錫膏影像分析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Piecewise Linear Regression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:\test\SAG_green_demo_board\B_histogram\RT100_1_1_B_histo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7829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"/>
          <a:stretch/>
        </p:blipFill>
        <p:spPr bwMode="auto">
          <a:xfrm>
            <a:off x="5040817" y="1197829"/>
            <a:ext cx="3600000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1" r="87303" b="46102"/>
          <a:stretch/>
        </p:blipFill>
        <p:spPr bwMode="auto">
          <a:xfrm>
            <a:off x="4236591" y="2204864"/>
            <a:ext cx="612589" cy="40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2833" y="4130845"/>
                <a:ext cx="4175191" cy="2538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赤池資訊準則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(AIC)</a:t>
                </a:r>
                <a:endParaRPr lang="en-US" altLang="zh-TW" sz="2000" b="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𝐴𝐼𝐶</m:t>
                      </m:r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𝑙𝑛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TW" altLang="en-US" b="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𝑛</a:t>
                </a:r>
                <a:r>
                  <a:rPr lang="en-US" altLang="zh-TW" b="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b="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樣本數量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𝑘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參數數量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斜率、截距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ctr"/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殘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差平方和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(SSE)</a:t>
                </a:r>
                <a:endParaRPr lang="en-US" altLang="zh-TW" sz="2000" b="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𝑆𝑆𝐸</m:t>
                      </m:r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33" y="4130845"/>
                <a:ext cx="4175191" cy="2538515"/>
              </a:xfrm>
              <a:prstGeom prst="rect">
                <a:avLst/>
              </a:prstGeom>
              <a:blipFill rotWithShape="1">
                <a:blip r:embed="rId5"/>
                <a:stretch>
                  <a:fillRect l="-1316" t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547664" y="5940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i="1" dirty="0"/>
          </a:p>
        </p:txBody>
      </p:sp>
      <p:pic>
        <p:nvPicPr>
          <p:cNvPr id="2051" name="Picture 3" descr="D:\test\SAG_green_demo_board\PLR_AIC_1416\RT100_1_1_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17" y="4049858"/>
            <a:ext cx="3600000" cy="27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9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OTSU vs. Piecewise Linear Regression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2" descr="D:\AI_inference\Central_Science\Data\Image_backup\11501++PR1011_1~1_RG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14"/>
            <a:ext cx="1219200" cy="12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y_teng\Desktop\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56158"/>
            <a:ext cx="6400644" cy="405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D:\Training tool\RGB_DS_WL_PADZERO\PD1074_1~1_RGB_padzer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96" y="2216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321060" y="435170"/>
            <a:ext cx="792088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851577" y="275666"/>
            <a:ext cx="1111096" cy="1111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90282" y="3825622"/>
                <a:ext cx="316028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紅線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(OTSU):</a:t>
                </a:r>
                <a:r>
                  <a:rPr lang="zh-TW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38-66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Pad</m:t>
                      </m:r>
                      <m:r>
                        <a:rPr lang="en-US" altLang="zh-TW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&lt;1.84%</m:t>
                      </m:r>
                    </m:oMath>
                  </m:oMathPara>
                </a14:m>
                <a:endParaRPr lang="en-US" altLang="zh-TW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Solder: </a:t>
                </a:r>
                <a14:m>
                  <m:oMath xmlns:m="http://schemas.openxmlformats.org/officeDocument/2006/math"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95.64</m:t>
                    </m:r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%~</m:t>
                    </m:r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99</m:t>
                    </m:r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98</m:t>
                    </m:r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綠線</a:t>
                </a:r>
                <a:r>
                  <a:rPr lang="en-US" altLang="zh-TW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(PLR):</a:t>
                </a:r>
                <a:r>
                  <a:rPr lang="zh-TW" altLang="en-US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48-55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Pad</m:t>
                      </m:r>
                      <m:r>
                        <a:rPr lang="en-US" altLang="zh-TW" sz="22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TW" sz="22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0.10</m:t>
                      </m:r>
                      <m:r>
                        <a:rPr lang="en-US" altLang="zh-TW" sz="220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altLang="zh-TW" sz="220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Solder: </a:t>
                </a:r>
                <a14:m>
                  <m:oMath xmlns:m="http://schemas.openxmlformats.org/officeDocument/2006/math">
                    <m:r>
                      <a:rPr lang="en-US" altLang="zh-TW" sz="2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99.31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/>
                      </a:rPr>
                      <m:t>%~</m:t>
                    </m:r>
                    <m:r>
                      <a:rPr lang="en-US" altLang="zh-TW" sz="2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99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82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altLang="zh-TW" sz="2200" dirty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82" y="3825622"/>
                <a:ext cx="3160284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312" t="-1724" b="-48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21060" y="1496978"/>
            <a:ext cx="849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在焊盤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(Pad)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檢測中，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方法相比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OTSU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改善幅度達到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94.57%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在錫膏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(Solder)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檢測中，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方法相比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OTSU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的中心改善幅度為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1.79%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 範圍改善幅度為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88.3%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0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SPI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機台檢測流程比較分析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6" name="群組 65"/>
          <p:cNvGrpSpPr/>
          <p:nvPr/>
        </p:nvGrpSpPr>
        <p:grpSpPr>
          <a:xfrm>
            <a:off x="1457625" y="5010557"/>
            <a:ext cx="6174671" cy="1658803"/>
            <a:chOff x="2029320" y="4763799"/>
            <a:chExt cx="6174671" cy="1658803"/>
          </a:xfrm>
        </p:grpSpPr>
        <p:cxnSp>
          <p:nvCxnSpPr>
            <p:cNvPr id="4" name="直線單箭頭接點 3"/>
            <p:cNvCxnSpPr>
              <a:stCxn id="16" idx="2"/>
              <a:endCxn id="7" idx="0"/>
            </p:cNvCxnSpPr>
            <p:nvPr/>
          </p:nvCxnSpPr>
          <p:spPr>
            <a:xfrm>
              <a:off x="6097729" y="5413706"/>
              <a:ext cx="4500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6591101" y="5624750"/>
              <a:ext cx="540000" cy="50359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queue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249900" y="5719792"/>
              <a:ext cx="954091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Inspection threads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6673788" y="5107707"/>
              <a:ext cx="360040" cy="61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線接點 7"/>
            <p:cNvCxnSpPr/>
            <p:nvPr/>
          </p:nvCxnSpPr>
          <p:spPr>
            <a:xfrm rot="16200000">
              <a:off x="6511824" y="5413727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6200000">
              <a:off x="6799856" y="5413727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670891" y="523245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7609896" y="5287744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7609896" y="4783688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7487849" y="5252124"/>
              <a:ext cx="324943" cy="28814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線單箭頭接點 13"/>
            <p:cNvCxnSpPr>
              <a:endCxn id="12" idx="0"/>
            </p:cNvCxnSpPr>
            <p:nvPr/>
          </p:nvCxnSpPr>
          <p:spPr>
            <a:xfrm rot="16200000">
              <a:off x="7132893" y="5170699"/>
              <a:ext cx="234015" cy="17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11" idx="0"/>
            </p:cNvCxnSpPr>
            <p:nvPr/>
          </p:nvCxnSpPr>
          <p:spPr>
            <a:xfrm rot="16200000" flipH="1">
              <a:off x="7150896" y="5458743"/>
              <a:ext cx="198009" cy="17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 rot="16200000">
              <a:off x="5647729" y="5053706"/>
              <a:ext cx="180000" cy="72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單箭頭接點 16"/>
            <p:cNvCxnSpPr>
              <a:stCxn id="32" idx="2"/>
              <a:endCxn id="16" idx="0"/>
            </p:cNvCxnSpPr>
            <p:nvPr/>
          </p:nvCxnSpPr>
          <p:spPr>
            <a:xfrm flipV="1">
              <a:off x="4900327" y="5413706"/>
              <a:ext cx="4774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305641" y="4820115"/>
              <a:ext cx="850416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Inference </a:t>
              </a: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hread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77649" y="5935896"/>
              <a:ext cx="756065" cy="4867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GPU</a:t>
              </a:r>
              <a:endPara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5665681" y="5503768"/>
              <a:ext cx="0" cy="4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 flipV="1">
              <a:off x="5818081" y="5503768"/>
              <a:ext cx="0" cy="4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5161625" y="5593727"/>
              <a:ext cx="540016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RGB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845751" y="5593727"/>
              <a:ext cx="630047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288327" y="5232451"/>
              <a:ext cx="612000" cy="895889"/>
              <a:chOff x="1331640" y="3661622"/>
              <a:chExt cx="612000" cy="895889"/>
            </a:xfrm>
          </p:grpSpPr>
          <p:sp>
            <p:nvSpPr>
              <p:cNvPr id="31" name="文字方塊 30"/>
              <p:cNvSpPr txBox="1"/>
              <p:nvPr/>
            </p:nvSpPr>
            <p:spPr>
              <a:xfrm>
                <a:off x="1374933" y="4053921"/>
                <a:ext cx="540000" cy="50359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Job</a:t>
                </a:r>
              </a:p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queue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6200000">
                <a:off x="1457620" y="3536878"/>
                <a:ext cx="360040" cy="61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 rot="16200000">
                <a:off x="1295656" y="3842898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16200000">
                <a:off x="1583688" y="3842898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字方塊 34"/>
              <p:cNvSpPr txBox="1"/>
              <p:nvPr/>
            </p:nvSpPr>
            <p:spPr>
              <a:xfrm>
                <a:off x="1454723" y="3661622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…</a:t>
                </a:r>
                <a:endParaRPr lang="zh-TW" altLang="en-US" sz="1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菱形 38"/>
            <p:cNvSpPr/>
            <p:nvPr/>
          </p:nvSpPr>
          <p:spPr>
            <a:xfrm>
              <a:off x="2452054" y="5062712"/>
              <a:ext cx="1412961" cy="70202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 AI?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線單箭頭接點 39"/>
            <p:cNvCxnSpPr>
              <a:stCxn id="39" idx="3"/>
              <a:endCxn id="32" idx="0"/>
            </p:cNvCxnSpPr>
            <p:nvPr/>
          </p:nvCxnSpPr>
          <p:spPr>
            <a:xfrm flipV="1">
              <a:off x="3865015" y="5413707"/>
              <a:ext cx="423312" cy="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endCxn id="39" idx="1"/>
            </p:cNvCxnSpPr>
            <p:nvPr/>
          </p:nvCxnSpPr>
          <p:spPr>
            <a:xfrm flipV="1">
              <a:off x="2029320" y="5413726"/>
              <a:ext cx="422734" cy="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接點 54"/>
            <p:cNvCxnSpPr>
              <a:stCxn id="39" idx="0"/>
              <a:endCxn id="7" idx="3"/>
            </p:cNvCxnSpPr>
            <p:nvPr/>
          </p:nvCxnSpPr>
          <p:spPr>
            <a:xfrm rot="16200000" flipH="1">
              <a:off x="4920683" y="3300563"/>
              <a:ext cx="170975" cy="3695273"/>
            </a:xfrm>
            <a:prstGeom prst="bentConnector3">
              <a:avLst>
                <a:gd name="adj1" fmla="val -27632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3791604" y="5414161"/>
              <a:ext cx="540016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Yes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180824" y="4763799"/>
              <a:ext cx="383064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No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854573" y="3233588"/>
            <a:ext cx="1206105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Inspection box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1" name="左大括弧 70"/>
          <p:cNvSpPr/>
          <p:nvPr/>
        </p:nvSpPr>
        <p:spPr>
          <a:xfrm>
            <a:off x="2020690" y="2004814"/>
            <a:ext cx="504398" cy="1454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2579477" y="1763337"/>
            <a:ext cx="1254849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 Color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66108" y="3207639"/>
            <a:ext cx="1254849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Inference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602732" y="1650577"/>
            <a:ext cx="954091" cy="1169694"/>
            <a:chOff x="6745805" y="1502989"/>
            <a:chExt cx="954091" cy="1169694"/>
          </a:xfrm>
        </p:grpSpPr>
        <p:sp>
          <p:nvSpPr>
            <p:cNvPr id="75" name="文字方塊 74"/>
            <p:cNvSpPr txBox="1"/>
            <p:nvPr/>
          </p:nvSpPr>
          <p:spPr>
            <a:xfrm>
              <a:off x="6745805" y="2169093"/>
              <a:ext cx="954091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Inspection threads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16200000">
              <a:off x="7105801" y="1737045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16200000">
              <a:off x="7105801" y="1232989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 rot="16200000">
              <a:off x="6983754" y="1701425"/>
              <a:ext cx="324943" cy="28814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線單箭頭接點 79"/>
          <p:cNvCxnSpPr>
            <a:stCxn id="73" idx="3"/>
          </p:cNvCxnSpPr>
          <p:nvPr/>
        </p:nvCxnSpPr>
        <p:spPr>
          <a:xfrm>
            <a:off x="3834326" y="2015365"/>
            <a:ext cx="81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74" idx="3"/>
          </p:cNvCxnSpPr>
          <p:nvPr/>
        </p:nvCxnSpPr>
        <p:spPr>
          <a:xfrm>
            <a:off x="3820957" y="3459667"/>
            <a:ext cx="768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807050" y="4562817"/>
            <a:ext cx="1254849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 Color</a:t>
            </a:r>
            <a:endParaRPr lang="zh-TW" altLang="en-US" sz="16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617924" y="3116046"/>
            <a:ext cx="954091" cy="1169694"/>
            <a:chOff x="6745805" y="1502989"/>
            <a:chExt cx="954091" cy="1169694"/>
          </a:xfrm>
        </p:grpSpPr>
        <p:sp>
          <p:nvSpPr>
            <p:cNvPr id="95" name="文字方塊 94"/>
            <p:cNvSpPr txBox="1"/>
            <p:nvPr/>
          </p:nvSpPr>
          <p:spPr>
            <a:xfrm>
              <a:off x="6745805" y="2169093"/>
              <a:ext cx="954091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Inspection threads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7105801" y="1737045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7105801" y="1232989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 rot="16200000">
              <a:off x="6983754" y="1701425"/>
              <a:ext cx="324943" cy="28814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5978139" y="1791612"/>
            <a:ext cx="1244560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Color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962155" y="3215503"/>
            <a:ext cx="1260544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流程一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650321" y="5418302"/>
            <a:ext cx="1256118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流程二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3" name="直線接點 102"/>
          <p:cNvCxnSpPr/>
          <p:nvPr/>
        </p:nvCxnSpPr>
        <p:spPr>
          <a:xfrm>
            <a:off x="0" y="4365104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3018" y="2244632"/>
            <a:ext cx="929214" cy="92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文字方塊 104"/>
          <p:cNvSpPr txBox="1"/>
          <p:nvPr/>
        </p:nvSpPr>
        <p:spPr>
          <a:xfrm>
            <a:off x="348093" y="6167304"/>
            <a:ext cx="1206105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Inspection box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538" y="5178348"/>
            <a:ext cx="929214" cy="92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 Time Comparison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2438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個檢測框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(Inspection box)</a:t>
            </a:r>
          </a:p>
          <a:p>
            <a:pPr lvl="1"/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流程二比流程一減少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2.46</a:t>
            </a:r>
            <a:r>
              <a:rPr lang="zh-TW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(20.6%)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，但仍比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Color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多了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1.46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(18.2%)</a:t>
            </a:r>
          </a:p>
          <a:p>
            <a:pPr lvl="1"/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Release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流程並無顯著差異，都比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Color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多了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90%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82%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的運算時間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檢測效果仍在多個客戶資料中進行驗證，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檢測在高解析度機台表現較好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60469"/>
              </p:ext>
            </p:extLst>
          </p:nvPr>
        </p:nvGraphicFramePr>
        <p:xfrm>
          <a:off x="539552" y="3155111"/>
          <a:ext cx="802374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060"/>
                <a:gridCol w="1080120"/>
                <a:gridCol w="1152128"/>
                <a:gridCol w="1152128"/>
                <a:gridCol w="1152128"/>
                <a:gridCol w="1020930"/>
                <a:gridCol w="1146249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Debug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Average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流程一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11.94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流程二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9.48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2D Color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7.9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8.0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7.9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8.02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61554"/>
              </p:ext>
            </p:extLst>
          </p:nvPr>
        </p:nvGraphicFramePr>
        <p:xfrm>
          <a:off x="539552" y="4883303"/>
          <a:ext cx="802374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060"/>
                <a:gridCol w="1080120"/>
                <a:gridCol w="1152128"/>
                <a:gridCol w="1152128"/>
                <a:gridCol w="1152128"/>
                <a:gridCol w="1020930"/>
                <a:gridCol w="1146249"/>
              </a:tblGrid>
              <a:tr h="2988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Release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Average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流程一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6.1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5.7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TW" sz="18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5.94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流程二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5.5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5.8</a:t>
                      </a:r>
                      <a:endParaRPr lang="en-US" altLang="zh-TW" sz="18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5.68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2D Color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67544" y="645333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CPU: i7-13800H 6*P-cores+8*E-cores; GPU: RTX 4080 12GB Laptop; RAM: 64GB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DDR5 5600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348</Words>
  <Application>Microsoft Office PowerPoint</Application>
  <PresentationFormat>如螢幕大小 (4:3)</PresentationFormat>
  <Paragraphs>106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錫膏影像分析 – Piecewise Linear Regression</vt:lpstr>
      <vt:lpstr>OTSU vs. Piecewise Linear Regression</vt:lpstr>
      <vt:lpstr>SPI機台檢測流程比較分析</vt:lpstr>
      <vt:lpstr>Cycle Time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JoyTeng鄧喬尹</dc:creator>
  <cp:lastModifiedBy>JoyTeng鄧喬尹</cp:lastModifiedBy>
  <cp:revision>22</cp:revision>
  <dcterms:created xsi:type="dcterms:W3CDTF">2025-03-31T05:52:16Z</dcterms:created>
  <dcterms:modified xsi:type="dcterms:W3CDTF">2025-03-31T09:41:28Z</dcterms:modified>
</cp:coreProperties>
</file>