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autoCompressPictures="0">
  <p:sldMasterIdLst>
    <p:sldMasterId id="2147483648" r:id="rId1"/>
  </p:sldMasterIdLst>
  <p:notesMasterIdLst>
    <p:notesMasterId r:id="rId15"/>
  </p:notesMasterIdLst>
  <p:handoutMasterIdLst>
    <p:handoutMasterId r:id="rId16"/>
  </p:handoutMasterIdLst>
  <p:sldIdLst>
    <p:sldId id="3243" r:id="rId2"/>
    <p:sldId id="3246" r:id="rId3"/>
    <p:sldId id="3242" r:id="rId4"/>
    <p:sldId id="3256" r:id="rId5"/>
    <p:sldId id="3245" r:id="rId6"/>
    <p:sldId id="3254" r:id="rId7"/>
    <p:sldId id="3255" r:id="rId8"/>
    <p:sldId id="3208" r:id="rId9"/>
    <p:sldId id="3211" r:id="rId10"/>
    <p:sldId id="3214" r:id="rId11"/>
    <p:sldId id="3231" r:id="rId12"/>
    <p:sldId id="3226" r:id="rId13"/>
    <p:sldId id="3253" r:id="rId14"/>
  </p:sldIdLst>
  <p:sldSz cx="12858750" cy="7232650"/>
  <p:notesSz cx="6858000" cy="9144000"/>
  <p:embeddedFontLst>
    <p:embeddedFont>
      <p:font typeface="Cambria Math" panose="02040503050406030204" pitchFamily="18" charset="0"/>
      <p:regular r:id="rId17"/>
    </p:embeddedFont>
    <p:embeddedFont>
      <p:font typeface="微软雅黑" panose="020B0503020204020204" pitchFamily="34" charset="-122"/>
      <p:regular r:id="rId18"/>
      <p:bold r:id="rId19"/>
    </p:embeddedFont>
  </p:embeddedFontLst>
  <p:custDataLst>
    <p:tags r:id="rId2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p:defaultTextStyle>
  <p:extLst>
    <p:ext uri="{521415D9-36F7-43E2-AB2F-B90AF26B5E84}">
      <p14:sectionLst xmlns:p14="http://schemas.microsoft.com/office/powerpoint/2010/main">
        <p14:section name="默认节" id="{C6A454B3-CC48-4863-B036-1DE362A4174A}">
          <p14:sldIdLst>
            <p14:sldId id="3243"/>
          </p14:sldIdLst>
        </p14:section>
        <p14:section name="ArcEDB Profile" id="{927874B0-F5C8-4620-8C83-2EAAD851395B}">
          <p14:sldIdLst>
            <p14:sldId id="3246"/>
            <p14:sldId id="3242"/>
            <p14:sldId id="3256"/>
            <p14:sldId id="3245"/>
            <p14:sldId id="3254"/>
            <p14:sldId id="3255"/>
          </p14:sldIdLst>
        </p14:section>
        <p14:section name="Engorgio Paper" id="{04E600CD-5AED-4227-BA39-5E5C3E3871B3}">
          <p14:sldIdLst>
            <p14:sldId id="3208"/>
            <p14:sldId id="3211"/>
            <p14:sldId id="3214"/>
            <p14:sldId id="3231"/>
            <p14:sldId id="3226"/>
          </p14:sldIdLst>
        </p14:section>
        <p14:section name="New Idea" id="{029C85A2-6658-46B3-99C8-E9864DD75A13}">
          <p14:sldIdLst>
            <p14:sldId id="3253"/>
          </p14:sldIdLst>
        </p14:section>
      </p14:sectionLst>
    </p:ext>
    <p:ext uri="{EFAFB233-063F-42B5-8137-9DF3F51BA10A}">
      <p15:sldGuideLst xmlns:p15="http://schemas.microsoft.com/office/powerpoint/2012/main">
        <p15:guide id="1" orient="horz" pos="328">
          <p15:clr>
            <a:srgbClr val="A4A3A4"/>
          </p15:clr>
        </p15:guide>
        <p15:guide id="2" pos="2871">
          <p15:clr>
            <a:srgbClr val="A4A3A4"/>
          </p15:clr>
        </p15:guide>
        <p15:guide id="3" pos="557">
          <p15:clr>
            <a:srgbClr val="A4A3A4"/>
          </p15:clr>
        </p15:guide>
        <p15:guide id="4" orient="horz" pos="4183">
          <p15:clr>
            <a:srgbClr val="A4A3A4"/>
          </p15:clr>
        </p15:guide>
        <p15:guide id="5" pos="7588">
          <p15:clr>
            <a:srgbClr val="A4A3A4"/>
          </p15:clr>
        </p15:guide>
        <p15:guide id="6" pos="376">
          <p15:clr>
            <a:srgbClr val="A4A3A4"/>
          </p15:clr>
        </p15:guide>
        <p15:guide id="7" pos="132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0C1"/>
    <a:srgbClr val="194A96"/>
    <a:srgbClr val="0070C0"/>
    <a:srgbClr val="314271"/>
    <a:srgbClr val="7F7F7F"/>
    <a:srgbClr val="A78357"/>
    <a:srgbClr val="28C7D4"/>
    <a:srgbClr val="F94D4D"/>
    <a:srgbClr val="FEFE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8" autoAdjust="0"/>
    <p:restoredTop sz="92986" autoAdjust="0"/>
  </p:normalViewPr>
  <p:slideViewPr>
    <p:cSldViewPr showGuides="1">
      <p:cViewPr varScale="1">
        <p:scale>
          <a:sx n="102" d="100"/>
          <a:sy n="102" d="100"/>
        </p:scale>
        <p:origin x="88" y="196"/>
      </p:cViewPr>
      <p:guideLst>
        <p:guide orient="horz" pos="328"/>
        <p:guide pos="2871"/>
        <p:guide pos="557"/>
        <p:guide orient="horz" pos="4183"/>
        <p:guide pos="7588"/>
        <p:guide pos="376"/>
        <p:guide pos="1328"/>
      </p:guideLst>
    </p:cSldViewPr>
  </p:slideViewPr>
  <p:outlineViewPr>
    <p:cViewPr>
      <p:scale>
        <a:sx n="100" d="100"/>
        <a:sy n="100" d="100"/>
      </p:scale>
      <p:origin x="0" y="984"/>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2025/5/15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2025/5/15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4306C-9108-B1F6-9C9A-CFA55647D3C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A968B18-4F6D-B301-7869-38CA687511B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9FFC514-6993-2BDB-0D17-ECFD18F256F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51A9DE99-3077-CBEA-A65D-FDE3B5F22663}"/>
              </a:ext>
            </a:extLst>
          </p:cNvPr>
          <p:cNvSpPr>
            <a:spLocks noGrp="1"/>
          </p:cNvSpPr>
          <p:nvPr>
            <p:ph type="sldNum" sz="quarter" idx="10"/>
          </p:nvPr>
        </p:nvSpPr>
        <p:spPr/>
        <p:txBody>
          <a:bodyPr/>
          <a:lstStyle/>
          <a:p>
            <a:fld id="{5EF711DA-82CB-44C8-99EC-9CE596A896FB}" type="slidenum">
              <a:rPr lang="zh-CN" altLang="en-US" smtClean="0"/>
              <a:t>3</a:t>
            </a:fld>
            <a:endParaRPr lang="zh-CN" altLang="en-US"/>
          </a:p>
        </p:txBody>
      </p:sp>
    </p:spTree>
    <p:extLst>
      <p:ext uri="{BB962C8B-B14F-4D97-AF65-F5344CB8AC3E}">
        <p14:creationId xmlns:p14="http://schemas.microsoft.com/office/powerpoint/2010/main" val="2687460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2B371-9FFB-C4EC-7FB3-480A5DA06DA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55A907-AAEE-4858-BE19-A622784F3CD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F8B7186-7B0E-D3A1-D7F3-2BD48EFD9CB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A70C00F-C29E-14F9-AE51-51CD807EE174}"/>
              </a:ext>
            </a:extLst>
          </p:cNvPr>
          <p:cNvSpPr>
            <a:spLocks noGrp="1"/>
          </p:cNvSpPr>
          <p:nvPr>
            <p:ph type="sldNum" sz="quarter" idx="10"/>
          </p:nvPr>
        </p:nvSpPr>
        <p:spPr/>
        <p:txBody>
          <a:bodyPr/>
          <a:lstStyle/>
          <a:p>
            <a:fld id="{5EF711DA-82CB-44C8-99EC-9CE596A896FB}" type="slidenum">
              <a:rPr lang="zh-CN" altLang="en-US" smtClean="0"/>
              <a:t>13</a:t>
            </a:fld>
            <a:endParaRPr lang="zh-CN" altLang="en-US"/>
          </a:p>
        </p:txBody>
      </p:sp>
    </p:spTree>
    <p:extLst>
      <p:ext uri="{BB962C8B-B14F-4D97-AF65-F5344CB8AC3E}">
        <p14:creationId xmlns:p14="http://schemas.microsoft.com/office/powerpoint/2010/main" val="913174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0BD88-2CEB-3544-34B1-03D62A4AD85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E8B60A5-30E7-6DF2-D4FC-AD384923318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DA1DB13-2AE2-A1DD-59FF-01769C5A90E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87CE672-104A-DBE7-D1F6-8185268628F4}"/>
              </a:ext>
            </a:extLst>
          </p:cNvPr>
          <p:cNvSpPr>
            <a:spLocks noGrp="1"/>
          </p:cNvSpPr>
          <p:nvPr>
            <p:ph type="sldNum" sz="quarter" idx="10"/>
          </p:nvPr>
        </p:nvSpPr>
        <p:spPr/>
        <p:txBody>
          <a:bodyPr/>
          <a:lstStyle/>
          <a:p>
            <a:fld id="{5EF711DA-82CB-44C8-99EC-9CE596A896FB}" type="slidenum">
              <a:rPr lang="zh-CN" altLang="en-US" smtClean="0"/>
              <a:t>4</a:t>
            </a:fld>
            <a:endParaRPr lang="zh-CN" altLang="en-US"/>
          </a:p>
        </p:txBody>
      </p:sp>
    </p:spTree>
    <p:extLst>
      <p:ext uri="{BB962C8B-B14F-4D97-AF65-F5344CB8AC3E}">
        <p14:creationId xmlns:p14="http://schemas.microsoft.com/office/powerpoint/2010/main" val="4220388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855FD-82B7-1D15-094F-4BB49696C3D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A131363-2DC2-6426-C60B-9C579B090B7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0A53816-B848-11CE-4221-2B966FA0A68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DA31869-BF74-6F4C-2F82-40744479F2B6}"/>
              </a:ext>
            </a:extLst>
          </p:cNvPr>
          <p:cNvSpPr>
            <a:spLocks noGrp="1"/>
          </p:cNvSpPr>
          <p:nvPr>
            <p:ph type="sldNum" sz="quarter" idx="10"/>
          </p:nvPr>
        </p:nvSpPr>
        <p:spPr/>
        <p:txBody>
          <a:bodyPr/>
          <a:lstStyle/>
          <a:p>
            <a:fld id="{5EF711DA-82CB-44C8-99EC-9CE596A896FB}" type="slidenum">
              <a:rPr lang="zh-CN" altLang="en-US" smtClean="0"/>
              <a:t>5</a:t>
            </a:fld>
            <a:endParaRPr lang="zh-CN" altLang="en-US"/>
          </a:p>
        </p:txBody>
      </p:sp>
    </p:spTree>
    <p:extLst>
      <p:ext uri="{BB962C8B-B14F-4D97-AF65-F5344CB8AC3E}">
        <p14:creationId xmlns:p14="http://schemas.microsoft.com/office/powerpoint/2010/main" val="200744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D1C92-C970-0C59-7D08-EF92121B487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E2CEEF6-5B2D-AC4A-0213-E2F3E7C6EB8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81D76C0-08CC-5EA8-5895-F83A2BBDBC9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92D2DA4-7A49-66ED-D227-E1265938DE3A}"/>
              </a:ext>
            </a:extLst>
          </p:cNvPr>
          <p:cNvSpPr>
            <a:spLocks noGrp="1"/>
          </p:cNvSpPr>
          <p:nvPr>
            <p:ph type="sldNum" sz="quarter" idx="10"/>
          </p:nvPr>
        </p:nvSpPr>
        <p:spPr/>
        <p:txBody>
          <a:bodyPr/>
          <a:lstStyle/>
          <a:p>
            <a:fld id="{5EF711DA-82CB-44C8-99EC-9CE596A896FB}" type="slidenum">
              <a:rPr lang="zh-CN" altLang="en-US" smtClean="0"/>
              <a:t>6</a:t>
            </a:fld>
            <a:endParaRPr lang="zh-CN" altLang="en-US"/>
          </a:p>
        </p:txBody>
      </p:sp>
    </p:spTree>
    <p:extLst>
      <p:ext uri="{BB962C8B-B14F-4D97-AF65-F5344CB8AC3E}">
        <p14:creationId xmlns:p14="http://schemas.microsoft.com/office/powerpoint/2010/main" val="243976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2276E-0612-AC0C-2726-EC9D4E41035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5E348B7-E98A-8C46-4466-F154D84C7D1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18B3AE6-C603-6C7A-E9DA-0210C3EB4E0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9B506AA-12E0-B28B-B319-C26A5F077E02}"/>
              </a:ext>
            </a:extLst>
          </p:cNvPr>
          <p:cNvSpPr>
            <a:spLocks noGrp="1"/>
          </p:cNvSpPr>
          <p:nvPr>
            <p:ph type="sldNum" sz="quarter" idx="10"/>
          </p:nvPr>
        </p:nvSpPr>
        <p:spPr/>
        <p:txBody>
          <a:bodyPr/>
          <a:lstStyle/>
          <a:p>
            <a:fld id="{5EF711DA-82CB-44C8-99EC-9CE596A896FB}" type="slidenum">
              <a:rPr lang="zh-CN" altLang="en-US" smtClean="0"/>
              <a:t>7</a:t>
            </a:fld>
            <a:endParaRPr lang="zh-CN" altLang="en-US"/>
          </a:p>
        </p:txBody>
      </p:sp>
    </p:spTree>
    <p:extLst>
      <p:ext uri="{BB962C8B-B14F-4D97-AF65-F5344CB8AC3E}">
        <p14:creationId xmlns:p14="http://schemas.microsoft.com/office/powerpoint/2010/main" val="573094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96E6C-6813-D258-108E-C43C823B2E5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BCD5CA-A489-27A8-B859-EDE2B13EC74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D6BEF3F-25E5-9F45-FCD6-C00E03B1E39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E2E8096-435B-F0E8-3DDA-0767E87CCA3C}"/>
              </a:ext>
            </a:extLst>
          </p:cNvPr>
          <p:cNvSpPr>
            <a:spLocks noGrp="1"/>
          </p:cNvSpPr>
          <p:nvPr>
            <p:ph type="sldNum" sz="quarter" idx="10"/>
          </p:nvPr>
        </p:nvSpPr>
        <p:spPr/>
        <p:txBody>
          <a:bodyPr/>
          <a:lstStyle/>
          <a:p>
            <a:fld id="{5EF711DA-82CB-44C8-99EC-9CE596A896FB}" type="slidenum">
              <a:rPr lang="zh-CN" altLang="en-US" smtClean="0"/>
              <a:t>11</a:t>
            </a:fld>
            <a:endParaRPr lang="zh-CN" altLang="en-US"/>
          </a:p>
        </p:txBody>
      </p:sp>
    </p:spTree>
    <p:extLst>
      <p:ext uri="{BB962C8B-B14F-4D97-AF65-F5344CB8AC3E}">
        <p14:creationId xmlns:p14="http://schemas.microsoft.com/office/powerpoint/2010/main" val="1315861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extLst>
      <p:ext uri="{BB962C8B-B14F-4D97-AF65-F5344CB8AC3E}">
        <p14:creationId xmlns:p14="http://schemas.microsoft.com/office/powerpoint/2010/main" val="147473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1C3CEF-B625-4558-9E75-934060632C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2025/5/15</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wmf"/></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oleObject" Target="../embeddings/oleObject2.bin"/><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w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oleObject" Target="../embeddings/oleObject3.bin"/><Relationship Id="rId11" Type="http://schemas.openxmlformats.org/officeDocument/2006/relationships/image" Target="../media/image23.png"/><Relationship Id="rId5" Type="http://schemas.openxmlformats.org/officeDocument/2006/relationships/image" Target="../media/image19.png"/><Relationship Id="rId10"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DE468-B31A-D447-CA1E-C7B06EBEACB4}"/>
            </a:ext>
          </a:extLst>
        </p:cNvPr>
        <p:cNvGrpSpPr/>
        <p:nvPr/>
      </p:nvGrpSpPr>
      <p:grpSpPr>
        <a:xfrm>
          <a:off x="0" y="0"/>
          <a:ext cx="0" cy="0"/>
          <a:chOff x="0" y="0"/>
          <a:chExt cx="0" cy="0"/>
        </a:xfrm>
      </p:grpSpPr>
      <p:sp>
        <p:nvSpPr>
          <p:cNvPr id="11" name="矩形 10">
            <a:extLst>
              <a:ext uri="{FF2B5EF4-FFF2-40B4-BE49-F238E27FC236}">
                <a16:creationId xmlns:a16="http://schemas.microsoft.com/office/drawing/2014/main" id="{12F166CB-0859-2BA1-ABB1-6E80ED0051C6}"/>
              </a:ext>
            </a:extLst>
          </p:cNvPr>
          <p:cNvSpPr/>
          <p:nvPr/>
        </p:nvSpPr>
        <p:spPr>
          <a:xfrm>
            <a:off x="544476" y="4841070"/>
            <a:ext cx="454843" cy="56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cs typeface="+mn-ea"/>
              <a:sym typeface="+mn-lt"/>
            </a:endParaRPr>
          </a:p>
        </p:txBody>
      </p:sp>
      <p:sp>
        <p:nvSpPr>
          <p:cNvPr id="17" name="文本框 16">
            <a:extLst>
              <a:ext uri="{FF2B5EF4-FFF2-40B4-BE49-F238E27FC236}">
                <a16:creationId xmlns:a16="http://schemas.microsoft.com/office/drawing/2014/main" id="{52361392-A00A-1BAF-DAB5-444F85873C7B}"/>
              </a:ext>
            </a:extLst>
          </p:cNvPr>
          <p:cNvSpPr txBox="1"/>
          <p:nvPr/>
        </p:nvSpPr>
        <p:spPr>
          <a:xfrm>
            <a:off x="392279" y="2282097"/>
            <a:ext cx="4539323" cy="1193800"/>
          </a:xfrm>
          <a:prstGeom prst="rect">
            <a:avLst/>
          </a:prstGeom>
          <a:noFill/>
        </p:spPr>
        <p:txBody>
          <a:bodyPr wrap="square" rtlCol="0">
            <a:spAutoFit/>
          </a:bodyPr>
          <a:lstStyle/>
          <a:p>
            <a:r>
              <a:rPr lang="zh-CN" altLang="en-US" sz="7170" dirty="0">
                <a:solidFill>
                  <a:schemeClr val="bg1"/>
                </a:solidFill>
                <a:latin typeface="Times New Roman" panose="02020603050405020304" charset="0"/>
                <a:ea typeface="思源黑体" panose="020B0400000000000000" charset="-122"/>
                <a:cs typeface="+mn-ea"/>
                <a:sym typeface="+mn-lt"/>
              </a:rPr>
              <a:t>标题</a:t>
            </a:r>
          </a:p>
        </p:txBody>
      </p:sp>
      <p:cxnSp>
        <p:nvCxnSpPr>
          <p:cNvPr id="39" name="直接连接符 38">
            <a:extLst>
              <a:ext uri="{FF2B5EF4-FFF2-40B4-BE49-F238E27FC236}">
                <a16:creationId xmlns:a16="http://schemas.microsoft.com/office/drawing/2014/main" id="{C0371788-885D-6011-F0F5-EBCE55BA5D53}"/>
              </a:ext>
            </a:extLst>
          </p:cNvPr>
          <p:cNvCxnSpPr/>
          <p:nvPr/>
        </p:nvCxnSpPr>
        <p:spPr>
          <a:xfrm>
            <a:off x="9453711" y="6890239"/>
            <a:ext cx="292249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928AA35-2ACB-2FCE-24E0-D6063361B8AD}"/>
              </a:ext>
            </a:extLst>
          </p:cNvPr>
          <p:cNvSpPr txBox="1"/>
          <p:nvPr/>
        </p:nvSpPr>
        <p:spPr>
          <a:xfrm>
            <a:off x="2036884" y="2827428"/>
            <a:ext cx="9504882" cy="707886"/>
          </a:xfrm>
          <a:prstGeom prst="rect">
            <a:avLst/>
          </a:prstGeom>
          <a:noFill/>
        </p:spPr>
        <p:txBody>
          <a:bodyPr wrap="square" rtlCol="0">
            <a:spAutoFit/>
          </a:bodyPr>
          <a:lstStyle/>
          <a:p>
            <a:pPr algn="ctr"/>
            <a:r>
              <a:rPr lang="en-US" altLang="zh-CN" sz="4000" b="1" dirty="0">
                <a:solidFill>
                  <a:srgbClr val="0070C0"/>
                </a:solidFill>
              </a:rPr>
              <a:t>2025/05/16</a:t>
            </a:r>
            <a:r>
              <a:rPr lang="zh-CN" altLang="en-US" sz="4000" b="1" dirty="0">
                <a:solidFill>
                  <a:srgbClr val="0070C0"/>
                </a:solidFill>
              </a:rPr>
              <a:t>蚂蚁基金例会</a:t>
            </a:r>
          </a:p>
        </p:txBody>
      </p:sp>
      <p:sp>
        <p:nvSpPr>
          <p:cNvPr id="16" name="文本框 15">
            <a:extLst>
              <a:ext uri="{FF2B5EF4-FFF2-40B4-BE49-F238E27FC236}">
                <a16:creationId xmlns:a16="http://schemas.microsoft.com/office/drawing/2014/main" id="{7F4CE284-8BD4-978F-3CA5-6E1DC811C816}"/>
              </a:ext>
            </a:extLst>
          </p:cNvPr>
          <p:cNvSpPr txBox="1"/>
          <p:nvPr/>
        </p:nvSpPr>
        <p:spPr>
          <a:xfrm>
            <a:off x="3951230" y="3916597"/>
            <a:ext cx="5676189" cy="523220"/>
          </a:xfrm>
          <a:prstGeom prst="rect">
            <a:avLst/>
          </a:prstGeom>
          <a:noFill/>
        </p:spPr>
        <p:txBody>
          <a:bodyPr wrap="square" rtlCol="0">
            <a:spAutoFit/>
          </a:bodyPr>
          <a:lstStyle/>
          <a:p>
            <a:pPr algn="ctr"/>
            <a:r>
              <a:rPr lang="en-US" altLang="zh-CN" sz="2800" b="1" dirty="0">
                <a:solidFill>
                  <a:srgbClr val="0070C0"/>
                </a:solidFill>
              </a:rPr>
              <a:t>—— </a:t>
            </a:r>
            <a:r>
              <a:rPr lang="zh-CN" altLang="en-US" sz="2800" b="1" dirty="0">
                <a:solidFill>
                  <a:srgbClr val="0070C0"/>
                </a:solidFill>
              </a:rPr>
              <a:t>华腾辉</a:t>
            </a:r>
          </a:p>
        </p:txBody>
      </p:sp>
    </p:spTree>
    <p:extLst>
      <p:ext uri="{BB962C8B-B14F-4D97-AF65-F5344CB8AC3E}">
        <p14:creationId xmlns:p14="http://schemas.microsoft.com/office/powerpoint/2010/main" val="108550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cxnSp>
        <p:nvCxnSpPr>
          <p:cNvPr id="23" name="直接连接符 22"/>
          <p:cNvCxnSpPr/>
          <p:nvPr/>
        </p:nvCxnSpPr>
        <p:spPr>
          <a:xfrm>
            <a:off x="807617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408758" y="0"/>
            <a:ext cx="1757014" cy="835267"/>
          </a:xfrm>
          <a:prstGeom prst="rect">
            <a:avLst/>
          </a:prstGeom>
          <a:solidFill>
            <a:srgbClr val="194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cxnSp>
        <p:nvCxnSpPr>
          <p:cNvPr id="25" name="直接连接符 24"/>
          <p:cNvCxnSpPr/>
          <p:nvPr/>
        </p:nvCxnSpPr>
        <p:spPr>
          <a:xfrm>
            <a:off x="994871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559674" y="227698"/>
            <a:ext cx="1417422" cy="359410"/>
          </a:xfrm>
          <a:prstGeom prst="rect">
            <a:avLst/>
          </a:prstGeom>
          <a:noFill/>
        </p:spPr>
        <p:txBody>
          <a:bodyPr wrap="square" lIns="0" tIns="50622" rIns="0" bIns="50622" rtlCol="0">
            <a:spAutoFit/>
          </a:bodyPr>
          <a:lstStyle/>
          <a:p>
            <a:pPr algn="ctr"/>
            <a:r>
              <a:rPr lang="zh-CN" altLang="en-US" sz="1685" b="1" dirty="0">
                <a:solidFill>
                  <a:schemeClr val="bg1"/>
                </a:solidFill>
                <a:latin typeface="Times New Roman" panose="02020603050405020304" charset="0"/>
                <a:ea typeface="思源黑体" panose="020B0400000000000000" charset="-122"/>
                <a:cs typeface="+mn-ea"/>
                <a:sym typeface="+mn-lt"/>
              </a:rPr>
              <a:t>毕业典礼报道</a:t>
            </a:r>
          </a:p>
        </p:txBody>
      </p:sp>
      <p:sp>
        <p:nvSpPr>
          <p:cNvPr id="27" name="TextBox 7"/>
          <p:cNvSpPr txBox="1"/>
          <p:nvPr/>
        </p:nvSpPr>
        <p:spPr>
          <a:xfrm>
            <a:off x="5270530" y="227699"/>
            <a:ext cx="141742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特稿</a:t>
            </a:r>
          </a:p>
        </p:txBody>
      </p:sp>
      <p:sp>
        <p:nvSpPr>
          <p:cNvPr id="28" name="TextBox 9"/>
          <p:cNvSpPr txBox="1"/>
          <p:nvPr/>
        </p:nvSpPr>
        <p:spPr>
          <a:xfrm>
            <a:off x="7105308" y="227698"/>
            <a:ext cx="1417422" cy="619125"/>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专访领雁奖获得者</a:t>
            </a:r>
          </a:p>
        </p:txBody>
      </p:sp>
      <p:sp>
        <p:nvSpPr>
          <p:cNvPr id="29" name="TextBox 10"/>
          <p:cNvSpPr txBox="1"/>
          <p:nvPr/>
        </p:nvSpPr>
        <p:spPr>
          <a:xfrm>
            <a:off x="8789172" y="249186"/>
            <a:ext cx="1606098"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校园文化活动</a:t>
            </a:r>
          </a:p>
        </p:txBody>
      </p:sp>
      <p:sp>
        <p:nvSpPr>
          <p:cNvPr id="30" name="TextBox 11"/>
          <p:cNvSpPr txBox="1"/>
          <p:nvPr/>
        </p:nvSpPr>
        <p:spPr>
          <a:xfrm>
            <a:off x="10738750" y="227698"/>
            <a:ext cx="175701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技能培训</a:t>
            </a:r>
          </a:p>
        </p:txBody>
      </p:sp>
      <p:cxnSp>
        <p:nvCxnSpPr>
          <p:cNvPr id="31" name="直接连接符 30"/>
          <p:cNvCxnSpPr/>
          <p:nvPr/>
        </p:nvCxnSpPr>
        <p:spPr>
          <a:xfrm>
            <a:off x="6241400"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p:sp>
        <p:nvSpPr>
          <p:cNvPr id="34"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sp>
        <p:nvSpPr>
          <p:cNvPr id="35" name="矩形 34"/>
          <p:cNvSpPr/>
          <p:nvPr/>
        </p:nvSpPr>
        <p:spPr>
          <a:xfrm>
            <a:off x="3837087" y="-17513"/>
            <a:ext cx="9036000" cy="852780"/>
          </a:xfrm>
          <a:prstGeom prst="rect">
            <a:avLst/>
          </a:prstGeom>
          <a:solidFill>
            <a:srgbClr val="314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2" name="矩形 1"/>
          <p:cNvSpPr/>
          <p:nvPr/>
        </p:nvSpPr>
        <p:spPr>
          <a:xfrm>
            <a:off x="3839081" y="-10195"/>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6" name="TextBox 6"/>
          <p:cNvSpPr txBox="1"/>
          <p:nvPr/>
        </p:nvSpPr>
        <p:spPr>
          <a:xfrm>
            <a:off x="4116152" y="236526"/>
            <a:ext cx="1794768" cy="346075"/>
          </a:xfrm>
          <a:prstGeom prst="rect">
            <a:avLst/>
          </a:prstGeom>
          <a:noFill/>
        </p:spPr>
        <p:txBody>
          <a:bodyPr wrap="square" lIns="0" tIns="50622" rIns="0" bIns="50622" rtlCol="0">
            <a:spAutoFit/>
          </a:bodyPr>
          <a:lstStyle/>
          <a:p>
            <a:pPr algn="dist"/>
            <a:r>
              <a:rPr lang="zh-CN" altLang="en-US" sz="1600" b="1" spc="-211" dirty="0">
                <a:solidFill>
                  <a:srgbClr val="7F7F7F"/>
                </a:solidFill>
                <a:latin typeface="Times New Roman" panose="02020603050405020304" charset="0"/>
                <a:ea typeface="思源黑体" panose="020B0400000000000000" charset="-122"/>
                <a:cs typeface="+mn-ea"/>
                <a:sym typeface="+mn-lt"/>
              </a:rPr>
              <a:t>研究背景及意义</a:t>
            </a:r>
          </a:p>
        </p:txBody>
      </p:sp>
      <p:sp>
        <p:nvSpPr>
          <p:cNvPr id="3" name="矩形 2"/>
          <p:cNvSpPr/>
          <p:nvPr/>
        </p:nvSpPr>
        <p:spPr>
          <a:xfrm>
            <a:off x="8349041" y="-10195"/>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5" name="矩形 4"/>
          <p:cNvSpPr/>
          <p:nvPr/>
        </p:nvSpPr>
        <p:spPr>
          <a:xfrm>
            <a:off x="10611064" y="-10195"/>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8" name="TextBox 9"/>
          <p:cNvSpPr txBox="1"/>
          <p:nvPr/>
        </p:nvSpPr>
        <p:spPr>
          <a:xfrm>
            <a:off x="6357367" y="236526"/>
            <a:ext cx="1757012" cy="361534"/>
          </a:xfrm>
          <a:prstGeom prst="rect">
            <a:avLst/>
          </a:prstGeom>
          <a:noFill/>
        </p:spPr>
        <p:txBody>
          <a:bodyPr wrap="square" lIns="0" tIns="50622" rIns="0" bIns="50622" rtlCol="0">
            <a:spAutoFit/>
          </a:bodyPr>
          <a:lstStyle/>
          <a:p>
            <a:pPr algn="dist"/>
            <a:r>
              <a:rPr lang="zh-CN" altLang="en-US" sz="1685" b="1" dirty="0">
                <a:solidFill>
                  <a:schemeClr val="bg1"/>
                </a:solidFill>
                <a:latin typeface="Times New Roman" panose="02020603050405020304" charset="0"/>
                <a:ea typeface="思源黑体" panose="020B0400000000000000" charset="-122"/>
                <a:cs typeface="+mn-ea"/>
                <a:sym typeface="+mn-lt"/>
              </a:rPr>
              <a:t>研究问题和方案</a:t>
            </a:r>
          </a:p>
        </p:txBody>
      </p:sp>
      <p:sp>
        <p:nvSpPr>
          <p:cNvPr id="39" name="TextBox 10"/>
          <p:cNvSpPr txBox="1"/>
          <p:nvPr/>
        </p:nvSpPr>
        <p:spPr>
          <a:xfrm>
            <a:off x="8686001" y="236526"/>
            <a:ext cx="1606098" cy="361534"/>
          </a:xfrm>
          <a:prstGeom prst="rect">
            <a:avLst/>
          </a:prstGeom>
          <a:noFill/>
        </p:spPr>
        <p:txBody>
          <a:bodyPr wrap="square" lIns="0" tIns="50622" rIns="0" bIns="50622" rtlCol="0">
            <a:spAutoFit/>
          </a:bodyPr>
          <a:lstStyle/>
          <a:p>
            <a:pPr algn="dist"/>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研究方法及成果</a:t>
            </a:r>
          </a:p>
        </p:txBody>
      </p:sp>
      <p:sp>
        <p:nvSpPr>
          <p:cNvPr id="40" name="TextBox 11"/>
          <p:cNvSpPr txBox="1"/>
          <p:nvPr/>
        </p:nvSpPr>
        <p:spPr>
          <a:xfrm>
            <a:off x="10954145" y="236526"/>
            <a:ext cx="1683136" cy="361534"/>
          </a:xfrm>
          <a:prstGeom prst="rect">
            <a:avLst/>
          </a:prstGeom>
          <a:noFill/>
        </p:spPr>
        <p:txBody>
          <a:bodyPr wrap="square" lIns="0" tIns="50622" rIns="0" bIns="50622" rtlCol="0">
            <a:spAutoFit/>
          </a:bodyPr>
          <a:lstStyle/>
          <a:p>
            <a:pPr algn="dist"/>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实验评估和总结</a:t>
            </a: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mc:AlternateContent xmlns:mc="http://schemas.openxmlformats.org/markup-compatibility/2006">
        <mc:Choice xmlns:a14="http://schemas.microsoft.com/office/drawing/2010/main" Requires="a14">
          <p:sp>
            <p:nvSpPr>
              <p:cNvPr id="53" name="文本框 52">
                <a:extLst>
                  <a:ext uri="{FF2B5EF4-FFF2-40B4-BE49-F238E27FC236}">
                    <a16:creationId xmlns:a16="http://schemas.microsoft.com/office/drawing/2014/main" id="{2EF4A0F5-A3C4-338A-7CA4-C0ACF1BF0C86}"/>
                  </a:ext>
                </a:extLst>
              </p:cNvPr>
              <p:cNvSpPr txBox="1"/>
              <p:nvPr/>
            </p:nvSpPr>
            <p:spPr>
              <a:xfrm>
                <a:off x="286318" y="1668250"/>
                <a:ext cx="5955082" cy="170687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t>全局搜索的局限性</a:t>
                </a:r>
                <a:r>
                  <a:rPr lang="zh-CN" altLang="en-US" dirty="0"/>
                  <a:t>：</a:t>
                </a:r>
                <a:r>
                  <a:rPr lang="en-US" altLang="zh-CN" dirty="0"/>
                  <a:t>F</a:t>
                </a:r>
                <a:r>
                  <a:rPr lang="zh-CN" altLang="en-US" dirty="0"/>
                  <a:t>直接计算查询点与所有数据点的相似度需要</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复杂度，无法扩展至超大规模数据；</a:t>
                </a:r>
                <a:endParaRPr lang="en-US" altLang="zh-CN" dirty="0"/>
              </a:p>
              <a:p>
                <a:pPr marL="285750" indent="-285750">
                  <a:lnSpc>
                    <a:spcPct val="150000"/>
                  </a:lnSpc>
                  <a:buFont typeface="Wingdings" panose="05000000000000000000" pitchFamily="2" charset="2"/>
                  <a:buChar char="Ø"/>
                </a:pPr>
                <a:r>
                  <a:rPr lang="zh-CN" altLang="en-US" b="1" dirty="0"/>
                  <a:t>局部搜索的优势</a:t>
                </a:r>
                <a:r>
                  <a:rPr lang="zh-CN" altLang="en-US" dirty="0"/>
                  <a:t>：基于图结构，每次仅需在局部邻域内比较，复杂度降至</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𝑙𝑜𝑔𝑛</m:t>
                    </m:r>
                    <m:r>
                      <a:rPr lang="en-US" altLang="zh-CN" b="0" i="1" smtClean="0">
                        <a:latin typeface="Cambria Math" panose="02040503050406030204" pitchFamily="18" charset="0"/>
                      </a:rPr>
                      <m:t>)</m:t>
                    </m:r>
                  </m:oMath>
                </a14:m>
                <a:r>
                  <a:rPr lang="zh-CN" altLang="en-US" dirty="0"/>
                  <a:t>或更低；</a:t>
                </a:r>
                <a:endParaRPr lang="en-US" altLang="zh-CN" dirty="0"/>
              </a:p>
            </p:txBody>
          </p:sp>
        </mc:Choice>
        <mc:Fallback>
          <p:sp>
            <p:nvSpPr>
              <p:cNvPr id="53" name="文本框 52">
                <a:extLst>
                  <a:ext uri="{FF2B5EF4-FFF2-40B4-BE49-F238E27FC236}">
                    <a16:creationId xmlns:a16="http://schemas.microsoft.com/office/drawing/2014/main" id="{2EF4A0F5-A3C4-338A-7CA4-C0ACF1BF0C86}"/>
                  </a:ext>
                </a:extLst>
              </p:cNvPr>
              <p:cNvSpPr txBox="1">
                <a:spLocks noRot="1" noChangeAspect="1" noMove="1" noResize="1" noEditPoints="1" noAdjustHandles="1" noChangeArrowheads="1" noChangeShapeType="1" noTextEdit="1"/>
              </p:cNvSpPr>
              <p:nvPr/>
            </p:nvSpPr>
            <p:spPr>
              <a:xfrm>
                <a:off x="286318" y="1668250"/>
                <a:ext cx="5955082" cy="1706878"/>
              </a:xfrm>
              <a:prstGeom prst="rect">
                <a:avLst/>
              </a:prstGeom>
              <a:blipFill>
                <a:blip r:embed="rId4"/>
                <a:stretch>
                  <a:fillRect l="-716" b="-357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BCB3EBED-7C2E-6375-63B4-BA26F7A2F032}"/>
              </a:ext>
            </a:extLst>
          </p:cNvPr>
          <p:cNvPicPr>
            <a:picLocks noChangeAspect="1"/>
          </p:cNvPicPr>
          <p:nvPr/>
        </p:nvPicPr>
        <p:blipFill>
          <a:blip r:embed="rId5"/>
          <a:stretch>
            <a:fillRect/>
          </a:stretch>
        </p:blipFill>
        <p:spPr>
          <a:xfrm>
            <a:off x="550599" y="3472309"/>
            <a:ext cx="5048955" cy="3400900"/>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D1F396CA-6FEF-D0DC-F82D-CA1CD754D62C}"/>
                  </a:ext>
                </a:extLst>
              </p:cNvPr>
              <p:cNvSpPr txBox="1"/>
              <p:nvPr/>
            </p:nvSpPr>
            <p:spPr>
              <a:xfrm>
                <a:off x="6099881" y="1528093"/>
                <a:ext cx="6641094" cy="5294976"/>
              </a:xfrm>
              <a:prstGeom prst="rect">
                <a:avLst/>
              </a:prstGeom>
              <a:noFill/>
            </p:spPr>
            <p:txBody>
              <a:bodyPr wrap="square" rtlCol="0">
                <a:spAutoFit/>
              </a:bodyPr>
              <a:lstStyle/>
              <a:p>
                <a:pPr algn="ctr">
                  <a:lnSpc>
                    <a:spcPct val="150000"/>
                  </a:lnSpc>
                </a:pPr>
                <a:r>
                  <a:rPr lang="zh-CN" altLang="en-US" b="1" dirty="0"/>
                  <a:t>贪心图搜索算法</a:t>
                </a:r>
                <a:endParaRPr lang="en-US" altLang="zh-CN" b="1" dirty="0"/>
              </a:p>
              <a:p>
                <a:pPr marL="285750" indent="-285750">
                  <a:buFont typeface="Wingdings" panose="05000000000000000000" pitchFamily="2" charset="2"/>
                  <a:buChar char="Ø"/>
                </a:pPr>
                <a:r>
                  <a:rPr lang="zh-CN" altLang="en-US" b="1" dirty="0"/>
                  <a:t>输入</a:t>
                </a:r>
                <a:r>
                  <a:rPr lang="zh-CN" altLang="en-US" dirty="0"/>
                  <a:t>：图</a:t>
                </a:r>
                <a14:m>
                  <m:oMath xmlns:m="http://schemas.openxmlformats.org/officeDocument/2006/math">
                    <m:r>
                      <a:rPr lang="en-US" altLang="zh-CN" b="0" i="1" smtClean="0">
                        <a:latin typeface="Cambria Math" panose="02040503050406030204" pitchFamily="18" charset="0"/>
                      </a:rPr>
                      <m:t>𝐺</m:t>
                    </m:r>
                    <m:r>
                      <a:rPr lang="zh-CN" altLang="en-US" i="1">
                        <a:latin typeface="Cambria Math" panose="02040503050406030204" pitchFamily="18" charset="0"/>
                      </a:rPr>
                      <m:t>、</m:t>
                    </m:r>
                  </m:oMath>
                </a14:m>
                <a:r>
                  <a:rPr lang="zh-CN" altLang="en-US" dirty="0"/>
                  <a:t>查询向量</a:t>
                </a:r>
                <a14:m>
                  <m:oMath xmlns:m="http://schemas.openxmlformats.org/officeDocument/2006/math">
                    <m:r>
                      <a:rPr lang="en-US" altLang="zh-CN" b="0" i="1" smtClean="0">
                        <a:latin typeface="Cambria Math" panose="02040503050406030204" pitchFamily="18" charset="0"/>
                      </a:rPr>
                      <m:t>𝑞</m:t>
                    </m:r>
                  </m:oMath>
                </a14:m>
                <a:r>
                  <a:rPr lang="zh-CN" altLang="en-US" dirty="0"/>
                  <a:t>、目标输出数</a:t>
                </a:r>
                <a14:m>
                  <m:oMath xmlns:m="http://schemas.openxmlformats.org/officeDocument/2006/math">
                    <m:r>
                      <a:rPr lang="en-US" altLang="zh-CN" b="0" i="1" smtClean="0">
                        <a:latin typeface="Cambria Math" panose="02040503050406030204" pitchFamily="18" charset="0"/>
                      </a:rPr>
                      <m:t>𝑘</m:t>
                    </m:r>
                  </m:oMath>
                </a14:m>
                <a:r>
                  <a:rPr lang="zh-CN" altLang="en-US" dirty="0"/>
                  <a:t>、搜索窗口大小</a:t>
                </a:r>
                <a14:m>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oMath>
                </a14:m>
                <a:r>
                  <a:rPr lang="zh-CN" altLang="en-US" dirty="0"/>
                  <a:t>、初始候选集</a:t>
                </a:r>
                <a14:m>
                  <m:oMath xmlns:m="http://schemas.openxmlformats.org/officeDocument/2006/math">
                    <m:r>
                      <a:rPr lang="en-US" altLang="zh-CN" b="0" i="1" smtClean="0">
                        <a:latin typeface="Cambria Math" panose="02040503050406030204" pitchFamily="18" charset="0"/>
                      </a:rPr>
                      <m:t>𝑆</m:t>
                    </m:r>
                  </m:oMath>
                </a14:m>
                <a:r>
                  <a:rPr lang="zh-CN" altLang="en-US" dirty="0"/>
                  <a:t>、相似性函数</a:t>
                </a:r>
                <a14:m>
                  <m:oMath xmlns:m="http://schemas.openxmlformats.org/officeDocument/2006/math">
                    <m:r>
                      <a:rPr lang="en-US" altLang="zh-CN" b="0" i="1" smtClean="0">
                        <a:latin typeface="Cambria Math" panose="02040503050406030204" pitchFamily="18" charset="0"/>
                      </a:rPr>
                      <m:t>𝑠𝑖𝑚</m:t>
                    </m:r>
                  </m:oMath>
                </a14:m>
                <a:endParaRPr lang="en-US" altLang="zh-CN" dirty="0"/>
              </a:p>
              <a:p>
                <a:pPr marL="285750" indent="-285750">
                  <a:buFont typeface="Wingdings" panose="05000000000000000000" pitchFamily="2" charset="2"/>
                  <a:buChar char="Ø"/>
                </a:pPr>
                <a:r>
                  <a:rPr lang="zh-CN" altLang="en-US" b="1" dirty="0"/>
                  <a:t>输出</a:t>
                </a:r>
                <a:r>
                  <a:rPr lang="zh-CN" altLang="en-US" dirty="0"/>
                  <a:t>：</a:t>
                </a:r>
                <a14:m>
                  <m:oMath xmlns:m="http://schemas.openxmlformats.org/officeDocument/2006/math">
                    <m:r>
                      <a:rPr lang="en-US" altLang="zh-CN" b="0" i="1" smtClean="0">
                        <a:latin typeface="Cambria Math" panose="02040503050406030204" pitchFamily="18" charset="0"/>
                      </a:rPr>
                      <m:t>𝑘</m:t>
                    </m:r>
                  </m:oMath>
                </a14:m>
                <a:r>
                  <a:rPr lang="zh-CN" altLang="en-US" dirty="0"/>
                  <a:t>个与</a:t>
                </a:r>
                <a14:m>
                  <m:oMath xmlns:m="http://schemas.openxmlformats.org/officeDocument/2006/math">
                    <m:r>
                      <a:rPr lang="en-US" altLang="zh-CN" b="0" i="1" smtClean="0">
                        <a:latin typeface="Cambria Math" panose="02040503050406030204" pitchFamily="18" charset="0"/>
                      </a:rPr>
                      <m:t>𝑞</m:t>
                    </m:r>
                  </m:oMath>
                </a14:m>
                <a:r>
                  <a:rPr lang="zh-CN" altLang="en-US" dirty="0"/>
                  <a:t>最相似的向量</a:t>
                </a:r>
                <a:endParaRPr lang="en-US" altLang="zh-CN" dirty="0"/>
              </a:p>
              <a:p>
                <a:pPr marL="285750" indent="-285750">
                  <a:buFont typeface="Wingdings" panose="05000000000000000000" pitchFamily="2" charset="2"/>
                  <a:buChar char="Ø"/>
                </a:pPr>
                <a:r>
                  <a:rPr lang="zh-CN" altLang="en-US" b="1" dirty="0"/>
                  <a:t>步骤</a:t>
                </a:r>
                <a:r>
                  <a:rPr lang="zh-CN" altLang="en-US" dirty="0"/>
                  <a:t>：</a:t>
                </a:r>
                <a:endParaRPr lang="en-US" altLang="zh-CN" dirty="0"/>
              </a:p>
              <a:p>
                <a:pPr marL="925830" lvl="1" indent="-285750">
                  <a:buFont typeface="Wingdings" panose="05000000000000000000" pitchFamily="2" charset="2"/>
                  <a:buChar char="Ø"/>
                </a:pPr>
                <a:r>
                  <a:rPr lang="zh-CN" altLang="en-US" dirty="0"/>
                  <a:t>初始化：候选集</a:t>
                </a: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r>
                      <a:rPr lang="zh-CN" altLang="en-US" i="1">
                        <a:latin typeface="Cambria Math" panose="02040503050406030204" pitchFamily="18" charset="0"/>
                        <a:ea typeface="Cambria Math" panose="02040503050406030204" pitchFamily="18" charset="0"/>
                      </a:rPr>
                      <m:t>，</m:t>
                    </m:r>
                  </m:oMath>
                </a14:m>
                <a:r>
                  <a:rPr lang="zh-CN" altLang="en-US" dirty="0"/>
                  <a:t>已探索集</a:t>
                </a:r>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m:t>
                    </m:r>
                  </m:oMath>
                </a14:m>
                <a:endParaRPr lang="en-US" altLang="zh-CN" dirty="0"/>
              </a:p>
              <a:p>
                <a:pPr marL="925830" lvl="1" indent="-285750">
                  <a:buFont typeface="Wingdings" panose="05000000000000000000" pitchFamily="2" charset="2"/>
                  <a:buChar char="Ø"/>
                </a:pPr>
                <a:r>
                  <a:rPr lang="zh-CN" altLang="en-US" dirty="0"/>
                  <a:t>迭代搜索：</a:t>
                </a:r>
                <a:endParaRPr lang="en-US" altLang="zh-CN" dirty="0"/>
              </a:p>
              <a:p>
                <a:pPr marL="1625600" lvl="2" indent="-342900">
                  <a:buFont typeface="+mj-ea"/>
                  <a:buAutoNum type="circleNumDbPlain"/>
                </a:pPr>
                <a:r>
                  <a:rPr lang="zh-CN" altLang="en-US" dirty="0"/>
                  <a:t>从</a:t>
                </a: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oMath>
                </a14:m>
                <a:r>
                  <a:rPr lang="zh-CN" altLang="en-US" dirty="0"/>
                  <a:t>中选取与</a:t>
                </a:r>
                <a14:m>
                  <m:oMath xmlns:m="http://schemas.openxmlformats.org/officeDocument/2006/math">
                    <m:r>
                      <a:rPr lang="en-US" altLang="zh-CN" b="0" i="1" smtClean="0">
                        <a:latin typeface="Cambria Math" panose="02040503050406030204" pitchFamily="18" charset="0"/>
                      </a:rPr>
                      <m:t>𝑞</m:t>
                    </m:r>
                  </m:oMath>
                </a14:m>
                <a:r>
                  <a:rPr lang="zh-CN" altLang="en-US" dirty="0"/>
                  <a:t>最相似的节点</a:t>
                </a:r>
                <a14:m>
                  <m:oMath xmlns:m="http://schemas.openxmlformats.org/officeDocument/2006/math">
                    <m:r>
                      <a:rPr lang="en-US" altLang="zh-CN" b="0" i="1" smtClean="0">
                        <a:latin typeface="Cambria Math" panose="02040503050406030204" pitchFamily="18" charset="0"/>
                      </a:rPr>
                      <m:t>𝑥</m:t>
                    </m:r>
                  </m:oMath>
                </a14:m>
                <a:r>
                  <a:rPr lang="zh-CN" altLang="en-US" dirty="0"/>
                  <a:t>基于</a:t>
                </a:r>
                <a14:m>
                  <m:oMath xmlns:m="http://schemas.openxmlformats.org/officeDocument/2006/math">
                    <m:r>
                      <m:rPr>
                        <m:sty m:val="p"/>
                      </m:rPr>
                      <a:rPr lang="en-US" altLang="zh-CN" i="1" dirty="0">
                        <a:latin typeface="Cambria Math" panose="02040503050406030204" pitchFamily="18" charset="0"/>
                      </a:rPr>
                      <m:t>s</m:t>
                    </m:r>
                    <m:r>
                      <a:rPr lang="en-US" altLang="zh-CN" b="0" i="1" dirty="0" smtClean="0">
                        <a:latin typeface="Cambria Math" panose="02040503050406030204" pitchFamily="18" charset="0"/>
                      </a:rPr>
                      <m:t>𝑖𝑚</m:t>
                    </m:r>
                  </m:oMath>
                </a14:m>
                <a:endParaRPr lang="en-US" altLang="zh-CN" dirty="0"/>
              </a:p>
              <a:p>
                <a:pPr marL="1625600" lvl="2" indent="-342900">
                  <a:buFont typeface="+mj-ea"/>
                  <a:buAutoNum type="circleNumDbPlain"/>
                </a:pPr>
                <a:r>
                  <a:rPr lang="zh-CN" altLang="en-US" dirty="0"/>
                  <a:t>将</a:t>
                </a:r>
                <a14:m>
                  <m:oMath xmlns:m="http://schemas.openxmlformats.org/officeDocument/2006/math">
                    <m:r>
                      <a:rPr lang="en-US" altLang="zh-CN" b="0" i="1" smtClean="0">
                        <a:latin typeface="Cambria Math" panose="02040503050406030204" pitchFamily="18" charset="0"/>
                      </a:rPr>
                      <m:t>𝑥</m:t>
                    </m:r>
                  </m:oMath>
                </a14:m>
                <a:r>
                  <a:rPr lang="zh-CN" altLang="en-US" dirty="0"/>
                  <a:t>加入已探索集</a:t>
                </a:r>
                <a14:m>
                  <m:oMath xmlns:m="http://schemas.openxmlformats.org/officeDocument/2006/math">
                    <m:r>
                      <a:rPr lang="en-US" altLang="zh-CN" b="0" i="1" smtClean="0">
                        <a:latin typeface="Cambria Math" panose="02040503050406030204" pitchFamily="18" charset="0"/>
                      </a:rPr>
                      <m:t>𝐸</m:t>
                    </m:r>
                  </m:oMath>
                </a14:m>
                <a:endParaRPr lang="en-US" altLang="zh-CN" dirty="0"/>
              </a:p>
              <a:p>
                <a:pPr marL="1625600" lvl="2" indent="-342900">
                  <a:buFont typeface="+mj-ea"/>
                  <a:buAutoNum type="circleNumDbPlain"/>
                </a:pPr>
                <a:r>
                  <a:rPr lang="zh-CN" altLang="en-US" dirty="0"/>
                  <a:t>扩展候选集</a:t>
                </a: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a14:m>
                <a:r>
                  <a:rPr lang="zh-CN" altLang="en-US" dirty="0"/>
                  <a:t>（合并</a:t>
                </a:r>
                <a14:m>
                  <m:oMath xmlns:m="http://schemas.openxmlformats.org/officeDocument/2006/math">
                    <m:r>
                      <a:rPr lang="en-US" altLang="zh-CN" b="0" i="1" smtClean="0">
                        <a:latin typeface="Cambria Math" panose="02040503050406030204" pitchFamily="18" charset="0"/>
                      </a:rPr>
                      <m:t>𝑥</m:t>
                    </m:r>
                  </m:oMath>
                </a14:m>
                <a:r>
                  <a:rPr lang="zh-CN" altLang="en-US" dirty="0"/>
                  <a:t>的邻域节点）</a:t>
                </a:r>
                <a:endParaRPr lang="en-US" altLang="zh-CN" dirty="0"/>
              </a:p>
              <a:p>
                <a:pPr marL="1625600" lvl="2" indent="-342900">
                  <a:buFont typeface="+mj-ea"/>
                  <a:buAutoNum type="circleNumDbPlain"/>
                </a:pPr>
                <a:r>
                  <a:rPr lang="zh-CN" altLang="en-US" dirty="0"/>
                  <a:t>从</a:t>
                </a: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oMath>
                </a14:m>
                <a:r>
                  <a:rPr lang="zh-CN" altLang="en-US" dirty="0"/>
                  <a:t>中保留前</a:t>
                </a:r>
                <a14:m>
                  <m:oMath xmlns:m="http://schemas.openxmlformats.org/officeDocument/2006/math">
                    <m:r>
                      <a:rPr lang="en-US" altLang="zh-CN" b="0" i="1" smtClean="0">
                        <a:latin typeface="Cambria Math" panose="02040503050406030204" pitchFamily="18" charset="0"/>
                      </a:rPr>
                      <m:t>𝑤</m:t>
                    </m:r>
                  </m:oMath>
                </a14:m>
                <a:r>
                  <a:rPr lang="zh-CN" altLang="en-US" dirty="0"/>
                  <a:t>个最相似的节点以更新</a:t>
                </a:r>
                <a14:m>
                  <m:oMath xmlns:m="http://schemas.openxmlformats.org/officeDocument/2006/math">
                    <m:r>
                      <a:rPr lang="en-US" altLang="zh-CN" b="0" i="1" smtClean="0">
                        <a:latin typeface="Cambria Math" panose="02040503050406030204" pitchFamily="18" charset="0"/>
                      </a:rPr>
                      <m:t>𝑄</m:t>
                    </m:r>
                  </m:oMath>
                </a14:m>
                <a:endParaRPr lang="en-US" altLang="zh-CN" dirty="0"/>
              </a:p>
              <a:p>
                <a:pPr marL="285750" indent="-285750">
                  <a:buFont typeface="Wingdings" panose="05000000000000000000" pitchFamily="2" charset="2"/>
                  <a:buChar char="Ø"/>
                </a:pPr>
                <a:r>
                  <a:rPr lang="zh-CN" altLang="en-US" b="1" dirty="0"/>
                  <a:t>关键组件</a:t>
                </a:r>
                <a:r>
                  <a:rPr lang="zh-CN" altLang="en-US" dirty="0"/>
                  <a:t>：</a:t>
                </a:r>
                <a:endParaRPr lang="en-US" altLang="zh-CN" dirty="0"/>
              </a:p>
              <a:p>
                <a:pPr marL="925830" lvl="1" indent="-285750">
                  <a:buFont typeface="Wingdings" panose="05000000000000000000" pitchFamily="2" charset="2"/>
                  <a:buChar char="Ø"/>
                </a:pPr>
                <a:r>
                  <a:rPr lang="zh-CN" altLang="en-US" dirty="0"/>
                  <a:t>候选集</a:t>
                </a:r>
                <a14:m>
                  <m:oMath xmlns:m="http://schemas.openxmlformats.org/officeDocument/2006/math">
                    <m:r>
                      <a:rPr lang="en-US" altLang="zh-CN" b="0" i="1" smtClean="0">
                        <a:latin typeface="Cambria Math" panose="02040503050406030204" pitchFamily="18" charset="0"/>
                      </a:rPr>
                      <m:t>𝑄</m:t>
                    </m:r>
                  </m:oMath>
                </a14:m>
                <a:r>
                  <a:rPr lang="zh-CN" altLang="en-US" dirty="0"/>
                  <a:t>：动态维护当前搜索范围内最接近查询的候选节点，逐步逼近目标；</a:t>
                </a:r>
                <a:endParaRPr lang="en-US" altLang="zh-CN" dirty="0"/>
              </a:p>
              <a:p>
                <a:pPr marL="925830" lvl="1" indent="-285750">
                  <a:buFont typeface="Wingdings" panose="05000000000000000000" pitchFamily="2" charset="2"/>
                  <a:buChar char="Ø"/>
                </a:pPr>
                <a:r>
                  <a:rPr lang="zh-CN" altLang="en-US" dirty="0"/>
                  <a:t>已探索集</a:t>
                </a:r>
                <a14:m>
                  <m:oMath xmlns:m="http://schemas.openxmlformats.org/officeDocument/2006/math">
                    <m:r>
                      <a:rPr lang="en-US" altLang="zh-CN" b="0" i="1" smtClean="0">
                        <a:latin typeface="Cambria Math" panose="02040503050406030204" pitchFamily="18" charset="0"/>
                      </a:rPr>
                      <m:t>𝐸</m:t>
                    </m:r>
                    <m:r>
                      <a:rPr lang="zh-CN" altLang="en-US" i="1">
                        <a:latin typeface="Cambria Math" panose="02040503050406030204" pitchFamily="18" charset="0"/>
                      </a:rPr>
                      <m:t>：</m:t>
                    </m:r>
                  </m:oMath>
                </a14:m>
                <a:r>
                  <a:rPr lang="zh-CN" altLang="en-US" dirty="0"/>
                  <a:t>记录已作为“最近邻”被访问过的节点，避免重复探索，帮助算法跳出局部最小值；</a:t>
                </a:r>
                <a:endParaRPr lang="en-US" altLang="zh-CN" dirty="0"/>
              </a:p>
              <a:p>
                <a:pPr marL="925830" lvl="1" indent="-285750">
                  <a:buFont typeface="Wingdings" panose="05000000000000000000" pitchFamily="2" charset="2"/>
                  <a:buChar char="Ø"/>
                </a:pPr>
                <a:r>
                  <a:rPr lang="zh-CN" altLang="en-US" dirty="0"/>
                  <a:t>搜索窗口</a:t>
                </a:r>
                <a14:m>
                  <m:oMath xmlns:m="http://schemas.openxmlformats.org/officeDocument/2006/math">
                    <m:r>
                      <a:rPr lang="en-US" altLang="zh-CN" b="0" i="1" smtClean="0">
                        <a:latin typeface="Cambria Math" panose="02040503050406030204" pitchFamily="18" charset="0"/>
                      </a:rPr>
                      <m:t>𝑤</m:t>
                    </m:r>
                  </m:oMath>
                </a14:m>
                <a:r>
                  <a:rPr lang="zh-CN" altLang="en-US" dirty="0"/>
                  <a:t>：限制候选集大小，平衡搜索效率与准确性；</a:t>
                </a:r>
                <a:endParaRPr lang="en-US" altLang="zh-CN" dirty="0"/>
              </a:p>
              <a:p>
                <a:pPr marL="925830" lvl="1" indent="-285750">
                  <a:buFont typeface="Wingdings" panose="05000000000000000000" pitchFamily="2" charset="2"/>
                  <a:buChar char="Ø"/>
                </a:pPr>
                <a:r>
                  <a:rPr lang="zh-CN" altLang="en-US" dirty="0"/>
                  <a:t>相似性函数</a:t>
                </a:r>
                <a14:m>
                  <m:oMath xmlns:m="http://schemas.openxmlformats.org/officeDocument/2006/math">
                    <m:r>
                      <a:rPr lang="en-US" altLang="zh-CN" b="0" i="1" smtClean="0">
                        <a:latin typeface="Cambria Math" panose="02040503050406030204" pitchFamily="18" charset="0"/>
                      </a:rPr>
                      <m:t>𝑠𝑖𝑚</m:t>
                    </m:r>
                  </m:oMath>
                </a14:m>
                <a:r>
                  <a:rPr lang="zh-CN" altLang="en-US" dirty="0"/>
                  <a:t>：通常为欧式距离</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𝑠𝑖𝑚</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e>
                        </m:d>
                      </m:e>
                      <m:sub>
                        <m:r>
                          <a:rPr lang="en-US" altLang="zh-CN" b="0" i="1" smtClean="0">
                            <a:latin typeface="Cambria Math" panose="02040503050406030204" pitchFamily="18" charset="0"/>
                          </a:rPr>
                          <m:t>2</m:t>
                        </m:r>
                      </m:sub>
                    </m:sSub>
                  </m:oMath>
                </a14:m>
                <a:endParaRPr lang="en-US" altLang="zh-CN" dirty="0"/>
              </a:p>
            </p:txBody>
          </p:sp>
        </mc:Choice>
        <mc:Fallback>
          <p:sp>
            <p:nvSpPr>
              <p:cNvPr id="9" name="文本框 8">
                <a:extLst>
                  <a:ext uri="{FF2B5EF4-FFF2-40B4-BE49-F238E27FC236}">
                    <a16:creationId xmlns:a16="http://schemas.microsoft.com/office/drawing/2014/main" id="{D1F396CA-6FEF-D0DC-F82D-CA1CD754D62C}"/>
                  </a:ext>
                </a:extLst>
              </p:cNvPr>
              <p:cNvSpPr txBox="1">
                <a:spLocks noRot="1" noChangeAspect="1" noMove="1" noResize="1" noEditPoints="1" noAdjustHandles="1" noChangeArrowheads="1" noChangeShapeType="1" noTextEdit="1"/>
              </p:cNvSpPr>
              <p:nvPr/>
            </p:nvSpPr>
            <p:spPr>
              <a:xfrm>
                <a:off x="6099881" y="1528093"/>
                <a:ext cx="6641094" cy="5294976"/>
              </a:xfrm>
              <a:prstGeom prst="rect">
                <a:avLst/>
              </a:prstGeom>
              <a:blipFill>
                <a:blip r:embed="rId6"/>
                <a:stretch>
                  <a:fillRect l="-643" r="-4224"/>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EAAF58BA-1B6F-79CD-879E-BFA207A45DAC}"/>
              </a:ext>
            </a:extLst>
          </p:cNvPr>
          <p:cNvSpPr txBox="1"/>
          <p:nvPr/>
        </p:nvSpPr>
        <p:spPr>
          <a:xfrm>
            <a:off x="524718" y="1024037"/>
            <a:ext cx="6984777" cy="584775"/>
          </a:xfrm>
          <a:prstGeom prst="rect">
            <a:avLst/>
          </a:prstGeom>
          <a:noFill/>
        </p:spPr>
        <p:txBody>
          <a:bodyPr wrap="square" rtlCol="0">
            <a:spAutoFit/>
          </a:bodyPr>
          <a:lstStyle/>
          <a:p>
            <a:r>
              <a:rPr lang="en-US" altLang="zh-CN" sz="3200" dirty="0">
                <a:solidFill>
                  <a:srgbClr val="194A96"/>
                </a:solidFill>
              </a:rPr>
              <a:t>2.Graph Search</a:t>
            </a:r>
            <a:r>
              <a:rPr lang="zh-CN" altLang="en-US" sz="3200" dirty="0">
                <a:solidFill>
                  <a:srgbClr val="194A96"/>
                </a:solidFill>
              </a:rPr>
              <a:t>：图搜索算法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4EF99-4CB4-4794-89A6-A43A131A3A08}"/>
            </a:ext>
          </a:extLst>
        </p:cNvPr>
        <p:cNvGrpSpPr/>
        <p:nvPr/>
      </p:nvGrpSpPr>
      <p:grpSpPr>
        <a:xfrm>
          <a:off x="0" y="0"/>
          <a:ext cx="0" cy="0"/>
          <a:chOff x="0" y="0"/>
          <a:chExt cx="0" cy="0"/>
        </a:xfrm>
      </p:grpSpPr>
      <p:sp>
        <p:nvSpPr>
          <p:cNvPr id="22" name="矩形 4">
            <a:extLst>
              <a:ext uri="{FF2B5EF4-FFF2-40B4-BE49-F238E27FC236}">
                <a16:creationId xmlns:a16="http://schemas.microsoft.com/office/drawing/2014/main" id="{E0765D2F-993C-3803-3620-27C5A3EAACEB}"/>
              </a:ext>
            </a:extLst>
          </p:cNvPr>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cxnSp>
        <p:nvCxnSpPr>
          <p:cNvPr id="23" name="直接连接符 22">
            <a:extLst>
              <a:ext uri="{FF2B5EF4-FFF2-40B4-BE49-F238E27FC236}">
                <a16:creationId xmlns:a16="http://schemas.microsoft.com/office/drawing/2014/main" id="{9DB0E986-3256-9025-E08E-35B76359BC0D}"/>
              </a:ext>
            </a:extLst>
          </p:cNvPr>
          <p:cNvCxnSpPr/>
          <p:nvPr/>
        </p:nvCxnSpPr>
        <p:spPr>
          <a:xfrm>
            <a:off x="807617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0CF0871D-F04A-256C-9670-C60764EACD93}"/>
              </a:ext>
            </a:extLst>
          </p:cNvPr>
          <p:cNvSpPr/>
          <p:nvPr/>
        </p:nvSpPr>
        <p:spPr>
          <a:xfrm>
            <a:off x="3408758" y="0"/>
            <a:ext cx="1757014" cy="835267"/>
          </a:xfrm>
          <a:prstGeom prst="rect">
            <a:avLst/>
          </a:prstGeom>
          <a:solidFill>
            <a:srgbClr val="194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cxnSp>
        <p:nvCxnSpPr>
          <p:cNvPr id="25" name="直接连接符 24">
            <a:extLst>
              <a:ext uri="{FF2B5EF4-FFF2-40B4-BE49-F238E27FC236}">
                <a16:creationId xmlns:a16="http://schemas.microsoft.com/office/drawing/2014/main" id="{9DD51BD4-AAB3-694D-D8B5-CC128FAF61F8}"/>
              </a:ext>
            </a:extLst>
          </p:cNvPr>
          <p:cNvCxnSpPr/>
          <p:nvPr/>
        </p:nvCxnSpPr>
        <p:spPr>
          <a:xfrm>
            <a:off x="994871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a:extLst>
              <a:ext uri="{FF2B5EF4-FFF2-40B4-BE49-F238E27FC236}">
                <a16:creationId xmlns:a16="http://schemas.microsoft.com/office/drawing/2014/main" id="{41ADFF1A-785B-749C-49E5-D62F47C35BDB}"/>
              </a:ext>
            </a:extLst>
          </p:cNvPr>
          <p:cNvSpPr txBox="1"/>
          <p:nvPr/>
        </p:nvSpPr>
        <p:spPr>
          <a:xfrm>
            <a:off x="3559674" y="227698"/>
            <a:ext cx="1417422" cy="359410"/>
          </a:xfrm>
          <a:prstGeom prst="rect">
            <a:avLst/>
          </a:prstGeom>
          <a:noFill/>
        </p:spPr>
        <p:txBody>
          <a:bodyPr wrap="square" lIns="0" tIns="50622" rIns="0" bIns="50622" rtlCol="0">
            <a:spAutoFit/>
          </a:bodyPr>
          <a:lstStyle/>
          <a:p>
            <a:pPr algn="ctr"/>
            <a:r>
              <a:rPr lang="zh-CN" altLang="en-US" sz="1685" b="1" dirty="0">
                <a:solidFill>
                  <a:schemeClr val="bg1"/>
                </a:solidFill>
                <a:latin typeface="Times New Roman" panose="02020603050405020304" charset="0"/>
                <a:ea typeface="思源黑体" panose="020B0400000000000000" charset="-122"/>
                <a:cs typeface="+mn-ea"/>
                <a:sym typeface="+mn-lt"/>
              </a:rPr>
              <a:t>毕业典礼报道</a:t>
            </a:r>
          </a:p>
        </p:txBody>
      </p:sp>
      <p:sp>
        <p:nvSpPr>
          <p:cNvPr id="27" name="TextBox 7">
            <a:extLst>
              <a:ext uri="{FF2B5EF4-FFF2-40B4-BE49-F238E27FC236}">
                <a16:creationId xmlns:a16="http://schemas.microsoft.com/office/drawing/2014/main" id="{0A013AA4-6910-8601-49D4-B23F584BD66E}"/>
              </a:ext>
            </a:extLst>
          </p:cNvPr>
          <p:cNvSpPr txBox="1"/>
          <p:nvPr/>
        </p:nvSpPr>
        <p:spPr>
          <a:xfrm>
            <a:off x="5270530" y="227699"/>
            <a:ext cx="141742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特稿</a:t>
            </a:r>
          </a:p>
        </p:txBody>
      </p:sp>
      <p:sp>
        <p:nvSpPr>
          <p:cNvPr id="28" name="TextBox 9">
            <a:extLst>
              <a:ext uri="{FF2B5EF4-FFF2-40B4-BE49-F238E27FC236}">
                <a16:creationId xmlns:a16="http://schemas.microsoft.com/office/drawing/2014/main" id="{EFB38B54-8927-9267-12DF-03FF43639EB6}"/>
              </a:ext>
            </a:extLst>
          </p:cNvPr>
          <p:cNvSpPr txBox="1"/>
          <p:nvPr/>
        </p:nvSpPr>
        <p:spPr>
          <a:xfrm>
            <a:off x="7105308" y="227698"/>
            <a:ext cx="1417422" cy="619125"/>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专访领雁奖获得者</a:t>
            </a:r>
          </a:p>
        </p:txBody>
      </p:sp>
      <p:sp>
        <p:nvSpPr>
          <p:cNvPr id="29" name="TextBox 10">
            <a:extLst>
              <a:ext uri="{FF2B5EF4-FFF2-40B4-BE49-F238E27FC236}">
                <a16:creationId xmlns:a16="http://schemas.microsoft.com/office/drawing/2014/main" id="{48895D32-DD63-1DB8-07C6-6786F9E65605}"/>
              </a:ext>
            </a:extLst>
          </p:cNvPr>
          <p:cNvSpPr txBox="1"/>
          <p:nvPr/>
        </p:nvSpPr>
        <p:spPr>
          <a:xfrm>
            <a:off x="8789172" y="249186"/>
            <a:ext cx="1606098"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校园文化活动</a:t>
            </a:r>
          </a:p>
        </p:txBody>
      </p:sp>
      <p:sp>
        <p:nvSpPr>
          <p:cNvPr id="30" name="TextBox 11">
            <a:extLst>
              <a:ext uri="{FF2B5EF4-FFF2-40B4-BE49-F238E27FC236}">
                <a16:creationId xmlns:a16="http://schemas.microsoft.com/office/drawing/2014/main" id="{5476BC49-E10A-4CCD-44A5-22878BFA965D}"/>
              </a:ext>
            </a:extLst>
          </p:cNvPr>
          <p:cNvSpPr txBox="1"/>
          <p:nvPr/>
        </p:nvSpPr>
        <p:spPr>
          <a:xfrm>
            <a:off x="10738750" y="227698"/>
            <a:ext cx="175701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技能培训</a:t>
            </a:r>
          </a:p>
        </p:txBody>
      </p:sp>
      <p:cxnSp>
        <p:nvCxnSpPr>
          <p:cNvPr id="31" name="直接连接符 30">
            <a:extLst>
              <a:ext uri="{FF2B5EF4-FFF2-40B4-BE49-F238E27FC236}">
                <a16:creationId xmlns:a16="http://schemas.microsoft.com/office/drawing/2014/main" id="{1C40087B-C60C-C202-05D9-28EFC819861C}"/>
              </a:ext>
            </a:extLst>
          </p:cNvPr>
          <p:cNvCxnSpPr/>
          <p:nvPr/>
        </p:nvCxnSpPr>
        <p:spPr>
          <a:xfrm>
            <a:off x="6241400"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FE91D3AC-B258-8A26-ACF7-D0ECAD9E7A8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p:sp>
        <p:nvSpPr>
          <p:cNvPr id="34" name="矩形 4">
            <a:extLst>
              <a:ext uri="{FF2B5EF4-FFF2-40B4-BE49-F238E27FC236}">
                <a16:creationId xmlns:a16="http://schemas.microsoft.com/office/drawing/2014/main" id="{E358AC6A-91C9-3668-36B7-DB4F362655C2}"/>
              </a:ext>
            </a:extLst>
          </p:cNvPr>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sp>
        <p:nvSpPr>
          <p:cNvPr id="35" name="矩形 34">
            <a:extLst>
              <a:ext uri="{FF2B5EF4-FFF2-40B4-BE49-F238E27FC236}">
                <a16:creationId xmlns:a16="http://schemas.microsoft.com/office/drawing/2014/main" id="{8131306F-CD4B-FDE4-34F4-8466AE47256B}"/>
              </a:ext>
            </a:extLst>
          </p:cNvPr>
          <p:cNvSpPr/>
          <p:nvPr/>
        </p:nvSpPr>
        <p:spPr>
          <a:xfrm>
            <a:off x="3837087" y="-17513"/>
            <a:ext cx="9036000" cy="852780"/>
          </a:xfrm>
          <a:prstGeom prst="rect">
            <a:avLst/>
          </a:prstGeom>
          <a:solidFill>
            <a:srgbClr val="314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2" name="矩形 1">
            <a:extLst>
              <a:ext uri="{FF2B5EF4-FFF2-40B4-BE49-F238E27FC236}">
                <a16:creationId xmlns:a16="http://schemas.microsoft.com/office/drawing/2014/main" id="{73E2C288-5837-40C6-1E41-CAC96FCA3EAD}"/>
              </a:ext>
            </a:extLst>
          </p:cNvPr>
          <p:cNvSpPr/>
          <p:nvPr/>
        </p:nvSpPr>
        <p:spPr>
          <a:xfrm>
            <a:off x="3839081" y="-10195"/>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6" name="TextBox 6">
            <a:extLst>
              <a:ext uri="{FF2B5EF4-FFF2-40B4-BE49-F238E27FC236}">
                <a16:creationId xmlns:a16="http://schemas.microsoft.com/office/drawing/2014/main" id="{4F8C7DA8-9962-94B4-8E08-EAE10749F293}"/>
              </a:ext>
            </a:extLst>
          </p:cNvPr>
          <p:cNvSpPr txBox="1"/>
          <p:nvPr/>
        </p:nvSpPr>
        <p:spPr>
          <a:xfrm>
            <a:off x="4116152" y="236526"/>
            <a:ext cx="1794768" cy="346075"/>
          </a:xfrm>
          <a:prstGeom prst="rect">
            <a:avLst/>
          </a:prstGeom>
          <a:noFill/>
        </p:spPr>
        <p:txBody>
          <a:bodyPr wrap="square" lIns="0" tIns="50622" rIns="0" bIns="50622" rtlCol="0">
            <a:spAutoFit/>
          </a:bodyPr>
          <a:lstStyle/>
          <a:p>
            <a:pPr algn="dist"/>
            <a:r>
              <a:rPr lang="zh-CN" altLang="en-US" sz="1600" b="1" spc="-211" dirty="0">
                <a:solidFill>
                  <a:srgbClr val="7F7F7F"/>
                </a:solidFill>
                <a:latin typeface="Times New Roman" panose="02020603050405020304" charset="0"/>
                <a:ea typeface="思源黑体" panose="020B0400000000000000" charset="-122"/>
                <a:cs typeface="+mn-ea"/>
                <a:sym typeface="+mn-lt"/>
              </a:rPr>
              <a:t>研究背景及意义</a:t>
            </a:r>
          </a:p>
        </p:txBody>
      </p:sp>
      <p:sp>
        <p:nvSpPr>
          <p:cNvPr id="3" name="矩形 2">
            <a:extLst>
              <a:ext uri="{FF2B5EF4-FFF2-40B4-BE49-F238E27FC236}">
                <a16:creationId xmlns:a16="http://schemas.microsoft.com/office/drawing/2014/main" id="{2342069C-43F7-56A2-0841-ABAD97F5713B}"/>
              </a:ext>
            </a:extLst>
          </p:cNvPr>
          <p:cNvSpPr/>
          <p:nvPr/>
        </p:nvSpPr>
        <p:spPr>
          <a:xfrm>
            <a:off x="6092266" y="-10195"/>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5" name="矩形 4">
            <a:extLst>
              <a:ext uri="{FF2B5EF4-FFF2-40B4-BE49-F238E27FC236}">
                <a16:creationId xmlns:a16="http://schemas.microsoft.com/office/drawing/2014/main" id="{26F74B33-508D-3961-A9A6-FDD161D51140}"/>
              </a:ext>
            </a:extLst>
          </p:cNvPr>
          <p:cNvSpPr/>
          <p:nvPr/>
        </p:nvSpPr>
        <p:spPr>
          <a:xfrm>
            <a:off x="10611064" y="-10195"/>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8" name="TextBox 9">
            <a:extLst>
              <a:ext uri="{FF2B5EF4-FFF2-40B4-BE49-F238E27FC236}">
                <a16:creationId xmlns:a16="http://schemas.microsoft.com/office/drawing/2014/main" id="{B0AB741A-3F60-BE1F-165D-BD22F121345C}"/>
              </a:ext>
            </a:extLst>
          </p:cNvPr>
          <p:cNvSpPr txBox="1"/>
          <p:nvPr/>
        </p:nvSpPr>
        <p:spPr>
          <a:xfrm>
            <a:off x="6328547" y="236526"/>
            <a:ext cx="1757012" cy="361534"/>
          </a:xfrm>
          <a:prstGeom prst="rect">
            <a:avLst/>
          </a:prstGeom>
          <a:noFill/>
        </p:spPr>
        <p:txBody>
          <a:bodyPr wrap="square" lIns="0" tIns="50622" rIns="0" bIns="50622" rtlCol="0">
            <a:spAutoFit/>
          </a:bodyPr>
          <a:lstStyle/>
          <a:p>
            <a:pPr algn="dist"/>
            <a:r>
              <a:rPr lang="zh-CN" altLang="en-US" sz="1685" b="1" dirty="0">
                <a:solidFill>
                  <a:srgbClr val="7F7F7F"/>
                </a:solidFill>
                <a:latin typeface="Times New Roman" panose="02020603050405020304" charset="0"/>
                <a:ea typeface="思源黑体" panose="020B0400000000000000" charset="-122"/>
                <a:cs typeface="+mn-ea"/>
                <a:sym typeface="+mn-lt"/>
              </a:rPr>
              <a:t>研究问题和方案</a:t>
            </a:r>
          </a:p>
        </p:txBody>
      </p:sp>
      <p:sp>
        <p:nvSpPr>
          <p:cNvPr id="39" name="TextBox 10">
            <a:extLst>
              <a:ext uri="{FF2B5EF4-FFF2-40B4-BE49-F238E27FC236}">
                <a16:creationId xmlns:a16="http://schemas.microsoft.com/office/drawing/2014/main" id="{141C5473-DE7C-AD40-8F26-817F9544F1F2}"/>
              </a:ext>
            </a:extLst>
          </p:cNvPr>
          <p:cNvSpPr txBox="1"/>
          <p:nvPr/>
        </p:nvSpPr>
        <p:spPr>
          <a:xfrm>
            <a:off x="8686001" y="236526"/>
            <a:ext cx="1606098" cy="361534"/>
          </a:xfrm>
          <a:prstGeom prst="rect">
            <a:avLst/>
          </a:prstGeom>
          <a:noFill/>
        </p:spPr>
        <p:txBody>
          <a:bodyPr wrap="square" lIns="0" tIns="50622" rIns="0" bIns="50622" rtlCol="0">
            <a:spAutoFit/>
          </a:bodyPr>
          <a:lstStyle/>
          <a:p>
            <a:pPr algn="dist"/>
            <a:r>
              <a:rPr lang="zh-CN" altLang="en-US" sz="1685" b="1" dirty="0">
                <a:solidFill>
                  <a:schemeClr val="bg1"/>
                </a:solidFill>
                <a:latin typeface="Times New Roman" panose="02020603050405020304" charset="0"/>
                <a:ea typeface="思源黑体" panose="020B0400000000000000" charset="-122"/>
                <a:cs typeface="+mn-ea"/>
                <a:sym typeface="+mn-lt"/>
              </a:rPr>
              <a:t>研究方法及成果</a:t>
            </a:r>
          </a:p>
        </p:txBody>
      </p:sp>
      <p:sp>
        <p:nvSpPr>
          <p:cNvPr id="40" name="TextBox 11">
            <a:extLst>
              <a:ext uri="{FF2B5EF4-FFF2-40B4-BE49-F238E27FC236}">
                <a16:creationId xmlns:a16="http://schemas.microsoft.com/office/drawing/2014/main" id="{5CCBB759-AD44-DF84-1A0E-D82030D38042}"/>
              </a:ext>
            </a:extLst>
          </p:cNvPr>
          <p:cNvSpPr txBox="1"/>
          <p:nvPr/>
        </p:nvSpPr>
        <p:spPr>
          <a:xfrm>
            <a:off x="10954145" y="236526"/>
            <a:ext cx="1683136" cy="361534"/>
          </a:xfrm>
          <a:prstGeom prst="rect">
            <a:avLst/>
          </a:prstGeom>
          <a:noFill/>
        </p:spPr>
        <p:txBody>
          <a:bodyPr wrap="square" lIns="0" tIns="50622" rIns="0" bIns="50622" rtlCol="0">
            <a:spAutoFit/>
          </a:bodyPr>
          <a:lstStyle/>
          <a:p>
            <a:pPr algn="dist"/>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实验评估和总结</a:t>
            </a:r>
          </a:p>
        </p:txBody>
      </p:sp>
      <p:pic>
        <p:nvPicPr>
          <p:cNvPr id="42" name="图片 41">
            <a:extLst>
              <a:ext uri="{FF2B5EF4-FFF2-40B4-BE49-F238E27FC236}">
                <a16:creationId xmlns:a16="http://schemas.microsoft.com/office/drawing/2014/main" id="{CFA59164-7529-9A4D-E98D-2D120923324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p:sp>
        <p:nvSpPr>
          <p:cNvPr id="9" name="文本框 8">
            <a:extLst>
              <a:ext uri="{FF2B5EF4-FFF2-40B4-BE49-F238E27FC236}">
                <a16:creationId xmlns:a16="http://schemas.microsoft.com/office/drawing/2014/main" id="{D88B6194-F17F-2229-1946-AEECD931D55A}"/>
              </a:ext>
            </a:extLst>
          </p:cNvPr>
          <p:cNvSpPr txBox="1"/>
          <p:nvPr/>
        </p:nvSpPr>
        <p:spPr>
          <a:xfrm>
            <a:off x="524718" y="1024037"/>
            <a:ext cx="6984777" cy="584775"/>
          </a:xfrm>
          <a:prstGeom prst="rect">
            <a:avLst/>
          </a:prstGeom>
          <a:noFill/>
        </p:spPr>
        <p:txBody>
          <a:bodyPr wrap="square" rtlCol="0">
            <a:spAutoFit/>
          </a:bodyPr>
          <a:lstStyle/>
          <a:p>
            <a:r>
              <a:rPr lang="en-US" altLang="zh-CN" sz="3200" dirty="0">
                <a:solidFill>
                  <a:srgbClr val="194A96"/>
                </a:solidFill>
              </a:rPr>
              <a:t>3.GraSS Workflow</a:t>
            </a:r>
            <a:endParaRPr lang="zh-CN" altLang="en-US" sz="3200" dirty="0">
              <a:solidFill>
                <a:srgbClr val="194A96"/>
              </a:solidFill>
            </a:endParaRPr>
          </a:p>
        </p:txBody>
      </p:sp>
      <p:pic>
        <p:nvPicPr>
          <p:cNvPr id="7" name="图片 6">
            <a:extLst>
              <a:ext uri="{FF2B5EF4-FFF2-40B4-BE49-F238E27FC236}">
                <a16:creationId xmlns:a16="http://schemas.microsoft.com/office/drawing/2014/main" id="{466A3B1B-7CB4-5A3E-03FA-412EBDAA2D32}"/>
              </a:ext>
            </a:extLst>
          </p:cNvPr>
          <p:cNvPicPr>
            <a:picLocks noChangeAspect="1"/>
          </p:cNvPicPr>
          <p:nvPr/>
        </p:nvPicPr>
        <p:blipFill>
          <a:blip r:embed="rId4"/>
          <a:stretch>
            <a:fillRect/>
          </a:stretch>
        </p:blipFill>
        <p:spPr>
          <a:xfrm>
            <a:off x="1204183" y="2176165"/>
            <a:ext cx="10450383" cy="3658111"/>
          </a:xfrm>
          <a:prstGeom prst="rect">
            <a:avLst/>
          </a:prstGeom>
        </p:spPr>
      </p:pic>
    </p:spTree>
    <p:extLst>
      <p:ext uri="{BB962C8B-B14F-4D97-AF65-F5344CB8AC3E}">
        <p14:creationId xmlns:p14="http://schemas.microsoft.com/office/powerpoint/2010/main" val="425770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cxnSp>
        <p:nvCxnSpPr>
          <p:cNvPr id="23" name="直接连接符 22"/>
          <p:cNvCxnSpPr/>
          <p:nvPr/>
        </p:nvCxnSpPr>
        <p:spPr>
          <a:xfrm>
            <a:off x="807617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408758" y="0"/>
            <a:ext cx="1757014" cy="835267"/>
          </a:xfrm>
          <a:prstGeom prst="rect">
            <a:avLst/>
          </a:prstGeom>
          <a:solidFill>
            <a:srgbClr val="194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cxnSp>
        <p:nvCxnSpPr>
          <p:cNvPr id="25" name="直接连接符 24"/>
          <p:cNvCxnSpPr/>
          <p:nvPr/>
        </p:nvCxnSpPr>
        <p:spPr>
          <a:xfrm>
            <a:off x="994871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559674" y="227698"/>
            <a:ext cx="1417422" cy="359410"/>
          </a:xfrm>
          <a:prstGeom prst="rect">
            <a:avLst/>
          </a:prstGeom>
          <a:noFill/>
        </p:spPr>
        <p:txBody>
          <a:bodyPr wrap="square" lIns="0" tIns="50622" rIns="0" bIns="50622" rtlCol="0">
            <a:spAutoFit/>
          </a:bodyPr>
          <a:lstStyle/>
          <a:p>
            <a:pPr algn="ctr"/>
            <a:r>
              <a:rPr lang="zh-CN" altLang="en-US" sz="1685" b="1" dirty="0">
                <a:solidFill>
                  <a:schemeClr val="bg1"/>
                </a:solidFill>
                <a:latin typeface="Times New Roman" panose="02020603050405020304" charset="0"/>
                <a:ea typeface="思源黑体" panose="020B0400000000000000" charset="-122"/>
                <a:cs typeface="+mn-ea"/>
                <a:sym typeface="+mn-lt"/>
              </a:rPr>
              <a:t>毕业典礼报道</a:t>
            </a:r>
          </a:p>
        </p:txBody>
      </p:sp>
      <p:sp>
        <p:nvSpPr>
          <p:cNvPr id="27" name="TextBox 7"/>
          <p:cNvSpPr txBox="1"/>
          <p:nvPr/>
        </p:nvSpPr>
        <p:spPr>
          <a:xfrm>
            <a:off x="5270530" y="227699"/>
            <a:ext cx="141742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特稿</a:t>
            </a:r>
          </a:p>
        </p:txBody>
      </p:sp>
      <p:sp>
        <p:nvSpPr>
          <p:cNvPr id="28" name="TextBox 9"/>
          <p:cNvSpPr txBox="1"/>
          <p:nvPr/>
        </p:nvSpPr>
        <p:spPr>
          <a:xfrm>
            <a:off x="7105308" y="227698"/>
            <a:ext cx="1417422" cy="619125"/>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专访领雁奖获得者</a:t>
            </a:r>
          </a:p>
        </p:txBody>
      </p:sp>
      <p:sp>
        <p:nvSpPr>
          <p:cNvPr id="29" name="TextBox 10"/>
          <p:cNvSpPr txBox="1"/>
          <p:nvPr/>
        </p:nvSpPr>
        <p:spPr>
          <a:xfrm>
            <a:off x="8789172" y="249186"/>
            <a:ext cx="1606098"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校园文化活动</a:t>
            </a:r>
          </a:p>
        </p:txBody>
      </p:sp>
      <p:sp>
        <p:nvSpPr>
          <p:cNvPr id="30" name="TextBox 11"/>
          <p:cNvSpPr txBox="1"/>
          <p:nvPr/>
        </p:nvSpPr>
        <p:spPr>
          <a:xfrm>
            <a:off x="10738750" y="227698"/>
            <a:ext cx="175701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技能培训</a:t>
            </a:r>
          </a:p>
        </p:txBody>
      </p:sp>
      <p:cxnSp>
        <p:nvCxnSpPr>
          <p:cNvPr id="31" name="直接连接符 30"/>
          <p:cNvCxnSpPr/>
          <p:nvPr/>
        </p:nvCxnSpPr>
        <p:spPr>
          <a:xfrm>
            <a:off x="6241400"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p:sp>
        <p:nvSpPr>
          <p:cNvPr id="34"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sp>
        <p:nvSpPr>
          <p:cNvPr id="35" name="矩形 34"/>
          <p:cNvSpPr/>
          <p:nvPr/>
        </p:nvSpPr>
        <p:spPr>
          <a:xfrm>
            <a:off x="3837087" y="-17513"/>
            <a:ext cx="9036000" cy="852780"/>
          </a:xfrm>
          <a:prstGeom prst="rect">
            <a:avLst/>
          </a:prstGeom>
          <a:solidFill>
            <a:srgbClr val="314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2" name="矩形 1"/>
          <p:cNvSpPr/>
          <p:nvPr/>
        </p:nvSpPr>
        <p:spPr>
          <a:xfrm>
            <a:off x="3839081"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6" name="TextBox 6"/>
          <p:cNvSpPr txBox="1"/>
          <p:nvPr/>
        </p:nvSpPr>
        <p:spPr>
          <a:xfrm>
            <a:off x="4116152" y="236526"/>
            <a:ext cx="1794768" cy="346075"/>
          </a:xfrm>
          <a:prstGeom prst="rect">
            <a:avLst/>
          </a:prstGeom>
          <a:noFill/>
        </p:spPr>
        <p:txBody>
          <a:bodyPr wrap="square" lIns="0" tIns="50622" rIns="0" bIns="50622" rtlCol="0">
            <a:spAutoFit/>
          </a:bodyPr>
          <a:lstStyle/>
          <a:p>
            <a:pPr algn="dist"/>
            <a:r>
              <a:rPr lang="zh-CN" altLang="en-US" sz="1600" b="1" spc="-211" dirty="0">
                <a:solidFill>
                  <a:srgbClr val="7F7F7F"/>
                </a:solidFill>
                <a:latin typeface="Times New Roman" panose="02020603050405020304" charset="0"/>
                <a:ea typeface="思源黑体" panose="020B0400000000000000" charset="-122"/>
                <a:cs typeface="+mn-ea"/>
                <a:sym typeface="+mn-lt"/>
              </a:rPr>
              <a:t>研究背景及意义</a:t>
            </a:r>
          </a:p>
        </p:txBody>
      </p:sp>
      <p:sp>
        <p:nvSpPr>
          <p:cNvPr id="3" name="矩形 2"/>
          <p:cNvSpPr/>
          <p:nvPr/>
        </p:nvSpPr>
        <p:spPr>
          <a:xfrm>
            <a:off x="6092266"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5" name="矩形 4"/>
          <p:cNvSpPr/>
          <p:nvPr/>
        </p:nvSpPr>
        <p:spPr>
          <a:xfrm>
            <a:off x="8353066"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8" name="TextBox 9"/>
          <p:cNvSpPr txBox="1"/>
          <p:nvPr/>
        </p:nvSpPr>
        <p:spPr>
          <a:xfrm>
            <a:off x="6328547" y="236526"/>
            <a:ext cx="1757012" cy="361534"/>
          </a:xfrm>
          <a:prstGeom prst="rect">
            <a:avLst/>
          </a:prstGeom>
          <a:noFill/>
        </p:spPr>
        <p:txBody>
          <a:bodyPr wrap="square" lIns="0" tIns="50622" rIns="0" bIns="50622" rtlCol="0">
            <a:spAutoFit/>
          </a:bodyPr>
          <a:lstStyle/>
          <a:p>
            <a:pPr algn="dist"/>
            <a:r>
              <a:rPr lang="zh-CN" altLang="en-US" sz="1685" b="1" dirty="0">
                <a:solidFill>
                  <a:srgbClr val="7F7F7F"/>
                </a:solidFill>
                <a:latin typeface="Times New Roman" panose="02020603050405020304" charset="0"/>
                <a:ea typeface="思源黑体" panose="020B0400000000000000" charset="-122"/>
                <a:cs typeface="+mn-ea"/>
                <a:sym typeface="+mn-lt"/>
              </a:rPr>
              <a:t>研究问题和方案</a:t>
            </a:r>
          </a:p>
        </p:txBody>
      </p:sp>
      <p:sp>
        <p:nvSpPr>
          <p:cNvPr id="39" name="TextBox 10"/>
          <p:cNvSpPr txBox="1"/>
          <p:nvPr/>
        </p:nvSpPr>
        <p:spPr>
          <a:xfrm>
            <a:off x="8686001" y="236526"/>
            <a:ext cx="1606098" cy="361534"/>
          </a:xfrm>
          <a:prstGeom prst="rect">
            <a:avLst/>
          </a:prstGeom>
          <a:noFill/>
        </p:spPr>
        <p:txBody>
          <a:bodyPr wrap="square" lIns="0" tIns="50622" rIns="0" bIns="50622" rtlCol="0">
            <a:spAutoFit/>
          </a:bodyPr>
          <a:lstStyle/>
          <a:p>
            <a:pPr algn="dist"/>
            <a:r>
              <a:rPr lang="zh-CN" altLang="en-US" sz="1685" b="1" dirty="0">
                <a:solidFill>
                  <a:srgbClr val="7F7F7F"/>
                </a:solidFill>
                <a:latin typeface="Times New Roman" panose="02020603050405020304" charset="0"/>
                <a:ea typeface="思源黑体" panose="020B0400000000000000" charset="-122"/>
                <a:cs typeface="+mn-ea"/>
                <a:sym typeface="+mn-lt"/>
              </a:rPr>
              <a:t>研究方法及结果</a:t>
            </a:r>
          </a:p>
        </p:txBody>
      </p:sp>
      <p:sp>
        <p:nvSpPr>
          <p:cNvPr id="40" name="TextBox 11"/>
          <p:cNvSpPr txBox="1"/>
          <p:nvPr/>
        </p:nvSpPr>
        <p:spPr>
          <a:xfrm>
            <a:off x="10954145" y="236526"/>
            <a:ext cx="1683136" cy="361534"/>
          </a:xfrm>
          <a:prstGeom prst="rect">
            <a:avLst/>
          </a:prstGeom>
          <a:noFill/>
        </p:spPr>
        <p:txBody>
          <a:bodyPr wrap="square" lIns="0" tIns="50622" rIns="0" bIns="50622" rtlCol="0">
            <a:spAutoFit/>
          </a:bodyPr>
          <a:lstStyle/>
          <a:p>
            <a:pPr algn="dist"/>
            <a:r>
              <a:rPr lang="zh-CN" altLang="en-US" sz="1685" b="1" dirty="0">
                <a:solidFill>
                  <a:schemeClr val="bg1"/>
                </a:solidFill>
                <a:latin typeface="Times New Roman" panose="02020603050405020304" charset="0"/>
                <a:ea typeface="思源黑体" panose="020B0400000000000000" charset="-122"/>
                <a:cs typeface="+mn-ea"/>
                <a:sym typeface="+mn-lt"/>
              </a:rPr>
              <a:t>实验评估和总结</a:t>
            </a: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p:sp>
        <p:nvSpPr>
          <p:cNvPr id="4" name="文本框 3">
            <a:extLst>
              <a:ext uri="{FF2B5EF4-FFF2-40B4-BE49-F238E27FC236}">
                <a16:creationId xmlns:a16="http://schemas.microsoft.com/office/drawing/2014/main" id="{125CA21D-BBF4-EA2E-E18A-904BAF827F50}"/>
              </a:ext>
            </a:extLst>
          </p:cNvPr>
          <p:cNvSpPr txBox="1"/>
          <p:nvPr/>
        </p:nvSpPr>
        <p:spPr>
          <a:xfrm>
            <a:off x="524719" y="1024037"/>
            <a:ext cx="7920880" cy="584775"/>
          </a:xfrm>
          <a:prstGeom prst="rect">
            <a:avLst/>
          </a:prstGeom>
          <a:noFill/>
        </p:spPr>
        <p:txBody>
          <a:bodyPr wrap="square" rtlCol="0">
            <a:spAutoFit/>
          </a:bodyPr>
          <a:lstStyle/>
          <a:p>
            <a:r>
              <a:rPr lang="en-US" altLang="zh-CN" sz="3200" dirty="0">
                <a:solidFill>
                  <a:srgbClr val="194A96"/>
                </a:solidFill>
              </a:rPr>
              <a:t>4.</a:t>
            </a:r>
            <a:r>
              <a:rPr lang="zh-CN" altLang="en-US" sz="3200" dirty="0">
                <a:solidFill>
                  <a:srgbClr val="194A96"/>
                </a:solidFill>
              </a:rPr>
              <a:t>实验：</a:t>
            </a:r>
            <a:r>
              <a:rPr lang="en-US" altLang="zh-CN" sz="3200" dirty="0">
                <a:solidFill>
                  <a:srgbClr val="194A96"/>
                </a:solidFill>
              </a:rPr>
              <a:t>Deep</a:t>
            </a:r>
            <a:r>
              <a:rPr lang="zh-CN" altLang="en-US" sz="3200" dirty="0">
                <a:solidFill>
                  <a:srgbClr val="194A96"/>
                </a:solidFill>
              </a:rPr>
              <a:t>数据集测试</a:t>
            </a:r>
          </a:p>
        </p:txBody>
      </p:sp>
      <p:sp>
        <p:nvSpPr>
          <p:cNvPr id="16" name="文本框 15">
            <a:extLst>
              <a:ext uri="{FF2B5EF4-FFF2-40B4-BE49-F238E27FC236}">
                <a16:creationId xmlns:a16="http://schemas.microsoft.com/office/drawing/2014/main" id="{663D4E0E-1BB8-6F12-D81A-73577CAB1FDD}"/>
              </a:ext>
            </a:extLst>
          </p:cNvPr>
          <p:cNvSpPr txBox="1"/>
          <p:nvPr/>
        </p:nvSpPr>
        <p:spPr>
          <a:xfrm>
            <a:off x="550065" y="1761902"/>
            <a:ext cx="6019217" cy="129137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t>数据集：</a:t>
            </a:r>
            <a:r>
              <a:rPr lang="en-US" altLang="zh-CN" dirty="0"/>
              <a:t>Deep10K</a:t>
            </a:r>
            <a:r>
              <a:rPr lang="zh-CN" altLang="en-US" dirty="0"/>
              <a:t>、</a:t>
            </a:r>
            <a:r>
              <a:rPr lang="en-US" altLang="zh-CN" dirty="0"/>
              <a:t>Deep100K</a:t>
            </a:r>
            <a:r>
              <a:rPr lang="zh-CN" altLang="en-US" dirty="0"/>
              <a:t>、</a:t>
            </a:r>
            <a:r>
              <a:rPr lang="en-US" altLang="zh-CN" dirty="0"/>
              <a:t>Deep1M</a:t>
            </a:r>
          </a:p>
          <a:p>
            <a:pPr marL="285750" indent="-285750">
              <a:lnSpc>
                <a:spcPct val="150000"/>
              </a:lnSpc>
              <a:buFont typeface="Wingdings" panose="05000000000000000000" pitchFamily="2" charset="2"/>
              <a:buChar char="Ø"/>
            </a:pPr>
            <a:r>
              <a:rPr lang="zh-CN" altLang="en-US" b="1" dirty="0"/>
              <a:t>性能</a:t>
            </a:r>
            <a:r>
              <a:rPr lang="zh-CN" altLang="en-US" dirty="0">
                <a:sym typeface="Wingdings" panose="05000000000000000000" pitchFamily="2" charset="2"/>
              </a:rPr>
              <a:t>：</a:t>
            </a:r>
            <a:r>
              <a:rPr lang="en-US" altLang="zh-CN" dirty="0">
                <a:sym typeface="Wingdings" panose="05000000000000000000" pitchFamily="2" charset="2"/>
              </a:rPr>
              <a:t>1M</a:t>
            </a:r>
            <a:r>
              <a:rPr lang="zh-CN" altLang="en-US" dirty="0">
                <a:sym typeface="Wingdings" panose="05000000000000000000" pitchFamily="2" charset="2"/>
              </a:rPr>
              <a:t>数据下，实现</a:t>
            </a:r>
            <a:r>
              <a:rPr lang="en-US" altLang="zh-CN" dirty="0">
                <a:sym typeface="Wingdings" panose="05000000000000000000" pitchFamily="2" charset="2"/>
              </a:rPr>
              <a:t>28x</a:t>
            </a:r>
            <a:r>
              <a:rPr lang="zh-CN" altLang="en-US" dirty="0">
                <a:sym typeface="Wingdings" panose="05000000000000000000" pitchFamily="2" charset="2"/>
              </a:rPr>
              <a:t>的加速</a:t>
            </a:r>
            <a:endParaRPr lang="en-US" altLang="zh-CN" dirty="0">
              <a:sym typeface="Wingdings" panose="05000000000000000000" pitchFamily="2" charset="2"/>
            </a:endParaRPr>
          </a:p>
          <a:p>
            <a:pPr marL="285750" indent="-285750">
              <a:lnSpc>
                <a:spcPct val="150000"/>
              </a:lnSpc>
              <a:buFont typeface="Wingdings" panose="05000000000000000000" pitchFamily="2" charset="2"/>
              <a:buChar char="Ø"/>
            </a:pPr>
            <a:r>
              <a:rPr lang="zh-CN" altLang="en-US" b="1" dirty="0">
                <a:sym typeface="Wingdings" panose="05000000000000000000" pitchFamily="2" charset="2"/>
              </a:rPr>
              <a:t>准确率</a:t>
            </a:r>
            <a:r>
              <a:rPr lang="zh-CN" altLang="en-US" dirty="0">
                <a:sym typeface="Wingdings" panose="05000000000000000000" pitchFamily="2" charset="2"/>
              </a:rPr>
              <a:t>：</a:t>
            </a:r>
            <a:r>
              <a:rPr lang="en-US" altLang="zh-CN" dirty="0">
                <a:sym typeface="Wingdings" panose="05000000000000000000" pitchFamily="2" charset="2"/>
              </a:rPr>
              <a:t>Deep1M</a:t>
            </a:r>
            <a:r>
              <a:rPr lang="zh-CN" altLang="en-US" dirty="0">
                <a:sym typeface="Wingdings" panose="05000000000000000000" pitchFamily="2" charset="2"/>
              </a:rPr>
              <a:t>下测试，准确率高达</a:t>
            </a:r>
            <a:r>
              <a:rPr lang="en-US" altLang="zh-CN" dirty="0">
                <a:sym typeface="Wingdings" panose="05000000000000000000" pitchFamily="2" charset="2"/>
              </a:rPr>
              <a:t>91.8%</a:t>
            </a:r>
          </a:p>
        </p:txBody>
      </p:sp>
      <p:pic>
        <p:nvPicPr>
          <p:cNvPr id="8" name="图片 7">
            <a:extLst>
              <a:ext uri="{FF2B5EF4-FFF2-40B4-BE49-F238E27FC236}">
                <a16:creationId xmlns:a16="http://schemas.microsoft.com/office/drawing/2014/main" id="{BF7DD7DF-9977-F719-EB41-9088D0E8C6DA}"/>
              </a:ext>
            </a:extLst>
          </p:cNvPr>
          <p:cNvPicPr>
            <a:picLocks noChangeAspect="1"/>
          </p:cNvPicPr>
          <p:nvPr/>
        </p:nvPicPr>
        <p:blipFill>
          <a:blip r:embed="rId4"/>
          <a:stretch>
            <a:fillRect/>
          </a:stretch>
        </p:blipFill>
        <p:spPr>
          <a:xfrm>
            <a:off x="740743" y="3322127"/>
            <a:ext cx="5039428" cy="2476846"/>
          </a:xfrm>
          <a:prstGeom prst="rect">
            <a:avLst/>
          </a:prstGeom>
        </p:spPr>
      </p:pic>
      <p:pic>
        <p:nvPicPr>
          <p:cNvPr id="11" name="图片 10">
            <a:extLst>
              <a:ext uri="{FF2B5EF4-FFF2-40B4-BE49-F238E27FC236}">
                <a16:creationId xmlns:a16="http://schemas.microsoft.com/office/drawing/2014/main" id="{F263AFE5-0657-AD7F-2F6A-C6DEEC8881DE}"/>
              </a:ext>
            </a:extLst>
          </p:cNvPr>
          <p:cNvPicPr>
            <a:picLocks noChangeAspect="1"/>
          </p:cNvPicPr>
          <p:nvPr/>
        </p:nvPicPr>
        <p:blipFill>
          <a:blip r:embed="rId5"/>
          <a:stretch>
            <a:fillRect/>
          </a:stretch>
        </p:blipFill>
        <p:spPr>
          <a:xfrm>
            <a:off x="6562299" y="2104157"/>
            <a:ext cx="5555708" cy="3694816"/>
          </a:xfrm>
          <a:prstGeom prst="rect">
            <a:avLst/>
          </a:prstGeom>
        </p:spPr>
      </p:pic>
    </p:spTree>
    <p:extLst>
      <p:ext uri="{BB962C8B-B14F-4D97-AF65-F5344CB8AC3E}">
        <p14:creationId xmlns:p14="http://schemas.microsoft.com/office/powerpoint/2010/main" val="185609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5AA1F-3FC9-A715-A44E-899BAF78CA97}"/>
            </a:ext>
          </a:extLst>
        </p:cNvPr>
        <p:cNvGrpSpPr/>
        <p:nvPr/>
      </p:nvGrpSpPr>
      <p:grpSpPr>
        <a:xfrm>
          <a:off x="0" y="0"/>
          <a:ext cx="0" cy="0"/>
          <a:chOff x="0" y="0"/>
          <a:chExt cx="0" cy="0"/>
        </a:xfrm>
      </p:grpSpPr>
      <p:sp>
        <p:nvSpPr>
          <p:cNvPr id="22" name="矩形 4">
            <a:extLst>
              <a:ext uri="{FF2B5EF4-FFF2-40B4-BE49-F238E27FC236}">
                <a16:creationId xmlns:a16="http://schemas.microsoft.com/office/drawing/2014/main" id="{F9DB88C1-164C-925C-80C6-6044CE3AD3B8}"/>
              </a:ext>
            </a:extLst>
          </p:cNvPr>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cxnSp>
        <p:nvCxnSpPr>
          <p:cNvPr id="23" name="直接连接符 22">
            <a:extLst>
              <a:ext uri="{FF2B5EF4-FFF2-40B4-BE49-F238E27FC236}">
                <a16:creationId xmlns:a16="http://schemas.microsoft.com/office/drawing/2014/main" id="{4A642536-DF21-6B6B-7F4F-0DF3BBEC94C2}"/>
              </a:ext>
            </a:extLst>
          </p:cNvPr>
          <p:cNvCxnSpPr/>
          <p:nvPr/>
        </p:nvCxnSpPr>
        <p:spPr>
          <a:xfrm>
            <a:off x="807617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7333FF44-D24A-24B8-B97E-8F9281443581}"/>
              </a:ext>
            </a:extLst>
          </p:cNvPr>
          <p:cNvSpPr/>
          <p:nvPr/>
        </p:nvSpPr>
        <p:spPr>
          <a:xfrm>
            <a:off x="3408758" y="0"/>
            <a:ext cx="1757014" cy="835267"/>
          </a:xfrm>
          <a:prstGeom prst="rect">
            <a:avLst/>
          </a:prstGeom>
          <a:solidFill>
            <a:srgbClr val="194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cxnSp>
        <p:nvCxnSpPr>
          <p:cNvPr id="25" name="直接连接符 24">
            <a:extLst>
              <a:ext uri="{FF2B5EF4-FFF2-40B4-BE49-F238E27FC236}">
                <a16:creationId xmlns:a16="http://schemas.microsoft.com/office/drawing/2014/main" id="{E294C5A8-0F78-6A9E-EDFE-33CC011EA208}"/>
              </a:ext>
            </a:extLst>
          </p:cNvPr>
          <p:cNvCxnSpPr/>
          <p:nvPr/>
        </p:nvCxnSpPr>
        <p:spPr>
          <a:xfrm>
            <a:off x="994871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a:extLst>
              <a:ext uri="{FF2B5EF4-FFF2-40B4-BE49-F238E27FC236}">
                <a16:creationId xmlns:a16="http://schemas.microsoft.com/office/drawing/2014/main" id="{CC6C8A29-C4B6-4DF1-96EA-178AFE1D1D02}"/>
              </a:ext>
            </a:extLst>
          </p:cNvPr>
          <p:cNvSpPr txBox="1"/>
          <p:nvPr/>
        </p:nvSpPr>
        <p:spPr>
          <a:xfrm>
            <a:off x="3559674" y="227698"/>
            <a:ext cx="1417422" cy="359410"/>
          </a:xfrm>
          <a:prstGeom prst="rect">
            <a:avLst/>
          </a:prstGeom>
          <a:noFill/>
        </p:spPr>
        <p:txBody>
          <a:bodyPr wrap="square" lIns="0" tIns="50622" rIns="0" bIns="50622" rtlCol="0">
            <a:spAutoFit/>
          </a:bodyPr>
          <a:lstStyle/>
          <a:p>
            <a:pPr algn="ctr"/>
            <a:r>
              <a:rPr lang="zh-CN" altLang="en-US" sz="1685" b="1" dirty="0">
                <a:solidFill>
                  <a:schemeClr val="bg1"/>
                </a:solidFill>
                <a:latin typeface="Times New Roman" panose="02020603050405020304" charset="0"/>
                <a:ea typeface="思源黑体" panose="020B0400000000000000" charset="-122"/>
                <a:cs typeface="+mn-ea"/>
                <a:sym typeface="+mn-lt"/>
              </a:rPr>
              <a:t>毕业典礼报道</a:t>
            </a:r>
          </a:p>
        </p:txBody>
      </p:sp>
      <p:sp>
        <p:nvSpPr>
          <p:cNvPr id="27" name="TextBox 7">
            <a:extLst>
              <a:ext uri="{FF2B5EF4-FFF2-40B4-BE49-F238E27FC236}">
                <a16:creationId xmlns:a16="http://schemas.microsoft.com/office/drawing/2014/main" id="{BCB7A27E-6926-662E-8520-44578D2F38B5}"/>
              </a:ext>
            </a:extLst>
          </p:cNvPr>
          <p:cNvSpPr txBox="1"/>
          <p:nvPr/>
        </p:nvSpPr>
        <p:spPr>
          <a:xfrm>
            <a:off x="5270530" y="227699"/>
            <a:ext cx="141742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特稿</a:t>
            </a:r>
          </a:p>
        </p:txBody>
      </p:sp>
      <p:sp>
        <p:nvSpPr>
          <p:cNvPr id="28" name="TextBox 9">
            <a:extLst>
              <a:ext uri="{FF2B5EF4-FFF2-40B4-BE49-F238E27FC236}">
                <a16:creationId xmlns:a16="http://schemas.microsoft.com/office/drawing/2014/main" id="{5D2E3409-E04E-9261-83BF-3CFF27645166}"/>
              </a:ext>
            </a:extLst>
          </p:cNvPr>
          <p:cNvSpPr txBox="1"/>
          <p:nvPr/>
        </p:nvSpPr>
        <p:spPr>
          <a:xfrm>
            <a:off x="7105308" y="227698"/>
            <a:ext cx="1417422" cy="619125"/>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专访领雁奖获得者</a:t>
            </a:r>
          </a:p>
        </p:txBody>
      </p:sp>
      <p:sp>
        <p:nvSpPr>
          <p:cNvPr id="29" name="TextBox 10">
            <a:extLst>
              <a:ext uri="{FF2B5EF4-FFF2-40B4-BE49-F238E27FC236}">
                <a16:creationId xmlns:a16="http://schemas.microsoft.com/office/drawing/2014/main" id="{56BD6067-770E-10E7-D070-14A8C2F284D0}"/>
              </a:ext>
            </a:extLst>
          </p:cNvPr>
          <p:cNvSpPr txBox="1"/>
          <p:nvPr/>
        </p:nvSpPr>
        <p:spPr>
          <a:xfrm>
            <a:off x="8789172" y="249186"/>
            <a:ext cx="1606098"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校园文化活动</a:t>
            </a:r>
          </a:p>
        </p:txBody>
      </p:sp>
      <p:sp>
        <p:nvSpPr>
          <p:cNvPr id="30" name="TextBox 11">
            <a:extLst>
              <a:ext uri="{FF2B5EF4-FFF2-40B4-BE49-F238E27FC236}">
                <a16:creationId xmlns:a16="http://schemas.microsoft.com/office/drawing/2014/main" id="{C716723A-9908-2CF0-F35C-7B66171DD7F1}"/>
              </a:ext>
            </a:extLst>
          </p:cNvPr>
          <p:cNvSpPr txBox="1"/>
          <p:nvPr/>
        </p:nvSpPr>
        <p:spPr>
          <a:xfrm>
            <a:off x="10738750" y="227698"/>
            <a:ext cx="175701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技能培训</a:t>
            </a:r>
          </a:p>
        </p:txBody>
      </p:sp>
      <p:cxnSp>
        <p:nvCxnSpPr>
          <p:cNvPr id="31" name="直接连接符 30">
            <a:extLst>
              <a:ext uri="{FF2B5EF4-FFF2-40B4-BE49-F238E27FC236}">
                <a16:creationId xmlns:a16="http://schemas.microsoft.com/office/drawing/2014/main" id="{6A1CFD7B-EE19-46B5-37EE-B9518DE4FCE4}"/>
              </a:ext>
            </a:extLst>
          </p:cNvPr>
          <p:cNvCxnSpPr/>
          <p:nvPr/>
        </p:nvCxnSpPr>
        <p:spPr>
          <a:xfrm>
            <a:off x="6241400"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9633DDE2-6A67-DC8B-72ED-773C1A2DE44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p:sp>
        <p:nvSpPr>
          <p:cNvPr id="34" name="矩形 4">
            <a:extLst>
              <a:ext uri="{FF2B5EF4-FFF2-40B4-BE49-F238E27FC236}">
                <a16:creationId xmlns:a16="http://schemas.microsoft.com/office/drawing/2014/main" id="{438B1BD3-E523-2919-0581-C76680FD4EE5}"/>
              </a:ext>
            </a:extLst>
          </p:cNvPr>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sp>
        <p:nvSpPr>
          <p:cNvPr id="35" name="矩形 34">
            <a:extLst>
              <a:ext uri="{FF2B5EF4-FFF2-40B4-BE49-F238E27FC236}">
                <a16:creationId xmlns:a16="http://schemas.microsoft.com/office/drawing/2014/main" id="{30B061F1-D8EA-DF52-BA32-E0E603B2AA0B}"/>
              </a:ext>
            </a:extLst>
          </p:cNvPr>
          <p:cNvSpPr/>
          <p:nvPr/>
        </p:nvSpPr>
        <p:spPr>
          <a:xfrm>
            <a:off x="3837087" y="-17513"/>
            <a:ext cx="9036000" cy="852780"/>
          </a:xfrm>
          <a:prstGeom prst="rect">
            <a:avLst/>
          </a:prstGeom>
          <a:solidFill>
            <a:srgbClr val="314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2" name="矩形 1">
            <a:extLst>
              <a:ext uri="{FF2B5EF4-FFF2-40B4-BE49-F238E27FC236}">
                <a16:creationId xmlns:a16="http://schemas.microsoft.com/office/drawing/2014/main" id="{F9AE551A-38EC-EEB4-4334-AEDB492D6407}"/>
              </a:ext>
            </a:extLst>
          </p:cNvPr>
          <p:cNvSpPr/>
          <p:nvPr/>
        </p:nvSpPr>
        <p:spPr>
          <a:xfrm>
            <a:off x="3839081" y="-10195"/>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6" name="TextBox 6">
            <a:extLst>
              <a:ext uri="{FF2B5EF4-FFF2-40B4-BE49-F238E27FC236}">
                <a16:creationId xmlns:a16="http://schemas.microsoft.com/office/drawing/2014/main" id="{CB7E76F9-1D28-8C4B-1D6C-AEA354CA6B0B}"/>
              </a:ext>
            </a:extLst>
          </p:cNvPr>
          <p:cNvSpPr txBox="1"/>
          <p:nvPr/>
        </p:nvSpPr>
        <p:spPr>
          <a:xfrm>
            <a:off x="4116152" y="236526"/>
            <a:ext cx="1794768" cy="346075"/>
          </a:xfrm>
          <a:prstGeom prst="rect">
            <a:avLst/>
          </a:prstGeom>
          <a:noFill/>
        </p:spPr>
        <p:txBody>
          <a:bodyPr wrap="square" lIns="0" tIns="50622" rIns="0" bIns="50622" rtlCol="0">
            <a:spAutoFit/>
          </a:bodyPr>
          <a:lstStyle/>
          <a:p>
            <a:pPr algn="dist"/>
            <a:r>
              <a:rPr lang="zh-CN" altLang="en-US" sz="1600" b="1" spc="-211" dirty="0">
                <a:solidFill>
                  <a:srgbClr val="7F7F7F"/>
                </a:solidFill>
                <a:latin typeface="Times New Roman" panose="02020603050405020304" charset="0"/>
                <a:ea typeface="思源黑体" panose="020B0400000000000000" charset="-122"/>
                <a:cs typeface="+mn-ea"/>
                <a:sym typeface="+mn-lt"/>
              </a:rPr>
              <a:t>研究背景及意义</a:t>
            </a:r>
          </a:p>
        </p:txBody>
      </p:sp>
      <p:sp>
        <p:nvSpPr>
          <p:cNvPr id="3" name="矩形 2">
            <a:extLst>
              <a:ext uri="{FF2B5EF4-FFF2-40B4-BE49-F238E27FC236}">
                <a16:creationId xmlns:a16="http://schemas.microsoft.com/office/drawing/2014/main" id="{7D6F1C9B-C650-9C6D-3A90-44F0BD6451B0}"/>
              </a:ext>
            </a:extLst>
          </p:cNvPr>
          <p:cNvSpPr/>
          <p:nvPr/>
        </p:nvSpPr>
        <p:spPr>
          <a:xfrm>
            <a:off x="8349041" y="-10195"/>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5" name="矩形 4">
            <a:extLst>
              <a:ext uri="{FF2B5EF4-FFF2-40B4-BE49-F238E27FC236}">
                <a16:creationId xmlns:a16="http://schemas.microsoft.com/office/drawing/2014/main" id="{AC26DB23-B77A-4ECE-9BC2-3930F0B48CD3}"/>
              </a:ext>
            </a:extLst>
          </p:cNvPr>
          <p:cNvSpPr/>
          <p:nvPr/>
        </p:nvSpPr>
        <p:spPr>
          <a:xfrm>
            <a:off x="10611064" y="-10195"/>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8" name="TextBox 9">
            <a:extLst>
              <a:ext uri="{FF2B5EF4-FFF2-40B4-BE49-F238E27FC236}">
                <a16:creationId xmlns:a16="http://schemas.microsoft.com/office/drawing/2014/main" id="{B2F53DDB-D334-8360-D60E-A8E5A44D6F6D}"/>
              </a:ext>
            </a:extLst>
          </p:cNvPr>
          <p:cNvSpPr txBox="1"/>
          <p:nvPr/>
        </p:nvSpPr>
        <p:spPr>
          <a:xfrm>
            <a:off x="6357367" y="236526"/>
            <a:ext cx="1757012" cy="361534"/>
          </a:xfrm>
          <a:prstGeom prst="rect">
            <a:avLst/>
          </a:prstGeom>
          <a:noFill/>
        </p:spPr>
        <p:txBody>
          <a:bodyPr wrap="square" lIns="0" tIns="50622" rIns="0" bIns="50622" rtlCol="0">
            <a:spAutoFit/>
          </a:bodyPr>
          <a:lstStyle/>
          <a:p>
            <a:pPr algn="dist"/>
            <a:r>
              <a:rPr lang="zh-CN" altLang="en-US" sz="1685" b="1" dirty="0">
                <a:solidFill>
                  <a:schemeClr val="bg1"/>
                </a:solidFill>
                <a:latin typeface="Times New Roman" panose="02020603050405020304" charset="0"/>
                <a:ea typeface="思源黑体" panose="020B0400000000000000" charset="-122"/>
                <a:cs typeface="+mn-ea"/>
                <a:sym typeface="+mn-lt"/>
              </a:rPr>
              <a:t>研究问题和方案</a:t>
            </a:r>
          </a:p>
        </p:txBody>
      </p:sp>
      <p:sp>
        <p:nvSpPr>
          <p:cNvPr id="39" name="TextBox 10">
            <a:extLst>
              <a:ext uri="{FF2B5EF4-FFF2-40B4-BE49-F238E27FC236}">
                <a16:creationId xmlns:a16="http://schemas.microsoft.com/office/drawing/2014/main" id="{C8AD2BA2-E2D2-D7AE-8215-4639A6B1569C}"/>
              </a:ext>
            </a:extLst>
          </p:cNvPr>
          <p:cNvSpPr txBox="1"/>
          <p:nvPr/>
        </p:nvSpPr>
        <p:spPr>
          <a:xfrm>
            <a:off x="8686001" y="236526"/>
            <a:ext cx="1606098" cy="361534"/>
          </a:xfrm>
          <a:prstGeom prst="rect">
            <a:avLst/>
          </a:prstGeom>
          <a:noFill/>
        </p:spPr>
        <p:txBody>
          <a:bodyPr wrap="square" lIns="0" tIns="50622" rIns="0" bIns="50622" rtlCol="0">
            <a:spAutoFit/>
          </a:bodyPr>
          <a:lstStyle/>
          <a:p>
            <a:pPr algn="dist"/>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研究方法及成果</a:t>
            </a:r>
          </a:p>
        </p:txBody>
      </p:sp>
      <p:sp>
        <p:nvSpPr>
          <p:cNvPr id="40" name="TextBox 11">
            <a:extLst>
              <a:ext uri="{FF2B5EF4-FFF2-40B4-BE49-F238E27FC236}">
                <a16:creationId xmlns:a16="http://schemas.microsoft.com/office/drawing/2014/main" id="{568D43BD-D256-3799-0CA4-176DA0A857E9}"/>
              </a:ext>
            </a:extLst>
          </p:cNvPr>
          <p:cNvSpPr txBox="1"/>
          <p:nvPr/>
        </p:nvSpPr>
        <p:spPr>
          <a:xfrm>
            <a:off x="10954145" y="236526"/>
            <a:ext cx="1683136" cy="361534"/>
          </a:xfrm>
          <a:prstGeom prst="rect">
            <a:avLst/>
          </a:prstGeom>
          <a:noFill/>
        </p:spPr>
        <p:txBody>
          <a:bodyPr wrap="square" lIns="0" tIns="50622" rIns="0" bIns="50622" rtlCol="0">
            <a:spAutoFit/>
          </a:bodyPr>
          <a:lstStyle/>
          <a:p>
            <a:pPr algn="dist"/>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实验评估和总结</a:t>
            </a:r>
          </a:p>
        </p:txBody>
      </p:sp>
      <p:pic>
        <p:nvPicPr>
          <p:cNvPr id="42" name="图片 41">
            <a:extLst>
              <a:ext uri="{FF2B5EF4-FFF2-40B4-BE49-F238E27FC236}">
                <a16:creationId xmlns:a16="http://schemas.microsoft.com/office/drawing/2014/main" id="{91938083-7F0A-D60D-14D6-DBFBE102C22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mc:AlternateContent xmlns:mc="http://schemas.openxmlformats.org/markup-compatibility/2006">
        <mc:Choice xmlns:a14="http://schemas.microsoft.com/office/drawing/2010/main" Requires="a14">
          <p:sp>
            <p:nvSpPr>
              <p:cNvPr id="53" name="文本框 52">
                <a:extLst>
                  <a:ext uri="{FF2B5EF4-FFF2-40B4-BE49-F238E27FC236}">
                    <a16:creationId xmlns:a16="http://schemas.microsoft.com/office/drawing/2014/main" id="{0E55F6F5-381F-6CDD-A9FF-E0416966A20D}"/>
                  </a:ext>
                </a:extLst>
              </p:cNvPr>
              <p:cNvSpPr txBox="1"/>
              <p:nvPr/>
            </p:nvSpPr>
            <p:spPr>
              <a:xfrm>
                <a:off x="738246" y="2032149"/>
                <a:ext cx="5503154" cy="4569200"/>
              </a:xfrm>
              <a:prstGeom prst="rect">
                <a:avLst/>
              </a:prstGeom>
              <a:noFill/>
            </p:spPr>
            <p:txBody>
              <a:bodyPr wrap="square" rtlCol="0">
                <a:spAutoFit/>
              </a:bodyPr>
              <a:lstStyle/>
              <a:p>
                <a:pPr algn="ctr"/>
                <a:r>
                  <a:rPr lang="zh-CN" altLang="en-US" sz="2400" b="1" dirty="0"/>
                  <a:t>数据分区与分片</a:t>
                </a:r>
                <a:endParaRPr lang="en-US" altLang="zh-CN" sz="2400" b="1" dirty="0"/>
              </a:p>
              <a:p>
                <a:pPr marL="285750" indent="-285750">
                  <a:lnSpc>
                    <a:spcPct val="150000"/>
                  </a:lnSpc>
                  <a:buFont typeface="Wingdings" panose="05000000000000000000" pitchFamily="2" charset="2"/>
                  <a:buChar char="Ø"/>
                </a:pPr>
                <a:r>
                  <a:rPr lang="zh-CN" altLang="en-US" b="1" dirty="0"/>
                  <a:t>核心问题</a:t>
                </a:r>
                <a:r>
                  <a:rPr lang="zh-CN" altLang="en-US" dirty="0"/>
                  <a:t>：数值型数据具备范围分布的特性</a:t>
                </a:r>
                <a:r>
                  <a:rPr lang="en-US" altLang="zh-CN" dirty="0"/>
                  <a:t>(</a:t>
                </a:r>
                <a:r>
                  <a:rPr lang="zh-CN" altLang="en-US" dirty="0"/>
                  <a:t>如时间型数据</a:t>
                </a:r>
                <a:r>
                  <a:rPr lang="en-US" altLang="zh-CN" dirty="0"/>
                  <a:t>)</a:t>
                </a:r>
                <a:r>
                  <a:rPr lang="zh-CN" altLang="en-US" dirty="0"/>
                  <a:t>或数据量远小于其表示范围，直接加密会导致量化分段编码拆分的</a:t>
                </a:r>
                <a:r>
                  <a:rPr lang="en-US" altLang="zh-CN" dirty="0"/>
                  <a:t>chunk</a:t>
                </a:r>
                <a:r>
                  <a:rPr lang="zh-CN" altLang="en-US" dirty="0"/>
                  <a:t>数过多，导致查询性能下降</a:t>
                </a:r>
                <a:endParaRPr lang="en-US" altLang="zh-CN" dirty="0"/>
              </a:p>
              <a:p>
                <a:pPr marL="285750" indent="-285750">
                  <a:lnSpc>
                    <a:spcPct val="150000"/>
                  </a:lnSpc>
                  <a:buFont typeface="Wingdings" panose="05000000000000000000" pitchFamily="2" charset="2"/>
                  <a:buChar char="Ø"/>
                </a:pPr>
                <a:r>
                  <a:rPr lang="zh-CN" altLang="en-US" b="1" dirty="0"/>
                  <a:t>设计方案</a:t>
                </a:r>
                <a:r>
                  <a:rPr lang="zh-CN" altLang="en-US" dirty="0"/>
                  <a:t>：</a:t>
                </a:r>
                <a:r>
                  <a:rPr lang="zh-CN" altLang="en-US" b="1" dirty="0"/>
                  <a:t>分区剪枝</a:t>
                </a:r>
                <a:r>
                  <a:rPr lang="en-US" altLang="zh-CN" b="1" dirty="0"/>
                  <a:t>(Partition Pruning)</a:t>
                </a:r>
              </a:p>
              <a:p>
                <a:pPr marL="925830" lvl="1" indent="-285750">
                  <a:lnSpc>
                    <a:spcPct val="150000"/>
                  </a:lnSpc>
                  <a:buFont typeface="Wingdings" panose="05000000000000000000" pitchFamily="2" charset="2"/>
                  <a:buChar char="Ø"/>
                </a:pPr>
                <a:r>
                  <a:rPr lang="zh-CN" altLang="en-US" dirty="0"/>
                  <a:t>在客户端对数值型数据按范围或哈希进行预分区，分片元数据加密为</a:t>
                </a:r>
                <a:r>
                  <a:rPr lang="en-US" altLang="zh-CN" dirty="0"/>
                  <a:t>LWE</a:t>
                </a:r>
                <a:r>
                  <a:rPr lang="zh-CN" altLang="en-US" dirty="0"/>
                  <a:t>密文标记</a:t>
                </a:r>
                <a:r>
                  <a:rPr lang="en-US" altLang="zh-CN" dirty="0"/>
                  <a:t>tag</a:t>
                </a:r>
              </a:p>
              <a:p>
                <a:pPr marL="925830" lvl="1" indent="-285750">
                  <a:lnSpc>
                    <a:spcPct val="150000"/>
                  </a:lnSpc>
                  <a:buFont typeface="Wingdings" panose="05000000000000000000" pitchFamily="2" charset="2"/>
                  <a:buChar char="Ø"/>
                </a:pPr>
                <a:r>
                  <a:rPr lang="zh-CN" altLang="en-US" dirty="0"/>
                  <a:t>服务器端优先定位目标分片，以减少扫描范围，进而减少</a:t>
                </a:r>
                <a:r>
                  <a:rPr lang="en-US" altLang="zh-CN" dirty="0"/>
                  <a:t>chunk</a:t>
                </a:r>
                <a:r>
                  <a:rPr lang="zh-CN" altLang="en-US" dirty="0"/>
                  <a:t>比较次数</a:t>
                </a:r>
                <a14:m>
                  <m:oMath xmlns:m="http://schemas.openxmlformats.org/officeDocument/2006/math">
                    <m:r>
                      <a:rPr lang="en-US" altLang="zh-CN" b="0" i="1" smtClean="0">
                        <a:latin typeface="Cambria Math" panose="02040503050406030204" pitchFamily="18" charset="0"/>
                      </a:rPr>
                      <m:t>𝐻𝑜𝑚𝐶𝑜𝑚𝑝</m:t>
                    </m:r>
                  </m:oMath>
                </a14:m>
                <a:r>
                  <a:rPr lang="zh-CN" altLang="en-US" dirty="0"/>
                  <a:t>和</a:t>
                </a:r>
                <a:r>
                  <a:rPr lang="en-US" altLang="zh-CN" dirty="0"/>
                  <a:t>chunk</a:t>
                </a:r>
                <a:r>
                  <a:rPr lang="zh-CN" altLang="en-US" dirty="0"/>
                  <a:t>间的连接次数</a:t>
                </a:r>
                <a14:m>
                  <m:oMath xmlns:m="http://schemas.openxmlformats.org/officeDocument/2006/math">
                    <m:r>
                      <a:rPr lang="en-US" altLang="zh-CN" b="0" i="1" smtClean="0">
                        <a:latin typeface="Cambria Math" panose="02040503050406030204" pitchFamily="18" charset="0"/>
                      </a:rPr>
                      <m:t>𝐻𝑜𝑚𝑀𝑢𝑥</m:t>
                    </m:r>
                  </m:oMath>
                </a14:m>
                <a:endParaRPr lang="en-US" altLang="zh-CN" dirty="0"/>
              </a:p>
            </p:txBody>
          </p:sp>
        </mc:Choice>
        <mc:Fallback>
          <p:sp>
            <p:nvSpPr>
              <p:cNvPr id="53" name="文本框 52">
                <a:extLst>
                  <a:ext uri="{FF2B5EF4-FFF2-40B4-BE49-F238E27FC236}">
                    <a16:creationId xmlns:a16="http://schemas.microsoft.com/office/drawing/2014/main" id="{0E55F6F5-381F-6CDD-A9FF-E0416966A20D}"/>
                  </a:ext>
                </a:extLst>
              </p:cNvPr>
              <p:cNvSpPr txBox="1">
                <a:spLocks noRot="1" noChangeAspect="1" noMove="1" noResize="1" noEditPoints="1" noAdjustHandles="1" noChangeArrowheads="1" noChangeShapeType="1" noTextEdit="1"/>
              </p:cNvSpPr>
              <p:nvPr/>
            </p:nvSpPr>
            <p:spPr>
              <a:xfrm>
                <a:off x="738246" y="2032149"/>
                <a:ext cx="5503154" cy="4569200"/>
              </a:xfrm>
              <a:prstGeom prst="rect">
                <a:avLst/>
              </a:prstGeom>
              <a:blipFill>
                <a:blip r:embed="rId4"/>
                <a:stretch>
                  <a:fillRect l="-664" t="-1600" r="-332" b="-1200"/>
                </a:stretch>
              </a:blipFill>
            </p:spPr>
            <p:txBody>
              <a:bodyPr/>
              <a:lstStyle/>
              <a:p>
                <a:r>
                  <a:rPr lang="zh-CN" altLang="en-US">
                    <a:noFill/>
                  </a:rPr>
                  <a:t> </a:t>
                </a:r>
              </a:p>
            </p:txBody>
          </p:sp>
        </mc:Fallback>
      </mc:AlternateContent>
      <p:sp>
        <p:nvSpPr>
          <p:cNvPr id="54" name="文本框 53">
            <a:extLst>
              <a:ext uri="{FF2B5EF4-FFF2-40B4-BE49-F238E27FC236}">
                <a16:creationId xmlns:a16="http://schemas.microsoft.com/office/drawing/2014/main" id="{62D4FCE5-4E2F-1D5D-A84D-345E1518EE8F}"/>
              </a:ext>
            </a:extLst>
          </p:cNvPr>
          <p:cNvSpPr txBox="1"/>
          <p:nvPr/>
        </p:nvSpPr>
        <p:spPr>
          <a:xfrm>
            <a:off x="3167984" y="1205290"/>
            <a:ext cx="6522781" cy="830997"/>
          </a:xfrm>
          <a:prstGeom prst="rect">
            <a:avLst/>
          </a:prstGeom>
          <a:noFill/>
        </p:spPr>
        <p:txBody>
          <a:bodyPr wrap="square" rtlCol="0">
            <a:spAutoFit/>
          </a:bodyPr>
          <a:lstStyle/>
          <a:p>
            <a:pPr algn="ctr"/>
            <a:r>
              <a:rPr lang="zh-CN" altLang="en-US" sz="2400" dirty="0">
                <a:solidFill>
                  <a:srgbClr val="FF0000"/>
                </a:solidFill>
              </a:rPr>
              <a:t>客户端对明文预处理以提升服务器端在</a:t>
            </a:r>
            <a:r>
              <a:rPr lang="en-US" altLang="zh-CN" sz="2400" dirty="0">
                <a:solidFill>
                  <a:srgbClr val="FF0000"/>
                </a:solidFill>
              </a:rPr>
              <a:t>FHE</a:t>
            </a:r>
            <a:r>
              <a:rPr lang="zh-CN" altLang="en-US" sz="2400" dirty="0">
                <a:solidFill>
                  <a:srgbClr val="FF0000"/>
                </a:solidFill>
              </a:rPr>
              <a:t>加密数据库下的查询性能</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AAF315B0-919B-BF2D-2648-F14B67DEB0DF}"/>
                  </a:ext>
                </a:extLst>
              </p:cNvPr>
              <p:cNvSpPr txBox="1"/>
              <p:nvPr/>
            </p:nvSpPr>
            <p:spPr>
              <a:xfrm>
                <a:off x="6357367" y="2041311"/>
                <a:ext cx="5503154" cy="4573688"/>
              </a:xfrm>
              <a:prstGeom prst="rect">
                <a:avLst/>
              </a:prstGeom>
              <a:noFill/>
            </p:spPr>
            <p:txBody>
              <a:bodyPr wrap="square" rtlCol="0">
                <a:spAutoFit/>
              </a:bodyPr>
              <a:lstStyle/>
              <a:p>
                <a:pPr algn="ctr"/>
                <a:r>
                  <a:rPr lang="zh-CN" altLang="en-US" sz="2400" b="1" dirty="0"/>
                  <a:t>时间型数据处理</a:t>
                </a:r>
                <a:endParaRPr lang="en-US" altLang="zh-CN" sz="2400" b="1" dirty="0"/>
              </a:p>
              <a:p>
                <a:pPr marL="285750" indent="-285750">
                  <a:lnSpc>
                    <a:spcPct val="150000"/>
                  </a:lnSpc>
                  <a:buFont typeface="Wingdings" panose="05000000000000000000" pitchFamily="2" charset="2"/>
                  <a:buChar char="Ø"/>
                </a:pPr>
                <a:r>
                  <a:rPr lang="zh-CN" altLang="en-US" b="1" dirty="0"/>
                  <a:t>核心问题</a:t>
                </a:r>
                <a:r>
                  <a:rPr lang="zh-CN" altLang="en-US" dirty="0"/>
                  <a:t>：时间型数据具备范围分布和子属性的特性，直接转化为超大整数进行量化分段编码加密会导致量化分段编码拆分的</a:t>
                </a:r>
                <a:r>
                  <a:rPr lang="en-US" altLang="zh-CN" dirty="0"/>
                  <a:t>chunk</a:t>
                </a:r>
                <a:r>
                  <a:rPr lang="zh-CN" altLang="en-US" dirty="0"/>
                  <a:t>数过多，导致查询性能下降</a:t>
                </a:r>
                <a:endParaRPr lang="en-US" altLang="zh-CN" dirty="0"/>
              </a:p>
              <a:p>
                <a:pPr marL="285750" indent="-285750">
                  <a:lnSpc>
                    <a:spcPct val="150000"/>
                  </a:lnSpc>
                  <a:buFont typeface="Wingdings" panose="05000000000000000000" pitchFamily="2" charset="2"/>
                  <a:buChar char="Ø"/>
                </a:pPr>
                <a:r>
                  <a:rPr lang="zh-CN" altLang="en-US" b="1" dirty="0"/>
                  <a:t>设计方案</a:t>
                </a:r>
                <a:r>
                  <a:rPr lang="zh-CN" altLang="en-US" dirty="0"/>
                  <a:t>：</a:t>
                </a:r>
                <a:r>
                  <a:rPr lang="zh-CN" altLang="en-US" b="1" dirty="0"/>
                  <a:t>子属性</a:t>
                </a:r>
                <a:r>
                  <a:rPr lang="en-US" altLang="zh-CN" b="1" dirty="0"/>
                  <a:t>+</a:t>
                </a:r>
                <a:r>
                  <a:rPr lang="zh-CN" altLang="en-US" b="1" dirty="0"/>
                  <a:t>分区</a:t>
                </a:r>
                <a:endParaRPr lang="en-US" altLang="zh-CN" b="1" dirty="0"/>
              </a:p>
              <a:p>
                <a:pPr marL="925830" lvl="1" indent="-285750">
                  <a:lnSpc>
                    <a:spcPct val="150000"/>
                  </a:lnSpc>
                  <a:buFont typeface="Wingdings" panose="05000000000000000000" pitchFamily="2" charset="2"/>
                  <a:buChar char="Ø"/>
                </a:pPr>
                <a:r>
                  <a:rPr lang="zh-CN" altLang="en-US" b="1" dirty="0"/>
                  <a:t>子属性划分</a:t>
                </a:r>
                <a:r>
                  <a:rPr lang="zh-CN" altLang="en-US" dirty="0"/>
                  <a:t>：年</a:t>
                </a:r>
                <a14:m>
                  <m:oMath xmlns:m="http://schemas.openxmlformats.org/officeDocument/2006/math">
                    <m:r>
                      <a:rPr lang="en-US" altLang="zh-CN" i="1">
                        <a:latin typeface="Cambria Math" panose="02040503050406030204" pitchFamily="18" charset="0"/>
                      </a:rPr>
                      <m:t>(</m:t>
                    </m:r>
                    <m:r>
                      <a:rPr lang="en-US" altLang="zh-CN" b="0" i="1" smtClean="0">
                        <a:latin typeface="Cambria Math" panose="02040503050406030204" pitchFamily="18" charset="0"/>
                      </a:rPr>
                      <m:t>0,2025]</m:t>
                    </m:r>
                  </m:oMath>
                </a14:m>
                <a:r>
                  <a:rPr lang="en-US" altLang="zh-CN" dirty="0"/>
                  <a:t>+</a:t>
                </a:r>
                <a:r>
                  <a:rPr lang="zh-CN" altLang="en-US" dirty="0"/>
                  <a:t>月</a:t>
                </a:r>
                <a14:m>
                  <m:oMath xmlns:m="http://schemas.openxmlformats.org/officeDocument/2006/math">
                    <m:r>
                      <a:rPr lang="en-US" altLang="zh-CN" b="0" i="1" dirty="0" smtClean="0">
                        <a:latin typeface="Cambria Math" panose="02040503050406030204" pitchFamily="18" charset="0"/>
                      </a:rPr>
                      <m:t>[1,12]</m:t>
                    </m:r>
                  </m:oMath>
                </a14:m>
                <a:r>
                  <a:rPr lang="en-US" altLang="zh-CN" dirty="0"/>
                  <a:t>+</a:t>
                </a:r>
                <a:r>
                  <a:rPr lang="zh-CN" altLang="en-US" dirty="0"/>
                  <a:t>日</a:t>
                </a:r>
                <a14:m>
                  <m:oMath xmlns:m="http://schemas.openxmlformats.org/officeDocument/2006/math">
                    <m:r>
                      <a:rPr lang="en-US" altLang="zh-CN" b="0" i="1" dirty="0" smtClean="0">
                        <a:latin typeface="Cambria Math" panose="02040503050406030204" pitchFamily="18" charset="0"/>
                      </a:rPr>
                      <m:t>[1,31]</m:t>
                    </m:r>
                  </m:oMath>
                </a14:m>
                <a:r>
                  <a:rPr lang="en-US" altLang="zh-CN" dirty="0"/>
                  <a:t>+</a:t>
                </a:r>
                <a:r>
                  <a:rPr lang="zh-CN" altLang="en-US" dirty="0"/>
                  <a:t>时</a:t>
                </a:r>
                <a14:m>
                  <m:oMath xmlns:m="http://schemas.openxmlformats.org/officeDocument/2006/math">
                    <m:r>
                      <a:rPr lang="en-US" altLang="zh-CN" b="0" i="1" dirty="0" smtClean="0">
                        <a:latin typeface="Cambria Math" panose="02040503050406030204" pitchFamily="18" charset="0"/>
                      </a:rPr>
                      <m:t>[0,24)</m:t>
                    </m:r>
                  </m:oMath>
                </a14:m>
                <a:r>
                  <a:rPr lang="en-US" altLang="zh-CN" dirty="0"/>
                  <a:t>+</a:t>
                </a:r>
                <a:r>
                  <a:rPr lang="zh-CN" altLang="en-US" dirty="0"/>
                  <a:t>分</a:t>
                </a:r>
                <a14:m>
                  <m:oMath xmlns:m="http://schemas.openxmlformats.org/officeDocument/2006/math">
                    <m:r>
                      <a:rPr lang="en-US" altLang="zh-CN" b="0" i="1" smtClean="0">
                        <a:latin typeface="Cambria Math" panose="02040503050406030204" pitchFamily="18" charset="0"/>
                      </a:rPr>
                      <m:t>[0,60)</m:t>
                    </m:r>
                  </m:oMath>
                </a14:m>
                <a:r>
                  <a:rPr lang="en-US" altLang="zh-CN" dirty="0"/>
                  <a:t>+</a:t>
                </a:r>
                <a:r>
                  <a:rPr lang="zh-CN" altLang="en-US" dirty="0"/>
                  <a:t>秒</a:t>
                </a:r>
                <a14:m>
                  <m:oMath xmlns:m="http://schemas.openxmlformats.org/officeDocument/2006/math">
                    <m:r>
                      <a:rPr lang="en-US" altLang="zh-CN" b="0" i="1" smtClean="0">
                        <a:latin typeface="Cambria Math" panose="02040503050406030204" pitchFamily="18" charset="0"/>
                      </a:rPr>
                      <m:t>[0,59)</m:t>
                    </m:r>
                  </m:oMath>
                </a14:m>
                <a:endParaRPr lang="en-US" altLang="zh-CN" dirty="0"/>
              </a:p>
              <a:p>
                <a:pPr marL="925830" lvl="1" indent="-285750">
                  <a:lnSpc>
                    <a:spcPct val="150000"/>
                  </a:lnSpc>
                  <a:buFont typeface="Wingdings" panose="05000000000000000000" pitchFamily="2" charset="2"/>
                  <a:buChar char="Ø"/>
                </a:pPr>
                <a:r>
                  <a:rPr lang="zh-CN" altLang="en-US" b="1" dirty="0"/>
                  <a:t>数据分区</a:t>
                </a:r>
                <a:r>
                  <a:rPr lang="zh-CN" altLang="en-US" dirty="0"/>
                  <a:t>：年范围大概率会有分区特性</a:t>
                </a:r>
                <a:r>
                  <a:rPr lang="en-US" altLang="zh-CN" dirty="0"/>
                  <a:t>(</a:t>
                </a:r>
                <a:r>
                  <a:rPr lang="zh-CN" altLang="en-US" dirty="0"/>
                  <a:t>如：出生日期属性的年</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1900</m:t>
                    </m:r>
                  </m:oMath>
                </a14:m>
                <a:r>
                  <a:rPr lang="en-US" altLang="zh-CN" dirty="0"/>
                  <a:t>)</a:t>
                </a:r>
                <a:r>
                  <a:rPr lang="zh-CN" altLang="en-US" dirty="0"/>
                  <a:t>，分区后可减少一个</a:t>
                </a:r>
                <a:r>
                  <a:rPr lang="en-US" altLang="zh-CN" dirty="0"/>
                  <a:t>chunk</a:t>
                </a:r>
                <a:r>
                  <a:rPr lang="zh-CN" altLang="en-US" dirty="0"/>
                  <a:t>的比较和一次两个</a:t>
                </a:r>
                <a:r>
                  <a:rPr lang="en-US" altLang="zh-CN" dirty="0"/>
                  <a:t>chunk</a:t>
                </a:r>
                <a:r>
                  <a:rPr lang="zh-CN" altLang="en-US" dirty="0"/>
                  <a:t>间的连接</a:t>
                </a:r>
                <a:endParaRPr lang="en-US" altLang="zh-CN" dirty="0"/>
              </a:p>
            </p:txBody>
          </p:sp>
        </mc:Choice>
        <mc:Fallback>
          <p:sp>
            <p:nvSpPr>
              <p:cNvPr id="6" name="文本框 5">
                <a:extLst>
                  <a:ext uri="{FF2B5EF4-FFF2-40B4-BE49-F238E27FC236}">
                    <a16:creationId xmlns:a16="http://schemas.microsoft.com/office/drawing/2014/main" id="{AAF315B0-919B-BF2D-2648-F14B67DEB0DF}"/>
                  </a:ext>
                </a:extLst>
              </p:cNvPr>
              <p:cNvSpPr txBox="1">
                <a:spLocks noRot="1" noChangeAspect="1" noMove="1" noResize="1" noEditPoints="1" noAdjustHandles="1" noChangeArrowheads="1" noChangeShapeType="1" noTextEdit="1"/>
              </p:cNvSpPr>
              <p:nvPr/>
            </p:nvSpPr>
            <p:spPr>
              <a:xfrm>
                <a:off x="6357367" y="2041311"/>
                <a:ext cx="5503154" cy="4573688"/>
              </a:xfrm>
              <a:prstGeom prst="rect">
                <a:avLst/>
              </a:prstGeom>
              <a:blipFill>
                <a:blip r:embed="rId5"/>
                <a:stretch>
                  <a:fillRect l="-775" t="-1600" r="-1329" b="-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08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F8000-A29E-A798-D2A8-19E95CC654DD}"/>
            </a:ext>
          </a:extLst>
        </p:cNvPr>
        <p:cNvGrpSpPr/>
        <p:nvPr/>
      </p:nvGrpSpPr>
      <p:grpSpPr>
        <a:xfrm>
          <a:off x="0" y="0"/>
          <a:ext cx="0" cy="0"/>
          <a:chOff x="0" y="0"/>
          <a:chExt cx="0" cy="0"/>
        </a:xfrm>
      </p:grpSpPr>
      <p:sp>
        <p:nvSpPr>
          <p:cNvPr id="11" name="矩形 10">
            <a:extLst>
              <a:ext uri="{FF2B5EF4-FFF2-40B4-BE49-F238E27FC236}">
                <a16:creationId xmlns:a16="http://schemas.microsoft.com/office/drawing/2014/main" id="{CDD573CC-76E8-B5F5-9FCE-A8C315AEC87A}"/>
              </a:ext>
            </a:extLst>
          </p:cNvPr>
          <p:cNvSpPr/>
          <p:nvPr/>
        </p:nvSpPr>
        <p:spPr>
          <a:xfrm>
            <a:off x="544476" y="4841070"/>
            <a:ext cx="454843" cy="56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cs typeface="+mn-ea"/>
              <a:sym typeface="+mn-lt"/>
            </a:endParaRPr>
          </a:p>
        </p:txBody>
      </p:sp>
      <p:sp>
        <p:nvSpPr>
          <p:cNvPr id="17" name="文本框 16">
            <a:extLst>
              <a:ext uri="{FF2B5EF4-FFF2-40B4-BE49-F238E27FC236}">
                <a16:creationId xmlns:a16="http://schemas.microsoft.com/office/drawing/2014/main" id="{67DDF333-267F-3A7A-903D-609FDCB1CA76}"/>
              </a:ext>
            </a:extLst>
          </p:cNvPr>
          <p:cNvSpPr txBox="1"/>
          <p:nvPr/>
        </p:nvSpPr>
        <p:spPr>
          <a:xfrm>
            <a:off x="392279" y="2282097"/>
            <a:ext cx="4539323" cy="1193800"/>
          </a:xfrm>
          <a:prstGeom prst="rect">
            <a:avLst/>
          </a:prstGeom>
          <a:noFill/>
        </p:spPr>
        <p:txBody>
          <a:bodyPr wrap="square" rtlCol="0">
            <a:spAutoFit/>
          </a:bodyPr>
          <a:lstStyle/>
          <a:p>
            <a:r>
              <a:rPr lang="zh-CN" altLang="en-US" sz="7170" dirty="0">
                <a:solidFill>
                  <a:schemeClr val="bg1"/>
                </a:solidFill>
                <a:latin typeface="Times New Roman" panose="02020603050405020304" charset="0"/>
                <a:ea typeface="思源黑体" panose="020B0400000000000000" charset="-122"/>
                <a:cs typeface="+mn-ea"/>
                <a:sym typeface="+mn-lt"/>
              </a:rPr>
              <a:t>标题</a:t>
            </a:r>
          </a:p>
        </p:txBody>
      </p:sp>
      <p:cxnSp>
        <p:nvCxnSpPr>
          <p:cNvPr id="39" name="直接连接符 38">
            <a:extLst>
              <a:ext uri="{FF2B5EF4-FFF2-40B4-BE49-F238E27FC236}">
                <a16:creationId xmlns:a16="http://schemas.microsoft.com/office/drawing/2014/main" id="{7BFC5654-94B5-B525-B980-A7D45A21A876}"/>
              </a:ext>
            </a:extLst>
          </p:cNvPr>
          <p:cNvCxnSpPr/>
          <p:nvPr/>
        </p:nvCxnSpPr>
        <p:spPr>
          <a:xfrm>
            <a:off x="9453711" y="6890239"/>
            <a:ext cx="292249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A0E38779-4A8B-2947-1E12-7EB4F06248F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282344" y="450248"/>
            <a:ext cx="4294053" cy="900454"/>
          </a:xfrm>
          <a:prstGeom prst="rect">
            <a:avLst/>
          </a:prstGeom>
        </p:spPr>
      </p:pic>
      <p:sp>
        <p:nvSpPr>
          <p:cNvPr id="14" name="文本框 13">
            <a:extLst>
              <a:ext uri="{FF2B5EF4-FFF2-40B4-BE49-F238E27FC236}">
                <a16:creationId xmlns:a16="http://schemas.microsoft.com/office/drawing/2014/main" id="{4CDBDFF1-9AB4-368D-974E-85FA7B7F76CD}"/>
              </a:ext>
            </a:extLst>
          </p:cNvPr>
          <p:cNvSpPr txBox="1"/>
          <p:nvPr/>
        </p:nvSpPr>
        <p:spPr>
          <a:xfrm>
            <a:off x="2036884" y="2045920"/>
            <a:ext cx="9504882" cy="1938992"/>
          </a:xfrm>
          <a:prstGeom prst="rect">
            <a:avLst/>
          </a:prstGeom>
          <a:noFill/>
        </p:spPr>
        <p:txBody>
          <a:bodyPr wrap="square" rtlCol="0">
            <a:spAutoFit/>
          </a:bodyPr>
          <a:lstStyle/>
          <a:p>
            <a:pPr algn="ctr"/>
            <a:r>
              <a:rPr lang="en-US" altLang="zh-CN" sz="4000" b="1" dirty="0">
                <a:solidFill>
                  <a:srgbClr val="0070C0"/>
                </a:solidFill>
              </a:rPr>
              <a:t>ArcEDB: An Arbitrary-Precision Encrypted Database via (Amortized) Modular Homomorphic Encryption </a:t>
            </a:r>
            <a:endParaRPr lang="zh-CN" altLang="en-US" sz="4000" b="1" dirty="0">
              <a:solidFill>
                <a:srgbClr val="0070C0"/>
              </a:solidFill>
            </a:endParaRPr>
          </a:p>
        </p:txBody>
      </p:sp>
      <p:sp>
        <p:nvSpPr>
          <p:cNvPr id="16" name="文本框 15">
            <a:extLst>
              <a:ext uri="{FF2B5EF4-FFF2-40B4-BE49-F238E27FC236}">
                <a16:creationId xmlns:a16="http://schemas.microsoft.com/office/drawing/2014/main" id="{D9106A29-7EEA-0841-DC6A-29EB77CE7893}"/>
              </a:ext>
            </a:extLst>
          </p:cNvPr>
          <p:cNvSpPr txBox="1"/>
          <p:nvPr/>
        </p:nvSpPr>
        <p:spPr>
          <a:xfrm>
            <a:off x="3951231" y="4311556"/>
            <a:ext cx="5676189" cy="523220"/>
          </a:xfrm>
          <a:prstGeom prst="rect">
            <a:avLst/>
          </a:prstGeom>
          <a:noFill/>
        </p:spPr>
        <p:txBody>
          <a:bodyPr wrap="square" rtlCol="0">
            <a:spAutoFit/>
          </a:bodyPr>
          <a:lstStyle/>
          <a:p>
            <a:pPr algn="ctr"/>
            <a:r>
              <a:rPr lang="en-US" altLang="zh-CN" sz="2800" b="1" dirty="0">
                <a:solidFill>
                  <a:srgbClr val="0070C0"/>
                </a:solidFill>
              </a:rPr>
              <a:t>—— CCS 2024 by Song Bian</a:t>
            </a:r>
            <a:endParaRPr lang="zh-CN" altLang="en-US" sz="2800" b="1" dirty="0">
              <a:solidFill>
                <a:srgbClr val="0070C0"/>
              </a:solidFill>
            </a:endParaRPr>
          </a:p>
        </p:txBody>
      </p:sp>
      <p:sp>
        <p:nvSpPr>
          <p:cNvPr id="19" name="文本框 18">
            <a:extLst>
              <a:ext uri="{FF2B5EF4-FFF2-40B4-BE49-F238E27FC236}">
                <a16:creationId xmlns:a16="http://schemas.microsoft.com/office/drawing/2014/main" id="{368112D1-9707-3776-9B13-9EA3025BCFF3}"/>
              </a:ext>
            </a:extLst>
          </p:cNvPr>
          <p:cNvSpPr txBox="1"/>
          <p:nvPr/>
        </p:nvSpPr>
        <p:spPr>
          <a:xfrm>
            <a:off x="3951231" y="5108231"/>
            <a:ext cx="5676189" cy="523220"/>
          </a:xfrm>
          <a:prstGeom prst="rect">
            <a:avLst/>
          </a:prstGeom>
          <a:noFill/>
        </p:spPr>
        <p:txBody>
          <a:bodyPr wrap="square" rtlCol="0">
            <a:spAutoFit/>
          </a:bodyPr>
          <a:lstStyle/>
          <a:p>
            <a:pPr algn="ctr"/>
            <a:r>
              <a:rPr lang="en-US" altLang="zh-CN" sz="2800" b="1" dirty="0">
                <a:solidFill>
                  <a:srgbClr val="0070C0"/>
                </a:solidFill>
              </a:rPr>
              <a:t>Benchmark Test Profiling</a:t>
            </a:r>
            <a:endParaRPr lang="zh-CN" altLang="en-US" sz="2800" b="1" dirty="0">
              <a:solidFill>
                <a:srgbClr val="0070C0"/>
              </a:solidFill>
            </a:endParaRPr>
          </a:p>
        </p:txBody>
      </p:sp>
    </p:spTree>
    <p:extLst>
      <p:ext uri="{BB962C8B-B14F-4D97-AF65-F5344CB8AC3E}">
        <p14:creationId xmlns:p14="http://schemas.microsoft.com/office/powerpoint/2010/main" val="153834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B91975-22E2-D3E1-7E3D-FD7F3E92A66A}"/>
            </a:ext>
          </a:extLst>
        </p:cNvPr>
        <p:cNvGrpSpPr/>
        <p:nvPr/>
      </p:nvGrpSpPr>
      <p:grpSpPr>
        <a:xfrm>
          <a:off x="0" y="0"/>
          <a:ext cx="0" cy="0"/>
          <a:chOff x="0" y="0"/>
          <a:chExt cx="0" cy="0"/>
        </a:xfrm>
      </p:grpSpPr>
      <p:sp>
        <p:nvSpPr>
          <p:cNvPr id="22" name="矩形 4">
            <a:extLst>
              <a:ext uri="{FF2B5EF4-FFF2-40B4-BE49-F238E27FC236}">
                <a16:creationId xmlns:a16="http://schemas.microsoft.com/office/drawing/2014/main" id="{D3FED96C-9B05-17AF-FB43-BD0F01305DE5}"/>
              </a:ext>
            </a:extLst>
          </p:cNvPr>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cxnSp>
        <p:nvCxnSpPr>
          <p:cNvPr id="23" name="直接连接符 22">
            <a:extLst>
              <a:ext uri="{FF2B5EF4-FFF2-40B4-BE49-F238E27FC236}">
                <a16:creationId xmlns:a16="http://schemas.microsoft.com/office/drawing/2014/main" id="{4A2023C2-CA81-A780-1260-A936CDBCBCE1}"/>
              </a:ext>
            </a:extLst>
          </p:cNvPr>
          <p:cNvCxnSpPr/>
          <p:nvPr/>
        </p:nvCxnSpPr>
        <p:spPr>
          <a:xfrm>
            <a:off x="807617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3C927560-B4AD-4A5B-29D2-2D9D477FB691}"/>
              </a:ext>
            </a:extLst>
          </p:cNvPr>
          <p:cNvSpPr/>
          <p:nvPr/>
        </p:nvSpPr>
        <p:spPr>
          <a:xfrm>
            <a:off x="3408758" y="0"/>
            <a:ext cx="1757014" cy="835267"/>
          </a:xfrm>
          <a:prstGeom prst="rect">
            <a:avLst/>
          </a:prstGeom>
          <a:solidFill>
            <a:srgbClr val="194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cxnSp>
        <p:nvCxnSpPr>
          <p:cNvPr id="25" name="直接连接符 24">
            <a:extLst>
              <a:ext uri="{FF2B5EF4-FFF2-40B4-BE49-F238E27FC236}">
                <a16:creationId xmlns:a16="http://schemas.microsoft.com/office/drawing/2014/main" id="{9D8757DA-DA00-8A5A-4E04-489002078A61}"/>
              </a:ext>
            </a:extLst>
          </p:cNvPr>
          <p:cNvCxnSpPr/>
          <p:nvPr/>
        </p:nvCxnSpPr>
        <p:spPr>
          <a:xfrm>
            <a:off x="994871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a:extLst>
              <a:ext uri="{FF2B5EF4-FFF2-40B4-BE49-F238E27FC236}">
                <a16:creationId xmlns:a16="http://schemas.microsoft.com/office/drawing/2014/main" id="{2C65EB1D-03CE-81FD-E95C-91305E5FEE22}"/>
              </a:ext>
            </a:extLst>
          </p:cNvPr>
          <p:cNvSpPr txBox="1"/>
          <p:nvPr/>
        </p:nvSpPr>
        <p:spPr>
          <a:xfrm>
            <a:off x="3559674" y="227698"/>
            <a:ext cx="1417422" cy="359410"/>
          </a:xfrm>
          <a:prstGeom prst="rect">
            <a:avLst/>
          </a:prstGeom>
          <a:noFill/>
        </p:spPr>
        <p:txBody>
          <a:bodyPr wrap="square" lIns="0" tIns="50622" rIns="0" bIns="50622" rtlCol="0">
            <a:spAutoFit/>
          </a:bodyPr>
          <a:lstStyle/>
          <a:p>
            <a:pPr algn="ctr"/>
            <a:r>
              <a:rPr lang="zh-CN" altLang="en-US" sz="1685" b="1" dirty="0">
                <a:solidFill>
                  <a:schemeClr val="bg1"/>
                </a:solidFill>
                <a:latin typeface="Times New Roman" panose="02020603050405020304" charset="0"/>
                <a:ea typeface="思源黑体" panose="020B0400000000000000" charset="-122"/>
                <a:cs typeface="+mn-ea"/>
                <a:sym typeface="+mn-lt"/>
              </a:rPr>
              <a:t>毕业典礼报道</a:t>
            </a:r>
          </a:p>
        </p:txBody>
      </p:sp>
      <p:sp>
        <p:nvSpPr>
          <p:cNvPr id="27" name="TextBox 7">
            <a:extLst>
              <a:ext uri="{FF2B5EF4-FFF2-40B4-BE49-F238E27FC236}">
                <a16:creationId xmlns:a16="http://schemas.microsoft.com/office/drawing/2014/main" id="{5868CE59-95BD-92F4-D402-A43EB9DF787B}"/>
              </a:ext>
            </a:extLst>
          </p:cNvPr>
          <p:cNvSpPr txBox="1"/>
          <p:nvPr/>
        </p:nvSpPr>
        <p:spPr>
          <a:xfrm>
            <a:off x="5270530" y="227699"/>
            <a:ext cx="141742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特稿</a:t>
            </a:r>
          </a:p>
        </p:txBody>
      </p:sp>
      <p:sp>
        <p:nvSpPr>
          <p:cNvPr id="28" name="TextBox 9">
            <a:extLst>
              <a:ext uri="{FF2B5EF4-FFF2-40B4-BE49-F238E27FC236}">
                <a16:creationId xmlns:a16="http://schemas.microsoft.com/office/drawing/2014/main" id="{B5805A02-925C-5B82-7455-23E6D6AE6285}"/>
              </a:ext>
            </a:extLst>
          </p:cNvPr>
          <p:cNvSpPr txBox="1"/>
          <p:nvPr/>
        </p:nvSpPr>
        <p:spPr>
          <a:xfrm>
            <a:off x="7105308" y="227698"/>
            <a:ext cx="1417422" cy="619125"/>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专访领雁奖获得者</a:t>
            </a:r>
          </a:p>
        </p:txBody>
      </p:sp>
      <p:sp>
        <p:nvSpPr>
          <p:cNvPr id="29" name="TextBox 10">
            <a:extLst>
              <a:ext uri="{FF2B5EF4-FFF2-40B4-BE49-F238E27FC236}">
                <a16:creationId xmlns:a16="http://schemas.microsoft.com/office/drawing/2014/main" id="{F3615E1E-E8D2-6D5A-2FB1-16E6D70DE8B6}"/>
              </a:ext>
            </a:extLst>
          </p:cNvPr>
          <p:cNvSpPr txBox="1"/>
          <p:nvPr/>
        </p:nvSpPr>
        <p:spPr>
          <a:xfrm>
            <a:off x="8789172" y="249186"/>
            <a:ext cx="1606098"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校园文化活动</a:t>
            </a:r>
          </a:p>
        </p:txBody>
      </p:sp>
      <p:sp>
        <p:nvSpPr>
          <p:cNvPr id="30" name="TextBox 11">
            <a:extLst>
              <a:ext uri="{FF2B5EF4-FFF2-40B4-BE49-F238E27FC236}">
                <a16:creationId xmlns:a16="http://schemas.microsoft.com/office/drawing/2014/main" id="{8AFD1C0E-5D47-B0C1-50C9-D775C5675A0B}"/>
              </a:ext>
            </a:extLst>
          </p:cNvPr>
          <p:cNvSpPr txBox="1"/>
          <p:nvPr/>
        </p:nvSpPr>
        <p:spPr>
          <a:xfrm>
            <a:off x="10738750" y="227698"/>
            <a:ext cx="175701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技能培训</a:t>
            </a:r>
          </a:p>
        </p:txBody>
      </p:sp>
      <p:cxnSp>
        <p:nvCxnSpPr>
          <p:cNvPr id="31" name="直接连接符 30">
            <a:extLst>
              <a:ext uri="{FF2B5EF4-FFF2-40B4-BE49-F238E27FC236}">
                <a16:creationId xmlns:a16="http://schemas.microsoft.com/office/drawing/2014/main" id="{523A2AFD-1BA9-B3B6-CACA-EDC9019E650A}"/>
              </a:ext>
            </a:extLst>
          </p:cNvPr>
          <p:cNvCxnSpPr/>
          <p:nvPr/>
        </p:nvCxnSpPr>
        <p:spPr>
          <a:xfrm>
            <a:off x="6241400"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DB772ECB-7252-AEE9-912C-BEDF35E4AD1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p:sp>
        <p:nvSpPr>
          <p:cNvPr id="34" name="矩形 4">
            <a:extLst>
              <a:ext uri="{FF2B5EF4-FFF2-40B4-BE49-F238E27FC236}">
                <a16:creationId xmlns:a16="http://schemas.microsoft.com/office/drawing/2014/main" id="{11989B51-9513-D7A6-6C1D-29DEF0C86477}"/>
              </a:ext>
            </a:extLst>
          </p:cNvPr>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sp>
        <p:nvSpPr>
          <p:cNvPr id="35" name="矩形 34">
            <a:extLst>
              <a:ext uri="{FF2B5EF4-FFF2-40B4-BE49-F238E27FC236}">
                <a16:creationId xmlns:a16="http://schemas.microsoft.com/office/drawing/2014/main" id="{EB5F9F51-9F97-423D-C896-540341085668}"/>
              </a:ext>
            </a:extLst>
          </p:cNvPr>
          <p:cNvSpPr/>
          <p:nvPr/>
        </p:nvSpPr>
        <p:spPr>
          <a:xfrm>
            <a:off x="3837087" y="-17513"/>
            <a:ext cx="9036000" cy="852780"/>
          </a:xfrm>
          <a:prstGeom prst="rect">
            <a:avLst/>
          </a:prstGeom>
          <a:solidFill>
            <a:srgbClr val="314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2" name="矩形 1">
            <a:extLst>
              <a:ext uri="{FF2B5EF4-FFF2-40B4-BE49-F238E27FC236}">
                <a16:creationId xmlns:a16="http://schemas.microsoft.com/office/drawing/2014/main" id="{7C5EE649-2806-EA56-892E-F3558EBA4E1C}"/>
              </a:ext>
            </a:extLst>
          </p:cNvPr>
          <p:cNvSpPr/>
          <p:nvPr/>
        </p:nvSpPr>
        <p:spPr>
          <a:xfrm>
            <a:off x="3839081"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6" name="TextBox 6">
            <a:extLst>
              <a:ext uri="{FF2B5EF4-FFF2-40B4-BE49-F238E27FC236}">
                <a16:creationId xmlns:a16="http://schemas.microsoft.com/office/drawing/2014/main" id="{0B96692C-0EAC-4469-CC15-38CB0E4ADF38}"/>
              </a:ext>
            </a:extLst>
          </p:cNvPr>
          <p:cNvSpPr txBox="1"/>
          <p:nvPr/>
        </p:nvSpPr>
        <p:spPr>
          <a:xfrm>
            <a:off x="4116152" y="236526"/>
            <a:ext cx="1794768" cy="346075"/>
          </a:xfrm>
          <a:prstGeom prst="rect">
            <a:avLst/>
          </a:prstGeom>
          <a:noFill/>
        </p:spPr>
        <p:txBody>
          <a:bodyPr wrap="square" lIns="0" tIns="50622" rIns="0" bIns="50622" rtlCol="0">
            <a:spAutoFit/>
          </a:bodyPr>
          <a:lstStyle/>
          <a:p>
            <a:pPr algn="dist"/>
            <a:r>
              <a:rPr lang="zh-CN" altLang="en-US" sz="1600" b="1" spc="-211" dirty="0">
                <a:solidFill>
                  <a:srgbClr val="7F7F7F"/>
                </a:solidFill>
                <a:latin typeface="Times New Roman" panose="02020603050405020304" charset="0"/>
                <a:ea typeface="思源黑体" panose="020B0400000000000000" charset="-122"/>
                <a:cs typeface="+mn-ea"/>
                <a:sym typeface="+mn-lt"/>
              </a:rPr>
              <a:t>研究背景及意义</a:t>
            </a:r>
          </a:p>
        </p:txBody>
      </p:sp>
      <p:sp>
        <p:nvSpPr>
          <p:cNvPr id="3" name="矩形 2">
            <a:extLst>
              <a:ext uri="{FF2B5EF4-FFF2-40B4-BE49-F238E27FC236}">
                <a16:creationId xmlns:a16="http://schemas.microsoft.com/office/drawing/2014/main" id="{5298815A-7E62-F494-44A8-0045396F6541}"/>
              </a:ext>
            </a:extLst>
          </p:cNvPr>
          <p:cNvSpPr/>
          <p:nvPr/>
        </p:nvSpPr>
        <p:spPr>
          <a:xfrm>
            <a:off x="6092266"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5" name="矩形 4">
            <a:extLst>
              <a:ext uri="{FF2B5EF4-FFF2-40B4-BE49-F238E27FC236}">
                <a16:creationId xmlns:a16="http://schemas.microsoft.com/office/drawing/2014/main" id="{325B4C3D-478B-DCFB-B51D-461A0D6A5819}"/>
              </a:ext>
            </a:extLst>
          </p:cNvPr>
          <p:cNvSpPr/>
          <p:nvPr/>
        </p:nvSpPr>
        <p:spPr>
          <a:xfrm>
            <a:off x="8353066"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8" name="TextBox 9">
            <a:extLst>
              <a:ext uri="{FF2B5EF4-FFF2-40B4-BE49-F238E27FC236}">
                <a16:creationId xmlns:a16="http://schemas.microsoft.com/office/drawing/2014/main" id="{BFAE0891-09CE-E377-8106-BED30F8AD579}"/>
              </a:ext>
            </a:extLst>
          </p:cNvPr>
          <p:cNvSpPr txBox="1"/>
          <p:nvPr/>
        </p:nvSpPr>
        <p:spPr>
          <a:xfrm>
            <a:off x="6328547" y="236526"/>
            <a:ext cx="1757012" cy="361534"/>
          </a:xfrm>
          <a:prstGeom prst="rect">
            <a:avLst/>
          </a:prstGeom>
          <a:noFill/>
        </p:spPr>
        <p:txBody>
          <a:bodyPr wrap="square" lIns="0" tIns="50622" rIns="0" bIns="50622" rtlCol="0">
            <a:spAutoFit/>
          </a:bodyPr>
          <a:lstStyle/>
          <a:p>
            <a:pPr algn="dist"/>
            <a:r>
              <a:rPr lang="zh-CN" altLang="en-US" sz="1685" b="1" dirty="0">
                <a:solidFill>
                  <a:srgbClr val="7F7F7F"/>
                </a:solidFill>
                <a:latin typeface="Times New Roman" panose="02020603050405020304" charset="0"/>
                <a:ea typeface="思源黑体" panose="020B0400000000000000" charset="-122"/>
                <a:cs typeface="+mn-ea"/>
                <a:sym typeface="+mn-lt"/>
              </a:rPr>
              <a:t>研究问题和方案</a:t>
            </a:r>
          </a:p>
        </p:txBody>
      </p:sp>
      <p:sp>
        <p:nvSpPr>
          <p:cNvPr id="39" name="TextBox 10">
            <a:extLst>
              <a:ext uri="{FF2B5EF4-FFF2-40B4-BE49-F238E27FC236}">
                <a16:creationId xmlns:a16="http://schemas.microsoft.com/office/drawing/2014/main" id="{19B46D1E-8FF6-8F8C-A08F-3317CFBCC54C}"/>
              </a:ext>
            </a:extLst>
          </p:cNvPr>
          <p:cNvSpPr txBox="1"/>
          <p:nvPr/>
        </p:nvSpPr>
        <p:spPr>
          <a:xfrm>
            <a:off x="8686001" y="236526"/>
            <a:ext cx="1606098" cy="361534"/>
          </a:xfrm>
          <a:prstGeom prst="rect">
            <a:avLst/>
          </a:prstGeom>
          <a:noFill/>
        </p:spPr>
        <p:txBody>
          <a:bodyPr wrap="square" lIns="0" tIns="50622" rIns="0" bIns="50622" rtlCol="0">
            <a:spAutoFit/>
          </a:bodyPr>
          <a:lstStyle/>
          <a:p>
            <a:pPr algn="dist"/>
            <a:r>
              <a:rPr lang="zh-CN" altLang="en-US" sz="1685" b="1" dirty="0">
                <a:solidFill>
                  <a:srgbClr val="7F7F7F"/>
                </a:solidFill>
                <a:latin typeface="Times New Roman" panose="02020603050405020304" charset="0"/>
                <a:ea typeface="思源黑体" panose="020B0400000000000000" charset="-122"/>
                <a:cs typeface="+mn-ea"/>
                <a:sym typeface="+mn-lt"/>
              </a:rPr>
              <a:t>研究方法及结果</a:t>
            </a:r>
          </a:p>
        </p:txBody>
      </p:sp>
      <p:sp>
        <p:nvSpPr>
          <p:cNvPr id="40" name="TextBox 11">
            <a:extLst>
              <a:ext uri="{FF2B5EF4-FFF2-40B4-BE49-F238E27FC236}">
                <a16:creationId xmlns:a16="http://schemas.microsoft.com/office/drawing/2014/main" id="{68F7F2B8-B4F8-22D3-7735-391BE76A2047}"/>
              </a:ext>
            </a:extLst>
          </p:cNvPr>
          <p:cNvSpPr txBox="1"/>
          <p:nvPr/>
        </p:nvSpPr>
        <p:spPr>
          <a:xfrm>
            <a:off x="10954145" y="236526"/>
            <a:ext cx="1683136" cy="361534"/>
          </a:xfrm>
          <a:prstGeom prst="rect">
            <a:avLst/>
          </a:prstGeom>
          <a:noFill/>
        </p:spPr>
        <p:txBody>
          <a:bodyPr wrap="square" lIns="0" tIns="50622" rIns="0" bIns="50622" rtlCol="0">
            <a:spAutoFit/>
          </a:bodyPr>
          <a:lstStyle/>
          <a:p>
            <a:pPr algn="dist"/>
            <a:r>
              <a:rPr lang="zh-CN" altLang="en-US" sz="1685" b="1" dirty="0">
                <a:solidFill>
                  <a:schemeClr val="bg1"/>
                </a:solidFill>
                <a:latin typeface="Times New Roman" panose="02020603050405020304" charset="0"/>
                <a:ea typeface="思源黑体" panose="020B0400000000000000" charset="-122"/>
                <a:cs typeface="+mn-ea"/>
                <a:sym typeface="+mn-lt"/>
              </a:rPr>
              <a:t>实验评估和总结</a:t>
            </a:r>
          </a:p>
        </p:txBody>
      </p:sp>
      <p:pic>
        <p:nvPicPr>
          <p:cNvPr id="42" name="图片 41">
            <a:extLst>
              <a:ext uri="{FF2B5EF4-FFF2-40B4-BE49-F238E27FC236}">
                <a16:creationId xmlns:a16="http://schemas.microsoft.com/office/drawing/2014/main" id="{874F6428-4E17-615E-B71F-5F20A4BF89A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p:sp>
        <p:nvSpPr>
          <p:cNvPr id="4" name="文本框 3">
            <a:extLst>
              <a:ext uri="{FF2B5EF4-FFF2-40B4-BE49-F238E27FC236}">
                <a16:creationId xmlns:a16="http://schemas.microsoft.com/office/drawing/2014/main" id="{FDC6167F-D286-B238-33A1-FC15CB44CB50}"/>
              </a:ext>
            </a:extLst>
          </p:cNvPr>
          <p:cNvSpPr txBox="1"/>
          <p:nvPr/>
        </p:nvSpPr>
        <p:spPr>
          <a:xfrm>
            <a:off x="524719" y="1024037"/>
            <a:ext cx="7920880" cy="584775"/>
          </a:xfrm>
          <a:prstGeom prst="rect">
            <a:avLst/>
          </a:prstGeom>
          <a:noFill/>
        </p:spPr>
        <p:txBody>
          <a:bodyPr wrap="square" rtlCol="0">
            <a:spAutoFit/>
          </a:bodyPr>
          <a:lstStyle/>
          <a:p>
            <a:r>
              <a:rPr lang="en-US" altLang="zh-CN" sz="3200" dirty="0">
                <a:solidFill>
                  <a:srgbClr val="194A96"/>
                </a:solidFill>
              </a:rPr>
              <a:t>1. </a:t>
            </a:r>
            <a:r>
              <a:rPr lang="zh-CN" altLang="en-US" sz="3200" dirty="0">
                <a:solidFill>
                  <a:srgbClr val="194A96"/>
                </a:solidFill>
              </a:rPr>
              <a:t>实验</a:t>
            </a:r>
            <a:r>
              <a:rPr lang="en-US" altLang="zh-CN" sz="3200" dirty="0">
                <a:solidFill>
                  <a:srgbClr val="194A96"/>
                </a:solidFill>
              </a:rPr>
              <a:t>1</a:t>
            </a:r>
            <a:r>
              <a:rPr lang="zh-CN" altLang="en-US" sz="3200" dirty="0">
                <a:solidFill>
                  <a:srgbClr val="194A96"/>
                </a:solidFill>
              </a:rPr>
              <a:t>：</a:t>
            </a:r>
            <a:r>
              <a:rPr lang="en-US" altLang="zh-CN" sz="3200" dirty="0">
                <a:solidFill>
                  <a:srgbClr val="194A96"/>
                </a:solidFill>
              </a:rPr>
              <a:t>Query</a:t>
            </a:r>
            <a:r>
              <a:rPr lang="zh-CN" altLang="en-US" sz="3200" dirty="0">
                <a:solidFill>
                  <a:srgbClr val="194A96"/>
                </a:solidFill>
              </a:rPr>
              <a:t>在不同数目下的子操作占比</a:t>
            </a:r>
          </a:p>
        </p:txBody>
      </p:sp>
      <p:sp>
        <p:nvSpPr>
          <p:cNvPr id="11" name="文本框 10">
            <a:extLst>
              <a:ext uri="{FF2B5EF4-FFF2-40B4-BE49-F238E27FC236}">
                <a16:creationId xmlns:a16="http://schemas.microsoft.com/office/drawing/2014/main" id="{5F7DA1F0-595F-6CFF-52E6-608DDC11D121}"/>
              </a:ext>
            </a:extLst>
          </p:cNvPr>
          <p:cNvSpPr txBox="1"/>
          <p:nvPr/>
        </p:nvSpPr>
        <p:spPr>
          <a:xfrm>
            <a:off x="524719" y="1647287"/>
            <a:ext cx="6480720" cy="212237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sym typeface="Wingdings" panose="05000000000000000000" pitchFamily="2" charset="2"/>
              </a:rPr>
              <a:t>查询类型</a:t>
            </a:r>
            <a:r>
              <a:rPr lang="zh-CN" altLang="en-US" dirty="0">
                <a:sym typeface="Wingdings" panose="05000000000000000000" pitchFamily="2" charset="2"/>
              </a:rPr>
              <a:t>：纯</a:t>
            </a:r>
            <a:r>
              <a:rPr lang="en-US" altLang="zh-CN" dirty="0">
                <a:sym typeface="Wingdings" panose="05000000000000000000" pitchFamily="2" charset="2"/>
              </a:rPr>
              <a:t>TFHE</a:t>
            </a:r>
            <a:r>
              <a:rPr lang="zh-CN" altLang="en-US" dirty="0">
                <a:sym typeface="Wingdings" panose="05000000000000000000" pitchFamily="2" charset="2"/>
              </a:rPr>
              <a:t>操作（</a:t>
            </a:r>
            <a:r>
              <a:rPr lang="en-US" altLang="zh-CN" dirty="0">
                <a:sym typeface="Wingdings" panose="05000000000000000000" pitchFamily="2" charset="2"/>
              </a:rPr>
              <a:t>CKKS</a:t>
            </a:r>
            <a:r>
              <a:rPr lang="zh-CN" altLang="en-US" dirty="0">
                <a:sym typeface="Wingdings" panose="05000000000000000000" pitchFamily="2" charset="2"/>
              </a:rPr>
              <a:t>调用的</a:t>
            </a:r>
            <a:r>
              <a:rPr lang="en-US" altLang="zh-CN" dirty="0">
                <a:sym typeface="Wingdings" panose="05000000000000000000" pitchFamily="2" charset="2"/>
              </a:rPr>
              <a:t>SEAL</a:t>
            </a:r>
            <a:r>
              <a:rPr lang="zh-CN" altLang="en-US" dirty="0">
                <a:sym typeface="Wingdings" panose="05000000000000000000" pitchFamily="2" charset="2"/>
              </a:rPr>
              <a:t>库嵌套复杂，暂时未进行子操作的运行时间统计分析）</a:t>
            </a:r>
            <a:endParaRPr lang="en-US" altLang="zh-CN" dirty="0">
              <a:sym typeface="Wingdings" panose="05000000000000000000" pitchFamily="2" charset="2"/>
            </a:endParaRPr>
          </a:p>
          <a:p>
            <a:pPr marL="285750" indent="-285750">
              <a:lnSpc>
                <a:spcPct val="150000"/>
              </a:lnSpc>
              <a:buFont typeface="Wingdings" panose="05000000000000000000" pitchFamily="2" charset="2"/>
              <a:buChar char="Ø"/>
            </a:pPr>
            <a:r>
              <a:rPr lang="zh-CN" altLang="en-US" b="1" dirty="0">
                <a:sym typeface="Wingdings" panose="05000000000000000000" pitchFamily="2" charset="2"/>
              </a:rPr>
              <a:t>占比分析</a:t>
            </a:r>
            <a:r>
              <a:rPr lang="zh-CN" altLang="en-US" dirty="0">
                <a:sym typeface="Wingdings" panose="05000000000000000000" pitchFamily="2" charset="2"/>
              </a:rPr>
              <a:t>：</a:t>
            </a:r>
            <a:r>
              <a:rPr lang="zh-CN" altLang="en-US" dirty="0">
                <a:solidFill>
                  <a:srgbClr val="FF0000"/>
                </a:solidFill>
                <a:sym typeface="Wingdings" panose="05000000000000000000" pitchFamily="2" charset="2"/>
              </a:rPr>
              <a:t>子操作时间占比与</a:t>
            </a:r>
            <a:r>
              <a:rPr lang="en-US" altLang="zh-CN" dirty="0">
                <a:solidFill>
                  <a:srgbClr val="FF0000"/>
                </a:solidFill>
                <a:sym typeface="Wingdings" panose="05000000000000000000" pitchFamily="2" charset="2"/>
              </a:rPr>
              <a:t>Num</a:t>
            </a:r>
            <a:r>
              <a:rPr lang="zh-CN" altLang="en-US" dirty="0">
                <a:solidFill>
                  <a:srgbClr val="FF0000"/>
                </a:solidFill>
                <a:sym typeface="Wingdings" panose="05000000000000000000" pitchFamily="2" charset="2"/>
              </a:rPr>
              <a:t>无关</a:t>
            </a:r>
            <a:endParaRPr lang="en-US" altLang="zh-CN" dirty="0">
              <a:solidFill>
                <a:srgbClr val="FF0000"/>
              </a:solidFill>
              <a:sym typeface="Wingdings" panose="05000000000000000000" pitchFamily="2" charset="2"/>
            </a:endParaRPr>
          </a:p>
          <a:p>
            <a:pPr marL="925830" lvl="1" indent="-285750">
              <a:lnSpc>
                <a:spcPct val="150000"/>
              </a:lnSpc>
              <a:buFont typeface="Wingdings" panose="05000000000000000000" pitchFamily="2" charset="2"/>
              <a:buChar char="Ø"/>
            </a:pPr>
            <a:r>
              <a:rPr lang="en-US" altLang="zh-CN" dirty="0">
                <a:sym typeface="Wingdings" panose="05000000000000000000" pitchFamily="2" charset="2"/>
              </a:rPr>
              <a:t>NTT</a:t>
            </a:r>
            <a:r>
              <a:rPr lang="zh-CN" altLang="en-US" dirty="0">
                <a:sym typeface="Wingdings" panose="05000000000000000000" pitchFamily="2" charset="2"/>
              </a:rPr>
              <a:t>：</a:t>
            </a:r>
            <a:r>
              <a:rPr lang="en-US" altLang="zh-CN" dirty="0">
                <a:sym typeface="Wingdings" panose="05000000000000000000" pitchFamily="2" charset="2"/>
              </a:rPr>
              <a:t>42%~46%</a:t>
            </a:r>
            <a:r>
              <a:rPr lang="zh-CN" altLang="en-US" dirty="0">
                <a:sym typeface="Wingdings" panose="05000000000000000000" pitchFamily="2" charset="2"/>
              </a:rPr>
              <a:t>，几乎维持在</a:t>
            </a:r>
            <a:r>
              <a:rPr lang="en-US" altLang="zh-CN" dirty="0">
                <a:sym typeface="Wingdings" panose="05000000000000000000" pitchFamily="2" charset="2"/>
              </a:rPr>
              <a:t>43%</a:t>
            </a:r>
            <a:r>
              <a:rPr lang="zh-CN" altLang="en-US" dirty="0">
                <a:sym typeface="Wingdings" panose="05000000000000000000" pitchFamily="2" charset="2"/>
              </a:rPr>
              <a:t>附近波动</a:t>
            </a:r>
            <a:endParaRPr lang="en-US" altLang="zh-CN" dirty="0">
              <a:sym typeface="Wingdings" panose="05000000000000000000" pitchFamily="2" charset="2"/>
            </a:endParaRPr>
          </a:p>
          <a:p>
            <a:pPr marL="925830" lvl="1" indent="-285750">
              <a:lnSpc>
                <a:spcPct val="150000"/>
              </a:lnSpc>
              <a:buFont typeface="Wingdings" panose="05000000000000000000" pitchFamily="2" charset="2"/>
              <a:buChar char="Ø"/>
            </a:pPr>
            <a:r>
              <a:rPr lang="en-US" altLang="zh-CN" dirty="0">
                <a:sym typeface="Wingdings" panose="05000000000000000000" pitchFamily="2" charset="2"/>
              </a:rPr>
              <a:t>MAC</a:t>
            </a:r>
            <a:r>
              <a:rPr lang="zh-CN" altLang="en-US" dirty="0">
                <a:sym typeface="Wingdings" panose="05000000000000000000" pitchFamily="2" charset="2"/>
              </a:rPr>
              <a:t>：</a:t>
            </a:r>
            <a:r>
              <a:rPr lang="en-US" altLang="zh-CN" dirty="0">
                <a:sym typeface="Wingdings" panose="05000000000000000000" pitchFamily="2" charset="2"/>
              </a:rPr>
              <a:t>54%~58%</a:t>
            </a:r>
            <a:r>
              <a:rPr lang="zh-CN" altLang="en-US" dirty="0">
                <a:sym typeface="Wingdings" panose="05000000000000000000" pitchFamily="2" charset="2"/>
              </a:rPr>
              <a:t>（</a:t>
            </a:r>
            <a:r>
              <a:rPr lang="en-US" altLang="zh-CN" dirty="0">
                <a:sym typeface="Wingdings" panose="05000000000000000000" pitchFamily="2" charset="2"/>
              </a:rPr>
              <a:t>Decompose + PolyMul + KeySwicth…</a:t>
            </a:r>
            <a:r>
              <a:rPr lang="zh-CN" altLang="en-US" dirty="0">
                <a:sym typeface="Wingdings" panose="05000000000000000000" pitchFamily="2" charset="2"/>
              </a:rPr>
              <a:t>）</a:t>
            </a:r>
          </a:p>
        </p:txBody>
      </p:sp>
      <p:pic>
        <p:nvPicPr>
          <p:cNvPr id="13" name="图片 12">
            <a:extLst>
              <a:ext uri="{FF2B5EF4-FFF2-40B4-BE49-F238E27FC236}">
                <a16:creationId xmlns:a16="http://schemas.microsoft.com/office/drawing/2014/main" id="{2FBC9D12-7369-3FE5-D6E1-3A9FA2E600D1}"/>
              </a:ext>
            </a:extLst>
          </p:cNvPr>
          <p:cNvPicPr>
            <a:picLocks noChangeAspect="1"/>
          </p:cNvPicPr>
          <p:nvPr/>
        </p:nvPicPr>
        <p:blipFill>
          <a:blip r:embed="rId4"/>
          <a:stretch>
            <a:fillRect/>
          </a:stretch>
        </p:blipFill>
        <p:spPr>
          <a:xfrm>
            <a:off x="7675447" y="1677397"/>
            <a:ext cx="4072973" cy="2062156"/>
          </a:xfrm>
          <a:prstGeom prst="rect">
            <a:avLst/>
          </a:prstGeom>
        </p:spPr>
      </p:pic>
      <p:pic>
        <p:nvPicPr>
          <p:cNvPr id="15" name="图片 14">
            <a:extLst>
              <a:ext uri="{FF2B5EF4-FFF2-40B4-BE49-F238E27FC236}">
                <a16:creationId xmlns:a16="http://schemas.microsoft.com/office/drawing/2014/main" id="{D017D45D-9CE1-1A70-9A6D-23B3B81EC8DC}"/>
              </a:ext>
            </a:extLst>
          </p:cNvPr>
          <p:cNvPicPr>
            <a:picLocks noChangeAspect="1"/>
          </p:cNvPicPr>
          <p:nvPr/>
        </p:nvPicPr>
        <p:blipFill>
          <a:blip r:embed="rId5"/>
          <a:stretch>
            <a:fillRect/>
          </a:stretch>
        </p:blipFill>
        <p:spPr>
          <a:xfrm>
            <a:off x="740743" y="3769663"/>
            <a:ext cx="11541943" cy="3288965"/>
          </a:xfrm>
          <a:prstGeom prst="rect">
            <a:avLst/>
          </a:prstGeom>
        </p:spPr>
      </p:pic>
    </p:spTree>
    <p:extLst>
      <p:ext uri="{BB962C8B-B14F-4D97-AF65-F5344CB8AC3E}">
        <p14:creationId xmlns:p14="http://schemas.microsoft.com/office/powerpoint/2010/main" val="404656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4293A-522B-F43D-EB89-34318C77E30F}"/>
            </a:ext>
          </a:extLst>
        </p:cNvPr>
        <p:cNvGrpSpPr/>
        <p:nvPr/>
      </p:nvGrpSpPr>
      <p:grpSpPr>
        <a:xfrm>
          <a:off x="0" y="0"/>
          <a:ext cx="0" cy="0"/>
          <a:chOff x="0" y="0"/>
          <a:chExt cx="0" cy="0"/>
        </a:xfrm>
      </p:grpSpPr>
      <p:sp>
        <p:nvSpPr>
          <p:cNvPr id="22" name="矩形 4">
            <a:extLst>
              <a:ext uri="{FF2B5EF4-FFF2-40B4-BE49-F238E27FC236}">
                <a16:creationId xmlns:a16="http://schemas.microsoft.com/office/drawing/2014/main" id="{39B2CD2D-B51F-4A84-42F3-CAAF982A9DF4}"/>
              </a:ext>
            </a:extLst>
          </p:cNvPr>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cxnSp>
        <p:nvCxnSpPr>
          <p:cNvPr id="23" name="直接连接符 22">
            <a:extLst>
              <a:ext uri="{FF2B5EF4-FFF2-40B4-BE49-F238E27FC236}">
                <a16:creationId xmlns:a16="http://schemas.microsoft.com/office/drawing/2014/main" id="{A1BDFF5A-E030-44E3-09F6-2790AA3BD932}"/>
              </a:ext>
            </a:extLst>
          </p:cNvPr>
          <p:cNvCxnSpPr/>
          <p:nvPr/>
        </p:nvCxnSpPr>
        <p:spPr>
          <a:xfrm>
            <a:off x="807617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E75CF94B-B3A6-BED3-E19F-8FE8DA330AA2}"/>
              </a:ext>
            </a:extLst>
          </p:cNvPr>
          <p:cNvSpPr/>
          <p:nvPr/>
        </p:nvSpPr>
        <p:spPr>
          <a:xfrm>
            <a:off x="3408758" y="0"/>
            <a:ext cx="1757014" cy="835267"/>
          </a:xfrm>
          <a:prstGeom prst="rect">
            <a:avLst/>
          </a:prstGeom>
          <a:solidFill>
            <a:srgbClr val="194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cxnSp>
        <p:nvCxnSpPr>
          <p:cNvPr id="25" name="直接连接符 24">
            <a:extLst>
              <a:ext uri="{FF2B5EF4-FFF2-40B4-BE49-F238E27FC236}">
                <a16:creationId xmlns:a16="http://schemas.microsoft.com/office/drawing/2014/main" id="{0D06D907-06A4-BE3C-241A-C8A2888B07F4}"/>
              </a:ext>
            </a:extLst>
          </p:cNvPr>
          <p:cNvCxnSpPr/>
          <p:nvPr/>
        </p:nvCxnSpPr>
        <p:spPr>
          <a:xfrm>
            <a:off x="994871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a:extLst>
              <a:ext uri="{FF2B5EF4-FFF2-40B4-BE49-F238E27FC236}">
                <a16:creationId xmlns:a16="http://schemas.microsoft.com/office/drawing/2014/main" id="{4EDC3C34-C5F9-1BFB-ADD2-A710E97C91A5}"/>
              </a:ext>
            </a:extLst>
          </p:cNvPr>
          <p:cNvSpPr txBox="1"/>
          <p:nvPr/>
        </p:nvSpPr>
        <p:spPr>
          <a:xfrm>
            <a:off x="3559674" y="227698"/>
            <a:ext cx="1417422" cy="359410"/>
          </a:xfrm>
          <a:prstGeom prst="rect">
            <a:avLst/>
          </a:prstGeom>
          <a:noFill/>
        </p:spPr>
        <p:txBody>
          <a:bodyPr wrap="square" lIns="0" tIns="50622" rIns="0" bIns="50622" rtlCol="0">
            <a:spAutoFit/>
          </a:bodyPr>
          <a:lstStyle/>
          <a:p>
            <a:pPr algn="ctr"/>
            <a:r>
              <a:rPr lang="zh-CN" altLang="en-US" sz="1685" b="1" dirty="0">
                <a:solidFill>
                  <a:schemeClr val="bg1"/>
                </a:solidFill>
                <a:latin typeface="Times New Roman" panose="02020603050405020304" charset="0"/>
                <a:ea typeface="思源黑体" panose="020B0400000000000000" charset="-122"/>
                <a:cs typeface="+mn-ea"/>
                <a:sym typeface="+mn-lt"/>
              </a:rPr>
              <a:t>毕业典礼报道</a:t>
            </a:r>
          </a:p>
        </p:txBody>
      </p:sp>
      <p:sp>
        <p:nvSpPr>
          <p:cNvPr id="27" name="TextBox 7">
            <a:extLst>
              <a:ext uri="{FF2B5EF4-FFF2-40B4-BE49-F238E27FC236}">
                <a16:creationId xmlns:a16="http://schemas.microsoft.com/office/drawing/2014/main" id="{5B1EAF2B-14EA-45E6-2795-04F0427C6A9C}"/>
              </a:ext>
            </a:extLst>
          </p:cNvPr>
          <p:cNvSpPr txBox="1"/>
          <p:nvPr/>
        </p:nvSpPr>
        <p:spPr>
          <a:xfrm>
            <a:off x="5270530" y="227699"/>
            <a:ext cx="141742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特稿</a:t>
            </a:r>
          </a:p>
        </p:txBody>
      </p:sp>
      <p:sp>
        <p:nvSpPr>
          <p:cNvPr id="28" name="TextBox 9">
            <a:extLst>
              <a:ext uri="{FF2B5EF4-FFF2-40B4-BE49-F238E27FC236}">
                <a16:creationId xmlns:a16="http://schemas.microsoft.com/office/drawing/2014/main" id="{0401420C-D3AF-425E-403B-94820CB15460}"/>
              </a:ext>
            </a:extLst>
          </p:cNvPr>
          <p:cNvSpPr txBox="1"/>
          <p:nvPr/>
        </p:nvSpPr>
        <p:spPr>
          <a:xfrm>
            <a:off x="7105308" y="227698"/>
            <a:ext cx="1417422" cy="619125"/>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专访领雁奖获得者</a:t>
            </a:r>
          </a:p>
        </p:txBody>
      </p:sp>
      <p:sp>
        <p:nvSpPr>
          <p:cNvPr id="29" name="TextBox 10">
            <a:extLst>
              <a:ext uri="{FF2B5EF4-FFF2-40B4-BE49-F238E27FC236}">
                <a16:creationId xmlns:a16="http://schemas.microsoft.com/office/drawing/2014/main" id="{42462A91-9128-5936-EC23-DD678633E9EC}"/>
              </a:ext>
            </a:extLst>
          </p:cNvPr>
          <p:cNvSpPr txBox="1"/>
          <p:nvPr/>
        </p:nvSpPr>
        <p:spPr>
          <a:xfrm>
            <a:off x="8789172" y="249186"/>
            <a:ext cx="1606098"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校园文化活动</a:t>
            </a:r>
          </a:p>
        </p:txBody>
      </p:sp>
      <p:sp>
        <p:nvSpPr>
          <p:cNvPr id="30" name="TextBox 11">
            <a:extLst>
              <a:ext uri="{FF2B5EF4-FFF2-40B4-BE49-F238E27FC236}">
                <a16:creationId xmlns:a16="http://schemas.microsoft.com/office/drawing/2014/main" id="{9F149CF5-865F-E91E-D997-5A79DC8BA7EA}"/>
              </a:ext>
            </a:extLst>
          </p:cNvPr>
          <p:cNvSpPr txBox="1"/>
          <p:nvPr/>
        </p:nvSpPr>
        <p:spPr>
          <a:xfrm>
            <a:off x="10738750" y="227698"/>
            <a:ext cx="175701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技能培训</a:t>
            </a:r>
          </a:p>
        </p:txBody>
      </p:sp>
      <p:cxnSp>
        <p:nvCxnSpPr>
          <p:cNvPr id="31" name="直接连接符 30">
            <a:extLst>
              <a:ext uri="{FF2B5EF4-FFF2-40B4-BE49-F238E27FC236}">
                <a16:creationId xmlns:a16="http://schemas.microsoft.com/office/drawing/2014/main" id="{5457E24F-35FB-B9B3-CECF-087DBA242FAF}"/>
              </a:ext>
            </a:extLst>
          </p:cNvPr>
          <p:cNvCxnSpPr/>
          <p:nvPr/>
        </p:nvCxnSpPr>
        <p:spPr>
          <a:xfrm>
            <a:off x="6241400"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421CDC2F-8F24-AC2B-220C-5D15934D5D7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p:sp>
        <p:nvSpPr>
          <p:cNvPr id="34" name="矩形 4">
            <a:extLst>
              <a:ext uri="{FF2B5EF4-FFF2-40B4-BE49-F238E27FC236}">
                <a16:creationId xmlns:a16="http://schemas.microsoft.com/office/drawing/2014/main" id="{9B50E493-B3BC-8CF5-BBEF-C1E9829EB09E}"/>
              </a:ext>
            </a:extLst>
          </p:cNvPr>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sp>
        <p:nvSpPr>
          <p:cNvPr id="35" name="矩形 34">
            <a:extLst>
              <a:ext uri="{FF2B5EF4-FFF2-40B4-BE49-F238E27FC236}">
                <a16:creationId xmlns:a16="http://schemas.microsoft.com/office/drawing/2014/main" id="{9D348977-05E6-DF15-D4FE-86994B645430}"/>
              </a:ext>
            </a:extLst>
          </p:cNvPr>
          <p:cNvSpPr/>
          <p:nvPr/>
        </p:nvSpPr>
        <p:spPr>
          <a:xfrm>
            <a:off x="3837087" y="-17513"/>
            <a:ext cx="9036000" cy="852780"/>
          </a:xfrm>
          <a:prstGeom prst="rect">
            <a:avLst/>
          </a:prstGeom>
          <a:solidFill>
            <a:srgbClr val="314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2" name="矩形 1">
            <a:extLst>
              <a:ext uri="{FF2B5EF4-FFF2-40B4-BE49-F238E27FC236}">
                <a16:creationId xmlns:a16="http://schemas.microsoft.com/office/drawing/2014/main" id="{945D01C2-DEC9-843B-9E38-FF23536F692B}"/>
              </a:ext>
            </a:extLst>
          </p:cNvPr>
          <p:cNvSpPr/>
          <p:nvPr/>
        </p:nvSpPr>
        <p:spPr>
          <a:xfrm>
            <a:off x="3839081"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6" name="TextBox 6">
            <a:extLst>
              <a:ext uri="{FF2B5EF4-FFF2-40B4-BE49-F238E27FC236}">
                <a16:creationId xmlns:a16="http://schemas.microsoft.com/office/drawing/2014/main" id="{070B17CC-A7C6-7211-4AEE-4C27A89C6199}"/>
              </a:ext>
            </a:extLst>
          </p:cNvPr>
          <p:cNvSpPr txBox="1"/>
          <p:nvPr/>
        </p:nvSpPr>
        <p:spPr>
          <a:xfrm>
            <a:off x="4116152" y="236526"/>
            <a:ext cx="1794768" cy="346075"/>
          </a:xfrm>
          <a:prstGeom prst="rect">
            <a:avLst/>
          </a:prstGeom>
          <a:noFill/>
        </p:spPr>
        <p:txBody>
          <a:bodyPr wrap="square" lIns="0" tIns="50622" rIns="0" bIns="50622" rtlCol="0">
            <a:spAutoFit/>
          </a:bodyPr>
          <a:lstStyle/>
          <a:p>
            <a:pPr algn="dist"/>
            <a:r>
              <a:rPr lang="zh-CN" altLang="en-US" sz="1600" b="1" spc="-211" dirty="0">
                <a:solidFill>
                  <a:srgbClr val="7F7F7F"/>
                </a:solidFill>
                <a:latin typeface="Times New Roman" panose="02020603050405020304" charset="0"/>
                <a:ea typeface="思源黑体" panose="020B0400000000000000" charset="-122"/>
                <a:cs typeface="+mn-ea"/>
                <a:sym typeface="+mn-lt"/>
              </a:rPr>
              <a:t>研究背景及意义</a:t>
            </a:r>
          </a:p>
        </p:txBody>
      </p:sp>
      <p:sp>
        <p:nvSpPr>
          <p:cNvPr id="3" name="矩形 2">
            <a:extLst>
              <a:ext uri="{FF2B5EF4-FFF2-40B4-BE49-F238E27FC236}">
                <a16:creationId xmlns:a16="http://schemas.microsoft.com/office/drawing/2014/main" id="{D89EC541-F71E-A75B-81F1-D62ADAF60E83}"/>
              </a:ext>
            </a:extLst>
          </p:cNvPr>
          <p:cNvSpPr/>
          <p:nvPr/>
        </p:nvSpPr>
        <p:spPr>
          <a:xfrm>
            <a:off x="6092266"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5" name="矩形 4">
            <a:extLst>
              <a:ext uri="{FF2B5EF4-FFF2-40B4-BE49-F238E27FC236}">
                <a16:creationId xmlns:a16="http://schemas.microsoft.com/office/drawing/2014/main" id="{CD5B3DDC-7585-03EC-E15B-B2F54091E1D7}"/>
              </a:ext>
            </a:extLst>
          </p:cNvPr>
          <p:cNvSpPr/>
          <p:nvPr/>
        </p:nvSpPr>
        <p:spPr>
          <a:xfrm>
            <a:off x="8353066"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8" name="TextBox 9">
            <a:extLst>
              <a:ext uri="{FF2B5EF4-FFF2-40B4-BE49-F238E27FC236}">
                <a16:creationId xmlns:a16="http://schemas.microsoft.com/office/drawing/2014/main" id="{9B70B238-28CB-00E0-76FD-8E5301F44481}"/>
              </a:ext>
            </a:extLst>
          </p:cNvPr>
          <p:cNvSpPr txBox="1"/>
          <p:nvPr/>
        </p:nvSpPr>
        <p:spPr>
          <a:xfrm>
            <a:off x="6328547" y="236526"/>
            <a:ext cx="1757012" cy="361534"/>
          </a:xfrm>
          <a:prstGeom prst="rect">
            <a:avLst/>
          </a:prstGeom>
          <a:noFill/>
        </p:spPr>
        <p:txBody>
          <a:bodyPr wrap="square" lIns="0" tIns="50622" rIns="0" bIns="50622" rtlCol="0">
            <a:spAutoFit/>
          </a:bodyPr>
          <a:lstStyle/>
          <a:p>
            <a:pPr algn="dist"/>
            <a:r>
              <a:rPr lang="zh-CN" altLang="en-US" sz="1685" b="1" dirty="0">
                <a:solidFill>
                  <a:srgbClr val="7F7F7F"/>
                </a:solidFill>
                <a:latin typeface="Times New Roman" panose="02020603050405020304" charset="0"/>
                <a:ea typeface="思源黑体" panose="020B0400000000000000" charset="-122"/>
                <a:cs typeface="+mn-ea"/>
                <a:sym typeface="+mn-lt"/>
              </a:rPr>
              <a:t>研究问题和方案</a:t>
            </a:r>
          </a:p>
        </p:txBody>
      </p:sp>
      <p:sp>
        <p:nvSpPr>
          <p:cNvPr id="39" name="TextBox 10">
            <a:extLst>
              <a:ext uri="{FF2B5EF4-FFF2-40B4-BE49-F238E27FC236}">
                <a16:creationId xmlns:a16="http://schemas.microsoft.com/office/drawing/2014/main" id="{2EB3D222-BEAE-9776-8354-7FA305B2475F}"/>
              </a:ext>
            </a:extLst>
          </p:cNvPr>
          <p:cNvSpPr txBox="1"/>
          <p:nvPr/>
        </p:nvSpPr>
        <p:spPr>
          <a:xfrm>
            <a:off x="8686001" y="236526"/>
            <a:ext cx="1606098" cy="361534"/>
          </a:xfrm>
          <a:prstGeom prst="rect">
            <a:avLst/>
          </a:prstGeom>
          <a:noFill/>
        </p:spPr>
        <p:txBody>
          <a:bodyPr wrap="square" lIns="0" tIns="50622" rIns="0" bIns="50622" rtlCol="0">
            <a:spAutoFit/>
          </a:bodyPr>
          <a:lstStyle/>
          <a:p>
            <a:pPr algn="dist"/>
            <a:r>
              <a:rPr lang="zh-CN" altLang="en-US" sz="1685" b="1" dirty="0">
                <a:solidFill>
                  <a:srgbClr val="7F7F7F"/>
                </a:solidFill>
                <a:latin typeface="Times New Roman" panose="02020603050405020304" charset="0"/>
                <a:ea typeface="思源黑体" panose="020B0400000000000000" charset="-122"/>
                <a:cs typeface="+mn-ea"/>
                <a:sym typeface="+mn-lt"/>
              </a:rPr>
              <a:t>研究方法及结果</a:t>
            </a:r>
          </a:p>
        </p:txBody>
      </p:sp>
      <p:sp>
        <p:nvSpPr>
          <p:cNvPr id="40" name="TextBox 11">
            <a:extLst>
              <a:ext uri="{FF2B5EF4-FFF2-40B4-BE49-F238E27FC236}">
                <a16:creationId xmlns:a16="http://schemas.microsoft.com/office/drawing/2014/main" id="{BFE3CC7F-9ECC-5981-8AA2-5ADB72DDFAC9}"/>
              </a:ext>
            </a:extLst>
          </p:cNvPr>
          <p:cNvSpPr txBox="1"/>
          <p:nvPr/>
        </p:nvSpPr>
        <p:spPr>
          <a:xfrm>
            <a:off x="10954145" y="236526"/>
            <a:ext cx="1683136" cy="361534"/>
          </a:xfrm>
          <a:prstGeom prst="rect">
            <a:avLst/>
          </a:prstGeom>
          <a:noFill/>
        </p:spPr>
        <p:txBody>
          <a:bodyPr wrap="square" lIns="0" tIns="50622" rIns="0" bIns="50622" rtlCol="0">
            <a:spAutoFit/>
          </a:bodyPr>
          <a:lstStyle/>
          <a:p>
            <a:pPr algn="dist"/>
            <a:r>
              <a:rPr lang="zh-CN" altLang="en-US" sz="1685" b="1" dirty="0">
                <a:solidFill>
                  <a:schemeClr val="bg1"/>
                </a:solidFill>
                <a:latin typeface="Times New Roman" panose="02020603050405020304" charset="0"/>
                <a:ea typeface="思源黑体" panose="020B0400000000000000" charset="-122"/>
                <a:cs typeface="+mn-ea"/>
                <a:sym typeface="+mn-lt"/>
              </a:rPr>
              <a:t>实验评估和总结</a:t>
            </a:r>
          </a:p>
        </p:txBody>
      </p:sp>
      <p:pic>
        <p:nvPicPr>
          <p:cNvPr id="42" name="图片 41">
            <a:extLst>
              <a:ext uri="{FF2B5EF4-FFF2-40B4-BE49-F238E27FC236}">
                <a16:creationId xmlns:a16="http://schemas.microsoft.com/office/drawing/2014/main" id="{8BCD024D-45B0-C58F-8A93-43E68851FC0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p:sp>
        <p:nvSpPr>
          <p:cNvPr id="4" name="文本框 3">
            <a:extLst>
              <a:ext uri="{FF2B5EF4-FFF2-40B4-BE49-F238E27FC236}">
                <a16:creationId xmlns:a16="http://schemas.microsoft.com/office/drawing/2014/main" id="{B6B4FB7E-E3FA-5592-FAD6-26AABB024927}"/>
              </a:ext>
            </a:extLst>
          </p:cNvPr>
          <p:cNvSpPr txBox="1"/>
          <p:nvPr/>
        </p:nvSpPr>
        <p:spPr>
          <a:xfrm>
            <a:off x="524719" y="1024037"/>
            <a:ext cx="8928992" cy="584775"/>
          </a:xfrm>
          <a:prstGeom prst="rect">
            <a:avLst/>
          </a:prstGeom>
          <a:noFill/>
        </p:spPr>
        <p:txBody>
          <a:bodyPr wrap="square" rtlCol="0">
            <a:spAutoFit/>
          </a:bodyPr>
          <a:lstStyle/>
          <a:p>
            <a:r>
              <a:rPr lang="en-US" altLang="zh-CN" sz="3200" dirty="0">
                <a:solidFill>
                  <a:srgbClr val="194A96"/>
                </a:solidFill>
              </a:rPr>
              <a:t>2. </a:t>
            </a:r>
            <a:r>
              <a:rPr lang="zh-CN" altLang="en-US" sz="3200" dirty="0">
                <a:solidFill>
                  <a:srgbClr val="194A96"/>
                </a:solidFill>
              </a:rPr>
              <a:t>实验</a:t>
            </a:r>
            <a:r>
              <a:rPr lang="en-US" altLang="zh-CN" sz="3200" dirty="0">
                <a:solidFill>
                  <a:srgbClr val="194A96"/>
                </a:solidFill>
              </a:rPr>
              <a:t>2</a:t>
            </a:r>
            <a:r>
              <a:rPr lang="zh-CN" altLang="en-US" sz="3200" dirty="0">
                <a:solidFill>
                  <a:srgbClr val="194A96"/>
                </a:solidFill>
              </a:rPr>
              <a:t>：不同</a:t>
            </a:r>
            <a:r>
              <a:rPr lang="en-US" altLang="zh-CN" sz="3200" dirty="0">
                <a:solidFill>
                  <a:srgbClr val="194A96"/>
                </a:solidFill>
              </a:rPr>
              <a:t>Query</a:t>
            </a:r>
            <a:r>
              <a:rPr lang="zh-CN" altLang="en-US" sz="3200" dirty="0">
                <a:solidFill>
                  <a:srgbClr val="194A96"/>
                </a:solidFill>
              </a:rPr>
              <a:t>下子操作占比变化情况</a:t>
            </a: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44361AB0-1650-93AE-EEDA-034C3C7DBA14}"/>
                  </a:ext>
                </a:extLst>
              </p:cNvPr>
              <p:cNvSpPr txBox="1"/>
              <p:nvPr/>
            </p:nvSpPr>
            <p:spPr>
              <a:xfrm>
                <a:off x="524719" y="1647287"/>
                <a:ext cx="6480720" cy="503086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sym typeface="Wingdings" panose="05000000000000000000" pitchFamily="2" charset="2"/>
                  </a:rPr>
                  <a:t>查询类型</a:t>
                </a:r>
                <a:r>
                  <a:rPr lang="zh-CN" altLang="en-US" dirty="0">
                    <a:sym typeface="Wingdings" panose="05000000000000000000" pitchFamily="2" charset="2"/>
                  </a:rPr>
                  <a:t>：</a:t>
                </a:r>
                <a:endParaRPr lang="en-US" altLang="zh-CN" dirty="0">
                  <a:sym typeface="Wingdings" panose="05000000000000000000" pitchFamily="2" charset="2"/>
                </a:endParaRPr>
              </a:p>
              <a:p>
                <a:pPr marL="925830" lvl="1" indent="-285750">
                  <a:lnSpc>
                    <a:spcPct val="150000"/>
                  </a:lnSpc>
                  <a:buFont typeface="Wingdings" panose="05000000000000000000" pitchFamily="2" charset="2"/>
                  <a:buChar char="Ø"/>
                </a:pPr>
                <a:r>
                  <a:rPr lang="en-US" altLang="zh-CN" dirty="0">
                    <a:sym typeface="Wingdings" panose="05000000000000000000" pitchFamily="2" charset="2"/>
                  </a:rPr>
                  <a:t>Query1</a:t>
                </a:r>
                <a:r>
                  <a:rPr lang="zh-CN" altLang="en-US" dirty="0">
                    <a:sym typeface="Wingdings" panose="05000000000000000000" pitchFamily="2" charset="2"/>
                  </a:rPr>
                  <a:t>：</a:t>
                </a:r>
                <a:r>
                  <a:rPr lang="en-US" altLang="zh-CN" dirty="0">
                    <a:sym typeface="Wingdings" panose="05000000000000000000" pitchFamily="2" charset="2"/>
                  </a:rPr>
                  <a:t>TFHE</a:t>
                </a:r>
                <a14:m>
                  <m:oMath xmlns:m="http://schemas.openxmlformats.org/officeDocument/2006/math">
                    <m:r>
                      <a:rPr lang="en-US" altLang="zh-CN" b="0" i="1" smtClean="0">
                        <a:latin typeface="Cambria Math" panose="02040503050406030204" pitchFamily="18" charset="0"/>
                        <a:sym typeface="Wingdings" panose="05000000000000000000" pitchFamily="2" charset="2"/>
                      </a:rPr>
                      <m:t>(7</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𝐴𝑟𝑏𝐻𝐶𝑀𝑃</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+6∙</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𝐻𝑜𝑚𝐺𝑎𝑡𝑒</m:t>
                    </m:r>
                    <m:r>
                      <a:rPr lang="en-US" altLang="zh-CN" b="0" i="1" smtClean="0">
                        <a:latin typeface="Cambria Math" panose="02040503050406030204" pitchFamily="18" charset="0"/>
                        <a:sym typeface="Wingdings" panose="05000000000000000000" pitchFamily="2" charset="2"/>
                      </a:rPr>
                      <m:t>)</m:t>
                    </m:r>
                  </m:oMath>
                </a14:m>
                <a:endParaRPr lang="en-US" altLang="zh-CN" dirty="0">
                  <a:sym typeface="Wingdings" panose="05000000000000000000" pitchFamily="2" charset="2"/>
                </a:endParaRPr>
              </a:p>
              <a:p>
                <a:pPr marL="925830" lvl="1" indent="-285750">
                  <a:lnSpc>
                    <a:spcPct val="150000"/>
                  </a:lnSpc>
                  <a:buFont typeface="Wingdings" panose="05000000000000000000" pitchFamily="2" charset="2"/>
                  <a:buChar char="Ø"/>
                </a:pPr>
                <a:r>
                  <a:rPr lang="en-US" altLang="zh-CN" dirty="0">
                    <a:sym typeface="Wingdings" panose="05000000000000000000" pitchFamily="2" charset="2"/>
                  </a:rPr>
                  <a:t>Query2</a:t>
                </a:r>
                <a:r>
                  <a:rPr lang="zh-CN" altLang="en-US" dirty="0">
                    <a:sym typeface="Wingdings" panose="05000000000000000000" pitchFamily="2" charset="2"/>
                  </a:rPr>
                  <a:t>：</a:t>
                </a:r>
                <a:r>
                  <a:rPr lang="en-US" altLang="zh-CN" dirty="0">
                    <a:sym typeface="Wingdings" panose="05000000000000000000" pitchFamily="2" charset="2"/>
                  </a:rPr>
                  <a:t>TFHE</a:t>
                </a:r>
                <a14:m>
                  <m:oMath xmlns:m="http://schemas.openxmlformats.org/officeDocument/2006/math">
                    <m:r>
                      <a:rPr lang="en-US" altLang="zh-CN" b="0" i="1" smtClean="0">
                        <a:latin typeface="Cambria Math" panose="02040503050406030204" pitchFamily="18" charset="0"/>
                        <a:sym typeface="Wingdings" panose="05000000000000000000" pitchFamily="2" charset="2"/>
                      </a:rPr>
                      <m:t>(3</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𝐴𝑟𝑏𝐻𝐶𝑀𝑃</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+2∙</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𝐻𝑜𝑚𝐺𝑎𝑡𝑒</m:t>
                    </m:r>
                    <m:r>
                      <a:rPr lang="en-US" altLang="zh-CN" b="0" i="1" smtClean="0">
                        <a:latin typeface="Cambria Math" panose="02040503050406030204" pitchFamily="18" charset="0"/>
                        <a:sym typeface="Wingdings" panose="05000000000000000000" pitchFamily="2" charset="2"/>
                      </a:rPr>
                      <m:t>)</m:t>
                    </m:r>
                  </m:oMath>
                </a14:m>
                <a:endParaRPr lang="en-US" altLang="zh-CN" dirty="0">
                  <a:sym typeface="Wingdings" panose="05000000000000000000" pitchFamily="2" charset="2"/>
                </a:endParaRPr>
              </a:p>
              <a:p>
                <a:pPr marL="285750" indent="-285750">
                  <a:lnSpc>
                    <a:spcPct val="150000"/>
                  </a:lnSpc>
                  <a:buFont typeface="Wingdings" panose="05000000000000000000" pitchFamily="2" charset="2"/>
                  <a:buChar char="Ø"/>
                </a:pPr>
                <a:r>
                  <a:rPr lang="zh-CN" altLang="en-US" b="1" dirty="0">
                    <a:sym typeface="Wingdings" panose="05000000000000000000" pitchFamily="2" charset="2"/>
                  </a:rPr>
                  <a:t>占比分析</a:t>
                </a:r>
                <a:r>
                  <a:rPr lang="zh-CN" altLang="en-US" dirty="0">
                    <a:sym typeface="Wingdings" panose="05000000000000000000" pitchFamily="2" charset="2"/>
                  </a:rPr>
                  <a:t>：</a:t>
                </a:r>
                <a:endParaRPr lang="en-US" altLang="zh-CN" dirty="0">
                  <a:sym typeface="Wingdings" panose="05000000000000000000" pitchFamily="2" charset="2"/>
                </a:endParaRPr>
              </a:p>
              <a:p>
                <a:pPr marL="925830" lvl="1" indent="-285750">
                  <a:lnSpc>
                    <a:spcPct val="150000"/>
                  </a:lnSpc>
                  <a:buFont typeface="Wingdings" panose="05000000000000000000" pitchFamily="2" charset="2"/>
                  <a:buChar char="Ø"/>
                </a:pPr>
                <a:r>
                  <a:rPr lang="zh-CN" altLang="en-US" b="0" dirty="0">
                    <a:sym typeface="Wingdings" panose="05000000000000000000" pitchFamily="2" charset="2"/>
                  </a:rPr>
                  <a:t>参数</a:t>
                </a:r>
                <a14:m>
                  <m:oMath xmlns:m="http://schemas.openxmlformats.org/officeDocument/2006/math">
                    <m:r>
                      <a:rPr lang="zh-CN" altLang="en-US" i="1">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𝑁𝑢𝑚</m:t>
                    </m:r>
                    <m:r>
                      <a:rPr lang="en-US" altLang="zh-CN" b="0" i="1" smtClean="0">
                        <a:latin typeface="Cambria Math" panose="02040503050406030204" pitchFamily="18" charset="0"/>
                        <a:sym typeface="Wingdings" panose="05000000000000000000" pitchFamily="2" charset="2"/>
                      </a:rPr>
                      <m:t>=32768, </m:t>
                    </m:r>
                    <m:r>
                      <a:rPr lang="en-US" altLang="zh-CN" b="0" i="1" smtClean="0">
                        <a:latin typeface="Cambria Math" panose="02040503050406030204" pitchFamily="18" charset="0"/>
                        <a:sym typeface="Wingdings" panose="05000000000000000000" pitchFamily="2" charset="2"/>
                      </a:rPr>
                      <m:t>𝑁</m:t>
                    </m:r>
                    <m:r>
                      <a:rPr lang="en-US" altLang="zh-CN" b="0" i="1" smtClean="0">
                        <a:latin typeface="Cambria Math" panose="02040503050406030204" pitchFamily="18" charset="0"/>
                        <a:sym typeface="Wingdings" panose="05000000000000000000" pitchFamily="2" charset="2"/>
                      </a:rPr>
                      <m:t>=1024,  </m:t>
                    </m:r>
                    <m:r>
                      <a:rPr lang="en-US" altLang="zh-CN" b="0" i="1" smtClean="0">
                        <a:latin typeface="Cambria Math" panose="02040503050406030204" pitchFamily="18" charset="0"/>
                        <a:sym typeface="Wingdings" panose="05000000000000000000" pitchFamily="2" charset="2"/>
                      </a:rPr>
                      <m:t>𝑘</m:t>
                    </m:r>
                    <m:r>
                      <a:rPr lang="en-US" altLang="zh-CN" b="0" i="1" smtClean="0">
                        <a:latin typeface="Cambria Math" panose="02040503050406030204" pitchFamily="18" charset="0"/>
                        <a:sym typeface="Wingdings" panose="05000000000000000000" pitchFamily="2" charset="2"/>
                      </a:rPr>
                      <m:t>=1, </m:t>
                    </m:r>
                    <m:r>
                      <a:rPr lang="en-US" altLang="zh-CN" b="0" i="1" smtClean="0">
                        <a:latin typeface="Cambria Math" panose="02040503050406030204" pitchFamily="18" charset="0"/>
                        <a:sym typeface="Wingdings" panose="05000000000000000000" pitchFamily="2" charset="2"/>
                      </a:rPr>
                      <m:t>𝑙</m:t>
                    </m:r>
                    <m:r>
                      <a:rPr lang="en-US" altLang="zh-CN" b="0" i="1" smtClean="0">
                        <a:latin typeface="Cambria Math" panose="02040503050406030204" pitchFamily="18" charset="0"/>
                        <a:sym typeface="Wingdings" panose="05000000000000000000" pitchFamily="2" charset="2"/>
                      </a:rPr>
                      <m:t>=3</m:t>
                    </m:r>
                  </m:oMath>
                </a14:m>
                <a:endParaRPr lang="en-US" altLang="zh-CN" b="0" dirty="0">
                  <a:sym typeface="Wingdings" panose="05000000000000000000" pitchFamily="2" charset="2"/>
                </a:endParaRPr>
              </a:p>
              <a:p>
                <a:pPr marL="925830" lvl="1" indent="-285750">
                  <a:lnSpc>
                    <a:spcPct val="150000"/>
                  </a:lnSpc>
                  <a:buFont typeface="Wingdings" panose="05000000000000000000" pitchFamily="2" charset="2"/>
                  <a:buChar char="Ø"/>
                </a:pPr>
                <a:r>
                  <a:rPr lang="zh-CN" altLang="en-US" b="0" dirty="0">
                    <a:sym typeface="Wingdings" panose="05000000000000000000" pitchFamily="2" charset="2"/>
                  </a:rPr>
                  <a:t>实验结果：</a:t>
                </a:r>
                <a:endParaRPr lang="en-US" altLang="zh-CN" b="0" dirty="0">
                  <a:sym typeface="Wingdings" panose="05000000000000000000" pitchFamily="2" charset="2"/>
                </a:endParaRPr>
              </a:p>
              <a:p>
                <a:pPr marL="1568450" lvl="2" indent="-285750">
                  <a:lnSpc>
                    <a:spcPct val="150000"/>
                  </a:lnSpc>
                  <a:buFont typeface="Wingdings" panose="05000000000000000000" pitchFamily="2" charset="2"/>
                  <a:buChar char="Ø"/>
                </a:pPr>
                <a:r>
                  <a:rPr lang="zh-CN" altLang="en-US" b="0" dirty="0">
                    <a:sym typeface="Wingdings" panose="05000000000000000000" pitchFamily="2" charset="2"/>
                  </a:rPr>
                  <a:t>不同</a:t>
                </a:r>
                <a:r>
                  <a:rPr lang="en-US" altLang="zh-CN" b="0" dirty="0">
                    <a:sym typeface="Wingdings" panose="05000000000000000000" pitchFamily="2" charset="2"/>
                  </a:rPr>
                  <a:t>Query</a:t>
                </a:r>
                <a:r>
                  <a:rPr lang="zh-CN" altLang="en-US" b="0" dirty="0">
                    <a:sym typeface="Wingdings" panose="05000000000000000000" pitchFamily="2" charset="2"/>
                  </a:rPr>
                  <a:t>下占比情况有所波动，幅度不大</a:t>
                </a:r>
                <a:endParaRPr lang="en-US" altLang="zh-CN" b="0" dirty="0">
                  <a:sym typeface="Wingdings" panose="05000000000000000000" pitchFamily="2" charset="2"/>
                </a:endParaRPr>
              </a:p>
              <a:p>
                <a:pPr marL="1568450" lvl="2" indent="-285750">
                  <a:lnSpc>
                    <a:spcPct val="150000"/>
                  </a:lnSpc>
                  <a:buFont typeface="Wingdings" panose="05000000000000000000" pitchFamily="2" charset="2"/>
                  <a:buChar char="Ø"/>
                </a:pPr>
                <a:r>
                  <a:rPr lang="zh-CN" altLang="en-US" dirty="0">
                    <a:sym typeface="Wingdings" panose="05000000000000000000" pitchFamily="2" charset="2"/>
                  </a:rPr>
                  <a:t>从算子理论分析，</a:t>
                </a:r>
                <a:r>
                  <a:rPr lang="en-US" altLang="zh-CN" dirty="0">
                    <a:sym typeface="Wingdings" panose="05000000000000000000" pitchFamily="2" charset="2"/>
                  </a:rPr>
                  <a:t>Num</a:t>
                </a:r>
                <a:r>
                  <a:rPr lang="zh-CN" altLang="en-US" dirty="0">
                    <a:sym typeface="Wingdings" panose="05000000000000000000" pitchFamily="2" charset="2"/>
                  </a:rPr>
                  <a:t>与</a:t>
                </a:r>
                <a:r>
                  <a:rPr lang="en-US" altLang="zh-CN" dirty="0">
                    <a:sym typeface="Wingdings" panose="05000000000000000000" pitchFamily="2" charset="2"/>
                  </a:rPr>
                  <a:t>Query</a:t>
                </a:r>
                <a:r>
                  <a:rPr lang="zh-CN" altLang="en-US" dirty="0">
                    <a:sym typeface="Wingdings" panose="05000000000000000000" pitchFamily="2" charset="2"/>
                  </a:rPr>
                  <a:t>均不影响占比，</a:t>
                </a:r>
                <a:r>
                  <a:rPr lang="en-US" altLang="zh-CN" dirty="0">
                    <a:sym typeface="Wingdings" panose="05000000000000000000" pitchFamily="2" charset="2"/>
                  </a:rPr>
                  <a:t>NTT</a:t>
                </a:r>
                <a:r>
                  <a:rPr lang="zh-CN" altLang="en-US" dirty="0">
                    <a:sym typeface="Wingdings" panose="05000000000000000000" pitchFamily="2" charset="2"/>
                  </a:rPr>
                  <a:t>应稳定在</a:t>
                </a:r>
                <a:r>
                  <a:rPr lang="en-US" altLang="zh-CN" dirty="0">
                    <a:sym typeface="Wingdings" panose="05000000000000000000" pitchFamily="2" charset="2"/>
                  </a:rPr>
                  <a:t>88%</a:t>
                </a:r>
                <a:r>
                  <a:rPr lang="zh-CN" altLang="en-US" dirty="0">
                    <a:sym typeface="Wingdings" panose="05000000000000000000" pitchFamily="2" charset="2"/>
                  </a:rPr>
                  <a:t>，</a:t>
                </a:r>
                <a:r>
                  <a:rPr lang="en-US" altLang="zh-CN" dirty="0">
                    <a:sym typeface="Wingdings" panose="05000000000000000000" pitchFamily="2" charset="2"/>
                  </a:rPr>
                  <a:t>MAC</a:t>
                </a:r>
                <a:r>
                  <a:rPr lang="zh-CN" altLang="en-US" dirty="0">
                    <a:sym typeface="Wingdings" panose="05000000000000000000" pitchFamily="2" charset="2"/>
                  </a:rPr>
                  <a:t>应稳定在</a:t>
                </a:r>
                <a:r>
                  <a:rPr lang="en-US" altLang="zh-CN" dirty="0">
                    <a:sym typeface="Wingdings" panose="05000000000000000000" pitchFamily="2" charset="2"/>
                  </a:rPr>
                  <a:t>12%</a:t>
                </a:r>
              </a:p>
              <a:p>
                <a:pPr marL="1568450" lvl="2" indent="-285750">
                  <a:lnSpc>
                    <a:spcPct val="150000"/>
                  </a:lnSpc>
                  <a:buFont typeface="Wingdings" panose="05000000000000000000" pitchFamily="2" charset="2"/>
                  <a:buChar char="Ø"/>
                </a:pPr>
                <a:r>
                  <a:rPr lang="zh-CN" altLang="en-US" b="0" dirty="0">
                    <a:sym typeface="Wingdings" panose="05000000000000000000" pitchFamily="2" charset="2"/>
                  </a:rPr>
                  <a:t>考虑到</a:t>
                </a:r>
                <a:r>
                  <a:rPr lang="en-US" altLang="zh-CN" b="0" dirty="0">
                    <a:sym typeface="Wingdings" panose="05000000000000000000" pitchFamily="2" charset="2"/>
                  </a:rPr>
                  <a:t>ExternalProduct</a:t>
                </a:r>
                <a:r>
                  <a:rPr lang="zh-CN" altLang="en-US" b="0" dirty="0">
                    <a:sym typeface="Wingdings" panose="05000000000000000000" pitchFamily="2" charset="2"/>
                  </a:rPr>
                  <a:t>和</a:t>
                </a:r>
                <a:r>
                  <a:rPr lang="en-US" altLang="zh-CN" b="0" dirty="0">
                    <a:sym typeface="Wingdings" panose="05000000000000000000" pitchFamily="2" charset="2"/>
                  </a:rPr>
                  <a:t>KeySwitch</a:t>
                </a:r>
                <a:r>
                  <a:rPr lang="zh-CN" altLang="en-US" b="0" dirty="0">
                    <a:sym typeface="Wingdings" panose="05000000000000000000" pitchFamily="2" charset="2"/>
                  </a:rPr>
                  <a:t>的大量访存，导致了大量的</a:t>
                </a:r>
                <a:r>
                  <a:rPr lang="en-US" altLang="zh-CN" b="0" dirty="0">
                    <a:sym typeface="Wingdings" panose="05000000000000000000" pitchFamily="2" charset="2"/>
                  </a:rPr>
                  <a:t>Cache Miss</a:t>
                </a:r>
                <a:r>
                  <a:rPr lang="zh-CN" altLang="en-US" b="0" dirty="0">
                    <a:sym typeface="Wingdings" panose="05000000000000000000" pitchFamily="2" charset="2"/>
                  </a:rPr>
                  <a:t>，使得计算占比受到访存的影响，使得</a:t>
                </a:r>
                <a:r>
                  <a:rPr lang="en-US" altLang="zh-CN" b="0" dirty="0">
                    <a:sym typeface="Wingdings" panose="05000000000000000000" pitchFamily="2" charset="2"/>
                  </a:rPr>
                  <a:t>MAC</a:t>
                </a:r>
                <a:r>
                  <a:rPr lang="zh-CN" altLang="en-US" b="0" dirty="0">
                    <a:sym typeface="Wingdings" panose="05000000000000000000" pitchFamily="2" charset="2"/>
                  </a:rPr>
                  <a:t>占比剧增</a:t>
                </a:r>
                <a:endParaRPr lang="en-US" altLang="zh-CN" b="0" dirty="0">
                  <a:sym typeface="Wingdings" panose="05000000000000000000" pitchFamily="2" charset="2"/>
                </a:endParaRPr>
              </a:p>
            </p:txBody>
          </p:sp>
        </mc:Choice>
        <mc:Fallback>
          <p:sp>
            <p:nvSpPr>
              <p:cNvPr id="11" name="文本框 10">
                <a:extLst>
                  <a:ext uri="{FF2B5EF4-FFF2-40B4-BE49-F238E27FC236}">
                    <a16:creationId xmlns:a16="http://schemas.microsoft.com/office/drawing/2014/main" id="{44361AB0-1650-93AE-EEDA-034C3C7DBA14}"/>
                  </a:ext>
                </a:extLst>
              </p:cNvPr>
              <p:cNvSpPr txBox="1">
                <a:spLocks noRot="1" noChangeAspect="1" noMove="1" noResize="1" noEditPoints="1" noAdjustHandles="1" noChangeArrowheads="1" noChangeShapeType="1" noTextEdit="1"/>
              </p:cNvSpPr>
              <p:nvPr/>
            </p:nvSpPr>
            <p:spPr>
              <a:xfrm>
                <a:off x="524719" y="1647287"/>
                <a:ext cx="6480720" cy="5030864"/>
              </a:xfrm>
              <a:prstGeom prst="rect">
                <a:avLst/>
              </a:prstGeom>
              <a:blipFill>
                <a:blip r:embed="rId4"/>
                <a:stretch>
                  <a:fillRect l="-564" r="-847" b="-1091"/>
                </a:stretch>
              </a:blipFill>
            </p:spPr>
            <p:txBody>
              <a:bodyPr/>
              <a:lstStyle/>
              <a:p>
                <a:r>
                  <a:rPr lang="zh-CN" altLang="en-US">
                    <a:noFill/>
                  </a:rPr>
                  <a:t> </a:t>
                </a:r>
              </a:p>
            </p:txBody>
          </p:sp>
        </mc:Fallback>
      </mc:AlternateContent>
      <p:grpSp>
        <p:nvGrpSpPr>
          <p:cNvPr id="8" name="组合 7">
            <a:extLst>
              <a:ext uri="{FF2B5EF4-FFF2-40B4-BE49-F238E27FC236}">
                <a16:creationId xmlns:a16="http://schemas.microsoft.com/office/drawing/2014/main" id="{C98B716E-82E6-D7B7-F036-2DC1F85C8E4C}"/>
              </a:ext>
            </a:extLst>
          </p:cNvPr>
          <p:cNvGrpSpPr/>
          <p:nvPr/>
        </p:nvGrpSpPr>
        <p:grpSpPr>
          <a:xfrm>
            <a:off x="7653511" y="1608812"/>
            <a:ext cx="4541627" cy="3701297"/>
            <a:chOff x="7675447" y="1677396"/>
            <a:chExt cx="4541627" cy="3701297"/>
          </a:xfrm>
        </p:grpSpPr>
        <p:pic>
          <p:nvPicPr>
            <p:cNvPr id="13" name="图片 12">
              <a:extLst>
                <a:ext uri="{FF2B5EF4-FFF2-40B4-BE49-F238E27FC236}">
                  <a16:creationId xmlns:a16="http://schemas.microsoft.com/office/drawing/2014/main" id="{45EBF869-AD93-1441-A1D0-B3248F9BAA94}"/>
                </a:ext>
              </a:extLst>
            </p:cNvPr>
            <p:cNvPicPr>
              <a:picLocks noChangeAspect="1"/>
            </p:cNvPicPr>
            <p:nvPr/>
          </p:nvPicPr>
          <p:blipFill>
            <a:blip r:embed="rId5"/>
            <a:stretch>
              <a:fillRect/>
            </a:stretch>
          </p:blipFill>
          <p:spPr>
            <a:xfrm>
              <a:off x="7675447" y="1677396"/>
              <a:ext cx="4536713" cy="2296949"/>
            </a:xfrm>
            <a:prstGeom prst="rect">
              <a:avLst/>
            </a:prstGeom>
          </p:spPr>
        </p:pic>
        <p:pic>
          <p:nvPicPr>
            <p:cNvPr id="7" name="图片 6">
              <a:extLst>
                <a:ext uri="{FF2B5EF4-FFF2-40B4-BE49-F238E27FC236}">
                  <a16:creationId xmlns:a16="http://schemas.microsoft.com/office/drawing/2014/main" id="{5B99FAAB-4709-96A2-1B00-B3886363715A}"/>
                </a:ext>
              </a:extLst>
            </p:cNvPr>
            <p:cNvPicPr>
              <a:picLocks noChangeAspect="1"/>
            </p:cNvPicPr>
            <p:nvPr/>
          </p:nvPicPr>
          <p:blipFill>
            <a:blip r:embed="rId6"/>
            <a:stretch>
              <a:fillRect/>
            </a:stretch>
          </p:blipFill>
          <p:spPr>
            <a:xfrm>
              <a:off x="7680361" y="4408413"/>
              <a:ext cx="4536713" cy="970280"/>
            </a:xfrm>
            <a:prstGeom prst="rect">
              <a:avLst/>
            </a:prstGeom>
          </p:spPr>
        </p:pic>
      </p:grpSp>
      <p:graphicFrame>
        <p:nvGraphicFramePr>
          <p:cNvPr id="10" name="表格 9">
            <a:extLst>
              <a:ext uri="{FF2B5EF4-FFF2-40B4-BE49-F238E27FC236}">
                <a16:creationId xmlns:a16="http://schemas.microsoft.com/office/drawing/2014/main" id="{A85B5E5B-F857-B1DD-6DDB-92A7FC6533BE}"/>
              </a:ext>
            </a:extLst>
          </p:cNvPr>
          <p:cNvGraphicFramePr>
            <a:graphicFrameLocks noGrp="1"/>
          </p:cNvGraphicFramePr>
          <p:nvPr>
            <p:extLst>
              <p:ext uri="{D42A27DB-BD31-4B8C-83A1-F6EECF244321}">
                <p14:modId xmlns:p14="http://schemas.microsoft.com/office/powerpoint/2010/main" val="479491440"/>
              </p:ext>
            </p:extLst>
          </p:nvPr>
        </p:nvGraphicFramePr>
        <p:xfrm>
          <a:off x="7527210" y="5744177"/>
          <a:ext cx="4968552" cy="111252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70281732"/>
                    </a:ext>
                  </a:extLst>
                </a:gridCol>
                <a:gridCol w="1656184">
                  <a:extLst>
                    <a:ext uri="{9D8B030D-6E8A-4147-A177-3AD203B41FA5}">
                      <a16:colId xmlns:a16="http://schemas.microsoft.com/office/drawing/2014/main" val="2918331718"/>
                    </a:ext>
                  </a:extLst>
                </a:gridCol>
                <a:gridCol w="1656184">
                  <a:extLst>
                    <a:ext uri="{9D8B030D-6E8A-4147-A177-3AD203B41FA5}">
                      <a16:colId xmlns:a16="http://schemas.microsoft.com/office/drawing/2014/main" val="2433792500"/>
                    </a:ext>
                  </a:extLst>
                </a:gridCol>
              </a:tblGrid>
              <a:tr h="370840">
                <a:tc>
                  <a:txBody>
                    <a:bodyPr/>
                    <a:lstStyle/>
                    <a:p>
                      <a:pPr algn="ctr"/>
                      <a:r>
                        <a:rPr lang="en-US" altLang="zh-CN" dirty="0"/>
                        <a:t>Query</a:t>
                      </a:r>
                      <a:endParaRPr lang="zh-CN" altLang="en-US" dirty="0"/>
                    </a:p>
                  </a:txBody>
                  <a:tcPr/>
                </a:tc>
                <a:tc>
                  <a:txBody>
                    <a:bodyPr/>
                    <a:lstStyle/>
                    <a:p>
                      <a:pPr algn="ctr"/>
                      <a:r>
                        <a:rPr lang="en-US" altLang="zh-CN" dirty="0"/>
                        <a:t>NTT(%)</a:t>
                      </a:r>
                      <a:endParaRPr lang="zh-CN" altLang="en-US" dirty="0"/>
                    </a:p>
                  </a:txBody>
                  <a:tcPr/>
                </a:tc>
                <a:tc>
                  <a:txBody>
                    <a:bodyPr/>
                    <a:lstStyle/>
                    <a:p>
                      <a:pPr algn="ctr"/>
                      <a:r>
                        <a:rPr lang="en-US" altLang="zh-CN" dirty="0"/>
                        <a:t>MAC(%)</a:t>
                      </a:r>
                      <a:endParaRPr lang="zh-CN" altLang="en-US" dirty="0"/>
                    </a:p>
                  </a:txBody>
                  <a:tcPr/>
                </a:tc>
                <a:extLst>
                  <a:ext uri="{0D108BD9-81ED-4DB2-BD59-A6C34878D82A}">
                    <a16:rowId xmlns:a16="http://schemas.microsoft.com/office/drawing/2014/main" val="1888569933"/>
                  </a:ext>
                </a:extLst>
              </a:tr>
              <a:tr h="370840">
                <a:tc>
                  <a:txBody>
                    <a:bodyPr/>
                    <a:lstStyle/>
                    <a:p>
                      <a:pPr algn="ctr"/>
                      <a:r>
                        <a:rPr lang="en-US" altLang="zh-CN" dirty="0"/>
                        <a:t>Query1</a:t>
                      </a:r>
                      <a:endParaRPr lang="zh-CN" altLang="en-US" dirty="0"/>
                    </a:p>
                  </a:txBody>
                  <a:tcPr/>
                </a:tc>
                <a:tc>
                  <a:txBody>
                    <a:bodyPr/>
                    <a:lstStyle/>
                    <a:p>
                      <a:pPr algn="ctr"/>
                      <a:r>
                        <a:rPr lang="en-US" altLang="zh-CN" dirty="0"/>
                        <a:t>43.21%</a:t>
                      </a:r>
                      <a:endParaRPr lang="zh-CN" altLang="en-US" dirty="0"/>
                    </a:p>
                  </a:txBody>
                  <a:tcPr/>
                </a:tc>
                <a:tc>
                  <a:txBody>
                    <a:bodyPr/>
                    <a:lstStyle/>
                    <a:p>
                      <a:pPr algn="ctr"/>
                      <a:r>
                        <a:rPr lang="en-US" altLang="zh-CN" dirty="0"/>
                        <a:t>56.79%</a:t>
                      </a:r>
                      <a:endParaRPr lang="zh-CN" altLang="en-US" dirty="0"/>
                    </a:p>
                  </a:txBody>
                  <a:tcPr/>
                </a:tc>
                <a:extLst>
                  <a:ext uri="{0D108BD9-81ED-4DB2-BD59-A6C34878D82A}">
                    <a16:rowId xmlns:a16="http://schemas.microsoft.com/office/drawing/2014/main" val="722227289"/>
                  </a:ext>
                </a:extLst>
              </a:tr>
              <a:tr h="370840">
                <a:tc>
                  <a:txBody>
                    <a:bodyPr/>
                    <a:lstStyle/>
                    <a:p>
                      <a:pPr algn="ctr"/>
                      <a:r>
                        <a:rPr lang="en-US" altLang="zh-CN" dirty="0"/>
                        <a:t>Query2</a:t>
                      </a:r>
                      <a:endParaRPr lang="zh-CN" altLang="en-US" dirty="0"/>
                    </a:p>
                  </a:txBody>
                  <a:tcPr/>
                </a:tc>
                <a:tc>
                  <a:txBody>
                    <a:bodyPr/>
                    <a:lstStyle/>
                    <a:p>
                      <a:pPr algn="ctr"/>
                      <a:r>
                        <a:rPr lang="en-US" altLang="zh-CN" dirty="0"/>
                        <a:t>51.12%</a:t>
                      </a:r>
                      <a:endParaRPr lang="zh-CN" altLang="en-US" dirty="0"/>
                    </a:p>
                  </a:txBody>
                  <a:tcPr/>
                </a:tc>
                <a:tc>
                  <a:txBody>
                    <a:bodyPr/>
                    <a:lstStyle/>
                    <a:p>
                      <a:pPr algn="ctr"/>
                      <a:r>
                        <a:rPr lang="en-US" altLang="zh-CN" dirty="0"/>
                        <a:t>48.88%</a:t>
                      </a:r>
                      <a:endParaRPr lang="zh-CN" altLang="en-US" dirty="0"/>
                    </a:p>
                  </a:txBody>
                  <a:tcPr/>
                </a:tc>
                <a:extLst>
                  <a:ext uri="{0D108BD9-81ED-4DB2-BD59-A6C34878D82A}">
                    <a16:rowId xmlns:a16="http://schemas.microsoft.com/office/drawing/2014/main" val="4014816276"/>
                  </a:ext>
                </a:extLst>
              </a:tr>
            </a:tbl>
          </a:graphicData>
        </a:graphic>
      </p:graphicFrame>
    </p:spTree>
    <p:extLst>
      <p:ext uri="{BB962C8B-B14F-4D97-AF65-F5344CB8AC3E}">
        <p14:creationId xmlns:p14="http://schemas.microsoft.com/office/powerpoint/2010/main" val="1005023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6277D-E778-2AA4-43FD-42A8EC80B36F}"/>
            </a:ext>
          </a:extLst>
        </p:cNvPr>
        <p:cNvGrpSpPr/>
        <p:nvPr/>
      </p:nvGrpSpPr>
      <p:grpSpPr>
        <a:xfrm>
          <a:off x="0" y="0"/>
          <a:ext cx="0" cy="0"/>
          <a:chOff x="0" y="0"/>
          <a:chExt cx="0" cy="0"/>
        </a:xfrm>
      </p:grpSpPr>
      <p:sp>
        <p:nvSpPr>
          <p:cNvPr id="22" name="矩形 4">
            <a:extLst>
              <a:ext uri="{FF2B5EF4-FFF2-40B4-BE49-F238E27FC236}">
                <a16:creationId xmlns:a16="http://schemas.microsoft.com/office/drawing/2014/main" id="{DE059A00-473D-B8A0-7C7E-F7021674E12B}"/>
              </a:ext>
            </a:extLst>
          </p:cNvPr>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cxnSp>
        <p:nvCxnSpPr>
          <p:cNvPr id="23" name="直接连接符 22">
            <a:extLst>
              <a:ext uri="{FF2B5EF4-FFF2-40B4-BE49-F238E27FC236}">
                <a16:creationId xmlns:a16="http://schemas.microsoft.com/office/drawing/2014/main" id="{9DF89664-55CC-D035-6178-FB4E5417C8B7}"/>
              </a:ext>
            </a:extLst>
          </p:cNvPr>
          <p:cNvCxnSpPr/>
          <p:nvPr/>
        </p:nvCxnSpPr>
        <p:spPr>
          <a:xfrm>
            <a:off x="807617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F91B571D-8395-F812-929A-22B9552B3C21}"/>
              </a:ext>
            </a:extLst>
          </p:cNvPr>
          <p:cNvSpPr/>
          <p:nvPr/>
        </p:nvSpPr>
        <p:spPr>
          <a:xfrm>
            <a:off x="3408758" y="0"/>
            <a:ext cx="1757014" cy="835267"/>
          </a:xfrm>
          <a:prstGeom prst="rect">
            <a:avLst/>
          </a:prstGeom>
          <a:solidFill>
            <a:srgbClr val="194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cxnSp>
        <p:nvCxnSpPr>
          <p:cNvPr id="25" name="直接连接符 24">
            <a:extLst>
              <a:ext uri="{FF2B5EF4-FFF2-40B4-BE49-F238E27FC236}">
                <a16:creationId xmlns:a16="http://schemas.microsoft.com/office/drawing/2014/main" id="{2AD547EC-74C9-D036-A393-5FFB5107F8D5}"/>
              </a:ext>
            </a:extLst>
          </p:cNvPr>
          <p:cNvCxnSpPr/>
          <p:nvPr/>
        </p:nvCxnSpPr>
        <p:spPr>
          <a:xfrm>
            <a:off x="994871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a:extLst>
              <a:ext uri="{FF2B5EF4-FFF2-40B4-BE49-F238E27FC236}">
                <a16:creationId xmlns:a16="http://schemas.microsoft.com/office/drawing/2014/main" id="{42B46BE7-3A14-6A80-A01F-571C306F1172}"/>
              </a:ext>
            </a:extLst>
          </p:cNvPr>
          <p:cNvSpPr txBox="1"/>
          <p:nvPr/>
        </p:nvSpPr>
        <p:spPr>
          <a:xfrm>
            <a:off x="3559674" y="227698"/>
            <a:ext cx="1417422" cy="359410"/>
          </a:xfrm>
          <a:prstGeom prst="rect">
            <a:avLst/>
          </a:prstGeom>
          <a:noFill/>
        </p:spPr>
        <p:txBody>
          <a:bodyPr wrap="square" lIns="0" tIns="50622" rIns="0" bIns="50622" rtlCol="0">
            <a:spAutoFit/>
          </a:bodyPr>
          <a:lstStyle/>
          <a:p>
            <a:pPr algn="ctr"/>
            <a:r>
              <a:rPr lang="zh-CN" altLang="en-US" sz="1685" b="1" dirty="0">
                <a:solidFill>
                  <a:schemeClr val="bg1"/>
                </a:solidFill>
                <a:latin typeface="Times New Roman" panose="02020603050405020304" charset="0"/>
                <a:ea typeface="思源黑体" panose="020B0400000000000000" charset="-122"/>
                <a:cs typeface="+mn-ea"/>
                <a:sym typeface="+mn-lt"/>
              </a:rPr>
              <a:t>毕业典礼报道</a:t>
            </a:r>
          </a:p>
        </p:txBody>
      </p:sp>
      <p:sp>
        <p:nvSpPr>
          <p:cNvPr id="27" name="TextBox 7">
            <a:extLst>
              <a:ext uri="{FF2B5EF4-FFF2-40B4-BE49-F238E27FC236}">
                <a16:creationId xmlns:a16="http://schemas.microsoft.com/office/drawing/2014/main" id="{A0D8BCAC-5031-7E28-E5AE-3858A085B9D2}"/>
              </a:ext>
            </a:extLst>
          </p:cNvPr>
          <p:cNvSpPr txBox="1"/>
          <p:nvPr/>
        </p:nvSpPr>
        <p:spPr>
          <a:xfrm>
            <a:off x="5270530" y="227699"/>
            <a:ext cx="141742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特稿</a:t>
            </a:r>
          </a:p>
        </p:txBody>
      </p:sp>
      <p:sp>
        <p:nvSpPr>
          <p:cNvPr id="28" name="TextBox 9">
            <a:extLst>
              <a:ext uri="{FF2B5EF4-FFF2-40B4-BE49-F238E27FC236}">
                <a16:creationId xmlns:a16="http://schemas.microsoft.com/office/drawing/2014/main" id="{CC75A2B6-4829-A341-8FC3-436F1F38FD47}"/>
              </a:ext>
            </a:extLst>
          </p:cNvPr>
          <p:cNvSpPr txBox="1"/>
          <p:nvPr/>
        </p:nvSpPr>
        <p:spPr>
          <a:xfrm>
            <a:off x="7105308" y="227698"/>
            <a:ext cx="1417422" cy="619125"/>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专访领雁奖获得者</a:t>
            </a:r>
          </a:p>
        </p:txBody>
      </p:sp>
      <p:sp>
        <p:nvSpPr>
          <p:cNvPr id="29" name="TextBox 10">
            <a:extLst>
              <a:ext uri="{FF2B5EF4-FFF2-40B4-BE49-F238E27FC236}">
                <a16:creationId xmlns:a16="http://schemas.microsoft.com/office/drawing/2014/main" id="{56D56A40-2F7A-C284-7021-D9BAE00B8EC5}"/>
              </a:ext>
            </a:extLst>
          </p:cNvPr>
          <p:cNvSpPr txBox="1"/>
          <p:nvPr/>
        </p:nvSpPr>
        <p:spPr>
          <a:xfrm>
            <a:off x="8789172" y="249186"/>
            <a:ext cx="1606098"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校园文化活动</a:t>
            </a:r>
          </a:p>
        </p:txBody>
      </p:sp>
      <p:sp>
        <p:nvSpPr>
          <p:cNvPr id="30" name="TextBox 11">
            <a:extLst>
              <a:ext uri="{FF2B5EF4-FFF2-40B4-BE49-F238E27FC236}">
                <a16:creationId xmlns:a16="http://schemas.microsoft.com/office/drawing/2014/main" id="{155412A8-ABC2-7E37-16B0-5468B4FB0948}"/>
              </a:ext>
            </a:extLst>
          </p:cNvPr>
          <p:cNvSpPr txBox="1"/>
          <p:nvPr/>
        </p:nvSpPr>
        <p:spPr>
          <a:xfrm>
            <a:off x="10738750" y="227698"/>
            <a:ext cx="175701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技能培训</a:t>
            </a:r>
          </a:p>
        </p:txBody>
      </p:sp>
      <p:cxnSp>
        <p:nvCxnSpPr>
          <p:cNvPr id="31" name="直接连接符 30">
            <a:extLst>
              <a:ext uri="{FF2B5EF4-FFF2-40B4-BE49-F238E27FC236}">
                <a16:creationId xmlns:a16="http://schemas.microsoft.com/office/drawing/2014/main" id="{3E8A6D62-1A4F-AFDD-4F31-4C25E609A519}"/>
              </a:ext>
            </a:extLst>
          </p:cNvPr>
          <p:cNvCxnSpPr/>
          <p:nvPr/>
        </p:nvCxnSpPr>
        <p:spPr>
          <a:xfrm>
            <a:off x="6241400"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AC565E76-629A-37AA-A901-EF958930F82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p:sp>
        <p:nvSpPr>
          <p:cNvPr id="34" name="矩形 4">
            <a:extLst>
              <a:ext uri="{FF2B5EF4-FFF2-40B4-BE49-F238E27FC236}">
                <a16:creationId xmlns:a16="http://schemas.microsoft.com/office/drawing/2014/main" id="{017F07F8-A077-97AF-2D42-BA164C9F2E4F}"/>
              </a:ext>
            </a:extLst>
          </p:cNvPr>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sp>
        <p:nvSpPr>
          <p:cNvPr id="35" name="矩形 34">
            <a:extLst>
              <a:ext uri="{FF2B5EF4-FFF2-40B4-BE49-F238E27FC236}">
                <a16:creationId xmlns:a16="http://schemas.microsoft.com/office/drawing/2014/main" id="{9E06B5A7-73C1-49F4-4CC6-237D4EB48713}"/>
              </a:ext>
            </a:extLst>
          </p:cNvPr>
          <p:cNvSpPr/>
          <p:nvPr/>
        </p:nvSpPr>
        <p:spPr>
          <a:xfrm>
            <a:off x="3837087" y="-17513"/>
            <a:ext cx="9036000" cy="852780"/>
          </a:xfrm>
          <a:prstGeom prst="rect">
            <a:avLst/>
          </a:prstGeom>
          <a:solidFill>
            <a:srgbClr val="314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2" name="矩形 1">
            <a:extLst>
              <a:ext uri="{FF2B5EF4-FFF2-40B4-BE49-F238E27FC236}">
                <a16:creationId xmlns:a16="http://schemas.microsoft.com/office/drawing/2014/main" id="{2BDBFE7D-8B6E-2D7E-C29E-43E75D8BEA46}"/>
              </a:ext>
            </a:extLst>
          </p:cNvPr>
          <p:cNvSpPr/>
          <p:nvPr/>
        </p:nvSpPr>
        <p:spPr>
          <a:xfrm>
            <a:off x="3839081"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6" name="TextBox 6">
            <a:extLst>
              <a:ext uri="{FF2B5EF4-FFF2-40B4-BE49-F238E27FC236}">
                <a16:creationId xmlns:a16="http://schemas.microsoft.com/office/drawing/2014/main" id="{55BCB74C-F9D1-9AFA-734A-63E4702E6490}"/>
              </a:ext>
            </a:extLst>
          </p:cNvPr>
          <p:cNvSpPr txBox="1"/>
          <p:nvPr/>
        </p:nvSpPr>
        <p:spPr>
          <a:xfrm>
            <a:off x="4116152" y="236526"/>
            <a:ext cx="1794768" cy="346075"/>
          </a:xfrm>
          <a:prstGeom prst="rect">
            <a:avLst/>
          </a:prstGeom>
          <a:noFill/>
        </p:spPr>
        <p:txBody>
          <a:bodyPr wrap="square" lIns="0" tIns="50622" rIns="0" bIns="50622" rtlCol="0">
            <a:spAutoFit/>
          </a:bodyPr>
          <a:lstStyle/>
          <a:p>
            <a:pPr algn="dist"/>
            <a:r>
              <a:rPr lang="zh-CN" altLang="en-US" sz="1600" b="1" spc="-211" dirty="0">
                <a:solidFill>
                  <a:srgbClr val="7F7F7F"/>
                </a:solidFill>
                <a:latin typeface="Times New Roman" panose="02020603050405020304" charset="0"/>
                <a:ea typeface="思源黑体" panose="020B0400000000000000" charset="-122"/>
                <a:cs typeface="+mn-ea"/>
                <a:sym typeface="+mn-lt"/>
              </a:rPr>
              <a:t>研究背景及意义</a:t>
            </a:r>
          </a:p>
        </p:txBody>
      </p:sp>
      <p:sp>
        <p:nvSpPr>
          <p:cNvPr id="3" name="矩形 2">
            <a:extLst>
              <a:ext uri="{FF2B5EF4-FFF2-40B4-BE49-F238E27FC236}">
                <a16:creationId xmlns:a16="http://schemas.microsoft.com/office/drawing/2014/main" id="{9B614BA9-DF1A-EAC0-94CA-28C5C9E80EBF}"/>
              </a:ext>
            </a:extLst>
          </p:cNvPr>
          <p:cNvSpPr/>
          <p:nvPr/>
        </p:nvSpPr>
        <p:spPr>
          <a:xfrm>
            <a:off x="6092266"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5" name="矩形 4">
            <a:extLst>
              <a:ext uri="{FF2B5EF4-FFF2-40B4-BE49-F238E27FC236}">
                <a16:creationId xmlns:a16="http://schemas.microsoft.com/office/drawing/2014/main" id="{BD5BA4B4-270A-63F4-30DD-CC25C90C5AF4}"/>
              </a:ext>
            </a:extLst>
          </p:cNvPr>
          <p:cNvSpPr/>
          <p:nvPr/>
        </p:nvSpPr>
        <p:spPr>
          <a:xfrm>
            <a:off x="8353066"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8" name="TextBox 9">
            <a:extLst>
              <a:ext uri="{FF2B5EF4-FFF2-40B4-BE49-F238E27FC236}">
                <a16:creationId xmlns:a16="http://schemas.microsoft.com/office/drawing/2014/main" id="{5A967624-DD39-A072-9394-0331216C3DF9}"/>
              </a:ext>
            </a:extLst>
          </p:cNvPr>
          <p:cNvSpPr txBox="1"/>
          <p:nvPr/>
        </p:nvSpPr>
        <p:spPr>
          <a:xfrm>
            <a:off x="6328547" y="236526"/>
            <a:ext cx="1757012" cy="361534"/>
          </a:xfrm>
          <a:prstGeom prst="rect">
            <a:avLst/>
          </a:prstGeom>
          <a:noFill/>
        </p:spPr>
        <p:txBody>
          <a:bodyPr wrap="square" lIns="0" tIns="50622" rIns="0" bIns="50622" rtlCol="0">
            <a:spAutoFit/>
          </a:bodyPr>
          <a:lstStyle/>
          <a:p>
            <a:pPr algn="dist"/>
            <a:r>
              <a:rPr lang="zh-CN" altLang="en-US" sz="1685" b="1" dirty="0">
                <a:solidFill>
                  <a:srgbClr val="7F7F7F"/>
                </a:solidFill>
                <a:latin typeface="Times New Roman" panose="02020603050405020304" charset="0"/>
                <a:ea typeface="思源黑体" panose="020B0400000000000000" charset="-122"/>
                <a:cs typeface="+mn-ea"/>
                <a:sym typeface="+mn-lt"/>
              </a:rPr>
              <a:t>研究问题和方案</a:t>
            </a:r>
          </a:p>
        </p:txBody>
      </p:sp>
      <p:sp>
        <p:nvSpPr>
          <p:cNvPr id="39" name="TextBox 10">
            <a:extLst>
              <a:ext uri="{FF2B5EF4-FFF2-40B4-BE49-F238E27FC236}">
                <a16:creationId xmlns:a16="http://schemas.microsoft.com/office/drawing/2014/main" id="{E7CB9DA1-154E-3997-B860-EDB3360363D6}"/>
              </a:ext>
            </a:extLst>
          </p:cNvPr>
          <p:cNvSpPr txBox="1"/>
          <p:nvPr/>
        </p:nvSpPr>
        <p:spPr>
          <a:xfrm>
            <a:off x="8686001" y="236526"/>
            <a:ext cx="1606098" cy="361534"/>
          </a:xfrm>
          <a:prstGeom prst="rect">
            <a:avLst/>
          </a:prstGeom>
          <a:noFill/>
        </p:spPr>
        <p:txBody>
          <a:bodyPr wrap="square" lIns="0" tIns="50622" rIns="0" bIns="50622" rtlCol="0">
            <a:spAutoFit/>
          </a:bodyPr>
          <a:lstStyle/>
          <a:p>
            <a:pPr algn="dist"/>
            <a:r>
              <a:rPr lang="zh-CN" altLang="en-US" sz="1685" b="1" dirty="0">
                <a:solidFill>
                  <a:srgbClr val="7F7F7F"/>
                </a:solidFill>
                <a:latin typeface="Times New Roman" panose="02020603050405020304" charset="0"/>
                <a:ea typeface="思源黑体" panose="020B0400000000000000" charset="-122"/>
                <a:cs typeface="+mn-ea"/>
                <a:sym typeface="+mn-lt"/>
              </a:rPr>
              <a:t>研究方法及结果</a:t>
            </a:r>
          </a:p>
        </p:txBody>
      </p:sp>
      <p:sp>
        <p:nvSpPr>
          <p:cNvPr id="40" name="TextBox 11">
            <a:extLst>
              <a:ext uri="{FF2B5EF4-FFF2-40B4-BE49-F238E27FC236}">
                <a16:creationId xmlns:a16="http://schemas.microsoft.com/office/drawing/2014/main" id="{DCF6FA49-BC9D-D181-2D07-79FE7E44B83B}"/>
              </a:ext>
            </a:extLst>
          </p:cNvPr>
          <p:cNvSpPr txBox="1"/>
          <p:nvPr/>
        </p:nvSpPr>
        <p:spPr>
          <a:xfrm>
            <a:off x="10954145" y="236526"/>
            <a:ext cx="1683136" cy="361534"/>
          </a:xfrm>
          <a:prstGeom prst="rect">
            <a:avLst/>
          </a:prstGeom>
          <a:noFill/>
        </p:spPr>
        <p:txBody>
          <a:bodyPr wrap="square" lIns="0" tIns="50622" rIns="0" bIns="50622" rtlCol="0">
            <a:spAutoFit/>
          </a:bodyPr>
          <a:lstStyle/>
          <a:p>
            <a:pPr algn="dist"/>
            <a:r>
              <a:rPr lang="zh-CN" altLang="en-US" sz="1685" b="1" dirty="0">
                <a:solidFill>
                  <a:schemeClr val="bg1"/>
                </a:solidFill>
                <a:latin typeface="Times New Roman" panose="02020603050405020304" charset="0"/>
                <a:ea typeface="思源黑体" panose="020B0400000000000000" charset="-122"/>
                <a:cs typeface="+mn-ea"/>
                <a:sym typeface="+mn-lt"/>
              </a:rPr>
              <a:t>实验评估和总结</a:t>
            </a:r>
          </a:p>
        </p:txBody>
      </p:sp>
      <p:pic>
        <p:nvPicPr>
          <p:cNvPr id="42" name="图片 41">
            <a:extLst>
              <a:ext uri="{FF2B5EF4-FFF2-40B4-BE49-F238E27FC236}">
                <a16:creationId xmlns:a16="http://schemas.microsoft.com/office/drawing/2014/main" id="{297AFE8C-1818-C607-C0E2-1F121962602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F9A7633A-CDA5-AE3E-A4DB-972381B06740}"/>
                  </a:ext>
                </a:extLst>
              </p:cNvPr>
              <p:cNvSpPr txBox="1"/>
              <p:nvPr/>
            </p:nvSpPr>
            <p:spPr>
              <a:xfrm>
                <a:off x="524719" y="1024037"/>
                <a:ext cx="9001000" cy="584775"/>
              </a:xfrm>
              <a:prstGeom prst="rect">
                <a:avLst/>
              </a:prstGeom>
              <a:noFill/>
            </p:spPr>
            <p:txBody>
              <a:bodyPr wrap="square" rtlCol="0">
                <a:spAutoFit/>
              </a:bodyPr>
              <a:lstStyle/>
              <a:p>
                <a:r>
                  <a:rPr lang="en-US" altLang="zh-CN" sz="3200" dirty="0">
                    <a:solidFill>
                      <a:srgbClr val="194A96"/>
                    </a:solidFill>
                  </a:rPr>
                  <a:t>3. </a:t>
                </a:r>
                <a:r>
                  <a:rPr lang="zh-CN" altLang="en-US" sz="3200" dirty="0">
                    <a:solidFill>
                      <a:srgbClr val="194A96"/>
                    </a:solidFill>
                  </a:rPr>
                  <a:t>算子理论评估：</a:t>
                </a:r>
                <a14:m>
                  <m:oMath xmlns:m="http://schemas.openxmlformats.org/officeDocument/2006/math">
                    <m:r>
                      <a:rPr lang="en-US" altLang="zh-CN" sz="3200" b="0" i="1" smtClean="0">
                        <a:solidFill>
                          <a:srgbClr val="194A96"/>
                        </a:solidFill>
                        <a:latin typeface="Cambria Math" panose="02040503050406030204" pitchFamily="18" charset="0"/>
                      </a:rPr>
                      <m:t>𝐻𝐶𝑀𝑃</m:t>
                    </m:r>
                  </m:oMath>
                </a14:m>
                <a:endParaRPr lang="zh-CN" altLang="en-US" sz="3200" dirty="0">
                  <a:solidFill>
                    <a:srgbClr val="194A96"/>
                  </a:solidFill>
                </a:endParaRPr>
              </a:p>
            </p:txBody>
          </p:sp>
        </mc:Choice>
        <mc:Fallback>
          <p:sp>
            <p:nvSpPr>
              <p:cNvPr id="4" name="文本框 3">
                <a:extLst>
                  <a:ext uri="{FF2B5EF4-FFF2-40B4-BE49-F238E27FC236}">
                    <a16:creationId xmlns:a16="http://schemas.microsoft.com/office/drawing/2014/main" id="{F9A7633A-CDA5-AE3E-A4DB-972381B06740}"/>
                  </a:ext>
                </a:extLst>
              </p:cNvPr>
              <p:cNvSpPr txBox="1">
                <a:spLocks noRot="1" noChangeAspect="1" noMove="1" noResize="1" noEditPoints="1" noAdjustHandles="1" noChangeArrowheads="1" noChangeShapeType="1" noTextEdit="1"/>
              </p:cNvSpPr>
              <p:nvPr/>
            </p:nvSpPr>
            <p:spPr>
              <a:xfrm>
                <a:off x="524719" y="1024037"/>
                <a:ext cx="9001000" cy="584775"/>
              </a:xfrm>
              <a:prstGeom prst="rect">
                <a:avLst/>
              </a:prstGeom>
              <a:blipFill>
                <a:blip r:embed="rId4"/>
                <a:stretch>
                  <a:fillRect l="-1693" t="-18750" b="-354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CFE592C5-7962-28A1-C8BE-6D66640F342D}"/>
                  </a:ext>
                </a:extLst>
              </p:cNvPr>
              <p:cNvSpPr txBox="1"/>
              <p:nvPr/>
            </p:nvSpPr>
            <p:spPr>
              <a:xfrm>
                <a:off x="524718" y="1585742"/>
                <a:ext cx="5454521" cy="2031325"/>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sym typeface="Wingdings" panose="05000000000000000000" pitchFamily="2" charset="2"/>
                  </a:rPr>
                  <a:t>子操作数目</a:t>
                </a:r>
                <a:r>
                  <a:rPr lang="zh-CN" altLang="en-US" dirty="0">
                    <a:sym typeface="Wingdings" panose="05000000000000000000" pitchFamily="2" charset="2"/>
                  </a:rPr>
                  <a:t>：</a:t>
                </a:r>
                <a:endParaRPr lang="en-US" altLang="zh-CN" dirty="0">
                  <a:sym typeface="Wingdings" panose="05000000000000000000" pitchFamily="2" charset="2"/>
                </a:endParaRPr>
              </a:p>
              <a:p>
                <a:pPr marL="925830" lvl="1" indent="-285750">
                  <a:buFont typeface="Wingdings" panose="05000000000000000000" pitchFamily="2" charset="2"/>
                  <a:buChar char="Ø"/>
                </a:pPr>
                <a:r>
                  <a:rPr lang="en-US" altLang="zh-CN" dirty="0">
                    <a:sym typeface="Wingdings" panose="05000000000000000000" pitchFamily="2" charset="2"/>
                  </a:rPr>
                  <a:t>NTT</a:t>
                </a:r>
                <a:r>
                  <a:rPr lang="zh-CN" altLang="en-US" dirty="0">
                    <a:sym typeface="Wingdings" panose="05000000000000000000" pitchFamily="2" charset="2"/>
                  </a:rPr>
                  <a:t>：</a:t>
                </a:r>
                <a14:m>
                  <m:oMath xmlns:m="http://schemas.openxmlformats.org/officeDocument/2006/math">
                    <m:r>
                      <a:rPr lang="en-US" altLang="zh-CN" b="0" i="1" smtClean="0">
                        <a:latin typeface="Cambria Math" panose="02040503050406030204" pitchFamily="18" charset="0"/>
                        <a:sym typeface="Wingdings" panose="05000000000000000000" pitchFamily="2" charset="2"/>
                      </a:rPr>
                      <m:t>2</m:t>
                    </m:r>
                    <m:r>
                      <a:rPr lang="en-US" altLang="zh-CN" b="0" i="1" smtClean="0">
                        <a:latin typeface="Cambria Math" panose="02040503050406030204" pitchFamily="18" charset="0"/>
                        <a:sym typeface="Wingdings" panose="05000000000000000000" pitchFamily="2" charset="2"/>
                      </a:rPr>
                      <m:t>𝑙</m:t>
                    </m:r>
                    <m:r>
                      <a:rPr lang="en-US" altLang="zh-CN" b="0" i="1" smtClean="0">
                        <a:latin typeface="Cambria Math" panose="02040503050406030204" pitchFamily="18" charset="0"/>
                        <a:sym typeface="Wingdings" panose="05000000000000000000" pitchFamily="2" charset="2"/>
                      </a:rPr>
                      <m:t>+3</m:t>
                    </m:r>
                  </m:oMath>
                </a14:m>
                <a:endParaRPr lang="en-US" altLang="zh-CN" dirty="0">
                  <a:sym typeface="Wingdings" panose="05000000000000000000" pitchFamily="2" charset="2"/>
                </a:endParaRPr>
              </a:p>
              <a:p>
                <a:pPr marL="925830" lvl="1" indent="-285750">
                  <a:buFont typeface="Wingdings" panose="05000000000000000000" pitchFamily="2" charset="2"/>
                  <a:buChar char="Ø"/>
                </a:pPr>
                <a:r>
                  <a:rPr lang="en-US" altLang="zh-CN" dirty="0">
                    <a:sym typeface="Wingdings" panose="05000000000000000000" pitchFamily="2" charset="2"/>
                  </a:rPr>
                  <a:t>MAC</a:t>
                </a:r>
                <a:r>
                  <a:rPr lang="zh-CN" altLang="en-US" dirty="0">
                    <a:sym typeface="Wingdings" panose="05000000000000000000" pitchFamily="2" charset="2"/>
                  </a:rPr>
                  <a:t>：</a:t>
                </a:r>
                <a14:m>
                  <m:oMath xmlns:m="http://schemas.openxmlformats.org/officeDocument/2006/math">
                    <m:r>
                      <a:rPr lang="en-US" altLang="zh-CN" i="1" dirty="0" smtClean="0">
                        <a:latin typeface="Cambria Math" panose="02040503050406030204" pitchFamily="18" charset="0"/>
                        <a:sym typeface="Wingdings" panose="05000000000000000000" pitchFamily="2" charset="2"/>
                      </a:rPr>
                      <m:t>4</m:t>
                    </m:r>
                    <m:r>
                      <a:rPr lang="en-US" altLang="zh-CN" b="0" i="1" dirty="0" smtClean="0">
                        <a:latin typeface="Cambria Math" panose="02040503050406030204" pitchFamily="18" charset="0"/>
                        <a:sym typeface="Wingdings" panose="05000000000000000000" pitchFamily="2" charset="2"/>
                      </a:rPr>
                      <m:t>𝑙</m:t>
                    </m:r>
                    <m:r>
                      <a:rPr lang="en-US" altLang="zh-CN" b="0" i="1" dirty="0" smtClean="0">
                        <a:latin typeface="Cambria Math" panose="02040503050406030204" pitchFamily="18" charset="0"/>
                        <a:sym typeface="Wingdings" panose="05000000000000000000" pitchFamily="2" charset="2"/>
                      </a:rPr>
                      <m:t>+2=</m:t>
                    </m:r>
                    <m:r>
                      <a:rPr lang="en-US" altLang="zh-CN" b="0" i="1" smtClean="0">
                        <a:latin typeface="Cambria Math" panose="02040503050406030204" pitchFamily="18" charset="0"/>
                        <a:sym typeface="Wingdings" panose="05000000000000000000" pitchFamily="2" charset="2"/>
                      </a:rPr>
                      <m:t>𝑀𝐴𝑅</m:t>
                    </m:r>
                    <m:d>
                      <m:dPr>
                        <m:ctrlPr>
                          <a:rPr lang="en-US" altLang="zh-CN" b="0" i="1" smtClean="0">
                            <a:latin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sym typeface="Wingdings" panose="05000000000000000000" pitchFamily="2" charset="2"/>
                          </a:rPr>
                          <m:t>2</m:t>
                        </m:r>
                        <m:r>
                          <a:rPr lang="en-US" altLang="zh-CN" b="0" i="1" smtClean="0">
                            <a:latin typeface="Cambria Math" panose="02040503050406030204" pitchFamily="18" charset="0"/>
                            <a:sym typeface="Wingdings" panose="05000000000000000000" pitchFamily="2" charset="2"/>
                          </a:rPr>
                          <m:t>𝑙</m:t>
                        </m:r>
                        <m:r>
                          <a:rPr lang="en-US" altLang="zh-CN" b="0" i="1" smtClean="0">
                            <a:latin typeface="Cambria Math" panose="02040503050406030204" pitchFamily="18" charset="0"/>
                            <a:sym typeface="Wingdings" panose="05000000000000000000" pitchFamily="2" charset="2"/>
                          </a:rPr>
                          <m:t>,2</m:t>
                        </m:r>
                      </m:e>
                    </m:d>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𝑀𝐴𝑅</m:t>
                    </m:r>
                    <m:r>
                      <a:rPr lang="en-US" altLang="zh-CN" b="0" i="1" smtClean="0">
                        <a:latin typeface="Cambria Math" panose="02040503050406030204" pitchFamily="18" charset="0"/>
                        <a:sym typeface="Wingdings" panose="05000000000000000000" pitchFamily="2" charset="2"/>
                      </a:rPr>
                      <m:t>(1,2)</m:t>
                    </m:r>
                  </m:oMath>
                </a14:m>
                <a:endParaRPr lang="en-US" altLang="zh-CN" dirty="0">
                  <a:sym typeface="Wingdings" panose="05000000000000000000" pitchFamily="2" charset="2"/>
                </a:endParaRPr>
              </a:p>
              <a:p>
                <a:pPr marL="285750" indent="-285750">
                  <a:buFont typeface="Wingdings" panose="05000000000000000000" pitchFamily="2" charset="2"/>
                  <a:buChar char="Ø"/>
                </a:pPr>
                <a:r>
                  <a:rPr lang="zh-CN" altLang="en-US" dirty="0">
                    <a:sym typeface="Wingdings" panose="05000000000000000000" pitchFamily="2" charset="2"/>
                  </a:rPr>
                  <a:t>子操作运行周期：</a:t>
                </a:r>
                <a:endParaRPr lang="en-US" altLang="zh-CN" dirty="0">
                  <a:sym typeface="Wingdings" panose="05000000000000000000" pitchFamily="2" charset="2"/>
                </a:endParaRPr>
              </a:p>
              <a:p>
                <a:pPr marL="925830" lvl="1" indent="-285750">
                  <a:buFont typeface="Wingdings" panose="05000000000000000000" pitchFamily="2" charset="2"/>
                  <a:buChar char="Ø"/>
                </a:pPr>
                <a:r>
                  <a:rPr lang="en-US" altLang="zh-CN" dirty="0">
                    <a:sym typeface="Wingdings" panose="05000000000000000000" pitchFamily="2" charset="2"/>
                  </a:rPr>
                  <a:t>NTT</a:t>
                </a:r>
                <a:r>
                  <a:rPr lang="zh-CN" altLang="en-US" dirty="0">
                    <a:sym typeface="Wingdings" panose="05000000000000000000" pitchFamily="2" charset="2"/>
                  </a:rPr>
                  <a:t>：</a:t>
                </a:r>
                <a14:m>
                  <m:oMath xmlns:m="http://schemas.openxmlformats.org/officeDocument/2006/math">
                    <m:r>
                      <a:rPr lang="en-US" altLang="zh-CN" b="0" i="1" smtClean="0">
                        <a:latin typeface="Cambria Math" panose="02040503050406030204" pitchFamily="18" charset="0"/>
                        <a:sym typeface="Wingdings" panose="05000000000000000000" pitchFamily="2" charset="2"/>
                      </a:rPr>
                      <m:t>(2</m:t>
                    </m:r>
                    <m:r>
                      <a:rPr lang="en-US" altLang="zh-CN" b="0" i="1" smtClean="0">
                        <a:latin typeface="Cambria Math" panose="02040503050406030204" pitchFamily="18" charset="0"/>
                        <a:sym typeface="Wingdings" panose="05000000000000000000" pitchFamily="2" charset="2"/>
                      </a:rPr>
                      <m:t>𝑙</m:t>
                    </m:r>
                    <m:r>
                      <a:rPr lang="en-US" altLang="zh-CN" b="0" i="1" smtClean="0">
                        <a:latin typeface="Cambria Math" panose="02040503050406030204" pitchFamily="18" charset="0"/>
                        <a:sym typeface="Wingdings" panose="05000000000000000000" pitchFamily="2" charset="2"/>
                      </a:rPr>
                      <m:t>+3)×</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𝑁𝑙𝑜𝑔𝑁</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/2×3</m:t>
                    </m:r>
                  </m:oMath>
                </a14:m>
                <a:endParaRPr lang="en-US" altLang="zh-CN" dirty="0">
                  <a:sym typeface="Wingdings" panose="05000000000000000000" pitchFamily="2" charset="2"/>
                </a:endParaRPr>
              </a:p>
              <a:p>
                <a:pPr marL="925830" lvl="1" indent="-285750">
                  <a:buFont typeface="Wingdings" panose="05000000000000000000" pitchFamily="2" charset="2"/>
                  <a:buChar char="Ø"/>
                </a:pPr>
                <a:r>
                  <a:rPr lang="en-US" altLang="zh-CN" dirty="0">
                    <a:sym typeface="Wingdings" panose="05000000000000000000" pitchFamily="2" charset="2"/>
                  </a:rPr>
                  <a:t>MAC</a:t>
                </a:r>
                <a:r>
                  <a:rPr lang="zh-CN" altLang="en-US" dirty="0">
                    <a:sym typeface="Wingdings" panose="05000000000000000000" pitchFamily="2" charset="2"/>
                  </a:rPr>
                  <a:t>：</a:t>
                </a:r>
                <a14:m>
                  <m:oMath xmlns:m="http://schemas.openxmlformats.org/officeDocument/2006/math">
                    <m:d>
                      <m:dPr>
                        <m:ctrlPr>
                          <a:rPr lang="en-US" altLang="zh-CN" b="0" i="0" smtClean="0">
                            <a:latin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sym typeface="Wingdings" panose="05000000000000000000" pitchFamily="2" charset="2"/>
                          </a:rPr>
                          <m:t>2</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m:t>
                        </m:r>
                        <m:d>
                          <m:dPr>
                            <m:ctrlPr>
                              <a:rPr lang="en-US" altLang="zh-CN"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ea typeface="Cambria Math" panose="02040503050406030204" pitchFamily="18" charset="0"/>
                                <a:sym typeface="Wingdings" panose="05000000000000000000" pitchFamily="2" charset="2"/>
                              </a:rPr>
                              <m:t>2</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𝑙</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+2</m:t>
                            </m:r>
                          </m:e>
                        </m:d>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𝑁</m:t>
                        </m:r>
                      </m:e>
                    </m:d>
                    <m:r>
                      <a:rPr lang="en-US" altLang="zh-CN" b="0" i="1" smtClean="0">
                        <a:latin typeface="Cambria Math" panose="02040503050406030204" pitchFamily="18" charset="0"/>
                        <a:sym typeface="Wingdings" panose="05000000000000000000" pitchFamily="2" charset="2"/>
                      </a:rPr>
                      <m:t>+(2</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m:t>
                    </m:r>
                    <m:d>
                      <m:dPr>
                        <m:ctrlPr>
                          <a:rPr lang="en-US" altLang="zh-CN"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ea typeface="Cambria Math" panose="02040503050406030204" pitchFamily="18" charset="0"/>
                            <a:sym typeface="Wingdings" panose="05000000000000000000" pitchFamily="2" charset="2"/>
                          </a:rPr>
                          <m:t>1+2</m:t>
                        </m:r>
                      </m:e>
                    </m:d>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𝑁</m:t>
                    </m:r>
                    <m:r>
                      <a:rPr lang="en-US" altLang="zh-CN" b="0" i="1" smtClean="0">
                        <a:latin typeface="Cambria Math" panose="02040503050406030204" pitchFamily="18" charset="0"/>
                        <a:sym typeface="Wingdings" panose="05000000000000000000" pitchFamily="2" charset="2"/>
                      </a:rPr>
                      <m:t>)</m:t>
                    </m:r>
                  </m:oMath>
                </a14:m>
                <a:endParaRPr lang="en-US" altLang="zh-CN" dirty="0">
                  <a:sym typeface="Wingdings" panose="05000000000000000000" pitchFamily="2" charset="2"/>
                </a:endParaRPr>
              </a:p>
              <a:p>
                <a:pPr marL="285750" indent="-285750">
                  <a:buFont typeface="Wingdings" panose="05000000000000000000" pitchFamily="2" charset="2"/>
                  <a:buChar char="Ø"/>
                </a:pPr>
                <a:r>
                  <a:rPr lang="zh-CN" altLang="en-US" dirty="0">
                    <a:sym typeface="Wingdings" panose="05000000000000000000" pitchFamily="2" charset="2"/>
                  </a:rPr>
                  <a:t>子操作比例：</a:t>
                </a:r>
                <a:endParaRPr lang="en-US" altLang="zh-CN" dirty="0">
                  <a:sym typeface="Wingdings" panose="05000000000000000000" pitchFamily="2" charset="2"/>
                </a:endParaRPr>
              </a:p>
            </p:txBody>
          </p:sp>
        </mc:Choice>
        <mc:Fallback>
          <p:sp>
            <p:nvSpPr>
              <p:cNvPr id="11" name="文本框 10">
                <a:extLst>
                  <a:ext uri="{FF2B5EF4-FFF2-40B4-BE49-F238E27FC236}">
                    <a16:creationId xmlns:a16="http://schemas.microsoft.com/office/drawing/2014/main" id="{CFE592C5-7962-28A1-C8BE-6D66640F342D}"/>
                  </a:ext>
                </a:extLst>
              </p:cNvPr>
              <p:cNvSpPr txBox="1">
                <a:spLocks noRot="1" noChangeAspect="1" noMove="1" noResize="1" noEditPoints="1" noAdjustHandles="1" noChangeArrowheads="1" noChangeShapeType="1" noTextEdit="1"/>
              </p:cNvSpPr>
              <p:nvPr/>
            </p:nvSpPr>
            <p:spPr>
              <a:xfrm>
                <a:off x="524718" y="1585742"/>
                <a:ext cx="5454521" cy="2031325"/>
              </a:xfrm>
              <a:prstGeom prst="rect">
                <a:avLst/>
              </a:prstGeom>
              <a:blipFill>
                <a:blip r:embed="rId5"/>
                <a:stretch>
                  <a:fillRect l="-670" t="-2402" b="-3003"/>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3ECD6872-020A-DC2D-31D3-E33A0F3AFB73}"/>
              </a:ext>
            </a:extLst>
          </p:cNvPr>
          <p:cNvGrpSpPr/>
          <p:nvPr/>
        </p:nvGrpSpPr>
        <p:grpSpPr>
          <a:xfrm>
            <a:off x="6328547" y="1528093"/>
            <a:ext cx="6083358" cy="4795368"/>
            <a:chOff x="6328547" y="1237970"/>
            <a:chExt cx="6083358" cy="4795368"/>
          </a:xfrm>
        </p:grpSpPr>
        <p:pic>
          <p:nvPicPr>
            <p:cNvPr id="7" name="图片 6">
              <a:extLst>
                <a:ext uri="{FF2B5EF4-FFF2-40B4-BE49-F238E27FC236}">
                  <a16:creationId xmlns:a16="http://schemas.microsoft.com/office/drawing/2014/main" id="{B74053B5-2B8A-F06C-B040-71A7FD3F6684}"/>
                </a:ext>
              </a:extLst>
            </p:cNvPr>
            <p:cNvPicPr>
              <a:picLocks noChangeAspect="1"/>
            </p:cNvPicPr>
            <p:nvPr/>
          </p:nvPicPr>
          <p:blipFill>
            <a:blip r:embed="rId6"/>
            <a:stretch>
              <a:fillRect/>
            </a:stretch>
          </p:blipFill>
          <p:spPr>
            <a:xfrm>
              <a:off x="6328547" y="3800286"/>
              <a:ext cx="6014056" cy="2233052"/>
            </a:xfrm>
            <a:prstGeom prst="rect">
              <a:avLst/>
            </a:prstGeom>
          </p:spPr>
        </p:pic>
        <p:pic>
          <p:nvPicPr>
            <p:cNvPr id="10" name="图片 9">
              <a:extLst>
                <a:ext uri="{FF2B5EF4-FFF2-40B4-BE49-F238E27FC236}">
                  <a16:creationId xmlns:a16="http://schemas.microsoft.com/office/drawing/2014/main" id="{C6AD6106-D32A-5ECB-3445-1061BA52A329}"/>
                </a:ext>
              </a:extLst>
            </p:cNvPr>
            <p:cNvPicPr>
              <a:picLocks noChangeAspect="1"/>
            </p:cNvPicPr>
            <p:nvPr/>
          </p:nvPicPr>
          <p:blipFill>
            <a:blip r:embed="rId7"/>
            <a:stretch>
              <a:fillRect/>
            </a:stretch>
          </p:blipFill>
          <p:spPr>
            <a:xfrm>
              <a:off x="6328547" y="1237970"/>
              <a:ext cx="6083358" cy="2162331"/>
            </a:xfrm>
            <a:prstGeom prst="rect">
              <a:avLst/>
            </a:prstGeom>
          </p:spPr>
        </p:pic>
      </p:grpSp>
      <p:graphicFrame>
        <p:nvGraphicFramePr>
          <p:cNvPr id="13" name="对象 12">
            <a:extLst>
              <a:ext uri="{FF2B5EF4-FFF2-40B4-BE49-F238E27FC236}">
                <a16:creationId xmlns:a16="http://schemas.microsoft.com/office/drawing/2014/main" id="{E9457C60-C419-8980-6399-01C7D71840F8}"/>
              </a:ext>
            </a:extLst>
          </p:cNvPr>
          <p:cNvGraphicFramePr>
            <a:graphicFrameLocks noChangeAspect="1"/>
          </p:cNvGraphicFramePr>
          <p:nvPr>
            <p:extLst>
              <p:ext uri="{D42A27DB-BD31-4B8C-83A1-F6EECF244321}">
                <p14:modId xmlns:p14="http://schemas.microsoft.com/office/powerpoint/2010/main" val="969493606"/>
              </p:ext>
            </p:extLst>
          </p:nvPr>
        </p:nvGraphicFramePr>
        <p:xfrm>
          <a:off x="884759" y="3628893"/>
          <a:ext cx="3751574" cy="1192343"/>
        </p:xfrm>
        <a:graphic>
          <a:graphicData uri="http://schemas.openxmlformats.org/presentationml/2006/ole">
            <mc:AlternateContent xmlns:mc="http://schemas.openxmlformats.org/markup-compatibility/2006">
              <mc:Choice xmlns:v="urn:schemas-microsoft-com:vml" Requires="v">
                <p:oleObj name="AxMath" r:id="rId8" imgW="2627640" imgH="834480" progId="Equation.AxMath">
                  <p:embed/>
                </p:oleObj>
              </mc:Choice>
              <mc:Fallback>
                <p:oleObj name="AxMath" r:id="rId8" imgW="2627640" imgH="834480" progId="Equation.AxMath">
                  <p:embed/>
                  <p:pic>
                    <p:nvPicPr>
                      <p:cNvPr id="0" name=""/>
                      <p:cNvPicPr/>
                      <p:nvPr/>
                    </p:nvPicPr>
                    <p:blipFill>
                      <a:blip r:embed="rId9"/>
                      <a:stretch>
                        <a:fillRect/>
                      </a:stretch>
                    </p:blipFill>
                    <p:spPr>
                      <a:xfrm>
                        <a:off x="884759" y="3628893"/>
                        <a:ext cx="3751574" cy="1192343"/>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graphicFrame>
            <p:nvGraphicFramePr>
              <p:cNvPr id="18" name="表格 17">
                <a:extLst>
                  <a:ext uri="{FF2B5EF4-FFF2-40B4-BE49-F238E27FC236}">
                    <a16:creationId xmlns:a16="http://schemas.microsoft.com/office/drawing/2014/main" id="{D6353785-47D6-179D-0E61-DB13F992410D}"/>
                  </a:ext>
                </a:extLst>
              </p:cNvPr>
              <p:cNvGraphicFramePr>
                <a:graphicFrameLocks noGrp="1"/>
              </p:cNvGraphicFramePr>
              <p:nvPr>
                <p:extLst>
                  <p:ext uri="{D42A27DB-BD31-4B8C-83A1-F6EECF244321}">
                    <p14:modId xmlns:p14="http://schemas.microsoft.com/office/powerpoint/2010/main" val="1769690681"/>
                  </p:ext>
                </p:extLst>
              </p:nvPr>
            </p:nvGraphicFramePr>
            <p:xfrm>
              <a:off x="474588" y="5050294"/>
              <a:ext cx="5184575" cy="1483360"/>
            </p:xfrm>
            <a:graphic>
              <a:graphicData uri="http://schemas.openxmlformats.org/drawingml/2006/table">
                <a:tbl>
                  <a:tblPr firstRow="1" bandRow="1">
                    <a:tableStyleId>{5C22544A-7EE6-4342-B048-85BDC9FD1C3A}</a:tableStyleId>
                  </a:tblPr>
                  <a:tblGrid>
                    <a:gridCol w="1202259">
                      <a:extLst>
                        <a:ext uri="{9D8B030D-6E8A-4147-A177-3AD203B41FA5}">
                          <a16:colId xmlns:a16="http://schemas.microsoft.com/office/drawing/2014/main" val="985303172"/>
                        </a:ext>
                      </a:extLst>
                    </a:gridCol>
                    <a:gridCol w="1080120">
                      <a:extLst>
                        <a:ext uri="{9D8B030D-6E8A-4147-A177-3AD203B41FA5}">
                          <a16:colId xmlns:a16="http://schemas.microsoft.com/office/drawing/2014/main" val="877658604"/>
                        </a:ext>
                      </a:extLst>
                    </a:gridCol>
                    <a:gridCol w="648072">
                      <a:extLst>
                        <a:ext uri="{9D8B030D-6E8A-4147-A177-3AD203B41FA5}">
                          <a16:colId xmlns:a16="http://schemas.microsoft.com/office/drawing/2014/main" val="2372736805"/>
                        </a:ext>
                      </a:extLst>
                    </a:gridCol>
                    <a:gridCol w="1152128">
                      <a:extLst>
                        <a:ext uri="{9D8B030D-6E8A-4147-A177-3AD203B41FA5}">
                          <a16:colId xmlns:a16="http://schemas.microsoft.com/office/drawing/2014/main" val="1886359643"/>
                        </a:ext>
                      </a:extLst>
                    </a:gridCol>
                    <a:gridCol w="1101996">
                      <a:extLst>
                        <a:ext uri="{9D8B030D-6E8A-4147-A177-3AD203B41FA5}">
                          <a16:colId xmlns:a16="http://schemas.microsoft.com/office/drawing/2014/main" val="2764399988"/>
                        </a:ext>
                      </a:extLst>
                    </a:gridCol>
                  </a:tblGrid>
                  <a:tr h="370840">
                    <a:tc>
                      <a:txBody>
                        <a:bodyPr/>
                        <a:lstStyle/>
                        <a:p>
                          <a:pPr algn="ctr"/>
                          <a:r>
                            <a:rPr lang="en-US" altLang="zh-CN" dirty="0">
                              <a:latin typeface="+mn-ea"/>
                              <a:ea typeface="+mn-ea"/>
                            </a:rPr>
                            <a:t>PBS Set</a:t>
                          </a:r>
                          <a:endParaRPr lang="zh-CN" altLang="en-US" dirty="0">
                            <a:latin typeface="+mn-ea"/>
                            <a:ea typeface="+mn-ea"/>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𝑵</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𝒍</m:t>
                                </m:r>
                              </m:oMath>
                            </m:oMathPara>
                          </a14:m>
                          <a:endParaRPr lang="zh-CN" altLang="en-US" dirty="0"/>
                        </a:p>
                      </a:txBody>
                      <a:tcPr/>
                    </a:tc>
                    <a:tc>
                      <a:txBody>
                        <a:bodyPr/>
                        <a:lstStyle/>
                        <a:p>
                          <a:pPr algn="ctr"/>
                          <a:r>
                            <a:rPr lang="en-US" altLang="zh-CN" dirty="0"/>
                            <a:t>NTT(%)</a:t>
                          </a:r>
                          <a:endParaRPr lang="zh-CN" altLang="en-US" dirty="0"/>
                        </a:p>
                      </a:txBody>
                      <a:tcPr/>
                    </a:tc>
                    <a:tc>
                      <a:txBody>
                        <a:bodyPr/>
                        <a:lstStyle/>
                        <a:p>
                          <a:pPr algn="ctr"/>
                          <a:r>
                            <a:rPr lang="en-US" altLang="zh-CN" dirty="0"/>
                            <a:t>MAC(%)</a:t>
                          </a:r>
                          <a:endParaRPr lang="zh-CN" altLang="en-US" dirty="0"/>
                        </a:p>
                      </a:txBody>
                      <a:tcPr/>
                    </a:tc>
                    <a:extLst>
                      <a:ext uri="{0D108BD9-81ED-4DB2-BD59-A6C34878D82A}">
                        <a16:rowId xmlns:a16="http://schemas.microsoft.com/office/drawing/2014/main" val="3781128951"/>
                      </a:ext>
                    </a:extLst>
                  </a:tr>
                  <a:tr h="370840">
                    <a:tc>
                      <a:txBody>
                        <a:bodyPr/>
                        <a:lstStyle/>
                        <a:p>
                          <a:pPr algn="ctr"/>
                          <a:r>
                            <a:rPr lang="en-US" altLang="zh-CN" dirty="0">
                              <a:latin typeface="+mn-ea"/>
                              <a:ea typeface="+mn-ea"/>
                            </a:rPr>
                            <a:t>Ⅰ</a:t>
                          </a:r>
                          <a:endParaRPr lang="zh-CN" altLang="en-US" dirty="0">
                            <a:latin typeface="+mn-ea"/>
                            <a:ea typeface="+mn-ea"/>
                          </a:endParaRPr>
                        </a:p>
                      </a:txBody>
                      <a:tcPr/>
                    </a:tc>
                    <a:tc>
                      <a:txBody>
                        <a:bodyPr/>
                        <a:lstStyle/>
                        <a:p>
                          <a:pPr algn="ctr"/>
                          <a:r>
                            <a:rPr lang="en-US" altLang="zh-CN" dirty="0"/>
                            <a:t>1024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85.37%</a:t>
                          </a:r>
                          <a:endParaRPr lang="zh-CN" altLang="en-US" dirty="0"/>
                        </a:p>
                      </a:txBody>
                      <a:tcPr/>
                    </a:tc>
                    <a:tc>
                      <a:txBody>
                        <a:bodyPr/>
                        <a:lstStyle/>
                        <a:p>
                          <a:pPr algn="ctr"/>
                          <a:r>
                            <a:rPr lang="en-US" altLang="zh-CN" dirty="0"/>
                            <a:t>14.63%</a:t>
                          </a:r>
                          <a:endParaRPr lang="zh-CN" altLang="en-US" dirty="0"/>
                        </a:p>
                      </a:txBody>
                      <a:tcPr/>
                    </a:tc>
                    <a:extLst>
                      <a:ext uri="{0D108BD9-81ED-4DB2-BD59-A6C34878D82A}">
                        <a16:rowId xmlns:a16="http://schemas.microsoft.com/office/drawing/2014/main" val="2885870439"/>
                      </a:ext>
                    </a:extLst>
                  </a:tr>
                  <a:tr h="370840">
                    <a:tc>
                      <a:txBody>
                        <a:bodyPr/>
                        <a:lstStyle/>
                        <a:p>
                          <a:pPr algn="ctr"/>
                          <a:r>
                            <a:rPr lang="en-US" altLang="zh-CN" b="0" dirty="0">
                              <a:solidFill>
                                <a:srgbClr val="FF0000"/>
                              </a:solidFill>
                              <a:latin typeface="+mn-ea"/>
                              <a:ea typeface="+mn-ea"/>
                            </a:rPr>
                            <a:t>Ⅱ</a:t>
                          </a:r>
                          <a:endParaRPr lang="zh-CN" altLang="en-US" b="0" dirty="0">
                            <a:solidFill>
                              <a:srgbClr val="FF0000"/>
                            </a:solidFill>
                            <a:latin typeface="+mn-ea"/>
                            <a:ea typeface="+mn-ea"/>
                          </a:endParaRPr>
                        </a:p>
                      </a:txBody>
                      <a:tcPr/>
                    </a:tc>
                    <a:tc>
                      <a:txBody>
                        <a:bodyPr/>
                        <a:lstStyle/>
                        <a:p>
                          <a:pPr algn="ctr"/>
                          <a:r>
                            <a:rPr lang="en-US" altLang="zh-CN" b="0" dirty="0">
                              <a:solidFill>
                                <a:srgbClr val="FF0000"/>
                              </a:solidFill>
                            </a:rPr>
                            <a:t>1024</a:t>
                          </a:r>
                          <a:endParaRPr lang="zh-CN" altLang="en-US" b="0" dirty="0">
                            <a:solidFill>
                              <a:srgbClr val="FF0000"/>
                            </a:solidFill>
                          </a:endParaRPr>
                        </a:p>
                      </a:txBody>
                      <a:tcPr/>
                    </a:tc>
                    <a:tc>
                      <a:txBody>
                        <a:bodyPr/>
                        <a:lstStyle/>
                        <a:p>
                          <a:pPr algn="ctr"/>
                          <a:r>
                            <a:rPr lang="en-US" altLang="zh-CN" b="0" dirty="0">
                              <a:solidFill>
                                <a:srgbClr val="FF0000"/>
                              </a:solidFill>
                            </a:rPr>
                            <a:t>3</a:t>
                          </a:r>
                          <a:endParaRPr lang="zh-CN" altLang="en-US" b="0" dirty="0">
                            <a:solidFill>
                              <a:srgbClr val="FF0000"/>
                            </a:solidFill>
                          </a:endParaRPr>
                        </a:p>
                      </a:txBody>
                      <a:tcPr/>
                    </a:tc>
                    <a:tc>
                      <a:txBody>
                        <a:bodyPr/>
                        <a:lstStyle/>
                        <a:p>
                          <a:pPr algn="ctr"/>
                          <a:r>
                            <a:rPr lang="en-US" altLang="zh-CN" b="0" dirty="0">
                              <a:solidFill>
                                <a:srgbClr val="FF0000"/>
                              </a:solidFill>
                            </a:rPr>
                            <a:t>85.90%</a:t>
                          </a:r>
                          <a:endParaRPr lang="zh-CN" altLang="en-US" b="0" dirty="0">
                            <a:solidFill>
                              <a:srgbClr val="FF0000"/>
                            </a:solidFill>
                          </a:endParaRPr>
                        </a:p>
                      </a:txBody>
                      <a:tcPr/>
                    </a:tc>
                    <a:tc>
                      <a:txBody>
                        <a:bodyPr/>
                        <a:lstStyle/>
                        <a:p>
                          <a:pPr algn="ctr"/>
                          <a:r>
                            <a:rPr lang="en-US" altLang="zh-CN" b="0" dirty="0">
                              <a:solidFill>
                                <a:srgbClr val="FF0000"/>
                              </a:solidFill>
                            </a:rPr>
                            <a:t>14.10%</a:t>
                          </a:r>
                          <a:endParaRPr lang="zh-CN" altLang="en-US" b="0" dirty="0">
                            <a:solidFill>
                              <a:srgbClr val="FF0000"/>
                            </a:solidFill>
                          </a:endParaRPr>
                        </a:p>
                      </a:txBody>
                      <a:tcPr/>
                    </a:tc>
                    <a:extLst>
                      <a:ext uri="{0D108BD9-81ED-4DB2-BD59-A6C34878D82A}">
                        <a16:rowId xmlns:a16="http://schemas.microsoft.com/office/drawing/2014/main" val="1637238679"/>
                      </a:ext>
                    </a:extLst>
                  </a:tr>
                  <a:tr h="370840">
                    <a:tc>
                      <a:txBody>
                        <a:bodyPr/>
                        <a:lstStyle/>
                        <a:p>
                          <a:pPr algn="ctr"/>
                          <a:r>
                            <a:rPr lang="en-US" altLang="zh-CN" dirty="0">
                              <a:latin typeface="+mn-ea"/>
                              <a:ea typeface="+mn-ea"/>
                            </a:rPr>
                            <a:t>Ⅲ</a:t>
                          </a:r>
                          <a:endParaRPr lang="zh-CN" altLang="en-US" dirty="0">
                            <a:latin typeface="+mn-ea"/>
                            <a:ea typeface="+mn-ea"/>
                          </a:endParaRPr>
                        </a:p>
                      </a:txBody>
                      <a:tcPr/>
                    </a:tc>
                    <a:tc>
                      <a:txBody>
                        <a:bodyPr/>
                        <a:lstStyle/>
                        <a:p>
                          <a:pPr algn="ctr"/>
                          <a:r>
                            <a:rPr lang="en-US" altLang="zh-CN" dirty="0"/>
                            <a:t>2048</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87.10%</a:t>
                          </a:r>
                          <a:endParaRPr lang="zh-CN" altLang="en-US" dirty="0"/>
                        </a:p>
                      </a:txBody>
                      <a:tcPr/>
                    </a:tc>
                    <a:tc>
                      <a:txBody>
                        <a:bodyPr/>
                        <a:lstStyle/>
                        <a:p>
                          <a:pPr algn="ctr"/>
                          <a:r>
                            <a:rPr lang="en-US" altLang="zh-CN" dirty="0"/>
                            <a:t>12.90%</a:t>
                          </a:r>
                          <a:endParaRPr lang="zh-CN" altLang="en-US" dirty="0"/>
                        </a:p>
                      </a:txBody>
                      <a:tcPr/>
                    </a:tc>
                    <a:extLst>
                      <a:ext uri="{0D108BD9-81ED-4DB2-BD59-A6C34878D82A}">
                        <a16:rowId xmlns:a16="http://schemas.microsoft.com/office/drawing/2014/main" val="180831696"/>
                      </a:ext>
                    </a:extLst>
                  </a:tr>
                </a:tbl>
              </a:graphicData>
            </a:graphic>
          </p:graphicFrame>
        </mc:Choice>
        <mc:Fallback>
          <p:graphicFrame>
            <p:nvGraphicFramePr>
              <p:cNvPr id="18" name="表格 17">
                <a:extLst>
                  <a:ext uri="{FF2B5EF4-FFF2-40B4-BE49-F238E27FC236}">
                    <a16:creationId xmlns:a16="http://schemas.microsoft.com/office/drawing/2014/main" id="{D6353785-47D6-179D-0E61-DB13F992410D}"/>
                  </a:ext>
                </a:extLst>
              </p:cNvPr>
              <p:cNvGraphicFramePr>
                <a:graphicFrameLocks noGrp="1"/>
              </p:cNvGraphicFramePr>
              <p:nvPr>
                <p:extLst>
                  <p:ext uri="{D42A27DB-BD31-4B8C-83A1-F6EECF244321}">
                    <p14:modId xmlns:p14="http://schemas.microsoft.com/office/powerpoint/2010/main" val="1769690681"/>
                  </p:ext>
                </p:extLst>
              </p:nvPr>
            </p:nvGraphicFramePr>
            <p:xfrm>
              <a:off x="474588" y="5050294"/>
              <a:ext cx="5184575" cy="1483360"/>
            </p:xfrm>
            <a:graphic>
              <a:graphicData uri="http://schemas.openxmlformats.org/drawingml/2006/table">
                <a:tbl>
                  <a:tblPr firstRow="1" bandRow="1">
                    <a:tableStyleId>{5C22544A-7EE6-4342-B048-85BDC9FD1C3A}</a:tableStyleId>
                  </a:tblPr>
                  <a:tblGrid>
                    <a:gridCol w="1202259">
                      <a:extLst>
                        <a:ext uri="{9D8B030D-6E8A-4147-A177-3AD203B41FA5}">
                          <a16:colId xmlns:a16="http://schemas.microsoft.com/office/drawing/2014/main" val="985303172"/>
                        </a:ext>
                      </a:extLst>
                    </a:gridCol>
                    <a:gridCol w="1080120">
                      <a:extLst>
                        <a:ext uri="{9D8B030D-6E8A-4147-A177-3AD203B41FA5}">
                          <a16:colId xmlns:a16="http://schemas.microsoft.com/office/drawing/2014/main" val="877658604"/>
                        </a:ext>
                      </a:extLst>
                    </a:gridCol>
                    <a:gridCol w="648072">
                      <a:extLst>
                        <a:ext uri="{9D8B030D-6E8A-4147-A177-3AD203B41FA5}">
                          <a16:colId xmlns:a16="http://schemas.microsoft.com/office/drawing/2014/main" val="2372736805"/>
                        </a:ext>
                      </a:extLst>
                    </a:gridCol>
                    <a:gridCol w="1152128">
                      <a:extLst>
                        <a:ext uri="{9D8B030D-6E8A-4147-A177-3AD203B41FA5}">
                          <a16:colId xmlns:a16="http://schemas.microsoft.com/office/drawing/2014/main" val="1886359643"/>
                        </a:ext>
                      </a:extLst>
                    </a:gridCol>
                    <a:gridCol w="1101996">
                      <a:extLst>
                        <a:ext uri="{9D8B030D-6E8A-4147-A177-3AD203B41FA5}">
                          <a16:colId xmlns:a16="http://schemas.microsoft.com/office/drawing/2014/main" val="2764399988"/>
                        </a:ext>
                      </a:extLst>
                    </a:gridCol>
                  </a:tblGrid>
                  <a:tr h="370840">
                    <a:tc>
                      <a:txBody>
                        <a:bodyPr/>
                        <a:lstStyle/>
                        <a:p>
                          <a:pPr algn="ctr"/>
                          <a:r>
                            <a:rPr lang="en-US" altLang="zh-CN" dirty="0">
                              <a:latin typeface="+mn-ea"/>
                              <a:ea typeface="+mn-ea"/>
                            </a:rPr>
                            <a:t>PBS Set</a:t>
                          </a:r>
                          <a:endParaRPr lang="zh-CN" altLang="en-US" dirty="0">
                            <a:latin typeface="+mn-ea"/>
                            <a:ea typeface="+mn-ea"/>
                          </a:endParaRPr>
                        </a:p>
                      </a:txBody>
                      <a:tcPr/>
                    </a:tc>
                    <a:tc>
                      <a:txBody>
                        <a:bodyPr/>
                        <a:lstStyle/>
                        <a:p>
                          <a:endParaRPr lang="zh-CN"/>
                        </a:p>
                      </a:txBody>
                      <a:tcPr>
                        <a:blipFill>
                          <a:blip r:embed="rId10"/>
                          <a:stretch>
                            <a:fillRect l="-112429" t="-8197" r="-271751" b="-324590"/>
                          </a:stretch>
                        </a:blipFill>
                      </a:tcPr>
                    </a:tc>
                    <a:tc>
                      <a:txBody>
                        <a:bodyPr/>
                        <a:lstStyle/>
                        <a:p>
                          <a:endParaRPr lang="zh-CN"/>
                        </a:p>
                      </a:txBody>
                      <a:tcPr>
                        <a:blipFill>
                          <a:blip r:embed="rId10"/>
                          <a:stretch>
                            <a:fillRect l="-351402" t="-8197" r="-349533" b="-324590"/>
                          </a:stretch>
                        </a:blipFill>
                      </a:tcPr>
                    </a:tc>
                    <a:tc>
                      <a:txBody>
                        <a:bodyPr/>
                        <a:lstStyle/>
                        <a:p>
                          <a:pPr algn="ctr"/>
                          <a:r>
                            <a:rPr lang="en-US" altLang="zh-CN" dirty="0"/>
                            <a:t>NTT(%)</a:t>
                          </a:r>
                          <a:endParaRPr lang="zh-CN" altLang="en-US" dirty="0"/>
                        </a:p>
                      </a:txBody>
                      <a:tcPr/>
                    </a:tc>
                    <a:tc>
                      <a:txBody>
                        <a:bodyPr/>
                        <a:lstStyle/>
                        <a:p>
                          <a:pPr algn="ctr"/>
                          <a:r>
                            <a:rPr lang="en-US" altLang="zh-CN" dirty="0"/>
                            <a:t>MAC(%)</a:t>
                          </a:r>
                          <a:endParaRPr lang="zh-CN" altLang="en-US" dirty="0"/>
                        </a:p>
                      </a:txBody>
                      <a:tcPr/>
                    </a:tc>
                    <a:extLst>
                      <a:ext uri="{0D108BD9-81ED-4DB2-BD59-A6C34878D82A}">
                        <a16:rowId xmlns:a16="http://schemas.microsoft.com/office/drawing/2014/main" val="3781128951"/>
                      </a:ext>
                    </a:extLst>
                  </a:tr>
                  <a:tr h="370840">
                    <a:tc>
                      <a:txBody>
                        <a:bodyPr/>
                        <a:lstStyle/>
                        <a:p>
                          <a:pPr algn="ctr"/>
                          <a:r>
                            <a:rPr lang="en-US" altLang="zh-CN" dirty="0">
                              <a:latin typeface="+mn-ea"/>
                              <a:ea typeface="+mn-ea"/>
                            </a:rPr>
                            <a:t>Ⅰ</a:t>
                          </a:r>
                          <a:endParaRPr lang="zh-CN" altLang="en-US" dirty="0">
                            <a:latin typeface="+mn-ea"/>
                            <a:ea typeface="+mn-ea"/>
                          </a:endParaRPr>
                        </a:p>
                      </a:txBody>
                      <a:tcPr/>
                    </a:tc>
                    <a:tc>
                      <a:txBody>
                        <a:bodyPr/>
                        <a:lstStyle/>
                        <a:p>
                          <a:pPr algn="ctr"/>
                          <a:r>
                            <a:rPr lang="en-US" altLang="zh-CN" dirty="0"/>
                            <a:t>1024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85.37%</a:t>
                          </a:r>
                          <a:endParaRPr lang="zh-CN" altLang="en-US" dirty="0"/>
                        </a:p>
                      </a:txBody>
                      <a:tcPr/>
                    </a:tc>
                    <a:tc>
                      <a:txBody>
                        <a:bodyPr/>
                        <a:lstStyle/>
                        <a:p>
                          <a:pPr algn="ctr"/>
                          <a:r>
                            <a:rPr lang="en-US" altLang="zh-CN" dirty="0"/>
                            <a:t>14.63%</a:t>
                          </a:r>
                          <a:endParaRPr lang="zh-CN" altLang="en-US" dirty="0"/>
                        </a:p>
                      </a:txBody>
                      <a:tcPr/>
                    </a:tc>
                    <a:extLst>
                      <a:ext uri="{0D108BD9-81ED-4DB2-BD59-A6C34878D82A}">
                        <a16:rowId xmlns:a16="http://schemas.microsoft.com/office/drawing/2014/main" val="2885870439"/>
                      </a:ext>
                    </a:extLst>
                  </a:tr>
                  <a:tr h="370840">
                    <a:tc>
                      <a:txBody>
                        <a:bodyPr/>
                        <a:lstStyle/>
                        <a:p>
                          <a:pPr algn="ctr"/>
                          <a:r>
                            <a:rPr lang="en-US" altLang="zh-CN" b="0" dirty="0">
                              <a:solidFill>
                                <a:srgbClr val="FF0000"/>
                              </a:solidFill>
                              <a:latin typeface="+mn-ea"/>
                              <a:ea typeface="+mn-ea"/>
                            </a:rPr>
                            <a:t>Ⅱ</a:t>
                          </a:r>
                          <a:endParaRPr lang="zh-CN" altLang="en-US" b="0" dirty="0">
                            <a:solidFill>
                              <a:srgbClr val="FF0000"/>
                            </a:solidFill>
                            <a:latin typeface="+mn-ea"/>
                            <a:ea typeface="+mn-ea"/>
                          </a:endParaRPr>
                        </a:p>
                      </a:txBody>
                      <a:tcPr/>
                    </a:tc>
                    <a:tc>
                      <a:txBody>
                        <a:bodyPr/>
                        <a:lstStyle/>
                        <a:p>
                          <a:pPr algn="ctr"/>
                          <a:r>
                            <a:rPr lang="en-US" altLang="zh-CN" b="0" dirty="0">
                              <a:solidFill>
                                <a:srgbClr val="FF0000"/>
                              </a:solidFill>
                            </a:rPr>
                            <a:t>1024</a:t>
                          </a:r>
                          <a:endParaRPr lang="zh-CN" altLang="en-US" b="0" dirty="0">
                            <a:solidFill>
                              <a:srgbClr val="FF0000"/>
                            </a:solidFill>
                          </a:endParaRPr>
                        </a:p>
                      </a:txBody>
                      <a:tcPr/>
                    </a:tc>
                    <a:tc>
                      <a:txBody>
                        <a:bodyPr/>
                        <a:lstStyle/>
                        <a:p>
                          <a:pPr algn="ctr"/>
                          <a:r>
                            <a:rPr lang="en-US" altLang="zh-CN" b="0" dirty="0">
                              <a:solidFill>
                                <a:srgbClr val="FF0000"/>
                              </a:solidFill>
                            </a:rPr>
                            <a:t>3</a:t>
                          </a:r>
                          <a:endParaRPr lang="zh-CN" altLang="en-US" b="0" dirty="0">
                            <a:solidFill>
                              <a:srgbClr val="FF0000"/>
                            </a:solidFill>
                          </a:endParaRPr>
                        </a:p>
                      </a:txBody>
                      <a:tcPr/>
                    </a:tc>
                    <a:tc>
                      <a:txBody>
                        <a:bodyPr/>
                        <a:lstStyle/>
                        <a:p>
                          <a:pPr algn="ctr"/>
                          <a:r>
                            <a:rPr lang="en-US" altLang="zh-CN" b="0" dirty="0">
                              <a:solidFill>
                                <a:srgbClr val="FF0000"/>
                              </a:solidFill>
                            </a:rPr>
                            <a:t>85.90%</a:t>
                          </a:r>
                          <a:endParaRPr lang="zh-CN" altLang="en-US" b="0" dirty="0">
                            <a:solidFill>
                              <a:srgbClr val="FF0000"/>
                            </a:solidFill>
                          </a:endParaRPr>
                        </a:p>
                      </a:txBody>
                      <a:tcPr/>
                    </a:tc>
                    <a:tc>
                      <a:txBody>
                        <a:bodyPr/>
                        <a:lstStyle/>
                        <a:p>
                          <a:pPr algn="ctr"/>
                          <a:r>
                            <a:rPr lang="en-US" altLang="zh-CN" b="0" dirty="0">
                              <a:solidFill>
                                <a:srgbClr val="FF0000"/>
                              </a:solidFill>
                            </a:rPr>
                            <a:t>14.10%</a:t>
                          </a:r>
                          <a:endParaRPr lang="zh-CN" altLang="en-US" b="0" dirty="0">
                            <a:solidFill>
                              <a:srgbClr val="FF0000"/>
                            </a:solidFill>
                          </a:endParaRPr>
                        </a:p>
                      </a:txBody>
                      <a:tcPr/>
                    </a:tc>
                    <a:extLst>
                      <a:ext uri="{0D108BD9-81ED-4DB2-BD59-A6C34878D82A}">
                        <a16:rowId xmlns:a16="http://schemas.microsoft.com/office/drawing/2014/main" val="1637238679"/>
                      </a:ext>
                    </a:extLst>
                  </a:tr>
                  <a:tr h="370840">
                    <a:tc>
                      <a:txBody>
                        <a:bodyPr/>
                        <a:lstStyle/>
                        <a:p>
                          <a:pPr algn="ctr"/>
                          <a:r>
                            <a:rPr lang="en-US" altLang="zh-CN" dirty="0">
                              <a:latin typeface="+mn-ea"/>
                              <a:ea typeface="+mn-ea"/>
                            </a:rPr>
                            <a:t>Ⅲ</a:t>
                          </a:r>
                          <a:endParaRPr lang="zh-CN" altLang="en-US" dirty="0">
                            <a:latin typeface="+mn-ea"/>
                            <a:ea typeface="+mn-ea"/>
                          </a:endParaRPr>
                        </a:p>
                      </a:txBody>
                      <a:tcPr/>
                    </a:tc>
                    <a:tc>
                      <a:txBody>
                        <a:bodyPr/>
                        <a:lstStyle/>
                        <a:p>
                          <a:pPr algn="ctr"/>
                          <a:r>
                            <a:rPr lang="en-US" altLang="zh-CN" dirty="0"/>
                            <a:t>2048</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87.10%</a:t>
                          </a:r>
                          <a:endParaRPr lang="zh-CN" altLang="en-US" dirty="0"/>
                        </a:p>
                      </a:txBody>
                      <a:tcPr/>
                    </a:tc>
                    <a:tc>
                      <a:txBody>
                        <a:bodyPr/>
                        <a:lstStyle/>
                        <a:p>
                          <a:pPr algn="ctr"/>
                          <a:r>
                            <a:rPr lang="en-US" altLang="zh-CN" dirty="0"/>
                            <a:t>12.90%</a:t>
                          </a:r>
                          <a:endParaRPr lang="zh-CN" altLang="en-US" dirty="0"/>
                        </a:p>
                      </a:txBody>
                      <a:tcPr/>
                    </a:tc>
                    <a:extLst>
                      <a:ext uri="{0D108BD9-81ED-4DB2-BD59-A6C34878D82A}">
                        <a16:rowId xmlns:a16="http://schemas.microsoft.com/office/drawing/2014/main" val="180831696"/>
                      </a:ext>
                    </a:extLst>
                  </a:tr>
                </a:tbl>
              </a:graphicData>
            </a:graphic>
          </p:graphicFrame>
        </mc:Fallback>
      </mc:AlternateContent>
    </p:spTree>
    <p:extLst>
      <p:ext uri="{BB962C8B-B14F-4D97-AF65-F5344CB8AC3E}">
        <p14:creationId xmlns:p14="http://schemas.microsoft.com/office/powerpoint/2010/main" val="361751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78404-8F5D-9EFF-CEA6-7F7DFBD66E52}"/>
            </a:ext>
          </a:extLst>
        </p:cNvPr>
        <p:cNvGrpSpPr/>
        <p:nvPr/>
      </p:nvGrpSpPr>
      <p:grpSpPr>
        <a:xfrm>
          <a:off x="0" y="0"/>
          <a:ext cx="0" cy="0"/>
          <a:chOff x="0" y="0"/>
          <a:chExt cx="0" cy="0"/>
        </a:xfrm>
      </p:grpSpPr>
      <p:sp>
        <p:nvSpPr>
          <p:cNvPr id="22" name="矩形 4">
            <a:extLst>
              <a:ext uri="{FF2B5EF4-FFF2-40B4-BE49-F238E27FC236}">
                <a16:creationId xmlns:a16="http://schemas.microsoft.com/office/drawing/2014/main" id="{7F26E494-861C-7D22-4693-DE87D1E7ADCB}"/>
              </a:ext>
            </a:extLst>
          </p:cNvPr>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cxnSp>
        <p:nvCxnSpPr>
          <p:cNvPr id="23" name="直接连接符 22">
            <a:extLst>
              <a:ext uri="{FF2B5EF4-FFF2-40B4-BE49-F238E27FC236}">
                <a16:creationId xmlns:a16="http://schemas.microsoft.com/office/drawing/2014/main" id="{13F219BF-9EAA-ED13-8102-1A91A0E539FC}"/>
              </a:ext>
            </a:extLst>
          </p:cNvPr>
          <p:cNvCxnSpPr/>
          <p:nvPr/>
        </p:nvCxnSpPr>
        <p:spPr>
          <a:xfrm>
            <a:off x="807617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8568AC92-F22F-683F-D81B-30D0D77BFE2B}"/>
              </a:ext>
            </a:extLst>
          </p:cNvPr>
          <p:cNvSpPr/>
          <p:nvPr/>
        </p:nvSpPr>
        <p:spPr>
          <a:xfrm>
            <a:off x="3408758" y="0"/>
            <a:ext cx="1757014" cy="835267"/>
          </a:xfrm>
          <a:prstGeom prst="rect">
            <a:avLst/>
          </a:prstGeom>
          <a:solidFill>
            <a:srgbClr val="194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cxnSp>
        <p:nvCxnSpPr>
          <p:cNvPr id="25" name="直接连接符 24">
            <a:extLst>
              <a:ext uri="{FF2B5EF4-FFF2-40B4-BE49-F238E27FC236}">
                <a16:creationId xmlns:a16="http://schemas.microsoft.com/office/drawing/2014/main" id="{1B05E1AE-DACD-ACEB-EB80-C5A0568B2E22}"/>
              </a:ext>
            </a:extLst>
          </p:cNvPr>
          <p:cNvCxnSpPr/>
          <p:nvPr/>
        </p:nvCxnSpPr>
        <p:spPr>
          <a:xfrm>
            <a:off x="994871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a:extLst>
              <a:ext uri="{FF2B5EF4-FFF2-40B4-BE49-F238E27FC236}">
                <a16:creationId xmlns:a16="http://schemas.microsoft.com/office/drawing/2014/main" id="{E85ECC7A-6DA1-8D8A-E0A6-98BE43A46F0B}"/>
              </a:ext>
            </a:extLst>
          </p:cNvPr>
          <p:cNvSpPr txBox="1"/>
          <p:nvPr/>
        </p:nvSpPr>
        <p:spPr>
          <a:xfrm>
            <a:off x="3559674" y="227698"/>
            <a:ext cx="1417422" cy="359410"/>
          </a:xfrm>
          <a:prstGeom prst="rect">
            <a:avLst/>
          </a:prstGeom>
          <a:noFill/>
        </p:spPr>
        <p:txBody>
          <a:bodyPr wrap="square" lIns="0" tIns="50622" rIns="0" bIns="50622" rtlCol="0">
            <a:spAutoFit/>
          </a:bodyPr>
          <a:lstStyle/>
          <a:p>
            <a:pPr algn="ctr"/>
            <a:r>
              <a:rPr lang="zh-CN" altLang="en-US" sz="1685" b="1" dirty="0">
                <a:solidFill>
                  <a:schemeClr val="bg1"/>
                </a:solidFill>
                <a:latin typeface="Times New Roman" panose="02020603050405020304" charset="0"/>
                <a:ea typeface="思源黑体" panose="020B0400000000000000" charset="-122"/>
                <a:cs typeface="+mn-ea"/>
                <a:sym typeface="+mn-lt"/>
              </a:rPr>
              <a:t>毕业典礼报道</a:t>
            </a:r>
          </a:p>
        </p:txBody>
      </p:sp>
      <p:sp>
        <p:nvSpPr>
          <p:cNvPr id="27" name="TextBox 7">
            <a:extLst>
              <a:ext uri="{FF2B5EF4-FFF2-40B4-BE49-F238E27FC236}">
                <a16:creationId xmlns:a16="http://schemas.microsoft.com/office/drawing/2014/main" id="{187D3139-E8BE-1A6A-AA01-B927A9ADC900}"/>
              </a:ext>
            </a:extLst>
          </p:cNvPr>
          <p:cNvSpPr txBox="1"/>
          <p:nvPr/>
        </p:nvSpPr>
        <p:spPr>
          <a:xfrm>
            <a:off x="5270530" y="227699"/>
            <a:ext cx="141742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特稿</a:t>
            </a:r>
          </a:p>
        </p:txBody>
      </p:sp>
      <p:sp>
        <p:nvSpPr>
          <p:cNvPr id="28" name="TextBox 9">
            <a:extLst>
              <a:ext uri="{FF2B5EF4-FFF2-40B4-BE49-F238E27FC236}">
                <a16:creationId xmlns:a16="http://schemas.microsoft.com/office/drawing/2014/main" id="{079F235C-ECE1-FB83-6C7F-6FCA4D3FAAC6}"/>
              </a:ext>
            </a:extLst>
          </p:cNvPr>
          <p:cNvSpPr txBox="1"/>
          <p:nvPr/>
        </p:nvSpPr>
        <p:spPr>
          <a:xfrm>
            <a:off x="7105308" y="227698"/>
            <a:ext cx="1417422" cy="619125"/>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专访领雁奖获得者</a:t>
            </a:r>
          </a:p>
        </p:txBody>
      </p:sp>
      <p:sp>
        <p:nvSpPr>
          <p:cNvPr id="29" name="TextBox 10">
            <a:extLst>
              <a:ext uri="{FF2B5EF4-FFF2-40B4-BE49-F238E27FC236}">
                <a16:creationId xmlns:a16="http://schemas.microsoft.com/office/drawing/2014/main" id="{90AF7ECC-AFC4-0BF7-B445-9ABD735271BB}"/>
              </a:ext>
            </a:extLst>
          </p:cNvPr>
          <p:cNvSpPr txBox="1"/>
          <p:nvPr/>
        </p:nvSpPr>
        <p:spPr>
          <a:xfrm>
            <a:off x="8789172" y="249186"/>
            <a:ext cx="1606098"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校园文化活动</a:t>
            </a:r>
          </a:p>
        </p:txBody>
      </p:sp>
      <p:sp>
        <p:nvSpPr>
          <p:cNvPr id="30" name="TextBox 11">
            <a:extLst>
              <a:ext uri="{FF2B5EF4-FFF2-40B4-BE49-F238E27FC236}">
                <a16:creationId xmlns:a16="http://schemas.microsoft.com/office/drawing/2014/main" id="{10CF8EBC-3795-4AF1-1B75-B93FE87D5326}"/>
              </a:ext>
            </a:extLst>
          </p:cNvPr>
          <p:cNvSpPr txBox="1"/>
          <p:nvPr/>
        </p:nvSpPr>
        <p:spPr>
          <a:xfrm>
            <a:off x="10738750" y="227698"/>
            <a:ext cx="175701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技能培训</a:t>
            </a:r>
          </a:p>
        </p:txBody>
      </p:sp>
      <p:cxnSp>
        <p:nvCxnSpPr>
          <p:cNvPr id="31" name="直接连接符 30">
            <a:extLst>
              <a:ext uri="{FF2B5EF4-FFF2-40B4-BE49-F238E27FC236}">
                <a16:creationId xmlns:a16="http://schemas.microsoft.com/office/drawing/2014/main" id="{31DD9F6C-5FA9-B7AB-47A6-28B14ED233BA}"/>
              </a:ext>
            </a:extLst>
          </p:cNvPr>
          <p:cNvCxnSpPr/>
          <p:nvPr/>
        </p:nvCxnSpPr>
        <p:spPr>
          <a:xfrm>
            <a:off x="6241400"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AD6A899D-F3DE-09B9-8B25-2919F8B5286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p:sp>
        <p:nvSpPr>
          <p:cNvPr id="34" name="矩形 4">
            <a:extLst>
              <a:ext uri="{FF2B5EF4-FFF2-40B4-BE49-F238E27FC236}">
                <a16:creationId xmlns:a16="http://schemas.microsoft.com/office/drawing/2014/main" id="{F4D97B81-EAD4-0C4C-56C2-7710D3C38968}"/>
              </a:ext>
            </a:extLst>
          </p:cNvPr>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sp>
        <p:nvSpPr>
          <p:cNvPr id="35" name="矩形 34">
            <a:extLst>
              <a:ext uri="{FF2B5EF4-FFF2-40B4-BE49-F238E27FC236}">
                <a16:creationId xmlns:a16="http://schemas.microsoft.com/office/drawing/2014/main" id="{FC620EF4-2FD3-F353-EED5-FC4894CCF98F}"/>
              </a:ext>
            </a:extLst>
          </p:cNvPr>
          <p:cNvSpPr/>
          <p:nvPr/>
        </p:nvSpPr>
        <p:spPr>
          <a:xfrm>
            <a:off x="3837087" y="-17513"/>
            <a:ext cx="9036000" cy="852780"/>
          </a:xfrm>
          <a:prstGeom prst="rect">
            <a:avLst/>
          </a:prstGeom>
          <a:solidFill>
            <a:srgbClr val="314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2" name="矩形 1">
            <a:extLst>
              <a:ext uri="{FF2B5EF4-FFF2-40B4-BE49-F238E27FC236}">
                <a16:creationId xmlns:a16="http://schemas.microsoft.com/office/drawing/2014/main" id="{3307D46B-47D2-C91C-9F39-04779B580631}"/>
              </a:ext>
            </a:extLst>
          </p:cNvPr>
          <p:cNvSpPr/>
          <p:nvPr/>
        </p:nvSpPr>
        <p:spPr>
          <a:xfrm>
            <a:off x="3839081"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6" name="TextBox 6">
            <a:extLst>
              <a:ext uri="{FF2B5EF4-FFF2-40B4-BE49-F238E27FC236}">
                <a16:creationId xmlns:a16="http://schemas.microsoft.com/office/drawing/2014/main" id="{04281D2C-AB3F-D8FA-3724-C6832C59DAD7}"/>
              </a:ext>
            </a:extLst>
          </p:cNvPr>
          <p:cNvSpPr txBox="1"/>
          <p:nvPr/>
        </p:nvSpPr>
        <p:spPr>
          <a:xfrm>
            <a:off x="4116152" y="236526"/>
            <a:ext cx="1794768" cy="346075"/>
          </a:xfrm>
          <a:prstGeom prst="rect">
            <a:avLst/>
          </a:prstGeom>
          <a:noFill/>
        </p:spPr>
        <p:txBody>
          <a:bodyPr wrap="square" lIns="0" tIns="50622" rIns="0" bIns="50622" rtlCol="0">
            <a:spAutoFit/>
          </a:bodyPr>
          <a:lstStyle/>
          <a:p>
            <a:pPr algn="dist"/>
            <a:r>
              <a:rPr lang="zh-CN" altLang="en-US" sz="1600" b="1" spc="-211" dirty="0">
                <a:solidFill>
                  <a:srgbClr val="7F7F7F"/>
                </a:solidFill>
                <a:latin typeface="Times New Roman" panose="02020603050405020304" charset="0"/>
                <a:ea typeface="思源黑体" panose="020B0400000000000000" charset="-122"/>
                <a:cs typeface="+mn-ea"/>
                <a:sym typeface="+mn-lt"/>
              </a:rPr>
              <a:t>研究背景及意义</a:t>
            </a:r>
          </a:p>
        </p:txBody>
      </p:sp>
      <p:sp>
        <p:nvSpPr>
          <p:cNvPr id="3" name="矩形 2">
            <a:extLst>
              <a:ext uri="{FF2B5EF4-FFF2-40B4-BE49-F238E27FC236}">
                <a16:creationId xmlns:a16="http://schemas.microsoft.com/office/drawing/2014/main" id="{3D81207F-AFF6-1663-ED27-D2CBA2C48551}"/>
              </a:ext>
            </a:extLst>
          </p:cNvPr>
          <p:cNvSpPr/>
          <p:nvPr/>
        </p:nvSpPr>
        <p:spPr>
          <a:xfrm>
            <a:off x="6092266"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5" name="矩形 4">
            <a:extLst>
              <a:ext uri="{FF2B5EF4-FFF2-40B4-BE49-F238E27FC236}">
                <a16:creationId xmlns:a16="http://schemas.microsoft.com/office/drawing/2014/main" id="{08385DCA-961D-18F1-57FC-687BFDD5096F}"/>
              </a:ext>
            </a:extLst>
          </p:cNvPr>
          <p:cNvSpPr/>
          <p:nvPr/>
        </p:nvSpPr>
        <p:spPr>
          <a:xfrm>
            <a:off x="8353066"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8" name="TextBox 9">
            <a:extLst>
              <a:ext uri="{FF2B5EF4-FFF2-40B4-BE49-F238E27FC236}">
                <a16:creationId xmlns:a16="http://schemas.microsoft.com/office/drawing/2014/main" id="{45E83C3E-B78E-6789-B3DB-6EDC829C542D}"/>
              </a:ext>
            </a:extLst>
          </p:cNvPr>
          <p:cNvSpPr txBox="1"/>
          <p:nvPr/>
        </p:nvSpPr>
        <p:spPr>
          <a:xfrm>
            <a:off x="6328547" y="236526"/>
            <a:ext cx="1757012" cy="361534"/>
          </a:xfrm>
          <a:prstGeom prst="rect">
            <a:avLst/>
          </a:prstGeom>
          <a:noFill/>
        </p:spPr>
        <p:txBody>
          <a:bodyPr wrap="square" lIns="0" tIns="50622" rIns="0" bIns="50622" rtlCol="0">
            <a:spAutoFit/>
          </a:bodyPr>
          <a:lstStyle/>
          <a:p>
            <a:pPr algn="dist"/>
            <a:r>
              <a:rPr lang="zh-CN" altLang="en-US" sz="1685" b="1" dirty="0">
                <a:solidFill>
                  <a:srgbClr val="7F7F7F"/>
                </a:solidFill>
                <a:latin typeface="Times New Roman" panose="02020603050405020304" charset="0"/>
                <a:ea typeface="思源黑体" panose="020B0400000000000000" charset="-122"/>
                <a:cs typeface="+mn-ea"/>
                <a:sym typeface="+mn-lt"/>
              </a:rPr>
              <a:t>研究问题和方案</a:t>
            </a:r>
          </a:p>
        </p:txBody>
      </p:sp>
      <p:sp>
        <p:nvSpPr>
          <p:cNvPr id="39" name="TextBox 10">
            <a:extLst>
              <a:ext uri="{FF2B5EF4-FFF2-40B4-BE49-F238E27FC236}">
                <a16:creationId xmlns:a16="http://schemas.microsoft.com/office/drawing/2014/main" id="{FC15FD99-836B-FB6A-3A8D-2DE577792C0D}"/>
              </a:ext>
            </a:extLst>
          </p:cNvPr>
          <p:cNvSpPr txBox="1"/>
          <p:nvPr/>
        </p:nvSpPr>
        <p:spPr>
          <a:xfrm>
            <a:off x="8686001" y="236526"/>
            <a:ext cx="1606098" cy="361534"/>
          </a:xfrm>
          <a:prstGeom prst="rect">
            <a:avLst/>
          </a:prstGeom>
          <a:noFill/>
        </p:spPr>
        <p:txBody>
          <a:bodyPr wrap="square" lIns="0" tIns="50622" rIns="0" bIns="50622" rtlCol="0">
            <a:spAutoFit/>
          </a:bodyPr>
          <a:lstStyle/>
          <a:p>
            <a:pPr algn="dist"/>
            <a:r>
              <a:rPr lang="zh-CN" altLang="en-US" sz="1685" b="1" dirty="0">
                <a:solidFill>
                  <a:srgbClr val="7F7F7F"/>
                </a:solidFill>
                <a:latin typeface="Times New Roman" panose="02020603050405020304" charset="0"/>
                <a:ea typeface="思源黑体" panose="020B0400000000000000" charset="-122"/>
                <a:cs typeface="+mn-ea"/>
                <a:sym typeface="+mn-lt"/>
              </a:rPr>
              <a:t>研究方法及结果</a:t>
            </a:r>
          </a:p>
        </p:txBody>
      </p:sp>
      <p:sp>
        <p:nvSpPr>
          <p:cNvPr id="40" name="TextBox 11">
            <a:extLst>
              <a:ext uri="{FF2B5EF4-FFF2-40B4-BE49-F238E27FC236}">
                <a16:creationId xmlns:a16="http://schemas.microsoft.com/office/drawing/2014/main" id="{478F33D0-CD96-162E-1F56-7F91347F5D18}"/>
              </a:ext>
            </a:extLst>
          </p:cNvPr>
          <p:cNvSpPr txBox="1"/>
          <p:nvPr/>
        </p:nvSpPr>
        <p:spPr>
          <a:xfrm>
            <a:off x="10954145" y="236526"/>
            <a:ext cx="1683136" cy="361534"/>
          </a:xfrm>
          <a:prstGeom prst="rect">
            <a:avLst/>
          </a:prstGeom>
          <a:noFill/>
        </p:spPr>
        <p:txBody>
          <a:bodyPr wrap="square" lIns="0" tIns="50622" rIns="0" bIns="50622" rtlCol="0">
            <a:spAutoFit/>
          </a:bodyPr>
          <a:lstStyle/>
          <a:p>
            <a:pPr algn="dist"/>
            <a:r>
              <a:rPr lang="zh-CN" altLang="en-US" sz="1685" b="1" dirty="0">
                <a:solidFill>
                  <a:schemeClr val="bg1"/>
                </a:solidFill>
                <a:latin typeface="Times New Roman" panose="02020603050405020304" charset="0"/>
                <a:ea typeface="思源黑体" panose="020B0400000000000000" charset="-122"/>
                <a:cs typeface="+mn-ea"/>
                <a:sym typeface="+mn-lt"/>
              </a:rPr>
              <a:t>实验评估和总结</a:t>
            </a:r>
          </a:p>
        </p:txBody>
      </p:sp>
      <p:pic>
        <p:nvPicPr>
          <p:cNvPr id="42" name="图片 41">
            <a:extLst>
              <a:ext uri="{FF2B5EF4-FFF2-40B4-BE49-F238E27FC236}">
                <a16:creationId xmlns:a16="http://schemas.microsoft.com/office/drawing/2014/main" id="{C9CF6630-860B-4BA8-B108-9E4536AA984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BB0DF538-3E3D-69D2-81D1-6DE7AB4E0248}"/>
                  </a:ext>
                </a:extLst>
              </p:cNvPr>
              <p:cNvSpPr txBox="1"/>
              <p:nvPr/>
            </p:nvSpPr>
            <p:spPr>
              <a:xfrm>
                <a:off x="524719" y="1024037"/>
                <a:ext cx="9001000" cy="584775"/>
              </a:xfrm>
              <a:prstGeom prst="rect">
                <a:avLst/>
              </a:prstGeom>
              <a:noFill/>
            </p:spPr>
            <p:txBody>
              <a:bodyPr wrap="square" rtlCol="0">
                <a:spAutoFit/>
              </a:bodyPr>
              <a:lstStyle/>
              <a:p>
                <a:r>
                  <a:rPr lang="en-US" altLang="zh-CN" sz="3200" dirty="0">
                    <a:solidFill>
                      <a:srgbClr val="194A96"/>
                    </a:solidFill>
                  </a:rPr>
                  <a:t>3. </a:t>
                </a:r>
                <a:r>
                  <a:rPr lang="zh-CN" altLang="en-US" sz="3200" dirty="0">
                    <a:solidFill>
                      <a:srgbClr val="194A96"/>
                    </a:solidFill>
                  </a:rPr>
                  <a:t>算子理论评估：</a:t>
                </a:r>
                <a14:m>
                  <m:oMath xmlns:m="http://schemas.openxmlformats.org/officeDocument/2006/math">
                    <m:r>
                      <a:rPr lang="en-US" altLang="zh-CN" sz="3200" b="0" i="1" smtClean="0">
                        <a:solidFill>
                          <a:srgbClr val="194A96"/>
                        </a:solidFill>
                        <a:latin typeface="Cambria Math" panose="02040503050406030204" pitchFamily="18" charset="0"/>
                      </a:rPr>
                      <m:t>𝐴𝑟𝑐𝐻</m:t>
                    </m:r>
                    <m:r>
                      <a:rPr lang="en-US" altLang="zh-CN" sz="3200" b="0" i="1" smtClean="0">
                        <a:solidFill>
                          <a:srgbClr val="194A96"/>
                        </a:solidFill>
                        <a:latin typeface="Cambria Math" panose="02040503050406030204" pitchFamily="18" charset="0"/>
                      </a:rPr>
                      <m:t>𝐶𝑀𝑃</m:t>
                    </m:r>
                  </m:oMath>
                </a14:m>
                <a:endParaRPr lang="zh-CN" altLang="en-US" sz="3200" dirty="0">
                  <a:solidFill>
                    <a:srgbClr val="194A96"/>
                  </a:solidFill>
                </a:endParaRPr>
              </a:p>
            </p:txBody>
          </p:sp>
        </mc:Choice>
        <mc:Fallback>
          <p:sp>
            <p:nvSpPr>
              <p:cNvPr id="4" name="文本框 3">
                <a:extLst>
                  <a:ext uri="{FF2B5EF4-FFF2-40B4-BE49-F238E27FC236}">
                    <a16:creationId xmlns:a16="http://schemas.microsoft.com/office/drawing/2014/main" id="{BB0DF538-3E3D-69D2-81D1-6DE7AB4E0248}"/>
                  </a:ext>
                </a:extLst>
              </p:cNvPr>
              <p:cNvSpPr txBox="1">
                <a:spLocks noRot="1" noChangeAspect="1" noMove="1" noResize="1" noEditPoints="1" noAdjustHandles="1" noChangeArrowheads="1" noChangeShapeType="1" noTextEdit="1"/>
              </p:cNvSpPr>
              <p:nvPr/>
            </p:nvSpPr>
            <p:spPr>
              <a:xfrm>
                <a:off x="524719" y="1024037"/>
                <a:ext cx="9001000" cy="584775"/>
              </a:xfrm>
              <a:prstGeom prst="rect">
                <a:avLst/>
              </a:prstGeom>
              <a:blipFill>
                <a:blip r:embed="rId4"/>
                <a:stretch>
                  <a:fillRect l="-1693" t="-18750" b="-354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E9649D6E-0781-3B11-8E5E-8CE1FBF3CA74}"/>
                  </a:ext>
                </a:extLst>
              </p:cNvPr>
              <p:cNvSpPr txBox="1"/>
              <p:nvPr/>
            </p:nvSpPr>
            <p:spPr>
              <a:xfrm>
                <a:off x="524718" y="1585742"/>
                <a:ext cx="5454521" cy="2031325"/>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sym typeface="Wingdings" panose="05000000000000000000" pitchFamily="2" charset="2"/>
                  </a:rPr>
                  <a:t>子操作数目</a:t>
                </a:r>
                <a:r>
                  <a:rPr lang="zh-CN" altLang="en-US" dirty="0">
                    <a:sym typeface="Wingdings" panose="05000000000000000000" pitchFamily="2" charset="2"/>
                  </a:rPr>
                  <a:t>：</a:t>
                </a:r>
                <a:endParaRPr lang="en-US" altLang="zh-CN" dirty="0">
                  <a:sym typeface="Wingdings" panose="05000000000000000000" pitchFamily="2" charset="2"/>
                </a:endParaRPr>
              </a:p>
              <a:p>
                <a:pPr marL="925830" lvl="1" indent="-285750">
                  <a:buFont typeface="Wingdings" panose="05000000000000000000" pitchFamily="2" charset="2"/>
                  <a:buChar char="Ø"/>
                </a:pPr>
                <a:r>
                  <a:rPr lang="en-US" altLang="zh-CN" dirty="0">
                    <a:sym typeface="Wingdings" panose="05000000000000000000" pitchFamily="2" charset="2"/>
                  </a:rPr>
                  <a:t>NTT</a:t>
                </a:r>
                <a:r>
                  <a:rPr lang="zh-CN" altLang="en-US" dirty="0">
                    <a:sym typeface="Wingdings" panose="05000000000000000000" pitchFamily="2" charset="2"/>
                  </a:rPr>
                  <a:t>：</a:t>
                </a:r>
                <a14:m>
                  <m:oMath xmlns:m="http://schemas.openxmlformats.org/officeDocument/2006/math">
                    <m:r>
                      <a:rPr lang="en-US" altLang="zh-CN" i="1">
                        <a:latin typeface="Cambria Math" panose="02040503050406030204" pitchFamily="18" charset="0"/>
                        <a:sym typeface="Wingdings" panose="05000000000000000000" pitchFamily="2" charset="2"/>
                      </a:rPr>
                      <m:t>4</m:t>
                    </m:r>
                    <m:r>
                      <a:rPr lang="en-US" altLang="zh-CN" b="0" i="1" smtClean="0">
                        <a:latin typeface="Cambria Math" panose="02040503050406030204" pitchFamily="18" charset="0"/>
                        <a:sym typeface="Wingdings" panose="05000000000000000000" pitchFamily="2" charset="2"/>
                      </a:rPr>
                      <m:t>𝑙</m:t>
                    </m:r>
                    <m:r>
                      <a:rPr lang="en-US" altLang="zh-CN" b="0" i="1" smtClean="0">
                        <a:latin typeface="Cambria Math" panose="02040503050406030204" pitchFamily="18" charset="0"/>
                        <a:sym typeface="Wingdings" panose="05000000000000000000" pitchFamily="2" charset="2"/>
                      </a:rPr>
                      <m:t>+5</m:t>
                    </m:r>
                  </m:oMath>
                </a14:m>
                <a:endParaRPr lang="en-US" altLang="zh-CN" dirty="0">
                  <a:sym typeface="Wingdings" panose="05000000000000000000" pitchFamily="2" charset="2"/>
                </a:endParaRPr>
              </a:p>
              <a:p>
                <a:pPr marL="925830" lvl="1" indent="-285750">
                  <a:buFont typeface="Wingdings" panose="05000000000000000000" pitchFamily="2" charset="2"/>
                  <a:buChar char="Ø"/>
                </a:pPr>
                <a:r>
                  <a:rPr lang="en-US" altLang="zh-CN" dirty="0">
                    <a:sym typeface="Wingdings" panose="05000000000000000000" pitchFamily="2" charset="2"/>
                  </a:rPr>
                  <a:t>MAC</a:t>
                </a:r>
                <a:r>
                  <a:rPr lang="zh-CN" altLang="en-US" dirty="0">
                    <a:sym typeface="Wingdings" panose="05000000000000000000" pitchFamily="2" charset="2"/>
                  </a:rPr>
                  <a:t>：</a:t>
                </a:r>
                <a14:m>
                  <m:oMath xmlns:m="http://schemas.openxmlformats.org/officeDocument/2006/math">
                    <m:r>
                      <a:rPr lang="en-US" altLang="zh-CN" b="0" i="0" smtClean="0">
                        <a:latin typeface="Cambria Math" panose="02040503050406030204" pitchFamily="18" charset="0"/>
                        <a:sym typeface="Wingdings" panose="05000000000000000000" pitchFamily="2" charset="2"/>
                      </a:rPr>
                      <m:t>2</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𝑀𝐴𝑅</m:t>
                    </m:r>
                    <m:d>
                      <m:dPr>
                        <m:ctrlPr>
                          <a:rPr lang="en-US" altLang="zh-CN" b="0" i="1" smtClean="0">
                            <a:latin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sym typeface="Wingdings" panose="05000000000000000000" pitchFamily="2" charset="2"/>
                          </a:rPr>
                          <m:t>2</m:t>
                        </m:r>
                        <m:r>
                          <a:rPr lang="en-US" altLang="zh-CN" b="0" i="1" smtClean="0">
                            <a:latin typeface="Cambria Math" panose="02040503050406030204" pitchFamily="18" charset="0"/>
                            <a:sym typeface="Wingdings" panose="05000000000000000000" pitchFamily="2" charset="2"/>
                          </a:rPr>
                          <m:t>𝑙</m:t>
                        </m:r>
                        <m:r>
                          <a:rPr lang="en-US" altLang="zh-CN" b="0" i="1" smtClean="0">
                            <a:latin typeface="Cambria Math" panose="02040503050406030204" pitchFamily="18" charset="0"/>
                            <a:sym typeface="Wingdings" panose="05000000000000000000" pitchFamily="2" charset="2"/>
                          </a:rPr>
                          <m:t>,2</m:t>
                        </m:r>
                      </m:e>
                    </m:d>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𝑀𝐴𝑅</m:t>
                    </m:r>
                    <m:r>
                      <a:rPr lang="en-US" altLang="zh-CN" b="0" i="1" smtClean="0">
                        <a:latin typeface="Cambria Math" panose="02040503050406030204" pitchFamily="18" charset="0"/>
                        <a:sym typeface="Wingdings" panose="05000000000000000000" pitchFamily="2" charset="2"/>
                      </a:rPr>
                      <m:t>(1,2)</m:t>
                    </m:r>
                  </m:oMath>
                </a14:m>
                <a:endParaRPr lang="en-US" altLang="zh-CN" dirty="0">
                  <a:sym typeface="Wingdings" panose="05000000000000000000" pitchFamily="2" charset="2"/>
                </a:endParaRPr>
              </a:p>
              <a:p>
                <a:pPr marL="285750" indent="-285750">
                  <a:buFont typeface="Wingdings" panose="05000000000000000000" pitchFamily="2" charset="2"/>
                  <a:buChar char="Ø"/>
                </a:pPr>
                <a:r>
                  <a:rPr lang="zh-CN" altLang="en-US" dirty="0">
                    <a:sym typeface="Wingdings" panose="05000000000000000000" pitchFamily="2" charset="2"/>
                  </a:rPr>
                  <a:t>子操作运行周期：</a:t>
                </a:r>
                <a:endParaRPr lang="en-US" altLang="zh-CN" dirty="0">
                  <a:sym typeface="Wingdings" panose="05000000000000000000" pitchFamily="2" charset="2"/>
                </a:endParaRPr>
              </a:p>
              <a:p>
                <a:pPr marL="925830" lvl="1" indent="-285750">
                  <a:buFont typeface="Wingdings" panose="05000000000000000000" pitchFamily="2" charset="2"/>
                  <a:buChar char="Ø"/>
                </a:pPr>
                <a:r>
                  <a:rPr lang="en-US" altLang="zh-CN" dirty="0">
                    <a:sym typeface="Wingdings" panose="05000000000000000000" pitchFamily="2" charset="2"/>
                  </a:rPr>
                  <a:t>NTT</a:t>
                </a:r>
                <a:r>
                  <a:rPr lang="zh-CN" altLang="en-US" dirty="0">
                    <a:sym typeface="Wingdings" panose="05000000000000000000" pitchFamily="2" charset="2"/>
                  </a:rPr>
                  <a:t>：</a:t>
                </a:r>
                <a14:m>
                  <m:oMath xmlns:m="http://schemas.openxmlformats.org/officeDocument/2006/math">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4</m:t>
                    </m:r>
                    <m:r>
                      <a:rPr lang="en-US" altLang="zh-CN" b="0" i="1" smtClean="0">
                        <a:latin typeface="Cambria Math" panose="02040503050406030204" pitchFamily="18" charset="0"/>
                        <a:sym typeface="Wingdings" panose="05000000000000000000" pitchFamily="2" charset="2"/>
                      </a:rPr>
                      <m:t>𝑙</m:t>
                    </m:r>
                    <m:r>
                      <a:rPr lang="en-US" altLang="zh-CN" b="0" i="1" smtClean="0">
                        <a:latin typeface="Cambria Math" panose="02040503050406030204" pitchFamily="18" charset="0"/>
                        <a:sym typeface="Wingdings" panose="05000000000000000000" pitchFamily="2" charset="2"/>
                      </a:rPr>
                      <m:t>+5)×</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𝑁𝑙𝑜𝑔𝑁</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/2×3</m:t>
                    </m:r>
                  </m:oMath>
                </a14:m>
                <a:endParaRPr lang="en-US" altLang="zh-CN" dirty="0">
                  <a:sym typeface="Wingdings" panose="05000000000000000000" pitchFamily="2" charset="2"/>
                </a:endParaRPr>
              </a:p>
              <a:p>
                <a:pPr marL="925830" lvl="1" indent="-285750">
                  <a:buFont typeface="Wingdings" panose="05000000000000000000" pitchFamily="2" charset="2"/>
                  <a:buChar char="Ø"/>
                </a:pPr>
                <a:r>
                  <a:rPr lang="en-US" altLang="zh-CN" dirty="0">
                    <a:sym typeface="Wingdings" panose="05000000000000000000" pitchFamily="2" charset="2"/>
                  </a:rPr>
                  <a:t>MAC</a:t>
                </a:r>
                <a:r>
                  <a:rPr lang="zh-CN" altLang="en-US" dirty="0">
                    <a:sym typeface="Wingdings" panose="05000000000000000000" pitchFamily="2" charset="2"/>
                  </a:rPr>
                  <a:t>：</a:t>
                </a:r>
                <a14:m>
                  <m:oMath xmlns:m="http://schemas.openxmlformats.org/officeDocument/2006/math">
                    <m:d>
                      <m:dPr>
                        <m:ctrlPr>
                          <a:rPr lang="en-US" altLang="zh-CN" b="0" i="1" smtClean="0">
                            <a:latin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sym typeface="Wingdings" panose="05000000000000000000" pitchFamily="2" charset="2"/>
                          </a:rPr>
                          <m:t>4</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m:t>
                        </m:r>
                        <m:d>
                          <m:dPr>
                            <m:ctrlPr>
                              <a:rPr lang="en-US" altLang="zh-CN"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ea typeface="Cambria Math" panose="02040503050406030204" pitchFamily="18" charset="0"/>
                                <a:sym typeface="Wingdings" panose="05000000000000000000" pitchFamily="2" charset="2"/>
                              </a:rPr>
                              <m:t>2</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𝑙</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+2</m:t>
                            </m:r>
                          </m:e>
                        </m:d>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𝑁</m:t>
                        </m:r>
                      </m:e>
                    </m:d>
                    <m:r>
                      <a:rPr lang="en-US" altLang="zh-CN" b="0" i="1" smtClean="0">
                        <a:latin typeface="Cambria Math" panose="02040503050406030204" pitchFamily="18" charset="0"/>
                        <a:sym typeface="Wingdings" panose="05000000000000000000" pitchFamily="2" charset="2"/>
                      </a:rPr>
                      <m:t>+(2</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m:t>
                    </m:r>
                    <m:d>
                      <m:dPr>
                        <m:ctrlPr>
                          <a:rPr lang="en-US" altLang="zh-CN"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ea typeface="Cambria Math" panose="02040503050406030204" pitchFamily="18" charset="0"/>
                            <a:sym typeface="Wingdings" panose="05000000000000000000" pitchFamily="2" charset="2"/>
                          </a:rPr>
                          <m:t>1+2</m:t>
                        </m:r>
                      </m:e>
                    </m:d>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𝑁</m:t>
                    </m:r>
                    <m:r>
                      <a:rPr lang="en-US" altLang="zh-CN" b="0" i="1" smtClean="0">
                        <a:latin typeface="Cambria Math" panose="02040503050406030204" pitchFamily="18" charset="0"/>
                        <a:sym typeface="Wingdings" panose="05000000000000000000" pitchFamily="2" charset="2"/>
                      </a:rPr>
                      <m:t>)</m:t>
                    </m:r>
                  </m:oMath>
                </a14:m>
                <a:endParaRPr lang="en-US" altLang="zh-CN" dirty="0">
                  <a:sym typeface="Wingdings" panose="05000000000000000000" pitchFamily="2" charset="2"/>
                </a:endParaRPr>
              </a:p>
              <a:p>
                <a:pPr marL="285750" indent="-285750">
                  <a:buFont typeface="Wingdings" panose="05000000000000000000" pitchFamily="2" charset="2"/>
                  <a:buChar char="Ø"/>
                </a:pPr>
                <a:r>
                  <a:rPr lang="zh-CN" altLang="en-US" dirty="0">
                    <a:sym typeface="Wingdings" panose="05000000000000000000" pitchFamily="2" charset="2"/>
                  </a:rPr>
                  <a:t>子操作比例：</a:t>
                </a:r>
                <a:endParaRPr lang="en-US" altLang="zh-CN" dirty="0">
                  <a:sym typeface="Wingdings" panose="05000000000000000000" pitchFamily="2" charset="2"/>
                </a:endParaRPr>
              </a:p>
            </p:txBody>
          </p:sp>
        </mc:Choice>
        <mc:Fallback>
          <p:sp>
            <p:nvSpPr>
              <p:cNvPr id="11" name="文本框 10">
                <a:extLst>
                  <a:ext uri="{FF2B5EF4-FFF2-40B4-BE49-F238E27FC236}">
                    <a16:creationId xmlns:a16="http://schemas.microsoft.com/office/drawing/2014/main" id="{E9649D6E-0781-3B11-8E5E-8CE1FBF3CA74}"/>
                  </a:ext>
                </a:extLst>
              </p:cNvPr>
              <p:cNvSpPr txBox="1">
                <a:spLocks noRot="1" noChangeAspect="1" noMove="1" noResize="1" noEditPoints="1" noAdjustHandles="1" noChangeArrowheads="1" noChangeShapeType="1" noTextEdit="1"/>
              </p:cNvSpPr>
              <p:nvPr/>
            </p:nvSpPr>
            <p:spPr>
              <a:xfrm>
                <a:off x="524718" y="1585742"/>
                <a:ext cx="5454521" cy="2031325"/>
              </a:xfrm>
              <a:prstGeom prst="rect">
                <a:avLst/>
              </a:prstGeom>
              <a:blipFill>
                <a:blip r:embed="rId5"/>
                <a:stretch>
                  <a:fillRect l="-670" t="-2402" b="-3003"/>
                </a:stretch>
              </a:blipFill>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63A57739-5019-FC62-31A6-6FC965796DFA}"/>
              </a:ext>
            </a:extLst>
          </p:cNvPr>
          <p:cNvGraphicFramePr>
            <a:graphicFrameLocks noChangeAspect="1"/>
          </p:cNvGraphicFramePr>
          <p:nvPr>
            <p:extLst>
              <p:ext uri="{D42A27DB-BD31-4B8C-83A1-F6EECF244321}">
                <p14:modId xmlns:p14="http://schemas.microsoft.com/office/powerpoint/2010/main" val="2645852061"/>
              </p:ext>
            </p:extLst>
          </p:nvPr>
        </p:nvGraphicFramePr>
        <p:xfrm>
          <a:off x="889000" y="3629025"/>
          <a:ext cx="3741738" cy="1192213"/>
        </p:xfrm>
        <a:graphic>
          <a:graphicData uri="http://schemas.openxmlformats.org/presentationml/2006/ole">
            <mc:AlternateContent xmlns:mc="http://schemas.openxmlformats.org/markup-compatibility/2006">
              <mc:Choice xmlns:v="urn:schemas-microsoft-com:vml" Requires="v">
                <p:oleObj name="AxMath" r:id="rId6" imgW="2619360" imgH="834480" progId="Equation.AxMath">
                  <p:embed/>
                </p:oleObj>
              </mc:Choice>
              <mc:Fallback>
                <p:oleObj name="AxMath" r:id="rId6" imgW="2619360" imgH="834480" progId="Equation.AxMath">
                  <p:embed/>
                  <p:pic>
                    <p:nvPicPr>
                      <p:cNvPr id="13" name="对象 12">
                        <a:extLst>
                          <a:ext uri="{FF2B5EF4-FFF2-40B4-BE49-F238E27FC236}">
                            <a16:creationId xmlns:a16="http://schemas.microsoft.com/office/drawing/2014/main" id="{E9457C60-C419-8980-6399-01C7D71840F8}"/>
                          </a:ext>
                        </a:extLst>
                      </p:cNvPr>
                      <p:cNvPicPr/>
                      <p:nvPr/>
                    </p:nvPicPr>
                    <p:blipFill>
                      <a:blip r:embed="rId7"/>
                      <a:stretch>
                        <a:fillRect/>
                      </a:stretch>
                    </p:blipFill>
                    <p:spPr>
                      <a:xfrm>
                        <a:off x="889000" y="3629025"/>
                        <a:ext cx="3741738" cy="1192213"/>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graphicFrame>
            <p:nvGraphicFramePr>
              <p:cNvPr id="18" name="表格 17">
                <a:extLst>
                  <a:ext uri="{FF2B5EF4-FFF2-40B4-BE49-F238E27FC236}">
                    <a16:creationId xmlns:a16="http://schemas.microsoft.com/office/drawing/2014/main" id="{144CBF67-B1FA-234D-31A1-8486DD3FBB89}"/>
                  </a:ext>
                </a:extLst>
              </p:cNvPr>
              <p:cNvGraphicFramePr>
                <a:graphicFrameLocks noGrp="1"/>
              </p:cNvGraphicFramePr>
              <p:nvPr>
                <p:extLst>
                  <p:ext uri="{D42A27DB-BD31-4B8C-83A1-F6EECF244321}">
                    <p14:modId xmlns:p14="http://schemas.microsoft.com/office/powerpoint/2010/main" val="1118375611"/>
                  </p:ext>
                </p:extLst>
              </p:nvPr>
            </p:nvGraphicFramePr>
            <p:xfrm>
              <a:off x="474588" y="5050294"/>
              <a:ext cx="5184575" cy="1483360"/>
            </p:xfrm>
            <a:graphic>
              <a:graphicData uri="http://schemas.openxmlformats.org/drawingml/2006/table">
                <a:tbl>
                  <a:tblPr firstRow="1" bandRow="1">
                    <a:tableStyleId>{5C22544A-7EE6-4342-B048-85BDC9FD1C3A}</a:tableStyleId>
                  </a:tblPr>
                  <a:tblGrid>
                    <a:gridCol w="1202259">
                      <a:extLst>
                        <a:ext uri="{9D8B030D-6E8A-4147-A177-3AD203B41FA5}">
                          <a16:colId xmlns:a16="http://schemas.microsoft.com/office/drawing/2014/main" val="985303172"/>
                        </a:ext>
                      </a:extLst>
                    </a:gridCol>
                    <a:gridCol w="1080120">
                      <a:extLst>
                        <a:ext uri="{9D8B030D-6E8A-4147-A177-3AD203B41FA5}">
                          <a16:colId xmlns:a16="http://schemas.microsoft.com/office/drawing/2014/main" val="877658604"/>
                        </a:ext>
                      </a:extLst>
                    </a:gridCol>
                    <a:gridCol w="648072">
                      <a:extLst>
                        <a:ext uri="{9D8B030D-6E8A-4147-A177-3AD203B41FA5}">
                          <a16:colId xmlns:a16="http://schemas.microsoft.com/office/drawing/2014/main" val="2372736805"/>
                        </a:ext>
                      </a:extLst>
                    </a:gridCol>
                    <a:gridCol w="1152128">
                      <a:extLst>
                        <a:ext uri="{9D8B030D-6E8A-4147-A177-3AD203B41FA5}">
                          <a16:colId xmlns:a16="http://schemas.microsoft.com/office/drawing/2014/main" val="1886359643"/>
                        </a:ext>
                      </a:extLst>
                    </a:gridCol>
                    <a:gridCol w="1101996">
                      <a:extLst>
                        <a:ext uri="{9D8B030D-6E8A-4147-A177-3AD203B41FA5}">
                          <a16:colId xmlns:a16="http://schemas.microsoft.com/office/drawing/2014/main" val="2764399988"/>
                        </a:ext>
                      </a:extLst>
                    </a:gridCol>
                  </a:tblGrid>
                  <a:tr h="370840">
                    <a:tc>
                      <a:txBody>
                        <a:bodyPr/>
                        <a:lstStyle/>
                        <a:p>
                          <a:pPr algn="ctr"/>
                          <a:r>
                            <a:rPr lang="en-US" altLang="zh-CN" dirty="0">
                              <a:latin typeface="+mn-ea"/>
                              <a:ea typeface="+mn-ea"/>
                            </a:rPr>
                            <a:t>PBS Set</a:t>
                          </a:r>
                          <a:endParaRPr lang="zh-CN" altLang="en-US" dirty="0">
                            <a:latin typeface="+mn-ea"/>
                            <a:ea typeface="+mn-ea"/>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𝑵</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𝒍</m:t>
                                </m:r>
                              </m:oMath>
                            </m:oMathPara>
                          </a14:m>
                          <a:endParaRPr lang="zh-CN" altLang="en-US" dirty="0"/>
                        </a:p>
                      </a:txBody>
                      <a:tcPr/>
                    </a:tc>
                    <a:tc>
                      <a:txBody>
                        <a:bodyPr/>
                        <a:lstStyle/>
                        <a:p>
                          <a:pPr algn="ctr"/>
                          <a:r>
                            <a:rPr lang="en-US" altLang="zh-CN" dirty="0"/>
                            <a:t>NTT(%)</a:t>
                          </a:r>
                          <a:endParaRPr lang="zh-CN" altLang="en-US" dirty="0"/>
                        </a:p>
                      </a:txBody>
                      <a:tcPr/>
                    </a:tc>
                    <a:tc>
                      <a:txBody>
                        <a:bodyPr/>
                        <a:lstStyle/>
                        <a:p>
                          <a:pPr algn="ctr"/>
                          <a:r>
                            <a:rPr lang="en-US" altLang="zh-CN" dirty="0"/>
                            <a:t>MAC(%)</a:t>
                          </a:r>
                          <a:endParaRPr lang="zh-CN" altLang="en-US" dirty="0"/>
                        </a:p>
                      </a:txBody>
                      <a:tcPr/>
                    </a:tc>
                    <a:extLst>
                      <a:ext uri="{0D108BD9-81ED-4DB2-BD59-A6C34878D82A}">
                        <a16:rowId xmlns:a16="http://schemas.microsoft.com/office/drawing/2014/main" val="3781128951"/>
                      </a:ext>
                    </a:extLst>
                  </a:tr>
                  <a:tr h="370840">
                    <a:tc>
                      <a:txBody>
                        <a:bodyPr/>
                        <a:lstStyle/>
                        <a:p>
                          <a:pPr algn="ctr"/>
                          <a:r>
                            <a:rPr lang="en-US" altLang="zh-CN" dirty="0">
                              <a:latin typeface="+mn-ea"/>
                              <a:ea typeface="+mn-ea"/>
                            </a:rPr>
                            <a:t>Ⅰ</a:t>
                          </a:r>
                          <a:endParaRPr lang="zh-CN" altLang="en-US" dirty="0">
                            <a:latin typeface="+mn-ea"/>
                            <a:ea typeface="+mn-ea"/>
                          </a:endParaRPr>
                        </a:p>
                      </a:txBody>
                      <a:tcPr/>
                    </a:tc>
                    <a:tc>
                      <a:txBody>
                        <a:bodyPr/>
                        <a:lstStyle/>
                        <a:p>
                          <a:pPr algn="ctr"/>
                          <a:r>
                            <a:rPr lang="en-US" altLang="zh-CN" dirty="0"/>
                            <a:t>1024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86.67%</a:t>
                          </a:r>
                          <a:endParaRPr lang="zh-CN" altLang="en-US" dirty="0"/>
                        </a:p>
                      </a:txBody>
                      <a:tcPr/>
                    </a:tc>
                    <a:tc>
                      <a:txBody>
                        <a:bodyPr/>
                        <a:lstStyle/>
                        <a:p>
                          <a:pPr algn="ctr"/>
                          <a:r>
                            <a:rPr lang="en-US" altLang="zh-CN" dirty="0"/>
                            <a:t>13.33%</a:t>
                          </a:r>
                          <a:endParaRPr lang="zh-CN" altLang="en-US" dirty="0"/>
                        </a:p>
                      </a:txBody>
                      <a:tcPr/>
                    </a:tc>
                    <a:extLst>
                      <a:ext uri="{0D108BD9-81ED-4DB2-BD59-A6C34878D82A}">
                        <a16:rowId xmlns:a16="http://schemas.microsoft.com/office/drawing/2014/main" val="2885870439"/>
                      </a:ext>
                    </a:extLst>
                  </a:tr>
                  <a:tr h="370840">
                    <a:tc>
                      <a:txBody>
                        <a:bodyPr/>
                        <a:lstStyle/>
                        <a:p>
                          <a:pPr algn="ctr"/>
                          <a:r>
                            <a:rPr lang="en-US" altLang="zh-CN" b="0" dirty="0">
                              <a:solidFill>
                                <a:srgbClr val="FF0000"/>
                              </a:solidFill>
                              <a:latin typeface="+mn-ea"/>
                              <a:ea typeface="+mn-ea"/>
                            </a:rPr>
                            <a:t>Ⅱ</a:t>
                          </a:r>
                          <a:endParaRPr lang="zh-CN" altLang="en-US" b="0" dirty="0">
                            <a:solidFill>
                              <a:srgbClr val="FF0000"/>
                            </a:solidFill>
                            <a:latin typeface="+mn-ea"/>
                            <a:ea typeface="+mn-ea"/>
                          </a:endParaRPr>
                        </a:p>
                      </a:txBody>
                      <a:tcPr/>
                    </a:tc>
                    <a:tc>
                      <a:txBody>
                        <a:bodyPr/>
                        <a:lstStyle/>
                        <a:p>
                          <a:pPr algn="ctr"/>
                          <a:r>
                            <a:rPr lang="en-US" altLang="zh-CN" b="0" dirty="0">
                              <a:solidFill>
                                <a:srgbClr val="FF0000"/>
                              </a:solidFill>
                            </a:rPr>
                            <a:t>1024</a:t>
                          </a:r>
                          <a:endParaRPr lang="zh-CN" altLang="en-US" b="0" dirty="0">
                            <a:solidFill>
                              <a:srgbClr val="FF0000"/>
                            </a:solidFill>
                          </a:endParaRPr>
                        </a:p>
                      </a:txBody>
                      <a:tcPr/>
                    </a:tc>
                    <a:tc>
                      <a:txBody>
                        <a:bodyPr/>
                        <a:lstStyle/>
                        <a:p>
                          <a:pPr algn="ctr"/>
                          <a:r>
                            <a:rPr lang="en-US" altLang="zh-CN" b="0" dirty="0">
                              <a:solidFill>
                                <a:srgbClr val="FF0000"/>
                              </a:solidFill>
                            </a:rPr>
                            <a:t>3</a:t>
                          </a:r>
                          <a:endParaRPr lang="zh-CN" altLang="en-US" b="0" dirty="0">
                            <a:solidFill>
                              <a:srgbClr val="FF0000"/>
                            </a:solidFill>
                          </a:endParaRPr>
                        </a:p>
                      </a:txBody>
                      <a:tcPr/>
                    </a:tc>
                    <a:tc>
                      <a:txBody>
                        <a:bodyPr/>
                        <a:lstStyle/>
                        <a:p>
                          <a:pPr algn="ctr"/>
                          <a:r>
                            <a:rPr lang="en-US" altLang="zh-CN" b="0" dirty="0">
                              <a:solidFill>
                                <a:srgbClr val="FF0000"/>
                              </a:solidFill>
                            </a:rPr>
                            <a:t>87.03%</a:t>
                          </a:r>
                          <a:endParaRPr lang="zh-CN" altLang="en-US" b="0" dirty="0">
                            <a:solidFill>
                              <a:srgbClr val="FF0000"/>
                            </a:solidFill>
                          </a:endParaRPr>
                        </a:p>
                      </a:txBody>
                      <a:tcPr/>
                    </a:tc>
                    <a:tc>
                      <a:txBody>
                        <a:bodyPr/>
                        <a:lstStyle/>
                        <a:p>
                          <a:pPr algn="ctr"/>
                          <a:r>
                            <a:rPr lang="en-US" altLang="zh-CN" b="0" dirty="0">
                              <a:solidFill>
                                <a:srgbClr val="FF0000"/>
                              </a:solidFill>
                            </a:rPr>
                            <a:t>12.97%</a:t>
                          </a:r>
                          <a:endParaRPr lang="zh-CN" altLang="en-US" b="0" dirty="0">
                            <a:solidFill>
                              <a:srgbClr val="FF0000"/>
                            </a:solidFill>
                          </a:endParaRPr>
                        </a:p>
                      </a:txBody>
                      <a:tcPr/>
                    </a:tc>
                    <a:extLst>
                      <a:ext uri="{0D108BD9-81ED-4DB2-BD59-A6C34878D82A}">
                        <a16:rowId xmlns:a16="http://schemas.microsoft.com/office/drawing/2014/main" val="1637238679"/>
                      </a:ext>
                    </a:extLst>
                  </a:tr>
                  <a:tr h="370840">
                    <a:tc>
                      <a:txBody>
                        <a:bodyPr/>
                        <a:lstStyle/>
                        <a:p>
                          <a:pPr algn="ctr"/>
                          <a:r>
                            <a:rPr lang="en-US" altLang="zh-CN" dirty="0">
                              <a:latin typeface="+mn-ea"/>
                              <a:ea typeface="+mn-ea"/>
                            </a:rPr>
                            <a:t>Ⅲ</a:t>
                          </a:r>
                          <a:endParaRPr lang="zh-CN" altLang="en-US" dirty="0">
                            <a:latin typeface="+mn-ea"/>
                            <a:ea typeface="+mn-ea"/>
                          </a:endParaRPr>
                        </a:p>
                      </a:txBody>
                      <a:tcPr/>
                    </a:tc>
                    <a:tc>
                      <a:txBody>
                        <a:bodyPr/>
                        <a:lstStyle/>
                        <a:p>
                          <a:pPr algn="ctr"/>
                          <a:r>
                            <a:rPr lang="en-US" altLang="zh-CN" dirty="0"/>
                            <a:t>2048</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88.07%</a:t>
                          </a:r>
                          <a:endParaRPr lang="zh-CN" altLang="en-US" dirty="0"/>
                        </a:p>
                      </a:txBody>
                      <a:tcPr/>
                    </a:tc>
                    <a:tc>
                      <a:txBody>
                        <a:bodyPr/>
                        <a:lstStyle/>
                        <a:p>
                          <a:pPr algn="ctr"/>
                          <a:r>
                            <a:rPr lang="en-US" altLang="zh-CN" dirty="0"/>
                            <a:t>11.93%</a:t>
                          </a:r>
                          <a:endParaRPr lang="zh-CN" altLang="en-US" dirty="0"/>
                        </a:p>
                      </a:txBody>
                      <a:tcPr/>
                    </a:tc>
                    <a:extLst>
                      <a:ext uri="{0D108BD9-81ED-4DB2-BD59-A6C34878D82A}">
                        <a16:rowId xmlns:a16="http://schemas.microsoft.com/office/drawing/2014/main" val="180831696"/>
                      </a:ext>
                    </a:extLst>
                  </a:tr>
                </a:tbl>
              </a:graphicData>
            </a:graphic>
          </p:graphicFrame>
        </mc:Choice>
        <mc:Fallback>
          <p:graphicFrame>
            <p:nvGraphicFramePr>
              <p:cNvPr id="18" name="表格 17">
                <a:extLst>
                  <a:ext uri="{FF2B5EF4-FFF2-40B4-BE49-F238E27FC236}">
                    <a16:creationId xmlns:a16="http://schemas.microsoft.com/office/drawing/2014/main" id="{144CBF67-B1FA-234D-31A1-8486DD3FBB89}"/>
                  </a:ext>
                </a:extLst>
              </p:cNvPr>
              <p:cNvGraphicFramePr>
                <a:graphicFrameLocks noGrp="1"/>
              </p:cNvGraphicFramePr>
              <p:nvPr>
                <p:extLst>
                  <p:ext uri="{D42A27DB-BD31-4B8C-83A1-F6EECF244321}">
                    <p14:modId xmlns:p14="http://schemas.microsoft.com/office/powerpoint/2010/main" val="1118375611"/>
                  </p:ext>
                </p:extLst>
              </p:nvPr>
            </p:nvGraphicFramePr>
            <p:xfrm>
              <a:off x="474588" y="5050294"/>
              <a:ext cx="5184575" cy="1483360"/>
            </p:xfrm>
            <a:graphic>
              <a:graphicData uri="http://schemas.openxmlformats.org/drawingml/2006/table">
                <a:tbl>
                  <a:tblPr firstRow="1" bandRow="1">
                    <a:tableStyleId>{5C22544A-7EE6-4342-B048-85BDC9FD1C3A}</a:tableStyleId>
                  </a:tblPr>
                  <a:tblGrid>
                    <a:gridCol w="1202259">
                      <a:extLst>
                        <a:ext uri="{9D8B030D-6E8A-4147-A177-3AD203B41FA5}">
                          <a16:colId xmlns:a16="http://schemas.microsoft.com/office/drawing/2014/main" val="985303172"/>
                        </a:ext>
                      </a:extLst>
                    </a:gridCol>
                    <a:gridCol w="1080120">
                      <a:extLst>
                        <a:ext uri="{9D8B030D-6E8A-4147-A177-3AD203B41FA5}">
                          <a16:colId xmlns:a16="http://schemas.microsoft.com/office/drawing/2014/main" val="877658604"/>
                        </a:ext>
                      </a:extLst>
                    </a:gridCol>
                    <a:gridCol w="648072">
                      <a:extLst>
                        <a:ext uri="{9D8B030D-6E8A-4147-A177-3AD203B41FA5}">
                          <a16:colId xmlns:a16="http://schemas.microsoft.com/office/drawing/2014/main" val="2372736805"/>
                        </a:ext>
                      </a:extLst>
                    </a:gridCol>
                    <a:gridCol w="1152128">
                      <a:extLst>
                        <a:ext uri="{9D8B030D-6E8A-4147-A177-3AD203B41FA5}">
                          <a16:colId xmlns:a16="http://schemas.microsoft.com/office/drawing/2014/main" val="1886359643"/>
                        </a:ext>
                      </a:extLst>
                    </a:gridCol>
                    <a:gridCol w="1101996">
                      <a:extLst>
                        <a:ext uri="{9D8B030D-6E8A-4147-A177-3AD203B41FA5}">
                          <a16:colId xmlns:a16="http://schemas.microsoft.com/office/drawing/2014/main" val="2764399988"/>
                        </a:ext>
                      </a:extLst>
                    </a:gridCol>
                  </a:tblGrid>
                  <a:tr h="370840">
                    <a:tc>
                      <a:txBody>
                        <a:bodyPr/>
                        <a:lstStyle/>
                        <a:p>
                          <a:pPr algn="ctr"/>
                          <a:r>
                            <a:rPr lang="en-US" altLang="zh-CN" dirty="0">
                              <a:latin typeface="+mn-ea"/>
                              <a:ea typeface="+mn-ea"/>
                            </a:rPr>
                            <a:t>PBS Set</a:t>
                          </a:r>
                          <a:endParaRPr lang="zh-CN" altLang="en-US" dirty="0">
                            <a:latin typeface="+mn-ea"/>
                            <a:ea typeface="+mn-ea"/>
                          </a:endParaRPr>
                        </a:p>
                      </a:txBody>
                      <a:tcPr/>
                    </a:tc>
                    <a:tc>
                      <a:txBody>
                        <a:bodyPr/>
                        <a:lstStyle/>
                        <a:p>
                          <a:endParaRPr lang="zh-CN"/>
                        </a:p>
                      </a:txBody>
                      <a:tcPr>
                        <a:blipFill>
                          <a:blip r:embed="rId8"/>
                          <a:stretch>
                            <a:fillRect l="-112429" t="-8197" r="-271751" b="-324590"/>
                          </a:stretch>
                        </a:blipFill>
                      </a:tcPr>
                    </a:tc>
                    <a:tc>
                      <a:txBody>
                        <a:bodyPr/>
                        <a:lstStyle/>
                        <a:p>
                          <a:endParaRPr lang="zh-CN"/>
                        </a:p>
                      </a:txBody>
                      <a:tcPr>
                        <a:blipFill>
                          <a:blip r:embed="rId8"/>
                          <a:stretch>
                            <a:fillRect l="-351402" t="-8197" r="-349533" b="-324590"/>
                          </a:stretch>
                        </a:blipFill>
                      </a:tcPr>
                    </a:tc>
                    <a:tc>
                      <a:txBody>
                        <a:bodyPr/>
                        <a:lstStyle/>
                        <a:p>
                          <a:pPr algn="ctr"/>
                          <a:r>
                            <a:rPr lang="en-US" altLang="zh-CN" dirty="0"/>
                            <a:t>NTT(%)</a:t>
                          </a:r>
                          <a:endParaRPr lang="zh-CN" altLang="en-US" dirty="0"/>
                        </a:p>
                      </a:txBody>
                      <a:tcPr/>
                    </a:tc>
                    <a:tc>
                      <a:txBody>
                        <a:bodyPr/>
                        <a:lstStyle/>
                        <a:p>
                          <a:pPr algn="ctr"/>
                          <a:r>
                            <a:rPr lang="en-US" altLang="zh-CN" dirty="0"/>
                            <a:t>MAC(%)</a:t>
                          </a:r>
                          <a:endParaRPr lang="zh-CN" altLang="en-US" dirty="0"/>
                        </a:p>
                      </a:txBody>
                      <a:tcPr/>
                    </a:tc>
                    <a:extLst>
                      <a:ext uri="{0D108BD9-81ED-4DB2-BD59-A6C34878D82A}">
                        <a16:rowId xmlns:a16="http://schemas.microsoft.com/office/drawing/2014/main" val="3781128951"/>
                      </a:ext>
                    </a:extLst>
                  </a:tr>
                  <a:tr h="370840">
                    <a:tc>
                      <a:txBody>
                        <a:bodyPr/>
                        <a:lstStyle/>
                        <a:p>
                          <a:pPr algn="ctr"/>
                          <a:r>
                            <a:rPr lang="en-US" altLang="zh-CN" dirty="0">
                              <a:latin typeface="+mn-ea"/>
                              <a:ea typeface="+mn-ea"/>
                            </a:rPr>
                            <a:t>Ⅰ</a:t>
                          </a:r>
                          <a:endParaRPr lang="zh-CN" altLang="en-US" dirty="0">
                            <a:latin typeface="+mn-ea"/>
                            <a:ea typeface="+mn-ea"/>
                          </a:endParaRPr>
                        </a:p>
                      </a:txBody>
                      <a:tcPr/>
                    </a:tc>
                    <a:tc>
                      <a:txBody>
                        <a:bodyPr/>
                        <a:lstStyle/>
                        <a:p>
                          <a:pPr algn="ctr"/>
                          <a:r>
                            <a:rPr lang="en-US" altLang="zh-CN" dirty="0"/>
                            <a:t>1024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86.67%</a:t>
                          </a:r>
                          <a:endParaRPr lang="zh-CN" altLang="en-US" dirty="0"/>
                        </a:p>
                      </a:txBody>
                      <a:tcPr/>
                    </a:tc>
                    <a:tc>
                      <a:txBody>
                        <a:bodyPr/>
                        <a:lstStyle/>
                        <a:p>
                          <a:pPr algn="ctr"/>
                          <a:r>
                            <a:rPr lang="en-US" altLang="zh-CN" dirty="0"/>
                            <a:t>13.33%</a:t>
                          </a:r>
                          <a:endParaRPr lang="zh-CN" altLang="en-US" dirty="0"/>
                        </a:p>
                      </a:txBody>
                      <a:tcPr/>
                    </a:tc>
                    <a:extLst>
                      <a:ext uri="{0D108BD9-81ED-4DB2-BD59-A6C34878D82A}">
                        <a16:rowId xmlns:a16="http://schemas.microsoft.com/office/drawing/2014/main" val="2885870439"/>
                      </a:ext>
                    </a:extLst>
                  </a:tr>
                  <a:tr h="370840">
                    <a:tc>
                      <a:txBody>
                        <a:bodyPr/>
                        <a:lstStyle/>
                        <a:p>
                          <a:pPr algn="ctr"/>
                          <a:r>
                            <a:rPr lang="en-US" altLang="zh-CN" b="0" dirty="0">
                              <a:solidFill>
                                <a:srgbClr val="FF0000"/>
                              </a:solidFill>
                              <a:latin typeface="+mn-ea"/>
                              <a:ea typeface="+mn-ea"/>
                            </a:rPr>
                            <a:t>Ⅱ</a:t>
                          </a:r>
                          <a:endParaRPr lang="zh-CN" altLang="en-US" b="0" dirty="0">
                            <a:solidFill>
                              <a:srgbClr val="FF0000"/>
                            </a:solidFill>
                            <a:latin typeface="+mn-ea"/>
                            <a:ea typeface="+mn-ea"/>
                          </a:endParaRPr>
                        </a:p>
                      </a:txBody>
                      <a:tcPr/>
                    </a:tc>
                    <a:tc>
                      <a:txBody>
                        <a:bodyPr/>
                        <a:lstStyle/>
                        <a:p>
                          <a:pPr algn="ctr"/>
                          <a:r>
                            <a:rPr lang="en-US" altLang="zh-CN" b="0" dirty="0">
                              <a:solidFill>
                                <a:srgbClr val="FF0000"/>
                              </a:solidFill>
                            </a:rPr>
                            <a:t>1024</a:t>
                          </a:r>
                          <a:endParaRPr lang="zh-CN" altLang="en-US" b="0" dirty="0">
                            <a:solidFill>
                              <a:srgbClr val="FF0000"/>
                            </a:solidFill>
                          </a:endParaRPr>
                        </a:p>
                      </a:txBody>
                      <a:tcPr/>
                    </a:tc>
                    <a:tc>
                      <a:txBody>
                        <a:bodyPr/>
                        <a:lstStyle/>
                        <a:p>
                          <a:pPr algn="ctr"/>
                          <a:r>
                            <a:rPr lang="en-US" altLang="zh-CN" b="0" dirty="0">
                              <a:solidFill>
                                <a:srgbClr val="FF0000"/>
                              </a:solidFill>
                            </a:rPr>
                            <a:t>3</a:t>
                          </a:r>
                          <a:endParaRPr lang="zh-CN" altLang="en-US" b="0" dirty="0">
                            <a:solidFill>
                              <a:srgbClr val="FF0000"/>
                            </a:solidFill>
                          </a:endParaRPr>
                        </a:p>
                      </a:txBody>
                      <a:tcPr/>
                    </a:tc>
                    <a:tc>
                      <a:txBody>
                        <a:bodyPr/>
                        <a:lstStyle/>
                        <a:p>
                          <a:pPr algn="ctr"/>
                          <a:r>
                            <a:rPr lang="en-US" altLang="zh-CN" b="0" dirty="0">
                              <a:solidFill>
                                <a:srgbClr val="FF0000"/>
                              </a:solidFill>
                            </a:rPr>
                            <a:t>87.03%</a:t>
                          </a:r>
                          <a:endParaRPr lang="zh-CN" altLang="en-US" b="0" dirty="0">
                            <a:solidFill>
                              <a:srgbClr val="FF0000"/>
                            </a:solidFill>
                          </a:endParaRPr>
                        </a:p>
                      </a:txBody>
                      <a:tcPr/>
                    </a:tc>
                    <a:tc>
                      <a:txBody>
                        <a:bodyPr/>
                        <a:lstStyle/>
                        <a:p>
                          <a:pPr algn="ctr"/>
                          <a:r>
                            <a:rPr lang="en-US" altLang="zh-CN" b="0" dirty="0">
                              <a:solidFill>
                                <a:srgbClr val="FF0000"/>
                              </a:solidFill>
                            </a:rPr>
                            <a:t>12.97%</a:t>
                          </a:r>
                          <a:endParaRPr lang="zh-CN" altLang="en-US" b="0" dirty="0">
                            <a:solidFill>
                              <a:srgbClr val="FF0000"/>
                            </a:solidFill>
                          </a:endParaRPr>
                        </a:p>
                      </a:txBody>
                      <a:tcPr/>
                    </a:tc>
                    <a:extLst>
                      <a:ext uri="{0D108BD9-81ED-4DB2-BD59-A6C34878D82A}">
                        <a16:rowId xmlns:a16="http://schemas.microsoft.com/office/drawing/2014/main" val="1637238679"/>
                      </a:ext>
                    </a:extLst>
                  </a:tr>
                  <a:tr h="370840">
                    <a:tc>
                      <a:txBody>
                        <a:bodyPr/>
                        <a:lstStyle/>
                        <a:p>
                          <a:pPr algn="ctr"/>
                          <a:r>
                            <a:rPr lang="en-US" altLang="zh-CN" dirty="0">
                              <a:latin typeface="+mn-ea"/>
                              <a:ea typeface="+mn-ea"/>
                            </a:rPr>
                            <a:t>Ⅲ</a:t>
                          </a:r>
                          <a:endParaRPr lang="zh-CN" altLang="en-US" dirty="0">
                            <a:latin typeface="+mn-ea"/>
                            <a:ea typeface="+mn-ea"/>
                          </a:endParaRPr>
                        </a:p>
                      </a:txBody>
                      <a:tcPr/>
                    </a:tc>
                    <a:tc>
                      <a:txBody>
                        <a:bodyPr/>
                        <a:lstStyle/>
                        <a:p>
                          <a:pPr algn="ctr"/>
                          <a:r>
                            <a:rPr lang="en-US" altLang="zh-CN" dirty="0"/>
                            <a:t>2048</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88.07%</a:t>
                          </a:r>
                          <a:endParaRPr lang="zh-CN" altLang="en-US" dirty="0"/>
                        </a:p>
                      </a:txBody>
                      <a:tcPr/>
                    </a:tc>
                    <a:tc>
                      <a:txBody>
                        <a:bodyPr/>
                        <a:lstStyle/>
                        <a:p>
                          <a:pPr algn="ctr"/>
                          <a:r>
                            <a:rPr lang="en-US" altLang="zh-CN" dirty="0"/>
                            <a:t>11.93%</a:t>
                          </a:r>
                          <a:endParaRPr lang="zh-CN" altLang="en-US" dirty="0"/>
                        </a:p>
                      </a:txBody>
                      <a:tcPr/>
                    </a:tc>
                    <a:extLst>
                      <a:ext uri="{0D108BD9-81ED-4DB2-BD59-A6C34878D82A}">
                        <a16:rowId xmlns:a16="http://schemas.microsoft.com/office/drawing/2014/main" val="180831696"/>
                      </a:ext>
                    </a:extLst>
                  </a:tr>
                </a:tbl>
              </a:graphicData>
            </a:graphic>
          </p:graphicFrame>
        </mc:Fallback>
      </mc:AlternateContent>
      <p:grpSp>
        <p:nvGrpSpPr>
          <p:cNvPr id="14" name="组合 13">
            <a:extLst>
              <a:ext uri="{FF2B5EF4-FFF2-40B4-BE49-F238E27FC236}">
                <a16:creationId xmlns:a16="http://schemas.microsoft.com/office/drawing/2014/main" id="{DF1D6D52-9B9F-F810-6C0A-BB79E95DD937}"/>
              </a:ext>
            </a:extLst>
          </p:cNvPr>
          <p:cNvGrpSpPr/>
          <p:nvPr/>
        </p:nvGrpSpPr>
        <p:grpSpPr>
          <a:xfrm>
            <a:off x="6241400" y="1585393"/>
            <a:ext cx="6185657" cy="5060076"/>
            <a:chOff x="6241400" y="1815857"/>
            <a:chExt cx="6185657" cy="5060076"/>
          </a:xfrm>
        </p:grpSpPr>
        <p:pic>
          <p:nvPicPr>
            <p:cNvPr id="8" name="图片 7">
              <a:extLst>
                <a:ext uri="{FF2B5EF4-FFF2-40B4-BE49-F238E27FC236}">
                  <a16:creationId xmlns:a16="http://schemas.microsoft.com/office/drawing/2014/main" id="{0CC2A16A-4FE4-9A86-9911-499B1F06B0CC}"/>
                </a:ext>
              </a:extLst>
            </p:cNvPr>
            <p:cNvPicPr>
              <a:picLocks noChangeAspect="1"/>
            </p:cNvPicPr>
            <p:nvPr/>
          </p:nvPicPr>
          <p:blipFill>
            <a:blip r:embed="rId9"/>
            <a:stretch>
              <a:fillRect/>
            </a:stretch>
          </p:blipFill>
          <p:spPr>
            <a:xfrm>
              <a:off x="6241400" y="1815857"/>
              <a:ext cx="6185657" cy="2042384"/>
            </a:xfrm>
            <a:prstGeom prst="rect">
              <a:avLst/>
            </a:prstGeom>
          </p:spPr>
        </p:pic>
        <p:pic>
          <p:nvPicPr>
            <p:cNvPr id="12" name="图片 11">
              <a:extLst>
                <a:ext uri="{FF2B5EF4-FFF2-40B4-BE49-F238E27FC236}">
                  <a16:creationId xmlns:a16="http://schemas.microsoft.com/office/drawing/2014/main" id="{853C5B30-43EC-A4D7-310B-B03819F72D27}"/>
                </a:ext>
              </a:extLst>
            </p:cNvPr>
            <p:cNvPicPr>
              <a:picLocks noChangeAspect="1"/>
            </p:cNvPicPr>
            <p:nvPr/>
          </p:nvPicPr>
          <p:blipFill>
            <a:blip r:embed="rId10"/>
            <a:stretch>
              <a:fillRect/>
            </a:stretch>
          </p:blipFill>
          <p:spPr>
            <a:xfrm>
              <a:off x="6241400" y="4051945"/>
              <a:ext cx="6185656" cy="2823988"/>
            </a:xfrm>
            <a:prstGeom prst="rect">
              <a:avLst/>
            </a:prstGeom>
          </p:spPr>
        </p:pic>
      </p:grpSp>
    </p:spTree>
    <p:extLst>
      <p:ext uri="{BB962C8B-B14F-4D97-AF65-F5344CB8AC3E}">
        <p14:creationId xmlns:p14="http://schemas.microsoft.com/office/powerpoint/2010/main" val="3024314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7D476-AE9D-3871-AF7F-1BAB1106189A}"/>
            </a:ext>
          </a:extLst>
        </p:cNvPr>
        <p:cNvGrpSpPr/>
        <p:nvPr/>
      </p:nvGrpSpPr>
      <p:grpSpPr>
        <a:xfrm>
          <a:off x="0" y="0"/>
          <a:ext cx="0" cy="0"/>
          <a:chOff x="0" y="0"/>
          <a:chExt cx="0" cy="0"/>
        </a:xfrm>
      </p:grpSpPr>
      <p:sp>
        <p:nvSpPr>
          <p:cNvPr id="22" name="矩形 4">
            <a:extLst>
              <a:ext uri="{FF2B5EF4-FFF2-40B4-BE49-F238E27FC236}">
                <a16:creationId xmlns:a16="http://schemas.microsoft.com/office/drawing/2014/main" id="{4C0AB18A-E1CB-E404-642C-7E3D24680727}"/>
              </a:ext>
            </a:extLst>
          </p:cNvPr>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cxnSp>
        <p:nvCxnSpPr>
          <p:cNvPr id="23" name="直接连接符 22">
            <a:extLst>
              <a:ext uri="{FF2B5EF4-FFF2-40B4-BE49-F238E27FC236}">
                <a16:creationId xmlns:a16="http://schemas.microsoft.com/office/drawing/2014/main" id="{1C09F127-A27D-178B-842E-D7AC63014F4B}"/>
              </a:ext>
            </a:extLst>
          </p:cNvPr>
          <p:cNvCxnSpPr/>
          <p:nvPr/>
        </p:nvCxnSpPr>
        <p:spPr>
          <a:xfrm>
            <a:off x="807617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3F07680E-4EB6-080E-3F94-98DC72ADEB70}"/>
              </a:ext>
            </a:extLst>
          </p:cNvPr>
          <p:cNvSpPr/>
          <p:nvPr/>
        </p:nvSpPr>
        <p:spPr>
          <a:xfrm>
            <a:off x="3408758" y="0"/>
            <a:ext cx="1757014" cy="835267"/>
          </a:xfrm>
          <a:prstGeom prst="rect">
            <a:avLst/>
          </a:prstGeom>
          <a:solidFill>
            <a:srgbClr val="194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cxnSp>
        <p:nvCxnSpPr>
          <p:cNvPr id="25" name="直接连接符 24">
            <a:extLst>
              <a:ext uri="{FF2B5EF4-FFF2-40B4-BE49-F238E27FC236}">
                <a16:creationId xmlns:a16="http://schemas.microsoft.com/office/drawing/2014/main" id="{83ED0604-B657-0360-A886-C44AA124382C}"/>
              </a:ext>
            </a:extLst>
          </p:cNvPr>
          <p:cNvCxnSpPr/>
          <p:nvPr/>
        </p:nvCxnSpPr>
        <p:spPr>
          <a:xfrm>
            <a:off x="994871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a:extLst>
              <a:ext uri="{FF2B5EF4-FFF2-40B4-BE49-F238E27FC236}">
                <a16:creationId xmlns:a16="http://schemas.microsoft.com/office/drawing/2014/main" id="{AAFB32A9-589B-AC02-2976-BC0FE12B0376}"/>
              </a:ext>
            </a:extLst>
          </p:cNvPr>
          <p:cNvSpPr txBox="1"/>
          <p:nvPr/>
        </p:nvSpPr>
        <p:spPr>
          <a:xfrm>
            <a:off x="3559674" y="227698"/>
            <a:ext cx="1417422" cy="359410"/>
          </a:xfrm>
          <a:prstGeom prst="rect">
            <a:avLst/>
          </a:prstGeom>
          <a:noFill/>
        </p:spPr>
        <p:txBody>
          <a:bodyPr wrap="square" lIns="0" tIns="50622" rIns="0" bIns="50622" rtlCol="0">
            <a:spAutoFit/>
          </a:bodyPr>
          <a:lstStyle/>
          <a:p>
            <a:pPr algn="ctr"/>
            <a:r>
              <a:rPr lang="zh-CN" altLang="en-US" sz="1685" b="1" dirty="0">
                <a:solidFill>
                  <a:schemeClr val="bg1"/>
                </a:solidFill>
                <a:latin typeface="Times New Roman" panose="02020603050405020304" charset="0"/>
                <a:ea typeface="思源黑体" panose="020B0400000000000000" charset="-122"/>
                <a:cs typeface="+mn-ea"/>
                <a:sym typeface="+mn-lt"/>
              </a:rPr>
              <a:t>毕业典礼报道</a:t>
            </a:r>
          </a:p>
        </p:txBody>
      </p:sp>
      <p:sp>
        <p:nvSpPr>
          <p:cNvPr id="27" name="TextBox 7">
            <a:extLst>
              <a:ext uri="{FF2B5EF4-FFF2-40B4-BE49-F238E27FC236}">
                <a16:creationId xmlns:a16="http://schemas.microsoft.com/office/drawing/2014/main" id="{A9D8B4B5-65F3-7038-1838-B68C4BFDD6FF}"/>
              </a:ext>
            </a:extLst>
          </p:cNvPr>
          <p:cNvSpPr txBox="1"/>
          <p:nvPr/>
        </p:nvSpPr>
        <p:spPr>
          <a:xfrm>
            <a:off x="5270530" y="227699"/>
            <a:ext cx="141742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特稿</a:t>
            </a:r>
          </a:p>
        </p:txBody>
      </p:sp>
      <p:sp>
        <p:nvSpPr>
          <p:cNvPr id="28" name="TextBox 9">
            <a:extLst>
              <a:ext uri="{FF2B5EF4-FFF2-40B4-BE49-F238E27FC236}">
                <a16:creationId xmlns:a16="http://schemas.microsoft.com/office/drawing/2014/main" id="{6601A2EA-0B09-41A2-8DAC-8EC5507CCD21}"/>
              </a:ext>
            </a:extLst>
          </p:cNvPr>
          <p:cNvSpPr txBox="1"/>
          <p:nvPr/>
        </p:nvSpPr>
        <p:spPr>
          <a:xfrm>
            <a:off x="7105308" y="227698"/>
            <a:ext cx="1417422" cy="619125"/>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专访领雁奖获得者</a:t>
            </a:r>
          </a:p>
        </p:txBody>
      </p:sp>
      <p:sp>
        <p:nvSpPr>
          <p:cNvPr id="29" name="TextBox 10">
            <a:extLst>
              <a:ext uri="{FF2B5EF4-FFF2-40B4-BE49-F238E27FC236}">
                <a16:creationId xmlns:a16="http://schemas.microsoft.com/office/drawing/2014/main" id="{EA714E4A-93BF-86C5-6DF9-A68AEFADDCCC}"/>
              </a:ext>
            </a:extLst>
          </p:cNvPr>
          <p:cNvSpPr txBox="1"/>
          <p:nvPr/>
        </p:nvSpPr>
        <p:spPr>
          <a:xfrm>
            <a:off x="8789172" y="249186"/>
            <a:ext cx="1606098"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校园文化活动</a:t>
            </a:r>
          </a:p>
        </p:txBody>
      </p:sp>
      <p:sp>
        <p:nvSpPr>
          <p:cNvPr id="30" name="TextBox 11">
            <a:extLst>
              <a:ext uri="{FF2B5EF4-FFF2-40B4-BE49-F238E27FC236}">
                <a16:creationId xmlns:a16="http://schemas.microsoft.com/office/drawing/2014/main" id="{14CC5464-AC3F-B17C-F23B-DC71B5159E90}"/>
              </a:ext>
            </a:extLst>
          </p:cNvPr>
          <p:cNvSpPr txBox="1"/>
          <p:nvPr/>
        </p:nvSpPr>
        <p:spPr>
          <a:xfrm>
            <a:off x="10738750" y="227698"/>
            <a:ext cx="175701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技能培训</a:t>
            </a:r>
          </a:p>
        </p:txBody>
      </p:sp>
      <p:cxnSp>
        <p:nvCxnSpPr>
          <p:cNvPr id="31" name="直接连接符 30">
            <a:extLst>
              <a:ext uri="{FF2B5EF4-FFF2-40B4-BE49-F238E27FC236}">
                <a16:creationId xmlns:a16="http://schemas.microsoft.com/office/drawing/2014/main" id="{757EEC49-A9E7-7D04-89B8-03FD208BDE6B}"/>
              </a:ext>
            </a:extLst>
          </p:cNvPr>
          <p:cNvCxnSpPr/>
          <p:nvPr/>
        </p:nvCxnSpPr>
        <p:spPr>
          <a:xfrm>
            <a:off x="6241400"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13783A8C-6ABC-6F95-7F3E-41284151D9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p:sp>
        <p:nvSpPr>
          <p:cNvPr id="34" name="矩形 4">
            <a:extLst>
              <a:ext uri="{FF2B5EF4-FFF2-40B4-BE49-F238E27FC236}">
                <a16:creationId xmlns:a16="http://schemas.microsoft.com/office/drawing/2014/main" id="{F38A65B0-5F40-ADDA-204E-0D308DC91E60}"/>
              </a:ext>
            </a:extLst>
          </p:cNvPr>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sp>
        <p:nvSpPr>
          <p:cNvPr id="35" name="矩形 34">
            <a:extLst>
              <a:ext uri="{FF2B5EF4-FFF2-40B4-BE49-F238E27FC236}">
                <a16:creationId xmlns:a16="http://schemas.microsoft.com/office/drawing/2014/main" id="{116C7C9C-FDD5-24A1-CF83-513DF4844FFF}"/>
              </a:ext>
            </a:extLst>
          </p:cNvPr>
          <p:cNvSpPr/>
          <p:nvPr/>
        </p:nvSpPr>
        <p:spPr>
          <a:xfrm>
            <a:off x="3837087" y="-17513"/>
            <a:ext cx="9036000" cy="852780"/>
          </a:xfrm>
          <a:prstGeom prst="rect">
            <a:avLst/>
          </a:prstGeom>
          <a:solidFill>
            <a:srgbClr val="314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2" name="矩形 1">
            <a:extLst>
              <a:ext uri="{FF2B5EF4-FFF2-40B4-BE49-F238E27FC236}">
                <a16:creationId xmlns:a16="http://schemas.microsoft.com/office/drawing/2014/main" id="{D1557429-3566-0D6E-A258-593290A7847A}"/>
              </a:ext>
            </a:extLst>
          </p:cNvPr>
          <p:cNvSpPr/>
          <p:nvPr/>
        </p:nvSpPr>
        <p:spPr>
          <a:xfrm>
            <a:off x="3839081"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6" name="TextBox 6">
            <a:extLst>
              <a:ext uri="{FF2B5EF4-FFF2-40B4-BE49-F238E27FC236}">
                <a16:creationId xmlns:a16="http://schemas.microsoft.com/office/drawing/2014/main" id="{65FB15CC-CA98-8698-362A-06652998F5EA}"/>
              </a:ext>
            </a:extLst>
          </p:cNvPr>
          <p:cNvSpPr txBox="1"/>
          <p:nvPr/>
        </p:nvSpPr>
        <p:spPr>
          <a:xfrm>
            <a:off x="4116152" y="236526"/>
            <a:ext cx="1794768" cy="346075"/>
          </a:xfrm>
          <a:prstGeom prst="rect">
            <a:avLst/>
          </a:prstGeom>
          <a:noFill/>
        </p:spPr>
        <p:txBody>
          <a:bodyPr wrap="square" lIns="0" tIns="50622" rIns="0" bIns="50622" rtlCol="0">
            <a:spAutoFit/>
          </a:bodyPr>
          <a:lstStyle/>
          <a:p>
            <a:pPr algn="dist"/>
            <a:r>
              <a:rPr lang="zh-CN" altLang="en-US" sz="1600" b="1" spc="-211" dirty="0">
                <a:solidFill>
                  <a:srgbClr val="7F7F7F"/>
                </a:solidFill>
                <a:latin typeface="Times New Roman" panose="02020603050405020304" charset="0"/>
                <a:ea typeface="思源黑体" panose="020B0400000000000000" charset="-122"/>
                <a:cs typeface="+mn-ea"/>
                <a:sym typeface="+mn-lt"/>
              </a:rPr>
              <a:t>研究背景及意义</a:t>
            </a:r>
          </a:p>
        </p:txBody>
      </p:sp>
      <p:sp>
        <p:nvSpPr>
          <p:cNvPr id="3" name="矩形 2">
            <a:extLst>
              <a:ext uri="{FF2B5EF4-FFF2-40B4-BE49-F238E27FC236}">
                <a16:creationId xmlns:a16="http://schemas.microsoft.com/office/drawing/2014/main" id="{86FD7448-78A4-9B3E-9DCA-4FF462525E84}"/>
              </a:ext>
            </a:extLst>
          </p:cNvPr>
          <p:cNvSpPr/>
          <p:nvPr/>
        </p:nvSpPr>
        <p:spPr>
          <a:xfrm>
            <a:off x="6092266"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5" name="矩形 4">
            <a:extLst>
              <a:ext uri="{FF2B5EF4-FFF2-40B4-BE49-F238E27FC236}">
                <a16:creationId xmlns:a16="http://schemas.microsoft.com/office/drawing/2014/main" id="{3F5D44C0-3148-2A17-AC6A-14C798EC245D}"/>
              </a:ext>
            </a:extLst>
          </p:cNvPr>
          <p:cNvSpPr/>
          <p:nvPr/>
        </p:nvSpPr>
        <p:spPr>
          <a:xfrm>
            <a:off x="8353066" y="-11153"/>
            <a:ext cx="2260800" cy="8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8" name="TextBox 9">
            <a:extLst>
              <a:ext uri="{FF2B5EF4-FFF2-40B4-BE49-F238E27FC236}">
                <a16:creationId xmlns:a16="http://schemas.microsoft.com/office/drawing/2014/main" id="{BFA0817D-B263-CE2C-29B0-D5690F7E1EFE}"/>
              </a:ext>
            </a:extLst>
          </p:cNvPr>
          <p:cNvSpPr txBox="1"/>
          <p:nvPr/>
        </p:nvSpPr>
        <p:spPr>
          <a:xfrm>
            <a:off x="6328547" y="236526"/>
            <a:ext cx="1757012" cy="361534"/>
          </a:xfrm>
          <a:prstGeom prst="rect">
            <a:avLst/>
          </a:prstGeom>
          <a:noFill/>
        </p:spPr>
        <p:txBody>
          <a:bodyPr wrap="square" lIns="0" tIns="50622" rIns="0" bIns="50622" rtlCol="0">
            <a:spAutoFit/>
          </a:bodyPr>
          <a:lstStyle/>
          <a:p>
            <a:pPr algn="dist"/>
            <a:r>
              <a:rPr lang="zh-CN" altLang="en-US" sz="1685" b="1" dirty="0">
                <a:solidFill>
                  <a:srgbClr val="7F7F7F"/>
                </a:solidFill>
                <a:latin typeface="Times New Roman" panose="02020603050405020304" charset="0"/>
                <a:ea typeface="思源黑体" panose="020B0400000000000000" charset="-122"/>
                <a:cs typeface="+mn-ea"/>
                <a:sym typeface="+mn-lt"/>
              </a:rPr>
              <a:t>研究问题和方案</a:t>
            </a:r>
          </a:p>
        </p:txBody>
      </p:sp>
      <p:sp>
        <p:nvSpPr>
          <p:cNvPr id="39" name="TextBox 10">
            <a:extLst>
              <a:ext uri="{FF2B5EF4-FFF2-40B4-BE49-F238E27FC236}">
                <a16:creationId xmlns:a16="http://schemas.microsoft.com/office/drawing/2014/main" id="{0A9F760C-13A7-8C00-3588-E5839A4B49F4}"/>
              </a:ext>
            </a:extLst>
          </p:cNvPr>
          <p:cNvSpPr txBox="1"/>
          <p:nvPr/>
        </p:nvSpPr>
        <p:spPr>
          <a:xfrm>
            <a:off x="8686001" y="236526"/>
            <a:ext cx="1606098" cy="361534"/>
          </a:xfrm>
          <a:prstGeom prst="rect">
            <a:avLst/>
          </a:prstGeom>
          <a:noFill/>
        </p:spPr>
        <p:txBody>
          <a:bodyPr wrap="square" lIns="0" tIns="50622" rIns="0" bIns="50622" rtlCol="0">
            <a:spAutoFit/>
          </a:bodyPr>
          <a:lstStyle/>
          <a:p>
            <a:pPr algn="dist"/>
            <a:r>
              <a:rPr lang="zh-CN" altLang="en-US" sz="1685" b="1" dirty="0">
                <a:solidFill>
                  <a:srgbClr val="7F7F7F"/>
                </a:solidFill>
                <a:latin typeface="Times New Roman" panose="02020603050405020304" charset="0"/>
                <a:ea typeface="思源黑体" panose="020B0400000000000000" charset="-122"/>
                <a:cs typeface="+mn-ea"/>
                <a:sym typeface="+mn-lt"/>
              </a:rPr>
              <a:t>研究方法及结果</a:t>
            </a:r>
          </a:p>
        </p:txBody>
      </p:sp>
      <p:sp>
        <p:nvSpPr>
          <p:cNvPr id="40" name="TextBox 11">
            <a:extLst>
              <a:ext uri="{FF2B5EF4-FFF2-40B4-BE49-F238E27FC236}">
                <a16:creationId xmlns:a16="http://schemas.microsoft.com/office/drawing/2014/main" id="{20834D9F-691C-DBD2-F1AF-36404CED9C47}"/>
              </a:ext>
            </a:extLst>
          </p:cNvPr>
          <p:cNvSpPr txBox="1"/>
          <p:nvPr/>
        </p:nvSpPr>
        <p:spPr>
          <a:xfrm>
            <a:off x="10954145" y="236526"/>
            <a:ext cx="1683136" cy="361534"/>
          </a:xfrm>
          <a:prstGeom prst="rect">
            <a:avLst/>
          </a:prstGeom>
          <a:noFill/>
        </p:spPr>
        <p:txBody>
          <a:bodyPr wrap="square" lIns="0" tIns="50622" rIns="0" bIns="50622" rtlCol="0">
            <a:spAutoFit/>
          </a:bodyPr>
          <a:lstStyle/>
          <a:p>
            <a:pPr algn="dist"/>
            <a:r>
              <a:rPr lang="zh-CN" altLang="en-US" sz="1685" b="1" dirty="0">
                <a:solidFill>
                  <a:schemeClr val="bg1"/>
                </a:solidFill>
                <a:latin typeface="Times New Roman" panose="02020603050405020304" charset="0"/>
                <a:ea typeface="思源黑体" panose="020B0400000000000000" charset="-122"/>
                <a:cs typeface="+mn-ea"/>
                <a:sym typeface="+mn-lt"/>
              </a:rPr>
              <a:t>实验评估和总结</a:t>
            </a:r>
          </a:p>
        </p:txBody>
      </p:sp>
      <p:pic>
        <p:nvPicPr>
          <p:cNvPr id="42" name="图片 41">
            <a:extLst>
              <a:ext uri="{FF2B5EF4-FFF2-40B4-BE49-F238E27FC236}">
                <a16:creationId xmlns:a16="http://schemas.microsoft.com/office/drawing/2014/main" id="{E11208D1-5CE1-518D-70A3-D603828C73B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21945B03-B7DE-5164-AF60-55CD90503C33}"/>
                  </a:ext>
                </a:extLst>
              </p:cNvPr>
              <p:cNvSpPr txBox="1"/>
              <p:nvPr/>
            </p:nvSpPr>
            <p:spPr>
              <a:xfrm>
                <a:off x="524719" y="1024037"/>
                <a:ext cx="9001000" cy="584775"/>
              </a:xfrm>
              <a:prstGeom prst="rect">
                <a:avLst/>
              </a:prstGeom>
              <a:noFill/>
            </p:spPr>
            <p:txBody>
              <a:bodyPr wrap="square" rtlCol="0">
                <a:spAutoFit/>
              </a:bodyPr>
              <a:lstStyle/>
              <a:p>
                <a:r>
                  <a:rPr lang="en-US" altLang="zh-CN" sz="3200" dirty="0">
                    <a:solidFill>
                      <a:srgbClr val="194A96"/>
                    </a:solidFill>
                  </a:rPr>
                  <a:t>3. </a:t>
                </a:r>
                <a:r>
                  <a:rPr lang="zh-CN" altLang="en-US" sz="3200" dirty="0">
                    <a:solidFill>
                      <a:srgbClr val="194A96"/>
                    </a:solidFill>
                  </a:rPr>
                  <a:t>算子理论评估：</a:t>
                </a:r>
                <a14:m>
                  <m:oMath xmlns:m="http://schemas.openxmlformats.org/officeDocument/2006/math">
                    <m:r>
                      <a:rPr lang="en-US" altLang="zh-CN" sz="3200" b="0" i="1" smtClean="0">
                        <a:solidFill>
                          <a:srgbClr val="194A96"/>
                        </a:solidFill>
                        <a:latin typeface="Cambria Math" panose="02040503050406030204" pitchFamily="18" charset="0"/>
                      </a:rPr>
                      <m:t>𝑃𝐵𝑆</m:t>
                    </m:r>
                  </m:oMath>
                </a14:m>
                <a:endParaRPr lang="zh-CN" altLang="en-US" sz="3200" dirty="0">
                  <a:solidFill>
                    <a:srgbClr val="194A96"/>
                  </a:solidFill>
                </a:endParaRPr>
              </a:p>
            </p:txBody>
          </p:sp>
        </mc:Choice>
        <mc:Fallback>
          <p:sp>
            <p:nvSpPr>
              <p:cNvPr id="4" name="文本框 3">
                <a:extLst>
                  <a:ext uri="{FF2B5EF4-FFF2-40B4-BE49-F238E27FC236}">
                    <a16:creationId xmlns:a16="http://schemas.microsoft.com/office/drawing/2014/main" id="{21945B03-B7DE-5164-AF60-55CD90503C33}"/>
                  </a:ext>
                </a:extLst>
              </p:cNvPr>
              <p:cNvSpPr txBox="1">
                <a:spLocks noRot="1" noChangeAspect="1" noMove="1" noResize="1" noEditPoints="1" noAdjustHandles="1" noChangeArrowheads="1" noChangeShapeType="1" noTextEdit="1"/>
              </p:cNvSpPr>
              <p:nvPr/>
            </p:nvSpPr>
            <p:spPr>
              <a:xfrm>
                <a:off x="524719" y="1024037"/>
                <a:ext cx="9001000" cy="584775"/>
              </a:xfrm>
              <a:prstGeom prst="rect">
                <a:avLst/>
              </a:prstGeom>
              <a:blipFill>
                <a:blip r:embed="rId4"/>
                <a:stretch>
                  <a:fillRect l="-1693" t="-18750" b="-354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961E3877-7F80-F8E8-A329-EA8CD0B45209}"/>
                  </a:ext>
                </a:extLst>
              </p:cNvPr>
              <p:cNvSpPr txBox="1"/>
              <p:nvPr/>
            </p:nvSpPr>
            <p:spPr>
              <a:xfrm>
                <a:off x="524718" y="1585742"/>
                <a:ext cx="5454521" cy="2933624"/>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sym typeface="Wingdings" panose="05000000000000000000" pitchFamily="2" charset="2"/>
                  </a:rPr>
                  <a:t>子操作数目</a:t>
                </a:r>
                <a:r>
                  <a:rPr lang="zh-CN" altLang="en-US" dirty="0">
                    <a:sym typeface="Wingdings" panose="05000000000000000000" pitchFamily="2" charset="2"/>
                  </a:rPr>
                  <a:t>：</a:t>
                </a:r>
                <a:endParaRPr lang="en-US" altLang="zh-CN" dirty="0">
                  <a:sym typeface="Wingdings" panose="05000000000000000000" pitchFamily="2" charset="2"/>
                </a:endParaRPr>
              </a:p>
              <a:p>
                <a:pPr marL="925830" lvl="1" indent="-285750">
                  <a:buFont typeface="Wingdings" panose="05000000000000000000" pitchFamily="2" charset="2"/>
                  <a:buChar char="Ø"/>
                </a:pPr>
                <a:r>
                  <a:rPr lang="en-US" altLang="zh-CN" dirty="0">
                    <a:sym typeface="Wingdings" panose="05000000000000000000" pitchFamily="2" charset="2"/>
                  </a:rPr>
                  <a:t>NTT</a:t>
                </a:r>
                <a:r>
                  <a:rPr lang="zh-CN" altLang="en-US" dirty="0">
                    <a:sym typeface="Wingdings" panose="05000000000000000000" pitchFamily="2" charset="2"/>
                  </a:rPr>
                  <a:t>：</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m:t>
                    </m:r>
                    <m:d>
                      <m:dPr>
                        <m:ctrlPr>
                          <a:rPr lang="en-US" altLang="zh-CN"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𝑘</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+1</m:t>
                        </m:r>
                      </m:e>
                    </m:d>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𝑙</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+1)</m:t>
                    </m:r>
                  </m:oMath>
                </a14:m>
                <a:endParaRPr lang="en-US" altLang="zh-CN" dirty="0">
                  <a:sym typeface="Wingdings" panose="05000000000000000000" pitchFamily="2" charset="2"/>
                </a:endParaRPr>
              </a:p>
              <a:p>
                <a:pPr marL="925830" lvl="1" indent="-285750">
                  <a:buFont typeface="Wingdings" panose="05000000000000000000" pitchFamily="2" charset="2"/>
                  <a:buChar char="Ø"/>
                </a:pPr>
                <a:r>
                  <a:rPr lang="en-US" altLang="zh-CN" dirty="0">
                    <a:sym typeface="Wingdings" panose="05000000000000000000" pitchFamily="2" charset="2"/>
                  </a:rPr>
                  <a:t>MAC</a:t>
                </a:r>
                <a:r>
                  <a:rPr lang="zh-CN" altLang="en-US" dirty="0">
                    <a:sym typeface="Wingdings" panose="05000000000000000000" pitchFamily="2" charset="2"/>
                  </a:rPr>
                  <a:t>：</a:t>
                </a:r>
                <a14:m>
                  <m:oMath xmlns:m="http://schemas.openxmlformats.org/officeDocument/2006/math">
                    <m:r>
                      <m:rPr>
                        <m:sty m:val="p"/>
                      </m:rPr>
                      <a:rPr lang="en-US" altLang="zh-CN" b="0" i="0" smtClean="0">
                        <a:latin typeface="Cambria Math" panose="02040503050406030204" pitchFamily="18" charset="0"/>
                        <a:ea typeface="Cambria Math" panose="02040503050406030204" pitchFamily="18" charset="0"/>
                        <a:sym typeface="Wingdings" panose="05000000000000000000" pitchFamily="2" charset="2"/>
                      </a:rPr>
                      <m:t>MAR</m:t>
                    </m:r>
                    <m:d>
                      <m:dPr>
                        <m:ctrlPr>
                          <a:rPr lang="en-US" altLang="zh-CN" b="0" i="0" smtClean="0">
                            <a:latin typeface="Cambria Math" panose="02040503050406030204" pitchFamily="18" charset="0"/>
                            <a:ea typeface="Cambria Math" panose="02040503050406030204" pitchFamily="18" charset="0"/>
                            <a:sym typeface="Wingdings" panose="05000000000000000000" pitchFamily="2" charset="2"/>
                          </a:rPr>
                        </m:ctrlPr>
                      </m:dPr>
                      <m:e>
                        <m:r>
                          <a:rPr lang="en-US" altLang="zh-CN" b="0" i="0" smtClean="0">
                            <a:latin typeface="Cambria Math" panose="02040503050406030204" pitchFamily="18" charset="0"/>
                            <a:ea typeface="Cambria Math" panose="02040503050406030204" pitchFamily="18" charset="0"/>
                            <a:sym typeface="Wingdings" panose="05000000000000000000" pitchFamily="2" charset="2"/>
                          </a:rPr>
                          <m:t>1,1</m:t>
                        </m:r>
                      </m:e>
                    </m:d>
                    <m:r>
                      <a:rPr lang="en-US" altLang="zh-CN" b="0" i="0" smtClean="0">
                        <a:latin typeface="Cambria Math" panose="02040503050406030204" pitchFamily="18" charset="0"/>
                        <a:ea typeface="Cambria Math" panose="02040503050406030204" pitchFamily="18" charset="0"/>
                        <a:sym typeface="Wingdings" panose="05000000000000000000" pitchFamily="2" charset="2"/>
                      </a:rPr>
                      <m:t>+</m:t>
                    </m:r>
                    <m:r>
                      <m:rPr>
                        <m:sty m:val="p"/>
                      </m:rPr>
                      <a:rPr lang="en-US" altLang="zh-CN" b="0" i="0" smtClean="0">
                        <a:latin typeface="Cambria Math" panose="02040503050406030204" pitchFamily="18" charset="0"/>
                        <a:ea typeface="Cambria Math" panose="02040503050406030204" pitchFamily="18" charset="0"/>
                        <a:sym typeface="Wingdings" panose="05000000000000000000" pitchFamily="2" charset="2"/>
                      </a:rPr>
                      <m:t>n</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𝑀𝐴𝑅</m:t>
                    </m:r>
                    <m:d>
                      <m:dPr>
                        <m:ctrlPr>
                          <a:rPr lang="en-US" altLang="zh-CN" b="0" i="1" smtClean="0">
                            <a:latin typeface="Cambria Math" panose="02040503050406030204" pitchFamily="18" charset="0"/>
                            <a:sym typeface="Wingdings" panose="05000000000000000000" pitchFamily="2" charset="2"/>
                          </a:rPr>
                        </m:ctrlPr>
                      </m:dPr>
                      <m:e>
                        <m:d>
                          <m:dPr>
                            <m:ctrlPr>
                              <a:rPr lang="en-US" altLang="zh-CN" b="0" i="1" smtClean="0">
                                <a:latin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sym typeface="Wingdings" panose="05000000000000000000" pitchFamily="2" charset="2"/>
                              </a:rPr>
                              <m:t>𝑘</m:t>
                            </m:r>
                            <m:r>
                              <a:rPr lang="en-US" altLang="zh-CN" b="0" i="1" smtClean="0">
                                <a:latin typeface="Cambria Math" panose="02040503050406030204" pitchFamily="18" charset="0"/>
                                <a:sym typeface="Wingdings" panose="05000000000000000000" pitchFamily="2" charset="2"/>
                              </a:rPr>
                              <m:t>+1</m:t>
                            </m:r>
                          </m:e>
                        </m:d>
                        <m:r>
                          <a:rPr lang="en-US" altLang="zh-CN" b="0" i="1" smtClean="0">
                            <a:latin typeface="Cambria Math" panose="02040503050406030204" pitchFamily="18" charset="0"/>
                            <a:sym typeface="Wingdings" panose="05000000000000000000" pitchFamily="2" charset="2"/>
                          </a:rPr>
                          <m:t>𝑙</m:t>
                        </m:r>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1</m:t>
                        </m:r>
                      </m:e>
                    </m:d>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𝑀𝐴𝑅</m:t>
                    </m:r>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𝑙</m:t>
                    </m:r>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1</m:t>
                    </m:r>
                    <m:r>
                      <a:rPr lang="en-US" altLang="zh-CN" b="0" i="1" smtClean="0">
                        <a:latin typeface="Cambria Math" panose="02040503050406030204" pitchFamily="18" charset="0"/>
                        <a:sym typeface="Wingdings" panose="05000000000000000000" pitchFamily="2" charset="2"/>
                      </a:rPr>
                      <m:t>)</m:t>
                    </m:r>
                  </m:oMath>
                </a14:m>
                <a:endParaRPr lang="en-US" altLang="zh-CN" dirty="0">
                  <a:sym typeface="Wingdings" panose="05000000000000000000" pitchFamily="2" charset="2"/>
                </a:endParaRPr>
              </a:p>
              <a:p>
                <a:pPr marL="925830" lvl="1" indent="-285750">
                  <a:buFont typeface="Wingdings" panose="05000000000000000000" pitchFamily="2" charset="2"/>
                  <a:buChar char="Ø"/>
                </a:pPr>
                <a:r>
                  <a:rPr lang="en-US" altLang="zh-CN" dirty="0">
                    <a:sym typeface="Wingdings" panose="05000000000000000000" pitchFamily="2" charset="2"/>
                  </a:rPr>
                  <a:t>Others</a:t>
                </a:r>
                <a:r>
                  <a:rPr lang="zh-CN" altLang="en-US" dirty="0">
                    <a:sym typeface="Wingdings" panose="05000000000000000000" pitchFamily="2" charset="2"/>
                  </a:rPr>
                  <a:t>：</a:t>
                </a:r>
                <a14:m>
                  <m:oMath xmlns:m="http://schemas.openxmlformats.org/officeDocument/2006/math">
                    <m:r>
                      <a:rPr lang="en-US" altLang="zh-CN" b="0" i="1" smtClean="0">
                        <a:latin typeface="Cambria Math" panose="02040503050406030204" pitchFamily="18" charset="0"/>
                        <a:sym typeface="Wingdings" panose="05000000000000000000" pitchFamily="2" charset="2"/>
                      </a:rPr>
                      <m:t>4</m:t>
                    </m:r>
                    <m:r>
                      <a:rPr lang="en-US" altLang="zh-CN" b="0" i="1" smtClean="0">
                        <a:latin typeface="Cambria Math" panose="02040503050406030204" pitchFamily="18" charset="0"/>
                        <a:sym typeface="Wingdings" panose="05000000000000000000" pitchFamily="2" charset="2"/>
                      </a:rPr>
                      <m:t>𝑛</m:t>
                    </m:r>
                    <m:r>
                      <a:rPr lang="en-US" altLang="zh-CN" b="0" i="1" smtClean="0">
                        <a:latin typeface="Cambria Math" panose="02040503050406030204" pitchFamily="18" charset="0"/>
                        <a:sym typeface="Wingdings" panose="05000000000000000000" pitchFamily="2" charset="2"/>
                      </a:rPr>
                      <m:t>+3</m:t>
                    </m:r>
                  </m:oMath>
                </a14:m>
                <a:endParaRPr lang="en-US" altLang="zh-CN" dirty="0">
                  <a:sym typeface="Wingdings" panose="05000000000000000000" pitchFamily="2" charset="2"/>
                </a:endParaRPr>
              </a:p>
              <a:p>
                <a:pPr marL="285750" indent="-285750">
                  <a:buFont typeface="Wingdings" panose="05000000000000000000" pitchFamily="2" charset="2"/>
                  <a:buChar char="Ø"/>
                </a:pPr>
                <a:r>
                  <a:rPr lang="zh-CN" altLang="en-US" b="1" dirty="0">
                    <a:sym typeface="Wingdings" panose="05000000000000000000" pitchFamily="2" charset="2"/>
                  </a:rPr>
                  <a:t>子操作运行周期：</a:t>
                </a:r>
                <a:endParaRPr lang="en-US" altLang="zh-CN" b="1" dirty="0">
                  <a:sym typeface="Wingdings" panose="05000000000000000000" pitchFamily="2" charset="2"/>
                </a:endParaRPr>
              </a:p>
              <a:p>
                <a:pPr marL="925830" lvl="1" indent="-285750">
                  <a:buFont typeface="Wingdings" panose="05000000000000000000" pitchFamily="2" charset="2"/>
                  <a:buChar char="Ø"/>
                </a:pPr>
                <a:r>
                  <a:rPr lang="en-US" altLang="zh-CN" dirty="0">
                    <a:sym typeface="Wingdings" panose="05000000000000000000" pitchFamily="2" charset="2"/>
                  </a:rPr>
                  <a:t>NTT</a:t>
                </a:r>
                <a:r>
                  <a:rPr lang="zh-CN" altLang="en-US" dirty="0">
                    <a:sym typeface="Wingdings" panose="05000000000000000000" pitchFamily="2" charset="2"/>
                  </a:rPr>
                  <a:t>：</a:t>
                </a:r>
                <a14:m>
                  <m:oMath xmlns:m="http://schemas.openxmlformats.org/officeDocument/2006/math">
                    <m:r>
                      <a:rPr lang="en-US" altLang="zh-CN" b="0" i="1" smtClean="0">
                        <a:latin typeface="Cambria Math" panose="02040503050406030204" pitchFamily="18" charset="0"/>
                        <a:sym typeface="Wingdings" panose="05000000000000000000" pitchFamily="2" charset="2"/>
                      </a:rPr>
                      <m:t>(</m:t>
                    </m:r>
                    <m:r>
                      <a:rPr lang="en-US" altLang="zh-CN" i="1">
                        <a:latin typeface="Cambria Math" panose="02040503050406030204" pitchFamily="18" charset="0"/>
                        <a:sym typeface="Wingdings" panose="05000000000000000000" pitchFamily="2" charset="2"/>
                      </a:rPr>
                      <m:t>𝑛</m:t>
                    </m:r>
                    <m:r>
                      <a:rPr lang="en-US" altLang="zh-CN" i="1">
                        <a:latin typeface="Cambria Math" panose="02040503050406030204" pitchFamily="18" charset="0"/>
                        <a:ea typeface="Cambria Math" panose="02040503050406030204" pitchFamily="18" charset="0"/>
                        <a:sym typeface="Wingdings" panose="05000000000000000000" pitchFamily="2" charset="2"/>
                      </a:rPr>
                      <m:t>∙(</m:t>
                    </m:r>
                    <m:d>
                      <m:dPr>
                        <m:ctrlPr>
                          <a:rPr lang="en-US" altLang="zh-CN" i="1">
                            <a:latin typeface="Cambria Math" panose="02040503050406030204" pitchFamily="18" charset="0"/>
                            <a:ea typeface="Cambria Math" panose="02040503050406030204" pitchFamily="18" charset="0"/>
                            <a:sym typeface="Wingdings" panose="05000000000000000000" pitchFamily="2" charset="2"/>
                          </a:rPr>
                        </m:ctrlPr>
                      </m:dPr>
                      <m:e>
                        <m:r>
                          <a:rPr lang="en-US" altLang="zh-CN" i="1">
                            <a:latin typeface="Cambria Math" panose="02040503050406030204" pitchFamily="18" charset="0"/>
                            <a:ea typeface="Cambria Math" panose="02040503050406030204" pitchFamily="18" charset="0"/>
                            <a:sym typeface="Wingdings" panose="05000000000000000000" pitchFamily="2" charset="2"/>
                          </a:rPr>
                          <m:t>𝑘</m:t>
                        </m:r>
                        <m:r>
                          <a:rPr lang="en-US" altLang="zh-CN" i="1">
                            <a:latin typeface="Cambria Math" panose="02040503050406030204" pitchFamily="18" charset="0"/>
                            <a:ea typeface="Cambria Math" panose="02040503050406030204" pitchFamily="18" charset="0"/>
                            <a:sym typeface="Wingdings" panose="05000000000000000000" pitchFamily="2" charset="2"/>
                          </a:rPr>
                          <m:t>+1</m:t>
                        </m:r>
                      </m:e>
                    </m:d>
                    <m:r>
                      <a:rPr lang="en-US" altLang="zh-CN" i="1">
                        <a:latin typeface="Cambria Math" panose="02040503050406030204" pitchFamily="18" charset="0"/>
                        <a:ea typeface="Cambria Math" panose="02040503050406030204" pitchFamily="18" charset="0"/>
                        <a:sym typeface="Wingdings" panose="05000000000000000000" pitchFamily="2" charset="2"/>
                      </a:rPr>
                      <m:t>𝑙</m:t>
                    </m:r>
                    <m:r>
                      <a:rPr lang="en-US" altLang="zh-CN" i="1">
                        <a:latin typeface="Cambria Math" panose="02040503050406030204" pitchFamily="18" charset="0"/>
                        <a:ea typeface="Cambria Math" panose="02040503050406030204" pitchFamily="18" charset="0"/>
                        <a:sym typeface="Wingdings" panose="05000000000000000000" pitchFamily="2" charset="2"/>
                      </a:rPr>
                      <m:t>+1))×</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𝑁𝑙𝑜𝑔𝑁</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/2×3</m:t>
                    </m:r>
                  </m:oMath>
                </a14:m>
                <a:endParaRPr lang="en-US" altLang="zh-CN" dirty="0">
                  <a:sym typeface="Wingdings" panose="05000000000000000000" pitchFamily="2" charset="2"/>
                </a:endParaRPr>
              </a:p>
              <a:p>
                <a:pPr marL="925830" lvl="1" indent="-285750">
                  <a:buFont typeface="Wingdings" panose="05000000000000000000" pitchFamily="2" charset="2"/>
                  <a:buChar char="Ø"/>
                </a:pPr>
                <a:r>
                  <a:rPr lang="en-US" altLang="zh-CN" dirty="0">
                    <a:sym typeface="Wingdings" panose="05000000000000000000" pitchFamily="2" charset="2"/>
                  </a:rPr>
                  <a:t>MAC</a:t>
                </a:r>
                <a:r>
                  <a:rPr lang="zh-CN" altLang="en-US" dirty="0">
                    <a:sym typeface="Wingdings" panose="05000000000000000000" pitchFamily="2" charset="2"/>
                  </a:rPr>
                  <a:t>：</a:t>
                </a:r>
                <a14:m>
                  <m:oMath xmlns:m="http://schemas.openxmlformats.org/officeDocument/2006/math">
                    <m:r>
                      <a:rPr lang="en-US" altLang="zh-CN" b="0" i="1" smtClean="0">
                        <a:latin typeface="Cambria Math" panose="02040503050406030204" pitchFamily="18" charset="0"/>
                        <a:sym typeface="Wingdings" panose="05000000000000000000" pitchFamily="2" charset="2"/>
                      </a:rPr>
                      <m:t>3</m:t>
                    </m:r>
                    <m:r>
                      <a:rPr lang="en-US" altLang="zh-CN" b="0" i="1" smtClean="0">
                        <a:latin typeface="Cambria Math" panose="02040503050406030204" pitchFamily="18" charset="0"/>
                        <a:sym typeface="Wingdings" panose="05000000000000000000" pitchFamily="2" charset="2"/>
                      </a:rPr>
                      <m:t>𝑁</m:t>
                    </m:r>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𝑛</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m:t>
                    </m:r>
                    <m:d>
                      <m:dPr>
                        <m:ctrlPr>
                          <a:rPr lang="en-US" altLang="zh-CN" b="0" i="1" smtClean="0">
                            <a:latin typeface="Cambria Math" panose="02040503050406030204" pitchFamily="18" charset="0"/>
                            <a:ea typeface="Cambria Math" panose="02040503050406030204" pitchFamily="18" charset="0"/>
                            <a:sym typeface="Wingdings" panose="05000000000000000000" pitchFamily="2" charset="2"/>
                          </a:rPr>
                        </m:ctrlPr>
                      </m:dPr>
                      <m:e>
                        <m:d>
                          <m:dPr>
                            <m:ctrlPr>
                              <a:rPr lang="en-US" altLang="zh-CN"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𝑘</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+1</m:t>
                            </m:r>
                          </m:e>
                        </m:d>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𝑙</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+2</m:t>
                        </m:r>
                      </m:e>
                    </m:d>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𝑁</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m:t>
                    </m:r>
                    <m:d>
                      <m:dPr>
                        <m:ctrlPr>
                          <a:rPr lang="en-US" altLang="zh-CN"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𝑙</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+2</m:t>
                        </m:r>
                      </m:e>
                    </m:d>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𝑁</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m:t>
                    </m:r>
                    <m:d>
                      <m:dPr>
                        <m:ctrlPr>
                          <a:rPr lang="en-US" altLang="zh-CN"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ea typeface="Cambria Math" panose="02040503050406030204" pitchFamily="18" charset="0"/>
                            <a:sym typeface="Wingdings" panose="05000000000000000000" pitchFamily="2" charset="2"/>
                          </a:rPr>
                          <m:t>4</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𝑛</m:t>
                        </m:r>
                        <m:r>
                          <a:rPr lang="en-US" altLang="zh-CN" b="0" i="1" smtClean="0">
                            <a:latin typeface="Cambria Math" panose="02040503050406030204" pitchFamily="18" charset="0"/>
                            <a:ea typeface="Cambria Math" panose="02040503050406030204" pitchFamily="18" charset="0"/>
                            <a:sym typeface="Wingdings" panose="05000000000000000000" pitchFamily="2" charset="2"/>
                          </a:rPr>
                          <m:t>+3</m:t>
                        </m:r>
                      </m:e>
                    </m:d>
                    <m:r>
                      <a:rPr lang="en-US" altLang="zh-CN" b="0" i="1" smtClean="0">
                        <a:latin typeface="Cambria Math" panose="02040503050406030204" pitchFamily="18" charset="0"/>
                        <a:ea typeface="Cambria Math" panose="02040503050406030204" pitchFamily="18" charset="0"/>
                        <a:sym typeface="Wingdings" panose="05000000000000000000" pitchFamily="2" charset="2"/>
                      </a:rPr>
                      <m:t>𝑁</m:t>
                    </m:r>
                  </m:oMath>
                </a14:m>
                <a:endParaRPr lang="en-US" altLang="zh-CN" dirty="0">
                  <a:sym typeface="Wingdings" panose="05000000000000000000" pitchFamily="2" charset="2"/>
                </a:endParaRPr>
              </a:p>
              <a:p>
                <a:pPr marL="285750" indent="-285750">
                  <a:buFont typeface="Wingdings" panose="05000000000000000000" pitchFamily="2" charset="2"/>
                  <a:buChar char="Ø"/>
                </a:pPr>
                <a:r>
                  <a:rPr lang="zh-CN" altLang="en-US" b="1" dirty="0">
                    <a:sym typeface="Wingdings" panose="05000000000000000000" pitchFamily="2" charset="2"/>
                  </a:rPr>
                  <a:t>子操作比例：</a:t>
                </a:r>
                <a:endParaRPr lang="en-US" altLang="zh-CN" b="1" dirty="0">
                  <a:sym typeface="Wingdings" panose="05000000000000000000" pitchFamily="2" charset="2"/>
                </a:endParaRPr>
              </a:p>
            </p:txBody>
          </p:sp>
        </mc:Choice>
        <mc:Fallback>
          <p:sp>
            <p:nvSpPr>
              <p:cNvPr id="11" name="文本框 10">
                <a:extLst>
                  <a:ext uri="{FF2B5EF4-FFF2-40B4-BE49-F238E27FC236}">
                    <a16:creationId xmlns:a16="http://schemas.microsoft.com/office/drawing/2014/main" id="{961E3877-7F80-F8E8-A329-EA8CD0B45209}"/>
                  </a:ext>
                </a:extLst>
              </p:cNvPr>
              <p:cNvSpPr txBox="1">
                <a:spLocks noRot="1" noChangeAspect="1" noMove="1" noResize="1" noEditPoints="1" noAdjustHandles="1" noChangeArrowheads="1" noChangeShapeType="1" noTextEdit="1"/>
              </p:cNvSpPr>
              <p:nvPr/>
            </p:nvSpPr>
            <p:spPr>
              <a:xfrm>
                <a:off x="524718" y="1585742"/>
                <a:ext cx="5454521" cy="2933624"/>
              </a:xfrm>
              <a:prstGeom prst="rect">
                <a:avLst/>
              </a:prstGeom>
              <a:blipFill>
                <a:blip r:embed="rId5"/>
                <a:stretch>
                  <a:fillRect l="-670" t="-1663" b="-1663"/>
                </a:stretch>
              </a:blipFill>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B7A16B4A-E2F6-31BA-6647-0018151650D0}"/>
              </a:ext>
            </a:extLst>
          </p:cNvPr>
          <p:cNvGraphicFramePr>
            <a:graphicFrameLocks noChangeAspect="1"/>
          </p:cNvGraphicFramePr>
          <p:nvPr>
            <p:extLst>
              <p:ext uri="{D42A27DB-BD31-4B8C-83A1-F6EECF244321}">
                <p14:modId xmlns:p14="http://schemas.microsoft.com/office/powerpoint/2010/main" val="379874615"/>
              </p:ext>
            </p:extLst>
          </p:nvPr>
        </p:nvGraphicFramePr>
        <p:xfrm>
          <a:off x="592138" y="4448175"/>
          <a:ext cx="4530725" cy="1179513"/>
        </p:xfrm>
        <a:graphic>
          <a:graphicData uri="http://schemas.openxmlformats.org/presentationml/2006/ole">
            <mc:AlternateContent xmlns:mc="http://schemas.openxmlformats.org/markup-compatibility/2006">
              <mc:Choice xmlns:v="urn:schemas-microsoft-com:vml" Requires="v">
                <p:oleObj name="AxMath" r:id="rId6" imgW="3171240" imgH="826200" progId="Equation.AxMath">
                  <p:embed/>
                </p:oleObj>
              </mc:Choice>
              <mc:Fallback>
                <p:oleObj name="AxMath" r:id="rId6" imgW="3171240" imgH="826200" progId="Equation.AxMath">
                  <p:embed/>
                  <p:pic>
                    <p:nvPicPr>
                      <p:cNvPr id="13" name="对象 12">
                        <a:extLst>
                          <a:ext uri="{FF2B5EF4-FFF2-40B4-BE49-F238E27FC236}">
                            <a16:creationId xmlns:a16="http://schemas.microsoft.com/office/drawing/2014/main" id="{63A57739-5019-FC62-31A6-6FC965796DFA}"/>
                          </a:ext>
                        </a:extLst>
                      </p:cNvPr>
                      <p:cNvPicPr/>
                      <p:nvPr/>
                    </p:nvPicPr>
                    <p:blipFill>
                      <a:blip r:embed="rId7"/>
                      <a:stretch>
                        <a:fillRect/>
                      </a:stretch>
                    </p:blipFill>
                    <p:spPr>
                      <a:xfrm>
                        <a:off x="592138" y="4448175"/>
                        <a:ext cx="4530725" cy="1179513"/>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graphicFrame>
            <p:nvGraphicFramePr>
              <p:cNvPr id="18" name="表格 17">
                <a:extLst>
                  <a:ext uri="{FF2B5EF4-FFF2-40B4-BE49-F238E27FC236}">
                    <a16:creationId xmlns:a16="http://schemas.microsoft.com/office/drawing/2014/main" id="{C2A7803E-2E13-F6D7-D30C-C4B8D6BEB1FE}"/>
                  </a:ext>
                </a:extLst>
              </p:cNvPr>
              <p:cNvGraphicFramePr>
                <a:graphicFrameLocks noGrp="1"/>
              </p:cNvGraphicFramePr>
              <p:nvPr>
                <p:extLst>
                  <p:ext uri="{D42A27DB-BD31-4B8C-83A1-F6EECF244321}">
                    <p14:modId xmlns:p14="http://schemas.microsoft.com/office/powerpoint/2010/main" val="1069886908"/>
                  </p:ext>
                </p:extLst>
              </p:nvPr>
            </p:nvGraphicFramePr>
            <p:xfrm>
              <a:off x="558890" y="5646908"/>
              <a:ext cx="6734581" cy="1483360"/>
            </p:xfrm>
            <a:graphic>
              <a:graphicData uri="http://schemas.openxmlformats.org/drawingml/2006/table">
                <a:tbl>
                  <a:tblPr firstRow="1" bandRow="1">
                    <a:tableStyleId>{5C22544A-7EE6-4342-B048-85BDC9FD1C3A}</a:tableStyleId>
                  </a:tblPr>
                  <a:tblGrid>
                    <a:gridCol w="1388171">
                      <a:extLst>
                        <a:ext uri="{9D8B030D-6E8A-4147-A177-3AD203B41FA5}">
                          <a16:colId xmlns:a16="http://schemas.microsoft.com/office/drawing/2014/main" val="985303172"/>
                        </a:ext>
                      </a:extLst>
                    </a:gridCol>
                    <a:gridCol w="1247145">
                      <a:extLst>
                        <a:ext uri="{9D8B030D-6E8A-4147-A177-3AD203B41FA5}">
                          <a16:colId xmlns:a16="http://schemas.microsoft.com/office/drawing/2014/main" val="877658604"/>
                        </a:ext>
                      </a:extLst>
                    </a:gridCol>
                    <a:gridCol w="748287">
                      <a:extLst>
                        <a:ext uri="{9D8B030D-6E8A-4147-A177-3AD203B41FA5}">
                          <a16:colId xmlns:a16="http://schemas.microsoft.com/office/drawing/2014/main" val="1305208771"/>
                        </a:ext>
                      </a:extLst>
                    </a:gridCol>
                    <a:gridCol w="748287">
                      <a:extLst>
                        <a:ext uri="{9D8B030D-6E8A-4147-A177-3AD203B41FA5}">
                          <a16:colId xmlns:a16="http://schemas.microsoft.com/office/drawing/2014/main" val="2372736805"/>
                        </a:ext>
                      </a:extLst>
                    </a:gridCol>
                    <a:gridCol w="1330288">
                      <a:extLst>
                        <a:ext uri="{9D8B030D-6E8A-4147-A177-3AD203B41FA5}">
                          <a16:colId xmlns:a16="http://schemas.microsoft.com/office/drawing/2014/main" val="1886359643"/>
                        </a:ext>
                      </a:extLst>
                    </a:gridCol>
                    <a:gridCol w="1272403">
                      <a:extLst>
                        <a:ext uri="{9D8B030D-6E8A-4147-A177-3AD203B41FA5}">
                          <a16:colId xmlns:a16="http://schemas.microsoft.com/office/drawing/2014/main" val="2764399988"/>
                        </a:ext>
                      </a:extLst>
                    </a:gridCol>
                  </a:tblGrid>
                  <a:tr h="370840">
                    <a:tc>
                      <a:txBody>
                        <a:bodyPr/>
                        <a:lstStyle/>
                        <a:p>
                          <a:pPr algn="ctr"/>
                          <a:r>
                            <a:rPr lang="en-US" altLang="zh-CN" dirty="0">
                              <a:latin typeface="+mn-ea"/>
                              <a:ea typeface="+mn-ea"/>
                            </a:rPr>
                            <a:t>PBS Set</a:t>
                          </a:r>
                          <a:endParaRPr lang="zh-CN" altLang="en-US" dirty="0">
                            <a:latin typeface="+mn-ea"/>
                            <a:ea typeface="+mn-ea"/>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𝑵</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𝒌</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𝒍</m:t>
                                </m:r>
                              </m:oMath>
                            </m:oMathPara>
                          </a14:m>
                          <a:endParaRPr lang="zh-CN" altLang="en-US" dirty="0"/>
                        </a:p>
                      </a:txBody>
                      <a:tcPr/>
                    </a:tc>
                    <a:tc>
                      <a:txBody>
                        <a:bodyPr/>
                        <a:lstStyle/>
                        <a:p>
                          <a:pPr algn="ctr"/>
                          <a:r>
                            <a:rPr lang="en-US" altLang="zh-CN" dirty="0"/>
                            <a:t>NTT(%)</a:t>
                          </a:r>
                          <a:endParaRPr lang="zh-CN" altLang="en-US" dirty="0"/>
                        </a:p>
                      </a:txBody>
                      <a:tcPr/>
                    </a:tc>
                    <a:tc>
                      <a:txBody>
                        <a:bodyPr/>
                        <a:lstStyle/>
                        <a:p>
                          <a:pPr algn="ctr"/>
                          <a:r>
                            <a:rPr lang="en-US" altLang="zh-CN" dirty="0"/>
                            <a:t>MAC(%)</a:t>
                          </a:r>
                          <a:endParaRPr lang="zh-CN" altLang="en-US" dirty="0"/>
                        </a:p>
                      </a:txBody>
                      <a:tcPr/>
                    </a:tc>
                    <a:extLst>
                      <a:ext uri="{0D108BD9-81ED-4DB2-BD59-A6C34878D82A}">
                        <a16:rowId xmlns:a16="http://schemas.microsoft.com/office/drawing/2014/main" val="3781128951"/>
                      </a:ext>
                    </a:extLst>
                  </a:tr>
                  <a:tr h="370840">
                    <a:tc>
                      <a:txBody>
                        <a:bodyPr/>
                        <a:lstStyle/>
                        <a:p>
                          <a:pPr algn="ctr"/>
                          <a:r>
                            <a:rPr lang="en-US" altLang="zh-CN" dirty="0">
                              <a:latin typeface="+mn-ea"/>
                              <a:ea typeface="+mn-ea"/>
                            </a:rPr>
                            <a:t>Ⅰ</a:t>
                          </a:r>
                          <a:endParaRPr lang="zh-CN" altLang="en-US" dirty="0">
                            <a:latin typeface="+mn-ea"/>
                            <a:ea typeface="+mn-ea"/>
                          </a:endParaRPr>
                        </a:p>
                      </a:txBody>
                      <a:tcPr/>
                    </a:tc>
                    <a:tc>
                      <a:txBody>
                        <a:bodyPr/>
                        <a:lstStyle/>
                        <a:p>
                          <a:pPr algn="ctr"/>
                          <a:r>
                            <a:rPr lang="en-US" altLang="zh-CN" dirty="0"/>
                            <a:t>1024</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85.70%</a:t>
                          </a:r>
                          <a:endParaRPr lang="zh-CN" altLang="en-US" dirty="0"/>
                        </a:p>
                      </a:txBody>
                      <a:tcPr/>
                    </a:tc>
                    <a:tc>
                      <a:txBody>
                        <a:bodyPr/>
                        <a:lstStyle/>
                        <a:p>
                          <a:pPr algn="ctr"/>
                          <a:r>
                            <a:rPr lang="en-US" altLang="zh-CN" dirty="0"/>
                            <a:t>14.30%</a:t>
                          </a:r>
                          <a:endParaRPr lang="zh-CN" altLang="en-US" dirty="0"/>
                        </a:p>
                      </a:txBody>
                      <a:tcPr/>
                    </a:tc>
                    <a:extLst>
                      <a:ext uri="{0D108BD9-81ED-4DB2-BD59-A6C34878D82A}">
                        <a16:rowId xmlns:a16="http://schemas.microsoft.com/office/drawing/2014/main" val="2885870439"/>
                      </a:ext>
                    </a:extLst>
                  </a:tr>
                  <a:tr h="370840">
                    <a:tc>
                      <a:txBody>
                        <a:bodyPr/>
                        <a:lstStyle/>
                        <a:p>
                          <a:pPr algn="ctr"/>
                          <a:r>
                            <a:rPr lang="en-US" altLang="zh-CN" b="0" dirty="0">
                              <a:solidFill>
                                <a:srgbClr val="FF0000"/>
                              </a:solidFill>
                              <a:latin typeface="+mn-ea"/>
                              <a:ea typeface="+mn-ea"/>
                            </a:rPr>
                            <a:t>Ⅱ</a:t>
                          </a:r>
                          <a:endParaRPr lang="zh-CN" altLang="en-US" b="0" dirty="0">
                            <a:solidFill>
                              <a:srgbClr val="FF0000"/>
                            </a:solidFill>
                            <a:latin typeface="+mn-ea"/>
                            <a:ea typeface="+mn-ea"/>
                          </a:endParaRPr>
                        </a:p>
                      </a:txBody>
                      <a:tcPr/>
                    </a:tc>
                    <a:tc>
                      <a:txBody>
                        <a:bodyPr/>
                        <a:lstStyle/>
                        <a:p>
                          <a:pPr algn="ctr"/>
                          <a:r>
                            <a:rPr lang="en-US" altLang="zh-CN" b="0" dirty="0">
                              <a:solidFill>
                                <a:srgbClr val="FF0000"/>
                              </a:solidFill>
                            </a:rPr>
                            <a:t>1024</a:t>
                          </a:r>
                          <a:endParaRPr lang="zh-CN" altLang="en-US" b="0" dirty="0">
                            <a:solidFill>
                              <a:srgbClr val="FF0000"/>
                            </a:solidFill>
                          </a:endParaRPr>
                        </a:p>
                      </a:txBody>
                      <a:tcPr/>
                    </a:tc>
                    <a:tc>
                      <a:txBody>
                        <a:bodyPr/>
                        <a:lstStyle/>
                        <a:p>
                          <a:pPr algn="ctr"/>
                          <a:r>
                            <a:rPr lang="en-US" altLang="zh-CN" b="0" dirty="0">
                              <a:solidFill>
                                <a:srgbClr val="FF0000"/>
                              </a:solidFill>
                            </a:rPr>
                            <a:t>1</a:t>
                          </a:r>
                          <a:endParaRPr lang="zh-CN" altLang="en-US" b="0" dirty="0">
                            <a:solidFill>
                              <a:srgbClr val="FF0000"/>
                            </a:solidFill>
                          </a:endParaRPr>
                        </a:p>
                      </a:txBody>
                      <a:tcPr/>
                    </a:tc>
                    <a:tc>
                      <a:txBody>
                        <a:bodyPr/>
                        <a:lstStyle/>
                        <a:p>
                          <a:pPr algn="ctr"/>
                          <a:r>
                            <a:rPr lang="en-US" altLang="zh-CN" b="0" dirty="0">
                              <a:solidFill>
                                <a:srgbClr val="FF0000"/>
                              </a:solidFill>
                            </a:rPr>
                            <a:t>3</a:t>
                          </a:r>
                          <a:endParaRPr lang="zh-CN" altLang="en-US" b="0" dirty="0">
                            <a:solidFill>
                              <a:srgbClr val="FF0000"/>
                            </a:solidFill>
                          </a:endParaRPr>
                        </a:p>
                      </a:txBody>
                      <a:tcPr/>
                    </a:tc>
                    <a:tc>
                      <a:txBody>
                        <a:bodyPr/>
                        <a:lstStyle/>
                        <a:p>
                          <a:pPr algn="ctr"/>
                          <a:r>
                            <a:rPr lang="en-US" altLang="zh-CN" b="0" dirty="0">
                              <a:solidFill>
                                <a:srgbClr val="FF0000"/>
                              </a:solidFill>
                            </a:rPr>
                            <a:t>88.22%</a:t>
                          </a:r>
                          <a:endParaRPr lang="zh-CN" altLang="en-US" b="0" dirty="0">
                            <a:solidFill>
                              <a:srgbClr val="FF0000"/>
                            </a:solidFill>
                          </a:endParaRPr>
                        </a:p>
                      </a:txBody>
                      <a:tcPr/>
                    </a:tc>
                    <a:tc>
                      <a:txBody>
                        <a:bodyPr/>
                        <a:lstStyle/>
                        <a:p>
                          <a:pPr algn="ctr"/>
                          <a:r>
                            <a:rPr lang="en-US" altLang="zh-CN" b="0" dirty="0">
                              <a:solidFill>
                                <a:srgbClr val="FF0000"/>
                              </a:solidFill>
                            </a:rPr>
                            <a:t>11.78%</a:t>
                          </a:r>
                          <a:endParaRPr lang="zh-CN" altLang="en-US" b="0" dirty="0">
                            <a:solidFill>
                              <a:srgbClr val="FF0000"/>
                            </a:solidFill>
                          </a:endParaRPr>
                        </a:p>
                      </a:txBody>
                      <a:tcPr/>
                    </a:tc>
                    <a:extLst>
                      <a:ext uri="{0D108BD9-81ED-4DB2-BD59-A6C34878D82A}">
                        <a16:rowId xmlns:a16="http://schemas.microsoft.com/office/drawing/2014/main" val="1637238679"/>
                      </a:ext>
                    </a:extLst>
                  </a:tr>
                  <a:tr h="370840">
                    <a:tc>
                      <a:txBody>
                        <a:bodyPr/>
                        <a:lstStyle/>
                        <a:p>
                          <a:pPr algn="ctr"/>
                          <a:r>
                            <a:rPr lang="en-US" altLang="zh-CN" dirty="0">
                              <a:latin typeface="+mn-ea"/>
                              <a:ea typeface="+mn-ea"/>
                            </a:rPr>
                            <a:t>Ⅲ</a:t>
                          </a:r>
                          <a:endParaRPr lang="zh-CN" altLang="en-US" dirty="0">
                            <a:latin typeface="+mn-ea"/>
                            <a:ea typeface="+mn-ea"/>
                          </a:endParaRPr>
                        </a:p>
                      </a:txBody>
                      <a:tcPr/>
                    </a:tc>
                    <a:tc>
                      <a:txBody>
                        <a:bodyPr/>
                        <a:lstStyle/>
                        <a:p>
                          <a:pPr algn="ctr"/>
                          <a:r>
                            <a:rPr lang="en-US" altLang="zh-CN" dirty="0"/>
                            <a:t>2048</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89.18%</a:t>
                          </a:r>
                          <a:endParaRPr lang="zh-CN" altLang="en-US" dirty="0"/>
                        </a:p>
                      </a:txBody>
                      <a:tcPr/>
                    </a:tc>
                    <a:tc>
                      <a:txBody>
                        <a:bodyPr/>
                        <a:lstStyle/>
                        <a:p>
                          <a:pPr algn="ctr"/>
                          <a:r>
                            <a:rPr lang="en-US" altLang="zh-CN" dirty="0"/>
                            <a:t>10.82%</a:t>
                          </a:r>
                          <a:endParaRPr lang="zh-CN" altLang="en-US" dirty="0"/>
                        </a:p>
                      </a:txBody>
                      <a:tcPr/>
                    </a:tc>
                    <a:extLst>
                      <a:ext uri="{0D108BD9-81ED-4DB2-BD59-A6C34878D82A}">
                        <a16:rowId xmlns:a16="http://schemas.microsoft.com/office/drawing/2014/main" val="180831696"/>
                      </a:ext>
                    </a:extLst>
                  </a:tr>
                </a:tbl>
              </a:graphicData>
            </a:graphic>
          </p:graphicFrame>
        </mc:Choice>
        <mc:Fallback>
          <p:graphicFrame>
            <p:nvGraphicFramePr>
              <p:cNvPr id="18" name="表格 17">
                <a:extLst>
                  <a:ext uri="{FF2B5EF4-FFF2-40B4-BE49-F238E27FC236}">
                    <a16:creationId xmlns:a16="http://schemas.microsoft.com/office/drawing/2014/main" id="{C2A7803E-2E13-F6D7-D30C-C4B8D6BEB1FE}"/>
                  </a:ext>
                </a:extLst>
              </p:cNvPr>
              <p:cNvGraphicFramePr>
                <a:graphicFrameLocks noGrp="1"/>
              </p:cNvGraphicFramePr>
              <p:nvPr>
                <p:extLst>
                  <p:ext uri="{D42A27DB-BD31-4B8C-83A1-F6EECF244321}">
                    <p14:modId xmlns:p14="http://schemas.microsoft.com/office/powerpoint/2010/main" val="1069886908"/>
                  </p:ext>
                </p:extLst>
              </p:nvPr>
            </p:nvGraphicFramePr>
            <p:xfrm>
              <a:off x="558890" y="5646908"/>
              <a:ext cx="6734581" cy="1483360"/>
            </p:xfrm>
            <a:graphic>
              <a:graphicData uri="http://schemas.openxmlformats.org/drawingml/2006/table">
                <a:tbl>
                  <a:tblPr firstRow="1" bandRow="1">
                    <a:tableStyleId>{5C22544A-7EE6-4342-B048-85BDC9FD1C3A}</a:tableStyleId>
                  </a:tblPr>
                  <a:tblGrid>
                    <a:gridCol w="1388171">
                      <a:extLst>
                        <a:ext uri="{9D8B030D-6E8A-4147-A177-3AD203B41FA5}">
                          <a16:colId xmlns:a16="http://schemas.microsoft.com/office/drawing/2014/main" val="985303172"/>
                        </a:ext>
                      </a:extLst>
                    </a:gridCol>
                    <a:gridCol w="1247145">
                      <a:extLst>
                        <a:ext uri="{9D8B030D-6E8A-4147-A177-3AD203B41FA5}">
                          <a16:colId xmlns:a16="http://schemas.microsoft.com/office/drawing/2014/main" val="877658604"/>
                        </a:ext>
                      </a:extLst>
                    </a:gridCol>
                    <a:gridCol w="748287">
                      <a:extLst>
                        <a:ext uri="{9D8B030D-6E8A-4147-A177-3AD203B41FA5}">
                          <a16:colId xmlns:a16="http://schemas.microsoft.com/office/drawing/2014/main" val="1305208771"/>
                        </a:ext>
                      </a:extLst>
                    </a:gridCol>
                    <a:gridCol w="748287">
                      <a:extLst>
                        <a:ext uri="{9D8B030D-6E8A-4147-A177-3AD203B41FA5}">
                          <a16:colId xmlns:a16="http://schemas.microsoft.com/office/drawing/2014/main" val="2372736805"/>
                        </a:ext>
                      </a:extLst>
                    </a:gridCol>
                    <a:gridCol w="1330288">
                      <a:extLst>
                        <a:ext uri="{9D8B030D-6E8A-4147-A177-3AD203B41FA5}">
                          <a16:colId xmlns:a16="http://schemas.microsoft.com/office/drawing/2014/main" val="1886359643"/>
                        </a:ext>
                      </a:extLst>
                    </a:gridCol>
                    <a:gridCol w="1272403">
                      <a:extLst>
                        <a:ext uri="{9D8B030D-6E8A-4147-A177-3AD203B41FA5}">
                          <a16:colId xmlns:a16="http://schemas.microsoft.com/office/drawing/2014/main" val="2764399988"/>
                        </a:ext>
                      </a:extLst>
                    </a:gridCol>
                  </a:tblGrid>
                  <a:tr h="370840">
                    <a:tc>
                      <a:txBody>
                        <a:bodyPr/>
                        <a:lstStyle/>
                        <a:p>
                          <a:pPr algn="ctr"/>
                          <a:r>
                            <a:rPr lang="en-US" altLang="zh-CN" dirty="0">
                              <a:latin typeface="+mn-ea"/>
                              <a:ea typeface="+mn-ea"/>
                            </a:rPr>
                            <a:t>PBS Set</a:t>
                          </a:r>
                          <a:endParaRPr lang="zh-CN" altLang="en-US" dirty="0">
                            <a:latin typeface="+mn-ea"/>
                            <a:ea typeface="+mn-ea"/>
                          </a:endParaRPr>
                        </a:p>
                      </a:txBody>
                      <a:tcPr/>
                    </a:tc>
                    <a:tc>
                      <a:txBody>
                        <a:bodyPr/>
                        <a:lstStyle/>
                        <a:p>
                          <a:endParaRPr lang="zh-CN"/>
                        </a:p>
                      </a:txBody>
                      <a:tcPr>
                        <a:blipFill>
                          <a:blip r:embed="rId8"/>
                          <a:stretch>
                            <a:fillRect l="-111707" t="-8197" r="-330244" b="-324590"/>
                          </a:stretch>
                        </a:blipFill>
                      </a:tcPr>
                    </a:tc>
                    <a:tc>
                      <a:txBody>
                        <a:bodyPr/>
                        <a:lstStyle/>
                        <a:p>
                          <a:endParaRPr lang="zh-CN"/>
                        </a:p>
                      </a:txBody>
                      <a:tcPr>
                        <a:blipFill>
                          <a:blip r:embed="rId8"/>
                          <a:stretch>
                            <a:fillRect l="-352846" t="-8197" r="-450407" b="-324590"/>
                          </a:stretch>
                        </a:blipFill>
                      </a:tcPr>
                    </a:tc>
                    <a:tc>
                      <a:txBody>
                        <a:bodyPr/>
                        <a:lstStyle/>
                        <a:p>
                          <a:endParaRPr lang="zh-CN"/>
                        </a:p>
                      </a:txBody>
                      <a:tcPr>
                        <a:blipFill>
                          <a:blip r:embed="rId8"/>
                          <a:stretch>
                            <a:fillRect l="-452846" t="-8197" r="-350407" b="-324590"/>
                          </a:stretch>
                        </a:blipFill>
                      </a:tcPr>
                    </a:tc>
                    <a:tc>
                      <a:txBody>
                        <a:bodyPr/>
                        <a:lstStyle/>
                        <a:p>
                          <a:pPr algn="ctr"/>
                          <a:r>
                            <a:rPr lang="en-US" altLang="zh-CN" dirty="0"/>
                            <a:t>NTT(%)</a:t>
                          </a:r>
                          <a:endParaRPr lang="zh-CN" altLang="en-US" dirty="0"/>
                        </a:p>
                      </a:txBody>
                      <a:tcPr/>
                    </a:tc>
                    <a:tc>
                      <a:txBody>
                        <a:bodyPr/>
                        <a:lstStyle/>
                        <a:p>
                          <a:pPr algn="ctr"/>
                          <a:r>
                            <a:rPr lang="en-US" altLang="zh-CN" dirty="0"/>
                            <a:t>MAC(%)</a:t>
                          </a:r>
                          <a:endParaRPr lang="zh-CN" altLang="en-US" dirty="0"/>
                        </a:p>
                      </a:txBody>
                      <a:tcPr/>
                    </a:tc>
                    <a:extLst>
                      <a:ext uri="{0D108BD9-81ED-4DB2-BD59-A6C34878D82A}">
                        <a16:rowId xmlns:a16="http://schemas.microsoft.com/office/drawing/2014/main" val="3781128951"/>
                      </a:ext>
                    </a:extLst>
                  </a:tr>
                  <a:tr h="370840">
                    <a:tc>
                      <a:txBody>
                        <a:bodyPr/>
                        <a:lstStyle/>
                        <a:p>
                          <a:pPr algn="ctr"/>
                          <a:r>
                            <a:rPr lang="en-US" altLang="zh-CN" dirty="0">
                              <a:latin typeface="+mn-ea"/>
                              <a:ea typeface="+mn-ea"/>
                            </a:rPr>
                            <a:t>Ⅰ</a:t>
                          </a:r>
                          <a:endParaRPr lang="zh-CN" altLang="en-US" dirty="0">
                            <a:latin typeface="+mn-ea"/>
                            <a:ea typeface="+mn-ea"/>
                          </a:endParaRPr>
                        </a:p>
                      </a:txBody>
                      <a:tcPr/>
                    </a:tc>
                    <a:tc>
                      <a:txBody>
                        <a:bodyPr/>
                        <a:lstStyle/>
                        <a:p>
                          <a:pPr algn="ctr"/>
                          <a:r>
                            <a:rPr lang="en-US" altLang="zh-CN" dirty="0"/>
                            <a:t>1024</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85.70%</a:t>
                          </a:r>
                          <a:endParaRPr lang="zh-CN" altLang="en-US" dirty="0"/>
                        </a:p>
                      </a:txBody>
                      <a:tcPr/>
                    </a:tc>
                    <a:tc>
                      <a:txBody>
                        <a:bodyPr/>
                        <a:lstStyle/>
                        <a:p>
                          <a:pPr algn="ctr"/>
                          <a:r>
                            <a:rPr lang="en-US" altLang="zh-CN" dirty="0"/>
                            <a:t>14.30%</a:t>
                          </a:r>
                          <a:endParaRPr lang="zh-CN" altLang="en-US" dirty="0"/>
                        </a:p>
                      </a:txBody>
                      <a:tcPr/>
                    </a:tc>
                    <a:extLst>
                      <a:ext uri="{0D108BD9-81ED-4DB2-BD59-A6C34878D82A}">
                        <a16:rowId xmlns:a16="http://schemas.microsoft.com/office/drawing/2014/main" val="2885870439"/>
                      </a:ext>
                    </a:extLst>
                  </a:tr>
                  <a:tr h="370840">
                    <a:tc>
                      <a:txBody>
                        <a:bodyPr/>
                        <a:lstStyle/>
                        <a:p>
                          <a:pPr algn="ctr"/>
                          <a:r>
                            <a:rPr lang="en-US" altLang="zh-CN" b="0" dirty="0">
                              <a:solidFill>
                                <a:srgbClr val="FF0000"/>
                              </a:solidFill>
                              <a:latin typeface="+mn-ea"/>
                              <a:ea typeface="+mn-ea"/>
                            </a:rPr>
                            <a:t>Ⅱ</a:t>
                          </a:r>
                          <a:endParaRPr lang="zh-CN" altLang="en-US" b="0" dirty="0">
                            <a:solidFill>
                              <a:srgbClr val="FF0000"/>
                            </a:solidFill>
                            <a:latin typeface="+mn-ea"/>
                            <a:ea typeface="+mn-ea"/>
                          </a:endParaRPr>
                        </a:p>
                      </a:txBody>
                      <a:tcPr/>
                    </a:tc>
                    <a:tc>
                      <a:txBody>
                        <a:bodyPr/>
                        <a:lstStyle/>
                        <a:p>
                          <a:pPr algn="ctr"/>
                          <a:r>
                            <a:rPr lang="en-US" altLang="zh-CN" b="0" dirty="0">
                              <a:solidFill>
                                <a:srgbClr val="FF0000"/>
                              </a:solidFill>
                            </a:rPr>
                            <a:t>1024</a:t>
                          </a:r>
                          <a:endParaRPr lang="zh-CN" altLang="en-US" b="0" dirty="0">
                            <a:solidFill>
                              <a:srgbClr val="FF0000"/>
                            </a:solidFill>
                          </a:endParaRPr>
                        </a:p>
                      </a:txBody>
                      <a:tcPr/>
                    </a:tc>
                    <a:tc>
                      <a:txBody>
                        <a:bodyPr/>
                        <a:lstStyle/>
                        <a:p>
                          <a:pPr algn="ctr"/>
                          <a:r>
                            <a:rPr lang="en-US" altLang="zh-CN" b="0" dirty="0">
                              <a:solidFill>
                                <a:srgbClr val="FF0000"/>
                              </a:solidFill>
                            </a:rPr>
                            <a:t>1</a:t>
                          </a:r>
                          <a:endParaRPr lang="zh-CN" altLang="en-US" b="0" dirty="0">
                            <a:solidFill>
                              <a:srgbClr val="FF0000"/>
                            </a:solidFill>
                          </a:endParaRPr>
                        </a:p>
                      </a:txBody>
                      <a:tcPr/>
                    </a:tc>
                    <a:tc>
                      <a:txBody>
                        <a:bodyPr/>
                        <a:lstStyle/>
                        <a:p>
                          <a:pPr algn="ctr"/>
                          <a:r>
                            <a:rPr lang="en-US" altLang="zh-CN" b="0" dirty="0">
                              <a:solidFill>
                                <a:srgbClr val="FF0000"/>
                              </a:solidFill>
                            </a:rPr>
                            <a:t>3</a:t>
                          </a:r>
                          <a:endParaRPr lang="zh-CN" altLang="en-US" b="0" dirty="0">
                            <a:solidFill>
                              <a:srgbClr val="FF0000"/>
                            </a:solidFill>
                          </a:endParaRPr>
                        </a:p>
                      </a:txBody>
                      <a:tcPr/>
                    </a:tc>
                    <a:tc>
                      <a:txBody>
                        <a:bodyPr/>
                        <a:lstStyle/>
                        <a:p>
                          <a:pPr algn="ctr"/>
                          <a:r>
                            <a:rPr lang="en-US" altLang="zh-CN" b="0" dirty="0">
                              <a:solidFill>
                                <a:srgbClr val="FF0000"/>
                              </a:solidFill>
                            </a:rPr>
                            <a:t>88.22%</a:t>
                          </a:r>
                          <a:endParaRPr lang="zh-CN" altLang="en-US" b="0" dirty="0">
                            <a:solidFill>
                              <a:srgbClr val="FF0000"/>
                            </a:solidFill>
                          </a:endParaRPr>
                        </a:p>
                      </a:txBody>
                      <a:tcPr/>
                    </a:tc>
                    <a:tc>
                      <a:txBody>
                        <a:bodyPr/>
                        <a:lstStyle/>
                        <a:p>
                          <a:pPr algn="ctr"/>
                          <a:r>
                            <a:rPr lang="en-US" altLang="zh-CN" b="0" dirty="0">
                              <a:solidFill>
                                <a:srgbClr val="FF0000"/>
                              </a:solidFill>
                            </a:rPr>
                            <a:t>11.78%</a:t>
                          </a:r>
                          <a:endParaRPr lang="zh-CN" altLang="en-US" b="0" dirty="0">
                            <a:solidFill>
                              <a:srgbClr val="FF0000"/>
                            </a:solidFill>
                          </a:endParaRPr>
                        </a:p>
                      </a:txBody>
                      <a:tcPr/>
                    </a:tc>
                    <a:extLst>
                      <a:ext uri="{0D108BD9-81ED-4DB2-BD59-A6C34878D82A}">
                        <a16:rowId xmlns:a16="http://schemas.microsoft.com/office/drawing/2014/main" val="1637238679"/>
                      </a:ext>
                    </a:extLst>
                  </a:tr>
                  <a:tr h="370840">
                    <a:tc>
                      <a:txBody>
                        <a:bodyPr/>
                        <a:lstStyle/>
                        <a:p>
                          <a:pPr algn="ctr"/>
                          <a:r>
                            <a:rPr lang="en-US" altLang="zh-CN" dirty="0">
                              <a:latin typeface="+mn-ea"/>
                              <a:ea typeface="+mn-ea"/>
                            </a:rPr>
                            <a:t>Ⅲ</a:t>
                          </a:r>
                          <a:endParaRPr lang="zh-CN" altLang="en-US" dirty="0">
                            <a:latin typeface="+mn-ea"/>
                            <a:ea typeface="+mn-ea"/>
                          </a:endParaRPr>
                        </a:p>
                      </a:txBody>
                      <a:tcPr/>
                    </a:tc>
                    <a:tc>
                      <a:txBody>
                        <a:bodyPr/>
                        <a:lstStyle/>
                        <a:p>
                          <a:pPr algn="ctr"/>
                          <a:r>
                            <a:rPr lang="en-US" altLang="zh-CN" dirty="0"/>
                            <a:t>2048</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89.18%</a:t>
                          </a:r>
                          <a:endParaRPr lang="zh-CN" altLang="en-US" dirty="0"/>
                        </a:p>
                      </a:txBody>
                      <a:tcPr/>
                    </a:tc>
                    <a:tc>
                      <a:txBody>
                        <a:bodyPr/>
                        <a:lstStyle/>
                        <a:p>
                          <a:pPr algn="ctr"/>
                          <a:r>
                            <a:rPr lang="en-US" altLang="zh-CN" dirty="0"/>
                            <a:t>10.82%</a:t>
                          </a:r>
                          <a:endParaRPr lang="zh-CN" altLang="en-US" dirty="0"/>
                        </a:p>
                      </a:txBody>
                      <a:tcPr/>
                    </a:tc>
                    <a:extLst>
                      <a:ext uri="{0D108BD9-81ED-4DB2-BD59-A6C34878D82A}">
                        <a16:rowId xmlns:a16="http://schemas.microsoft.com/office/drawing/2014/main" val="180831696"/>
                      </a:ext>
                    </a:extLst>
                  </a:tr>
                </a:tbl>
              </a:graphicData>
            </a:graphic>
          </p:graphicFrame>
        </mc:Fallback>
      </mc:AlternateContent>
      <p:pic>
        <p:nvPicPr>
          <p:cNvPr id="8" name="图片 7">
            <a:extLst>
              <a:ext uri="{FF2B5EF4-FFF2-40B4-BE49-F238E27FC236}">
                <a16:creationId xmlns:a16="http://schemas.microsoft.com/office/drawing/2014/main" id="{31C1A853-3901-B70E-C6CB-17FAE9C51944}"/>
              </a:ext>
            </a:extLst>
          </p:cNvPr>
          <p:cNvPicPr>
            <a:picLocks noChangeAspect="1"/>
          </p:cNvPicPr>
          <p:nvPr/>
        </p:nvPicPr>
        <p:blipFill>
          <a:blip r:embed="rId9"/>
          <a:stretch>
            <a:fillRect/>
          </a:stretch>
        </p:blipFill>
        <p:spPr>
          <a:xfrm>
            <a:off x="6263333" y="1223491"/>
            <a:ext cx="6185657" cy="2042384"/>
          </a:xfrm>
          <a:prstGeom prst="rect">
            <a:avLst/>
          </a:prstGeom>
        </p:spPr>
      </p:pic>
      <p:pic>
        <p:nvPicPr>
          <p:cNvPr id="7" name="图片 6">
            <a:extLst>
              <a:ext uri="{FF2B5EF4-FFF2-40B4-BE49-F238E27FC236}">
                <a16:creationId xmlns:a16="http://schemas.microsoft.com/office/drawing/2014/main" id="{09F40984-BF8A-EE72-4217-E85869BC61FB}"/>
              </a:ext>
            </a:extLst>
          </p:cNvPr>
          <p:cNvPicPr>
            <a:picLocks noChangeAspect="1"/>
          </p:cNvPicPr>
          <p:nvPr/>
        </p:nvPicPr>
        <p:blipFill>
          <a:blip r:embed="rId10"/>
          <a:stretch>
            <a:fillRect/>
          </a:stretch>
        </p:blipFill>
        <p:spPr>
          <a:xfrm>
            <a:off x="6099881" y="3315155"/>
            <a:ext cx="3475577" cy="1762496"/>
          </a:xfrm>
          <a:prstGeom prst="rect">
            <a:avLst/>
          </a:prstGeom>
        </p:spPr>
      </p:pic>
      <p:pic>
        <p:nvPicPr>
          <p:cNvPr id="10" name="图片 9">
            <a:extLst>
              <a:ext uri="{FF2B5EF4-FFF2-40B4-BE49-F238E27FC236}">
                <a16:creationId xmlns:a16="http://schemas.microsoft.com/office/drawing/2014/main" id="{A98EB117-CA7B-D960-CD5B-7A479425C61C}"/>
              </a:ext>
            </a:extLst>
          </p:cNvPr>
          <p:cNvPicPr>
            <a:picLocks noChangeAspect="1"/>
          </p:cNvPicPr>
          <p:nvPr/>
        </p:nvPicPr>
        <p:blipFill>
          <a:blip r:embed="rId11"/>
          <a:stretch>
            <a:fillRect/>
          </a:stretch>
        </p:blipFill>
        <p:spPr>
          <a:xfrm>
            <a:off x="9454140" y="3400301"/>
            <a:ext cx="3160746" cy="3499753"/>
          </a:xfrm>
          <a:prstGeom prst="rect">
            <a:avLst/>
          </a:prstGeom>
        </p:spPr>
      </p:pic>
    </p:spTree>
    <p:extLst>
      <p:ext uri="{BB962C8B-B14F-4D97-AF65-F5344CB8AC3E}">
        <p14:creationId xmlns:p14="http://schemas.microsoft.com/office/powerpoint/2010/main" val="21033139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44476" y="4841070"/>
            <a:ext cx="454843" cy="56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cs typeface="+mn-ea"/>
              <a:sym typeface="+mn-lt"/>
            </a:endParaRPr>
          </a:p>
        </p:txBody>
      </p:sp>
      <p:sp>
        <p:nvSpPr>
          <p:cNvPr id="17" name="文本框 16"/>
          <p:cNvSpPr txBox="1"/>
          <p:nvPr/>
        </p:nvSpPr>
        <p:spPr>
          <a:xfrm>
            <a:off x="392279" y="2282097"/>
            <a:ext cx="4539323" cy="1193800"/>
          </a:xfrm>
          <a:prstGeom prst="rect">
            <a:avLst/>
          </a:prstGeom>
          <a:noFill/>
        </p:spPr>
        <p:txBody>
          <a:bodyPr wrap="square" rtlCol="0">
            <a:spAutoFit/>
          </a:bodyPr>
          <a:lstStyle/>
          <a:p>
            <a:r>
              <a:rPr lang="zh-CN" altLang="en-US" sz="7170" dirty="0">
                <a:solidFill>
                  <a:schemeClr val="bg1"/>
                </a:solidFill>
                <a:latin typeface="Times New Roman" panose="02020603050405020304" charset="0"/>
                <a:ea typeface="思源黑体" panose="020B0400000000000000" charset="-122"/>
                <a:cs typeface="+mn-ea"/>
                <a:sym typeface="+mn-lt"/>
              </a:rPr>
              <a:t>标题</a:t>
            </a:r>
          </a:p>
        </p:txBody>
      </p:sp>
      <p:cxnSp>
        <p:nvCxnSpPr>
          <p:cNvPr id="39" name="直接连接符 38"/>
          <p:cNvCxnSpPr/>
          <p:nvPr/>
        </p:nvCxnSpPr>
        <p:spPr>
          <a:xfrm>
            <a:off x="9453711" y="6890239"/>
            <a:ext cx="292249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D7719482-A561-796D-B8BB-837C7A7C88B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282344" y="450248"/>
            <a:ext cx="4294053" cy="900454"/>
          </a:xfrm>
          <a:prstGeom prst="rect">
            <a:avLst/>
          </a:prstGeom>
        </p:spPr>
      </p:pic>
      <p:sp>
        <p:nvSpPr>
          <p:cNvPr id="14" name="文本框 13">
            <a:extLst>
              <a:ext uri="{FF2B5EF4-FFF2-40B4-BE49-F238E27FC236}">
                <a16:creationId xmlns:a16="http://schemas.microsoft.com/office/drawing/2014/main" id="{38A5233B-9093-42CE-CC48-C5F83E293406}"/>
              </a:ext>
            </a:extLst>
          </p:cNvPr>
          <p:cNvSpPr txBox="1"/>
          <p:nvPr/>
        </p:nvSpPr>
        <p:spPr>
          <a:xfrm>
            <a:off x="2036885" y="2567151"/>
            <a:ext cx="9504882" cy="1323439"/>
          </a:xfrm>
          <a:prstGeom prst="rect">
            <a:avLst/>
          </a:prstGeom>
          <a:noFill/>
        </p:spPr>
        <p:txBody>
          <a:bodyPr wrap="square" rtlCol="0">
            <a:spAutoFit/>
          </a:bodyPr>
          <a:lstStyle/>
          <a:p>
            <a:pPr algn="ctr"/>
            <a:r>
              <a:rPr lang="en-US" altLang="zh-CN" sz="4000" b="1" dirty="0">
                <a:solidFill>
                  <a:srgbClr val="0070C0"/>
                </a:solidFill>
              </a:rPr>
              <a:t>GraSS: Graph-based Similarity Search on Encrypted Query</a:t>
            </a:r>
            <a:endParaRPr lang="zh-CN" altLang="en-US" sz="4000" b="1" dirty="0">
              <a:solidFill>
                <a:srgbClr val="0070C0"/>
              </a:solidFill>
            </a:endParaRPr>
          </a:p>
        </p:txBody>
      </p:sp>
      <p:sp>
        <p:nvSpPr>
          <p:cNvPr id="16" name="文本框 15">
            <a:extLst>
              <a:ext uri="{FF2B5EF4-FFF2-40B4-BE49-F238E27FC236}">
                <a16:creationId xmlns:a16="http://schemas.microsoft.com/office/drawing/2014/main" id="{5661E12B-A1B9-91CD-14DF-B8FCA5245223}"/>
              </a:ext>
            </a:extLst>
          </p:cNvPr>
          <p:cNvSpPr txBox="1"/>
          <p:nvPr/>
        </p:nvSpPr>
        <p:spPr>
          <a:xfrm>
            <a:off x="3951231" y="4228411"/>
            <a:ext cx="5676189" cy="523220"/>
          </a:xfrm>
          <a:prstGeom prst="rect">
            <a:avLst/>
          </a:prstGeom>
          <a:noFill/>
        </p:spPr>
        <p:txBody>
          <a:bodyPr wrap="square" rtlCol="0">
            <a:spAutoFit/>
          </a:bodyPr>
          <a:lstStyle/>
          <a:p>
            <a:pPr algn="ctr"/>
            <a:r>
              <a:rPr lang="en-US" altLang="zh-CN" sz="2800" b="1" dirty="0">
                <a:solidFill>
                  <a:srgbClr val="0070C0"/>
                </a:solidFill>
              </a:rPr>
              <a:t>—— S&amp;P 2025 by Intel Labs </a:t>
            </a:r>
            <a:endParaRPr lang="zh-CN" altLang="en-US" sz="2800" b="1" dirty="0">
              <a:solidFill>
                <a:srgbClr val="0070C0"/>
              </a:solidFill>
            </a:endParaRPr>
          </a:p>
        </p:txBody>
      </p:sp>
      <p:sp>
        <p:nvSpPr>
          <p:cNvPr id="19" name="文本框 18">
            <a:extLst>
              <a:ext uri="{FF2B5EF4-FFF2-40B4-BE49-F238E27FC236}">
                <a16:creationId xmlns:a16="http://schemas.microsoft.com/office/drawing/2014/main" id="{369E0EAC-61CC-C3C5-3ADE-E3FD1B918F74}"/>
              </a:ext>
            </a:extLst>
          </p:cNvPr>
          <p:cNvSpPr txBox="1"/>
          <p:nvPr/>
        </p:nvSpPr>
        <p:spPr>
          <a:xfrm>
            <a:off x="4288815" y="5041453"/>
            <a:ext cx="5015677" cy="523220"/>
          </a:xfrm>
          <a:prstGeom prst="rect">
            <a:avLst/>
          </a:prstGeom>
          <a:noFill/>
        </p:spPr>
        <p:txBody>
          <a:bodyPr wrap="square" rtlCol="0">
            <a:spAutoFit/>
          </a:bodyPr>
          <a:lstStyle/>
          <a:p>
            <a:pPr algn="ctr"/>
            <a:r>
              <a:rPr lang="en-US" altLang="zh-CN" sz="2800" b="1" dirty="0">
                <a:solidFill>
                  <a:srgbClr val="0070C0"/>
                </a:solidFill>
              </a:rPr>
              <a:t>SOTA of k-NN</a:t>
            </a:r>
            <a:endParaRPr lang="zh-CN" altLang="en-US" sz="2800" b="1"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cxnSp>
        <p:nvCxnSpPr>
          <p:cNvPr id="23" name="直接连接符 22"/>
          <p:cNvCxnSpPr/>
          <p:nvPr/>
        </p:nvCxnSpPr>
        <p:spPr>
          <a:xfrm>
            <a:off x="807617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408758" y="0"/>
            <a:ext cx="1757014" cy="835267"/>
          </a:xfrm>
          <a:prstGeom prst="rect">
            <a:avLst/>
          </a:prstGeom>
          <a:solidFill>
            <a:srgbClr val="194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cxnSp>
        <p:nvCxnSpPr>
          <p:cNvPr id="25" name="直接连接符 24"/>
          <p:cNvCxnSpPr/>
          <p:nvPr/>
        </p:nvCxnSpPr>
        <p:spPr>
          <a:xfrm>
            <a:off x="9948718"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559674" y="227698"/>
            <a:ext cx="1417422" cy="359410"/>
          </a:xfrm>
          <a:prstGeom prst="rect">
            <a:avLst/>
          </a:prstGeom>
          <a:noFill/>
        </p:spPr>
        <p:txBody>
          <a:bodyPr wrap="square" lIns="0" tIns="50622" rIns="0" bIns="50622" rtlCol="0">
            <a:spAutoFit/>
          </a:bodyPr>
          <a:lstStyle/>
          <a:p>
            <a:pPr algn="ctr"/>
            <a:r>
              <a:rPr lang="zh-CN" altLang="en-US" sz="1685" b="1" dirty="0">
                <a:solidFill>
                  <a:schemeClr val="bg1"/>
                </a:solidFill>
                <a:latin typeface="Times New Roman" panose="02020603050405020304" charset="0"/>
                <a:ea typeface="思源黑体" panose="020B0400000000000000" charset="-122"/>
                <a:cs typeface="+mn-ea"/>
                <a:sym typeface="+mn-lt"/>
              </a:rPr>
              <a:t>毕业典礼报道</a:t>
            </a:r>
          </a:p>
        </p:txBody>
      </p:sp>
      <p:sp>
        <p:nvSpPr>
          <p:cNvPr id="27" name="TextBox 7"/>
          <p:cNvSpPr txBox="1"/>
          <p:nvPr/>
        </p:nvSpPr>
        <p:spPr>
          <a:xfrm>
            <a:off x="5270530" y="227699"/>
            <a:ext cx="141742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特稿</a:t>
            </a:r>
          </a:p>
        </p:txBody>
      </p:sp>
      <p:sp>
        <p:nvSpPr>
          <p:cNvPr id="28" name="TextBox 9"/>
          <p:cNvSpPr txBox="1"/>
          <p:nvPr/>
        </p:nvSpPr>
        <p:spPr>
          <a:xfrm>
            <a:off x="7105308" y="227698"/>
            <a:ext cx="1417422" cy="619125"/>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专访领雁奖获得者</a:t>
            </a:r>
          </a:p>
        </p:txBody>
      </p:sp>
      <p:sp>
        <p:nvSpPr>
          <p:cNvPr id="29" name="TextBox 10"/>
          <p:cNvSpPr txBox="1"/>
          <p:nvPr/>
        </p:nvSpPr>
        <p:spPr>
          <a:xfrm>
            <a:off x="8789172" y="249186"/>
            <a:ext cx="1606098"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校园文化活动</a:t>
            </a:r>
          </a:p>
        </p:txBody>
      </p:sp>
      <p:sp>
        <p:nvSpPr>
          <p:cNvPr id="30" name="TextBox 11"/>
          <p:cNvSpPr txBox="1"/>
          <p:nvPr/>
        </p:nvSpPr>
        <p:spPr>
          <a:xfrm>
            <a:off x="10738750" y="227698"/>
            <a:ext cx="1757012" cy="359410"/>
          </a:xfrm>
          <a:prstGeom prst="rect">
            <a:avLst/>
          </a:prstGeom>
          <a:noFill/>
        </p:spPr>
        <p:txBody>
          <a:bodyPr wrap="square" lIns="0" tIns="50622" rIns="0" bIns="50622" rtlCol="0">
            <a:spAutoFit/>
          </a:bodyPr>
          <a:lstStyle/>
          <a:p>
            <a:pPr algn="ctr"/>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技能培训</a:t>
            </a:r>
          </a:p>
        </p:txBody>
      </p:sp>
      <p:cxnSp>
        <p:nvCxnSpPr>
          <p:cNvPr id="31" name="直接连接符 30"/>
          <p:cNvCxnSpPr/>
          <p:nvPr/>
        </p:nvCxnSpPr>
        <p:spPr>
          <a:xfrm>
            <a:off x="6241400" y="300666"/>
            <a:ext cx="0" cy="2592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p:sp>
        <p:nvSpPr>
          <p:cNvPr id="34" name="矩形 4"/>
          <p:cNvSpPr/>
          <p:nvPr/>
        </p:nvSpPr>
        <p:spPr>
          <a:xfrm>
            <a:off x="353" y="0"/>
            <a:ext cx="12858044" cy="83526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35">
              <a:cs typeface="+mn-ea"/>
              <a:sym typeface="+mn-lt"/>
            </a:endParaRPr>
          </a:p>
        </p:txBody>
      </p:sp>
      <p:sp>
        <p:nvSpPr>
          <p:cNvPr id="35" name="矩形 34"/>
          <p:cNvSpPr/>
          <p:nvPr/>
        </p:nvSpPr>
        <p:spPr>
          <a:xfrm>
            <a:off x="3837087" y="-17513"/>
            <a:ext cx="9036000" cy="852780"/>
          </a:xfrm>
          <a:prstGeom prst="rect">
            <a:avLst/>
          </a:prstGeom>
          <a:solidFill>
            <a:srgbClr val="314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6" name="TextBox 6"/>
          <p:cNvSpPr txBox="1"/>
          <p:nvPr/>
        </p:nvSpPr>
        <p:spPr>
          <a:xfrm>
            <a:off x="4116152" y="236526"/>
            <a:ext cx="1794768" cy="346075"/>
          </a:xfrm>
          <a:prstGeom prst="rect">
            <a:avLst/>
          </a:prstGeom>
          <a:noFill/>
        </p:spPr>
        <p:txBody>
          <a:bodyPr wrap="square" lIns="0" tIns="50622" rIns="0" bIns="50622" rtlCol="0">
            <a:spAutoFit/>
          </a:bodyPr>
          <a:lstStyle/>
          <a:p>
            <a:pPr algn="dist"/>
            <a:r>
              <a:rPr lang="zh-CN" altLang="en-US" sz="1600" b="1" spc="-211" dirty="0">
                <a:solidFill>
                  <a:schemeClr val="bg1"/>
                </a:solidFill>
                <a:latin typeface="Times New Roman" panose="02020603050405020304" charset="0"/>
                <a:ea typeface="思源黑体" panose="020B0400000000000000" charset="-122"/>
                <a:cs typeface="+mn-ea"/>
                <a:sym typeface="+mn-lt"/>
              </a:rPr>
              <a:t>研究背景及意义</a:t>
            </a:r>
          </a:p>
        </p:txBody>
      </p:sp>
      <p:sp>
        <p:nvSpPr>
          <p:cNvPr id="2" name="矩形 1"/>
          <p:cNvSpPr/>
          <p:nvPr/>
        </p:nvSpPr>
        <p:spPr>
          <a:xfrm>
            <a:off x="6100485" y="-6058"/>
            <a:ext cx="2260800" cy="8496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 name="矩形 2"/>
          <p:cNvSpPr/>
          <p:nvPr/>
        </p:nvSpPr>
        <p:spPr>
          <a:xfrm>
            <a:off x="8349041" y="-6058"/>
            <a:ext cx="2260800" cy="8496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a:solidFill>
                <a:schemeClr val="bg1"/>
              </a:solidFill>
              <a:cs typeface="+mn-ea"/>
              <a:sym typeface="+mn-lt"/>
            </a:endParaRPr>
          </a:p>
        </p:txBody>
      </p:sp>
      <p:sp>
        <p:nvSpPr>
          <p:cNvPr id="5" name="矩形 4"/>
          <p:cNvSpPr/>
          <p:nvPr/>
        </p:nvSpPr>
        <p:spPr>
          <a:xfrm>
            <a:off x="10611064" y="-6058"/>
            <a:ext cx="2260800" cy="8496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b="1" dirty="0">
              <a:solidFill>
                <a:schemeClr val="bg1"/>
              </a:solidFill>
              <a:cs typeface="+mn-ea"/>
              <a:sym typeface="+mn-lt"/>
            </a:endParaRPr>
          </a:p>
        </p:txBody>
      </p:sp>
      <p:sp>
        <p:nvSpPr>
          <p:cNvPr id="38" name="TextBox 9"/>
          <p:cNvSpPr txBox="1"/>
          <p:nvPr/>
        </p:nvSpPr>
        <p:spPr>
          <a:xfrm>
            <a:off x="6328547" y="236526"/>
            <a:ext cx="1757012" cy="361534"/>
          </a:xfrm>
          <a:prstGeom prst="rect">
            <a:avLst/>
          </a:prstGeom>
          <a:noFill/>
        </p:spPr>
        <p:txBody>
          <a:bodyPr wrap="square" lIns="0" tIns="50622" rIns="0" bIns="50622" rtlCol="0">
            <a:spAutoFit/>
          </a:bodyPr>
          <a:lstStyle/>
          <a:p>
            <a:pPr algn="dist"/>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研究问题和方案</a:t>
            </a:r>
          </a:p>
        </p:txBody>
      </p:sp>
      <p:sp>
        <p:nvSpPr>
          <p:cNvPr id="39" name="TextBox 10"/>
          <p:cNvSpPr txBox="1"/>
          <p:nvPr/>
        </p:nvSpPr>
        <p:spPr>
          <a:xfrm>
            <a:off x="8686001" y="236526"/>
            <a:ext cx="1606098" cy="361534"/>
          </a:xfrm>
          <a:prstGeom prst="rect">
            <a:avLst/>
          </a:prstGeom>
          <a:noFill/>
        </p:spPr>
        <p:txBody>
          <a:bodyPr wrap="square" lIns="0" tIns="50622" rIns="0" bIns="50622" rtlCol="0">
            <a:spAutoFit/>
          </a:bodyPr>
          <a:lstStyle/>
          <a:p>
            <a:pPr algn="dist"/>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研究方法及成果</a:t>
            </a:r>
          </a:p>
        </p:txBody>
      </p:sp>
      <p:sp>
        <p:nvSpPr>
          <p:cNvPr id="40" name="TextBox 11"/>
          <p:cNvSpPr txBox="1"/>
          <p:nvPr/>
        </p:nvSpPr>
        <p:spPr>
          <a:xfrm>
            <a:off x="10954145" y="236526"/>
            <a:ext cx="1683136" cy="361534"/>
          </a:xfrm>
          <a:prstGeom prst="rect">
            <a:avLst/>
          </a:prstGeom>
          <a:noFill/>
        </p:spPr>
        <p:txBody>
          <a:bodyPr wrap="square" lIns="0" tIns="50622" rIns="0" bIns="50622" rtlCol="0">
            <a:spAutoFit/>
          </a:bodyPr>
          <a:lstStyle/>
          <a:p>
            <a:pPr algn="dist"/>
            <a:r>
              <a:rPr lang="zh-CN" altLang="en-US" sz="1685" b="1" dirty="0">
                <a:solidFill>
                  <a:schemeClr val="bg1">
                    <a:lumMod val="50000"/>
                  </a:schemeClr>
                </a:solidFill>
                <a:latin typeface="Times New Roman" panose="02020603050405020304" charset="0"/>
                <a:ea typeface="思源黑体" panose="020B0400000000000000" charset="-122"/>
                <a:cs typeface="+mn-ea"/>
                <a:sym typeface="+mn-lt"/>
              </a:rPr>
              <a:t>实现评估和总结</a:t>
            </a:r>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39626" y="144659"/>
            <a:ext cx="2517822" cy="527982"/>
          </a:xfrm>
          <a:prstGeom prst="rect">
            <a:avLst/>
          </a:prstGeom>
        </p:spPr>
      </p:pic>
      <p:grpSp>
        <p:nvGrpSpPr>
          <p:cNvPr id="10" name="组合 9">
            <a:extLst>
              <a:ext uri="{FF2B5EF4-FFF2-40B4-BE49-F238E27FC236}">
                <a16:creationId xmlns:a16="http://schemas.microsoft.com/office/drawing/2014/main" id="{A38619AC-2D27-3247-9297-6A3EA4935DE0}"/>
              </a:ext>
            </a:extLst>
          </p:cNvPr>
          <p:cNvGrpSpPr/>
          <p:nvPr/>
        </p:nvGrpSpPr>
        <p:grpSpPr>
          <a:xfrm>
            <a:off x="8949655" y="1669688"/>
            <a:ext cx="2356524" cy="5056872"/>
            <a:chOff x="7055197" y="1960141"/>
            <a:chExt cx="2356524" cy="5056872"/>
          </a:xfrm>
        </p:grpSpPr>
        <p:pic>
          <p:nvPicPr>
            <p:cNvPr id="8" name="图片 7">
              <a:extLst>
                <a:ext uri="{FF2B5EF4-FFF2-40B4-BE49-F238E27FC236}">
                  <a16:creationId xmlns:a16="http://schemas.microsoft.com/office/drawing/2014/main" id="{C9E7A12B-3A0B-6697-3F94-E95794B342FF}"/>
                </a:ext>
              </a:extLst>
            </p:cNvPr>
            <p:cNvPicPr>
              <a:picLocks noChangeAspect="1"/>
            </p:cNvPicPr>
            <p:nvPr/>
          </p:nvPicPr>
          <p:blipFill>
            <a:blip r:embed="rId4"/>
            <a:stretch>
              <a:fillRect/>
            </a:stretch>
          </p:blipFill>
          <p:spPr>
            <a:xfrm>
              <a:off x="7055197" y="4721482"/>
              <a:ext cx="2356524" cy="2295531"/>
            </a:xfrm>
            <a:prstGeom prst="rect">
              <a:avLst/>
            </a:prstGeom>
          </p:spPr>
        </p:pic>
        <p:pic>
          <p:nvPicPr>
            <p:cNvPr id="9" name="图片 8">
              <a:extLst>
                <a:ext uri="{FF2B5EF4-FFF2-40B4-BE49-F238E27FC236}">
                  <a16:creationId xmlns:a16="http://schemas.microsoft.com/office/drawing/2014/main" id="{19DE3921-4D09-A7E6-3611-A731DB8424EB}"/>
                </a:ext>
              </a:extLst>
            </p:cNvPr>
            <p:cNvPicPr>
              <a:picLocks noChangeAspect="1"/>
            </p:cNvPicPr>
            <p:nvPr/>
          </p:nvPicPr>
          <p:blipFill>
            <a:blip r:embed="rId5"/>
            <a:stretch>
              <a:fillRect/>
            </a:stretch>
          </p:blipFill>
          <p:spPr>
            <a:xfrm>
              <a:off x="7055198" y="1960141"/>
              <a:ext cx="2356523" cy="2120871"/>
            </a:xfrm>
            <a:prstGeom prst="rect">
              <a:avLst/>
            </a:prstGeom>
          </p:spPr>
        </p:pic>
      </p:gr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1DDA61FA-AB92-8E92-F388-A877CF3D10BF}"/>
                  </a:ext>
                </a:extLst>
              </p:cNvPr>
              <p:cNvSpPr txBox="1"/>
              <p:nvPr/>
            </p:nvSpPr>
            <p:spPr>
              <a:xfrm>
                <a:off x="615872" y="1888133"/>
                <a:ext cx="7107211" cy="461998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t>算法概述</a:t>
                </a:r>
                <a:r>
                  <a:rPr lang="zh-CN" altLang="en-US" dirty="0"/>
                  <a:t>：基于实例的懒惰学习算法，其核心思想是通过度量样本在特征空间中的距离进行决策：给定测试样本时，算法计算其与训练集中所有样本的相似度（如欧氏距离），选取距离最近的</a:t>
                </a:r>
                <a:r>
                  <a:rPr lang="en-US" altLang="zh-CN" dirty="0"/>
                  <a:t>k</a:t>
                </a:r>
                <a:r>
                  <a:rPr lang="zh-CN" altLang="en-US" dirty="0"/>
                  <a:t>个邻居，并以这</a:t>
                </a:r>
                <a:r>
                  <a:rPr lang="en-US" altLang="zh-CN" dirty="0"/>
                  <a:t>k</a:t>
                </a:r>
                <a:r>
                  <a:rPr lang="zh-CN" altLang="en-US" dirty="0"/>
                  <a:t>个邻居的多数类别（分类）或均值（回归）作为预测结果。该算法无需显式训练模型，直接依赖数据分布的非参数化特性使其能灵活适应复杂边界；</a:t>
                </a:r>
                <a:endParaRPr lang="en-US" altLang="zh-CN" dirty="0"/>
              </a:p>
              <a:p>
                <a:pPr marL="285750" indent="-285750">
                  <a:lnSpc>
                    <a:spcPct val="150000"/>
                  </a:lnSpc>
                  <a:buFont typeface="Wingdings" panose="05000000000000000000" pitchFamily="2" charset="2"/>
                  <a:buChar char="Ø"/>
                </a:pPr>
                <a14:m>
                  <m:oMath xmlns:m="http://schemas.openxmlformats.org/officeDocument/2006/math">
                    <m:r>
                      <a:rPr lang="en-US" altLang="zh-CN" b="1" i="1" smtClean="0">
                        <a:latin typeface="Cambria Math" panose="02040503050406030204" pitchFamily="18" charset="0"/>
                      </a:rPr>
                      <m:t>𝒌</m:t>
                    </m:r>
                  </m:oMath>
                </a14:m>
                <a:r>
                  <a:rPr lang="zh-CN" altLang="en-US" b="1" dirty="0"/>
                  <a:t>的取值</a:t>
                </a:r>
                <a:r>
                  <a:rPr lang="zh-CN" altLang="en-US" dirty="0"/>
                  <a:t>：较小的</a:t>
                </a:r>
                <a:r>
                  <a:rPr lang="en-US" altLang="zh-CN" dirty="0"/>
                  <a:t>k</a:t>
                </a:r>
                <a:r>
                  <a:rPr lang="zh-CN" altLang="en-US" dirty="0"/>
                  <a:t>对局部噪声敏感但捕捉细节能力强，较大的</a:t>
                </a:r>
                <a:r>
                  <a:rPr lang="en-US" altLang="zh-CN" dirty="0"/>
                  <a:t>k</a:t>
                </a:r>
                <a:r>
                  <a:rPr lang="zh-CN" altLang="en-US" dirty="0"/>
                  <a:t>平滑噪声但可能忽略局部模式，通常需通过交叉验证或经验规则（如</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ad>
                      <m:radPr>
                        <m:degHide m:val="on"/>
                        <m:ctrlPr>
                          <a:rPr lang="en-US" altLang="zh-CN" b="0"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𝑛</m:t>
                        </m:r>
                      </m:e>
                    </m:rad>
                  </m:oMath>
                </a14:m>
                <a:r>
                  <a:rPr lang="zh-CN" altLang="en-US" dirty="0"/>
                  <a:t>）平衡过拟合与欠拟合，适用于中小规模数据集和非线性可分问题；</a:t>
                </a:r>
                <a:endParaRPr lang="en-US" altLang="zh-CN" dirty="0"/>
              </a:p>
              <a:p>
                <a:pPr marL="285750" indent="-285750">
                  <a:lnSpc>
                    <a:spcPct val="150000"/>
                  </a:lnSpc>
                  <a:buFont typeface="Wingdings" panose="05000000000000000000" pitchFamily="2" charset="2"/>
                  <a:buChar char="Ø"/>
                </a:pPr>
                <a:r>
                  <a:rPr lang="zh-CN" altLang="en-US" b="1" dirty="0"/>
                  <a:t>算法步骤</a:t>
                </a:r>
                <a:r>
                  <a:rPr lang="zh-CN" altLang="en-US" dirty="0"/>
                  <a:t>：距离计算→距离排序→邻域选择→类别统计→决策输出</a:t>
                </a:r>
                <a:endParaRPr lang="en-US" altLang="zh-CN" dirty="0"/>
              </a:p>
            </p:txBody>
          </p:sp>
        </mc:Choice>
        <mc:Fallback>
          <p:sp>
            <p:nvSpPr>
              <p:cNvPr id="11" name="文本框 10">
                <a:extLst>
                  <a:ext uri="{FF2B5EF4-FFF2-40B4-BE49-F238E27FC236}">
                    <a16:creationId xmlns:a16="http://schemas.microsoft.com/office/drawing/2014/main" id="{1DDA61FA-AB92-8E92-F388-A877CF3D10BF}"/>
                  </a:ext>
                </a:extLst>
              </p:cNvPr>
              <p:cNvSpPr txBox="1">
                <a:spLocks noRot="1" noChangeAspect="1" noMove="1" noResize="1" noEditPoints="1" noAdjustHandles="1" noChangeArrowheads="1" noChangeShapeType="1" noTextEdit="1"/>
              </p:cNvSpPr>
              <p:nvPr/>
            </p:nvSpPr>
            <p:spPr>
              <a:xfrm>
                <a:off x="615872" y="1888133"/>
                <a:ext cx="7107211" cy="4619983"/>
              </a:xfrm>
              <a:prstGeom prst="rect">
                <a:avLst/>
              </a:prstGeom>
              <a:blipFill>
                <a:blip r:embed="rId6"/>
                <a:stretch>
                  <a:fillRect l="-515" r="-772" b="-1187"/>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A5D3B2FA-EF11-01D6-33BB-44BA836E341A}"/>
              </a:ext>
            </a:extLst>
          </p:cNvPr>
          <p:cNvSpPr txBox="1"/>
          <p:nvPr/>
        </p:nvSpPr>
        <p:spPr>
          <a:xfrm>
            <a:off x="497070" y="1162046"/>
            <a:ext cx="7344817" cy="584775"/>
          </a:xfrm>
          <a:prstGeom prst="rect">
            <a:avLst/>
          </a:prstGeom>
          <a:noFill/>
        </p:spPr>
        <p:txBody>
          <a:bodyPr wrap="square" rtlCol="0">
            <a:spAutoFit/>
          </a:bodyPr>
          <a:lstStyle/>
          <a:p>
            <a:r>
              <a:rPr lang="en-US" altLang="zh-CN" sz="3200" dirty="0">
                <a:solidFill>
                  <a:srgbClr val="194A96"/>
                </a:solidFill>
              </a:rPr>
              <a:t>1.k-Nearest Neighbor</a:t>
            </a:r>
            <a:r>
              <a:rPr lang="zh-CN" altLang="en-US" sz="3200" dirty="0">
                <a:solidFill>
                  <a:srgbClr val="194A96"/>
                </a:solidFill>
              </a:rPr>
              <a:t>：</a:t>
            </a:r>
            <a:r>
              <a:rPr lang="en-US" altLang="zh-CN" sz="3200" dirty="0">
                <a:solidFill>
                  <a:srgbClr val="194A96"/>
                </a:solidFill>
              </a:rPr>
              <a:t>K</a:t>
            </a:r>
            <a:r>
              <a:rPr lang="zh-CN" altLang="en-US" sz="3200" dirty="0">
                <a:solidFill>
                  <a:srgbClr val="194A96"/>
                </a:solidFill>
              </a:rPr>
              <a:t>最近邻分类算法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40.pptx"/>
  <p:tag name="COMMONDATA" val="eyJoZGlkIjoiZWNmMTdiZjYwYTE0N2JiZTY2ZmQwZjRkNjc0ZWQ1ZjMifQ=="/>
</p:tagLst>
</file>

<file path=ppt/theme/theme1.xml><?xml version="1.0" encoding="utf-8"?>
<a:theme xmlns:a="http://schemas.openxmlformats.org/drawingml/2006/main" name="2023国科大融媒体编辑部出品">
  <a:themeElements>
    <a:clrScheme name="自定义 16">
      <a:dk1>
        <a:sysClr val="windowText" lastClr="000000"/>
      </a:dk1>
      <a:lt1>
        <a:sysClr val="window" lastClr="FFFFFF"/>
      </a:lt1>
      <a:dk2>
        <a:srgbClr val="323232"/>
      </a:dk2>
      <a:lt2>
        <a:srgbClr val="E3DED1"/>
      </a:lt2>
      <a:accent1>
        <a:srgbClr val="002060"/>
      </a:accent1>
      <a:accent2>
        <a:srgbClr val="C00000"/>
      </a:accent2>
      <a:accent3>
        <a:srgbClr val="002060"/>
      </a:accent3>
      <a:accent4>
        <a:srgbClr val="C00000"/>
      </a:accent4>
      <a:accent5>
        <a:srgbClr val="002060"/>
      </a:accent5>
      <a:accent6>
        <a:srgbClr val="C00000"/>
      </a:accent6>
      <a:hlink>
        <a:srgbClr val="002060"/>
      </a:hlink>
      <a:folHlink>
        <a:srgbClr val="C00000"/>
      </a:folHlink>
    </a:clrScheme>
    <a:fontScheme name="ltcuzvo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1598</Words>
  <Application>Microsoft Office PowerPoint</Application>
  <PresentationFormat>自定义</PresentationFormat>
  <Paragraphs>262</Paragraphs>
  <Slides>13</Slides>
  <Notes>10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1" baseType="lpstr">
      <vt:lpstr>Wingdings</vt:lpstr>
      <vt:lpstr>Cambria Math</vt:lpstr>
      <vt:lpstr>微软雅黑</vt:lpstr>
      <vt:lpstr>Times New Roman</vt:lpstr>
      <vt:lpstr>Arial</vt:lpstr>
      <vt:lpstr>Calibri</vt:lpstr>
      <vt:lpstr>2023国科大融媒体编辑部出品</vt:lpstr>
      <vt:lpstr>Equation.AxMath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蓝色扁平化</dc:title>
  <dc:subject/>
  <dc:creator/>
  <cp:keywords/>
  <dc:description/>
  <cp:lastModifiedBy/>
  <cp:revision>3</cp:revision>
  <dcterms:created xsi:type="dcterms:W3CDTF">2023-11-01T11:47:07Z</dcterms:created>
  <dcterms:modified xsi:type="dcterms:W3CDTF">2025-05-16T06:03:39Z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6975B37239B1403D95543D2AB2194B3A_12</vt:lpwstr>
  </property>
  <property fmtid="{D5CDD505-2E9C-101B-9397-08002B2CF9AE}" pid="3" name="KSOProductBuildVer">
    <vt:lpwstr>2052-5.5.0.7954</vt:lpwstr>
  </property>
</Properties>
</file>