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96" r:id="rId7"/>
    <p:sldId id="284" r:id="rId8"/>
    <p:sldId id="297" r:id="rId9"/>
    <p:sldId id="285" r:id="rId10"/>
    <p:sldId id="286" r:id="rId11"/>
    <p:sldId id="310" r:id="rId12"/>
    <p:sldId id="311" r:id="rId13"/>
    <p:sldId id="288" r:id="rId14"/>
    <p:sldId id="312" r:id="rId15"/>
    <p:sldId id="289" r:id="rId16"/>
    <p:sldId id="290" r:id="rId17"/>
    <p:sldId id="313" r:id="rId18"/>
    <p:sldId id="291" r:id="rId19"/>
    <p:sldId id="316" r:id="rId20"/>
    <p:sldId id="317" r:id="rId21"/>
    <p:sldId id="314" r:id="rId22"/>
    <p:sldId id="293" r:id="rId23"/>
    <p:sldId id="325" r:id="rId24"/>
    <p:sldId id="326" r:id="rId25"/>
    <p:sldId id="327" r:id="rId26"/>
    <p:sldId id="328" r:id="rId27"/>
    <p:sldId id="330" r:id="rId28"/>
    <p:sldId id="315" r:id="rId29"/>
    <p:sldId id="294" r:id="rId30"/>
    <p:sldId id="331" r:id="rId31"/>
    <p:sldId id="283" r:id="rId32"/>
  </p:sldIdLst>
  <p:sldSz cx="10080625" cy="5670550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圆角矩形 2048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12291" name="圆角矩形 2049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12292" name="幻灯片图像占位符 2050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5050" cy="34369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3" name="文本占位符 2051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5050" cy="50355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  <a:endParaRPr lang="en-GB" altLang="zh-CN"/>
          </a:p>
        </p:txBody>
      </p:sp>
      <p:sp>
        <p:nvSpPr>
          <p:cNvPr id="2053" name="页眉占位符 2052"/>
          <p:cNvSpPr>
            <a:spLocks noGrp="1"/>
          </p:cNvSpPr>
          <p:nvPr>
            <p:ph type="hdr"/>
          </p:nvPr>
        </p:nvSpPr>
        <p:spPr>
          <a:xfrm>
            <a:off x="0" y="0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z="1400" dirty="0" err="1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2054" name="日期占位符 2053"/>
          <p:cNvSpPr>
            <a:spLocks noGrp="1"/>
          </p:cNvSpPr>
          <p:nvPr>
            <p:ph type="dt"/>
          </p:nvPr>
        </p:nvSpPr>
        <p:spPr>
          <a:xfrm>
            <a:off x="4278313" y="0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z="1400" dirty="0" err="1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2055" name="页脚占位符 2054"/>
          <p:cNvSpPr>
            <a:spLocks noGrp="1"/>
          </p:cNvSpPr>
          <p:nvPr>
            <p:ph type="ftr"/>
          </p:nvPr>
        </p:nvSpPr>
        <p:spPr>
          <a:xfrm>
            <a:off x="0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z="1400" dirty="0" err="1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2056" name="灯片编号占位符 2055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</a:rPr>
            </a:fld>
            <a:endParaRPr lang="en-US" altLang="zh-CN" sz="1400" dirty="0" err="1">
              <a:solidFill>
                <a:srgbClr val="000000"/>
              </a:solidFill>
              <a:ea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</a:rPr>
            </a:fld>
            <a:endParaRPr lang="en-US" altLang="zh-CN" sz="1400" dirty="0" err="1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14339" name="幻灯片图像占位符 31744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4340" name="文本框 31745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6387" name="幻灯片图像占位符 32768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文本占位符 3276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6387" name="幻灯片图像占位符 32768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文本占位符 3276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6387" name="幻灯片图像占位符 32768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文本占位符 3276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6387" name="幻灯片图像占位符 32768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文本占位符 3276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6387" name="幻灯片图像占位符 32768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文本占位符 3276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6387" name="幻灯片图像占位符 32768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文本占位符 3276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灯片编号占位符 1"/>
          <p:cNvSpPr/>
          <p:nvPr>
            <p:ph type="sldNum" sz="quarter"/>
          </p:nvPr>
        </p:nvSpPr>
        <p:spPr>
          <a:xfrm>
            <a:off x="4278313" y="10156825"/>
            <a:ext cx="3276600" cy="530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  <a:ea typeface="DejaVu Sans" charset="0"/>
            </a:endParaRPr>
          </a:p>
        </p:txBody>
      </p:sp>
      <p:sp>
        <p:nvSpPr>
          <p:cNvPr id="18435" name="幻灯片图像占位符 59392"/>
          <p:cNvSpPr>
            <a:spLocks noGrp="1"/>
          </p:cNvSpPr>
          <p:nvPr>
            <p:ph type="sldImg"/>
          </p:nvPr>
        </p:nvSpPr>
        <p:spPr>
          <a:xfrm>
            <a:off x="720725" y="900113"/>
            <a:ext cx="6118225" cy="3440112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8436" name="文本占位符 59393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</p:spPr>
        <p:txBody>
          <a:bodyPr wrap="none" lIns="0" tIns="0" rIns="0" bIns="0" anchor="ctr" anchorCtr="0"/>
          <a:p>
            <a:pPr lvl="0"/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BB962C8B-B14F-4D97-AF65-F5344CB8AC3E}" type="datetime1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4088" y="215900"/>
            <a:ext cx="2266950" cy="44354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69433" cy="4435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BB962C8B-B14F-4D97-AF65-F5344CB8AC3E}" type="datetime1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43222" cy="32829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816" y="1368425"/>
            <a:ext cx="4443222" cy="32829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 fontAlgn="base"/>
            <a:r>
              <a:rPr lang="zh-CN" altLang="en-US" sz="231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 fontAlgn="base"/>
            <a:r>
              <a:rPr lang="zh-CN" altLang="en-US" sz="231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 fontAlgn="base"/>
            <a:r>
              <a:rPr lang="zh-CN" altLang="en-US" sz="16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4088" y="215900"/>
            <a:ext cx="2266950" cy="44354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69433" cy="4435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43222" cy="32829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816" y="1368425"/>
            <a:ext cx="4443222" cy="32829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 fontAlgn="base"/>
            <a:r>
              <a:rPr lang="zh-CN" altLang="en-US" sz="231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 fontAlgn="base"/>
            <a:r>
              <a:rPr lang="zh-CN" altLang="en-US" sz="231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 fontAlgn="base"/>
            <a:r>
              <a:rPr lang="zh-CN" altLang="en-US" sz="16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4"/>
          <p:cNvSpPr/>
          <p:nvPr/>
        </p:nvSpPr>
        <p:spPr>
          <a:xfrm>
            <a:off x="0" y="107950"/>
            <a:ext cx="7920038" cy="1152525"/>
          </a:xfrm>
          <a:prstGeom prst="rect">
            <a:avLst/>
          </a:prstGeom>
          <a:solidFill>
            <a:srgbClr val="3B7394"/>
          </a:solidFill>
          <a:ln w="9525">
            <a:noFill/>
          </a:ln>
        </p:spPr>
        <p:txBody>
          <a:bodyPr anchor="t" anchorCtr="0"/>
          <a:p>
            <a:pPr lvl="0" hangingPunct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标题 1025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5162" cy="9318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zh-CN" altLang="en-US" dirty="0"/>
              <a:t>单击鼠标编辑标题文字格式</a:t>
            </a:r>
            <a:endParaRPr lang="zh-CN" altLang="en-US" dirty="0"/>
          </a:p>
        </p:txBody>
      </p:sp>
      <p:sp>
        <p:nvSpPr>
          <p:cNvPr id="1028" name="文本占位符 1026"/>
          <p:cNvSpPr>
            <a:spLocks noGrp="1"/>
          </p:cNvSpPr>
          <p:nvPr>
            <p:ph type="body"/>
          </p:nvPr>
        </p:nvSpPr>
        <p:spPr>
          <a:xfrm>
            <a:off x="503238" y="1368425"/>
            <a:ext cx="9067800" cy="32829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0" rIns="0" bIns="0" anchor="t" anchorCtr="0"/>
          <a:p>
            <a:pPr lvl="0"/>
            <a:r>
              <a:rPr lang="zh-CN" altLang="en-US" dirty="0"/>
              <a:t>单击鼠标编辑大纲文字格式</a:t>
            </a:r>
            <a:endParaRPr lang="zh-CN" altLang="en-US" dirty="0"/>
          </a:p>
          <a:p>
            <a:pPr lvl="1"/>
            <a:r>
              <a:rPr lang="zh-CN" altLang="en-US" dirty="0"/>
              <a:t>第二个大纲级</a:t>
            </a:r>
            <a:endParaRPr lang="zh-CN" altLang="en-US" dirty="0"/>
          </a:p>
          <a:p>
            <a:pPr lvl="2"/>
            <a:r>
              <a:rPr lang="zh-CN" altLang="en-US" dirty="0"/>
              <a:t>第三大纲级别</a:t>
            </a:r>
            <a:endParaRPr lang="zh-CN" altLang="en-US" dirty="0"/>
          </a:p>
          <a:p>
            <a:pPr lvl="3"/>
            <a:r>
              <a:rPr lang="zh-CN" altLang="en-US" dirty="0"/>
              <a:t>第四大纲级别</a:t>
            </a:r>
            <a:endParaRPr lang="zh-CN" altLang="en-US" dirty="0"/>
          </a:p>
          <a:p>
            <a:pPr lvl="4"/>
            <a:r>
              <a:rPr lang="zh-CN" altLang="en-US" dirty="0"/>
              <a:t>第五大纲级别</a:t>
            </a:r>
            <a:endParaRPr lang="zh-CN" altLang="en-US" dirty="0"/>
          </a:p>
          <a:p>
            <a:pPr lvl="4"/>
            <a:r>
              <a:rPr lang="zh-CN" altLang="en-US" dirty="0"/>
              <a:t>第六大纲级别</a:t>
            </a:r>
            <a:endParaRPr lang="zh-CN" altLang="en-US" dirty="0"/>
          </a:p>
          <a:p>
            <a:pPr lvl="4"/>
            <a:r>
              <a:rPr lang="zh-CN" altLang="en-US" dirty="0"/>
              <a:t>第七大纲级别</a:t>
            </a:r>
            <a:endParaRPr lang="zh-CN" altLang="en-US" dirty="0"/>
          </a:p>
        </p:txBody>
      </p:sp>
      <p:sp>
        <p:nvSpPr>
          <p:cNvPr id="2" name="日期占位符 1027"/>
          <p:cNvSpPr>
            <a:spLocks noGrp="1"/>
          </p:cNvSpPr>
          <p:nvPr>
            <p:ph type="dt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buFontTx/>
              <a:defRPr sz="1400">
                <a:solidFill>
                  <a:srgbClr val="000000"/>
                </a:solidFill>
              </a:defRPr>
            </a:lvl1pPr>
          </a:lstStyle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BB962C8B-B14F-4D97-AF65-F5344CB8AC3E}" type="datetime1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buFontTx/>
              <a:defRPr sz="1400">
                <a:solidFill>
                  <a:srgbClr val="000000"/>
                </a:solidFill>
              </a:defRPr>
            </a:lvl1pPr>
          </a:lstStyle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buFontTx/>
              <a:defRPr sz="1400">
                <a:solidFill>
                  <a:srgbClr val="000000"/>
                </a:solidFill>
              </a:defRPr>
            </a:lvl1pPr>
          </a:lstStyle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5pPr>
    </p:titleStyle>
    <p:bodyStyle>
      <a:lvl1pPr marL="342900" lvl="0" indent="-3429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6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46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5pPr>
      <a:lvl6pPr marL="25146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6pPr>
      <a:lvl7pPr marL="29718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7pPr>
      <a:lvl8pPr marL="34290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8pPr>
      <a:lvl9pPr marL="38862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9pPr>
    </p:bodyStyle>
    <p:other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5pPr>
      <a:lvl6pPr marL="22860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6pPr>
      <a:lvl7pPr marL="27432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7pPr>
      <a:lvl8pPr marL="32004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8pPr>
      <a:lvl9pPr marL="36576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4"/>
          <p:cNvSpPr/>
          <p:nvPr/>
        </p:nvSpPr>
        <p:spPr>
          <a:xfrm>
            <a:off x="0" y="107950"/>
            <a:ext cx="7920038" cy="1152525"/>
          </a:xfrm>
          <a:prstGeom prst="rect">
            <a:avLst/>
          </a:prstGeom>
          <a:solidFill>
            <a:srgbClr val="3B7394"/>
          </a:solidFill>
          <a:ln w="9525">
            <a:noFill/>
          </a:ln>
        </p:spPr>
        <p:txBody>
          <a:bodyPr anchor="t" anchorCtr="0"/>
          <a:p>
            <a:pPr lvl="0" hangingPunct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标题 1025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5162" cy="9318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zh-CN" altLang="en-US" dirty="0"/>
              <a:t>单击鼠标编辑标题文字格式</a:t>
            </a:r>
            <a:endParaRPr lang="zh-CN" altLang="en-US" dirty="0"/>
          </a:p>
        </p:txBody>
      </p:sp>
      <p:sp>
        <p:nvSpPr>
          <p:cNvPr id="1028" name="文本占位符 1026"/>
          <p:cNvSpPr>
            <a:spLocks noGrp="1"/>
          </p:cNvSpPr>
          <p:nvPr>
            <p:ph type="body"/>
          </p:nvPr>
        </p:nvSpPr>
        <p:spPr>
          <a:xfrm>
            <a:off x="503238" y="1368425"/>
            <a:ext cx="9067800" cy="32829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0" rIns="0" bIns="0" anchor="t" anchorCtr="0"/>
          <a:p>
            <a:pPr lvl="0"/>
            <a:r>
              <a:rPr lang="zh-CN" altLang="en-US" dirty="0"/>
              <a:t>单击鼠标编辑大纲文字格式</a:t>
            </a:r>
            <a:endParaRPr lang="zh-CN" altLang="en-US" dirty="0"/>
          </a:p>
          <a:p>
            <a:pPr lvl="1"/>
            <a:r>
              <a:rPr lang="zh-CN" altLang="en-US" dirty="0"/>
              <a:t>第二个大纲级</a:t>
            </a:r>
            <a:endParaRPr lang="zh-CN" altLang="en-US" dirty="0"/>
          </a:p>
          <a:p>
            <a:pPr lvl="2"/>
            <a:r>
              <a:rPr lang="zh-CN" altLang="en-US" dirty="0"/>
              <a:t>第三大纲级别</a:t>
            </a:r>
            <a:endParaRPr lang="zh-CN" altLang="en-US" dirty="0"/>
          </a:p>
          <a:p>
            <a:pPr lvl="3"/>
            <a:r>
              <a:rPr lang="zh-CN" altLang="en-US" dirty="0"/>
              <a:t>第四大纲级别</a:t>
            </a:r>
            <a:endParaRPr lang="zh-CN" altLang="en-US" dirty="0"/>
          </a:p>
          <a:p>
            <a:pPr lvl="4"/>
            <a:r>
              <a:rPr lang="zh-CN" altLang="en-US" dirty="0"/>
              <a:t>第五大纲级别</a:t>
            </a:r>
            <a:endParaRPr lang="zh-CN" altLang="en-US" dirty="0"/>
          </a:p>
          <a:p>
            <a:pPr lvl="4"/>
            <a:r>
              <a:rPr lang="zh-CN" altLang="en-US" dirty="0"/>
              <a:t>第六大纲级别</a:t>
            </a:r>
            <a:endParaRPr lang="zh-CN" altLang="en-US" dirty="0"/>
          </a:p>
          <a:p>
            <a:pPr lvl="4"/>
            <a:r>
              <a:rPr lang="zh-CN" altLang="en-US" dirty="0"/>
              <a:t>第七大纲级别</a:t>
            </a:r>
            <a:endParaRPr lang="zh-CN" altLang="en-US" dirty="0"/>
          </a:p>
        </p:txBody>
      </p:sp>
      <p:sp>
        <p:nvSpPr>
          <p:cNvPr id="2" name="日期占位符 1027"/>
          <p:cNvSpPr>
            <a:spLocks noGrp="1"/>
          </p:cNvSpPr>
          <p:nvPr>
            <p:ph type="dt"/>
          </p:nvPr>
        </p:nvSpPr>
        <p:spPr>
          <a:xfrm>
            <a:off x="503238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buFontTx/>
              <a:defRPr sz="1400">
                <a:solidFill>
                  <a:srgbClr val="000000"/>
                </a:solidFill>
              </a:defRPr>
            </a:lvl1pPr>
          </a:lstStyle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BB962C8B-B14F-4D97-AF65-F5344CB8AC3E}" type="datetime1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/>
          </p:nvPr>
        </p:nvSpPr>
        <p:spPr>
          <a:xfrm>
            <a:off x="3446463" y="5164138"/>
            <a:ext cx="3190875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buFontTx/>
              <a:defRPr sz="1400">
                <a:solidFill>
                  <a:srgbClr val="000000"/>
                </a:solidFill>
              </a:defRPr>
            </a:lvl1pPr>
          </a:lstStyle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trike="noStrike" noProof="1" dirty="0" err="1">
              <a:cs typeface="DejaVu Sans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/>
          </p:nvPr>
        </p:nvSpPr>
        <p:spPr>
          <a:xfrm>
            <a:off x="7226300" y="5164138"/>
            <a:ext cx="2343150" cy="3857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buFontTx/>
              <a:defRPr sz="1400">
                <a:solidFill>
                  <a:srgbClr val="000000"/>
                </a:solidFill>
              </a:defRPr>
            </a:lvl1pPr>
          </a:lstStyle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FFFFFF"/>
          </a:solidFill>
          <a:latin typeface="Arial" panose="020B0604020202020204" pitchFamily="34" charset="0"/>
          <a:ea typeface="Droid Sans Fallback" charset="0"/>
          <a:cs typeface="+mj-cs"/>
        </a:defRPr>
      </a:lvl5pPr>
    </p:titleStyle>
    <p:bodyStyle>
      <a:lvl1pPr marL="342900" lvl="0" indent="-3429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6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46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5pPr>
      <a:lvl6pPr marL="25146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6pPr>
      <a:lvl7pPr marL="29718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7pPr>
      <a:lvl8pPr marL="34290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8pPr>
      <a:lvl9pPr marL="38862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9pPr>
    </p:bodyStyle>
    <p:other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5pPr>
      <a:lvl6pPr marL="22860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6pPr>
      <a:lvl7pPr marL="27432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7pPr>
      <a:lvl8pPr marL="32004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8pPr>
      <a:lvl9pPr marL="36576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roid Sans Fallback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3072"/>
          <p:cNvSpPr>
            <a:spLocks noGrp="1"/>
          </p:cNvSpPr>
          <p:nvPr>
            <p:ph type="ctrTitle"/>
          </p:nvPr>
        </p:nvSpPr>
        <p:spPr/>
        <p:txBody>
          <a:bodyPr wrap="square" lIns="0" tIns="32040" rIns="0" bIns="0" anchor="ctr" anchorCtr="0"/>
          <a:p>
            <a:pPr algn="l" defTabSz="449580">
              <a:buClrTx/>
              <a:buSzPct val="100000"/>
              <a:buFont typeface="Times New Roman" panose="02020603050405020304" pitchFamily="16" charset="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sz="3600" kern="1200" baseline="0" dirty="0" err="1">
                <a:latin typeface="+mj-lt"/>
                <a:ea typeface="+mj-ea"/>
                <a:cs typeface="+mj-cs"/>
              </a:rPr>
              <a:t>Master Thesis Defense</a:t>
            </a:r>
            <a:endParaRPr lang="en-US" altLang="zh-CN" sz="3600" kern="1200" baseline="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3315" name="副标题 3073"/>
          <p:cNvSpPr>
            <a:spLocks noGrp="1"/>
          </p:cNvSpPr>
          <p:nvPr>
            <p:ph type="subTitle" idx="1"/>
          </p:nvPr>
        </p:nvSpPr>
        <p:spPr>
          <a:xfrm>
            <a:off x="1260078" y="2800552"/>
            <a:ext cx="7560469" cy="1369070"/>
          </a:xfrm>
        </p:spPr>
        <p:txBody>
          <a:bodyPr wrap="square" lIns="0" tIns="0" rIns="0" bIns="0" anchor="ctr" anchorCtr="0"/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zh-CN" sz="4000" kern="1200" baseline="0" dirty="0" err="1">
                <a:latin typeface="+mn-lt"/>
                <a:ea typeface="+mn-ea"/>
                <a:cs typeface="+mn-cs"/>
              </a:rPr>
              <a:t>Interpreting Text Classification with Human-Understandable Counterfactual Instances</a:t>
            </a:r>
            <a:endParaRPr lang="en-GB" altLang="zh-CN" sz="40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US" altLang="zh-CN" sz="26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US" altLang="zh-CN" sz="1400" kern="1200" baseline="0" dirty="0" err="1">
                <a:latin typeface="+mn-lt"/>
                <a:ea typeface="+mn-ea"/>
                <a:cs typeface="+mn-cs"/>
              </a:rPr>
              <a:t>Name:</a:t>
            </a:r>
            <a:r>
              <a:rPr lang="en-GB" altLang="en-US" sz="1400" kern="1200" baseline="0" dirty="0" err="1">
                <a:latin typeface="+mn-lt"/>
                <a:ea typeface="+mn-ea"/>
                <a:cs typeface="+mn-cs"/>
              </a:rPr>
              <a:t> Li</a:t>
            </a:r>
            <a:r>
              <a:rPr lang="en-US" altLang="zh-CN" sz="1400" kern="1200" baseline="0" dirty="0" err="1">
                <a:latin typeface="+mn-lt"/>
                <a:ea typeface="+mn-ea"/>
                <a:cs typeface="+mn-cs"/>
              </a:rPr>
              <a:t>, </a:t>
            </a:r>
            <a:r>
              <a:rPr lang="en-GB" altLang="en-US" sz="1400" kern="1200" baseline="0" dirty="0" err="1">
                <a:latin typeface="+mn-lt"/>
                <a:ea typeface="+mn-ea"/>
                <a:cs typeface="+mn-cs"/>
              </a:rPr>
              <a:t>Teng</a:t>
            </a:r>
            <a:endParaRPr lang="en-US" altLang="zh-CN" sz="14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US" altLang="zh-CN" sz="1400" kern="1200" baseline="0" dirty="0" err="1">
                <a:latin typeface="+mn-lt"/>
                <a:ea typeface="+mn-ea"/>
                <a:cs typeface="+mn-cs"/>
              </a:rPr>
              <a:t>Matrikelnummer: </a:t>
            </a:r>
            <a:r>
              <a:rPr lang="en-GB" altLang="en-US" sz="1400" kern="1200" baseline="0" dirty="0" err="1">
                <a:latin typeface="+mn-lt"/>
                <a:ea typeface="+mn-ea"/>
                <a:cs typeface="+mn-cs"/>
              </a:rPr>
              <a:t>10010265</a:t>
            </a:r>
            <a:endParaRPr lang="en-US" altLang="zh-CN" sz="14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US" altLang="zh-CN" sz="20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US" altLang="zh-CN" sz="1400" kern="1200" baseline="0" dirty="0" err="1">
                <a:latin typeface="+mn-lt"/>
                <a:ea typeface="+mn-ea"/>
                <a:cs typeface="+mn-cs"/>
              </a:rPr>
              <a:t>First Examiner: Prof.Dr. Avishek Anand</a:t>
            </a:r>
            <a:endParaRPr lang="en-US" altLang="zh-CN" sz="14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US" altLang="zh-CN" sz="1400" kern="1200" baseline="0" dirty="0" err="1">
                <a:latin typeface="+mn-lt"/>
                <a:ea typeface="+mn-ea"/>
                <a:cs typeface="+mn-cs"/>
              </a:rPr>
              <a:t>Second Examiner: Prof. Dr. rer. nat. Marius Lindauer</a:t>
            </a:r>
            <a:endParaRPr lang="en-US" altLang="zh-CN" sz="1400" kern="1200" baseline="0" dirty="0" err="1">
              <a:latin typeface="+mn-lt"/>
              <a:ea typeface="+mn-ea"/>
              <a:cs typeface="+mn-cs"/>
            </a:endParaRPr>
          </a:p>
          <a:p>
            <a:pPr marL="342900" indent="-339725" defTabSz="44958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US" altLang="zh-CN" sz="1400" kern="1200" baseline="0" dirty="0" err="1">
                <a:latin typeface="+mn-lt"/>
                <a:ea typeface="+mn-ea"/>
                <a:cs typeface="+mn-cs"/>
              </a:rPr>
              <a:t>Advisor: </a:t>
            </a:r>
            <a:r>
              <a:rPr lang="en-GB" altLang="en-US" sz="1400" kern="1200" baseline="0" dirty="0" err="1">
                <a:latin typeface="+mn-lt"/>
                <a:ea typeface="+mn-ea"/>
                <a:cs typeface="+mn-cs"/>
              </a:rPr>
              <a:t>Zhang, Zijian</a:t>
            </a:r>
            <a:endParaRPr lang="en-GB" altLang="en-US" sz="1400" kern="1200" baseline="0" dirty="0" err="1">
              <a:latin typeface="+mn-lt"/>
              <a:ea typeface="+mn-ea"/>
              <a:cs typeface="+mn-cs"/>
            </a:endParaRPr>
          </a:p>
        </p:txBody>
      </p:sp>
      <p:pic>
        <p:nvPicPr>
          <p:cNvPr id="13316" name="图片 3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4778375"/>
            <a:ext cx="1871663" cy="58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图片 30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088" y="4640263"/>
            <a:ext cx="86995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标题 4096"/>
          <p:cNvSpPr>
            <a:spLocks noGrp="1"/>
          </p:cNvSpPr>
          <p:nvPr/>
        </p:nvSpPr>
        <p:spPr>
          <a:xfrm>
            <a:off x="503238" y="215900"/>
            <a:ext cx="7018337" cy="935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lstStyle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4400" b="0" i="0" u="non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4400"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Droid Sans Fallback" charset="0"/>
                <a:cs typeface="+mj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4400"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Droid Sans Fallback" charset="0"/>
                <a:cs typeface="+mj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4400"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Droid Sans Fallback" charset="0"/>
                <a:cs typeface="+mj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4400"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Droid Sans Fallback" charset="0"/>
                <a:cs typeface="+mj-cs"/>
              </a:defRPr>
            </a:lvl5pPr>
          </a:lstStyle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dirty="0" err="1"/>
              <a:t>Master Thesis Defense</a:t>
            </a:r>
            <a:endParaRPr lang="en-GB" altLang="en-US" dirty="0" err="1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GB" altLang="zh-CN" b="1"/>
              <a:t>Kim’s CNN</a:t>
            </a:r>
            <a:endParaRPr lang="en-GB" altLang="zh-CN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pic>
        <p:nvPicPr>
          <p:cNvPr id="5" name="图片 4" descr="Kims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801495"/>
            <a:ext cx="879157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b="1"/>
              <a:t>HotFlip</a:t>
            </a:r>
            <a:r>
              <a:rPr lang="en-GB" altLang="zh-CN" sz="1600"/>
              <a:t>(character-level)</a:t>
            </a:r>
            <a:endParaRPr lang="en-GB" altLang="zh-CN" sz="1600"/>
          </a:p>
          <a:p>
            <a:pPr marL="457200" indent="-457200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en-GB" sz="2800"/>
              <a:t>HotFlip: White-Box Adversarial Examples for Text Classification</a:t>
            </a:r>
            <a:endParaRPr lang="en-GB" sz="2800"/>
          </a:p>
          <a:p>
            <a:pPr marL="457200" indent="-457200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Main idea</a:t>
            </a:r>
            <a:r>
              <a:rPr lang="en-GB" sz="2800"/>
              <a:t>: We need to find a character and its position that increases the loss maximal.</a:t>
            </a:r>
            <a:endParaRPr lang="en-GB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b="1"/>
              <a:t>HotFlip</a:t>
            </a:r>
            <a:r>
              <a:rPr lang="en-GB" altLang="zh-CN" sz="1600"/>
              <a:t>(character-level)</a:t>
            </a:r>
            <a:endParaRPr lang="en-GB" altLang="zh-CN" sz="1600"/>
          </a:p>
          <a:p>
            <a:pPr marL="457200" indent="-457200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en-GB" sz="2800">
                <a:sym typeface="+mn-ea"/>
              </a:rPr>
              <a:t>A Text X:                                                 , </a:t>
            </a:r>
            <a:endParaRPr lang="en-GB" sz="2800">
              <a:sym typeface="+mn-ea"/>
            </a:endParaRPr>
          </a:p>
          <a:p>
            <a:pPr marL="457200" indent="-457200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en-GB" sz="2800">
                <a:sym typeface="+mn-ea"/>
              </a:rPr>
              <a:t>Flip j-th character of the i-th word (a</a:t>
            </a:r>
            <a:r>
              <a:rPr lang="en-GB" altLang="zh-CN" sz="28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→b)</a:t>
            </a:r>
            <a:r>
              <a:rPr lang="en-GB" sz="2800">
                <a:sym typeface="+mn-ea"/>
              </a:rPr>
              <a:t>: </a:t>
            </a:r>
            <a:endParaRPr lang="en-GB" sz="2800">
              <a:sym typeface="+mn-ea"/>
            </a:endParaRPr>
          </a:p>
          <a:p>
            <a:pPr marL="457200" indent="-457200">
              <a:lnSpc>
                <a:spcPct val="103000"/>
              </a:lnSpc>
              <a:buFont typeface="Arial" panose="020B0604020202020204" pitchFamily="34" charset="0"/>
              <a:buChar char="•"/>
            </a:pPr>
            <a:endParaRPr lang="en-GB" sz="2800">
              <a:sym typeface="+mn-ea"/>
            </a:endParaRPr>
          </a:p>
          <a:p>
            <a:pPr marL="457200" indent="-457200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en-GB" sz="2800">
                <a:sym typeface="+mn-ea"/>
              </a:rPr>
              <a:t> We want to find the vector with the biggest </a:t>
            </a:r>
            <a:r>
              <a:rPr lang="en-GB" sz="2800"/>
              <a:t>increase in loss:</a:t>
            </a:r>
            <a:endParaRPr lang="en-GB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6495" y="1984375"/>
            <a:ext cx="1524000" cy="381635"/>
          </a:xfrm>
          <a:prstGeom prst="rect">
            <a:avLst/>
          </a:prstGeom>
        </p:spPr>
      </p:pic>
      <p:pic>
        <p:nvPicPr>
          <p:cNvPr id="15" name="图片 1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012950"/>
            <a:ext cx="4748530" cy="397510"/>
          </a:xfrm>
          <a:prstGeom prst="rect">
            <a:avLst/>
          </a:prstGeom>
        </p:spPr>
      </p:pic>
      <p:pic>
        <p:nvPicPr>
          <p:cNvPr id="16" name="图片 1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3193415"/>
            <a:ext cx="6385560" cy="50165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0" y="4269105"/>
            <a:ext cx="4860925" cy="127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b="1"/>
              <a:t>POS-Tagging</a:t>
            </a:r>
            <a:endParaRPr lang="en-GB" altLang="zh-CN" sz="2800"/>
          </a:p>
          <a:p>
            <a:r>
              <a:rPr lang="en-GB" altLang="zh-CN" sz="2800"/>
              <a:t>   C</a:t>
            </a:r>
            <a:r>
              <a:rPr lang="zh-CN" altLang="en-US" sz="2800"/>
              <a:t>ategorizing words with a particular part of speech, depending on the definition of the word and its context.</a:t>
            </a:r>
            <a:endParaRPr lang="zh-CN" altLang="en-US" sz="2800"/>
          </a:p>
          <a:p>
            <a:endParaRPr lang="zh-CN" altLang="en-US" sz="2400"/>
          </a:p>
          <a:p>
            <a:r>
              <a:rPr lang="zh-CN" altLang="en-US" sz="2400"/>
              <a:t>• </a:t>
            </a:r>
            <a:r>
              <a:rPr lang="zh-CN" altLang="en-US" sz="2400" b="1"/>
              <a:t>Nouns (NN):</a:t>
            </a:r>
            <a:r>
              <a:rPr lang="zh-CN" altLang="en-US" sz="2400"/>
              <a:t> Nouns refer to entities in the real world.</a:t>
            </a:r>
            <a:endParaRPr lang="zh-CN" altLang="en-US" sz="2400"/>
          </a:p>
          <a:p>
            <a:r>
              <a:rPr lang="zh-CN" altLang="en-US" sz="2400"/>
              <a:t>• </a:t>
            </a:r>
            <a:r>
              <a:rPr lang="zh-CN" altLang="en-US" sz="2400" b="1"/>
              <a:t>Verbs (VB):</a:t>
            </a:r>
            <a:r>
              <a:rPr lang="zh-CN" altLang="en-US" sz="2400"/>
              <a:t> Verbs are used to describe actions, states, activities.</a:t>
            </a:r>
            <a:endParaRPr lang="zh-CN" altLang="en-US" sz="2400"/>
          </a:p>
          <a:p>
            <a:r>
              <a:rPr lang="zh-CN" altLang="en-US" sz="2400"/>
              <a:t>• </a:t>
            </a:r>
            <a:r>
              <a:rPr lang="zh-CN" altLang="en-US" sz="2400" b="1"/>
              <a:t>Adjectives (JJ)</a:t>
            </a:r>
            <a:r>
              <a:rPr lang="zh-CN" altLang="en-US" sz="2400"/>
              <a:t>: Adjectives usually used to describe properties of nouns.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标题 4096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 wrap="square" lIns="0" tIns="0" rIns="0" bIns="0" anchor="ctr" anchorCtr="0"/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/>
              <a:t>Content</a:t>
            </a:r>
            <a:endParaRPr lang="en-US" altLang="zh-CN" dirty="0" err="1"/>
          </a:p>
        </p:txBody>
      </p:sp>
      <p:sp>
        <p:nvSpPr>
          <p:cNvPr id="15363" name="文本占位符 4097"/>
          <p:cNvSpPr>
            <a:spLocks noGrp="1"/>
          </p:cNvSpPr>
          <p:nvPr>
            <p:ph idx="1"/>
          </p:nvPr>
        </p:nvSpPr>
        <p:spPr>
          <a:xfrm>
            <a:off x="494348" y="1352550"/>
            <a:ext cx="9070975" cy="3816350"/>
          </a:xfrm>
        </p:spPr>
        <p:txBody>
          <a:bodyPr wrap="square" lIns="0" tIns="28440" rIns="0" bIns="0" anchor="t" anchorCtr="0"/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Motivation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Background Knowledge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olidFill>
                  <a:srgbClr val="FF0000"/>
                </a:solidFill>
                <a:sym typeface="+mn-ea"/>
              </a:rPr>
              <a:t>Counterfactual Instances generating</a:t>
            </a:r>
            <a:endParaRPr lang="en-GB" altLang="en-US" sz="2800" b="1" dirty="0" err="1">
              <a:solidFill>
                <a:srgbClr val="FF0000"/>
              </a:solidFill>
            </a:endParaRPr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Experiments Setup and Evaluation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Conclusion and Future Works</a:t>
            </a:r>
            <a:endParaRPr lang="en-GB" altLang="en-US" sz="2800" b="1" dirty="0" err="1"/>
          </a:p>
          <a:p>
            <a:pPr marL="3175" indent="0" defTabSz="449580">
              <a:buClrTx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GB" altLang="en-US" sz="2800" b="1" dirty="0" err="1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24790"/>
            <a:ext cx="8514715" cy="932180"/>
          </a:xfrm>
        </p:spPr>
        <p:txBody>
          <a:bodyPr/>
          <a:p>
            <a:r>
              <a:rPr lang="en-GB" altLang="en-US" sz="3200" b="1" dirty="0" err="1">
                <a:solidFill>
                  <a:schemeClr val="bg1"/>
                </a:solidFill>
                <a:sym typeface="+mn-ea"/>
              </a:rPr>
              <a:t>Counterfactual Instances generating</a:t>
            </a:r>
            <a:endParaRPr lang="en-GB" altLang="en-US" sz="3200" b="1" dirty="0" err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b="1">
                <a:sym typeface="+mn-ea"/>
              </a:rPr>
              <a:t>HotFlip</a:t>
            </a:r>
            <a:r>
              <a:rPr lang="en-GB" altLang="zh-CN" sz="2000">
                <a:sym typeface="+mn-ea"/>
              </a:rPr>
              <a:t>(Token-level)</a:t>
            </a:r>
            <a:endParaRPr lang="en-GB" altLang="zh-CN"/>
          </a:p>
          <a:p>
            <a:pPr>
              <a:lnSpc>
                <a:spcPct val="113000"/>
              </a:lnSpc>
            </a:pPr>
            <a:r>
              <a:rPr lang="en-GB" altLang="zh-CN" sz="2000"/>
              <a:t>     Given a Sentence                                   ,  Vocabulary  V, we need to find a word w</a:t>
            </a:r>
            <a:r>
              <a:rPr lang="en-GB" altLang="zh-CN" sz="2000" baseline="-25000"/>
              <a:t>o</a:t>
            </a:r>
            <a:r>
              <a:rPr lang="en-GB" altLang="zh-CN" sz="2000"/>
              <a:t> in Sentence S and a word v in Vocabulary V, and replace </a:t>
            </a:r>
            <a:r>
              <a:rPr lang="en-GB" altLang="zh-CN" sz="2000" b="1">
                <a:sym typeface="+mn-ea"/>
              </a:rPr>
              <a:t>w</a:t>
            </a:r>
            <a:r>
              <a:rPr lang="en-GB" altLang="zh-CN" sz="2000" b="1" baseline="-25000">
                <a:sym typeface="+mn-ea"/>
              </a:rPr>
              <a:t>o</a:t>
            </a:r>
            <a:r>
              <a:rPr lang="en-GB" altLang="zh-CN" sz="2000">
                <a:sym typeface="+mn-ea"/>
              </a:rPr>
              <a:t> by </a:t>
            </a:r>
            <a:r>
              <a:rPr lang="en-GB" altLang="zh-CN" sz="2000" b="1">
                <a:sym typeface="+mn-ea"/>
              </a:rPr>
              <a:t>v</a:t>
            </a:r>
            <a:r>
              <a:rPr lang="en-GB" altLang="zh-CN" sz="2000">
                <a:sym typeface="+mn-ea"/>
              </a:rPr>
              <a:t> so that:</a:t>
            </a:r>
            <a:endParaRPr lang="en-GB" altLang="zh-CN" sz="2000">
              <a:sym typeface="+mn-ea"/>
            </a:endParaRPr>
          </a:p>
          <a:p>
            <a:pPr>
              <a:lnSpc>
                <a:spcPct val="113000"/>
              </a:lnSpc>
            </a:pPr>
            <a:endParaRPr lang="en-GB" altLang="zh-CN" sz="2000">
              <a:sym typeface="+mn-ea"/>
            </a:endParaRPr>
          </a:p>
          <a:p>
            <a:pPr>
              <a:lnSpc>
                <a:spcPct val="113000"/>
              </a:lnSpc>
            </a:pPr>
            <a:r>
              <a:rPr lang="en-GB" altLang="zh-CN" sz="2000">
                <a:sym typeface="+mn-ea"/>
              </a:rPr>
              <a:t>     And this value can be</a:t>
            </a:r>
            <a:r>
              <a:rPr lang="en-GB" altLang="zh-CN" sz="2000"/>
              <a:t> approximated using the gradient:</a:t>
            </a:r>
            <a:endParaRPr lang="en-GB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pic>
        <p:nvPicPr>
          <p:cNvPr id="5" name="图片 4" descr="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11170" y="2025015"/>
            <a:ext cx="2273935" cy="312420"/>
          </a:xfrm>
          <a:prstGeom prst="rect">
            <a:avLst/>
          </a:prstGeom>
        </p:spPr>
      </p:pic>
      <p:pic>
        <p:nvPicPr>
          <p:cNvPr id="6" name="图片 5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65" y="2926715"/>
            <a:ext cx="5579745" cy="723900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35" y="4239895"/>
            <a:ext cx="6910705" cy="8407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12155" y="2790190"/>
            <a:ext cx="2014855" cy="8439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89325" y="2779395"/>
            <a:ext cx="2014855" cy="8439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45680" y="2291080"/>
            <a:ext cx="1791970" cy="403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8" grpId="1" bldLvl="0" animBg="1"/>
      <p:bldP spid="9" grpId="1" animBg="1"/>
      <p:bldP spid="11" grpId="0" bldLvl="0" animBg="1"/>
      <p:bldP spid="11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25425"/>
            <a:ext cx="8514715" cy="932180"/>
          </a:xfrm>
        </p:spPr>
        <p:txBody>
          <a:bodyPr/>
          <a:p>
            <a:r>
              <a:rPr lang="en-GB" altLang="en-US" sz="3200" b="1" dirty="0" err="1">
                <a:solidFill>
                  <a:schemeClr val="bg1"/>
                </a:solidFill>
                <a:sym typeface="+mn-ea"/>
              </a:rPr>
              <a:t>Counterfactual Instances generating</a:t>
            </a:r>
            <a:endParaRPr lang="en-GB" altLang="en-US" sz="3200" b="1" dirty="0" err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b="1">
                <a:sym typeface="+mn-ea"/>
              </a:rPr>
              <a:t>HotFlip</a:t>
            </a:r>
            <a:r>
              <a:rPr lang="en-GB" altLang="zh-CN" sz="2000">
                <a:sym typeface="+mn-ea"/>
              </a:rPr>
              <a:t>(Token-level)</a:t>
            </a:r>
            <a:endParaRPr lang="en-GB" altLang="zh-CN"/>
          </a:p>
          <a:p>
            <a:pPr>
              <a:lnSpc>
                <a:spcPct val="113000"/>
              </a:lnSpc>
            </a:pPr>
            <a:r>
              <a:rPr lang="en-GB" altLang="zh-CN" sz="2000"/>
              <a:t>    </a:t>
            </a:r>
            <a:endParaRPr lang="en-GB" altLang="zh-CN" sz="2000"/>
          </a:p>
          <a:p>
            <a:pPr>
              <a:lnSpc>
                <a:spcPct val="113000"/>
              </a:lnSpc>
            </a:pPr>
            <a:endParaRPr lang="en-GB" altLang="zh-CN" sz="2000"/>
          </a:p>
          <a:p>
            <a:pPr>
              <a:lnSpc>
                <a:spcPct val="113000"/>
              </a:lnSpc>
            </a:pPr>
            <a:r>
              <a:rPr lang="en-GB" altLang="zh-CN" sz="2000"/>
              <a:t>     We can search </a:t>
            </a:r>
            <a:r>
              <a:rPr lang="en-GB" altLang="zh-CN" sz="2000" b="1"/>
              <a:t>w</a:t>
            </a:r>
            <a:r>
              <a:rPr lang="en-GB" altLang="zh-CN" sz="2000" b="1" baseline="-25000"/>
              <a:t>o</a:t>
            </a:r>
            <a:r>
              <a:rPr lang="en-GB" altLang="zh-CN" sz="2000"/>
              <a:t> and </a:t>
            </a:r>
            <a:r>
              <a:rPr lang="en-GB" altLang="zh-CN" sz="2000" b="1"/>
              <a:t>v</a:t>
            </a:r>
            <a:r>
              <a:rPr lang="en-GB" altLang="zh-CN" sz="2000"/>
              <a:t> using </a:t>
            </a:r>
            <a:r>
              <a:rPr lang="en-GB" altLang="zh-CN" sz="2000" b="1"/>
              <a:t>beam search</a:t>
            </a:r>
            <a:r>
              <a:rPr lang="en-GB" altLang="zh-CN" sz="2000"/>
              <a:t> in 2 steps:</a:t>
            </a:r>
            <a:endParaRPr lang="en-GB" altLang="zh-CN" sz="2000"/>
          </a:p>
          <a:p>
            <a:pPr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altLang="zh-CN" sz="2000"/>
              <a:t>     Firstly,  we need to find the top k</a:t>
            </a:r>
            <a:r>
              <a:rPr lang="en-GB" altLang="zh-CN" sz="2000" b="1"/>
              <a:t> w</a:t>
            </a:r>
            <a:r>
              <a:rPr lang="en-GB" altLang="zh-CN" sz="2000" b="1" baseline="-25000"/>
              <a:t>o</a:t>
            </a:r>
            <a:r>
              <a:rPr lang="en-GB" altLang="zh-CN" sz="2000"/>
              <a:t> that has minimal value:</a:t>
            </a:r>
            <a:endParaRPr lang="en-GB" altLang="zh-CN" sz="2000"/>
          </a:p>
          <a:p>
            <a:pPr>
              <a:lnSpc>
                <a:spcPct val="113000"/>
              </a:lnSpc>
              <a:buFont typeface="Arial" panose="020B0604020202020204" pitchFamily="34" charset="0"/>
              <a:buChar char="•"/>
            </a:pPr>
            <a:endParaRPr lang="en-GB" altLang="zh-CN" sz="2000"/>
          </a:p>
          <a:p>
            <a:pPr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altLang="zh-CN" sz="2000"/>
              <a:t>     Secondly, for each word w</a:t>
            </a:r>
            <a:r>
              <a:rPr lang="en-GB" altLang="zh-CN" sz="2000" baseline="-25000"/>
              <a:t>o</a:t>
            </a:r>
            <a:r>
              <a:rPr lang="en-GB" altLang="zh-CN" sz="2000"/>
              <a:t> in our beam, we search the best word </a:t>
            </a:r>
            <a:r>
              <a:rPr lang="en-GB" altLang="zh-CN" sz="2000" b="1"/>
              <a:t>v</a:t>
            </a:r>
            <a:r>
              <a:rPr lang="en-GB" altLang="zh-CN" sz="2000"/>
              <a:t>:</a:t>
            </a:r>
            <a:endParaRPr lang="en-GB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pic>
        <p:nvPicPr>
          <p:cNvPr id="7" name="图片 6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1982470"/>
            <a:ext cx="6910705" cy="840740"/>
          </a:xfrm>
          <a:prstGeom prst="rect">
            <a:avLst/>
          </a:prstGeom>
        </p:spPr>
      </p:pic>
      <p:pic>
        <p:nvPicPr>
          <p:cNvPr id="10" name="图片 9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1575435"/>
            <a:ext cx="1388110" cy="298450"/>
          </a:xfrm>
          <a:prstGeom prst="rect">
            <a:avLst/>
          </a:prstGeom>
        </p:spPr>
      </p:pic>
      <p:pic>
        <p:nvPicPr>
          <p:cNvPr id="11" name="图片 10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55" y="3824605"/>
            <a:ext cx="3418840" cy="690880"/>
          </a:xfrm>
          <a:prstGeom prst="rect">
            <a:avLst/>
          </a:prstGeom>
        </p:spPr>
      </p:pic>
      <p:pic>
        <p:nvPicPr>
          <p:cNvPr id="12" name="图片 11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40" y="4862195"/>
            <a:ext cx="3385820" cy="70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495540" y="1428115"/>
            <a:ext cx="1697355" cy="5543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97830" y="2031365"/>
            <a:ext cx="2458720" cy="6946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80360" y="2055495"/>
            <a:ext cx="2458720" cy="6946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7390" y="3847465"/>
            <a:ext cx="3413760" cy="6946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9610" y="4893945"/>
            <a:ext cx="3484880" cy="6946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4" grpId="1" animBg="1"/>
      <p:bldP spid="5" grpId="0" bldLvl="0" animBg="1"/>
      <p:bldP spid="5" grpId="1" bldLvl="0" animBg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24790"/>
            <a:ext cx="8514715" cy="932180"/>
          </a:xfrm>
        </p:spPr>
        <p:txBody>
          <a:bodyPr/>
          <a:p>
            <a:r>
              <a:rPr lang="en-GB" altLang="en-US" sz="3200" b="1" dirty="0" err="1">
                <a:solidFill>
                  <a:schemeClr val="bg1"/>
                </a:solidFill>
                <a:sym typeface="+mn-ea"/>
              </a:rPr>
              <a:t>Counterfactual Instances generating</a:t>
            </a:r>
            <a:endParaRPr lang="en-GB" altLang="en-US" sz="3200" b="1" dirty="0" err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b="1">
                <a:sym typeface="+mn-ea"/>
              </a:rPr>
              <a:t>HotFlip</a:t>
            </a:r>
            <a:r>
              <a:rPr lang="en-GB" altLang="zh-CN" sz="2000">
                <a:sym typeface="+mn-ea"/>
              </a:rPr>
              <a:t>(Token-level)</a:t>
            </a:r>
            <a:endParaRPr lang="en-GB" altLang="zh-CN"/>
          </a:p>
          <a:p>
            <a:pPr>
              <a:lnSpc>
                <a:spcPct val="113000"/>
              </a:lnSpc>
            </a:pPr>
            <a:r>
              <a:rPr lang="en-GB" altLang="zh-CN" sz="2000"/>
              <a:t>  </a:t>
            </a:r>
            <a:r>
              <a:rPr lang="en-GB" altLang="zh-CN" sz="2800" dirty="0" err="1">
                <a:sym typeface="+mn-ea"/>
              </a:rPr>
              <a:t>Human-Understandable Counterfactual Instances:</a:t>
            </a:r>
            <a:endParaRPr lang="en-GB" altLang="zh-CN" sz="2800" dirty="0" err="1">
              <a:sym typeface="+mn-ea"/>
            </a:endParaRPr>
          </a:p>
          <a:p>
            <a:pPr marL="0" indent="0">
              <a:lnSpc>
                <a:spcPct val="113000"/>
              </a:lnSpc>
              <a:buFont typeface="+mj-lt"/>
            </a:pPr>
            <a:r>
              <a:rPr lang="en-GB" altLang="zh-CN" sz="2000" kern="1200" baseline="0" dirty="0" err="1">
                <a:latin typeface="+mn-lt"/>
                <a:ea typeface="+mn-ea"/>
                <a:cs typeface="+mn-cs"/>
              </a:rPr>
              <a:t>  </a:t>
            </a:r>
            <a:r>
              <a:rPr lang="en-GB" altLang="zh-CN" sz="2800" b="1" kern="1200" baseline="0" dirty="0" err="1">
                <a:latin typeface="+mn-lt"/>
                <a:ea typeface="+mn-ea"/>
                <a:cs typeface="+mn-cs"/>
              </a:rPr>
              <a:t>2 Constraint:</a:t>
            </a:r>
            <a:endParaRPr lang="en-GB" altLang="zh-CN" sz="2000" b="1" kern="1200" baseline="0" dirty="0" err="1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3000"/>
              </a:lnSpc>
              <a:buFont typeface="+mj-lt"/>
              <a:buAutoNum type="arabicPeriod"/>
            </a:pPr>
            <a:r>
              <a:rPr lang="en-GB" altLang="zh-CN" sz="2000" kern="1200" baseline="0" dirty="0" err="1">
                <a:latin typeface="+mn-lt"/>
                <a:ea typeface="+mn-ea"/>
                <a:cs typeface="+mn-cs"/>
              </a:rPr>
              <a:t>POS-Tag Constraint (</a:t>
            </a:r>
            <a:r>
              <a:rPr lang="en-GB" altLang="zh-CN" sz="2000" b="1">
                <a:sym typeface="+mn-ea"/>
              </a:rPr>
              <a:t>w</a:t>
            </a:r>
            <a:r>
              <a:rPr lang="en-GB" altLang="zh-CN" sz="2000" b="1" baseline="-25000">
                <a:sym typeface="+mn-ea"/>
              </a:rPr>
              <a:t>o</a:t>
            </a:r>
            <a:r>
              <a:rPr lang="en-GB" altLang="zh-CN" sz="2000">
                <a:sym typeface="+mn-ea"/>
              </a:rPr>
              <a:t> and </a:t>
            </a:r>
            <a:r>
              <a:rPr lang="en-GB" altLang="zh-CN" sz="2000" b="1">
                <a:sym typeface="+mn-ea"/>
              </a:rPr>
              <a:t>v</a:t>
            </a:r>
            <a:r>
              <a:rPr lang="en-GB" altLang="zh-CN" sz="2000">
                <a:sym typeface="+mn-ea"/>
              </a:rPr>
              <a:t> have same POS-Tag</a:t>
            </a:r>
            <a:r>
              <a:rPr lang="en-GB" altLang="zh-CN" sz="2000" kern="1200" baseline="0" dirty="0" err="1">
                <a:latin typeface="+mn-lt"/>
                <a:ea typeface="+mn-ea"/>
                <a:cs typeface="+mn-cs"/>
              </a:rPr>
              <a:t>)</a:t>
            </a:r>
            <a:endParaRPr lang="en-GB" altLang="zh-CN" sz="2000" kern="1200" baseline="0" dirty="0" err="1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3000"/>
              </a:lnSpc>
              <a:buFont typeface="+mj-lt"/>
              <a:buAutoNum type="arabicPeriod"/>
            </a:pPr>
            <a:r>
              <a:rPr lang="en-GB" altLang="zh-CN" sz="2000" kern="1200" baseline="0" dirty="0" err="1">
                <a:latin typeface="+mn-lt"/>
                <a:ea typeface="+mn-ea"/>
                <a:cs typeface="+mn-cs"/>
              </a:rPr>
              <a:t>Cos-similarity Constraint (cos-simmilarity(</a:t>
            </a:r>
            <a:r>
              <a:rPr lang="en-GB" altLang="zh-CN" sz="2000" b="1">
                <a:sym typeface="+mn-ea"/>
              </a:rPr>
              <a:t>w</a:t>
            </a:r>
            <a:r>
              <a:rPr lang="en-GB" altLang="zh-CN" sz="2000" b="1" baseline="-25000">
                <a:sym typeface="+mn-ea"/>
              </a:rPr>
              <a:t>o</a:t>
            </a:r>
            <a:r>
              <a:rPr lang="en-GB" altLang="zh-CN" sz="2000" b="1">
                <a:sym typeface="+mn-ea"/>
              </a:rPr>
              <a:t> ,v</a:t>
            </a:r>
            <a:r>
              <a:rPr lang="en-GB" altLang="zh-CN" sz="2000">
                <a:sym typeface="+mn-ea"/>
              </a:rPr>
              <a:t>) &gt; threshold) (</a:t>
            </a:r>
            <a:r>
              <a:rPr lang="en-GB" altLang="zh-CN" sz="2000">
                <a:sym typeface="+mn-ea"/>
              </a:rPr>
              <a:t>threshold=0.3</a:t>
            </a:r>
            <a:r>
              <a:rPr lang="en-GB" altLang="zh-CN" sz="2000">
                <a:sym typeface="+mn-ea"/>
              </a:rPr>
              <a:t>)</a:t>
            </a:r>
            <a:endParaRPr lang="en-GB" altLang="zh-CN" sz="2000">
              <a:sym typeface="+mn-ea"/>
            </a:endParaRPr>
          </a:p>
          <a:p>
            <a:pPr>
              <a:lnSpc>
                <a:spcPct val="113000"/>
              </a:lnSpc>
            </a:pPr>
            <a:endParaRPr lang="en-GB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标题 4096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 wrap="square" lIns="0" tIns="0" rIns="0" bIns="0" anchor="ctr" anchorCtr="0"/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/>
              <a:t>Content</a:t>
            </a:r>
            <a:endParaRPr lang="en-US" altLang="zh-CN" dirty="0" err="1"/>
          </a:p>
        </p:txBody>
      </p:sp>
      <p:sp>
        <p:nvSpPr>
          <p:cNvPr id="15363" name="文本占位符 4097"/>
          <p:cNvSpPr>
            <a:spLocks noGrp="1"/>
          </p:cNvSpPr>
          <p:nvPr>
            <p:ph idx="1"/>
          </p:nvPr>
        </p:nvSpPr>
        <p:spPr>
          <a:xfrm>
            <a:off x="494348" y="1352550"/>
            <a:ext cx="9070975" cy="3816350"/>
          </a:xfrm>
        </p:spPr>
        <p:txBody>
          <a:bodyPr wrap="square" lIns="0" tIns="28440" rIns="0" bIns="0" anchor="t" anchorCtr="0"/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Motivation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Background Knowledge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ym typeface="+mn-ea"/>
              </a:rPr>
              <a:t>Counterfactual Instances generating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olidFill>
                  <a:srgbClr val="FF0000"/>
                </a:solidFill>
              </a:rPr>
              <a:t>Experiments Setup and Evaluation</a:t>
            </a:r>
            <a:endParaRPr lang="en-GB" altLang="en-US" sz="2800" b="1" dirty="0" err="1">
              <a:solidFill>
                <a:srgbClr val="FF0000"/>
              </a:solidFill>
            </a:endParaRPr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Conclusion and Future Works</a:t>
            </a:r>
            <a:endParaRPr lang="en-GB" altLang="en-US" sz="2800" b="1" dirty="0" err="1"/>
          </a:p>
          <a:p>
            <a:pPr marL="3175" indent="0" defTabSz="449580">
              <a:buClrTx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GB" altLang="en-US" sz="2800" b="1" dirty="0" err="1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15900"/>
            <a:ext cx="8051165" cy="932180"/>
          </a:xfrm>
        </p:spPr>
        <p:txBody>
          <a:bodyPr/>
          <a:p>
            <a:r>
              <a:rPr lang="en-GB" altLang="en-US" sz="4000" dirty="0" err="1">
                <a:sym typeface="+mn-ea"/>
              </a:rPr>
              <a:t>Experiments Setup &amp; Evaluation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 sz="2400" b="1"/>
              <a:t>Model</a:t>
            </a:r>
            <a:r>
              <a:rPr lang="en-GB" altLang="zh-CN" sz="2400" b="1"/>
              <a:t>s:</a:t>
            </a:r>
            <a:endParaRPr lang="en-GB" altLang="zh-CN" sz="2400"/>
          </a:p>
          <a:p>
            <a:pPr marL="514350" indent="-514350">
              <a:buAutoNum type="arabicPeriod"/>
            </a:pPr>
            <a:r>
              <a:rPr lang="en-GB" altLang="zh-CN" sz="2400"/>
              <a:t>Kim’s CNN (Acc: 87.5%)</a:t>
            </a:r>
            <a:endParaRPr lang="en-GB" altLang="zh-CN" sz="2400"/>
          </a:p>
          <a:p>
            <a:pPr marL="514350" indent="-514350">
              <a:buAutoNum type="arabicPeriod"/>
            </a:pPr>
            <a:r>
              <a:rPr lang="en-GB" altLang="zh-CN" sz="2400"/>
              <a:t>Bidirectional LSTM (</a:t>
            </a:r>
            <a:r>
              <a:rPr lang="en-GB" altLang="zh-CN" sz="2400">
                <a:sym typeface="+mn-ea"/>
              </a:rPr>
              <a:t>Acc:  97.5%</a:t>
            </a:r>
            <a:r>
              <a:rPr lang="en-GB" altLang="zh-CN" sz="2400"/>
              <a:t>)</a:t>
            </a:r>
            <a:endParaRPr lang="en-GB" altLang="zh-CN" sz="2400"/>
          </a:p>
          <a:p>
            <a:pPr marL="0" indent="0"/>
            <a:r>
              <a:rPr lang="en-GB" altLang="zh-CN" sz="2400" b="1"/>
              <a:t>Dataset:</a:t>
            </a:r>
            <a:endParaRPr lang="en-GB" altLang="zh-CN" sz="2400" b="1"/>
          </a:p>
          <a:p>
            <a:pPr marL="0" indent="0"/>
            <a:r>
              <a:rPr lang="en-GB" altLang="zh-CN" sz="2400"/>
              <a:t>     Movies(ERASER)</a:t>
            </a:r>
            <a:endParaRPr lang="en-GB" altLang="zh-CN" sz="2400"/>
          </a:p>
          <a:p>
            <a:pPr marL="0" indent="0"/>
            <a:r>
              <a:rPr lang="en-GB" altLang="zh-CN" sz="2400" b="1"/>
              <a:t>Word Embedding:</a:t>
            </a:r>
            <a:endParaRPr lang="en-GB" altLang="zh-CN" sz="2400" b="1"/>
          </a:p>
          <a:p>
            <a:pPr marL="0" indent="0"/>
            <a:r>
              <a:rPr lang="en-GB" altLang="zh-CN" sz="2400"/>
              <a:t>     Word2Vec (fine-tuned)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标题 4096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 wrap="square" lIns="0" tIns="0" rIns="0" bIns="0" anchor="ctr" anchorCtr="0"/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/>
              <a:t>Content</a:t>
            </a:r>
            <a:endParaRPr lang="en-US" altLang="zh-CN" dirty="0" err="1"/>
          </a:p>
        </p:txBody>
      </p:sp>
      <p:sp>
        <p:nvSpPr>
          <p:cNvPr id="15363" name="文本占位符 4097"/>
          <p:cNvSpPr>
            <a:spLocks noGrp="1"/>
          </p:cNvSpPr>
          <p:nvPr>
            <p:ph idx="1"/>
          </p:nvPr>
        </p:nvSpPr>
        <p:spPr>
          <a:xfrm>
            <a:off x="494348" y="1352550"/>
            <a:ext cx="9070975" cy="3816350"/>
          </a:xfrm>
        </p:spPr>
        <p:txBody>
          <a:bodyPr wrap="square" lIns="0" tIns="28440" rIns="0" bIns="0" anchor="t" anchorCtr="0"/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Motivation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Background Knowledge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ym typeface="+mn-ea"/>
              </a:rPr>
              <a:t>Counterfactual Instances generating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Experiments Setup and Evaluation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Conclusion and Future Works</a:t>
            </a:r>
            <a:endParaRPr lang="en-GB" altLang="en-US" sz="2800" b="1" dirty="0" err="1"/>
          </a:p>
          <a:p>
            <a:pPr marL="3175" indent="0" defTabSz="449580">
              <a:buClrTx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GB" altLang="en-US" sz="2800" b="1" dirty="0" err="1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15900"/>
            <a:ext cx="8051165" cy="932180"/>
          </a:xfrm>
        </p:spPr>
        <p:txBody>
          <a:bodyPr/>
          <a:p>
            <a:r>
              <a:rPr lang="en-GB" altLang="en-US" sz="4000" dirty="0" err="1">
                <a:sym typeface="+mn-ea"/>
              </a:rPr>
              <a:t>Experiments Setup &amp; Evaluation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GB" altLang="zh-CN"/>
              <a:t> Vanilla HotFlip (no Constraint)</a:t>
            </a:r>
            <a:endParaRPr lang="en-GB" altLang="zh-CN"/>
          </a:p>
          <a:p>
            <a:pPr marL="0" indent="0"/>
            <a:r>
              <a:rPr lang="en-GB" altLang="zh-CN" sz="2400" b="1"/>
              <a:t>•</a:t>
            </a:r>
            <a:r>
              <a:rPr lang="en-GB" altLang="zh-CN" sz="2400"/>
              <a:t> </a:t>
            </a:r>
            <a:r>
              <a:rPr lang="en-GB" altLang="zh-CN" sz="2400" b="1"/>
              <a:t>Document 1 sentence:</a:t>
            </a:r>
            <a:r>
              <a:rPr lang="en-GB" altLang="zh-CN" sz="2400"/>
              <a:t> but the other two – prom night and terror train – were the </a:t>
            </a:r>
            <a:r>
              <a:rPr lang="en-GB" altLang="zh-CN" sz="2400">
                <a:solidFill>
                  <a:srgbClr val="FF0000"/>
                </a:solidFill>
              </a:rPr>
              <a:t>uninspired</a:t>
            </a:r>
            <a:r>
              <a:rPr lang="en-GB" altLang="zh-CN" sz="2400"/>
              <a:t>(learn) knockoffs that came directly after the success of halloween.</a:t>
            </a:r>
            <a:endParaRPr lang="en-GB" altLang="zh-CN" sz="2400"/>
          </a:p>
          <a:p>
            <a:pPr marL="0" indent="0"/>
            <a:r>
              <a:rPr lang="en-GB" altLang="zh-CN" sz="2400" b="1"/>
              <a:t>•</a:t>
            </a:r>
            <a:r>
              <a:rPr lang="en-GB" altLang="zh-CN" sz="2400"/>
              <a:t> </a:t>
            </a:r>
            <a:r>
              <a:rPr lang="en-GB" altLang="zh-CN" sz="2400" b="1"/>
              <a:t>Document 2 sentence:</a:t>
            </a:r>
            <a:r>
              <a:rPr lang="en-GB" altLang="zh-CN" sz="2400"/>
              <a:t> this film reminds us that original approach can’t prevent filmmakers from </a:t>
            </a:r>
            <a:r>
              <a:rPr lang="en-GB" altLang="zh-CN" sz="2400">
                <a:solidFill>
                  <a:srgbClr val="FF0000"/>
                </a:solidFill>
              </a:rPr>
              <a:t>wasting</a:t>
            </a:r>
            <a:r>
              <a:rPr lang="en-GB" altLang="zh-CN" sz="2400"/>
              <a:t>(writer) too many opportunities.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15900"/>
            <a:ext cx="8051165" cy="932180"/>
          </a:xfrm>
        </p:spPr>
        <p:txBody>
          <a:bodyPr/>
          <a:p>
            <a:r>
              <a:rPr lang="en-GB" altLang="en-US" sz="4000" dirty="0" err="1">
                <a:sym typeface="+mn-ea"/>
              </a:rPr>
              <a:t>Experiments Setup &amp; Evaluation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GB" altLang="zh-CN">
                <a:sym typeface="+mn-ea"/>
              </a:rPr>
              <a:t>HotFlip (with POS-Tag Constraint)</a:t>
            </a:r>
            <a:endParaRPr lang="en-GB" altLang="zh-CN">
              <a:sym typeface="+mn-ea"/>
            </a:endParaRPr>
          </a:p>
          <a:p>
            <a:pPr marL="0" indent="0"/>
            <a:r>
              <a:rPr lang="en-GB" altLang="zh-CN" sz="2400" b="1"/>
              <a:t>• Document 1 sentence: </a:t>
            </a:r>
            <a:r>
              <a:rPr lang="en-GB" altLang="zh-CN" sz="2400"/>
              <a:t>but the other two – prom night and terror train – were the </a:t>
            </a:r>
            <a:r>
              <a:rPr lang="en-GB" altLang="zh-CN" sz="2400">
                <a:solidFill>
                  <a:srgbClr val="FF0000"/>
                </a:solidFill>
              </a:rPr>
              <a:t>uninspired</a:t>
            </a:r>
            <a:r>
              <a:rPr lang="en-GB" altLang="zh-CN" sz="2400"/>
              <a:t>(learn) knockoffs that came directly after the success of halloween.</a:t>
            </a:r>
            <a:endParaRPr lang="en-GB" altLang="zh-CN" sz="2400"/>
          </a:p>
          <a:p>
            <a:pPr marL="0" indent="0"/>
            <a:r>
              <a:rPr lang="en-GB" altLang="zh-CN" sz="2400" b="1"/>
              <a:t>• Document 2 sentence: </a:t>
            </a:r>
            <a:r>
              <a:rPr lang="en-GB" altLang="zh-CN" sz="2400"/>
              <a:t>this film reminds us that original approach can’t prevent filmmakers from </a:t>
            </a:r>
            <a:r>
              <a:rPr lang="en-GB" altLang="zh-CN" sz="2400">
                <a:solidFill>
                  <a:srgbClr val="FF0000"/>
                </a:solidFill>
              </a:rPr>
              <a:t>wasting</a:t>
            </a:r>
            <a:r>
              <a:rPr lang="en-GB" altLang="zh-CN" sz="2400"/>
              <a:t>(learning) too many opportunities.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15900"/>
            <a:ext cx="8051165" cy="932180"/>
          </a:xfrm>
        </p:spPr>
        <p:txBody>
          <a:bodyPr/>
          <a:p>
            <a:r>
              <a:rPr lang="en-GB" altLang="en-US" sz="4000" dirty="0" err="1">
                <a:sym typeface="+mn-ea"/>
              </a:rPr>
              <a:t>Experiments Setup &amp; Evaluation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GB" altLang="zh-CN">
                <a:sym typeface="+mn-ea"/>
              </a:rPr>
              <a:t>HotFlip (with </a:t>
            </a:r>
            <a:r>
              <a:rPr lang="en-GB" altLang="zh-CN" dirty="0" err="1">
                <a:sym typeface="+mn-ea"/>
              </a:rPr>
              <a:t>Cos-similarity</a:t>
            </a:r>
            <a:r>
              <a:rPr lang="en-GB" altLang="zh-CN">
                <a:sym typeface="+mn-ea"/>
              </a:rPr>
              <a:t> Constraint)</a:t>
            </a:r>
            <a:endParaRPr lang="en-GB" altLang="zh-CN">
              <a:sym typeface="+mn-ea"/>
            </a:endParaRPr>
          </a:p>
          <a:p>
            <a:pPr marL="0" indent="0"/>
            <a:r>
              <a:rPr lang="en-GB" altLang="zh-CN" sz="2400" b="1"/>
              <a:t>• Document 1 sentence:</a:t>
            </a:r>
            <a:r>
              <a:rPr lang="en-GB" altLang="zh-CN" sz="2400"/>
              <a:t> but the other two – prom night and terror train – were the </a:t>
            </a:r>
            <a:r>
              <a:rPr lang="en-GB" altLang="zh-CN" sz="2400">
                <a:solidFill>
                  <a:srgbClr val="FF0000"/>
                </a:solidFill>
              </a:rPr>
              <a:t>uninspired</a:t>
            </a:r>
            <a:r>
              <a:rPr lang="en-GB" altLang="zh-CN" sz="2400"/>
              <a:t>(mostly) knockoffs that came directly after the success of halloween.</a:t>
            </a:r>
            <a:endParaRPr lang="en-GB" altLang="zh-CN" sz="2400"/>
          </a:p>
          <a:p>
            <a:pPr marL="0" indent="0"/>
            <a:r>
              <a:rPr lang="en-GB" altLang="zh-CN" sz="2400" b="1"/>
              <a:t>• Document 2 sentence:</a:t>
            </a:r>
            <a:r>
              <a:rPr lang="en-GB" altLang="zh-CN" sz="2400"/>
              <a:t> this film reminds us that original approach can’t prevent filmmakers from </a:t>
            </a:r>
            <a:r>
              <a:rPr lang="en-GB" altLang="zh-CN" sz="2400">
                <a:solidFill>
                  <a:srgbClr val="FF0000"/>
                </a:solidFill>
              </a:rPr>
              <a:t>wasting</a:t>
            </a:r>
            <a:r>
              <a:rPr lang="en-GB" altLang="zh-CN" sz="2400"/>
              <a:t>(giving) too many opportunities.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15900"/>
            <a:ext cx="8051165" cy="932180"/>
          </a:xfrm>
        </p:spPr>
        <p:txBody>
          <a:bodyPr/>
          <a:p>
            <a:r>
              <a:rPr lang="en-GB" altLang="en-US" sz="4000" dirty="0" err="1">
                <a:sym typeface="+mn-ea"/>
              </a:rPr>
              <a:t>Experiments Setup &amp; Evaluation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GB" altLang="zh-CN">
                <a:sym typeface="+mn-ea"/>
              </a:rPr>
              <a:t>HotFlip (with both Constraint)</a:t>
            </a:r>
            <a:endParaRPr lang="en-GB" altLang="zh-CN">
              <a:sym typeface="+mn-ea"/>
            </a:endParaRPr>
          </a:p>
          <a:p>
            <a:pPr marL="0" indent="0"/>
            <a:r>
              <a:rPr lang="en-GB" altLang="zh-CN"/>
              <a:t>•</a:t>
            </a:r>
            <a:r>
              <a:rPr lang="en-GB" altLang="zh-CN" sz="2400"/>
              <a:t> </a:t>
            </a:r>
            <a:r>
              <a:rPr lang="en-GB" altLang="zh-CN" sz="2400" b="1"/>
              <a:t>Document 1 sentence:</a:t>
            </a:r>
            <a:r>
              <a:rPr lang="en-GB" altLang="zh-CN" sz="2400"/>
              <a:t> but the other two – prom night and terror train – were the uninspired </a:t>
            </a:r>
            <a:r>
              <a:rPr lang="en-GB" altLang="zh-CN" sz="2400">
                <a:solidFill>
                  <a:srgbClr val="FF0000"/>
                </a:solidFill>
              </a:rPr>
              <a:t>knockoffs</a:t>
            </a:r>
            <a:r>
              <a:rPr lang="en-GB" altLang="zh-CN" sz="2400"/>
              <a:t>(drugs) that came directly after the success of halloween.</a:t>
            </a:r>
            <a:endParaRPr lang="en-GB" altLang="zh-CN" sz="2400"/>
          </a:p>
          <a:p>
            <a:pPr marL="0" indent="0"/>
            <a:r>
              <a:rPr lang="en-GB" altLang="zh-CN" sz="2400"/>
              <a:t>• </a:t>
            </a:r>
            <a:r>
              <a:rPr lang="en-GB" altLang="zh-CN" sz="2400" b="1"/>
              <a:t>Document 2 sentence:</a:t>
            </a:r>
            <a:r>
              <a:rPr lang="en-GB" altLang="zh-CN" sz="2400"/>
              <a:t> this film reminds us that original approach can’t prevent filmmakers from </a:t>
            </a:r>
            <a:r>
              <a:rPr lang="en-GB" altLang="zh-CN" sz="2400">
                <a:solidFill>
                  <a:srgbClr val="FF0000"/>
                </a:solidFill>
              </a:rPr>
              <a:t>wasting</a:t>
            </a:r>
            <a:r>
              <a:rPr lang="en-GB" altLang="zh-CN" sz="2400"/>
              <a:t>(giving) too many opportunities.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15900"/>
            <a:ext cx="8051165" cy="932180"/>
          </a:xfrm>
        </p:spPr>
        <p:txBody>
          <a:bodyPr/>
          <a:p>
            <a:r>
              <a:rPr lang="en-GB" altLang="en-US" sz="4000" dirty="0" err="1">
                <a:sym typeface="+mn-ea"/>
              </a:rPr>
              <a:t>Experiments Setup &amp; Evaluation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GB" altLang="zh-CN">
                <a:sym typeface="+mn-ea"/>
              </a:rPr>
              <a:t>Summary</a:t>
            </a:r>
            <a:endParaRPr lang="en-GB" altLang="zh-CN">
              <a:sym typeface="+mn-ea"/>
            </a:endParaRPr>
          </a:p>
          <a:p>
            <a:pPr marL="0" indent="0"/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935480"/>
            <a:ext cx="8447405" cy="154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869690"/>
            <a:ext cx="7877175" cy="133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30575" y="3465195"/>
            <a:ext cx="422529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 sz="1400">
                <a:solidFill>
                  <a:schemeClr val="tx1"/>
                </a:solidFill>
              </a:rPr>
              <a:t> HotFlip result on the Text CNN model</a:t>
            </a:r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9775" y="5147945"/>
            <a:ext cx="422529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 sz="1400">
                <a:solidFill>
                  <a:schemeClr val="tx1"/>
                </a:solidFill>
              </a:rPr>
              <a:t> HotFlip result on Text CNN and Bi-LSTM</a:t>
            </a:r>
            <a:endParaRPr lang="en-GB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标题 4096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 wrap="square" lIns="0" tIns="0" rIns="0" bIns="0" anchor="ctr" anchorCtr="0"/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/>
              <a:t>Content</a:t>
            </a:r>
            <a:endParaRPr lang="en-US" altLang="zh-CN" dirty="0" err="1"/>
          </a:p>
        </p:txBody>
      </p:sp>
      <p:sp>
        <p:nvSpPr>
          <p:cNvPr id="15363" name="文本占位符 4097"/>
          <p:cNvSpPr>
            <a:spLocks noGrp="1"/>
          </p:cNvSpPr>
          <p:nvPr>
            <p:ph idx="1"/>
          </p:nvPr>
        </p:nvSpPr>
        <p:spPr>
          <a:xfrm>
            <a:off x="494348" y="1352550"/>
            <a:ext cx="9070975" cy="3816350"/>
          </a:xfrm>
        </p:spPr>
        <p:txBody>
          <a:bodyPr wrap="square" lIns="0" tIns="28440" rIns="0" bIns="0" anchor="t" anchorCtr="0"/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Motivation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Background Knowledge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ym typeface="+mn-ea"/>
              </a:rPr>
              <a:t>Counterfactual Instances generating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Experiments Setup and Evaluation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olidFill>
                  <a:srgbClr val="FF0000"/>
                </a:solidFill>
              </a:rPr>
              <a:t>Conclusion and Future Works</a:t>
            </a:r>
            <a:endParaRPr lang="en-GB" altLang="en-US" sz="2800" b="1" dirty="0" err="1">
              <a:solidFill>
                <a:srgbClr val="FF0000"/>
              </a:solidFill>
            </a:endParaRPr>
          </a:p>
          <a:p>
            <a:pPr marL="3175" indent="0" defTabSz="449580">
              <a:buClrTx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GB" altLang="en-US" sz="2800" b="1" dirty="0" err="1">
              <a:solidFill>
                <a:srgbClr val="FF0000"/>
              </a:solidFill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Conclusion &amp; Future 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/>
              <a:t>Pros &amp; Cons:</a:t>
            </a:r>
            <a:endParaRPr lang="en-GB" altLang="zh-CN"/>
          </a:p>
          <a:p>
            <a:pPr>
              <a:lnSpc>
                <a:spcPct val="73000"/>
              </a:lnSpc>
            </a:pPr>
            <a:r>
              <a:rPr lang="en-GB" altLang="zh-CN" sz="2800" b="1"/>
              <a:t>Pros:</a:t>
            </a:r>
            <a:r>
              <a:rPr lang="en-GB" altLang="zh-CN" sz="2800"/>
              <a:t> </a:t>
            </a:r>
            <a:endParaRPr lang="en-GB" altLang="zh-CN" sz="2800"/>
          </a:p>
          <a:p>
            <a:pPr>
              <a:lnSpc>
                <a:spcPct val="73000"/>
              </a:lnSpc>
            </a:pPr>
            <a:r>
              <a:rPr lang="en-GB" altLang="zh-CN" sz="2400"/>
              <a:t>1. Don’t need to change the structure of the model or retrain the model. Easy and humen-understandble.</a:t>
            </a:r>
            <a:endParaRPr lang="en-GB" altLang="zh-CN" sz="2400"/>
          </a:p>
          <a:p>
            <a:pPr>
              <a:lnSpc>
                <a:spcPct val="73000"/>
              </a:lnSpc>
            </a:pPr>
            <a:r>
              <a:rPr lang="en-GB" altLang="zh-CN" sz="2400"/>
              <a:t>2. We can get counterfactual instances, which can be used to imporve our models</a:t>
            </a:r>
            <a:endParaRPr lang="en-GB" altLang="zh-CN" sz="2400"/>
          </a:p>
          <a:p>
            <a:pPr>
              <a:lnSpc>
                <a:spcPct val="73000"/>
              </a:lnSpc>
            </a:pPr>
            <a:r>
              <a:rPr lang="en-GB" altLang="zh-CN" sz="2800" b="1"/>
              <a:t>Con</a:t>
            </a:r>
            <a:r>
              <a:rPr lang="en-GB" altLang="zh-CN" sz="2800" b="1">
                <a:sym typeface="+mn-ea"/>
              </a:rPr>
              <a:t>s: </a:t>
            </a:r>
            <a:endParaRPr lang="en-GB" altLang="zh-CN" sz="2400" b="1">
              <a:sym typeface="+mn-ea"/>
            </a:endParaRPr>
          </a:p>
          <a:p>
            <a:pPr>
              <a:lnSpc>
                <a:spcPct val="73000"/>
              </a:lnSpc>
            </a:pPr>
            <a:r>
              <a:rPr lang="en-GB" altLang="zh-CN" sz="2400"/>
              <a:t>1. Not stable when used on gradient vanishing models.</a:t>
            </a:r>
            <a:endParaRPr lang="en-GB" altLang="zh-CN" sz="2400"/>
          </a:p>
          <a:p>
            <a:pPr>
              <a:lnSpc>
                <a:spcPct val="73000"/>
              </a:lnSpc>
            </a:pPr>
            <a:r>
              <a:rPr lang="en-GB" altLang="zh-CN" sz="2400"/>
              <a:t>2. Some counterfactual instances are still weird.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Conclusion &amp; Future 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zh-CN"/>
              <a:t>Future Works:</a:t>
            </a:r>
            <a:endParaRPr lang="en-GB" altLang="zh-CN"/>
          </a:p>
          <a:p>
            <a:pPr marL="457200" indent="-457200">
              <a:lnSpc>
                <a:spcPct val="93000"/>
              </a:lnSpc>
              <a:buAutoNum type="arabicPeriod"/>
            </a:pPr>
            <a:r>
              <a:rPr lang="en-GB" altLang="zh-CN" sz="2400"/>
              <a:t>Implement in more different classifers.</a:t>
            </a:r>
            <a:endParaRPr lang="en-GB" altLang="zh-CN" sz="2400"/>
          </a:p>
          <a:p>
            <a:pPr marL="457200" indent="-457200">
              <a:lnSpc>
                <a:spcPct val="93000"/>
              </a:lnSpc>
              <a:buAutoNum type="arabicPeriod"/>
            </a:pPr>
            <a:r>
              <a:rPr lang="en-GB" altLang="zh-CN" sz="2400"/>
              <a:t>Improve the accuracy of POS-tagging method.</a:t>
            </a:r>
            <a:endParaRPr lang="en-GB" altLang="zh-CN" sz="2400"/>
          </a:p>
          <a:p>
            <a:pPr marL="457200" indent="-457200">
              <a:lnSpc>
                <a:spcPct val="93000"/>
              </a:lnSpc>
              <a:buAutoNum type="arabicPeriod"/>
            </a:pPr>
            <a:r>
              <a:rPr lang="en-GB" altLang="zh-CN" sz="2400"/>
              <a:t>Improve counterfactual instances with more constraint.</a:t>
            </a:r>
            <a:endParaRPr lang="en-GB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矩形 30720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hangingPunct="0"/>
            <a:endParaRPr lang="zh-CN" altLang="en-US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7411" name="矩形 30721"/>
          <p:cNvSpPr/>
          <p:nvPr/>
        </p:nvSpPr>
        <p:spPr>
          <a:xfrm>
            <a:off x="0" y="936625"/>
            <a:ext cx="10080625" cy="3095625"/>
          </a:xfrm>
          <a:prstGeom prst="rect">
            <a:avLst/>
          </a:prstGeom>
          <a:solidFill>
            <a:srgbClr val="3B7394"/>
          </a:solidFill>
          <a:ln w="9525">
            <a:noFill/>
          </a:ln>
        </p:spPr>
        <p:txBody>
          <a:bodyPr anchor="t" anchorCtr="0"/>
          <a:p>
            <a:pPr hangingPunct="0"/>
            <a:endParaRPr lang="zh-CN" altLang="en-US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7412" name="文本框 30722"/>
          <p:cNvSpPr txBox="1"/>
          <p:nvPr/>
        </p:nvSpPr>
        <p:spPr>
          <a:xfrm>
            <a:off x="576263" y="1260475"/>
            <a:ext cx="8894762" cy="1449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 anchor="t" anchorCtr="0"/>
          <a:p>
            <a:pPr algn="ctr" defTabSz="449580" hangingPunct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sz="3200" dirty="0" err="1">
                <a:solidFill>
                  <a:srgbClr val="FFFFFF"/>
                </a:solidFill>
                <a:latin typeface="Arial" panose="020B0604020202020204" pitchFamily="34" charset="0"/>
              </a:rPr>
              <a:t>Thank you for your attention</a:t>
            </a:r>
            <a:endParaRPr lang="en-US" altLang="zh-CN" sz="3200" dirty="0" err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zh-CN" sz="3200" dirty="0" err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sz="3200" dirty="0" err="1">
                <a:solidFill>
                  <a:srgbClr val="FFFFFF"/>
                </a:solidFill>
                <a:latin typeface="Arial" panose="020B0604020202020204" pitchFamily="34" charset="0"/>
              </a:rPr>
              <a:t>Questions and comments are highly appreciated</a:t>
            </a:r>
            <a:endParaRPr lang="en-US" altLang="zh-CN" sz="3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文本框 30723"/>
          <p:cNvSpPr txBox="1"/>
          <p:nvPr/>
        </p:nvSpPr>
        <p:spPr>
          <a:xfrm>
            <a:off x="4260850" y="3168650"/>
            <a:ext cx="1498600" cy="8556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 anchor="t" anchorCtr="0"/>
          <a:p>
            <a:pPr algn="ctr" defTabSz="449580" hangingPunct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Li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GB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Teng</a:t>
            </a:r>
            <a:endParaRPr lang="en-US" altLang="zh-CN" dirty="0" err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</a:rPr>
              <a:t>Hannover</a:t>
            </a:r>
            <a:endParaRPr lang="en-US" altLang="zh-CN" dirty="0" err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17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</a:rPr>
              <a:t>. 03. 2018</a:t>
            </a:r>
            <a:endParaRPr lang="en-US" altLang="zh-CN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标题 4096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 wrap="square" lIns="0" tIns="0" rIns="0" bIns="0" anchor="ctr" anchorCtr="0"/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/>
              <a:t>Content</a:t>
            </a:r>
            <a:endParaRPr lang="en-US" altLang="zh-CN" dirty="0" err="1"/>
          </a:p>
        </p:txBody>
      </p:sp>
      <p:sp>
        <p:nvSpPr>
          <p:cNvPr id="15363" name="文本占位符 4097"/>
          <p:cNvSpPr>
            <a:spLocks noGrp="1"/>
          </p:cNvSpPr>
          <p:nvPr>
            <p:ph idx="1"/>
          </p:nvPr>
        </p:nvSpPr>
        <p:spPr>
          <a:xfrm>
            <a:off x="494348" y="1352550"/>
            <a:ext cx="9070975" cy="3816350"/>
          </a:xfrm>
        </p:spPr>
        <p:txBody>
          <a:bodyPr wrap="square" lIns="0" tIns="28440" rIns="0" bIns="0" anchor="t" anchorCtr="0"/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olidFill>
                  <a:srgbClr val="FF0000"/>
                </a:solidFill>
              </a:rPr>
              <a:t>Motivation</a:t>
            </a:r>
            <a:endParaRPr lang="en-GB" altLang="en-US" sz="2800" b="1" dirty="0" err="1">
              <a:solidFill>
                <a:srgbClr val="FF0000"/>
              </a:solidFill>
            </a:endParaRPr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Background Knowledge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Counterfactual Instances generating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Experiments Setup and Evaluation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Conclusion and Future Works</a:t>
            </a:r>
            <a:endParaRPr lang="en-GB" altLang="en-US" sz="2800" b="1" dirty="0" err="1"/>
          </a:p>
          <a:p>
            <a:pPr marL="3175" indent="0" defTabSz="449580">
              <a:buClrTx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GB" altLang="en-US" sz="2800" b="1" dirty="0" err="1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/>
              <a:t>Motivation</a:t>
            </a:r>
            <a:endParaRPr lang="en-GB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altLang="zh-CN" sz="2800"/>
              <a:t>ML models are widely used</a:t>
            </a:r>
            <a:endParaRPr lang="en-GB" altLang="zh-CN" sz="2800"/>
          </a:p>
          <a:p>
            <a:pPr marL="457200" indent="-4572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altLang="zh-CN" sz="2800"/>
              <a:t>They are Black box models</a:t>
            </a:r>
            <a:endParaRPr lang="en-GB" altLang="zh-CN" sz="2800"/>
          </a:p>
          <a:p>
            <a:pPr marL="457200" indent="-4572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altLang="zh-CN" sz="2800"/>
              <a:t>Interpreting models with counterfactual instances</a:t>
            </a:r>
            <a:endParaRPr lang="en-GB" altLang="zh-CN" sz="2800"/>
          </a:p>
          <a:p>
            <a:pPr marL="457200" indent="-4572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altLang="zh-CN" sz="2800"/>
              <a:t>Counterfactual interpretation is not h</a:t>
            </a:r>
            <a:r>
              <a:rPr lang="en-GB" altLang="zh-CN" sz="2800" dirty="0" err="1">
                <a:sym typeface="+mn-ea"/>
              </a:rPr>
              <a:t>uman-understandable</a:t>
            </a:r>
            <a:endParaRPr lang="en-GB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标题 4096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 wrap="square" lIns="0" tIns="0" rIns="0" bIns="0" anchor="ctr" anchorCtr="0"/>
          <a:p>
            <a:pPr defTabSz="449580"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zh-CN" dirty="0" err="1"/>
              <a:t>Content</a:t>
            </a:r>
            <a:endParaRPr lang="en-US" altLang="zh-CN" dirty="0" err="1"/>
          </a:p>
        </p:txBody>
      </p:sp>
      <p:sp>
        <p:nvSpPr>
          <p:cNvPr id="15363" name="文本占位符 4097"/>
          <p:cNvSpPr>
            <a:spLocks noGrp="1"/>
          </p:cNvSpPr>
          <p:nvPr>
            <p:ph idx="1"/>
          </p:nvPr>
        </p:nvSpPr>
        <p:spPr>
          <a:xfrm>
            <a:off x="494348" y="1352550"/>
            <a:ext cx="9070975" cy="3816350"/>
          </a:xfrm>
        </p:spPr>
        <p:txBody>
          <a:bodyPr wrap="square" lIns="0" tIns="28440" rIns="0" bIns="0" anchor="t" anchorCtr="0"/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Motivation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>
                <a:solidFill>
                  <a:srgbClr val="FF0000"/>
                </a:solidFill>
              </a:rPr>
              <a:t>Background Knowledge</a:t>
            </a:r>
            <a:endParaRPr lang="en-GB" altLang="en-US" sz="2800" b="1" dirty="0" err="1">
              <a:solidFill>
                <a:srgbClr val="FF0000"/>
              </a:solidFill>
            </a:endParaRPr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Token-level HotFlip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Experiments Setup and Evaluation</a:t>
            </a:r>
            <a:endParaRPr lang="en-GB" altLang="en-US" sz="2800" b="1" dirty="0" err="1"/>
          </a:p>
          <a:p>
            <a:pPr marL="517525" indent="-514350" defTabSz="449580">
              <a:lnSpc>
                <a:spcPct val="150000"/>
              </a:lnSpc>
              <a:buClrTx/>
              <a:buAutoNum type="arabicPeriod"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en-GB" altLang="en-US" sz="2800" b="1" dirty="0" err="1"/>
              <a:t>Conclusion and Future Works</a:t>
            </a:r>
            <a:endParaRPr lang="en-GB" altLang="en-US" sz="2800" b="1" dirty="0" err="1"/>
          </a:p>
          <a:p>
            <a:pPr marL="3175" indent="0" defTabSz="449580">
              <a:buClrTx/>
              <a:tabLst>
                <a:tab pos="34290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en-GB" altLang="en-US" sz="2800" b="1" dirty="0" err="1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226300" y="5164138"/>
            <a:ext cx="2343150" cy="385762"/>
          </a:xfrm>
        </p:spPr>
        <p:txBody>
          <a:bodyPr wrap="square" lIns="0" tIns="0" rIns="0" bIns="0" anchor="t" anchorCtr="0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defTabSz="449580"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23000"/>
              </a:lnSpc>
              <a:buAutoNum type="arabicPeriod"/>
            </a:pPr>
            <a:r>
              <a:rPr lang="en-GB" altLang="zh-CN" sz="2800" b="1"/>
              <a:t>Word Representation</a:t>
            </a:r>
            <a:endParaRPr lang="en-GB" altLang="zh-CN" sz="2800" b="1"/>
          </a:p>
          <a:p>
            <a:pPr marL="514350" indent="-514350">
              <a:lnSpc>
                <a:spcPct val="123000"/>
              </a:lnSpc>
              <a:buAutoNum type="arabicPeriod"/>
            </a:pPr>
            <a:r>
              <a:rPr lang="en-GB" altLang="zh-CN" sz="2800" b="1">
                <a:sym typeface="+mn-ea"/>
              </a:rPr>
              <a:t>Counterfactual Interpretation</a:t>
            </a:r>
            <a:endParaRPr lang="en-GB" altLang="zh-CN" sz="2800" b="1"/>
          </a:p>
          <a:p>
            <a:pPr marL="514350" indent="-514350">
              <a:lnSpc>
                <a:spcPct val="123000"/>
              </a:lnSpc>
              <a:buAutoNum type="arabicPeriod"/>
            </a:pPr>
            <a:r>
              <a:rPr lang="en-GB" altLang="zh-CN" sz="2800" b="1">
                <a:sym typeface="+mn-ea"/>
              </a:rPr>
              <a:t>Kim’s CNN</a:t>
            </a:r>
            <a:endParaRPr lang="en-GB" altLang="zh-CN" sz="2800" b="1"/>
          </a:p>
          <a:p>
            <a:pPr marL="514350" indent="-514350">
              <a:lnSpc>
                <a:spcPct val="123000"/>
              </a:lnSpc>
              <a:buAutoNum type="arabicPeriod"/>
            </a:pPr>
            <a:r>
              <a:rPr lang="en-GB" altLang="zh-CN" sz="2800" b="1"/>
              <a:t>HotFlip</a:t>
            </a:r>
            <a:endParaRPr lang="en-GB" altLang="zh-CN" sz="2800" b="1"/>
          </a:p>
          <a:p>
            <a:pPr marL="514350" indent="-514350">
              <a:lnSpc>
                <a:spcPct val="123000"/>
              </a:lnSpc>
              <a:buAutoNum type="arabicPeriod"/>
            </a:pPr>
            <a:r>
              <a:rPr lang="en-GB" altLang="zh-CN" sz="2800" b="1"/>
              <a:t>Part-of-speech Tagging</a:t>
            </a:r>
            <a:endParaRPr lang="en-GB" altLang="zh-CN" sz="2800" b="1"/>
          </a:p>
          <a:p>
            <a:pPr marL="514350" indent="-514350">
              <a:lnSpc>
                <a:spcPct val="123000"/>
              </a:lnSpc>
              <a:buAutoNum type="arabicPeriod"/>
            </a:pPr>
            <a:endParaRPr lang="en-GB" altLang="zh-CN" b="1"/>
          </a:p>
          <a:p>
            <a:pPr marL="514350" indent="-514350">
              <a:lnSpc>
                <a:spcPct val="123000"/>
              </a:lnSpc>
              <a:buAutoNum type="arabicPeriod"/>
            </a:pPr>
            <a:endParaRPr lang="en-GB" altLang="zh-CN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GB" altLang="zh-CN" b="1">
                <a:sym typeface="+mn-ea"/>
              </a:rPr>
              <a:t>Word Representation</a:t>
            </a:r>
            <a:endParaRPr lang="zh-CN" altLang="en-US" b="1"/>
          </a:p>
          <a:p>
            <a:pPr algn="l"/>
            <a:r>
              <a:rPr lang="en-GB" altLang="zh-CN" sz="2800"/>
              <a:t>   R</a:t>
            </a:r>
            <a:r>
              <a:rPr lang="zh-CN" altLang="en-US" sz="2800"/>
              <a:t>epresent human words with computer</a:t>
            </a:r>
            <a:r>
              <a:rPr lang="en-GB" altLang="zh-CN" sz="2800"/>
              <a:t> </a:t>
            </a:r>
            <a:r>
              <a:rPr lang="zh-CN" altLang="en-US" sz="2800"/>
              <a:t>understandable</a:t>
            </a:r>
            <a:r>
              <a:rPr lang="en-GB" altLang="zh-CN" sz="2800"/>
              <a:t> </a:t>
            </a:r>
            <a:r>
              <a:rPr lang="zh-CN" altLang="en-US" sz="2800"/>
              <a:t>data structures</a:t>
            </a:r>
            <a:r>
              <a:rPr lang="en-GB" altLang="zh-CN" sz="2800"/>
              <a:t>.</a:t>
            </a:r>
            <a:endParaRPr lang="en-GB" altLang="zh-CN" sz="2800"/>
          </a:p>
          <a:p>
            <a:pPr marL="457200" indent="-457200" algn="l">
              <a:buFont typeface="Wingdings" panose="05000000000000000000" charset="0"/>
              <a:buChar char="l"/>
            </a:pPr>
            <a:endParaRPr lang="en-GB" altLang="zh-CN" sz="2800"/>
          </a:p>
          <a:p>
            <a:pPr algn="l">
              <a:buFont typeface="Wingdings" panose="05000000000000000000" charset="0"/>
              <a:buChar char="l"/>
            </a:pPr>
            <a:r>
              <a:rPr lang="en-GB" altLang="zh-CN" sz="2400"/>
              <a:t>One-Hot Representation</a:t>
            </a:r>
            <a:endParaRPr lang="en-GB" altLang="zh-CN" sz="2400"/>
          </a:p>
          <a:p>
            <a:pPr algn="l">
              <a:buFont typeface="Wingdings" panose="05000000000000000000" charset="0"/>
              <a:buChar char="l"/>
            </a:pPr>
            <a:r>
              <a:rPr lang="en-GB" altLang="zh-CN" sz="2400" b="1"/>
              <a:t>Distributed Representation</a:t>
            </a:r>
            <a:endParaRPr lang="en-GB" altLang="zh-CN" sz="24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pic>
        <p:nvPicPr>
          <p:cNvPr id="5" name="图片 4" descr="we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4920" y="2472690"/>
            <a:ext cx="269557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GB" altLang="zh-CN" b="1">
                <a:sym typeface="+mn-ea"/>
              </a:rPr>
              <a:t>Counterfactual Interpretation</a:t>
            </a:r>
            <a:endParaRPr lang="en-GB" altLang="zh-CN" b="1">
              <a:sym typeface="+mn-ea"/>
            </a:endParaRPr>
          </a:p>
          <a:p>
            <a:pPr algn="l"/>
            <a:r>
              <a:rPr lang="en-GB" altLang="zh-CN" sz="2800"/>
              <a:t>   </a:t>
            </a:r>
            <a:r>
              <a:rPr lang="en-GB" altLang="zh-CN" sz="2800" b="1"/>
              <a:t>Counterfactual:</a:t>
            </a:r>
            <a:r>
              <a:rPr lang="en-GB" altLang="zh-CN" sz="2800"/>
              <a:t> </a:t>
            </a:r>
            <a:r>
              <a:rPr sz="2800"/>
              <a:t>what has not happened or is not the case</a:t>
            </a:r>
            <a:r>
              <a:rPr lang="en-GB" sz="2800"/>
              <a:t>.</a:t>
            </a:r>
            <a:endParaRPr lang="en-GB" sz="2800"/>
          </a:p>
          <a:p>
            <a:pPr algn="l"/>
            <a:r>
              <a:rPr lang="en-GB" sz="2800"/>
              <a:t>   </a:t>
            </a:r>
            <a:r>
              <a:rPr lang="en-GB" altLang="zh-CN" sz="2800" b="1">
                <a:sym typeface="+mn-ea"/>
              </a:rPr>
              <a:t>Counterfactual Interpretation: </a:t>
            </a:r>
            <a:r>
              <a:rPr lang="en-GB" altLang="zh-CN" sz="2800">
                <a:sym typeface="+mn-ea"/>
              </a:rPr>
              <a:t> Interpreting models using the contrast between </a:t>
            </a:r>
            <a:r>
              <a:rPr sz="2800"/>
              <a:t>the original data instance and its counterfactuals</a:t>
            </a:r>
            <a:r>
              <a:rPr lang="en-GB" sz="2800"/>
              <a:t>.</a:t>
            </a:r>
            <a:endParaRPr sz="2800"/>
          </a:p>
          <a:p>
            <a:pPr marL="457200" indent="-457200" algn="l">
              <a:buFont typeface="Wingdings" panose="05000000000000000000" charset="0"/>
              <a:buChar char="l"/>
            </a:pPr>
            <a:endParaRPr lang="en-GB" altLang="zh-CN" sz="2800"/>
          </a:p>
          <a:p>
            <a:pPr algn="l">
              <a:buFont typeface="Wingdings" panose="05000000000000000000" charset="0"/>
              <a:buChar char="l"/>
            </a:pPr>
            <a:endParaRPr lang="en-GB" altLang="zh-CN" sz="24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dirty="0" err="1">
                <a:sym typeface="+mn-ea"/>
              </a:rPr>
              <a:t>Background Knowledge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GB" altLang="zh-CN" b="1">
                <a:sym typeface="+mn-ea"/>
              </a:rPr>
              <a:t>Counterfactual Interpretation</a:t>
            </a:r>
            <a:endParaRPr lang="en-GB" altLang="zh-CN" b="1">
              <a:sym typeface="+mn-ea"/>
            </a:endParaRPr>
          </a:p>
          <a:p>
            <a:pPr algn="l"/>
            <a:r>
              <a:rPr lang="en-GB" altLang="zh-CN" sz="2800"/>
              <a:t>  </a:t>
            </a:r>
            <a:r>
              <a:rPr lang="en-GB" altLang="zh-CN" sz="2000"/>
              <a:t> </a:t>
            </a:r>
            <a:r>
              <a:rPr lang="en-GB" altLang="zh-CN" sz="2000">
                <a:sym typeface="+mn-ea"/>
              </a:rPr>
              <a:t>e.g. Alice seeks a loan,  but she is denied by a machine learning classifier:</a:t>
            </a:r>
            <a:endParaRPr lang="en-GB" altLang="zh-CN" sz="2800"/>
          </a:p>
          <a:p>
            <a:pPr algn="l"/>
            <a:endParaRPr lang="en-GB" altLang="zh-CN" sz="2800"/>
          </a:p>
          <a:p>
            <a:pPr marL="0" indent="0" algn="l">
              <a:buFont typeface="Wingdings" panose="05000000000000000000" charset="0"/>
            </a:pPr>
            <a:r>
              <a:rPr lang="en-GB" altLang="zh-CN" sz="2400">
                <a:sym typeface="+mn-ea"/>
              </a:rPr>
              <a:t>  </a:t>
            </a:r>
            <a:endParaRPr lang="en-GB" altLang="zh-CN" sz="2400">
              <a:sym typeface="+mn-ea"/>
            </a:endParaRPr>
          </a:p>
          <a:p>
            <a:pPr marL="0" indent="0" algn="l">
              <a:buFont typeface="Wingdings" panose="05000000000000000000" charset="0"/>
            </a:pPr>
            <a:r>
              <a:rPr lang="en-GB" altLang="zh-CN" sz="2400">
                <a:sym typeface="+mn-ea"/>
              </a:rPr>
              <a:t>   </a:t>
            </a:r>
            <a:r>
              <a:rPr lang="en-GB" altLang="zh-CN" sz="2000">
                <a:sym typeface="+mn-ea"/>
              </a:rPr>
              <a:t>Counterfactual Instance:</a:t>
            </a:r>
            <a:endParaRPr lang="en-GB" altLang="zh-CN" sz="20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49580" rtl="0" eaLnBrk="1" fontAlgn="base">
              <a:lnSpc>
                <a:spcPct val="93000"/>
              </a:lnSpc>
              <a:buClrTx/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zh-CN" strike="noStrike" noProof="1" dirty="0" err="1">
                <a:latin typeface="Arial" panose="020B0604020202020204" pitchFamily="34" charset="0"/>
                <a:ea typeface="+mn-ea"/>
                <a:cs typeface="DejaVu Sans" charset="0"/>
              </a:rPr>
            </a:fld>
            <a:endParaRPr lang="en-US" altLang="zh-CN" strike="noStrike" noProof="1" dirty="0" err="1">
              <a:cs typeface="DejaVu Sans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11935" y="2632075"/>
          <a:ext cx="70561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  <a:gridCol w="1410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Income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Age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Education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...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Get Loan?</a:t>
                      </a:r>
                      <a:endParaRPr lang="en-GB" altLang="zh-CN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2000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28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Bachler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...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No</a:t>
                      </a:r>
                      <a:endParaRPr lang="en-GB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505585" y="4092575"/>
          <a:ext cx="70561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  <a:gridCol w="1410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Income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Age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Education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...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Get Loan?</a:t>
                      </a:r>
                      <a:endParaRPr lang="en-GB" altLang="zh-CN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3000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28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Bachler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...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zh-CN"/>
                        <a:t>Yes</a:t>
                      </a:r>
                      <a:endParaRPr lang="en-GB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11935" y="2609850"/>
            <a:ext cx="1420495" cy="7848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05585" y="4070350"/>
            <a:ext cx="1420495" cy="7848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50735" y="2603500"/>
            <a:ext cx="1420495" cy="7848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50735" y="4070350"/>
            <a:ext cx="1420495" cy="7848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" grpId="0" bldLvl="0" animBg="1"/>
      <p:bldP spid="8" grpId="0" bldLvl="0" animBg="1"/>
      <p:bldP spid="10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275,&quot;width&quot;:4245}"/>
</p:tagLst>
</file>

<file path=ppt/tags/tag2.xml><?xml version="1.0" encoding="utf-8"?>
<p:tagLst xmlns:p="http://schemas.openxmlformats.org/presentationml/2006/main">
  <p:tag name="KSO_WM_UNIT_TABLE_BEAUTIFY" val="smartTable{0355f10a-f24f-4123-ad27-e7e5aa844f95}"/>
</p:tagLst>
</file>

<file path=ppt/tags/tag3.xml><?xml version="1.0" encoding="utf-8"?>
<p:tagLst xmlns:p="http://schemas.openxmlformats.org/presentationml/2006/main">
  <p:tag name="KSO_WM_UNIT_TABLE_BEAUTIFY" val="smartTable{f6befd51-67da-4294-ad0c-2b942b09281e}"/>
</p:tagLst>
</file>

<file path=ppt/tags/tag4.xml><?xml version="1.0" encoding="utf-8"?>
<p:tagLst xmlns:p="http://schemas.openxmlformats.org/presentationml/2006/main">
  <p:tag name="KSO_WM_UNIT_PLACING_PICTURE_USER_VIEWPORT" val="{&quot;height&quot;:2183,&quot;width&quot;:15874}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Droid Sans Fallback"/>
        <a:cs typeface=""/>
      </a:majorFont>
      <a:minorFont>
        <a:latin typeface="Arial"/>
        <a:ea typeface="Droid Sans Fallb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Droid Sans Fallback"/>
        <a:cs typeface=""/>
      </a:majorFont>
      <a:minorFont>
        <a:latin typeface="Arial"/>
        <a:ea typeface="Droid Sans Fallb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5879</Words>
  <Application>WPS 演示</Application>
  <PresentationFormat/>
  <Paragraphs>324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DejaVu Sans</vt:lpstr>
      <vt:lpstr>Droid Sans Fallback</vt:lpstr>
      <vt:lpstr>Segoe Print</vt:lpstr>
      <vt:lpstr>Wingdings</vt:lpstr>
      <vt:lpstr>Arial Unicode MS</vt:lpstr>
      <vt:lpstr>Microsoft YaHei</vt:lpstr>
      <vt:lpstr>Calibri</vt:lpstr>
      <vt:lpstr/>
      <vt:lpstr>1_</vt:lpstr>
      <vt:lpstr>Master Thesis Defense</vt:lpstr>
      <vt:lpstr>Content</vt:lpstr>
      <vt:lpstr>Content</vt:lpstr>
      <vt:lpstr>Motivation</vt:lpstr>
      <vt:lpstr>Content</vt:lpstr>
      <vt:lpstr>Background Knowledge</vt:lpstr>
      <vt:lpstr>Background Knowledge</vt:lpstr>
      <vt:lpstr>Background Knowledge</vt:lpstr>
      <vt:lpstr>Background Knowledge</vt:lpstr>
      <vt:lpstr>Background Knowledge</vt:lpstr>
      <vt:lpstr>Background Knowledge</vt:lpstr>
      <vt:lpstr>Background Knowledge</vt:lpstr>
      <vt:lpstr>Background Knowledge</vt:lpstr>
      <vt:lpstr>Content</vt:lpstr>
      <vt:lpstr>Counterfactual Instances generating</vt:lpstr>
      <vt:lpstr>Counterfactual Instances generating</vt:lpstr>
      <vt:lpstr>Counterfactual Instances generating</vt:lpstr>
      <vt:lpstr>Content</vt:lpstr>
      <vt:lpstr>Experiments Setup &amp; Evaluation</vt:lpstr>
      <vt:lpstr>Experiments Setup &amp; Evaluation</vt:lpstr>
      <vt:lpstr>Experiments Setup &amp; Evaluation</vt:lpstr>
      <vt:lpstr>Experiments Setup &amp; Evaluation</vt:lpstr>
      <vt:lpstr>Experiments Setup &amp; Evaluation</vt:lpstr>
      <vt:lpstr>Experiments Setup &amp; Evaluation</vt:lpstr>
      <vt:lpstr>Content</vt:lpstr>
      <vt:lpstr>Conclusion &amp; Future Works</vt:lpstr>
      <vt:lpstr>Conclusion &amp; Future Works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LiTeng</cp:lastModifiedBy>
  <cp:revision>36</cp:revision>
  <dcterms:created xsi:type="dcterms:W3CDTF">2018-01-27T15:10:00Z</dcterms:created>
  <dcterms:modified xsi:type="dcterms:W3CDTF">2022-03-17T13:40:50Z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F6543E5A60BF41238B5945AD471AF561</vt:lpwstr>
  </property>
  <property fmtid="{D5CDD505-2E9C-101B-9397-08002B2CF9AE}" pid="3" name="KSOProductBuildVer">
    <vt:lpwstr>2052-11.1.0.11365</vt:lpwstr>
  </property>
</Properties>
</file>