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8"/>
  </p:notesMasterIdLst>
  <p:handoutMasterIdLst>
    <p:handoutMasterId r:id="rId39"/>
  </p:handoutMasterIdLst>
  <p:sldIdLst>
    <p:sldId id="256" r:id="rId2"/>
    <p:sldId id="555" r:id="rId3"/>
    <p:sldId id="556" r:id="rId4"/>
    <p:sldId id="558" r:id="rId5"/>
    <p:sldId id="557" r:id="rId6"/>
    <p:sldId id="590" r:id="rId7"/>
    <p:sldId id="592" r:id="rId8"/>
    <p:sldId id="559" r:id="rId9"/>
    <p:sldId id="591" r:id="rId10"/>
    <p:sldId id="560" r:id="rId11"/>
    <p:sldId id="561" r:id="rId12"/>
    <p:sldId id="562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3" r:id="rId22"/>
    <p:sldId id="574" r:id="rId23"/>
    <p:sldId id="575" r:id="rId24"/>
    <p:sldId id="576" r:id="rId25"/>
    <p:sldId id="577" r:id="rId26"/>
    <p:sldId id="578" r:id="rId27"/>
    <p:sldId id="597" r:id="rId28"/>
    <p:sldId id="598" r:id="rId29"/>
    <p:sldId id="599" r:id="rId30"/>
    <p:sldId id="600" r:id="rId31"/>
    <p:sldId id="593" r:id="rId32"/>
    <p:sldId id="594" r:id="rId33"/>
    <p:sldId id="595" r:id="rId34"/>
    <p:sldId id="579" r:id="rId35"/>
    <p:sldId id="589" r:id="rId36"/>
    <p:sldId id="59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89DDA"/>
    <a:srgbClr val="0076A4"/>
    <a:srgbClr val="0C83B8"/>
    <a:srgbClr val="0E9CDE"/>
    <a:srgbClr val="FFFFFF"/>
    <a:srgbClr val="0B7BAD"/>
    <a:srgbClr val="EDF5FD"/>
    <a:srgbClr val="E2F5FE"/>
    <a:srgbClr val="EB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8525" autoAdjust="0"/>
  </p:normalViewPr>
  <p:slideViewPr>
    <p:cSldViewPr>
      <p:cViewPr varScale="1">
        <p:scale>
          <a:sx n="60" d="100"/>
          <a:sy n="60" d="100"/>
        </p:scale>
        <p:origin x="1404" y="2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19D48C5-1937-47C9-9FCF-55A27F645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7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252102-7C76-44C3-855D-DA4EF1A9C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5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baseline="0" dirty="0"/>
              <a:t>详细讲解字符编码在网页中的作用，网页常用的字符编码有</a:t>
            </a:r>
            <a:r>
              <a:rPr lang="en-US" altLang="zh-CN" baseline="0" dirty="0"/>
              <a:t>gb2312</a:t>
            </a:r>
            <a:r>
              <a:rPr lang="zh-CN" altLang="en-US" baseline="0" dirty="0"/>
              <a:t>、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utf-8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，两者之间的区别。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、先讲解标题标签代码写法，说明标题标签在网页中的作用，通常用于标题或主题，体现标签语义化。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&lt;h1&gt;</a:t>
            </a:r>
            <a:r>
              <a:rPr lang="zh-CN" altLang="en-US" dirty="0"/>
              <a:t>最大，</a:t>
            </a:r>
            <a:r>
              <a:rPr lang="en-US" altLang="zh-CN" dirty="0"/>
              <a:t>&lt;h6&gt;</a:t>
            </a:r>
            <a:r>
              <a:rPr lang="zh-CN" altLang="en-US" dirty="0"/>
              <a:t>最小，对比效果图讲解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、最后演示示例，演示效果图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、先讲解段落标签的代码，演示示例</a:t>
            </a:r>
            <a:r>
              <a:rPr lang="en-US" altLang="zh-CN" dirty="0"/>
              <a:t>3</a:t>
            </a:r>
            <a:r>
              <a:rPr lang="zh-CN" altLang="en-US" dirty="0"/>
              <a:t>：段落标签，查看效果图看段落标签的效果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、先讲解换行标签的代码，然后演示示例</a:t>
            </a:r>
            <a:r>
              <a:rPr lang="en-US" altLang="zh-CN" dirty="0"/>
              <a:t>4</a:t>
            </a:r>
            <a:r>
              <a:rPr lang="zh-CN" altLang="en-US" dirty="0"/>
              <a:t>：换行标签，查看效果图</a:t>
            </a:r>
            <a:r>
              <a:rPr lang="en-US" altLang="zh-CN" dirty="0"/>
              <a:t>,</a:t>
            </a:r>
            <a:r>
              <a:rPr lang="zh-CN" altLang="en-US" dirty="0"/>
              <a:t>看段落标签和换行标签的不同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、提一下标签的嵌套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先讲解水平线标签代码和用法，再看给出的例子中的代码，然后演示示例查看水平线在网页中的效果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先讲解字体样式标签代码和用法，再看给出的例子中的代码，然后演示示例查看加粗和斜体在网页中的效果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、在上一页的基础上演示注释的用法即可，让学员知道注释在网页中的作用就可以了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、特殊符号让演示其显示效果即可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、演示页面效果图，根据效果图说明制作需求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、讲解实现思路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、让学员自己完成练习，练习过程中教员要指导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、根据页面效果图讲解需求说明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、学生制作页面，老师巡回指导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强调：本页标注的两个难点其实并不难，只是相对本章其他内容稍微有点难度，这两个难点也是制作网页最常使用的标签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、简单介绍网页中常用的这几种图片即可，</a:t>
            </a:r>
            <a:r>
              <a:rPr lang="en-US" altLang="zh-CN" dirty="0"/>
              <a:t>BMP</a:t>
            </a:r>
            <a:r>
              <a:rPr lang="zh-CN" altLang="en-US" dirty="0"/>
              <a:t>格式一带而过就可以了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/>
              <a:t>gif</a:t>
            </a:r>
            <a:r>
              <a:rPr lang="zh-CN" altLang="en-US" dirty="0"/>
              <a:t>是网页中最常用的格式，</a:t>
            </a:r>
            <a:r>
              <a:rPr lang="en-US" altLang="zh-CN" dirty="0"/>
              <a:t>PNG</a:t>
            </a:r>
            <a:r>
              <a:rPr lang="zh-CN" altLang="en-US" dirty="0"/>
              <a:t>受浏览器兼容性的限制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、先讲解图像语法，对每个参数详细讲解，并且强调说明</a:t>
            </a:r>
            <a:r>
              <a:rPr lang="en-US" altLang="zh-CN" dirty="0"/>
              <a:t>alt</a:t>
            </a:r>
            <a:r>
              <a:rPr lang="zh-CN" altLang="en-US" dirty="0"/>
              <a:t>属性和</a:t>
            </a:r>
            <a:r>
              <a:rPr lang="en-US" altLang="zh-CN" dirty="0"/>
              <a:t>title</a:t>
            </a:r>
            <a:r>
              <a:rPr lang="zh-CN" altLang="en-US" dirty="0"/>
              <a:t>属性在什么情况下可以看到替代文字和提示文字，并且说明</a:t>
            </a:r>
            <a:r>
              <a:rPr lang="en-US" altLang="zh-CN" dirty="0"/>
              <a:t>alt</a:t>
            </a:r>
            <a:r>
              <a:rPr lang="zh-CN" altLang="en-US" dirty="0"/>
              <a:t>属性常和</a:t>
            </a:r>
            <a:r>
              <a:rPr lang="en-US" altLang="zh-CN" dirty="0" err="1"/>
              <a:t>src</a:t>
            </a:r>
            <a:r>
              <a:rPr lang="zh-CN" altLang="en-US" dirty="0"/>
              <a:t>配合使用。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</a:t>
            </a:r>
            <a:r>
              <a:rPr lang="en-US" altLang="zh-CN" dirty="0" err="1"/>
              <a:t>img</a:t>
            </a:r>
            <a:r>
              <a:rPr lang="zh-CN" altLang="en-US" dirty="0"/>
              <a:t>标签的与之前学习的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标签一样，不是成对的标签，直接在最后以“</a:t>
            </a:r>
            <a:r>
              <a:rPr lang="en-US" altLang="zh-CN" dirty="0"/>
              <a:t>/</a:t>
            </a:r>
            <a:r>
              <a:rPr lang="zh-CN" altLang="en-US" dirty="0"/>
              <a:t>”闭合，体现标签的语义化。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、语法讲完之后再一一对着参数讲解例子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、最后演示示例，并且改变路径或图像名称，让学员看到</a:t>
            </a:r>
            <a:r>
              <a:rPr lang="en-US" altLang="zh-CN" dirty="0"/>
              <a:t>alt</a:t>
            </a:r>
            <a:r>
              <a:rPr lang="zh-CN" altLang="en-US" dirty="0"/>
              <a:t>的作用，并且把鼠标放到图像上让学员看到</a:t>
            </a:r>
            <a:r>
              <a:rPr lang="en-US" altLang="zh-CN" dirty="0"/>
              <a:t>title</a:t>
            </a:r>
            <a:r>
              <a:rPr lang="zh-CN" altLang="en-US" dirty="0"/>
              <a:t>的提示文字，加深学员印像。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、讲解语法，详细说明每个参数的用法，强调一下路径的表示方法，相对路径和绝对路径，说明</a:t>
            </a:r>
            <a:r>
              <a:rPr lang="en-US" altLang="zh-CN" dirty="0"/>
              <a:t>target</a:t>
            </a:r>
            <a:r>
              <a:rPr lang="zh-CN" altLang="en-US" dirty="0"/>
              <a:t>常用值为</a:t>
            </a:r>
            <a:r>
              <a:rPr lang="en-US" altLang="zh-CN" dirty="0"/>
              <a:t>_self</a:t>
            </a:r>
            <a:r>
              <a:rPr lang="zh-CN" altLang="en-US" dirty="0"/>
              <a:t>和</a:t>
            </a:r>
            <a:r>
              <a:rPr lang="en-US" altLang="zh-CN" dirty="0"/>
              <a:t>_blank</a:t>
            </a:r>
            <a:r>
              <a:rPr lang="zh-CN" altLang="en-US" dirty="0"/>
              <a:t>，还有其他值，以后用到再讲。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、讲解给出的例子代码，一个文本超链接一个图像超链接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、最后演示，只演示超链接效果即可，演示时更改</a:t>
            </a:r>
            <a:r>
              <a:rPr lang="en-US" altLang="zh-CN" dirty="0"/>
              <a:t>target</a:t>
            </a:r>
            <a:r>
              <a:rPr lang="zh-CN" altLang="en-US" dirty="0"/>
              <a:t>的参数，让学员看到目标窗口打开的不同位置。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从这里开始，学员第一次接触在网页中插入图片，说明图片经常保存在</a:t>
            </a:r>
            <a:r>
              <a:rPr lang="en-US" altLang="zh-CN" dirty="0"/>
              <a:t>image</a:t>
            </a:r>
            <a:r>
              <a:rPr lang="zh-CN" altLang="en-US" dirty="0"/>
              <a:t>或</a:t>
            </a:r>
            <a:r>
              <a:rPr lang="en-US" altLang="zh-CN" dirty="0"/>
              <a:t>images</a:t>
            </a:r>
            <a:r>
              <a:rPr lang="zh-CN" altLang="en-US" dirty="0"/>
              <a:t>目录下，以保证网站目录清淅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宋体" charset="-122"/>
              </a:rPr>
              <a:t>说明常见的超链接种类有这三种即可</a:t>
            </a:r>
            <a:endParaRPr lang="en-US" altLang="zh-CN" dirty="0">
              <a:ea typeface="宋体" charset="-122"/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、说明网站上使用最多的就是页面间链接，例如网站导航菜单、新闻列表、商品列表等链接，通常都是页面间链链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、演示页面间链接的效果</a:t>
            </a:r>
            <a:endParaRPr lang="en-US" altLang="zh-CN" dirty="0"/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、讲解时说明创建锚链接的两个步骤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、然后演示，详细演示创建锚链接的过程，代码的编写，以及跳转效果，两种跳转方式都要演示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、说明这几种都是常用的功能性链接，例如在网上单击一些</a:t>
            </a:r>
            <a:r>
              <a:rPr lang="en-US" altLang="zh-CN" dirty="0"/>
              <a:t>QQ</a:t>
            </a:r>
            <a:r>
              <a:rPr lang="zh-CN" altLang="en-US" dirty="0"/>
              <a:t>图标直接弹出</a:t>
            </a:r>
            <a:r>
              <a:rPr lang="en-US" altLang="zh-CN" dirty="0"/>
              <a:t>QQ</a:t>
            </a:r>
            <a:r>
              <a:rPr lang="zh-CN" altLang="en-US" dirty="0"/>
              <a:t>对话框，或单击</a:t>
            </a:r>
            <a:r>
              <a:rPr lang="en-US" altLang="zh-CN" dirty="0"/>
              <a:t>MSN</a:t>
            </a:r>
            <a:r>
              <a:rPr lang="zh-CN" altLang="en-US" dirty="0"/>
              <a:t>图标直接弹出</a:t>
            </a:r>
            <a:r>
              <a:rPr lang="en-US" altLang="zh-CN" dirty="0"/>
              <a:t>MSN</a:t>
            </a:r>
            <a:r>
              <a:rPr lang="zh-CN" altLang="en-US" dirty="0"/>
              <a:t>对话框，这些都是使用了功能有性链接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、重点讲解邮件链接，讲解例子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、演示时讲解关键的代码，演示实现效果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、讲解各自特性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、演示时讲解关键的代码，演示实现效果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、根据页面效果图讲解需求说明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、学生制作页面，老师巡回指导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、演示页面效果图，根据效果图说明制作需求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、讲解实现思路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、让学员自己完成练习，练习过程中教员要指导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、演示页面效果图，根据效果图说明制作需求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、讲解实现思路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、让学员自己完成练习，练习过程中教员要指导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 </a:t>
            </a:r>
            <a:r>
              <a:rPr lang="zh-CN" altLang="en-US" dirty="0"/>
              <a:t>网页的组成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标签作用是什么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浏览器打开后，会从上到下解释这些代码，并呈现相应的效果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教学指导；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总结部分</a:t>
            </a:r>
            <a:r>
              <a:rPr lang="zh-CN" altLang="zh-CN" dirty="0">
                <a:ea typeface="宋体" charset="-122"/>
              </a:rPr>
              <a:t>主要达到以下几个目的：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回顾内容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dirty="0">
                <a:ea typeface="宋体" charset="-122"/>
              </a:rPr>
              <a:t>是强调</a:t>
            </a:r>
            <a:r>
              <a:rPr lang="zh-CN" altLang="en-US" dirty="0">
                <a:ea typeface="宋体" charset="-122"/>
              </a:rPr>
              <a:t>内容概貌，学到技术，告知要学习什么；总结时，</a:t>
            </a:r>
            <a:r>
              <a:rPr lang="zh-CN" altLang="zh-CN" dirty="0">
                <a:ea typeface="宋体" charset="-122"/>
              </a:rPr>
              <a:t>要格外强调观点，把每一</a:t>
            </a:r>
            <a:r>
              <a:rPr lang="zh-CN" altLang="en-US" dirty="0">
                <a:ea typeface="宋体" charset="-122"/>
              </a:rPr>
              <a:t>个知识点</a:t>
            </a:r>
            <a:r>
              <a:rPr lang="zh-CN" altLang="zh-CN" dirty="0">
                <a:ea typeface="宋体" charset="-122"/>
              </a:rPr>
              <a:t>的观点</a:t>
            </a:r>
            <a:r>
              <a:rPr lang="zh-CN" altLang="en-US" dirty="0">
                <a:ea typeface="宋体" charset="-122"/>
              </a:rPr>
              <a:t>结论</a:t>
            </a:r>
            <a:r>
              <a:rPr lang="zh-CN" altLang="zh-CN" dirty="0">
                <a:ea typeface="宋体" charset="-122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、</a:t>
            </a:r>
            <a:r>
              <a:rPr lang="zh-CN" altLang="zh-CN" b="1" dirty="0">
                <a:ea typeface="宋体" charset="-122"/>
              </a:rPr>
              <a:t>整理逻辑</a:t>
            </a:r>
            <a:r>
              <a:rPr lang="zh-CN" altLang="en-US" b="1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还应该把观点之间的逻辑联系梳理出来</a:t>
            </a:r>
            <a:r>
              <a:rPr lang="zh-CN" altLang="en-US" dirty="0">
                <a:ea typeface="宋体" charset="-122"/>
              </a:rPr>
              <a:t>。</a:t>
            </a:r>
            <a:r>
              <a:rPr lang="zh-CN" altLang="zh-CN" dirty="0">
                <a:ea typeface="宋体" charset="-122"/>
              </a:rPr>
              <a:t>从而使</a:t>
            </a:r>
            <a:r>
              <a:rPr lang="zh-CN" altLang="en-US" dirty="0">
                <a:ea typeface="宋体" charset="-122"/>
              </a:rPr>
              <a:t>知识</a:t>
            </a:r>
            <a:r>
              <a:rPr lang="zh-CN" altLang="zh-CN" dirty="0">
                <a:ea typeface="宋体" charset="-122"/>
              </a:rPr>
              <a:t>系统化、逻辑化。</a:t>
            </a:r>
            <a:r>
              <a:rPr lang="zh-CN" altLang="zh-CN">
                <a:ea typeface="宋体" charset="-122"/>
              </a:rPr>
              <a:t>要帮助</a:t>
            </a:r>
            <a:r>
              <a:rPr lang="zh-CN" altLang="en-US">
                <a:ea typeface="宋体" charset="-122"/>
              </a:rPr>
              <a:t>学生</a:t>
            </a:r>
            <a:r>
              <a:rPr lang="zh-CN" altLang="zh-CN">
                <a:ea typeface="宋体" charset="-122"/>
              </a:rPr>
              <a:t>整</a:t>
            </a:r>
            <a:r>
              <a:rPr lang="zh-CN" altLang="zh-CN" dirty="0">
                <a:ea typeface="宋体" charset="-122"/>
              </a:rPr>
              <a:t>清逻辑是总结的一大任务</a:t>
            </a:r>
            <a:r>
              <a:rPr lang="zh-CN" altLang="en-US" dirty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：</a:t>
            </a:r>
            <a:r>
              <a:rPr lang="en-US" sz="1200" dirty="0"/>
              <a:t>Hyper Text Markup Language</a:t>
            </a:r>
            <a:r>
              <a:rPr lang="zh-CN" altLang="en-US" sz="1200" dirty="0"/>
              <a:t>超文本标记语言</a:t>
            </a:r>
            <a:endParaRPr lang="en-US" altLang="zh-CN" sz="1200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超文本标记语言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月互联网工程工作小组工作案发布（并非标准）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HTML2.0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月作为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RFC1866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发布，在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RFC2854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月发布之后被宣布过时。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HTML3.2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（微小改进）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日发布基本严格的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语法，是国标标准化组织和国际电工委员会的标准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发布于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推荐标准，后来经过修订于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日重新发布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XHTML1.1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XHTML2.0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标准。</a:t>
            </a: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目前最新的版本为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，它是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年被提出，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接纳并成立新的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工作团队，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日公布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第一份正式草案，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规范正式定稿，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HTML5.1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正式草案公布。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 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作为最新版本，提供了一些新的元素和一些有趣的新特性，同时也建立了一些新的规则。这些元素、特性和规则的建立，提供了许多新的网页功能，如使用网页实现动态渲染图形、图表、图像和动画，以及不需要安装任何插件直接使用网页播放视频等。目前企业开发中也在增大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的力度</a:t>
            </a:r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世界知名浏览器厂商对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的支持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通过对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Internet Explorer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等主要的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浏览器发展策略调查，发现他们都在支持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上采取措施。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微软：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日，微软于拉斯维加斯市举行的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MIX10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技术大会上宣布已推出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浏览器开发者预览版。此版本将更多的支持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等互联网浏览通用标准。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日，谷歌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项目经理伊安一费特通过博客宣布，谷歌将放弃对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浏览器插件项目的支持，以此重点开发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苹果：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日，苹果在开发者大会的会后发布了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，这款浏览器支持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个以上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新技术，包括全屏播放、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视频、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地理位置、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的形式验证等功能。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软件公司首席技术官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Hakon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Lie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先生在访华之际，接受中国软件资讯网等少数几家媒体采访，他认为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将是全球互联网发展的未来趋势。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基金会发布了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浏览器的第一个测试版，从官方文档看，它对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是完全级别的支持。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以上证据表明，目前这些浏览器已经纷纷朝着支持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、结合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的方向迈进，因此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已经被广泛的推行开来。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．市场的需求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现在的市场已经迫不及待的要求有一个统一的互联网通用标准。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之前的情况是，由于各浏览器之间的不统一，光是修改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浏览器之间的由于兼容性而引起的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就浪费了大量的时间。而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的目标就是将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带入一个成熟的应用平台，在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平台上，视频、音频、图像、动画以及同电脑的交互都被标准化。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．跨平台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可以做到跨平台开发，用户只用打开浏览器即可访问应用，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网站、各种移动设备、插件等核心代码就可以不需要重复编写，极大的减少了开发人员的工作量。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W3C</a:t>
            </a:r>
            <a:r>
              <a:rPr lang="zh-CN" altLang="en-US" dirty="0"/>
              <a:t>是什么，强调会出现在面试中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、有什么用，演示示例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、强调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标签都以“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 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”开始、“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 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”结束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、网页中所有的内容都放在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&lt;body&gt;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&lt;/body&gt;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、完整</a:t>
            </a:r>
            <a:r>
              <a:rPr lang="zh-CN" altLang="en-US" baseline="0" dirty="0"/>
              <a:t>的网页基本结构介绍，说明各部分的作用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、说明这是</a:t>
            </a:r>
            <a:r>
              <a:rPr lang="en-US" altLang="zh-CN" baseline="0" dirty="0"/>
              <a:t>HTML5</a:t>
            </a:r>
            <a:r>
              <a:rPr lang="zh-CN" altLang="en-US" baseline="0" dirty="0"/>
              <a:t>的声明方式（可以提及可能遇到其他声明头，说明是在其他的标准下）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B50FF07E-AAC3-4E8E-ABFB-1404A9684B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2659743-C358-49A8-86D4-55A0B2D517DD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13">
            <a:extLst>
              <a:ext uri="{FF2B5EF4-FFF2-40B4-BE49-F238E27FC236}">
                <a16:creationId xmlns:a16="http://schemas.microsoft.com/office/drawing/2014/main" id="{5C9603C8-562F-4EA9-9774-D35BB83F1D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25" name="圆角矩形 9">
              <a:extLst>
                <a:ext uri="{FF2B5EF4-FFF2-40B4-BE49-F238E27FC236}">
                  <a16:creationId xmlns:a16="http://schemas.microsoft.com/office/drawing/2014/main" id="{41A43850-FE1D-4CF9-9B08-4C220CBF1FDE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6" name="组合 10">
              <a:extLst>
                <a:ext uri="{FF2B5EF4-FFF2-40B4-BE49-F238E27FC236}">
                  <a16:creationId xmlns:a16="http://schemas.microsoft.com/office/drawing/2014/main" id="{3818C056-10C5-426B-AD37-84790B52B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27" name="矩形 16">
                <a:extLst>
                  <a:ext uri="{FF2B5EF4-FFF2-40B4-BE49-F238E27FC236}">
                    <a16:creationId xmlns:a16="http://schemas.microsoft.com/office/drawing/2014/main" id="{6B54ADB7-BA74-4E3A-93DB-F9F16AE38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7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17">
                <a:extLst>
                  <a:ext uri="{FF2B5EF4-FFF2-40B4-BE49-F238E27FC236}">
                    <a16:creationId xmlns:a16="http://schemas.microsoft.com/office/drawing/2014/main" id="{54B1C94A-B02A-46F6-8B46-B122E841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982" y="1774580"/>
                <a:ext cx="1149031" cy="368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Box 13">
            <a:extLst>
              <a:ext uri="{FF2B5EF4-FFF2-40B4-BE49-F238E27FC236}">
                <a16:creationId xmlns:a16="http://schemas.microsoft.com/office/drawing/2014/main" id="{78C5453F-1173-42BB-AEE1-877744D322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14">
            <a:extLst>
              <a:ext uri="{FF2B5EF4-FFF2-40B4-BE49-F238E27FC236}">
                <a16:creationId xmlns:a16="http://schemas.microsoft.com/office/drawing/2014/main" id="{B26F596B-1760-4510-A8C2-94D498BEF1D1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870A21DA-14D8-4312-B76C-7D97599EC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2" name="日期占位符 1">
            <a:extLst>
              <a:ext uri="{FF2B5EF4-FFF2-40B4-BE49-F238E27FC236}">
                <a16:creationId xmlns:a16="http://schemas.microsoft.com/office/drawing/2014/main" id="{9AA6E327-C87E-437A-924B-8C659C83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3" name="页脚占位符 2">
            <a:extLst>
              <a:ext uri="{FF2B5EF4-FFF2-40B4-BE49-F238E27FC236}">
                <a16:creationId xmlns:a16="http://schemas.microsoft.com/office/drawing/2014/main" id="{6C7373EE-1C18-4C52-9352-1F01935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45DA7F62-6BD5-479B-8715-1E7F838C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9E117B-2A3B-48CD-B486-10EB9FE4AF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729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5C8B49-9D22-4D68-985D-236B0F12E134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7CA873C-6DF8-4F0A-ACE5-3097EBFDEE9A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9EC6E2D-D15D-4874-906E-4232BD08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19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A23801F-3307-4100-B87A-347693658E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9B6576A9-6938-43EE-ACF0-AB70A39E42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2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3B4FD66-6A09-446B-A149-40FD73D0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7960CE7-846A-4B59-A503-05D3A2CA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E08FA03-EB0C-42B4-AF60-A266094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4E3CFC-D9BE-4B91-86E9-8776784758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01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D0F1707-B5E7-4684-9E28-6B7CCDD8D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A4F6A1-44E0-41B2-8CD4-28241A4E3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CA69042-8B7B-4A7E-B5B9-CCD5C83125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6FD0DB9-2F6F-48E5-94AB-198FEFE90B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1B5CC17-0622-4E3A-BAB9-1DAC288EF6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DD2E4FB-C434-4A3F-9568-959C350DA75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微软雅黑" panose="020B0503020204020204" pitchFamily="34" charset="-122"/>
        <a:buChar char="Ω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第一章 </a:t>
            </a:r>
            <a:r>
              <a:rPr lang="en-US" altLang="zh-CN"/>
              <a:t>H5</a:t>
            </a:r>
            <a:r>
              <a:rPr lang="zh-CN" altLang="en-US"/>
              <a:t>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/>
              <a:t>网页基本信息</a:t>
            </a:r>
            <a:r>
              <a:rPr lang="en-US" altLang="zh-CN"/>
              <a:t>3-1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611560" y="1052736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DOCTYPE</a:t>
            </a:r>
            <a:r>
              <a:rPr lang="zh-CN" altLang="en-US" dirty="0"/>
              <a:t>声明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11560" y="1776549"/>
            <a:ext cx="828040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="en"&gt;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&lt;meta charset="utf-8"/&gt;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1560" y="1772816"/>
            <a:ext cx="7643866" cy="4195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602202" y="2159329"/>
            <a:ext cx="2286000" cy="715089"/>
          </a:xfrm>
          <a:prstGeom prst="wedgeRoundRectCallout">
            <a:avLst>
              <a:gd name="adj1" fmla="val -88586"/>
              <a:gd name="adj2" fmla="val -62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告诉浏览器使用什么规范</a:t>
            </a:r>
          </a:p>
        </p:txBody>
      </p:sp>
    </p:spTree>
    <p:extLst>
      <p:ext uri="{BB962C8B-B14F-4D97-AF65-F5344CB8AC3E}">
        <p14:creationId xmlns:p14="http://schemas.microsoft.com/office/powerpoint/2010/main" val="20720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2016-11-24_11460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99" y="2021944"/>
            <a:ext cx="3088129" cy="45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86446" y="285728"/>
            <a:ext cx="3178166" cy="523220"/>
          </a:xfrm>
        </p:spPr>
        <p:txBody>
          <a:bodyPr/>
          <a:lstStyle/>
          <a:p>
            <a:r>
              <a:rPr lang="zh-CN" altLang="en-US"/>
              <a:t>网页基本信息</a:t>
            </a:r>
            <a:r>
              <a:rPr lang="en-US" altLang="zh-CN"/>
              <a:t>3-2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&lt;title&gt;</a:t>
            </a:r>
            <a:r>
              <a:rPr lang="zh-CN" altLang="en-US"/>
              <a:t>标签</a:t>
            </a:r>
            <a:endParaRPr lang="zh-CN" altLang="en-US" dirty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89602" y="2357430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16588" y="2132856"/>
            <a:ext cx="1571636" cy="2261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2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/>
              <a:t>网页基本信息</a:t>
            </a:r>
            <a:r>
              <a:rPr lang="en-US" altLang="zh-CN"/>
              <a:t>3-3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889322" y="936788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&lt;meta&gt;</a:t>
            </a:r>
            <a:r>
              <a:rPr lang="zh-CN" altLang="en-US" dirty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98793" y="1486079"/>
            <a:ext cx="8121679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&lt;meta charset="UTF-8" 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name=“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keywords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 content=“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亮哥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name=“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description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 content=“Java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体系系统学习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4820" y="1579730"/>
            <a:ext cx="8640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058900" y="4326919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搜索关键字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236908" y="430349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内容描述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9156" y="4304376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网页字符编码</a:t>
            </a: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1333942" y="2958887"/>
            <a:ext cx="1785950" cy="950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236908" y="3378905"/>
            <a:ext cx="573371" cy="9245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>
            <a:off x="2876868" y="1865482"/>
            <a:ext cx="3397201" cy="24388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107430" y="836712"/>
            <a:ext cx="2928938" cy="715089"/>
          </a:xfrm>
          <a:prstGeom prst="wedgeRoundRectCallout">
            <a:avLst>
              <a:gd name="adj1" fmla="val -84167"/>
              <a:gd name="adj2" fmla="val 552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推荐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utf-8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，还可设置为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gb2312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177176" y="5239597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anchor="ctr"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gb2312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包含全部中文字符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utf-8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则包含全世界所有国家需要用到的字符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页面文件保存时的编码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一致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79512" y="5078539"/>
            <a:ext cx="700088" cy="398462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2733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 bldLvl="0" animBg="1" autoUpdateAnimBg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48061" y="285728"/>
            <a:ext cx="3416551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6-1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标题标签</a:t>
            </a:r>
            <a:endParaRPr lang="en-US" altLang="zh-CN"/>
          </a:p>
          <a:p>
            <a:pPr lvl="1"/>
            <a:r>
              <a:rPr lang="en-US"/>
              <a:t>&lt;h1&gt;…&lt;/h1&gt;</a:t>
            </a:r>
          </a:p>
          <a:p>
            <a:pPr lvl="1"/>
            <a:r>
              <a:rPr lang="en-US"/>
              <a:t>&lt;h2&gt;…&lt;/h2&gt;</a:t>
            </a:r>
            <a:endParaRPr lang="en-US" altLang="zh-CN"/>
          </a:p>
          <a:p>
            <a:pPr lvl="1"/>
            <a:r>
              <a:rPr lang="en-US"/>
              <a:t>&lt;h3&gt;…&lt;/h3&gt;</a:t>
            </a:r>
            <a:endParaRPr lang="en-US" altLang="zh-CN"/>
          </a:p>
          <a:p>
            <a:pPr lvl="1"/>
            <a:r>
              <a:rPr lang="en-US"/>
              <a:t>&lt;h4&gt;…&lt;/h4&gt;</a:t>
            </a:r>
            <a:endParaRPr lang="en-US" altLang="zh-CN"/>
          </a:p>
          <a:p>
            <a:pPr lvl="1"/>
            <a:r>
              <a:rPr lang="en-US"/>
              <a:t>&lt;h5&gt;…&lt;/h5&gt;</a:t>
            </a:r>
            <a:endParaRPr lang="en-US" altLang="zh-CN"/>
          </a:p>
          <a:p>
            <a:pPr lvl="1"/>
            <a:r>
              <a:rPr lang="en-US"/>
              <a:t>&lt;h6&gt;…&lt;/h6&gt;</a:t>
            </a:r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643306" y="1857364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一级标题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&lt;h2&gt;</a:t>
            </a:r>
            <a:r>
              <a:rPr lang="zh-CN" altLang="en-US" b="1" dirty="0">
                <a:latin typeface="+mn-lt"/>
              </a:rPr>
              <a:t>二级标题</a:t>
            </a:r>
            <a:r>
              <a:rPr lang="en-US" altLang="zh-CN" b="1" dirty="0">
                <a:latin typeface="+mn-lt"/>
              </a:rPr>
              <a:t>&lt;/h2&gt;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&lt;h3&gt;</a:t>
            </a:r>
            <a:r>
              <a:rPr lang="zh-CN" altLang="en-US" b="1" dirty="0">
                <a:latin typeface="+mn-lt"/>
              </a:rPr>
              <a:t>三级标题</a:t>
            </a:r>
            <a:r>
              <a:rPr lang="en-US" altLang="zh-CN" b="1" dirty="0">
                <a:latin typeface="+mn-lt"/>
              </a:rPr>
              <a:t>&lt;/h3&gt;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&lt;h4&gt;</a:t>
            </a:r>
            <a:r>
              <a:rPr lang="zh-CN" altLang="en-US" b="1" dirty="0">
                <a:latin typeface="+mn-lt"/>
              </a:rPr>
              <a:t>四级标题</a:t>
            </a:r>
            <a:r>
              <a:rPr lang="en-US" altLang="zh-CN" b="1" dirty="0">
                <a:latin typeface="+mn-lt"/>
              </a:rPr>
              <a:t>&lt;/h4&gt;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&lt;h5&gt;</a:t>
            </a:r>
            <a:r>
              <a:rPr lang="zh-CN" altLang="en-US" b="1" dirty="0">
                <a:latin typeface="+mn-lt"/>
              </a:rPr>
              <a:t>五级标题</a:t>
            </a:r>
            <a:r>
              <a:rPr lang="en-US" altLang="zh-CN" b="1" dirty="0">
                <a:latin typeface="+mn-lt"/>
              </a:rPr>
              <a:t>&lt;/h5&gt;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&lt;h6&gt;</a:t>
            </a:r>
            <a:r>
              <a:rPr lang="zh-CN" altLang="en-US" b="1" dirty="0">
                <a:latin typeface="+mn-lt"/>
              </a:rPr>
              <a:t>六级标题</a:t>
            </a:r>
            <a:r>
              <a:rPr lang="en-US" altLang="zh-CN" b="1" dirty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 rot="2519945">
            <a:off x="6377573" y="2258576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2050" name="Picture 2" descr="C:\Users\yaling.he\Desktop\Chapter01截图\Chapter01截图\图1.12  不同级别的标题标签输出结果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56" y="3151540"/>
            <a:ext cx="2718280" cy="31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3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6-2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1103066" y="908720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段落标签</a:t>
            </a:r>
            <a:endParaRPr lang="en-US" altLang="zh-CN"/>
          </a:p>
          <a:p>
            <a:pPr lvl="1"/>
            <a:r>
              <a:rPr lang="en-US"/>
              <a:t>&lt;p&gt;…&lt;/p&gt;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247474" y="2123166"/>
            <a:ext cx="4714908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519945">
            <a:off x="5839130" y="2524379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3074" name="Picture 2" descr="C:\Users\yaling.he\Desktop\Chapter01截图\Chapter01截图\图1.13  段落标签的应用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20" y="3411330"/>
            <a:ext cx="3377216" cy="26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1715873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9789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Chapter01截图\Chapter01截图\图1.14  换行标签的应用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38" y="2702403"/>
            <a:ext cx="3231450" cy="33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6-3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807760" y="83671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换行标签</a:t>
            </a:r>
            <a:endParaRPr lang="en-US" altLang="zh-CN"/>
          </a:p>
          <a:p>
            <a:pPr lvl="1"/>
            <a:r>
              <a:rPr lang="en-US"/>
              <a:t>&lt;br/&gt;</a:t>
            </a:r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95044" y="1979720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北京欢迎你，为你开天辟地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615262" y="216661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1539011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799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1截图\Chapter01截图\图1.15  水平线标签的应用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16" y="2395000"/>
            <a:ext cx="3117859" cy="34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6-4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784254" y="83671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水平线标签</a:t>
            </a:r>
            <a:endParaRPr lang="en-US" altLang="zh-CN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/&gt;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1836844"/>
            <a:ext cx="52864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&lt;hr/&gt;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北京欢迎你，为你开天辟地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937709" y="173403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4743" y="1340768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6961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0694" y="285728"/>
            <a:ext cx="3463918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6-5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1000278" y="83671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字体样式标签</a:t>
            </a:r>
            <a:endParaRPr lang="en-US" altLang="zh-CN"/>
          </a:p>
          <a:p>
            <a:pPr lvl="1"/>
            <a:r>
              <a:rPr lang="zh-CN" altLang="en-US"/>
              <a:t>加粗：</a:t>
            </a:r>
            <a:r>
              <a:rPr lang="en-US"/>
              <a:t>&lt;strong&gt;…&lt;/strong&gt;</a:t>
            </a:r>
          </a:p>
          <a:p>
            <a:pPr lvl="1"/>
            <a:r>
              <a:rPr lang="zh-CN" altLang="en-US"/>
              <a:t>斜体：</a:t>
            </a:r>
            <a:r>
              <a:rPr lang="en-US" altLang="zh-CN"/>
              <a:t>&lt;</a:t>
            </a:r>
            <a:r>
              <a:rPr lang="en-US"/>
              <a:t>em&gt;…&lt;/em&gt;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30372" y="2408348"/>
            <a:ext cx="5929354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&lt;strong&gt;</a:t>
            </a:r>
            <a:r>
              <a:rPr lang="zh-CN" altLang="en-US" b="1" dirty="0">
                <a:latin typeface="+mn-lt"/>
              </a:rPr>
              <a:t>徐志摩人物简介</a:t>
            </a:r>
            <a:r>
              <a:rPr lang="en-US" altLang="zh-CN" b="1" dirty="0">
                <a:latin typeface="+mn-lt"/>
              </a:rPr>
              <a:t>&lt;/strong&gt;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&lt;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&gt;1910&lt;/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年入杭州学堂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&lt;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&gt;1918&lt;/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年赴美国克拉大学学习银行学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6727798" y="3057642"/>
            <a:ext cx="969968" cy="792684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pic>
        <p:nvPicPr>
          <p:cNvPr id="6146" name="Picture 2" descr="C:\Users\yaling.he\Desktop\Chapter01截图\Chapter01截图\图1.16  字体样式标签的应用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71370"/>
            <a:ext cx="3024336" cy="229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1844824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5784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6-6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46754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注释和特殊符号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72972"/>
              </p:ext>
            </p:extLst>
          </p:nvPr>
        </p:nvGraphicFramePr>
        <p:xfrm>
          <a:off x="467544" y="2360306"/>
          <a:ext cx="8462174" cy="351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特殊符号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字符实体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示例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空格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&amp;</a:t>
                      </a:r>
                      <a:r>
                        <a:rPr lang="en-US" altLang="zh-CN" b="1" dirty="0" err="1"/>
                        <a:t>nbsp</a:t>
                      </a:r>
                      <a:r>
                        <a:rPr lang="en-US" altLang="zh-CN" b="1" dirty="0"/>
                        <a:t>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2003-2013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合肥奔驰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0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2" y="285728"/>
            <a:ext cx="4104580" cy="523220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《</a:t>
            </a:r>
            <a:r>
              <a:rPr lang="zh-CN" altLang="en-US" dirty="0"/>
              <a:t>清平乐</a:t>
            </a:r>
            <a:r>
              <a:rPr lang="en-US" altLang="zh-CN" dirty="0"/>
              <a:t>》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标签的嵌套使用</a:t>
            </a:r>
          </a:p>
          <a:p>
            <a:pPr lvl="1"/>
            <a:r>
              <a:rPr lang="zh-CN" altLang="en-US" dirty="0"/>
              <a:t>网页中基本标签的使用</a:t>
            </a:r>
            <a:endParaRPr lang="en-US" altLang="zh-CN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标题用</a:t>
            </a:r>
            <a:r>
              <a:rPr lang="en-US" altLang="zh-CN" dirty="0"/>
              <a:t>&lt;h2&gt;</a:t>
            </a:r>
            <a:r>
              <a:rPr lang="zh-CN" altLang="en-US" dirty="0"/>
              <a:t>标签，文字用</a:t>
            </a:r>
            <a:r>
              <a:rPr lang="en-US" altLang="zh-CN" dirty="0"/>
              <a:t>&lt;p&gt;</a:t>
            </a:r>
            <a:r>
              <a:rPr lang="zh-CN" altLang="en-US" dirty="0"/>
              <a:t>标签，标题与正文之间的分隔线使用</a:t>
            </a:r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/&gt;</a:t>
            </a:r>
            <a:r>
              <a:rPr lang="zh-CN" altLang="en-US" dirty="0"/>
              <a:t>标签，词结束后使用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标签换行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504" y="764704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指导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14348" y="4572008"/>
            <a:ext cx="7643812" cy="135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微软雅黑" panose="020B0503020204020204" pitchFamily="34" charset="-122"/>
              <a:buChar char="Ω"/>
              <a:defRPr sz="2600" b="1">
                <a:latin typeface="微软雅黑" pitchFamily="34" charset="-122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Ø"/>
              <a:defRPr sz="2000" b="1"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00000"/>
              </a:buClr>
              <a:buChar char="»"/>
              <a:defRPr sz="2000" b="1"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诗词内容均放在一个</a:t>
            </a:r>
            <a:r>
              <a:rPr lang="en-US" altLang="zh-CN" dirty="0"/>
              <a:t>&lt;p&gt;…&lt;/p&gt;</a:t>
            </a:r>
            <a:r>
              <a:rPr lang="zh-CN" altLang="en-US" dirty="0"/>
              <a:t>标签中，诗词中需要换行时使用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换行，使用标签的嵌套</a:t>
            </a:r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39" y="906710"/>
            <a:ext cx="3479448" cy="20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77487" y="285728"/>
            <a:ext cx="1787125" cy="523220"/>
          </a:xfrm>
        </p:spPr>
        <p:txBody>
          <a:bodyPr/>
          <a:lstStyle/>
          <a:p>
            <a:r>
              <a:rPr lang="zh-CN" altLang="en-US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11560" y="908720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/>
              <a:t>制作李清照的词《清平乐》</a:t>
            </a:r>
            <a:endParaRPr lang="en-US" altLang="zh-CN" dirty="0"/>
          </a:p>
          <a:p>
            <a:r>
              <a:rPr lang="zh-CN" altLang="zh-CN" dirty="0"/>
              <a:t>制作李清照简介</a:t>
            </a:r>
            <a:endParaRPr lang="en-US" altLang="zh-CN" dirty="0"/>
          </a:p>
          <a:p>
            <a:r>
              <a:rPr lang="zh-CN" altLang="zh-CN" dirty="0"/>
              <a:t>制作京东读书新闻资讯页面</a:t>
            </a:r>
            <a:endParaRPr lang="en-US" altLang="zh-CN" dirty="0"/>
          </a:p>
          <a:p>
            <a:r>
              <a:rPr lang="zh-CN" altLang="zh-CN" dirty="0"/>
              <a:t>制作京东快速购物导航</a:t>
            </a:r>
            <a:endParaRPr lang="zh-CN" altLang="en-US" dirty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83" y="980728"/>
            <a:ext cx="3685103" cy="22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76" y="2852936"/>
            <a:ext cx="3624890" cy="258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69892"/>
            <a:ext cx="4151160" cy="307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14" y="3861048"/>
            <a:ext cx="4273551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2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制作李清照简介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892202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标题用标题标签，人名加粗显示，时间斜体显示，并制作页面版权部分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53149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08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164288" y="260648"/>
            <a:ext cx="1800324" cy="523220"/>
          </a:xfrm>
        </p:spPr>
        <p:txBody>
          <a:bodyPr/>
          <a:lstStyle/>
          <a:p>
            <a:r>
              <a:rPr lang="zh-CN" altLang="en-US"/>
              <a:t>图像标签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常见的图像格式</a:t>
            </a:r>
            <a:endParaRPr lang="en-US" altLang="zh-CN"/>
          </a:p>
          <a:p>
            <a:pPr lvl="1"/>
            <a:r>
              <a:rPr lang="en-US"/>
              <a:t>JPG</a:t>
            </a:r>
            <a:endParaRPr lang="en-US" altLang="zh-CN"/>
          </a:p>
          <a:p>
            <a:pPr lvl="1"/>
            <a:r>
              <a:rPr lang="en-US"/>
              <a:t>GIF</a:t>
            </a:r>
            <a:endParaRPr lang="en-US" altLang="zh-CN"/>
          </a:p>
          <a:p>
            <a:pPr lvl="1"/>
            <a:r>
              <a:rPr lang="en-US"/>
              <a:t>PNG</a:t>
            </a:r>
            <a:endParaRPr lang="zh-CN" altLang="en-US"/>
          </a:p>
          <a:p>
            <a:pPr lvl="1"/>
            <a:r>
              <a:rPr lang="en-US"/>
              <a:t>BMP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447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948264" y="285728"/>
            <a:ext cx="2016348" cy="523220"/>
          </a:xfrm>
        </p:spPr>
        <p:txBody>
          <a:bodyPr/>
          <a:lstStyle/>
          <a:p>
            <a:r>
              <a:rPr lang="zh-CN" altLang="en-US"/>
              <a:t>图像标签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962319" y="2050588"/>
            <a:ext cx="7786715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962319" y="3193596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图像地址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2391079" y="3193596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图像的替代文字</a:t>
            </a: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1240921" y="2614942"/>
            <a:ext cx="857256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2736851" y="2633510"/>
            <a:ext cx="857256" cy="2629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504" y="764704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23" name="矩形标注 22"/>
          <p:cNvSpPr/>
          <p:nvPr/>
        </p:nvSpPr>
        <p:spPr bwMode="auto">
          <a:xfrm>
            <a:off x="3105459" y="1050456"/>
            <a:ext cx="20441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鼠标悬停提示文字</a:t>
            </a: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3765444" y="1759936"/>
            <a:ext cx="702238" cy="219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962847" y="3122158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图像宽度</a:t>
            </a: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5170012" y="2686379"/>
            <a:ext cx="785818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6177293" y="1050456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图像高度</a:t>
            </a: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6426246" y="1728039"/>
            <a:ext cx="702240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1033757" y="4265166"/>
            <a:ext cx="7786715" cy="86953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3843720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1024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7148363" y="285728"/>
            <a:ext cx="1816249" cy="523220"/>
          </a:xfrm>
        </p:spPr>
        <p:txBody>
          <a:bodyPr/>
          <a:lstStyle/>
          <a:p>
            <a:r>
              <a:rPr lang="zh-CN" altLang="en-US"/>
              <a:t>链接标签</a:t>
            </a: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81251" y="1835704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5" name="矩形标注 14"/>
          <p:cNvSpPr/>
          <p:nvPr/>
        </p:nvSpPr>
        <p:spPr bwMode="auto">
          <a:xfrm>
            <a:off x="1881317" y="1121324"/>
            <a:ext cx="1114409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链接路径</a:t>
            </a:r>
          </a:p>
        </p:txBody>
      </p:sp>
      <p:sp>
        <p:nvSpPr>
          <p:cNvPr id="17" name="矩形标注 16"/>
          <p:cNvSpPr/>
          <p:nvPr/>
        </p:nvSpPr>
        <p:spPr bwMode="auto">
          <a:xfrm>
            <a:off x="3095763" y="1121324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链接在哪个窗口打开</a:t>
            </a: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2058834" y="1527454"/>
            <a:ext cx="416487" cy="3428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3635262" y="1379786"/>
            <a:ext cx="487924" cy="7096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7504" y="692696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595433" y="3693092"/>
            <a:ext cx="8297047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="detail.html"  target="_blank"&gt;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="detail.html"  target="_blank"&gt;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="image/img1.png"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title="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30" name="矩形标注 29"/>
          <p:cNvSpPr/>
          <p:nvPr/>
        </p:nvSpPr>
        <p:spPr bwMode="auto">
          <a:xfrm>
            <a:off x="5881845" y="1121324"/>
            <a:ext cx="2866711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_self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961652" y="553593"/>
            <a:ext cx="416486" cy="22906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381515" y="2764398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文本超链接</a:t>
            </a: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16200000" flipH="1">
            <a:off x="4470228" y="2800236"/>
            <a:ext cx="731173" cy="13981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7287446" y="3238169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图像超链接</a:t>
            </a: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7063904" y="3688170"/>
            <a:ext cx="1059430" cy="8980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496" y="3200208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7522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/>
              <a:t>常用的超链接</a:t>
            </a:r>
            <a:r>
              <a:rPr lang="en-US" altLang="zh-CN"/>
              <a:t>3-1</a:t>
            </a:r>
            <a:endParaRPr lang="zh-CN" altLang="en-US" dirty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4294967295"/>
          </p:nvPr>
        </p:nvSpPr>
        <p:spPr>
          <a:xfrm>
            <a:off x="827584" y="83671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/>
              <a:t>页面间链接</a:t>
            </a:r>
            <a:endParaRPr lang="en-US" altLang="zh-CN" sz="2400" dirty="0"/>
          </a:p>
          <a:p>
            <a:pPr lvl="1"/>
            <a:r>
              <a:rPr lang="zh-CN" altLang="en-US" sz="2000" dirty="0"/>
              <a:t>从一个页面链接到另外一个页面</a:t>
            </a:r>
            <a:endParaRPr lang="en-US" altLang="zh-CN" sz="2000" dirty="0"/>
          </a:p>
          <a:p>
            <a:r>
              <a:rPr lang="zh-CN" altLang="en-US" sz="2400" dirty="0"/>
              <a:t>锚链接</a:t>
            </a:r>
            <a:endParaRPr lang="en-US" altLang="zh-CN" sz="2400" dirty="0"/>
          </a:p>
          <a:p>
            <a:r>
              <a:rPr lang="zh-CN" altLang="en-US" sz="2400" dirty="0"/>
              <a:t>功能性链接</a:t>
            </a:r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617" y="2762978"/>
            <a:ext cx="6381735" cy="37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00" fill="hold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40594" y="285728"/>
            <a:ext cx="3024018" cy="523220"/>
          </a:xfrm>
        </p:spPr>
        <p:txBody>
          <a:bodyPr/>
          <a:lstStyle/>
          <a:p>
            <a:r>
              <a:rPr lang="zh-CN" altLang="en-US"/>
              <a:t>常用的超链接</a:t>
            </a:r>
            <a:r>
              <a:rPr lang="en-US" altLang="zh-CN"/>
              <a:t>3-2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395536" y="83671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锚链接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页面的甲位置跳转到本页中的乙位置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页面的甲位置跳转到</a:t>
            </a:r>
            <a:r>
              <a:rPr lang="en-US" altLang="zh-CN" dirty="0"/>
              <a:t>B</a:t>
            </a:r>
            <a:r>
              <a:rPr lang="zh-CN" altLang="en-US" dirty="0"/>
              <a:t>页面中的乙位置</a:t>
            </a:r>
            <a:endParaRPr lang="en-US" altLang="zh-CN" dirty="0"/>
          </a:p>
          <a:p>
            <a:r>
              <a:rPr lang="zh-CN" altLang="en-US" dirty="0"/>
              <a:t>创建步骤</a:t>
            </a:r>
            <a:endParaRPr lang="en-US" altLang="zh-CN" dirty="0"/>
          </a:p>
          <a:p>
            <a:pPr lvl="1"/>
            <a:r>
              <a:rPr lang="zh-CN" altLang="en-US" dirty="0"/>
              <a:t>创建跳转标记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pPr lvl="1"/>
            <a:r>
              <a:rPr lang="zh-CN" altLang="en-US" dirty="0"/>
              <a:t>创建跳转链接</a:t>
            </a:r>
            <a:endParaRPr lang="en-US" altLang="zh-CN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111448" y="3324900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040010" y="4622926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3074" name="Picture 2" descr="C:\Users\yaling.he\Desktop\Chapter01截图\Chapter01截图\图1.26  锚链接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74" y="2763258"/>
            <a:ext cx="3514997" cy="26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51396" y="285728"/>
            <a:ext cx="3013216" cy="523220"/>
          </a:xfrm>
        </p:spPr>
        <p:txBody>
          <a:bodyPr/>
          <a:lstStyle/>
          <a:p>
            <a:r>
              <a:rPr lang="zh-CN" altLang="en-US"/>
              <a:t>常用的超链接</a:t>
            </a:r>
            <a:r>
              <a:rPr lang="en-US" altLang="zh-CN"/>
              <a:t>3-3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功能性链接</a:t>
            </a:r>
            <a:endParaRPr lang="en-US" altLang="zh-CN"/>
          </a:p>
          <a:p>
            <a:pPr lvl="1"/>
            <a:r>
              <a:rPr lang="zh-CN" altLang="en-US"/>
              <a:t>电子邮件</a:t>
            </a:r>
            <a:endParaRPr lang="en-US" altLang="zh-CN"/>
          </a:p>
          <a:p>
            <a:pPr lvl="1"/>
            <a:r>
              <a:rPr lang="en-US"/>
              <a:t>QQ</a:t>
            </a:r>
            <a:endParaRPr lang="en-US" altLang="zh-CN"/>
          </a:p>
          <a:p>
            <a:pPr lvl="1"/>
            <a:r>
              <a:rPr lang="en-US"/>
              <a:t>MSN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href="</a:t>
            </a:r>
            <a:r>
              <a:rPr lang="pt-BR" altLang="zh-CN" b="1" dirty="0">
                <a:solidFill>
                  <a:srgbClr val="FF0000"/>
                </a:solidFill>
                <a:latin typeface="+mn-lt"/>
              </a:rPr>
              <a:t>mailto</a:t>
            </a:r>
            <a:r>
              <a:rPr lang="pt-BR" altLang="zh-CN" b="1" dirty="0">
                <a:solidFill>
                  <a:srgbClr val="0000FF"/>
                </a:solidFill>
                <a:latin typeface="+mn-lt"/>
              </a:rPr>
              <a:t>:</a:t>
            </a:r>
            <a:r>
              <a:rPr lang="en-US" altLang="zh-CN" b="1" dirty="0" err="1">
                <a:solidFill>
                  <a:srgbClr val="0000FF"/>
                </a:solidFill>
                <a:latin typeface="+mn-lt"/>
              </a:rPr>
              <a:t>wangyouliang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@163.c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om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pt-B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联系我们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3573016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pic>
        <p:nvPicPr>
          <p:cNvPr id="4098" name="Picture 2" descr="C:\Users\yaling.he\Desktop\Chapter01截图\Chapter01截图\图1.28  电子邮件链接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44" y="1777177"/>
            <a:ext cx="4861104" cy="21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4E8E-264B-4CBA-8248-DB26485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128" y="239103"/>
            <a:ext cx="3164158" cy="523220"/>
          </a:xfrm>
        </p:spPr>
        <p:txBody>
          <a:bodyPr/>
          <a:lstStyle/>
          <a:p>
            <a:r>
              <a:rPr lang="en-US" altLang="zh-CN" dirty="0" err="1"/>
              <a:t>src</a:t>
            </a:r>
            <a:r>
              <a:rPr lang="zh-CN" altLang="en-US" dirty="0"/>
              <a:t>与</a:t>
            </a:r>
            <a:r>
              <a:rPr lang="en-US" altLang="zh-CN" dirty="0" err="1"/>
              <a:t>href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DE8E6-7412-477B-9BE5-DDDF42EA52C6}"/>
              </a:ext>
            </a:extLst>
          </p:cNvPr>
          <p:cNvSpPr txBox="1">
            <a:spLocks/>
          </p:cNvSpPr>
          <p:nvPr/>
        </p:nvSpPr>
        <p:spPr>
          <a:xfrm>
            <a:off x="366732" y="972093"/>
            <a:ext cx="8521553" cy="4113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微软雅黑" panose="020B0503020204020204" pitchFamily="34" charset="-122"/>
              <a:buChar char="Ω"/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kern="0" dirty="0" err="1"/>
              <a:t>src</a:t>
            </a:r>
            <a:r>
              <a:rPr lang="zh-CN" altLang="en-US" kern="0" dirty="0"/>
              <a:t>与</a:t>
            </a:r>
            <a:r>
              <a:rPr lang="en-US" altLang="zh-CN" kern="0" dirty="0" err="1"/>
              <a:t>href</a:t>
            </a:r>
            <a:r>
              <a:rPr lang="zh-CN" altLang="en-US" kern="0" dirty="0"/>
              <a:t>的区别</a:t>
            </a:r>
            <a:r>
              <a:rPr lang="zh-CN" altLang="en-US" sz="2400" kern="0" dirty="0"/>
              <a:t>：不同标签使用</a:t>
            </a:r>
            <a:r>
              <a:rPr lang="en-US" altLang="zh-CN" sz="2400" kern="0" dirty="0" err="1"/>
              <a:t>src</a:t>
            </a:r>
            <a:r>
              <a:rPr lang="zh-CN" altLang="en-US" sz="2400" kern="0" dirty="0"/>
              <a:t>与</a:t>
            </a:r>
            <a:r>
              <a:rPr lang="en-US" altLang="zh-CN" sz="2400" kern="0" dirty="0" err="1"/>
              <a:t>href</a:t>
            </a:r>
            <a:r>
              <a:rPr lang="zh-CN" altLang="en-US" sz="2400" kern="0" dirty="0"/>
              <a:t>引用当前网页之外的资源，主要区别如下。</a:t>
            </a:r>
            <a:endParaRPr lang="en-US" altLang="zh-CN" sz="2400" kern="0" dirty="0"/>
          </a:p>
          <a:p>
            <a:pPr lvl="1"/>
            <a:r>
              <a:rPr lang="en-US" altLang="zh-CN" kern="0" dirty="0" err="1"/>
              <a:t>src</a:t>
            </a:r>
            <a:r>
              <a:rPr lang="zh-CN" altLang="en-US" kern="0" dirty="0"/>
              <a:t>（</a:t>
            </a:r>
            <a:r>
              <a:rPr lang="en-US" altLang="zh-CN" kern="0" dirty="0"/>
              <a:t> source </a:t>
            </a:r>
            <a:r>
              <a:rPr lang="zh-CN" altLang="en-US" kern="0" dirty="0"/>
              <a:t>）的值是外部资源的访问路径，在请求</a:t>
            </a:r>
            <a:r>
              <a:rPr lang="en-US" altLang="zh-CN" kern="0" dirty="0" err="1"/>
              <a:t>src</a:t>
            </a:r>
            <a:r>
              <a:rPr lang="zh-CN" altLang="en-US" kern="0" dirty="0"/>
              <a:t>资源时会将其指向的资源下载并应用到当前文档中，此时外部资源作为当前文档的一部分（引入），一般用作非文本引入方式。</a:t>
            </a:r>
            <a:endParaRPr lang="en-US" altLang="zh-CN" kern="0" dirty="0"/>
          </a:p>
          <a:p>
            <a:pPr lvl="1"/>
            <a:r>
              <a:rPr lang="en-US" kern="0" dirty="0" err="1"/>
              <a:t>href</a:t>
            </a:r>
            <a:r>
              <a:rPr lang="en-US" kern="0" dirty="0"/>
              <a:t> </a:t>
            </a:r>
            <a:r>
              <a:rPr lang="zh-CN" altLang="en-US" kern="0" dirty="0"/>
              <a:t>表示超文本引用（</a:t>
            </a:r>
            <a:r>
              <a:rPr lang="en-US" kern="0" dirty="0"/>
              <a:t>hypertext reference）</a:t>
            </a:r>
            <a:r>
              <a:rPr lang="zh-CN" altLang="en-US" kern="0" dirty="0"/>
              <a:t>，在使用</a:t>
            </a:r>
            <a:r>
              <a:rPr lang="en-US" altLang="zh-CN" kern="0" dirty="0" err="1"/>
              <a:t>href</a:t>
            </a:r>
            <a:r>
              <a:rPr lang="zh-CN" altLang="en-US" kern="0" dirty="0"/>
              <a:t>请求外部资源时，会下载外部资源，同时当前网页读取外部资源的内容（引用）。一般用作文本引入方式</a:t>
            </a:r>
            <a:endParaRPr lang="en-US" altLang="zh-CN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pPr>
              <a:buFont typeface="微软雅黑" panose="020B0503020204020204" pitchFamily="34" charset="-122"/>
              <a:buNone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EAE31CB3-4379-4947-9156-3D777CC28693}"/>
              </a:ext>
            </a:extLst>
          </p:cNvPr>
          <p:cNvSpPr/>
          <p:nvPr/>
        </p:nvSpPr>
        <p:spPr>
          <a:xfrm>
            <a:off x="1048735" y="5420824"/>
            <a:ext cx="7157545" cy="9301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标签使用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href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，其余使用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71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93377-9454-40E4-8714-9D5A395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296" y="239103"/>
            <a:ext cx="1651990" cy="523220"/>
          </a:xfrm>
        </p:spPr>
        <p:txBody>
          <a:bodyPr/>
          <a:lstStyle/>
          <a:p>
            <a:r>
              <a:rPr lang="zh-CN" altLang="en-US" dirty="0"/>
              <a:t>图片映射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E63D4-5880-47C7-A77D-1DEFE28ECB99}"/>
              </a:ext>
            </a:extLst>
          </p:cNvPr>
          <p:cNvSpPr txBox="1">
            <a:spLocks/>
          </p:cNvSpPr>
          <p:nvPr/>
        </p:nvSpPr>
        <p:spPr>
          <a:xfrm>
            <a:off x="477752" y="762323"/>
            <a:ext cx="8410534" cy="3486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微软雅黑" panose="020B0503020204020204" pitchFamily="34" charset="-122"/>
              <a:buChar char="Ω"/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/>
              <a:t>图片映射：</a:t>
            </a:r>
            <a:r>
              <a:rPr lang="zh-CN" altLang="en-US" sz="2400" kern="0" dirty="0"/>
              <a:t>将一个图片区域划分为若干个子区域，每个区域都可以设定为超链接。</a:t>
            </a:r>
            <a:endParaRPr lang="en-US" altLang="zh-CN" sz="2400" kern="0" dirty="0"/>
          </a:p>
          <a:p>
            <a:pPr lvl="1"/>
            <a:r>
              <a:rPr lang="zh-CN" altLang="en-US" kern="0" dirty="0"/>
              <a:t>图片声明</a:t>
            </a:r>
            <a:endParaRPr lang="en-US" altLang="zh-CN" kern="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lvl="1"/>
            <a:r>
              <a:rPr lang="zh-CN" altLang="en-US" kern="0" dirty="0"/>
              <a:t>图片区域声明</a:t>
            </a:r>
            <a:endParaRPr lang="en-US" altLang="zh-CN" kern="0" dirty="0"/>
          </a:p>
          <a:p>
            <a:pPr marL="0" indent="0">
              <a:buNone/>
            </a:pPr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pPr>
              <a:buFont typeface="微软雅黑" panose="020B0503020204020204" pitchFamily="34" charset="-122"/>
              <a:buNone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4641C7-2AC6-48CE-BFF9-23B6B60C5414}"/>
              </a:ext>
            </a:extLst>
          </p:cNvPr>
          <p:cNvSpPr/>
          <p:nvPr/>
        </p:nvSpPr>
        <p:spPr>
          <a:xfrm>
            <a:off x="1061545" y="2204864"/>
            <a:ext cx="782674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="1.png" </a:t>
            </a:r>
            <a:r>
              <a:rPr lang="en-US" altLang="zh-CN" sz="2400" dirty="0" err="1"/>
              <a:t>usemap</a:t>
            </a:r>
            <a:r>
              <a:rPr lang="en-US" altLang="zh-CN" sz="2400" dirty="0"/>
              <a:t>="#Map"/&gt;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5F8B7-ABD0-4227-AB7F-049081C4331E}"/>
              </a:ext>
            </a:extLst>
          </p:cNvPr>
          <p:cNvSpPr/>
          <p:nvPr/>
        </p:nvSpPr>
        <p:spPr>
          <a:xfrm>
            <a:off x="1061545" y="3789040"/>
            <a:ext cx="779521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&lt;map name="Map"&gt;</a:t>
            </a:r>
          </a:p>
          <a:p>
            <a:r>
              <a:rPr lang="en-US" altLang="zh-CN" sz="2400" dirty="0"/>
              <a:t>  &lt;area &gt;</a:t>
            </a:r>
          </a:p>
          <a:p>
            <a:r>
              <a:rPr lang="en-US" altLang="zh-CN" sz="2400" dirty="0"/>
              <a:t>  &lt;area&gt;//</a:t>
            </a:r>
            <a:r>
              <a:rPr lang="zh-CN" altLang="en-US" sz="2400" dirty="0"/>
              <a:t>划分多个区域</a:t>
            </a:r>
            <a:endParaRPr lang="en-US" altLang="zh-CN" sz="2400" dirty="0"/>
          </a:p>
          <a:p>
            <a:r>
              <a:rPr lang="en-US" altLang="zh-CN" sz="2400" dirty="0"/>
              <a:t>&lt;/map&gt;</a:t>
            </a:r>
            <a:endParaRPr lang="zh-CN" altLang="en-US" sz="2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371736-D5E2-4F57-BCC8-19104620E404}"/>
              </a:ext>
            </a:extLst>
          </p:cNvPr>
          <p:cNvCxnSpPr>
            <a:cxnSpLocks/>
          </p:cNvCxnSpPr>
          <p:nvPr/>
        </p:nvCxnSpPr>
        <p:spPr>
          <a:xfrm flipH="1">
            <a:off x="3491880" y="2650784"/>
            <a:ext cx="1656184" cy="1282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3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C60D-50EF-4D3C-B637-99A2FF1C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zh-CN" altLang="en-US" dirty="0"/>
              <a:t>图像映射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D7511-BFE9-458A-8AFD-9ABDEDAF5E7C}"/>
              </a:ext>
            </a:extLst>
          </p:cNvPr>
          <p:cNvSpPr txBox="1">
            <a:spLocks/>
          </p:cNvSpPr>
          <p:nvPr/>
        </p:nvSpPr>
        <p:spPr>
          <a:xfrm>
            <a:off x="323528" y="755540"/>
            <a:ext cx="8424936" cy="5863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微软雅黑" panose="020B0503020204020204" pitchFamily="34" charset="-122"/>
              <a:buChar char="Ω"/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kern="0" dirty="0"/>
              <a:t>area</a:t>
            </a:r>
            <a:r>
              <a:rPr lang="zh-CN" altLang="en-US" kern="0" dirty="0"/>
              <a:t>常用属性说明</a:t>
            </a:r>
            <a:endParaRPr lang="en-US" altLang="zh-CN" kern="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pPr>
              <a:buFont typeface="微软雅黑" panose="020B0503020204020204" pitchFamily="34" charset="-122"/>
              <a:buNone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C1DC38-7096-4802-8A5B-660179FBF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12765"/>
              </p:ext>
            </p:extLst>
          </p:nvPr>
        </p:nvGraphicFramePr>
        <p:xfrm>
          <a:off x="904520" y="1422466"/>
          <a:ext cx="7600530" cy="499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属性值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取值范围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74">
                <a:tc>
                  <a:txBody>
                    <a:bodyPr/>
                    <a:lstStyle/>
                    <a:p>
                      <a:r>
                        <a:rPr lang="en-US"/>
                        <a:t>alt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规定区域的替代文本。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分割的一组数字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规定区域的坐标。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URL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规定区域的目标 </a:t>
                      </a:r>
                      <a:r>
                        <a:rPr lang="en-US" altLang="zh-CN"/>
                        <a:t>URL</a:t>
                      </a:r>
                      <a:r>
                        <a:rPr lang="zh-CN" altLang="en-US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/>
                        <a:t>rect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/>
                        <a:t>rectangle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/>
                        <a:t>circ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/>
                        <a:t>circle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/>
                        <a:t>poly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/>
                        <a:t>polygon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规定区域的形状。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_blank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_parent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_self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_top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i="1" dirty="0" err="1"/>
                        <a:t>framename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规定在何处打开目标 </a:t>
                      </a:r>
                      <a:r>
                        <a:rPr lang="en-US" altLang="zh-CN" dirty="0"/>
                        <a:t>URL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5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15206" y="285728"/>
            <a:ext cx="1749406" cy="52322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028106" cy="5143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 dirty="0"/>
              <a:t>会使用HTML5的基本结构创建网页</a:t>
            </a:r>
          </a:p>
          <a:p>
            <a:pPr lvl="0"/>
            <a:r>
              <a:rPr lang="zh-CN" altLang="zh-CN" dirty="0"/>
              <a:t>会使用文本相关标签排版文本信息</a:t>
            </a:r>
          </a:p>
          <a:p>
            <a:pPr lvl="0"/>
            <a:r>
              <a:rPr lang="zh-CN" altLang="zh-CN" dirty="0"/>
              <a:t>会使用图像相关标签实现图文并茂的页面</a:t>
            </a:r>
          </a:p>
          <a:p>
            <a:r>
              <a:rPr lang="zh-CN" altLang="zh-CN" dirty="0"/>
              <a:t>会使用</a:t>
            </a:r>
            <a:r>
              <a:rPr lang="en-US" altLang="zh-CN" dirty="0"/>
              <a:t>&lt;a&gt;</a:t>
            </a:r>
            <a:r>
              <a:rPr lang="zh-CN" altLang="zh-CN" dirty="0"/>
              <a:t>标签创建超链接、锚链接及功能性链接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2720" y="2527895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192880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980728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2456457"/>
            <a:ext cx="714380" cy="719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78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E0C9B-76C0-4A8E-BBBB-98F25BBD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264" y="239103"/>
            <a:ext cx="1940022" cy="523220"/>
          </a:xfrm>
        </p:spPr>
        <p:txBody>
          <a:bodyPr/>
          <a:lstStyle/>
          <a:p>
            <a:r>
              <a:rPr lang="zh-CN" altLang="en-US" dirty="0"/>
              <a:t>图片映射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1AA65-2B5C-4E38-956D-A03A06AC1206}"/>
              </a:ext>
            </a:extLst>
          </p:cNvPr>
          <p:cNvSpPr txBox="1">
            <a:spLocks/>
          </p:cNvSpPr>
          <p:nvPr/>
        </p:nvSpPr>
        <p:spPr>
          <a:xfrm>
            <a:off x="337930" y="914399"/>
            <a:ext cx="11107836" cy="7441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微软雅黑" panose="020B0503020204020204" pitchFamily="34" charset="-122"/>
              <a:buChar char="Ω"/>
              <a:defRPr sz="2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/>
              <a:t>程序示例</a:t>
            </a:r>
            <a:endParaRPr lang="en-US" altLang="zh-CN" kern="0"/>
          </a:p>
          <a:p>
            <a:pPr lvl="1">
              <a:buFont typeface="Wingdings" panose="05000000000000000000" pitchFamily="2" charset="2"/>
              <a:buNone/>
            </a:pPr>
            <a:endParaRPr lang="en-US" altLang="zh-CN" kern="0"/>
          </a:p>
          <a:p>
            <a:pPr lvl="1"/>
            <a:endParaRPr lang="en-US" altLang="zh-CN" kern="0"/>
          </a:p>
          <a:p>
            <a:pPr lvl="1"/>
            <a:endParaRPr lang="en-US" altLang="zh-CN" kern="0"/>
          </a:p>
          <a:p>
            <a:pPr lvl="1"/>
            <a:endParaRPr lang="en-US" altLang="zh-CN" kern="0"/>
          </a:p>
          <a:p>
            <a:pPr lvl="1"/>
            <a:endParaRPr lang="en-US" altLang="zh-CN" kern="0"/>
          </a:p>
          <a:p>
            <a:endParaRPr lang="en-US" altLang="zh-CN" sz="2400" kern="0"/>
          </a:p>
          <a:p>
            <a:endParaRPr lang="en-US" altLang="zh-CN" sz="2400" kern="0"/>
          </a:p>
          <a:p>
            <a:endParaRPr lang="en-US" altLang="zh-CN" sz="2400" kern="0"/>
          </a:p>
          <a:p>
            <a:endParaRPr lang="en-US" altLang="zh-CN" sz="2400" kern="0"/>
          </a:p>
          <a:p>
            <a:endParaRPr lang="en-US" altLang="zh-CN" sz="2400" kern="0"/>
          </a:p>
          <a:p>
            <a:endParaRPr lang="en-US" altLang="zh-CN" sz="2400" kern="0"/>
          </a:p>
          <a:p>
            <a:endParaRPr lang="en-US" altLang="zh-CN" sz="2400" kern="0"/>
          </a:p>
          <a:p>
            <a:pPr>
              <a:buFont typeface="微软雅黑" panose="020B0503020204020204" pitchFamily="34" charset="-122"/>
              <a:buNone/>
            </a:pPr>
            <a:r>
              <a:rPr lang="en-US" altLang="zh-CN" sz="2400" ker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1A0EF7-C1B2-4996-8626-609C5B06724F}"/>
              </a:ext>
            </a:extLst>
          </p:cNvPr>
          <p:cNvSpPr/>
          <p:nvPr/>
        </p:nvSpPr>
        <p:spPr>
          <a:xfrm>
            <a:off x="611561" y="1956138"/>
            <a:ext cx="819451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="1.png" </a:t>
            </a:r>
            <a:r>
              <a:rPr lang="en-US" altLang="zh-CN" sz="2000" dirty="0" err="1"/>
              <a:t>usemap</a:t>
            </a:r>
            <a:r>
              <a:rPr lang="en-US" altLang="zh-CN" sz="2000" dirty="0"/>
              <a:t>="#Map"/&gt;</a:t>
            </a:r>
          </a:p>
          <a:p>
            <a:r>
              <a:rPr lang="en-US" altLang="zh-CN" sz="2000" dirty="0"/>
              <a:t>&lt;map name="Map"&gt;</a:t>
            </a:r>
          </a:p>
          <a:p>
            <a:r>
              <a:rPr lang="en-US" altLang="zh-CN" sz="2000" dirty="0"/>
              <a:t>  &lt;area shape="circle" </a:t>
            </a:r>
            <a:r>
              <a:rPr lang="en-US" altLang="zh-CN" sz="2000" dirty="0" err="1"/>
              <a:t>coords</a:t>
            </a:r>
            <a:r>
              <a:rPr lang="en-US" altLang="zh-CN" sz="2000" dirty="0"/>
              <a:t>="64,36,19"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eye.html"alt</a:t>
            </a:r>
            <a:r>
              <a:rPr lang="en-US" altLang="zh-CN" sz="2000" dirty="0"/>
              <a:t>="</a:t>
            </a:r>
            <a:r>
              <a:rPr lang="zh-CN" altLang="en-US" sz="2000" dirty="0"/>
              <a:t>眼睛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  &lt;area shape="</a:t>
            </a:r>
            <a:r>
              <a:rPr lang="en-US" altLang="zh-CN" sz="2000" dirty="0" err="1"/>
              <a:t>rect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coords</a:t>
            </a:r>
            <a:r>
              <a:rPr lang="en-US" altLang="zh-CN" sz="2000" dirty="0"/>
              <a:t>="35,87,59,126"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="mouse.html" alt="</a:t>
            </a:r>
            <a:r>
              <a:rPr lang="zh-CN" altLang="en-US" sz="2000" dirty="0"/>
              <a:t>鼻子</a:t>
            </a:r>
            <a:r>
              <a:rPr lang="en-US" altLang="zh-CN" sz="2000" dirty="0"/>
              <a:t>"&gt;</a:t>
            </a:r>
          </a:p>
          <a:p>
            <a:r>
              <a:rPr lang="en-US" altLang="zh-CN" sz="2000" dirty="0"/>
              <a:t>&lt;/map&gt;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527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104" y="70285"/>
            <a:ext cx="3456508" cy="954107"/>
          </a:xfrm>
        </p:spPr>
        <p:txBody>
          <a:bodyPr/>
          <a:lstStyle/>
          <a:p>
            <a:r>
              <a:rPr lang="zh-CN" altLang="en-US" dirty="0"/>
              <a:t>行内元素和块元素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784254" y="908720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块元素</a:t>
            </a:r>
            <a:endParaRPr lang="en-US" altLang="zh-CN" dirty="0"/>
          </a:p>
          <a:p>
            <a:pPr lvl="1"/>
            <a:r>
              <a:rPr lang="zh-CN" altLang="en-US" dirty="0"/>
              <a:t>无论内容多少，该元素独占一行（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h1-h6…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行内元素</a:t>
            </a:r>
            <a:endParaRPr lang="en-US" altLang="zh-CN" dirty="0"/>
          </a:p>
          <a:p>
            <a:pPr lvl="1"/>
            <a:r>
              <a:rPr lang="zh-CN" altLang="zh-CN" dirty="0"/>
              <a:t>内容撑开宽度，左右都是行内元素的可以排在一行</a:t>
            </a:r>
            <a:r>
              <a:rPr lang="en-US" altLang="zh-CN" dirty="0"/>
              <a:t>(a</a:t>
            </a:r>
            <a:r>
              <a:rPr lang="zh-CN" altLang="en-US" dirty="0"/>
              <a:t>、</a:t>
            </a:r>
            <a:r>
              <a:rPr lang="en-US" altLang="zh-CN" dirty="0"/>
              <a:t>strong</a:t>
            </a:r>
            <a:r>
              <a:rPr lang="zh-CN" altLang="en-US" dirty="0"/>
              <a:t>、</a:t>
            </a:r>
            <a:r>
              <a:rPr lang="en-US" altLang="zh-CN" dirty="0" err="1"/>
              <a:t>em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3837678"/>
            <a:ext cx="6786610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我是标题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h1&lt;/h1&gt;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我是超链接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3284984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pic>
        <p:nvPicPr>
          <p:cNvPr id="5122" name="Picture 2" descr="C:\Users\yaling.he\Desktop\Chapter01截图\Chapter01截图\图1.29  块元素和行内元素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3507"/>
            <a:ext cx="3212113" cy="24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203848" y="285728"/>
            <a:ext cx="5760765" cy="523220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</a:t>
            </a:r>
            <a:r>
              <a:rPr lang="zh-CN" altLang="zh-CN" dirty="0"/>
              <a:t>制作京东读书新闻资讯页面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使用学过的图像标签、标题标签、水平线标签、斜体标签、加粗标签、段落标签等制作京东读书新闻资讯页面，主标题使用一级标题标签，副标题使用二级标题标签，二级标题与图片之间使用水平线分隔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692696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pic>
        <p:nvPicPr>
          <p:cNvPr id="8194" name="Picture 2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2" y="3356992"/>
            <a:ext cx="3786836" cy="28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85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285728"/>
            <a:ext cx="5544742" cy="523220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</a:t>
            </a:r>
            <a:r>
              <a:rPr lang="zh-CN" altLang="zh-CN" dirty="0"/>
              <a:t>制作京东快速购物导航</a:t>
            </a:r>
            <a:r>
              <a:rPr lang="en-US" altLang="zh-CN" dirty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784253" y="1214422"/>
            <a:ext cx="7892203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/>
              <a:t>训练要点</a:t>
            </a:r>
            <a:endParaRPr lang="en-US" altLang="zh-CN" sz="24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 err="1"/>
              <a:t>WebStorm</a:t>
            </a:r>
            <a:r>
              <a:rPr lang="zh-CN" altLang="en-US" sz="2000" dirty="0"/>
              <a:t>制作网页</a:t>
            </a:r>
          </a:p>
          <a:p>
            <a:pPr lvl="1"/>
            <a:r>
              <a:rPr lang="zh-CN" altLang="en-US" sz="2000" dirty="0"/>
              <a:t>超链接和锚点链接的应用</a:t>
            </a:r>
          </a:p>
          <a:p>
            <a:r>
              <a:rPr lang="zh-CN" altLang="en-US" sz="2400" dirty="0"/>
              <a:t>需求说明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使用学过的标签制作京东快速购物导航页面，单击</a:t>
            </a:r>
            <a:r>
              <a:rPr lang="en-US" altLang="zh-CN" sz="2000" dirty="0"/>
              <a:t>F*</a:t>
            </a:r>
            <a:r>
              <a:rPr lang="zh-CN" altLang="en-US" sz="2000" dirty="0"/>
              <a:t>链接，页面跳转到对应的版块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652626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指导</a:t>
            </a:r>
          </a:p>
        </p:txBody>
      </p:sp>
      <p:pic>
        <p:nvPicPr>
          <p:cNvPr id="9218" name="Picture 2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3903688"/>
            <a:ext cx="4505154" cy="27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39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388264" y="5064664"/>
            <a:ext cx="7030940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p{position: fixed; right: 5%; top: 50%; font-size: 40px; 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85728"/>
            <a:ext cx="5472733" cy="523220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</a:t>
            </a:r>
            <a:r>
              <a:rPr lang="zh-CN" altLang="zh-CN" dirty="0"/>
              <a:t>制作京东快速购物导航</a:t>
            </a:r>
            <a:r>
              <a:rPr lang="en-US" altLang="zh-CN" dirty="0"/>
              <a:t>2-2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1103066" y="1121894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实现思路</a:t>
            </a:r>
            <a:r>
              <a:rPr lang="zh-CN" altLang="zh-CN" dirty="0"/>
              <a:t>及关键代码</a:t>
            </a:r>
            <a:endParaRPr lang="en-US" altLang="zh-CN" dirty="0"/>
          </a:p>
          <a:p>
            <a:pPr lvl="1"/>
            <a:r>
              <a:rPr lang="en-US" altLang="zh-CN" dirty="0"/>
              <a:t>F*</a:t>
            </a:r>
            <a:r>
              <a:rPr lang="zh-CN" altLang="en-US" dirty="0"/>
              <a:t>请使用超链接标签，把这些超链接放在</a:t>
            </a:r>
            <a:r>
              <a:rPr lang="en-US" altLang="zh-CN" dirty="0"/>
              <a:t>&lt;p&gt;</a:t>
            </a:r>
            <a:r>
              <a:rPr lang="zh-CN" altLang="en-US" dirty="0"/>
              <a:t>标签中，关键代码如下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左边主要内容使用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</a:p>
          <a:p>
            <a:pPr lvl="1"/>
            <a:r>
              <a:rPr lang="zh-CN" altLang="en-US" dirty="0"/>
              <a:t>把以下代码放到</a:t>
            </a:r>
            <a:r>
              <a:rPr lang="en-US" altLang="zh-CN" dirty="0"/>
              <a:t>&lt;head&gt;</a:t>
            </a:r>
            <a:r>
              <a:rPr lang="zh-CN" altLang="en-US" dirty="0"/>
              <a:t>标签里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764704"/>
            <a:ext cx="700833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指导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629885" y="2400368"/>
            <a:ext cx="6573295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href="#"&gt;F1&lt;/a&gt;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其余超链接省略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1605145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09906"/>
            <a:ext cx="971550" cy="582612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221715" y="1052736"/>
            <a:ext cx="659898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文件的基本结构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编写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文档时遵守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标准，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是制定和维护统一的国际化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Web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开发标准的组织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网页基本标签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插入图像时使用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img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/&gt;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，要求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src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alt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属性必选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超链接标签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行内元素和块元素的特性</a:t>
            </a: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5521209" y="4706282"/>
            <a:ext cx="301300" cy="86252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820139" y="4474092"/>
            <a:ext cx="2088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超链接的基本用法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charset="0"/>
              </a:rPr>
              <a:t>超链接的应用场合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3996168" y="2375014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标题标签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段落标签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换行标签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水平线标签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注释和特殊符号</a:t>
            </a: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581080" y="4457442"/>
            <a:ext cx="214313" cy="84764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79512" y="317648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基础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908978" y="1170210"/>
            <a:ext cx="312737" cy="439859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764967" y="4754696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页面间链接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锚链接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功能性链接</a:t>
            </a: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899511" y="2527964"/>
            <a:ext cx="107157" cy="102647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105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692696"/>
            <a:ext cx="8856984" cy="514353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yper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（超文本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）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16216" y="2060848"/>
            <a:ext cx="2448272" cy="1020763"/>
          </a:xfrm>
          <a:prstGeom prst="wedgeRoundRectCallout">
            <a:avLst>
              <a:gd name="adj1" fmla="val -43608"/>
              <a:gd name="adj2" fmla="val -965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超文本包括：文字、图片、音频、视频、动画等</a:t>
            </a:r>
          </a:p>
        </p:txBody>
      </p:sp>
      <p:grpSp>
        <p:nvGrpSpPr>
          <p:cNvPr id="15" name="Freeform 12"/>
          <p:cNvGrpSpPr>
            <a:grpSpLocks/>
          </p:cNvGrpSpPr>
          <p:nvPr/>
        </p:nvGrpSpPr>
        <p:grpSpPr bwMode="auto">
          <a:xfrm>
            <a:off x="4608513" y="2944813"/>
            <a:ext cx="1670050" cy="700087"/>
            <a:chOff x="0" y="0"/>
            <a:chExt cx="1052" cy="441"/>
          </a:xfrm>
        </p:grpSpPr>
        <p:pic>
          <p:nvPicPr>
            <p:cNvPr id="16" name="Freeform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 rot="3787361">
              <a:off x="264" y="-131"/>
              <a:ext cx="513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71875"/>
            <a:ext cx="14478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Freeform 12"/>
          <p:cNvGrpSpPr>
            <a:grpSpLocks/>
          </p:cNvGrpSpPr>
          <p:nvPr/>
        </p:nvGrpSpPr>
        <p:grpSpPr bwMode="auto">
          <a:xfrm>
            <a:off x="2335213" y="2657475"/>
            <a:ext cx="1584325" cy="609600"/>
            <a:chOff x="0" y="0"/>
            <a:chExt cx="998" cy="384"/>
          </a:xfrm>
        </p:grpSpPr>
        <p:pic>
          <p:nvPicPr>
            <p:cNvPr id="21" name="Freeform 1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3787361">
              <a:off x="250" y="-106"/>
              <a:ext cx="51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71813"/>
            <a:ext cx="2714625" cy="3465512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2016-11-23_16550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62" y="3737776"/>
            <a:ext cx="4062734" cy="177945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5929322" y="70285"/>
            <a:ext cx="3035291" cy="954107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的发展史</a:t>
            </a:r>
            <a:endParaRPr lang="en-US" altLang="zh-CN" dirty="0"/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249294" y="564357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1071538" y="521495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2106682" y="4786322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3071802" y="4357694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4035508" y="392906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5000628" y="350043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6178648" y="307181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7215206" y="2643182"/>
            <a:ext cx="1357354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2301" y="60600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1993-6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955" y="4071942"/>
            <a:ext cx="492443" cy="18876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/>
              <a:t>超文本标记语言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8437" y="5643578"/>
            <a:ext cx="10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7922" y="521495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87417" y="4845618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78054" y="5214950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3174" y="442913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78186" y="47984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5442" y="3988362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10910" y="43576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35718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XHTML1.0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93085" y="392906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5706" y="31432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28229" y="3512580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43702" y="27146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821722" y="22859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21722" y="2714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16200000" flipH="1">
            <a:off x="7673850" y="1791385"/>
            <a:ext cx="734384" cy="2196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7007855" y="1125378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目前网页中常用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743177" y="2292064"/>
            <a:ext cx="1149303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7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/>
              <a:t>世界知名浏览器厂商对</a:t>
            </a:r>
            <a:r>
              <a:rPr lang="en-US" altLang="zh-CN" dirty="0"/>
              <a:t>HTML5</a:t>
            </a:r>
            <a:r>
              <a:rPr lang="zh-CN" altLang="zh-CN" dirty="0"/>
              <a:t>的支持</a:t>
            </a:r>
            <a:endParaRPr lang="en-US" altLang="zh-CN" dirty="0"/>
          </a:p>
          <a:p>
            <a:pPr lvl="1"/>
            <a:r>
              <a:rPr lang="zh-CN" altLang="zh-CN" dirty="0"/>
              <a:t>微软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zh-CN" altLang="zh-CN" dirty="0"/>
              <a:t>苹果</a:t>
            </a:r>
            <a:endParaRPr lang="en-US" altLang="zh-CN" dirty="0"/>
          </a:p>
          <a:p>
            <a:pPr lvl="1"/>
            <a:r>
              <a:rPr lang="en-US" altLang="zh-CN" dirty="0"/>
              <a:t>Opera</a:t>
            </a:r>
          </a:p>
          <a:p>
            <a:pPr lvl="1"/>
            <a:r>
              <a:rPr lang="en-US" altLang="zh-CN" dirty="0"/>
              <a:t>Mozilla</a:t>
            </a:r>
          </a:p>
          <a:p>
            <a:r>
              <a:rPr lang="zh-CN" altLang="zh-CN" dirty="0"/>
              <a:t>市场的需求</a:t>
            </a:r>
            <a:endParaRPr lang="en-US" altLang="zh-CN" dirty="0"/>
          </a:p>
          <a:p>
            <a:r>
              <a:rPr lang="zh-CN" altLang="zh-CN" dirty="0"/>
              <a:t>跨平台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11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en-US" altLang="zh-CN" dirty="0"/>
              <a:t>W3C</a:t>
            </a:r>
            <a:r>
              <a:rPr lang="zh-CN" altLang="zh-CN" dirty="0"/>
              <a:t>标准</a:t>
            </a:r>
            <a:endParaRPr lang="zh-CN" altLang="en-US" dirty="0"/>
          </a:p>
        </p:txBody>
      </p:sp>
      <p:sp>
        <p:nvSpPr>
          <p:cNvPr id="36" name="内容占位符 2"/>
          <p:cNvSpPr>
            <a:spLocks noGrp="1"/>
          </p:cNvSpPr>
          <p:nvPr>
            <p:ph idx="4294967295"/>
          </p:nvPr>
        </p:nvSpPr>
        <p:spPr>
          <a:xfrm>
            <a:off x="784254" y="998398"/>
            <a:ext cx="7645398" cy="451883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W3C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orld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ide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eb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onsortium</a:t>
            </a:r>
            <a:r>
              <a:rPr lang="zh-CN" altLang="en-US" dirty="0"/>
              <a:t>（万维网联盟）</a:t>
            </a:r>
          </a:p>
          <a:p>
            <a:pPr lvl="1"/>
            <a:r>
              <a:rPr lang="zh-CN" altLang="en-US" dirty="0"/>
              <a:t>成立于</a:t>
            </a:r>
            <a:r>
              <a:rPr lang="en-US" altLang="zh-CN" dirty="0"/>
              <a:t>1994</a:t>
            </a:r>
            <a:r>
              <a:rPr lang="zh-CN" altLang="en-US" dirty="0"/>
              <a:t>年，</a:t>
            </a:r>
            <a:r>
              <a:rPr lang="en-US" altLang="zh-CN" dirty="0"/>
              <a:t>Web</a:t>
            </a:r>
            <a:r>
              <a:rPr lang="zh-CN" altLang="en-US" dirty="0"/>
              <a:t>技术领域最权威和具影响力的国际</a:t>
            </a:r>
            <a:r>
              <a:rPr lang="zh-CN" altLang="en-US" dirty="0">
                <a:solidFill>
                  <a:srgbClr val="FF0000"/>
                </a:solidFill>
              </a:rPr>
              <a:t>中立性技术标准机构</a:t>
            </a:r>
          </a:p>
          <a:p>
            <a:pPr lvl="1"/>
            <a:r>
              <a:rPr lang="en-US" altLang="zh-CN" dirty="0"/>
              <a:t>http://www.w3.org/</a:t>
            </a:r>
          </a:p>
          <a:p>
            <a:pPr lvl="1"/>
            <a:r>
              <a:rPr lang="en-US" altLang="zh-CN" dirty="0"/>
              <a:t>http://www.chinaw3c.org/</a:t>
            </a:r>
          </a:p>
          <a:p>
            <a:endParaRPr lang="en-US" altLang="zh-CN" dirty="0"/>
          </a:p>
          <a:p>
            <a:r>
              <a:rPr lang="en-US" altLang="zh-CN" dirty="0"/>
              <a:t>W3C</a:t>
            </a:r>
            <a:r>
              <a:rPr lang="zh-CN" altLang="en-US" dirty="0"/>
              <a:t>标准包括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化标准语言（</a:t>
            </a:r>
            <a:r>
              <a:rPr lang="en-US" altLang="zh-CN" dirty="0"/>
              <a:t>XHTML 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表现</a:t>
            </a:r>
            <a:r>
              <a:rPr lang="zh-CN" altLang="en-US" dirty="0"/>
              <a:t>标准语言（</a:t>
            </a:r>
            <a:r>
              <a:rPr lang="en-US" altLang="zh-CN" dirty="0"/>
              <a:t>CSS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标准（</a:t>
            </a:r>
            <a:r>
              <a:rPr lang="en-US" altLang="zh-CN" dirty="0"/>
              <a:t>DOM</a:t>
            </a:r>
            <a:r>
              <a:rPr lang="zh-CN" altLang="en-US" dirty="0"/>
              <a:t>、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0721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56176" y="239103"/>
            <a:ext cx="2732110" cy="523220"/>
          </a:xfrm>
        </p:spPr>
        <p:txBody>
          <a:bodyPr/>
          <a:lstStyle/>
          <a:p>
            <a:r>
              <a:rPr lang="zh-CN" altLang="en-US" dirty="0"/>
              <a:t>网页编辑工具</a:t>
            </a:r>
          </a:p>
        </p:txBody>
      </p:sp>
      <p:sp>
        <p:nvSpPr>
          <p:cNvPr id="36" name="内容占位符 2"/>
          <p:cNvSpPr>
            <a:spLocks noGrp="1"/>
          </p:cNvSpPr>
          <p:nvPr>
            <p:ph idx="4294967295"/>
          </p:nvPr>
        </p:nvSpPr>
        <p:spPr>
          <a:xfrm>
            <a:off x="755576" y="1214438"/>
            <a:ext cx="7645400" cy="4518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记事本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Dreamweaver</a:t>
            </a:r>
          </a:p>
          <a:p>
            <a:endParaRPr lang="en-US" altLang="zh-CN" dirty="0"/>
          </a:p>
          <a:p>
            <a:r>
              <a:rPr lang="en-US" altLang="zh-CN" dirty="0" err="1"/>
              <a:t>WebStorm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HBuilder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783" y="980728"/>
            <a:ext cx="780288" cy="65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25" y="1988840"/>
            <a:ext cx="1547432" cy="6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yaling.he\Desktop\2016-11-23_171125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1738973" cy="6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8725" y="4005064"/>
            <a:ext cx="704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888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214422"/>
            <a:ext cx="7645398" cy="514353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网页基本结构</a:t>
            </a:r>
            <a:endParaRPr lang="en-US" altLang="zh-CN" dirty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85852" y="1772816"/>
            <a:ext cx="7000924" cy="350046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00166" y="2344320"/>
            <a:ext cx="36433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00166" y="3558766"/>
            <a:ext cx="3643338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5143504" y="2772948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143504" y="4123406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572132" y="255863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网页头部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572132" y="389975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主体部分</a:t>
            </a: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072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txBody>
          <a:bodyPr anchor="ctr"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 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&lt;/body&gt;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等成对的标签，分别叫开放标签和闭合标签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单独呈现的标签（空元素），如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/&gt;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；意为用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来关闭空元素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7504" y="5356173"/>
            <a:ext cx="700088" cy="398462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37797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1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7805</TotalTime>
  <Words>4141</Words>
  <Application>Microsoft Office PowerPoint</Application>
  <PresentationFormat>全屏显示(4:3)</PresentationFormat>
  <Paragraphs>556</Paragraphs>
  <Slides>36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黑体</vt:lpstr>
      <vt:lpstr>楷体_GB2312</vt:lpstr>
      <vt:lpstr>宋体</vt:lpstr>
      <vt:lpstr>微软雅黑</vt:lpstr>
      <vt:lpstr>微软雅黑 Light</vt:lpstr>
      <vt:lpstr>Arial</vt:lpstr>
      <vt:lpstr>Calibri</vt:lpstr>
      <vt:lpstr>Tahoma</vt:lpstr>
      <vt:lpstr>Times New Roman</vt:lpstr>
      <vt:lpstr>Wingdings</vt:lpstr>
      <vt:lpstr>模板</vt:lpstr>
      <vt:lpstr>第一章 H5基础</vt:lpstr>
      <vt:lpstr>本章任务</vt:lpstr>
      <vt:lpstr>本章目标</vt:lpstr>
      <vt:lpstr>什么是HTML</vt:lpstr>
      <vt:lpstr>HTML的发展史</vt:lpstr>
      <vt:lpstr> HTML5的优势</vt:lpstr>
      <vt:lpstr>W3C标准</vt:lpstr>
      <vt:lpstr>网页编辑工具</vt:lpstr>
      <vt:lpstr>HTML基本结构</vt:lpstr>
      <vt:lpstr>网页基本信息3-1</vt:lpstr>
      <vt:lpstr>网页基本信息3-2</vt:lpstr>
      <vt:lpstr>网页基本信息3-3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练习—制作《清平乐》</vt:lpstr>
      <vt:lpstr>学员操作—制作李清照简介</vt:lpstr>
      <vt:lpstr>图像标签</vt:lpstr>
      <vt:lpstr>图像标签</vt:lpstr>
      <vt:lpstr>链接标签</vt:lpstr>
      <vt:lpstr>常用的超链接3-1</vt:lpstr>
      <vt:lpstr>常用的超链接3-2</vt:lpstr>
      <vt:lpstr>常用的超链接3-3</vt:lpstr>
      <vt:lpstr>src与href的区别</vt:lpstr>
      <vt:lpstr>图片映射</vt:lpstr>
      <vt:lpstr>图像映射</vt:lpstr>
      <vt:lpstr>图片映射</vt:lpstr>
      <vt:lpstr>行内元素和块元素</vt:lpstr>
      <vt:lpstr>练习—制作京东读书新闻资讯页面</vt:lpstr>
      <vt:lpstr>练习—制作京东快速购物导航2-1</vt:lpstr>
      <vt:lpstr>练习—制作京东快速购物导航2-2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Youliang Wang</cp:lastModifiedBy>
  <cp:revision>1187</cp:revision>
  <dcterms:created xsi:type="dcterms:W3CDTF">2006-03-08T06:55:38Z</dcterms:created>
  <dcterms:modified xsi:type="dcterms:W3CDTF">2017-11-21T06:36:55Z</dcterms:modified>
</cp:coreProperties>
</file>