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83" r:id="rId1"/>
  </p:sldMasterIdLst>
  <p:notesMasterIdLst>
    <p:notesMasterId r:id="rId42"/>
  </p:notesMasterIdLst>
  <p:handoutMasterIdLst>
    <p:handoutMasterId r:id="rId43"/>
  </p:handoutMasterIdLst>
  <p:sldIdLst>
    <p:sldId id="256" r:id="rId2"/>
    <p:sldId id="550" r:id="rId3"/>
    <p:sldId id="552" r:id="rId4"/>
    <p:sldId id="553" r:id="rId5"/>
    <p:sldId id="554" r:id="rId6"/>
    <p:sldId id="555" r:id="rId7"/>
    <p:sldId id="556" r:id="rId8"/>
    <p:sldId id="557" r:id="rId9"/>
    <p:sldId id="558" r:id="rId10"/>
    <p:sldId id="559" r:id="rId11"/>
    <p:sldId id="560" r:id="rId12"/>
    <p:sldId id="561" r:id="rId13"/>
    <p:sldId id="562" r:id="rId14"/>
    <p:sldId id="563" r:id="rId15"/>
    <p:sldId id="564" r:id="rId16"/>
    <p:sldId id="587" r:id="rId17"/>
    <p:sldId id="588" r:id="rId18"/>
    <p:sldId id="589" r:id="rId19"/>
    <p:sldId id="592" r:id="rId20"/>
    <p:sldId id="591" r:id="rId21"/>
    <p:sldId id="565" r:id="rId22"/>
    <p:sldId id="593" r:id="rId23"/>
    <p:sldId id="566" r:id="rId24"/>
    <p:sldId id="567" r:id="rId25"/>
    <p:sldId id="569" r:id="rId26"/>
    <p:sldId id="570" r:id="rId27"/>
    <p:sldId id="571" r:id="rId28"/>
    <p:sldId id="576" r:id="rId29"/>
    <p:sldId id="572" r:id="rId30"/>
    <p:sldId id="574" r:id="rId31"/>
    <p:sldId id="575" r:id="rId32"/>
    <p:sldId id="596" r:id="rId33"/>
    <p:sldId id="599" r:id="rId34"/>
    <p:sldId id="600" r:id="rId35"/>
    <p:sldId id="603" r:id="rId36"/>
    <p:sldId id="604" r:id="rId37"/>
    <p:sldId id="605" r:id="rId38"/>
    <p:sldId id="601" r:id="rId39"/>
    <p:sldId id="586" r:id="rId40"/>
    <p:sldId id="602"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orient="horz" pos="3074">
          <p15:clr>
            <a:srgbClr val="A4A3A4"/>
          </p15:clr>
        </p15:guide>
        <p15:guide id="3"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F5"/>
    <a:srgbClr val="0C83B8"/>
    <a:srgbClr val="0E9CDE"/>
    <a:srgbClr val="FFFFFF"/>
    <a:srgbClr val="0B7BAD"/>
    <a:srgbClr val="EDF5FD"/>
    <a:srgbClr val="E2F5FE"/>
    <a:srgbClr val="EBF9EC"/>
    <a:srgbClr val="FBFF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83756" autoAdjust="0"/>
  </p:normalViewPr>
  <p:slideViewPr>
    <p:cSldViewPr>
      <p:cViewPr varScale="1">
        <p:scale>
          <a:sx n="56" d="100"/>
          <a:sy n="56" d="100"/>
        </p:scale>
        <p:origin x="1524" y="56"/>
      </p:cViewPr>
      <p:guideLst>
        <p:guide orient="horz" pos="2160"/>
        <p:guide orient="horz" pos="3074"/>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87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ea typeface="+mn-ea"/>
              </a:defRPr>
            </a:lvl1pPr>
          </a:lstStyle>
          <a:p>
            <a:pPr>
              <a:defRPr/>
            </a:pPr>
            <a:endParaRPr lang="zh-CN" altLang="en-US"/>
          </a:p>
        </p:txBody>
      </p:sp>
      <p:sp>
        <p:nvSpPr>
          <p:cNvPr id="4608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defRPr>
            </a:lvl1pPr>
          </a:lstStyle>
          <a:p>
            <a:pPr>
              <a:defRPr/>
            </a:pPr>
            <a:endParaRPr lang="en-US" altLang="zh-CN"/>
          </a:p>
        </p:txBody>
      </p:sp>
      <p:sp>
        <p:nvSpPr>
          <p:cNvPr id="4608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ea typeface="+mn-ea"/>
              </a:defRPr>
            </a:lvl1pPr>
          </a:lstStyle>
          <a:p>
            <a:pPr>
              <a:defRPr/>
            </a:pPr>
            <a:endParaRPr lang="en-US" altLang="zh-CN"/>
          </a:p>
        </p:txBody>
      </p:sp>
      <p:sp>
        <p:nvSpPr>
          <p:cNvPr id="4608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ea typeface="+mn-ea"/>
              </a:defRPr>
            </a:lvl1pPr>
          </a:lstStyle>
          <a:p>
            <a:pPr>
              <a:defRPr/>
            </a:pPr>
            <a:fld id="{432E5353-F470-4CF4-B364-9BEB68DE1F29}" type="slidenum">
              <a:rPr lang="zh-CN" altLang="en-US"/>
              <a:pPr>
                <a:defRPr/>
              </a:pPr>
              <a:t>‹#›</a:t>
            </a:fld>
            <a:endParaRPr lang="en-US" altLang="zh-CN"/>
          </a:p>
        </p:txBody>
      </p:sp>
    </p:spTree>
    <p:extLst>
      <p:ext uri="{BB962C8B-B14F-4D97-AF65-F5344CB8AC3E}">
        <p14:creationId xmlns:p14="http://schemas.microsoft.com/office/powerpoint/2010/main" val="21135310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ea typeface="+mn-ea"/>
              </a:defRPr>
            </a:lvl1pPr>
          </a:lstStyle>
          <a:p>
            <a:pPr>
              <a:defRPr/>
            </a:pPr>
            <a:endParaRPr lang="zh-CN" altLang="en-US"/>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defRPr>
            </a:lvl1pPr>
          </a:lstStyle>
          <a:p>
            <a:pPr>
              <a:defRPr/>
            </a:pPr>
            <a:endParaRPr lang="en-US" altLang="zh-CN"/>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ea typeface="+mn-ea"/>
              </a:defRPr>
            </a:lvl1pPr>
          </a:lstStyle>
          <a:p>
            <a:pPr>
              <a:defRPr/>
            </a:pPr>
            <a:endParaRPr lang="en-US" altLang="zh-CN"/>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ea typeface="+mn-ea"/>
              </a:defRPr>
            </a:lvl1pPr>
          </a:lstStyle>
          <a:p>
            <a:pPr>
              <a:defRPr/>
            </a:pPr>
            <a:fld id="{980B94A9-9180-4A8E-87AA-CBEE5593F035}" type="slidenum">
              <a:rPr lang="zh-CN" altLang="en-US"/>
              <a:pPr>
                <a:defRPr/>
              </a:pPr>
              <a:t>‹#›</a:t>
            </a:fld>
            <a:endParaRPr lang="en-US" altLang="zh-CN"/>
          </a:p>
        </p:txBody>
      </p:sp>
    </p:spTree>
    <p:extLst>
      <p:ext uri="{BB962C8B-B14F-4D97-AF65-F5344CB8AC3E}">
        <p14:creationId xmlns:p14="http://schemas.microsoft.com/office/powerpoint/2010/main" val="6843957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zh-CN" altLang="en-US" dirty="0"/>
              <a:t>回顾：上次课的教学内容和学员已学过的相关技术内容</a:t>
            </a:r>
            <a:endParaRPr lang="en-US" altLang="zh-CN" dirty="0"/>
          </a:p>
          <a:p>
            <a:r>
              <a:rPr lang="zh-CN" altLang="en-US" dirty="0"/>
              <a:t>作业点评：点评作业的提交情况和共性问题，目的是给学员作业反馈以促进学员完成作业的积极性</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、讲解单选按钮的语法，与单选按钮对比讲解，讲解异同点。</a:t>
            </a:r>
            <a:endParaRPr lang="en-US" altLang="zh-CN" dirty="0"/>
          </a:p>
          <a:p>
            <a:r>
              <a:rPr lang="en-US" altLang="zh-CN" dirty="0"/>
              <a:t>2</a:t>
            </a:r>
            <a:r>
              <a:rPr lang="zh-CN" altLang="en-US" dirty="0"/>
              <a:t>、重点说明当</a:t>
            </a:r>
            <a:r>
              <a:rPr lang="en-US" altLang="zh-CN" baseline="0" dirty="0"/>
              <a:t>type</a:t>
            </a:r>
            <a:r>
              <a:rPr lang="zh-CN" altLang="en-US" baseline="0" dirty="0"/>
              <a:t>取值为</a:t>
            </a:r>
            <a:r>
              <a:rPr lang="en-US" altLang="zh-CN" baseline="0" dirty="0"/>
              <a:t>checkbox</a:t>
            </a:r>
            <a:r>
              <a:rPr lang="zh-CN" altLang="en-US" baseline="0" dirty="0"/>
              <a:t>时为复选框，</a:t>
            </a:r>
            <a:r>
              <a:rPr lang="en-US" altLang="zh-CN" baseline="0" dirty="0"/>
              <a:t>name</a:t>
            </a:r>
            <a:r>
              <a:rPr lang="zh-CN" altLang="en-US" baseline="0" dirty="0"/>
              <a:t>和</a:t>
            </a:r>
            <a:r>
              <a:rPr lang="en-US" altLang="zh-CN" baseline="0" dirty="0"/>
              <a:t>value</a:t>
            </a:r>
            <a:r>
              <a:rPr lang="zh-CN" altLang="en-US" baseline="0" dirty="0"/>
              <a:t>属性是必须的，其他属性并不是必须的。</a:t>
            </a:r>
            <a:endParaRPr lang="en-US" altLang="zh-CN" baseline="0" dirty="0"/>
          </a:p>
          <a:p>
            <a:r>
              <a:rPr lang="en-US" altLang="zh-CN" baseline="0" dirty="0"/>
              <a:t>3</a:t>
            </a:r>
            <a:r>
              <a:rPr lang="zh-CN" altLang="en-US" baseline="0" dirty="0"/>
              <a:t>、同一组复选框，根据需要可设置</a:t>
            </a:r>
            <a:r>
              <a:rPr lang="en-US" altLang="zh-CN" baseline="0" dirty="0"/>
              <a:t>name</a:t>
            </a:r>
            <a:r>
              <a:rPr lang="zh-CN" altLang="en-US" baseline="0" dirty="0"/>
              <a:t>属性值相同，也可不同</a:t>
            </a:r>
            <a:endParaRPr lang="en-US" altLang="zh-CN" baseline="0" dirty="0"/>
          </a:p>
          <a:p>
            <a:r>
              <a:rPr lang="en-US" altLang="zh-CN" baseline="0" dirty="0"/>
              <a:t>4</a:t>
            </a:r>
            <a:r>
              <a:rPr lang="zh-CN" altLang="en-US" baseline="0" dirty="0"/>
              <a:t>、演示示例，边演示边讲解，希望在页面加载时有默认选中的复选框，则必须使用</a:t>
            </a:r>
            <a:r>
              <a:rPr lang="en-US" altLang="zh-CN" baseline="0" dirty="0"/>
              <a:t>checked</a:t>
            </a:r>
            <a:r>
              <a:rPr lang="zh-CN" altLang="en-US" baseline="0" dirty="0"/>
              <a:t>属性，同一组复选框中允许有多个复选框有默认的</a:t>
            </a:r>
            <a:r>
              <a:rPr lang="en-US" altLang="zh-CN" baseline="0" dirty="0"/>
              <a:t>checked</a:t>
            </a:r>
            <a:r>
              <a:rPr lang="zh-CN" altLang="en-US" baseline="0" dirty="0"/>
              <a:t>属性</a:t>
            </a:r>
            <a:r>
              <a:rPr lang="zh-CN" altLang="en-US" sz="1200" kern="1200" dirty="0">
                <a:solidFill>
                  <a:schemeClr val="tx1"/>
                </a:solidFill>
                <a:latin typeface="Times New Roman" pitchFamily="18" charset="0"/>
                <a:ea typeface="宋体" pitchFamily="2" charset="-122"/>
                <a:cs typeface="+mn-cs"/>
              </a:rPr>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11</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、讲解下拉列表框的语法</a:t>
            </a:r>
            <a:r>
              <a:rPr lang="en-US" altLang="zh-CN" dirty="0"/>
              <a:t>,</a:t>
            </a:r>
            <a:r>
              <a:rPr lang="zh-CN" altLang="en-US" dirty="0"/>
              <a:t>重点说明它的标签组成，一个</a:t>
            </a:r>
            <a:r>
              <a:rPr lang="en-US" altLang="zh-CN" dirty="0"/>
              <a:t>&lt;select&gt;</a:t>
            </a:r>
            <a:r>
              <a:rPr lang="zh-CN" altLang="en-US" dirty="0"/>
              <a:t>中至少包含一下</a:t>
            </a:r>
            <a:r>
              <a:rPr lang="en-US" altLang="zh-CN" dirty="0"/>
              <a:t>&lt;option&gt;</a:t>
            </a:r>
            <a:r>
              <a:rPr lang="zh-CN" altLang="en-US" dirty="0"/>
              <a:t>。</a:t>
            </a:r>
            <a:endParaRPr lang="en-US" altLang="zh-CN" dirty="0"/>
          </a:p>
          <a:p>
            <a:r>
              <a:rPr lang="en-US" altLang="zh-CN" dirty="0"/>
              <a:t>2</a:t>
            </a:r>
            <a:r>
              <a:rPr lang="zh-CN" altLang="en-US" dirty="0"/>
              <a:t>、</a:t>
            </a:r>
            <a:r>
              <a:rPr lang="en-US" altLang="zh-CN" baseline="0" dirty="0"/>
              <a:t>name</a:t>
            </a:r>
            <a:r>
              <a:rPr lang="zh-CN" altLang="en-US" baseline="0" dirty="0"/>
              <a:t>和</a:t>
            </a:r>
            <a:r>
              <a:rPr lang="en-US" altLang="zh-CN" baseline="0" dirty="0"/>
              <a:t>value</a:t>
            </a:r>
            <a:r>
              <a:rPr lang="zh-CN" altLang="en-US" baseline="0" dirty="0"/>
              <a:t>属性是必须的，其他属性并不是必须的。</a:t>
            </a:r>
            <a:endParaRPr lang="en-US" altLang="zh-CN" baseline="0" dirty="0"/>
          </a:p>
          <a:p>
            <a:r>
              <a:rPr lang="en-US" altLang="zh-CN" baseline="0" dirty="0"/>
              <a:t>3</a:t>
            </a:r>
            <a:r>
              <a:rPr lang="zh-CN" altLang="en-US" baseline="0" dirty="0"/>
              <a:t>、</a:t>
            </a:r>
            <a:r>
              <a:rPr lang="zh-CN" altLang="en-US" sz="1200" kern="1200" dirty="0">
                <a:solidFill>
                  <a:schemeClr val="tx1"/>
                </a:solidFill>
                <a:latin typeface="Times New Roman" pitchFamily="18" charset="0"/>
                <a:ea typeface="宋体" pitchFamily="2" charset="-122"/>
                <a:cs typeface="+mn-cs"/>
              </a:rPr>
              <a:t>一个列表框中只能有一个列表项默认被选中。</a:t>
            </a:r>
            <a:endParaRPr lang="en-US" altLang="zh-CN" baseline="0" dirty="0"/>
          </a:p>
          <a:p>
            <a:r>
              <a:rPr lang="en-US" altLang="zh-CN" baseline="0" dirty="0"/>
              <a:t>4</a:t>
            </a:r>
            <a:r>
              <a:rPr lang="zh-CN" altLang="en-US" baseline="0" dirty="0"/>
              <a:t>、演示示例，边演示边讲解，希望在页面加载时有默认选中的选中项，则必须使用</a:t>
            </a:r>
            <a:r>
              <a:rPr lang="en-US" altLang="zh-CN" sz="1000" b="0" i="0" kern="1200" dirty="0">
                <a:solidFill>
                  <a:schemeClr val="tx1"/>
                </a:solidFill>
                <a:latin typeface="Times New Roman" pitchFamily="18" charset="0"/>
                <a:ea typeface="宋体" pitchFamily="2" charset="-122"/>
                <a:cs typeface="+mn-cs"/>
              </a:rPr>
              <a:t>selected</a:t>
            </a:r>
            <a:r>
              <a:rPr lang="zh-CN" altLang="en-US" b="0" i="0" baseline="0" dirty="0"/>
              <a:t>属</a:t>
            </a:r>
            <a:r>
              <a:rPr lang="zh-CN" altLang="en-US" baseline="0" dirty="0"/>
              <a:t>性，如果没有默认选中项则第一个选项默认被选中</a:t>
            </a:r>
            <a:r>
              <a:rPr lang="zh-CN" altLang="en-US" sz="1200" kern="1200" baseline="0" dirty="0">
                <a:solidFill>
                  <a:schemeClr val="tx1"/>
                </a:solidFill>
                <a:latin typeface="Times New Roman" pitchFamily="18" charset="0"/>
                <a:ea typeface="宋体" pitchFamily="2" charset="-122"/>
                <a:cs typeface="+mn-cs"/>
              </a:rPr>
              <a:t>；演示时改变</a:t>
            </a:r>
            <a:r>
              <a:rPr lang="en-US" altLang="zh-CN" sz="1200" kern="1200" baseline="0" dirty="0">
                <a:solidFill>
                  <a:schemeClr val="tx1"/>
                </a:solidFill>
                <a:latin typeface="Times New Roman" pitchFamily="18" charset="0"/>
                <a:ea typeface="宋体" pitchFamily="2" charset="-122"/>
                <a:cs typeface="+mn-cs"/>
              </a:rPr>
              <a:t>size</a:t>
            </a:r>
            <a:r>
              <a:rPr lang="zh-CN" altLang="en-US" sz="1200" kern="1200" baseline="0" dirty="0">
                <a:solidFill>
                  <a:schemeClr val="tx1"/>
                </a:solidFill>
                <a:latin typeface="Times New Roman" pitchFamily="18" charset="0"/>
                <a:ea typeface="宋体" pitchFamily="2" charset="-122"/>
                <a:cs typeface="+mn-cs"/>
              </a:rPr>
              <a:t>的值和</a:t>
            </a:r>
            <a:r>
              <a:rPr lang="en-US" altLang="zh-CN" sz="1200" kern="1200" baseline="0" dirty="0">
                <a:solidFill>
                  <a:schemeClr val="tx1"/>
                </a:solidFill>
                <a:latin typeface="Times New Roman" pitchFamily="18" charset="0"/>
                <a:ea typeface="宋体" pitchFamily="2" charset="-122"/>
                <a:cs typeface="+mn-cs"/>
              </a:rPr>
              <a:t>selected</a:t>
            </a:r>
            <a:r>
              <a:rPr lang="zh-CN" altLang="en-US" sz="1200" kern="1200" baseline="0" dirty="0">
                <a:solidFill>
                  <a:schemeClr val="tx1"/>
                </a:solidFill>
                <a:latin typeface="Times New Roman" pitchFamily="18" charset="0"/>
                <a:ea typeface="宋体" pitchFamily="2" charset="-122"/>
                <a:cs typeface="+mn-cs"/>
              </a:rPr>
              <a:t>默认值，让学员看显示效果，加深对这两个属性的理解。</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12</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、对比讲解三种按钮的语法</a:t>
            </a:r>
            <a:r>
              <a:rPr lang="en-US" altLang="zh-CN" dirty="0"/>
              <a:t>,</a:t>
            </a:r>
            <a:r>
              <a:rPr lang="zh-CN" altLang="en-US" dirty="0"/>
              <a:t>说明</a:t>
            </a:r>
            <a:r>
              <a:rPr lang="en-US" altLang="zh-CN" dirty="0"/>
              <a:t>type</a:t>
            </a:r>
            <a:r>
              <a:rPr lang="zh-CN" altLang="en-US" dirty="0"/>
              <a:t>取值不同表示不同的功能，讲解各种按钮的功能。</a:t>
            </a:r>
            <a:endParaRPr lang="en-US" altLang="zh-CN" dirty="0"/>
          </a:p>
          <a:p>
            <a:r>
              <a:rPr lang="en-US" altLang="zh-CN" dirty="0"/>
              <a:t>2</a:t>
            </a:r>
            <a:r>
              <a:rPr lang="zh-CN" altLang="en-US" dirty="0"/>
              <a:t>、</a:t>
            </a:r>
            <a:r>
              <a:rPr lang="en-US" altLang="zh-CN" baseline="0" dirty="0"/>
              <a:t>name</a:t>
            </a:r>
            <a:r>
              <a:rPr lang="zh-CN" altLang="en-US" baseline="0" dirty="0"/>
              <a:t>和</a:t>
            </a:r>
            <a:r>
              <a:rPr lang="en-US" altLang="zh-CN" baseline="0" dirty="0"/>
              <a:t>value</a:t>
            </a:r>
            <a:r>
              <a:rPr lang="zh-CN" altLang="en-US" baseline="0" dirty="0"/>
              <a:t>属性是必须的，其他属性并不是必须的。</a:t>
            </a:r>
            <a:endParaRPr lang="en-US" altLang="zh-CN" baseline="0" dirty="0"/>
          </a:p>
          <a:p>
            <a:r>
              <a:rPr lang="en-US" altLang="zh-CN" baseline="0" dirty="0"/>
              <a:t>3</a:t>
            </a:r>
            <a:r>
              <a:rPr lang="zh-CN" altLang="en-US" baseline="0" dirty="0"/>
              <a:t>、演示示例，边演示边讲解，单击三个按钮，</a:t>
            </a:r>
            <a:r>
              <a:rPr lang="zh-CN" altLang="en-US" sz="1200" kern="1200" baseline="0" dirty="0">
                <a:solidFill>
                  <a:schemeClr val="tx1"/>
                </a:solidFill>
                <a:latin typeface="Times New Roman" pitchFamily="18" charset="0"/>
                <a:ea typeface="宋体" pitchFamily="2" charset="-122"/>
                <a:cs typeface="+mn-cs"/>
              </a:rPr>
              <a:t>让学员看三个按钮提交后显示的不同效果，主要演示提交按钮和重置按钮，提一下</a:t>
            </a:r>
            <a:r>
              <a:rPr lang="zh-CN" altLang="en-US" sz="1200" kern="1200" dirty="0">
                <a:solidFill>
                  <a:schemeClr val="tx1"/>
                </a:solidFill>
                <a:latin typeface="Times New Roman" pitchFamily="18" charset="0"/>
                <a:ea typeface="宋体" pitchFamily="2" charset="-122"/>
                <a:cs typeface="+mn-cs"/>
              </a:rPr>
              <a:t>普通按钮是需要添加</a:t>
            </a:r>
            <a:r>
              <a:rPr lang="en-US" sz="1200" kern="1200" dirty="0" err="1">
                <a:solidFill>
                  <a:schemeClr val="tx1"/>
                </a:solidFill>
                <a:latin typeface="Times New Roman" pitchFamily="18" charset="0"/>
                <a:ea typeface="宋体" pitchFamily="2" charset="-122"/>
                <a:cs typeface="+mn-cs"/>
              </a:rPr>
              <a:t>onclick</a:t>
            </a:r>
            <a:r>
              <a:rPr lang="zh-CN" altLang="en-US" sz="1200" kern="1200" dirty="0">
                <a:solidFill>
                  <a:schemeClr val="tx1"/>
                </a:solidFill>
                <a:latin typeface="Times New Roman" pitchFamily="18" charset="0"/>
                <a:ea typeface="宋体" pitchFamily="2" charset="-122"/>
                <a:cs typeface="+mn-cs"/>
              </a:rPr>
              <a:t>事件的，后期课程会讲解，这里稍微提一下就可以了</a:t>
            </a:r>
            <a:r>
              <a:rPr lang="zh-CN" altLang="en-US" sz="1200" kern="1200" baseline="0" dirty="0">
                <a:solidFill>
                  <a:schemeClr val="tx1"/>
                </a:solidFill>
                <a:latin typeface="Times New Roman" pitchFamily="18" charset="0"/>
                <a:ea typeface="宋体" pitchFamily="2" charset="-122"/>
                <a:cs typeface="+mn-cs"/>
              </a:rPr>
              <a:t>。</a:t>
            </a:r>
            <a:endParaRPr lang="en-US" altLang="zh-CN" sz="1200" kern="1200" baseline="0" dirty="0">
              <a:solidFill>
                <a:schemeClr val="tx1"/>
              </a:solidFill>
              <a:latin typeface="Times New Roman" pitchFamily="18" charset="0"/>
              <a:ea typeface="宋体" pitchFamily="2" charset="-122"/>
              <a:cs typeface="+mn-cs"/>
            </a:endParaRPr>
          </a:p>
          <a:p>
            <a:r>
              <a:rPr lang="en-US" altLang="zh-CN" sz="1200" kern="1200" baseline="0" dirty="0">
                <a:solidFill>
                  <a:schemeClr val="tx1"/>
                </a:solidFill>
                <a:latin typeface="Times New Roman" pitchFamily="18" charset="0"/>
                <a:ea typeface="宋体" pitchFamily="2" charset="-122"/>
                <a:cs typeface="+mn-cs"/>
              </a:rPr>
              <a:t>4</a:t>
            </a:r>
            <a:r>
              <a:rPr lang="zh-CN" altLang="en-US" sz="1200" kern="1200" baseline="0" dirty="0">
                <a:solidFill>
                  <a:schemeClr val="tx1"/>
                </a:solidFill>
                <a:latin typeface="Times New Roman" pitchFamily="18" charset="0"/>
                <a:ea typeface="宋体" pitchFamily="2" charset="-122"/>
                <a:cs typeface="+mn-cs"/>
              </a:rPr>
              <a:t>、最后说明有时会使用图片代替按钮，讲解图片按钮的用法，强调</a:t>
            </a:r>
            <a:r>
              <a:rPr lang="en-US" altLang="zh-CN" sz="1200" kern="1200" baseline="0" dirty="0">
                <a:solidFill>
                  <a:schemeClr val="tx1"/>
                </a:solidFill>
                <a:latin typeface="Times New Roman" pitchFamily="18" charset="0"/>
                <a:ea typeface="宋体" pitchFamily="2" charset="-122"/>
                <a:cs typeface="+mn-cs"/>
              </a:rPr>
              <a:t>type</a:t>
            </a:r>
            <a:r>
              <a:rPr lang="zh-CN" altLang="en-US" sz="1200" kern="1200" baseline="0" dirty="0">
                <a:solidFill>
                  <a:schemeClr val="tx1"/>
                </a:solidFill>
                <a:latin typeface="Times New Roman" pitchFamily="18" charset="0"/>
                <a:ea typeface="宋体" pitchFamily="2" charset="-122"/>
                <a:cs typeface="+mn-cs"/>
              </a:rPr>
              <a:t>和</a:t>
            </a:r>
            <a:r>
              <a:rPr lang="en-US" altLang="zh-CN" sz="1200" kern="1200" baseline="0" dirty="0" err="1">
                <a:solidFill>
                  <a:schemeClr val="tx1"/>
                </a:solidFill>
                <a:latin typeface="Times New Roman" pitchFamily="18" charset="0"/>
                <a:ea typeface="宋体" pitchFamily="2" charset="-122"/>
                <a:cs typeface="+mn-cs"/>
              </a:rPr>
              <a:t>src</a:t>
            </a:r>
            <a:r>
              <a:rPr lang="zh-CN" altLang="en-US" sz="1200" kern="1200" baseline="0" dirty="0">
                <a:solidFill>
                  <a:schemeClr val="tx1"/>
                </a:solidFill>
                <a:latin typeface="Times New Roman" pitchFamily="18" charset="0"/>
                <a:ea typeface="宋体" pitchFamily="2" charset="-122"/>
                <a:cs typeface="+mn-cs"/>
              </a:rPr>
              <a:t>属性，强调</a:t>
            </a:r>
            <a:r>
              <a:rPr lang="zh-CN" altLang="en-US" sz="1200" kern="1200" dirty="0">
                <a:solidFill>
                  <a:schemeClr val="tx1"/>
                </a:solidFill>
                <a:latin typeface="Times New Roman" pitchFamily="18" charset="0"/>
                <a:ea typeface="宋体" pitchFamily="2" charset="-122"/>
                <a:cs typeface="+mn-cs"/>
              </a:rPr>
              <a:t>“</a:t>
            </a:r>
            <a:r>
              <a:rPr lang="en-US" sz="1200" kern="1200" dirty="0">
                <a:solidFill>
                  <a:schemeClr val="tx1"/>
                </a:solidFill>
                <a:latin typeface="Times New Roman" pitchFamily="18" charset="0"/>
                <a:ea typeface="宋体" pitchFamily="2" charset="-122"/>
                <a:cs typeface="+mn-cs"/>
              </a:rPr>
              <a:t>type</a:t>
            </a:r>
            <a:r>
              <a:rPr lang="zh-CN" altLang="en-US" sz="1200" kern="1200" dirty="0">
                <a:solidFill>
                  <a:schemeClr val="tx1"/>
                </a:solidFill>
                <a:latin typeface="Times New Roman" pitchFamily="18" charset="0"/>
                <a:ea typeface="宋体" pitchFamily="2" charset="-122"/>
                <a:cs typeface="+mn-cs"/>
              </a:rPr>
              <a:t>”属性没有设置为“</a:t>
            </a:r>
            <a:r>
              <a:rPr lang="en-US" sz="1200" kern="1200" dirty="0">
                <a:solidFill>
                  <a:schemeClr val="tx1"/>
                </a:solidFill>
                <a:latin typeface="Times New Roman" pitchFamily="18" charset="0"/>
                <a:ea typeface="宋体" pitchFamily="2" charset="-122"/>
                <a:cs typeface="+mn-cs"/>
              </a:rPr>
              <a:t>submit</a:t>
            </a:r>
            <a:r>
              <a:rPr lang="zh-CN" altLang="en-US" sz="1200" kern="1200" dirty="0">
                <a:solidFill>
                  <a:schemeClr val="tx1"/>
                </a:solidFill>
                <a:latin typeface="Times New Roman" pitchFamily="18" charset="0"/>
                <a:ea typeface="宋体" pitchFamily="2" charset="-122"/>
                <a:cs typeface="+mn-cs"/>
              </a:rPr>
              <a:t>”，但仍然具备提交表单的功能。</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13</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、讲解多行文本域的语法，以及经常使用的场合。</a:t>
            </a:r>
            <a:endParaRPr lang="en-US" altLang="zh-CN" dirty="0"/>
          </a:p>
          <a:p>
            <a:r>
              <a:rPr lang="en-US" altLang="zh-CN" baseline="0" dirty="0"/>
              <a:t>2</a:t>
            </a:r>
            <a:r>
              <a:rPr lang="zh-CN" altLang="en-US" baseline="0" dirty="0"/>
              <a:t>、演示示例，边演示边讲解，演示时改变</a:t>
            </a:r>
            <a:r>
              <a:rPr lang="en-US" altLang="zh-CN" baseline="0" dirty="0"/>
              <a:t>cols</a:t>
            </a:r>
            <a:r>
              <a:rPr lang="zh-CN" altLang="en-US" baseline="0" dirty="0"/>
              <a:t>和</a:t>
            </a:r>
            <a:r>
              <a:rPr lang="en-US" altLang="zh-CN" baseline="0" dirty="0"/>
              <a:t>rows</a:t>
            </a:r>
            <a:r>
              <a:rPr lang="zh-CN" altLang="en-US" baseline="0" dirty="0"/>
              <a:t>的值，让学员看到由于这两个值的改变，文本框内容显示的改变</a:t>
            </a:r>
            <a:r>
              <a:rPr lang="zh-CN" altLang="en-US" sz="1200" kern="1200" baseline="0" dirty="0">
                <a:solidFill>
                  <a:schemeClr val="tx1"/>
                </a:solidFill>
                <a:latin typeface="Times New Roman" pitchFamily="18" charset="0"/>
                <a:ea typeface="宋体" pitchFamily="2" charset="-122"/>
                <a:cs typeface="+mn-cs"/>
              </a:rPr>
              <a:t>。</a:t>
            </a:r>
            <a:endParaRPr lang="en-US" altLang="zh-CN" sz="1200" kern="1200" baseline="0" dirty="0">
              <a:solidFill>
                <a:schemeClr val="tx1"/>
              </a:solidFill>
              <a:latin typeface="Times New Roman" pitchFamily="18" charset="0"/>
              <a:ea typeface="宋体" pitchFamily="2" charset="-122"/>
              <a:cs typeface="+mn-cs"/>
            </a:endParaRPr>
          </a:p>
          <a:p>
            <a:r>
              <a:rPr lang="en-US" altLang="zh-CN" sz="1200" kern="1200" baseline="0" dirty="0">
                <a:solidFill>
                  <a:schemeClr val="tx1"/>
                </a:solidFill>
                <a:latin typeface="Times New Roman" pitchFamily="18" charset="0"/>
                <a:ea typeface="宋体" pitchFamily="2" charset="-122"/>
                <a:cs typeface="+mn-cs"/>
              </a:rPr>
              <a:t>3</a:t>
            </a:r>
            <a:r>
              <a:rPr lang="zh-CN" altLang="en-US" sz="1200" kern="1200" baseline="0" dirty="0">
                <a:solidFill>
                  <a:schemeClr val="tx1"/>
                </a:solidFill>
                <a:latin typeface="Times New Roman" pitchFamily="18" charset="0"/>
                <a:ea typeface="宋体" pitchFamily="2" charset="-122"/>
                <a:cs typeface="+mn-cs"/>
              </a:rPr>
              <a:t>、强调多行文本域的内容是在</a:t>
            </a:r>
            <a:r>
              <a:rPr lang="en-US" altLang="zh-CN" sz="1000" b="0" kern="1200" dirty="0">
                <a:solidFill>
                  <a:srgbClr val="FF0000"/>
                </a:solidFill>
                <a:latin typeface="Times New Roman" pitchFamily="18" charset="0"/>
                <a:ea typeface="宋体" pitchFamily="2" charset="-122"/>
                <a:cs typeface="+mn-cs"/>
              </a:rPr>
              <a:t>&lt;</a:t>
            </a:r>
            <a:r>
              <a:rPr lang="en-US" altLang="zh-CN" sz="1000" b="0" kern="1200" dirty="0" err="1">
                <a:solidFill>
                  <a:srgbClr val="FF0000"/>
                </a:solidFill>
                <a:latin typeface="Times New Roman" pitchFamily="18" charset="0"/>
                <a:ea typeface="宋体" pitchFamily="2" charset="-122"/>
                <a:cs typeface="+mn-cs"/>
              </a:rPr>
              <a:t>textarea</a:t>
            </a:r>
            <a:r>
              <a:rPr lang="en-US" altLang="zh-CN" sz="1000" b="0" kern="1200" dirty="0">
                <a:solidFill>
                  <a:srgbClr val="FF0000"/>
                </a:solidFill>
                <a:latin typeface="Times New Roman" pitchFamily="18" charset="0"/>
                <a:ea typeface="宋体" pitchFamily="2" charset="-122"/>
                <a:cs typeface="+mn-cs"/>
              </a:rPr>
              <a:t> &gt;</a:t>
            </a:r>
            <a:r>
              <a:rPr lang="zh-CN" altLang="en-US" sz="1000" b="0" kern="1200" dirty="0">
                <a:solidFill>
                  <a:srgbClr val="FF0000"/>
                </a:solidFill>
                <a:latin typeface="Times New Roman" pitchFamily="18" charset="0"/>
                <a:ea typeface="宋体" pitchFamily="2" charset="-122"/>
                <a:cs typeface="+mn-cs"/>
              </a:rPr>
              <a:t>和</a:t>
            </a:r>
            <a:r>
              <a:rPr lang="en-US" altLang="zh-CN" sz="1000" b="0" kern="1200" dirty="0">
                <a:solidFill>
                  <a:srgbClr val="FF0000"/>
                </a:solidFill>
                <a:latin typeface="Times New Roman" pitchFamily="18" charset="0"/>
                <a:ea typeface="宋体" pitchFamily="2" charset="-122"/>
                <a:cs typeface="+mn-cs"/>
              </a:rPr>
              <a:t>&lt;/</a:t>
            </a:r>
            <a:r>
              <a:rPr lang="en-US" altLang="zh-CN" sz="1000" b="0" kern="1200" dirty="0" err="1">
                <a:solidFill>
                  <a:srgbClr val="FF0000"/>
                </a:solidFill>
                <a:latin typeface="Times New Roman" pitchFamily="18" charset="0"/>
                <a:ea typeface="宋体" pitchFamily="2" charset="-122"/>
                <a:cs typeface="+mn-cs"/>
              </a:rPr>
              <a:t>textarea</a:t>
            </a:r>
            <a:r>
              <a:rPr lang="en-US" altLang="zh-CN" sz="1000" b="0" kern="1200" dirty="0">
                <a:solidFill>
                  <a:srgbClr val="FF0000"/>
                </a:solidFill>
                <a:latin typeface="Times New Roman" pitchFamily="18" charset="0"/>
                <a:ea typeface="宋体" pitchFamily="2" charset="-122"/>
                <a:cs typeface="+mn-cs"/>
              </a:rPr>
              <a:t> &gt;</a:t>
            </a:r>
            <a:r>
              <a:rPr lang="zh-CN" altLang="en-US" sz="1000" b="0" kern="1200" dirty="0">
                <a:solidFill>
                  <a:srgbClr val="FF0000"/>
                </a:solidFill>
                <a:latin typeface="Times New Roman" pitchFamily="18" charset="0"/>
                <a:ea typeface="宋体" pitchFamily="2" charset="-122"/>
                <a:cs typeface="+mn-cs"/>
              </a:rPr>
              <a:t>之间</a:t>
            </a:r>
            <a:endParaRPr lang="zh-CN" altLang="en-US" b="0"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14</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、讲解多行文件域的语法及功能，说明</a:t>
            </a:r>
            <a:r>
              <a:rPr lang="en-US" altLang="zh-CN" dirty="0"/>
              <a:t>type</a:t>
            </a:r>
            <a:r>
              <a:rPr lang="zh-CN" altLang="en-US" dirty="0"/>
              <a:t>值为</a:t>
            </a:r>
            <a:r>
              <a:rPr lang="en-US" altLang="zh-CN" dirty="0"/>
              <a:t>file</a:t>
            </a:r>
            <a:r>
              <a:rPr lang="zh-CN" altLang="en-US" dirty="0"/>
              <a:t>即为文件域。</a:t>
            </a:r>
            <a:endParaRPr lang="en-US" altLang="zh-CN" dirty="0"/>
          </a:p>
          <a:p>
            <a:r>
              <a:rPr lang="en-US" altLang="zh-CN" baseline="0" dirty="0"/>
              <a:t>2</a:t>
            </a:r>
            <a:r>
              <a:rPr lang="zh-CN" altLang="en-US" baseline="0" dirty="0"/>
              <a:t>、演示示例，边演示边讲解，演示文件域的使用方法</a:t>
            </a:r>
            <a:r>
              <a:rPr lang="zh-CN" altLang="en-US" sz="1200" kern="1200" baseline="0" dirty="0">
                <a:solidFill>
                  <a:schemeClr val="tx1"/>
                </a:solidFill>
                <a:latin typeface="Times New Roman" pitchFamily="18" charset="0"/>
                <a:ea typeface="宋体" pitchFamily="2" charset="-122"/>
                <a:cs typeface="+mn-cs"/>
              </a:rPr>
              <a:t>。</a:t>
            </a:r>
            <a:endParaRPr lang="en-US" altLang="zh-CN" sz="1200" kern="1200" baseline="0" dirty="0">
              <a:solidFill>
                <a:schemeClr val="tx1"/>
              </a:solidFill>
              <a:latin typeface="Times New Roman" pitchFamily="18" charset="0"/>
              <a:ea typeface="宋体" pitchFamily="2" charset="-122"/>
              <a:cs typeface="+mn-cs"/>
            </a:endParaRPr>
          </a:p>
          <a:p>
            <a:r>
              <a:rPr lang="en-US" altLang="zh-CN" sz="1200" kern="1200" baseline="0" dirty="0">
                <a:solidFill>
                  <a:schemeClr val="tx1"/>
                </a:solidFill>
                <a:latin typeface="Times New Roman" pitchFamily="18" charset="0"/>
                <a:ea typeface="宋体" pitchFamily="2" charset="-122"/>
                <a:cs typeface="+mn-cs"/>
              </a:rPr>
              <a:t>3</a:t>
            </a:r>
            <a:r>
              <a:rPr lang="zh-CN" altLang="en-US" sz="1200" kern="1200" baseline="0" dirty="0">
                <a:solidFill>
                  <a:schemeClr val="tx1"/>
                </a:solidFill>
                <a:latin typeface="Times New Roman" pitchFamily="18" charset="0"/>
                <a:ea typeface="宋体" pitchFamily="2" charset="-122"/>
                <a:cs typeface="+mn-cs"/>
              </a:rPr>
              <a:t>、强调在表单中使用文件域时，必须设置表单的“</a:t>
            </a:r>
            <a:r>
              <a:rPr lang="en-US" altLang="zh-CN" sz="1200" kern="1200" baseline="0" dirty="0" err="1">
                <a:solidFill>
                  <a:schemeClr val="tx1"/>
                </a:solidFill>
                <a:latin typeface="Times New Roman" pitchFamily="18" charset="0"/>
                <a:ea typeface="宋体" pitchFamily="2" charset="-122"/>
                <a:cs typeface="+mn-cs"/>
              </a:rPr>
              <a:t>enctype</a:t>
            </a:r>
            <a:r>
              <a:rPr lang="en-US" altLang="zh-CN" sz="1200" kern="1200" baseline="0" dirty="0">
                <a:solidFill>
                  <a:schemeClr val="tx1"/>
                </a:solidFill>
                <a:latin typeface="Times New Roman" pitchFamily="18" charset="0"/>
                <a:ea typeface="宋体" pitchFamily="2" charset="-122"/>
                <a:cs typeface="+mn-cs"/>
              </a:rPr>
              <a:t>”</a:t>
            </a:r>
            <a:r>
              <a:rPr lang="zh-CN" altLang="en-US" sz="1200" kern="1200" baseline="0" dirty="0">
                <a:solidFill>
                  <a:schemeClr val="tx1"/>
                </a:solidFill>
                <a:latin typeface="Times New Roman" pitchFamily="18" charset="0"/>
                <a:ea typeface="宋体" pitchFamily="2" charset="-122"/>
                <a:cs typeface="+mn-cs"/>
              </a:rPr>
              <a:t>编码属性为“</a:t>
            </a:r>
            <a:r>
              <a:rPr lang="en-US" altLang="zh-CN" sz="1200" kern="1200" baseline="0" dirty="0">
                <a:solidFill>
                  <a:schemeClr val="tx1"/>
                </a:solidFill>
                <a:latin typeface="Times New Roman" pitchFamily="18" charset="0"/>
                <a:ea typeface="宋体" pitchFamily="2" charset="-122"/>
                <a:cs typeface="+mn-cs"/>
              </a:rPr>
              <a:t>multipart/form-data”</a:t>
            </a:r>
            <a:r>
              <a:rPr lang="zh-CN" altLang="en-US" sz="1200" kern="1200" baseline="0" dirty="0">
                <a:solidFill>
                  <a:schemeClr val="tx1"/>
                </a:solidFill>
                <a:latin typeface="Times New Roman" pitchFamily="18" charset="0"/>
                <a:ea typeface="宋体" pitchFamily="2" charset="-122"/>
                <a:cs typeface="+mn-cs"/>
              </a:rPr>
              <a:t>，表示将表单数据分为多部分提交。简单说明即或，并且告诉学员这部分的内容，在后续课程中会有详细的讲解。</a:t>
            </a:r>
            <a:endParaRPr lang="zh-CN" altLang="en-US" b="0"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15</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、讲解邮箱的语法及功能，说明</a:t>
            </a:r>
            <a:r>
              <a:rPr lang="en-US" altLang="zh-CN" dirty="0"/>
              <a:t>type</a:t>
            </a:r>
            <a:r>
              <a:rPr lang="zh-CN" altLang="en-US" dirty="0"/>
              <a:t>值为</a:t>
            </a:r>
            <a:r>
              <a:rPr lang="en-US" altLang="zh-CN" dirty="0"/>
              <a:t>email</a:t>
            </a:r>
            <a:r>
              <a:rPr lang="zh-CN" altLang="en-US" dirty="0"/>
              <a:t>即为邮箱。</a:t>
            </a:r>
            <a:endParaRPr lang="en-US" altLang="zh-CN" dirty="0"/>
          </a:p>
          <a:p>
            <a:r>
              <a:rPr lang="en-US" altLang="zh-CN" baseline="0" dirty="0"/>
              <a:t>2</a:t>
            </a:r>
            <a:r>
              <a:rPr lang="zh-CN" altLang="en-US" baseline="0" dirty="0"/>
              <a:t>、演示示例，边演示边讲解，演示邮箱的使用方法</a:t>
            </a:r>
            <a:r>
              <a:rPr lang="zh-CN" altLang="en-US" sz="1200" kern="1200" baseline="0" dirty="0">
                <a:solidFill>
                  <a:schemeClr val="tx1"/>
                </a:solidFill>
                <a:latin typeface="Times New Roman" pitchFamily="18" charset="0"/>
                <a:ea typeface="宋体" pitchFamily="2" charset="-122"/>
                <a:cs typeface="+mn-cs"/>
              </a:rPr>
              <a:t>。</a:t>
            </a:r>
            <a:endParaRPr lang="en-US" altLang="zh-CN" sz="1200" kern="1200" baseline="0" dirty="0">
              <a:solidFill>
                <a:schemeClr val="tx1"/>
              </a:solidFill>
              <a:latin typeface="Times New Roman" pitchFamily="18" charset="0"/>
              <a:ea typeface="宋体" pitchFamily="2" charset="-122"/>
              <a:cs typeface="+mn-cs"/>
            </a:endParaRPr>
          </a:p>
          <a:p>
            <a:r>
              <a:rPr lang="en-US" altLang="zh-CN" sz="1200" kern="1200" baseline="0" dirty="0">
                <a:solidFill>
                  <a:schemeClr val="tx1"/>
                </a:solidFill>
                <a:latin typeface="Times New Roman" pitchFamily="18" charset="0"/>
                <a:ea typeface="宋体" pitchFamily="2" charset="-122"/>
                <a:cs typeface="+mn-cs"/>
              </a:rPr>
              <a:t>3</a:t>
            </a:r>
            <a:r>
              <a:rPr lang="zh-CN" altLang="en-US" sz="1200" kern="1200" baseline="0" dirty="0">
                <a:solidFill>
                  <a:schemeClr val="tx1"/>
                </a:solidFill>
                <a:latin typeface="Times New Roman" pitchFamily="18" charset="0"/>
                <a:ea typeface="宋体" pitchFamily="2" charset="-122"/>
                <a:cs typeface="+mn-cs"/>
              </a:rPr>
              <a:t>、演示邮箱自动验证格式。</a:t>
            </a:r>
            <a:endParaRPr lang="zh-CN" altLang="en-US" b="0"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16</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、讲解网址的语法及功能，说明</a:t>
            </a:r>
            <a:r>
              <a:rPr lang="en-US" altLang="zh-CN" dirty="0"/>
              <a:t>type</a:t>
            </a:r>
            <a:r>
              <a:rPr lang="zh-CN" altLang="en-US" dirty="0"/>
              <a:t>值为</a:t>
            </a:r>
            <a:r>
              <a:rPr lang="en-US" altLang="zh-CN" dirty="0" err="1"/>
              <a:t>url</a:t>
            </a:r>
            <a:r>
              <a:rPr lang="zh-CN" altLang="en-US" dirty="0"/>
              <a:t>即为网址。</a:t>
            </a:r>
            <a:endParaRPr lang="en-US" altLang="zh-CN" dirty="0"/>
          </a:p>
          <a:p>
            <a:r>
              <a:rPr lang="en-US" altLang="zh-CN" baseline="0" dirty="0"/>
              <a:t>2</a:t>
            </a:r>
            <a:r>
              <a:rPr lang="zh-CN" altLang="en-US" baseline="0" dirty="0"/>
              <a:t>、演示示例，边演示边讲解，演示网址的使用方法</a:t>
            </a:r>
            <a:r>
              <a:rPr lang="zh-CN" altLang="en-US" sz="1200" kern="1200" baseline="0" dirty="0">
                <a:solidFill>
                  <a:schemeClr val="tx1"/>
                </a:solidFill>
                <a:latin typeface="Times New Roman" pitchFamily="18" charset="0"/>
                <a:ea typeface="宋体" pitchFamily="2" charset="-122"/>
                <a:cs typeface="+mn-cs"/>
              </a:rPr>
              <a:t>。</a:t>
            </a:r>
            <a:endParaRPr lang="en-US" altLang="zh-CN" sz="1200" kern="1200" baseline="0" dirty="0">
              <a:solidFill>
                <a:schemeClr val="tx1"/>
              </a:solidFill>
              <a:latin typeface="Times New Roman" pitchFamily="18" charset="0"/>
              <a:ea typeface="宋体" pitchFamily="2" charset="-122"/>
              <a:cs typeface="+mn-cs"/>
            </a:endParaRPr>
          </a:p>
          <a:p>
            <a:r>
              <a:rPr lang="en-US" altLang="zh-CN" sz="1200" kern="1200" baseline="0" dirty="0">
                <a:solidFill>
                  <a:schemeClr val="tx1"/>
                </a:solidFill>
                <a:latin typeface="Times New Roman" pitchFamily="18" charset="0"/>
                <a:ea typeface="宋体" pitchFamily="2" charset="-122"/>
                <a:cs typeface="+mn-cs"/>
              </a:rPr>
              <a:t>3</a:t>
            </a:r>
            <a:r>
              <a:rPr lang="zh-CN" altLang="en-US" sz="1200" kern="1200" baseline="0" dirty="0">
                <a:solidFill>
                  <a:schemeClr val="tx1"/>
                </a:solidFill>
                <a:latin typeface="Times New Roman" pitchFamily="18" charset="0"/>
                <a:ea typeface="宋体" pitchFamily="2" charset="-122"/>
                <a:cs typeface="+mn-cs"/>
              </a:rPr>
              <a:t>、演示网址自动验证格式。</a:t>
            </a:r>
            <a:endParaRPr lang="zh-CN" altLang="en-US" b="0"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17</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、讲解数字的语法及功能，说明</a:t>
            </a:r>
            <a:r>
              <a:rPr lang="en-US" altLang="zh-CN" dirty="0"/>
              <a:t>type</a:t>
            </a:r>
            <a:r>
              <a:rPr lang="zh-CN" altLang="en-US" dirty="0"/>
              <a:t>值为</a:t>
            </a:r>
            <a:r>
              <a:rPr lang="en-US" altLang="zh-CN" dirty="0"/>
              <a:t>number</a:t>
            </a:r>
            <a:r>
              <a:rPr lang="zh-CN" altLang="en-US" dirty="0"/>
              <a:t>即为数字。</a:t>
            </a:r>
            <a:endParaRPr lang="en-US" altLang="zh-CN" dirty="0"/>
          </a:p>
          <a:p>
            <a:r>
              <a:rPr lang="en-US" altLang="zh-CN" baseline="0" dirty="0"/>
              <a:t>2</a:t>
            </a:r>
            <a:r>
              <a:rPr lang="zh-CN" altLang="en-US" baseline="0" dirty="0"/>
              <a:t>、演示示例，边演示边讲解，演示数字的使用方法</a:t>
            </a:r>
            <a:r>
              <a:rPr lang="zh-CN" altLang="en-US" sz="1200" kern="1200" baseline="0" dirty="0">
                <a:solidFill>
                  <a:schemeClr val="tx1"/>
                </a:solidFill>
                <a:latin typeface="Times New Roman" pitchFamily="18" charset="0"/>
                <a:ea typeface="宋体" pitchFamily="2" charset="-122"/>
                <a:cs typeface="+mn-cs"/>
              </a:rPr>
              <a:t>。</a:t>
            </a:r>
            <a:endParaRPr lang="en-US" altLang="zh-CN" sz="1200" kern="1200" baseline="0" dirty="0">
              <a:solidFill>
                <a:schemeClr val="tx1"/>
              </a:solidFill>
              <a:latin typeface="Times New Roman" pitchFamily="18" charset="0"/>
              <a:ea typeface="宋体" pitchFamily="2" charset="-122"/>
              <a:cs typeface="+mn-cs"/>
            </a:endParaRPr>
          </a:p>
          <a:p>
            <a:r>
              <a:rPr lang="en-US" altLang="zh-CN" sz="1200" kern="1200" baseline="0" dirty="0">
                <a:solidFill>
                  <a:schemeClr val="tx1"/>
                </a:solidFill>
                <a:latin typeface="Times New Roman" pitchFamily="18" charset="0"/>
                <a:ea typeface="宋体" pitchFamily="2" charset="-122"/>
                <a:cs typeface="+mn-cs"/>
              </a:rPr>
              <a:t>3</a:t>
            </a:r>
            <a:r>
              <a:rPr lang="zh-CN" altLang="en-US" sz="1200" kern="1200" baseline="0" dirty="0">
                <a:solidFill>
                  <a:schemeClr val="tx1"/>
                </a:solidFill>
                <a:latin typeface="Times New Roman" pitchFamily="18" charset="0"/>
                <a:ea typeface="宋体" pitchFamily="2" charset="-122"/>
                <a:cs typeface="+mn-cs"/>
              </a:rPr>
              <a:t>、演示数字自动验证格式。</a:t>
            </a:r>
            <a:endParaRPr lang="zh-CN" altLang="en-US" b="0"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18</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、讲解滑块的语法及功能，说明</a:t>
            </a:r>
            <a:r>
              <a:rPr lang="en-US" altLang="zh-CN" dirty="0"/>
              <a:t>type</a:t>
            </a:r>
            <a:r>
              <a:rPr lang="zh-CN" altLang="en-US" dirty="0"/>
              <a:t>值为</a:t>
            </a:r>
            <a:r>
              <a:rPr lang="en-US" altLang="zh-CN" dirty="0"/>
              <a:t>range</a:t>
            </a:r>
            <a:r>
              <a:rPr lang="zh-CN" altLang="en-US" dirty="0"/>
              <a:t>即为滑块。</a:t>
            </a:r>
            <a:endParaRPr lang="en-US" altLang="zh-CN" dirty="0"/>
          </a:p>
          <a:p>
            <a:r>
              <a:rPr lang="en-US" altLang="zh-CN" baseline="0" dirty="0"/>
              <a:t>2</a:t>
            </a:r>
            <a:r>
              <a:rPr lang="zh-CN" altLang="en-US" baseline="0" dirty="0"/>
              <a:t>、演示示例，边演示边讲解，演示滑块的使用方法</a:t>
            </a:r>
            <a:r>
              <a:rPr lang="zh-CN" altLang="en-US" sz="1200" kern="1200" baseline="0" dirty="0">
                <a:solidFill>
                  <a:schemeClr val="tx1"/>
                </a:solidFill>
                <a:latin typeface="Times New Roman" pitchFamily="18" charset="0"/>
                <a:ea typeface="宋体" pitchFamily="2" charset="-122"/>
                <a:cs typeface="+mn-cs"/>
              </a:rPr>
              <a:t>。</a:t>
            </a:r>
            <a:endParaRPr lang="en-US" altLang="zh-CN" sz="1200" kern="1200" baseline="0" dirty="0">
              <a:solidFill>
                <a:schemeClr val="tx1"/>
              </a:solidFill>
              <a:latin typeface="Times New Roman" pitchFamily="18" charset="0"/>
              <a:ea typeface="宋体" pitchFamily="2" charset="-122"/>
              <a:cs typeface="+mn-cs"/>
            </a:endParaRPr>
          </a:p>
          <a:p>
            <a:r>
              <a:rPr lang="en-US" altLang="zh-CN" sz="1200" kern="1200" baseline="0" dirty="0">
                <a:solidFill>
                  <a:schemeClr val="tx1"/>
                </a:solidFill>
                <a:latin typeface="Times New Roman" pitchFamily="18" charset="0"/>
                <a:ea typeface="宋体" pitchFamily="2" charset="-122"/>
                <a:cs typeface="+mn-cs"/>
              </a:rPr>
              <a:t>3</a:t>
            </a:r>
            <a:r>
              <a:rPr lang="zh-CN" altLang="en-US" sz="1200" kern="1200" baseline="0" dirty="0">
                <a:solidFill>
                  <a:schemeClr val="tx1"/>
                </a:solidFill>
                <a:latin typeface="Times New Roman" pitchFamily="18" charset="0"/>
                <a:ea typeface="宋体" pitchFamily="2" charset="-122"/>
                <a:cs typeface="+mn-cs"/>
              </a:rPr>
              <a:t>、</a:t>
            </a:r>
            <a:endParaRPr lang="zh-CN" altLang="en-US" b="0"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19</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、讲解搜索框的语法及功能，说明</a:t>
            </a:r>
            <a:r>
              <a:rPr lang="en-US" altLang="zh-CN" dirty="0"/>
              <a:t>type</a:t>
            </a:r>
            <a:r>
              <a:rPr lang="zh-CN" altLang="en-US" dirty="0"/>
              <a:t>值为</a:t>
            </a:r>
            <a:r>
              <a:rPr lang="en-US" altLang="zh-CN" dirty="0"/>
              <a:t>search</a:t>
            </a:r>
            <a:r>
              <a:rPr lang="zh-CN" altLang="en-US" dirty="0"/>
              <a:t>即为搜索框。</a:t>
            </a:r>
            <a:endParaRPr lang="en-US" altLang="zh-CN" dirty="0"/>
          </a:p>
          <a:p>
            <a:r>
              <a:rPr lang="en-US" altLang="zh-CN" baseline="0" dirty="0"/>
              <a:t>2</a:t>
            </a:r>
            <a:r>
              <a:rPr lang="zh-CN" altLang="en-US" baseline="0" dirty="0"/>
              <a:t>、演示示例，边演示边讲解，演示搜索框的使用方法</a:t>
            </a:r>
            <a:r>
              <a:rPr lang="zh-CN" altLang="en-US" sz="1200" kern="1200" baseline="0" dirty="0">
                <a:solidFill>
                  <a:schemeClr val="tx1"/>
                </a:solidFill>
                <a:latin typeface="Times New Roman" pitchFamily="18" charset="0"/>
                <a:ea typeface="宋体" pitchFamily="2" charset="-122"/>
                <a:cs typeface="+mn-cs"/>
              </a:rPr>
              <a:t>。</a:t>
            </a:r>
            <a:endParaRPr lang="en-US" altLang="zh-CN" sz="1200" kern="1200" baseline="0" dirty="0">
              <a:solidFill>
                <a:schemeClr val="tx1"/>
              </a:solidFill>
              <a:latin typeface="Times New Roman" pitchFamily="18"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20</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、简单说明本章要完成的上机练习即可</a:t>
            </a:r>
            <a:endParaRPr lang="en-US" altLang="zh-CN" dirty="0"/>
          </a:p>
          <a:p>
            <a:r>
              <a:rPr lang="en-US" altLang="zh-CN" dirty="0"/>
              <a:t>2</a:t>
            </a:r>
            <a:r>
              <a:rPr lang="zh-CN" altLang="en-US" dirty="0"/>
              <a:t>、打开本章要完成的上机练习页面，让学员看到本章要完成的作业效果图就可以了</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、先讲解需求，提示学员使用表格布局排版</a:t>
            </a:r>
            <a:endParaRPr lang="en-US" altLang="zh-CN" dirty="0"/>
          </a:p>
          <a:p>
            <a:r>
              <a:rPr lang="en-US" altLang="zh-CN" dirty="0"/>
              <a:t>2</a:t>
            </a:r>
            <a:r>
              <a:rPr lang="zh-CN" altLang="en-US" dirty="0"/>
              <a:t>、主要制作右侧的用注登录部分</a:t>
            </a:r>
            <a:endParaRPr lang="en-US" altLang="zh-CN" dirty="0"/>
          </a:p>
          <a:p>
            <a:r>
              <a:rPr lang="en-US" altLang="zh-CN" dirty="0"/>
              <a:t>3</a:t>
            </a:r>
            <a:r>
              <a:rPr lang="zh-CN" altLang="en-US" dirty="0"/>
              <a:t>、学员制作页面时，教员巡视指导</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21</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、先讲解需求，提示学员使用表格布局排版</a:t>
            </a:r>
            <a:endParaRPr lang="en-US" altLang="zh-CN" dirty="0"/>
          </a:p>
          <a:p>
            <a:r>
              <a:rPr lang="en-US" altLang="zh-CN" dirty="0"/>
              <a:t>2</a:t>
            </a:r>
            <a:r>
              <a:rPr lang="zh-CN" altLang="en-US" dirty="0"/>
              <a:t>、主要制作右侧的用注登录部分</a:t>
            </a:r>
            <a:endParaRPr lang="en-US" altLang="zh-CN" dirty="0"/>
          </a:p>
          <a:p>
            <a:r>
              <a:rPr lang="en-US" altLang="zh-CN" dirty="0"/>
              <a:t>3</a:t>
            </a:r>
            <a:r>
              <a:rPr lang="zh-CN" altLang="en-US" dirty="0"/>
              <a:t>、学员制作页面时，教员巡视指导</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22</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、讲解需求，提示学员使用表格进行布局页面，让学员自己独立完成</a:t>
            </a:r>
            <a:endParaRPr lang="en-US" altLang="zh-CN" dirty="0"/>
          </a:p>
          <a:p>
            <a:r>
              <a:rPr lang="en-US" altLang="zh-CN" dirty="0"/>
              <a:t>2</a:t>
            </a:r>
            <a:r>
              <a:rPr lang="zh-CN" altLang="en-US" dirty="0"/>
              <a:t>、学员制作页面时，教员巡视指导</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23</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、讲解需求，提示学员使用表格进行布局页面，让学员自己独立完成</a:t>
            </a:r>
            <a:endParaRPr lang="en-US" altLang="zh-CN" dirty="0"/>
          </a:p>
          <a:p>
            <a:r>
              <a:rPr lang="en-US" altLang="zh-CN" dirty="0"/>
              <a:t>2</a:t>
            </a:r>
            <a:r>
              <a:rPr lang="zh-CN" altLang="en-US" dirty="0"/>
              <a:t>、学员制作页面时，教员巡视指导</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24</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p:txBody>
          <a:bodyPr/>
          <a:lstStyle/>
          <a:p>
            <a:pPr>
              <a:defRPr/>
            </a:pPr>
            <a:fld id="{837FE78C-5C2A-4C5F-B7BD-7F8CAA7B8610}" type="slidenum">
              <a:rPr lang="zh-CN" altLang="en-US" smtClean="0"/>
              <a:pPr>
                <a:defRPr/>
              </a:pPr>
              <a:t>25</a:t>
            </a:fld>
            <a:endParaRPr lang="en-US" altLang="zh-CN"/>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685800" y="4343400"/>
            <a:ext cx="5486400" cy="4114800"/>
          </a:xfrm>
          <a:noFill/>
          <a:ln/>
        </p:spPr>
        <p:txBody>
          <a:bodyPr/>
          <a:lstStyle/>
          <a:p>
            <a:r>
              <a:rPr lang="zh-CN" altLang="en-US" dirty="0"/>
              <a:t>教学指导：</a:t>
            </a:r>
            <a:endParaRPr lang="en-US" altLang="zh-CN" dirty="0"/>
          </a:p>
          <a:p>
            <a:pPr eaLnBrk="1" hangingPunct="1"/>
            <a:r>
              <a:rPr lang="en-US" altLang="zh-CN" dirty="0">
                <a:ea typeface="宋体" charset="-122"/>
              </a:rPr>
              <a:t>1</a:t>
            </a:r>
            <a:r>
              <a:rPr lang="zh-CN" altLang="en-US" dirty="0">
                <a:ea typeface="宋体" charset="-122"/>
              </a:rPr>
              <a:t>、简单介绍为什么网站上需要这些高级的应用，以及隐藏域、只读和禁用功能的使用场合</a:t>
            </a:r>
            <a:endParaRPr lang="en-US" altLang="zh-CN" dirty="0">
              <a:ea typeface="宋体" charset="-122"/>
            </a:endParaRPr>
          </a:p>
          <a:p>
            <a:pPr eaLnBrk="1" hangingPunct="1"/>
            <a:r>
              <a:rPr lang="en-US" altLang="zh-CN" dirty="0">
                <a:ea typeface="宋体" charset="-122"/>
              </a:rPr>
              <a:t>2</a:t>
            </a:r>
            <a:r>
              <a:rPr lang="zh-CN" altLang="en-US" dirty="0">
                <a:ea typeface="宋体" charset="-122"/>
              </a:rPr>
              <a:t>、可以根据图片讲解只读禁用，例如在某些注册页面或本图片中订单信息页面，必须同意一些条款按钮才能使用等等</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、说明隐藏域的语法，强调只是把</a:t>
            </a:r>
            <a:r>
              <a:rPr lang="en-US" altLang="zh-CN" dirty="0"/>
              <a:t>type</a:t>
            </a:r>
            <a:r>
              <a:rPr lang="zh-CN" altLang="en-US" dirty="0"/>
              <a:t>属性值设置为</a:t>
            </a:r>
            <a:r>
              <a:rPr lang="en-US" altLang="zh-CN" dirty="0"/>
              <a:t>hidden</a:t>
            </a:r>
          </a:p>
          <a:p>
            <a:r>
              <a:rPr lang="en-US" altLang="zh-CN" b="0" dirty="0"/>
              <a:t>2</a:t>
            </a:r>
            <a:r>
              <a:rPr lang="zh-CN" altLang="en-US" b="0" dirty="0"/>
              <a:t>、说明隐藏域的用法</a:t>
            </a:r>
            <a:endParaRPr lang="en-US" altLang="zh-CN" b="0" dirty="0"/>
          </a:p>
          <a:p>
            <a:r>
              <a:rPr lang="en-US" altLang="zh-CN" b="0" dirty="0"/>
              <a:t>3</a:t>
            </a:r>
            <a:r>
              <a:rPr lang="zh-CN" altLang="en-US" b="0" dirty="0"/>
              <a:t>、演示示例，在浏览器中看不到隐藏域，但是在提交表单时可以看到隐藏域的内容被提交至服务器</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26</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p:txBody>
          <a:bodyPr/>
          <a:lstStyle/>
          <a:p>
            <a:pPr>
              <a:defRPr/>
            </a:pPr>
            <a:fld id="{695E1633-31D3-483A-B493-0CCF0D75DE87}" type="slidenum">
              <a:rPr lang="zh-CN" altLang="en-US" smtClean="0"/>
              <a:pPr>
                <a:defRPr/>
              </a:pPr>
              <a:t>27</a:t>
            </a:fld>
            <a:endParaRPr lang="en-US" altLang="zh-CN"/>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685800" y="4343400"/>
            <a:ext cx="5486400" cy="4114800"/>
          </a:xfrm>
          <a:noFill/>
          <a:ln/>
        </p:spPr>
        <p:txBody>
          <a:bodyPr/>
          <a:lstStyle/>
          <a:p>
            <a:r>
              <a:rPr lang="zh-CN" altLang="en-US" dirty="0"/>
              <a:t>教学指导：</a:t>
            </a:r>
            <a:endParaRPr lang="en-US" altLang="zh-CN" dirty="0"/>
          </a:p>
          <a:p>
            <a:r>
              <a:rPr lang="en-US" altLang="zh-CN" dirty="0"/>
              <a:t>1</a:t>
            </a:r>
            <a:r>
              <a:rPr lang="zh-CN" altLang="en-US" dirty="0"/>
              <a:t>、讲解只读和禁用的语法，强调不能单写</a:t>
            </a:r>
            <a:r>
              <a:rPr lang="en-US" altLang="zh-CN" dirty="0" err="1"/>
              <a:t>readonly</a:t>
            </a:r>
            <a:r>
              <a:rPr lang="zh-CN" altLang="en-US" dirty="0"/>
              <a:t>或</a:t>
            </a:r>
            <a:r>
              <a:rPr lang="en-US" altLang="zh-CN" dirty="0"/>
              <a:t>disabled</a:t>
            </a:r>
            <a:r>
              <a:rPr lang="zh-CN" altLang="en-US" dirty="0"/>
              <a:t>，必须写</a:t>
            </a:r>
            <a:r>
              <a:rPr lang="en-US" altLang="zh-CN" dirty="0" err="1"/>
              <a:t>readonly</a:t>
            </a:r>
            <a:r>
              <a:rPr lang="zh-CN" altLang="en-US" dirty="0"/>
              <a:t>＝</a:t>
            </a:r>
            <a:r>
              <a:rPr lang="en-US" altLang="zh-CN" dirty="0"/>
              <a:t>”</a:t>
            </a:r>
            <a:r>
              <a:rPr lang="en-US" altLang="zh-CN" dirty="0" err="1"/>
              <a:t>readonly</a:t>
            </a:r>
            <a:r>
              <a:rPr lang="en-US" altLang="zh-CN" dirty="0"/>
              <a:t>”</a:t>
            </a:r>
            <a:r>
              <a:rPr lang="zh-CN" altLang="en-US" dirty="0"/>
              <a:t>和</a:t>
            </a:r>
            <a:r>
              <a:rPr lang="en-US" altLang="zh-CN" dirty="0"/>
              <a:t>disabled=“disabled”</a:t>
            </a:r>
            <a:r>
              <a:rPr lang="zh-CN" altLang="en-US" dirty="0"/>
              <a:t>，介绍只读和禁用的使用场合</a:t>
            </a:r>
            <a:endParaRPr lang="en-US" altLang="zh-CN" dirty="0"/>
          </a:p>
          <a:p>
            <a:r>
              <a:rPr lang="en-US" altLang="zh-CN" dirty="0"/>
              <a:t>2</a:t>
            </a:r>
            <a:r>
              <a:rPr lang="zh-CN" altLang="en-US" dirty="0"/>
              <a:t>、演示示例，主要演示只读和禁用的使用方法和页面显示效果</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、讲解</a:t>
            </a:r>
            <a:r>
              <a:rPr lang="en-US" sz="1200" kern="1200" dirty="0">
                <a:solidFill>
                  <a:schemeClr val="tx1"/>
                </a:solidFill>
                <a:latin typeface="Times New Roman" pitchFamily="18" charset="0"/>
                <a:ea typeface="宋体" pitchFamily="2" charset="-122"/>
                <a:cs typeface="+mn-cs"/>
              </a:rPr>
              <a:t>&lt;label&gt;</a:t>
            </a:r>
            <a:r>
              <a:rPr lang="zh-CN" altLang="en-US" sz="1200" kern="1200" dirty="0">
                <a:solidFill>
                  <a:schemeClr val="tx1"/>
                </a:solidFill>
                <a:latin typeface="Times New Roman" pitchFamily="18" charset="0"/>
                <a:ea typeface="宋体" pitchFamily="2" charset="-122"/>
                <a:cs typeface="+mn-cs"/>
              </a:rPr>
              <a:t>标签的作用，它的</a:t>
            </a:r>
            <a:r>
              <a:rPr lang="en-US" altLang="zh-CN" sz="1200" kern="1200" dirty="0">
                <a:solidFill>
                  <a:schemeClr val="tx1"/>
                </a:solidFill>
                <a:latin typeface="Times New Roman" pitchFamily="18" charset="0"/>
                <a:ea typeface="宋体" pitchFamily="2" charset="-122"/>
                <a:cs typeface="+mn-cs"/>
              </a:rPr>
              <a:t>for</a:t>
            </a:r>
            <a:r>
              <a:rPr lang="zh-CN" altLang="en-US" sz="1200" kern="1200" dirty="0">
                <a:solidFill>
                  <a:schemeClr val="tx1"/>
                </a:solidFill>
                <a:latin typeface="Times New Roman" pitchFamily="18" charset="0"/>
                <a:ea typeface="宋体" pitchFamily="2" charset="-122"/>
                <a:cs typeface="+mn-cs"/>
              </a:rPr>
              <a:t>属性对应的</a:t>
            </a:r>
            <a:r>
              <a:rPr lang="en-US" altLang="zh-CN" sz="1200" kern="1200" dirty="0">
                <a:solidFill>
                  <a:schemeClr val="tx1"/>
                </a:solidFill>
                <a:latin typeface="Times New Roman" pitchFamily="18" charset="0"/>
                <a:ea typeface="宋体" pitchFamily="2" charset="-122"/>
                <a:cs typeface="+mn-cs"/>
              </a:rPr>
              <a:t>id</a:t>
            </a:r>
            <a:r>
              <a:rPr lang="zh-CN" altLang="en-US" sz="1200" kern="1200" dirty="0">
                <a:solidFill>
                  <a:schemeClr val="tx1"/>
                </a:solidFill>
                <a:latin typeface="Times New Roman" pitchFamily="18" charset="0"/>
                <a:ea typeface="宋体" pitchFamily="2" charset="-122"/>
                <a:cs typeface="+mn-cs"/>
              </a:rPr>
              <a:t>与表单元素</a:t>
            </a:r>
            <a:r>
              <a:rPr lang="en-US" altLang="zh-CN" sz="1200" kern="1200" dirty="0">
                <a:solidFill>
                  <a:schemeClr val="tx1"/>
                </a:solidFill>
                <a:latin typeface="Times New Roman" pitchFamily="18" charset="0"/>
                <a:ea typeface="宋体" pitchFamily="2" charset="-122"/>
                <a:cs typeface="+mn-cs"/>
              </a:rPr>
              <a:t>id</a:t>
            </a:r>
            <a:r>
              <a:rPr lang="zh-CN" altLang="en-US" sz="1200" kern="1200" dirty="0">
                <a:solidFill>
                  <a:schemeClr val="tx1"/>
                </a:solidFill>
                <a:latin typeface="Times New Roman" pitchFamily="18" charset="0"/>
                <a:ea typeface="宋体" pitchFamily="2" charset="-122"/>
                <a:cs typeface="+mn-cs"/>
              </a:rPr>
              <a:t>一致</a:t>
            </a:r>
            <a:endParaRPr lang="en-US" altLang="zh-CN" sz="1200" kern="1200" dirty="0">
              <a:solidFill>
                <a:schemeClr val="tx1"/>
              </a:solidFill>
              <a:latin typeface="Times New Roman" pitchFamily="18" charset="0"/>
              <a:ea typeface="宋体" pitchFamily="2" charset="-122"/>
              <a:cs typeface="+mn-cs"/>
            </a:endParaRPr>
          </a:p>
          <a:p>
            <a:r>
              <a:rPr lang="en-US" altLang="zh-CN" sz="1200" kern="1200" dirty="0">
                <a:solidFill>
                  <a:schemeClr val="tx1"/>
                </a:solidFill>
                <a:latin typeface="Times New Roman" pitchFamily="18" charset="0"/>
                <a:ea typeface="宋体" pitchFamily="2" charset="-122"/>
                <a:cs typeface="+mn-cs"/>
              </a:rPr>
              <a:t>2</a:t>
            </a:r>
            <a:r>
              <a:rPr lang="zh-CN" altLang="en-US" sz="1200" kern="1200" dirty="0">
                <a:solidFill>
                  <a:schemeClr val="tx1"/>
                </a:solidFill>
                <a:latin typeface="Times New Roman" pitchFamily="18" charset="0"/>
                <a:ea typeface="宋体" pitchFamily="2" charset="-122"/>
                <a:cs typeface="+mn-cs"/>
              </a:rPr>
              <a:t>、说明</a:t>
            </a:r>
            <a:r>
              <a:rPr lang="en-US" sz="1200" kern="1200" dirty="0">
                <a:solidFill>
                  <a:schemeClr val="tx1"/>
                </a:solidFill>
                <a:latin typeface="Times New Roman" pitchFamily="18" charset="0"/>
                <a:ea typeface="宋体" pitchFamily="2" charset="-122"/>
                <a:cs typeface="+mn-cs"/>
              </a:rPr>
              <a:t>name</a:t>
            </a:r>
            <a:r>
              <a:rPr lang="zh-CN" altLang="en-US" sz="1200" kern="1200" dirty="0">
                <a:solidFill>
                  <a:schemeClr val="tx1"/>
                </a:solidFill>
                <a:latin typeface="Times New Roman" pitchFamily="18" charset="0"/>
                <a:ea typeface="宋体" pitchFamily="2" charset="-122"/>
                <a:cs typeface="+mn-cs"/>
              </a:rPr>
              <a:t>属性与</a:t>
            </a:r>
            <a:r>
              <a:rPr lang="en-US" sz="1200" kern="1200" dirty="0">
                <a:solidFill>
                  <a:schemeClr val="tx1"/>
                </a:solidFill>
                <a:latin typeface="Times New Roman" pitchFamily="18" charset="0"/>
                <a:ea typeface="宋体" pitchFamily="2" charset="-122"/>
                <a:cs typeface="+mn-cs"/>
              </a:rPr>
              <a:t>id</a:t>
            </a:r>
            <a:r>
              <a:rPr lang="zh-CN" altLang="en-US" sz="1200" kern="1200" dirty="0">
                <a:solidFill>
                  <a:schemeClr val="tx1"/>
                </a:solidFill>
                <a:latin typeface="Times New Roman" pitchFamily="18" charset="0"/>
                <a:ea typeface="宋体" pitchFamily="2" charset="-122"/>
                <a:cs typeface="+mn-cs"/>
              </a:rPr>
              <a:t>属性都是必须的。</a:t>
            </a:r>
            <a:r>
              <a:rPr lang="en-US" sz="1200" kern="1200" dirty="0">
                <a:solidFill>
                  <a:schemeClr val="tx1"/>
                </a:solidFill>
                <a:latin typeface="Times New Roman" pitchFamily="18" charset="0"/>
                <a:ea typeface="宋体" pitchFamily="2" charset="-122"/>
                <a:cs typeface="+mn-cs"/>
              </a:rPr>
              <a:t>name</a:t>
            </a:r>
            <a:r>
              <a:rPr lang="zh-CN" altLang="en-US" sz="1200" kern="1200" dirty="0">
                <a:solidFill>
                  <a:schemeClr val="tx1"/>
                </a:solidFill>
                <a:latin typeface="Times New Roman" pitchFamily="18" charset="0"/>
                <a:ea typeface="宋体" pitchFamily="2" charset="-122"/>
                <a:cs typeface="+mn-cs"/>
              </a:rPr>
              <a:t>属性是由表单负责处理，而</a:t>
            </a:r>
            <a:r>
              <a:rPr lang="en-US" sz="1200" kern="1200" dirty="0">
                <a:solidFill>
                  <a:schemeClr val="tx1"/>
                </a:solidFill>
                <a:latin typeface="Times New Roman" pitchFamily="18" charset="0"/>
                <a:ea typeface="宋体" pitchFamily="2" charset="-122"/>
                <a:cs typeface="+mn-cs"/>
              </a:rPr>
              <a:t>id</a:t>
            </a:r>
            <a:r>
              <a:rPr lang="zh-CN" altLang="en-US" sz="1200" kern="1200" dirty="0">
                <a:solidFill>
                  <a:schemeClr val="tx1"/>
                </a:solidFill>
                <a:latin typeface="Times New Roman" pitchFamily="18" charset="0"/>
                <a:ea typeface="宋体" pitchFamily="2" charset="-122"/>
                <a:cs typeface="+mn-cs"/>
              </a:rPr>
              <a:t>属性是给</a:t>
            </a:r>
            <a:r>
              <a:rPr lang="en-US" sz="1200" kern="1200" dirty="0">
                <a:solidFill>
                  <a:schemeClr val="tx1"/>
                </a:solidFill>
                <a:latin typeface="Times New Roman" pitchFamily="18" charset="0"/>
                <a:ea typeface="宋体" pitchFamily="2" charset="-122"/>
                <a:cs typeface="+mn-cs"/>
              </a:rPr>
              <a:t>label</a:t>
            </a:r>
            <a:r>
              <a:rPr lang="zh-CN" altLang="en-US" sz="1200" kern="1200" dirty="0">
                <a:solidFill>
                  <a:schemeClr val="tx1"/>
                </a:solidFill>
                <a:latin typeface="Times New Roman" pitchFamily="18" charset="0"/>
                <a:ea typeface="宋体" pitchFamily="2" charset="-122"/>
                <a:cs typeface="+mn-cs"/>
              </a:rPr>
              <a:t>标签和表单元素进行关联使用的</a:t>
            </a:r>
            <a:endParaRPr lang="en-US" altLang="zh-CN" sz="1200" kern="1200" dirty="0">
              <a:solidFill>
                <a:schemeClr val="tx1"/>
              </a:solidFill>
              <a:latin typeface="Times New Roman" pitchFamily="18" charset="0"/>
              <a:ea typeface="宋体" pitchFamily="2" charset="-122"/>
              <a:cs typeface="+mn-cs"/>
            </a:endParaRPr>
          </a:p>
          <a:p>
            <a:r>
              <a:rPr lang="en-US" altLang="zh-CN" sz="1200" kern="1200" dirty="0">
                <a:solidFill>
                  <a:schemeClr val="tx1"/>
                </a:solidFill>
                <a:latin typeface="Times New Roman" pitchFamily="18" charset="0"/>
                <a:ea typeface="宋体" pitchFamily="2" charset="-122"/>
                <a:cs typeface="+mn-cs"/>
              </a:rPr>
              <a:t>3</a:t>
            </a:r>
            <a:r>
              <a:rPr lang="zh-CN" altLang="en-US" sz="1200" kern="1200" dirty="0">
                <a:solidFill>
                  <a:schemeClr val="tx1"/>
                </a:solidFill>
                <a:latin typeface="Times New Roman" pitchFamily="18" charset="0"/>
                <a:ea typeface="宋体" pitchFamily="2" charset="-122"/>
                <a:cs typeface="+mn-cs"/>
              </a:rPr>
              <a:t>、演示示例，在网页中如何创建标注和对应的关联表单元素，在浏览器中演示效果</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28</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、先讲解需求，提示学员使用表格布局排版</a:t>
            </a:r>
            <a:endParaRPr lang="en-US" altLang="zh-CN" dirty="0"/>
          </a:p>
          <a:p>
            <a:r>
              <a:rPr lang="en-US" altLang="zh-CN" dirty="0"/>
              <a:t>2</a:t>
            </a:r>
            <a:r>
              <a:rPr lang="zh-CN" altLang="en-US" dirty="0"/>
              <a:t>、学员制作页面时，教员巡视指导</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29</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a:t>
            </a:r>
            <a:r>
              <a:rPr lang="zh-CN" altLang="zh-CN" sz="1200" kern="1200" dirty="0">
                <a:solidFill>
                  <a:schemeClr val="tx1"/>
                </a:solidFill>
                <a:effectLst/>
                <a:latin typeface="Times New Roman" pitchFamily="18" charset="0"/>
                <a:ea typeface="宋体" pitchFamily="2" charset="-122"/>
                <a:cs typeface="+mn-cs"/>
              </a:rPr>
              <a:t>如果用户填写的表单内容不进行验证就发给服务器，那么服务器发现填写的不合法，或是没有填写，就会返回响应给用户，用户重新填写再提交，如此多次持续直到用户输入正确。它们之间的通信是通过网络进行的，如果网络很差，那么注册一个账号就得花很长时间，对用户来说是非常烦的，对服务器来说也增加了其工作压力。</a:t>
            </a:r>
          </a:p>
          <a:p>
            <a:r>
              <a:rPr lang="zh-CN" altLang="zh-CN" sz="1200" kern="1200" dirty="0">
                <a:solidFill>
                  <a:schemeClr val="tx1"/>
                </a:solidFill>
                <a:effectLst/>
                <a:latin typeface="Times New Roman" pitchFamily="18" charset="0"/>
                <a:ea typeface="宋体" pitchFamily="2" charset="-122"/>
                <a:cs typeface="+mn-cs"/>
              </a:rPr>
              <a:t>要是有恶意的用户向服务器发送病毒或是有害于服务器安全的程序就更危险了。</a:t>
            </a:r>
          </a:p>
          <a:p>
            <a:r>
              <a:rPr lang="zh-CN" altLang="zh-CN" sz="1200" kern="1200" dirty="0">
                <a:solidFill>
                  <a:schemeClr val="tx1"/>
                </a:solidFill>
                <a:effectLst/>
                <a:latin typeface="Times New Roman" pitchFamily="18" charset="0"/>
                <a:ea typeface="宋体" pitchFamily="2" charset="-122"/>
                <a:cs typeface="+mn-cs"/>
              </a:rPr>
              <a:t>表单验证的好处：</a:t>
            </a:r>
          </a:p>
          <a:p>
            <a:r>
              <a:rPr lang="zh-CN" altLang="zh-CN" sz="1200" kern="1200" dirty="0">
                <a:solidFill>
                  <a:schemeClr val="tx1"/>
                </a:solidFill>
                <a:effectLst/>
                <a:latin typeface="Times New Roman" pitchFamily="18" charset="0"/>
                <a:ea typeface="宋体" pitchFamily="2" charset="-122"/>
                <a:cs typeface="+mn-cs"/>
              </a:rPr>
              <a:t>（</a:t>
            </a:r>
            <a:r>
              <a:rPr lang="en-US" altLang="zh-CN" sz="1200" kern="1200" dirty="0">
                <a:solidFill>
                  <a:schemeClr val="tx1"/>
                </a:solidFill>
                <a:effectLst/>
                <a:latin typeface="Times New Roman" pitchFamily="18" charset="0"/>
                <a:ea typeface="宋体" pitchFamily="2" charset="-122"/>
                <a:cs typeface="+mn-cs"/>
              </a:rPr>
              <a:t>1</a:t>
            </a:r>
            <a:r>
              <a:rPr lang="zh-CN" altLang="zh-CN" sz="1200" kern="1200" dirty="0">
                <a:solidFill>
                  <a:schemeClr val="tx1"/>
                </a:solidFill>
                <a:effectLst/>
                <a:latin typeface="Times New Roman" pitchFamily="18" charset="0"/>
                <a:ea typeface="宋体" pitchFamily="2" charset="-122"/>
                <a:cs typeface="+mn-cs"/>
              </a:rPr>
              <a:t>）减轻服务器的压力。</a:t>
            </a:r>
          </a:p>
          <a:p>
            <a:r>
              <a:rPr lang="zh-CN" altLang="zh-CN" sz="1200" kern="1200" dirty="0">
                <a:solidFill>
                  <a:schemeClr val="tx1"/>
                </a:solidFill>
                <a:effectLst/>
                <a:latin typeface="Times New Roman" pitchFamily="18" charset="0"/>
                <a:ea typeface="宋体" pitchFamily="2" charset="-122"/>
                <a:cs typeface="+mn-cs"/>
              </a:rPr>
              <a:t>（</a:t>
            </a:r>
            <a:r>
              <a:rPr lang="en-US" altLang="zh-CN" sz="1200" kern="1200" dirty="0">
                <a:solidFill>
                  <a:schemeClr val="tx1"/>
                </a:solidFill>
                <a:effectLst/>
                <a:latin typeface="Times New Roman" pitchFamily="18" charset="0"/>
                <a:ea typeface="宋体" pitchFamily="2" charset="-122"/>
                <a:cs typeface="+mn-cs"/>
              </a:rPr>
              <a:t>2</a:t>
            </a:r>
            <a:r>
              <a:rPr lang="zh-CN" altLang="zh-CN" sz="1200" kern="1200" dirty="0">
                <a:solidFill>
                  <a:schemeClr val="tx1"/>
                </a:solidFill>
                <a:effectLst/>
                <a:latin typeface="Times New Roman" pitchFamily="18" charset="0"/>
                <a:ea typeface="宋体" pitchFamily="2" charset="-122"/>
                <a:cs typeface="+mn-cs"/>
              </a:rPr>
              <a:t>）保证数据的可行性和安全性。</a:t>
            </a:r>
          </a:p>
          <a:p>
            <a:r>
              <a:rPr lang="zh-CN" altLang="zh-CN" sz="1200" kern="1200" dirty="0">
                <a:solidFill>
                  <a:schemeClr val="tx1"/>
                </a:solidFill>
                <a:effectLst/>
                <a:latin typeface="Times New Roman" pitchFamily="18" charset="0"/>
                <a:ea typeface="宋体" pitchFamily="2" charset="-122"/>
                <a:cs typeface="+mn-cs"/>
              </a:rPr>
              <a:t>在客户端就对表单进行验证是非常有必要的</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30</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4</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、可以告知学生这三个属性是</a:t>
            </a:r>
            <a:r>
              <a:rPr lang="en-US" altLang="zh-CN" dirty="0"/>
              <a:t>html5</a:t>
            </a:r>
            <a:r>
              <a:rPr lang="zh-CN" altLang="en-US" dirty="0"/>
              <a:t>中很实用的属性，后面</a:t>
            </a:r>
            <a:r>
              <a:rPr lang="en-US" altLang="zh-CN" dirty="0" err="1"/>
              <a:t>javaScript</a:t>
            </a:r>
            <a:r>
              <a:rPr lang="zh-CN" altLang="en-US" dirty="0"/>
              <a:t>课程中还会详细的讲解。现在大家就大概认识者三种属性即可。</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31</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32</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33</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1</a:t>
            </a:r>
            <a:r>
              <a:rPr lang="zh-CN" altLang="en-US" dirty="0"/>
              <a:t>、</a:t>
            </a:r>
            <a:r>
              <a:rPr lang="zh-CN" altLang="en-US" sz="2600" dirty="0">
                <a:cs typeface="+mn-cs"/>
              </a:rPr>
              <a:t>（</a:t>
            </a:r>
            <a:r>
              <a:rPr lang="en-US" altLang="zh-CN" sz="2600" dirty="0" err="1">
                <a:cs typeface="+mn-cs"/>
              </a:rPr>
              <a:t>javaScript</a:t>
            </a:r>
            <a:r>
              <a:rPr lang="zh-CN" altLang="en-US" sz="2600">
                <a:cs typeface="+mn-cs"/>
              </a:rPr>
              <a:t>课程会</a:t>
            </a:r>
            <a:r>
              <a:rPr lang="zh-CN" altLang="en-US" sz="2600" dirty="0">
                <a:cs typeface="+mn-cs"/>
              </a:rPr>
              <a:t>详解）</a:t>
            </a:r>
            <a:endParaRPr lang="en-US" altLang="zh-CN" sz="2600" dirty="0">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34</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、先讲解需求，提示学员使用表格布局排版</a:t>
            </a:r>
            <a:endParaRPr lang="en-US" altLang="zh-CN" dirty="0"/>
          </a:p>
          <a:p>
            <a:r>
              <a:rPr lang="en-US" altLang="zh-CN" dirty="0"/>
              <a:t>2</a:t>
            </a:r>
            <a:r>
              <a:rPr lang="zh-CN" altLang="en-US" dirty="0"/>
              <a:t>、制作页面时，老师巡视指导</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38</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ln/>
        </p:spPr>
      </p:sp>
      <p:sp>
        <p:nvSpPr>
          <p:cNvPr id="1187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ea typeface="宋体" charset="-122"/>
              </a:rPr>
              <a:t>教学指导；</a:t>
            </a:r>
            <a:endParaRPr lang="en-US" altLang="zh-CN" dirty="0">
              <a:ea typeface="宋体" charset="-122"/>
            </a:endParaRPr>
          </a:p>
          <a:p>
            <a:r>
              <a:rPr lang="zh-CN" altLang="en-US" dirty="0">
                <a:ea typeface="宋体" charset="-122"/>
              </a:rPr>
              <a:t>总结部分</a:t>
            </a:r>
            <a:r>
              <a:rPr lang="zh-CN" altLang="zh-CN" dirty="0">
                <a:ea typeface="宋体" charset="-122"/>
              </a:rPr>
              <a:t>主要达到以下几个目的：</a:t>
            </a:r>
            <a:endParaRPr lang="en-US" altLang="zh-CN" dirty="0">
              <a:ea typeface="宋体" charset="-122"/>
            </a:endParaRPr>
          </a:p>
          <a:p>
            <a:r>
              <a:rPr lang="en-US" altLang="zh-CN" dirty="0">
                <a:ea typeface="宋体" charset="-122"/>
              </a:rPr>
              <a:t>1</a:t>
            </a:r>
            <a:r>
              <a:rPr lang="zh-CN" altLang="en-US" dirty="0">
                <a:ea typeface="宋体" charset="-122"/>
              </a:rPr>
              <a:t>、</a:t>
            </a:r>
            <a:r>
              <a:rPr lang="zh-CN" altLang="zh-CN" b="1" dirty="0">
                <a:ea typeface="宋体" charset="-122"/>
              </a:rPr>
              <a:t>回顾内容</a:t>
            </a:r>
            <a:r>
              <a:rPr lang="zh-CN" altLang="en-US" b="1" dirty="0">
                <a:ea typeface="宋体" charset="-122"/>
              </a:rPr>
              <a:t>。</a:t>
            </a:r>
            <a:r>
              <a:rPr lang="zh-CN" altLang="en-US" dirty="0">
                <a:solidFill>
                  <a:srgbClr val="C00000"/>
                </a:solidFill>
                <a:ea typeface="宋体" charset="-122"/>
              </a:rPr>
              <a:t>注意与</a:t>
            </a:r>
            <a:r>
              <a:rPr lang="zh-CN" altLang="zh-CN" dirty="0">
                <a:solidFill>
                  <a:srgbClr val="C00000"/>
                </a:solidFill>
                <a:ea typeface="宋体" charset="-122"/>
              </a:rPr>
              <a:t>与</a:t>
            </a:r>
            <a:r>
              <a:rPr lang="zh-CN" altLang="en-US" dirty="0">
                <a:solidFill>
                  <a:srgbClr val="C00000"/>
                </a:solidFill>
                <a:ea typeface="宋体" charset="-122"/>
              </a:rPr>
              <a:t>本章任务和目标</a:t>
            </a:r>
            <a:r>
              <a:rPr lang="zh-CN" altLang="zh-CN" dirty="0">
                <a:solidFill>
                  <a:srgbClr val="C00000"/>
                </a:solidFill>
                <a:ea typeface="宋体" charset="-122"/>
              </a:rPr>
              <a:t>不一样。</a:t>
            </a:r>
            <a:r>
              <a:rPr lang="zh-CN" altLang="en-US" dirty="0">
                <a:solidFill>
                  <a:srgbClr val="C00000"/>
                </a:solidFill>
                <a:ea typeface="宋体" charset="-122"/>
              </a:rPr>
              <a:t>本章任务和目标是</a:t>
            </a:r>
            <a:r>
              <a:rPr lang="zh-CN" altLang="zh-CN" dirty="0">
                <a:ea typeface="宋体" charset="-122"/>
              </a:rPr>
              <a:t>是强调</a:t>
            </a:r>
            <a:r>
              <a:rPr lang="zh-CN" altLang="en-US" dirty="0">
                <a:ea typeface="宋体" charset="-122"/>
              </a:rPr>
              <a:t>内容概貌，学到技术，告知要学习什么；总结时，</a:t>
            </a:r>
            <a:r>
              <a:rPr lang="zh-CN" altLang="zh-CN" dirty="0">
                <a:ea typeface="宋体" charset="-122"/>
              </a:rPr>
              <a:t>要格外强调观点，把每一</a:t>
            </a:r>
            <a:r>
              <a:rPr lang="zh-CN" altLang="en-US" dirty="0">
                <a:ea typeface="宋体" charset="-122"/>
              </a:rPr>
              <a:t>个知识点</a:t>
            </a:r>
            <a:r>
              <a:rPr lang="zh-CN" altLang="zh-CN" dirty="0">
                <a:ea typeface="宋体" charset="-122"/>
              </a:rPr>
              <a:t>的观点</a:t>
            </a:r>
            <a:r>
              <a:rPr lang="zh-CN" altLang="en-US" dirty="0">
                <a:ea typeface="宋体" charset="-122"/>
              </a:rPr>
              <a:t>结论</a:t>
            </a:r>
            <a:r>
              <a:rPr lang="zh-CN" altLang="zh-CN" dirty="0">
                <a:ea typeface="宋体" charset="-122"/>
              </a:rPr>
              <a:t>都尽量突出出来。</a:t>
            </a:r>
            <a:endParaRPr lang="en-US" altLang="zh-CN" dirty="0">
              <a:solidFill>
                <a:srgbClr val="C00000"/>
              </a:solidFill>
              <a:ea typeface="宋体" charset="-122"/>
            </a:endParaRPr>
          </a:p>
          <a:p>
            <a:r>
              <a:rPr lang="en-US" altLang="zh-CN" b="1" dirty="0">
                <a:ea typeface="宋体" charset="-122"/>
              </a:rPr>
              <a:t>2</a:t>
            </a:r>
            <a:r>
              <a:rPr lang="zh-CN" altLang="en-US" b="1" dirty="0">
                <a:ea typeface="宋体" charset="-122"/>
              </a:rPr>
              <a:t>、</a:t>
            </a:r>
            <a:r>
              <a:rPr lang="zh-CN" altLang="zh-CN" b="1" dirty="0">
                <a:ea typeface="宋体" charset="-122"/>
              </a:rPr>
              <a:t>整理逻辑</a:t>
            </a:r>
            <a:r>
              <a:rPr lang="zh-CN" altLang="en-US" b="1" dirty="0">
                <a:ea typeface="宋体" charset="-122"/>
              </a:rPr>
              <a:t>。</a:t>
            </a:r>
            <a:r>
              <a:rPr lang="zh-CN" altLang="zh-CN" dirty="0">
                <a:ea typeface="宋体" charset="-122"/>
              </a:rPr>
              <a:t>还应该把观点之间的逻辑联系梳理出来</a:t>
            </a:r>
            <a:r>
              <a:rPr lang="zh-CN" altLang="en-US" dirty="0">
                <a:ea typeface="宋体" charset="-122"/>
              </a:rPr>
              <a:t>。</a:t>
            </a:r>
            <a:r>
              <a:rPr lang="zh-CN" altLang="zh-CN" dirty="0">
                <a:ea typeface="宋体" charset="-122"/>
              </a:rPr>
              <a:t>从而使</a:t>
            </a:r>
            <a:r>
              <a:rPr lang="zh-CN" altLang="en-US" dirty="0">
                <a:ea typeface="宋体" charset="-122"/>
              </a:rPr>
              <a:t>知识</a:t>
            </a:r>
            <a:r>
              <a:rPr lang="zh-CN" altLang="zh-CN" dirty="0">
                <a:ea typeface="宋体" charset="-122"/>
              </a:rPr>
              <a:t>系统化、逻辑化。</a:t>
            </a:r>
            <a:r>
              <a:rPr lang="zh-CN" altLang="zh-CN">
                <a:ea typeface="宋体" charset="-122"/>
              </a:rPr>
              <a:t>要帮助</a:t>
            </a:r>
            <a:r>
              <a:rPr lang="zh-CN" altLang="en-US">
                <a:ea typeface="宋体" charset="-122"/>
              </a:rPr>
              <a:t>学生</a:t>
            </a:r>
            <a:r>
              <a:rPr lang="zh-CN" altLang="zh-CN">
                <a:ea typeface="宋体" charset="-122"/>
              </a:rPr>
              <a:t>整</a:t>
            </a:r>
            <a:r>
              <a:rPr lang="zh-CN" altLang="zh-CN" dirty="0">
                <a:ea typeface="宋体" charset="-122"/>
              </a:rPr>
              <a:t>清逻辑是总结的一大任务</a:t>
            </a:r>
            <a:r>
              <a:rPr lang="zh-CN" altLang="en-US" dirty="0">
                <a:ea typeface="宋体" charset="-122"/>
              </a:rPr>
              <a:t>。</a:t>
            </a:r>
            <a:endParaRPr lang="en-US" altLang="zh-CN" dirty="0">
              <a:ea typeface="宋体" charset="-122"/>
            </a:endParaRPr>
          </a:p>
        </p:txBody>
      </p:sp>
      <p:sp>
        <p:nvSpPr>
          <p:cNvPr id="4" name="灯片编号占位符 3"/>
          <p:cNvSpPr>
            <a:spLocks noGrp="1"/>
          </p:cNvSpPr>
          <p:nvPr>
            <p:ph type="sldNum" sz="quarter" idx="5"/>
          </p:nvPr>
        </p:nvSpPr>
        <p:spPr/>
        <p:txBody>
          <a:bodyPr/>
          <a:lstStyle/>
          <a:p>
            <a:pPr>
              <a:defRPr/>
            </a:pPr>
            <a:fld id="{AB0B0B1C-76B9-403A-B144-E528BFF32123}" type="slidenum">
              <a:rPr lang="zh-CN" altLang="en-US" smtClean="0"/>
              <a:pPr>
                <a:defRPr/>
              </a:pPr>
              <a:t>39</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、以问题的方式引导学员回答，然后说明表单的网页中的重要作用，以及应用场合</a:t>
            </a:r>
            <a:endParaRPr lang="en-US" altLang="zh-CN" dirty="0"/>
          </a:p>
          <a:p>
            <a:r>
              <a:rPr lang="en-US" altLang="zh-CN" dirty="0"/>
              <a:t>2</a:t>
            </a:r>
            <a:r>
              <a:rPr lang="zh-CN" altLang="en-US" dirty="0"/>
              <a:t>、并且以图为例说明常用的表单元素，常用的表单元素在这里简单说明即可</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、详细讲解表单的创建方法，以及</a:t>
            </a:r>
            <a:r>
              <a:rPr lang="en-US" altLang="zh-CN" dirty="0"/>
              <a:t>method</a:t>
            </a:r>
            <a:r>
              <a:rPr lang="zh-CN" altLang="en-US" dirty="0"/>
              <a:t>和</a:t>
            </a:r>
            <a:r>
              <a:rPr lang="en-US" altLang="zh-CN" dirty="0"/>
              <a:t>action</a:t>
            </a:r>
            <a:r>
              <a:rPr lang="zh-CN" altLang="en-US" dirty="0"/>
              <a:t>的作用</a:t>
            </a:r>
            <a:endParaRPr lang="en-US" altLang="zh-CN" dirty="0"/>
          </a:p>
          <a:p>
            <a:r>
              <a:rPr lang="en-US" altLang="zh-CN" dirty="0"/>
              <a:t>2</a:t>
            </a:r>
            <a:r>
              <a:rPr lang="zh-CN" altLang="en-US" dirty="0"/>
              <a:t>、演示案例，分别把</a:t>
            </a:r>
            <a:r>
              <a:rPr lang="en-US" altLang="zh-CN" dirty="0"/>
              <a:t>method</a:t>
            </a:r>
            <a:r>
              <a:rPr lang="zh-CN" altLang="en-US" dirty="0"/>
              <a:t>的值设置为</a:t>
            </a:r>
            <a:r>
              <a:rPr lang="en-US" altLang="zh-CN" dirty="0"/>
              <a:t>get</a:t>
            </a:r>
            <a:r>
              <a:rPr lang="zh-CN" altLang="en-US" dirty="0"/>
              <a:t>和</a:t>
            </a:r>
            <a:r>
              <a:rPr lang="en-US" altLang="zh-CN" dirty="0"/>
              <a:t>post</a:t>
            </a:r>
            <a:r>
              <a:rPr lang="zh-CN" altLang="en-US" dirty="0"/>
              <a:t>，然后提交表单，查看页面效果；通过演示可看到</a:t>
            </a:r>
            <a:r>
              <a:rPr lang="en-US" altLang="zh-CN" dirty="0"/>
              <a:t>method</a:t>
            </a:r>
            <a:r>
              <a:rPr lang="zh-CN" altLang="en-US" dirty="0"/>
              <a:t>设置不同值时，表单数据在地址栏显示的不同情况</a:t>
            </a:r>
            <a:endParaRPr lang="en-US" altLang="zh-CN" dirty="0"/>
          </a:p>
          <a:p>
            <a:r>
              <a:rPr lang="en-US" altLang="zh-CN" dirty="0"/>
              <a:t>3</a:t>
            </a:r>
            <a:r>
              <a:rPr lang="zh-CN" altLang="en-US" dirty="0"/>
              <a:t>、最后根据演示情况说明</a:t>
            </a:r>
            <a:r>
              <a:rPr lang="en-US" altLang="zh-CN" dirty="0"/>
              <a:t>get</a:t>
            </a:r>
            <a:r>
              <a:rPr lang="zh-CN" altLang="en-US" dirty="0"/>
              <a:t>和</a:t>
            </a:r>
            <a:r>
              <a:rPr lang="en-US" altLang="zh-CN" dirty="0"/>
              <a:t>post</a:t>
            </a:r>
            <a:r>
              <a:rPr lang="zh-CN" altLang="en-US" dirty="0"/>
              <a:t>两者的区别</a:t>
            </a:r>
            <a:endParaRPr lang="en-US" altLang="zh-CN" dirty="0"/>
          </a:p>
          <a:p>
            <a:r>
              <a:rPr lang="en-US" altLang="zh-CN" dirty="0"/>
              <a:t>4</a:t>
            </a:r>
            <a:r>
              <a:rPr lang="zh-CN" altLang="en-US" dirty="0"/>
              <a:t>、最后总结：</a:t>
            </a:r>
            <a:r>
              <a:rPr lang="en-US" sz="1200" kern="1200" dirty="0">
                <a:solidFill>
                  <a:schemeClr val="tx1"/>
                </a:solidFill>
                <a:latin typeface="Times New Roman" pitchFamily="18" charset="0"/>
                <a:ea typeface="宋体" pitchFamily="2" charset="-122"/>
                <a:cs typeface="+mn-cs"/>
              </a:rPr>
              <a:t>post</a:t>
            </a:r>
            <a:r>
              <a:rPr lang="zh-CN" altLang="en-US" sz="1200" kern="1200" dirty="0">
                <a:solidFill>
                  <a:schemeClr val="tx1"/>
                </a:solidFill>
                <a:latin typeface="Times New Roman" pitchFamily="18" charset="0"/>
                <a:ea typeface="宋体" pitchFamily="2" charset="-122"/>
                <a:cs typeface="+mn-cs"/>
              </a:rPr>
              <a:t>方式提交的数据安全性要明显高于</a:t>
            </a:r>
            <a:r>
              <a:rPr lang="en-US" sz="1200" kern="1200" dirty="0">
                <a:solidFill>
                  <a:schemeClr val="tx1"/>
                </a:solidFill>
                <a:latin typeface="Times New Roman" pitchFamily="18" charset="0"/>
                <a:ea typeface="宋体" pitchFamily="2" charset="-122"/>
                <a:cs typeface="+mn-cs"/>
              </a:rPr>
              <a:t>get</a:t>
            </a:r>
            <a:r>
              <a:rPr lang="zh-CN" altLang="en-US" sz="1200" kern="1200" dirty="0">
                <a:solidFill>
                  <a:schemeClr val="tx1"/>
                </a:solidFill>
                <a:latin typeface="Times New Roman" pitchFamily="18" charset="0"/>
                <a:ea typeface="宋体" pitchFamily="2" charset="-122"/>
                <a:cs typeface="+mn-cs"/>
              </a:rPr>
              <a:t>方式提交的数据。因此在实际开发中通常采用</a:t>
            </a:r>
            <a:r>
              <a:rPr lang="en-US" sz="1200" kern="1200" dirty="0">
                <a:solidFill>
                  <a:schemeClr val="tx1"/>
                </a:solidFill>
                <a:latin typeface="Times New Roman" pitchFamily="18" charset="0"/>
                <a:ea typeface="宋体" pitchFamily="2" charset="-122"/>
                <a:cs typeface="+mn-cs"/>
              </a:rPr>
              <a:t>post</a:t>
            </a:r>
            <a:r>
              <a:rPr lang="zh-CN" altLang="en-US" sz="1200" kern="1200" dirty="0">
                <a:solidFill>
                  <a:schemeClr val="tx1"/>
                </a:solidFill>
                <a:latin typeface="Times New Roman" pitchFamily="18" charset="0"/>
                <a:ea typeface="宋体" pitchFamily="2" charset="-122"/>
                <a:cs typeface="+mn-cs"/>
              </a:rPr>
              <a:t>方式提交表单数据。</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r>
              <a:rPr lang="zh-CN" altLang="en-US" dirty="0"/>
              <a:t>教学指导：</a:t>
            </a:r>
            <a:endParaRPr lang="en-US" altLang="zh-CN" dirty="0"/>
          </a:p>
          <a:p>
            <a:r>
              <a:rPr lang="en-US" altLang="zh-CN" dirty="0"/>
              <a:t>1</a:t>
            </a:r>
            <a:r>
              <a:rPr lang="zh-CN" altLang="en-US" dirty="0"/>
              <a:t>、首先讲解</a:t>
            </a:r>
            <a:r>
              <a:rPr lang="en-US" altLang="zh-CN" dirty="0"/>
              <a:t>input</a:t>
            </a:r>
            <a:r>
              <a:rPr lang="zh-CN" altLang="en-US" dirty="0"/>
              <a:t>元素的基本语法，说明各个参数的含义</a:t>
            </a:r>
            <a:endParaRPr lang="en-US" altLang="zh-CN" dirty="0"/>
          </a:p>
          <a:p>
            <a:r>
              <a:rPr lang="en-US" altLang="zh-CN" dirty="0"/>
              <a:t>2</a:t>
            </a:r>
            <a:r>
              <a:rPr lang="zh-CN" altLang="en-US" dirty="0"/>
              <a:t>、然后讲解</a:t>
            </a:r>
            <a:r>
              <a:rPr lang="en-US" altLang="zh-CN" dirty="0"/>
              <a:t>input</a:t>
            </a:r>
            <a:r>
              <a:rPr lang="zh-CN" altLang="en-US" dirty="0"/>
              <a:t>的属性，说明</a:t>
            </a:r>
            <a:r>
              <a:rPr lang="en-US" altLang="zh-CN" dirty="0"/>
              <a:t>type</a:t>
            </a:r>
            <a:r>
              <a:rPr lang="zh-CN" altLang="en-US" dirty="0"/>
              <a:t>取不同值时，表示不同的表单元素，并且讲解表格中每个值表示的表单元素</a:t>
            </a:r>
          </a:p>
        </p:txBody>
      </p:sp>
      <p:sp>
        <p:nvSpPr>
          <p:cNvPr id="4" name="灯片编号占位符 3"/>
          <p:cNvSpPr>
            <a:spLocks noGrp="1"/>
          </p:cNvSpPr>
          <p:nvPr>
            <p:ph type="sldNum" sz="quarter" idx="5"/>
          </p:nvPr>
        </p:nvSpPr>
        <p:spPr/>
        <p:txBody>
          <a:bodyPr/>
          <a:lstStyle/>
          <a:p>
            <a:pPr>
              <a:defRPr/>
            </a:pPr>
            <a:fld id="{DF3F7375-6634-4311-8ECD-C6F40EB23721}" type="slidenum">
              <a:rPr lang="zh-CN" altLang="en-US" smtClean="0"/>
              <a:pPr>
                <a:defRPr/>
              </a:pPr>
              <a:t>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、讲解文本框的语法，重点说明当</a:t>
            </a:r>
            <a:r>
              <a:rPr lang="en-US" altLang="zh-CN" baseline="0" dirty="0"/>
              <a:t>type</a:t>
            </a:r>
            <a:r>
              <a:rPr lang="zh-CN" altLang="en-US" baseline="0" dirty="0"/>
              <a:t>取值为</a:t>
            </a:r>
            <a:r>
              <a:rPr lang="en-US" altLang="zh-CN" baseline="0" dirty="0"/>
              <a:t>text</a:t>
            </a:r>
            <a:r>
              <a:rPr lang="zh-CN" altLang="en-US" baseline="0" dirty="0"/>
              <a:t>时为文本框，</a:t>
            </a:r>
            <a:r>
              <a:rPr lang="en-US" altLang="zh-CN" baseline="0" dirty="0"/>
              <a:t>name</a:t>
            </a:r>
            <a:r>
              <a:rPr lang="zh-CN" altLang="en-US" baseline="0" dirty="0"/>
              <a:t>属性是必须的，其他几个属性并不是必须的，其他几个属性将根据表单需要而设置</a:t>
            </a:r>
            <a:endParaRPr lang="en-US" altLang="zh-CN" baseline="0" dirty="0"/>
          </a:p>
          <a:p>
            <a:r>
              <a:rPr lang="en-US" altLang="zh-CN" baseline="0" dirty="0"/>
              <a:t>2</a:t>
            </a:r>
            <a:r>
              <a:rPr lang="zh-CN" altLang="en-US" baseline="0" dirty="0"/>
              <a:t>、演示示例，边演示边讲解，演示</a:t>
            </a:r>
            <a:r>
              <a:rPr lang="en-US" altLang="zh-CN" baseline="0" dirty="0"/>
              <a:t>value</a:t>
            </a:r>
            <a:r>
              <a:rPr lang="zh-CN" altLang="en-US" baseline="0" dirty="0"/>
              <a:t>的初始值，</a:t>
            </a:r>
            <a:r>
              <a:rPr lang="en-US" altLang="zh-CN" baseline="0" dirty="0"/>
              <a:t>size</a:t>
            </a:r>
            <a:r>
              <a:rPr lang="zh-CN" altLang="en-US" baseline="0" dirty="0"/>
              <a:t>与</a:t>
            </a:r>
            <a:r>
              <a:rPr lang="en-US" altLang="zh-CN" baseline="0" dirty="0" err="1"/>
              <a:t>maxlength</a:t>
            </a:r>
            <a:r>
              <a:rPr lang="zh-CN" altLang="en-US" baseline="0" dirty="0"/>
              <a:t>的区别，当没有设置</a:t>
            </a:r>
            <a:r>
              <a:rPr lang="en-US" altLang="zh-CN" baseline="0" dirty="0" err="1"/>
              <a:t>maxlength</a:t>
            </a:r>
            <a:r>
              <a:rPr lang="zh-CN" altLang="en-US" baseline="0" dirty="0"/>
              <a:t>时向文本框中输入内容没有限制，当设置</a:t>
            </a:r>
            <a:r>
              <a:rPr lang="en-US" altLang="zh-CN" baseline="0" dirty="0" err="1"/>
              <a:t>maxlength</a:t>
            </a:r>
            <a:r>
              <a:rPr lang="zh-CN" altLang="en-US" baseline="0" dirty="0"/>
              <a:t>时再向文本框中输入值将会有字符数的限制</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、讲解密码框的语法，与文本框对比讲解，讲解异同点。</a:t>
            </a:r>
            <a:endParaRPr lang="en-US" altLang="zh-CN" dirty="0"/>
          </a:p>
          <a:p>
            <a:r>
              <a:rPr lang="en-US" altLang="zh-CN" dirty="0"/>
              <a:t>2</a:t>
            </a:r>
            <a:r>
              <a:rPr lang="zh-CN" altLang="en-US" dirty="0"/>
              <a:t>、重点说明当</a:t>
            </a:r>
            <a:r>
              <a:rPr lang="en-US" altLang="zh-CN" baseline="0" dirty="0"/>
              <a:t>type</a:t>
            </a:r>
            <a:r>
              <a:rPr lang="zh-CN" altLang="en-US" baseline="0" dirty="0"/>
              <a:t>取值为</a:t>
            </a:r>
            <a:r>
              <a:rPr lang="en-US" altLang="zh-CN" sz="1000" b="0" kern="1200" dirty="0">
                <a:solidFill>
                  <a:srgbClr val="FF0000"/>
                </a:solidFill>
                <a:latin typeface="Times New Roman" pitchFamily="18" charset="0"/>
                <a:ea typeface="宋体" pitchFamily="2" charset="-122"/>
                <a:cs typeface="+mn-cs"/>
              </a:rPr>
              <a:t>password</a:t>
            </a:r>
            <a:r>
              <a:rPr lang="zh-CN" altLang="en-US" baseline="0" dirty="0"/>
              <a:t>时为密码框，</a:t>
            </a:r>
            <a:r>
              <a:rPr lang="en-US" altLang="zh-CN" baseline="0" dirty="0"/>
              <a:t>name</a:t>
            </a:r>
            <a:r>
              <a:rPr lang="zh-CN" altLang="en-US" baseline="0" dirty="0"/>
              <a:t>属性是必须的，其他属性并不是必须的，实际开发中通常不设置</a:t>
            </a:r>
            <a:r>
              <a:rPr lang="en-US" altLang="zh-CN" baseline="0" dirty="0"/>
              <a:t>value</a:t>
            </a:r>
            <a:r>
              <a:rPr lang="zh-CN" altLang="en-US" baseline="0" dirty="0"/>
              <a:t>初始值。</a:t>
            </a:r>
            <a:endParaRPr lang="en-US" altLang="zh-CN" baseline="0" dirty="0"/>
          </a:p>
          <a:p>
            <a:r>
              <a:rPr lang="en-US" altLang="zh-CN" baseline="0" dirty="0"/>
              <a:t>3</a:t>
            </a:r>
            <a:r>
              <a:rPr lang="zh-CN" altLang="en-US" baseline="0" dirty="0"/>
              <a:t>、演示示例，边演示边讲解，演示向密码框中输入字符时，显示的效果，密码字符</a:t>
            </a:r>
            <a:r>
              <a:rPr lang="zh-CN" altLang="en-US" sz="1200" kern="1200" dirty="0">
                <a:solidFill>
                  <a:schemeClr val="tx1"/>
                </a:solidFill>
                <a:latin typeface="Times New Roman" pitchFamily="18" charset="0"/>
                <a:ea typeface="宋体" pitchFamily="2" charset="-122"/>
                <a:cs typeface="+mn-cs"/>
              </a:rPr>
              <a:t>以黑色实心的圆点来显示。</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、讲解单选按钮的语法，与文本框或密码框对比讲解，讲解异同点。</a:t>
            </a:r>
            <a:endParaRPr lang="en-US" altLang="zh-CN" dirty="0"/>
          </a:p>
          <a:p>
            <a:r>
              <a:rPr lang="en-US" altLang="zh-CN" dirty="0"/>
              <a:t>2</a:t>
            </a:r>
            <a:r>
              <a:rPr lang="zh-CN" altLang="en-US" dirty="0"/>
              <a:t>、重点说明当</a:t>
            </a:r>
            <a:r>
              <a:rPr lang="en-US" altLang="zh-CN" baseline="0" dirty="0"/>
              <a:t>type</a:t>
            </a:r>
            <a:r>
              <a:rPr lang="zh-CN" altLang="en-US" baseline="0" dirty="0"/>
              <a:t>取值为</a:t>
            </a:r>
            <a:r>
              <a:rPr lang="en-US" altLang="zh-CN" sz="1000" b="0" kern="1200" dirty="0">
                <a:solidFill>
                  <a:srgbClr val="FF0000"/>
                </a:solidFill>
                <a:latin typeface="Times New Roman" pitchFamily="18" charset="0"/>
                <a:ea typeface="宋体" pitchFamily="2" charset="-122"/>
                <a:cs typeface="+mn-cs"/>
              </a:rPr>
              <a:t>radio</a:t>
            </a:r>
            <a:r>
              <a:rPr lang="zh-CN" altLang="en-US" baseline="0" dirty="0"/>
              <a:t>时为单选按钮，</a:t>
            </a:r>
            <a:r>
              <a:rPr lang="en-US" altLang="zh-CN" baseline="0" dirty="0"/>
              <a:t>name</a:t>
            </a:r>
            <a:r>
              <a:rPr lang="zh-CN" altLang="en-US" baseline="0" dirty="0"/>
              <a:t>和</a:t>
            </a:r>
            <a:r>
              <a:rPr lang="en-US" altLang="zh-CN" baseline="0" dirty="0"/>
              <a:t>value</a:t>
            </a:r>
            <a:r>
              <a:rPr lang="zh-CN" altLang="en-US" baseline="0" dirty="0"/>
              <a:t>属性是必须的，其他属性并不是必须的。</a:t>
            </a:r>
            <a:endParaRPr lang="en-US" altLang="zh-CN" baseline="0" dirty="0"/>
          </a:p>
          <a:p>
            <a:r>
              <a:rPr lang="en-US" altLang="zh-CN" baseline="0" dirty="0"/>
              <a:t>3</a:t>
            </a:r>
            <a:r>
              <a:rPr lang="zh-CN" altLang="en-US" baseline="0" dirty="0"/>
              <a:t>、同一组单选按钮，</a:t>
            </a:r>
            <a:r>
              <a:rPr lang="en-US" altLang="zh-CN" baseline="0" dirty="0"/>
              <a:t>name</a:t>
            </a:r>
            <a:r>
              <a:rPr lang="zh-CN" altLang="en-US" baseline="0" dirty="0"/>
              <a:t>属性值必须相同，才能在选中单选按钮时达到互斥</a:t>
            </a:r>
            <a:endParaRPr lang="en-US" altLang="zh-CN" baseline="0" dirty="0"/>
          </a:p>
          <a:p>
            <a:r>
              <a:rPr lang="en-US" altLang="zh-CN" baseline="0" dirty="0"/>
              <a:t>4</a:t>
            </a:r>
            <a:r>
              <a:rPr lang="zh-CN" altLang="en-US" baseline="0" dirty="0"/>
              <a:t>、演示示例，边演示边讲解，希望在页面加载时单选按钮有一个默认的选项，则必须使用</a:t>
            </a:r>
            <a:r>
              <a:rPr lang="en-US" altLang="zh-CN" baseline="0" dirty="0"/>
              <a:t>checked</a:t>
            </a:r>
            <a:r>
              <a:rPr lang="zh-CN" altLang="en-US" baseline="0" dirty="0"/>
              <a:t>属性，同一组单选按钮只能有一个默认的</a:t>
            </a:r>
            <a:r>
              <a:rPr lang="en-US" altLang="zh-CN" baseline="0" dirty="0"/>
              <a:t>checked</a:t>
            </a:r>
            <a:r>
              <a:rPr lang="zh-CN" altLang="en-US" baseline="0" dirty="0"/>
              <a:t>属性</a:t>
            </a:r>
          </a:p>
          <a:p>
            <a:r>
              <a:rPr lang="zh-CN" altLang="en-US" sz="1200" kern="1200" dirty="0">
                <a:solidFill>
                  <a:schemeClr val="tx1"/>
                </a:solidFill>
                <a:latin typeface="Times New Roman" pitchFamily="18" charset="0"/>
                <a:ea typeface="宋体" pitchFamily="2" charset="-122"/>
                <a:cs typeface="+mn-cs"/>
              </a:rPr>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7" name="Picture 2">
            <a:extLst>
              <a:ext uri="{FF2B5EF4-FFF2-40B4-BE49-F238E27FC236}">
                <a16:creationId xmlns:a16="http://schemas.microsoft.com/office/drawing/2014/main" id="{82E903CC-ABF4-4E42-BA40-A9D301AB8B1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1925" y="230188"/>
            <a:ext cx="4130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直接连接符 17">
            <a:extLst>
              <a:ext uri="{FF2B5EF4-FFF2-40B4-BE49-F238E27FC236}">
                <a16:creationId xmlns:a16="http://schemas.microsoft.com/office/drawing/2014/main" id="{A46D43BE-EBA4-4725-A9A9-798A7F380A1B}"/>
              </a:ext>
            </a:extLst>
          </p:cNvPr>
          <p:cNvCxnSpPr/>
          <p:nvPr userDrawn="1"/>
        </p:nvCxnSpPr>
        <p:spPr>
          <a:xfrm>
            <a:off x="436563" y="4622800"/>
            <a:ext cx="8383587" cy="0"/>
          </a:xfrm>
          <a:prstGeom prst="line">
            <a:avLst/>
          </a:prstGeom>
          <a:ln>
            <a:solidFill>
              <a:srgbClr val="CF0D30"/>
            </a:solidFill>
          </a:ln>
        </p:spPr>
        <p:style>
          <a:lnRef idx="1">
            <a:schemeClr val="accent1"/>
          </a:lnRef>
          <a:fillRef idx="0">
            <a:schemeClr val="accent1"/>
          </a:fillRef>
          <a:effectRef idx="0">
            <a:schemeClr val="accent1"/>
          </a:effectRef>
          <a:fontRef idx="minor">
            <a:schemeClr val="tx1"/>
          </a:fontRef>
        </p:style>
      </p:cxnSp>
      <p:grpSp>
        <p:nvGrpSpPr>
          <p:cNvPr id="19" name="组合 13">
            <a:extLst>
              <a:ext uri="{FF2B5EF4-FFF2-40B4-BE49-F238E27FC236}">
                <a16:creationId xmlns:a16="http://schemas.microsoft.com/office/drawing/2014/main" id="{B96D72A7-0BD7-4F14-8C96-B9DB1F80DA2F}"/>
              </a:ext>
            </a:extLst>
          </p:cNvPr>
          <p:cNvGrpSpPr>
            <a:grpSpLocks/>
          </p:cNvGrpSpPr>
          <p:nvPr userDrawn="1"/>
        </p:nvGrpSpPr>
        <p:grpSpPr bwMode="auto">
          <a:xfrm>
            <a:off x="5219700" y="1628775"/>
            <a:ext cx="3429000" cy="728663"/>
            <a:chOff x="4495861" y="1534661"/>
            <a:chExt cx="3231649" cy="608413"/>
          </a:xfrm>
        </p:grpSpPr>
        <p:sp>
          <p:nvSpPr>
            <p:cNvPr id="20" name="圆角矩形 9">
              <a:extLst>
                <a:ext uri="{FF2B5EF4-FFF2-40B4-BE49-F238E27FC236}">
                  <a16:creationId xmlns:a16="http://schemas.microsoft.com/office/drawing/2014/main" id="{25FAAC9F-B3BE-4EC2-BFCE-688C3BF63815}"/>
                </a:ext>
              </a:extLst>
            </p:cNvPr>
            <p:cNvSpPr/>
            <p:nvPr/>
          </p:nvSpPr>
          <p:spPr>
            <a:xfrm>
              <a:off x="4495861" y="1546591"/>
              <a:ext cx="3231649" cy="55008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1" name="组合 10">
              <a:extLst>
                <a:ext uri="{FF2B5EF4-FFF2-40B4-BE49-F238E27FC236}">
                  <a16:creationId xmlns:a16="http://schemas.microsoft.com/office/drawing/2014/main" id="{C6DFE2D6-9C54-4951-B0FC-3920E0A2EAAF}"/>
                </a:ext>
              </a:extLst>
            </p:cNvPr>
            <p:cNvGrpSpPr>
              <a:grpSpLocks/>
            </p:cNvGrpSpPr>
            <p:nvPr/>
          </p:nvGrpSpPr>
          <p:grpSpPr bwMode="auto">
            <a:xfrm>
              <a:off x="4495861" y="1534661"/>
              <a:ext cx="3231649" cy="608413"/>
              <a:chOff x="4281547" y="1534661"/>
              <a:chExt cx="3231649" cy="608413"/>
            </a:xfrm>
          </p:grpSpPr>
          <p:sp>
            <p:nvSpPr>
              <p:cNvPr id="27" name="矩形 16">
                <a:extLst>
                  <a:ext uri="{FF2B5EF4-FFF2-40B4-BE49-F238E27FC236}">
                    <a16:creationId xmlns:a16="http://schemas.microsoft.com/office/drawing/2014/main" id="{D1662DE6-E836-442B-AF62-9785A2BE38AC}"/>
                  </a:ext>
                </a:extLst>
              </p:cNvPr>
              <p:cNvSpPr>
                <a:spLocks noChangeArrowheads="1"/>
              </p:cNvSpPr>
              <p:nvPr/>
            </p:nvSpPr>
            <p:spPr bwMode="auto">
              <a:xfrm>
                <a:off x="4281547" y="1534661"/>
                <a:ext cx="3231649" cy="437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800" b="1">
                    <a:solidFill>
                      <a:schemeClr val="bg1"/>
                    </a:solidFill>
                    <a:latin typeface="微软雅黑" panose="020B0503020204020204" pitchFamily="34" charset="-122"/>
                    <a:ea typeface="微软雅黑" panose="020B0503020204020204" pitchFamily="34" charset="-122"/>
                  </a:rPr>
                  <a:t>           Better Man</a:t>
                </a:r>
                <a:endParaRPr lang="zh-CN" altLang="en-US" sz="2800" b="1">
                  <a:solidFill>
                    <a:schemeClr val="bg1"/>
                  </a:solidFill>
                  <a:latin typeface="微软雅黑" panose="020B0503020204020204" pitchFamily="34" charset="-122"/>
                  <a:ea typeface="微软雅黑" panose="020B0503020204020204" pitchFamily="34" charset="-122"/>
                </a:endParaRPr>
              </a:p>
            </p:txBody>
          </p:sp>
          <p:sp>
            <p:nvSpPr>
              <p:cNvPr id="28" name="矩形 17">
                <a:extLst>
                  <a:ext uri="{FF2B5EF4-FFF2-40B4-BE49-F238E27FC236}">
                    <a16:creationId xmlns:a16="http://schemas.microsoft.com/office/drawing/2014/main" id="{ABEA00AE-8372-400B-B8E6-1043BDE03DF4}"/>
                  </a:ext>
                </a:extLst>
              </p:cNvPr>
              <p:cNvSpPr>
                <a:spLocks noChangeArrowheads="1"/>
              </p:cNvSpPr>
              <p:nvPr/>
            </p:nvSpPr>
            <p:spPr bwMode="auto">
              <a:xfrm>
                <a:off x="4306982" y="1774580"/>
                <a:ext cx="1149031" cy="368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b="1">
                    <a:solidFill>
                      <a:schemeClr val="bg1"/>
                    </a:solidFill>
                    <a:latin typeface="微软雅黑" panose="020B0503020204020204" pitchFamily="34" charset="-122"/>
                    <a:ea typeface="微软雅黑" panose="020B0503020204020204" pitchFamily="34" charset="-122"/>
                  </a:rPr>
                  <a:t>To be a </a:t>
                </a:r>
                <a:endParaRPr lang="zh-CN" altLang="en-US" b="1">
                  <a:solidFill>
                    <a:schemeClr val="bg1"/>
                  </a:solidFill>
                  <a:latin typeface="微软雅黑" panose="020B0503020204020204" pitchFamily="34" charset="-122"/>
                  <a:ea typeface="微软雅黑" panose="020B0503020204020204" pitchFamily="34" charset="-122"/>
                </a:endParaRPr>
              </a:p>
            </p:txBody>
          </p:sp>
        </p:grpSp>
      </p:grpSp>
      <p:sp>
        <p:nvSpPr>
          <p:cNvPr id="29" name="TextBox 13">
            <a:extLst>
              <a:ext uri="{FF2B5EF4-FFF2-40B4-BE49-F238E27FC236}">
                <a16:creationId xmlns:a16="http://schemas.microsoft.com/office/drawing/2014/main" id="{2E45F3F4-8D39-411C-985B-3F0CDBD68E99}"/>
              </a:ext>
            </a:extLst>
          </p:cNvPr>
          <p:cNvSpPr txBox="1">
            <a:spLocks noChangeArrowheads="1"/>
          </p:cNvSpPr>
          <p:nvPr userDrawn="1"/>
        </p:nvSpPr>
        <p:spPr bwMode="auto">
          <a:xfrm>
            <a:off x="6804025" y="6140450"/>
            <a:ext cx="2171700" cy="47783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lnSpc>
                <a:spcPts val="1500"/>
              </a:lnSpc>
              <a:spcBef>
                <a:spcPts val="0"/>
              </a:spcBef>
              <a:spcAft>
                <a:spcPts val="0"/>
              </a:spcAft>
              <a:defRPr/>
            </a:pPr>
            <a:r>
              <a:rPr lang="zh-CN" altLang="en-US" sz="1200" b="1" dirty="0">
                <a:solidFill>
                  <a:srgbClr val="595758"/>
                </a:solidFill>
                <a:latin typeface="微软雅黑" panose="020B0503020204020204" pitchFamily="34" charset="-122"/>
                <a:ea typeface="微软雅黑" panose="020B0503020204020204" pitchFamily="34" charset="-122"/>
              </a:rPr>
              <a:t>互联网专业教育研究院</a:t>
            </a:r>
            <a:endParaRPr lang="en-US" altLang="zh-CN" sz="1200" b="1" dirty="0">
              <a:solidFill>
                <a:srgbClr val="595758"/>
              </a:solidFill>
              <a:latin typeface="微软雅黑" panose="020B0503020204020204" pitchFamily="34" charset="-122"/>
              <a:ea typeface="微软雅黑" panose="020B0503020204020204" pitchFamily="34" charset="-122"/>
            </a:endParaRPr>
          </a:p>
          <a:p>
            <a:pPr eaLnBrk="1" fontAlgn="auto" hangingPunct="1">
              <a:lnSpc>
                <a:spcPts val="1500"/>
              </a:lnSpc>
              <a:spcBef>
                <a:spcPts val="0"/>
              </a:spcBef>
              <a:spcAft>
                <a:spcPts val="0"/>
              </a:spcAft>
              <a:defRPr/>
            </a:pPr>
            <a:r>
              <a:rPr lang="zh-CN" altLang="en-US" sz="1200" b="1" dirty="0">
                <a:solidFill>
                  <a:srgbClr val="595758"/>
                </a:solidFill>
                <a:latin typeface="微软雅黑" panose="020B0503020204020204" pitchFamily="34" charset="-122"/>
                <a:ea typeface="微软雅黑" panose="020B0503020204020204" pitchFamily="34" charset="-122"/>
              </a:rPr>
              <a:t>华信智原教育技术有限公司</a:t>
            </a:r>
            <a:endParaRPr lang="en-US" altLang="zh-CN" sz="1200" b="1" dirty="0">
              <a:solidFill>
                <a:srgbClr val="595758"/>
              </a:solidFill>
              <a:latin typeface="微软雅黑" panose="020B0503020204020204" pitchFamily="34" charset="-122"/>
              <a:ea typeface="微软雅黑" panose="020B0503020204020204" pitchFamily="34" charset="-122"/>
            </a:endParaRPr>
          </a:p>
        </p:txBody>
      </p:sp>
      <p:sp>
        <p:nvSpPr>
          <p:cNvPr id="30" name="圆角矩形 14">
            <a:extLst>
              <a:ext uri="{FF2B5EF4-FFF2-40B4-BE49-F238E27FC236}">
                <a16:creationId xmlns:a16="http://schemas.microsoft.com/office/drawing/2014/main" id="{CA0B35DA-D11F-4C83-9639-F9E7518E311B}"/>
              </a:ext>
            </a:extLst>
          </p:cNvPr>
          <p:cNvSpPr/>
          <p:nvPr userDrawn="1"/>
        </p:nvSpPr>
        <p:spPr bwMode="auto">
          <a:xfrm>
            <a:off x="6875463" y="5854700"/>
            <a:ext cx="973137" cy="252413"/>
          </a:xfrm>
          <a:prstGeom prst="roundRect">
            <a:avLst/>
          </a:prstGeom>
          <a:solidFill>
            <a:srgbClr val="595758"/>
          </a:solidFill>
          <a:ln>
            <a:no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altLang="zh-CN" sz="1000" b="1" dirty="0">
                <a:solidFill>
                  <a:schemeClr val="bg1"/>
                </a:solidFill>
                <a:latin typeface="微软雅黑" panose="020B0503020204020204" pitchFamily="34" charset="-122"/>
                <a:ea typeface="微软雅黑" panose="020B0503020204020204" pitchFamily="34" charset="-122"/>
              </a:rPr>
              <a:t>XH  V 1.0</a:t>
            </a:r>
            <a:endParaRPr lang="zh-CN" altLang="en-US" sz="1200" dirty="0"/>
          </a:p>
        </p:txBody>
      </p:sp>
      <p:sp>
        <p:nvSpPr>
          <p:cNvPr id="31" name="标题 1">
            <a:extLst>
              <a:ext uri="{FF2B5EF4-FFF2-40B4-BE49-F238E27FC236}">
                <a16:creationId xmlns:a16="http://schemas.microsoft.com/office/drawing/2014/main" id="{CB546061-43D2-4181-BF70-9E9374D054D7}"/>
              </a:ext>
            </a:extLst>
          </p:cNvPr>
          <p:cNvSpPr>
            <a:spLocks noGrp="1"/>
          </p:cNvSpPr>
          <p:nvPr>
            <p:ph type="ctrTitle"/>
          </p:nvPr>
        </p:nvSpPr>
        <p:spPr>
          <a:xfrm>
            <a:off x="419100" y="3540128"/>
            <a:ext cx="7337424" cy="1470025"/>
          </a:xfrm>
          <a:prstGeom prst="rect">
            <a:avLst/>
          </a:prstGeom>
          <a:noFill/>
        </p:spPr>
        <p:txBody>
          <a:bodyPr>
            <a:normAutofit/>
          </a:bodyPr>
          <a:lstStyle>
            <a:lvl1pPr algn="l">
              <a:defRPr sz="4400" b="1">
                <a:solidFill>
                  <a:schemeClr val="tx1">
                    <a:lumMod val="95000"/>
                    <a:lumOff val="5000"/>
                  </a:schemeClr>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2" name="日期占位符 1">
            <a:extLst>
              <a:ext uri="{FF2B5EF4-FFF2-40B4-BE49-F238E27FC236}">
                <a16:creationId xmlns:a16="http://schemas.microsoft.com/office/drawing/2014/main" id="{A0E656C9-54B3-4EC2-941F-71409332D15C}"/>
              </a:ext>
            </a:extLst>
          </p:cNvPr>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zh-CN" altLang="zh-CN"/>
          </a:p>
        </p:txBody>
      </p:sp>
      <p:sp>
        <p:nvSpPr>
          <p:cNvPr id="33" name="页脚占位符 2">
            <a:extLst>
              <a:ext uri="{FF2B5EF4-FFF2-40B4-BE49-F238E27FC236}">
                <a16:creationId xmlns:a16="http://schemas.microsoft.com/office/drawing/2014/main" id="{25626DAE-7534-40A4-AF6A-FEB0E031D0F6}"/>
              </a:ext>
            </a:extLst>
          </p:cNvPr>
          <p:cNvSpPr>
            <a:spLocks noGrp="1"/>
          </p:cNvSpPr>
          <p:nvPr>
            <p:ph type="ftr" sz="quarter" idx="11"/>
          </p:nvPr>
        </p:nvSpPr>
        <p:spPr>
          <a:xfrm>
            <a:off x="3124200" y="6245225"/>
            <a:ext cx="2895600" cy="476250"/>
          </a:xfrm>
          <a:prstGeom prst="rect">
            <a:avLst/>
          </a:prstGeom>
        </p:spPr>
        <p:txBody>
          <a:bodyPr/>
          <a:lstStyle>
            <a:lvl1pPr>
              <a:defRPr/>
            </a:lvl1pPr>
          </a:lstStyle>
          <a:p>
            <a:pPr>
              <a:defRPr/>
            </a:pPr>
            <a:endParaRPr lang="zh-CN" altLang="zh-CN"/>
          </a:p>
        </p:txBody>
      </p:sp>
      <p:sp>
        <p:nvSpPr>
          <p:cNvPr id="34" name="灯片编号占位符 3">
            <a:extLst>
              <a:ext uri="{FF2B5EF4-FFF2-40B4-BE49-F238E27FC236}">
                <a16:creationId xmlns:a16="http://schemas.microsoft.com/office/drawing/2014/main" id="{AD0BB462-6DBB-428B-961D-E45F3C8CF2AD}"/>
              </a:ext>
            </a:extLst>
          </p:cNvPr>
          <p:cNvSpPr>
            <a:spLocks noGrp="1"/>
          </p:cNvSpPr>
          <p:nvPr>
            <p:ph type="sldNum" sz="quarter" idx="12"/>
          </p:nvPr>
        </p:nvSpPr>
        <p:spPr>
          <a:xfrm>
            <a:off x="6553200" y="6245225"/>
            <a:ext cx="2133600" cy="476250"/>
          </a:xfrm>
          <a:prstGeom prst="rect">
            <a:avLst/>
          </a:prstGeom>
        </p:spPr>
        <p:txBody>
          <a:bodyPr/>
          <a:lstStyle>
            <a:lvl1pPr>
              <a:defRPr smtClean="0"/>
            </a:lvl1pPr>
          </a:lstStyle>
          <a:p>
            <a:pPr>
              <a:defRPr/>
            </a:pPr>
            <a:fld id="{159E117B-2A3B-48CD-B486-10EB9FE4AFF8}" type="slidenum">
              <a:rPr lang="zh-CN" altLang="zh-CN"/>
              <a:pPr>
                <a:defRPr/>
              </a:pPr>
              <a:t>‹#›</a:t>
            </a:fld>
            <a:endParaRPr lang="zh-CN" altLang="zh-CN"/>
          </a:p>
        </p:txBody>
      </p:sp>
    </p:spTree>
    <p:extLst>
      <p:ext uri="{BB962C8B-B14F-4D97-AF65-F5344CB8AC3E}">
        <p14:creationId xmlns:p14="http://schemas.microsoft.com/office/powerpoint/2010/main" val="3905081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C0F0EC66-1242-4993-84F3-D483639BEDF6}"/>
              </a:ext>
            </a:extLst>
          </p:cNvPr>
          <p:cNvCxnSpPr/>
          <p:nvPr userDrawn="1"/>
        </p:nvCxnSpPr>
        <p:spPr>
          <a:xfrm>
            <a:off x="0" y="490538"/>
            <a:ext cx="914400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EE01F185-897B-43BC-B505-D26F8B5238A4}"/>
              </a:ext>
            </a:extLst>
          </p:cNvPr>
          <p:cNvSpPr/>
          <p:nvPr userDrawn="1"/>
        </p:nvSpPr>
        <p:spPr>
          <a:xfrm>
            <a:off x="7019925" y="6581775"/>
            <a:ext cx="2124075" cy="276225"/>
          </a:xfrm>
          <a:prstGeom prst="rect">
            <a:avLst/>
          </a:prstGeom>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eaLnBrk="1" hangingPunct="1">
              <a:buFont typeface="Arial" panose="020B0604020202020204" pitchFamily="34" charset="0"/>
              <a:buNone/>
              <a:defRPr/>
            </a:pPr>
            <a:r>
              <a:rPr lang="en-US" altLang="zh-CN" sz="1200" dirty="0">
                <a:solidFill>
                  <a:schemeClr val="tx1">
                    <a:lumMod val="65000"/>
                    <a:lumOff val="35000"/>
                  </a:schemeClr>
                </a:solidFill>
                <a:latin typeface="微软雅黑" pitchFamily="34" charset="-122"/>
                <a:ea typeface="微软雅黑" pitchFamily="34" charset="-122"/>
              </a:rPr>
              <a:t>------  </a:t>
            </a:r>
            <a:r>
              <a:rPr lang="zh-CN" altLang="en-US" sz="1200" dirty="0">
                <a:solidFill>
                  <a:schemeClr val="tx1">
                    <a:lumMod val="65000"/>
                    <a:lumOff val="35000"/>
                  </a:schemeClr>
                </a:solidFill>
                <a:latin typeface="微软雅黑" pitchFamily="34" charset="-122"/>
                <a:ea typeface="微软雅黑" pitchFamily="34" charset="-122"/>
              </a:rPr>
              <a:t>知而获智，智达高远</a:t>
            </a:r>
          </a:p>
        </p:txBody>
      </p:sp>
      <p:sp>
        <p:nvSpPr>
          <p:cNvPr id="6" name="标题 1">
            <a:extLst>
              <a:ext uri="{FF2B5EF4-FFF2-40B4-BE49-F238E27FC236}">
                <a16:creationId xmlns:a16="http://schemas.microsoft.com/office/drawing/2014/main" id="{E90725E1-E65C-478C-BFDB-E9A90D4742EA}"/>
              </a:ext>
            </a:extLst>
          </p:cNvPr>
          <p:cNvSpPr>
            <a:spLocks noGrp="1"/>
          </p:cNvSpPr>
          <p:nvPr>
            <p:ph type="title"/>
          </p:nvPr>
        </p:nvSpPr>
        <p:spPr>
          <a:xfrm>
            <a:off x="6588224" y="239103"/>
            <a:ext cx="2300062" cy="523220"/>
          </a:xfrm>
          <a:prstGeom prst="rect">
            <a:avLst/>
          </a:prstGeom>
          <a:solidFill>
            <a:srgbClr val="F5F5F5"/>
          </a:solidFill>
        </p:spPr>
        <p:txBody>
          <a:bodyPr>
            <a:spAutoFit/>
          </a:bodyPr>
          <a:lstStyle>
            <a:lvl1pPr>
              <a:defRPr sz="2800" b="1">
                <a:solidFill>
                  <a:srgbClr val="595758"/>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Tree>
    <p:extLst>
      <p:ext uri="{BB962C8B-B14F-4D97-AF65-F5344CB8AC3E}">
        <p14:creationId xmlns:p14="http://schemas.microsoft.com/office/powerpoint/2010/main" val="2095881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4F0416F-CE83-4962-AF57-DF035D34CA33}"/>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1925" y="230188"/>
            <a:ext cx="4130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3">
            <a:extLst>
              <a:ext uri="{FF2B5EF4-FFF2-40B4-BE49-F238E27FC236}">
                <a16:creationId xmlns:a16="http://schemas.microsoft.com/office/drawing/2014/main" id="{8E3B75D2-ECE3-40FF-97F8-3C60E47C9DD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40072" y="2252663"/>
            <a:ext cx="8280400" cy="312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日期占位符 1">
            <a:extLst>
              <a:ext uri="{FF2B5EF4-FFF2-40B4-BE49-F238E27FC236}">
                <a16:creationId xmlns:a16="http://schemas.microsoft.com/office/drawing/2014/main" id="{6EAD0ECE-4ABE-42EF-9B62-5EA22BADD74F}"/>
              </a:ext>
            </a:extLst>
          </p:cNvPr>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zh-CN" altLang="zh-CN"/>
          </a:p>
        </p:txBody>
      </p:sp>
      <p:sp>
        <p:nvSpPr>
          <p:cNvPr id="7" name="页脚占位符 2">
            <a:extLst>
              <a:ext uri="{FF2B5EF4-FFF2-40B4-BE49-F238E27FC236}">
                <a16:creationId xmlns:a16="http://schemas.microsoft.com/office/drawing/2014/main" id="{B6D5BB45-5360-4C7C-A193-0B179082F54B}"/>
              </a:ext>
            </a:extLst>
          </p:cNvPr>
          <p:cNvSpPr>
            <a:spLocks noGrp="1"/>
          </p:cNvSpPr>
          <p:nvPr>
            <p:ph type="ftr" sz="quarter" idx="11"/>
          </p:nvPr>
        </p:nvSpPr>
        <p:spPr>
          <a:xfrm>
            <a:off x="3124200" y="6245225"/>
            <a:ext cx="2895600" cy="476250"/>
          </a:xfrm>
          <a:prstGeom prst="rect">
            <a:avLst/>
          </a:prstGeom>
        </p:spPr>
        <p:txBody>
          <a:bodyPr/>
          <a:lstStyle>
            <a:lvl1pPr>
              <a:defRPr/>
            </a:lvl1pPr>
          </a:lstStyle>
          <a:p>
            <a:pPr>
              <a:defRPr/>
            </a:pPr>
            <a:endParaRPr lang="zh-CN" altLang="zh-CN"/>
          </a:p>
        </p:txBody>
      </p:sp>
      <p:sp>
        <p:nvSpPr>
          <p:cNvPr id="8" name="灯片编号占位符 3">
            <a:extLst>
              <a:ext uri="{FF2B5EF4-FFF2-40B4-BE49-F238E27FC236}">
                <a16:creationId xmlns:a16="http://schemas.microsoft.com/office/drawing/2014/main" id="{149C854A-6E66-4E59-9BB3-72018886F9A3}"/>
              </a:ext>
            </a:extLst>
          </p:cNvPr>
          <p:cNvSpPr>
            <a:spLocks noGrp="1"/>
          </p:cNvSpPr>
          <p:nvPr>
            <p:ph type="sldNum" sz="quarter" idx="12"/>
          </p:nvPr>
        </p:nvSpPr>
        <p:spPr>
          <a:xfrm>
            <a:off x="6553200" y="6245225"/>
            <a:ext cx="2133600" cy="476250"/>
          </a:xfrm>
          <a:prstGeom prst="rect">
            <a:avLst/>
          </a:prstGeom>
        </p:spPr>
        <p:txBody>
          <a:bodyPr/>
          <a:lstStyle>
            <a:lvl1pPr>
              <a:defRPr smtClean="0"/>
            </a:lvl1pPr>
          </a:lstStyle>
          <a:p>
            <a:pPr>
              <a:defRPr/>
            </a:pPr>
            <a:fld id="{5F4E3CFC-D9BE-4B91-86E9-87767847584A}" type="slidenum">
              <a:rPr lang="zh-CN" altLang="zh-CN"/>
              <a:pPr>
                <a:defRPr/>
              </a:pPr>
              <a:t>‹#›</a:t>
            </a:fld>
            <a:endParaRPr lang="zh-CN" altLang="zh-CN"/>
          </a:p>
        </p:txBody>
      </p:sp>
    </p:spTree>
    <p:extLst>
      <p:ext uri="{BB962C8B-B14F-4D97-AF65-F5344CB8AC3E}">
        <p14:creationId xmlns:p14="http://schemas.microsoft.com/office/powerpoint/2010/main" val="7582053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F9D4007-EC65-48A9-A7F8-0F7AAA45A8A7}"/>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7" name="Rectangle 3">
            <a:extLst>
              <a:ext uri="{FF2B5EF4-FFF2-40B4-BE49-F238E27FC236}">
                <a16:creationId xmlns:a16="http://schemas.microsoft.com/office/drawing/2014/main" id="{31794BB7-F5AA-4E2F-BEBA-6C2F21C6A4C4}"/>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Rectangle 4">
            <a:extLst>
              <a:ext uri="{FF2B5EF4-FFF2-40B4-BE49-F238E27FC236}">
                <a16:creationId xmlns:a16="http://schemas.microsoft.com/office/drawing/2014/main" id="{2D0DB79B-76C1-4337-8439-F8FD2764A300}"/>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buFontTx/>
              <a:buNone/>
              <a:defRPr sz="1400">
                <a:latin typeface="Arial" panose="020B0604020202020204" pitchFamily="34" charset="0"/>
              </a:defRPr>
            </a:lvl1pPr>
          </a:lstStyle>
          <a:p>
            <a:pPr>
              <a:defRPr/>
            </a:pPr>
            <a:endParaRPr lang="zh-CN" altLang="zh-CN"/>
          </a:p>
        </p:txBody>
      </p:sp>
      <p:sp>
        <p:nvSpPr>
          <p:cNvPr id="9" name="Rectangle 5">
            <a:extLst>
              <a:ext uri="{FF2B5EF4-FFF2-40B4-BE49-F238E27FC236}">
                <a16:creationId xmlns:a16="http://schemas.microsoft.com/office/drawing/2014/main" id="{3F46333D-A620-4921-B6F3-DD04EF2B763F}"/>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buFontTx/>
              <a:buNone/>
              <a:defRPr sz="1400">
                <a:latin typeface="Arial" panose="020B0604020202020204" pitchFamily="34" charset="0"/>
              </a:defRPr>
            </a:lvl1pPr>
          </a:lstStyle>
          <a:p>
            <a:pPr>
              <a:defRPr/>
            </a:pPr>
            <a:endParaRPr lang="zh-CN" altLang="zh-CN"/>
          </a:p>
        </p:txBody>
      </p:sp>
      <p:sp>
        <p:nvSpPr>
          <p:cNvPr id="10" name="Rectangle 6">
            <a:extLst>
              <a:ext uri="{FF2B5EF4-FFF2-40B4-BE49-F238E27FC236}">
                <a16:creationId xmlns:a16="http://schemas.microsoft.com/office/drawing/2014/main" id="{E2889841-D589-4855-A0A4-46318CF68C0F}"/>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400" smtClean="0"/>
            </a:lvl1pPr>
          </a:lstStyle>
          <a:p>
            <a:pPr>
              <a:defRPr/>
            </a:pPr>
            <a:fld id="{DDD2E4FB-C434-4A3F-9568-959C350DA750}"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sldLayoutIdLst>
    <p:sldLayoutId id="2147484469" r:id="rId1"/>
    <p:sldLayoutId id="2147484470" r:id="rId2"/>
    <p:sldLayoutId id="2147484471" r:id="rId3"/>
  </p:sldLayoutIdLst>
  <p:hf hdr="0" ftr="0" dt="0"/>
  <p:txStyles>
    <p:titleStyle>
      <a:lvl1pPr algn="r" rtl="0" eaLnBrk="0" fontAlgn="base" hangingPunct="0">
        <a:spcBef>
          <a:spcPct val="0"/>
        </a:spcBef>
        <a:spcAft>
          <a:spcPct val="0"/>
        </a:spcAft>
        <a:defRPr lang="zh-CN" altLang="en-US" sz="2800" b="1" dirty="0">
          <a:solidFill>
            <a:srgbClr val="121F55"/>
          </a:solidFill>
          <a:latin typeface="微软雅黑" pitchFamily="34" charset="-122"/>
          <a:ea typeface="微软雅黑" pitchFamily="34" charset="-122"/>
          <a:cs typeface="+mj-cs"/>
        </a:defRPr>
      </a:lvl1pPr>
      <a:lvl2pPr algn="r" rtl="0" eaLnBrk="0" fontAlgn="base" hangingPunct="0">
        <a:spcBef>
          <a:spcPct val="0"/>
        </a:spcBef>
        <a:spcAft>
          <a:spcPct val="0"/>
        </a:spcAft>
        <a:defRPr sz="2800" b="1">
          <a:solidFill>
            <a:srgbClr val="121F55"/>
          </a:solidFill>
          <a:latin typeface="微软雅黑" pitchFamily="34" charset="-122"/>
          <a:ea typeface="微软雅黑" pitchFamily="34" charset="-122"/>
        </a:defRPr>
      </a:lvl2pPr>
      <a:lvl3pPr algn="r" rtl="0" eaLnBrk="0" fontAlgn="base" hangingPunct="0">
        <a:spcBef>
          <a:spcPct val="0"/>
        </a:spcBef>
        <a:spcAft>
          <a:spcPct val="0"/>
        </a:spcAft>
        <a:defRPr sz="2800" b="1">
          <a:solidFill>
            <a:srgbClr val="121F55"/>
          </a:solidFill>
          <a:latin typeface="微软雅黑" pitchFamily="34" charset="-122"/>
          <a:ea typeface="微软雅黑" pitchFamily="34" charset="-122"/>
        </a:defRPr>
      </a:lvl3pPr>
      <a:lvl4pPr algn="r" rtl="0" eaLnBrk="0" fontAlgn="base" hangingPunct="0">
        <a:spcBef>
          <a:spcPct val="0"/>
        </a:spcBef>
        <a:spcAft>
          <a:spcPct val="0"/>
        </a:spcAft>
        <a:defRPr sz="2800" b="1">
          <a:solidFill>
            <a:srgbClr val="121F55"/>
          </a:solidFill>
          <a:latin typeface="微软雅黑" pitchFamily="34" charset="-122"/>
          <a:ea typeface="微软雅黑" pitchFamily="34" charset="-122"/>
        </a:defRPr>
      </a:lvl4pPr>
      <a:lvl5pPr algn="r" rtl="0" eaLnBrk="0" fontAlgn="base" hangingPunct="0">
        <a:spcBef>
          <a:spcPct val="0"/>
        </a:spcBef>
        <a:spcAft>
          <a:spcPct val="0"/>
        </a:spcAft>
        <a:defRPr sz="2800" b="1">
          <a:solidFill>
            <a:srgbClr val="121F55"/>
          </a:solidFill>
          <a:latin typeface="微软雅黑" pitchFamily="34" charset="-122"/>
          <a:ea typeface="微软雅黑" pitchFamily="34" charset="-122"/>
        </a:defRPr>
      </a:lvl5pPr>
      <a:lvl6pPr marL="457200" algn="r" rtl="0" eaLnBrk="1" fontAlgn="base" hangingPunct="1">
        <a:spcBef>
          <a:spcPct val="0"/>
        </a:spcBef>
        <a:spcAft>
          <a:spcPct val="0"/>
        </a:spcAft>
        <a:defRPr sz="3200">
          <a:solidFill>
            <a:schemeClr val="bg1"/>
          </a:solidFill>
          <a:latin typeface="Arial" charset="0"/>
          <a:ea typeface="黑体" pitchFamily="2" charset="-122"/>
        </a:defRPr>
      </a:lvl6pPr>
      <a:lvl7pPr marL="914400" algn="r" rtl="0" eaLnBrk="1" fontAlgn="base" hangingPunct="1">
        <a:spcBef>
          <a:spcPct val="0"/>
        </a:spcBef>
        <a:spcAft>
          <a:spcPct val="0"/>
        </a:spcAft>
        <a:defRPr sz="3200">
          <a:solidFill>
            <a:schemeClr val="bg1"/>
          </a:solidFill>
          <a:latin typeface="Arial" charset="0"/>
          <a:ea typeface="黑体" pitchFamily="2" charset="-122"/>
        </a:defRPr>
      </a:lvl7pPr>
      <a:lvl8pPr marL="1371600" algn="r" rtl="0" eaLnBrk="1" fontAlgn="base" hangingPunct="1">
        <a:spcBef>
          <a:spcPct val="0"/>
        </a:spcBef>
        <a:spcAft>
          <a:spcPct val="0"/>
        </a:spcAft>
        <a:defRPr sz="3200">
          <a:solidFill>
            <a:schemeClr val="bg1"/>
          </a:solidFill>
          <a:latin typeface="Arial" charset="0"/>
          <a:ea typeface="黑体" pitchFamily="2" charset="-122"/>
        </a:defRPr>
      </a:lvl8pPr>
      <a:lvl9pPr marL="1828800" algn="r" rtl="0" eaLnBrk="1" fontAlgn="base" hangingPunct="1">
        <a:spcBef>
          <a:spcPct val="0"/>
        </a:spcBef>
        <a:spcAft>
          <a:spcPct val="0"/>
        </a:spcAft>
        <a:defRPr sz="3200">
          <a:solidFill>
            <a:schemeClr val="bg1"/>
          </a:solidFill>
          <a:latin typeface="Arial" charset="0"/>
          <a:ea typeface="黑体" pitchFamily="2" charset="-122"/>
        </a:defRPr>
      </a:lvl9pPr>
    </p:titleStyle>
    <p:bodyStyle>
      <a:lvl1pPr marL="342900" indent="-342900" algn="l" rtl="0" eaLnBrk="0" fontAlgn="base" hangingPunct="0">
        <a:spcBef>
          <a:spcPct val="20000"/>
        </a:spcBef>
        <a:spcAft>
          <a:spcPct val="0"/>
        </a:spcAft>
        <a:buClr>
          <a:srgbClr val="C00000"/>
        </a:buClr>
        <a:buSzPct val="100000"/>
        <a:buFont typeface="微软雅黑" panose="020B0503020204020204" pitchFamily="34" charset="-122"/>
        <a:buChar char="Ω"/>
        <a:defRPr sz="2600" b="1">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lr>
          <a:srgbClr val="C00000"/>
        </a:buClr>
        <a:buSzPct val="100000"/>
        <a:buFont typeface="Wingdings" panose="05000000000000000000" pitchFamily="2" charset="2"/>
        <a:buChar char="l"/>
        <a:defRPr sz="2400" b="1">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lr>
          <a:srgbClr val="C00000"/>
        </a:buClr>
        <a:buSzPct val="85000"/>
        <a:buFont typeface="Wingdings" pitchFamily="2" charset="2"/>
        <a:buChar char="Ø"/>
        <a:defRPr sz="2000" b="1">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Clr>
          <a:srgbClr val="C00000"/>
        </a:buClr>
        <a:buFont typeface="Wingdings" pitchFamily="2" charset="2"/>
        <a:buChar char="Ø"/>
        <a:defRPr sz="2000" b="1">
          <a:solidFill>
            <a:schemeClr val="tx1"/>
          </a:solidFill>
          <a:latin typeface="+mn-lt"/>
          <a:ea typeface="楷体_GB2312" pitchFamily="49" charset="-122"/>
          <a:cs typeface="楷体_GB2312"/>
        </a:defRPr>
      </a:lvl4pPr>
      <a:lvl5pPr marL="2057400" indent="-228600" algn="l" rtl="0" eaLnBrk="0" fontAlgn="base" hangingPunct="0">
        <a:spcBef>
          <a:spcPct val="20000"/>
        </a:spcBef>
        <a:spcAft>
          <a:spcPct val="0"/>
        </a:spcAft>
        <a:buClr>
          <a:srgbClr val="C00000"/>
        </a:buClr>
        <a:buChar char="»"/>
        <a:defRPr sz="2000" b="1">
          <a:solidFill>
            <a:schemeClr val="tx1"/>
          </a:solidFill>
          <a:latin typeface="+mn-lt"/>
          <a:ea typeface="楷体_GB2312" pitchFamily="49" charset="-122"/>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ctrTitle"/>
          </p:nvPr>
        </p:nvSpPr>
        <p:spPr>
          <a:prstGeom prst="rect">
            <a:avLst/>
          </a:prstGeom>
        </p:spPr>
        <p:txBody>
          <a:bodyPr>
            <a:noAutofit/>
          </a:bodyPr>
          <a:lstStyle/>
          <a:p>
            <a:pPr algn="l" eaLnBrk="1" hangingPunct="1">
              <a:defRPr/>
            </a:pPr>
            <a:r>
              <a:rPr lang="zh-CN" altLang="en-US" sz="3600" dirty="0"/>
              <a:t>第三章 表单</a:t>
            </a:r>
            <a:endParaRPr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36672" y="285728"/>
            <a:ext cx="2427940" cy="523220"/>
          </a:xfrm>
          <a:prstGeom prst="rect">
            <a:avLst/>
          </a:prstGeom>
        </p:spPr>
        <p:txBody>
          <a:bodyPr/>
          <a:lstStyle/>
          <a:p>
            <a:r>
              <a:rPr lang="zh-CN" altLang="en-US" dirty="0"/>
              <a:t>表单元素</a:t>
            </a:r>
            <a:r>
              <a:rPr lang="en-US" altLang="zh-CN" dirty="0"/>
              <a:t>13-3</a:t>
            </a:r>
            <a:endParaRPr lang="zh-CN" altLang="en-US" dirty="0"/>
          </a:p>
        </p:txBody>
      </p:sp>
      <p:sp>
        <p:nvSpPr>
          <p:cNvPr id="3" name="内容占位符 2"/>
          <p:cNvSpPr>
            <a:spLocks noGrp="1"/>
          </p:cNvSpPr>
          <p:nvPr>
            <p:ph idx="4294967295"/>
          </p:nvPr>
        </p:nvSpPr>
        <p:spPr>
          <a:xfrm>
            <a:off x="784254" y="836712"/>
            <a:ext cx="7645398" cy="5143536"/>
          </a:xfrm>
          <a:prstGeom prst="rect">
            <a:avLst/>
          </a:prstGeom>
        </p:spPr>
        <p:txBody>
          <a:bodyPr/>
          <a:lstStyle/>
          <a:p>
            <a:r>
              <a:rPr lang="zh-CN" altLang="en-US" dirty="0"/>
              <a:t>单选按钮</a:t>
            </a:r>
          </a:p>
        </p:txBody>
      </p:sp>
      <p:sp>
        <p:nvSpPr>
          <p:cNvPr id="7" name="TextBox 6"/>
          <p:cNvSpPr txBox="1"/>
          <p:nvPr/>
        </p:nvSpPr>
        <p:spPr>
          <a:xfrm>
            <a:off x="107504" y="1857364"/>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语法</a:t>
            </a:r>
          </a:p>
        </p:txBody>
      </p:sp>
      <p:sp>
        <p:nvSpPr>
          <p:cNvPr id="8" name="AutoShape 3"/>
          <p:cNvSpPr>
            <a:spLocks noChangeArrowheads="1"/>
          </p:cNvSpPr>
          <p:nvPr/>
        </p:nvSpPr>
        <p:spPr bwMode="auto">
          <a:xfrm>
            <a:off x="785786" y="2738424"/>
            <a:ext cx="7858180" cy="1200329"/>
          </a:xfrm>
          <a:prstGeom prst="roundRect">
            <a:avLst>
              <a:gd name="adj" fmla="val 0"/>
            </a:avLst>
          </a:prstGeom>
          <a:solidFill>
            <a:srgbClr val="EDF5FD"/>
          </a:solidFill>
          <a:ln w="25400" cap="flat" cmpd="sng" algn="ctr">
            <a:solidFill>
              <a:srgbClr val="C0000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200000"/>
              </a:lnSpc>
              <a:spcAft>
                <a:spcPts val="0"/>
              </a:spcAft>
              <a:buClr>
                <a:schemeClr val="folHlink"/>
              </a:buClr>
              <a:buSzPct val="60000"/>
              <a:tabLst>
                <a:tab pos="444500" algn="l"/>
              </a:tabLst>
              <a:defRPr/>
            </a:pPr>
            <a:r>
              <a:rPr lang="en-US" altLang="zh-CN" b="1" dirty="0">
                <a:latin typeface="+mn-lt"/>
              </a:rPr>
              <a:t>&lt;input name="gen" type="</a:t>
            </a:r>
            <a:r>
              <a:rPr lang="en-US" altLang="zh-CN" b="1" dirty="0">
                <a:solidFill>
                  <a:srgbClr val="FF0000"/>
                </a:solidFill>
                <a:latin typeface="+mn-lt"/>
              </a:rPr>
              <a:t>radio</a:t>
            </a:r>
            <a:r>
              <a:rPr lang="en-US" altLang="zh-CN" b="1" dirty="0">
                <a:latin typeface="+mn-lt"/>
              </a:rPr>
              <a:t>" value="</a:t>
            </a:r>
            <a:r>
              <a:rPr lang="zh-CN" altLang="en-US" b="1" dirty="0">
                <a:latin typeface="+mn-lt"/>
              </a:rPr>
              <a:t>男</a:t>
            </a:r>
            <a:r>
              <a:rPr lang="en-US" altLang="zh-CN" b="1" dirty="0">
                <a:latin typeface="+mn-lt"/>
              </a:rPr>
              <a:t>"  checked  /&gt;</a:t>
            </a:r>
            <a:r>
              <a:rPr lang="zh-CN" altLang="en-US" b="1" dirty="0">
                <a:latin typeface="+mn-lt"/>
              </a:rPr>
              <a:t>男</a:t>
            </a:r>
            <a:endParaRPr lang="en-US" altLang="zh-CN" b="1" dirty="0">
              <a:latin typeface="+mn-lt"/>
            </a:endParaRPr>
          </a:p>
          <a:p>
            <a:pPr algn="l" defTabSz="723900">
              <a:lnSpc>
                <a:spcPct val="200000"/>
              </a:lnSpc>
              <a:spcAft>
                <a:spcPts val="0"/>
              </a:spcAft>
              <a:buClr>
                <a:schemeClr val="folHlink"/>
              </a:buClr>
              <a:buSzPct val="60000"/>
              <a:tabLst>
                <a:tab pos="444500" algn="l"/>
              </a:tabLst>
              <a:defRPr/>
            </a:pPr>
            <a:r>
              <a:rPr lang="en-US" altLang="zh-CN" b="1" dirty="0">
                <a:latin typeface="+mn-lt"/>
              </a:rPr>
              <a:t>&lt;input name="gen" type="</a:t>
            </a:r>
            <a:r>
              <a:rPr lang="en-US" altLang="zh-CN" b="1" dirty="0">
                <a:solidFill>
                  <a:srgbClr val="FF0000"/>
                </a:solidFill>
                <a:latin typeface="+mn-lt"/>
              </a:rPr>
              <a:t>radio</a:t>
            </a:r>
            <a:r>
              <a:rPr lang="en-US" altLang="zh-CN" b="1" dirty="0">
                <a:latin typeface="+mn-lt"/>
              </a:rPr>
              <a:t>" value="</a:t>
            </a:r>
            <a:r>
              <a:rPr lang="zh-CN" altLang="en-US" b="1" dirty="0">
                <a:latin typeface="+mn-lt"/>
              </a:rPr>
              <a:t>女</a:t>
            </a:r>
            <a:r>
              <a:rPr lang="en-US" altLang="zh-CN" b="1" dirty="0">
                <a:latin typeface="+mn-lt"/>
              </a:rPr>
              <a:t>" /&gt;</a:t>
            </a:r>
            <a:r>
              <a:rPr lang="zh-CN" altLang="en-US" b="1" dirty="0">
                <a:latin typeface="+mn-lt"/>
              </a:rPr>
              <a:t>女</a:t>
            </a:r>
            <a:endParaRPr lang="en-US" altLang="zh-CN" b="1" dirty="0">
              <a:latin typeface="+mn-lt"/>
            </a:endParaRPr>
          </a:p>
        </p:txBody>
      </p:sp>
      <p:sp>
        <p:nvSpPr>
          <p:cNvPr id="9" name="AutoShape 6"/>
          <p:cNvSpPr>
            <a:spLocks noChangeArrowheads="1"/>
          </p:cNvSpPr>
          <p:nvPr/>
        </p:nvSpPr>
        <p:spPr bwMode="auto">
          <a:xfrm>
            <a:off x="2796528" y="1913088"/>
            <a:ext cx="1346844"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单选按钮框</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rot="16200000" flipH="1">
            <a:off x="3270876" y="2485066"/>
            <a:ext cx="785820" cy="38767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1" name="AutoShape 6"/>
          <p:cNvSpPr>
            <a:spLocks noChangeArrowheads="1"/>
          </p:cNvSpPr>
          <p:nvPr/>
        </p:nvSpPr>
        <p:spPr bwMode="auto">
          <a:xfrm>
            <a:off x="4940716" y="1928802"/>
            <a:ext cx="417102"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值</a:t>
            </a:r>
            <a:endParaRPr lang="en-US" altLang="zh-CN" b="1" kern="0" dirty="0">
              <a:solidFill>
                <a:schemeClr val="bg1"/>
              </a:solidFill>
              <a:latin typeface="Arial"/>
              <a:ea typeface="黑体"/>
            </a:endParaRPr>
          </a:p>
        </p:txBody>
      </p:sp>
      <p:cxnSp>
        <p:nvCxnSpPr>
          <p:cNvPr id="12" name="直接箭头连接符 11"/>
          <p:cNvCxnSpPr>
            <a:stCxn id="11" idx="2"/>
          </p:cNvCxnSpPr>
          <p:nvPr/>
        </p:nvCxnSpPr>
        <p:spPr>
          <a:xfrm rot="16200000" flipH="1">
            <a:off x="4975646" y="2475326"/>
            <a:ext cx="627230" cy="27998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3" name="AutoShape 6"/>
          <p:cNvSpPr>
            <a:spLocks noChangeArrowheads="1"/>
          </p:cNvSpPr>
          <p:nvPr/>
        </p:nvSpPr>
        <p:spPr bwMode="auto">
          <a:xfrm>
            <a:off x="6536672" y="2000240"/>
            <a:ext cx="2393046"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单选按钮选中状态</a:t>
            </a:r>
            <a:endParaRPr lang="en-US" altLang="zh-CN" b="1" kern="0" dirty="0">
              <a:solidFill>
                <a:schemeClr val="bg1"/>
              </a:solidFill>
              <a:latin typeface="Arial"/>
              <a:ea typeface="黑体"/>
            </a:endParaRPr>
          </a:p>
        </p:txBody>
      </p:sp>
      <p:cxnSp>
        <p:nvCxnSpPr>
          <p:cNvPr id="14" name="直接箭头连接符 13"/>
          <p:cNvCxnSpPr>
            <a:stCxn id="13" idx="2"/>
          </p:cNvCxnSpPr>
          <p:nvPr/>
        </p:nvCxnSpPr>
        <p:spPr>
          <a:xfrm flipH="1">
            <a:off x="6372200" y="2373144"/>
            <a:ext cx="1360995" cy="62723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634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right)">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16216" y="285728"/>
            <a:ext cx="2448396" cy="523220"/>
          </a:xfrm>
          <a:prstGeom prst="rect">
            <a:avLst/>
          </a:prstGeom>
        </p:spPr>
        <p:txBody>
          <a:bodyPr/>
          <a:lstStyle/>
          <a:p>
            <a:r>
              <a:rPr lang="zh-CN" altLang="en-US" dirty="0"/>
              <a:t>表单元素</a:t>
            </a:r>
            <a:r>
              <a:rPr lang="en-US" altLang="zh-CN" dirty="0"/>
              <a:t>13-4</a:t>
            </a:r>
            <a:endParaRPr lang="zh-CN" altLang="en-US" dirty="0"/>
          </a:p>
        </p:txBody>
      </p:sp>
      <p:sp>
        <p:nvSpPr>
          <p:cNvPr id="3" name="内容占位符 2"/>
          <p:cNvSpPr>
            <a:spLocks noGrp="1"/>
          </p:cNvSpPr>
          <p:nvPr>
            <p:ph idx="4294967295"/>
          </p:nvPr>
        </p:nvSpPr>
        <p:spPr>
          <a:xfrm>
            <a:off x="784254" y="836712"/>
            <a:ext cx="7645398" cy="5143536"/>
          </a:xfrm>
          <a:prstGeom prst="rect">
            <a:avLst/>
          </a:prstGeom>
        </p:spPr>
        <p:txBody>
          <a:bodyPr/>
          <a:lstStyle/>
          <a:p>
            <a:r>
              <a:rPr lang="zh-CN" altLang="en-US" dirty="0"/>
              <a:t>复选框</a:t>
            </a:r>
          </a:p>
        </p:txBody>
      </p:sp>
      <p:sp>
        <p:nvSpPr>
          <p:cNvPr id="7" name="TextBox 6"/>
          <p:cNvSpPr txBox="1"/>
          <p:nvPr/>
        </p:nvSpPr>
        <p:spPr>
          <a:xfrm>
            <a:off x="107504" y="1857364"/>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语法</a:t>
            </a:r>
          </a:p>
        </p:txBody>
      </p:sp>
      <p:sp>
        <p:nvSpPr>
          <p:cNvPr id="8" name="AutoShape 3"/>
          <p:cNvSpPr>
            <a:spLocks noChangeArrowheads="1"/>
          </p:cNvSpPr>
          <p:nvPr/>
        </p:nvSpPr>
        <p:spPr bwMode="auto">
          <a:xfrm>
            <a:off x="714348" y="2738424"/>
            <a:ext cx="7746084" cy="1754326"/>
          </a:xfrm>
          <a:prstGeom prst="roundRect">
            <a:avLst>
              <a:gd name="adj" fmla="val 0"/>
            </a:avLst>
          </a:prstGeom>
          <a:solidFill>
            <a:srgbClr val="EDF5FD"/>
          </a:solidFill>
          <a:ln w="25400" cap="flat" cmpd="sng" algn="ctr">
            <a:solidFill>
              <a:srgbClr val="C0000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200000"/>
              </a:lnSpc>
              <a:spcAft>
                <a:spcPts val="0"/>
              </a:spcAft>
              <a:buClr>
                <a:schemeClr val="folHlink"/>
              </a:buClr>
              <a:buSzPct val="60000"/>
              <a:tabLst>
                <a:tab pos="444500" algn="l"/>
              </a:tabLst>
              <a:defRPr/>
            </a:pPr>
            <a:r>
              <a:rPr lang="en-US" altLang="zh-CN" b="1" dirty="0">
                <a:latin typeface="+mn-lt"/>
              </a:rPr>
              <a:t>&lt;input type="</a:t>
            </a:r>
            <a:r>
              <a:rPr lang="en-US" altLang="zh-CN" b="1" dirty="0">
                <a:solidFill>
                  <a:srgbClr val="FF0000"/>
                </a:solidFill>
                <a:latin typeface="+mn-lt"/>
              </a:rPr>
              <a:t>checkbox</a:t>
            </a:r>
            <a:r>
              <a:rPr lang="en-US" altLang="zh-CN" b="1" dirty="0">
                <a:latin typeface="+mn-lt"/>
              </a:rPr>
              <a:t>" name="interest" value="sports</a:t>
            </a:r>
            <a:r>
              <a:rPr lang="en-US" altLang="zh-CN" b="1" dirty="0"/>
              <a:t>"</a:t>
            </a:r>
            <a:r>
              <a:rPr lang="en-US" altLang="zh-CN" b="1" dirty="0">
                <a:latin typeface="+mn-lt"/>
              </a:rPr>
              <a:t>/&gt;</a:t>
            </a:r>
            <a:r>
              <a:rPr lang="zh-CN" altLang="en-US" b="1" dirty="0">
                <a:latin typeface="+mn-lt"/>
              </a:rPr>
              <a:t>运动</a:t>
            </a:r>
          </a:p>
          <a:p>
            <a:pPr algn="l" defTabSz="723900">
              <a:lnSpc>
                <a:spcPct val="200000"/>
              </a:lnSpc>
              <a:spcAft>
                <a:spcPts val="0"/>
              </a:spcAft>
              <a:buClr>
                <a:schemeClr val="folHlink"/>
              </a:buClr>
              <a:buSzPct val="60000"/>
              <a:tabLst>
                <a:tab pos="444500" algn="l"/>
              </a:tabLst>
              <a:defRPr/>
            </a:pPr>
            <a:r>
              <a:rPr lang="en-US" altLang="zh-CN" b="1" dirty="0">
                <a:latin typeface="+mn-lt"/>
              </a:rPr>
              <a:t>&lt;input type="</a:t>
            </a:r>
            <a:r>
              <a:rPr lang="en-US" altLang="zh-CN" b="1" dirty="0">
                <a:solidFill>
                  <a:srgbClr val="FF0000"/>
                </a:solidFill>
                <a:latin typeface="+mn-lt"/>
              </a:rPr>
              <a:t>checkbox</a:t>
            </a:r>
            <a:r>
              <a:rPr lang="en-US" altLang="zh-CN" b="1" dirty="0">
                <a:latin typeface="+mn-lt"/>
              </a:rPr>
              <a:t>" name="interest" value="talk" checked /&gt;</a:t>
            </a:r>
            <a:r>
              <a:rPr lang="zh-CN" altLang="en-US" b="1" dirty="0">
                <a:latin typeface="+mn-lt"/>
              </a:rPr>
              <a:t>聊天</a:t>
            </a:r>
          </a:p>
          <a:p>
            <a:pPr defTabSz="723900">
              <a:lnSpc>
                <a:spcPct val="200000"/>
              </a:lnSpc>
              <a:spcAft>
                <a:spcPts val="0"/>
              </a:spcAft>
              <a:buClr>
                <a:schemeClr val="folHlink"/>
              </a:buClr>
              <a:buSzPct val="60000"/>
              <a:tabLst>
                <a:tab pos="444500" algn="l"/>
              </a:tabLst>
              <a:defRPr/>
            </a:pPr>
            <a:r>
              <a:rPr lang="en-US" altLang="zh-CN" b="1" dirty="0">
                <a:latin typeface="+mn-lt"/>
              </a:rPr>
              <a:t>&lt;input type="</a:t>
            </a:r>
            <a:r>
              <a:rPr lang="en-US" altLang="zh-CN" b="1" dirty="0">
                <a:solidFill>
                  <a:srgbClr val="FF0000"/>
                </a:solidFill>
                <a:latin typeface="+mn-lt"/>
              </a:rPr>
              <a:t>checkbox</a:t>
            </a:r>
            <a:r>
              <a:rPr lang="en-US" altLang="zh-CN" b="1" dirty="0">
                <a:latin typeface="+mn-lt"/>
              </a:rPr>
              <a:t>" name="interest" value="play</a:t>
            </a:r>
            <a:r>
              <a:rPr lang="en-US" altLang="zh-CN" b="1" dirty="0"/>
              <a:t>"</a:t>
            </a:r>
            <a:r>
              <a:rPr lang="en-US" altLang="zh-CN" b="1" dirty="0">
                <a:latin typeface="+mn-lt"/>
              </a:rPr>
              <a:t>/&gt;</a:t>
            </a:r>
            <a:r>
              <a:rPr lang="zh-CN" altLang="en-US" b="1" dirty="0">
                <a:latin typeface="+mn-lt"/>
              </a:rPr>
              <a:t>玩游戏</a:t>
            </a:r>
            <a:endParaRPr lang="en-US" altLang="zh-CN" b="1" dirty="0">
              <a:latin typeface="+mn-lt"/>
            </a:endParaRPr>
          </a:p>
        </p:txBody>
      </p:sp>
      <p:sp>
        <p:nvSpPr>
          <p:cNvPr id="9" name="AutoShape 6"/>
          <p:cNvSpPr>
            <a:spLocks noChangeArrowheads="1"/>
          </p:cNvSpPr>
          <p:nvPr/>
        </p:nvSpPr>
        <p:spPr bwMode="auto">
          <a:xfrm>
            <a:off x="1857356" y="1928802"/>
            <a:ext cx="881973"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复选框</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rot="16200000" flipH="1">
            <a:off x="2157144" y="2442904"/>
            <a:ext cx="698668" cy="41627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1" name="AutoShape 6"/>
          <p:cNvSpPr>
            <a:spLocks noChangeArrowheads="1"/>
          </p:cNvSpPr>
          <p:nvPr/>
        </p:nvSpPr>
        <p:spPr bwMode="auto">
          <a:xfrm>
            <a:off x="5583658" y="1928802"/>
            <a:ext cx="417102"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值</a:t>
            </a:r>
            <a:endParaRPr lang="en-US" altLang="zh-CN" b="1" kern="0" dirty="0">
              <a:solidFill>
                <a:schemeClr val="bg1"/>
              </a:solidFill>
              <a:latin typeface="Arial"/>
              <a:ea typeface="黑体"/>
            </a:endParaRPr>
          </a:p>
        </p:txBody>
      </p:sp>
      <p:cxnSp>
        <p:nvCxnSpPr>
          <p:cNvPr id="12" name="直接箭头连接符 11"/>
          <p:cNvCxnSpPr>
            <a:stCxn id="11" idx="2"/>
          </p:cNvCxnSpPr>
          <p:nvPr/>
        </p:nvCxnSpPr>
        <p:spPr>
          <a:xfrm rot="16200000" flipH="1">
            <a:off x="5725745" y="2368169"/>
            <a:ext cx="627230" cy="49430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3" name="AutoShape 6"/>
          <p:cNvSpPr>
            <a:spLocks noChangeArrowheads="1"/>
          </p:cNvSpPr>
          <p:nvPr/>
        </p:nvSpPr>
        <p:spPr bwMode="auto">
          <a:xfrm>
            <a:off x="5583658" y="4822041"/>
            <a:ext cx="2393046"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复选框选中状态</a:t>
            </a:r>
            <a:endParaRPr lang="en-US" altLang="zh-CN" b="1" kern="0" dirty="0">
              <a:solidFill>
                <a:schemeClr val="bg1"/>
              </a:solidFill>
              <a:latin typeface="Arial"/>
              <a:ea typeface="黑体"/>
            </a:endParaRPr>
          </a:p>
        </p:txBody>
      </p:sp>
      <p:cxnSp>
        <p:nvCxnSpPr>
          <p:cNvPr id="14" name="直接箭头连接符 13"/>
          <p:cNvCxnSpPr>
            <a:stCxn id="13" idx="0"/>
          </p:cNvCxnSpPr>
          <p:nvPr/>
        </p:nvCxnSpPr>
        <p:spPr>
          <a:xfrm rot="5400000" flipH="1" flipV="1">
            <a:off x="6467671" y="4062981"/>
            <a:ext cx="1071570" cy="44655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6326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16216" y="285728"/>
            <a:ext cx="2448396" cy="523220"/>
          </a:xfrm>
          <a:prstGeom prst="rect">
            <a:avLst/>
          </a:prstGeom>
        </p:spPr>
        <p:txBody>
          <a:bodyPr/>
          <a:lstStyle/>
          <a:p>
            <a:r>
              <a:rPr lang="zh-CN" altLang="en-US" dirty="0"/>
              <a:t>表单元素</a:t>
            </a:r>
            <a:r>
              <a:rPr lang="en-US" altLang="zh-CN" dirty="0"/>
              <a:t>13-5</a:t>
            </a:r>
            <a:endParaRPr lang="zh-CN" altLang="en-US" dirty="0"/>
          </a:p>
        </p:txBody>
      </p:sp>
      <p:sp>
        <p:nvSpPr>
          <p:cNvPr id="3" name="内容占位符 2"/>
          <p:cNvSpPr>
            <a:spLocks noGrp="1"/>
          </p:cNvSpPr>
          <p:nvPr>
            <p:ph idx="4294967295"/>
          </p:nvPr>
        </p:nvSpPr>
        <p:spPr>
          <a:xfrm>
            <a:off x="784254" y="836712"/>
            <a:ext cx="7645398" cy="5143536"/>
          </a:xfrm>
          <a:prstGeom prst="rect">
            <a:avLst/>
          </a:prstGeom>
        </p:spPr>
        <p:txBody>
          <a:bodyPr/>
          <a:lstStyle/>
          <a:p>
            <a:r>
              <a:rPr lang="zh-CN" altLang="en-US"/>
              <a:t>列表框</a:t>
            </a:r>
            <a:endParaRPr lang="zh-CN" altLang="en-US" dirty="0"/>
          </a:p>
        </p:txBody>
      </p:sp>
      <p:sp>
        <p:nvSpPr>
          <p:cNvPr id="7" name="TextBox 6"/>
          <p:cNvSpPr txBox="1"/>
          <p:nvPr/>
        </p:nvSpPr>
        <p:spPr>
          <a:xfrm>
            <a:off x="107504" y="1857364"/>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语法</a:t>
            </a:r>
          </a:p>
        </p:txBody>
      </p:sp>
      <p:sp>
        <p:nvSpPr>
          <p:cNvPr id="8" name="AutoShape 3"/>
          <p:cNvSpPr>
            <a:spLocks noChangeArrowheads="1"/>
          </p:cNvSpPr>
          <p:nvPr/>
        </p:nvSpPr>
        <p:spPr bwMode="auto">
          <a:xfrm>
            <a:off x="714348" y="2738424"/>
            <a:ext cx="7572428" cy="2308324"/>
          </a:xfrm>
          <a:prstGeom prst="roundRect">
            <a:avLst>
              <a:gd name="adj" fmla="val 0"/>
            </a:avLst>
          </a:prstGeom>
          <a:solidFill>
            <a:srgbClr val="EDF5FD"/>
          </a:solidFill>
          <a:ln w="25400" cap="flat" cmpd="sng" algn="ctr">
            <a:solidFill>
              <a:srgbClr val="C0000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200000"/>
              </a:lnSpc>
              <a:spcAft>
                <a:spcPts val="0"/>
              </a:spcAft>
              <a:buClr>
                <a:schemeClr val="folHlink"/>
              </a:buClr>
              <a:buSzPct val="60000"/>
              <a:tabLst>
                <a:tab pos="444500" algn="l"/>
              </a:tabLst>
              <a:defRPr/>
            </a:pPr>
            <a:r>
              <a:rPr lang="en-US" altLang="zh-CN" b="1" dirty="0">
                <a:solidFill>
                  <a:srgbClr val="FF0000"/>
                </a:solidFill>
                <a:latin typeface="+mn-lt"/>
              </a:rPr>
              <a:t>&lt;select </a:t>
            </a:r>
            <a:r>
              <a:rPr lang="en-US" altLang="zh-CN" b="1" dirty="0">
                <a:latin typeface="+mn-lt"/>
              </a:rPr>
              <a:t>name="</a:t>
            </a:r>
            <a:r>
              <a:rPr lang="zh-CN" altLang="en-US" b="1" dirty="0">
                <a:latin typeface="+mn-lt"/>
              </a:rPr>
              <a:t>列表名称</a:t>
            </a:r>
            <a:r>
              <a:rPr lang="en-US" altLang="zh-CN" b="1" dirty="0">
                <a:latin typeface="+mn-lt"/>
              </a:rPr>
              <a:t>" size="</a:t>
            </a:r>
            <a:r>
              <a:rPr lang="zh-CN" altLang="en-US" b="1" dirty="0">
                <a:latin typeface="+mn-lt"/>
              </a:rPr>
              <a:t>行数</a:t>
            </a:r>
            <a:r>
              <a:rPr lang="en-US" altLang="zh-CN" b="1" dirty="0">
                <a:latin typeface="+mn-lt"/>
              </a:rPr>
              <a:t>"&gt;</a:t>
            </a:r>
          </a:p>
          <a:p>
            <a:pPr algn="l" defTabSz="723900">
              <a:lnSpc>
                <a:spcPct val="200000"/>
              </a:lnSpc>
              <a:spcAft>
                <a:spcPts val="0"/>
              </a:spcAft>
              <a:buClr>
                <a:schemeClr val="folHlink"/>
              </a:buClr>
              <a:buSzPct val="60000"/>
              <a:tabLst>
                <a:tab pos="444500" algn="l"/>
              </a:tabLst>
              <a:defRPr/>
            </a:pPr>
            <a:r>
              <a:rPr lang="en-US" altLang="zh-CN" b="1" dirty="0">
                <a:solidFill>
                  <a:srgbClr val="FF0000"/>
                </a:solidFill>
                <a:latin typeface="+mn-lt"/>
              </a:rPr>
              <a:t>&lt;option </a:t>
            </a:r>
            <a:r>
              <a:rPr lang="en-US" altLang="zh-CN" b="1" dirty="0">
                <a:latin typeface="+mn-lt"/>
              </a:rPr>
              <a:t>value="</a:t>
            </a:r>
            <a:r>
              <a:rPr lang="zh-CN" altLang="en-US" b="1" dirty="0">
                <a:latin typeface="+mn-lt"/>
              </a:rPr>
              <a:t>选项的值</a:t>
            </a:r>
            <a:r>
              <a:rPr lang="en-US" altLang="zh-CN" b="1" dirty="0">
                <a:latin typeface="+mn-lt"/>
              </a:rPr>
              <a:t>" selected="selected"&gt;…</a:t>
            </a:r>
            <a:r>
              <a:rPr lang="en-US" altLang="zh-CN" b="1" dirty="0">
                <a:solidFill>
                  <a:srgbClr val="FF0000"/>
                </a:solidFill>
                <a:latin typeface="+mn-lt"/>
              </a:rPr>
              <a:t>&lt;/option &gt;</a:t>
            </a:r>
          </a:p>
          <a:p>
            <a:pPr algn="l" defTabSz="723900">
              <a:lnSpc>
                <a:spcPct val="200000"/>
              </a:lnSpc>
              <a:spcAft>
                <a:spcPts val="0"/>
              </a:spcAft>
              <a:buClr>
                <a:schemeClr val="folHlink"/>
              </a:buClr>
              <a:buSzPct val="60000"/>
              <a:tabLst>
                <a:tab pos="444500" algn="l"/>
              </a:tabLst>
              <a:defRPr/>
            </a:pPr>
            <a:r>
              <a:rPr lang="en-US" altLang="zh-CN" b="1" dirty="0">
                <a:solidFill>
                  <a:srgbClr val="FF0000"/>
                </a:solidFill>
                <a:latin typeface="+mn-lt"/>
              </a:rPr>
              <a:t>&lt;option </a:t>
            </a:r>
            <a:r>
              <a:rPr lang="en-US" altLang="zh-CN" b="1" dirty="0">
                <a:latin typeface="+mn-lt"/>
              </a:rPr>
              <a:t>value="</a:t>
            </a:r>
            <a:r>
              <a:rPr lang="zh-CN" altLang="en-US" b="1" dirty="0">
                <a:latin typeface="+mn-lt"/>
              </a:rPr>
              <a:t>选项的值</a:t>
            </a:r>
            <a:r>
              <a:rPr lang="en-US" altLang="zh-CN" b="1" dirty="0">
                <a:latin typeface="+mn-lt"/>
              </a:rPr>
              <a:t>"&gt;…</a:t>
            </a:r>
            <a:r>
              <a:rPr lang="en-US" altLang="zh-CN" b="1" dirty="0">
                <a:solidFill>
                  <a:srgbClr val="FF0000"/>
                </a:solidFill>
                <a:latin typeface="+mn-lt"/>
              </a:rPr>
              <a:t>&lt;/option &gt;</a:t>
            </a:r>
          </a:p>
          <a:p>
            <a:pPr algn="l" defTabSz="723900">
              <a:lnSpc>
                <a:spcPct val="200000"/>
              </a:lnSpc>
              <a:spcAft>
                <a:spcPts val="0"/>
              </a:spcAft>
              <a:buClr>
                <a:schemeClr val="folHlink"/>
              </a:buClr>
              <a:buSzPct val="60000"/>
              <a:tabLst>
                <a:tab pos="444500" algn="l"/>
              </a:tabLst>
              <a:defRPr/>
            </a:pPr>
            <a:r>
              <a:rPr lang="en-US" altLang="zh-CN" b="1" dirty="0">
                <a:solidFill>
                  <a:srgbClr val="FF0000"/>
                </a:solidFill>
                <a:latin typeface="+mn-lt"/>
              </a:rPr>
              <a:t>&lt;/select&gt;</a:t>
            </a:r>
          </a:p>
        </p:txBody>
      </p:sp>
      <p:sp>
        <p:nvSpPr>
          <p:cNvPr id="9" name="AutoShape 6"/>
          <p:cNvSpPr>
            <a:spLocks noChangeArrowheads="1"/>
          </p:cNvSpPr>
          <p:nvPr/>
        </p:nvSpPr>
        <p:spPr bwMode="auto">
          <a:xfrm>
            <a:off x="1714480" y="1928802"/>
            <a:ext cx="881973"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列表框</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rot="5400000">
            <a:off x="1478486" y="2323393"/>
            <a:ext cx="698669" cy="655294"/>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3" name="AutoShape 6"/>
          <p:cNvSpPr>
            <a:spLocks noChangeArrowheads="1"/>
          </p:cNvSpPr>
          <p:nvPr/>
        </p:nvSpPr>
        <p:spPr bwMode="auto">
          <a:xfrm>
            <a:off x="2357422" y="4786322"/>
            <a:ext cx="857256"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选项</a:t>
            </a:r>
            <a:endParaRPr lang="en-US" altLang="zh-CN" b="1" kern="0" dirty="0">
              <a:solidFill>
                <a:schemeClr val="bg1"/>
              </a:solidFill>
              <a:latin typeface="Arial"/>
              <a:ea typeface="黑体"/>
            </a:endParaRPr>
          </a:p>
        </p:txBody>
      </p:sp>
      <p:cxnSp>
        <p:nvCxnSpPr>
          <p:cNvPr id="14" name="直接箭头连接符 13"/>
          <p:cNvCxnSpPr>
            <a:stCxn id="13" idx="0"/>
          </p:cNvCxnSpPr>
          <p:nvPr/>
        </p:nvCxnSpPr>
        <p:spPr>
          <a:xfrm rot="16200000" flipV="1">
            <a:off x="1857356" y="3857628"/>
            <a:ext cx="500066" cy="135732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0" name="AutoShape 6"/>
          <p:cNvSpPr>
            <a:spLocks noChangeArrowheads="1"/>
          </p:cNvSpPr>
          <p:nvPr/>
        </p:nvSpPr>
        <p:spPr bwMode="auto">
          <a:xfrm>
            <a:off x="5357818" y="2285992"/>
            <a:ext cx="1500198"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默认选中项</a:t>
            </a:r>
            <a:endParaRPr lang="en-US" altLang="zh-CN" b="1" kern="0" dirty="0">
              <a:solidFill>
                <a:schemeClr val="bg1"/>
              </a:solidFill>
              <a:latin typeface="Arial"/>
              <a:ea typeface="黑体"/>
            </a:endParaRPr>
          </a:p>
        </p:txBody>
      </p:sp>
      <p:cxnSp>
        <p:nvCxnSpPr>
          <p:cNvPr id="31" name="直接箭头连接符 30"/>
          <p:cNvCxnSpPr>
            <a:stCxn id="30" idx="2"/>
          </p:cNvCxnSpPr>
          <p:nvPr/>
        </p:nvCxnSpPr>
        <p:spPr>
          <a:xfrm rot="5400000">
            <a:off x="5204939" y="2668900"/>
            <a:ext cx="912982" cy="892975"/>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42490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right)">
                                      <p:cBhvr>
                                        <p:cTn id="19" dur="500"/>
                                        <p:tgtEl>
                                          <p:spTgt spid="14"/>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500"/>
                                        <p:tgtEl>
                                          <p:spTgt spid="30"/>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right)">
                                      <p:cBhvr>
                                        <p:cTn id="2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16216" y="285728"/>
            <a:ext cx="2448396" cy="523220"/>
          </a:xfrm>
          <a:prstGeom prst="rect">
            <a:avLst/>
          </a:prstGeom>
        </p:spPr>
        <p:txBody>
          <a:bodyPr/>
          <a:lstStyle/>
          <a:p>
            <a:r>
              <a:rPr lang="zh-CN" altLang="en-US" dirty="0"/>
              <a:t>表单元素</a:t>
            </a:r>
            <a:r>
              <a:rPr lang="en-US" altLang="zh-CN" dirty="0"/>
              <a:t>13-6</a:t>
            </a:r>
            <a:endParaRPr lang="zh-CN" altLang="en-US" dirty="0"/>
          </a:p>
        </p:txBody>
      </p:sp>
      <p:sp>
        <p:nvSpPr>
          <p:cNvPr id="3" name="内容占位符 2"/>
          <p:cNvSpPr>
            <a:spLocks noGrp="1"/>
          </p:cNvSpPr>
          <p:nvPr>
            <p:ph idx="4294967295"/>
          </p:nvPr>
        </p:nvSpPr>
        <p:spPr>
          <a:xfrm>
            <a:off x="784254" y="836712"/>
            <a:ext cx="7645398" cy="5143536"/>
          </a:xfrm>
          <a:prstGeom prst="rect">
            <a:avLst/>
          </a:prstGeom>
        </p:spPr>
        <p:txBody>
          <a:bodyPr/>
          <a:lstStyle/>
          <a:p>
            <a:r>
              <a:rPr lang="zh-CN" altLang="en-US"/>
              <a:t>按钮</a:t>
            </a:r>
            <a:endParaRPr lang="en-US" altLang="zh-CN"/>
          </a:p>
          <a:p>
            <a:pPr lvl="1"/>
            <a:r>
              <a:rPr lang="zh-CN" altLang="en-US"/>
              <a:t>图片按钮</a:t>
            </a:r>
            <a:endParaRPr lang="zh-CN" altLang="en-US" dirty="0"/>
          </a:p>
        </p:txBody>
      </p:sp>
      <p:sp>
        <p:nvSpPr>
          <p:cNvPr id="7" name="TextBox 6"/>
          <p:cNvSpPr txBox="1"/>
          <p:nvPr/>
        </p:nvSpPr>
        <p:spPr>
          <a:xfrm>
            <a:off x="107504" y="1857364"/>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语法</a:t>
            </a:r>
          </a:p>
        </p:txBody>
      </p:sp>
      <p:sp>
        <p:nvSpPr>
          <p:cNvPr id="8" name="AutoShape 3"/>
          <p:cNvSpPr>
            <a:spLocks noChangeArrowheads="1"/>
          </p:cNvSpPr>
          <p:nvPr/>
        </p:nvSpPr>
        <p:spPr bwMode="auto">
          <a:xfrm>
            <a:off x="714348" y="3096430"/>
            <a:ext cx="7572428" cy="1754326"/>
          </a:xfrm>
          <a:prstGeom prst="roundRect">
            <a:avLst>
              <a:gd name="adj" fmla="val 0"/>
            </a:avLst>
          </a:prstGeom>
          <a:solidFill>
            <a:srgbClr val="EDF5FD"/>
          </a:solidFill>
          <a:ln w="25400" cap="flat" cmpd="sng" algn="ctr">
            <a:solidFill>
              <a:srgbClr val="C0000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200000"/>
              </a:lnSpc>
              <a:spcAft>
                <a:spcPts val="0"/>
              </a:spcAft>
              <a:buClr>
                <a:schemeClr val="folHlink"/>
              </a:buClr>
              <a:buSzPct val="60000"/>
              <a:tabLst>
                <a:tab pos="444500" algn="l"/>
              </a:tabLst>
              <a:defRPr/>
            </a:pPr>
            <a:r>
              <a:rPr lang="en-US" altLang="zh-CN" b="1" dirty="0">
                <a:latin typeface="+mn-lt"/>
              </a:rPr>
              <a:t>&lt;input  type="</a:t>
            </a:r>
            <a:r>
              <a:rPr lang="en-US" altLang="zh-CN" b="1" dirty="0">
                <a:solidFill>
                  <a:srgbClr val="FF0000"/>
                </a:solidFill>
                <a:latin typeface="+mn-lt"/>
              </a:rPr>
              <a:t>reset</a:t>
            </a:r>
            <a:r>
              <a:rPr lang="en-US" altLang="zh-CN" b="1" dirty="0">
                <a:latin typeface="+mn-lt"/>
              </a:rPr>
              <a:t>" name="</a:t>
            </a:r>
            <a:r>
              <a:rPr lang="en-US" altLang="zh-CN" b="1" dirty="0" err="1">
                <a:latin typeface="+mn-lt"/>
              </a:rPr>
              <a:t>butReset</a:t>
            </a:r>
            <a:r>
              <a:rPr lang="en-US" altLang="zh-CN" b="1" dirty="0">
                <a:latin typeface="+mn-lt"/>
              </a:rPr>
              <a:t>" value="reset</a:t>
            </a:r>
            <a:r>
              <a:rPr lang="zh-CN" altLang="en-US" b="1" dirty="0">
                <a:latin typeface="+mn-lt"/>
              </a:rPr>
              <a:t>按钮</a:t>
            </a:r>
            <a:r>
              <a:rPr lang="en-US" altLang="zh-CN" b="1" dirty="0">
                <a:latin typeface="+mn-lt"/>
              </a:rPr>
              <a:t>"&gt;</a:t>
            </a:r>
          </a:p>
          <a:p>
            <a:pPr algn="l" defTabSz="723900">
              <a:lnSpc>
                <a:spcPct val="200000"/>
              </a:lnSpc>
              <a:spcAft>
                <a:spcPts val="0"/>
              </a:spcAft>
              <a:buClr>
                <a:schemeClr val="folHlink"/>
              </a:buClr>
              <a:buSzPct val="60000"/>
              <a:tabLst>
                <a:tab pos="444500" algn="l"/>
              </a:tabLst>
              <a:defRPr/>
            </a:pPr>
            <a:r>
              <a:rPr lang="en-US" altLang="zh-CN" b="1" dirty="0">
                <a:latin typeface="+mn-lt"/>
              </a:rPr>
              <a:t>&lt;input  type="</a:t>
            </a:r>
            <a:r>
              <a:rPr lang="en-US" altLang="zh-CN" b="1" dirty="0">
                <a:solidFill>
                  <a:srgbClr val="FF0000"/>
                </a:solidFill>
                <a:latin typeface="+mn-lt"/>
              </a:rPr>
              <a:t>submit</a:t>
            </a:r>
            <a:r>
              <a:rPr lang="en-US" altLang="zh-CN" b="1" dirty="0">
                <a:latin typeface="+mn-lt"/>
              </a:rPr>
              <a:t>" name="</a:t>
            </a:r>
            <a:r>
              <a:rPr lang="en-US" altLang="zh-CN" b="1" dirty="0" err="1">
                <a:latin typeface="+mn-lt"/>
              </a:rPr>
              <a:t>butSubmit</a:t>
            </a:r>
            <a:r>
              <a:rPr lang="en-US" altLang="zh-CN" b="1" dirty="0">
                <a:latin typeface="+mn-lt"/>
              </a:rPr>
              <a:t>" value="submit</a:t>
            </a:r>
            <a:r>
              <a:rPr lang="zh-CN" altLang="en-US" b="1" dirty="0">
                <a:latin typeface="+mn-lt"/>
              </a:rPr>
              <a:t>按钮</a:t>
            </a:r>
            <a:r>
              <a:rPr lang="en-US" altLang="zh-CN" b="1" dirty="0">
                <a:latin typeface="+mn-lt"/>
              </a:rPr>
              <a:t>"&gt;</a:t>
            </a:r>
          </a:p>
          <a:p>
            <a:pPr algn="l" defTabSz="723900">
              <a:lnSpc>
                <a:spcPct val="200000"/>
              </a:lnSpc>
              <a:spcAft>
                <a:spcPts val="0"/>
              </a:spcAft>
              <a:buClr>
                <a:schemeClr val="folHlink"/>
              </a:buClr>
              <a:buSzPct val="60000"/>
              <a:tabLst>
                <a:tab pos="444500" algn="l"/>
              </a:tabLst>
              <a:defRPr/>
            </a:pPr>
            <a:r>
              <a:rPr lang="en-US" altLang="zh-CN" b="1" dirty="0">
                <a:latin typeface="+mn-lt"/>
              </a:rPr>
              <a:t>&lt;input  type="</a:t>
            </a:r>
            <a:r>
              <a:rPr lang="en-US" altLang="zh-CN" b="1" dirty="0">
                <a:solidFill>
                  <a:srgbClr val="FF0000"/>
                </a:solidFill>
                <a:latin typeface="+mn-lt"/>
              </a:rPr>
              <a:t>button</a:t>
            </a:r>
            <a:r>
              <a:rPr lang="en-US" altLang="zh-CN" b="1" dirty="0">
                <a:latin typeface="+mn-lt"/>
              </a:rPr>
              <a:t>" name="</a:t>
            </a:r>
            <a:r>
              <a:rPr lang="en-US" altLang="zh-CN" b="1" dirty="0" err="1">
                <a:latin typeface="+mn-lt"/>
              </a:rPr>
              <a:t>butButton</a:t>
            </a:r>
            <a:r>
              <a:rPr lang="en-US" altLang="zh-CN" b="1" dirty="0">
                <a:latin typeface="+mn-lt"/>
              </a:rPr>
              <a:t>" value="button</a:t>
            </a:r>
            <a:r>
              <a:rPr lang="zh-CN" altLang="en-US" b="1" dirty="0">
                <a:latin typeface="+mn-lt"/>
              </a:rPr>
              <a:t>按钮</a:t>
            </a:r>
            <a:r>
              <a:rPr lang="en-US" altLang="zh-CN" b="1" dirty="0">
                <a:latin typeface="+mn-lt"/>
              </a:rPr>
              <a:t>"</a:t>
            </a:r>
            <a:r>
              <a:rPr lang="fr-FR" altLang="zh-CN" b="1" dirty="0"/>
              <a:t>/</a:t>
            </a:r>
            <a:r>
              <a:rPr lang="en-US" altLang="zh-CN" b="1" dirty="0">
                <a:latin typeface="+mn-lt"/>
              </a:rPr>
              <a:t>&gt;</a:t>
            </a:r>
          </a:p>
        </p:txBody>
      </p:sp>
      <p:sp>
        <p:nvSpPr>
          <p:cNvPr id="9" name="AutoShape 6"/>
          <p:cNvSpPr>
            <a:spLocks noChangeArrowheads="1"/>
          </p:cNvSpPr>
          <p:nvPr/>
        </p:nvSpPr>
        <p:spPr bwMode="auto">
          <a:xfrm>
            <a:off x="1714480" y="2286808"/>
            <a:ext cx="1114409"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重置按钮</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rot="16200000" flipH="1">
            <a:off x="2036656" y="2894741"/>
            <a:ext cx="698668" cy="22861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3" name="AutoShape 6"/>
          <p:cNvSpPr>
            <a:spLocks noChangeArrowheads="1"/>
          </p:cNvSpPr>
          <p:nvPr/>
        </p:nvSpPr>
        <p:spPr bwMode="auto">
          <a:xfrm>
            <a:off x="2357422" y="5144328"/>
            <a:ext cx="1285884"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普通按钮</a:t>
            </a:r>
            <a:endParaRPr lang="en-US" altLang="zh-CN" b="1" kern="0" dirty="0">
              <a:solidFill>
                <a:schemeClr val="bg1"/>
              </a:solidFill>
              <a:latin typeface="Arial"/>
              <a:ea typeface="黑体"/>
            </a:endParaRPr>
          </a:p>
        </p:txBody>
      </p:sp>
      <p:cxnSp>
        <p:nvCxnSpPr>
          <p:cNvPr id="14" name="直接箭头连接符 13"/>
          <p:cNvCxnSpPr>
            <a:stCxn id="13" idx="0"/>
          </p:cNvCxnSpPr>
          <p:nvPr/>
        </p:nvCxnSpPr>
        <p:spPr>
          <a:xfrm rot="16200000" flipV="1">
            <a:off x="2607455" y="4751419"/>
            <a:ext cx="428628" cy="35719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0" name="AutoShape 6"/>
          <p:cNvSpPr>
            <a:spLocks noChangeArrowheads="1"/>
          </p:cNvSpPr>
          <p:nvPr/>
        </p:nvSpPr>
        <p:spPr bwMode="auto">
          <a:xfrm>
            <a:off x="3071802" y="2501122"/>
            <a:ext cx="1285884"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提交按钮</a:t>
            </a:r>
            <a:endParaRPr lang="en-US" altLang="zh-CN" b="1" kern="0" dirty="0">
              <a:solidFill>
                <a:schemeClr val="bg1"/>
              </a:solidFill>
              <a:latin typeface="Arial"/>
              <a:ea typeface="黑体"/>
            </a:endParaRPr>
          </a:p>
        </p:txBody>
      </p:sp>
      <p:cxnSp>
        <p:nvCxnSpPr>
          <p:cNvPr id="31" name="直接箭头连接符 30"/>
          <p:cNvCxnSpPr>
            <a:stCxn id="30" idx="2"/>
          </p:cNvCxnSpPr>
          <p:nvPr/>
        </p:nvCxnSpPr>
        <p:spPr>
          <a:xfrm rot="5400000">
            <a:off x="2651031" y="2866169"/>
            <a:ext cx="1055856" cy="107157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4" name="AutoShape 6"/>
          <p:cNvSpPr>
            <a:spLocks noChangeArrowheads="1"/>
          </p:cNvSpPr>
          <p:nvPr/>
        </p:nvSpPr>
        <p:spPr bwMode="auto">
          <a:xfrm>
            <a:off x="4429124" y="2929750"/>
            <a:ext cx="1285884"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图片路径</a:t>
            </a:r>
            <a:endParaRPr lang="en-US" altLang="zh-CN" b="1" kern="0" dirty="0">
              <a:solidFill>
                <a:schemeClr val="bg1"/>
              </a:solidFill>
              <a:latin typeface="Arial"/>
              <a:ea typeface="黑体"/>
            </a:endParaRPr>
          </a:p>
        </p:txBody>
      </p:sp>
      <p:sp>
        <p:nvSpPr>
          <p:cNvPr id="33" name="AutoShape 3"/>
          <p:cNvSpPr>
            <a:spLocks noChangeArrowheads="1"/>
          </p:cNvSpPr>
          <p:nvPr/>
        </p:nvSpPr>
        <p:spPr bwMode="auto">
          <a:xfrm>
            <a:off x="714348" y="3715568"/>
            <a:ext cx="7572428" cy="507831"/>
          </a:xfrm>
          <a:prstGeom prst="roundRect">
            <a:avLst>
              <a:gd name="adj" fmla="val 0"/>
            </a:avLst>
          </a:prstGeom>
          <a:solidFill>
            <a:srgbClr val="EDF5FD"/>
          </a:solidFill>
          <a:ln w="25400" cap="flat" cmpd="sng" algn="ctr">
            <a:solidFill>
              <a:srgbClr val="C0000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50000"/>
              </a:lnSpc>
              <a:spcAft>
                <a:spcPts val="0"/>
              </a:spcAft>
              <a:buClr>
                <a:schemeClr val="folHlink"/>
              </a:buClr>
              <a:buSzPct val="60000"/>
              <a:tabLst>
                <a:tab pos="444500" algn="l"/>
              </a:tabLst>
              <a:defRPr/>
            </a:pPr>
            <a:r>
              <a:rPr lang="fr-FR" altLang="zh-CN" b="1" dirty="0">
                <a:latin typeface="+mn-lt"/>
              </a:rPr>
              <a:t>&lt;input  type="</a:t>
            </a:r>
            <a:r>
              <a:rPr lang="fr-FR" altLang="zh-CN" b="1" dirty="0">
                <a:solidFill>
                  <a:srgbClr val="FF0000"/>
                </a:solidFill>
                <a:latin typeface="+mn-lt"/>
              </a:rPr>
              <a:t>image</a:t>
            </a:r>
            <a:r>
              <a:rPr lang="fr-FR" altLang="zh-CN" b="1" dirty="0">
                <a:latin typeface="+mn-lt"/>
              </a:rPr>
              <a:t>"  src="images/login.gif" /&gt;</a:t>
            </a:r>
          </a:p>
        </p:txBody>
      </p:sp>
      <p:sp>
        <p:nvSpPr>
          <p:cNvPr id="34" name="AutoShape 6"/>
          <p:cNvSpPr>
            <a:spLocks noChangeArrowheads="1"/>
          </p:cNvSpPr>
          <p:nvPr/>
        </p:nvSpPr>
        <p:spPr bwMode="auto">
          <a:xfrm>
            <a:off x="5724532" y="2439208"/>
            <a:ext cx="2357454"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按钮上显示的文字</a:t>
            </a:r>
            <a:endParaRPr lang="en-US" altLang="zh-CN" b="1" kern="0" dirty="0">
              <a:solidFill>
                <a:schemeClr val="bg1"/>
              </a:solidFill>
              <a:latin typeface="Arial"/>
              <a:ea typeface="黑体"/>
            </a:endParaRPr>
          </a:p>
        </p:txBody>
      </p:sp>
      <p:cxnSp>
        <p:nvCxnSpPr>
          <p:cNvPr id="35" name="直接箭头连接符 34"/>
          <p:cNvCxnSpPr>
            <a:stCxn id="34" idx="2"/>
          </p:cNvCxnSpPr>
          <p:nvPr/>
        </p:nvCxnSpPr>
        <p:spPr>
          <a:xfrm rot="5400000">
            <a:off x="6500347" y="2955468"/>
            <a:ext cx="546268" cy="259557"/>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5" name="直接箭头连接符 24"/>
          <p:cNvCxnSpPr>
            <a:stCxn id="24" idx="2"/>
          </p:cNvCxnSpPr>
          <p:nvPr/>
        </p:nvCxnSpPr>
        <p:spPr>
          <a:xfrm rot="5400000">
            <a:off x="4651295" y="3509113"/>
            <a:ext cx="627230" cy="21431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9561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500"/>
                                        <p:tgtEl>
                                          <p:spTgt spid="30"/>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right)">
                                      <p:cBhvr>
                                        <p:cTn id="19" dur="500"/>
                                        <p:tgtEl>
                                          <p:spTgt spid="3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left)">
                                      <p:cBhvr>
                                        <p:cTn id="23" dur="500"/>
                                        <p:tgtEl>
                                          <p:spTgt spid="34"/>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right)">
                                      <p:cBhvr>
                                        <p:cTn id="27" dur="500"/>
                                        <p:tgtEl>
                                          <p:spTgt spid="35"/>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par>
                          <p:cTn id="32" fill="hold">
                            <p:stCondLst>
                              <p:cond delay="3500"/>
                            </p:stCondLst>
                            <p:childTnLst>
                              <p:par>
                                <p:cTn id="33" presetID="22" presetClass="entr" presetSubtype="2"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right)">
                                      <p:cBhvr>
                                        <p:cTn id="35" dur="500"/>
                                        <p:tgtEl>
                                          <p:spTgt spid="14"/>
                                        </p:tgtEl>
                                      </p:cBhvr>
                                    </p:animEffect>
                                  </p:childTnLst>
                                </p:cTn>
                              </p:par>
                              <p:par>
                                <p:cTn id="36" presetID="1" presetClass="exit"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9"/>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10"/>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13"/>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14"/>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35"/>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34"/>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31"/>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30"/>
                                        </p:tgtEl>
                                        <p:attrNameLst>
                                          <p:attrName>style.visibility</p:attrName>
                                        </p:attrNameLst>
                                      </p:cBhvr>
                                      <p:to>
                                        <p:strVal val="hidden"/>
                                      </p:to>
                                    </p:set>
                                  </p:childTnLst>
                                </p:cTn>
                              </p:par>
                            </p:childTnLst>
                          </p:cTn>
                        </p:par>
                        <p:par>
                          <p:cTn id="54" fill="hold">
                            <p:stCondLst>
                              <p:cond delay="4000"/>
                            </p:stCondLst>
                            <p:childTnLst>
                              <p:par>
                                <p:cTn id="55" presetID="22" presetClass="entr" presetSubtype="8" fill="hold" nodeType="afterEffect">
                                  <p:stCondLst>
                                    <p:cond delay="0"/>
                                  </p:stCondLst>
                                  <p:childTnLst>
                                    <p:set>
                                      <p:cBhvr>
                                        <p:cTn id="56" dur="1" fill="hold">
                                          <p:stCondLst>
                                            <p:cond delay="0"/>
                                          </p:stCondLst>
                                        </p:cTn>
                                        <p:tgtEl>
                                          <p:spTgt spid="3">
                                            <p:txEl>
                                              <p:pRg st="1" end="1"/>
                                            </p:txEl>
                                          </p:spTgt>
                                        </p:tgtEl>
                                        <p:attrNameLst>
                                          <p:attrName>style.visibility</p:attrName>
                                        </p:attrNameLst>
                                      </p:cBhvr>
                                      <p:to>
                                        <p:strVal val="visible"/>
                                      </p:to>
                                    </p:set>
                                    <p:animEffect transition="in" filter="wipe(left)">
                                      <p:cBhvr>
                                        <p:cTn id="57" dur="500"/>
                                        <p:tgtEl>
                                          <p:spTgt spid="3">
                                            <p:txEl>
                                              <p:pRg st="1" end="1"/>
                                            </p:txEl>
                                          </p:spTgt>
                                        </p:tgtEl>
                                      </p:cBhvr>
                                    </p:animEffect>
                                  </p:childTnLst>
                                </p:cTn>
                              </p:par>
                            </p:childTnLst>
                          </p:cTn>
                        </p:par>
                        <p:par>
                          <p:cTn id="58" fill="hold">
                            <p:stCondLst>
                              <p:cond delay="4500"/>
                            </p:stCondLst>
                            <p:childTnLst>
                              <p:par>
                                <p:cTn id="59" presetID="22" presetClass="entr" presetSubtype="8" fill="hold" grpId="0" nodeType="after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wipe(left)">
                                      <p:cBhvr>
                                        <p:cTn id="61" dur="500"/>
                                        <p:tgtEl>
                                          <p:spTgt spid="33"/>
                                        </p:tgtEl>
                                      </p:cBhvr>
                                    </p:animEffect>
                                  </p:childTnLst>
                                </p:cTn>
                              </p:par>
                            </p:childTnLst>
                          </p:cTn>
                        </p:par>
                        <p:par>
                          <p:cTn id="62" fill="hold">
                            <p:stCondLst>
                              <p:cond delay="5000"/>
                            </p:stCondLst>
                            <p:childTnLst>
                              <p:par>
                                <p:cTn id="63" presetID="22" presetClass="entr" presetSubtype="8" fill="hold" grpId="0" nodeType="after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ipe(left)">
                                      <p:cBhvr>
                                        <p:cTn id="65" dur="500"/>
                                        <p:tgtEl>
                                          <p:spTgt spid="24"/>
                                        </p:tgtEl>
                                      </p:cBhvr>
                                    </p:animEffect>
                                  </p:childTnLst>
                                </p:cTn>
                              </p:par>
                            </p:childTnLst>
                          </p:cTn>
                        </p:par>
                        <p:par>
                          <p:cTn id="66" fill="hold">
                            <p:stCondLst>
                              <p:cond delay="5500"/>
                            </p:stCondLst>
                            <p:childTnLst>
                              <p:par>
                                <p:cTn id="67" presetID="22" presetClass="entr" presetSubtype="2" fill="hold" nodeType="after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wipe(right)">
                                      <p:cBhvr>
                                        <p:cTn id="6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13" grpId="0" animBg="1"/>
      <p:bldP spid="13" grpId="1" animBg="1"/>
      <p:bldP spid="30" grpId="0" animBg="1"/>
      <p:bldP spid="30" grpId="1" animBg="1"/>
      <p:bldP spid="24" grpId="0" animBg="1"/>
      <p:bldP spid="33" grpId="0" animBg="1"/>
      <p:bldP spid="34" grpId="0" animBg="1"/>
      <p:bldP spid="3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16216" y="285728"/>
            <a:ext cx="2448396" cy="523220"/>
          </a:xfrm>
          <a:prstGeom prst="rect">
            <a:avLst/>
          </a:prstGeom>
        </p:spPr>
        <p:txBody>
          <a:bodyPr/>
          <a:lstStyle/>
          <a:p>
            <a:r>
              <a:rPr lang="zh-CN" altLang="en-US" dirty="0"/>
              <a:t>表单元素</a:t>
            </a:r>
            <a:r>
              <a:rPr lang="en-US" altLang="zh-CN" dirty="0"/>
              <a:t>13-7</a:t>
            </a:r>
            <a:endParaRPr lang="zh-CN" altLang="en-US" dirty="0"/>
          </a:p>
        </p:txBody>
      </p:sp>
      <p:sp>
        <p:nvSpPr>
          <p:cNvPr id="3" name="内容占位符 2"/>
          <p:cNvSpPr>
            <a:spLocks noGrp="1"/>
          </p:cNvSpPr>
          <p:nvPr>
            <p:ph idx="4294967295"/>
          </p:nvPr>
        </p:nvSpPr>
        <p:spPr>
          <a:xfrm>
            <a:off x="784254" y="908720"/>
            <a:ext cx="7645398" cy="5143536"/>
          </a:xfrm>
          <a:prstGeom prst="rect">
            <a:avLst/>
          </a:prstGeom>
        </p:spPr>
        <p:txBody>
          <a:bodyPr/>
          <a:lstStyle/>
          <a:p>
            <a:r>
              <a:rPr lang="zh-CN" altLang="en-US"/>
              <a:t>多行文本域</a:t>
            </a:r>
            <a:endParaRPr lang="zh-CN" altLang="en-US" dirty="0"/>
          </a:p>
        </p:txBody>
      </p:sp>
      <p:sp>
        <p:nvSpPr>
          <p:cNvPr id="7" name="TextBox 6"/>
          <p:cNvSpPr txBox="1"/>
          <p:nvPr/>
        </p:nvSpPr>
        <p:spPr>
          <a:xfrm>
            <a:off x="107504" y="1857364"/>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语法</a:t>
            </a:r>
          </a:p>
        </p:txBody>
      </p:sp>
      <p:sp>
        <p:nvSpPr>
          <p:cNvPr id="8" name="AutoShape 3"/>
          <p:cNvSpPr>
            <a:spLocks noChangeArrowheads="1"/>
          </p:cNvSpPr>
          <p:nvPr/>
        </p:nvSpPr>
        <p:spPr bwMode="auto">
          <a:xfrm>
            <a:off x="714348" y="2854107"/>
            <a:ext cx="8143932" cy="646331"/>
          </a:xfrm>
          <a:prstGeom prst="roundRect">
            <a:avLst>
              <a:gd name="adj" fmla="val 0"/>
            </a:avLst>
          </a:prstGeom>
          <a:solidFill>
            <a:srgbClr val="EDF5FD"/>
          </a:solidFill>
          <a:ln w="25400" cap="flat" cmpd="sng" algn="ctr">
            <a:solidFill>
              <a:srgbClr val="C0000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200000"/>
              </a:lnSpc>
              <a:spcAft>
                <a:spcPts val="0"/>
              </a:spcAft>
              <a:buClr>
                <a:schemeClr val="folHlink"/>
              </a:buClr>
              <a:buSzPct val="60000"/>
              <a:tabLst>
                <a:tab pos="444500" algn="l"/>
              </a:tabLst>
              <a:defRPr/>
            </a:pPr>
            <a:r>
              <a:rPr lang="en-US" altLang="zh-CN" b="1" dirty="0">
                <a:solidFill>
                  <a:srgbClr val="FF0000"/>
                </a:solidFill>
                <a:latin typeface="+mn-lt"/>
              </a:rPr>
              <a:t>&lt;</a:t>
            </a:r>
            <a:r>
              <a:rPr lang="en-US" altLang="zh-CN" b="1" dirty="0" err="1">
                <a:solidFill>
                  <a:srgbClr val="FF0000"/>
                </a:solidFill>
                <a:latin typeface="+mn-lt"/>
              </a:rPr>
              <a:t>textarea</a:t>
            </a:r>
            <a:r>
              <a:rPr lang="en-US" altLang="zh-CN" b="1" dirty="0">
                <a:solidFill>
                  <a:srgbClr val="FF0000"/>
                </a:solidFill>
                <a:latin typeface="+mn-lt"/>
              </a:rPr>
              <a:t>  </a:t>
            </a:r>
            <a:r>
              <a:rPr lang="en-US" altLang="zh-CN" b="1" dirty="0">
                <a:latin typeface="+mn-lt"/>
              </a:rPr>
              <a:t>name=</a:t>
            </a:r>
            <a:r>
              <a:rPr lang="en-US" altLang="zh-CN" b="1" dirty="0"/>
              <a:t>"</a:t>
            </a:r>
            <a:r>
              <a:rPr lang="en-US" altLang="zh-CN" b="1" dirty="0" err="1">
                <a:latin typeface="+mn-lt"/>
              </a:rPr>
              <a:t>showText</a:t>
            </a:r>
            <a:r>
              <a:rPr lang="en-US" altLang="zh-CN" b="1" dirty="0">
                <a:latin typeface="+mn-lt"/>
              </a:rPr>
              <a:t>"  cols=</a:t>
            </a:r>
            <a:r>
              <a:rPr lang="en-US" altLang="zh-CN" b="1" dirty="0"/>
              <a:t>"</a:t>
            </a:r>
            <a:r>
              <a:rPr lang="en-US" altLang="zh-CN" b="1" dirty="0">
                <a:latin typeface="+mn-lt"/>
              </a:rPr>
              <a:t>x</a:t>
            </a:r>
            <a:r>
              <a:rPr lang="en-US" altLang="zh-CN" b="1" dirty="0"/>
              <a:t>"</a:t>
            </a:r>
            <a:r>
              <a:rPr lang="en-US" altLang="zh-CN" b="1" dirty="0">
                <a:latin typeface="+mn-lt"/>
              </a:rPr>
              <a:t>  rows=</a:t>
            </a:r>
            <a:r>
              <a:rPr lang="en-US" altLang="zh-CN" b="1" dirty="0"/>
              <a:t>"</a:t>
            </a:r>
            <a:r>
              <a:rPr lang="en-US" altLang="zh-CN" b="1" dirty="0">
                <a:latin typeface="+mn-lt"/>
              </a:rPr>
              <a:t>y</a:t>
            </a:r>
            <a:r>
              <a:rPr lang="en-US" altLang="zh-CN" b="1" dirty="0"/>
              <a:t>"</a:t>
            </a:r>
            <a:r>
              <a:rPr lang="en-US" altLang="zh-CN" b="1" dirty="0">
                <a:latin typeface="+mn-lt"/>
              </a:rPr>
              <a:t>&gt;</a:t>
            </a:r>
            <a:r>
              <a:rPr lang="zh-CN" altLang="en-US" b="1" dirty="0">
                <a:latin typeface="+mn-lt"/>
              </a:rPr>
              <a:t>文本内容 </a:t>
            </a:r>
            <a:r>
              <a:rPr lang="en-US" altLang="zh-CN" b="1" dirty="0">
                <a:solidFill>
                  <a:srgbClr val="FF0000"/>
                </a:solidFill>
                <a:latin typeface="+mn-lt"/>
              </a:rPr>
              <a:t>&lt;/</a:t>
            </a:r>
            <a:r>
              <a:rPr lang="en-US" altLang="zh-CN" b="1" dirty="0" err="1">
                <a:solidFill>
                  <a:srgbClr val="FF0000"/>
                </a:solidFill>
                <a:latin typeface="+mn-lt"/>
              </a:rPr>
              <a:t>textarea</a:t>
            </a:r>
            <a:r>
              <a:rPr lang="en-US" altLang="zh-CN" b="1" dirty="0">
                <a:solidFill>
                  <a:srgbClr val="FF0000"/>
                </a:solidFill>
                <a:latin typeface="+mn-lt"/>
              </a:rPr>
              <a:t>  &gt;</a:t>
            </a:r>
          </a:p>
        </p:txBody>
      </p:sp>
      <p:sp>
        <p:nvSpPr>
          <p:cNvPr id="9" name="AutoShape 6"/>
          <p:cNvSpPr>
            <a:spLocks noChangeArrowheads="1"/>
          </p:cNvSpPr>
          <p:nvPr/>
        </p:nvSpPr>
        <p:spPr bwMode="auto">
          <a:xfrm>
            <a:off x="1643042" y="2071678"/>
            <a:ext cx="1410964"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多行文本域 </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rot="5400000">
            <a:off x="1682169" y="2476893"/>
            <a:ext cx="698666" cy="634044"/>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0" name="AutoShape 6"/>
          <p:cNvSpPr>
            <a:spLocks noChangeArrowheads="1"/>
          </p:cNvSpPr>
          <p:nvPr/>
        </p:nvSpPr>
        <p:spPr bwMode="auto">
          <a:xfrm>
            <a:off x="3428992" y="2071678"/>
            <a:ext cx="1500198"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显示的列数</a:t>
            </a:r>
            <a:endParaRPr lang="en-US" altLang="zh-CN" b="1" kern="0" dirty="0">
              <a:solidFill>
                <a:schemeClr val="bg1"/>
              </a:solidFill>
              <a:latin typeface="Arial"/>
              <a:ea typeface="黑体"/>
            </a:endParaRPr>
          </a:p>
        </p:txBody>
      </p:sp>
      <p:cxnSp>
        <p:nvCxnSpPr>
          <p:cNvPr id="31" name="直接箭头连接符 30"/>
          <p:cNvCxnSpPr>
            <a:stCxn id="30" idx="2"/>
          </p:cNvCxnSpPr>
          <p:nvPr/>
        </p:nvCxnSpPr>
        <p:spPr>
          <a:xfrm rot="16200000" flipH="1">
            <a:off x="4133368" y="2490304"/>
            <a:ext cx="698668" cy="60722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0" name="AutoShape 6"/>
          <p:cNvSpPr>
            <a:spLocks noChangeArrowheads="1"/>
          </p:cNvSpPr>
          <p:nvPr/>
        </p:nvSpPr>
        <p:spPr bwMode="auto">
          <a:xfrm>
            <a:off x="5500694" y="2071678"/>
            <a:ext cx="1500198"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显示的行数</a:t>
            </a:r>
            <a:endParaRPr lang="en-US" altLang="zh-CN" b="1" kern="0" dirty="0">
              <a:solidFill>
                <a:schemeClr val="bg1"/>
              </a:solidFill>
              <a:latin typeface="Arial"/>
              <a:ea typeface="黑体"/>
            </a:endParaRPr>
          </a:p>
        </p:txBody>
      </p:sp>
      <p:cxnSp>
        <p:nvCxnSpPr>
          <p:cNvPr id="21" name="直接箭头连接符 20"/>
          <p:cNvCxnSpPr>
            <a:stCxn id="20" idx="2"/>
          </p:cNvCxnSpPr>
          <p:nvPr/>
        </p:nvCxnSpPr>
        <p:spPr>
          <a:xfrm rot="5400000">
            <a:off x="5776443" y="2597462"/>
            <a:ext cx="627230" cy="32147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855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500"/>
                                        <p:tgtEl>
                                          <p:spTgt spid="3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right)">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0" grpId="0" animBg="1"/>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388" y="285728"/>
            <a:ext cx="2535224" cy="523220"/>
          </a:xfrm>
          <a:prstGeom prst="rect">
            <a:avLst/>
          </a:prstGeom>
        </p:spPr>
        <p:txBody>
          <a:bodyPr/>
          <a:lstStyle/>
          <a:p>
            <a:r>
              <a:rPr lang="zh-CN" altLang="en-US" dirty="0"/>
              <a:t>表单元素</a:t>
            </a:r>
            <a:r>
              <a:rPr lang="en-US" altLang="zh-CN" dirty="0"/>
              <a:t>13-8</a:t>
            </a:r>
            <a:endParaRPr lang="zh-CN" altLang="en-US" dirty="0"/>
          </a:p>
        </p:txBody>
      </p:sp>
      <p:sp>
        <p:nvSpPr>
          <p:cNvPr id="3" name="内容占位符 2"/>
          <p:cNvSpPr>
            <a:spLocks noGrp="1"/>
          </p:cNvSpPr>
          <p:nvPr>
            <p:ph idx="4294967295"/>
          </p:nvPr>
        </p:nvSpPr>
        <p:spPr>
          <a:xfrm>
            <a:off x="784254" y="836712"/>
            <a:ext cx="7645398" cy="5143536"/>
          </a:xfrm>
          <a:prstGeom prst="rect">
            <a:avLst/>
          </a:prstGeom>
        </p:spPr>
        <p:txBody>
          <a:bodyPr/>
          <a:lstStyle/>
          <a:p>
            <a:r>
              <a:rPr lang="zh-CN" altLang="en-US"/>
              <a:t>文件域</a:t>
            </a:r>
            <a:endParaRPr lang="zh-CN" altLang="en-US" dirty="0"/>
          </a:p>
        </p:txBody>
      </p:sp>
      <p:sp>
        <p:nvSpPr>
          <p:cNvPr id="7" name="TextBox 6"/>
          <p:cNvSpPr txBox="1"/>
          <p:nvPr/>
        </p:nvSpPr>
        <p:spPr>
          <a:xfrm>
            <a:off x="107504" y="1857364"/>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语法</a:t>
            </a:r>
          </a:p>
        </p:txBody>
      </p:sp>
      <p:sp>
        <p:nvSpPr>
          <p:cNvPr id="8" name="AutoShape 3"/>
          <p:cNvSpPr>
            <a:spLocks noChangeArrowheads="1"/>
          </p:cNvSpPr>
          <p:nvPr/>
        </p:nvSpPr>
        <p:spPr bwMode="auto">
          <a:xfrm>
            <a:off x="714348" y="2854107"/>
            <a:ext cx="8143932" cy="2308324"/>
          </a:xfrm>
          <a:prstGeom prst="roundRect">
            <a:avLst>
              <a:gd name="adj" fmla="val 0"/>
            </a:avLst>
          </a:prstGeom>
          <a:solidFill>
            <a:srgbClr val="EDF5FD"/>
          </a:solidFill>
          <a:ln w="25400" cap="flat" cmpd="sng" algn="ctr">
            <a:solidFill>
              <a:srgbClr val="C0000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200000"/>
              </a:lnSpc>
              <a:spcAft>
                <a:spcPts val="0"/>
              </a:spcAft>
              <a:buClr>
                <a:schemeClr val="folHlink"/>
              </a:buClr>
              <a:buSzPct val="60000"/>
              <a:tabLst>
                <a:tab pos="444500" algn="l"/>
              </a:tabLst>
              <a:defRPr/>
            </a:pPr>
            <a:r>
              <a:rPr lang="en-US" altLang="zh-CN" b="1" dirty="0">
                <a:latin typeface="+mn-lt"/>
              </a:rPr>
              <a:t>&lt;form action="" method="post" </a:t>
            </a:r>
            <a:r>
              <a:rPr lang="en-US" altLang="zh-CN" b="1" dirty="0" err="1">
                <a:solidFill>
                  <a:srgbClr val="FF0000"/>
                </a:solidFill>
                <a:latin typeface="+mn-lt"/>
              </a:rPr>
              <a:t>enctype</a:t>
            </a:r>
            <a:r>
              <a:rPr lang="en-US" altLang="zh-CN" b="1" dirty="0">
                <a:solidFill>
                  <a:srgbClr val="FF0000"/>
                </a:solidFill>
                <a:latin typeface="+mn-lt"/>
              </a:rPr>
              <a:t>="multipart/form-data"</a:t>
            </a:r>
            <a:r>
              <a:rPr lang="en-US" altLang="zh-CN" b="1" dirty="0">
                <a:latin typeface="+mn-lt"/>
              </a:rPr>
              <a:t>&gt;</a:t>
            </a:r>
          </a:p>
          <a:p>
            <a:pPr algn="l" defTabSz="723900">
              <a:lnSpc>
                <a:spcPct val="200000"/>
              </a:lnSpc>
              <a:spcAft>
                <a:spcPts val="0"/>
              </a:spcAft>
              <a:buClr>
                <a:schemeClr val="folHlink"/>
              </a:buClr>
              <a:buSzPct val="60000"/>
              <a:tabLst>
                <a:tab pos="444500" algn="l"/>
              </a:tabLst>
              <a:defRPr/>
            </a:pPr>
            <a:r>
              <a:rPr lang="en-US" altLang="zh-CN" b="1" dirty="0">
                <a:latin typeface="+mn-lt"/>
              </a:rPr>
              <a:t>  &lt;p&gt;&lt;input type="</a:t>
            </a:r>
            <a:r>
              <a:rPr lang="en-US" altLang="zh-CN" b="1" dirty="0">
                <a:solidFill>
                  <a:srgbClr val="FF0000"/>
                </a:solidFill>
                <a:latin typeface="+mn-lt"/>
              </a:rPr>
              <a:t>file</a:t>
            </a:r>
            <a:r>
              <a:rPr lang="en-US" altLang="zh-CN" b="1" dirty="0">
                <a:latin typeface="+mn-lt"/>
              </a:rPr>
              <a:t>" name="files" /&gt;</a:t>
            </a:r>
          </a:p>
          <a:p>
            <a:pPr algn="l" defTabSz="723900">
              <a:lnSpc>
                <a:spcPct val="200000"/>
              </a:lnSpc>
              <a:spcAft>
                <a:spcPts val="0"/>
              </a:spcAft>
              <a:buClr>
                <a:schemeClr val="folHlink"/>
              </a:buClr>
              <a:buSzPct val="60000"/>
              <a:tabLst>
                <a:tab pos="444500" algn="l"/>
              </a:tabLst>
              <a:defRPr/>
            </a:pPr>
            <a:r>
              <a:rPr lang="en-US" altLang="zh-CN" b="1" dirty="0">
                <a:latin typeface="+mn-lt"/>
              </a:rPr>
              <a:t>  &lt;input type="submit" name="upload" value="</a:t>
            </a:r>
            <a:r>
              <a:rPr lang="zh-CN" altLang="en-US" b="1" dirty="0">
                <a:latin typeface="+mn-lt"/>
              </a:rPr>
              <a:t>上传</a:t>
            </a:r>
            <a:r>
              <a:rPr lang="en-US" altLang="zh-CN" b="1" dirty="0">
                <a:latin typeface="+mn-lt"/>
              </a:rPr>
              <a:t>" /&gt;&lt;/p&gt;</a:t>
            </a:r>
          </a:p>
          <a:p>
            <a:pPr algn="l" defTabSz="723900">
              <a:lnSpc>
                <a:spcPct val="200000"/>
              </a:lnSpc>
              <a:spcAft>
                <a:spcPts val="0"/>
              </a:spcAft>
              <a:buClr>
                <a:schemeClr val="folHlink"/>
              </a:buClr>
              <a:buSzPct val="60000"/>
              <a:tabLst>
                <a:tab pos="444500" algn="l"/>
              </a:tabLst>
              <a:defRPr/>
            </a:pPr>
            <a:r>
              <a:rPr lang="en-US" altLang="zh-CN" b="1" dirty="0">
                <a:latin typeface="+mn-lt"/>
              </a:rPr>
              <a:t>&lt;/form&gt;</a:t>
            </a:r>
          </a:p>
        </p:txBody>
      </p:sp>
      <p:sp>
        <p:nvSpPr>
          <p:cNvPr id="9" name="AutoShape 6"/>
          <p:cNvSpPr>
            <a:spLocks noChangeArrowheads="1"/>
          </p:cNvSpPr>
          <p:nvPr/>
        </p:nvSpPr>
        <p:spPr bwMode="auto">
          <a:xfrm>
            <a:off x="1643042" y="2071678"/>
            <a:ext cx="881973"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文件域</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rot="16200000" flipH="1">
            <a:off x="1871392" y="2657218"/>
            <a:ext cx="1198734" cy="77346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0" name="AutoShape 6"/>
          <p:cNvSpPr>
            <a:spLocks noChangeArrowheads="1"/>
          </p:cNvSpPr>
          <p:nvPr/>
        </p:nvSpPr>
        <p:spPr bwMode="auto">
          <a:xfrm>
            <a:off x="5500694" y="2071678"/>
            <a:ext cx="1857388"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表单编码属性</a:t>
            </a:r>
            <a:endParaRPr lang="en-US" altLang="zh-CN" b="1" kern="0" dirty="0">
              <a:solidFill>
                <a:schemeClr val="bg1"/>
              </a:solidFill>
              <a:latin typeface="Arial"/>
              <a:ea typeface="黑体"/>
            </a:endParaRPr>
          </a:p>
        </p:txBody>
      </p:sp>
      <p:cxnSp>
        <p:nvCxnSpPr>
          <p:cNvPr id="21" name="直接箭头连接符 20"/>
          <p:cNvCxnSpPr>
            <a:stCxn id="20" idx="2"/>
          </p:cNvCxnSpPr>
          <p:nvPr/>
        </p:nvCxnSpPr>
        <p:spPr>
          <a:xfrm rot="5400000">
            <a:off x="5865742" y="2508166"/>
            <a:ext cx="627230" cy="50006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1156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right)">
                                      <p:cBhvr>
                                        <p:cTn id="1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388" y="285728"/>
            <a:ext cx="2535224" cy="523220"/>
          </a:xfrm>
          <a:prstGeom prst="rect">
            <a:avLst/>
          </a:prstGeom>
        </p:spPr>
        <p:txBody>
          <a:bodyPr/>
          <a:lstStyle/>
          <a:p>
            <a:r>
              <a:rPr lang="zh-CN" altLang="en-US" dirty="0"/>
              <a:t>表单元素</a:t>
            </a:r>
            <a:r>
              <a:rPr lang="en-US" altLang="zh-CN" dirty="0"/>
              <a:t>13-9</a:t>
            </a:r>
            <a:endParaRPr lang="zh-CN" altLang="en-US" dirty="0"/>
          </a:p>
        </p:txBody>
      </p:sp>
      <p:sp>
        <p:nvSpPr>
          <p:cNvPr id="3" name="内容占位符 2"/>
          <p:cNvSpPr>
            <a:spLocks noGrp="1"/>
          </p:cNvSpPr>
          <p:nvPr>
            <p:ph idx="4294967295"/>
          </p:nvPr>
        </p:nvSpPr>
        <p:spPr>
          <a:xfrm>
            <a:off x="784254" y="805744"/>
            <a:ext cx="7645398" cy="5143536"/>
          </a:xfrm>
          <a:prstGeom prst="rect">
            <a:avLst/>
          </a:prstGeom>
        </p:spPr>
        <p:txBody>
          <a:bodyPr/>
          <a:lstStyle/>
          <a:p>
            <a:r>
              <a:rPr lang="zh-CN" altLang="zh-CN" dirty="0"/>
              <a:t>邮箱</a:t>
            </a:r>
            <a:endParaRPr lang="zh-CN" altLang="en-US" dirty="0"/>
          </a:p>
        </p:txBody>
      </p:sp>
      <p:sp>
        <p:nvSpPr>
          <p:cNvPr id="7" name="TextBox 6"/>
          <p:cNvSpPr txBox="1"/>
          <p:nvPr/>
        </p:nvSpPr>
        <p:spPr>
          <a:xfrm>
            <a:off x="107504" y="1857364"/>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语法</a:t>
            </a:r>
          </a:p>
        </p:txBody>
      </p:sp>
      <p:sp>
        <p:nvSpPr>
          <p:cNvPr id="8" name="AutoShape 3"/>
          <p:cNvSpPr>
            <a:spLocks noChangeArrowheads="1"/>
          </p:cNvSpPr>
          <p:nvPr/>
        </p:nvSpPr>
        <p:spPr bwMode="auto">
          <a:xfrm>
            <a:off x="714348" y="2854107"/>
            <a:ext cx="8143932" cy="1200329"/>
          </a:xfrm>
          <a:prstGeom prst="roundRect">
            <a:avLst>
              <a:gd name="adj" fmla="val 0"/>
            </a:avLst>
          </a:prstGeom>
          <a:solidFill>
            <a:srgbClr val="EDF5FD"/>
          </a:solidFill>
          <a:ln w="25400" cap="flat" cmpd="sng" algn="ctr">
            <a:solidFill>
              <a:srgbClr val="C0000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200000"/>
              </a:lnSpc>
              <a:spcAft>
                <a:spcPts val="0"/>
              </a:spcAft>
              <a:buClr>
                <a:schemeClr val="folHlink"/>
              </a:buClr>
              <a:buSzPct val="60000"/>
              <a:tabLst>
                <a:tab pos="444500" algn="l"/>
              </a:tabLst>
              <a:defRPr/>
            </a:pPr>
            <a:r>
              <a:rPr lang="en-US" altLang="zh-CN" b="1" dirty="0">
                <a:latin typeface="+mn-lt"/>
              </a:rPr>
              <a:t>&lt;p&gt;</a:t>
            </a:r>
            <a:r>
              <a:rPr lang="zh-CN" altLang="en-US" b="1" dirty="0">
                <a:latin typeface="+mn-lt"/>
              </a:rPr>
              <a:t>邮箱</a:t>
            </a:r>
            <a:r>
              <a:rPr lang="en-US" altLang="zh-CN" b="1" dirty="0">
                <a:latin typeface="+mn-lt"/>
              </a:rPr>
              <a:t>:&lt;input type="</a:t>
            </a:r>
            <a:r>
              <a:rPr lang="en-US" altLang="zh-CN" b="1" dirty="0">
                <a:solidFill>
                  <a:srgbClr val="FF0000"/>
                </a:solidFill>
                <a:latin typeface="+mn-lt"/>
              </a:rPr>
              <a:t>email</a:t>
            </a:r>
            <a:r>
              <a:rPr lang="en-US" altLang="zh-CN" b="1" dirty="0">
                <a:latin typeface="+mn-lt"/>
              </a:rPr>
              <a:t>"  name="email"/&gt;&lt;/p&gt;</a:t>
            </a:r>
          </a:p>
          <a:p>
            <a:pPr defTabSz="723900">
              <a:lnSpc>
                <a:spcPct val="200000"/>
              </a:lnSpc>
              <a:spcAft>
                <a:spcPts val="0"/>
              </a:spcAft>
              <a:buClr>
                <a:schemeClr val="folHlink"/>
              </a:buClr>
              <a:buSzPct val="60000"/>
              <a:tabLst>
                <a:tab pos="444500" algn="l"/>
              </a:tabLst>
              <a:defRPr/>
            </a:pPr>
            <a:r>
              <a:rPr lang="en-US" altLang="zh-CN" b="1" dirty="0">
                <a:latin typeface="+mn-lt"/>
              </a:rPr>
              <a:t>&lt;input type="submit"/&gt;</a:t>
            </a:r>
          </a:p>
        </p:txBody>
      </p:sp>
      <p:sp>
        <p:nvSpPr>
          <p:cNvPr id="9" name="AutoShape 6"/>
          <p:cNvSpPr>
            <a:spLocks noChangeArrowheads="1"/>
          </p:cNvSpPr>
          <p:nvPr/>
        </p:nvSpPr>
        <p:spPr bwMode="auto">
          <a:xfrm>
            <a:off x="2510142" y="1831960"/>
            <a:ext cx="649537"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邮箱</a:t>
            </a:r>
            <a:endParaRPr lang="en-US" altLang="zh-CN" b="1" kern="0" dirty="0">
              <a:solidFill>
                <a:schemeClr val="bg1"/>
              </a:solidFill>
              <a:latin typeface="Arial"/>
              <a:ea typeface="黑体"/>
            </a:endParaRPr>
          </a:p>
        </p:txBody>
      </p:sp>
      <p:cxnSp>
        <p:nvCxnSpPr>
          <p:cNvPr id="10" name="直接箭头连接符 9"/>
          <p:cNvCxnSpPr/>
          <p:nvPr/>
        </p:nvCxnSpPr>
        <p:spPr>
          <a:xfrm>
            <a:off x="2987826" y="2252469"/>
            <a:ext cx="628599" cy="87596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6" name="AutoShape 4"/>
          <p:cNvSpPr>
            <a:spLocks noChangeArrowheads="1"/>
          </p:cNvSpPr>
          <p:nvPr/>
        </p:nvSpPr>
        <p:spPr bwMode="auto">
          <a:xfrm>
            <a:off x="1325563" y="4690349"/>
            <a:ext cx="6673850" cy="857250"/>
          </a:xfrm>
          <a:prstGeom prst="roundRect">
            <a:avLst>
              <a:gd name="adj" fmla="val 1157"/>
            </a:avLst>
          </a:prstGeom>
          <a:solidFill>
            <a:schemeClr val="accent1">
              <a:lumMod val="20000"/>
              <a:lumOff val="80000"/>
            </a:schemeClr>
          </a:solidFill>
          <a:ln w="19050">
            <a:solidFill>
              <a:srgbClr val="C00000"/>
            </a:solidFill>
          </a:ln>
        </p:spPr>
        <p:txBody>
          <a:bodyPr anchor="ctr"/>
          <a:lstStyle/>
          <a:p>
            <a:pPr algn="ctr"/>
            <a:r>
              <a:rPr lang="zh-CN" altLang="en-US" b="1" dirty="0">
                <a:latin typeface="微软雅黑" pitchFamily="34" charset="-122"/>
                <a:ea typeface="微软雅黑" pitchFamily="34" charset="-122"/>
              </a:rPr>
              <a:t>会自动验证</a:t>
            </a:r>
            <a:r>
              <a:rPr lang="en-US" altLang="zh-CN" b="1" dirty="0">
                <a:latin typeface="微软雅黑" pitchFamily="34" charset="-122"/>
                <a:ea typeface="微软雅黑" pitchFamily="34" charset="-122"/>
              </a:rPr>
              <a:t>Email</a:t>
            </a:r>
            <a:r>
              <a:rPr lang="zh-CN" altLang="en-US" b="1" dirty="0">
                <a:latin typeface="微软雅黑" pitchFamily="34" charset="-122"/>
                <a:ea typeface="微软雅黑" pitchFamily="34" charset="-122"/>
              </a:rPr>
              <a:t>地址格式是否正确</a:t>
            </a:r>
          </a:p>
        </p:txBody>
      </p:sp>
      <p:sp>
        <p:nvSpPr>
          <p:cNvPr id="31" name="TextBox 30"/>
          <p:cNvSpPr txBox="1"/>
          <p:nvPr/>
        </p:nvSpPr>
        <p:spPr bwMode="auto">
          <a:xfrm>
            <a:off x="179512" y="4720491"/>
            <a:ext cx="700088" cy="39846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注意</a:t>
            </a:r>
          </a:p>
        </p:txBody>
      </p:sp>
    </p:spTree>
    <p:extLst>
      <p:ext uri="{BB962C8B-B14F-4D97-AF65-F5344CB8AC3E}">
        <p14:creationId xmlns:p14="http://schemas.microsoft.com/office/powerpoint/2010/main" val="314118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wipe(left)">
                                      <p:cBhvr>
                                        <p:cTn id="1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28184" y="70285"/>
            <a:ext cx="2736428" cy="954107"/>
          </a:xfrm>
          <a:prstGeom prst="rect">
            <a:avLst/>
          </a:prstGeom>
        </p:spPr>
        <p:txBody>
          <a:bodyPr/>
          <a:lstStyle/>
          <a:p>
            <a:r>
              <a:rPr lang="zh-CN" altLang="en-US" dirty="0"/>
              <a:t>表单元素</a:t>
            </a:r>
            <a:r>
              <a:rPr lang="en-US" altLang="zh-CN" dirty="0"/>
              <a:t>13-10</a:t>
            </a:r>
            <a:endParaRPr lang="zh-CN" altLang="en-US" dirty="0"/>
          </a:p>
        </p:txBody>
      </p:sp>
      <p:sp>
        <p:nvSpPr>
          <p:cNvPr id="3" name="内容占位符 2"/>
          <p:cNvSpPr>
            <a:spLocks noGrp="1"/>
          </p:cNvSpPr>
          <p:nvPr>
            <p:ph idx="4294967295"/>
          </p:nvPr>
        </p:nvSpPr>
        <p:spPr>
          <a:xfrm>
            <a:off x="107504" y="836712"/>
            <a:ext cx="7645398" cy="5143536"/>
          </a:xfrm>
          <a:prstGeom prst="rect">
            <a:avLst/>
          </a:prstGeom>
        </p:spPr>
        <p:txBody>
          <a:bodyPr/>
          <a:lstStyle/>
          <a:p>
            <a:r>
              <a:rPr lang="zh-CN" altLang="zh-CN" dirty="0"/>
              <a:t>网址</a:t>
            </a:r>
            <a:endParaRPr lang="zh-CN" altLang="en-US" dirty="0"/>
          </a:p>
        </p:txBody>
      </p:sp>
      <p:sp>
        <p:nvSpPr>
          <p:cNvPr id="7" name="TextBox 6"/>
          <p:cNvSpPr txBox="1"/>
          <p:nvPr/>
        </p:nvSpPr>
        <p:spPr>
          <a:xfrm>
            <a:off x="179512" y="1857364"/>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语法</a:t>
            </a:r>
          </a:p>
        </p:txBody>
      </p:sp>
      <p:sp>
        <p:nvSpPr>
          <p:cNvPr id="8" name="AutoShape 3"/>
          <p:cNvSpPr>
            <a:spLocks noChangeArrowheads="1"/>
          </p:cNvSpPr>
          <p:nvPr/>
        </p:nvSpPr>
        <p:spPr bwMode="auto">
          <a:xfrm>
            <a:off x="714348" y="2854107"/>
            <a:ext cx="8143932" cy="1200329"/>
          </a:xfrm>
          <a:prstGeom prst="roundRect">
            <a:avLst>
              <a:gd name="adj" fmla="val 0"/>
            </a:avLst>
          </a:prstGeom>
          <a:solidFill>
            <a:srgbClr val="EDF5FD"/>
          </a:solidFill>
          <a:ln w="25400" cap="flat" cmpd="sng" algn="ctr">
            <a:solidFill>
              <a:srgbClr val="C0000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200000"/>
              </a:lnSpc>
              <a:spcAft>
                <a:spcPts val="0"/>
              </a:spcAft>
              <a:buClr>
                <a:schemeClr val="folHlink"/>
              </a:buClr>
              <a:buSzPct val="60000"/>
              <a:tabLst>
                <a:tab pos="444500" algn="l"/>
              </a:tabLst>
              <a:defRPr/>
            </a:pPr>
            <a:r>
              <a:rPr lang="en-US" altLang="zh-CN" b="1" dirty="0">
                <a:latin typeface="+mn-lt"/>
              </a:rPr>
              <a:t>&lt;p&gt;</a:t>
            </a:r>
            <a:r>
              <a:rPr lang="zh-CN" altLang="en-US" b="1" dirty="0">
                <a:latin typeface="+mn-lt"/>
              </a:rPr>
              <a:t>请输入你的网址</a:t>
            </a:r>
            <a:r>
              <a:rPr lang="en-US" altLang="zh-CN" b="1" dirty="0">
                <a:latin typeface="+mn-lt"/>
              </a:rPr>
              <a:t>:&lt;input type="</a:t>
            </a:r>
            <a:r>
              <a:rPr lang="en-US" altLang="zh-CN" b="1" dirty="0" err="1">
                <a:solidFill>
                  <a:srgbClr val="FF0000"/>
                </a:solidFill>
                <a:latin typeface="+mn-lt"/>
              </a:rPr>
              <a:t>url</a:t>
            </a:r>
            <a:r>
              <a:rPr lang="en-US" altLang="zh-CN" b="1" dirty="0">
                <a:latin typeface="+mn-lt"/>
              </a:rPr>
              <a:t>"  name="</a:t>
            </a:r>
            <a:r>
              <a:rPr lang="en-US" altLang="zh-CN" b="1" dirty="0" err="1">
                <a:latin typeface="+mn-lt"/>
              </a:rPr>
              <a:t>userUrl</a:t>
            </a:r>
            <a:r>
              <a:rPr lang="en-US" altLang="zh-CN" b="1" dirty="0">
                <a:latin typeface="+mn-lt"/>
              </a:rPr>
              <a:t>"/&gt;&lt;/p&gt;</a:t>
            </a:r>
          </a:p>
          <a:p>
            <a:pPr defTabSz="723900">
              <a:lnSpc>
                <a:spcPct val="200000"/>
              </a:lnSpc>
              <a:spcAft>
                <a:spcPts val="0"/>
              </a:spcAft>
              <a:buClr>
                <a:schemeClr val="folHlink"/>
              </a:buClr>
              <a:buSzPct val="60000"/>
              <a:tabLst>
                <a:tab pos="444500" algn="l"/>
              </a:tabLst>
              <a:defRPr/>
            </a:pPr>
            <a:r>
              <a:rPr lang="en-US" altLang="zh-CN" b="1" dirty="0">
                <a:latin typeface="+mn-lt"/>
              </a:rPr>
              <a:t>&lt;input type="submit"/&gt;</a:t>
            </a:r>
          </a:p>
        </p:txBody>
      </p:sp>
      <p:sp>
        <p:nvSpPr>
          <p:cNvPr id="9" name="AutoShape 6"/>
          <p:cNvSpPr>
            <a:spLocks noChangeArrowheads="1"/>
          </p:cNvSpPr>
          <p:nvPr/>
        </p:nvSpPr>
        <p:spPr bwMode="auto">
          <a:xfrm>
            <a:off x="3598286" y="1884570"/>
            <a:ext cx="649537"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网址</a:t>
            </a:r>
            <a:endParaRPr lang="en-US" altLang="zh-CN" b="1" kern="0" dirty="0">
              <a:solidFill>
                <a:schemeClr val="bg1"/>
              </a:solidFill>
              <a:latin typeface="Arial"/>
              <a:ea typeface="黑体"/>
            </a:endParaRPr>
          </a:p>
        </p:txBody>
      </p:sp>
      <p:cxnSp>
        <p:nvCxnSpPr>
          <p:cNvPr id="10" name="直接箭头连接符 9"/>
          <p:cNvCxnSpPr/>
          <p:nvPr/>
        </p:nvCxnSpPr>
        <p:spPr>
          <a:xfrm>
            <a:off x="3948870" y="2252467"/>
            <a:ext cx="628599" cy="87596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6" name="AutoShape 4"/>
          <p:cNvSpPr>
            <a:spLocks noChangeArrowheads="1"/>
          </p:cNvSpPr>
          <p:nvPr/>
        </p:nvSpPr>
        <p:spPr bwMode="auto">
          <a:xfrm>
            <a:off x="1325563" y="4690349"/>
            <a:ext cx="6673850" cy="857250"/>
          </a:xfrm>
          <a:prstGeom prst="roundRect">
            <a:avLst>
              <a:gd name="adj" fmla="val 1157"/>
            </a:avLst>
          </a:prstGeom>
          <a:solidFill>
            <a:schemeClr val="accent1">
              <a:lumMod val="20000"/>
              <a:lumOff val="80000"/>
            </a:schemeClr>
          </a:solidFill>
          <a:ln w="19050">
            <a:solidFill>
              <a:srgbClr val="C00000"/>
            </a:solidFill>
          </a:ln>
        </p:spPr>
        <p:txBody>
          <a:bodyPr anchor="ctr"/>
          <a:lstStyle/>
          <a:p>
            <a:pPr algn="ctr"/>
            <a:r>
              <a:rPr lang="zh-CN" altLang="en-US" b="1" dirty="0">
                <a:latin typeface="微软雅黑" pitchFamily="34" charset="-122"/>
                <a:ea typeface="微软雅黑" pitchFamily="34" charset="-122"/>
              </a:rPr>
              <a:t>会自动验证</a:t>
            </a:r>
            <a:r>
              <a:rPr lang="en-US" altLang="zh-CN" b="1" dirty="0">
                <a:latin typeface="微软雅黑" pitchFamily="34" charset="-122"/>
                <a:ea typeface="微软雅黑" pitchFamily="34" charset="-122"/>
              </a:rPr>
              <a:t>URL</a:t>
            </a:r>
            <a:r>
              <a:rPr lang="zh-CN" altLang="en-US" b="1" dirty="0">
                <a:latin typeface="微软雅黑" pitchFamily="34" charset="-122"/>
                <a:ea typeface="微软雅黑" pitchFamily="34" charset="-122"/>
              </a:rPr>
              <a:t>地址格式是否正确</a:t>
            </a:r>
          </a:p>
        </p:txBody>
      </p:sp>
      <p:sp>
        <p:nvSpPr>
          <p:cNvPr id="31" name="TextBox 30"/>
          <p:cNvSpPr txBox="1"/>
          <p:nvPr/>
        </p:nvSpPr>
        <p:spPr bwMode="auto">
          <a:xfrm>
            <a:off x="179512" y="4720491"/>
            <a:ext cx="700088" cy="39846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注意</a:t>
            </a:r>
          </a:p>
        </p:txBody>
      </p:sp>
    </p:spTree>
    <p:extLst>
      <p:ext uri="{BB962C8B-B14F-4D97-AF65-F5344CB8AC3E}">
        <p14:creationId xmlns:p14="http://schemas.microsoft.com/office/powerpoint/2010/main" val="345973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wipe(left)">
                                      <p:cBhvr>
                                        <p:cTn id="1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28184" y="285728"/>
            <a:ext cx="2736428" cy="523220"/>
          </a:xfrm>
          <a:prstGeom prst="rect">
            <a:avLst/>
          </a:prstGeom>
        </p:spPr>
        <p:txBody>
          <a:bodyPr/>
          <a:lstStyle/>
          <a:p>
            <a:r>
              <a:rPr lang="zh-CN" altLang="en-US" dirty="0"/>
              <a:t>表单元素</a:t>
            </a:r>
            <a:r>
              <a:rPr lang="en-US" altLang="zh-CN" dirty="0"/>
              <a:t>13-11</a:t>
            </a:r>
            <a:endParaRPr lang="zh-CN" altLang="en-US" dirty="0"/>
          </a:p>
        </p:txBody>
      </p:sp>
      <p:sp>
        <p:nvSpPr>
          <p:cNvPr id="3" name="内容占位符 2"/>
          <p:cNvSpPr>
            <a:spLocks noGrp="1"/>
          </p:cNvSpPr>
          <p:nvPr>
            <p:ph idx="4294967295"/>
          </p:nvPr>
        </p:nvSpPr>
        <p:spPr>
          <a:xfrm>
            <a:off x="784254" y="908720"/>
            <a:ext cx="7645398" cy="5143536"/>
          </a:xfrm>
          <a:prstGeom prst="rect">
            <a:avLst/>
          </a:prstGeom>
        </p:spPr>
        <p:txBody>
          <a:bodyPr/>
          <a:lstStyle/>
          <a:p>
            <a:r>
              <a:rPr lang="zh-CN" altLang="zh-CN" dirty="0"/>
              <a:t>数字</a:t>
            </a:r>
            <a:endParaRPr lang="zh-CN" altLang="en-US" dirty="0"/>
          </a:p>
        </p:txBody>
      </p:sp>
      <p:sp>
        <p:nvSpPr>
          <p:cNvPr id="7" name="TextBox 6"/>
          <p:cNvSpPr txBox="1"/>
          <p:nvPr/>
        </p:nvSpPr>
        <p:spPr>
          <a:xfrm>
            <a:off x="107504" y="1857364"/>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语法</a:t>
            </a:r>
          </a:p>
        </p:txBody>
      </p:sp>
      <p:sp>
        <p:nvSpPr>
          <p:cNvPr id="8" name="AutoShape 3"/>
          <p:cNvSpPr>
            <a:spLocks noChangeArrowheads="1"/>
          </p:cNvSpPr>
          <p:nvPr/>
        </p:nvSpPr>
        <p:spPr bwMode="auto">
          <a:xfrm>
            <a:off x="714348" y="2854107"/>
            <a:ext cx="8143932" cy="1754326"/>
          </a:xfrm>
          <a:prstGeom prst="roundRect">
            <a:avLst>
              <a:gd name="adj" fmla="val 0"/>
            </a:avLst>
          </a:prstGeom>
          <a:solidFill>
            <a:srgbClr val="EDF5FD"/>
          </a:solidFill>
          <a:ln w="25400" cap="flat" cmpd="sng" algn="ctr">
            <a:solidFill>
              <a:srgbClr val="C0000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200000"/>
              </a:lnSpc>
              <a:spcAft>
                <a:spcPts val="0"/>
              </a:spcAft>
              <a:buClr>
                <a:schemeClr val="folHlink"/>
              </a:buClr>
              <a:buSzPct val="60000"/>
              <a:tabLst>
                <a:tab pos="444500" algn="l"/>
              </a:tabLst>
              <a:defRPr/>
            </a:pPr>
            <a:r>
              <a:rPr lang="en-US" altLang="zh-CN" b="1" dirty="0">
                <a:latin typeface="+mn-lt"/>
              </a:rPr>
              <a:t>&lt;p&gt;</a:t>
            </a:r>
            <a:r>
              <a:rPr lang="zh-CN" altLang="en-US" b="1" dirty="0">
                <a:latin typeface="+mn-lt"/>
              </a:rPr>
              <a:t>请输入数字</a:t>
            </a:r>
            <a:r>
              <a:rPr lang="en-US" altLang="zh-CN" b="1" dirty="0">
                <a:latin typeface="+mn-lt"/>
              </a:rPr>
              <a:t>:&lt;input type="</a:t>
            </a:r>
            <a:r>
              <a:rPr lang="en-US" altLang="zh-CN" b="1" dirty="0">
                <a:solidFill>
                  <a:srgbClr val="FF0000"/>
                </a:solidFill>
                <a:latin typeface="+mn-lt"/>
              </a:rPr>
              <a:t>number</a:t>
            </a:r>
            <a:r>
              <a:rPr lang="en-US" altLang="zh-CN" b="1" dirty="0">
                <a:latin typeface="+mn-lt"/>
              </a:rPr>
              <a:t>"  name="</a:t>
            </a:r>
            <a:r>
              <a:rPr lang="en-US" altLang="zh-CN" b="1" dirty="0" err="1">
                <a:latin typeface="+mn-lt"/>
              </a:rPr>
              <a:t>num</a:t>
            </a:r>
            <a:r>
              <a:rPr lang="en-US" altLang="zh-CN" b="1" dirty="0">
                <a:latin typeface="+mn-lt"/>
              </a:rPr>
              <a:t>" min="0" max="100" step="10"/&gt;&lt;/p&gt;</a:t>
            </a:r>
          </a:p>
          <a:p>
            <a:pPr defTabSz="723900">
              <a:lnSpc>
                <a:spcPct val="200000"/>
              </a:lnSpc>
              <a:spcAft>
                <a:spcPts val="0"/>
              </a:spcAft>
              <a:buClr>
                <a:schemeClr val="folHlink"/>
              </a:buClr>
              <a:buSzPct val="60000"/>
              <a:tabLst>
                <a:tab pos="444500" algn="l"/>
              </a:tabLst>
              <a:defRPr/>
            </a:pPr>
            <a:r>
              <a:rPr lang="en-US" altLang="zh-CN" b="1" dirty="0">
                <a:latin typeface="+mn-lt"/>
              </a:rPr>
              <a:t>&lt;input type="submit"/&gt;</a:t>
            </a:r>
          </a:p>
        </p:txBody>
      </p:sp>
      <p:sp>
        <p:nvSpPr>
          <p:cNvPr id="9" name="AutoShape 6"/>
          <p:cNvSpPr>
            <a:spLocks noChangeArrowheads="1"/>
          </p:cNvSpPr>
          <p:nvPr/>
        </p:nvSpPr>
        <p:spPr bwMode="auto">
          <a:xfrm>
            <a:off x="3951146" y="1947729"/>
            <a:ext cx="649537"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数字</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flipH="1">
            <a:off x="4275914" y="2320633"/>
            <a:ext cx="1" cy="87596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7" name="AutoShape 6"/>
          <p:cNvSpPr>
            <a:spLocks noChangeArrowheads="1"/>
          </p:cNvSpPr>
          <p:nvPr/>
        </p:nvSpPr>
        <p:spPr bwMode="auto">
          <a:xfrm>
            <a:off x="5867082" y="1947729"/>
            <a:ext cx="1180605" cy="652582"/>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允许的最小值</a:t>
            </a:r>
            <a:endParaRPr lang="en-US" altLang="zh-CN" b="1" kern="0" dirty="0">
              <a:solidFill>
                <a:schemeClr val="bg1"/>
              </a:solidFill>
              <a:latin typeface="Arial"/>
              <a:ea typeface="黑体"/>
            </a:endParaRPr>
          </a:p>
        </p:txBody>
      </p:sp>
      <p:cxnSp>
        <p:nvCxnSpPr>
          <p:cNvPr id="32" name="直接箭头连接符 31"/>
          <p:cNvCxnSpPr>
            <a:stCxn id="27" idx="2"/>
          </p:cNvCxnSpPr>
          <p:nvPr/>
        </p:nvCxnSpPr>
        <p:spPr>
          <a:xfrm>
            <a:off x="6457385" y="2600311"/>
            <a:ext cx="282199" cy="62447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3" name="AutoShape 6"/>
          <p:cNvSpPr>
            <a:spLocks noChangeArrowheads="1"/>
          </p:cNvSpPr>
          <p:nvPr/>
        </p:nvSpPr>
        <p:spPr bwMode="auto">
          <a:xfrm>
            <a:off x="7452320" y="1947729"/>
            <a:ext cx="1187624" cy="652582"/>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允许的最大值</a:t>
            </a:r>
            <a:endParaRPr lang="en-US" altLang="zh-CN" b="1" kern="0" dirty="0">
              <a:solidFill>
                <a:schemeClr val="bg1"/>
              </a:solidFill>
              <a:latin typeface="Arial"/>
              <a:ea typeface="黑体"/>
            </a:endParaRPr>
          </a:p>
        </p:txBody>
      </p:sp>
      <p:cxnSp>
        <p:nvCxnSpPr>
          <p:cNvPr id="34" name="直接箭头连接符 33"/>
          <p:cNvCxnSpPr>
            <a:stCxn id="33" idx="2"/>
          </p:cNvCxnSpPr>
          <p:nvPr/>
        </p:nvCxnSpPr>
        <p:spPr>
          <a:xfrm flipH="1">
            <a:off x="7749226" y="2600311"/>
            <a:ext cx="296906" cy="59628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5" name="AutoShape 6"/>
          <p:cNvSpPr>
            <a:spLocks noChangeArrowheads="1"/>
          </p:cNvSpPr>
          <p:nvPr/>
        </p:nvSpPr>
        <p:spPr bwMode="auto">
          <a:xfrm>
            <a:off x="818207" y="4981337"/>
            <a:ext cx="1811714"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合法的数字间隔</a:t>
            </a:r>
            <a:endParaRPr lang="en-US" altLang="zh-CN" b="1" kern="0" dirty="0">
              <a:solidFill>
                <a:schemeClr val="bg1"/>
              </a:solidFill>
              <a:latin typeface="Arial"/>
              <a:ea typeface="黑体"/>
            </a:endParaRPr>
          </a:p>
        </p:txBody>
      </p:sp>
      <p:cxnSp>
        <p:nvCxnSpPr>
          <p:cNvPr id="36" name="直接箭头连接符 35"/>
          <p:cNvCxnSpPr/>
          <p:nvPr/>
        </p:nvCxnSpPr>
        <p:spPr>
          <a:xfrm flipH="1" flipV="1">
            <a:off x="1142975" y="3861048"/>
            <a:ext cx="1" cy="112028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664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childTnLst>
                          </p:cTn>
                        </p:par>
                        <p:par>
                          <p:cTn id="20" fill="hold">
                            <p:stCondLst>
                              <p:cond delay="2500"/>
                            </p:stCondLst>
                            <p:childTnLst>
                              <p:par>
                                <p:cTn id="21" presetID="22" presetClass="entr" presetSubtype="8"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left)">
                                      <p:cBhvr>
                                        <p:cTn id="23" dur="500"/>
                                        <p:tgtEl>
                                          <p:spTgt spid="33"/>
                                        </p:tgtEl>
                                      </p:cBhvr>
                                    </p:animEffect>
                                  </p:childTnLst>
                                </p:cTn>
                              </p:par>
                            </p:childTnLst>
                          </p:cTn>
                        </p:par>
                        <p:par>
                          <p:cTn id="24" fill="hold">
                            <p:stCondLst>
                              <p:cond delay="3000"/>
                            </p:stCondLst>
                            <p:childTnLst>
                              <p:par>
                                <p:cTn id="25" presetID="22" presetClass="entr" presetSubtype="2" fill="hold"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right)">
                                      <p:cBhvr>
                                        <p:cTn id="27" dur="500"/>
                                        <p:tgtEl>
                                          <p:spTgt spid="34"/>
                                        </p:tgtEl>
                                      </p:cBhvr>
                                    </p:animEffect>
                                  </p:childTnLst>
                                </p:cTn>
                              </p:par>
                            </p:childTnLst>
                          </p:cTn>
                        </p:par>
                        <p:par>
                          <p:cTn id="28" fill="hold">
                            <p:stCondLst>
                              <p:cond delay="3500"/>
                            </p:stCondLst>
                            <p:childTnLst>
                              <p:par>
                                <p:cTn id="29" presetID="22" presetClass="entr" presetSubtype="8" fill="hold" grpId="0" nodeType="after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wipe(left)">
                                      <p:cBhvr>
                                        <p:cTn id="31" dur="500"/>
                                        <p:tgtEl>
                                          <p:spTgt spid="35"/>
                                        </p:tgtEl>
                                      </p:cBhvr>
                                    </p:animEffect>
                                  </p:childTnLst>
                                </p:cTn>
                              </p:par>
                            </p:childTnLst>
                          </p:cTn>
                        </p:par>
                        <p:par>
                          <p:cTn id="32" fill="hold">
                            <p:stCondLst>
                              <p:cond delay="4000"/>
                            </p:stCondLst>
                            <p:childTnLst>
                              <p:par>
                                <p:cTn id="33" presetID="22" presetClass="entr" presetSubtype="4" fill="hold"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wipe(down)">
                                      <p:cBhvr>
                                        <p:cTn id="3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7" grpId="0" animBg="1"/>
      <p:bldP spid="33" grpId="0" animBg="1"/>
      <p:bldP spid="3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28184" y="285728"/>
            <a:ext cx="2736428" cy="523220"/>
          </a:xfrm>
          <a:prstGeom prst="rect">
            <a:avLst/>
          </a:prstGeom>
        </p:spPr>
        <p:txBody>
          <a:bodyPr/>
          <a:lstStyle/>
          <a:p>
            <a:r>
              <a:rPr lang="zh-CN" altLang="en-US" dirty="0"/>
              <a:t>表单元素</a:t>
            </a:r>
            <a:r>
              <a:rPr lang="en-US" altLang="zh-CN" dirty="0"/>
              <a:t>13-12</a:t>
            </a:r>
            <a:endParaRPr lang="zh-CN" altLang="en-US" dirty="0"/>
          </a:p>
        </p:txBody>
      </p:sp>
      <p:sp>
        <p:nvSpPr>
          <p:cNvPr id="3" name="内容占位符 2"/>
          <p:cNvSpPr>
            <a:spLocks noGrp="1"/>
          </p:cNvSpPr>
          <p:nvPr>
            <p:ph idx="4294967295"/>
          </p:nvPr>
        </p:nvSpPr>
        <p:spPr>
          <a:xfrm>
            <a:off x="784254" y="836712"/>
            <a:ext cx="7645398" cy="5143536"/>
          </a:xfrm>
          <a:prstGeom prst="rect">
            <a:avLst/>
          </a:prstGeom>
        </p:spPr>
        <p:txBody>
          <a:bodyPr/>
          <a:lstStyle/>
          <a:p>
            <a:r>
              <a:rPr lang="zh-CN" altLang="zh-CN" dirty="0"/>
              <a:t>滑块</a:t>
            </a:r>
            <a:endParaRPr lang="zh-CN" altLang="en-US" dirty="0"/>
          </a:p>
        </p:txBody>
      </p:sp>
      <p:sp>
        <p:nvSpPr>
          <p:cNvPr id="7" name="TextBox 6"/>
          <p:cNvSpPr txBox="1"/>
          <p:nvPr/>
        </p:nvSpPr>
        <p:spPr>
          <a:xfrm>
            <a:off x="107504" y="1857364"/>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语法</a:t>
            </a:r>
          </a:p>
        </p:txBody>
      </p:sp>
      <p:sp>
        <p:nvSpPr>
          <p:cNvPr id="8" name="AutoShape 3"/>
          <p:cNvSpPr>
            <a:spLocks noChangeArrowheads="1"/>
          </p:cNvSpPr>
          <p:nvPr/>
        </p:nvSpPr>
        <p:spPr bwMode="auto">
          <a:xfrm>
            <a:off x="714348" y="2854107"/>
            <a:ext cx="8143932" cy="1754326"/>
          </a:xfrm>
          <a:prstGeom prst="roundRect">
            <a:avLst>
              <a:gd name="adj" fmla="val 0"/>
            </a:avLst>
          </a:prstGeom>
          <a:solidFill>
            <a:srgbClr val="EDF5FD"/>
          </a:solidFill>
          <a:ln w="25400" cap="flat" cmpd="sng" algn="ctr">
            <a:solidFill>
              <a:srgbClr val="C0000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200000"/>
              </a:lnSpc>
              <a:spcAft>
                <a:spcPts val="0"/>
              </a:spcAft>
              <a:buClr>
                <a:schemeClr val="folHlink"/>
              </a:buClr>
              <a:buSzPct val="60000"/>
              <a:tabLst>
                <a:tab pos="444500" algn="l"/>
              </a:tabLst>
              <a:defRPr/>
            </a:pPr>
            <a:r>
              <a:rPr lang="en-US" altLang="zh-CN" b="1" dirty="0">
                <a:latin typeface="+mn-lt"/>
              </a:rPr>
              <a:t>&lt;p&gt;</a:t>
            </a:r>
            <a:r>
              <a:rPr lang="zh-CN" altLang="en-US" b="1" dirty="0">
                <a:latin typeface="+mn-lt"/>
              </a:rPr>
              <a:t>请输入数字</a:t>
            </a:r>
            <a:r>
              <a:rPr lang="en-US" altLang="zh-CN" b="1" dirty="0">
                <a:latin typeface="+mn-lt"/>
              </a:rPr>
              <a:t>:&lt;input type="</a:t>
            </a:r>
            <a:r>
              <a:rPr lang="en-US" altLang="zh-CN" b="1" dirty="0">
                <a:solidFill>
                  <a:srgbClr val="FF0000"/>
                </a:solidFill>
                <a:latin typeface="+mn-lt"/>
              </a:rPr>
              <a:t>range</a:t>
            </a:r>
            <a:r>
              <a:rPr lang="en-US" altLang="zh-CN" b="1" dirty="0">
                <a:latin typeface="+mn-lt"/>
              </a:rPr>
              <a:t>"  name="range1" min="0" max="10" step=</a:t>
            </a:r>
            <a:r>
              <a:rPr lang="en-US" altLang="zh-CN" b="1" dirty="0"/>
              <a:t>"</a:t>
            </a:r>
            <a:r>
              <a:rPr lang="en-US" altLang="zh-CN" b="1" dirty="0">
                <a:latin typeface="+mn-lt"/>
              </a:rPr>
              <a:t>2"/&gt;&lt;/p&gt;</a:t>
            </a:r>
          </a:p>
          <a:p>
            <a:pPr defTabSz="723900">
              <a:lnSpc>
                <a:spcPct val="200000"/>
              </a:lnSpc>
              <a:spcAft>
                <a:spcPts val="0"/>
              </a:spcAft>
              <a:buClr>
                <a:schemeClr val="folHlink"/>
              </a:buClr>
              <a:buSzPct val="60000"/>
              <a:tabLst>
                <a:tab pos="444500" algn="l"/>
              </a:tabLst>
              <a:defRPr/>
            </a:pPr>
            <a:r>
              <a:rPr lang="en-US" altLang="zh-CN" b="1" dirty="0">
                <a:latin typeface="+mn-lt"/>
              </a:rPr>
              <a:t>&lt;input type="submit"/&gt;</a:t>
            </a:r>
          </a:p>
        </p:txBody>
      </p:sp>
      <p:sp>
        <p:nvSpPr>
          <p:cNvPr id="9" name="AutoShape 6"/>
          <p:cNvSpPr>
            <a:spLocks noChangeArrowheads="1"/>
          </p:cNvSpPr>
          <p:nvPr/>
        </p:nvSpPr>
        <p:spPr bwMode="auto">
          <a:xfrm>
            <a:off x="4012951" y="1904673"/>
            <a:ext cx="649537"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滑块</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flipH="1">
            <a:off x="4275915" y="2277577"/>
            <a:ext cx="61805" cy="919017"/>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7" name="AutoShape 6"/>
          <p:cNvSpPr>
            <a:spLocks noChangeArrowheads="1"/>
          </p:cNvSpPr>
          <p:nvPr/>
        </p:nvSpPr>
        <p:spPr bwMode="auto">
          <a:xfrm>
            <a:off x="5940152" y="1904673"/>
            <a:ext cx="1180605" cy="652582"/>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允许的最小值</a:t>
            </a:r>
            <a:endParaRPr lang="en-US" altLang="zh-CN" b="1" kern="0" dirty="0">
              <a:solidFill>
                <a:schemeClr val="bg1"/>
              </a:solidFill>
              <a:latin typeface="Arial"/>
              <a:ea typeface="黑体"/>
            </a:endParaRPr>
          </a:p>
        </p:txBody>
      </p:sp>
      <p:cxnSp>
        <p:nvCxnSpPr>
          <p:cNvPr id="32" name="直接箭头连接符 31"/>
          <p:cNvCxnSpPr>
            <a:stCxn id="27" idx="2"/>
          </p:cNvCxnSpPr>
          <p:nvPr/>
        </p:nvCxnSpPr>
        <p:spPr>
          <a:xfrm>
            <a:off x="6530455" y="2557255"/>
            <a:ext cx="136896" cy="63933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3" name="AutoShape 6"/>
          <p:cNvSpPr>
            <a:spLocks noChangeArrowheads="1"/>
          </p:cNvSpPr>
          <p:nvPr/>
        </p:nvSpPr>
        <p:spPr bwMode="auto">
          <a:xfrm>
            <a:off x="7452320" y="1904673"/>
            <a:ext cx="1187624" cy="652582"/>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允许的最大值</a:t>
            </a:r>
            <a:endParaRPr lang="en-US" altLang="zh-CN" b="1" kern="0" dirty="0">
              <a:solidFill>
                <a:schemeClr val="bg1"/>
              </a:solidFill>
              <a:latin typeface="Arial"/>
              <a:ea typeface="黑体"/>
            </a:endParaRPr>
          </a:p>
        </p:txBody>
      </p:sp>
      <p:cxnSp>
        <p:nvCxnSpPr>
          <p:cNvPr id="34" name="直接箭头连接符 33"/>
          <p:cNvCxnSpPr>
            <a:stCxn id="33" idx="2"/>
          </p:cNvCxnSpPr>
          <p:nvPr/>
        </p:nvCxnSpPr>
        <p:spPr>
          <a:xfrm flipH="1">
            <a:off x="7695550" y="2557255"/>
            <a:ext cx="350582" cy="641447"/>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5" name="AutoShape 6"/>
          <p:cNvSpPr>
            <a:spLocks noChangeArrowheads="1"/>
          </p:cNvSpPr>
          <p:nvPr/>
        </p:nvSpPr>
        <p:spPr bwMode="auto">
          <a:xfrm>
            <a:off x="818207" y="4981337"/>
            <a:ext cx="1811714"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合法的数字间隔</a:t>
            </a:r>
            <a:endParaRPr lang="en-US" altLang="zh-CN" b="1" kern="0" dirty="0">
              <a:solidFill>
                <a:schemeClr val="bg1"/>
              </a:solidFill>
              <a:latin typeface="Arial"/>
              <a:ea typeface="黑体"/>
            </a:endParaRPr>
          </a:p>
        </p:txBody>
      </p:sp>
      <p:cxnSp>
        <p:nvCxnSpPr>
          <p:cNvPr id="36" name="直接箭头连接符 35"/>
          <p:cNvCxnSpPr/>
          <p:nvPr/>
        </p:nvCxnSpPr>
        <p:spPr>
          <a:xfrm flipH="1" flipV="1">
            <a:off x="1142975" y="3861048"/>
            <a:ext cx="1" cy="112028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3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left)">
                                      <p:cBhvr>
                                        <p:cTn id="23" dur="500"/>
                                        <p:tgtEl>
                                          <p:spTgt spid="33"/>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right)">
                                      <p:cBhvr>
                                        <p:cTn id="27" dur="500"/>
                                        <p:tgtEl>
                                          <p:spTgt spid="34"/>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wipe(left)">
                                      <p:cBhvr>
                                        <p:cTn id="31" dur="500"/>
                                        <p:tgtEl>
                                          <p:spTgt spid="35"/>
                                        </p:tgtEl>
                                      </p:cBhvr>
                                    </p:animEffect>
                                  </p:childTnLst>
                                </p:cTn>
                              </p:par>
                            </p:childTnLst>
                          </p:cTn>
                        </p:par>
                        <p:par>
                          <p:cTn id="32" fill="hold">
                            <p:stCondLst>
                              <p:cond delay="3500"/>
                            </p:stCondLst>
                            <p:childTnLst>
                              <p:par>
                                <p:cTn id="33" presetID="22" presetClass="entr" presetSubtype="4" fill="hold"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wipe(down)">
                                      <p:cBhvr>
                                        <p:cTn id="3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7" grpId="0" animBg="1"/>
      <p:bldP spid="33" grpId="0" animBg="1"/>
      <p:bldP spid="3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7956376" y="241484"/>
            <a:ext cx="1008236" cy="523220"/>
          </a:xfrm>
          <a:prstGeom prst="rect">
            <a:avLst/>
          </a:prstGeom>
        </p:spPr>
        <p:txBody>
          <a:bodyPr/>
          <a:lstStyle/>
          <a:p>
            <a:r>
              <a:rPr lang="zh-CN" altLang="en-US" dirty="0"/>
              <a:t>回顾</a:t>
            </a:r>
          </a:p>
        </p:txBody>
      </p:sp>
      <p:sp>
        <p:nvSpPr>
          <p:cNvPr id="12291" name="内容占位符 2"/>
          <p:cNvSpPr>
            <a:spLocks noGrp="1"/>
          </p:cNvSpPr>
          <p:nvPr>
            <p:ph idx="4294967295"/>
          </p:nvPr>
        </p:nvSpPr>
        <p:spPr>
          <a:xfrm>
            <a:off x="784254" y="1214422"/>
            <a:ext cx="7645398" cy="5143536"/>
          </a:xfrm>
          <a:prstGeom prst="rect">
            <a:avLst/>
          </a:prstGeom>
        </p:spPr>
        <p:txBody>
          <a:bodyPr/>
          <a:lstStyle/>
          <a:p>
            <a:r>
              <a:rPr lang="zh-CN" altLang="en-US" dirty="0"/>
              <a:t>使用什么标签声明无序列表和列表项？</a:t>
            </a:r>
            <a:endParaRPr lang="en-US" altLang="zh-CN" dirty="0"/>
          </a:p>
          <a:p>
            <a:r>
              <a:rPr lang="zh-CN" altLang="en-US" dirty="0"/>
              <a:t>定义列表的标签</a:t>
            </a:r>
            <a:r>
              <a:rPr lang="en-US" altLang="zh-CN" dirty="0"/>
              <a:t>dl</a:t>
            </a:r>
            <a:r>
              <a:rPr lang="zh-CN" altLang="en-US" dirty="0"/>
              <a:t>、</a:t>
            </a:r>
            <a:r>
              <a:rPr lang="en-US" altLang="zh-CN" dirty="0" err="1"/>
              <a:t>dt</a:t>
            </a:r>
            <a:r>
              <a:rPr lang="zh-CN" altLang="en-US" dirty="0"/>
              <a:t>、</a:t>
            </a:r>
            <a:r>
              <a:rPr lang="en-US" altLang="zh-CN" dirty="0" err="1"/>
              <a:t>dd</a:t>
            </a:r>
            <a:r>
              <a:rPr lang="zh-CN" altLang="en-US" dirty="0"/>
              <a:t>分别表示什么意义，其作用是什么？</a:t>
            </a:r>
            <a:endParaRPr lang="en-US" altLang="zh-CN" dirty="0"/>
          </a:p>
          <a:p>
            <a:r>
              <a:rPr lang="zh-CN" altLang="en-US" dirty="0"/>
              <a:t>创建表格的基本结构语法是什么？</a:t>
            </a:r>
            <a:endParaRPr lang="en-US" altLang="zh-CN" dirty="0"/>
          </a:p>
          <a:p>
            <a:endParaRPr lang="en-US" altLang="zh-CN" dirty="0"/>
          </a:p>
          <a:p>
            <a:endParaRPr lang="en-US" altLang="zh-CN" dirty="0"/>
          </a:p>
          <a:p>
            <a:endParaRPr lang="en-US" altLang="zh-CN" dirty="0"/>
          </a:p>
          <a:p>
            <a:pPr>
              <a:buNone/>
            </a:pPr>
            <a:endParaRPr lang="zh-CN" altLang="en-US" dirty="0"/>
          </a:p>
        </p:txBody>
      </p:sp>
    </p:spTree>
    <p:extLst>
      <p:ext uri="{BB962C8B-B14F-4D97-AF65-F5344CB8AC3E}">
        <p14:creationId xmlns:p14="http://schemas.microsoft.com/office/powerpoint/2010/main" val="2502347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28184" y="285728"/>
            <a:ext cx="2736428" cy="523220"/>
          </a:xfrm>
          <a:prstGeom prst="rect">
            <a:avLst/>
          </a:prstGeom>
        </p:spPr>
        <p:txBody>
          <a:bodyPr/>
          <a:lstStyle/>
          <a:p>
            <a:r>
              <a:rPr lang="zh-CN" altLang="en-US" dirty="0"/>
              <a:t>表单元素</a:t>
            </a:r>
            <a:r>
              <a:rPr lang="en-US" altLang="zh-CN" dirty="0"/>
              <a:t>13-13</a:t>
            </a:r>
            <a:endParaRPr lang="zh-CN" altLang="en-US" dirty="0"/>
          </a:p>
        </p:txBody>
      </p:sp>
      <p:sp>
        <p:nvSpPr>
          <p:cNvPr id="3" name="内容占位符 2"/>
          <p:cNvSpPr>
            <a:spLocks noGrp="1"/>
          </p:cNvSpPr>
          <p:nvPr>
            <p:ph idx="4294967295"/>
          </p:nvPr>
        </p:nvSpPr>
        <p:spPr>
          <a:xfrm>
            <a:off x="784254" y="836712"/>
            <a:ext cx="7645398" cy="5143536"/>
          </a:xfrm>
          <a:prstGeom prst="rect">
            <a:avLst/>
          </a:prstGeom>
        </p:spPr>
        <p:txBody>
          <a:bodyPr/>
          <a:lstStyle/>
          <a:p>
            <a:r>
              <a:rPr lang="zh-CN" altLang="zh-CN" dirty="0"/>
              <a:t>搜索框</a:t>
            </a:r>
            <a:endParaRPr lang="zh-CN" altLang="en-US" dirty="0"/>
          </a:p>
        </p:txBody>
      </p:sp>
      <p:sp>
        <p:nvSpPr>
          <p:cNvPr id="7" name="TextBox 6"/>
          <p:cNvSpPr txBox="1"/>
          <p:nvPr/>
        </p:nvSpPr>
        <p:spPr>
          <a:xfrm>
            <a:off x="107504" y="1857364"/>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语法</a:t>
            </a:r>
          </a:p>
        </p:txBody>
      </p:sp>
      <p:sp>
        <p:nvSpPr>
          <p:cNvPr id="8" name="AutoShape 3"/>
          <p:cNvSpPr>
            <a:spLocks noChangeArrowheads="1"/>
          </p:cNvSpPr>
          <p:nvPr/>
        </p:nvSpPr>
        <p:spPr bwMode="auto">
          <a:xfrm>
            <a:off x="714348" y="2854107"/>
            <a:ext cx="8143932" cy="1200329"/>
          </a:xfrm>
          <a:prstGeom prst="roundRect">
            <a:avLst>
              <a:gd name="adj" fmla="val 0"/>
            </a:avLst>
          </a:prstGeom>
          <a:solidFill>
            <a:srgbClr val="EDF5FD"/>
          </a:solidFill>
          <a:ln w="25400" cap="flat" cmpd="sng" algn="ctr">
            <a:solidFill>
              <a:srgbClr val="C0000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200000"/>
              </a:lnSpc>
              <a:spcAft>
                <a:spcPts val="0"/>
              </a:spcAft>
              <a:buClr>
                <a:schemeClr val="folHlink"/>
              </a:buClr>
              <a:buSzPct val="60000"/>
              <a:tabLst>
                <a:tab pos="444500" algn="l"/>
              </a:tabLst>
              <a:defRPr/>
            </a:pPr>
            <a:r>
              <a:rPr lang="en-US" altLang="zh-CN" b="1" dirty="0">
                <a:latin typeface="+mn-lt"/>
              </a:rPr>
              <a:t>&lt;p&gt;</a:t>
            </a:r>
            <a:r>
              <a:rPr lang="zh-CN" altLang="en-US" b="1" dirty="0">
                <a:latin typeface="+mn-lt"/>
              </a:rPr>
              <a:t>请输入搜索的关键词</a:t>
            </a:r>
            <a:r>
              <a:rPr lang="en-US" altLang="zh-CN" b="1" dirty="0">
                <a:latin typeface="+mn-lt"/>
              </a:rPr>
              <a:t>:&lt;input type="</a:t>
            </a:r>
            <a:r>
              <a:rPr lang="en-US" altLang="zh-CN" b="1" dirty="0">
                <a:solidFill>
                  <a:srgbClr val="FF0000"/>
                </a:solidFill>
                <a:latin typeface="+mn-lt"/>
              </a:rPr>
              <a:t>search</a:t>
            </a:r>
            <a:r>
              <a:rPr lang="en-US" altLang="zh-CN" b="1" dirty="0">
                <a:latin typeface="+mn-lt"/>
              </a:rPr>
              <a:t>"  name="</a:t>
            </a:r>
            <a:r>
              <a:rPr lang="en-US" altLang="zh-CN" b="1" dirty="0" err="1">
                <a:latin typeface="+mn-lt"/>
              </a:rPr>
              <a:t>sousuo</a:t>
            </a:r>
            <a:r>
              <a:rPr lang="en-US" altLang="zh-CN" b="1" dirty="0">
                <a:latin typeface="+mn-lt"/>
              </a:rPr>
              <a:t>"/&gt;&lt;/p&gt;</a:t>
            </a:r>
          </a:p>
          <a:p>
            <a:pPr defTabSz="723900">
              <a:lnSpc>
                <a:spcPct val="200000"/>
              </a:lnSpc>
              <a:spcAft>
                <a:spcPts val="0"/>
              </a:spcAft>
              <a:buClr>
                <a:schemeClr val="folHlink"/>
              </a:buClr>
              <a:buSzPct val="60000"/>
              <a:tabLst>
                <a:tab pos="444500" algn="l"/>
              </a:tabLst>
              <a:defRPr/>
            </a:pPr>
            <a:r>
              <a:rPr lang="en-US" altLang="zh-CN" b="1" dirty="0">
                <a:latin typeface="+mn-lt"/>
              </a:rPr>
              <a:t>&lt;input type="submit"/&gt;</a:t>
            </a:r>
          </a:p>
        </p:txBody>
      </p:sp>
      <p:sp>
        <p:nvSpPr>
          <p:cNvPr id="9" name="AutoShape 6"/>
          <p:cNvSpPr>
            <a:spLocks noChangeArrowheads="1"/>
          </p:cNvSpPr>
          <p:nvPr/>
        </p:nvSpPr>
        <p:spPr bwMode="auto">
          <a:xfrm>
            <a:off x="4211960" y="1870967"/>
            <a:ext cx="881973"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搜索框</a:t>
            </a:r>
            <a:endParaRPr lang="en-US" altLang="zh-CN" b="1" kern="0" dirty="0">
              <a:solidFill>
                <a:schemeClr val="bg1"/>
              </a:solidFill>
              <a:latin typeface="Arial"/>
              <a:ea typeface="黑体"/>
            </a:endParaRPr>
          </a:p>
        </p:txBody>
      </p:sp>
      <p:cxnSp>
        <p:nvCxnSpPr>
          <p:cNvPr id="10" name="直接箭头连接符 9"/>
          <p:cNvCxnSpPr/>
          <p:nvPr/>
        </p:nvCxnSpPr>
        <p:spPr>
          <a:xfrm>
            <a:off x="4659407" y="2252469"/>
            <a:ext cx="628599" cy="87596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664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995935" y="285728"/>
            <a:ext cx="4968677" cy="523220"/>
          </a:xfrm>
          <a:prstGeom prst="rect">
            <a:avLst/>
          </a:prstGeom>
        </p:spPr>
        <p:txBody>
          <a:bodyPr/>
          <a:lstStyle/>
          <a:p>
            <a:r>
              <a:rPr lang="zh-CN" altLang="en-US" dirty="0"/>
              <a:t>练习</a:t>
            </a:r>
            <a:r>
              <a:rPr lang="en-US" altLang="zh-CN" dirty="0"/>
              <a:t>—</a:t>
            </a:r>
            <a:r>
              <a:rPr lang="zh-CN" altLang="en-US" dirty="0"/>
              <a:t>网易邮箱登录页面</a:t>
            </a:r>
            <a:r>
              <a:rPr lang="en-US" altLang="zh-CN" dirty="0"/>
              <a:t>2-1</a:t>
            </a:r>
          </a:p>
        </p:txBody>
      </p:sp>
      <p:sp>
        <p:nvSpPr>
          <p:cNvPr id="18435" name="Rectangle 3"/>
          <p:cNvSpPr>
            <a:spLocks noGrp="1" noChangeArrowheads="1"/>
          </p:cNvSpPr>
          <p:nvPr>
            <p:ph idx="4294967295"/>
          </p:nvPr>
        </p:nvSpPr>
        <p:spPr>
          <a:xfrm>
            <a:off x="784254" y="1214422"/>
            <a:ext cx="7645398" cy="5143536"/>
          </a:xfrm>
          <a:prstGeom prst="rect">
            <a:avLst/>
          </a:prstGeom>
        </p:spPr>
        <p:txBody>
          <a:bodyPr/>
          <a:lstStyle/>
          <a:p>
            <a:r>
              <a:rPr lang="zh-CN" altLang="zh-CN" dirty="0"/>
              <a:t>训练要点</a:t>
            </a:r>
          </a:p>
          <a:p>
            <a:pPr lvl="1"/>
            <a:r>
              <a:rPr lang="zh-CN" altLang="en-US" dirty="0"/>
              <a:t>表单元素：文本框、密码框、下拉列表框、复选框、提交按钮</a:t>
            </a:r>
          </a:p>
          <a:p>
            <a:pPr lvl="1"/>
            <a:r>
              <a:rPr lang="en-US" altLang="zh-CN" dirty="0"/>
              <a:t>HTML5</a:t>
            </a:r>
            <a:r>
              <a:rPr lang="zh-CN" altLang="en-US" dirty="0"/>
              <a:t>结构元素：</a:t>
            </a:r>
            <a:r>
              <a:rPr lang="en-US" altLang="zh-CN" dirty="0"/>
              <a:t>header</a:t>
            </a:r>
            <a:r>
              <a:rPr lang="zh-CN" altLang="en-US" dirty="0"/>
              <a:t>、</a:t>
            </a:r>
            <a:r>
              <a:rPr lang="en-US" altLang="zh-CN" dirty="0"/>
              <a:t>section</a:t>
            </a:r>
            <a:r>
              <a:rPr lang="zh-CN" altLang="en-US" dirty="0"/>
              <a:t>、</a:t>
            </a:r>
            <a:r>
              <a:rPr lang="en-US" altLang="zh-CN" dirty="0"/>
              <a:t>footer</a:t>
            </a:r>
            <a:r>
              <a:rPr lang="zh-CN" altLang="en-US" dirty="0"/>
              <a:t>等</a:t>
            </a:r>
          </a:p>
          <a:p>
            <a:pPr lvl="1"/>
            <a:r>
              <a:rPr lang="zh-CN" altLang="en-US" dirty="0"/>
              <a:t>理解标签语义化，根据元素的表现选择合适的元素（图片就使用</a:t>
            </a:r>
            <a:r>
              <a:rPr lang="en-US" altLang="zh-CN" dirty="0" err="1"/>
              <a:t>img</a:t>
            </a:r>
            <a:r>
              <a:rPr lang="zh-CN" altLang="en-US" dirty="0"/>
              <a:t>元素，超链接使用</a:t>
            </a:r>
            <a:r>
              <a:rPr lang="en-US" altLang="zh-CN" dirty="0"/>
              <a:t>a</a:t>
            </a:r>
            <a:r>
              <a:rPr lang="zh-CN" altLang="en-US" dirty="0"/>
              <a:t>元素）</a:t>
            </a:r>
          </a:p>
          <a:p>
            <a:endParaRPr lang="en-US" altLang="zh-CN" dirty="0"/>
          </a:p>
          <a:p>
            <a:r>
              <a:rPr lang="zh-CN" altLang="en-US" dirty="0"/>
              <a:t>需求说明</a:t>
            </a:r>
          </a:p>
          <a:p>
            <a:pPr lvl="1"/>
            <a:r>
              <a:rPr lang="zh-CN" altLang="en-US" dirty="0"/>
              <a:t>制作网页邮箱登录页面</a:t>
            </a:r>
            <a:endParaRPr lang="en-US" altLang="zh-CN" dirty="0"/>
          </a:p>
          <a:p>
            <a:pPr lvl="2"/>
            <a:r>
              <a:rPr lang="zh-CN" altLang="zh-CN" dirty="0"/>
              <a:t>不需要大家排版该页面</a:t>
            </a:r>
            <a:r>
              <a:rPr lang="en-US" altLang="zh-CN" dirty="0"/>
              <a:t>,</a:t>
            </a:r>
            <a:r>
              <a:rPr lang="zh-CN" altLang="zh-CN" dirty="0"/>
              <a:t>只需要用</a:t>
            </a:r>
            <a:r>
              <a:rPr lang="en-US" altLang="zh-CN" dirty="0"/>
              <a:t>HTML5</a:t>
            </a:r>
            <a:r>
              <a:rPr lang="zh-CN" altLang="zh-CN" dirty="0"/>
              <a:t>元素结合标签的语义化把该页面的结构布局出来即可</a:t>
            </a:r>
            <a:endParaRPr lang="zh-CN" altLang="en-US" dirty="0"/>
          </a:p>
        </p:txBody>
      </p:sp>
      <p:sp>
        <p:nvSpPr>
          <p:cNvPr id="24" name="TextBox 23"/>
          <p:cNvSpPr txBox="1"/>
          <p:nvPr/>
        </p:nvSpPr>
        <p:spPr>
          <a:xfrm>
            <a:off x="179512" y="69269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指导</a:t>
            </a:r>
          </a:p>
        </p:txBody>
      </p:sp>
    </p:spTree>
    <p:extLst>
      <p:ext uri="{BB962C8B-B14F-4D97-AF65-F5344CB8AC3E}">
        <p14:creationId xmlns:p14="http://schemas.microsoft.com/office/powerpoint/2010/main" val="4163653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211959" y="285728"/>
            <a:ext cx="4752653" cy="523220"/>
          </a:xfrm>
          <a:prstGeom prst="rect">
            <a:avLst/>
          </a:prstGeom>
        </p:spPr>
        <p:txBody>
          <a:bodyPr/>
          <a:lstStyle/>
          <a:p>
            <a:r>
              <a:rPr lang="zh-CN" altLang="en-US" dirty="0"/>
              <a:t>练习</a:t>
            </a:r>
            <a:r>
              <a:rPr lang="en-US" altLang="zh-CN" dirty="0"/>
              <a:t>—</a:t>
            </a:r>
            <a:r>
              <a:rPr lang="zh-CN" altLang="en-US" dirty="0"/>
              <a:t>网易邮箱登录页面</a:t>
            </a:r>
            <a:r>
              <a:rPr lang="en-US" altLang="zh-CN" dirty="0"/>
              <a:t>2-2</a:t>
            </a:r>
          </a:p>
        </p:txBody>
      </p:sp>
      <p:sp>
        <p:nvSpPr>
          <p:cNvPr id="18435" name="Rectangle 3"/>
          <p:cNvSpPr>
            <a:spLocks noGrp="1" noChangeArrowheads="1"/>
          </p:cNvSpPr>
          <p:nvPr>
            <p:ph idx="4294967295"/>
          </p:nvPr>
        </p:nvSpPr>
        <p:spPr>
          <a:xfrm>
            <a:off x="683568" y="1052736"/>
            <a:ext cx="7645398" cy="5143536"/>
          </a:xfrm>
          <a:prstGeom prst="rect">
            <a:avLst/>
          </a:prstGeom>
        </p:spPr>
        <p:txBody>
          <a:bodyPr/>
          <a:lstStyle/>
          <a:p>
            <a:r>
              <a:rPr lang="zh-CN" altLang="en-US" dirty="0"/>
              <a:t>实现思路</a:t>
            </a:r>
            <a:endParaRPr lang="en-US" altLang="zh-CN" dirty="0"/>
          </a:p>
          <a:p>
            <a:pPr lvl="1"/>
            <a:r>
              <a:rPr lang="zh-CN" altLang="zh-CN" dirty="0"/>
              <a:t>网页可以划分为上中下结构，使用</a:t>
            </a:r>
            <a:r>
              <a:rPr lang="nl-NL" altLang="zh-CN" dirty="0"/>
              <a:t>header</a:t>
            </a:r>
            <a:r>
              <a:rPr lang="zh-CN" altLang="zh-CN" dirty="0"/>
              <a:t>、</a:t>
            </a:r>
            <a:r>
              <a:rPr lang="nl-NL" altLang="zh-CN" dirty="0"/>
              <a:t>section</a:t>
            </a:r>
            <a:r>
              <a:rPr lang="zh-CN" altLang="zh-CN" dirty="0"/>
              <a:t>或</a:t>
            </a:r>
            <a:r>
              <a:rPr lang="nl-NL" altLang="zh-CN" dirty="0"/>
              <a:t>article</a:t>
            </a:r>
            <a:r>
              <a:rPr lang="zh-CN" altLang="zh-CN" dirty="0"/>
              <a:t>、</a:t>
            </a:r>
            <a:r>
              <a:rPr lang="nl-NL" altLang="zh-CN" dirty="0"/>
              <a:t>footer</a:t>
            </a:r>
            <a:r>
              <a:rPr lang="zh-CN" altLang="en-US" dirty="0"/>
              <a:t>等元素布局网页结构</a:t>
            </a:r>
            <a:endParaRPr lang="en-US" altLang="zh-CN" dirty="0"/>
          </a:p>
          <a:p>
            <a:pPr lvl="1"/>
            <a:r>
              <a:rPr lang="zh-CN" altLang="en-US" dirty="0"/>
              <a:t>头部里包括</a:t>
            </a:r>
            <a:r>
              <a:rPr lang="en-US" altLang="zh-CN" dirty="0"/>
              <a:t>Logo</a:t>
            </a:r>
            <a:r>
              <a:rPr lang="zh-CN" altLang="en-US" dirty="0"/>
              <a:t>和超链接</a:t>
            </a:r>
            <a:endParaRPr lang="en-US" altLang="zh-CN" dirty="0"/>
          </a:p>
          <a:p>
            <a:pPr lvl="1"/>
            <a:r>
              <a:rPr lang="zh-CN" altLang="en-US" dirty="0"/>
              <a:t>内容部分包括左边的图片和无序列表，右边是一个表单</a:t>
            </a:r>
            <a:endParaRPr lang="en-US" altLang="zh-CN" dirty="0"/>
          </a:p>
          <a:p>
            <a:pPr lvl="1"/>
            <a:r>
              <a:rPr lang="zh-CN" altLang="zh-CN" dirty="0"/>
              <a:t>底部是图片和超链接</a:t>
            </a:r>
            <a:endParaRPr lang="zh-CN" altLang="en-US" dirty="0"/>
          </a:p>
        </p:txBody>
      </p:sp>
      <p:sp>
        <p:nvSpPr>
          <p:cNvPr id="24" name="TextBox 23"/>
          <p:cNvSpPr txBox="1"/>
          <p:nvPr/>
        </p:nvSpPr>
        <p:spPr>
          <a:xfrm>
            <a:off x="179512" y="65262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指导</a:t>
            </a:r>
          </a:p>
        </p:txBody>
      </p:sp>
      <p:pic>
        <p:nvPicPr>
          <p:cNvPr id="3074" name="Picture 2" descr="C:\Users\yaling.he\Desktop\Chapter03截图\Chapter03截图\图3.29　网易邮箱登录页面.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64088" y="4156715"/>
            <a:ext cx="3096344" cy="2228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472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355976" y="251438"/>
            <a:ext cx="4608637" cy="523220"/>
          </a:xfrm>
          <a:prstGeom prst="rect">
            <a:avLst/>
          </a:prstGeom>
        </p:spPr>
        <p:txBody>
          <a:bodyPr/>
          <a:lstStyle/>
          <a:p>
            <a:r>
              <a:rPr lang="zh-CN" altLang="en-US" dirty="0"/>
              <a:t>练习</a:t>
            </a:r>
            <a:r>
              <a:rPr lang="en-US" altLang="zh-CN" dirty="0"/>
              <a:t>—</a:t>
            </a:r>
            <a:r>
              <a:rPr lang="zh-CN" altLang="zh-CN" dirty="0"/>
              <a:t>制作人人网注册页面</a:t>
            </a:r>
            <a:endParaRPr lang="en-US" altLang="zh-CN" dirty="0"/>
          </a:p>
        </p:txBody>
      </p:sp>
      <p:sp>
        <p:nvSpPr>
          <p:cNvPr id="18435" name="Rectangle 3"/>
          <p:cNvSpPr>
            <a:spLocks noGrp="1" noChangeArrowheads="1"/>
          </p:cNvSpPr>
          <p:nvPr>
            <p:ph idx="4294967295"/>
          </p:nvPr>
        </p:nvSpPr>
        <p:spPr>
          <a:xfrm>
            <a:off x="784254" y="1052736"/>
            <a:ext cx="7964210" cy="5143536"/>
          </a:xfrm>
          <a:prstGeom prst="rect">
            <a:avLst/>
          </a:prstGeom>
        </p:spPr>
        <p:txBody>
          <a:bodyPr/>
          <a:lstStyle/>
          <a:p>
            <a:r>
              <a:rPr lang="zh-CN" altLang="en-US" dirty="0"/>
              <a:t>需求说明</a:t>
            </a:r>
          </a:p>
          <a:p>
            <a:pPr lvl="1"/>
            <a:r>
              <a:rPr lang="zh-CN" altLang="en-US" dirty="0"/>
              <a:t>注册邮箱、密码、姓名和验证码最多能容纳的字符数分别是</a:t>
            </a:r>
            <a:r>
              <a:rPr lang="en-US" altLang="zh-CN" dirty="0"/>
              <a:t>50</a:t>
            </a:r>
            <a:r>
              <a:rPr lang="zh-CN" altLang="en-US" dirty="0"/>
              <a:t>、</a:t>
            </a:r>
            <a:r>
              <a:rPr lang="en-US" altLang="zh-CN" dirty="0"/>
              <a:t>16</a:t>
            </a:r>
            <a:r>
              <a:rPr lang="zh-CN" altLang="en-US" dirty="0"/>
              <a:t>、</a:t>
            </a:r>
            <a:r>
              <a:rPr lang="en-US" altLang="zh-CN" dirty="0"/>
              <a:t>8</a:t>
            </a:r>
            <a:r>
              <a:rPr lang="zh-CN" altLang="en-US" dirty="0"/>
              <a:t>和</a:t>
            </a:r>
            <a:r>
              <a:rPr lang="en-US" altLang="zh-CN" dirty="0"/>
              <a:t>5</a:t>
            </a:r>
            <a:endParaRPr lang="zh-CN" altLang="en-US" dirty="0"/>
          </a:p>
          <a:p>
            <a:pPr lvl="1"/>
            <a:r>
              <a:rPr lang="zh-CN" altLang="en-US" dirty="0"/>
              <a:t>默认情况下，性别中的“男”处于选中状态</a:t>
            </a:r>
          </a:p>
          <a:p>
            <a:pPr lvl="1"/>
            <a:r>
              <a:rPr lang="zh-CN" altLang="en-US" dirty="0"/>
              <a:t>生日下拉列表框中的</a:t>
            </a:r>
            <a:r>
              <a:rPr lang="en-US" altLang="zh-CN" dirty="0"/>
              <a:t>1991</a:t>
            </a:r>
            <a:r>
              <a:rPr lang="zh-CN" altLang="en-US" dirty="0"/>
              <a:t>年</a:t>
            </a:r>
            <a:r>
              <a:rPr lang="en-US" altLang="zh-CN" dirty="0"/>
              <a:t>11</a:t>
            </a:r>
            <a:r>
              <a:rPr lang="zh-CN" altLang="en-US" dirty="0"/>
              <a:t>月</a:t>
            </a:r>
            <a:r>
              <a:rPr lang="en-US" altLang="zh-CN" dirty="0"/>
              <a:t>30</a:t>
            </a:r>
            <a:r>
              <a:rPr lang="zh-CN" altLang="en-US" dirty="0"/>
              <a:t>日处于默认显示状态</a:t>
            </a:r>
          </a:p>
          <a:p>
            <a:pPr lvl="1"/>
            <a:r>
              <a:rPr lang="zh-CN" altLang="en-US" dirty="0"/>
              <a:t>提交按钮使用素材中提供的图片代替</a:t>
            </a:r>
          </a:p>
        </p:txBody>
      </p:sp>
      <p:sp>
        <p:nvSpPr>
          <p:cNvPr id="16" name="TextBox 15"/>
          <p:cNvSpPr txBox="1"/>
          <p:nvPr/>
        </p:nvSpPr>
        <p:spPr>
          <a:xfrm>
            <a:off x="126751" y="65262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练习</a:t>
            </a:r>
          </a:p>
        </p:txBody>
      </p:sp>
      <p:pic>
        <p:nvPicPr>
          <p:cNvPr id="4098" name="Picture 2" descr="C:\Users\yaling.he\Desktop\Chapter03截图\Chapter03截图\图3.31　人人网注册页面.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7320" y="4050447"/>
            <a:ext cx="2808312" cy="2822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532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275856" y="285728"/>
            <a:ext cx="5688757" cy="523220"/>
          </a:xfrm>
          <a:prstGeom prst="rect">
            <a:avLst/>
          </a:prstGeom>
        </p:spPr>
        <p:txBody>
          <a:bodyPr/>
          <a:lstStyle/>
          <a:p>
            <a:r>
              <a:rPr lang="zh-CN" altLang="en-US" dirty="0"/>
              <a:t>练习</a:t>
            </a:r>
            <a:r>
              <a:rPr lang="en-US" altLang="zh-CN" dirty="0"/>
              <a:t>—</a:t>
            </a:r>
            <a:r>
              <a:rPr lang="zh-CN" altLang="zh-CN" dirty="0"/>
              <a:t>制作阿里巴巴会员注册页面</a:t>
            </a:r>
            <a:endParaRPr lang="en-US" altLang="zh-CN" dirty="0"/>
          </a:p>
        </p:txBody>
      </p:sp>
      <p:sp>
        <p:nvSpPr>
          <p:cNvPr id="18435" name="Rectangle 3"/>
          <p:cNvSpPr>
            <a:spLocks noGrp="1" noChangeArrowheads="1"/>
          </p:cNvSpPr>
          <p:nvPr>
            <p:ph idx="4294967295"/>
          </p:nvPr>
        </p:nvSpPr>
        <p:spPr>
          <a:xfrm>
            <a:off x="611560" y="836712"/>
            <a:ext cx="8180359" cy="5143536"/>
          </a:xfrm>
          <a:prstGeom prst="rect">
            <a:avLst/>
          </a:prstGeom>
        </p:spPr>
        <p:txBody>
          <a:bodyPr/>
          <a:lstStyle/>
          <a:p>
            <a:r>
              <a:rPr lang="zh-CN" altLang="en-US" dirty="0"/>
              <a:t>需求说明</a:t>
            </a:r>
          </a:p>
          <a:p>
            <a:pPr lvl="1"/>
            <a:r>
              <a:rPr lang="zh-CN" altLang="en-US" dirty="0"/>
              <a:t>用</a:t>
            </a:r>
            <a:r>
              <a:rPr lang="en-US" altLang="zh-CN" dirty="0"/>
              <a:t>HTML5</a:t>
            </a:r>
            <a:r>
              <a:rPr lang="zh-CN" altLang="en-US" dirty="0"/>
              <a:t>元素结合标签的语义化把该页面的结构布局出来</a:t>
            </a:r>
            <a:endParaRPr lang="en-US" altLang="zh-CN" dirty="0"/>
          </a:p>
          <a:p>
            <a:pPr lvl="1"/>
            <a:r>
              <a:rPr lang="zh-CN" altLang="en-US" dirty="0"/>
              <a:t>电子邮箱、会员登录名、密码最多能容纳的字符数是</a:t>
            </a:r>
            <a:r>
              <a:rPr lang="en-US" altLang="zh-CN" dirty="0"/>
              <a:t>32</a:t>
            </a:r>
            <a:r>
              <a:rPr lang="zh-CN" altLang="en-US" dirty="0"/>
              <a:t>个字符，验证码最多能容纳</a:t>
            </a:r>
            <a:r>
              <a:rPr lang="en-US" altLang="zh-CN" dirty="0"/>
              <a:t>5</a:t>
            </a:r>
            <a:r>
              <a:rPr lang="zh-CN" altLang="en-US" dirty="0"/>
              <a:t>个字符</a:t>
            </a:r>
          </a:p>
          <a:p>
            <a:pPr lvl="1"/>
            <a:r>
              <a:rPr lang="zh-CN" altLang="en-US" dirty="0"/>
              <a:t>默认情况下，会员身份中的“买家”处于选中状态</a:t>
            </a:r>
          </a:p>
          <a:p>
            <a:pPr lvl="1"/>
            <a:r>
              <a:rPr lang="zh-CN" altLang="en-US" dirty="0"/>
              <a:t>提交按钮使用素材中提供的图片代替</a:t>
            </a:r>
          </a:p>
        </p:txBody>
      </p:sp>
      <p:sp>
        <p:nvSpPr>
          <p:cNvPr id="16" name="TextBox 15"/>
          <p:cNvSpPr txBox="1"/>
          <p:nvPr/>
        </p:nvSpPr>
        <p:spPr>
          <a:xfrm>
            <a:off x="107504" y="620688"/>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练习</a:t>
            </a:r>
          </a:p>
        </p:txBody>
      </p:sp>
      <p:pic>
        <p:nvPicPr>
          <p:cNvPr id="5122" name="Picture 2" descr="C:\Users\yaling.he\Desktop\Chapter03截图\Chapter03截图\图3.33  阿里巴巴会员注册页面HTML5结构实现.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4208" y="3429000"/>
            <a:ext cx="2464558" cy="251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197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left)">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2" name="Rectangle 11"/>
          <p:cNvSpPr>
            <a:spLocks noGrp="1" noChangeArrowheads="1"/>
          </p:cNvSpPr>
          <p:nvPr>
            <p:ph type="title"/>
          </p:nvPr>
        </p:nvSpPr>
        <p:spPr>
          <a:xfrm>
            <a:off x="6072198" y="285728"/>
            <a:ext cx="2892414" cy="523220"/>
          </a:xfrm>
          <a:prstGeom prst="rect">
            <a:avLst/>
          </a:prstGeom>
        </p:spPr>
        <p:txBody>
          <a:bodyPr/>
          <a:lstStyle/>
          <a:p>
            <a:r>
              <a:rPr lang="zh-CN" altLang="en-US" dirty="0"/>
              <a:t>表单的高级应用</a:t>
            </a:r>
          </a:p>
        </p:txBody>
      </p:sp>
      <p:sp>
        <p:nvSpPr>
          <p:cNvPr id="31751" name="Rectangle 10"/>
          <p:cNvSpPr>
            <a:spLocks noGrp="1" noChangeArrowheads="1"/>
          </p:cNvSpPr>
          <p:nvPr>
            <p:ph idx="4294967295"/>
          </p:nvPr>
        </p:nvSpPr>
        <p:spPr>
          <a:xfrm>
            <a:off x="784254" y="692696"/>
            <a:ext cx="7645398" cy="5143536"/>
          </a:xfrm>
          <a:prstGeom prst="rect">
            <a:avLst/>
          </a:prstGeom>
        </p:spPr>
        <p:txBody>
          <a:bodyPr/>
          <a:lstStyle/>
          <a:p>
            <a:r>
              <a:rPr lang="zh-CN" altLang="en-US" dirty="0"/>
              <a:t>隐藏域</a:t>
            </a:r>
            <a:endParaRPr lang="en-US" altLang="zh-CN" dirty="0"/>
          </a:p>
          <a:p>
            <a:r>
              <a:rPr lang="zh-CN" altLang="en-US" dirty="0"/>
              <a:t>只读</a:t>
            </a:r>
            <a:endParaRPr lang="en-US" altLang="zh-CN" dirty="0"/>
          </a:p>
          <a:p>
            <a:r>
              <a:rPr lang="zh-CN" altLang="en-US" dirty="0"/>
              <a:t>禁用</a:t>
            </a:r>
            <a:endParaRPr lang="en-US" altLang="zh-CN"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12" y="1484784"/>
            <a:ext cx="7016089" cy="4284266"/>
          </a:xfrm>
          <a:prstGeom prst="rect">
            <a:avLst/>
          </a:prstGeom>
        </p:spPr>
      </p:pic>
      <p:sp>
        <p:nvSpPr>
          <p:cNvPr id="6" name="AutoShape 6"/>
          <p:cNvSpPr>
            <a:spLocks noChangeArrowheads="1"/>
          </p:cNvSpPr>
          <p:nvPr/>
        </p:nvSpPr>
        <p:spPr bwMode="auto">
          <a:xfrm>
            <a:off x="5980241" y="2198157"/>
            <a:ext cx="1571636" cy="428627"/>
          </a:xfrm>
          <a:prstGeom prst="roundRect">
            <a:avLst>
              <a:gd name="adj" fmla="val 1783"/>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ea"/>
                <a:ea typeface="+mn-ea"/>
              </a:rPr>
              <a:t>只读文本框</a:t>
            </a:r>
          </a:p>
        </p:txBody>
      </p:sp>
      <p:sp>
        <p:nvSpPr>
          <p:cNvPr id="7" name="Line 20"/>
          <p:cNvSpPr>
            <a:spLocks noChangeShapeType="1"/>
          </p:cNvSpPr>
          <p:nvPr/>
        </p:nvSpPr>
        <p:spPr bwMode="auto">
          <a:xfrm flipH="1">
            <a:off x="5551613" y="2555347"/>
            <a:ext cx="428628" cy="214314"/>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p>
        </p:txBody>
      </p:sp>
      <p:sp>
        <p:nvSpPr>
          <p:cNvPr id="8" name="AutoShape 6"/>
          <p:cNvSpPr>
            <a:spLocks noChangeArrowheads="1"/>
          </p:cNvSpPr>
          <p:nvPr/>
        </p:nvSpPr>
        <p:spPr bwMode="auto">
          <a:xfrm>
            <a:off x="2622655" y="5127115"/>
            <a:ext cx="1143008" cy="428627"/>
          </a:xfrm>
          <a:prstGeom prst="roundRect">
            <a:avLst>
              <a:gd name="adj" fmla="val 1783"/>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ea"/>
                <a:ea typeface="+mn-ea"/>
              </a:rPr>
              <a:t>禁用按钮</a:t>
            </a:r>
          </a:p>
        </p:txBody>
      </p:sp>
      <p:sp>
        <p:nvSpPr>
          <p:cNvPr id="9" name="Line 20"/>
          <p:cNvSpPr>
            <a:spLocks noChangeShapeType="1"/>
          </p:cNvSpPr>
          <p:nvPr/>
        </p:nvSpPr>
        <p:spPr bwMode="auto">
          <a:xfrm>
            <a:off x="3765663" y="5412867"/>
            <a:ext cx="428628" cy="45719"/>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p>
        </p:txBody>
      </p:sp>
    </p:spTree>
    <p:extLst>
      <p:ext uri="{BB962C8B-B14F-4D97-AF65-F5344CB8AC3E}">
        <p14:creationId xmlns:p14="http://schemas.microsoft.com/office/powerpoint/2010/main" val="399823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80312" y="285728"/>
            <a:ext cx="1584300" cy="523220"/>
          </a:xfrm>
          <a:prstGeom prst="rect">
            <a:avLst/>
          </a:prstGeom>
        </p:spPr>
        <p:txBody>
          <a:bodyPr/>
          <a:lstStyle/>
          <a:p>
            <a:r>
              <a:rPr lang="zh-CN" altLang="en-US"/>
              <a:t>隐藏域</a:t>
            </a:r>
            <a:endParaRPr lang="zh-CN" altLang="en-US" dirty="0"/>
          </a:p>
        </p:txBody>
      </p:sp>
      <p:sp>
        <p:nvSpPr>
          <p:cNvPr id="7" name="TextBox 6"/>
          <p:cNvSpPr txBox="1"/>
          <p:nvPr/>
        </p:nvSpPr>
        <p:spPr>
          <a:xfrm>
            <a:off x="126751" y="69269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语法</a:t>
            </a:r>
          </a:p>
        </p:txBody>
      </p:sp>
      <p:sp>
        <p:nvSpPr>
          <p:cNvPr id="8" name="AutoShape 3"/>
          <p:cNvSpPr>
            <a:spLocks noChangeArrowheads="1"/>
          </p:cNvSpPr>
          <p:nvPr/>
        </p:nvSpPr>
        <p:spPr bwMode="auto">
          <a:xfrm>
            <a:off x="500034" y="2000240"/>
            <a:ext cx="8143932" cy="507831"/>
          </a:xfrm>
          <a:prstGeom prst="roundRect">
            <a:avLst>
              <a:gd name="adj" fmla="val 0"/>
            </a:avLst>
          </a:prstGeom>
          <a:solidFill>
            <a:srgbClr val="EDF5FD"/>
          </a:solidFill>
          <a:ln w="25400" cap="flat" cmpd="sng" algn="ctr">
            <a:solidFill>
              <a:srgbClr val="C0000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50000"/>
              </a:lnSpc>
              <a:spcAft>
                <a:spcPts val="0"/>
              </a:spcAft>
              <a:buClr>
                <a:schemeClr val="folHlink"/>
              </a:buClr>
              <a:buSzPct val="60000"/>
              <a:tabLst>
                <a:tab pos="444500" algn="l"/>
              </a:tabLst>
              <a:defRPr/>
            </a:pPr>
            <a:r>
              <a:rPr lang="en-US" altLang="zh-CN" b="1" dirty="0">
                <a:latin typeface="+mn-lt"/>
              </a:rPr>
              <a:t>&lt;input type="</a:t>
            </a:r>
            <a:r>
              <a:rPr lang="en-US" altLang="zh-CN" b="1" dirty="0">
                <a:solidFill>
                  <a:srgbClr val="FF0000"/>
                </a:solidFill>
                <a:latin typeface="+mn-lt"/>
              </a:rPr>
              <a:t>hidden</a:t>
            </a:r>
            <a:r>
              <a:rPr lang="en-US" altLang="zh-CN" b="1" dirty="0">
                <a:latin typeface="+mn-lt"/>
              </a:rPr>
              <a:t>" value="666" name="</a:t>
            </a:r>
            <a:r>
              <a:rPr lang="en-US" altLang="zh-CN" b="1" dirty="0" err="1">
                <a:latin typeface="+mn-lt"/>
              </a:rPr>
              <a:t>userid</a:t>
            </a:r>
            <a:r>
              <a:rPr lang="en-US" altLang="zh-CN" b="1" dirty="0">
                <a:latin typeface="+mn-lt"/>
              </a:rPr>
              <a:t>"&gt;</a:t>
            </a:r>
          </a:p>
        </p:txBody>
      </p:sp>
      <p:sp>
        <p:nvSpPr>
          <p:cNvPr id="9" name="AutoShape 6"/>
          <p:cNvSpPr>
            <a:spLocks noChangeArrowheads="1"/>
          </p:cNvSpPr>
          <p:nvPr/>
        </p:nvSpPr>
        <p:spPr bwMode="auto">
          <a:xfrm>
            <a:off x="1571604" y="1071546"/>
            <a:ext cx="1000132"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隐藏域</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rot="16200000" flipH="1">
            <a:off x="1793773" y="1722347"/>
            <a:ext cx="770106" cy="21431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4517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6"/>
          <p:cNvSpPr>
            <a:spLocks noGrp="1" noChangeArrowheads="1"/>
          </p:cNvSpPr>
          <p:nvPr>
            <p:ph type="title"/>
          </p:nvPr>
        </p:nvSpPr>
        <p:spPr>
          <a:xfrm>
            <a:off x="6804248" y="285728"/>
            <a:ext cx="2160364" cy="523220"/>
          </a:xfrm>
          <a:prstGeom prst="rect">
            <a:avLst/>
          </a:prstGeom>
        </p:spPr>
        <p:txBody>
          <a:bodyPr/>
          <a:lstStyle/>
          <a:p>
            <a:r>
              <a:rPr lang="zh-CN" altLang="en-US"/>
              <a:t>只读和禁用</a:t>
            </a:r>
            <a:endParaRPr lang="en-US" altLang="zh-CN" dirty="0"/>
          </a:p>
        </p:txBody>
      </p:sp>
      <p:sp>
        <p:nvSpPr>
          <p:cNvPr id="16" name="TextBox 15"/>
          <p:cNvSpPr txBox="1"/>
          <p:nvPr/>
        </p:nvSpPr>
        <p:spPr>
          <a:xfrm>
            <a:off x="179512" y="69269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语法</a:t>
            </a:r>
          </a:p>
        </p:txBody>
      </p:sp>
      <p:sp>
        <p:nvSpPr>
          <p:cNvPr id="17" name="AutoShape 3"/>
          <p:cNvSpPr>
            <a:spLocks noChangeArrowheads="1"/>
          </p:cNvSpPr>
          <p:nvPr/>
        </p:nvSpPr>
        <p:spPr bwMode="auto">
          <a:xfrm>
            <a:off x="500034" y="2000240"/>
            <a:ext cx="8072494" cy="1200329"/>
          </a:xfrm>
          <a:prstGeom prst="roundRect">
            <a:avLst>
              <a:gd name="adj" fmla="val 0"/>
            </a:avLst>
          </a:prstGeom>
          <a:solidFill>
            <a:srgbClr val="EDF5FD"/>
          </a:solidFill>
          <a:ln w="25400" cap="flat" cmpd="sng" algn="ctr">
            <a:solidFill>
              <a:srgbClr val="C0000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200000"/>
              </a:lnSpc>
              <a:spcAft>
                <a:spcPts val="0"/>
              </a:spcAft>
              <a:buClr>
                <a:schemeClr val="folHlink"/>
              </a:buClr>
              <a:buSzPct val="60000"/>
              <a:tabLst>
                <a:tab pos="444500" algn="l"/>
              </a:tabLst>
              <a:defRPr/>
            </a:pPr>
            <a:r>
              <a:rPr lang="en-US" altLang="zh-CN" b="1" dirty="0">
                <a:latin typeface="+mn-lt"/>
              </a:rPr>
              <a:t>&lt;input name="name" type="text" value="</a:t>
            </a:r>
            <a:r>
              <a:rPr lang="zh-CN" altLang="en-US" b="1" dirty="0">
                <a:latin typeface="+mn-lt"/>
              </a:rPr>
              <a:t>张三</a:t>
            </a:r>
            <a:r>
              <a:rPr lang="en-US" altLang="zh-CN" b="1" dirty="0">
                <a:latin typeface="+mn-lt"/>
              </a:rPr>
              <a:t>"  </a:t>
            </a:r>
            <a:r>
              <a:rPr lang="en-US" altLang="zh-CN" b="1" dirty="0" err="1">
                <a:solidFill>
                  <a:srgbClr val="FF0000"/>
                </a:solidFill>
                <a:latin typeface="+mn-lt"/>
              </a:rPr>
              <a:t>readonly</a:t>
            </a:r>
            <a:r>
              <a:rPr lang="en-US" altLang="zh-CN" b="1" dirty="0">
                <a:latin typeface="+mn-lt"/>
              </a:rPr>
              <a:t>&gt;</a:t>
            </a:r>
          </a:p>
          <a:p>
            <a:pPr algn="l" defTabSz="723900">
              <a:lnSpc>
                <a:spcPct val="200000"/>
              </a:lnSpc>
              <a:spcAft>
                <a:spcPts val="0"/>
              </a:spcAft>
              <a:buClr>
                <a:schemeClr val="folHlink"/>
              </a:buClr>
              <a:buSzPct val="60000"/>
              <a:tabLst>
                <a:tab pos="444500" algn="l"/>
              </a:tabLst>
              <a:defRPr/>
            </a:pPr>
            <a:r>
              <a:rPr lang="en-US" altLang="zh-CN" b="1" dirty="0">
                <a:latin typeface="+mn-lt"/>
              </a:rPr>
              <a:t>&lt;input type=</a:t>
            </a:r>
            <a:r>
              <a:rPr lang="en-US" altLang="zh-CN" b="1" dirty="0"/>
              <a:t>"</a:t>
            </a:r>
            <a:r>
              <a:rPr lang="en-US" altLang="zh-CN" b="1" dirty="0">
                <a:latin typeface="+mn-lt"/>
              </a:rPr>
              <a:t>submit</a:t>
            </a:r>
            <a:r>
              <a:rPr lang="en-US" altLang="zh-CN" b="1" dirty="0"/>
              <a:t> "</a:t>
            </a:r>
            <a:r>
              <a:rPr lang="en-US" altLang="zh-CN" b="1" dirty="0">
                <a:latin typeface="+mn-lt"/>
              </a:rPr>
              <a:t>  </a:t>
            </a:r>
            <a:r>
              <a:rPr lang="en-US" altLang="zh-CN" b="1" dirty="0">
                <a:solidFill>
                  <a:srgbClr val="FF0000"/>
                </a:solidFill>
                <a:latin typeface="+mn-lt"/>
              </a:rPr>
              <a:t>disabled</a:t>
            </a:r>
            <a:r>
              <a:rPr lang="en-US" altLang="zh-CN" b="1" dirty="0">
                <a:solidFill>
                  <a:srgbClr val="FF0000"/>
                </a:solidFill>
              </a:rPr>
              <a:t>   </a:t>
            </a:r>
            <a:r>
              <a:rPr lang="en-US" altLang="zh-CN" b="1" dirty="0">
                <a:latin typeface="+mn-lt"/>
              </a:rPr>
              <a:t>value=</a:t>
            </a:r>
            <a:r>
              <a:rPr lang="en-US" altLang="zh-CN" b="1" dirty="0"/>
              <a:t>"</a:t>
            </a:r>
            <a:r>
              <a:rPr lang="zh-CN" altLang="en-US" b="1" dirty="0">
                <a:latin typeface="+mn-lt"/>
              </a:rPr>
              <a:t>保存</a:t>
            </a:r>
            <a:r>
              <a:rPr lang="en-US" altLang="zh-CN" b="1" dirty="0">
                <a:latin typeface="+mn-lt"/>
              </a:rPr>
              <a:t>" &gt;</a:t>
            </a:r>
          </a:p>
        </p:txBody>
      </p:sp>
      <p:sp>
        <p:nvSpPr>
          <p:cNvPr id="18" name="AutoShape 6"/>
          <p:cNvSpPr>
            <a:spLocks noChangeArrowheads="1"/>
          </p:cNvSpPr>
          <p:nvPr/>
        </p:nvSpPr>
        <p:spPr bwMode="auto">
          <a:xfrm>
            <a:off x="5518934" y="1142984"/>
            <a:ext cx="1357322"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只读文本框</a:t>
            </a:r>
            <a:endParaRPr lang="en-US" altLang="zh-CN" b="1" kern="0" dirty="0">
              <a:solidFill>
                <a:schemeClr val="bg1"/>
              </a:solidFill>
              <a:latin typeface="Arial"/>
              <a:ea typeface="黑体"/>
            </a:endParaRPr>
          </a:p>
        </p:txBody>
      </p:sp>
      <p:cxnSp>
        <p:nvCxnSpPr>
          <p:cNvPr id="19" name="直接箭头连接符 18"/>
          <p:cNvCxnSpPr>
            <a:stCxn id="18" idx="2"/>
          </p:cNvCxnSpPr>
          <p:nvPr/>
        </p:nvCxnSpPr>
        <p:spPr>
          <a:xfrm rot="16200000" flipH="1">
            <a:off x="5830400" y="1883083"/>
            <a:ext cx="770106" cy="3571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1" name="AutoShape 6"/>
          <p:cNvSpPr>
            <a:spLocks noChangeArrowheads="1"/>
          </p:cNvSpPr>
          <p:nvPr/>
        </p:nvSpPr>
        <p:spPr bwMode="auto">
          <a:xfrm>
            <a:off x="3131840" y="3776176"/>
            <a:ext cx="1000132"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algn="ctr"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禁用</a:t>
            </a:r>
            <a:endParaRPr lang="en-US" altLang="zh-CN" b="1" kern="0" dirty="0">
              <a:solidFill>
                <a:schemeClr val="bg1"/>
              </a:solidFill>
              <a:latin typeface="Arial"/>
              <a:ea typeface="黑体"/>
            </a:endParaRPr>
          </a:p>
        </p:txBody>
      </p:sp>
      <p:cxnSp>
        <p:nvCxnSpPr>
          <p:cNvPr id="22" name="直接箭头连接符 21"/>
          <p:cNvCxnSpPr/>
          <p:nvPr/>
        </p:nvCxnSpPr>
        <p:spPr>
          <a:xfrm rot="5400000" flipH="1" flipV="1">
            <a:off x="3207492" y="3431056"/>
            <a:ext cx="714380" cy="158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7" name="AutoShape 4"/>
          <p:cNvSpPr>
            <a:spLocks noChangeArrowheads="1"/>
          </p:cNvSpPr>
          <p:nvPr/>
        </p:nvSpPr>
        <p:spPr bwMode="auto">
          <a:xfrm>
            <a:off x="893515" y="4941168"/>
            <a:ext cx="7134869" cy="857250"/>
          </a:xfrm>
          <a:prstGeom prst="roundRect">
            <a:avLst>
              <a:gd name="adj" fmla="val 1157"/>
            </a:avLst>
          </a:prstGeom>
          <a:solidFill>
            <a:schemeClr val="accent1">
              <a:lumMod val="20000"/>
              <a:lumOff val="80000"/>
            </a:schemeClr>
          </a:solidFill>
          <a:ln w="19050">
            <a:solidFill>
              <a:srgbClr val="C00000"/>
            </a:solidFill>
          </a:ln>
        </p:spPr>
        <p:txBody>
          <a:bodyPr anchor="ctr"/>
          <a:lstStyle/>
          <a:p>
            <a:pPr algn="ctr"/>
            <a:r>
              <a:rPr lang="en-US" altLang="zh-CN" b="1" dirty="0">
                <a:latin typeface="微软雅黑" pitchFamily="34" charset="-122"/>
                <a:ea typeface="微软雅黑" pitchFamily="34" charset="-122"/>
              </a:rPr>
              <a:t>W3C HTML5</a:t>
            </a:r>
            <a:r>
              <a:rPr lang="zh-CN" altLang="en-US" b="1" dirty="0">
                <a:latin typeface="微软雅黑" pitchFamily="34" charset="-122"/>
                <a:ea typeface="微软雅黑" pitchFamily="34" charset="-122"/>
              </a:rPr>
              <a:t>标准中，规定对于布尔类型的属性，属性值可以省略</a:t>
            </a:r>
          </a:p>
        </p:txBody>
      </p:sp>
      <p:sp>
        <p:nvSpPr>
          <p:cNvPr id="30" name="TextBox 29"/>
          <p:cNvSpPr txBox="1"/>
          <p:nvPr/>
        </p:nvSpPr>
        <p:spPr bwMode="auto">
          <a:xfrm>
            <a:off x="107504" y="4365104"/>
            <a:ext cx="700087" cy="40005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技巧</a:t>
            </a:r>
          </a:p>
        </p:txBody>
      </p:sp>
    </p:spTree>
    <p:extLst>
      <p:ext uri="{BB962C8B-B14F-4D97-AF65-F5344CB8AC3E}">
        <p14:creationId xmlns:p14="http://schemas.microsoft.com/office/powerpoint/2010/main" val="2048542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down)">
                                      <p:cBhvr>
                                        <p:cTn id="19" dur="500"/>
                                        <p:tgtEl>
                                          <p:spTgt spid="2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P spid="2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56176" y="285728"/>
            <a:ext cx="2808436" cy="523220"/>
          </a:xfrm>
          <a:prstGeom prst="rect">
            <a:avLst/>
          </a:prstGeom>
        </p:spPr>
        <p:txBody>
          <a:bodyPr/>
          <a:lstStyle/>
          <a:p>
            <a:r>
              <a:rPr lang="zh-CN" altLang="en-US"/>
              <a:t>表单元素的标注</a:t>
            </a:r>
            <a:endParaRPr lang="zh-CN" altLang="en-US" dirty="0"/>
          </a:p>
        </p:txBody>
      </p:sp>
      <p:sp>
        <p:nvSpPr>
          <p:cNvPr id="3" name="内容占位符 2"/>
          <p:cNvSpPr>
            <a:spLocks noGrp="1"/>
          </p:cNvSpPr>
          <p:nvPr>
            <p:ph idx="4294967295"/>
          </p:nvPr>
        </p:nvSpPr>
        <p:spPr>
          <a:xfrm>
            <a:off x="784254" y="908720"/>
            <a:ext cx="7645398" cy="5143536"/>
          </a:xfrm>
          <a:prstGeom prst="rect">
            <a:avLst/>
          </a:prstGeom>
        </p:spPr>
        <p:txBody>
          <a:bodyPr/>
          <a:lstStyle/>
          <a:p>
            <a:r>
              <a:rPr lang="zh-CN" altLang="en-US" dirty="0"/>
              <a:t>增强鼠标的可用性</a:t>
            </a:r>
            <a:endParaRPr lang="en-US" altLang="zh-CN" dirty="0"/>
          </a:p>
          <a:p>
            <a:r>
              <a:rPr lang="zh-CN" altLang="en-US" dirty="0"/>
              <a:t>自动将焦点转移到与该标注相关的表单元素上</a:t>
            </a:r>
          </a:p>
        </p:txBody>
      </p:sp>
      <p:sp>
        <p:nvSpPr>
          <p:cNvPr id="9" name="AutoShape 3"/>
          <p:cNvSpPr>
            <a:spLocks noChangeArrowheads="1"/>
          </p:cNvSpPr>
          <p:nvPr/>
        </p:nvSpPr>
        <p:spPr bwMode="auto">
          <a:xfrm>
            <a:off x="1071506" y="3286124"/>
            <a:ext cx="6715204" cy="923330"/>
          </a:xfrm>
          <a:prstGeom prst="roundRect">
            <a:avLst>
              <a:gd name="adj" fmla="val 0"/>
            </a:avLst>
          </a:prstGeom>
          <a:solidFill>
            <a:srgbClr val="EDF5FD"/>
          </a:solidFill>
          <a:ln w="25400" cap="flat" cmpd="sng" algn="ctr">
            <a:solidFill>
              <a:srgbClr val="C0000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50000"/>
              </a:lnSpc>
              <a:spcAft>
                <a:spcPts val="0"/>
              </a:spcAft>
              <a:buClr>
                <a:schemeClr val="folHlink"/>
              </a:buClr>
              <a:buSzPct val="60000"/>
              <a:tabLst>
                <a:tab pos="444500" algn="l"/>
              </a:tabLst>
              <a:defRPr/>
            </a:pPr>
            <a:r>
              <a:rPr lang="en-US" altLang="zh-CN" b="1" dirty="0">
                <a:latin typeface="+mn-lt"/>
              </a:rPr>
              <a:t>&lt;label </a:t>
            </a:r>
            <a:r>
              <a:rPr lang="en-US" altLang="zh-CN" b="1" dirty="0">
                <a:solidFill>
                  <a:srgbClr val="FF0000"/>
                </a:solidFill>
                <a:latin typeface="+mn-lt"/>
              </a:rPr>
              <a:t>for=</a:t>
            </a:r>
            <a:r>
              <a:rPr lang="en-US" altLang="zh-CN" b="1" dirty="0">
                <a:solidFill>
                  <a:srgbClr val="FF0000"/>
                </a:solidFill>
              </a:rPr>
              <a:t>"</a:t>
            </a:r>
            <a:r>
              <a:rPr lang="en-US" altLang="zh-CN" b="1" dirty="0">
                <a:solidFill>
                  <a:srgbClr val="FF0000"/>
                </a:solidFill>
                <a:latin typeface="+mn-lt"/>
              </a:rPr>
              <a:t>id"</a:t>
            </a:r>
            <a:r>
              <a:rPr lang="en-US" altLang="zh-CN" b="1" dirty="0">
                <a:latin typeface="+mn-lt"/>
              </a:rPr>
              <a:t>&gt;</a:t>
            </a:r>
            <a:r>
              <a:rPr lang="zh-CN" altLang="en-US" b="1" dirty="0">
                <a:latin typeface="+mn-lt"/>
              </a:rPr>
              <a:t>标注的文本</a:t>
            </a:r>
            <a:r>
              <a:rPr lang="en-US" altLang="zh-CN" b="1" dirty="0">
                <a:latin typeface="+mn-lt"/>
              </a:rPr>
              <a:t>&lt;/label&gt;</a:t>
            </a:r>
          </a:p>
          <a:p>
            <a:pPr algn="l" defTabSz="723900">
              <a:lnSpc>
                <a:spcPct val="150000"/>
              </a:lnSpc>
              <a:spcAft>
                <a:spcPts val="0"/>
              </a:spcAft>
              <a:buClr>
                <a:schemeClr val="folHlink"/>
              </a:buClr>
              <a:buSzPct val="60000"/>
              <a:tabLst>
                <a:tab pos="444500" algn="l"/>
              </a:tabLst>
              <a:defRPr/>
            </a:pPr>
            <a:r>
              <a:rPr lang="en-US" altLang="zh-CN" b="1" dirty="0">
                <a:latin typeface="+mn-lt"/>
              </a:rPr>
              <a:t>&lt;input type="radio" name="gender" </a:t>
            </a:r>
            <a:r>
              <a:rPr lang="en-US" altLang="zh-CN" b="1" dirty="0">
                <a:solidFill>
                  <a:srgbClr val="FF0000"/>
                </a:solidFill>
                <a:latin typeface="+mn-lt"/>
              </a:rPr>
              <a:t>id="male"</a:t>
            </a:r>
            <a:r>
              <a:rPr lang="en-US" altLang="zh-CN" b="1" dirty="0">
                <a:latin typeface="+mn-lt"/>
              </a:rPr>
              <a:t>/&gt;</a:t>
            </a:r>
          </a:p>
        </p:txBody>
      </p:sp>
      <p:sp>
        <p:nvSpPr>
          <p:cNvPr id="10" name="AutoShape 6"/>
          <p:cNvSpPr>
            <a:spLocks noChangeArrowheads="1"/>
          </p:cNvSpPr>
          <p:nvPr/>
        </p:nvSpPr>
        <p:spPr bwMode="auto">
          <a:xfrm>
            <a:off x="2214546" y="2357430"/>
            <a:ext cx="1857388"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表单元素的</a:t>
            </a:r>
            <a:r>
              <a:rPr lang="en-US" altLang="zh-CN" b="1" kern="0" dirty="0">
                <a:solidFill>
                  <a:schemeClr val="bg1"/>
                </a:solidFill>
                <a:latin typeface="Arial"/>
                <a:ea typeface="黑体"/>
              </a:rPr>
              <a:t>id</a:t>
            </a:r>
          </a:p>
        </p:txBody>
      </p:sp>
      <p:cxnSp>
        <p:nvCxnSpPr>
          <p:cNvPr id="11" name="直接箭头连接符 10"/>
          <p:cNvCxnSpPr>
            <a:stCxn id="10" idx="2"/>
          </p:cNvCxnSpPr>
          <p:nvPr/>
        </p:nvCxnSpPr>
        <p:spPr>
          <a:xfrm rot="5400000">
            <a:off x="2508155" y="2793915"/>
            <a:ext cx="698666" cy="571504"/>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4" name="AutoShape 6"/>
          <p:cNvSpPr>
            <a:spLocks noChangeArrowheads="1"/>
          </p:cNvSpPr>
          <p:nvPr/>
        </p:nvSpPr>
        <p:spPr bwMode="auto">
          <a:xfrm>
            <a:off x="5143504" y="4643446"/>
            <a:ext cx="1643074"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表单元素</a:t>
            </a:r>
            <a:r>
              <a:rPr lang="en-US" altLang="zh-CN" b="1" kern="0" dirty="0">
                <a:solidFill>
                  <a:schemeClr val="bg1"/>
                </a:solidFill>
                <a:latin typeface="Arial"/>
                <a:ea typeface="黑体"/>
              </a:rPr>
              <a:t>id</a:t>
            </a:r>
          </a:p>
        </p:txBody>
      </p:sp>
      <p:cxnSp>
        <p:nvCxnSpPr>
          <p:cNvPr id="15" name="直接箭头连接符 14"/>
          <p:cNvCxnSpPr>
            <a:stCxn id="14" idx="0"/>
          </p:cNvCxnSpPr>
          <p:nvPr/>
        </p:nvCxnSpPr>
        <p:spPr>
          <a:xfrm rot="16200000" flipV="1">
            <a:off x="5625711" y="4304115"/>
            <a:ext cx="571504" cy="107157"/>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8" name="TextBox 17"/>
          <p:cNvSpPr txBox="1"/>
          <p:nvPr/>
        </p:nvSpPr>
        <p:spPr>
          <a:xfrm>
            <a:off x="107504" y="2348880"/>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语法</a:t>
            </a:r>
          </a:p>
        </p:txBody>
      </p:sp>
    </p:spTree>
    <p:extLst>
      <p:ext uri="{BB962C8B-B14F-4D97-AF65-F5344CB8AC3E}">
        <p14:creationId xmlns:p14="http://schemas.microsoft.com/office/powerpoint/2010/main" val="420125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427983" y="251438"/>
            <a:ext cx="4536629" cy="523220"/>
          </a:xfrm>
          <a:prstGeom prst="rect">
            <a:avLst/>
          </a:prstGeom>
        </p:spPr>
        <p:txBody>
          <a:bodyPr/>
          <a:lstStyle/>
          <a:p>
            <a:r>
              <a:rPr lang="zh-CN" altLang="en-US" dirty="0"/>
              <a:t>练习</a:t>
            </a:r>
            <a:r>
              <a:rPr lang="en-US" altLang="zh-CN" dirty="0"/>
              <a:t>—</a:t>
            </a:r>
            <a:r>
              <a:rPr lang="zh-CN" altLang="zh-CN" dirty="0"/>
              <a:t>完善人人网注册页面</a:t>
            </a:r>
          </a:p>
        </p:txBody>
      </p:sp>
      <p:sp>
        <p:nvSpPr>
          <p:cNvPr id="18435" name="Rectangle 3"/>
          <p:cNvSpPr>
            <a:spLocks noGrp="1" noChangeArrowheads="1"/>
          </p:cNvSpPr>
          <p:nvPr>
            <p:ph idx="4294967295"/>
          </p:nvPr>
        </p:nvSpPr>
        <p:spPr>
          <a:xfrm>
            <a:off x="281915" y="1237792"/>
            <a:ext cx="5514221" cy="5143536"/>
          </a:xfrm>
          <a:prstGeom prst="rect">
            <a:avLst/>
          </a:prstGeom>
        </p:spPr>
        <p:txBody>
          <a:bodyPr/>
          <a:lstStyle/>
          <a:p>
            <a:r>
              <a:rPr lang="zh-CN" altLang="en-US" dirty="0"/>
              <a:t>需求说明</a:t>
            </a:r>
          </a:p>
          <a:p>
            <a:pPr lvl="1"/>
            <a:r>
              <a:rPr lang="zh-CN" altLang="en-US" dirty="0"/>
              <a:t>邮箱文本框中默认文本为“</a:t>
            </a:r>
            <a:r>
              <a:rPr lang="en-US" altLang="zh-CN" dirty="0"/>
              <a:t>student@bdqn.cn</a:t>
            </a:r>
            <a:r>
              <a:rPr lang="zh-CN" altLang="en-US" dirty="0"/>
              <a:t> “ ，且文本框不可修改</a:t>
            </a:r>
          </a:p>
          <a:p>
            <a:pPr lvl="1"/>
            <a:r>
              <a:rPr lang="zh-CN" altLang="en-US" dirty="0"/>
              <a:t>单击文字“电子邮箱”、“设置密码”、“真实姓名”、“验证”时鼠标的光标焦点移动到对应的文本框里</a:t>
            </a:r>
          </a:p>
          <a:p>
            <a:pPr lvl="1"/>
            <a:r>
              <a:rPr lang="zh-CN" altLang="en-US" dirty="0"/>
              <a:t>单击“男”选中其对应的单选按钮，单击“女”选中其对应的单选按钮</a:t>
            </a:r>
          </a:p>
          <a:p>
            <a:pPr lvl="1"/>
            <a:r>
              <a:rPr lang="zh-CN" altLang="en-US" dirty="0"/>
              <a:t>选择身份的下拉列表框被禁止使用</a:t>
            </a:r>
          </a:p>
        </p:txBody>
      </p:sp>
      <p:sp>
        <p:nvSpPr>
          <p:cNvPr id="16" name="TextBox 15"/>
          <p:cNvSpPr txBox="1"/>
          <p:nvPr/>
        </p:nvSpPr>
        <p:spPr>
          <a:xfrm>
            <a:off x="107504" y="620688"/>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练习</a:t>
            </a:r>
          </a:p>
        </p:txBody>
      </p:sp>
      <p:pic>
        <p:nvPicPr>
          <p:cNvPr id="6146" name="Picture 2" descr="C:\Users\yaling.he\Desktop\Chapter03截图\Chapter03截图\图3.38　完善人人网注册页面.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0152" y="1603603"/>
            <a:ext cx="2777917" cy="4732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2613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7"/>
          <p:cNvSpPr>
            <a:spLocks noGrp="1" noChangeArrowheads="1"/>
          </p:cNvSpPr>
          <p:nvPr>
            <p:ph type="title"/>
          </p:nvPr>
        </p:nvSpPr>
        <p:spPr>
          <a:xfrm>
            <a:off x="7236296" y="285728"/>
            <a:ext cx="1728316" cy="523220"/>
          </a:xfrm>
          <a:prstGeom prst="rect">
            <a:avLst/>
          </a:prstGeom>
        </p:spPr>
        <p:txBody>
          <a:bodyPr/>
          <a:lstStyle/>
          <a:p>
            <a:r>
              <a:rPr lang="zh-CN" altLang="en-US"/>
              <a:t>本章任务</a:t>
            </a:r>
            <a:endParaRPr lang="zh-CN" altLang="en-US" dirty="0"/>
          </a:p>
        </p:txBody>
      </p:sp>
      <p:sp>
        <p:nvSpPr>
          <p:cNvPr id="481282" name="Rectangle 2"/>
          <p:cNvSpPr>
            <a:spLocks noGrp="1" noChangeArrowheads="1"/>
          </p:cNvSpPr>
          <p:nvPr>
            <p:ph idx="4294967295"/>
          </p:nvPr>
        </p:nvSpPr>
        <p:spPr>
          <a:xfrm>
            <a:off x="784254" y="1214422"/>
            <a:ext cx="7645398" cy="5143536"/>
          </a:xfrm>
          <a:prstGeom prst="rect">
            <a:avLst/>
          </a:prstGeom>
        </p:spPr>
        <p:txBody>
          <a:bodyPr/>
          <a:lstStyle/>
          <a:p>
            <a:r>
              <a:rPr lang="zh-CN" altLang="en-US"/>
              <a:t>制作语义化的表单</a:t>
            </a:r>
            <a:endParaRPr lang="zh-CN" altLang="en-US" dirty="0"/>
          </a:p>
        </p:txBody>
      </p:sp>
      <p:pic>
        <p:nvPicPr>
          <p:cNvPr id="1027" name="Picture 3" descr="C:\Users\yaling.he\Desktop\Chapter03截图\Chapter03截图\图3.1　典型的表单.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2132856"/>
            <a:ext cx="4151312" cy="31702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yaling.he\Desktop\Chapter03截图\Chapter03截图\图3.32  阿里巴巴会员注册页面.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55976" y="2132857"/>
            <a:ext cx="4400035" cy="3170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698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12160" y="285728"/>
            <a:ext cx="2952452" cy="523220"/>
          </a:xfrm>
          <a:prstGeom prst="rect">
            <a:avLst/>
          </a:prstGeom>
        </p:spPr>
        <p:txBody>
          <a:bodyPr/>
          <a:lstStyle/>
          <a:p>
            <a:r>
              <a:rPr lang="zh-CN" altLang="zh-CN" dirty="0"/>
              <a:t>表单的初级验证</a:t>
            </a:r>
            <a:endParaRPr lang="zh-CN" altLang="en-US" dirty="0"/>
          </a:p>
        </p:txBody>
      </p:sp>
      <p:sp>
        <p:nvSpPr>
          <p:cNvPr id="3" name="内容占位符 2"/>
          <p:cNvSpPr>
            <a:spLocks noGrp="1"/>
          </p:cNvSpPr>
          <p:nvPr>
            <p:ph idx="4294967295"/>
          </p:nvPr>
        </p:nvSpPr>
        <p:spPr>
          <a:xfrm>
            <a:off x="784254" y="980728"/>
            <a:ext cx="7645398" cy="5143536"/>
          </a:xfrm>
          <a:prstGeom prst="rect">
            <a:avLst/>
          </a:prstGeom>
        </p:spPr>
        <p:txBody>
          <a:bodyPr/>
          <a:lstStyle/>
          <a:p>
            <a:r>
              <a:rPr lang="zh-CN" altLang="zh-CN" dirty="0"/>
              <a:t>为什么要进行表单验证</a:t>
            </a:r>
            <a:r>
              <a:rPr lang="zh-CN" altLang="en-US" dirty="0"/>
              <a:t>？</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zh-CN" dirty="0"/>
              <a:t>表单验证的好处</a:t>
            </a:r>
            <a:endParaRPr lang="en-US" altLang="zh-CN" dirty="0"/>
          </a:p>
          <a:p>
            <a:pPr lvl="1"/>
            <a:r>
              <a:rPr lang="zh-CN" altLang="zh-CN" dirty="0"/>
              <a:t>减轻服务器的压力</a:t>
            </a:r>
          </a:p>
          <a:p>
            <a:pPr lvl="1"/>
            <a:r>
              <a:rPr lang="zh-CN" altLang="zh-CN" dirty="0"/>
              <a:t>保证数据的可行性和安全性</a:t>
            </a:r>
            <a:endParaRPr lang="zh-CN" altLang="en-US" dirty="0"/>
          </a:p>
        </p:txBody>
      </p:sp>
      <p:pic>
        <p:nvPicPr>
          <p:cNvPr id="7170" name="Picture 2" descr="C:\Users\yaling.he\Desktop\Chapter03截图\Chapter03截图\图3.39　表单验证.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08650" y="1556792"/>
            <a:ext cx="4680520" cy="302795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bwMode="auto">
          <a:xfrm>
            <a:off x="107504" y="620688"/>
            <a:ext cx="700088" cy="40005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问题</a:t>
            </a:r>
          </a:p>
        </p:txBody>
      </p:sp>
    </p:spTree>
    <p:extLst>
      <p:ext uri="{BB962C8B-B14F-4D97-AF65-F5344CB8AC3E}">
        <p14:creationId xmlns:p14="http://schemas.microsoft.com/office/powerpoint/2010/main" val="2197822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wipe(left)">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wipe(left)">
                                      <p:cBhvr>
                                        <p:cTn id="12" dur="500"/>
                                        <p:tgtEl>
                                          <p:spTgt spid="3">
                                            <p:txEl>
                                              <p:pRg st="8" end="8"/>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Effect transition="in" filter="wipe(left)">
                                      <p:cBhvr>
                                        <p:cTn id="15" dur="500"/>
                                        <p:tgtEl>
                                          <p:spTgt spid="3">
                                            <p:txEl>
                                              <p:pRg st="9" end="9"/>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10" end="10"/>
                                            </p:txEl>
                                          </p:spTgt>
                                        </p:tgtEl>
                                        <p:attrNameLst>
                                          <p:attrName>style.visibility</p:attrName>
                                        </p:attrNameLst>
                                      </p:cBhvr>
                                      <p:to>
                                        <p:strVal val="visible"/>
                                      </p:to>
                                    </p:set>
                                    <p:animEffect transition="in" filter="wipe(left)">
                                      <p:cBhvr>
                                        <p:cTn id="1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2099" y="70285"/>
            <a:ext cx="3642513" cy="954107"/>
          </a:xfrm>
          <a:prstGeom prst="rect">
            <a:avLst/>
          </a:prstGeom>
        </p:spPr>
        <p:txBody>
          <a:bodyPr/>
          <a:lstStyle/>
          <a:p>
            <a:r>
              <a:rPr lang="zh-CN" altLang="zh-CN" dirty="0"/>
              <a:t>表单初级验证的方法</a:t>
            </a:r>
            <a:endParaRPr lang="zh-CN" altLang="en-US" dirty="0"/>
          </a:p>
        </p:txBody>
      </p:sp>
      <p:sp>
        <p:nvSpPr>
          <p:cNvPr id="3" name="内容占位符 2"/>
          <p:cNvSpPr>
            <a:spLocks noGrp="1"/>
          </p:cNvSpPr>
          <p:nvPr>
            <p:ph idx="4294967295"/>
          </p:nvPr>
        </p:nvSpPr>
        <p:spPr>
          <a:xfrm>
            <a:off x="784254" y="764704"/>
            <a:ext cx="7645398" cy="5143536"/>
          </a:xfrm>
          <a:prstGeom prst="rect">
            <a:avLst/>
          </a:prstGeom>
        </p:spPr>
        <p:txBody>
          <a:bodyPr/>
          <a:lstStyle/>
          <a:p>
            <a:r>
              <a:rPr lang="en-US" altLang="zh-CN" dirty="0"/>
              <a:t>placeholder</a:t>
            </a:r>
          </a:p>
          <a:p>
            <a:r>
              <a:rPr lang="en-US" altLang="zh-CN" dirty="0"/>
              <a:t>required</a:t>
            </a:r>
          </a:p>
          <a:p>
            <a:r>
              <a:rPr lang="en-US" altLang="zh-CN" dirty="0"/>
              <a:t>pattern</a:t>
            </a:r>
            <a:endParaRPr lang="zh-CN" altLang="zh-CN" dirty="0"/>
          </a:p>
          <a:p>
            <a:endParaRPr lang="en-US" altLang="zh-CN" dirty="0"/>
          </a:p>
        </p:txBody>
      </p:sp>
    </p:spTree>
    <p:extLst>
      <p:ext uri="{BB962C8B-B14F-4D97-AF65-F5344CB8AC3E}">
        <p14:creationId xmlns:p14="http://schemas.microsoft.com/office/powerpoint/2010/main" val="2781062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72200" y="285728"/>
            <a:ext cx="2592412" cy="523220"/>
          </a:xfrm>
          <a:prstGeom prst="rect">
            <a:avLst/>
          </a:prstGeom>
        </p:spPr>
        <p:txBody>
          <a:bodyPr/>
          <a:lstStyle/>
          <a:p>
            <a:r>
              <a:rPr lang="en-US" altLang="zh-CN" dirty="0"/>
              <a:t>placeholder</a:t>
            </a:r>
          </a:p>
        </p:txBody>
      </p:sp>
      <p:sp>
        <p:nvSpPr>
          <p:cNvPr id="3" name="内容占位符 2"/>
          <p:cNvSpPr>
            <a:spLocks noGrp="1"/>
          </p:cNvSpPr>
          <p:nvPr>
            <p:ph idx="4294967295"/>
          </p:nvPr>
        </p:nvSpPr>
        <p:spPr>
          <a:xfrm>
            <a:off x="784254" y="908720"/>
            <a:ext cx="7645398" cy="5143536"/>
          </a:xfrm>
          <a:prstGeom prst="rect">
            <a:avLst/>
          </a:prstGeom>
        </p:spPr>
        <p:txBody>
          <a:bodyPr/>
          <a:lstStyle/>
          <a:p>
            <a:pPr marL="342900" lvl="1" indent="-342900">
              <a:buFont typeface="Wingdings" pitchFamily="2" charset="2"/>
              <a:buChar char="n"/>
            </a:pPr>
            <a:r>
              <a:rPr lang="en-US" altLang="zh-CN" sz="2600" dirty="0">
                <a:cs typeface="+mn-cs"/>
              </a:rPr>
              <a:t>input</a:t>
            </a:r>
            <a:r>
              <a:rPr lang="zh-CN" altLang="zh-CN" sz="2600" dirty="0">
                <a:cs typeface="+mn-cs"/>
              </a:rPr>
              <a:t>类型的文本框提供一种提示（</a:t>
            </a:r>
            <a:r>
              <a:rPr lang="en-US" altLang="zh-CN" sz="2600" dirty="0">
                <a:cs typeface="+mn-cs"/>
              </a:rPr>
              <a:t>hint</a:t>
            </a:r>
            <a:r>
              <a:rPr lang="zh-CN" altLang="zh-CN" sz="2600" dirty="0">
                <a:cs typeface="+mn-cs"/>
              </a:rPr>
              <a:t>）</a:t>
            </a:r>
            <a:endParaRPr lang="en-US" altLang="zh-CN" sz="2600" dirty="0">
              <a:cs typeface="+mn-cs"/>
            </a:endParaRPr>
          </a:p>
          <a:p>
            <a:pPr marL="342900" lvl="1" indent="-342900">
              <a:buFont typeface="Wingdings" pitchFamily="2" charset="2"/>
              <a:buChar char="n"/>
            </a:pPr>
            <a:r>
              <a:rPr lang="zh-CN" altLang="zh-CN" sz="2600" dirty="0">
                <a:cs typeface="+mn-cs"/>
              </a:rPr>
              <a:t>可以描述文本框期待用户输入何种内容</a:t>
            </a:r>
            <a:endParaRPr lang="en-US" altLang="zh-CN" sz="2600" dirty="0">
              <a:cs typeface="+mn-cs"/>
            </a:endParaRPr>
          </a:p>
          <a:p>
            <a:pPr marL="342900" lvl="1" indent="-342900">
              <a:buFont typeface="Wingdings" pitchFamily="2" charset="2"/>
              <a:buChar char="n"/>
            </a:pPr>
            <a:r>
              <a:rPr lang="zh-CN" altLang="en-US" sz="2600" dirty="0">
                <a:cs typeface="+mn-cs"/>
              </a:rPr>
              <a:t>提示语默认</a:t>
            </a:r>
            <a:r>
              <a:rPr lang="zh-CN" altLang="zh-CN" sz="2600" dirty="0">
                <a:cs typeface="+mn-cs"/>
              </a:rPr>
              <a:t>显示，当文本框中</a:t>
            </a:r>
            <a:r>
              <a:rPr lang="zh-CN" altLang="en-US" sz="2600" dirty="0">
                <a:cs typeface="+mn-cs"/>
              </a:rPr>
              <a:t>输入</a:t>
            </a:r>
            <a:r>
              <a:rPr lang="zh-CN" altLang="zh-CN" sz="2600" dirty="0">
                <a:cs typeface="+mn-cs"/>
              </a:rPr>
              <a:t>内容时</a:t>
            </a:r>
            <a:r>
              <a:rPr lang="zh-CN" altLang="en-US" sz="2600" dirty="0">
                <a:cs typeface="+mn-cs"/>
              </a:rPr>
              <a:t>提示语</a:t>
            </a:r>
            <a:r>
              <a:rPr lang="zh-CN" altLang="zh-CN" sz="2600" dirty="0">
                <a:cs typeface="+mn-cs"/>
              </a:rPr>
              <a:t>消失</a:t>
            </a:r>
            <a:endParaRPr lang="en-US" altLang="zh-CN" sz="2600" dirty="0">
              <a:cs typeface="+mn-cs"/>
            </a:endParaRPr>
          </a:p>
          <a:p>
            <a:pPr marL="342900" lvl="1" indent="-342900">
              <a:buFont typeface="Wingdings" pitchFamily="2" charset="2"/>
              <a:buChar char="n"/>
            </a:pPr>
            <a:r>
              <a:rPr lang="zh-CN" altLang="zh-CN" sz="2600" dirty="0">
                <a:cs typeface="+mn-cs"/>
              </a:rPr>
              <a:t>适合于</a:t>
            </a:r>
            <a:r>
              <a:rPr lang="en-US" altLang="zh-CN" sz="2600" dirty="0">
                <a:cs typeface="+mn-cs"/>
              </a:rPr>
              <a:t>input</a:t>
            </a:r>
            <a:r>
              <a:rPr lang="zh-CN" altLang="zh-CN" sz="2600" dirty="0">
                <a:cs typeface="+mn-cs"/>
              </a:rPr>
              <a:t>标签：</a:t>
            </a:r>
            <a:r>
              <a:rPr lang="en-US" altLang="zh-CN" sz="2600" dirty="0">
                <a:cs typeface="+mn-cs"/>
              </a:rPr>
              <a:t>text</a:t>
            </a:r>
            <a:r>
              <a:rPr lang="zh-CN" altLang="zh-CN" sz="2600" dirty="0">
                <a:cs typeface="+mn-cs"/>
              </a:rPr>
              <a:t>、</a:t>
            </a:r>
            <a:r>
              <a:rPr lang="en-US" altLang="zh-CN" sz="2600" dirty="0">
                <a:cs typeface="+mn-cs"/>
              </a:rPr>
              <a:t>search</a:t>
            </a:r>
            <a:r>
              <a:rPr lang="zh-CN" altLang="zh-CN" sz="2600" dirty="0">
                <a:cs typeface="+mn-cs"/>
              </a:rPr>
              <a:t>、</a:t>
            </a:r>
            <a:r>
              <a:rPr lang="en-US" altLang="zh-CN" sz="2600" dirty="0" err="1">
                <a:cs typeface="+mn-cs"/>
              </a:rPr>
              <a:t>url</a:t>
            </a:r>
            <a:r>
              <a:rPr lang="zh-CN" altLang="zh-CN" sz="2600" dirty="0">
                <a:cs typeface="+mn-cs"/>
              </a:rPr>
              <a:t>、</a:t>
            </a:r>
            <a:r>
              <a:rPr lang="en-US" altLang="zh-CN" sz="2600" dirty="0">
                <a:cs typeface="+mn-cs"/>
              </a:rPr>
              <a:t>email</a:t>
            </a:r>
            <a:r>
              <a:rPr lang="zh-CN" altLang="zh-CN" sz="2600" dirty="0">
                <a:cs typeface="+mn-cs"/>
              </a:rPr>
              <a:t>和</a:t>
            </a:r>
            <a:r>
              <a:rPr lang="en-US" altLang="zh-CN" sz="2600" dirty="0">
                <a:cs typeface="+mn-cs"/>
              </a:rPr>
              <a:t>password</a:t>
            </a:r>
            <a:r>
              <a:rPr lang="zh-CN" altLang="zh-CN" sz="2600" dirty="0">
                <a:cs typeface="+mn-cs"/>
              </a:rPr>
              <a:t>等类型</a:t>
            </a:r>
            <a:endParaRPr lang="en-US" altLang="zh-CN" sz="2600" dirty="0">
              <a:cs typeface="+mn-cs"/>
            </a:endParaRPr>
          </a:p>
        </p:txBody>
      </p:sp>
      <p:sp>
        <p:nvSpPr>
          <p:cNvPr id="5" name="AutoShape 3"/>
          <p:cNvSpPr>
            <a:spLocks noChangeArrowheads="1"/>
          </p:cNvSpPr>
          <p:nvPr/>
        </p:nvSpPr>
        <p:spPr bwMode="auto">
          <a:xfrm>
            <a:off x="227053" y="4653136"/>
            <a:ext cx="8593419" cy="507831"/>
          </a:xfrm>
          <a:prstGeom prst="roundRect">
            <a:avLst>
              <a:gd name="adj" fmla="val 0"/>
            </a:avLst>
          </a:prstGeom>
          <a:solidFill>
            <a:srgbClr val="EDF5FD"/>
          </a:solidFill>
          <a:ln w="25400" cap="flat" cmpd="sng" algn="ctr">
            <a:solidFill>
              <a:srgbClr val="C0000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50000"/>
              </a:lnSpc>
              <a:spcAft>
                <a:spcPts val="0"/>
              </a:spcAft>
              <a:buClr>
                <a:schemeClr val="folHlink"/>
              </a:buClr>
              <a:buSzPct val="60000"/>
              <a:tabLst>
                <a:tab pos="444500" algn="l"/>
              </a:tabLst>
              <a:defRPr/>
            </a:pPr>
            <a:r>
              <a:rPr lang="en-US" altLang="zh-CN" b="1" dirty="0">
                <a:latin typeface="+mn-lt"/>
              </a:rPr>
              <a:t>&lt;input type="search" name="</a:t>
            </a:r>
            <a:r>
              <a:rPr lang="en-US" altLang="zh-CN" b="1" dirty="0" err="1">
                <a:latin typeface="+mn-lt"/>
              </a:rPr>
              <a:t>sousuo</a:t>
            </a:r>
            <a:r>
              <a:rPr lang="en-US" altLang="zh-CN" b="1" dirty="0">
                <a:latin typeface="+mn-lt"/>
              </a:rPr>
              <a:t>"  </a:t>
            </a:r>
            <a:r>
              <a:rPr lang="en-US" altLang="zh-CN" b="1" dirty="0">
                <a:solidFill>
                  <a:srgbClr val="FF0000"/>
                </a:solidFill>
                <a:latin typeface="+mn-lt"/>
              </a:rPr>
              <a:t>placeholder</a:t>
            </a:r>
            <a:r>
              <a:rPr lang="en-US" altLang="zh-CN" b="1" dirty="0">
                <a:latin typeface="+mn-lt"/>
              </a:rPr>
              <a:t>="</a:t>
            </a:r>
            <a:r>
              <a:rPr lang="zh-CN" altLang="en-US" b="1" dirty="0">
                <a:latin typeface="+mn-lt"/>
              </a:rPr>
              <a:t>请输入要搜索的关键字</a:t>
            </a:r>
            <a:r>
              <a:rPr lang="en-US" altLang="zh-CN" b="1" dirty="0">
                <a:latin typeface="+mn-lt"/>
              </a:rPr>
              <a:t>"/&gt;</a:t>
            </a:r>
          </a:p>
        </p:txBody>
      </p:sp>
      <p:sp>
        <p:nvSpPr>
          <p:cNvPr id="8" name="TextBox 7"/>
          <p:cNvSpPr txBox="1"/>
          <p:nvPr/>
        </p:nvSpPr>
        <p:spPr>
          <a:xfrm>
            <a:off x="251520" y="38929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语法</a:t>
            </a:r>
          </a:p>
        </p:txBody>
      </p:sp>
      <p:sp>
        <p:nvSpPr>
          <p:cNvPr id="9" name="AutoShape 6"/>
          <p:cNvSpPr>
            <a:spLocks noChangeArrowheads="1"/>
          </p:cNvSpPr>
          <p:nvPr/>
        </p:nvSpPr>
        <p:spPr bwMode="auto">
          <a:xfrm>
            <a:off x="4721356" y="5333102"/>
            <a:ext cx="1794860" cy="652582"/>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文本框输入内容提示</a:t>
            </a:r>
            <a:endParaRPr lang="en-US" altLang="zh-CN" b="1" kern="0" dirty="0">
              <a:solidFill>
                <a:schemeClr val="bg1"/>
              </a:solidFill>
              <a:latin typeface="Arial"/>
              <a:ea typeface="黑体"/>
            </a:endParaRPr>
          </a:p>
        </p:txBody>
      </p:sp>
      <p:cxnSp>
        <p:nvCxnSpPr>
          <p:cNvPr id="10" name="直接箭头连接符 9"/>
          <p:cNvCxnSpPr>
            <a:stCxn id="9" idx="0"/>
          </p:cNvCxnSpPr>
          <p:nvPr/>
        </p:nvCxnSpPr>
        <p:spPr>
          <a:xfrm flipH="1" flipV="1">
            <a:off x="5435738" y="5041276"/>
            <a:ext cx="183048" cy="29182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244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72200" y="285728"/>
            <a:ext cx="2592412" cy="523220"/>
          </a:xfrm>
          <a:prstGeom prst="rect">
            <a:avLst/>
          </a:prstGeom>
        </p:spPr>
        <p:txBody>
          <a:bodyPr/>
          <a:lstStyle/>
          <a:p>
            <a:r>
              <a:rPr lang="en-US" altLang="zh-CN" dirty="0"/>
              <a:t>required</a:t>
            </a:r>
          </a:p>
        </p:txBody>
      </p:sp>
      <p:sp>
        <p:nvSpPr>
          <p:cNvPr id="3" name="内容占位符 2"/>
          <p:cNvSpPr>
            <a:spLocks noGrp="1"/>
          </p:cNvSpPr>
          <p:nvPr>
            <p:ph idx="4294967295"/>
          </p:nvPr>
        </p:nvSpPr>
        <p:spPr>
          <a:xfrm>
            <a:off x="683568" y="836712"/>
            <a:ext cx="7645398" cy="5143536"/>
          </a:xfrm>
          <a:prstGeom prst="rect">
            <a:avLst/>
          </a:prstGeom>
        </p:spPr>
        <p:txBody>
          <a:bodyPr/>
          <a:lstStyle/>
          <a:p>
            <a:pPr marL="342900" lvl="1" indent="-342900">
              <a:buFont typeface="Wingdings" pitchFamily="2" charset="2"/>
              <a:buChar char="n"/>
            </a:pPr>
            <a:r>
              <a:rPr lang="zh-CN" altLang="en-US" sz="2600" dirty="0">
                <a:cs typeface="+mn-cs"/>
              </a:rPr>
              <a:t>规定文本框填写</a:t>
            </a:r>
            <a:r>
              <a:rPr lang="zh-CN" altLang="en-US" sz="2600" dirty="0">
                <a:solidFill>
                  <a:srgbClr val="FF0000"/>
                </a:solidFill>
                <a:cs typeface="+mn-cs"/>
              </a:rPr>
              <a:t>内容不能为空</a:t>
            </a:r>
            <a:r>
              <a:rPr lang="zh-CN" altLang="en-US" sz="2600" dirty="0">
                <a:cs typeface="+mn-cs"/>
              </a:rPr>
              <a:t>，否则不允许用户提交表单</a:t>
            </a:r>
            <a:endParaRPr lang="en-US" altLang="zh-CN" sz="2600" dirty="0">
              <a:cs typeface="+mn-cs"/>
            </a:endParaRPr>
          </a:p>
          <a:p>
            <a:pPr marL="342900" lvl="1" indent="-342900">
              <a:buFont typeface="Wingdings" pitchFamily="2" charset="2"/>
              <a:buChar char="n"/>
            </a:pPr>
            <a:r>
              <a:rPr lang="zh-CN" altLang="zh-CN" sz="2600" dirty="0">
                <a:cs typeface="+mn-cs"/>
              </a:rPr>
              <a:t>适合于</a:t>
            </a:r>
            <a:r>
              <a:rPr lang="en-US" altLang="zh-CN" sz="2600" dirty="0">
                <a:cs typeface="+mn-cs"/>
              </a:rPr>
              <a:t>input</a:t>
            </a:r>
            <a:r>
              <a:rPr lang="zh-CN" altLang="zh-CN" sz="2600" dirty="0">
                <a:cs typeface="+mn-cs"/>
              </a:rPr>
              <a:t>标签：</a:t>
            </a:r>
            <a:r>
              <a:rPr lang="en-US" altLang="zh-CN" sz="2600" dirty="0">
                <a:cs typeface="+mn-cs"/>
              </a:rPr>
              <a:t>text</a:t>
            </a:r>
            <a:r>
              <a:rPr lang="zh-CN" altLang="en-US" sz="2600" dirty="0">
                <a:cs typeface="+mn-cs"/>
              </a:rPr>
              <a:t>、</a:t>
            </a:r>
            <a:r>
              <a:rPr lang="en-US" altLang="zh-CN" sz="2600" dirty="0">
                <a:cs typeface="+mn-cs"/>
              </a:rPr>
              <a:t>search</a:t>
            </a:r>
            <a:r>
              <a:rPr lang="zh-CN" altLang="en-US" sz="2600" dirty="0">
                <a:cs typeface="+mn-cs"/>
              </a:rPr>
              <a:t>、</a:t>
            </a:r>
            <a:r>
              <a:rPr lang="en-US" altLang="zh-CN" sz="2600" dirty="0" err="1">
                <a:cs typeface="+mn-cs"/>
              </a:rPr>
              <a:t>url</a:t>
            </a:r>
            <a:r>
              <a:rPr lang="zh-CN" altLang="en-US" sz="2600" dirty="0">
                <a:cs typeface="+mn-cs"/>
              </a:rPr>
              <a:t>、</a:t>
            </a:r>
            <a:r>
              <a:rPr lang="en-US" altLang="zh-CN" sz="2600" dirty="0">
                <a:cs typeface="+mn-cs"/>
              </a:rPr>
              <a:t>email</a:t>
            </a:r>
            <a:r>
              <a:rPr lang="zh-CN" altLang="en-US" sz="2600" dirty="0">
                <a:cs typeface="+mn-cs"/>
              </a:rPr>
              <a:t>、</a:t>
            </a:r>
            <a:r>
              <a:rPr lang="en-US" altLang="zh-CN" sz="2600" dirty="0">
                <a:cs typeface="+mn-cs"/>
              </a:rPr>
              <a:t>password</a:t>
            </a:r>
            <a:r>
              <a:rPr lang="zh-CN" altLang="en-US" sz="2600" dirty="0">
                <a:cs typeface="+mn-cs"/>
              </a:rPr>
              <a:t>、</a:t>
            </a:r>
            <a:r>
              <a:rPr lang="en-US" altLang="zh-CN" sz="2600" dirty="0">
                <a:cs typeface="+mn-cs"/>
              </a:rPr>
              <a:t>number</a:t>
            </a:r>
            <a:r>
              <a:rPr lang="zh-CN" altLang="en-US" sz="2600" dirty="0">
                <a:cs typeface="+mn-cs"/>
              </a:rPr>
              <a:t>、</a:t>
            </a:r>
            <a:r>
              <a:rPr lang="en-US" altLang="zh-CN" sz="2600" dirty="0">
                <a:cs typeface="+mn-cs"/>
              </a:rPr>
              <a:t>checkbox</a:t>
            </a:r>
            <a:r>
              <a:rPr lang="zh-CN" altLang="en-US" sz="2600" dirty="0">
                <a:cs typeface="+mn-cs"/>
              </a:rPr>
              <a:t>、</a:t>
            </a:r>
            <a:r>
              <a:rPr lang="en-US" altLang="zh-CN" sz="2600" dirty="0">
                <a:cs typeface="+mn-cs"/>
              </a:rPr>
              <a:t>radio</a:t>
            </a:r>
            <a:r>
              <a:rPr lang="zh-CN" altLang="en-US" sz="2600" dirty="0">
                <a:cs typeface="+mn-cs"/>
              </a:rPr>
              <a:t>、</a:t>
            </a:r>
            <a:r>
              <a:rPr lang="en-US" altLang="zh-CN" sz="2600" dirty="0">
                <a:cs typeface="+mn-cs"/>
              </a:rPr>
              <a:t>file</a:t>
            </a:r>
            <a:r>
              <a:rPr lang="zh-CN" altLang="en-US" sz="2600" dirty="0">
                <a:cs typeface="+mn-cs"/>
              </a:rPr>
              <a:t>等类型</a:t>
            </a:r>
            <a:endParaRPr lang="en-US" altLang="zh-CN" sz="2600" dirty="0">
              <a:cs typeface="+mn-cs"/>
            </a:endParaRPr>
          </a:p>
        </p:txBody>
      </p:sp>
      <p:sp>
        <p:nvSpPr>
          <p:cNvPr id="5" name="AutoShape 3"/>
          <p:cNvSpPr>
            <a:spLocks noChangeArrowheads="1"/>
          </p:cNvSpPr>
          <p:nvPr/>
        </p:nvSpPr>
        <p:spPr bwMode="auto">
          <a:xfrm>
            <a:off x="227053" y="4653136"/>
            <a:ext cx="8593419" cy="456535"/>
          </a:xfrm>
          <a:prstGeom prst="roundRect">
            <a:avLst>
              <a:gd name="adj" fmla="val 0"/>
            </a:avLst>
          </a:prstGeom>
          <a:solidFill>
            <a:srgbClr val="EDF5FD"/>
          </a:solidFill>
          <a:ln w="25400" cap="flat" cmpd="sng" algn="ctr">
            <a:solidFill>
              <a:srgbClr val="C0000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50000"/>
              </a:lnSpc>
              <a:spcAft>
                <a:spcPts val="0"/>
              </a:spcAft>
              <a:buClr>
                <a:schemeClr val="folHlink"/>
              </a:buClr>
              <a:buSzPct val="60000"/>
              <a:tabLst>
                <a:tab pos="444500" algn="l"/>
              </a:tabLst>
              <a:defRPr/>
            </a:pPr>
            <a:r>
              <a:rPr lang="en-US" altLang="zh-CN" b="1" dirty="0">
                <a:latin typeface="+mn-lt"/>
              </a:rPr>
              <a:t>&lt;input type="text" name="username"  </a:t>
            </a:r>
            <a:r>
              <a:rPr lang="en-US" altLang="zh-CN" b="1" dirty="0">
                <a:solidFill>
                  <a:srgbClr val="FF0000"/>
                </a:solidFill>
                <a:latin typeface="+mn-lt"/>
              </a:rPr>
              <a:t>required</a:t>
            </a:r>
            <a:r>
              <a:rPr lang="en-US" altLang="zh-CN" b="1" dirty="0">
                <a:latin typeface="+mn-lt"/>
              </a:rPr>
              <a:t>/&gt;</a:t>
            </a:r>
          </a:p>
        </p:txBody>
      </p:sp>
      <p:sp>
        <p:nvSpPr>
          <p:cNvPr id="8" name="TextBox 7"/>
          <p:cNvSpPr txBox="1"/>
          <p:nvPr/>
        </p:nvSpPr>
        <p:spPr>
          <a:xfrm>
            <a:off x="179512" y="3861048"/>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语法</a:t>
            </a:r>
          </a:p>
        </p:txBody>
      </p:sp>
      <p:sp>
        <p:nvSpPr>
          <p:cNvPr id="9" name="AutoShape 6"/>
          <p:cNvSpPr>
            <a:spLocks noChangeArrowheads="1"/>
          </p:cNvSpPr>
          <p:nvPr/>
        </p:nvSpPr>
        <p:spPr bwMode="auto">
          <a:xfrm>
            <a:off x="4430583" y="3848184"/>
            <a:ext cx="1388690"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algn="ctr"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必填项</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flipH="1">
            <a:off x="5027186" y="4221088"/>
            <a:ext cx="97742" cy="59458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81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2320" y="260648"/>
            <a:ext cx="1512292" cy="523220"/>
          </a:xfrm>
          <a:prstGeom prst="rect">
            <a:avLst/>
          </a:prstGeom>
        </p:spPr>
        <p:txBody>
          <a:bodyPr/>
          <a:lstStyle/>
          <a:p>
            <a:r>
              <a:rPr lang="en-US" altLang="zh-CN" dirty="0"/>
              <a:t>pattern</a:t>
            </a:r>
          </a:p>
        </p:txBody>
      </p:sp>
      <p:sp>
        <p:nvSpPr>
          <p:cNvPr id="3" name="内容占位符 2"/>
          <p:cNvSpPr>
            <a:spLocks noGrp="1"/>
          </p:cNvSpPr>
          <p:nvPr>
            <p:ph idx="4294967295"/>
          </p:nvPr>
        </p:nvSpPr>
        <p:spPr>
          <a:xfrm>
            <a:off x="467544" y="980728"/>
            <a:ext cx="7820194" cy="5143536"/>
          </a:xfrm>
          <a:prstGeom prst="rect">
            <a:avLst/>
          </a:prstGeom>
        </p:spPr>
        <p:txBody>
          <a:bodyPr/>
          <a:lstStyle/>
          <a:p>
            <a:pPr marL="342900" lvl="1" indent="-342900">
              <a:buFont typeface="Wingdings" pitchFamily="2" charset="2"/>
              <a:buChar char="n"/>
            </a:pPr>
            <a:r>
              <a:rPr lang="zh-CN" altLang="en-US" sz="2600" dirty="0">
                <a:cs typeface="+mn-cs"/>
              </a:rPr>
              <a:t>用户输入的内容必须符合正则表达式所指的规则，否则就不能提交表单</a:t>
            </a:r>
            <a:endParaRPr lang="en-US" altLang="zh-CN" sz="2600" dirty="0">
              <a:cs typeface="+mn-cs"/>
            </a:endParaRPr>
          </a:p>
        </p:txBody>
      </p:sp>
      <p:sp>
        <p:nvSpPr>
          <p:cNvPr id="5" name="AutoShape 3"/>
          <p:cNvSpPr>
            <a:spLocks noChangeArrowheads="1"/>
          </p:cNvSpPr>
          <p:nvPr/>
        </p:nvSpPr>
        <p:spPr bwMode="auto">
          <a:xfrm>
            <a:off x="299061" y="4161944"/>
            <a:ext cx="8593419" cy="456535"/>
          </a:xfrm>
          <a:prstGeom prst="roundRect">
            <a:avLst>
              <a:gd name="adj" fmla="val 0"/>
            </a:avLst>
          </a:prstGeom>
          <a:solidFill>
            <a:srgbClr val="EDF5FD"/>
          </a:solidFill>
          <a:ln w="25400" cap="flat" cmpd="sng" algn="ctr">
            <a:solidFill>
              <a:srgbClr val="C0000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50000"/>
              </a:lnSpc>
              <a:spcAft>
                <a:spcPts val="0"/>
              </a:spcAft>
              <a:buClr>
                <a:schemeClr val="folHlink"/>
              </a:buClr>
              <a:buSzPct val="60000"/>
              <a:tabLst>
                <a:tab pos="444500" algn="l"/>
              </a:tabLst>
              <a:defRPr/>
            </a:pPr>
            <a:r>
              <a:rPr lang="en-US" altLang="zh-CN" b="1" dirty="0">
                <a:latin typeface="+mn-lt"/>
              </a:rPr>
              <a:t>&lt;input type="text" name="</a:t>
            </a:r>
            <a:r>
              <a:rPr lang="en-US" altLang="zh-CN" b="1" dirty="0" err="1">
                <a:latin typeface="+mn-lt"/>
              </a:rPr>
              <a:t>tel</a:t>
            </a:r>
            <a:r>
              <a:rPr lang="en-US" altLang="zh-CN" b="1" dirty="0">
                <a:latin typeface="+mn-lt"/>
              </a:rPr>
              <a:t>"  required </a:t>
            </a:r>
            <a:r>
              <a:rPr lang="en-US" altLang="zh-CN" b="1" dirty="0">
                <a:solidFill>
                  <a:srgbClr val="FF0000"/>
                </a:solidFill>
                <a:latin typeface="+mn-lt"/>
              </a:rPr>
              <a:t>pattern="^1[358]\d{9}" </a:t>
            </a:r>
            <a:r>
              <a:rPr lang="en-US" altLang="zh-CN" b="1" dirty="0">
                <a:latin typeface="+mn-lt"/>
              </a:rPr>
              <a:t>/&gt;</a:t>
            </a:r>
          </a:p>
        </p:txBody>
      </p:sp>
      <p:sp>
        <p:nvSpPr>
          <p:cNvPr id="8" name="TextBox 7"/>
          <p:cNvSpPr txBox="1"/>
          <p:nvPr/>
        </p:nvSpPr>
        <p:spPr>
          <a:xfrm>
            <a:off x="323528" y="335699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语法</a:t>
            </a:r>
          </a:p>
        </p:txBody>
      </p:sp>
      <p:sp>
        <p:nvSpPr>
          <p:cNvPr id="9" name="AutoShape 6"/>
          <p:cNvSpPr>
            <a:spLocks noChangeArrowheads="1"/>
          </p:cNvSpPr>
          <p:nvPr/>
        </p:nvSpPr>
        <p:spPr bwMode="auto">
          <a:xfrm>
            <a:off x="4502590" y="3356992"/>
            <a:ext cx="2661698"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algn="ctr"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验证规则，正则表达式</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flipH="1">
            <a:off x="5099195" y="3729896"/>
            <a:ext cx="734244" cy="59458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2454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C8E11C-D666-4069-A051-F76AD9B217E9}"/>
              </a:ext>
            </a:extLst>
          </p:cNvPr>
          <p:cNvSpPr>
            <a:spLocks noGrp="1"/>
          </p:cNvSpPr>
          <p:nvPr>
            <p:ph type="title"/>
          </p:nvPr>
        </p:nvSpPr>
        <p:spPr>
          <a:xfrm>
            <a:off x="6084168" y="23660"/>
            <a:ext cx="2804118" cy="954107"/>
          </a:xfrm>
        </p:spPr>
        <p:txBody>
          <a:bodyPr/>
          <a:lstStyle/>
          <a:p>
            <a:r>
              <a:rPr lang="en-US" altLang="zh-CN" dirty="0"/>
              <a:t>HTML</a:t>
            </a:r>
            <a:r>
              <a:rPr lang="zh-CN" altLang="en-US" dirty="0"/>
              <a:t>语义化</a:t>
            </a:r>
          </a:p>
        </p:txBody>
      </p:sp>
      <p:sp>
        <p:nvSpPr>
          <p:cNvPr id="4" name="内容占位符 2">
            <a:extLst>
              <a:ext uri="{FF2B5EF4-FFF2-40B4-BE49-F238E27FC236}">
                <a16:creationId xmlns:a16="http://schemas.microsoft.com/office/drawing/2014/main" id="{D7E44D4B-7304-4C37-B045-DAAE97A9E869}"/>
              </a:ext>
            </a:extLst>
          </p:cNvPr>
          <p:cNvSpPr txBox="1">
            <a:spLocks/>
          </p:cNvSpPr>
          <p:nvPr/>
        </p:nvSpPr>
        <p:spPr>
          <a:xfrm>
            <a:off x="413736" y="977766"/>
            <a:ext cx="8482542" cy="4899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342900" indent="-342900" eaLnBrk="0" hangingPunct="0">
              <a:spcBef>
                <a:spcPct val="20000"/>
              </a:spcBef>
              <a:buClr>
                <a:srgbClr val="C00000"/>
              </a:buClr>
              <a:buSzPct val="100000"/>
              <a:buFont typeface="微软雅黑" panose="020B0503020204020204" pitchFamily="34" charset="-122"/>
              <a:buChar char="Ω"/>
              <a:defRPr sz="2600" b="1">
                <a:latin typeface="微软雅黑" pitchFamily="34" charset="-122"/>
                <a:ea typeface="微软雅黑" pitchFamily="34" charset="-122"/>
              </a:defRPr>
            </a:lvl1pPr>
            <a:lvl2pPr marL="742950" lvl="1" indent="-285750" eaLnBrk="0" hangingPunct="0">
              <a:spcBef>
                <a:spcPct val="20000"/>
              </a:spcBef>
              <a:buClr>
                <a:srgbClr val="C00000"/>
              </a:buClr>
              <a:buSzPct val="100000"/>
              <a:buFont typeface="Wingdings" panose="05000000000000000000" pitchFamily="2" charset="2"/>
              <a:buChar char="l"/>
              <a:defRPr sz="2400" b="1">
                <a:latin typeface="微软雅黑" pitchFamily="34" charset="-122"/>
                <a:ea typeface="微软雅黑" pitchFamily="34" charset="-122"/>
              </a:defRPr>
            </a:lvl2pPr>
            <a:lvl3pPr marL="1143000" lvl="2" indent="-228600" eaLnBrk="0" hangingPunct="0">
              <a:spcBef>
                <a:spcPct val="20000"/>
              </a:spcBef>
              <a:buClr>
                <a:srgbClr val="C00000"/>
              </a:buClr>
              <a:buSzPct val="85000"/>
              <a:buFont typeface="Wingdings" pitchFamily="2" charset="2"/>
              <a:buChar char="Ø"/>
              <a:defRPr sz="2000" b="1">
                <a:latin typeface="微软雅黑" pitchFamily="34" charset="-122"/>
                <a:ea typeface="微软雅黑" pitchFamily="34" charset="-122"/>
              </a:defRPr>
            </a:lvl3pPr>
            <a:lvl4pPr marL="1600200" indent="-228600" eaLnBrk="0" hangingPunct="0">
              <a:spcBef>
                <a:spcPct val="20000"/>
              </a:spcBef>
              <a:buClr>
                <a:srgbClr val="C00000"/>
              </a:buClr>
              <a:buFont typeface="Wingdings" pitchFamily="2" charset="2"/>
              <a:buChar char="Ø"/>
              <a:defRPr sz="2000" b="1">
                <a:latin typeface="+mn-lt"/>
                <a:ea typeface="楷体_GB2312" pitchFamily="49" charset="-122"/>
                <a:cs typeface="楷体_GB2312"/>
              </a:defRPr>
            </a:lvl4pPr>
            <a:lvl5pPr marL="2057400" indent="-228600" eaLnBrk="0" hangingPunct="0">
              <a:spcBef>
                <a:spcPct val="20000"/>
              </a:spcBef>
              <a:buClr>
                <a:srgbClr val="C00000"/>
              </a:buClr>
              <a:buChar char="»"/>
              <a:defRPr sz="2000" b="1">
                <a:latin typeface="+mn-lt"/>
                <a:ea typeface="楷体_GB2312" pitchFamily="49" charset="-122"/>
                <a:cs typeface="楷体_GB2312"/>
              </a:defRPr>
            </a:lvl5pPr>
            <a:lvl6pPr marL="2514600" indent="-228600" fontAlgn="base">
              <a:spcBef>
                <a:spcPct val="20000"/>
              </a:spcBef>
              <a:spcAft>
                <a:spcPct val="0"/>
              </a:spcAft>
              <a:buChar char="»"/>
              <a:defRPr sz="2000" b="1">
                <a:latin typeface="+mn-lt"/>
                <a:ea typeface="楷体_GB2312" pitchFamily="49" charset="-122"/>
              </a:defRPr>
            </a:lvl6pPr>
            <a:lvl7pPr marL="2971800" indent="-228600" fontAlgn="base">
              <a:spcBef>
                <a:spcPct val="20000"/>
              </a:spcBef>
              <a:spcAft>
                <a:spcPct val="0"/>
              </a:spcAft>
              <a:buChar char="»"/>
              <a:defRPr sz="2000" b="1">
                <a:latin typeface="+mn-lt"/>
                <a:ea typeface="楷体_GB2312" pitchFamily="49" charset="-122"/>
              </a:defRPr>
            </a:lvl7pPr>
            <a:lvl8pPr marL="3429000" indent="-228600" fontAlgn="base">
              <a:spcBef>
                <a:spcPct val="20000"/>
              </a:spcBef>
              <a:spcAft>
                <a:spcPct val="0"/>
              </a:spcAft>
              <a:buChar char="»"/>
              <a:defRPr sz="2000" b="1">
                <a:latin typeface="+mn-lt"/>
                <a:ea typeface="楷体_GB2312" pitchFamily="49" charset="-122"/>
              </a:defRPr>
            </a:lvl8pPr>
            <a:lvl9pPr marL="3886200" indent="-228600" fontAlgn="base">
              <a:spcBef>
                <a:spcPct val="20000"/>
              </a:spcBef>
              <a:spcAft>
                <a:spcPct val="0"/>
              </a:spcAft>
              <a:buChar char="»"/>
              <a:defRPr sz="2000" b="1">
                <a:latin typeface="+mn-lt"/>
                <a:ea typeface="楷体_GB2312" pitchFamily="49" charset="-122"/>
              </a:defRPr>
            </a:lvl9pPr>
          </a:lstStyle>
          <a:p>
            <a:r>
              <a:rPr lang="en-US" altLang="zh-CN" dirty="0"/>
              <a:t>html</a:t>
            </a:r>
            <a:r>
              <a:rPr lang="zh-CN" altLang="en-US" dirty="0"/>
              <a:t>语义化：在使用</a:t>
            </a:r>
            <a:r>
              <a:rPr lang="en-US" altLang="zh-CN" dirty="0"/>
              <a:t>html</a:t>
            </a:r>
            <a:r>
              <a:rPr lang="zh-CN" altLang="en-US" dirty="0"/>
              <a:t>编程时，根据内容选择合适的标签（代码语义化），增加可读性与</a:t>
            </a:r>
            <a:r>
              <a:rPr lang="en-US" altLang="zh-CN" dirty="0"/>
              <a:t>SEO</a:t>
            </a:r>
            <a:r>
              <a:rPr lang="zh-CN" altLang="en-US" dirty="0"/>
              <a:t>。</a:t>
            </a:r>
            <a:endParaRPr lang="en-US" altLang="zh-CN" dirty="0"/>
          </a:p>
          <a:p>
            <a:r>
              <a:rPr lang="zh-CN" altLang="en-US" dirty="0"/>
              <a:t>为什么要语义化</a:t>
            </a:r>
            <a:r>
              <a:rPr lang="en-US" altLang="zh-CN" dirty="0"/>
              <a:t>(</a:t>
            </a:r>
            <a:r>
              <a:rPr lang="zh-CN" altLang="en-US" dirty="0"/>
              <a:t>优点</a:t>
            </a:r>
            <a:r>
              <a:rPr lang="en-US" altLang="zh-CN" dirty="0"/>
              <a:t>)</a:t>
            </a:r>
          </a:p>
          <a:p>
            <a:pPr lvl="1"/>
            <a:r>
              <a:rPr lang="zh-CN" altLang="en-US" dirty="0"/>
              <a:t>为了在没有</a:t>
            </a:r>
            <a:r>
              <a:rPr lang="en-US" altLang="zh-CN" dirty="0"/>
              <a:t>CSS</a:t>
            </a:r>
            <a:r>
              <a:rPr lang="zh-CN" altLang="en-US" dirty="0"/>
              <a:t>的情况下也能呈现出很好地内容结构、代码结构；</a:t>
            </a:r>
          </a:p>
          <a:p>
            <a:pPr lvl="1"/>
            <a:r>
              <a:rPr lang="zh-CN" altLang="en-US" dirty="0"/>
              <a:t>提高用户体验；</a:t>
            </a:r>
          </a:p>
          <a:p>
            <a:pPr lvl="1"/>
            <a:r>
              <a:rPr lang="zh-CN" altLang="en-US" dirty="0"/>
              <a:t>有利于</a:t>
            </a:r>
            <a:r>
              <a:rPr lang="en-US" altLang="zh-CN" dirty="0"/>
              <a:t>SEO</a:t>
            </a:r>
            <a:r>
              <a:rPr lang="zh-CN" altLang="en-US" dirty="0"/>
              <a:t>；</a:t>
            </a:r>
          </a:p>
          <a:p>
            <a:pPr lvl="1"/>
            <a:r>
              <a:rPr lang="zh-CN" altLang="en-US" dirty="0"/>
              <a:t>方便其他设备渲染网页；</a:t>
            </a:r>
          </a:p>
          <a:p>
            <a:pPr lvl="1"/>
            <a:r>
              <a:rPr lang="zh-CN" altLang="en-US" dirty="0"/>
              <a:t>便于团队开发和维护。</a:t>
            </a:r>
            <a:endParaRPr lang="en-US" altLang="zh-CN" dirty="0"/>
          </a:p>
          <a:p>
            <a:pPr marL="0" indent="0">
              <a:buNone/>
            </a:pPr>
            <a:endParaRPr lang="en-US" altLang="zh-CN" dirty="0"/>
          </a:p>
        </p:txBody>
      </p:sp>
    </p:spTree>
    <p:extLst>
      <p:ext uri="{BB962C8B-B14F-4D97-AF65-F5344CB8AC3E}">
        <p14:creationId xmlns:p14="http://schemas.microsoft.com/office/powerpoint/2010/main" val="37233553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49FFA1-18E5-45E6-8C27-7645F9623115}"/>
              </a:ext>
            </a:extLst>
          </p:cNvPr>
          <p:cNvSpPr>
            <a:spLocks noGrp="1"/>
          </p:cNvSpPr>
          <p:nvPr>
            <p:ph type="title"/>
          </p:nvPr>
        </p:nvSpPr>
        <p:spPr>
          <a:xfrm>
            <a:off x="6228184" y="23660"/>
            <a:ext cx="2660102" cy="954107"/>
          </a:xfrm>
        </p:spPr>
        <p:txBody>
          <a:bodyPr/>
          <a:lstStyle/>
          <a:p>
            <a:r>
              <a:rPr lang="en-US" altLang="zh-CN" dirty="0"/>
              <a:t>HTML</a:t>
            </a:r>
            <a:r>
              <a:rPr lang="zh-CN" altLang="en-US" dirty="0"/>
              <a:t>语义化</a:t>
            </a:r>
          </a:p>
        </p:txBody>
      </p:sp>
      <p:sp>
        <p:nvSpPr>
          <p:cNvPr id="3" name="内容占位符 2">
            <a:extLst>
              <a:ext uri="{FF2B5EF4-FFF2-40B4-BE49-F238E27FC236}">
                <a16:creationId xmlns:a16="http://schemas.microsoft.com/office/drawing/2014/main" id="{01C22CF9-3DD3-4F71-A482-741F7A72FF37}"/>
              </a:ext>
            </a:extLst>
          </p:cNvPr>
          <p:cNvSpPr txBox="1">
            <a:spLocks/>
          </p:cNvSpPr>
          <p:nvPr/>
        </p:nvSpPr>
        <p:spPr>
          <a:xfrm>
            <a:off x="296822" y="952615"/>
            <a:ext cx="8550356" cy="4494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342900" indent="-342900" eaLnBrk="0" hangingPunct="0">
              <a:spcBef>
                <a:spcPct val="20000"/>
              </a:spcBef>
              <a:buClr>
                <a:srgbClr val="C00000"/>
              </a:buClr>
              <a:buSzPct val="100000"/>
              <a:buFont typeface="微软雅黑" panose="020B0503020204020204" pitchFamily="34" charset="-122"/>
              <a:buChar char="Ω"/>
              <a:defRPr sz="2600" b="1">
                <a:latin typeface="微软雅黑" pitchFamily="34" charset="-122"/>
                <a:ea typeface="微软雅黑" pitchFamily="34" charset="-122"/>
              </a:defRPr>
            </a:lvl1pPr>
            <a:lvl2pPr marL="742950" lvl="1" indent="-285750" eaLnBrk="0" hangingPunct="0">
              <a:spcBef>
                <a:spcPct val="20000"/>
              </a:spcBef>
              <a:buClr>
                <a:srgbClr val="C00000"/>
              </a:buClr>
              <a:buSzPct val="100000"/>
              <a:buFont typeface="Wingdings" panose="05000000000000000000" pitchFamily="2" charset="2"/>
              <a:buChar char="l"/>
              <a:defRPr sz="2400" b="1">
                <a:latin typeface="微软雅黑" pitchFamily="34" charset="-122"/>
                <a:ea typeface="微软雅黑" pitchFamily="34" charset="-122"/>
              </a:defRPr>
            </a:lvl2pPr>
            <a:lvl3pPr marL="1143000" lvl="2" indent="-228600" eaLnBrk="0" hangingPunct="0">
              <a:spcBef>
                <a:spcPct val="20000"/>
              </a:spcBef>
              <a:buClr>
                <a:srgbClr val="C00000"/>
              </a:buClr>
              <a:buSzPct val="85000"/>
              <a:buFont typeface="Wingdings" pitchFamily="2" charset="2"/>
              <a:buChar char="Ø"/>
              <a:defRPr sz="2000" b="1">
                <a:latin typeface="微软雅黑" pitchFamily="34" charset="-122"/>
                <a:ea typeface="微软雅黑" pitchFamily="34" charset="-122"/>
              </a:defRPr>
            </a:lvl3pPr>
            <a:lvl4pPr marL="1600200" indent="-228600" eaLnBrk="0" hangingPunct="0">
              <a:spcBef>
                <a:spcPct val="20000"/>
              </a:spcBef>
              <a:buClr>
                <a:srgbClr val="C00000"/>
              </a:buClr>
              <a:buFont typeface="Wingdings" pitchFamily="2" charset="2"/>
              <a:buChar char="Ø"/>
              <a:defRPr sz="2000" b="1">
                <a:latin typeface="+mn-lt"/>
                <a:ea typeface="楷体_GB2312" pitchFamily="49" charset="-122"/>
                <a:cs typeface="楷体_GB2312"/>
              </a:defRPr>
            </a:lvl4pPr>
            <a:lvl5pPr marL="2057400" indent="-228600" eaLnBrk="0" hangingPunct="0">
              <a:spcBef>
                <a:spcPct val="20000"/>
              </a:spcBef>
              <a:buClr>
                <a:srgbClr val="C00000"/>
              </a:buClr>
              <a:buChar char="»"/>
              <a:defRPr sz="2000" b="1">
                <a:latin typeface="+mn-lt"/>
                <a:ea typeface="楷体_GB2312" pitchFamily="49" charset="-122"/>
                <a:cs typeface="楷体_GB2312"/>
              </a:defRPr>
            </a:lvl5pPr>
            <a:lvl6pPr marL="2514600" indent="-228600" fontAlgn="base">
              <a:spcBef>
                <a:spcPct val="20000"/>
              </a:spcBef>
              <a:spcAft>
                <a:spcPct val="0"/>
              </a:spcAft>
              <a:buChar char="»"/>
              <a:defRPr sz="2000" b="1">
                <a:latin typeface="+mn-lt"/>
                <a:ea typeface="楷体_GB2312" pitchFamily="49" charset="-122"/>
              </a:defRPr>
            </a:lvl6pPr>
            <a:lvl7pPr marL="2971800" indent="-228600" fontAlgn="base">
              <a:spcBef>
                <a:spcPct val="20000"/>
              </a:spcBef>
              <a:spcAft>
                <a:spcPct val="0"/>
              </a:spcAft>
              <a:buChar char="»"/>
              <a:defRPr sz="2000" b="1">
                <a:latin typeface="+mn-lt"/>
                <a:ea typeface="楷体_GB2312" pitchFamily="49" charset="-122"/>
              </a:defRPr>
            </a:lvl7pPr>
            <a:lvl8pPr marL="3429000" indent="-228600" fontAlgn="base">
              <a:spcBef>
                <a:spcPct val="20000"/>
              </a:spcBef>
              <a:spcAft>
                <a:spcPct val="0"/>
              </a:spcAft>
              <a:buChar char="»"/>
              <a:defRPr sz="2000" b="1">
                <a:latin typeface="+mn-lt"/>
                <a:ea typeface="楷体_GB2312" pitchFamily="49" charset="-122"/>
              </a:defRPr>
            </a:lvl8pPr>
            <a:lvl9pPr marL="3886200" indent="-228600" fontAlgn="base">
              <a:spcBef>
                <a:spcPct val="20000"/>
              </a:spcBef>
              <a:spcAft>
                <a:spcPct val="0"/>
              </a:spcAft>
              <a:buChar char="»"/>
              <a:defRPr sz="2000" b="1">
                <a:latin typeface="+mn-lt"/>
                <a:ea typeface="楷体_GB2312" pitchFamily="49" charset="-122"/>
              </a:defRPr>
            </a:lvl9pPr>
          </a:lstStyle>
          <a:p>
            <a:r>
              <a:rPr lang="en-US" altLang="zh-CN" dirty="0"/>
              <a:t>HTML</a:t>
            </a:r>
            <a:r>
              <a:rPr lang="zh-CN" altLang="en-US" dirty="0"/>
              <a:t>语义化</a:t>
            </a:r>
            <a:r>
              <a:rPr lang="zh-CN" altLang="en-US"/>
              <a:t>注意事项</a:t>
            </a:r>
            <a:endParaRPr lang="en-US" altLang="zh-CN" dirty="0"/>
          </a:p>
          <a:p>
            <a:pPr lvl="2"/>
            <a:r>
              <a:rPr lang="en-US" altLang="zh-CN" dirty="0"/>
              <a:t>Html</a:t>
            </a:r>
            <a:r>
              <a:rPr lang="zh-CN" altLang="en-US" dirty="0"/>
              <a:t>编码时要保持父子标签之间</a:t>
            </a:r>
            <a:r>
              <a:rPr lang="zh-CN" altLang="en-US"/>
              <a:t>一个</a:t>
            </a:r>
            <a:r>
              <a:rPr lang="en-US" altLang="zh-CN" dirty="0"/>
              <a:t>Tab</a:t>
            </a:r>
            <a:r>
              <a:rPr lang="zh-CN" altLang="en-US" dirty="0"/>
              <a:t>键的</a:t>
            </a:r>
            <a:r>
              <a:rPr lang="zh-CN" altLang="en-US"/>
              <a:t>缩进；</a:t>
            </a:r>
            <a:endParaRPr lang="en-US" altLang="zh-CN" dirty="0"/>
          </a:p>
          <a:p>
            <a:pPr lvl="2"/>
            <a:r>
              <a:rPr lang="zh-CN" altLang="en-US"/>
              <a:t>每标签</a:t>
            </a:r>
            <a:r>
              <a:rPr lang="en-US" altLang="zh-CN"/>
              <a:t>div</a:t>
            </a:r>
            <a:r>
              <a:rPr lang="zh-CN" altLang="en-US"/>
              <a:t>和</a:t>
            </a:r>
            <a:r>
              <a:rPr lang="en-US" altLang="zh-CN"/>
              <a:t>span</a:t>
            </a:r>
            <a:r>
              <a:rPr lang="zh-CN" altLang="en-US"/>
              <a:t>；</a:t>
            </a:r>
            <a:endParaRPr lang="en-US" altLang="zh-CN" dirty="0"/>
          </a:p>
          <a:p>
            <a:pPr lvl="2"/>
            <a:r>
              <a:rPr lang="zh-CN" altLang="en-US" dirty="0"/>
              <a:t>在语义不明显时，既一个用于</a:t>
            </a:r>
            <a:r>
              <a:rPr lang="zh-CN" altLang="en-US"/>
              <a:t>布局的</a:t>
            </a:r>
            <a:r>
              <a:rPr lang="en-US" altLang="zh-CN" dirty="0"/>
              <a:t>div</a:t>
            </a:r>
            <a:r>
              <a:rPr lang="zh-CN" altLang="en-US" dirty="0"/>
              <a:t>声明前后都有</a:t>
            </a:r>
            <a:r>
              <a:rPr lang="zh-CN" altLang="en-US"/>
              <a:t>注释；</a:t>
            </a:r>
            <a:endParaRPr lang="en-US" altLang="zh-CN" dirty="0"/>
          </a:p>
          <a:p>
            <a:pPr lvl="2"/>
            <a:r>
              <a:rPr lang="zh-CN" altLang="en-US" dirty="0"/>
              <a:t>尽可能少的使用无语义的</a:t>
            </a:r>
            <a:r>
              <a:rPr lang="zh-CN" altLang="en-US"/>
              <a:t>可以使用</a:t>
            </a:r>
            <a:r>
              <a:rPr lang="en-US" altLang="zh-CN"/>
              <a:t>div</a:t>
            </a:r>
            <a:r>
              <a:rPr lang="zh-CN" altLang="en-US"/>
              <a:t>或者</a:t>
            </a:r>
            <a:r>
              <a:rPr lang="en-US" altLang="zh-CN" dirty="0"/>
              <a:t>p</a:t>
            </a:r>
            <a:r>
              <a:rPr lang="zh-CN" altLang="en-US" dirty="0"/>
              <a:t>时，</a:t>
            </a:r>
            <a:r>
              <a:rPr lang="zh-CN" altLang="en-US"/>
              <a:t>尽量用</a:t>
            </a:r>
            <a:r>
              <a:rPr lang="en-US" altLang="zh-CN" dirty="0"/>
              <a:t>p</a:t>
            </a:r>
            <a:r>
              <a:rPr lang="en-US" altLang="zh-CN"/>
              <a:t>, </a:t>
            </a:r>
            <a:r>
              <a:rPr lang="zh-CN" altLang="en-US"/>
              <a:t>因为</a:t>
            </a:r>
            <a:r>
              <a:rPr lang="en-US" altLang="zh-CN" dirty="0"/>
              <a:t>p</a:t>
            </a:r>
            <a:r>
              <a:rPr lang="zh-CN" altLang="en-US" dirty="0"/>
              <a:t>在默认情况下有上下间距，对兼容特殊终端</a:t>
            </a:r>
            <a:r>
              <a:rPr lang="zh-CN" altLang="en-US"/>
              <a:t>有利；</a:t>
            </a:r>
            <a:endParaRPr lang="en-US" altLang="zh-CN" dirty="0"/>
          </a:p>
          <a:p>
            <a:pPr lvl="2"/>
            <a:r>
              <a:rPr lang="zh-CN" altLang="en-US" dirty="0"/>
              <a:t>不要使用纯样式标签，</a:t>
            </a:r>
            <a:r>
              <a:rPr lang="zh-CN" altLang="en-US"/>
              <a:t>如：</a:t>
            </a:r>
            <a:r>
              <a:rPr lang="en-US" altLang="zh-CN"/>
              <a:t>b</a:t>
            </a:r>
            <a:r>
              <a:rPr lang="zh-CN" altLang="en-US"/>
              <a:t>、</a:t>
            </a:r>
            <a:r>
              <a:rPr lang="en-US" altLang="zh-CN"/>
              <a:t>font</a:t>
            </a:r>
            <a:r>
              <a:rPr lang="zh-CN" altLang="en-US"/>
              <a:t>、</a:t>
            </a:r>
            <a:r>
              <a:rPr lang="en-US" altLang="zh-CN" dirty="0"/>
              <a:t>u</a:t>
            </a:r>
            <a:r>
              <a:rPr lang="zh-CN" altLang="en-US" dirty="0"/>
              <a:t>等</a:t>
            </a:r>
            <a:r>
              <a:rPr lang="zh-CN" altLang="en-US"/>
              <a:t>，改用</a:t>
            </a:r>
            <a:r>
              <a:rPr lang="en-US" altLang="zh-CN" dirty="0" err="1"/>
              <a:t>css</a:t>
            </a:r>
            <a:r>
              <a:rPr lang="zh-CN" altLang="en-US" dirty="0"/>
              <a:t>设置。</a:t>
            </a:r>
          </a:p>
        </p:txBody>
      </p:sp>
    </p:spTree>
    <p:extLst>
      <p:ext uri="{BB962C8B-B14F-4D97-AF65-F5344CB8AC3E}">
        <p14:creationId xmlns:p14="http://schemas.microsoft.com/office/powerpoint/2010/main" val="30261936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FB5FC6-AA33-43DC-9023-60CA3769E883}"/>
              </a:ext>
            </a:extLst>
          </p:cNvPr>
          <p:cNvSpPr>
            <a:spLocks noGrp="1"/>
          </p:cNvSpPr>
          <p:nvPr>
            <p:ph type="title"/>
          </p:nvPr>
        </p:nvSpPr>
        <p:spPr>
          <a:xfrm>
            <a:off x="5796136" y="23660"/>
            <a:ext cx="3092150" cy="954107"/>
          </a:xfrm>
        </p:spPr>
        <p:txBody>
          <a:bodyPr/>
          <a:lstStyle/>
          <a:p>
            <a:r>
              <a:rPr lang="en-US" altLang="zh-CN" dirty="0"/>
              <a:t>HTML</a:t>
            </a:r>
            <a:r>
              <a:rPr lang="zh-CN" altLang="en-US" dirty="0"/>
              <a:t>语义化</a:t>
            </a:r>
          </a:p>
        </p:txBody>
      </p:sp>
      <p:sp>
        <p:nvSpPr>
          <p:cNvPr id="3" name="内容占位符 2">
            <a:extLst>
              <a:ext uri="{FF2B5EF4-FFF2-40B4-BE49-F238E27FC236}">
                <a16:creationId xmlns:a16="http://schemas.microsoft.com/office/drawing/2014/main" id="{8AD01D6C-EE5D-4056-9F97-CBE0D7EBE2DC}"/>
              </a:ext>
            </a:extLst>
          </p:cNvPr>
          <p:cNvSpPr txBox="1">
            <a:spLocks/>
          </p:cNvSpPr>
          <p:nvPr/>
        </p:nvSpPr>
        <p:spPr>
          <a:xfrm>
            <a:off x="366732" y="965638"/>
            <a:ext cx="8521553" cy="4926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0" hangingPunct="0">
              <a:spcBef>
                <a:spcPct val="20000"/>
              </a:spcBef>
              <a:buClr>
                <a:srgbClr val="C00000"/>
              </a:buClr>
              <a:buSzPct val="100000"/>
              <a:buFont typeface="微软雅黑" panose="020B0503020204020204" pitchFamily="34" charset="-122"/>
              <a:buChar char="Ω"/>
              <a:defRPr sz="2600" b="1">
                <a:latin typeface="微软雅黑" pitchFamily="34" charset="-122"/>
                <a:ea typeface="微软雅黑" pitchFamily="34" charset="-122"/>
              </a:defRPr>
            </a:lvl1pPr>
            <a:lvl2pPr marL="742950" lvl="1" indent="-285750" eaLnBrk="0" hangingPunct="0">
              <a:spcBef>
                <a:spcPct val="20000"/>
              </a:spcBef>
              <a:buClr>
                <a:srgbClr val="C00000"/>
              </a:buClr>
              <a:buSzPct val="100000"/>
              <a:buFont typeface="Wingdings" panose="05000000000000000000" pitchFamily="2" charset="2"/>
              <a:buChar char="l"/>
              <a:defRPr sz="2400" b="1">
                <a:latin typeface="微软雅黑" pitchFamily="34" charset="-122"/>
                <a:ea typeface="微软雅黑" pitchFamily="34" charset="-122"/>
              </a:defRPr>
            </a:lvl2pPr>
            <a:lvl3pPr marL="1143000" lvl="2" indent="-228600" eaLnBrk="0" hangingPunct="0">
              <a:spcBef>
                <a:spcPct val="20000"/>
              </a:spcBef>
              <a:buClr>
                <a:srgbClr val="C00000"/>
              </a:buClr>
              <a:buSzPct val="85000"/>
              <a:buFont typeface="Wingdings" pitchFamily="2" charset="2"/>
              <a:buChar char="Ø"/>
              <a:defRPr sz="2000" b="1">
                <a:latin typeface="微软雅黑" pitchFamily="34" charset="-122"/>
                <a:ea typeface="微软雅黑" pitchFamily="34" charset="-122"/>
              </a:defRPr>
            </a:lvl3pPr>
            <a:lvl4pPr marL="1600200" indent="-228600" eaLnBrk="0" hangingPunct="0">
              <a:spcBef>
                <a:spcPct val="20000"/>
              </a:spcBef>
              <a:buClr>
                <a:srgbClr val="C00000"/>
              </a:buClr>
              <a:buFont typeface="Wingdings" pitchFamily="2" charset="2"/>
              <a:buChar char="Ø"/>
              <a:defRPr sz="2000" b="1">
                <a:latin typeface="+mn-lt"/>
                <a:ea typeface="楷体_GB2312" pitchFamily="49" charset="-122"/>
                <a:cs typeface="楷体_GB2312"/>
              </a:defRPr>
            </a:lvl4pPr>
            <a:lvl5pPr marL="2057400" indent="-228600" eaLnBrk="0" hangingPunct="0">
              <a:spcBef>
                <a:spcPct val="20000"/>
              </a:spcBef>
              <a:buClr>
                <a:srgbClr val="C00000"/>
              </a:buClr>
              <a:buChar char="»"/>
              <a:defRPr sz="2000" b="1">
                <a:latin typeface="+mn-lt"/>
                <a:ea typeface="楷体_GB2312" pitchFamily="49" charset="-122"/>
                <a:cs typeface="楷体_GB2312"/>
              </a:defRPr>
            </a:lvl5pPr>
            <a:lvl6pPr marL="2514600" indent="-228600" fontAlgn="base">
              <a:spcBef>
                <a:spcPct val="20000"/>
              </a:spcBef>
              <a:spcAft>
                <a:spcPct val="0"/>
              </a:spcAft>
              <a:buChar char="»"/>
              <a:defRPr sz="2000" b="1">
                <a:latin typeface="+mn-lt"/>
                <a:ea typeface="楷体_GB2312" pitchFamily="49" charset="-122"/>
              </a:defRPr>
            </a:lvl6pPr>
            <a:lvl7pPr marL="2971800" indent="-228600" fontAlgn="base">
              <a:spcBef>
                <a:spcPct val="20000"/>
              </a:spcBef>
              <a:spcAft>
                <a:spcPct val="0"/>
              </a:spcAft>
              <a:buChar char="»"/>
              <a:defRPr sz="2000" b="1">
                <a:latin typeface="+mn-lt"/>
                <a:ea typeface="楷体_GB2312" pitchFamily="49" charset="-122"/>
              </a:defRPr>
            </a:lvl7pPr>
            <a:lvl8pPr marL="3429000" indent="-228600" fontAlgn="base">
              <a:spcBef>
                <a:spcPct val="20000"/>
              </a:spcBef>
              <a:spcAft>
                <a:spcPct val="0"/>
              </a:spcAft>
              <a:buChar char="»"/>
              <a:defRPr sz="2000" b="1">
                <a:latin typeface="+mn-lt"/>
                <a:ea typeface="楷体_GB2312" pitchFamily="49" charset="-122"/>
              </a:defRPr>
            </a:lvl8pPr>
            <a:lvl9pPr marL="3886200" indent="-228600" fontAlgn="base">
              <a:spcBef>
                <a:spcPct val="20000"/>
              </a:spcBef>
              <a:spcAft>
                <a:spcPct val="0"/>
              </a:spcAft>
              <a:buChar char="»"/>
              <a:defRPr sz="2000" b="1">
                <a:latin typeface="+mn-lt"/>
                <a:ea typeface="楷体_GB2312" pitchFamily="49" charset="-122"/>
              </a:defRPr>
            </a:lvl9pPr>
          </a:lstStyle>
          <a:p>
            <a:r>
              <a:rPr lang="en-US" altLang="zh-CN" dirty="0"/>
              <a:t>HTML</a:t>
            </a:r>
            <a:r>
              <a:rPr lang="zh-CN" altLang="en-US" dirty="0"/>
              <a:t>语义化注意事项</a:t>
            </a:r>
            <a:endParaRPr lang="en-US" altLang="zh-CN" dirty="0"/>
          </a:p>
          <a:p>
            <a:pPr lvl="1"/>
            <a:r>
              <a:rPr lang="zh-CN" altLang="en-US" dirty="0"/>
              <a:t>需要强调的文本，可以包含在</a:t>
            </a:r>
            <a:r>
              <a:rPr lang="en-US" altLang="zh-CN" dirty="0"/>
              <a:t>strong</a:t>
            </a:r>
            <a:r>
              <a:rPr lang="zh-CN" altLang="en-US" dirty="0"/>
              <a:t>或者</a:t>
            </a:r>
            <a:r>
              <a:rPr lang="en-US" altLang="zh-CN" dirty="0" err="1"/>
              <a:t>em</a:t>
            </a:r>
            <a:r>
              <a:rPr lang="zh-CN" altLang="en-US" dirty="0"/>
              <a:t>标签中（浏览器预设样式），</a:t>
            </a:r>
            <a:r>
              <a:rPr lang="en-US" altLang="zh-CN" dirty="0"/>
              <a:t>strong</a:t>
            </a:r>
            <a:r>
              <a:rPr lang="zh-CN" altLang="en-US" dirty="0"/>
              <a:t>默认样式是加粗（不要用</a:t>
            </a:r>
            <a:r>
              <a:rPr lang="en-US" altLang="zh-CN" dirty="0"/>
              <a:t>b</a:t>
            </a:r>
            <a:r>
              <a:rPr lang="zh-CN" altLang="en-US" dirty="0"/>
              <a:t>），</a:t>
            </a:r>
            <a:r>
              <a:rPr lang="en-US" altLang="zh-CN" dirty="0" err="1"/>
              <a:t>em</a:t>
            </a:r>
            <a:r>
              <a:rPr lang="zh-CN" altLang="en-US" dirty="0"/>
              <a:t>是斜体（不用</a:t>
            </a:r>
            <a:r>
              <a:rPr lang="en-US" altLang="zh-CN" dirty="0" err="1"/>
              <a:t>i</a:t>
            </a:r>
            <a:r>
              <a:rPr lang="zh-CN" altLang="en-US" dirty="0"/>
              <a:t>）；</a:t>
            </a:r>
          </a:p>
          <a:p>
            <a:pPr lvl="1"/>
            <a:r>
              <a:rPr lang="zh-CN" altLang="en-US" dirty="0"/>
              <a:t>使用表格时，标题要用</a:t>
            </a:r>
            <a:r>
              <a:rPr lang="en-US" altLang="zh-CN" dirty="0"/>
              <a:t>caption</a:t>
            </a:r>
            <a:r>
              <a:rPr lang="zh-CN" altLang="en-US" dirty="0"/>
              <a:t>，表头用</a:t>
            </a:r>
            <a:r>
              <a:rPr lang="en-US" altLang="zh-CN" dirty="0" err="1"/>
              <a:t>thead</a:t>
            </a:r>
            <a:r>
              <a:rPr lang="zh-CN" altLang="en-US" dirty="0"/>
              <a:t>，主体部分用</a:t>
            </a:r>
            <a:r>
              <a:rPr lang="en-US" altLang="zh-CN" dirty="0" err="1"/>
              <a:t>tbody</a:t>
            </a:r>
            <a:r>
              <a:rPr lang="zh-CN" altLang="en-US" dirty="0"/>
              <a:t>包围，尾部用</a:t>
            </a:r>
            <a:r>
              <a:rPr lang="en-US" altLang="zh-CN" dirty="0" err="1"/>
              <a:t>tfoot</a:t>
            </a:r>
            <a:r>
              <a:rPr lang="zh-CN" altLang="en-US" dirty="0"/>
              <a:t>包围。表头和一般单元格要区分开，表头用</a:t>
            </a:r>
            <a:r>
              <a:rPr lang="en-US" altLang="zh-CN" dirty="0" err="1"/>
              <a:t>th</a:t>
            </a:r>
            <a:r>
              <a:rPr lang="zh-CN" altLang="en-US" dirty="0"/>
              <a:t>，单元格用</a:t>
            </a:r>
            <a:r>
              <a:rPr lang="en-US" altLang="zh-CN" dirty="0"/>
              <a:t>td</a:t>
            </a:r>
            <a:r>
              <a:rPr lang="zh-CN" altLang="en-US" dirty="0"/>
              <a:t>；</a:t>
            </a:r>
          </a:p>
          <a:p>
            <a:pPr lvl="1"/>
            <a:r>
              <a:rPr lang="zh-CN" altLang="en-US" dirty="0"/>
              <a:t>每个</a:t>
            </a:r>
            <a:r>
              <a:rPr lang="en-US" altLang="zh-CN" dirty="0"/>
              <a:t>input</a:t>
            </a:r>
            <a:r>
              <a:rPr lang="zh-CN" altLang="en-US" dirty="0"/>
              <a:t>标签对应的说明文本都需要使用</a:t>
            </a:r>
            <a:r>
              <a:rPr lang="en-US" altLang="zh-CN" dirty="0"/>
              <a:t>label</a:t>
            </a:r>
            <a:r>
              <a:rPr lang="zh-CN" altLang="en-US" dirty="0"/>
              <a:t>标签，并且通过为</a:t>
            </a:r>
            <a:r>
              <a:rPr lang="en-US" altLang="zh-CN" dirty="0"/>
              <a:t>input</a:t>
            </a:r>
            <a:r>
              <a:rPr lang="zh-CN" altLang="en-US" dirty="0"/>
              <a:t>设置</a:t>
            </a:r>
            <a:r>
              <a:rPr lang="en-US" altLang="zh-CN" dirty="0"/>
              <a:t>id</a:t>
            </a:r>
            <a:r>
              <a:rPr lang="zh-CN" altLang="en-US" dirty="0"/>
              <a:t>属性，在</a:t>
            </a:r>
            <a:r>
              <a:rPr lang="en-US" altLang="zh-CN" dirty="0" err="1"/>
              <a:t>lable</a:t>
            </a:r>
            <a:r>
              <a:rPr lang="zh-CN" altLang="en-US" dirty="0"/>
              <a:t>标签中设置</a:t>
            </a:r>
            <a:r>
              <a:rPr lang="en-US" altLang="zh-CN" dirty="0"/>
              <a:t>for=</a:t>
            </a:r>
            <a:r>
              <a:rPr lang="en-US" altLang="zh-CN" dirty="0" err="1"/>
              <a:t>someld</a:t>
            </a:r>
            <a:r>
              <a:rPr lang="zh-CN" altLang="en-US" dirty="0"/>
              <a:t>来让说明文本和相对应的</a:t>
            </a:r>
            <a:r>
              <a:rPr lang="en-US" altLang="zh-CN" dirty="0"/>
              <a:t>input</a:t>
            </a:r>
            <a:r>
              <a:rPr lang="zh-CN" altLang="en-US" dirty="0"/>
              <a:t>关联起来。</a:t>
            </a:r>
            <a:endParaRPr lang="en-US" altLang="zh-CN" dirty="0"/>
          </a:p>
          <a:p>
            <a:pPr marL="0" indent="0">
              <a:buNone/>
            </a:pPr>
            <a:endParaRPr lang="en-US" altLang="zh-CN" dirty="0"/>
          </a:p>
        </p:txBody>
      </p:sp>
    </p:spTree>
    <p:extLst>
      <p:ext uri="{BB962C8B-B14F-4D97-AF65-F5344CB8AC3E}">
        <p14:creationId xmlns:p14="http://schemas.microsoft.com/office/powerpoint/2010/main" val="22520717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995935" y="240008"/>
            <a:ext cx="4968677" cy="523220"/>
          </a:xfrm>
          <a:prstGeom prst="rect">
            <a:avLst/>
          </a:prstGeom>
        </p:spPr>
        <p:txBody>
          <a:bodyPr/>
          <a:lstStyle/>
          <a:p>
            <a:r>
              <a:rPr lang="zh-CN" altLang="en-US" dirty="0"/>
              <a:t>练习</a:t>
            </a:r>
            <a:r>
              <a:rPr lang="en-US" altLang="zh-CN" dirty="0"/>
              <a:t>—</a:t>
            </a:r>
            <a:r>
              <a:rPr lang="zh-CN" altLang="zh-CN" dirty="0"/>
              <a:t>制作</a:t>
            </a:r>
            <a:r>
              <a:rPr lang="en-US" altLang="zh-CN" dirty="0"/>
              <a:t>QQ</a:t>
            </a:r>
            <a:r>
              <a:rPr lang="zh-CN" altLang="zh-CN" dirty="0"/>
              <a:t>注册页面验证</a:t>
            </a:r>
          </a:p>
        </p:txBody>
      </p:sp>
      <p:sp>
        <p:nvSpPr>
          <p:cNvPr id="18435" name="Rectangle 3"/>
          <p:cNvSpPr>
            <a:spLocks noGrp="1" noChangeArrowheads="1"/>
          </p:cNvSpPr>
          <p:nvPr>
            <p:ph idx="4294967295"/>
          </p:nvPr>
        </p:nvSpPr>
        <p:spPr>
          <a:xfrm>
            <a:off x="539552" y="980728"/>
            <a:ext cx="7964210" cy="5143536"/>
          </a:xfrm>
          <a:prstGeom prst="rect">
            <a:avLst/>
          </a:prstGeom>
        </p:spPr>
        <p:txBody>
          <a:bodyPr/>
          <a:lstStyle/>
          <a:p>
            <a:r>
              <a:rPr lang="zh-CN" altLang="en-US" dirty="0"/>
              <a:t>需求说明</a:t>
            </a:r>
          </a:p>
          <a:p>
            <a:pPr lvl="1"/>
            <a:r>
              <a:rPr lang="zh-CN" altLang="en-US" dirty="0"/>
              <a:t>能够实现鼠标单击文本时，与文本对应的表单元素自动获得焦点</a:t>
            </a:r>
          </a:p>
          <a:p>
            <a:pPr lvl="1"/>
            <a:r>
              <a:rPr lang="zh-CN" altLang="en-US" dirty="0"/>
              <a:t>所有的表单元素不能为空</a:t>
            </a:r>
          </a:p>
          <a:p>
            <a:pPr lvl="1"/>
            <a:r>
              <a:rPr lang="zh-CN" altLang="en-US" dirty="0"/>
              <a:t>必须符合验证规则才能提交</a:t>
            </a:r>
          </a:p>
          <a:p>
            <a:pPr lvl="2"/>
            <a:r>
              <a:rPr lang="zh-CN" altLang="en-US" dirty="0"/>
              <a:t>昵称：</a:t>
            </a:r>
            <a:r>
              <a:rPr lang="en-US" altLang="zh-CN" dirty="0"/>
              <a:t>pattern="[-\w\u4E00-\u9FA5]{4,10}"</a:t>
            </a:r>
            <a:endParaRPr lang="zh-CN" altLang="en-US" dirty="0"/>
          </a:p>
          <a:p>
            <a:pPr lvl="2"/>
            <a:r>
              <a:rPr lang="zh-CN" altLang="en-US" dirty="0"/>
              <a:t>密码：</a:t>
            </a:r>
            <a:r>
              <a:rPr lang="en-US" altLang="zh-CN" dirty="0"/>
              <a:t>pattern="[\</a:t>
            </a:r>
            <a:r>
              <a:rPr lang="en-US" altLang="zh-CN" dirty="0" err="1"/>
              <a:t>dA</a:t>
            </a:r>
            <a:r>
              <a:rPr lang="en-US" altLang="zh-CN" dirty="0"/>
              <a:t>-</a:t>
            </a:r>
            <a:r>
              <a:rPr lang="en-US" altLang="zh-CN" dirty="0" err="1"/>
              <a:t>Za</a:t>
            </a:r>
            <a:r>
              <a:rPr lang="en-US" altLang="zh-CN" dirty="0"/>
              <a:t>-z]{6,16}"</a:t>
            </a:r>
            <a:endParaRPr lang="zh-CN" altLang="en-US" dirty="0"/>
          </a:p>
          <a:p>
            <a:pPr lvl="2"/>
            <a:r>
              <a:rPr lang="zh-CN" altLang="en-US" dirty="0"/>
              <a:t>手机号码：</a:t>
            </a:r>
            <a:r>
              <a:rPr lang="en-US" altLang="zh-CN" dirty="0"/>
              <a:t>pattern="1[3578]\d{9}"</a:t>
            </a:r>
            <a:endParaRPr lang="zh-CN" altLang="en-US" dirty="0"/>
          </a:p>
          <a:p>
            <a:pPr lvl="2"/>
            <a:r>
              <a:rPr lang="zh-CN" altLang="en-US" dirty="0"/>
              <a:t>年龄：</a:t>
            </a:r>
            <a:r>
              <a:rPr lang="en-US" altLang="zh-CN" dirty="0"/>
              <a:t>pattern="\d|[1-9]\d|1[0-2]\d"</a:t>
            </a:r>
            <a:endParaRPr lang="zh-CN" altLang="en-US" dirty="0"/>
          </a:p>
        </p:txBody>
      </p:sp>
      <p:sp>
        <p:nvSpPr>
          <p:cNvPr id="16" name="TextBox 15"/>
          <p:cNvSpPr txBox="1"/>
          <p:nvPr/>
        </p:nvSpPr>
        <p:spPr>
          <a:xfrm>
            <a:off x="107504" y="620688"/>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练习</a:t>
            </a:r>
          </a:p>
        </p:txBody>
      </p:sp>
      <p:pic>
        <p:nvPicPr>
          <p:cNvPr id="8194" name="Picture 2" descr="C:\Users\yaling.he\Desktop\Chapter03截图\Chapter03截图\图3.43 制作QQ注册页面验证.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0192" y="3786272"/>
            <a:ext cx="2448272" cy="2608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67771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a:xfrm>
            <a:off x="7715250" y="274638"/>
            <a:ext cx="971550" cy="582612"/>
          </a:xfrm>
          <a:prstGeom prst="rect">
            <a:avLst/>
          </a:prstGeom>
        </p:spPr>
        <p:txBody>
          <a:bodyPr/>
          <a:lstStyle/>
          <a:p>
            <a:pPr eaLnBrk="1" hangingPunct="1"/>
            <a:r>
              <a:rPr>
                <a:solidFill>
                  <a:srgbClr val="121F55"/>
                </a:solidFill>
              </a:rPr>
              <a:t>总结</a:t>
            </a:r>
          </a:p>
        </p:txBody>
      </p:sp>
      <p:sp>
        <p:nvSpPr>
          <p:cNvPr id="70659" name="TextBox 4"/>
          <p:cNvSpPr txBox="1">
            <a:spLocks noChangeArrowheads="1"/>
          </p:cNvSpPr>
          <p:nvPr/>
        </p:nvSpPr>
        <p:spPr bwMode="auto">
          <a:xfrm>
            <a:off x="1799183" y="1054983"/>
            <a:ext cx="6598989"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ea typeface="微软雅黑" pitchFamily="34" charset="-122"/>
                <a:cs typeface="Arial" charset="0"/>
              </a:rPr>
              <a:t>表单主要用来制作动态网页，方便和用户进行交互</a:t>
            </a:r>
            <a:endParaRPr lang="en-US" altLang="zh-CN" sz="2000" b="1" dirty="0">
              <a:ea typeface="微软雅黑" pitchFamily="34" charset="-122"/>
              <a:cs typeface="Arial" charset="0"/>
            </a:endParaRPr>
          </a:p>
          <a:p>
            <a:pPr eaLnBrk="1" hangingPunct="1"/>
            <a:endParaRPr lang="en-US" altLang="zh-CN" sz="2000" b="1" dirty="0">
              <a:ea typeface="微软雅黑" pitchFamily="34" charset="-122"/>
              <a:cs typeface="Arial" charset="0"/>
            </a:endParaRPr>
          </a:p>
          <a:p>
            <a:pPr eaLnBrk="1" hangingPunct="1"/>
            <a:endParaRPr lang="en-US" altLang="zh-CN" sz="2000" b="1" dirty="0">
              <a:ea typeface="微软雅黑" pitchFamily="34" charset="-122"/>
              <a:cs typeface="Arial" charset="0"/>
            </a:endParaRPr>
          </a:p>
          <a:p>
            <a:pPr eaLnBrk="1" hangingPunct="1"/>
            <a:endParaRPr lang="en-US" altLang="zh-CN" sz="2000" b="1" dirty="0">
              <a:ea typeface="微软雅黑" pitchFamily="34" charset="-122"/>
              <a:cs typeface="Arial" charset="0"/>
            </a:endParaRPr>
          </a:p>
          <a:p>
            <a:pPr eaLnBrk="1" hangingPunct="1"/>
            <a:endParaRPr lang="en-US" altLang="zh-CN" sz="2000" b="1" dirty="0">
              <a:ea typeface="微软雅黑" pitchFamily="34" charset="-122"/>
              <a:cs typeface="Arial" charset="0"/>
            </a:endParaRPr>
          </a:p>
          <a:p>
            <a:pPr eaLnBrk="1" hangingPunct="1"/>
            <a:endParaRPr lang="en-US" altLang="zh-CN" sz="2000" b="1" dirty="0">
              <a:ea typeface="微软雅黑" pitchFamily="34" charset="-122"/>
              <a:cs typeface="Arial" charset="0"/>
            </a:endParaRPr>
          </a:p>
          <a:p>
            <a:pPr eaLnBrk="1" hangingPunct="1"/>
            <a:r>
              <a:rPr lang="zh-CN" altLang="en-US" sz="2000" b="1" dirty="0">
                <a:solidFill>
                  <a:srgbClr val="FF0000"/>
                </a:solidFill>
                <a:ea typeface="微软雅黑" pitchFamily="34" charset="-122"/>
                <a:cs typeface="Arial" charset="0"/>
              </a:rPr>
              <a:t>常用的表单元素</a:t>
            </a:r>
            <a:endParaRPr lang="en-US" altLang="zh-CN" sz="2000" b="1" dirty="0">
              <a:solidFill>
                <a:srgbClr val="FF0000"/>
              </a:solidFill>
              <a:ea typeface="微软雅黑" pitchFamily="34" charset="-122"/>
              <a:cs typeface="Arial" charset="0"/>
            </a:endParaRPr>
          </a:p>
          <a:p>
            <a:pPr eaLnBrk="1" hangingPunct="1"/>
            <a:endParaRPr lang="en-US" altLang="zh-CN" sz="2000" b="1" dirty="0">
              <a:ea typeface="微软雅黑" pitchFamily="34" charset="-122"/>
              <a:cs typeface="Arial" charset="0"/>
            </a:endParaRPr>
          </a:p>
          <a:p>
            <a:pPr eaLnBrk="1" hangingPunct="1"/>
            <a:endParaRPr lang="en-US" altLang="zh-CN" sz="2000" dirty="0">
              <a:ea typeface="微软雅黑" pitchFamily="34" charset="-122"/>
              <a:cs typeface="Arial" charset="0"/>
            </a:endParaRPr>
          </a:p>
          <a:p>
            <a:pPr eaLnBrk="1" hangingPunct="1"/>
            <a:endParaRPr lang="en-US" altLang="zh-CN" sz="2000" dirty="0">
              <a:ea typeface="微软雅黑" pitchFamily="34" charset="-122"/>
              <a:cs typeface="Arial" charset="0"/>
            </a:endParaRPr>
          </a:p>
          <a:p>
            <a:pPr eaLnBrk="1" hangingPunct="1"/>
            <a:endParaRPr lang="en-US" altLang="zh-CN" sz="2000" dirty="0">
              <a:ea typeface="微软雅黑" pitchFamily="34" charset="-122"/>
              <a:cs typeface="Arial" charset="0"/>
            </a:endParaRPr>
          </a:p>
          <a:p>
            <a:pPr eaLnBrk="1" hangingPunct="1"/>
            <a:endParaRPr lang="en-US" altLang="zh-CN" sz="2000" dirty="0">
              <a:ea typeface="微软雅黑" pitchFamily="34" charset="-122"/>
              <a:cs typeface="Arial" charset="0"/>
            </a:endParaRPr>
          </a:p>
          <a:p>
            <a:pPr eaLnBrk="1" hangingPunct="1"/>
            <a:r>
              <a:rPr lang="zh-CN" altLang="en-US" sz="2000" b="1" dirty="0">
                <a:ea typeface="微软雅黑" pitchFamily="34" charset="-122"/>
                <a:cs typeface="Arial" charset="0"/>
              </a:rPr>
              <a:t>表单的高级应用</a:t>
            </a:r>
            <a:endParaRPr lang="en-US" altLang="zh-CN" sz="2000" b="1" dirty="0">
              <a:ea typeface="微软雅黑" pitchFamily="34" charset="-122"/>
              <a:cs typeface="Arial" charset="0"/>
            </a:endParaRPr>
          </a:p>
          <a:p>
            <a:pPr eaLnBrk="1" hangingPunct="1"/>
            <a:endParaRPr lang="en-US" altLang="zh-CN" sz="2000" dirty="0">
              <a:ea typeface="微软雅黑" pitchFamily="34" charset="-122"/>
              <a:cs typeface="Arial" charset="0"/>
            </a:endParaRPr>
          </a:p>
          <a:p>
            <a:pPr eaLnBrk="1" hangingPunct="1"/>
            <a:endParaRPr lang="en-US" altLang="zh-CN" sz="2000" dirty="0">
              <a:ea typeface="微软雅黑" pitchFamily="34" charset="-122"/>
              <a:cs typeface="Arial" charset="0"/>
            </a:endParaRPr>
          </a:p>
          <a:p>
            <a:pPr eaLnBrk="1" hangingPunct="1"/>
            <a:r>
              <a:rPr lang="zh-CN" altLang="en-US" sz="2000" b="1" dirty="0">
                <a:ea typeface="微软雅黑" pitchFamily="34" charset="-122"/>
                <a:cs typeface="Arial" charset="0"/>
              </a:rPr>
              <a:t>表单的初级验证</a:t>
            </a:r>
          </a:p>
        </p:txBody>
      </p:sp>
      <p:sp>
        <p:nvSpPr>
          <p:cNvPr id="70661" name="TextBox 11"/>
          <p:cNvSpPr txBox="1">
            <a:spLocks noChangeArrowheads="1"/>
          </p:cNvSpPr>
          <p:nvPr/>
        </p:nvSpPr>
        <p:spPr bwMode="auto">
          <a:xfrm>
            <a:off x="3959423" y="1603296"/>
            <a:ext cx="3770313"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dirty="0">
                <a:ea typeface="微软雅黑" pitchFamily="34" charset="-122"/>
                <a:cs typeface="Arial" charset="0"/>
              </a:rPr>
              <a:t>文本框（</a:t>
            </a:r>
            <a:r>
              <a:rPr lang="en-US" altLang="zh-CN" sz="1600" b="1" dirty="0">
                <a:ea typeface="微软雅黑" pitchFamily="34" charset="-122"/>
                <a:cs typeface="Arial" charset="0"/>
              </a:rPr>
              <a:t>text</a:t>
            </a:r>
            <a:r>
              <a:rPr lang="zh-CN" altLang="en-US" sz="1600" b="1" dirty="0">
                <a:ea typeface="微软雅黑" pitchFamily="34" charset="-122"/>
                <a:cs typeface="Arial" charset="0"/>
              </a:rPr>
              <a:t>）</a:t>
            </a:r>
            <a:endParaRPr lang="en-US" altLang="zh-CN" sz="1600" b="1" dirty="0">
              <a:solidFill>
                <a:srgbClr val="C00000"/>
              </a:solidFill>
              <a:ea typeface="微软雅黑" pitchFamily="34" charset="-122"/>
              <a:cs typeface="Arial" charset="0"/>
            </a:endParaRPr>
          </a:p>
          <a:p>
            <a:pPr eaLnBrk="1" hangingPunct="1"/>
            <a:r>
              <a:rPr lang="zh-CN" altLang="en-US" sz="1600" b="1" dirty="0">
                <a:ea typeface="微软雅黑" pitchFamily="34" charset="-122"/>
                <a:cs typeface="Arial" charset="0"/>
              </a:rPr>
              <a:t>密码框（</a:t>
            </a:r>
            <a:r>
              <a:rPr lang="en-US" altLang="zh-CN" sz="1600" b="1" dirty="0">
                <a:ea typeface="微软雅黑" pitchFamily="34" charset="-122"/>
                <a:cs typeface="Arial" charset="0"/>
              </a:rPr>
              <a:t>password</a:t>
            </a:r>
            <a:r>
              <a:rPr lang="zh-CN" altLang="en-US" sz="1600" b="1" dirty="0">
                <a:ea typeface="微软雅黑" pitchFamily="34" charset="-122"/>
                <a:cs typeface="Arial" charset="0"/>
              </a:rPr>
              <a:t>）</a:t>
            </a:r>
            <a:endParaRPr lang="en-US" altLang="zh-CN" sz="1600" b="1" dirty="0">
              <a:solidFill>
                <a:srgbClr val="C00000"/>
              </a:solidFill>
              <a:ea typeface="微软雅黑" pitchFamily="34" charset="-122"/>
              <a:cs typeface="Arial" charset="0"/>
            </a:endParaRPr>
          </a:p>
          <a:p>
            <a:pPr eaLnBrk="1" hangingPunct="1"/>
            <a:r>
              <a:rPr lang="zh-CN" altLang="en-US" sz="1600" b="1" dirty="0">
                <a:ea typeface="微软雅黑" pitchFamily="34" charset="-122"/>
                <a:cs typeface="Arial" charset="0"/>
              </a:rPr>
              <a:t>单选按钮（</a:t>
            </a:r>
            <a:r>
              <a:rPr lang="en-US" altLang="zh-CN" sz="1600" b="1" dirty="0">
                <a:ea typeface="微软雅黑" pitchFamily="34" charset="-122"/>
                <a:cs typeface="Arial" charset="0"/>
              </a:rPr>
              <a:t>radio</a:t>
            </a:r>
            <a:r>
              <a:rPr lang="zh-CN" altLang="en-US" sz="1600" b="1" dirty="0">
                <a:ea typeface="微软雅黑" pitchFamily="34" charset="-122"/>
                <a:cs typeface="Arial" charset="0"/>
              </a:rPr>
              <a:t>）</a:t>
            </a:r>
            <a:endParaRPr lang="en-US" altLang="zh-CN" sz="1600" b="1" dirty="0">
              <a:ea typeface="微软雅黑" pitchFamily="34" charset="-122"/>
              <a:cs typeface="Arial" charset="0"/>
            </a:endParaRPr>
          </a:p>
          <a:p>
            <a:pPr eaLnBrk="1" hangingPunct="1"/>
            <a:r>
              <a:rPr lang="zh-CN" altLang="en-US" sz="1600" b="1" dirty="0">
                <a:ea typeface="微软雅黑" pitchFamily="34" charset="-122"/>
                <a:cs typeface="Arial" charset="0"/>
              </a:rPr>
              <a:t>复选框（</a:t>
            </a:r>
            <a:r>
              <a:rPr lang="en-US" altLang="zh-CN" sz="1600" b="1" dirty="0">
                <a:ea typeface="微软雅黑" pitchFamily="34" charset="-122"/>
                <a:cs typeface="Arial" charset="0"/>
              </a:rPr>
              <a:t>checkbox</a:t>
            </a:r>
            <a:r>
              <a:rPr lang="zh-CN" altLang="en-US" sz="1600" b="1" dirty="0">
                <a:ea typeface="微软雅黑" pitchFamily="34" charset="-122"/>
                <a:cs typeface="Arial" charset="0"/>
              </a:rPr>
              <a:t>）</a:t>
            </a:r>
            <a:endParaRPr lang="en-US" altLang="zh-CN" sz="1600" b="1" dirty="0">
              <a:ea typeface="微软雅黑" pitchFamily="34" charset="-122"/>
              <a:cs typeface="Arial" charset="0"/>
            </a:endParaRPr>
          </a:p>
          <a:p>
            <a:pPr eaLnBrk="1" hangingPunct="1"/>
            <a:r>
              <a:rPr lang="zh-CN" altLang="en-US" sz="1600" b="1" dirty="0">
                <a:ea typeface="微软雅黑" pitchFamily="34" charset="-122"/>
                <a:cs typeface="Arial" charset="0"/>
              </a:rPr>
              <a:t>列表框（</a:t>
            </a:r>
            <a:r>
              <a:rPr lang="en-US" altLang="zh-CN" sz="1600" b="1" dirty="0">
                <a:ea typeface="微软雅黑" pitchFamily="34" charset="-122"/>
                <a:cs typeface="Arial" charset="0"/>
              </a:rPr>
              <a:t>&lt;select&gt;</a:t>
            </a:r>
            <a:r>
              <a:rPr lang="zh-CN" altLang="en-US" sz="1600" b="1" dirty="0">
                <a:ea typeface="微软雅黑" pitchFamily="34" charset="-122"/>
                <a:cs typeface="Arial" charset="0"/>
              </a:rPr>
              <a:t>和</a:t>
            </a:r>
            <a:r>
              <a:rPr lang="en-US" altLang="zh-CN" sz="1600" b="1" dirty="0">
                <a:ea typeface="微软雅黑" pitchFamily="34" charset="-122"/>
                <a:cs typeface="Arial" charset="0"/>
              </a:rPr>
              <a:t>&lt;option&gt;</a:t>
            </a:r>
            <a:r>
              <a:rPr lang="zh-CN" altLang="en-US" sz="1600" b="1" dirty="0">
                <a:ea typeface="微软雅黑" pitchFamily="34" charset="-122"/>
                <a:cs typeface="Arial" charset="0"/>
              </a:rPr>
              <a:t>）</a:t>
            </a:r>
            <a:endParaRPr lang="en-US" altLang="zh-CN" sz="1600" b="1" dirty="0">
              <a:ea typeface="微软雅黑" pitchFamily="34" charset="-122"/>
              <a:cs typeface="Arial" charset="0"/>
            </a:endParaRPr>
          </a:p>
          <a:p>
            <a:pPr eaLnBrk="1" hangingPunct="1"/>
            <a:r>
              <a:rPr lang="zh-CN" altLang="en-US" sz="1600" b="1" dirty="0">
                <a:ea typeface="微软雅黑" pitchFamily="34" charset="-122"/>
                <a:cs typeface="Arial" charset="0"/>
              </a:rPr>
              <a:t>按钮（</a:t>
            </a:r>
            <a:r>
              <a:rPr lang="en-US" altLang="zh-CN" sz="1600" b="1" dirty="0">
                <a:ea typeface="微软雅黑" pitchFamily="34" charset="-122"/>
                <a:cs typeface="Arial" charset="0"/>
              </a:rPr>
              <a:t>button</a:t>
            </a:r>
            <a:r>
              <a:rPr lang="zh-CN" altLang="en-US" sz="1600" b="1" dirty="0">
                <a:ea typeface="微软雅黑" pitchFamily="34" charset="-122"/>
                <a:cs typeface="Arial" charset="0"/>
              </a:rPr>
              <a:t>、</a:t>
            </a:r>
            <a:r>
              <a:rPr lang="en-US" altLang="zh-CN" sz="1600" b="1" dirty="0">
                <a:ea typeface="微软雅黑" pitchFamily="34" charset="-122"/>
                <a:cs typeface="Arial" charset="0"/>
              </a:rPr>
              <a:t>submit</a:t>
            </a:r>
            <a:r>
              <a:rPr lang="zh-CN" altLang="en-US" sz="1600" b="1" dirty="0">
                <a:ea typeface="微软雅黑" pitchFamily="34" charset="-122"/>
                <a:cs typeface="Arial" charset="0"/>
              </a:rPr>
              <a:t>和</a:t>
            </a:r>
            <a:r>
              <a:rPr lang="en-US" altLang="zh-CN" sz="1600" b="1" dirty="0">
                <a:ea typeface="微软雅黑" pitchFamily="34" charset="-122"/>
                <a:cs typeface="Arial" charset="0"/>
              </a:rPr>
              <a:t>reset</a:t>
            </a:r>
            <a:r>
              <a:rPr lang="zh-CN" altLang="en-US" sz="1600" b="1" dirty="0">
                <a:ea typeface="微软雅黑" pitchFamily="34" charset="-122"/>
                <a:cs typeface="Arial" charset="0"/>
              </a:rPr>
              <a:t>）</a:t>
            </a:r>
            <a:endParaRPr lang="en-US" altLang="zh-CN" sz="1600" b="1" dirty="0">
              <a:ea typeface="微软雅黑" pitchFamily="34" charset="-122"/>
              <a:cs typeface="Arial" charset="0"/>
            </a:endParaRPr>
          </a:p>
          <a:p>
            <a:pPr eaLnBrk="1" hangingPunct="1"/>
            <a:r>
              <a:rPr lang="zh-CN" altLang="en-US" sz="1600" b="1" dirty="0">
                <a:ea typeface="微软雅黑" pitchFamily="34" charset="-122"/>
                <a:cs typeface="Arial" charset="0"/>
              </a:rPr>
              <a:t>邮箱（</a:t>
            </a:r>
            <a:r>
              <a:rPr lang="en-US" altLang="zh-CN" sz="1600" b="1" dirty="0">
                <a:ea typeface="微软雅黑" pitchFamily="34" charset="-122"/>
                <a:cs typeface="Arial" charset="0"/>
              </a:rPr>
              <a:t>&lt;email&gt;</a:t>
            </a:r>
            <a:r>
              <a:rPr lang="zh-CN" altLang="en-US" sz="1600" b="1" dirty="0">
                <a:ea typeface="微软雅黑" pitchFamily="34" charset="-122"/>
                <a:cs typeface="Arial" charset="0"/>
              </a:rPr>
              <a:t>）</a:t>
            </a:r>
            <a:endParaRPr lang="en-US" altLang="zh-CN" sz="1600" b="1" dirty="0">
              <a:ea typeface="微软雅黑" pitchFamily="34" charset="-122"/>
              <a:cs typeface="Arial" charset="0"/>
            </a:endParaRPr>
          </a:p>
          <a:p>
            <a:pPr eaLnBrk="1" hangingPunct="1"/>
            <a:r>
              <a:rPr lang="zh-CN" altLang="en-US" sz="1600" b="1" dirty="0">
                <a:ea typeface="微软雅黑" pitchFamily="34" charset="-122"/>
                <a:cs typeface="Arial" charset="0"/>
              </a:rPr>
              <a:t>网址（</a:t>
            </a:r>
            <a:r>
              <a:rPr lang="en-US" altLang="zh-CN" sz="1600" b="1" dirty="0">
                <a:ea typeface="微软雅黑" pitchFamily="34" charset="-122"/>
                <a:cs typeface="Arial" charset="0"/>
              </a:rPr>
              <a:t>&lt;</a:t>
            </a:r>
            <a:r>
              <a:rPr lang="en-US" altLang="zh-CN" sz="1600" b="1" dirty="0" err="1">
                <a:ea typeface="微软雅黑" pitchFamily="34" charset="-122"/>
                <a:cs typeface="Arial" charset="0"/>
              </a:rPr>
              <a:t>url</a:t>
            </a:r>
            <a:r>
              <a:rPr lang="en-US" altLang="zh-CN" sz="1600" b="1" dirty="0">
                <a:ea typeface="微软雅黑" pitchFamily="34" charset="-122"/>
                <a:cs typeface="Arial" charset="0"/>
              </a:rPr>
              <a:t>&gt;</a:t>
            </a:r>
            <a:r>
              <a:rPr lang="zh-CN" altLang="en-US" sz="1600" b="1" dirty="0">
                <a:ea typeface="微软雅黑" pitchFamily="34" charset="-122"/>
                <a:cs typeface="Arial" charset="0"/>
              </a:rPr>
              <a:t>）</a:t>
            </a:r>
            <a:endParaRPr lang="en-US" altLang="zh-CN" sz="1600" b="1" dirty="0">
              <a:ea typeface="微软雅黑" pitchFamily="34" charset="-122"/>
              <a:cs typeface="Arial" charset="0"/>
            </a:endParaRPr>
          </a:p>
          <a:p>
            <a:pPr eaLnBrk="1" hangingPunct="1"/>
            <a:r>
              <a:rPr lang="zh-CN" altLang="en-US" sz="1600" b="1" dirty="0">
                <a:ea typeface="微软雅黑" pitchFamily="34" charset="-122"/>
                <a:cs typeface="Arial" charset="0"/>
              </a:rPr>
              <a:t>数字（</a:t>
            </a:r>
            <a:r>
              <a:rPr lang="en-US" altLang="zh-CN" sz="1600" b="1" dirty="0">
                <a:ea typeface="微软雅黑" pitchFamily="34" charset="-122"/>
                <a:cs typeface="Arial" charset="0"/>
              </a:rPr>
              <a:t>&lt;number&gt;</a:t>
            </a:r>
            <a:r>
              <a:rPr lang="zh-CN" altLang="en-US" sz="1600" b="1" dirty="0">
                <a:ea typeface="微软雅黑" pitchFamily="34" charset="-122"/>
                <a:cs typeface="Arial" charset="0"/>
              </a:rPr>
              <a:t>）</a:t>
            </a:r>
            <a:endParaRPr lang="en-US" altLang="zh-CN" sz="1600" b="1" dirty="0">
              <a:ea typeface="微软雅黑" pitchFamily="34" charset="-122"/>
              <a:cs typeface="Arial" charset="0"/>
            </a:endParaRPr>
          </a:p>
          <a:p>
            <a:pPr eaLnBrk="1" hangingPunct="1"/>
            <a:r>
              <a:rPr lang="zh-CN" altLang="en-US" sz="1600" b="1" dirty="0">
                <a:ea typeface="微软雅黑" pitchFamily="34" charset="-122"/>
                <a:cs typeface="Arial" charset="0"/>
              </a:rPr>
              <a:t>滑块（</a:t>
            </a:r>
            <a:r>
              <a:rPr lang="en-US" altLang="zh-CN" sz="1600" b="1" dirty="0">
                <a:ea typeface="微软雅黑" pitchFamily="34" charset="-122"/>
                <a:cs typeface="Arial" charset="0"/>
              </a:rPr>
              <a:t>&lt;range&gt;</a:t>
            </a:r>
            <a:r>
              <a:rPr lang="zh-CN" altLang="en-US" sz="1600" b="1" dirty="0">
                <a:ea typeface="微软雅黑" pitchFamily="34" charset="-122"/>
                <a:cs typeface="Arial" charset="0"/>
              </a:rPr>
              <a:t>）</a:t>
            </a:r>
            <a:endParaRPr lang="en-US" altLang="zh-CN" sz="1600" b="1" dirty="0">
              <a:ea typeface="微软雅黑" pitchFamily="34" charset="-122"/>
              <a:cs typeface="Arial" charset="0"/>
            </a:endParaRPr>
          </a:p>
          <a:p>
            <a:pPr eaLnBrk="1" hangingPunct="1"/>
            <a:r>
              <a:rPr lang="zh-CN" altLang="en-US" sz="1600" b="1" dirty="0">
                <a:ea typeface="微软雅黑" pitchFamily="34" charset="-122"/>
                <a:cs typeface="Arial" charset="0"/>
              </a:rPr>
              <a:t>搜索（</a:t>
            </a:r>
            <a:r>
              <a:rPr lang="en-US" altLang="zh-CN" sz="1600" b="1" dirty="0">
                <a:ea typeface="微软雅黑" pitchFamily="34" charset="-122"/>
                <a:cs typeface="Arial" charset="0"/>
              </a:rPr>
              <a:t>&lt;search&gt;</a:t>
            </a:r>
            <a:r>
              <a:rPr lang="zh-CN" altLang="en-US" sz="1600" b="1" dirty="0">
                <a:ea typeface="微软雅黑" pitchFamily="34" charset="-122"/>
                <a:cs typeface="Arial" charset="0"/>
              </a:rPr>
              <a:t>）</a:t>
            </a:r>
            <a:endParaRPr lang="en-US" altLang="zh-CN" sz="1600" b="1" dirty="0">
              <a:ea typeface="微软雅黑" pitchFamily="34" charset="-122"/>
              <a:cs typeface="Arial" charset="0"/>
            </a:endParaRPr>
          </a:p>
          <a:p>
            <a:pPr eaLnBrk="1" hangingPunct="1"/>
            <a:endParaRPr lang="zh-CN" altLang="en-US" sz="1600" b="1" dirty="0">
              <a:solidFill>
                <a:srgbClr val="C00000"/>
              </a:solidFill>
              <a:ea typeface="微软雅黑" pitchFamily="34" charset="-122"/>
              <a:cs typeface="Arial" charset="0"/>
            </a:endParaRPr>
          </a:p>
        </p:txBody>
      </p:sp>
      <p:sp>
        <p:nvSpPr>
          <p:cNvPr id="70663" name="AutoShape 3"/>
          <p:cNvSpPr>
            <a:spLocks/>
          </p:cNvSpPr>
          <p:nvPr/>
        </p:nvSpPr>
        <p:spPr bwMode="auto">
          <a:xfrm>
            <a:off x="3743399" y="1603296"/>
            <a:ext cx="214313" cy="2673468"/>
          </a:xfrm>
          <a:prstGeom prst="leftBrace">
            <a:avLst>
              <a:gd name="adj1" fmla="val 62177"/>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70664" name="TextBox 15"/>
          <p:cNvSpPr txBox="1">
            <a:spLocks noChangeArrowheads="1"/>
          </p:cNvSpPr>
          <p:nvPr/>
        </p:nvSpPr>
        <p:spPr bwMode="auto">
          <a:xfrm>
            <a:off x="395536" y="3228975"/>
            <a:ext cx="140364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000" b="1" dirty="0">
                <a:ea typeface="微软雅黑" pitchFamily="34" charset="-122"/>
                <a:cs typeface="Arial" charset="0"/>
              </a:rPr>
              <a:t>表单</a:t>
            </a:r>
            <a:endParaRPr lang="en-US" altLang="zh-CN" sz="2000" b="1" dirty="0">
              <a:ea typeface="微软雅黑" pitchFamily="34" charset="-122"/>
              <a:cs typeface="Arial" charset="0"/>
            </a:endParaRPr>
          </a:p>
        </p:txBody>
      </p:sp>
      <p:sp>
        <p:nvSpPr>
          <p:cNvPr id="70665" name="AutoShape 3"/>
          <p:cNvSpPr>
            <a:spLocks/>
          </p:cNvSpPr>
          <p:nvPr/>
        </p:nvSpPr>
        <p:spPr bwMode="auto">
          <a:xfrm>
            <a:off x="1583159" y="964396"/>
            <a:ext cx="178593" cy="4896544"/>
          </a:xfrm>
          <a:prstGeom prst="leftBrace">
            <a:avLst>
              <a:gd name="adj1" fmla="val 62112"/>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12" name="AutoShape 3"/>
          <p:cNvSpPr>
            <a:spLocks/>
          </p:cNvSpPr>
          <p:nvPr/>
        </p:nvSpPr>
        <p:spPr bwMode="auto">
          <a:xfrm>
            <a:off x="3709955" y="4404448"/>
            <a:ext cx="214313" cy="952436"/>
          </a:xfrm>
          <a:prstGeom prst="leftBrace">
            <a:avLst>
              <a:gd name="adj1" fmla="val 62177"/>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13" name="AutoShape 3"/>
          <p:cNvSpPr>
            <a:spLocks/>
          </p:cNvSpPr>
          <p:nvPr/>
        </p:nvSpPr>
        <p:spPr bwMode="auto">
          <a:xfrm>
            <a:off x="3703604" y="5356884"/>
            <a:ext cx="214313" cy="952436"/>
          </a:xfrm>
          <a:prstGeom prst="leftBrace">
            <a:avLst>
              <a:gd name="adj1" fmla="val 62177"/>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14" name="TextBox 11"/>
          <p:cNvSpPr txBox="1">
            <a:spLocks noChangeArrowheads="1"/>
          </p:cNvSpPr>
          <p:nvPr/>
        </p:nvSpPr>
        <p:spPr bwMode="auto">
          <a:xfrm>
            <a:off x="3883926" y="4358370"/>
            <a:ext cx="377031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dirty="0">
                <a:ea typeface="微软雅黑" pitchFamily="34" charset="-122"/>
                <a:cs typeface="Arial" charset="0"/>
              </a:rPr>
              <a:t>隐藏域</a:t>
            </a:r>
          </a:p>
          <a:p>
            <a:pPr eaLnBrk="1" hangingPunct="1"/>
            <a:r>
              <a:rPr lang="zh-CN" altLang="en-US" sz="1600" b="1" dirty="0">
                <a:ea typeface="微软雅黑" pitchFamily="34" charset="-122"/>
                <a:cs typeface="Arial" charset="0"/>
              </a:rPr>
              <a:t>只读</a:t>
            </a:r>
          </a:p>
          <a:p>
            <a:pPr eaLnBrk="1" hangingPunct="1"/>
            <a:r>
              <a:rPr lang="zh-CN" altLang="en-US" sz="1600" b="1" dirty="0">
                <a:ea typeface="微软雅黑" pitchFamily="34" charset="-122"/>
                <a:cs typeface="Arial" charset="0"/>
              </a:rPr>
              <a:t>禁用</a:t>
            </a:r>
          </a:p>
          <a:p>
            <a:pPr eaLnBrk="1" hangingPunct="1"/>
            <a:r>
              <a:rPr lang="zh-CN" altLang="en-US" sz="1600" b="1" dirty="0">
                <a:ea typeface="微软雅黑" pitchFamily="34" charset="-122"/>
                <a:cs typeface="Arial" charset="0"/>
              </a:rPr>
              <a:t>表单元素的标注</a:t>
            </a:r>
          </a:p>
        </p:txBody>
      </p:sp>
      <p:sp>
        <p:nvSpPr>
          <p:cNvPr id="15" name="TextBox 11"/>
          <p:cNvSpPr txBox="1">
            <a:spLocks noChangeArrowheads="1"/>
          </p:cNvSpPr>
          <p:nvPr/>
        </p:nvSpPr>
        <p:spPr bwMode="auto">
          <a:xfrm>
            <a:off x="3850555" y="5428892"/>
            <a:ext cx="37703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600" b="1" dirty="0">
                <a:ea typeface="微软雅黑" pitchFamily="34" charset="-122"/>
                <a:cs typeface="Arial" charset="0"/>
              </a:rPr>
              <a:t>placeholder</a:t>
            </a:r>
          </a:p>
          <a:p>
            <a:pPr eaLnBrk="1" hangingPunct="1"/>
            <a:r>
              <a:rPr lang="en-US" altLang="zh-CN" sz="1600" b="1" dirty="0">
                <a:ea typeface="微软雅黑" pitchFamily="34" charset="-122"/>
                <a:cs typeface="Arial" charset="0"/>
              </a:rPr>
              <a:t>required</a:t>
            </a:r>
          </a:p>
          <a:p>
            <a:pPr eaLnBrk="1" hangingPunct="1"/>
            <a:r>
              <a:rPr lang="en-US" altLang="zh-CN" sz="1600" b="1" dirty="0">
                <a:ea typeface="微软雅黑" pitchFamily="34" charset="-122"/>
                <a:cs typeface="Arial" charset="0"/>
              </a:rPr>
              <a:t>pattern</a:t>
            </a:r>
            <a:endParaRPr lang="zh-CN" altLang="en-US" sz="1600" b="1" dirty="0">
              <a:ea typeface="微软雅黑" pitchFamily="34" charset="-122"/>
              <a:cs typeface="Arial" charset="0"/>
            </a:endParaRPr>
          </a:p>
        </p:txBody>
      </p:sp>
    </p:spTree>
    <p:extLst>
      <p:ext uri="{BB962C8B-B14F-4D97-AF65-F5344CB8AC3E}">
        <p14:creationId xmlns:p14="http://schemas.microsoft.com/office/powerpoint/2010/main" val="3427105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7236296" y="285728"/>
            <a:ext cx="1728316" cy="523220"/>
          </a:xfrm>
          <a:prstGeom prst="rect">
            <a:avLst/>
          </a:prstGeom>
        </p:spPr>
        <p:txBody>
          <a:bodyPr/>
          <a:lstStyle/>
          <a:p>
            <a:r>
              <a:rPr lang="zh-CN" altLang="en-US"/>
              <a:t>本章目标</a:t>
            </a:r>
            <a:endParaRPr lang="zh-CN" altLang="en-US" dirty="0"/>
          </a:p>
        </p:txBody>
      </p:sp>
      <p:sp>
        <p:nvSpPr>
          <p:cNvPr id="17411" name="内容占位符 2"/>
          <p:cNvSpPr>
            <a:spLocks noGrp="1"/>
          </p:cNvSpPr>
          <p:nvPr>
            <p:ph idx="4294967295"/>
          </p:nvPr>
        </p:nvSpPr>
        <p:spPr>
          <a:xfrm>
            <a:off x="784254" y="1214422"/>
            <a:ext cx="7645398" cy="5143536"/>
          </a:xfrm>
          <a:prstGeom prst="rect">
            <a:avLst/>
          </a:prstGeom>
        </p:spPr>
        <p:txBody>
          <a:bodyPr/>
          <a:lstStyle/>
          <a:p>
            <a:r>
              <a:rPr lang="zh-CN" altLang="en-US" dirty="0"/>
              <a:t>会使用表单元素布局表单</a:t>
            </a:r>
          </a:p>
          <a:p>
            <a:r>
              <a:rPr lang="zh-CN" altLang="en-US" dirty="0"/>
              <a:t>会制作语义化的表单</a:t>
            </a:r>
          </a:p>
          <a:p>
            <a:r>
              <a:rPr lang="zh-CN" altLang="en-US" dirty="0"/>
              <a:t>会使用</a:t>
            </a:r>
            <a:r>
              <a:rPr lang="en-US" altLang="zh-CN" dirty="0"/>
              <a:t>HTML5</a:t>
            </a:r>
            <a:r>
              <a:rPr lang="zh-CN" altLang="en-US" dirty="0"/>
              <a:t>属性初步验证表单</a:t>
            </a:r>
          </a:p>
        </p:txBody>
      </p:sp>
      <p:pic>
        <p:nvPicPr>
          <p:cNvPr id="11" name="Picture 2" descr="C:\Users\meng.zhang\Desktop\ACCP7.0模版图标规范\啊-1.png"/>
          <p:cNvPicPr>
            <a:picLocks noChangeAspect="1" noChangeArrowheads="1"/>
          </p:cNvPicPr>
          <p:nvPr/>
        </p:nvPicPr>
        <p:blipFill>
          <a:blip r:embed="rId3" cstate="print"/>
          <a:srcRect/>
          <a:stretch>
            <a:fillRect/>
          </a:stretch>
        </p:blipFill>
        <p:spPr bwMode="auto">
          <a:xfrm>
            <a:off x="5643570" y="1124744"/>
            <a:ext cx="643477" cy="648334"/>
          </a:xfrm>
          <a:prstGeom prst="rect">
            <a:avLst/>
          </a:prstGeom>
          <a:noFill/>
        </p:spPr>
      </p:pic>
      <p:pic>
        <p:nvPicPr>
          <p:cNvPr id="13" name="Picture 3" descr="C:\Users\meng.zhang\Desktop\ACCP7.0模版图标规范\是.png"/>
          <p:cNvPicPr>
            <a:picLocks noChangeAspect="1" noChangeArrowheads="1"/>
          </p:cNvPicPr>
          <p:nvPr/>
        </p:nvPicPr>
        <p:blipFill>
          <a:blip r:embed="rId4" cstate="print"/>
          <a:srcRect/>
          <a:stretch>
            <a:fillRect/>
          </a:stretch>
        </p:blipFill>
        <p:spPr bwMode="auto">
          <a:xfrm>
            <a:off x="5643570" y="1628800"/>
            <a:ext cx="714380" cy="719772"/>
          </a:xfrm>
          <a:prstGeom prst="rect">
            <a:avLst/>
          </a:prstGeom>
          <a:noFill/>
        </p:spPr>
      </p:pic>
      <p:pic>
        <p:nvPicPr>
          <p:cNvPr id="8" name="Picture 3" descr="C:\Users\meng.zhang\Desktop\ACCP7.0模版图标规范\是.png"/>
          <p:cNvPicPr>
            <a:picLocks noChangeAspect="1" noChangeArrowheads="1"/>
          </p:cNvPicPr>
          <p:nvPr/>
        </p:nvPicPr>
        <p:blipFill>
          <a:blip r:embed="rId4" cstate="print"/>
          <a:srcRect/>
          <a:stretch>
            <a:fillRect/>
          </a:stretch>
        </p:blipFill>
        <p:spPr bwMode="auto">
          <a:xfrm>
            <a:off x="6287047" y="2141086"/>
            <a:ext cx="714380" cy="719772"/>
          </a:xfrm>
          <a:prstGeom prst="rect">
            <a:avLst/>
          </a:prstGeom>
          <a:noFill/>
        </p:spPr>
      </p:pic>
    </p:spTree>
    <p:extLst>
      <p:ext uri="{BB962C8B-B14F-4D97-AF65-F5344CB8AC3E}">
        <p14:creationId xmlns:p14="http://schemas.microsoft.com/office/powerpoint/2010/main" val="276172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par>
                                <p:cTn id="11" presetID="22" presetClass="entr" presetSubtype="8"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765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a:xfrm>
            <a:off x="5580112" y="285728"/>
            <a:ext cx="3384500" cy="523220"/>
          </a:xfrm>
          <a:prstGeom prst="rect">
            <a:avLst/>
          </a:prstGeom>
        </p:spPr>
        <p:txBody>
          <a:bodyPr/>
          <a:lstStyle/>
          <a:p>
            <a:r>
              <a:rPr lang="zh-CN" altLang="en-US"/>
              <a:t>表单在网页中的应用</a:t>
            </a:r>
            <a:endParaRPr lang="zh-CN" altLang="en-US" dirty="0"/>
          </a:p>
        </p:txBody>
      </p:sp>
      <p:sp>
        <p:nvSpPr>
          <p:cNvPr id="3" name="内容占位符 2"/>
          <p:cNvSpPr>
            <a:spLocks noGrp="1"/>
          </p:cNvSpPr>
          <p:nvPr>
            <p:ph idx="4294967295"/>
          </p:nvPr>
        </p:nvSpPr>
        <p:spPr>
          <a:xfrm>
            <a:off x="784254" y="1214422"/>
            <a:ext cx="7645398" cy="5143536"/>
          </a:xfrm>
          <a:prstGeom prst="rect">
            <a:avLst/>
          </a:prstGeom>
        </p:spPr>
        <p:txBody>
          <a:bodyPr/>
          <a:lstStyle/>
          <a:p>
            <a:r>
              <a:rPr lang="zh-CN" altLang="en-US" dirty="0"/>
              <a:t>大家在上网时，看到的表单在网页中的应用有哪些？</a:t>
            </a:r>
            <a:endParaRPr lang="en-US" altLang="zh-CN" dirty="0"/>
          </a:p>
          <a:p>
            <a:pPr lvl="1"/>
            <a:r>
              <a:rPr lang="zh-CN" altLang="en-US" dirty="0"/>
              <a:t>登录</a:t>
            </a:r>
            <a:endParaRPr lang="en-US" altLang="zh-CN" dirty="0"/>
          </a:p>
          <a:p>
            <a:pPr lvl="1"/>
            <a:r>
              <a:rPr lang="zh-CN" altLang="en-US" dirty="0"/>
              <a:t>注册</a:t>
            </a:r>
            <a:endParaRPr lang="en-US" altLang="zh-CN" dirty="0"/>
          </a:p>
        </p:txBody>
      </p:sp>
      <p:sp>
        <p:nvSpPr>
          <p:cNvPr id="22" name="TextBox 21"/>
          <p:cNvSpPr txBox="1"/>
          <p:nvPr/>
        </p:nvSpPr>
        <p:spPr>
          <a:xfrm>
            <a:off x="107504" y="692696"/>
            <a:ext cx="700834"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问题</a:t>
            </a:r>
          </a:p>
        </p:txBody>
      </p:sp>
      <p:pic>
        <p:nvPicPr>
          <p:cNvPr id="2050" name="Picture 2" descr="C:\Users\yaling.he\Desktop\Chapter03截图\Chapter03截图\图3.38　完善人人网注册页面.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8926" y="1872208"/>
            <a:ext cx="2607370" cy="4797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0633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wipe(left)">
                                      <p:cBhvr>
                                        <p:cTn id="15"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7236296" y="285728"/>
            <a:ext cx="1728316" cy="523220"/>
          </a:xfrm>
          <a:prstGeom prst="rect">
            <a:avLst/>
          </a:prstGeom>
        </p:spPr>
        <p:txBody>
          <a:bodyPr/>
          <a:lstStyle/>
          <a:p>
            <a:r>
              <a:rPr lang="zh-CN" altLang="en-US"/>
              <a:t>表单语法</a:t>
            </a:r>
            <a:endParaRPr lang="zh-CN" altLang="en-US" dirty="0"/>
          </a:p>
        </p:txBody>
      </p:sp>
      <p:sp>
        <p:nvSpPr>
          <p:cNvPr id="34" name="TextBox 33"/>
          <p:cNvSpPr txBox="1"/>
          <p:nvPr/>
        </p:nvSpPr>
        <p:spPr>
          <a:xfrm>
            <a:off x="107504" y="620688"/>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语法</a:t>
            </a:r>
          </a:p>
        </p:txBody>
      </p:sp>
      <p:sp>
        <p:nvSpPr>
          <p:cNvPr id="35" name="AutoShape 3"/>
          <p:cNvSpPr>
            <a:spLocks noChangeArrowheads="1"/>
          </p:cNvSpPr>
          <p:nvPr/>
        </p:nvSpPr>
        <p:spPr bwMode="auto">
          <a:xfrm>
            <a:off x="500034" y="2000240"/>
            <a:ext cx="8280400" cy="2973122"/>
          </a:xfrm>
          <a:prstGeom prst="roundRect">
            <a:avLst>
              <a:gd name="adj" fmla="val 0"/>
            </a:avLst>
          </a:prstGeom>
          <a:solidFill>
            <a:srgbClr val="EDF5FD"/>
          </a:solidFill>
          <a:ln w="25400" cap="flat" cmpd="sng" algn="ctr">
            <a:solidFill>
              <a:srgbClr val="C0000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algn="l" defTabSz="723900">
              <a:lnSpc>
                <a:spcPct val="130000"/>
              </a:lnSpc>
              <a:spcAft>
                <a:spcPts val="0"/>
              </a:spcAft>
              <a:buClr>
                <a:schemeClr val="folHlink"/>
              </a:buClr>
              <a:buSzPct val="60000"/>
              <a:tabLst>
                <a:tab pos="444500" algn="l"/>
              </a:tabLst>
              <a:defRPr/>
            </a:pPr>
            <a:r>
              <a:rPr lang="en-US" altLang="zh-CN" b="1" dirty="0">
                <a:solidFill>
                  <a:srgbClr val="FF0000"/>
                </a:solidFill>
                <a:latin typeface="+mn-lt"/>
              </a:rPr>
              <a:t>&lt;form  method="post" action="result.html"&gt;</a:t>
            </a:r>
          </a:p>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   &lt;p&gt;  </a:t>
            </a:r>
            <a:r>
              <a:rPr lang="zh-CN" altLang="en-US" b="1" dirty="0">
                <a:solidFill>
                  <a:schemeClr val="accent5">
                    <a:lumMod val="10000"/>
                  </a:schemeClr>
                </a:solidFill>
                <a:latin typeface="+mn-lt"/>
              </a:rPr>
              <a:t>名字：</a:t>
            </a:r>
            <a:r>
              <a:rPr lang="en-US" altLang="zh-CN" b="1" dirty="0">
                <a:solidFill>
                  <a:schemeClr val="accent5">
                    <a:lumMod val="10000"/>
                  </a:schemeClr>
                </a:solidFill>
                <a:latin typeface="+mn-lt"/>
              </a:rPr>
              <a:t>&lt;input name="name" type="text" &gt;  &lt;/p&gt;</a:t>
            </a:r>
          </a:p>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   &lt;p&gt;  </a:t>
            </a:r>
            <a:r>
              <a:rPr lang="zh-CN" altLang="en-US" b="1" dirty="0">
                <a:solidFill>
                  <a:schemeClr val="accent5">
                    <a:lumMod val="10000"/>
                  </a:schemeClr>
                </a:solidFill>
                <a:latin typeface="+mn-lt"/>
              </a:rPr>
              <a:t>密码：</a:t>
            </a:r>
            <a:r>
              <a:rPr lang="en-US" altLang="zh-CN" b="1" dirty="0">
                <a:solidFill>
                  <a:schemeClr val="accent5">
                    <a:lumMod val="10000"/>
                  </a:schemeClr>
                </a:solidFill>
                <a:latin typeface="+mn-lt"/>
              </a:rPr>
              <a:t>&lt;input name="pass" type="password" &gt;  &lt;/p&gt;</a:t>
            </a:r>
          </a:p>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   &lt;p&gt;</a:t>
            </a:r>
          </a:p>
          <a:p>
            <a:pPr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      &lt;input type=</a:t>
            </a:r>
            <a:r>
              <a:rPr lang="en-US" altLang="zh-CN" b="1" dirty="0">
                <a:solidFill>
                  <a:schemeClr val="accent5">
                    <a:lumMod val="10000"/>
                  </a:schemeClr>
                </a:solidFill>
              </a:rPr>
              <a:t>"</a:t>
            </a:r>
            <a:r>
              <a:rPr lang="en-US" altLang="zh-CN" b="1" dirty="0">
                <a:solidFill>
                  <a:schemeClr val="accent5">
                    <a:lumMod val="10000"/>
                  </a:schemeClr>
                </a:solidFill>
                <a:latin typeface="+mn-lt"/>
              </a:rPr>
              <a:t>submit</a:t>
            </a:r>
            <a:r>
              <a:rPr lang="en-US" altLang="zh-CN" b="1" dirty="0">
                <a:solidFill>
                  <a:schemeClr val="accent5">
                    <a:lumMod val="10000"/>
                  </a:schemeClr>
                </a:solidFill>
              </a:rPr>
              <a:t>"</a:t>
            </a:r>
            <a:r>
              <a:rPr lang="en-US" altLang="zh-CN" b="1" dirty="0">
                <a:solidFill>
                  <a:schemeClr val="accent5">
                    <a:lumMod val="10000"/>
                  </a:schemeClr>
                </a:solidFill>
                <a:latin typeface="+mn-lt"/>
              </a:rPr>
              <a:t> name=</a:t>
            </a:r>
            <a:r>
              <a:rPr lang="en-US" altLang="zh-CN" b="1" dirty="0">
                <a:solidFill>
                  <a:schemeClr val="accent5">
                    <a:lumMod val="10000"/>
                  </a:schemeClr>
                </a:solidFill>
              </a:rPr>
              <a:t>"</a:t>
            </a:r>
            <a:r>
              <a:rPr lang="en-US" altLang="zh-CN" b="1" dirty="0">
                <a:solidFill>
                  <a:schemeClr val="accent5">
                    <a:lumMod val="10000"/>
                  </a:schemeClr>
                </a:solidFill>
                <a:latin typeface="+mn-lt"/>
              </a:rPr>
              <a:t>Button</a:t>
            </a:r>
            <a:r>
              <a:rPr lang="en-US" altLang="zh-CN" b="1" dirty="0">
                <a:solidFill>
                  <a:schemeClr val="accent5">
                    <a:lumMod val="10000"/>
                  </a:schemeClr>
                </a:solidFill>
              </a:rPr>
              <a:t>"</a:t>
            </a:r>
            <a:r>
              <a:rPr lang="en-US" altLang="zh-CN" b="1" dirty="0">
                <a:solidFill>
                  <a:schemeClr val="accent5">
                    <a:lumMod val="10000"/>
                  </a:schemeClr>
                </a:solidFill>
                <a:latin typeface="+mn-lt"/>
              </a:rPr>
              <a:t> value=</a:t>
            </a:r>
            <a:r>
              <a:rPr lang="en-US" altLang="zh-CN" b="1" dirty="0">
                <a:solidFill>
                  <a:schemeClr val="accent5">
                    <a:lumMod val="10000"/>
                  </a:schemeClr>
                </a:solidFill>
              </a:rPr>
              <a:t>"</a:t>
            </a:r>
            <a:r>
              <a:rPr lang="zh-CN" altLang="en-US" b="1" dirty="0">
                <a:solidFill>
                  <a:schemeClr val="accent5">
                    <a:lumMod val="10000"/>
                  </a:schemeClr>
                </a:solidFill>
                <a:latin typeface="+mn-lt"/>
              </a:rPr>
              <a:t>提交</a:t>
            </a:r>
            <a:r>
              <a:rPr lang="en-US" altLang="zh-CN" b="1" dirty="0">
                <a:solidFill>
                  <a:schemeClr val="accent5">
                    <a:lumMod val="10000"/>
                  </a:schemeClr>
                </a:solidFill>
              </a:rPr>
              <a:t>"</a:t>
            </a:r>
            <a:r>
              <a:rPr lang="en-US" altLang="zh-CN" b="1" dirty="0">
                <a:solidFill>
                  <a:schemeClr val="accent5">
                    <a:lumMod val="10000"/>
                  </a:schemeClr>
                </a:solidFill>
                <a:latin typeface="+mn-lt"/>
              </a:rPr>
              <a:t>/&gt;</a:t>
            </a:r>
          </a:p>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      &lt;input type="reset" name="Reset" value="</a:t>
            </a:r>
            <a:r>
              <a:rPr lang="zh-CN" altLang="en-US" b="1" dirty="0">
                <a:solidFill>
                  <a:schemeClr val="accent5">
                    <a:lumMod val="10000"/>
                  </a:schemeClr>
                </a:solidFill>
                <a:latin typeface="+mn-lt"/>
              </a:rPr>
              <a:t>重填</a:t>
            </a:r>
            <a:r>
              <a:rPr lang="en-US" altLang="zh-CN" b="1" dirty="0">
                <a:solidFill>
                  <a:schemeClr val="accent5">
                    <a:lumMod val="10000"/>
                  </a:schemeClr>
                </a:solidFill>
                <a:latin typeface="+mn-lt"/>
              </a:rPr>
              <a:t>“/&gt; </a:t>
            </a:r>
          </a:p>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   &lt;/p&gt;</a:t>
            </a:r>
          </a:p>
          <a:p>
            <a:pPr algn="l" defTabSz="723900">
              <a:lnSpc>
                <a:spcPct val="130000"/>
              </a:lnSpc>
              <a:spcAft>
                <a:spcPts val="0"/>
              </a:spcAft>
              <a:buClr>
                <a:schemeClr val="folHlink"/>
              </a:buClr>
              <a:buSzPct val="60000"/>
              <a:tabLst>
                <a:tab pos="444500" algn="l"/>
              </a:tabLst>
              <a:defRPr/>
            </a:pPr>
            <a:r>
              <a:rPr lang="en-US" altLang="zh-CN" b="1" dirty="0">
                <a:solidFill>
                  <a:srgbClr val="FF0000"/>
                </a:solidFill>
                <a:latin typeface="+mn-lt"/>
              </a:rPr>
              <a:t>&lt;/form&gt;</a:t>
            </a:r>
          </a:p>
        </p:txBody>
      </p:sp>
      <p:sp>
        <p:nvSpPr>
          <p:cNvPr id="36" name="AutoShape 6"/>
          <p:cNvSpPr>
            <a:spLocks noChangeArrowheads="1"/>
          </p:cNvSpPr>
          <p:nvPr/>
        </p:nvSpPr>
        <p:spPr bwMode="auto">
          <a:xfrm>
            <a:off x="1285852" y="857232"/>
            <a:ext cx="2509020" cy="708517"/>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规定如何发送表单数据</a:t>
            </a:r>
            <a:endParaRPr lang="en-US" altLang="zh-CN" b="1" kern="0" dirty="0">
              <a:solidFill>
                <a:schemeClr val="bg1"/>
              </a:solidFill>
              <a:latin typeface="Arial"/>
              <a:ea typeface="黑体"/>
            </a:endParaRPr>
          </a:p>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常用值：</a:t>
            </a:r>
            <a:r>
              <a:rPr lang="en-US" altLang="en-US" b="1" kern="0" dirty="0">
                <a:solidFill>
                  <a:schemeClr val="bg1"/>
                </a:solidFill>
                <a:latin typeface="Arial"/>
                <a:ea typeface="黑体"/>
              </a:rPr>
              <a:t>get  | post</a:t>
            </a:r>
            <a:endParaRPr lang="en-US" altLang="zh-CN" b="1" kern="0" dirty="0">
              <a:solidFill>
                <a:schemeClr val="bg1"/>
              </a:solidFill>
              <a:latin typeface="Arial"/>
              <a:ea typeface="黑体"/>
            </a:endParaRPr>
          </a:p>
        </p:txBody>
      </p:sp>
      <p:cxnSp>
        <p:nvCxnSpPr>
          <p:cNvPr id="37" name="直接箭头连接符 36"/>
          <p:cNvCxnSpPr>
            <a:stCxn id="36" idx="2"/>
          </p:cNvCxnSpPr>
          <p:nvPr/>
        </p:nvCxnSpPr>
        <p:spPr>
          <a:xfrm rot="16200000" flipH="1">
            <a:off x="2267366" y="1838745"/>
            <a:ext cx="648805" cy="10281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41" name="AutoShape 6"/>
          <p:cNvSpPr>
            <a:spLocks noChangeArrowheads="1"/>
          </p:cNvSpPr>
          <p:nvPr/>
        </p:nvSpPr>
        <p:spPr bwMode="auto">
          <a:xfrm>
            <a:off x="4071934" y="1015821"/>
            <a:ext cx="2741456"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表示向何处发送表单数据</a:t>
            </a:r>
            <a:endParaRPr lang="en-US" altLang="zh-CN" b="1" kern="0" dirty="0">
              <a:solidFill>
                <a:schemeClr val="bg1"/>
              </a:solidFill>
              <a:latin typeface="Arial"/>
              <a:ea typeface="黑体"/>
            </a:endParaRPr>
          </a:p>
        </p:txBody>
      </p:sp>
      <p:cxnSp>
        <p:nvCxnSpPr>
          <p:cNvPr id="42" name="直接箭头连接符 41"/>
          <p:cNvCxnSpPr>
            <a:stCxn id="41" idx="2"/>
          </p:cNvCxnSpPr>
          <p:nvPr/>
        </p:nvCxnSpPr>
        <p:spPr>
          <a:xfrm rot="5400000">
            <a:off x="4701577" y="1402030"/>
            <a:ext cx="754390" cy="72778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53" name="TextBox 52"/>
          <p:cNvSpPr txBox="1"/>
          <p:nvPr/>
        </p:nvSpPr>
        <p:spPr>
          <a:xfrm>
            <a:off x="35496" y="5286388"/>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经验</a:t>
            </a:r>
          </a:p>
        </p:txBody>
      </p:sp>
      <p:grpSp>
        <p:nvGrpSpPr>
          <p:cNvPr id="6" name="组合 5"/>
          <p:cNvGrpSpPr/>
          <p:nvPr/>
        </p:nvGrpSpPr>
        <p:grpSpPr>
          <a:xfrm>
            <a:off x="1255736" y="4957012"/>
            <a:ext cx="6673850" cy="1043750"/>
            <a:chOff x="1255736" y="4957012"/>
            <a:chExt cx="6673850" cy="1043750"/>
          </a:xfrm>
        </p:grpSpPr>
        <p:sp>
          <p:nvSpPr>
            <p:cNvPr id="49" name="AutoShape 4"/>
            <p:cNvSpPr>
              <a:spLocks noChangeArrowheads="1"/>
            </p:cNvSpPr>
            <p:nvPr/>
          </p:nvSpPr>
          <p:spPr bwMode="auto">
            <a:xfrm>
              <a:off x="1255736" y="5143512"/>
              <a:ext cx="6673850" cy="857250"/>
            </a:xfrm>
            <a:prstGeom prst="roundRect">
              <a:avLst>
                <a:gd name="adj" fmla="val 1157"/>
              </a:avLst>
            </a:prstGeom>
            <a:solidFill>
              <a:schemeClr val="accent1">
                <a:lumMod val="20000"/>
                <a:lumOff val="80000"/>
              </a:schemeClr>
            </a:solidFill>
            <a:ln w="19050">
              <a:solidFill>
                <a:srgbClr val="C00000"/>
              </a:solidFill>
            </a:ln>
          </p:spPr>
          <p:txBody>
            <a:bodyPr anchor="ctr"/>
            <a:lstStyle/>
            <a:p>
              <a:pPr algn="ctr"/>
              <a:r>
                <a:rPr lang="zh-CN" altLang="en-US" b="1" dirty="0">
                  <a:latin typeface="微软雅黑" pitchFamily="34" charset="-122"/>
                  <a:ea typeface="微软雅黑" pitchFamily="34" charset="-122"/>
                </a:rPr>
                <a:t>在实际网页开发中通常采用</a:t>
              </a:r>
              <a:r>
                <a:rPr lang="en-US" altLang="en-US" b="1" dirty="0">
                  <a:latin typeface="微软雅黑" pitchFamily="34" charset="-122"/>
                  <a:ea typeface="微软雅黑" pitchFamily="34" charset="-122"/>
                </a:rPr>
                <a:t>post</a:t>
              </a:r>
              <a:r>
                <a:rPr lang="zh-CN" altLang="en-US" b="1" dirty="0">
                  <a:latin typeface="微软雅黑" pitchFamily="34" charset="-122"/>
                  <a:ea typeface="微软雅黑" pitchFamily="34" charset="-122"/>
                </a:rPr>
                <a:t>方式提交表单数据</a:t>
              </a:r>
            </a:p>
          </p:txBody>
        </p:sp>
        <p:sp>
          <p:nvSpPr>
            <p:cNvPr id="24" name="AutoShape 4"/>
            <p:cNvSpPr>
              <a:spLocks noChangeArrowheads="1"/>
            </p:cNvSpPr>
            <p:nvPr/>
          </p:nvSpPr>
          <p:spPr bwMode="gray">
            <a:xfrm>
              <a:off x="7572398" y="4957012"/>
              <a:ext cx="357188" cy="360362"/>
            </a:xfrm>
            <a:prstGeom prst="ellipse">
              <a:avLst/>
            </a:prstGeom>
            <a:solidFill>
              <a:schemeClr val="bg1"/>
            </a:solidFill>
            <a:ln w="19050">
              <a:solidFill>
                <a:srgbClr val="C00000"/>
              </a:solidFill>
              <a:round/>
              <a:headEnd/>
              <a:tailEnd/>
            </a:ln>
          </p:spPr>
          <p:txBody>
            <a:bodyPr anchor="ctr"/>
            <a:lstStyle/>
            <a:p>
              <a:pPr algn="ctr"/>
              <a:r>
                <a:rPr lang="en-US" altLang="zh-CN" sz="2000" b="1">
                  <a:solidFill>
                    <a:srgbClr val="0C83B8"/>
                  </a:solidFill>
                  <a:latin typeface="微软雅黑" pitchFamily="34" charset="-122"/>
                  <a:ea typeface="微软雅黑" pitchFamily="34" charset="-122"/>
                </a:rPr>
                <a:t>!</a:t>
              </a:r>
            </a:p>
          </p:txBody>
        </p:sp>
      </p:grpSp>
    </p:spTree>
    <p:extLst>
      <p:ext uri="{BB962C8B-B14F-4D97-AF65-F5344CB8AC3E}">
        <p14:creationId xmlns:p14="http://schemas.microsoft.com/office/powerpoint/2010/main" val="201303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6411466" y="285728"/>
            <a:ext cx="2553146" cy="523220"/>
          </a:xfrm>
          <a:prstGeom prst="rect">
            <a:avLst/>
          </a:prstGeom>
        </p:spPr>
        <p:txBody>
          <a:bodyPr/>
          <a:lstStyle/>
          <a:p>
            <a:r>
              <a:rPr lang="zh-CN" altLang="en-US"/>
              <a:t>表单元素格式</a:t>
            </a:r>
            <a:endParaRPr lang="zh-CN" altLang="en-US" dirty="0"/>
          </a:p>
        </p:txBody>
      </p:sp>
      <p:sp>
        <p:nvSpPr>
          <p:cNvPr id="31" name="TextBox 30"/>
          <p:cNvSpPr txBox="1"/>
          <p:nvPr/>
        </p:nvSpPr>
        <p:spPr>
          <a:xfrm>
            <a:off x="179512" y="69269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语法</a:t>
            </a:r>
          </a:p>
        </p:txBody>
      </p:sp>
      <p:sp>
        <p:nvSpPr>
          <p:cNvPr id="32" name="AutoShape 3"/>
          <p:cNvSpPr>
            <a:spLocks noChangeArrowheads="1"/>
          </p:cNvSpPr>
          <p:nvPr/>
        </p:nvSpPr>
        <p:spPr bwMode="auto">
          <a:xfrm>
            <a:off x="1285852" y="1785926"/>
            <a:ext cx="6500858" cy="414985"/>
          </a:xfrm>
          <a:prstGeom prst="roundRect">
            <a:avLst>
              <a:gd name="adj" fmla="val 0"/>
            </a:avLst>
          </a:prstGeom>
          <a:solidFill>
            <a:srgbClr val="EDF5FD"/>
          </a:solidFill>
          <a:ln w="25400" cap="flat" cmpd="sng" algn="ctr">
            <a:solidFill>
              <a:srgbClr val="C0000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30000"/>
              </a:lnSpc>
              <a:spcAft>
                <a:spcPts val="0"/>
              </a:spcAft>
              <a:buClr>
                <a:schemeClr val="folHlink"/>
              </a:buClr>
              <a:buSzPct val="60000"/>
              <a:tabLst>
                <a:tab pos="444500" algn="l"/>
              </a:tabLst>
              <a:defRPr/>
            </a:pPr>
            <a:r>
              <a:rPr lang="en-US" altLang="zh-CN" b="1" dirty="0">
                <a:latin typeface="+mn-lt"/>
              </a:rPr>
              <a:t>&lt;input  type="text"  name="</a:t>
            </a:r>
            <a:r>
              <a:rPr lang="en-US" altLang="zh-CN" b="1" dirty="0" err="1">
                <a:latin typeface="+mn-lt"/>
              </a:rPr>
              <a:t>fname</a:t>
            </a:r>
            <a:r>
              <a:rPr lang="en-US" altLang="zh-CN" b="1" dirty="0">
                <a:latin typeface="+mn-lt"/>
              </a:rPr>
              <a:t>" value=</a:t>
            </a:r>
            <a:r>
              <a:rPr lang="en-US" altLang="zh-CN" b="1" dirty="0"/>
              <a:t>"text"/</a:t>
            </a:r>
            <a:r>
              <a:rPr lang="en-US" altLang="zh-CN" b="1" dirty="0">
                <a:latin typeface="+mn-lt"/>
              </a:rPr>
              <a:t>&gt;</a:t>
            </a:r>
          </a:p>
        </p:txBody>
      </p:sp>
      <p:sp>
        <p:nvSpPr>
          <p:cNvPr id="33" name="AutoShape 6"/>
          <p:cNvSpPr>
            <a:spLocks noChangeArrowheads="1"/>
          </p:cNvSpPr>
          <p:nvPr/>
        </p:nvSpPr>
        <p:spPr bwMode="auto">
          <a:xfrm>
            <a:off x="1857356" y="1047742"/>
            <a:ext cx="1678666"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en-US" altLang="zh-CN" b="1" kern="0" dirty="0">
                <a:solidFill>
                  <a:schemeClr val="bg1"/>
                </a:solidFill>
                <a:latin typeface="Arial"/>
                <a:ea typeface="黑体"/>
              </a:rPr>
              <a:t>input</a:t>
            </a:r>
            <a:r>
              <a:rPr lang="zh-CN" altLang="en-US" b="1" kern="0" dirty="0">
                <a:solidFill>
                  <a:schemeClr val="bg1"/>
                </a:solidFill>
                <a:latin typeface="Arial"/>
                <a:ea typeface="黑体"/>
              </a:rPr>
              <a:t>元素类型</a:t>
            </a:r>
            <a:endParaRPr lang="en-US" altLang="zh-CN" b="1" kern="0" dirty="0">
              <a:solidFill>
                <a:schemeClr val="bg1"/>
              </a:solidFill>
              <a:latin typeface="Arial"/>
              <a:ea typeface="黑体"/>
            </a:endParaRPr>
          </a:p>
        </p:txBody>
      </p:sp>
      <p:cxnSp>
        <p:nvCxnSpPr>
          <p:cNvPr id="34" name="直接箭头连接符 33"/>
          <p:cNvCxnSpPr>
            <a:stCxn id="33" idx="2"/>
          </p:cNvCxnSpPr>
          <p:nvPr/>
        </p:nvCxnSpPr>
        <p:spPr>
          <a:xfrm rot="16200000" flipH="1">
            <a:off x="2558729" y="1558605"/>
            <a:ext cx="436720" cy="16080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6" name="AutoShape 6"/>
          <p:cNvSpPr>
            <a:spLocks noChangeArrowheads="1"/>
          </p:cNvSpPr>
          <p:nvPr/>
        </p:nvSpPr>
        <p:spPr bwMode="auto">
          <a:xfrm>
            <a:off x="3714744" y="1047742"/>
            <a:ext cx="1678666"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en-US" altLang="zh-CN" b="1" kern="0" dirty="0">
                <a:solidFill>
                  <a:schemeClr val="bg1"/>
                </a:solidFill>
                <a:latin typeface="Arial"/>
                <a:ea typeface="黑体"/>
              </a:rPr>
              <a:t>input</a:t>
            </a:r>
            <a:r>
              <a:rPr lang="zh-CN" altLang="en-US" b="1" kern="0" dirty="0">
                <a:solidFill>
                  <a:schemeClr val="bg1"/>
                </a:solidFill>
                <a:latin typeface="Arial"/>
                <a:ea typeface="黑体"/>
              </a:rPr>
              <a:t>元素名称</a:t>
            </a:r>
            <a:endParaRPr lang="en-US" altLang="zh-CN" b="1" kern="0" dirty="0">
              <a:solidFill>
                <a:schemeClr val="bg1"/>
              </a:solidFill>
              <a:latin typeface="Arial"/>
              <a:ea typeface="黑体"/>
            </a:endParaRPr>
          </a:p>
        </p:txBody>
      </p:sp>
      <p:cxnSp>
        <p:nvCxnSpPr>
          <p:cNvPr id="37" name="直接箭头连接符 36"/>
          <p:cNvCxnSpPr>
            <a:stCxn id="36" idx="2"/>
          </p:cNvCxnSpPr>
          <p:nvPr/>
        </p:nvCxnSpPr>
        <p:spPr>
          <a:xfrm rot="16200000" flipH="1">
            <a:off x="4380398" y="1594324"/>
            <a:ext cx="508156" cy="16079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8" name="AutoShape 6"/>
          <p:cNvSpPr>
            <a:spLocks noChangeArrowheads="1"/>
          </p:cNvSpPr>
          <p:nvPr/>
        </p:nvSpPr>
        <p:spPr bwMode="auto">
          <a:xfrm>
            <a:off x="5572132" y="1047742"/>
            <a:ext cx="1678666"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en-US" altLang="zh-CN" b="1" kern="0" dirty="0">
                <a:solidFill>
                  <a:schemeClr val="bg1"/>
                </a:solidFill>
                <a:latin typeface="Arial"/>
                <a:ea typeface="黑体"/>
              </a:rPr>
              <a:t>input</a:t>
            </a:r>
            <a:r>
              <a:rPr lang="zh-CN" altLang="en-US" b="1" kern="0" dirty="0">
                <a:solidFill>
                  <a:schemeClr val="bg1"/>
                </a:solidFill>
                <a:latin typeface="Arial"/>
                <a:ea typeface="黑体"/>
              </a:rPr>
              <a:t>元素的值</a:t>
            </a:r>
            <a:endParaRPr lang="en-US" altLang="zh-CN" b="1" kern="0" dirty="0">
              <a:solidFill>
                <a:schemeClr val="bg1"/>
              </a:solidFill>
              <a:latin typeface="Arial"/>
              <a:ea typeface="黑体"/>
            </a:endParaRPr>
          </a:p>
        </p:txBody>
      </p:sp>
      <p:graphicFrame>
        <p:nvGraphicFramePr>
          <p:cNvPr id="19" name="Group 29"/>
          <p:cNvGraphicFramePr>
            <a:graphicFrameLocks noGrp="1"/>
          </p:cNvGraphicFramePr>
          <p:nvPr>
            <p:extLst>
              <p:ext uri="{D42A27DB-BD31-4B8C-83A1-F6EECF244321}">
                <p14:modId xmlns:p14="http://schemas.microsoft.com/office/powerpoint/2010/main" val="3258439175"/>
              </p:ext>
            </p:extLst>
          </p:nvPr>
        </p:nvGraphicFramePr>
        <p:xfrm>
          <a:off x="425583" y="2420886"/>
          <a:ext cx="8322881" cy="4176465"/>
        </p:xfrm>
        <a:graphic>
          <a:graphicData uri="http://schemas.openxmlformats.org/drawingml/2006/table">
            <a:tbl>
              <a:tblPr firstRow="1" bandRow="1">
                <a:tableStyleId>{5C22544A-7EE6-4342-B048-85BDC9FD1C3A}</a:tableStyleId>
              </a:tblPr>
              <a:tblGrid>
                <a:gridCol w="1410113">
                  <a:extLst>
                    <a:ext uri="{9D8B030D-6E8A-4147-A177-3AD203B41FA5}">
                      <a16:colId xmlns:a16="http://schemas.microsoft.com/office/drawing/2014/main" val="20000"/>
                    </a:ext>
                  </a:extLst>
                </a:gridCol>
                <a:gridCol w="6912768">
                  <a:extLst>
                    <a:ext uri="{9D8B030D-6E8A-4147-A177-3AD203B41FA5}">
                      <a16:colId xmlns:a16="http://schemas.microsoft.com/office/drawing/2014/main" val="20001"/>
                    </a:ext>
                  </a:extLst>
                </a:gridCol>
              </a:tblGrid>
              <a:tr h="448673">
                <a:tc>
                  <a:txBody>
                    <a:bodyPr/>
                    <a:lstStyle/>
                    <a:p>
                      <a:pPr algn="ctr">
                        <a:lnSpc>
                          <a:spcPts val="1560"/>
                        </a:lnSpc>
                        <a:spcBef>
                          <a:spcPts val="180"/>
                        </a:spcBef>
                        <a:spcAft>
                          <a:spcPts val="180"/>
                        </a:spcAft>
                      </a:pPr>
                      <a:r>
                        <a:rPr lang="zh-CN" sz="2000" b="1" kern="100" dirty="0">
                          <a:solidFill>
                            <a:srgbClr val="C00000"/>
                          </a:solidFill>
                        </a:rPr>
                        <a:t>属性</a:t>
                      </a:r>
                      <a:endParaRPr lang="zh-CN" sz="2000" b="1" kern="100" dirty="0">
                        <a:solidFill>
                          <a:srgbClr val="C00000"/>
                        </a:solidFill>
                        <a:latin typeface="+mn-lt"/>
                        <a:ea typeface="+mn-ea"/>
                        <a:cs typeface="宋体"/>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2"/>
                    </a:solidFill>
                  </a:tcPr>
                </a:tc>
                <a:tc>
                  <a:txBody>
                    <a:bodyPr/>
                    <a:lstStyle/>
                    <a:p>
                      <a:pPr algn="ctr">
                        <a:lnSpc>
                          <a:spcPts val="1560"/>
                        </a:lnSpc>
                        <a:spcBef>
                          <a:spcPts val="180"/>
                        </a:spcBef>
                        <a:spcAft>
                          <a:spcPts val="180"/>
                        </a:spcAft>
                      </a:pPr>
                      <a:r>
                        <a:rPr lang="zh-CN" sz="2000" b="1" kern="100" dirty="0">
                          <a:solidFill>
                            <a:srgbClr val="C00000"/>
                          </a:solidFill>
                        </a:rPr>
                        <a:t>说明</a:t>
                      </a:r>
                      <a:endParaRPr lang="zh-CN" sz="2000" b="1" kern="100" dirty="0">
                        <a:solidFill>
                          <a:srgbClr val="C00000"/>
                        </a:solidFill>
                        <a:latin typeface="+mn-lt"/>
                        <a:ea typeface="+mn-ea"/>
                        <a:cs typeface="宋体"/>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931948">
                <a:tc>
                  <a:txBody>
                    <a:bodyPr/>
                    <a:lstStyle/>
                    <a:p>
                      <a:pPr marL="25400" marR="25400" algn="ctr">
                        <a:lnSpc>
                          <a:spcPts val="1560"/>
                        </a:lnSpc>
                        <a:spcBef>
                          <a:spcPts val="180"/>
                        </a:spcBef>
                        <a:spcAft>
                          <a:spcPts val="180"/>
                        </a:spcAft>
                      </a:pPr>
                      <a:r>
                        <a:rPr lang="en-US" sz="1800" b="1" kern="100" dirty="0"/>
                        <a:t>type</a:t>
                      </a:r>
                      <a:endParaRPr lang="zh-CN" sz="1800" b="1" kern="100" dirty="0">
                        <a:latin typeface="+mn-lt"/>
                        <a:ea typeface="+mn-ea"/>
                        <a:cs typeface="Times New Roman"/>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2"/>
                    </a:solidFill>
                  </a:tcPr>
                </a:tc>
                <a:tc>
                  <a:txBody>
                    <a:bodyPr/>
                    <a:lstStyle/>
                    <a:p>
                      <a:pPr marL="25400" marR="25400" algn="just">
                        <a:lnSpc>
                          <a:spcPct val="150000"/>
                        </a:lnSpc>
                        <a:spcBef>
                          <a:spcPts val="180"/>
                        </a:spcBef>
                        <a:spcAft>
                          <a:spcPts val="180"/>
                        </a:spcAft>
                      </a:pPr>
                      <a:r>
                        <a:rPr lang="zh-CN" sz="1800" b="1" kern="100" dirty="0"/>
                        <a:t>指定元素的类型。</a:t>
                      </a:r>
                      <a:r>
                        <a:rPr lang="en-US" sz="1800" b="1" kern="100" dirty="0"/>
                        <a:t>text</a:t>
                      </a:r>
                      <a:r>
                        <a:rPr lang="zh-CN" sz="1800" b="1" kern="100" dirty="0"/>
                        <a:t>、</a:t>
                      </a:r>
                      <a:r>
                        <a:rPr lang="en-US" sz="1800" b="1" kern="100" dirty="0"/>
                        <a:t>password</a:t>
                      </a:r>
                      <a:r>
                        <a:rPr lang="zh-CN" sz="1800" b="1" kern="100" dirty="0"/>
                        <a:t>、</a:t>
                      </a:r>
                      <a:r>
                        <a:rPr lang="en-US" sz="1800" b="1" kern="100" dirty="0"/>
                        <a:t>checkbox</a:t>
                      </a:r>
                      <a:r>
                        <a:rPr lang="zh-CN" sz="1800" b="1" kern="100" dirty="0"/>
                        <a:t>、</a:t>
                      </a:r>
                      <a:r>
                        <a:rPr lang="en-US" sz="1800" b="1" kern="100" dirty="0"/>
                        <a:t>radio</a:t>
                      </a:r>
                      <a:r>
                        <a:rPr lang="zh-CN" sz="1800" b="1" kern="100" dirty="0"/>
                        <a:t>、</a:t>
                      </a:r>
                      <a:r>
                        <a:rPr lang="en-US" sz="1800" b="1" kern="100" dirty="0"/>
                        <a:t>submit</a:t>
                      </a:r>
                      <a:r>
                        <a:rPr lang="zh-CN" sz="1800" b="1" kern="100" dirty="0"/>
                        <a:t>、</a:t>
                      </a:r>
                      <a:r>
                        <a:rPr lang="en-US" sz="1800" b="1" kern="100" dirty="0"/>
                        <a:t>reset</a:t>
                      </a:r>
                      <a:r>
                        <a:rPr lang="zh-CN" sz="1800" b="1" kern="100" dirty="0"/>
                        <a:t>、</a:t>
                      </a:r>
                      <a:r>
                        <a:rPr lang="en-US" sz="1800" b="1" kern="100" dirty="0"/>
                        <a:t>file</a:t>
                      </a:r>
                      <a:r>
                        <a:rPr lang="zh-CN" sz="1800" b="1" kern="100" dirty="0"/>
                        <a:t>、</a:t>
                      </a:r>
                      <a:r>
                        <a:rPr lang="en-US" sz="1800" b="1" kern="100" dirty="0"/>
                        <a:t>hidden</a:t>
                      </a:r>
                      <a:r>
                        <a:rPr lang="zh-CN" sz="1800" b="1" kern="100" dirty="0"/>
                        <a:t>、</a:t>
                      </a:r>
                      <a:r>
                        <a:rPr lang="en-US" sz="1800" b="1" kern="100" dirty="0"/>
                        <a:t>image </a:t>
                      </a:r>
                      <a:r>
                        <a:rPr lang="zh-CN" sz="1800" b="1" kern="100" dirty="0"/>
                        <a:t>和</a:t>
                      </a:r>
                      <a:r>
                        <a:rPr lang="en-US" sz="1800" b="1" kern="100" dirty="0"/>
                        <a:t> button</a:t>
                      </a:r>
                      <a:r>
                        <a:rPr lang="zh-CN" altLang="en-US" sz="1800" b="1" kern="100" dirty="0"/>
                        <a:t>，</a:t>
                      </a:r>
                      <a:r>
                        <a:rPr lang="zh-CN" sz="1800" b="1" kern="100" dirty="0"/>
                        <a:t>默认为</a:t>
                      </a:r>
                      <a:r>
                        <a:rPr lang="en-US" sz="1800" b="1" kern="100" dirty="0"/>
                        <a:t> text</a:t>
                      </a:r>
                      <a:endParaRPr lang="zh-CN" sz="1800" b="1" kern="100" dirty="0">
                        <a:latin typeface="+mn-lt"/>
                        <a:ea typeface="+mn-ea"/>
                        <a:cs typeface="Times New Roman"/>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1"/>
                  </a:ext>
                </a:extLst>
              </a:tr>
              <a:tr h="465974">
                <a:tc>
                  <a:txBody>
                    <a:bodyPr/>
                    <a:lstStyle/>
                    <a:p>
                      <a:pPr marL="25400" marR="25400" algn="ctr">
                        <a:lnSpc>
                          <a:spcPts val="1560"/>
                        </a:lnSpc>
                        <a:spcBef>
                          <a:spcPts val="180"/>
                        </a:spcBef>
                        <a:spcAft>
                          <a:spcPts val="180"/>
                        </a:spcAft>
                      </a:pPr>
                      <a:r>
                        <a:rPr lang="en-US" sz="1800" b="1" kern="100" dirty="0"/>
                        <a:t>name</a:t>
                      </a:r>
                      <a:endParaRPr lang="zh-CN" sz="1800" b="1" kern="100" dirty="0">
                        <a:latin typeface="+mn-lt"/>
                        <a:ea typeface="+mn-ea"/>
                        <a:cs typeface="Times New Roman"/>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2"/>
                    </a:solidFill>
                  </a:tcPr>
                </a:tc>
                <a:tc>
                  <a:txBody>
                    <a:bodyPr/>
                    <a:lstStyle/>
                    <a:p>
                      <a:pPr marL="25400" marR="25400" algn="just">
                        <a:lnSpc>
                          <a:spcPct val="150000"/>
                        </a:lnSpc>
                        <a:spcBef>
                          <a:spcPts val="180"/>
                        </a:spcBef>
                        <a:spcAft>
                          <a:spcPts val="180"/>
                        </a:spcAft>
                      </a:pPr>
                      <a:r>
                        <a:rPr lang="zh-CN" sz="1800" b="1" kern="100" dirty="0"/>
                        <a:t>指定表单元素的名称</a:t>
                      </a:r>
                      <a:endParaRPr lang="zh-CN" sz="1800" b="1" kern="100" dirty="0">
                        <a:latin typeface="+mn-lt"/>
                        <a:ea typeface="+mn-ea"/>
                        <a:cs typeface="Times New Roman"/>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465974">
                <a:tc>
                  <a:txBody>
                    <a:bodyPr/>
                    <a:lstStyle/>
                    <a:p>
                      <a:pPr marL="25400" marR="25400" algn="ctr">
                        <a:lnSpc>
                          <a:spcPts val="1560"/>
                        </a:lnSpc>
                        <a:spcBef>
                          <a:spcPts val="180"/>
                        </a:spcBef>
                        <a:spcAft>
                          <a:spcPts val="180"/>
                        </a:spcAft>
                      </a:pPr>
                      <a:r>
                        <a:rPr lang="en-US" sz="1800" b="1" kern="100" dirty="0"/>
                        <a:t>value</a:t>
                      </a:r>
                      <a:endParaRPr lang="zh-CN" sz="1800" b="1" kern="100" dirty="0">
                        <a:latin typeface="+mn-lt"/>
                        <a:ea typeface="+mn-ea"/>
                        <a:cs typeface="Times New Roman"/>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2"/>
                    </a:solidFill>
                  </a:tcPr>
                </a:tc>
                <a:tc>
                  <a:txBody>
                    <a:bodyPr/>
                    <a:lstStyle/>
                    <a:p>
                      <a:pPr marL="25400" marR="25400" algn="just">
                        <a:lnSpc>
                          <a:spcPct val="150000"/>
                        </a:lnSpc>
                        <a:spcBef>
                          <a:spcPts val="180"/>
                        </a:spcBef>
                        <a:spcAft>
                          <a:spcPts val="180"/>
                        </a:spcAft>
                      </a:pPr>
                      <a:r>
                        <a:rPr lang="zh-CN" sz="1800" b="1" kern="100" dirty="0"/>
                        <a:t>元素的初始值。</a:t>
                      </a:r>
                      <a:r>
                        <a:rPr lang="en-US" sz="1800" b="1" kern="100" dirty="0"/>
                        <a:t>type </a:t>
                      </a:r>
                      <a:r>
                        <a:rPr lang="zh-CN" sz="1800" b="1" kern="100" dirty="0"/>
                        <a:t>为</a:t>
                      </a:r>
                      <a:r>
                        <a:rPr lang="en-US" sz="1800" b="1" kern="100" dirty="0"/>
                        <a:t> radio</a:t>
                      </a:r>
                      <a:r>
                        <a:rPr lang="zh-CN" altLang="en-US" sz="1800" b="1" kern="100" dirty="0"/>
                        <a:t>时</a:t>
                      </a:r>
                      <a:r>
                        <a:rPr lang="zh-CN" sz="1800" b="1" kern="100" dirty="0"/>
                        <a:t>必须指定一个值</a:t>
                      </a:r>
                      <a:endParaRPr lang="zh-CN" sz="1800" b="1" kern="100" dirty="0">
                        <a:latin typeface="+mn-lt"/>
                        <a:ea typeface="+mn-ea"/>
                        <a:cs typeface="Times New Roman"/>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3"/>
                  </a:ext>
                </a:extLst>
              </a:tr>
              <a:tr h="931948">
                <a:tc>
                  <a:txBody>
                    <a:bodyPr/>
                    <a:lstStyle/>
                    <a:p>
                      <a:pPr marL="25400" marR="25400" algn="ctr">
                        <a:lnSpc>
                          <a:spcPts val="1560"/>
                        </a:lnSpc>
                        <a:spcBef>
                          <a:spcPts val="180"/>
                        </a:spcBef>
                        <a:spcAft>
                          <a:spcPts val="180"/>
                        </a:spcAft>
                      </a:pPr>
                      <a:r>
                        <a:rPr lang="en-US" sz="1800" b="1" kern="100" dirty="0"/>
                        <a:t>size</a:t>
                      </a:r>
                      <a:endParaRPr lang="zh-CN" sz="1800" b="1" kern="100" dirty="0">
                        <a:latin typeface="+mn-lt"/>
                        <a:ea typeface="+mn-ea"/>
                        <a:cs typeface="Times New Roman"/>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2"/>
                    </a:solidFill>
                  </a:tcPr>
                </a:tc>
                <a:tc>
                  <a:txBody>
                    <a:bodyPr/>
                    <a:lstStyle/>
                    <a:p>
                      <a:pPr marL="25400" marR="25400" algn="just">
                        <a:lnSpc>
                          <a:spcPct val="150000"/>
                        </a:lnSpc>
                        <a:spcBef>
                          <a:spcPts val="180"/>
                        </a:spcBef>
                        <a:spcAft>
                          <a:spcPts val="180"/>
                        </a:spcAft>
                      </a:pPr>
                      <a:r>
                        <a:rPr lang="zh-CN" sz="1800" b="1" kern="100" dirty="0"/>
                        <a:t>指定表单元素的初始宽度。</a:t>
                      </a:r>
                      <a:r>
                        <a:rPr lang="zh-CN" altLang="en-US" sz="1800" b="1" kern="100" dirty="0"/>
                        <a:t>当</a:t>
                      </a:r>
                      <a:r>
                        <a:rPr lang="en-US" sz="1800" b="1" kern="100" dirty="0"/>
                        <a:t> type </a:t>
                      </a:r>
                      <a:r>
                        <a:rPr lang="zh-CN" sz="1800" b="1" kern="100" dirty="0"/>
                        <a:t>为</a:t>
                      </a:r>
                      <a:r>
                        <a:rPr lang="en-US" sz="1800" b="1" kern="100" dirty="0"/>
                        <a:t> text </a:t>
                      </a:r>
                      <a:r>
                        <a:rPr lang="zh-CN" sz="1800" b="1" kern="100" dirty="0"/>
                        <a:t>或</a:t>
                      </a:r>
                      <a:r>
                        <a:rPr lang="en-US" sz="1800" b="1" kern="100" dirty="0"/>
                        <a:t> password</a:t>
                      </a:r>
                      <a:r>
                        <a:rPr lang="zh-CN" altLang="en-US" sz="1800" b="1" kern="100" dirty="0"/>
                        <a:t>时</a:t>
                      </a:r>
                      <a:r>
                        <a:rPr lang="zh-CN" sz="1800" b="1" kern="100" dirty="0"/>
                        <a:t>，表单元素的大小以字符为单位。对于其他类型，宽度以像素为单位</a:t>
                      </a:r>
                      <a:endParaRPr lang="zh-CN" sz="1800" b="1" kern="100" dirty="0">
                        <a:latin typeface="+mn-lt"/>
                        <a:ea typeface="+mn-ea"/>
                        <a:cs typeface="Times New Roman"/>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4"/>
                  </a:ext>
                </a:extLst>
              </a:tr>
              <a:tr h="465974">
                <a:tc>
                  <a:txBody>
                    <a:bodyPr/>
                    <a:lstStyle/>
                    <a:p>
                      <a:pPr marL="25400" marR="25400" algn="ctr">
                        <a:lnSpc>
                          <a:spcPts val="1560"/>
                        </a:lnSpc>
                        <a:spcBef>
                          <a:spcPts val="180"/>
                        </a:spcBef>
                        <a:spcAft>
                          <a:spcPts val="180"/>
                        </a:spcAft>
                      </a:pPr>
                      <a:r>
                        <a:rPr lang="en-US" sz="1800" b="1" kern="100" dirty="0" err="1"/>
                        <a:t>maxlength</a:t>
                      </a:r>
                      <a:endParaRPr lang="zh-CN" sz="1800" b="1" kern="100" dirty="0">
                        <a:latin typeface="+mn-lt"/>
                        <a:ea typeface="+mn-ea"/>
                        <a:cs typeface="Times New Roman"/>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2"/>
                    </a:solidFill>
                  </a:tcPr>
                </a:tc>
                <a:tc>
                  <a:txBody>
                    <a:bodyPr/>
                    <a:lstStyle/>
                    <a:p>
                      <a:pPr marL="25400" marR="25400" algn="just">
                        <a:lnSpc>
                          <a:spcPct val="150000"/>
                        </a:lnSpc>
                        <a:spcBef>
                          <a:spcPts val="180"/>
                        </a:spcBef>
                        <a:spcAft>
                          <a:spcPts val="180"/>
                        </a:spcAft>
                      </a:pPr>
                      <a:r>
                        <a:rPr lang="en-US" altLang="zh-CN" sz="1800" b="1" kern="100" dirty="0"/>
                        <a:t>type</a:t>
                      </a:r>
                      <a:r>
                        <a:rPr lang="zh-CN" altLang="en-US" sz="1800" b="1" kern="100" dirty="0"/>
                        <a:t>为</a:t>
                      </a:r>
                      <a:r>
                        <a:rPr lang="en-US" sz="1800" b="1" kern="100" dirty="0"/>
                        <a:t>text </a:t>
                      </a:r>
                      <a:r>
                        <a:rPr lang="zh-CN" sz="1800" b="1" kern="100" dirty="0"/>
                        <a:t>或</a:t>
                      </a:r>
                      <a:r>
                        <a:rPr lang="en-US" sz="1800" b="1" kern="100" dirty="0"/>
                        <a:t> password </a:t>
                      </a:r>
                      <a:r>
                        <a:rPr lang="zh-CN" altLang="en-US" sz="1800" b="1" kern="100" dirty="0"/>
                        <a:t>时，</a:t>
                      </a:r>
                      <a:r>
                        <a:rPr lang="zh-CN" sz="1800" b="1" kern="100" dirty="0"/>
                        <a:t>输入的最大字符数</a:t>
                      </a:r>
                      <a:endParaRPr lang="zh-CN" sz="1800" b="1" kern="100" dirty="0">
                        <a:latin typeface="+mn-lt"/>
                        <a:ea typeface="+mn-ea"/>
                        <a:cs typeface="Times New Roman"/>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5"/>
                  </a:ext>
                </a:extLst>
              </a:tr>
              <a:tr h="465974">
                <a:tc>
                  <a:txBody>
                    <a:bodyPr/>
                    <a:lstStyle/>
                    <a:p>
                      <a:pPr marL="25400" marR="25400" algn="ctr">
                        <a:lnSpc>
                          <a:spcPts val="1560"/>
                        </a:lnSpc>
                        <a:spcBef>
                          <a:spcPts val="180"/>
                        </a:spcBef>
                        <a:spcAft>
                          <a:spcPts val="180"/>
                        </a:spcAft>
                      </a:pPr>
                      <a:r>
                        <a:rPr lang="en-US" sz="1800" b="1" kern="100" dirty="0"/>
                        <a:t>checked</a:t>
                      </a:r>
                      <a:endParaRPr lang="zh-CN" sz="1800" b="1" kern="100" dirty="0">
                        <a:latin typeface="+mn-lt"/>
                        <a:ea typeface="+mn-ea"/>
                        <a:cs typeface="Times New Roman"/>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2"/>
                    </a:solidFill>
                  </a:tcPr>
                </a:tc>
                <a:tc>
                  <a:txBody>
                    <a:bodyPr/>
                    <a:lstStyle/>
                    <a:p>
                      <a:pPr marL="25400" marR="25400" algn="just">
                        <a:lnSpc>
                          <a:spcPct val="150000"/>
                        </a:lnSpc>
                        <a:spcBef>
                          <a:spcPts val="180"/>
                        </a:spcBef>
                        <a:spcAft>
                          <a:spcPts val="180"/>
                        </a:spcAft>
                      </a:pPr>
                      <a:r>
                        <a:rPr lang="en-US" altLang="zh-CN" sz="1800" b="1" kern="100" dirty="0"/>
                        <a:t>type</a:t>
                      </a:r>
                      <a:r>
                        <a:rPr lang="zh-CN" sz="1800" b="1" kern="100" dirty="0"/>
                        <a:t>为</a:t>
                      </a:r>
                      <a:r>
                        <a:rPr lang="en-US" sz="1800" b="1" kern="100" dirty="0"/>
                        <a:t>radio</a:t>
                      </a:r>
                      <a:r>
                        <a:rPr lang="zh-CN" sz="1800" b="1" kern="100" dirty="0"/>
                        <a:t>或</a:t>
                      </a:r>
                      <a:r>
                        <a:rPr lang="en-US" sz="1800" b="1" kern="100" dirty="0"/>
                        <a:t>checkbox</a:t>
                      </a:r>
                      <a:r>
                        <a:rPr lang="zh-CN" sz="1800" b="1" kern="100" dirty="0"/>
                        <a:t>时，</a:t>
                      </a:r>
                      <a:r>
                        <a:rPr lang="zh-CN" altLang="en-US" sz="1800" b="1" kern="100" dirty="0"/>
                        <a:t>指定按钮是否是被选中</a:t>
                      </a:r>
                      <a:endParaRPr lang="zh-CN" sz="1800" b="1" kern="100" dirty="0">
                        <a:latin typeface="+mn-lt"/>
                        <a:ea typeface="+mn-ea"/>
                        <a:cs typeface="Times New Roman"/>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6"/>
                  </a:ext>
                </a:extLst>
              </a:tr>
            </a:tbl>
          </a:graphicData>
        </a:graphic>
      </p:graphicFrame>
      <p:cxnSp>
        <p:nvCxnSpPr>
          <p:cNvPr id="17" name="直接箭头连接符 16"/>
          <p:cNvCxnSpPr/>
          <p:nvPr/>
        </p:nvCxnSpPr>
        <p:spPr>
          <a:xfrm flipH="1">
            <a:off x="6156175" y="1408677"/>
            <a:ext cx="130339" cy="508155"/>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8405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left)">
                                      <p:cBhvr>
                                        <p:cTn id="15" dur="500"/>
                                        <p:tgtEl>
                                          <p:spTgt spid="3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left)">
                                      <p:cBhvr>
                                        <p:cTn id="19" dur="500"/>
                                        <p:tgtEl>
                                          <p:spTgt spid="3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wipe(left)">
                                      <p:cBhvr>
                                        <p:cTn id="23" dur="500"/>
                                        <p:tgtEl>
                                          <p:spTgt spid="38"/>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up)">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6" grpId="0" animBg="1"/>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84168" y="70285"/>
            <a:ext cx="2880444" cy="954107"/>
          </a:xfrm>
          <a:prstGeom prst="rect">
            <a:avLst/>
          </a:prstGeom>
        </p:spPr>
        <p:txBody>
          <a:bodyPr/>
          <a:lstStyle/>
          <a:p>
            <a:r>
              <a:rPr lang="zh-CN" altLang="en-US" dirty="0"/>
              <a:t>表单元素</a:t>
            </a:r>
            <a:r>
              <a:rPr lang="en-US" altLang="zh-CN" dirty="0"/>
              <a:t>13-1</a:t>
            </a:r>
            <a:endParaRPr lang="zh-CN" altLang="en-US" dirty="0"/>
          </a:p>
        </p:txBody>
      </p:sp>
      <p:sp>
        <p:nvSpPr>
          <p:cNvPr id="3" name="内容占位符 2"/>
          <p:cNvSpPr>
            <a:spLocks noGrp="1"/>
          </p:cNvSpPr>
          <p:nvPr>
            <p:ph idx="4294967295"/>
          </p:nvPr>
        </p:nvSpPr>
        <p:spPr>
          <a:xfrm>
            <a:off x="784254" y="836712"/>
            <a:ext cx="7645398" cy="5143536"/>
          </a:xfrm>
          <a:prstGeom prst="rect">
            <a:avLst/>
          </a:prstGeom>
        </p:spPr>
        <p:txBody>
          <a:bodyPr/>
          <a:lstStyle/>
          <a:p>
            <a:r>
              <a:rPr lang="zh-CN" altLang="en-US"/>
              <a:t>文本框</a:t>
            </a:r>
            <a:endParaRPr lang="zh-CN" altLang="en-US" dirty="0"/>
          </a:p>
        </p:txBody>
      </p:sp>
      <p:sp>
        <p:nvSpPr>
          <p:cNvPr id="7" name="TextBox 6"/>
          <p:cNvSpPr txBox="1"/>
          <p:nvPr/>
        </p:nvSpPr>
        <p:spPr>
          <a:xfrm>
            <a:off x="179512" y="1857364"/>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语法</a:t>
            </a:r>
          </a:p>
        </p:txBody>
      </p:sp>
      <p:sp>
        <p:nvSpPr>
          <p:cNvPr id="8" name="AutoShape 3"/>
          <p:cNvSpPr>
            <a:spLocks noChangeArrowheads="1"/>
          </p:cNvSpPr>
          <p:nvPr/>
        </p:nvSpPr>
        <p:spPr bwMode="auto">
          <a:xfrm>
            <a:off x="1285852" y="2738424"/>
            <a:ext cx="6500858" cy="812530"/>
          </a:xfrm>
          <a:prstGeom prst="roundRect">
            <a:avLst>
              <a:gd name="adj" fmla="val 0"/>
            </a:avLst>
          </a:prstGeom>
          <a:solidFill>
            <a:srgbClr val="EDF5FD"/>
          </a:solidFill>
          <a:ln w="25400" cap="flat" cmpd="sng" algn="ctr">
            <a:solidFill>
              <a:srgbClr val="C0000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b="1" dirty="0">
                <a:latin typeface="+mn-lt"/>
              </a:rPr>
              <a:t>&lt;input  type=</a:t>
            </a:r>
            <a:r>
              <a:rPr lang="en-US" altLang="zh-CN" b="1" dirty="0"/>
              <a:t>"</a:t>
            </a:r>
            <a:r>
              <a:rPr lang="en-US" altLang="zh-CN" b="1" dirty="0">
                <a:solidFill>
                  <a:srgbClr val="FF0000"/>
                </a:solidFill>
                <a:latin typeface="+mn-lt"/>
              </a:rPr>
              <a:t>text</a:t>
            </a:r>
            <a:r>
              <a:rPr lang="en-US" altLang="zh-CN" b="1" dirty="0"/>
              <a:t>"</a:t>
            </a:r>
            <a:r>
              <a:rPr lang="en-US" altLang="zh-CN" b="1" dirty="0">
                <a:latin typeface="+mn-lt"/>
              </a:rPr>
              <a:t>  name=</a:t>
            </a:r>
            <a:r>
              <a:rPr lang="en-US" altLang="zh-CN" b="1" dirty="0"/>
              <a:t>"</a:t>
            </a:r>
            <a:r>
              <a:rPr lang="en-US" altLang="zh-CN" b="1" dirty="0" err="1">
                <a:latin typeface="+mn-lt"/>
              </a:rPr>
              <a:t>userName</a:t>
            </a:r>
            <a:r>
              <a:rPr lang="en-US" altLang="zh-CN" b="1" dirty="0"/>
              <a:t>"</a:t>
            </a:r>
            <a:r>
              <a:rPr lang="en-US" altLang="zh-CN" b="1" dirty="0">
                <a:latin typeface="+mn-lt"/>
              </a:rPr>
              <a:t> value=</a:t>
            </a:r>
            <a:r>
              <a:rPr lang="en-US" altLang="zh-CN" b="1" dirty="0"/>
              <a:t>"</a:t>
            </a:r>
            <a:r>
              <a:rPr lang="zh-CN" altLang="en-US" b="1" dirty="0"/>
              <a:t>用户名</a:t>
            </a:r>
            <a:r>
              <a:rPr lang="en-US" altLang="zh-CN" b="1" dirty="0"/>
              <a:t>" size="30" </a:t>
            </a:r>
            <a:r>
              <a:rPr lang="en-US" altLang="zh-CN" b="1" dirty="0" err="1"/>
              <a:t>maxlength</a:t>
            </a:r>
            <a:r>
              <a:rPr lang="en-US" altLang="zh-CN" b="1" dirty="0"/>
              <a:t>="20" /</a:t>
            </a:r>
            <a:r>
              <a:rPr lang="en-US" altLang="zh-CN" b="1" dirty="0">
                <a:latin typeface="+mn-lt"/>
              </a:rPr>
              <a:t>&gt;</a:t>
            </a:r>
          </a:p>
        </p:txBody>
      </p:sp>
      <p:sp>
        <p:nvSpPr>
          <p:cNvPr id="9" name="AutoShape 6"/>
          <p:cNvSpPr>
            <a:spLocks noChangeArrowheads="1"/>
          </p:cNvSpPr>
          <p:nvPr/>
        </p:nvSpPr>
        <p:spPr bwMode="auto">
          <a:xfrm>
            <a:off x="2143108" y="2000240"/>
            <a:ext cx="881973"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文本框</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rot="16200000" flipH="1">
            <a:off x="2550053" y="2407185"/>
            <a:ext cx="412914" cy="34483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1" name="AutoShape 6"/>
          <p:cNvSpPr>
            <a:spLocks noChangeArrowheads="1"/>
          </p:cNvSpPr>
          <p:nvPr/>
        </p:nvSpPr>
        <p:spPr bwMode="auto">
          <a:xfrm>
            <a:off x="3714744" y="2000240"/>
            <a:ext cx="1346844"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文本框名称</a:t>
            </a:r>
            <a:endParaRPr lang="en-US" altLang="zh-CN" b="1" kern="0" dirty="0">
              <a:solidFill>
                <a:schemeClr val="bg1"/>
              </a:solidFill>
              <a:latin typeface="Arial"/>
              <a:ea typeface="黑体"/>
            </a:endParaRPr>
          </a:p>
        </p:txBody>
      </p:sp>
      <p:cxnSp>
        <p:nvCxnSpPr>
          <p:cNvPr id="12" name="直接箭头连接符 11"/>
          <p:cNvCxnSpPr>
            <a:stCxn id="11" idx="2"/>
          </p:cNvCxnSpPr>
          <p:nvPr/>
        </p:nvCxnSpPr>
        <p:spPr>
          <a:xfrm rot="16200000" flipH="1">
            <a:off x="4297442" y="2463867"/>
            <a:ext cx="508156" cy="32670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3" name="AutoShape 6"/>
          <p:cNvSpPr>
            <a:spLocks noChangeArrowheads="1"/>
          </p:cNvSpPr>
          <p:nvPr/>
        </p:nvSpPr>
        <p:spPr bwMode="auto">
          <a:xfrm>
            <a:off x="5893730" y="2000240"/>
            <a:ext cx="1678666"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文本框初始值</a:t>
            </a:r>
            <a:endParaRPr lang="en-US" altLang="zh-CN" b="1" kern="0" dirty="0">
              <a:solidFill>
                <a:schemeClr val="bg1"/>
              </a:solidFill>
              <a:latin typeface="Arial"/>
              <a:ea typeface="黑体"/>
            </a:endParaRPr>
          </a:p>
        </p:txBody>
      </p:sp>
      <p:cxnSp>
        <p:nvCxnSpPr>
          <p:cNvPr id="14" name="直接箭头连接符 13"/>
          <p:cNvCxnSpPr>
            <a:stCxn id="13" idx="2"/>
          </p:cNvCxnSpPr>
          <p:nvPr/>
        </p:nvCxnSpPr>
        <p:spPr>
          <a:xfrm rot="5400000">
            <a:off x="6452228" y="2529029"/>
            <a:ext cx="436720" cy="12495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6" name="AutoShape 6"/>
          <p:cNvSpPr>
            <a:spLocks noChangeArrowheads="1"/>
          </p:cNvSpPr>
          <p:nvPr/>
        </p:nvSpPr>
        <p:spPr bwMode="auto">
          <a:xfrm>
            <a:off x="1214414" y="4071942"/>
            <a:ext cx="1346844"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文本框长度</a:t>
            </a:r>
            <a:endParaRPr lang="en-US" altLang="zh-CN" b="1" kern="0" dirty="0">
              <a:solidFill>
                <a:schemeClr val="bg1"/>
              </a:solidFill>
              <a:latin typeface="Arial"/>
              <a:ea typeface="黑体"/>
            </a:endParaRPr>
          </a:p>
        </p:txBody>
      </p:sp>
      <p:cxnSp>
        <p:nvCxnSpPr>
          <p:cNvPr id="17" name="直接箭头连接符 16"/>
          <p:cNvCxnSpPr>
            <a:stCxn id="16" idx="0"/>
          </p:cNvCxnSpPr>
          <p:nvPr/>
        </p:nvCxnSpPr>
        <p:spPr>
          <a:xfrm rot="5400000" flipH="1" flipV="1">
            <a:off x="1658282" y="3658554"/>
            <a:ext cx="642942" cy="183834"/>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3" name="AutoShape 6"/>
          <p:cNvSpPr>
            <a:spLocks noChangeArrowheads="1"/>
          </p:cNvSpPr>
          <p:nvPr/>
        </p:nvSpPr>
        <p:spPr bwMode="auto">
          <a:xfrm>
            <a:off x="3071802" y="4071942"/>
            <a:ext cx="2509020"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文本框可输入最多字符</a:t>
            </a:r>
            <a:endParaRPr lang="en-US" altLang="zh-CN" b="1" kern="0" dirty="0">
              <a:solidFill>
                <a:schemeClr val="bg1"/>
              </a:solidFill>
              <a:latin typeface="Arial"/>
              <a:ea typeface="黑体"/>
            </a:endParaRPr>
          </a:p>
        </p:txBody>
      </p:sp>
      <p:cxnSp>
        <p:nvCxnSpPr>
          <p:cNvPr id="24" name="直接箭头连接符 23"/>
          <p:cNvCxnSpPr>
            <a:stCxn id="23" idx="0"/>
          </p:cNvCxnSpPr>
          <p:nvPr/>
        </p:nvCxnSpPr>
        <p:spPr>
          <a:xfrm flipH="1" flipV="1">
            <a:off x="3929059" y="3429004"/>
            <a:ext cx="397253" cy="64293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6634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right)">
                                      <p:cBhvr>
                                        <p:cTn id="27" dur="500"/>
                                        <p:tgtEl>
                                          <p:spTgt spid="14"/>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left)">
                                      <p:cBhvr>
                                        <p:cTn id="35" dur="500"/>
                                        <p:tgtEl>
                                          <p:spTgt spid="17"/>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childTnLst>
                          </p:cTn>
                        </p:par>
                        <p:par>
                          <p:cTn id="40" fill="hold">
                            <p:stCondLst>
                              <p:cond delay="4500"/>
                            </p:stCondLst>
                            <p:childTnLst>
                              <p:par>
                                <p:cTn id="41" presetID="22" presetClass="entr" presetSubtype="2" fill="hold"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right)">
                                      <p:cBhvr>
                                        <p:cTn id="4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16" grpId="0" animBg="1"/>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72200" y="70285"/>
            <a:ext cx="2592412" cy="954107"/>
          </a:xfrm>
          <a:prstGeom prst="rect">
            <a:avLst/>
          </a:prstGeom>
        </p:spPr>
        <p:txBody>
          <a:bodyPr/>
          <a:lstStyle/>
          <a:p>
            <a:r>
              <a:rPr lang="zh-CN" altLang="en-US" dirty="0"/>
              <a:t>表单元素</a:t>
            </a:r>
            <a:r>
              <a:rPr lang="en-US" altLang="zh-CN" dirty="0"/>
              <a:t>13-2</a:t>
            </a:r>
            <a:endParaRPr lang="zh-CN" altLang="en-US" dirty="0"/>
          </a:p>
        </p:txBody>
      </p:sp>
      <p:sp>
        <p:nvSpPr>
          <p:cNvPr id="3" name="内容占位符 2"/>
          <p:cNvSpPr>
            <a:spLocks noGrp="1"/>
          </p:cNvSpPr>
          <p:nvPr>
            <p:ph idx="4294967295"/>
          </p:nvPr>
        </p:nvSpPr>
        <p:spPr>
          <a:xfrm>
            <a:off x="784254" y="836712"/>
            <a:ext cx="7645398" cy="5143536"/>
          </a:xfrm>
          <a:prstGeom prst="rect">
            <a:avLst/>
          </a:prstGeom>
        </p:spPr>
        <p:txBody>
          <a:bodyPr/>
          <a:lstStyle/>
          <a:p>
            <a:r>
              <a:rPr lang="zh-CN" altLang="en-US" dirty="0"/>
              <a:t>密码框</a:t>
            </a:r>
          </a:p>
        </p:txBody>
      </p:sp>
      <p:sp>
        <p:nvSpPr>
          <p:cNvPr id="7" name="TextBox 6"/>
          <p:cNvSpPr txBox="1"/>
          <p:nvPr/>
        </p:nvSpPr>
        <p:spPr>
          <a:xfrm>
            <a:off x="179512" y="1857364"/>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语法</a:t>
            </a:r>
          </a:p>
        </p:txBody>
      </p:sp>
      <p:sp>
        <p:nvSpPr>
          <p:cNvPr id="8" name="AutoShape 3"/>
          <p:cNvSpPr>
            <a:spLocks noChangeArrowheads="1"/>
          </p:cNvSpPr>
          <p:nvPr/>
        </p:nvSpPr>
        <p:spPr bwMode="auto">
          <a:xfrm>
            <a:off x="1285852" y="2738424"/>
            <a:ext cx="6929486" cy="452432"/>
          </a:xfrm>
          <a:prstGeom prst="roundRect">
            <a:avLst>
              <a:gd name="adj" fmla="val 0"/>
            </a:avLst>
          </a:prstGeom>
          <a:solidFill>
            <a:srgbClr val="EDF5FD"/>
          </a:solidFill>
          <a:ln w="25400" cap="flat" cmpd="sng" algn="ctr">
            <a:solidFill>
              <a:srgbClr val="C0000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b="1" dirty="0">
                <a:latin typeface="+mn-lt"/>
              </a:rPr>
              <a:t>&lt;input  type=</a:t>
            </a:r>
            <a:r>
              <a:rPr lang="en-US" altLang="zh-CN" b="1" dirty="0"/>
              <a:t>"</a:t>
            </a:r>
            <a:r>
              <a:rPr lang="en-US" altLang="zh-CN" b="1" dirty="0">
                <a:solidFill>
                  <a:srgbClr val="FF0000"/>
                </a:solidFill>
                <a:latin typeface="+mn-lt"/>
              </a:rPr>
              <a:t>password </a:t>
            </a:r>
            <a:r>
              <a:rPr lang="en-US" altLang="zh-CN" b="1" dirty="0"/>
              <a:t>"</a:t>
            </a:r>
            <a:r>
              <a:rPr lang="en-US" altLang="zh-CN" b="1" dirty="0">
                <a:latin typeface="+mn-lt"/>
              </a:rPr>
              <a:t>  name=</a:t>
            </a:r>
            <a:r>
              <a:rPr lang="en-US" altLang="zh-CN" b="1" dirty="0"/>
              <a:t>"</a:t>
            </a:r>
            <a:r>
              <a:rPr lang="en-US" altLang="zh-CN" b="1" dirty="0">
                <a:latin typeface="+mn-lt"/>
              </a:rPr>
              <a:t>pass</a:t>
            </a:r>
            <a:r>
              <a:rPr lang="en-US" altLang="zh-CN" b="1" dirty="0"/>
              <a:t>"</a:t>
            </a:r>
            <a:r>
              <a:rPr lang="en-US" altLang="zh-CN" b="1" dirty="0">
                <a:latin typeface="+mn-lt"/>
              </a:rPr>
              <a:t> </a:t>
            </a:r>
            <a:r>
              <a:rPr lang="en-US" altLang="zh-CN" b="1" dirty="0"/>
              <a:t> size="20" /</a:t>
            </a:r>
            <a:r>
              <a:rPr lang="en-US" altLang="zh-CN" b="1" dirty="0">
                <a:latin typeface="+mn-lt"/>
              </a:rPr>
              <a:t>&gt;</a:t>
            </a:r>
          </a:p>
        </p:txBody>
      </p:sp>
      <p:sp>
        <p:nvSpPr>
          <p:cNvPr id="9" name="AutoShape 6"/>
          <p:cNvSpPr>
            <a:spLocks noChangeArrowheads="1"/>
          </p:cNvSpPr>
          <p:nvPr/>
        </p:nvSpPr>
        <p:spPr bwMode="auto">
          <a:xfrm>
            <a:off x="2404143" y="2000240"/>
            <a:ext cx="881973"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密码框</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rot="16200000" flipH="1">
            <a:off x="2823447" y="2394827"/>
            <a:ext cx="484352" cy="44098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1" name="AutoShape 6"/>
          <p:cNvSpPr>
            <a:spLocks noChangeArrowheads="1"/>
          </p:cNvSpPr>
          <p:nvPr/>
        </p:nvSpPr>
        <p:spPr bwMode="auto">
          <a:xfrm>
            <a:off x="4135730" y="2000240"/>
            <a:ext cx="1579278"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密码框的名称</a:t>
            </a:r>
            <a:endParaRPr lang="en-US" altLang="zh-CN" b="1" kern="0" dirty="0">
              <a:solidFill>
                <a:schemeClr val="bg1"/>
              </a:solidFill>
              <a:latin typeface="Arial"/>
              <a:ea typeface="黑体"/>
            </a:endParaRPr>
          </a:p>
        </p:txBody>
      </p:sp>
      <p:cxnSp>
        <p:nvCxnSpPr>
          <p:cNvPr id="12" name="直接箭头连接符 11"/>
          <p:cNvCxnSpPr>
            <a:stCxn id="11" idx="2"/>
          </p:cNvCxnSpPr>
          <p:nvPr/>
        </p:nvCxnSpPr>
        <p:spPr>
          <a:xfrm rot="16200000" flipH="1">
            <a:off x="4863697" y="2434815"/>
            <a:ext cx="484354" cy="36101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3" name="AutoShape 6"/>
          <p:cNvSpPr>
            <a:spLocks noChangeArrowheads="1"/>
          </p:cNvSpPr>
          <p:nvPr/>
        </p:nvSpPr>
        <p:spPr bwMode="auto">
          <a:xfrm>
            <a:off x="6536672" y="2000240"/>
            <a:ext cx="1678666"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密码框的长度</a:t>
            </a:r>
            <a:endParaRPr lang="en-US" altLang="zh-CN" b="1" kern="0" dirty="0">
              <a:solidFill>
                <a:schemeClr val="bg1"/>
              </a:solidFill>
              <a:latin typeface="Arial"/>
              <a:ea typeface="黑体"/>
            </a:endParaRPr>
          </a:p>
        </p:txBody>
      </p:sp>
      <p:cxnSp>
        <p:nvCxnSpPr>
          <p:cNvPr id="14" name="直接箭头连接符 13"/>
          <p:cNvCxnSpPr>
            <a:stCxn id="13" idx="2"/>
          </p:cNvCxnSpPr>
          <p:nvPr/>
        </p:nvCxnSpPr>
        <p:spPr>
          <a:xfrm rot="5400000">
            <a:off x="6767677" y="2249170"/>
            <a:ext cx="484354" cy="73230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8225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right)">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Lst>
  </p:timing>
</p:sld>
</file>

<file path=ppt/theme/theme1.xml><?xml version="1.0" encoding="utf-8"?>
<a:theme xmlns:a="http://schemas.openxmlformats.org/drawingml/2006/main" name="模板">
  <a:themeElements>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a:spPr>
      <a:bodyPr/>
      <a:lstStyle>
        <a:defPPr>
          <a:defRPr/>
        </a:defPPr>
      </a:lstStyle>
      <a:style>
        <a:lnRef idx="3">
          <a:schemeClr val="accent1"/>
        </a:lnRef>
        <a:fillRef idx="0">
          <a:schemeClr val="accent1"/>
        </a:fillRef>
        <a:effectRef idx="2">
          <a:schemeClr val="accent1"/>
        </a:effectRef>
        <a:fontRef idx="minor">
          <a:schemeClr val="tx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模板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模板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7552</TotalTime>
  <Words>4410</Words>
  <Application>Microsoft Office PowerPoint</Application>
  <PresentationFormat>全屏显示(4:3)</PresentationFormat>
  <Paragraphs>492</Paragraphs>
  <Slides>40</Slides>
  <Notes>35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40</vt:i4>
      </vt:variant>
    </vt:vector>
  </HeadingPairs>
  <TitlesOfParts>
    <vt:vector size="49" baseType="lpstr">
      <vt:lpstr>黑体</vt:lpstr>
      <vt:lpstr>楷体_GB2312</vt:lpstr>
      <vt:lpstr>宋体</vt:lpstr>
      <vt:lpstr>微软雅黑</vt:lpstr>
      <vt:lpstr>Arial</vt:lpstr>
      <vt:lpstr>Tahoma</vt:lpstr>
      <vt:lpstr>Times New Roman</vt:lpstr>
      <vt:lpstr>Wingdings</vt:lpstr>
      <vt:lpstr>模板</vt:lpstr>
      <vt:lpstr>第三章 表单</vt:lpstr>
      <vt:lpstr>回顾</vt:lpstr>
      <vt:lpstr>本章任务</vt:lpstr>
      <vt:lpstr>本章目标</vt:lpstr>
      <vt:lpstr>表单在网页中的应用</vt:lpstr>
      <vt:lpstr>表单语法</vt:lpstr>
      <vt:lpstr>表单元素格式</vt:lpstr>
      <vt:lpstr>表单元素13-1</vt:lpstr>
      <vt:lpstr>表单元素13-2</vt:lpstr>
      <vt:lpstr>表单元素13-3</vt:lpstr>
      <vt:lpstr>表单元素13-4</vt:lpstr>
      <vt:lpstr>表单元素13-5</vt:lpstr>
      <vt:lpstr>表单元素13-6</vt:lpstr>
      <vt:lpstr>表单元素13-7</vt:lpstr>
      <vt:lpstr>表单元素13-8</vt:lpstr>
      <vt:lpstr>表单元素13-9</vt:lpstr>
      <vt:lpstr>表单元素13-10</vt:lpstr>
      <vt:lpstr>表单元素13-11</vt:lpstr>
      <vt:lpstr>表单元素13-12</vt:lpstr>
      <vt:lpstr>表单元素13-13</vt:lpstr>
      <vt:lpstr>练习—网易邮箱登录页面2-1</vt:lpstr>
      <vt:lpstr>练习—网易邮箱登录页面2-2</vt:lpstr>
      <vt:lpstr>练习—制作人人网注册页面</vt:lpstr>
      <vt:lpstr>练习—制作阿里巴巴会员注册页面</vt:lpstr>
      <vt:lpstr>表单的高级应用</vt:lpstr>
      <vt:lpstr>隐藏域</vt:lpstr>
      <vt:lpstr>只读和禁用</vt:lpstr>
      <vt:lpstr>表单元素的标注</vt:lpstr>
      <vt:lpstr>练习—完善人人网注册页面</vt:lpstr>
      <vt:lpstr>表单的初级验证</vt:lpstr>
      <vt:lpstr>表单初级验证的方法</vt:lpstr>
      <vt:lpstr>placeholder</vt:lpstr>
      <vt:lpstr>required</vt:lpstr>
      <vt:lpstr>pattern</vt:lpstr>
      <vt:lpstr>HTML语义化</vt:lpstr>
      <vt:lpstr>HTML语义化</vt:lpstr>
      <vt:lpstr>HTML语义化</vt:lpstr>
      <vt:lpstr>练习—制作QQ注册页面验证</vt:lpstr>
      <vt:lpstr>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第1章内容回顾</dc:title>
  <dc:creator>xiaojing.dai</dc:creator>
  <cp:lastModifiedBy>Youliang Wang</cp:lastModifiedBy>
  <cp:revision>1251</cp:revision>
  <dcterms:created xsi:type="dcterms:W3CDTF">2006-03-08T06:55:38Z</dcterms:created>
  <dcterms:modified xsi:type="dcterms:W3CDTF">2017-11-21T08:37:29Z</dcterms:modified>
</cp:coreProperties>
</file>