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49"/>
  </p:notesMasterIdLst>
  <p:handoutMasterIdLst>
    <p:handoutMasterId r:id="rId50"/>
  </p:handoutMasterIdLst>
  <p:sldIdLst>
    <p:sldId id="256" r:id="rId2"/>
    <p:sldId id="550" r:id="rId3"/>
    <p:sldId id="552" r:id="rId4"/>
    <p:sldId id="553" r:id="rId5"/>
    <p:sldId id="555" r:id="rId6"/>
    <p:sldId id="554" r:id="rId7"/>
    <p:sldId id="586" r:id="rId8"/>
    <p:sldId id="587" r:id="rId9"/>
    <p:sldId id="556" r:id="rId10"/>
    <p:sldId id="557" r:id="rId11"/>
    <p:sldId id="588" r:id="rId12"/>
    <p:sldId id="589" r:id="rId13"/>
    <p:sldId id="590" r:id="rId14"/>
    <p:sldId id="591" r:id="rId15"/>
    <p:sldId id="592" r:id="rId16"/>
    <p:sldId id="593" r:id="rId17"/>
    <p:sldId id="594" r:id="rId18"/>
    <p:sldId id="595" r:id="rId19"/>
    <p:sldId id="596" r:id="rId20"/>
    <p:sldId id="558" r:id="rId21"/>
    <p:sldId id="559" r:id="rId22"/>
    <p:sldId id="560" r:id="rId23"/>
    <p:sldId id="561" r:id="rId24"/>
    <p:sldId id="573" r:id="rId25"/>
    <p:sldId id="598" r:id="rId26"/>
    <p:sldId id="574" r:id="rId27"/>
    <p:sldId id="575" r:id="rId28"/>
    <p:sldId id="601" r:id="rId29"/>
    <p:sldId id="600" r:id="rId30"/>
    <p:sldId id="602" r:id="rId31"/>
    <p:sldId id="603" r:id="rId32"/>
    <p:sldId id="604" r:id="rId33"/>
    <p:sldId id="619" r:id="rId34"/>
    <p:sldId id="605" r:id="rId35"/>
    <p:sldId id="606" r:id="rId36"/>
    <p:sldId id="607" r:id="rId37"/>
    <p:sldId id="621" r:id="rId38"/>
    <p:sldId id="608" r:id="rId39"/>
    <p:sldId id="609" r:id="rId40"/>
    <p:sldId id="610" r:id="rId41"/>
    <p:sldId id="611" r:id="rId42"/>
    <p:sldId id="612" r:id="rId43"/>
    <p:sldId id="613" r:id="rId44"/>
    <p:sldId id="614" r:id="rId45"/>
    <p:sldId id="615" r:id="rId46"/>
    <p:sldId id="585" r:id="rId47"/>
    <p:sldId id="62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C83B8"/>
    <a:srgbClr val="0E9CDE"/>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5395" autoAdjust="0"/>
  </p:normalViewPr>
  <p:slideViewPr>
    <p:cSldViewPr>
      <p:cViewPr varScale="1">
        <p:scale>
          <a:sx n="57" d="100"/>
          <a:sy n="57" d="100"/>
        </p:scale>
        <p:origin x="1484" y="5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回顾：上次课的教学内容和学员已学过的相关技术内容</a:t>
            </a:r>
            <a:endParaRPr lang="en-US" altLang="zh-CN" dirty="0"/>
          </a:p>
          <a:p>
            <a:r>
              <a:rPr lang="zh-CN" altLang="en-US" dirty="0"/>
              <a:t>作业点评：点评作业的提交情况和共性问题，目的是给学员作业反馈以促进学员完成作业的积极性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介绍在</a:t>
            </a:r>
            <a:r>
              <a:rPr lang="en-US" altLang="zh-CN" dirty="0"/>
              <a:t>HTML</a:t>
            </a:r>
            <a:r>
              <a:rPr lang="zh-CN" altLang="en-US" dirty="0"/>
              <a:t>引入</a:t>
            </a:r>
            <a:r>
              <a:rPr lang="en-US" altLang="zh-CN" dirty="0"/>
              <a:t>CSS</a:t>
            </a:r>
            <a:r>
              <a:rPr lang="zh-CN" altLang="en-US" dirty="0"/>
              <a:t>样式表有</a:t>
            </a:r>
            <a:r>
              <a:rPr lang="en-US" altLang="zh-CN" dirty="0"/>
              <a:t>3</a:t>
            </a:r>
            <a:r>
              <a:rPr lang="zh-CN" altLang="en-US" dirty="0"/>
              <a:t>种方法即可，后面详细讲解各种方法</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、讲解使用</a:t>
            </a:r>
            <a:r>
              <a:rPr lang="en-US" altLang="zh-CN" dirty="0"/>
              <a:t>style</a:t>
            </a:r>
            <a:r>
              <a:rPr lang="zh-CN" altLang="en-US" dirty="0"/>
              <a:t>属性在标签</a:t>
            </a:r>
            <a:r>
              <a:rPr lang="zh-CN" altLang="en-US" baseline="0" dirty="0"/>
              <a:t>中引入</a:t>
            </a:r>
            <a:r>
              <a:rPr lang="en-US" altLang="zh-CN" baseline="0" dirty="0"/>
              <a:t>CSS</a:t>
            </a:r>
            <a:r>
              <a:rPr lang="zh-CN" altLang="en-US" baseline="0" dirty="0"/>
              <a:t>样式的用法</a:t>
            </a:r>
            <a:endParaRPr lang="en-US" altLang="zh-CN" baseline="0" dirty="0"/>
          </a:p>
          <a:p>
            <a:r>
              <a:rPr lang="en-US" altLang="zh-CN" baseline="0" dirty="0"/>
              <a:t>2</a:t>
            </a:r>
            <a:r>
              <a:rPr lang="zh-CN" altLang="en-US" baseline="0" dirty="0"/>
              <a:t>、说明</a:t>
            </a:r>
            <a:r>
              <a:rPr lang="zh-CN" altLang="en-US" sz="1200" kern="1200" dirty="0">
                <a:solidFill>
                  <a:schemeClr val="tx1"/>
                </a:solidFill>
                <a:latin typeface="Times New Roman" pitchFamily="18" charset="0"/>
                <a:ea typeface="宋体" pitchFamily="2" charset="-122"/>
                <a:cs typeface="+mn-cs"/>
              </a:rPr>
              <a:t>使用</a:t>
            </a:r>
            <a:r>
              <a:rPr lang="en-US" sz="1200" kern="1200" dirty="0">
                <a:solidFill>
                  <a:schemeClr val="tx1"/>
                </a:solidFill>
                <a:latin typeface="Times New Roman" pitchFamily="18" charset="0"/>
                <a:ea typeface="宋体" pitchFamily="2" charset="-122"/>
                <a:cs typeface="+mn-cs"/>
              </a:rPr>
              <a:t>style</a:t>
            </a:r>
            <a:r>
              <a:rPr lang="zh-CN" altLang="en-US" sz="1200" kern="1200" dirty="0">
                <a:solidFill>
                  <a:schemeClr val="tx1"/>
                </a:solidFill>
                <a:latin typeface="Times New Roman" pitchFamily="18" charset="0"/>
                <a:ea typeface="宋体" pitchFamily="2" charset="-122"/>
                <a:cs typeface="+mn-cs"/>
              </a:rPr>
              <a:t>属性设置</a:t>
            </a:r>
            <a:r>
              <a:rPr lang="en-US" sz="1200" kern="1200" dirty="0">
                <a:solidFill>
                  <a:schemeClr val="tx1"/>
                </a:solidFill>
                <a:latin typeface="Times New Roman" pitchFamily="18" charset="0"/>
                <a:ea typeface="宋体" pitchFamily="2" charset="-122"/>
                <a:cs typeface="+mn-cs"/>
              </a:rPr>
              <a:t>CSS</a:t>
            </a:r>
            <a:r>
              <a:rPr lang="zh-CN" altLang="en-US" sz="1200" kern="1200" dirty="0">
                <a:solidFill>
                  <a:schemeClr val="tx1"/>
                </a:solidFill>
                <a:latin typeface="Times New Roman" pitchFamily="18" charset="0"/>
                <a:ea typeface="宋体" pitchFamily="2" charset="-122"/>
                <a:cs typeface="+mn-cs"/>
              </a:rPr>
              <a:t>样式仅对当前的</a:t>
            </a:r>
            <a:r>
              <a:rPr lang="en-US" sz="1200" kern="1200" dirty="0">
                <a:solidFill>
                  <a:schemeClr val="tx1"/>
                </a:solidFill>
                <a:latin typeface="Times New Roman" pitchFamily="18" charset="0"/>
                <a:ea typeface="宋体" pitchFamily="2" charset="-122"/>
                <a:cs typeface="+mn-cs"/>
              </a:rPr>
              <a:t>HTML</a:t>
            </a:r>
            <a:r>
              <a:rPr lang="zh-CN" altLang="en-US" sz="1200" kern="1200" dirty="0">
                <a:solidFill>
                  <a:schemeClr val="tx1"/>
                </a:solidFill>
                <a:latin typeface="Times New Roman" pitchFamily="18" charset="0"/>
                <a:ea typeface="宋体" pitchFamily="2" charset="-122"/>
                <a:cs typeface="+mn-cs"/>
              </a:rPr>
              <a:t>标签起作为，并且是写在</a:t>
            </a:r>
            <a:r>
              <a:rPr lang="en-US" sz="1200" kern="1200" dirty="0">
                <a:solidFill>
                  <a:schemeClr val="tx1"/>
                </a:solidFill>
                <a:latin typeface="Times New Roman" pitchFamily="18" charset="0"/>
                <a:ea typeface="宋体" pitchFamily="2" charset="-122"/>
                <a:cs typeface="+mn-cs"/>
              </a:rPr>
              <a:t>HTML</a:t>
            </a:r>
            <a:r>
              <a:rPr lang="zh-CN" altLang="en-US" sz="1200" kern="1200" dirty="0">
                <a:solidFill>
                  <a:schemeClr val="tx1"/>
                </a:solidFill>
                <a:latin typeface="Times New Roman" pitchFamily="18" charset="0"/>
                <a:ea typeface="宋体" pitchFamily="2" charset="-122"/>
                <a:cs typeface="+mn-cs"/>
              </a:rPr>
              <a:t>标签中的</a:t>
            </a:r>
            <a:endParaRPr lang="en-US" altLang="zh-CN" sz="1200" kern="1200" dirty="0">
              <a:solidFill>
                <a:schemeClr val="tx1"/>
              </a:solidFill>
              <a:latin typeface="Times New Roman" pitchFamily="18" charset="0"/>
              <a:ea typeface="宋体" pitchFamily="2" charset="-122"/>
              <a:cs typeface="+mn-cs"/>
            </a:endParaRPr>
          </a:p>
          <a:p>
            <a:r>
              <a:rPr lang="en-US" altLang="zh-CN" sz="1200" kern="1200" dirty="0">
                <a:solidFill>
                  <a:schemeClr val="tx1"/>
                </a:solidFill>
                <a:latin typeface="Times New Roman" pitchFamily="18" charset="0"/>
                <a:ea typeface="宋体" pitchFamily="2" charset="-122"/>
                <a:cs typeface="+mn-cs"/>
              </a:rPr>
              <a:t>3</a:t>
            </a:r>
            <a:r>
              <a:rPr lang="zh-CN" altLang="en-US" sz="1200" kern="1200" dirty="0">
                <a:solidFill>
                  <a:schemeClr val="tx1"/>
                </a:solidFill>
                <a:latin typeface="Times New Roman" pitchFamily="18" charset="0"/>
                <a:ea typeface="宋体" pitchFamily="2" charset="-122"/>
                <a:cs typeface="+mn-cs"/>
              </a:rPr>
              <a:t>、总结说明这种方式不能起到内容与表现相分离，本质上没有体现出</a:t>
            </a:r>
            <a:r>
              <a:rPr lang="en-US" sz="1200" kern="1200" dirty="0">
                <a:solidFill>
                  <a:schemeClr val="tx1"/>
                </a:solidFill>
                <a:latin typeface="Times New Roman" pitchFamily="18" charset="0"/>
                <a:ea typeface="宋体" pitchFamily="2" charset="-122"/>
                <a:cs typeface="+mn-cs"/>
              </a:rPr>
              <a:t>CSS</a:t>
            </a:r>
            <a:r>
              <a:rPr lang="zh-CN" altLang="en-US" sz="1200" kern="1200" dirty="0">
                <a:solidFill>
                  <a:schemeClr val="tx1"/>
                </a:solidFill>
                <a:latin typeface="Times New Roman" pitchFamily="18" charset="0"/>
                <a:ea typeface="宋体" pitchFamily="2" charset="-122"/>
                <a:cs typeface="+mn-cs"/>
              </a:rPr>
              <a:t>的优势，因此不推荐使用。</a:t>
            </a:r>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、讲解什么是内部样式表，说明前面的例子全部都是使用了内部样式表</a:t>
            </a:r>
            <a:endParaRPr lang="en-US" altLang="zh-CN" baseline="0" dirty="0"/>
          </a:p>
          <a:p>
            <a:r>
              <a:rPr lang="en-US" altLang="zh-CN" baseline="0" dirty="0"/>
              <a:t>2</a:t>
            </a:r>
            <a:r>
              <a:rPr lang="zh-CN" altLang="en-US" baseline="0" dirty="0"/>
              <a:t>、讲解使用内部样式表的优点和缺点</a:t>
            </a:r>
            <a:endParaRPr lang="en-US" altLang="zh-CN" baseline="0" dirty="0"/>
          </a:p>
          <a:p>
            <a:r>
              <a:rPr lang="en-US" altLang="zh-CN" baseline="0" dirty="0"/>
              <a:t>3</a:t>
            </a:r>
            <a:r>
              <a:rPr lang="zh-CN" altLang="en-US" baseline="0" dirty="0"/>
              <a:t>、最后总结引出外部样式表</a:t>
            </a:r>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、讲解什么是外部样式表</a:t>
            </a:r>
            <a:endParaRPr lang="en-US" altLang="zh-CN" dirty="0"/>
          </a:p>
          <a:p>
            <a:r>
              <a:rPr lang="en-US" altLang="zh-CN" dirty="0"/>
              <a:t>2</a:t>
            </a:r>
            <a:r>
              <a:rPr lang="zh-CN" altLang="en-US" dirty="0"/>
              <a:t>、介绍</a:t>
            </a:r>
            <a:r>
              <a:rPr lang="en-US" altLang="zh-CN" dirty="0"/>
              <a:t>HTML</a:t>
            </a:r>
            <a:r>
              <a:rPr lang="zh-CN" altLang="en-US" dirty="0"/>
              <a:t>引入外部样式表的两种方法</a:t>
            </a:r>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、讲解使用</a:t>
            </a:r>
            <a:r>
              <a:rPr lang="en-US" altLang="zh-CN" dirty="0"/>
              <a:t>&lt;link&gt;</a:t>
            </a:r>
            <a:r>
              <a:rPr lang="zh-CN" altLang="en-US" dirty="0"/>
              <a:t>标签链接外部样式表，并讲解各参数的含义，</a:t>
            </a:r>
            <a:r>
              <a:rPr lang="en-US" altLang="zh-CN" dirty="0"/>
              <a:t>&lt;link&gt;</a:t>
            </a:r>
            <a:r>
              <a:rPr lang="zh-CN" altLang="en-US" dirty="0"/>
              <a:t>标签必须放在</a:t>
            </a:r>
            <a:r>
              <a:rPr lang="en-US" altLang="zh-CN" dirty="0"/>
              <a:t>&lt;head&gt;</a:t>
            </a:r>
            <a:r>
              <a:rPr lang="zh-CN" altLang="en-US" dirty="0"/>
              <a:t>标签中</a:t>
            </a:r>
            <a:endParaRPr lang="en-US" altLang="zh-CN" dirty="0"/>
          </a:p>
          <a:p>
            <a:r>
              <a:rPr lang="en-US" altLang="zh-CN" dirty="0"/>
              <a:t>2</a:t>
            </a:r>
            <a:r>
              <a:rPr lang="zh-CN" altLang="en-US" dirty="0"/>
              <a:t>、讲解外部样式表的优点，在网站中的广泛应用</a:t>
            </a:r>
            <a:endParaRPr lang="en-US" altLang="zh-CN" dirty="0"/>
          </a:p>
          <a:p>
            <a:r>
              <a:rPr lang="en-US" altLang="zh-CN" dirty="0"/>
              <a:t>3</a:t>
            </a:r>
            <a:r>
              <a:rPr lang="zh-CN" altLang="en-US" dirty="0"/>
              <a:t>、最后演示示例，演示示例时从示例</a:t>
            </a:r>
            <a:r>
              <a:rPr lang="en-US" altLang="zh-CN" dirty="0"/>
              <a:t>3</a:t>
            </a:r>
            <a:r>
              <a:rPr lang="zh-CN" altLang="en-US" dirty="0"/>
              <a:t>的状态开始演示，首先把示例</a:t>
            </a:r>
            <a:r>
              <a:rPr lang="en-US" altLang="zh-CN" dirty="0"/>
              <a:t>3</a:t>
            </a:r>
            <a:r>
              <a:rPr lang="zh-CN" altLang="en-US" dirty="0"/>
              <a:t>中内部样式表中的</a:t>
            </a:r>
            <a:r>
              <a:rPr lang="en-US" altLang="zh-CN" dirty="0"/>
              <a:t>CSS</a:t>
            </a:r>
            <a:r>
              <a:rPr lang="zh-CN" altLang="en-US" dirty="0"/>
              <a:t>样式保存在一个</a:t>
            </a:r>
            <a:r>
              <a:rPr lang="en-US" altLang="zh-CN" dirty="0" err="1"/>
              <a:t>css</a:t>
            </a:r>
            <a:r>
              <a:rPr lang="zh-CN" altLang="en-US" dirty="0"/>
              <a:t>样式表中，然后再在</a:t>
            </a:r>
            <a:r>
              <a:rPr lang="en-US" altLang="zh-CN" dirty="0"/>
              <a:t>HTML</a:t>
            </a:r>
            <a:r>
              <a:rPr lang="zh-CN" altLang="en-US" dirty="0"/>
              <a:t>中使用</a:t>
            </a:r>
            <a:r>
              <a:rPr lang="en-US" altLang="zh-CN" dirty="0"/>
              <a:t>&lt;link&gt;</a:t>
            </a:r>
            <a:r>
              <a:rPr lang="zh-CN" altLang="en-US" dirty="0"/>
              <a:t>标签链接外样式表，最后再在浏览器中查看页面效果，再次说明外部样式表在网页中的优点和广泛应用</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a:t>
            </a:r>
            <a:r>
              <a:rPr lang="zh-CN" altLang="en-US" b="0" dirty="0"/>
              <a:t>使用</a:t>
            </a:r>
            <a:r>
              <a:rPr lang="en-US" altLang="zh-CN" sz="1000" b="0" kern="1200" dirty="0">
                <a:solidFill>
                  <a:srgbClr val="FF0000"/>
                </a:solidFill>
                <a:latin typeface="Times New Roman" pitchFamily="18" charset="0"/>
                <a:ea typeface="宋体" pitchFamily="2" charset="-122"/>
                <a:cs typeface="+mn-cs"/>
              </a:rPr>
              <a:t>@import</a:t>
            </a:r>
            <a:r>
              <a:rPr lang="zh-CN" altLang="en-US" sz="1000" b="0" kern="1200" dirty="0">
                <a:solidFill>
                  <a:srgbClr val="FF0000"/>
                </a:solidFill>
                <a:latin typeface="Times New Roman" pitchFamily="18" charset="0"/>
                <a:ea typeface="宋体" pitchFamily="2" charset="-122"/>
                <a:cs typeface="+mn-cs"/>
              </a:rPr>
              <a:t>导入</a:t>
            </a:r>
            <a:r>
              <a:rPr lang="zh-CN" altLang="en-US" b="0" dirty="0"/>
              <a:t>外部样式</a:t>
            </a:r>
            <a:r>
              <a:rPr lang="zh-CN" altLang="en-US" dirty="0"/>
              <a:t>表，讲解各参数的含义</a:t>
            </a:r>
            <a:endParaRPr lang="en-US" altLang="zh-CN" dirty="0"/>
          </a:p>
          <a:p>
            <a:r>
              <a:rPr lang="en-US" altLang="zh-CN" dirty="0"/>
              <a:t>2</a:t>
            </a:r>
            <a:r>
              <a:rPr lang="zh-CN" altLang="en-US" dirty="0"/>
              <a:t>、然后演示示例</a:t>
            </a:r>
            <a:r>
              <a:rPr lang="en-US" altLang="zh-CN" dirty="0"/>
              <a:t>5</a:t>
            </a:r>
            <a:r>
              <a:rPr lang="zh-CN" altLang="en-US" dirty="0"/>
              <a:t>，把示例</a:t>
            </a:r>
            <a:r>
              <a:rPr lang="en-US" altLang="zh-CN" dirty="0"/>
              <a:t>4</a:t>
            </a:r>
            <a:r>
              <a:rPr lang="zh-CN" altLang="en-US" dirty="0"/>
              <a:t>中的链接外部样式表方法修改为导入外部样式表的方法，</a:t>
            </a:r>
            <a:endParaRPr lang="en-US" altLang="zh-CN" dirty="0"/>
          </a:p>
          <a:p>
            <a:r>
              <a:rPr lang="en-US" altLang="zh-CN" dirty="0"/>
              <a:t>3</a:t>
            </a:r>
            <a:r>
              <a:rPr lang="zh-CN" altLang="en-US" dirty="0"/>
              <a:t>、演示示例时，修改上一页的示例，把链接式改变导入式，边演示边讲解，最后再在浏览器中查看页面效果，说明两者页面显示效果一样</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r>
              <a:rPr lang="en-US" altLang="zh-CN" dirty="0"/>
              <a:t>&lt;link/&gt;</a:t>
            </a:r>
            <a:r>
              <a:rPr lang="zh-CN" altLang="en-US" dirty="0"/>
              <a:t>标签是属于</a:t>
            </a:r>
            <a:r>
              <a:rPr lang="en-US" altLang="zh-CN" dirty="0"/>
              <a:t>XHTML</a:t>
            </a:r>
            <a:r>
              <a:rPr lang="zh-CN" altLang="en-US" dirty="0"/>
              <a:t>范畴的，</a:t>
            </a:r>
            <a:r>
              <a:rPr lang="en-US" altLang="zh-CN" dirty="0"/>
              <a:t>@import</a:t>
            </a:r>
            <a:r>
              <a:rPr lang="zh-CN" altLang="en-US" dirty="0"/>
              <a:t>是属于</a:t>
            </a:r>
            <a:r>
              <a:rPr lang="en-US" altLang="zh-CN" dirty="0"/>
              <a:t>CSS2.1</a:t>
            </a:r>
            <a:r>
              <a:rPr lang="zh-CN" altLang="en-US" dirty="0"/>
              <a:t>中特有的。</a:t>
            </a:r>
          </a:p>
          <a:p>
            <a:r>
              <a:rPr lang="en-US" altLang="zh-CN" dirty="0"/>
              <a:t>2</a:t>
            </a:r>
            <a:r>
              <a:rPr lang="zh-CN" altLang="en-US" dirty="0"/>
              <a:t>、使用</a:t>
            </a:r>
            <a:r>
              <a:rPr lang="en-US" altLang="zh-CN" dirty="0"/>
              <a:t>&lt;link/&gt;</a:t>
            </a:r>
            <a:r>
              <a:rPr lang="zh-CN" altLang="en-US" dirty="0"/>
              <a:t>链接的</a:t>
            </a:r>
            <a:r>
              <a:rPr lang="en-US" altLang="zh-CN" dirty="0"/>
              <a:t>CSS</a:t>
            </a:r>
            <a:r>
              <a:rPr lang="zh-CN" altLang="en-US" dirty="0"/>
              <a:t>是客户端浏览网页时先将外部</a:t>
            </a:r>
            <a:r>
              <a:rPr lang="en-US" altLang="zh-CN" dirty="0"/>
              <a:t>CSS</a:t>
            </a:r>
            <a:r>
              <a:rPr lang="zh-CN" altLang="en-US" dirty="0"/>
              <a:t>文件加载到网页当中，然后再进行编译显示，所以这种情况下显示出来的网页与用户预期的效果一样，即使网速再慢也一样的效果。</a:t>
            </a:r>
          </a:p>
          <a:p>
            <a:r>
              <a:rPr lang="en-US" altLang="zh-CN" dirty="0"/>
              <a:t>3</a:t>
            </a:r>
            <a:r>
              <a:rPr lang="zh-CN" altLang="en-US" dirty="0"/>
              <a:t>、使用</a:t>
            </a:r>
            <a:r>
              <a:rPr lang="en-US" altLang="zh-CN" dirty="0"/>
              <a:t>@import</a:t>
            </a:r>
            <a:r>
              <a:rPr lang="zh-CN" altLang="en-US" dirty="0"/>
              <a:t>导入的</a:t>
            </a:r>
            <a:r>
              <a:rPr lang="en-US" altLang="zh-CN" dirty="0"/>
              <a:t>CSS</a:t>
            </a:r>
            <a:r>
              <a:rPr lang="zh-CN" altLang="en-US" dirty="0"/>
              <a:t>文件，客户端在浏览网页时是先将</a:t>
            </a:r>
            <a:r>
              <a:rPr lang="en-US" altLang="zh-CN" dirty="0"/>
              <a:t>HTML</a:t>
            </a:r>
            <a:r>
              <a:rPr lang="zh-CN" altLang="en-US" dirty="0"/>
              <a:t>结构呈现出来，再把外部</a:t>
            </a:r>
            <a:r>
              <a:rPr lang="en-US" altLang="zh-CN" dirty="0"/>
              <a:t>CSS</a:t>
            </a:r>
            <a:r>
              <a:rPr lang="zh-CN" altLang="en-US" dirty="0"/>
              <a:t>文件加载到网页当中，当然最终的效果也与使用</a:t>
            </a:r>
            <a:r>
              <a:rPr lang="en-US" altLang="zh-CN" dirty="0"/>
              <a:t>&lt;link/&gt;</a:t>
            </a:r>
            <a:r>
              <a:rPr lang="zh-CN" altLang="en-US" dirty="0"/>
              <a:t>链接文件效果一样，只是当网速较慢时会先显示没有</a:t>
            </a:r>
            <a:r>
              <a:rPr lang="en-US" altLang="zh-CN" dirty="0"/>
              <a:t>CSS</a:t>
            </a:r>
            <a:r>
              <a:rPr lang="zh-CN" altLang="en-US" dirty="0"/>
              <a:t>统一布局的</a:t>
            </a:r>
            <a:r>
              <a:rPr lang="en-US" altLang="zh-CN" dirty="0"/>
              <a:t>HTML</a:t>
            </a:r>
            <a:r>
              <a:rPr lang="zh-CN" altLang="en-US" dirty="0"/>
              <a:t>网页，这样就会给用户很不好的感觉。这个也是现在目前大多少网站采用链接外部样式表的主要原因。</a:t>
            </a:r>
          </a:p>
          <a:p>
            <a:r>
              <a:rPr lang="en-US" altLang="zh-CN" dirty="0"/>
              <a:t>4</a:t>
            </a:r>
            <a:r>
              <a:rPr lang="zh-CN" altLang="en-US" dirty="0"/>
              <a:t>、由于</a:t>
            </a:r>
            <a:r>
              <a:rPr lang="en-US" altLang="zh-CN" dirty="0"/>
              <a:t>@import</a:t>
            </a:r>
            <a:r>
              <a:rPr lang="zh-CN" altLang="en-US" dirty="0"/>
              <a:t>是属于</a:t>
            </a:r>
            <a:r>
              <a:rPr lang="en-US" altLang="zh-CN" dirty="0"/>
              <a:t>CSS2.1</a:t>
            </a:r>
            <a:r>
              <a:rPr lang="zh-CN" altLang="en-US" dirty="0"/>
              <a:t>中特有的，因此对于不兼容</a:t>
            </a:r>
            <a:r>
              <a:rPr lang="en-US" altLang="zh-CN" dirty="0"/>
              <a:t>CSS2.1</a:t>
            </a:r>
            <a:r>
              <a:rPr lang="zh-CN" altLang="en-US" dirty="0"/>
              <a:t>的浏览器来说就是无效的。</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就近原则：越接近标签的样式优先级越高</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、打开页面，根据页面效果讲解需求</a:t>
            </a:r>
            <a:endParaRPr lang="en-US" altLang="zh-CN" dirty="0"/>
          </a:p>
          <a:p>
            <a:r>
              <a:rPr lang="en-US" altLang="zh-CN" dirty="0"/>
              <a:t>2</a:t>
            </a:r>
            <a:r>
              <a:rPr lang="zh-CN" altLang="en-US" dirty="0"/>
              <a:t>、学员独立完成页面的制作，教员巡视指导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、首先介绍三种选择器，然后讲解标签选择器，说明什么是标签选择器</a:t>
            </a:r>
            <a:endParaRPr lang="en-US" altLang="zh-CN" dirty="0"/>
          </a:p>
          <a:p>
            <a:r>
              <a:rPr lang="en-US" altLang="zh-CN" dirty="0"/>
              <a:t>2</a:t>
            </a:r>
            <a:r>
              <a:rPr lang="zh-CN" altLang="en-US" dirty="0"/>
              <a:t>、然后演示示例，边演示边讲解，演示如何在</a:t>
            </a:r>
            <a:r>
              <a:rPr lang="en-US" altLang="zh-CN" dirty="0"/>
              <a:t>HTML</a:t>
            </a:r>
            <a:r>
              <a:rPr lang="zh-CN" altLang="en-US" dirty="0"/>
              <a:t>中创建</a:t>
            </a:r>
            <a:r>
              <a:rPr lang="en-US" altLang="zh-CN" dirty="0"/>
              <a:t>CSS</a:t>
            </a:r>
            <a:r>
              <a:rPr lang="zh-CN" altLang="en-US" dirty="0"/>
              <a:t>样式及如何创建标签选择器，</a:t>
            </a:r>
            <a:r>
              <a:rPr lang="en-US" altLang="zh-CN" dirty="0"/>
              <a:t>HTML</a:t>
            </a:r>
            <a:r>
              <a:rPr lang="zh-CN" altLang="en-US" dirty="0"/>
              <a:t>如何应用标签选择器，最后在浏览器中查看页面效果，说明标签选择器声明后立即对标签产生作用</a:t>
            </a:r>
            <a:endParaRPr lang="en-US" altLang="zh-CN" dirty="0"/>
          </a:p>
          <a:p>
            <a:r>
              <a:rPr lang="en-US" altLang="zh-CN" dirty="0"/>
              <a:t>3</a:t>
            </a:r>
            <a:r>
              <a:rPr lang="zh-CN" altLang="en-US" dirty="0"/>
              <a:t>、最后总结标签选择器的语法结构</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、讲解一些特殊的实现效果，单纯使用标签选择器不能实现，从而引出类选择器</a:t>
            </a:r>
            <a:endParaRPr lang="en-US" altLang="zh-CN" dirty="0"/>
          </a:p>
          <a:p>
            <a:r>
              <a:rPr lang="en-US" altLang="zh-CN" dirty="0"/>
              <a:t>2</a:t>
            </a:r>
            <a:r>
              <a:rPr lang="zh-CN" altLang="en-US" dirty="0"/>
              <a:t>、对比标签选择器进行讲解，强调选择器名称不一样，再讲解如何在</a:t>
            </a:r>
            <a:r>
              <a:rPr lang="en-US" altLang="zh-CN" dirty="0"/>
              <a:t>HTML</a:t>
            </a:r>
            <a:r>
              <a:rPr lang="zh-CN" altLang="en-US" dirty="0"/>
              <a:t>标签中应用类选择器</a:t>
            </a:r>
            <a:endParaRPr lang="en-US" altLang="zh-CN" dirty="0"/>
          </a:p>
          <a:p>
            <a:r>
              <a:rPr lang="en-US" altLang="zh-CN" dirty="0"/>
              <a:t>3</a:t>
            </a:r>
            <a:r>
              <a:rPr lang="zh-CN" altLang="en-US" dirty="0"/>
              <a:t>、最后演示示例，边演示边讲解，演示如何在</a:t>
            </a:r>
            <a:r>
              <a:rPr lang="en-US" altLang="zh-CN" dirty="0"/>
              <a:t>HTML</a:t>
            </a:r>
            <a:r>
              <a:rPr lang="zh-CN" altLang="en-US" dirty="0"/>
              <a:t>中创建类选择器，以及</a:t>
            </a:r>
            <a:r>
              <a:rPr lang="en-US" altLang="zh-CN" dirty="0"/>
              <a:t>HTML</a:t>
            </a:r>
            <a:r>
              <a:rPr lang="zh-CN" altLang="en-US" dirty="0"/>
              <a:t>如何应用类选择器，最后在浏览器中查看页面效果，说明类选择器在网页中的应用</a:t>
            </a:r>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、对比类选对器和标签选择器讲解</a:t>
            </a:r>
            <a:r>
              <a:rPr lang="en-US" altLang="zh-CN" dirty="0"/>
              <a:t>ID</a:t>
            </a:r>
            <a:r>
              <a:rPr lang="zh-CN" altLang="en-US" dirty="0"/>
              <a:t>选择器的语法结构</a:t>
            </a:r>
            <a:endParaRPr lang="en-US" altLang="zh-CN" dirty="0"/>
          </a:p>
          <a:p>
            <a:r>
              <a:rPr lang="en-US" altLang="zh-CN" dirty="0"/>
              <a:t>2</a:t>
            </a:r>
            <a:r>
              <a:rPr lang="zh-CN" altLang="en-US" dirty="0"/>
              <a:t>、强调</a:t>
            </a:r>
            <a:r>
              <a:rPr lang="en-US" altLang="zh-CN" dirty="0"/>
              <a:t>ID</a:t>
            </a:r>
            <a:r>
              <a:rPr lang="zh-CN" altLang="en-US" dirty="0"/>
              <a:t>选择器的名称就是</a:t>
            </a:r>
            <a:r>
              <a:rPr lang="en-US" altLang="zh-CN" dirty="0"/>
              <a:t>HTML</a:t>
            </a:r>
            <a:r>
              <a:rPr lang="zh-CN" altLang="en-US" dirty="0"/>
              <a:t>中标签</a:t>
            </a:r>
            <a:r>
              <a:rPr lang="zh-CN" altLang="en-US" baseline="0" dirty="0"/>
              <a:t>的</a:t>
            </a:r>
            <a:r>
              <a:rPr lang="en-US" altLang="zh-CN" baseline="0" dirty="0"/>
              <a:t>ID</a:t>
            </a:r>
            <a:r>
              <a:rPr lang="zh-CN" altLang="en-US" baseline="0" dirty="0"/>
              <a:t>名称</a:t>
            </a:r>
            <a:endParaRPr lang="en-US" altLang="zh-CN" dirty="0"/>
          </a:p>
          <a:p>
            <a:r>
              <a:rPr lang="en-US" altLang="zh-CN" dirty="0"/>
              <a:t>3</a:t>
            </a:r>
            <a:r>
              <a:rPr lang="zh-CN" altLang="en-US" dirty="0"/>
              <a:t>、最后演示示例，边演示边讲解，演示如何在</a:t>
            </a:r>
            <a:r>
              <a:rPr lang="en-US" altLang="zh-CN" dirty="0"/>
              <a:t>HTML</a:t>
            </a:r>
            <a:r>
              <a:rPr lang="zh-CN" altLang="en-US" dirty="0"/>
              <a:t>中创建</a:t>
            </a:r>
            <a:r>
              <a:rPr lang="en-US" altLang="zh-CN" dirty="0"/>
              <a:t>ID</a:t>
            </a:r>
            <a:r>
              <a:rPr lang="zh-CN" altLang="en-US" dirty="0"/>
              <a:t>选择器，以及在</a:t>
            </a:r>
            <a:r>
              <a:rPr lang="en-US" altLang="zh-CN" dirty="0"/>
              <a:t>HTML</a:t>
            </a:r>
            <a:r>
              <a:rPr lang="zh-CN" altLang="en-US" dirty="0"/>
              <a:t>如何设置</a:t>
            </a:r>
            <a:r>
              <a:rPr lang="en-US" altLang="zh-CN" dirty="0"/>
              <a:t>ID</a:t>
            </a:r>
            <a:r>
              <a:rPr lang="zh-CN" altLang="en-US" dirty="0"/>
              <a:t>，最后在浏览器中查看页面效果，说明</a:t>
            </a:r>
            <a:r>
              <a:rPr lang="en-US" altLang="zh-CN" dirty="0"/>
              <a:t>ID</a:t>
            </a:r>
            <a:r>
              <a:rPr lang="zh-CN" altLang="en-US" dirty="0"/>
              <a:t>选择器如何应用到对应的标签中，以及</a:t>
            </a:r>
            <a:r>
              <a:rPr lang="en-US" altLang="zh-CN" dirty="0"/>
              <a:t>ID</a:t>
            </a:r>
            <a:r>
              <a:rPr lang="zh-CN" altLang="en-US" dirty="0"/>
              <a:t>选择器在网页中的应用</a:t>
            </a:r>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、打开页面，根据页面效果讲解需求</a:t>
            </a:r>
            <a:endParaRPr lang="en-US" altLang="zh-CN" dirty="0"/>
          </a:p>
          <a:p>
            <a:r>
              <a:rPr lang="en-US" altLang="zh-CN" dirty="0"/>
              <a:t>2</a:t>
            </a:r>
            <a:r>
              <a:rPr lang="zh-CN" altLang="en-US" dirty="0"/>
              <a:t>、独立完成页面的制作，教员巡视指导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、分别讲解每种选择器的作用</a:t>
            </a:r>
            <a:endParaRPr lang="en-US" altLang="zh-CN" dirty="0"/>
          </a:p>
          <a:p>
            <a:r>
              <a:rPr lang="en-US" altLang="zh-CN" dirty="0"/>
              <a:t>2</a:t>
            </a:r>
            <a:r>
              <a:rPr lang="zh-CN" altLang="en-US" dirty="0"/>
              <a:t>、演示示例</a:t>
            </a:r>
            <a:r>
              <a:rPr lang="en-US" altLang="zh-CN" dirty="0"/>
              <a:t>8</a:t>
            </a:r>
            <a:r>
              <a:rPr lang="zh-CN" altLang="en-US" dirty="0"/>
              <a:t>，初始样子，然后逐一讲解每种选择器</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、根据效果图讲解页面需求，然后让学员自己制作</a:t>
            </a:r>
            <a:endParaRPr lang="en-US" altLang="zh-CN" dirty="0"/>
          </a:p>
          <a:p>
            <a:r>
              <a:rPr lang="en-US" altLang="zh-CN" dirty="0"/>
              <a:t>2</a:t>
            </a:r>
            <a:r>
              <a:rPr lang="zh-CN" altLang="en-US" dirty="0"/>
              <a:t>、课堂上学员使用外部样式表的方式制作页面，如果时间富余再使用内部样式表和行内样式的方式制作页面，如果没有时间则课下学员练习另外两种引入</a:t>
            </a:r>
            <a:r>
              <a:rPr lang="en-US" altLang="zh-CN" dirty="0"/>
              <a:t>CSS</a:t>
            </a:r>
            <a:r>
              <a:rPr lang="zh-CN" altLang="en-US" dirty="0"/>
              <a:t>的方式制作页面</a:t>
            </a:r>
            <a:endParaRPr lang="en-US" altLang="zh-CN" dirty="0"/>
          </a:p>
          <a:p>
            <a:r>
              <a:rPr lang="en-US" altLang="zh-CN" dirty="0"/>
              <a:t>3</a:t>
            </a:r>
            <a:r>
              <a:rPr lang="zh-CN" altLang="en-US" dirty="0"/>
              <a:t>、学员独立制作页面，教员巡视指导</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、标红的重点强调下，其他的可以略讲</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、根据效果图讲解页面需求，然后让学员自己制作</a:t>
            </a:r>
            <a:endParaRPr lang="en-US" altLang="zh-CN" dirty="0"/>
          </a:p>
          <a:p>
            <a:r>
              <a:rPr lang="en-US" altLang="zh-CN" dirty="0"/>
              <a:t>2</a:t>
            </a:r>
            <a:r>
              <a:rPr lang="zh-CN" altLang="en-US" dirty="0"/>
              <a:t>、学员独立制作页面，教员巡视指导</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en-US" altLang="zh-CN" dirty="0"/>
          </a:p>
          <a:p>
            <a:r>
              <a:rPr lang="en-US" altLang="zh-CN" dirty="0"/>
              <a:t>2</a:t>
            </a:r>
            <a:r>
              <a:rPr lang="zh-CN" altLang="en-US" dirty="0"/>
              <a:t>、</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、根据效果图讲解页面需求，然后让学员自己制作</a:t>
            </a:r>
            <a:endParaRPr lang="en-US" altLang="zh-CN" dirty="0"/>
          </a:p>
          <a:p>
            <a:r>
              <a:rPr lang="en-US" altLang="zh-CN" dirty="0"/>
              <a:t>2</a:t>
            </a:r>
            <a:r>
              <a:rPr lang="zh-CN" altLang="en-US" dirty="0"/>
              <a:t>、独立制作页面，教员巡视指导</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教学指导；</a:t>
            </a:r>
            <a:endParaRPr lang="en-US" altLang="zh-CN" dirty="0">
              <a:ea typeface="宋体" charset="-122"/>
            </a:endParaRPr>
          </a:p>
          <a:p>
            <a:r>
              <a:rPr lang="zh-CN" altLang="en-US" dirty="0">
                <a:ea typeface="宋体" charset="-122"/>
              </a:rPr>
              <a:t>总结部分</a:t>
            </a:r>
            <a:r>
              <a:rPr lang="zh-CN" altLang="zh-CN" dirty="0">
                <a:ea typeface="宋体" charset="-122"/>
              </a:rPr>
              <a:t>主要达到以下几个目的：</a:t>
            </a:r>
            <a:endParaRPr lang="en-US" altLang="zh-CN" dirty="0">
              <a:ea typeface="宋体" charset="-122"/>
            </a:endParaRPr>
          </a:p>
          <a:p>
            <a:r>
              <a:rPr lang="en-US" altLang="zh-CN" dirty="0">
                <a:ea typeface="宋体" charset="-122"/>
              </a:rPr>
              <a:t>1</a:t>
            </a:r>
            <a:r>
              <a:rPr lang="zh-CN" altLang="en-US" dirty="0">
                <a:ea typeface="宋体" charset="-122"/>
              </a:rPr>
              <a:t>、</a:t>
            </a:r>
            <a:r>
              <a:rPr lang="zh-CN" altLang="zh-CN" b="1" dirty="0">
                <a:ea typeface="宋体" charset="-122"/>
              </a:rPr>
              <a:t>回顾内容</a:t>
            </a:r>
            <a:r>
              <a:rPr lang="zh-CN" altLang="en-US" b="1" dirty="0">
                <a:ea typeface="宋体" charset="-122"/>
              </a:rPr>
              <a:t>。</a:t>
            </a:r>
            <a:r>
              <a:rPr lang="zh-CN" altLang="en-US" dirty="0">
                <a:solidFill>
                  <a:srgbClr val="C00000"/>
                </a:solidFill>
                <a:ea typeface="宋体" charset="-122"/>
              </a:rPr>
              <a:t>注意与</a:t>
            </a:r>
            <a:r>
              <a:rPr lang="zh-CN" altLang="zh-CN" dirty="0">
                <a:solidFill>
                  <a:srgbClr val="C00000"/>
                </a:solidFill>
                <a:ea typeface="宋体" charset="-122"/>
              </a:rPr>
              <a:t>与</a:t>
            </a:r>
            <a:r>
              <a:rPr lang="zh-CN" altLang="en-US" dirty="0">
                <a:solidFill>
                  <a:srgbClr val="C00000"/>
                </a:solidFill>
                <a:ea typeface="宋体" charset="-122"/>
              </a:rPr>
              <a:t>本章任务和目标</a:t>
            </a:r>
            <a:r>
              <a:rPr lang="zh-CN" altLang="zh-CN" dirty="0">
                <a:solidFill>
                  <a:srgbClr val="C00000"/>
                </a:solidFill>
                <a:ea typeface="宋体" charset="-122"/>
              </a:rPr>
              <a:t>不一样。</a:t>
            </a:r>
            <a:r>
              <a:rPr lang="zh-CN" altLang="en-US" dirty="0">
                <a:solidFill>
                  <a:srgbClr val="C00000"/>
                </a:solidFill>
                <a:ea typeface="宋体" charset="-122"/>
              </a:rPr>
              <a:t>本章任务和目标是</a:t>
            </a:r>
            <a:r>
              <a:rPr lang="zh-CN" altLang="zh-CN" dirty="0">
                <a:ea typeface="宋体" charset="-122"/>
              </a:rPr>
              <a:t>是强调</a:t>
            </a:r>
            <a:r>
              <a:rPr lang="zh-CN" altLang="en-US" dirty="0">
                <a:ea typeface="宋体" charset="-122"/>
              </a:rPr>
              <a:t>内容概貌，学到技术，告知要学习什么；总结时，</a:t>
            </a:r>
            <a:r>
              <a:rPr lang="zh-CN" altLang="zh-CN" dirty="0">
                <a:ea typeface="宋体" charset="-122"/>
              </a:rPr>
              <a:t>要格外强调观点，把每一</a:t>
            </a:r>
            <a:r>
              <a:rPr lang="zh-CN" altLang="en-US" dirty="0">
                <a:ea typeface="宋体" charset="-122"/>
              </a:rPr>
              <a:t>个知识点</a:t>
            </a:r>
            <a:r>
              <a:rPr lang="zh-CN" altLang="zh-CN" dirty="0">
                <a:ea typeface="宋体" charset="-122"/>
              </a:rPr>
              <a:t>的观点</a:t>
            </a:r>
            <a:r>
              <a:rPr lang="zh-CN" altLang="en-US" dirty="0">
                <a:ea typeface="宋体" charset="-122"/>
              </a:rPr>
              <a:t>结论</a:t>
            </a:r>
            <a:r>
              <a:rPr lang="zh-CN" altLang="zh-CN" dirty="0">
                <a:ea typeface="宋体" charset="-122"/>
              </a:rPr>
              <a:t>都尽量突出出来。</a:t>
            </a:r>
            <a:endParaRPr lang="en-US" altLang="zh-CN" dirty="0">
              <a:solidFill>
                <a:srgbClr val="C00000"/>
              </a:solidFill>
              <a:ea typeface="宋体" charset="-122"/>
            </a:endParaRPr>
          </a:p>
          <a:p>
            <a:r>
              <a:rPr lang="en-US" altLang="zh-CN" b="1" dirty="0">
                <a:ea typeface="宋体" charset="-122"/>
              </a:rPr>
              <a:t>2</a:t>
            </a:r>
            <a:r>
              <a:rPr lang="zh-CN" altLang="en-US" b="1" dirty="0">
                <a:ea typeface="宋体" charset="-122"/>
              </a:rPr>
              <a:t>、</a:t>
            </a:r>
            <a:r>
              <a:rPr lang="zh-CN" altLang="zh-CN" b="1" dirty="0">
                <a:ea typeface="宋体" charset="-122"/>
              </a:rPr>
              <a:t>整理逻辑</a:t>
            </a:r>
            <a:r>
              <a:rPr lang="zh-CN" altLang="en-US" b="1" dirty="0">
                <a:ea typeface="宋体" charset="-122"/>
              </a:rPr>
              <a:t>。</a:t>
            </a:r>
            <a:r>
              <a:rPr lang="zh-CN" altLang="zh-CN" dirty="0">
                <a:ea typeface="宋体" charset="-122"/>
              </a:rPr>
              <a:t>还应该把观点之间的逻辑联系梳理出来</a:t>
            </a:r>
            <a:r>
              <a:rPr lang="zh-CN" altLang="en-US" dirty="0">
                <a:ea typeface="宋体" charset="-122"/>
              </a:rPr>
              <a:t>。</a:t>
            </a:r>
            <a:r>
              <a:rPr lang="zh-CN" altLang="zh-CN" dirty="0">
                <a:ea typeface="宋体" charset="-122"/>
              </a:rPr>
              <a:t>从而使</a:t>
            </a:r>
            <a:r>
              <a:rPr lang="zh-CN" altLang="en-US" dirty="0">
                <a:ea typeface="宋体" charset="-122"/>
              </a:rPr>
              <a:t>知识</a:t>
            </a:r>
            <a:r>
              <a:rPr lang="zh-CN" altLang="zh-CN" dirty="0">
                <a:ea typeface="宋体" charset="-122"/>
              </a:rPr>
              <a:t>系统化、逻辑化。</a:t>
            </a:r>
            <a:r>
              <a:rPr lang="zh-CN" altLang="zh-CN">
                <a:ea typeface="宋体" charset="-122"/>
              </a:rPr>
              <a:t>要帮助整</a:t>
            </a:r>
            <a:r>
              <a:rPr lang="zh-CN" altLang="zh-CN" dirty="0">
                <a:ea typeface="宋体" charset="-122"/>
              </a:rPr>
              <a:t>清逻辑是总结的一大任务</a:t>
            </a:r>
            <a:r>
              <a:rPr lang="zh-CN" altLang="en-US" dirty="0">
                <a:ea typeface="宋体" charset="-122"/>
              </a:rPr>
              <a:t>。</a:t>
            </a:r>
            <a:endParaRPr lang="en-US" altLang="zh-CN" dirty="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46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、首先介绍什么是</a:t>
            </a:r>
            <a:r>
              <a:rPr lang="en-US" altLang="zh-CN" dirty="0"/>
              <a:t>CSS</a:t>
            </a:r>
            <a:endParaRPr lang="zh-CN" altLang="en-US" dirty="0"/>
          </a:p>
          <a:p>
            <a:r>
              <a:rPr lang="en-US" altLang="zh-CN" dirty="0"/>
              <a:t>2</a:t>
            </a:r>
            <a:r>
              <a:rPr lang="zh-CN" altLang="en-US" dirty="0"/>
              <a:t>、然后对比讲解使用</a:t>
            </a:r>
            <a:r>
              <a:rPr lang="en-US" altLang="zh-CN" dirty="0"/>
              <a:t>CSS</a:t>
            </a:r>
            <a:r>
              <a:rPr lang="zh-CN" altLang="en-US" dirty="0"/>
              <a:t>和没有使用</a:t>
            </a:r>
            <a:r>
              <a:rPr lang="en-US" altLang="zh-CN" dirty="0"/>
              <a:t>CSS</a:t>
            </a:r>
            <a:r>
              <a:rPr lang="zh-CN" altLang="en-US" dirty="0"/>
              <a:t>的两个相同的</a:t>
            </a:r>
            <a:r>
              <a:rPr lang="en-US" altLang="zh-CN" dirty="0"/>
              <a:t>HTML</a:t>
            </a:r>
            <a:r>
              <a:rPr lang="zh-CN" altLang="en-US" dirty="0"/>
              <a:t>代码页面显示效果，说明</a:t>
            </a:r>
            <a:r>
              <a:rPr lang="en-US" altLang="zh-CN" dirty="0"/>
              <a:t>CSS</a:t>
            </a:r>
            <a:r>
              <a:rPr lang="zh-CN" altLang="en-US" dirty="0"/>
              <a:t>的重要性</a:t>
            </a:r>
            <a:endParaRPr lang="en-US" altLang="zh-CN" dirty="0"/>
          </a:p>
          <a:p>
            <a:r>
              <a:rPr lang="en-US" altLang="zh-CN" dirty="0"/>
              <a:t>3</a:t>
            </a:r>
            <a:r>
              <a:rPr lang="zh-CN" altLang="en-US" dirty="0"/>
              <a:t>、最后根据图说明</a:t>
            </a:r>
            <a:r>
              <a:rPr lang="en-US" altLang="zh-CN" dirty="0"/>
              <a:t>CSS</a:t>
            </a:r>
            <a:r>
              <a:rPr lang="zh-CN" altLang="en-US" dirty="0"/>
              <a:t>在网页中的应用</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CSS1.0  </a:t>
            </a:r>
            <a:r>
              <a:rPr lang="zh-CN" altLang="en-US" dirty="0"/>
              <a:t> 读者可以从其他地方去使用自己喜欢的设计样式去继承性地使用样式；</a:t>
            </a:r>
            <a:endParaRPr lang="en-US" altLang="zh-CN" dirty="0"/>
          </a:p>
          <a:p>
            <a:r>
              <a:rPr lang="en-US" altLang="zh-CN" dirty="0"/>
              <a:t>CSS2.0 </a:t>
            </a:r>
            <a:r>
              <a:rPr lang="zh-CN" altLang="en-US" dirty="0"/>
              <a:t>融入了</a:t>
            </a:r>
            <a:r>
              <a:rPr lang="en-US" altLang="zh-CN" dirty="0"/>
              <a:t>DIV+CSS</a:t>
            </a:r>
            <a:r>
              <a:rPr lang="zh-CN" altLang="en-US" dirty="0"/>
              <a:t>的概念，提出了</a:t>
            </a:r>
            <a:r>
              <a:rPr lang="en-US" altLang="zh-CN" dirty="0"/>
              <a:t>HTML</a:t>
            </a:r>
            <a:r>
              <a:rPr lang="zh-CN" altLang="en-US" dirty="0"/>
              <a:t>结构与</a:t>
            </a:r>
            <a:r>
              <a:rPr lang="en-US" altLang="zh-CN" dirty="0"/>
              <a:t>CSS</a:t>
            </a:r>
            <a:r>
              <a:rPr lang="zh-CN" altLang="en-US" dirty="0"/>
              <a:t>样式表的分离</a:t>
            </a:r>
            <a:endParaRPr lang="en-US" altLang="zh-CN" dirty="0"/>
          </a:p>
          <a:p>
            <a:r>
              <a:rPr lang="en-US" altLang="zh-CN" dirty="0"/>
              <a:t>CSS2.1 </a:t>
            </a:r>
            <a:r>
              <a:rPr lang="zh-CN" altLang="en-US" dirty="0"/>
              <a:t>融入了更多高级的用法，如浮动，定位等。</a:t>
            </a:r>
            <a:endParaRPr lang="en-US" altLang="zh-CN" dirty="0"/>
          </a:p>
          <a:p>
            <a:r>
              <a:rPr lang="en-US" altLang="zh-CN" dirty="0"/>
              <a:t>CSS3.0 </a:t>
            </a:r>
            <a:r>
              <a:rPr lang="zh-CN" altLang="zh-CN" sz="1200" kern="1200" dirty="0">
                <a:solidFill>
                  <a:schemeClr val="tx1"/>
                </a:solidFill>
                <a:effectLst/>
                <a:latin typeface="Times New Roman" pitchFamily="18" charset="0"/>
                <a:ea typeface="宋体" pitchFamily="2" charset="-122"/>
                <a:cs typeface="+mn-cs"/>
              </a:rPr>
              <a:t>它包括了</a:t>
            </a:r>
            <a:r>
              <a:rPr lang="en-US" altLang="zh-CN" sz="1200" kern="1200" dirty="0">
                <a:solidFill>
                  <a:schemeClr val="tx1"/>
                </a:solidFill>
                <a:effectLst/>
                <a:latin typeface="Times New Roman" pitchFamily="18" charset="0"/>
                <a:ea typeface="宋体" pitchFamily="2" charset="-122"/>
                <a:cs typeface="+mn-cs"/>
              </a:rPr>
              <a:t>CSS2.1</a:t>
            </a:r>
            <a:r>
              <a:rPr lang="zh-CN" altLang="zh-CN" sz="1200" kern="1200" dirty="0">
                <a:solidFill>
                  <a:schemeClr val="tx1"/>
                </a:solidFill>
                <a:effectLst/>
                <a:latin typeface="Times New Roman" pitchFamily="18" charset="0"/>
                <a:ea typeface="宋体" pitchFamily="2" charset="-122"/>
                <a:cs typeface="+mn-cs"/>
              </a:rPr>
              <a:t>下的所有功能，是目前最新的版本，它向着模块化的趋势发展，又加了很多使用的新技术，如字体、多背景、圆角、阴影、动画等高级属性，但是它需要高级浏览器的支持。</a:t>
            </a:r>
          </a:p>
          <a:p>
            <a:r>
              <a:rPr lang="zh-CN" altLang="zh-CN" sz="1200" kern="1200" dirty="0">
                <a:solidFill>
                  <a:schemeClr val="tx1"/>
                </a:solidFill>
                <a:effectLst/>
                <a:latin typeface="Times New Roman" pitchFamily="18" charset="0"/>
                <a:ea typeface="宋体" pitchFamily="2" charset="-122"/>
                <a:cs typeface="+mn-cs"/>
              </a:rPr>
              <a:t>由于现在</a:t>
            </a:r>
            <a:r>
              <a:rPr lang="en-US" altLang="zh-CN" sz="1200" kern="1200" dirty="0">
                <a:solidFill>
                  <a:schemeClr val="tx1"/>
                </a:solidFill>
                <a:effectLst/>
                <a:latin typeface="Times New Roman" pitchFamily="18" charset="0"/>
                <a:ea typeface="宋体" pitchFamily="2" charset="-122"/>
                <a:cs typeface="+mn-cs"/>
              </a:rPr>
              <a:t>IE 6</a:t>
            </a:r>
            <a:r>
              <a:rPr lang="zh-CN" altLang="zh-CN" sz="1200" kern="1200" dirty="0">
                <a:solidFill>
                  <a:schemeClr val="tx1"/>
                </a:solidFill>
                <a:effectLst/>
                <a:latin typeface="Times New Roman" pitchFamily="18" charset="0"/>
                <a:ea typeface="宋体" pitchFamily="2" charset="-122"/>
                <a:cs typeface="+mn-cs"/>
              </a:rPr>
              <a:t>、</a:t>
            </a:r>
            <a:r>
              <a:rPr lang="en-US" altLang="zh-CN" sz="1200" kern="1200" dirty="0">
                <a:solidFill>
                  <a:schemeClr val="tx1"/>
                </a:solidFill>
                <a:effectLst/>
                <a:latin typeface="Times New Roman" pitchFamily="18" charset="0"/>
                <a:ea typeface="宋体" pitchFamily="2" charset="-122"/>
                <a:cs typeface="+mn-cs"/>
              </a:rPr>
              <a:t>IE 7</a:t>
            </a:r>
            <a:r>
              <a:rPr lang="zh-CN" altLang="zh-CN" sz="1200" kern="1200" dirty="0">
                <a:solidFill>
                  <a:schemeClr val="tx1"/>
                </a:solidFill>
                <a:effectLst/>
                <a:latin typeface="Times New Roman" pitchFamily="18" charset="0"/>
                <a:ea typeface="宋体" pitchFamily="2" charset="-122"/>
                <a:cs typeface="+mn-cs"/>
              </a:rPr>
              <a:t>使用比例已经很少，对市场企业进行调研发现使用</a:t>
            </a:r>
            <a:r>
              <a:rPr lang="en-US" altLang="zh-CN" sz="1200" kern="1200" dirty="0">
                <a:solidFill>
                  <a:schemeClr val="tx1"/>
                </a:solidFill>
                <a:effectLst/>
                <a:latin typeface="Times New Roman" pitchFamily="18" charset="0"/>
                <a:ea typeface="宋体" pitchFamily="2" charset="-122"/>
                <a:cs typeface="+mn-cs"/>
              </a:rPr>
              <a:t>CSS3</a:t>
            </a:r>
            <a:r>
              <a:rPr lang="zh-CN" altLang="zh-CN" sz="1200" kern="1200" dirty="0">
                <a:solidFill>
                  <a:schemeClr val="tx1"/>
                </a:solidFill>
                <a:effectLst/>
                <a:latin typeface="Times New Roman" pitchFamily="18" charset="0"/>
                <a:ea typeface="宋体" pitchFamily="2" charset="-122"/>
                <a:cs typeface="+mn-cs"/>
              </a:rPr>
              <a:t>的频率大幅增加，学习</a:t>
            </a:r>
            <a:r>
              <a:rPr lang="en-US" altLang="zh-CN" sz="1200" kern="1200" dirty="0">
                <a:solidFill>
                  <a:schemeClr val="tx1"/>
                </a:solidFill>
                <a:effectLst/>
                <a:latin typeface="Times New Roman" pitchFamily="18" charset="0"/>
                <a:ea typeface="宋体" pitchFamily="2" charset="-122"/>
                <a:cs typeface="+mn-cs"/>
              </a:rPr>
              <a:t>CSS3</a:t>
            </a:r>
            <a:r>
              <a:rPr lang="zh-CN" altLang="zh-CN" sz="1200" kern="1200" dirty="0">
                <a:solidFill>
                  <a:schemeClr val="tx1"/>
                </a:solidFill>
                <a:effectLst/>
                <a:latin typeface="Times New Roman" pitchFamily="18" charset="0"/>
                <a:ea typeface="宋体" pitchFamily="2" charset="-122"/>
                <a:cs typeface="+mn-cs"/>
              </a:rPr>
              <a:t>已经成为一种趋势，因此本书会讲解最新的</a:t>
            </a:r>
            <a:r>
              <a:rPr lang="en-US" altLang="zh-CN" sz="1200" kern="1200" dirty="0">
                <a:solidFill>
                  <a:schemeClr val="tx1"/>
                </a:solidFill>
                <a:effectLst/>
                <a:latin typeface="Times New Roman" pitchFamily="18" charset="0"/>
                <a:ea typeface="宋体" pitchFamily="2" charset="-122"/>
                <a:cs typeface="+mn-cs"/>
              </a:rPr>
              <a:t>CSS3</a:t>
            </a:r>
            <a:r>
              <a:rPr lang="zh-CN" altLang="zh-CN" sz="1200" kern="1200" dirty="0">
                <a:solidFill>
                  <a:schemeClr val="tx1"/>
                </a:solidFill>
                <a:effectLst/>
                <a:latin typeface="Times New Roman" pitchFamily="18" charset="0"/>
                <a:ea typeface="宋体" pitchFamily="2" charset="-122"/>
                <a:cs typeface="+mn-cs"/>
              </a:rPr>
              <a:t>版本</a:t>
            </a:r>
            <a:endParaRPr lang="zh-CN" altLang="en-US" dirty="0"/>
          </a:p>
          <a:p>
            <a:r>
              <a:rPr lang="zh-CN" altLang="en-US" dirty="0"/>
              <a:t>教员说明本课程中主要讲解</a:t>
            </a:r>
            <a:r>
              <a:rPr lang="en-US" altLang="zh-CN" dirty="0"/>
              <a:t>css2.1</a:t>
            </a:r>
            <a:r>
              <a:rPr lang="zh-CN" altLang="en-US" dirty="0"/>
              <a:t>和</a:t>
            </a:r>
            <a:r>
              <a:rPr lang="en-US" altLang="zh-CN" dirty="0"/>
              <a:t>css3</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a:t>教学指导：</a:t>
            </a:r>
            <a:endParaRPr lang="en-US" altLang="zh-CN" dirty="0"/>
          </a:p>
          <a:p>
            <a:r>
              <a:rPr lang="en-US" altLang="zh-CN" dirty="0"/>
              <a:t>1</a:t>
            </a:r>
            <a:r>
              <a:rPr lang="zh-CN" altLang="en-US" dirty="0"/>
              <a:t>、首先讲解</a:t>
            </a:r>
            <a:r>
              <a:rPr lang="en-US" altLang="zh-CN" dirty="0"/>
              <a:t>CSS</a:t>
            </a:r>
            <a:r>
              <a:rPr lang="zh-CN" altLang="en-US" dirty="0"/>
              <a:t>的基本语法结构，由选择器和声明构成</a:t>
            </a:r>
            <a:endParaRPr lang="en-US" altLang="zh-CN" dirty="0"/>
          </a:p>
          <a:p>
            <a:r>
              <a:rPr lang="en-US" altLang="zh-CN" dirty="0"/>
              <a:t>2</a:t>
            </a:r>
            <a:r>
              <a:rPr lang="zh-CN" altLang="en-US" dirty="0"/>
              <a:t>、然后对照具体的样式详细讲解语法，强调声明必须在</a:t>
            </a:r>
            <a:r>
              <a:rPr lang="en-US" altLang="zh-CN" dirty="0"/>
              <a:t>{ }</a:t>
            </a:r>
            <a:r>
              <a:rPr lang="zh-CN" altLang="en-US" dirty="0"/>
              <a:t>中</a:t>
            </a:r>
            <a:endParaRPr lang="en-US" altLang="zh-CN" dirty="0"/>
          </a:p>
          <a:p>
            <a:r>
              <a:rPr lang="en-US" altLang="zh-CN" dirty="0"/>
              <a:t>3</a:t>
            </a:r>
            <a:r>
              <a:rPr lang="zh-CN" altLang="en-US" dirty="0"/>
              <a:t>、最后说明基本</a:t>
            </a:r>
            <a:r>
              <a:rPr lang="en-US" altLang="zh-CN" dirty="0"/>
              <a:t>W3C</a:t>
            </a:r>
            <a:r>
              <a:rPr lang="zh-CN" altLang="en-US" dirty="0"/>
              <a:t>的规范，每条声明后的</a:t>
            </a:r>
            <a:r>
              <a:rPr lang="en-US" altLang="zh-CN" dirty="0"/>
              <a:t>;</a:t>
            </a:r>
            <a:r>
              <a:rPr lang="zh-CN" altLang="en-US" dirty="0"/>
              <a:t>都要写上</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a:t>
            </a:r>
            <a:r>
              <a:rPr lang="en-US" altLang="zh-CN" dirty="0"/>
              <a:t>CSS</a:t>
            </a:r>
            <a:r>
              <a:rPr lang="zh-CN" altLang="en-US" dirty="0"/>
              <a:t>样式如何在</a:t>
            </a:r>
            <a:r>
              <a:rPr lang="en-US" altLang="zh-CN" dirty="0"/>
              <a:t>HTML</a:t>
            </a:r>
            <a:r>
              <a:rPr lang="zh-CN" altLang="en-US" dirty="0"/>
              <a:t>中应用，引入</a:t>
            </a:r>
            <a:r>
              <a:rPr lang="en-US" altLang="zh-CN" dirty="0"/>
              <a:t>style</a:t>
            </a:r>
            <a:r>
              <a:rPr lang="zh-CN" altLang="en-US" dirty="0"/>
              <a:t>标签</a:t>
            </a:r>
            <a:r>
              <a:rPr lang="zh-CN" altLang="en-US" baseline="0" dirty="0"/>
              <a:t>的应用</a:t>
            </a:r>
            <a:endParaRPr lang="en-US" altLang="zh-CN" baseline="0" dirty="0"/>
          </a:p>
          <a:p>
            <a:r>
              <a:rPr lang="en-US" altLang="zh-CN" baseline="0" dirty="0"/>
              <a:t>2</a:t>
            </a:r>
            <a:r>
              <a:rPr lang="zh-CN" altLang="en-US" baseline="0" dirty="0"/>
              <a:t>、讲解</a:t>
            </a:r>
            <a:r>
              <a:rPr lang="en-US" altLang="zh-CN" baseline="0" dirty="0"/>
              <a:t>style</a:t>
            </a:r>
            <a:r>
              <a:rPr lang="zh-CN" altLang="en-US" baseline="0" dirty="0"/>
              <a:t>标签</a:t>
            </a:r>
            <a:r>
              <a:rPr lang="zh-CN" altLang="en-US" b="0" baseline="0" dirty="0"/>
              <a:t>，说明</a:t>
            </a:r>
            <a:r>
              <a:rPr lang="en-US" altLang="zh-CN" b="0" dirty="0">
                <a:solidFill>
                  <a:srgbClr val="FF0000"/>
                </a:solidFill>
              </a:rPr>
              <a:t>type=“text/</a:t>
            </a:r>
            <a:r>
              <a:rPr lang="en-US" altLang="zh-CN" b="0" dirty="0" err="1">
                <a:solidFill>
                  <a:srgbClr val="FF0000"/>
                </a:solidFill>
              </a:rPr>
              <a:t>css</a:t>
            </a:r>
            <a:r>
              <a:rPr lang="zh-CN" altLang="en-US" b="0" dirty="0">
                <a:solidFill>
                  <a:srgbClr val="FF0000"/>
                </a:solidFill>
              </a:rPr>
              <a:t>的用法</a:t>
            </a:r>
            <a:endParaRPr lang="en-US" altLang="zh-CN" b="0" dirty="0">
              <a:solidFill>
                <a:srgbClr val="FF0000"/>
              </a:solidFill>
            </a:endParaRPr>
          </a:p>
          <a:p>
            <a:r>
              <a:rPr lang="en-US" altLang="zh-CN" b="0" dirty="0">
                <a:solidFill>
                  <a:srgbClr val="FF0000"/>
                </a:solidFill>
              </a:rPr>
              <a:t>3</a:t>
            </a:r>
            <a:r>
              <a:rPr lang="zh-CN" altLang="en-US" b="0" dirty="0">
                <a:solidFill>
                  <a:srgbClr val="FF0000"/>
                </a:solidFill>
              </a:rPr>
              <a:t>、说明</a:t>
            </a:r>
            <a:r>
              <a:rPr lang="en-US" altLang="zh-CN" b="0" dirty="0">
                <a:solidFill>
                  <a:srgbClr val="FF0000"/>
                </a:solidFill>
              </a:rPr>
              <a:t>style</a:t>
            </a:r>
            <a:r>
              <a:rPr lang="zh-CN" altLang="en-US" b="0" dirty="0">
                <a:solidFill>
                  <a:srgbClr val="FF0000"/>
                </a:solidFill>
              </a:rPr>
              <a:t>标签</a:t>
            </a:r>
            <a:r>
              <a:rPr lang="zh-CN" altLang="en-US" b="0" baseline="0" dirty="0">
                <a:solidFill>
                  <a:srgbClr val="FF0000"/>
                </a:solidFill>
              </a:rPr>
              <a:t>在</a:t>
            </a:r>
            <a:r>
              <a:rPr lang="en-US" altLang="zh-CN" b="0" baseline="0" dirty="0">
                <a:solidFill>
                  <a:srgbClr val="FF0000"/>
                </a:solidFill>
              </a:rPr>
              <a:t>HTML</a:t>
            </a:r>
            <a:r>
              <a:rPr lang="zh-CN" altLang="en-US" b="0" baseline="0" dirty="0">
                <a:solidFill>
                  <a:srgbClr val="FF0000"/>
                </a:solidFill>
              </a:rPr>
              <a:t>文档中的位置，在</a:t>
            </a:r>
            <a:r>
              <a:rPr lang="en-US" altLang="zh-CN" b="0" baseline="0" dirty="0">
                <a:solidFill>
                  <a:srgbClr val="FF0000"/>
                </a:solidFill>
              </a:rPr>
              <a:t>&lt;head&gt;</a:t>
            </a:r>
            <a:r>
              <a:rPr lang="zh-CN" altLang="en-US" b="0" baseline="0" dirty="0">
                <a:solidFill>
                  <a:srgbClr val="FF0000"/>
                </a:solidFill>
              </a:rPr>
              <a:t>与</a:t>
            </a:r>
            <a:r>
              <a:rPr lang="en-US" altLang="zh-CN" b="0" baseline="0" dirty="0">
                <a:solidFill>
                  <a:srgbClr val="FF0000"/>
                </a:solidFill>
              </a:rPr>
              <a:t>&lt;/head&gt;</a:t>
            </a:r>
            <a:r>
              <a:rPr lang="zh-CN" altLang="en-US" b="0" baseline="0" dirty="0">
                <a:solidFill>
                  <a:srgbClr val="FF0000"/>
                </a:solidFill>
              </a:rPr>
              <a:t>之间</a:t>
            </a:r>
            <a:endParaRPr lang="zh-CN" altLang="en-US" b="0"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5DA15536-8B72-4C66-B2FA-FF4C0645721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349BDFE7-42B4-46ED-A9C5-9D1507F5447F}"/>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19" name="组合 13">
            <a:extLst>
              <a:ext uri="{FF2B5EF4-FFF2-40B4-BE49-F238E27FC236}">
                <a16:creationId xmlns:a16="http://schemas.microsoft.com/office/drawing/2014/main" id="{98AE74AB-92D3-4E56-9A44-DC47C72F0879}"/>
              </a:ext>
            </a:extLst>
          </p:cNvPr>
          <p:cNvGrpSpPr>
            <a:grpSpLocks/>
          </p:cNvGrpSpPr>
          <p:nvPr userDrawn="1"/>
        </p:nvGrpSpPr>
        <p:grpSpPr bwMode="auto">
          <a:xfrm>
            <a:off x="5219700" y="1628775"/>
            <a:ext cx="3429000" cy="728663"/>
            <a:chOff x="4495861" y="1534661"/>
            <a:chExt cx="3231649" cy="608413"/>
          </a:xfrm>
        </p:grpSpPr>
        <p:sp>
          <p:nvSpPr>
            <p:cNvPr id="20" name="圆角矩形 9">
              <a:extLst>
                <a:ext uri="{FF2B5EF4-FFF2-40B4-BE49-F238E27FC236}">
                  <a16:creationId xmlns:a16="http://schemas.microsoft.com/office/drawing/2014/main" id="{08B96B88-4975-42FF-929C-1C3D317F1BBF}"/>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10">
              <a:extLst>
                <a:ext uri="{FF2B5EF4-FFF2-40B4-BE49-F238E27FC236}">
                  <a16:creationId xmlns:a16="http://schemas.microsoft.com/office/drawing/2014/main" id="{14861FEC-5C0E-4D88-AD31-06F7907C14F7}"/>
                </a:ext>
              </a:extLst>
            </p:cNvPr>
            <p:cNvGrpSpPr>
              <a:grpSpLocks/>
            </p:cNvGrpSpPr>
            <p:nvPr/>
          </p:nvGrpSpPr>
          <p:grpSpPr bwMode="auto">
            <a:xfrm>
              <a:off x="4495861" y="1534661"/>
              <a:ext cx="3231649" cy="608413"/>
              <a:chOff x="4281547" y="1534661"/>
              <a:chExt cx="3231649" cy="608413"/>
            </a:xfrm>
          </p:grpSpPr>
          <p:sp>
            <p:nvSpPr>
              <p:cNvPr id="27" name="矩形 16">
                <a:extLst>
                  <a:ext uri="{FF2B5EF4-FFF2-40B4-BE49-F238E27FC236}">
                    <a16:creationId xmlns:a16="http://schemas.microsoft.com/office/drawing/2014/main" id="{B846C4F6-8249-4802-82DC-480DB50DAC5A}"/>
                  </a:ext>
                </a:extLst>
              </p:cNvPr>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28" name="矩形 17">
                <a:extLst>
                  <a:ext uri="{FF2B5EF4-FFF2-40B4-BE49-F238E27FC236}">
                    <a16:creationId xmlns:a16="http://schemas.microsoft.com/office/drawing/2014/main" id="{79376BF8-AC33-4084-BDD0-4CC0918067A6}"/>
                  </a:ext>
                </a:extLst>
              </p:cNvPr>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29" name="TextBox 13">
            <a:extLst>
              <a:ext uri="{FF2B5EF4-FFF2-40B4-BE49-F238E27FC236}">
                <a16:creationId xmlns:a16="http://schemas.microsoft.com/office/drawing/2014/main" id="{5E374B72-90B7-4354-A145-721EE2513E72}"/>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30" name="圆角矩形 14">
            <a:extLst>
              <a:ext uri="{FF2B5EF4-FFF2-40B4-BE49-F238E27FC236}">
                <a16:creationId xmlns:a16="http://schemas.microsoft.com/office/drawing/2014/main" id="{DF882140-B5EC-43C3-83FA-14E947F3DA8F}"/>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31" name="标题 1">
            <a:extLst>
              <a:ext uri="{FF2B5EF4-FFF2-40B4-BE49-F238E27FC236}">
                <a16:creationId xmlns:a16="http://schemas.microsoft.com/office/drawing/2014/main" id="{F2498095-5CF5-4FF8-8D90-2A89A447959F}"/>
              </a:ext>
            </a:extLst>
          </p:cNvPr>
          <p:cNvSpPr>
            <a:spLocks noGrp="1"/>
          </p:cNvSpPr>
          <p:nvPr>
            <p:ph type="ctrTitle"/>
          </p:nvPr>
        </p:nvSpPr>
        <p:spPr>
          <a:xfrm>
            <a:off x="419100" y="3540128"/>
            <a:ext cx="7337424" cy="1470025"/>
          </a:xfrm>
          <a:prstGeom prst="rect">
            <a:avLst/>
          </a:prstGeo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2" name="日期占位符 1">
            <a:extLst>
              <a:ext uri="{FF2B5EF4-FFF2-40B4-BE49-F238E27FC236}">
                <a16:creationId xmlns:a16="http://schemas.microsoft.com/office/drawing/2014/main" id="{E86FE5C8-D90C-4609-B8A9-16886C8624EE}"/>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33" name="页脚占位符 2">
            <a:extLst>
              <a:ext uri="{FF2B5EF4-FFF2-40B4-BE49-F238E27FC236}">
                <a16:creationId xmlns:a16="http://schemas.microsoft.com/office/drawing/2014/main" id="{11BB5FC1-5DFF-4C02-8553-F0D8B1DDB3AC}"/>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34" name="灯片编号占位符 3">
            <a:extLst>
              <a:ext uri="{FF2B5EF4-FFF2-40B4-BE49-F238E27FC236}">
                <a16:creationId xmlns:a16="http://schemas.microsoft.com/office/drawing/2014/main" id="{DB54CBCD-ACC1-4C70-8C27-AC8E1B2F3D0A}"/>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159E117B-2A3B-48CD-B486-10EB9FE4AFF8}" type="slidenum">
              <a:rPr lang="zh-CN" altLang="zh-CN"/>
              <a:pPr>
                <a:defRPr/>
              </a:pPr>
              <a:t>‹#›</a:t>
            </a:fld>
            <a:endParaRPr lang="zh-CN" altLang="zh-CN"/>
          </a:p>
        </p:txBody>
      </p:sp>
    </p:spTree>
    <p:extLst>
      <p:ext uri="{BB962C8B-B14F-4D97-AF65-F5344CB8AC3E}">
        <p14:creationId xmlns:p14="http://schemas.microsoft.com/office/powerpoint/2010/main" val="39050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5DB34FD-1FAD-45F4-8D9E-A3C1A873E1D9}"/>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5821797F-0F88-4809-A909-917C71F90DA0}"/>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6" name="标题 1">
            <a:extLst>
              <a:ext uri="{FF2B5EF4-FFF2-40B4-BE49-F238E27FC236}">
                <a16:creationId xmlns:a16="http://schemas.microsoft.com/office/drawing/2014/main" id="{AE347426-B54B-4233-A411-EBF768EFCBF8}"/>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extLst>
      <p:ext uri="{BB962C8B-B14F-4D97-AF65-F5344CB8AC3E}">
        <p14:creationId xmlns:p14="http://schemas.microsoft.com/office/powerpoint/2010/main" val="209588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6838D76-AC68-471A-87B8-586CEA63CD7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a:extLst>
              <a:ext uri="{FF2B5EF4-FFF2-40B4-BE49-F238E27FC236}">
                <a16:creationId xmlns:a16="http://schemas.microsoft.com/office/drawing/2014/main" id="{D3EFB2D9-9E76-4844-B5F0-6A517209418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0072"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1">
            <a:extLst>
              <a:ext uri="{FF2B5EF4-FFF2-40B4-BE49-F238E27FC236}">
                <a16:creationId xmlns:a16="http://schemas.microsoft.com/office/drawing/2014/main" id="{F91D8AF5-83FD-46B1-A742-690B168B241F}"/>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7" name="页脚占位符 2">
            <a:extLst>
              <a:ext uri="{FF2B5EF4-FFF2-40B4-BE49-F238E27FC236}">
                <a16:creationId xmlns:a16="http://schemas.microsoft.com/office/drawing/2014/main" id="{A29CA04C-8D86-489D-86AF-CA94379B45AF}"/>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8" name="灯片编号占位符 3">
            <a:extLst>
              <a:ext uri="{FF2B5EF4-FFF2-40B4-BE49-F238E27FC236}">
                <a16:creationId xmlns:a16="http://schemas.microsoft.com/office/drawing/2014/main" id="{FDC88048-AD1A-4E33-ABD9-893C36FF2EB6}"/>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5F4E3CFC-D9BE-4B91-86E9-87767847584A}" type="slidenum">
              <a:rPr lang="zh-CN" altLang="zh-CN"/>
              <a:pPr>
                <a:defRPr/>
              </a:pPr>
              <a:t>‹#›</a:t>
            </a:fld>
            <a:endParaRPr lang="zh-CN" altLang="zh-CN"/>
          </a:p>
        </p:txBody>
      </p:sp>
    </p:spTree>
    <p:extLst>
      <p:ext uri="{BB962C8B-B14F-4D97-AF65-F5344CB8AC3E}">
        <p14:creationId xmlns:p14="http://schemas.microsoft.com/office/powerpoint/2010/main" val="758205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6F409D2-9A9C-49B5-9B6D-69FBE50281D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 name="Rectangle 3">
            <a:extLst>
              <a:ext uri="{FF2B5EF4-FFF2-40B4-BE49-F238E27FC236}">
                <a16:creationId xmlns:a16="http://schemas.microsoft.com/office/drawing/2014/main" id="{7142FA82-A381-4180-82A7-B869EEA9785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4">
            <a:extLst>
              <a:ext uri="{FF2B5EF4-FFF2-40B4-BE49-F238E27FC236}">
                <a16:creationId xmlns:a16="http://schemas.microsoft.com/office/drawing/2014/main" id="{BAA91A88-62AA-4F17-9BAD-D316A7CF564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a:latin typeface="Arial" panose="020B0604020202020204" pitchFamily="34" charset="0"/>
              </a:defRPr>
            </a:lvl1pPr>
          </a:lstStyle>
          <a:p>
            <a:pPr>
              <a:defRPr/>
            </a:pPr>
            <a:endParaRPr lang="zh-CN" altLang="zh-CN"/>
          </a:p>
        </p:txBody>
      </p:sp>
      <p:sp>
        <p:nvSpPr>
          <p:cNvPr id="9" name="Rectangle 5">
            <a:extLst>
              <a:ext uri="{FF2B5EF4-FFF2-40B4-BE49-F238E27FC236}">
                <a16:creationId xmlns:a16="http://schemas.microsoft.com/office/drawing/2014/main" id="{EDD32B86-1AF8-457D-857E-838D89884A2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defRPr>
            </a:lvl1pPr>
          </a:lstStyle>
          <a:p>
            <a:pPr>
              <a:defRPr/>
            </a:pPr>
            <a:endParaRPr lang="zh-CN" altLang="zh-CN"/>
          </a:p>
        </p:txBody>
      </p:sp>
      <p:sp>
        <p:nvSpPr>
          <p:cNvPr id="10" name="Rectangle 6">
            <a:extLst>
              <a:ext uri="{FF2B5EF4-FFF2-40B4-BE49-F238E27FC236}">
                <a16:creationId xmlns:a16="http://schemas.microsoft.com/office/drawing/2014/main" id="{155B965A-D5D4-487C-8F81-AD28DB638D3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DDD2E4FB-C434-4A3F-9568-959C350DA75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Lst>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C00000"/>
        </a:buClr>
        <a:buSzPct val="100000"/>
        <a:buFont typeface="微软雅黑" panose="020B0503020204020204" pitchFamily="34" charset="-122"/>
        <a:buChar char="Ω"/>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C00000"/>
        </a:buClr>
        <a:buSzPct val="100000"/>
        <a:buFont typeface="Wingdings" panose="05000000000000000000" pitchFamily="2" charset="2"/>
        <a:buChar char="l"/>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C00000"/>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rgbClr val="C00000"/>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lr>
          <a:srgbClr val="C00000"/>
        </a:buClr>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ctrTitle"/>
          </p:nvPr>
        </p:nvSpPr>
        <p:spPr>
          <a:prstGeom prst="rect">
            <a:avLst/>
          </a:prstGeom>
        </p:spPr>
        <p:txBody>
          <a:bodyPr>
            <a:noAutofit/>
          </a:bodyPr>
          <a:lstStyle/>
          <a:p>
            <a:pPr algn="l" eaLnBrk="1" hangingPunct="1">
              <a:defRPr/>
            </a:pPr>
            <a:r>
              <a:rPr lang="zh-CN" altLang="en-US" sz="3600" dirty="0"/>
              <a:t>第四章 </a:t>
            </a:r>
            <a:r>
              <a:rPr lang="en-US" altLang="zh-CN" sz="3600" dirty="0"/>
              <a:t>CSS3</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508104" y="285728"/>
            <a:ext cx="3456508" cy="523220"/>
          </a:xfrm>
          <a:prstGeom prst="rect">
            <a:avLst/>
          </a:prstGeom>
        </p:spPr>
        <p:txBody>
          <a:bodyPr/>
          <a:lstStyle/>
          <a:p>
            <a:r>
              <a:rPr lang="en-US" altLang="zh-CN"/>
              <a:t>CSS</a:t>
            </a:r>
            <a:r>
              <a:rPr lang="zh-CN" altLang="en-US"/>
              <a:t>的基本语法</a:t>
            </a:r>
            <a:r>
              <a:rPr lang="en-US" altLang="zh-CN"/>
              <a:t>2-2</a:t>
            </a:r>
            <a:endParaRPr lang="zh-CN" altLang="en-US" dirty="0"/>
          </a:p>
        </p:txBody>
      </p:sp>
      <p:sp>
        <p:nvSpPr>
          <p:cNvPr id="21507" name="内容占位符 2"/>
          <p:cNvSpPr>
            <a:spLocks noGrp="1"/>
          </p:cNvSpPr>
          <p:nvPr>
            <p:ph idx="4294967295"/>
          </p:nvPr>
        </p:nvSpPr>
        <p:spPr>
          <a:xfrm>
            <a:off x="784254" y="1214422"/>
            <a:ext cx="7645398" cy="5143536"/>
          </a:xfrm>
          <a:prstGeom prst="rect">
            <a:avLst/>
          </a:prstGeom>
        </p:spPr>
        <p:txBody>
          <a:bodyPr/>
          <a:lstStyle/>
          <a:p>
            <a:r>
              <a:rPr lang="en-US" altLang="zh-CN"/>
              <a:t>style</a:t>
            </a:r>
            <a:r>
              <a:rPr lang="zh-CN" altLang="en-US"/>
              <a:t>标签</a:t>
            </a:r>
            <a:endParaRPr lang="en-US" altLang="zh-CN"/>
          </a:p>
          <a:p>
            <a:pPr lvl="1"/>
            <a:endParaRPr lang="zh-CN" altLang="en-US"/>
          </a:p>
          <a:p>
            <a:endParaRPr lang="en-US" altLang="zh-CN"/>
          </a:p>
          <a:p>
            <a:endParaRPr lang="zh-CN" altLang="en-US" dirty="0"/>
          </a:p>
        </p:txBody>
      </p:sp>
      <p:sp>
        <p:nvSpPr>
          <p:cNvPr id="24" name="AutoShape 3"/>
          <p:cNvSpPr>
            <a:spLocks noChangeArrowheads="1"/>
          </p:cNvSpPr>
          <p:nvPr/>
        </p:nvSpPr>
        <p:spPr bwMode="auto">
          <a:xfrm>
            <a:off x="1357290" y="2143116"/>
            <a:ext cx="4857784" cy="2585323"/>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b="1" dirty="0">
                <a:solidFill>
                  <a:srgbClr val="FF0000"/>
                </a:solidFill>
              </a:rPr>
              <a:t>&lt;style type="text/</a:t>
            </a:r>
            <a:r>
              <a:rPr lang="en-US" altLang="zh-CN" b="1" dirty="0" err="1">
                <a:solidFill>
                  <a:srgbClr val="FF0000"/>
                </a:solidFill>
              </a:rPr>
              <a:t>css</a:t>
            </a:r>
            <a:r>
              <a:rPr lang="en-US" altLang="zh-CN" b="1" dirty="0">
                <a:solidFill>
                  <a:srgbClr val="FF0000"/>
                </a:solidFill>
              </a:rPr>
              <a:t>"&gt;</a:t>
            </a:r>
          </a:p>
          <a:p>
            <a:pPr algn="l">
              <a:lnSpc>
                <a:spcPct val="150000"/>
              </a:lnSpc>
            </a:pPr>
            <a:r>
              <a:rPr lang="en-US" altLang="zh-CN" b="1" dirty="0"/>
              <a:t>h1 {</a:t>
            </a:r>
          </a:p>
          <a:p>
            <a:pPr algn="l">
              <a:lnSpc>
                <a:spcPct val="150000"/>
              </a:lnSpc>
            </a:pPr>
            <a:r>
              <a:rPr lang="en-US" altLang="zh-CN" b="1" dirty="0"/>
              <a:t>	font-size:12px;</a:t>
            </a:r>
          </a:p>
          <a:p>
            <a:pPr algn="l">
              <a:lnSpc>
                <a:spcPct val="150000"/>
              </a:lnSpc>
            </a:pPr>
            <a:r>
              <a:rPr lang="en-US" altLang="zh-CN" b="1" dirty="0"/>
              <a:t>	color:#F00;</a:t>
            </a:r>
          </a:p>
          <a:p>
            <a:pPr algn="l">
              <a:lnSpc>
                <a:spcPct val="150000"/>
              </a:lnSpc>
            </a:pPr>
            <a:r>
              <a:rPr lang="en-US" altLang="zh-CN" b="1" dirty="0"/>
              <a:t>}</a:t>
            </a:r>
          </a:p>
          <a:p>
            <a:pPr algn="l">
              <a:lnSpc>
                <a:spcPct val="150000"/>
              </a:lnSpc>
            </a:pPr>
            <a:r>
              <a:rPr lang="en-US" altLang="zh-CN" b="1" dirty="0">
                <a:solidFill>
                  <a:srgbClr val="FF0000"/>
                </a:solidFill>
              </a:rPr>
              <a:t>&lt;/style&gt;</a:t>
            </a:r>
            <a:endParaRPr lang="zh-CN" altLang="zh-CN" b="1" dirty="0">
              <a:solidFill>
                <a:srgbClr val="FF0000"/>
              </a:solidFill>
              <a:latin typeface="+mn-lt"/>
            </a:endParaRPr>
          </a:p>
        </p:txBody>
      </p:sp>
    </p:spTree>
    <p:extLst>
      <p:ext uri="{BB962C8B-B14F-4D97-AF65-F5344CB8AC3E}">
        <p14:creationId xmlns:p14="http://schemas.microsoft.com/office/powerpoint/2010/main" val="220045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7-1</a:t>
            </a:r>
            <a:endParaRPr lang="zh-CN" altLang="en-US" dirty="0"/>
          </a:p>
        </p:txBody>
      </p:sp>
      <p:sp>
        <p:nvSpPr>
          <p:cNvPr id="9" name="内容占位符 8"/>
          <p:cNvSpPr>
            <a:spLocks noGrp="1"/>
          </p:cNvSpPr>
          <p:nvPr>
            <p:ph idx="4294967295"/>
          </p:nvPr>
        </p:nvSpPr>
        <p:spPr>
          <a:xfrm>
            <a:off x="784254" y="1214422"/>
            <a:ext cx="7645398" cy="5143536"/>
          </a:xfrm>
          <a:prstGeom prst="rect">
            <a:avLst/>
          </a:prstGeom>
        </p:spPr>
        <p:txBody>
          <a:bodyPr/>
          <a:lstStyle/>
          <a:p>
            <a:r>
              <a:rPr lang="zh-CN" altLang="en-US"/>
              <a:t>行内样式</a:t>
            </a:r>
            <a:endParaRPr lang="en-US" altLang="zh-CN"/>
          </a:p>
          <a:p>
            <a:r>
              <a:rPr lang="zh-CN" altLang="en-US"/>
              <a:t>内部样式表</a:t>
            </a:r>
            <a:endParaRPr lang="en-US" altLang="zh-CN"/>
          </a:p>
          <a:p>
            <a:r>
              <a:rPr lang="zh-CN" altLang="en-US"/>
              <a:t>外部样式表</a:t>
            </a:r>
          </a:p>
          <a:p>
            <a:endParaRPr lang="zh-CN" altLang="en-US" dirty="0"/>
          </a:p>
        </p:txBody>
      </p:sp>
    </p:spTree>
    <p:extLst>
      <p:ext uri="{BB962C8B-B14F-4D97-AF65-F5344CB8AC3E}">
        <p14:creationId xmlns:p14="http://schemas.microsoft.com/office/powerpoint/2010/main" val="70158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7-2</a:t>
            </a:r>
            <a:endParaRPr lang="zh-CN" altLang="en-US" dirty="0"/>
          </a:p>
        </p:txBody>
      </p:sp>
      <p:sp>
        <p:nvSpPr>
          <p:cNvPr id="10" name="内容占位符 9"/>
          <p:cNvSpPr>
            <a:spLocks noGrp="1"/>
          </p:cNvSpPr>
          <p:nvPr>
            <p:ph idx="4294967295"/>
          </p:nvPr>
        </p:nvSpPr>
        <p:spPr>
          <a:xfrm>
            <a:off x="784254" y="1214422"/>
            <a:ext cx="7645398" cy="5143536"/>
          </a:xfrm>
          <a:prstGeom prst="rect">
            <a:avLst/>
          </a:prstGeom>
        </p:spPr>
        <p:txBody>
          <a:bodyPr/>
          <a:lstStyle/>
          <a:p>
            <a:r>
              <a:rPr lang="zh-CN" altLang="en-US" dirty="0"/>
              <a:t>行内样式</a:t>
            </a:r>
            <a:endParaRPr lang="en-US" altLang="zh-CN" dirty="0"/>
          </a:p>
          <a:p>
            <a:pPr lvl="1"/>
            <a:r>
              <a:rPr lang="zh-CN" altLang="en-US" dirty="0"/>
              <a:t>使用</a:t>
            </a:r>
            <a:r>
              <a:rPr lang="en-US" altLang="zh-CN" dirty="0"/>
              <a:t>style</a:t>
            </a:r>
            <a:r>
              <a:rPr lang="zh-CN" altLang="en-US" dirty="0"/>
              <a:t>属性引入</a:t>
            </a:r>
            <a:r>
              <a:rPr lang="en-US" altLang="zh-CN" dirty="0"/>
              <a:t>CSS</a:t>
            </a:r>
            <a:r>
              <a:rPr lang="zh-CN" altLang="en-US" dirty="0"/>
              <a:t>样式</a:t>
            </a:r>
          </a:p>
        </p:txBody>
      </p:sp>
      <p:sp>
        <p:nvSpPr>
          <p:cNvPr id="5" name="AutoShape 4"/>
          <p:cNvSpPr>
            <a:spLocks noChangeArrowheads="1"/>
          </p:cNvSpPr>
          <p:nvPr/>
        </p:nvSpPr>
        <p:spPr bwMode="auto">
          <a:xfrm>
            <a:off x="642910" y="3362926"/>
            <a:ext cx="8215370" cy="869533"/>
          </a:xfrm>
          <a:prstGeom prst="roundRect">
            <a:avLst>
              <a:gd name="adj" fmla="val 353"/>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&lt;h1 </a:t>
            </a:r>
            <a:r>
              <a:rPr lang="en-US" altLang="zh-CN" b="1" dirty="0">
                <a:solidFill>
                  <a:srgbClr val="FF0000"/>
                </a:solidFill>
                <a:latin typeface="+mn-lt"/>
              </a:rPr>
              <a:t>style="</a:t>
            </a:r>
            <a:r>
              <a:rPr lang="en-US" altLang="zh-CN" b="1" dirty="0" err="1">
                <a:solidFill>
                  <a:srgbClr val="FF0000"/>
                </a:solidFill>
                <a:latin typeface="+mn-lt"/>
              </a:rPr>
              <a:t>color:red</a:t>
            </a:r>
            <a:r>
              <a:rPr lang="en-US" altLang="zh-CN" b="1" dirty="0">
                <a:solidFill>
                  <a:srgbClr val="FF0000"/>
                </a:solidFill>
                <a:latin typeface="+mn-lt"/>
              </a:rPr>
              <a:t>;"</a:t>
            </a:r>
            <a:r>
              <a:rPr lang="en-US" altLang="zh-CN" b="1" dirty="0">
                <a:solidFill>
                  <a:schemeClr val="accent5">
                    <a:lumMod val="10000"/>
                  </a:schemeClr>
                </a:solidFill>
                <a:latin typeface="+mn-lt"/>
              </a:rPr>
              <a:t>&gt;style</a:t>
            </a:r>
            <a:r>
              <a:rPr lang="zh-CN" altLang="en-US" b="1" dirty="0">
                <a:solidFill>
                  <a:schemeClr val="accent5">
                    <a:lumMod val="10000"/>
                  </a:schemeClr>
                </a:solidFill>
                <a:latin typeface="+mn-lt"/>
              </a:rPr>
              <a:t>属性的应用</a:t>
            </a:r>
            <a:r>
              <a:rPr lang="en-US" altLang="zh-CN" b="1" dirty="0">
                <a:solidFill>
                  <a:schemeClr val="accent5">
                    <a:lumMod val="10000"/>
                  </a:schemeClr>
                </a:solidFill>
                <a:latin typeface="+mn-lt"/>
              </a:rPr>
              <a:t>&lt;/h1&gt;</a:t>
            </a:r>
          </a:p>
          <a:p>
            <a:pPr algn="l"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&lt;p </a:t>
            </a:r>
            <a:r>
              <a:rPr lang="en-US" altLang="zh-CN" b="1" dirty="0">
                <a:solidFill>
                  <a:srgbClr val="FF0000"/>
                </a:solidFill>
                <a:latin typeface="+mn-lt"/>
              </a:rPr>
              <a:t>style="font-size:14px; </a:t>
            </a:r>
            <a:r>
              <a:rPr lang="en-US" altLang="zh-CN" b="1" dirty="0" err="1">
                <a:solidFill>
                  <a:srgbClr val="FF0000"/>
                </a:solidFill>
                <a:latin typeface="+mn-lt"/>
              </a:rPr>
              <a:t>color:green</a:t>
            </a:r>
            <a:r>
              <a:rPr lang="en-US" altLang="zh-CN" b="1" dirty="0">
                <a:solidFill>
                  <a:srgbClr val="FF0000"/>
                </a:solidFill>
                <a:latin typeface="+mn-lt"/>
              </a:rPr>
              <a:t>;"</a:t>
            </a:r>
            <a:r>
              <a:rPr lang="en-US" altLang="zh-CN" b="1" dirty="0">
                <a:solidFill>
                  <a:schemeClr val="accent5">
                    <a:lumMod val="10000"/>
                  </a:schemeClr>
                </a:solidFill>
                <a:latin typeface="+mn-lt"/>
              </a:rPr>
              <a:t>&gt;</a:t>
            </a:r>
            <a:r>
              <a:rPr lang="zh-CN" altLang="en-US" b="1" dirty="0">
                <a:solidFill>
                  <a:schemeClr val="accent5">
                    <a:lumMod val="10000"/>
                  </a:schemeClr>
                </a:solidFill>
                <a:latin typeface="+mn-lt"/>
              </a:rPr>
              <a:t>直接在</a:t>
            </a:r>
            <a:r>
              <a:rPr lang="en-US" altLang="zh-CN" b="1" dirty="0">
                <a:solidFill>
                  <a:schemeClr val="accent5">
                    <a:lumMod val="10000"/>
                  </a:schemeClr>
                </a:solidFill>
                <a:latin typeface="+mn-lt"/>
              </a:rPr>
              <a:t>HTML</a:t>
            </a:r>
            <a:r>
              <a:rPr lang="zh-CN" altLang="en-US" b="1" dirty="0">
                <a:solidFill>
                  <a:schemeClr val="accent5">
                    <a:lumMod val="10000"/>
                  </a:schemeClr>
                </a:solidFill>
                <a:latin typeface="+mn-lt"/>
              </a:rPr>
              <a:t>标签中设置的样式</a:t>
            </a:r>
            <a:r>
              <a:rPr lang="en-US" altLang="zh-CN" b="1" dirty="0">
                <a:solidFill>
                  <a:schemeClr val="accent5">
                    <a:lumMod val="10000"/>
                  </a:schemeClr>
                </a:solidFill>
                <a:latin typeface="+mn-lt"/>
              </a:rPr>
              <a:t>&lt;/p&gt;</a:t>
            </a:r>
          </a:p>
        </p:txBody>
      </p:sp>
      <p:sp>
        <p:nvSpPr>
          <p:cNvPr id="8" name="TextBox 7"/>
          <p:cNvSpPr txBox="1"/>
          <p:nvPr/>
        </p:nvSpPr>
        <p:spPr>
          <a:xfrm>
            <a:off x="179512" y="278092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示例</a:t>
            </a:r>
          </a:p>
        </p:txBody>
      </p:sp>
    </p:spTree>
    <p:extLst>
      <p:ext uri="{BB962C8B-B14F-4D97-AF65-F5344CB8AC3E}">
        <p14:creationId xmlns:p14="http://schemas.microsoft.com/office/powerpoint/2010/main" val="215391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7-3</a:t>
            </a:r>
            <a:endParaRPr lang="zh-CN" altLang="en-US" dirty="0"/>
          </a:p>
        </p:txBody>
      </p:sp>
      <p:sp>
        <p:nvSpPr>
          <p:cNvPr id="6" name="内容占位符 5"/>
          <p:cNvSpPr>
            <a:spLocks noGrp="1"/>
          </p:cNvSpPr>
          <p:nvPr>
            <p:ph idx="4294967295"/>
          </p:nvPr>
        </p:nvSpPr>
        <p:spPr>
          <a:xfrm>
            <a:off x="784254" y="1214422"/>
            <a:ext cx="7645398" cy="5143536"/>
          </a:xfrm>
          <a:prstGeom prst="rect">
            <a:avLst/>
          </a:prstGeom>
        </p:spPr>
        <p:txBody>
          <a:bodyPr/>
          <a:lstStyle/>
          <a:p>
            <a:r>
              <a:rPr lang="zh-CN" altLang="en-US" dirty="0"/>
              <a:t>内部样式表</a:t>
            </a:r>
            <a:endParaRPr lang="en-US" altLang="zh-CN" dirty="0"/>
          </a:p>
          <a:p>
            <a:pPr lvl="1"/>
            <a:r>
              <a:rPr lang="en-US" altLang="zh-CN" dirty="0"/>
              <a:t>CSS</a:t>
            </a:r>
            <a:r>
              <a:rPr lang="zh-CN" altLang="en-US" dirty="0"/>
              <a:t>代码写在</a:t>
            </a:r>
            <a:r>
              <a:rPr lang="en-US" altLang="zh-CN" dirty="0"/>
              <a:t>&lt;head&gt;</a:t>
            </a:r>
            <a:r>
              <a:rPr lang="zh-CN" altLang="en-US" dirty="0"/>
              <a:t>的</a:t>
            </a:r>
            <a:r>
              <a:rPr lang="en-US" altLang="zh-CN" dirty="0"/>
              <a:t>&lt;style&gt;</a:t>
            </a:r>
            <a:r>
              <a:rPr lang="zh-CN" altLang="en-US" dirty="0"/>
              <a:t>标签中</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优点</a:t>
            </a:r>
            <a:endParaRPr lang="en-US" altLang="zh-CN" dirty="0"/>
          </a:p>
          <a:p>
            <a:pPr lvl="1"/>
            <a:r>
              <a:rPr lang="zh-CN" altLang="en-US" dirty="0"/>
              <a:t>方便在同页面中修改样式</a:t>
            </a:r>
            <a:endParaRPr lang="en-US" altLang="zh-CN" dirty="0"/>
          </a:p>
          <a:p>
            <a:r>
              <a:rPr lang="zh-CN" altLang="en-US" dirty="0"/>
              <a:t>缺点</a:t>
            </a:r>
            <a:endParaRPr lang="en-US" altLang="zh-CN" dirty="0"/>
          </a:p>
          <a:p>
            <a:pPr lvl="1"/>
            <a:r>
              <a:rPr lang="zh-CN" altLang="en-US" dirty="0"/>
              <a:t>不利于在多页面间共享复用代码及维护，对内容与样式的分离也不够彻底</a:t>
            </a:r>
          </a:p>
          <a:p>
            <a:endParaRPr lang="zh-CN" altLang="en-US" dirty="0"/>
          </a:p>
        </p:txBody>
      </p:sp>
      <p:sp>
        <p:nvSpPr>
          <p:cNvPr id="7" name="AutoShape 4"/>
          <p:cNvSpPr>
            <a:spLocks noChangeArrowheads="1"/>
          </p:cNvSpPr>
          <p:nvPr/>
        </p:nvSpPr>
        <p:spPr bwMode="auto">
          <a:xfrm>
            <a:off x="1043608" y="2306196"/>
            <a:ext cx="6984776" cy="1338828"/>
          </a:xfrm>
          <a:prstGeom prst="roundRect">
            <a:avLst>
              <a:gd name="adj" fmla="val 353"/>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&lt;style&gt;</a:t>
            </a:r>
          </a:p>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h1{color: green; }</a:t>
            </a:r>
          </a:p>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&lt;/style&gt;</a:t>
            </a:r>
          </a:p>
        </p:txBody>
      </p:sp>
    </p:spTree>
    <p:extLst>
      <p:ext uri="{BB962C8B-B14F-4D97-AF65-F5344CB8AC3E}">
        <p14:creationId xmlns:p14="http://schemas.microsoft.com/office/powerpoint/2010/main" val="40080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wipe(left)">
                                      <p:cBhvr>
                                        <p:cTn id="10" dur="500"/>
                                        <p:tgtEl>
                                          <p:spTgt spid="6">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wipe(left)">
                                      <p:cBhvr>
                                        <p:cTn id="13" dur="500"/>
                                        <p:tgtEl>
                                          <p:spTgt spid="6">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wipe(left)">
                                      <p:cBhvr>
                                        <p:cTn id="1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7-4</a:t>
            </a:r>
            <a:endParaRPr lang="zh-CN" altLang="en-US" dirty="0"/>
          </a:p>
        </p:txBody>
      </p:sp>
      <p:sp>
        <p:nvSpPr>
          <p:cNvPr id="6" name="内容占位符 5"/>
          <p:cNvSpPr>
            <a:spLocks noGrp="1"/>
          </p:cNvSpPr>
          <p:nvPr>
            <p:ph idx="4294967295"/>
          </p:nvPr>
        </p:nvSpPr>
        <p:spPr>
          <a:xfrm>
            <a:off x="784254" y="1214422"/>
            <a:ext cx="7645398" cy="5143536"/>
          </a:xfrm>
          <a:prstGeom prst="rect">
            <a:avLst/>
          </a:prstGeom>
        </p:spPr>
        <p:txBody>
          <a:bodyPr/>
          <a:lstStyle/>
          <a:p>
            <a:r>
              <a:rPr lang="zh-CN" altLang="en-US"/>
              <a:t>外部样式表</a:t>
            </a:r>
            <a:endParaRPr lang="en-US" altLang="zh-CN"/>
          </a:p>
          <a:p>
            <a:pPr lvl="1"/>
            <a:r>
              <a:rPr lang="en-US" altLang="zh-CN"/>
              <a:t>CSS</a:t>
            </a:r>
            <a:r>
              <a:rPr lang="zh-CN" altLang="en-US"/>
              <a:t>代码保存在扩展名为</a:t>
            </a:r>
            <a:r>
              <a:rPr lang="en-US" altLang="zh-CN"/>
              <a:t>.css</a:t>
            </a:r>
            <a:r>
              <a:rPr lang="zh-CN" altLang="en-US"/>
              <a:t>的样式表中</a:t>
            </a:r>
            <a:endParaRPr lang="en-US" altLang="zh-CN"/>
          </a:p>
          <a:p>
            <a:pPr lvl="1"/>
            <a:r>
              <a:rPr lang="en-US" altLang="zh-CN"/>
              <a:t>HTML</a:t>
            </a:r>
            <a:r>
              <a:rPr lang="zh-CN" altLang="en-US"/>
              <a:t>文件引用扩展名为</a:t>
            </a:r>
            <a:r>
              <a:rPr lang="en-US" altLang="zh-CN"/>
              <a:t>.css</a:t>
            </a:r>
            <a:r>
              <a:rPr lang="zh-CN" altLang="en-US"/>
              <a:t>的样式表，有两种方式</a:t>
            </a:r>
            <a:endParaRPr lang="en-US" altLang="zh-CN"/>
          </a:p>
          <a:p>
            <a:pPr lvl="2"/>
            <a:r>
              <a:rPr lang="zh-CN" altLang="en-US"/>
              <a:t>链接式</a:t>
            </a:r>
            <a:endParaRPr lang="en-US" altLang="zh-CN"/>
          </a:p>
          <a:p>
            <a:pPr lvl="2"/>
            <a:r>
              <a:rPr lang="zh-CN" altLang="en-US"/>
              <a:t>导入式</a:t>
            </a:r>
            <a:endParaRPr lang="en-US" altLang="zh-CN"/>
          </a:p>
          <a:p>
            <a:endParaRPr lang="zh-CN" altLang="en-US" dirty="0"/>
          </a:p>
        </p:txBody>
      </p:sp>
    </p:spTree>
    <p:extLst>
      <p:ext uri="{BB962C8B-B14F-4D97-AF65-F5344CB8AC3E}">
        <p14:creationId xmlns:p14="http://schemas.microsoft.com/office/powerpoint/2010/main" val="3973056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7-5</a:t>
            </a:r>
            <a:endParaRPr lang="zh-CN" altLang="en-US" dirty="0"/>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zh-CN" altLang="en-US" dirty="0"/>
              <a:t>外部样式表</a:t>
            </a:r>
            <a:endParaRPr lang="en-US" altLang="zh-CN" dirty="0"/>
          </a:p>
          <a:p>
            <a:pPr lvl="1"/>
            <a:r>
              <a:rPr lang="zh-CN" altLang="en-US" dirty="0"/>
              <a:t>链接外部样式表</a:t>
            </a:r>
          </a:p>
        </p:txBody>
      </p:sp>
      <p:sp>
        <p:nvSpPr>
          <p:cNvPr id="5" name="AutoShape 4"/>
          <p:cNvSpPr>
            <a:spLocks noChangeArrowheads="1"/>
          </p:cNvSpPr>
          <p:nvPr/>
        </p:nvSpPr>
        <p:spPr bwMode="auto">
          <a:xfrm>
            <a:off x="1285852" y="2928934"/>
            <a:ext cx="7326313" cy="1477328"/>
          </a:xfrm>
          <a:prstGeom prst="roundRect">
            <a:avLst>
              <a:gd name="adj" fmla="val 353"/>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&lt;head&gt;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&lt;link </a:t>
            </a:r>
            <a:r>
              <a:rPr lang="en-US" altLang="zh-CN" b="1" dirty="0" err="1">
                <a:solidFill>
                  <a:schemeClr val="accent5">
                    <a:lumMod val="10000"/>
                  </a:schemeClr>
                </a:solidFill>
                <a:latin typeface="+mn-lt"/>
              </a:rPr>
              <a:t>href</a:t>
            </a:r>
            <a:r>
              <a:rPr lang="en-US" altLang="zh-CN" b="1" dirty="0">
                <a:solidFill>
                  <a:schemeClr val="accent5">
                    <a:lumMod val="10000"/>
                  </a:schemeClr>
                </a:solidFill>
                <a:latin typeface="+mn-lt"/>
              </a:rPr>
              <a:t>="style.css" </a:t>
            </a:r>
            <a:r>
              <a:rPr lang="en-US" altLang="zh-CN" b="1" dirty="0" err="1">
                <a:solidFill>
                  <a:schemeClr val="accent5">
                    <a:lumMod val="10000"/>
                  </a:schemeClr>
                </a:solidFill>
                <a:latin typeface="+mn-lt"/>
              </a:rPr>
              <a:t>rel</a:t>
            </a:r>
            <a:r>
              <a:rPr lang="en-US" altLang="zh-CN" b="1" dirty="0">
                <a:solidFill>
                  <a:schemeClr val="accent5">
                    <a:lumMod val="10000"/>
                  </a:schemeClr>
                </a:solidFill>
                <a:latin typeface="+mn-lt"/>
              </a:rPr>
              <a:t>="</a:t>
            </a:r>
            <a:r>
              <a:rPr lang="en-US" altLang="zh-CN" b="1" dirty="0" err="1">
                <a:solidFill>
                  <a:schemeClr val="accent5">
                    <a:lumMod val="10000"/>
                  </a:schemeClr>
                </a:solidFill>
                <a:latin typeface="+mn-lt"/>
              </a:rPr>
              <a:t>stylesheet</a:t>
            </a:r>
            <a:r>
              <a:rPr lang="en-US" altLang="zh-CN" b="1" dirty="0">
                <a:solidFill>
                  <a:schemeClr val="accent5">
                    <a:lumMod val="10000"/>
                  </a:schemeClr>
                </a:solidFill>
                <a:latin typeface="+mn-lt"/>
              </a:rPr>
              <a:t>" type="text/</a:t>
            </a:r>
            <a:r>
              <a:rPr lang="en-US" altLang="zh-CN" b="1" dirty="0" err="1">
                <a:solidFill>
                  <a:schemeClr val="accent5">
                    <a:lumMod val="10000"/>
                  </a:schemeClr>
                </a:solidFill>
                <a:latin typeface="+mn-lt"/>
              </a:rPr>
              <a:t>css</a:t>
            </a:r>
            <a:r>
              <a:rPr lang="en-US" altLang="zh-CN" b="1" dirty="0">
                <a:solidFill>
                  <a:schemeClr val="accent5">
                    <a:lumMod val="10000"/>
                  </a:schemeClr>
                </a:solidFill>
                <a:latin typeface="+mn-lt"/>
              </a:rPr>
              <a:t>" /&gt;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&lt;/head&gt;</a:t>
            </a:r>
          </a:p>
        </p:txBody>
      </p:sp>
      <p:sp>
        <p:nvSpPr>
          <p:cNvPr id="6" name="AutoShape 14"/>
          <p:cNvSpPr>
            <a:spLocks noChangeArrowheads="1"/>
          </p:cNvSpPr>
          <p:nvPr/>
        </p:nvSpPr>
        <p:spPr bwMode="auto">
          <a:xfrm>
            <a:off x="2285984" y="2643182"/>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文件路径</a:t>
            </a:r>
          </a:p>
        </p:txBody>
      </p:sp>
      <p:cxnSp>
        <p:nvCxnSpPr>
          <p:cNvPr id="7" name="直接箭头连接符 6"/>
          <p:cNvCxnSpPr>
            <a:stCxn id="6" idx="2"/>
          </p:cNvCxnSpPr>
          <p:nvPr/>
        </p:nvCxnSpPr>
        <p:spPr>
          <a:xfrm rot="5400000">
            <a:off x="2526950" y="3239470"/>
            <a:ext cx="520070" cy="14474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8" name="AutoShape 14"/>
          <p:cNvSpPr>
            <a:spLocks noChangeArrowheads="1"/>
          </p:cNvSpPr>
          <p:nvPr/>
        </p:nvSpPr>
        <p:spPr bwMode="auto">
          <a:xfrm>
            <a:off x="3929058" y="2643182"/>
            <a:ext cx="184675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使用外部样式表</a:t>
            </a:r>
          </a:p>
        </p:txBody>
      </p:sp>
      <p:cxnSp>
        <p:nvCxnSpPr>
          <p:cNvPr id="9" name="直接箭头连接符 8"/>
          <p:cNvCxnSpPr>
            <a:stCxn id="8" idx="2"/>
          </p:cNvCxnSpPr>
          <p:nvPr/>
        </p:nvCxnSpPr>
        <p:spPr>
          <a:xfrm rot="5400000">
            <a:off x="4345031" y="3064469"/>
            <a:ext cx="520070" cy="49474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14"/>
          <p:cNvSpPr>
            <a:spLocks noChangeArrowheads="1"/>
          </p:cNvSpPr>
          <p:nvPr/>
        </p:nvSpPr>
        <p:spPr bwMode="auto">
          <a:xfrm>
            <a:off x="6143636" y="2643182"/>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文件类型</a:t>
            </a:r>
          </a:p>
        </p:txBody>
      </p:sp>
      <p:cxnSp>
        <p:nvCxnSpPr>
          <p:cNvPr id="11" name="直接箭头连接符 10"/>
          <p:cNvCxnSpPr>
            <a:stCxn id="10" idx="2"/>
          </p:cNvCxnSpPr>
          <p:nvPr/>
        </p:nvCxnSpPr>
        <p:spPr>
          <a:xfrm rot="5400000">
            <a:off x="6384603" y="3239471"/>
            <a:ext cx="520071" cy="1447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07504" y="24928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Tree>
    <p:extLst>
      <p:ext uri="{BB962C8B-B14F-4D97-AF65-F5344CB8AC3E}">
        <p14:creationId xmlns:p14="http://schemas.microsoft.com/office/powerpoint/2010/main" val="188497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7-6</a:t>
            </a:r>
            <a:endParaRPr lang="zh-CN" altLang="en-US" dirty="0"/>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zh-CN" altLang="en-US" dirty="0"/>
              <a:t>外部样式表</a:t>
            </a:r>
            <a:endParaRPr lang="en-US" altLang="zh-CN" dirty="0"/>
          </a:p>
          <a:p>
            <a:pPr lvl="1"/>
            <a:r>
              <a:rPr lang="zh-CN" altLang="en-US" dirty="0"/>
              <a:t>导入外部样式表</a:t>
            </a:r>
          </a:p>
        </p:txBody>
      </p:sp>
      <p:sp>
        <p:nvSpPr>
          <p:cNvPr id="5" name="AutoShape 4"/>
          <p:cNvSpPr>
            <a:spLocks noChangeArrowheads="1"/>
          </p:cNvSpPr>
          <p:nvPr/>
        </p:nvSpPr>
        <p:spPr bwMode="auto">
          <a:xfrm>
            <a:off x="1285852" y="2928934"/>
            <a:ext cx="7326313" cy="2308324"/>
          </a:xfrm>
          <a:prstGeom prst="roundRect">
            <a:avLst>
              <a:gd name="adj" fmla="val 353"/>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&lt;head&gt;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 type="text/</a:t>
            </a:r>
            <a:r>
              <a:rPr lang="en-US" altLang="zh-CN" b="1" dirty="0" err="1">
                <a:solidFill>
                  <a:schemeClr val="accent5">
                    <a:lumMod val="10000"/>
                  </a:schemeClr>
                </a:solidFill>
                <a:latin typeface="+mn-lt"/>
              </a:rPr>
              <a:t>css</a:t>
            </a:r>
            <a:r>
              <a:rPr lang="en-US" altLang="zh-CN" b="1" dirty="0">
                <a:solidFill>
                  <a:schemeClr val="accent5">
                    <a:lumMod val="10000"/>
                  </a:schemeClr>
                </a:solidFill>
                <a:latin typeface="+mn-lt"/>
              </a:rPr>
              <a:t>"&gt;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a:t>
            </a:r>
          </a:p>
          <a:p>
            <a:pPr algn="l" defTabSz="723900">
              <a:spcAft>
                <a:spcPts val="0"/>
              </a:spcAft>
              <a:buClr>
                <a:schemeClr val="folHlink"/>
              </a:buClr>
              <a:buSzPct val="60000"/>
              <a:tabLst>
                <a:tab pos="444500" algn="l"/>
              </a:tabLst>
              <a:defRPr/>
            </a:pPr>
            <a:r>
              <a:rPr lang="en-US" altLang="zh-CN" b="1" dirty="0">
                <a:solidFill>
                  <a:srgbClr val="FF0000"/>
                </a:solidFill>
                <a:latin typeface="+mn-lt"/>
              </a:rPr>
              <a:t>@import </a:t>
            </a:r>
            <a:r>
              <a:rPr lang="en-US" altLang="zh-CN" b="1" dirty="0" err="1">
                <a:solidFill>
                  <a:srgbClr val="FF0000"/>
                </a:solidFill>
                <a:latin typeface="+mn-lt"/>
              </a:rPr>
              <a:t>url</a:t>
            </a:r>
            <a:r>
              <a:rPr lang="en-US" altLang="zh-CN" b="1" dirty="0">
                <a:solidFill>
                  <a:srgbClr val="FF0000"/>
                </a:solidFill>
                <a:latin typeface="+mn-lt"/>
              </a:rPr>
              <a:t>("style.css");</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--&gt;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&lt;/style&gt;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rPr>
              <a:t>&lt;/head&gt;</a:t>
            </a:r>
          </a:p>
        </p:txBody>
      </p:sp>
      <p:sp>
        <p:nvSpPr>
          <p:cNvPr id="14" name="TextBox 13"/>
          <p:cNvSpPr txBox="1"/>
          <p:nvPr/>
        </p:nvSpPr>
        <p:spPr>
          <a:xfrm>
            <a:off x="179512" y="24928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Tree>
    <p:extLst>
      <p:ext uri="{BB962C8B-B14F-4D97-AF65-F5344CB8AC3E}">
        <p14:creationId xmlns:p14="http://schemas.microsoft.com/office/powerpoint/2010/main" val="19676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prstGeom prst="rect">
            <a:avLst/>
          </a:prstGeom>
        </p:spPr>
        <p:txBody>
          <a:bodyPr/>
          <a:lstStyle/>
          <a:p>
            <a:r>
              <a:rPr lang="en-US"/>
              <a:t>HTML</a:t>
            </a:r>
            <a:r>
              <a:rPr lang="zh-CN" altLang="en-US"/>
              <a:t>中引入</a:t>
            </a:r>
            <a:r>
              <a:rPr lang="en-US"/>
              <a:t>CSS</a:t>
            </a:r>
            <a:r>
              <a:rPr lang="zh-CN" altLang="en-US"/>
              <a:t>样式</a:t>
            </a:r>
            <a:r>
              <a:rPr lang="en-US" altLang="zh-CN"/>
              <a:t>7-7</a:t>
            </a:r>
            <a:endParaRPr lang="zh-CN" altLang="en-US" dirty="0"/>
          </a:p>
        </p:txBody>
      </p:sp>
      <p:sp>
        <p:nvSpPr>
          <p:cNvPr id="3" name="内容占位符 2"/>
          <p:cNvSpPr>
            <a:spLocks noGrp="1"/>
          </p:cNvSpPr>
          <p:nvPr>
            <p:ph idx="4294967295"/>
          </p:nvPr>
        </p:nvSpPr>
        <p:spPr>
          <a:xfrm>
            <a:off x="784254" y="908720"/>
            <a:ext cx="7645398" cy="5143536"/>
          </a:xfrm>
          <a:prstGeom prst="rect">
            <a:avLst/>
          </a:prstGeom>
        </p:spPr>
        <p:txBody>
          <a:bodyPr/>
          <a:lstStyle/>
          <a:p>
            <a:r>
              <a:rPr lang="zh-CN" altLang="en-US" dirty="0"/>
              <a:t>链接式与导入式的区别</a:t>
            </a:r>
          </a:p>
          <a:p>
            <a:pPr lvl="1"/>
            <a:r>
              <a:rPr lang="en-US" altLang="zh-CN" dirty="0"/>
              <a:t>&lt;link/&gt;</a:t>
            </a:r>
            <a:r>
              <a:rPr lang="zh-CN" altLang="en-US" dirty="0"/>
              <a:t>标签属于</a:t>
            </a:r>
            <a:r>
              <a:rPr lang="en-US" altLang="zh-CN" dirty="0"/>
              <a:t>XHTML</a:t>
            </a:r>
            <a:r>
              <a:rPr lang="zh-CN" altLang="en-US" dirty="0"/>
              <a:t>，</a:t>
            </a:r>
            <a:r>
              <a:rPr lang="en-US" altLang="zh-CN" dirty="0"/>
              <a:t>@import</a:t>
            </a:r>
            <a:r>
              <a:rPr lang="zh-CN" altLang="en-US" dirty="0"/>
              <a:t>是属于</a:t>
            </a:r>
            <a:r>
              <a:rPr lang="en-US" altLang="zh-CN" dirty="0"/>
              <a:t>CSS2.1</a:t>
            </a:r>
            <a:endParaRPr lang="zh-CN" altLang="en-US" dirty="0"/>
          </a:p>
          <a:p>
            <a:pPr lvl="1"/>
            <a:r>
              <a:rPr lang="zh-CN" altLang="en-US" dirty="0"/>
              <a:t>使用</a:t>
            </a:r>
            <a:r>
              <a:rPr lang="en-US" altLang="zh-CN" dirty="0"/>
              <a:t>&lt;link/&gt;</a:t>
            </a:r>
            <a:r>
              <a:rPr lang="zh-CN" altLang="en-US" dirty="0"/>
              <a:t>链接的</a:t>
            </a:r>
            <a:r>
              <a:rPr lang="en-US" altLang="zh-CN" dirty="0"/>
              <a:t>CSS</a:t>
            </a:r>
            <a:r>
              <a:rPr lang="zh-CN" altLang="en-US" dirty="0"/>
              <a:t>文件先加载到网页当中，再进行编译显示</a:t>
            </a:r>
          </a:p>
          <a:p>
            <a:pPr lvl="1"/>
            <a:r>
              <a:rPr lang="zh-CN" altLang="en-US" dirty="0"/>
              <a:t>使用</a:t>
            </a:r>
            <a:r>
              <a:rPr lang="en-US" altLang="zh-CN" dirty="0"/>
              <a:t>@import</a:t>
            </a:r>
            <a:r>
              <a:rPr lang="zh-CN" altLang="en-US" dirty="0"/>
              <a:t>导入的</a:t>
            </a:r>
            <a:r>
              <a:rPr lang="en-US" altLang="zh-CN" dirty="0"/>
              <a:t>CSS</a:t>
            </a:r>
            <a:r>
              <a:rPr lang="zh-CN" altLang="en-US" dirty="0"/>
              <a:t>文件，客户端显示</a:t>
            </a:r>
            <a:r>
              <a:rPr lang="en-US" altLang="zh-CN" dirty="0"/>
              <a:t>HTML</a:t>
            </a:r>
            <a:r>
              <a:rPr lang="zh-CN" altLang="en-US" dirty="0"/>
              <a:t>结构，再把</a:t>
            </a:r>
            <a:r>
              <a:rPr lang="en-US" altLang="zh-CN" dirty="0"/>
              <a:t>CSS</a:t>
            </a:r>
            <a:r>
              <a:rPr lang="zh-CN" altLang="en-US" dirty="0"/>
              <a:t>文件加载到网页当中</a:t>
            </a:r>
          </a:p>
          <a:p>
            <a:pPr lvl="1"/>
            <a:r>
              <a:rPr lang="en-US" altLang="zh-CN" dirty="0"/>
              <a:t>@import</a:t>
            </a:r>
            <a:r>
              <a:rPr lang="zh-CN" altLang="en-US" dirty="0"/>
              <a:t>是属于</a:t>
            </a:r>
            <a:r>
              <a:rPr lang="en-US" altLang="zh-CN" dirty="0"/>
              <a:t>CSS2.1</a:t>
            </a:r>
            <a:r>
              <a:rPr lang="zh-CN" altLang="en-US" dirty="0"/>
              <a:t>特有的，对不兼容</a:t>
            </a:r>
            <a:r>
              <a:rPr lang="en-US" altLang="zh-CN" dirty="0"/>
              <a:t>CSS2.1</a:t>
            </a:r>
            <a:r>
              <a:rPr lang="zh-CN" altLang="en-US" dirty="0"/>
              <a:t>的浏览器是无效的</a:t>
            </a:r>
          </a:p>
        </p:txBody>
      </p:sp>
    </p:spTree>
    <p:extLst>
      <p:ext uri="{BB962C8B-B14F-4D97-AF65-F5344CB8AC3E}">
        <p14:creationId xmlns:p14="http://schemas.microsoft.com/office/powerpoint/2010/main" val="4534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285728"/>
            <a:ext cx="2880444" cy="523220"/>
          </a:xfrm>
          <a:prstGeom prst="rect">
            <a:avLst/>
          </a:prstGeom>
        </p:spPr>
        <p:txBody>
          <a:bodyPr/>
          <a:lstStyle/>
          <a:p>
            <a:r>
              <a:rPr lang="en-US"/>
              <a:t>CSS</a:t>
            </a:r>
            <a:r>
              <a:rPr lang="zh-CN" altLang="en-US"/>
              <a:t>样式优先级</a:t>
            </a:r>
            <a:endParaRPr lang="zh-CN" altLang="en-US" dirty="0"/>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zh-CN" altLang="en-US" dirty="0"/>
              <a:t>行内样式</a:t>
            </a:r>
            <a:r>
              <a:rPr lang="en-US" altLang="zh-CN" dirty="0"/>
              <a:t>&gt;</a:t>
            </a:r>
            <a:r>
              <a:rPr lang="zh-CN" altLang="en-US" dirty="0"/>
              <a:t>内部样式表</a:t>
            </a:r>
            <a:r>
              <a:rPr lang="en-US" altLang="zh-CN" dirty="0"/>
              <a:t>&gt;</a:t>
            </a:r>
            <a:r>
              <a:rPr lang="zh-CN" altLang="en-US" dirty="0"/>
              <a:t>外部样式表</a:t>
            </a:r>
          </a:p>
          <a:p>
            <a:r>
              <a:rPr lang="zh-CN" altLang="en-US" dirty="0"/>
              <a:t>就近原则</a:t>
            </a:r>
          </a:p>
        </p:txBody>
      </p:sp>
    </p:spTree>
    <p:extLst>
      <p:ext uri="{BB962C8B-B14F-4D97-AF65-F5344CB8AC3E}">
        <p14:creationId xmlns:p14="http://schemas.microsoft.com/office/powerpoint/2010/main" val="86142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355975" y="229973"/>
            <a:ext cx="4608637" cy="523220"/>
          </a:xfrm>
          <a:prstGeom prst="rect">
            <a:avLst/>
          </a:prstGeom>
        </p:spPr>
        <p:txBody>
          <a:bodyPr/>
          <a:lstStyle/>
          <a:p>
            <a:r>
              <a:rPr lang="zh-CN" altLang="en-US" dirty="0"/>
              <a:t>练习</a:t>
            </a:r>
            <a:r>
              <a:rPr lang="en-US" altLang="zh-CN" dirty="0"/>
              <a:t>—</a:t>
            </a:r>
            <a:r>
              <a:rPr lang="zh-CN" altLang="en-US" dirty="0"/>
              <a:t>制作</a:t>
            </a:r>
            <a:r>
              <a:rPr lang="en-US" altLang="zh-CN" dirty="0"/>
              <a:t>《</a:t>
            </a:r>
            <a:r>
              <a:rPr lang="zh-CN" altLang="en-US" dirty="0"/>
              <a:t>望庐山瀑布</a:t>
            </a:r>
            <a:r>
              <a:rPr lang="en-US" altLang="zh-CN" dirty="0"/>
              <a:t>》</a:t>
            </a:r>
          </a:p>
        </p:txBody>
      </p:sp>
      <p:sp>
        <p:nvSpPr>
          <p:cNvPr id="18435" name="Rectangle 3"/>
          <p:cNvSpPr>
            <a:spLocks noGrp="1" noChangeArrowheads="1"/>
          </p:cNvSpPr>
          <p:nvPr>
            <p:ph idx="4294967295"/>
          </p:nvPr>
        </p:nvSpPr>
        <p:spPr>
          <a:xfrm>
            <a:off x="683568" y="980728"/>
            <a:ext cx="7645398" cy="5143536"/>
          </a:xfrm>
          <a:prstGeom prst="rect">
            <a:avLst/>
          </a:prstGeom>
        </p:spPr>
        <p:txBody>
          <a:bodyPr/>
          <a:lstStyle/>
          <a:p>
            <a:r>
              <a:rPr lang="zh-CN" altLang="en-US" dirty="0"/>
              <a:t>需求说明</a:t>
            </a:r>
          </a:p>
          <a:p>
            <a:pPr lvl="1"/>
            <a:r>
              <a:rPr lang="zh-CN" altLang="en-US" dirty="0"/>
              <a:t>使用标题标签和段落标签制作李白的诗</a:t>
            </a:r>
            <a:r>
              <a:rPr lang="en-US" altLang="zh-CN" dirty="0"/>
              <a:t>《</a:t>
            </a:r>
            <a:r>
              <a:rPr lang="zh-CN" altLang="en-US" dirty="0"/>
              <a:t>望庐山瀑布</a:t>
            </a:r>
            <a:r>
              <a:rPr lang="en-US" altLang="zh-CN" dirty="0"/>
              <a:t>》</a:t>
            </a:r>
            <a:r>
              <a:rPr lang="zh-CN" altLang="en-US" dirty="0"/>
              <a:t>，诗正文字体颜色为绿色，字体大小为</a:t>
            </a:r>
            <a:r>
              <a:rPr lang="en-US" altLang="zh-CN" dirty="0"/>
              <a:t>14px</a:t>
            </a:r>
            <a:endParaRPr lang="zh-CN" altLang="en-US" dirty="0"/>
          </a:p>
        </p:txBody>
      </p:sp>
      <p:sp>
        <p:nvSpPr>
          <p:cNvPr id="16" name="TextBox 15"/>
          <p:cNvSpPr txBox="1"/>
          <p:nvPr/>
        </p:nvSpPr>
        <p:spPr>
          <a:xfrm>
            <a:off x="179387" y="608893"/>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4098" name="Picture 2" descr="C:\Users\yaling.he\Desktop\Chapter04截图\Chapter04截图\图4.10　《望庐山瀑布》页面效果图.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9494" y="2636912"/>
            <a:ext cx="3395488" cy="333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7812360" y="285728"/>
            <a:ext cx="1152252" cy="523220"/>
          </a:xfrm>
          <a:prstGeom prst="rect">
            <a:avLst/>
          </a:prstGeom>
        </p:spPr>
        <p:txBody>
          <a:bodyPr/>
          <a:lstStyle/>
          <a:p>
            <a:r>
              <a:rPr lang="zh-CN" altLang="en-US" dirty="0"/>
              <a:t>回顾</a:t>
            </a:r>
          </a:p>
        </p:txBody>
      </p:sp>
      <p:sp>
        <p:nvSpPr>
          <p:cNvPr id="12291" name="内容占位符 2"/>
          <p:cNvSpPr>
            <a:spLocks noGrp="1"/>
          </p:cNvSpPr>
          <p:nvPr>
            <p:ph idx="4294967295"/>
          </p:nvPr>
        </p:nvSpPr>
        <p:spPr>
          <a:xfrm>
            <a:off x="784254" y="1214422"/>
            <a:ext cx="7645398" cy="5143536"/>
          </a:xfrm>
          <a:prstGeom prst="rect">
            <a:avLst/>
          </a:prstGeom>
        </p:spPr>
        <p:txBody>
          <a:bodyPr/>
          <a:lstStyle/>
          <a:p>
            <a:r>
              <a:rPr lang="zh-CN" altLang="en-US" dirty="0"/>
              <a:t>常用的表单元素有哪些？</a:t>
            </a:r>
            <a:endParaRPr lang="en-US" altLang="zh-CN" dirty="0"/>
          </a:p>
          <a:p>
            <a:r>
              <a:rPr lang="zh-CN" altLang="en-US" dirty="0"/>
              <a:t>使用什么属性可以作表单的初步验证？</a:t>
            </a:r>
            <a:endParaRPr lang="en-US" altLang="zh-CN" dirty="0"/>
          </a:p>
          <a:p>
            <a:r>
              <a:rPr lang="zh-CN" altLang="en-US" dirty="0"/>
              <a:t>请找出下面代码的错误之处</a:t>
            </a:r>
            <a:endParaRPr lang="en-US" altLang="zh-CN" dirty="0"/>
          </a:p>
          <a:p>
            <a:endParaRPr lang="en-US" altLang="zh-CN" dirty="0"/>
          </a:p>
          <a:p>
            <a:endParaRPr lang="en-US" altLang="zh-CN" dirty="0"/>
          </a:p>
          <a:p>
            <a:endParaRPr lang="en-US" altLang="zh-CN" dirty="0"/>
          </a:p>
          <a:p>
            <a:endParaRPr lang="en-US" altLang="zh-CN" dirty="0"/>
          </a:p>
          <a:p>
            <a:pPr>
              <a:buNone/>
            </a:pPr>
            <a:endParaRPr lang="zh-CN" altLang="en-GB" dirty="0"/>
          </a:p>
          <a:p>
            <a:endParaRPr lang="zh-CN" altLang="en-US" dirty="0"/>
          </a:p>
        </p:txBody>
      </p:sp>
      <p:sp>
        <p:nvSpPr>
          <p:cNvPr id="15" name="AutoShape 4"/>
          <p:cNvSpPr>
            <a:spLocks noChangeArrowheads="1"/>
          </p:cNvSpPr>
          <p:nvPr/>
        </p:nvSpPr>
        <p:spPr bwMode="auto">
          <a:xfrm>
            <a:off x="35496" y="2996952"/>
            <a:ext cx="9036496" cy="812530"/>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&lt;input name="</a:t>
            </a:r>
            <a:r>
              <a:rPr lang="en-US" altLang="zh-CN" b="1" dirty="0" err="1">
                <a:solidFill>
                  <a:schemeClr val="accent5">
                    <a:lumMod val="10000"/>
                  </a:schemeClr>
                </a:solidFill>
                <a:latin typeface="+mn-lt"/>
              </a:rPr>
              <a:t>userName</a:t>
            </a:r>
            <a:r>
              <a:rPr lang="en-US" altLang="zh-CN" b="1" dirty="0">
                <a:solidFill>
                  <a:schemeClr val="accent5">
                    <a:lumMod val="10000"/>
                  </a:schemeClr>
                </a:solidFill>
                <a:latin typeface="+mn-lt"/>
              </a:rPr>
              <a:t>" type="text"  value="</a:t>
            </a:r>
            <a:r>
              <a:rPr lang="en-US" altLang="zh-CN" b="1" dirty="0" err="1">
                <a:solidFill>
                  <a:schemeClr val="accent5">
                    <a:lumMod val="10000"/>
                  </a:schemeClr>
                </a:solidFill>
                <a:latin typeface="+mn-lt"/>
              </a:rPr>
              <a:t>zhangsan</a:t>
            </a: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readonly</a:t>
            </a:r>
            <a:r>
              <a:rPr lang="en-US" altLang="zh-CN" b="1" dirty="0">
                <a:solidFill>
                  <a:schemeClr val="accent5">
                    <a:lumMod val="10000"/>
                  </a:schemeClr>
                </a:solidFill>
              </a:rPr>
              <a:t> =</a:t>
            </a:r>
            <a:r>
              <a:rPr lang="en-US" altLang="zh-CN" b="1" dirty="0" err="1">
                <a:solidFill>
                  <a:schemeClr val="accent5">
                    <a:lumMod val="10000"/>
                  </a:schemeClr>
                </a:solidFill>
              </a:rPr>
              <a:t>readonly</a:t>
            </a:r>
            <a:r>
              <a:rPr lang="en-US" altLang="zh-CN" b="1" dirty="0">
                <a:solidFill>
                  <a:schemeClr val="accent5">
                    <a:lumMod val="10000"/>
                  </a:schemeClr>
                </a:solidFill>
              </a:rPr>
              <a:t> </a:t>
            </a:r>
            <a:r>
              <a:rPr lang="en-US" altLang="zh-CN" b="1" dirty="0">
                <a:solidFill>
                  <a:schemeClr val="accent5">
                    <a:lumMod val="10000"/>
                  </a:schemeClr>
                </a:solidFill>
                <a:latin typeface="+mn-lt"/>
              </a:rPr>
              <a:t>/&gt;</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&lt;input name="</a:t>
            </a:r>
            <a:r>
              <a:rPr lang="en-US" altLang="zh-CN" b="1" dirty="0" err="1">
                <a:solidFill>
                  <a:schemeClr val="accent5">
                    <a:lumMod val="10000"/>
                  </a:schemeClr>
                </a:solidFill>
                <a:latin typeface="+mn-lt"/>
              </a:rPr>
              <a:t>btn</a:t>
            </a:r>
            <a:r>
              <a:rPr lang="en-US" altLang="zh-CN" b="1" dirty="0">
                <a:solidFill>
                  <a:schemeClr val="accent5">
                    <a:lumMod val="10000"/>
                  </a:schemeClr>
                </a:solidFill>
                <a:latin typeface="+mn-lt"/>
              </a:rPr>
              <a:t>" type="submit" disabled</a:t>
            </a:r>
            <a:r>
              <a:rPr lang="en-US" altLang="zh-CN" b="1" dirty="0">
                <a:solidFill>
                  <a:schemeClr val="accent5">
                    <a:lumMod val="10000"/>
                  </a:schemeClr>
                </a:solidFill>
              </a:rPr>
              <a:t> =" disabled "</a:t>
            </a:r>
            <a:r>
              <a:rPr lang="en-US" altLang="zh-CN" b="1" dirty="0">
                <a:solidFill>
                  <a:schemeClr val="accent5">
                    <a:lumMod val="10000"/>
                  </a:schemeClr>
                </a:solidFill>
                <a:latin typeface="+mn-lt"/>
              </a:rPr>
              <a:t> value="</a:t>
            </a:r>
            <a:r>
              <a:rPr lang="zh-CN" altLang="en-US" b="1" dirty="0">
                <a:solidFill>
                  <a:schemeClr val="accent5">
                    <a:lumMod val="10000"/>
                  </a:schemeClr>
                </a:solidFill>
                <a:latin typeface="+mn-lt"/>
              </a:rPr>
              <a:t>提交</a:t>
            </a:r>
            <a:r>
              <a:rPr lang="en-US" altLang="zh-CN" b="1" dirty="0">
                <a:solidFill>
                  <a:schemeClr val="accent5">
                    <a:lumMod val="10000"/>
                  </a:schemeClr>
                </a:solidFill>
                <a:latin typeface="+mn-lt"/>
              </a:rPr>
              <a:t>" /&gt;</a:t>
            </a:r>
            <a:endParaRPr lang="zh-CN" altLang="zh-CN" b="1" dirty="0">
              <a:solidFill>
                <a:schemeClr val="accent5">
                  <a:lumMod val="10000"/>
                </a:schemeClr>
              </a:solidFill>
              <a:latin typeface="+mn-lt"/>
            </a:endParaRPr>
          </a:p>
        </p:txBody>
      </p:sp>
      <p:sp>
        <p:nvSpPr>
          <p:cNvPr id="17" name="Rectangle 34"/>
          <p:cNvSpPr>
            <a:spLocks noChangeArrowheads="1"/>
          </p:cNvSpPr>
          <p:nvPr/>
        </p:nvSpPr>
        <p:spPr bwMode="auto">
          <a:xfrm>
            <a:off x="6444208" y="3053345"/>
            <a:ext cx="2160240"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2" name="Rectangle 34"/>
          <p:cNvSpPr>
            <a:spLocks noChangeArrowheads="1"/>
          </p:cNvSpPr>
          <p:nvPr/>
        </p:nvSpPr>
        <p:spPr bwMode="auto">
          <a:xfrm>
            <a:off x="3851920" y="3429000"/>
            <a:ext cx="2448272"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3612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220072" y="70285"/>
            <a:ext cx="3744540" cy="954107"/>
          </a:xfrm>
          <a:prstGeom prst="rect">
            <a:avLst/>
          </a:prstGeom>
        </p:spPr>
        <p:txBody>
          <a:bodyPr/>
          <a:lstStyle/>
          <a:p>
            <a:r>
              <a:rPr lang="en-US" altLang="zh-CN" dirty="0"/>
              <a:t>CSS3</a:t>
            </a:r>
            <a:r>
              <a:rPr lang="zh-CN" altLang="en-US" dirty="0"/>
              <a:t>基本选择器</a:t>
            </a:r>
            <a:r>
              <a:rPr lang="en-US" altLang="zh-CN" dirty="0"/>
              <a:t>3-1</a:t>
            </a:r>
            <a:endParaRPr lang="zh-CN" altLang="en-US" dirty="0"/>
          </a:p>
        </p:txBody>
      </p:sp>
      <p:sp>
        <p:nvSpPr>
          <p:cNvPr id="22531" name="内容占位符 2"/>
          <p:cNvSpPr>
            <a:spLocks noGrp="1"/>
          </p:cNvSpPr>
          <p:nvPr>
            <p:ph idx="4294967295"/>
          </p:nvPr>
        </p:nvSpPr>
        <p:spPr>
          <a:xfrm>
            <a:off x="784254" y="908720"/>
            <a:ext cx="7645398" cy="5143536"/>
          </a:xfrm>
          <a:prstGeom prst="rect">
            <a:avLst/>
          </a:prstGeom>
        </p:spPr>
        <p:txBody>
          <a:bodyPr/>
          <a:lstStyle/>
          <a:p>
            <a:r>
              <a:rPr lang="zh-CN" altLang="en-US" dirty="0"/>
              <a:t>标签选择器</a:t>
            </a:r>
            <a:endParaRPr lang="en-US" altLang="zh-CN" dirty="0"/>
          </a:p>
          <a:p>
            <a:r>
              <a:rPr lang="zh-CN" altLang="en-US" dirty="0"/>
              <a:t>类选择器</a:t>
            </a:r>
            <a:endParaRPr lang="en-US" altLang="zh-CN" dirty="0"/>
          </a:p>
          <a:p>
            <a:r>
              <a:rPr lang="en-US" altLang="zh-CN" dirty="0"/>
              <a:t>ID</a:t>
            </a:r>
            <a:r>
              <a:rPr lang="zh-CN" altLang="en-US" dirty="0"/>
              <a:t>选择器</a:t>
            </a:r>
          </a:p>
        </p:txBody>
      </p:sp>
      <p:sp>
        <p:nvSpPr>
          <p:cNvPr id="8" name="内容占位符 2"/>
          <p:cNvSpPr txBox="1">
            <a:spLocks/>
          </p:cNvSpPr>
          <p:nvPr/>
        </p:nvSpPr>
        <p:spPr bwMode="auto">
          <a:xfrm>
            <a:off x="310976" y="2492896"/>
            <a:ext cx="7645400" cy="114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C00000"/>
              </a:buClr>
              <a:buSzPct val="100000"/>
              <a:buFont typeface="微软雅黑" panose="020B0503020204020204" pitchFamily="34" charset="-122"/>
              <a:buChar char="Ω"/>
              <a:defRPr sz="2600" b="1">
                <a:latin typeface="微软雅黑" pitchFamily="34" charset="-122"/>
                <a:ea typeface="微软雅黑" pitchFamily="34" charset="-122"/>
              </a:defRPr>
            </a:lvl1pPr>
            <a:lvl2pPr marL="742950" indent="-285750" eaLnBrk="0" hangingPunct="0">
              <a:spcBef>
                <a:spcPct val="20000"/>
              </a:spcBef>
              <a:buClr>
                <a:srgbClr val="C00000"/>
              </a:buClr>
              <a:buSzPct val="100000"/>
              <a:buFont typeface="Wingdings" panose="05000000000000000000" pitchFamily="2" charset="2"/>
              <a:buChar char="l"/>
              <a:defRPr sz="2400" b="1">
                <a:latin typeface="微软雅黑" pitchFamily="34" charset="-122"/>
                <a:ea typeface="微软雅黑" pitchFamily="34" charset="-122"/>
              </a:defRPr>
            </a:lvl2pPr>
            <a:lvl3pPr marL="1143000" indent="-228600" eaLnBrk="0" hangingPunct="0">
              <a:spcBef>
                <a:spcPct val="20000"/>
              </a:spcBef>
              <a:buClr>
                <a:srgbClr val="C00000"/>
              </a:buClr>
              <a:buSzPct val="85000"/>
              <a:buFont typeface="Wingdings" pitchFamily="2" charset="2"/>
              <a:buChar char="Ø"/>
              <a:defRPr sz="2000" b="1">
                <a:latin typeface="微软雅黑" pitchFamily="34" charset="-122"/>
                <a:ea typeface="微软雅黑" pitchFamily="34" charset="-122"/>
              </a:defRPr>
            </a:lvl3pPr>
            <a:lvl4pPr marL="1600200" indent="-228600" eaLnBrk="0" hangingPunct="0">
              <a:spcBef>
                <a:spcPct val="20000"/>
              </a:spcBef>
              <a:buClr>
                <a:srgbClr val="C00000"/>
              </a:buClr>
              <a:buFont typeface="Wingdings" pitchFamily="2" charset="2"/>
              <a:buChar char="Ø"/>
              <a:defRPr sz="2000" b="1">
                <a:latin typeface="+mn-lt"/>
                <a:ea typeface="楷体_GB2312" pitchFamily="49" charset="-122"/>
                <a:cs typeface="楷体_GB2312"/>
              </a:defRPr>
            </a:lvl4pPr>
            <a:lvl5pPr marL="2057400" indent="-228600" eaLnBrk="0" hangingPunct="0">
              <a:spcBef>
                <a:spcPct val="20000"/>
              </a:spcBef>
              <a:buClr>
                <a:srgbClr val="C00000"/>
              </a:buClr>
              <a:buChar char="»"/>
              <a:defRPr sz="2000" b="1">
                <a:latin typeface="+mn-lt"/>
                <a:ea typeface="楷体_GB2312" pitchFamily="49" charset="-122"/>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pPr lvl="1"/>
            <a:r>
              <a:rPr lang="en-US" altLang="zh-CN" dirty="0"/>
              <a:t>HTML</a:t>
            </a:r>
            <a:r>
              <a:rPr lang="zh-CN" altLang="en-US" dirty="0"/>
              <a:t>标签作为标签选择器的名称</a:t>
            </a:r>
          </a:p>
          <a:p>
            <a:pPr lvl="2"/>
            <a:r>
              <a:rPr lang="en-US" altLang="zh-CN" dirty="0"/>
              <a:t>&lt;h1&gt;…&lt;h6</a:t>
            </a:r>
            <a:r>
              <a:rPr lang="en-US" altLang="zh-CN"/>
              <a:t>&gt;</a:t>
            </a:r>
            <a:r>
              <a:rPr lang="zh-CN" altLang="en-US"/>
              <a:t>、</a:t>
            </a:r>
            <a:r>
              <a:rPr lang="en-US" altLang="zh-CN" dirty="0"/>
              <a:t>&lt;p</a:t>
            </a:r>
            <a:r>
              <a:rPr lang="en-US" altLang="zh-CN"/>
              <a:t>&gt;</a:t>
            </a:r>
            <a:r>
              <a:rPr lang="zh-CN" altLang="en-US"/>
              <a:t>、</a:t>
            </a:r>
            <a:r>
              <a:rPr lang="en-US" altLang="zh-CN"/>
              <a:t>&lt;img</a:t>
            </a:r>
            <a:r>
              <a:rPr lang="en-US" altLang="zh-CN" dirty="0"/>
              <a:t>/&gt;</a:t>
            </a:r>
            <a:endParaRPr lang="zh-CN" altLang="en-US" dirty="0"/>
          </a:p>
        </p:txBody>
      </p:sp>
      <p:sp>
        <p:nvSpPr>
          <p:cNvPr id="13" name="AutoShape 3"/>
          <p:cNvSpPr>
            <a:spLocks noChangeArrowheads="1"/>
          </p:cNvSpPr>
          <p:nvPr/>
        </p:nvSpPr>
        <p:spPr bwMode="auto">
          <a:xfrm>
            <a:off x="4857752" y="4143380"/>
            <a:ext cx="285752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a:t>p { font-size:16px;}</a:t>
            </a:r>
            <a:endParaRPr lang="zh-CN" altLang="zh-CN" b="1" dirty="0">
              <a:latin typeface="+mn-lt"/>
            </a:endParaRPr>
          </a:p>
        </p:txBody>
      </p:sp>
      <p:sp>
        <p:nvSpPr>
          <p:cNvPr id="14" name="AutoShape 14"/>
          <p:cNvSpPr>
            <a:spLocks noChangeArrowheads="1"/>
          </p:cNvSpPr>
          <p:nvPr/>
        </p:nvSpPr>
        <p:spPr bwMode="auto">
          <a:xfrm>
            <a:off x="4357686" y="5163519"/>
            <a:ext cx="1385920"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标签选择器</a:t>
            </a:r>
          </a:p>
        </p:txBody>
      </p:sp>
      <p:cxnSp>
        <p:nvCxnSpPr>
          <p:cNvPr id="15" name="直接箭头连接符 14"/>
          <p:cNvCxnSpPr>
            <a:stCxn id="14" idx="0"/>
          </p:cNvCxnSpPr>
          <p:nvPr/>
        </p:nvCxnSpPr>
        <p:spPr>
          <a:xfrm rot="16200000" flipV="1">
            <a:off x="4744183" y="4857055"/>
            <a:ext cx="591510" cy="214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5870486" y="5143512"/>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声明</a:t>
            </a:r>
          </a:p>
        </p:txBody>
      </p:sp>
      <p:cxnSp>
        <p:nvCxnSpPr>
          <p:cNvPr id="20" name="直接连接符 19"/>
          <p:cNvCxnSpPr/>
          <p:nvPr/>
        </p:nvCxnSpPr>
        <p:spPr bwMode="auto">
          <a:xfrm>
            <a:off x="5357818" y="4572008"/>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6063790" y="4878770"/>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5429256" y="3214686"/>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属性</a:t>
            </a:r>
          </a:p>
        </p:txBody>
      </p:sp>
      <p:cxnSp>
        <p:nvCxnSpPr>
          <p:cNvPr id="28" name="直接箭头连接符 27"/>
          <p:cNvCxnSpPr>
            <a:stCxn id="27" idx="2"/>
          </p:cNvCxnSpPr>
          <p:nvPr/>
        </p:nvCxnSpPr>
        <p:spPr>
          <a:xfrm rot="16200000" flipH="1">
            <a:off x="5412466" y="3983713"/>
            <a:ext cx="734385" cy="135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6333171" y="3214686"/>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值</a:t>
            </a:r>
          </a:p>
        </p:txBody>
      </p:sp>
      <p:cxnSp>
        <p:nvCxnSpPr>
          <p:cNvPr id="30" name="直接箭头连接符 29"/>
          <p:cNvCxnSpPr>
            <a:stCxn id="29" idx="2"/>
          </p:cNvCxnSpPr>
          <p:nvPr/>
        </p:nvCxnSpPr>
        <p:spPr>
          <a:xfrm rot="16200000" flipH="1">
            <a:off x="6198877" y="3984306"/>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3851920" y="378904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Tree>
    <p:extLst>
      <p:ext uri="{BB962C8B-B14F-4D97-AF65-F5344CB8AC3E}">
        <p14:creationId xmlns:p14="http://schemas.microsoft.com/office/powerpoint/2010/main" val="16057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531">
                                            <p:txEl>
                                              <p:pRg st="0" end="0"/>
                                            </p:txEl>
                                          </p:spTgt>
                                        </p:tgtEl>
                                        <p:attrNameLst>
                                          <p:attrName>style.color</p:attrName>
                                        </p:attrNameLst>
                                      </p:cBhvr>
                                      <p:to>
                                        <a:srgbClr val="FF0000"/>
                                      </p:to>
                                    </p:animClr>
                                  </p:childTnLst>
                                </p:cTn>
                              </p:par>
                              <p:par>
                                <p:cTn id="7" presetID="42" presetClass="path" presetSubtype="0" accel="50000" decel="50000" fill="hold" nodeType="withEffect">
                                  <p:stCondLst>
                                    <p:cond delay="0"/>
                                  </p:stCondLst>
                                  <p:childTnLst>
                                    <p:animMotion origin="layout" path="M -2.77778E-7 -3.33333E-6 L -2.77778E-7 0.16412 " pathEditMode="relative" rAng="0" ptsTypes="AA">
                                      <p:cBhvr>
                                        <p:cTn id="8" dur="2000" fill="hold"/>
                                        <p:tgtEl>
                                          <p:spTgt spid="22531">
                                            <p:txEl>
                                              <p:pRg st="1" end="1"/>
                                            </p:txEl>
                                          </p:spTgt>
                                        </p:tgtEl>
                                        <p:attrNameLst>
                                          <p:attrName>ppt_x</p:attrName>
                                          <p:attrName>ppt_y</p:attrName>
                                        </p:attrNameLst>
                                      </p:cBhvr>
                                      <p:rCtr x="0" y="82"/>
                                    </p:animMotion>
                                  </p:childTnLst>
                                </p:cTn>
                              </p:par>
                              <p:par>
                                <p:cTn id="9" presetID="42" presetClass="path" presetSubtype="0" accel="50000" decel="50000" fill="hold" nodeType="withEffect">
                                  <p:stCondLst>
                                    <p:cond delay="0"/>
                                  </p:stCondLst>
                                  <p:childTnLst>
                                    <p:animMotion origin="layout" path="M 3.33333E-6 -3.7037E-7 L 3.33333E-6 0.18403 " pathEditMode="relative" rAng="0" ptsTypes="AA">
                                      <p:cBhvr>
                                        <p:cTn id="10" dur="2000" fill="hold"/>
                                        <p:tgtEl>
                                          <p:spTgt spid="22531">
                                            <p:txEl>
                                              <p:pRg st="2" end="2"/>
                                            </p:txEl>
                                          </p:spTgt>
                                        </p:tgtEl>
                                        <p:attrNameLst>
                                          <p:attrName>ppt_x</p:attrName>
                                          <p:attrName>ppt_y</p:attrName>
                                        </p:attrNameLst>
                                      </p:cBhvr>
                                      <p:rCtr x="0" y="92"/>
                                    </p:animMotion>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par>
                                <p:cTn id="18" presetID="3" presetClass="emph" presetSubtype="2" fill="hold" nodeType="withEffect">
                                  <p:stCondLst>
                                    <p:cond delay="0"/>
                                  </p:stCondLst>
                                  <p:childTnLst>
                                    <p:animClr clrSpc="rgb" dir="cw">
                                      <p:cBhvr override="childStyle">
                                        <p:cTn id="19" dur="2000" fill="hold"/>
                                        <p:tgtEl>
                                          <p:spTgt spid="8">
                                            <p:txEl>
                                              <p:pRg st="0" end="0"/>
                                            </p:txEl>
                                          </p:spTgt>
                                        </p:tgtEl>
                                        <p:attrNameLst>
                                          <p:attrName>style.color</p:attrName>
                                        </p:attrNameLst>
                                      </p:cBhvr>
                                      <p:to>
                                        <a:srgbClr val="FF0000"/>
                                      </p:to>
                                    </p:animClr>
                                  </p:childTnLst>
                                </p:cTn>
                              </p:par>
                              <p:par>
                                <p:cTn id="20" presetID="3" presetClass="emph" presetSubtype="2" fill="hold" nodeType="withEffect">
                                  <p:stCondLst>
                                    <p:cond delay="0"/>
                                  </p:stCondLst>
                                  <p:childTnLst>
                                    <p:animClr clrSpc="rgb" dir="cw">
                                      <p:cBhvr override="childStyle">
                                        <p:cTn id="21" dur="2000" fill="hold"/>
                                        <p:tgtEl>
                                          <p:spTgt spid="8">
                                            <p:txEl>
                                              <p:pRg st="1" end="1"/>
                                            </p:txEl>
                                          </p:spTgt>
                                        </p:tgtEl>
                                        <p:attrNameLst>
                                          <p:attrName>style.color</p:attrName>
                                        </p:attrNameLst>
                                      </p:cBhvr>
                                      <p:to>
                                        <a:srgbClr val="FF0000"/>
                                      </p:to>
                                    </p:animClr>
                                  </p:childTnLst>
                                </p:cTn>
                              </p:par>
                            </p:childTnLst>
                          </p:cTn>
                        </p:par>
                        <p:par>
                          <p:cTn id="22" fill="hold">
                            <p:stCondLst>
                              <p:cond delay="40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4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5000"/>
                            </p:stCondLst>
                            <p:childTnLst>
                              <p:par>
                                <p:cTn id="31" presetID="2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par>
                          <p:cTn id="34" fill="hold">
                            <p:stCondLst>
                              <p:cond delay="550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6500"/>
                            </p:stCondLst>
                            <p:childTnLst>
                              <p:par>
                                <p:cTn id="43" presetID="22" presetClass="entr" presetSubtype="4"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par>
                          <p:cTn id="46" fill="hold">
                            <p:stCondLst>
                              <p:cond delay="7000"/>
                            </p:stCondLst>
                            <p:childTnLst>
                              <p:par>
                                <p:cTn id="47" presetID="22" presetClass="entr" presetSubtype="8"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7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par>
                          <p:cTn id="54" fill="hold">
                            <p:stCondLst>
                              <p:cond delay="8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par>
                          <p:cTn id="58" fill="hold">
                            <p:stCondLst>
                              <p:cond delay="8500"/>
                            </p:stCondLst>
                            <p:childTnLst>
                              <p:par>
                                <p:cTn id="59" presetID="22" presetClass="entr" presetSubtype="1"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up)">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436096" y="70285"/>
            <a:ext cx="3528516" cy="954107"/>
          </a:xfrm>
          <a:prstGeom prst="rect">
            <a:avLst/>
          </a:prstGeom>
        </p:spPr>
        <p:txBody>
          <a:bodyPr/>
          <a:lstStyle/>
          <a:p>
            <a:r>
              <a:rPr lang="en-US" altLang="zh-CN" dirty="0"/>
              <a:t>CSS3</a:t>
            </a:r>
            <a:r>
              <a:rPr lang="zh-CN" altLang="en-US" dirty="0"/>
              <a:t>基本选择器</a:t>
            </a:r>
            <a:r>
              <a:rPr lang="en-US" altLang="zh-CN" dirty="0"/>
              <a:t>3-2</a:t>
            </a:r>
            <a:endParaRPr lang="zh-CN" altLang="en-US" dirty="0"/>
          </a:p>
        </p:txBody>
      </p:sp>
      <p:sp>
        <p:nvSpPr>
          <p:cNvPr id="22531" name="内容占位符 2"/>
          <p:cNvSpPr>
            <a:spLocks noGrp="1"/>
          </p:cNvSpPr>
          <p:nvPr>
            <p:ph idx="4294967295"/>
          </p:nvPr>
        </p:nvSpPr>
        <p:spPr>
          <a:xfrm>
            <a:off x="784254" y="980728"/>
            <a:ext cx="7645398" cy="5143536"/>
          </a:xfrm>
          <a:prstGeom prst="rect">
            <a:avLst/>
          </a:prstGeom>
        </p:spPr>
        <p:txBody>
          <a:bodyPr/>
          <a:lstStyle/>
          <a:p>
            <a:r>
              <a:rPr lang="zh-CN" altLang="en-US" dirty="0"/>
              <a:t>标签选择器</a:t>
            </a:r>
            <a:endParaRPr lang="en-US" altLang="zh-CN" dirty="0"/>
          </a:p>
          <a:p>
            <a:r>
              <a:rPr lang="zh-CN" altLang="en-US" dirty="0">
                <a:solidFill>
                  <a:srgbClr val="FF0000"/>
                </a:solidFill>
              </a:rPr>
              <a:t>类选择器</a:t>
            </a:r>
            <a:endParaRPr lang="en-US" altLang="zh-CN" dirty="0">
              <a:solidFill>
                <a:srgbClr val="FF0000"/>
              </a:solidFill>
            </a:endParaRPr>
          </a:p>
          <a:p>
            <a:r>
              <a:rPr lang="en-US" altLang="zh-CN" dirty="0"/>
              <a:t>ID</a:t>
            </a:r>
            <a:r>
              <a:rPr lang="zh-CN" altLang="en-US" dirty="0"/>
              <a:t>选择器</a:t>
            </a:r>
          </a:p>
        </p:txBody>
      </p:sp>
      <p:sp>
        <p:nvSpPr>
          <p:cNvPr id="13" name="AutoShape 3"/>
          <p:cNvSpPr>
            <a:spLocks noChangeArrowheads="1"/>
          </p:cNvSpPr>
          <p:nvPr/>
        </p:nvSpPr>
        <p:spPr bwMode="auto">
          <a:xfrm>
            <a:off x="1473014" y="3929066"/>
            <a:ext cx="285752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a:t>.class { font-size:16px;}</a:t>
            </a:r>
            <a:endParaRPr lang="zh-CN" altLang="zh-CN" b="1" dirty="0">
              <a:latin typeface="+mn-lt"/>
            </a:endParaRPr>
          </a:p>
        </p:txBody>
      </p:sp>
      <p:sp>
        <p:nvSpPr>
          <p:cNvPr id="14" name="AutoShape 14"/>
          <p:cNvSpPr>
            <a:spLocks noChangeArrowheads="1"/>
          </p:cNvSpPr>
          <p:nvPr/>
        </p:nvSpPr>
        <p:spPr bwMode="auto">
          <a:xfrm>
            <a:off x="1401576" y="4949205"/>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类选择器</a:t>
            </a:r>
          </a:p>
        </p:txBody>
      </p:sp>
      <p:cxnSp>
        <p:nvCxnSpPr>
          <p:cNvPr id="15" name="直接箭头连接符 14"/>
          <p:cNvCxnSpPr>
            <a:stCxn id="14" idx="0"/>
          </p:cNvCxnSpPr>
          <p:nvPr/>
        </p:nvCxnSpPr>
        <p:spPr>
          <a:xfrm rot="16200000" flipV="1">
            <a:off x="1678260" y="4652517"/>
            <a:ext cx="591511" cy="186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2914376" y="492919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声明</a:t>
            </a:r>
          </a:p>
        </p:txBody>
      </p:sp>
      <p:cxnSp>
        <p:nvCxnSpPr>
          <p:cNvPr id="20" name="直接连接符 19"/>
          <p:cNvCxnSpPr/>
          <p:nvPr/>
        </p:nvCxnSpPr>
        <p:spPr bwMode="auto">
          <a:xfrm>
            <a:off x="2473146" y="4357694"/>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3107680" y="4664456"/>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2571736" y="3000372"/>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属性</a:t>
            </a:r>
          </a:p>
        </p:txBody>
      </p:sp>
      <p:cxnSp>
        <p:nvCxnSpPr>
          <p:cNvPr id="28" name="直接箭头连接符 27"/>
          <p:cNvCxnSpPr>
            <a:stCxn id="27" idx="2"/>
          </p:cNvCxnSpPr>
          <p:nvPr/>
        </p:nvCxnSpPr>
        <p:spPr>
          <a:xfrm rot="5400000">
            <a:off x="2541371" y="3769400"/>
            <a:ext cx="734384" cy="135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3448499" y="3000372"/>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值</a:t>
            </a:r>
          </a:p>
        </p:txBody>
      </p:sp>
      <p:cxnSp>
        <p:nvCxnSpPr>
          <p:cNvPr id="30" name="直接箭头连接符 29"/>
          <p:cNvCxnSpPr>
            <a:stCxn id="29" idx="2"/>
          </p:cNvCxnSpPr>
          <p:nvPr/>
        </p:nvCxnSpPr>
        <p:spPr>
          <a:xfrm rot="16200000" flipH="1">
            <a:off x="3314205" y="3769992"/>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251520" y="321297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25" name="AutoShape 14"/>
          <p:cNvSpPr>
            <a:spLocks noChangeArrowheads="1"/>
          </p:cNvSpPr>
          <p:nvPr/>
        </p:nvSpPr>
        <p:spPr bwMode="auto">
          <a:xfrm>
            <a:off x="1441330" y="314324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类名称</a:t>
            </a:r>
          </a:p>
        </p:txBody>
      </p:sp>
      <p:cxnSp>
        <p:nvCxnSpPr>
          <p:cNvPr id="26" name="直接箭头连接符 25"/>
          <p:cNvCxnSpPr>
            <a:stCxn id="25" idx="2"/>
          </p:cNvCxnSpPr>
          <p:nvPr/>
        </p:nvCxnSpPr>
        <p:spPr>
          <a:xfrm rot="5400000">
            <a:off x="1624633" y="3797198"/>
            <a:ext cx="520071" cy="294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3"/>
          <p:cNvSpPr>
            <a:spLocks noChangeArrowheads="1"/>
          </p:cNvSpPr>
          <p:nvPr/>
        </p:nvSpPr>
        <p:spPr bwMode="auto">
          <a:xfrm>
            <a:off x="4000496" y="2000240"/>
            <a:ext cx="5000628"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a:t>&lt;</a:t>
            </a:r>
            <a:r>
              <a:rPr lang="zh-CN" altLang="en-US" b="1" dirty="0"/>
              <a:t>标签名 </a:t>
            </a:r>
            <a:r>
              <a:rPr lang="en-US" altLang="zh-CN" b="1" dirty="0"/>
              <a:t>class= "</a:t>
            </a:r>
            <a:r>
              <a:rPr lang="zh-CN" altLang="en-US" b="1" dirty="0"/>
              <a:t>类名称</a:t>
            </a:r>
            <a:r>
              <a:rPr lang="en-US" altLang="zh-CN" b="1" dirty="0"/>
              <a:t>"&gt;</a:t>
            </a:r>
            <a:r>
              <a:rPr lang="zh-CN" altLang="en-US" b="1" dirty="0"/>
              <a:t>标签内容</a:t>
            </a:r>
            <a:r>
              <a:rPr lang="en-US" altLang="zh-CN" b="1" dirty="0"/>
              <a:t>&lt;/</a:t>
            </a:r>
            <a:r>
              <a:rPr lang="zh-CN" altLang="en-US" b="1" dirty="0"/>
              <a:t>标签名</a:t>
            </a:r>
            <a:r>
              <a:rPr lang="en-US" altLang="zh-CN" b="1" dirty="0"/>
              <a:t>&gt;</a:t>
            </a:r>
          </a:p>
        </p:txBody>
      </p:sp>
      <p:sp>
        <p:nvSpPr>
          <p:cNvPr id="36" name="Freeform 12"/>
          <p:cNvSpPr>
            <a:spLocks/>
          </p:cNvSpPr>
          <p:nvPr/>
        </p:nvSpPr>
        <p:spPr bwMode="auto">
          <a:xfrm rot="6847711" flipH="1">
            <a:off x="3739888" y="2101319"/>
            <a:ext cx="1841259" cy="2500330"/>
          </a:xfrm>
          <a:prstGeom prst="arc">
            <a:avLst>
              <a:gd name="adj1" fmla="val 10930154"/>
              <a:gd name="adj2" fmla="val 21172311"/>
            </a:avLst>
          </a:prstGeom>
          <a:ln cmpd="sng">
            <a:solidFill>
              <a:schemeClr val="accent5">
                <a:lumMod val="50000"/>
              </a:schemeClr>
            </a:solidFill>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baseline="-25000" dirty="0"/>
          </a:p>
        </p:txBody>
      </p:sp>
    </p:spTree>
    <p:extLst>
      <p:ext uri="{BB962C8B-B14F-4D97-AF65-F5344CB8AC3E}">
        <p14:creationId xmlns:p14="http://schemas.microsoft.com/office/powerpoint/2010/main" val="241487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00"/>
                                        <p:tgtEl>
                                          <p:spTgt spid="36"/>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P spid="25" grpId="0" animBg="1"/>
      <p:bldP spid="35"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508104" y="70285"/>
            <a:ext cx="3456508" cy="954107"/>
          </a:xfrm>
          <a:prstGeom prst="rect">
            <a:avLst/>
          </a:prstGeom>
        </p:spPr>
        <p:txBody>
          <a:bodyPr/>
          <a:lstStyle/>
          <a:p>
            <a:r>
              <a:rPr lang="en-US" altLang="zh-CN" dirty="0"/>
              <a:t>CSS3</a:t>
            </a:r>
            <a:r>
              <a:rPr lang="zh-CN" altLang="en-US" dirty="0"/>
              <a:t>基本选择器</a:t>
            </a:r>
            <a:r>
              <a:rPr lang="en-US" altLang="zh-CN" dirty="0"/>
              <a:t>3-3</a:t>
            </a:r>
            <a:endParaRPr lang="zh-CN" altLang="en-US" dirty="0"/>
          </a:p>
        </p:txBody>
      </p:sp>
      <p:sp>
        <p:nvSpPr>
          <p:cNvPr id="22531" name="内容占位符 2"/>
          <p:cNvSpPr>
            <a:spLocks noGrp="1"/>
          </p:cNvSpPr>
          <p:nvPr>
            <p:ph idx="4294967295"/>
          </p:nvPr>
        </p:nvSpPr>
        <p:spPr>
          <a:xfrm>
            <a:off x="959050" y="1124744"/>
            <a:ext cx="7645398" cy="5143536"/>
          </a:xfrm>
          <a:prstGeom prst="rect">
            <a:avLst/>
          </a:prstGeom>
        </p:spPr>
        <p:txBody>
          <a:bodyPr/>
          <a:lstStyle/>
          <a:p>
            <a:r>
              <a:rPr lang="zh-CN" altLang="en-US" dirty="0"/>
              <a:t>标签选择器</a:t>
            </a:r>
            <a:endParaRPr lang="en-US" altLang="zh-CN" dirty="0"/>
          </a:p>
          <a:p>
            <a:r>
              <a:rPr lang="zh-CN" altLang="en-US" dirty="0"/>
              <a:t>类选择器</a:t>
            </a:r>
            <a:endParaRPr lang="en-US" altLang="zh-CN" dirty="0"/>
          </a:p>
          <a:p>
            <a:r>
              <a:rPr lang="en-US" altLang="zh-CN" dirty="0">
                <a:solidFill>
                  <a:srgbClr val="FF0000"/>
                </a:solidFill>
              </a:rPr>
              <a:t>ID</a:t>
            </a:r>
            <a:r>
              <a:rPr lang="zh-CN" altLang="en-US" dirty="0">
                <a:solidFill>
                  <a:srgbClr val="FF0000"/>
                </a:solidFill>
              </a:rPr>
              <a:t>选择器</a:t>
            </a:r>
          </a:p>
        </p:txBody>
      </p:sp>
      <p:sp>
        <p:nvSpPr>
          <p:cNvPr id="13" name="AutoShape 3"/>
          <p:cNvSpPr>
            <a:spLocks noChangeArrowheads="1"/>
          </p:cNvSpPr>
          <p:nvPr/>
        </p:nvSpPr>
        <p:spPr bwMode="auto">
          <a:xfrm>
            <a:off x="1473014" y="3929066"/>
            <a:ext cx="285752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a:t>#id { font-size:16px;}</a:t>
            </a:r>
            <a:endParaRPr lang="zh-CN" altLang="zh-CN" b="1" dirty="0">
              <a:latin typeface="+mn-lt"/>
            </a:endParaRPr>
          </a:p>
        </p:txBody>
      </p:sp>
      <p:sp>
        <p:nvSpPr>
          <p:cNvPr id="14" name="AutoShape 14"/>
          <p:cNvSpPr>
            <a:spLocks noChangeArrowheads="1"/>
          </p:cNvSpPr>
          <p:nvPr/>
        </p:nvSpPr>
        <p:spPr bwMode="auto">
          <a:xfrm>
            <a:off x="1142976" y="4949205"/>
            <a:ext cx="1118699"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id</a:t>
            </a:r>
            <a:r>
              <a:rPr lang="zh-CN" altLang="en-US" b="1" kern="0" dirty="0">
                <a:solidFill>
                  <a:schemeClr val="bg1"/>
                </a:solidFill>
                <a:latin typeface="Arial"/>
                <a:ea typeface="黑体"/>
              </a:rPr>
              <a:t>选择器</a:t>
            </a:r>
          </a:p>
        </p:txBody>
      </p:sp>
      <p:cxnSp>
        <p:nvCxnSpPr>
          <p:cNvPr id="15" name="直接箭头连接符 14"/>
          <p:cNvCxnSpPr>
            <a:stCxn id="14" idx="0"/>
          </p:cNvCxnSpPr>
          <p:nvPr/>
        </p:nvCxnSpPr>
        <p:spPr>
          <a:xfrm rot="5400000" flipH="1" flipV="1">
            <a:off x="1412650" y="4647371"/>
            <a:ext cx="591510" cy="1215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2655776" y="492919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声明</a:t>
            </a:r>
          </a:p>
        </p:txBody>
      </p:sp>
      <p:cxnSp>
        <p:nvCxnSpPr>
          <p:cNvPr id="20" name="直接连接符 19"/>
          <p:cNvCxnSpPr/>
          <p:nvPr/>
        </p:nvCxnSpPr>
        <p:spPr bwMode="auto">
          <a:xfrm>
            <a:off x="2214546" y="4357694"/>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2849080" y="4664456"/>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2285984" y="3000372"/>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属性</a:t>
            </a:r>
          </a:p>
        </p:txBody>
      </p:sp>
      <p:cxnSp>
        <p:nvCxnSpPr>
          <p:cNvPr id="28" name="直接箭头连接符 27"/>
          <p:cNvCxnSpPr>
            <a:stCxn id="27" idx="2"/>
          </p:cNvCxnSpPr>
          <p:nvPr/>
        </p:nvCxnSpPr>
        <p:spPr>
          <a:xfrm rot="5400000">
            <a:off x="2255619" y="3769400"/>
            <a:ext cx="734384" cy="135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3162747" y="3000372"/>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值</a:t>
            </a:r>
          </a:p>
        </p:txBody>
      </p:sp>
      <p:cxnSp>
        <p:nvCxnSpPr>
          <p:cNvPr id="30" name="直接箭头连接符 29"/>
          <p:cNvCxnSpPr>
            <a:stCxn id="29" idx="2"/>
          </p:cNvCxnSpPr>
          <p:nvPr/>
        </p:nvCxnSpPr>
        <p:spPr>
          <a:xfrm rot="16200000" flipH="1">
            <a:off x="3028453" y="3769992"/>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07504" y="321297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25" name="AutoShape 14"/>
          <p:cNvSpPr>
            <a:spLocks noChangeArrowheads="1"/>
          </p:cNvSpPr>
          <p:nvPr/>
        </p:nvSpPr>
        <p:spPr bwMode="auto">
          <a:xfrm>
            <a:off x="1285852" y="3143248"/>
            <a:ext cx="887786"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id</a:t>
            </a:r>
            <a:r>
              <a:rPr lang="zh-CN" altLang="en-US" b="1" kern="0" dirty="0">
                <a:solidFill>
                  <a:schemeClr val="bg1"/>
                </a:solidFill>
                <a:latin typeface="Arial"/>
                <a:ea typeface="黑体"/>
              </a:rPr>
              <a:t>名称</a:t>
            </a:r>
          </a:p>
        </p:txBody>
      </p:sp>
      <p:cxnSp>
        <p:nvCxnSpPr>
          <p:cNvPr id="26" name="直接箭头连接符 25"/>
          <p:cNvCxnSpPr>
            <a:stCxn id="25" idx="2"/>
          </p:cNvCxnSpPr>
          <p:nvPr/>
        </p:nvCxnSpPr>
        <p:spPr>
          <a:xfrm rot="5400000">
            <a:off x="1462079" y="3804275"/>
            <a:ext cx="520070" cy="152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37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360" y="285728"/>
            <a:ext cx="1152252" cy="523220"/>
          </a:xfrm>
          <a:prstGeom prst="rect">
            <a:avLst/>
          </a:prstGeom>
        </p:spPr>
        <p:txBody>
          <a:bodyPr/>
          <a:lstStyle/>
          <a:p>
            <a:r>
              <a:rPr lang="zh-CN" altLang="en-US"/>
              <a:t>小结</a:t>
            </a:r>
            <a:endParaRPr lang="zh-CN" altLang="en-US" dirty="0"/>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zh-CN" altLang="en-US"/>
              <a:t>标签选择器直接应用于</a:t>
            </a:r>
            <a:r>
              <a:rPr lang="en-US" altLang="zh-CN"/>
              <a:t>HTML</a:t>
            </a:r>
            <a:r>
              <a:rPr lang="zh-CN" altLang="en-US"/>
              <a:t>标签</a:t>
            </a:r>
            <a:endParaRPr lang="en-US" altLang="zh-CN"/>
          </a:p>
          <a:p>
            <a:r>
              <a:rPr lang="zh-CN" altLang="en-US"/>
              <a:t>类选择器可在页面中多次使用</a:t>
            </a:r>
            <a:endParaRPr lang="en-US"/>
          </a:p>
          <a:p>
            <a:r>
              <a:rPr lang="en-US"/>
              <a:t>ID</a:t>
            </a:r>
            <a:r>
              <a:rPr lang="zh-CN" altLang="en-US"/>
              <a:t>选择器在同一个页面中只能使用一次</a:t>
            </a:r>
            <a:endParaRPr lang="zh-CN" altLang="en-US" dirty="0"/>
          </a:p>
        </p:txBody>
      </p:sp>
    </p:spTree>
    <p:extLst>
      <p:ext uri="{BB962C8B-B14F-4D97-AF65-F5344CB8AC3E}">
        <p14:creationId xmlns:p14="http://schemas.microsoft.com/office/powerpoint/2010/main" val="170229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6056" y="70285"/>
            <a:ext cx="3888556" cy="954107"/>
          </a:xfrm>
          <a:prstGeom prst="rect">
            <a:avLst/>
          </a:prstGeom>
        </p:spPr>
        <p:txBody>
          <a:bodyPr/>
          <a:lstStyle/>
          <a:p>
            <a:r>
              <a:rPr lang="zh-CN" altLang="zh-CN" dirty="0"/>
              <a:t>基本选择器的优先级</a:t>
            </a:r>
            <a:endParaRPr lang="zh-CN" altLang="en-US" dirty="0"/>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en-US" altLang="zh-CN" dirty="0"/>
              <a:t>ID</a:t>
            </a:r>
            <a:r>
              <a:rPr lang="zh-CN" altLang="en-US" dirty="0"/>
              <a:t>选择器</a:t>
            </a:r>
            <a:r>
              <a:rPr lang="en-US" altLang="zh-CN" dirty="0"/>
              <a:t>&gt;</a:t>
            </a:r>
            <a:r>
              <a:rPr lang="zh-CN" altLang="en-US" dirty="0"/>
              <a:t>类选择器</a:t>
            </a:r>
            <a:r>
              <a:rPr lang="en-US" altLang="zh-CN" dirty="0"/>
              <a:t>&gt;</a:t>
            </a:r>
            <a:r>
              <a:rPr lang="zh-CN" altLang="en-US" dirty="0"/>
              <a:t>标签选择器</a:t>
            </a:r>
            <a:endParaRPr lang="en-US" altLang="zh-CN" dirty="0"/>
          </a:p>
          <a:p>
            <a:endParaRPr lang="en-US" altLang="zh-CN" dirty="0"/>
          </a:p>
          <a:p>
            <a:endParaRPr lang="en-US" altLang="zh-CN" dirty="0"/>
          </a:p>
          <a:p>
            <a:r>
              <a:rPr lang="zh-CN" altLang="en-US"/>
              <a:t>这三种</a:t>
            </a:r>
            <a:r>
              <a:rPr lang="zh-CN" altLang="zh-CN"/>
              <a:t>选择</a:t>
            </a:r>
            <a:r>
              <a:rPr lang="zh-CN" altLang="zh-CN" dirty="0"/>
              <a:t>器是否也遵循“就近原则”？</a:t>
            </a:r>
            <a:endParaRPr lang="en-US" altLang="zh-CN" dirty="0"/>
          </a:p>
          <a:p>
            <a:pPr lvl="1"/>
            <a:r>
              <a:rPr lang="zh-CN" altLang="zh-CN" dirty="0"/>
              <a:t>不遵循</a:t>
            </a:r>
            <a:r>
              <a:rPr lang="zh-CN" altLang="en-US" dirty="0"/>
              <a:t>，</a:t>
            </a:r>
            <a:r>
              <a:rPr lang="zh-CN" altLang="zh-CN" dirty="0"/>
              <a:t>无论是哪种方式引入</a:t>
            </a:r>
            <a:r>
              <a:rPr lang="en-US" altLang="zh-CN" dirty="0"/>
              <a:t>CSS</a:t>
            </a:r>
            <a:r>
              <a:rPr lang="zh-CN" altLang="zh-CN" dirty="0"/>
              <a:t>样式，一般都遵循</a:t>
            </a:r>
            <a:r>
              <a:rPr lang="en-US" altLang="zh-CN" dirty="0"/>
              <a:t>ID</a:t>
            </a:r>
            <a:r>
              <a:rPr lang="zh-CN" altLang="zh-CN" dirty="0"/>
              <a:t>选择器</a:t>
            </a:r>
            <a:r>
              <a:rPr lang="en-US" altLang="zh-CN" dirty="0"/>
              <a:t> &gt; class</a:t>
            </a:r>
            <a:r>
              <a:rPr lang="zh-CN" altLang="zh-CN" dirty="0"/>
              <a:t>类选择器</a:t>
            </a:r>
            <a:r>
              <a:rPr lang="en-US" altLang="zh-CN" dirty="0"/>
              <a:t> &gt; </a:t>
            </a:r>
            <a:r>
              <a:rPr lang="zh-CN" altLang="zh-CN" dirty="0"/>
              <a:t>标签选择器的优先级</a:t>
            </a:r>
            <a:endParaRPr lang="zh-CN" altLang="en-US" dirty="0"/>
          </a:p>
        </p:txBody>
      </p:sp>
      <p:sp>
        <p:nvSpPr>
          <p:cNvPr id="12" name="TextBox 13"/>
          <p:cNvSpPr txBox="1"/>
          <p:nvPr/>
        </p:nvSpPr>
        <p:spPr bwMode="auto">
          <a:xfrm>
            <a:off x="107504" y="2276872"/>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a:latin typeface="黑体" pitchFamily="49" charset="-122"/>
                <a:ea typeface="黑体" pitchFamily="49" charset="-122"/>
              </a:rPr>
              <a:t>思考</a:t>
            </a:r>
          </a:p>
        </p:txBody>
      </p:sp>
    </p:spTree>
    <p:extLst>
      <p:ext uri="{BB962C8B-B14F-4D97-AF65-F5344CB8AC3E}">
        <p14:creationId xmlns:p14="http://schemas.microsoft.com/office/powerpoint/2010/main" val="42536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508104" y="229973"/>
            <a:ext cx="3456508" cy="523220"/>
          </a:xfrm>
          <a:prstGeom prst="rect">
            <a:avLst/>
          </a:prstGeom>
        </p:spPr>
        <p:txBody>
          <a:bodyPr/>
          <a:lstStyle/>
          <a:p>
            <a:r>
              <a:rPr lang="zh-CN" altLang="en-US" dirty="0"/>
              <a:t>练习</a:t>
            </a:r>
            <a:r>
              <a:rPr lang="en-US" altLang="zh-CN" dirty="0"/>
              <a:t>—</a:t>
            </a:r>
            <a:r>
              <a:rPr lang="zh-CN" altLang="zh-CN" dirty="0"/>
              <a:t>制作影视简介</a:t>
            </a:r>
          </a:p>
        </p:txBody>
      </p:sp>
      <p:sp>
        <p:nvSpPr>
          <p:cNvPr id="18435" name="Rectangle 3"/>
          <p:cNvSpPr>
            <a:spLocks noGrp="1" noChangeArrowheads="1"/>
          </p:cNvSpPr>
          <p:nvPr>
            <p:ph idx="4294967295"/>
          </p:nvPr>
        </p:nvSpPr>
        <p:spPr>
          <a:xfrm>
            <a:off x="784254" y="1214422"/>
            <a:ext cx="8252242" cy="5143536"/>
          </a:xfrm>
          <a:prstGeom prst="rect">
            <a:avLst/>
          </a:prstGeom>
        </p:spPr>
        <p:txBody>
          <a:bodyPr/>
          <a:lstStyle/>
          <a:p>
            <a:r>
              <a:rPr lang="zh-CN" altLang="en-US" dirty="0"/>
              <a:t>需求说明</a:t>
            </a:r>
          </a:p>
          <a:p>
            <a:pPr lvl="1"/>
            <a:r>
              <a:rPr lang="zh-CN" altLang="en-US" dirty="0"/>
              <a:t>制作影视简介，标题使用</a:t>
            </a:r>
            <a:r>
              <a:rPr lang="en-US" altLang="zh-CN" dirty="0"/>
              <a:t>&lt;h2&gt;</a:t>
            </a:r>
            <a:r>
              <a:rPr lang="zh-CN" altLang="en-US" dirty="0"/>
              <a:t>标签，其他文本均放在段落标签</a:t>
            </a:r>
            <a:r>
              <a:rPr lang="en-US" altLang="zh-CN" dirty="0"/>
              <a:t>&lt;p&gt;</a:t>
            </a:r>
            <a:r>
              <a:rPr lang="zh-CN" altLang="en-US" dirty="0"/>
              <a:t>中，超链接使用</a:t>
            </a:r>
            <a:r>
              <a:rPr lang="en-US" altLang="zh-CN" dirty="0"/>
              <a:t>&lt;a&gt;</a:t>
            </a:r>
            <a:r>
              <a:rPr lang="zh-CN" altLang="en-US" dirty="0"/>
              <a:t>，图片使用</a:t>
            </a:r>
            <a:r>
              <a:rPr lang="en-US" altLang="zh-CN" dirty="0"/>
              <a:t>&lt;</a:t>
            </a:r>
            <a:r>
              <a:rPr lang="en-US" altLang="zh-CN" dirty="0" err="1"/>
              <a:t>img</a:t>
            </a:r>
            <a:r>
              <a:rPr lang="en-US" altLang="zh-CN" dirty="0"/>
              <a:t>&gt;</a:t>
            </a:r>
          </a:p>
          <a:p>
            <a:pPr lvl="2"/>
            <a:r>
              <a:rPr lang="zh-CN" altLang="en-US" dirty="0"/>
              <a:t>使用外部引入</a:t>
            </a:r>
            <a:r>
              <a:rPr lang="en-US" altLang="zh-CN" dirty="0"/>
              <a:t>CSS</a:t>
            </a:r>
            <a:r>
              <a:rPr lang="zh-CN" altLang="en-US" dirty="0"/>
              <a:t>样式的方式为网页设置样式</a:t>
            </a:r>
          </a:p>
          <a:p>
            <a:pPr lvl="2"/>
            <a:r>
              <a:rPr lang="zh-CN" altLang="en-US" dirty="0"/>
              <a:t>使用标签选择器设置标题</a:t>
            </a:r>
            <a:r>
              <a:rPr lang="en-US" altLang="zh-CN" dirty="0"/>
              <a:t>h2</a:t>
            </a:r>
            <a:r>
              <a:rPr lang="zh-CN" altLang="en-US" dirty="0"/>
              <a:t>的字体颜色为</a:t>
            </a:r>
            <a:r>
              <a:rPr lang="en-US" altLang="zh-CN" dirty="0"/>
              <a:t>#003580</a:t>
            </a:r>
            <a:endParaRPr lang="zh-CN" altLang="en-US" dirty="0"/>
          </a:p>
          <a:p>
            <a:pPr lvl="2"/>
            <a:r>
              <a:rPr lang="zh-CN" altLang="en-US" dirty="0"/>
              <a:t>使用</a:t>
            </a:r>
            <a:r>
              <a:rPr lang="en-US" altLang="zh-CN" dirty="0"/>
              <a:t>ID</a:t>
            </a:r>
            <a:r>
              <a:rPr lang="zh-CN" altLang="en-US" dirty="0"/>
              <a:t>选择器设置</a:t>
            </a:r>
            <a:r>
              <a:rPr lang="en-US" altLang="zh-CN" dirty="0"/>
              <a:t>p</a:t>
            </a:r>
            <a:r>
              <a:rPr lang="zh-CN" altLang="en-US" dirty="0"/>
              <a:t>段落的文字，字体为</a:t>
            </a:r>
            <a:r>
              <a:rPr lang="en-US" altLang="zh-CN" dirty="0"/>
              <a:t>14px</a:t>
            </a:r>
            <a:r>
              <a:rPr lang="zh-CN" altLang="en-US" dirty="0"/>
              <a:t>，颜色为</a:t>
            </a:r>
            <a:r>
              <a:rPr lang="en-US" altLang="zh-CN" dirty="0"/>
              <a:t>#000033</a:t>
            </a:r>
            <a:endParaRPr lang="zh-CN" altLang="en-US" dirty="0"/>
          </a:p>
          <a:p>
            <a:pPr lvl="2"/>
            <a:r>
              <a:rPr lang="zh-CN" altLang="en-US" dirty="0"/>
              <a:t>使用类选择器设置</a:t>
            </a:r>
            <a:r>
              <a:rPr lang="en-US" altLang="zh-CN" dirty="0"/>
              <a:t>p</a:t>
            </a:r>
            <a:r>
              <a:rPr lang="zh-CN" altLang="en-US" dirty="0"/>
              <a:t>段落文字中的不同颜色值， 从左到右颜色值分别为</a:t>
            </a:r>
            <a:r>
              <a:rPr lang="en-US" altLang="zh-CN" dirty="0"/>
              <a:t>#F00</a:t>
            </a:r>
            <a:r>
              <a:rPr lang="zh-CN" altLang="en-US" dirty="0"/>
              <a:t>、</a:t>
            </a:r>
            <a:r>
              <a:rPr lang="en-US" altLang="zh-CN" dirty="0"/>
              <a:t>#1F87CC</a:t>
            </a:r>
            <a:r>
              <a:rPr lang="zh-CN" altLang="en-US" dirty="0"/>
              <a:t>、</a:t>
            </a:r>
            <a:r>
              <a:rPr lang="en-US" altLang="zh-CN" dirty="0"/>
              <a:t>#FAA53B</a:t>
            </a:r>
            <a:r>
              <a:rPr lang="zh-CN" altLang="en-US" dirty="0"/>
              <a:t>、</a:t>
            </a:r>
            <a:r>
              <a:rPr lang="en-US" altLang="zh-CN" dirty="0"/>
              <a:t>#0D7114</a:t>
            </a:r>
            <a:endParaRPr lang="zh-CN" altLang="en-US" dirty="0"/>
          </a:p>
          <a:p>
            <a:pPr lvl="2"/>
            <a:r>
              <a:rPr lang="zh-CN" altLang="en-US" dirty="0"/>
              <a:t>使用类选择器设置第一张图片的宽度为</a:t>
            </a:r>
            <a:r>
              <a:rPr lang="en-US" altLang="zh-CN" dirty="0"/>
              <a:t>100px</a:t>
            </a:r>
            <a:r>
              <a:rPr lang="zh-CN" altLang="en-US" dirty="0"/>
              <a:t>，高度为</a:t>
            </a:r>
            <a:r>
              <a:rPr lang="en-US" altLang="zh-CN" dirty="0"/>
              <a:t>160px</a:t>
            </a:r>
            <a:endParaRPr lang="zh-CN" altLang="en-US" dirty="0"/>
          </a:p>
          <a:p>
            <a:pPr lvl="2"/>
            <a:r>
              <a:rPr lang="zh-CN" altLang="en-US" dirty="0"/>
              <a:t>使用类选择器设置最后两张图片的宽度为</a:t>
            </a:r>
            <a:r>
              <a:rPr lang="en-US" altLang="zh-CN" dirty="0"/>
              <a:t>200px</a:t>
            </a:r>
            <a:r>
              <a:rPr lang="zh-CN" altLang="en-US" dirty="0"/>
              <a:t>，高度为</a:t>
            </a:r>
            <a:r>
              <a:rPr lang="en-US" altLang="zh-CN" dirty="0"/>
              <a:t>130px</a:t>
            </a:r>
          </a:p>
        </p:txBody>
      </p:sp>
      <p:sp>
        <p:nvSpPr>
          <p:cNvPr id="16" name="TextBox 15"/>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3074" name="Picture 2" descr="C:\Users\yaling.he\Desktop\Chapter04截图\Chapter04截图\图4.17　影视简介.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1412776"/>
            <a:ext cx="4283968" cy="468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animEffect transition="in" filter="wipe(left)">
                                      <p:cBhvr>
                                        <p:cTn id="9" dur="500"/>
                                        <p:tgtEl>
                                          <p:spTgt spid="18435">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left)">
                                      <p:cBhvr>
                                        <p:cTn id="12" dur="500"/>
                                        <p:tgtEl>
                                          <p:spTgt spid="1843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wipe(left)">
                                      <p:cBhvr>
                                        <p:cTn id="15" dur="500"/>
                                        <p:tgtEl>
                                          <p:spTgt spid="1843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8435">
                                            <p:txEl>
                                              <p:pRg st="4" end="4"/>
                                            </p:txEl>
                                          </p:spTgt>
                                        </p:tgtEl>
                                        <p:attrNameLst>
                                          <p:attrName>style.visibility</p:attrName>
                                        </p:attrNameLst>
                                      </p:cBhvr>
                                      <p:to>
                                        <p:strVal val="visible"/>
                                      </p:to>
                                    </p:set>
                                    <p:animEffect transition="in" filter="wipe(left)">
                                      <p:cBhvr>
                                        <p:cTn id="18" dur="500"/>
                                        <p:tgtEl>
                                          <p:spTgt spid="1843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wipe(left)">
                                      <p:cBhvr>
                                        <p:cTn id="21" dur="500"/>
                                        <p:tgtEl>
                                          <p:spTgt spid="18435">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8435">
                                            <p:txEl>
                                              <p:pRg st="6" end="6"/>
                                            </p:txEl>
                                          </p:spTgt>
                                        </p:tgtEl>
                                        <p:attrNameLst>
                                          <p:attrName>style.visibility</p:attrName>
                                        </p:attrNameLst>
                                      </p:cBhvr>
                                      <p:to>
                                        <p:strVal val="visible"/>
                                      </p:to>
                                    </p:set>
                                    <p:animEffect transition="in" filter="wipe(left)">
                                      <p:cBhvr>
                                        <p:cTn id="24" dur="500"/>
                                        <p:tgtEl>
                                          <p:spTgt spid="18435">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Effect transition="in" filter="wipe(left)">
                                      <p:cBhvr>
                                        <p:cTn id="27"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120" y="70285"/>
            <a:ext cx="3312492" cy="954107"/>
          </a:xfrm>
          <a:prstGeom prst="rect">
            <a:avLst/>
          </a:prstGeom>
        </p:spPr>
        <p:txBody>
          <a:bodyPr/>
          <a:lstStyle/>
          <a:p>
            <a:r>
              <a:rPr lang="en-US" altLang="zh-CN" dirty="0"/>
              <a:t>CSS</a:t>
            </a:r>
            <a:r>
              <a:rPr lang="zh-CN" altLang="en-US" dirty="0"/>
              <a:t>的高级选择器</a:t>
            </a:r>
          </a:p>
        </p:txBody>
      </p:sp>
      <p:sp>
        <p:nvSpPr>
          <p:cNvPr id="3" name="内容占位符 2"/>
          <p:cNvSpPr>
            <a:spLocks noGrp="1"/>
          </p:cNvSpPr>
          <p:nvPr>
            <p:ph idx="4294967295"/>
          </p:nvPr>
        </p:nvSpPr>
        <p:spPr>
          <a:xfrm>
            <a:off x="784254" y="1214422"/>
            <a:ext cx="7645398" cy="5143536"/>
          </a:xfrm>
          <a:prstGeom prst="rect">
            <a:avLst/>
          </a:prstGeom>
        </p:spPr>
        <p:txBody>
          <a:bodyPr/>
          <a:lstStyle/>
          <a:p>
            <a:r>
              <a:rPr lang="zh-CN" altLang="zh-CN" dirty="0"/>
              <a:t>层次选择器</a:t>
            </a:r>
            <a:endParaRPr lang="en-US" altLang="zh-CN" dirty="0"/>
          </a:p>
          <a:p>
            <a:r>
              <a:rPr lang="zh-CN" altLang="zh-CN" dirty="0"/>
              <a:t>结构伪类选择器</a:t>
            </a:r>
            <a:endParaRPr lang="en-US" altLang="zh-CN" dirty="0"/>
          </a:p>
          <a:p>
            <a:r>
              <a:rPr lang="zh-CN" altLang="zh-CN" dirty="0"/>
              <a:t>属性选择器</a:t>
            </a:r>
            <a:endParaRPr lang="zh-CN" altLang="en-US" dirty="0"/>
          </a:p>
        </p:txBody>
      </p:sp>
    </p:spTree>
    <p:extLst>
      <p:ext uri="{BB962C8B-B14F-4D97-AF65-F5344CB8AC3E}">
        <p14:creationId xmlns:p14="http://schemas.microsoft.com/office/powerpoint/2010/main" val="2703961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7736" y="285728"/>
            <a:ext cx="2196876" cy="523220"/>
          </a:xfrm>
          <a:prstGeom prst="rect">
            <a:avLst/>
          </a:prstGeom>
        </p:spPr>
        <p:txBody>
          <a:bodyPr/>
          <a:lstStyle/>
          <a:p>
            <a:r>
              <a:rPr lang="zh-CN" altLang="zh-CN" dirty="0"/>
              <a:t>层次选择器</a:t>
            </a:r>
            <a:endParaRPr lang="en-US" altLang="zh-CN" dirty="0"/>
          </a:p>
        </p:txBody>
      </p:sp>
      <p:graphicFrame>
        <p:nvGraphicFramePr>
          <p:cNvPr id="11" name="Group 29"/>
          <p:cNvGraphicFramePr>
            <a:graphicFrameLocks noGrp="1"/>
          </p:cNvGraphicFramePr>
          <p:nvPr>
            <p:extLst>
              <p:ext uri="{D42A27DB-BD31-4B8C-83A1-F6EECF244321}">
                <p14:modId xmlns:p14="http://schemas.microsoft.com/office/powerpoint/2010/main" val="236727258"/>
              </p:ext>
            </p:extLst>
          </p:nvPr>
        </p:nvGraphicFramePr>
        <p:xfrm>
          <a:off x="501452" y="1362224"/>
          <a:ext cx="8072494" cy="393446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14445">
                  <a:extLst>
                    <a:ext uri="{9D8B030D-6E8A-4147-A177-3AD203B41FA5}">
                      <a16:colId xmlns:a16="http://schemas.microsoft.com/office/drawing/2014/main" val="20000"/>
                    </a:ext>
                  </a:extLst>
                </a:gridCol>
                <a:gridCol w="2643206">
                  <a:extLst>
                    <a:ext uri="{9D8B030D-6E8A-4147-A177-3AD203B41FA5}">
                      <a16:colId xmlns:a16="http://schemas.microsoft.com/office/drawing/2014/main" val="20001"/>
                    </a:ext>
                  </a:extLst>
                </a:gridCol>
                <a:gridCol w="4214843">
                  <a:extLst>
                    <a:ext uri="{9D8B030D-6E8A-4147-A177-3AD203B41FA5}">
                      <a16:colId xmlns:a16="http://schemas.microsoft.com/office/drawing/2014/main" val="20002"/>
                    </a:ext>
                  </a:extLst>
                </a:gridCol>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类</a:t>
                      </a:r>
                      <a:r>
                        <a:rPr kumimoji="0" lang="en-US" sz="2000" b="1" i="0" u="none" strike="noStrike" kern="1200" cap="none" normalizeH="0" baseline="0" dirty="0">
                          <a:ln>
                            <a:noFill/>
                          </a:ln>
                          <a:solidFill>
                            <a:srgbClr val="C00000"/>
                          </a:solidFill>
                          <a:effectLst/>
                          <a:latin typeface="黑体" pitchFamily="2" charset="-122"/>
                          <a:ea typeface="黑体" pitchFamily="2" charset="-122"/>
                          <a:cs typeface="+mn-cs"/>
                        </a:rPr>
                        <a:t>   </a:t>
                      </a: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型</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功能描述</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738484">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 F</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后代选择器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元素，且匹配的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元素被包含在匹配的</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元素内</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55426">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E&gt;F</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子选择器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元素，且匹配的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元素是匹配的</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元素的子元素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6871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E+F</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相邻兄弟选择器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元素，且匹配的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元素紧位于匹配的</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元素后面</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6871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E~F</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通用兄弟选择器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元素，且位于匹配的</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元素后的所有匹配的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0340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yaling.he\Desktop\Chapter04截图\Chapter04截图\图4.19　body的树形结构.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916832"/>
            <a:ext cx="4686423" cy="369719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67736" y="285728"/>
            <a:ext cx="2196876" cy="523220"/>
          </a:xfrm>
          <a:prstGeom prst="rect">
            <a:avLst/>
          </a:prstGeom>
        </p:spPr>
        <p:txBody>
          <a:bodyPr/>
          <a:lstStyle/>
          <a:p>
            <a:r>
              <a:rPr lang="zh-CN" altLang="en-US" dirty="0"/>
              <a:t>后代选择器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body p</a:t>
            </a:r>
            <a:r>
              <a:rPr lang="en-US" altLang="zh-CN" b="1" dirty="0"/>
              <a:t>{  background: red;  }</a:t>
            </a:r>
          </a:p>
        </p:txBody>
      </p:sp>
      <p:pic>
        <p:nvPicPr>
          <p:cNvPr id="5123" name="Picture 3" descr="C:\Users\yaling.he\Desktop\Chapter04截图\Chapter04截图\图4.20　后代选择器.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562485"/>
            <a:ext cx="3672408" cy="269470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bwMode="auto">
          <a:xfrm>
            <a:off x="107504" y="5251956"/>
            <a:ext cx="700088" cy="39846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sp>
        <p:nvSpPr>
          <p:cNvPr id="23" name="TextBox 22"/>
          <p:cNvSpPr txBox="1"/>
          <p:nvPr/>
        </p:nvSpPr>
        <p:spPr>
          <a:xfrm>
            <a:off x="107504" y="76470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26" name="AutoShape 4"/>
          <p:cNvSpPr>
            <a:spLocks noChangeArrowheads="1"/>
          </p:cNvSpPr>
          <p:nvPr/>
        </p:nvSpPr>
        <p:spPr bwMode="auto">
          <a:xfrm>
            <a:off x="1138510" y="5373216"/>
            <a:ext cx="6673850"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r>
              <a:rPr lang="zh-CN" altLang="en-US" b="1" dirty="0">
                <a:latin typeface="微软雅黑" pitchFamily="34" charset="-122"/>
                <a:ea typeface="微软雅黑" pitchFamily="34" charset="-122"/>
              </a:rPr>
              <a:t>后代选择器两个选择符之间必须要以空格隔开，中间不能有任何其他的符号插入</a:t>
            </a:r>
          </a:p>
        </p:txBody>
      </p:sp>
    </p:spTree>
    <p:extLst>
      <p:ext uri="{BB962C8B-B14F-4D97-AF65-F5344CB8AC3E}">
        <p14:creationId xmlns:p14="http://schemas.microsoft.com/office/powerpoint/2010/main" val="26843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wipe(left)">
                                      <p:cBhvr>
                                        <p:cTn id="11" dur="500"/>
                                        <p:tgtEl>
                                          <p:spTgt spid="512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7736" y="285728"/>
            <a:ext cx="2196876" cy="523220"/>
          </a:xfrm>
          <a:prstGeom prst="rect">
            <a:avLst/>
          </a:prstGeom>
        </p:spPr>
        <p:txBody>
          <a:bodyPr/>
          <a:lstStyle/>
          <a:p>
            <a:r>
              <a:rPr lang="zh-CN" altLang="zh-CN" dirty="0"/>
              <a:t>子选择器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94408"/>
            <a:ext cx="6840760" cy="456535"/>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body&gt;p</a:t>
            </a:r>
            <a:r>
              <a:rPr lang="en-US" altLang="zh-CN" b="1" dirty="0"/>
              <a:t>{  background: pink;  }</a:t>
            </a:r>
          </a:p>
        </p:txBody>
      </p:sp>
      <p:sp>
        <p:nvSpPr>
          <p:cNvPr id="23" name="TextBox 22"/>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5124" name="Picture 4" descr="C:\Users\yaling.he\Desktop\Chapter04截图\Chapter04截图\图4.21　子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276872"/>
            <a:ext cx="5616624" cy="412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2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236296" y="285728"/>
            <a:ext cx="1728316" cy="523220"/>
          </a:xfrm>
          <a:prstGeom prst="rect">
            <a:avLst/>
          </a:prstGeom>
        </p:spPr>
        <p:txBody>
          <a:bodyPr/>
          <a:lstStyle/>
          <a:p>
            <a:r>
              <a:rPr lang="zh-CN" altLang="en-US"/>
              <a:t>本章任务</a:t>
            </a:r>
            <a:endParaRPr lang="zh-CN" altLang="en-US" dirty="0"/>
          </a:p>
        </p:txBody>
      </p:sp>
      <p:sp>
        <p:nvSpPr>
          <p:cNvPr id="481282" name="Rectangle 2"/>
          <p:cNvSpPr>
            <a:spLocks noGrp="1" noChangeArrowheads="1"/>
          </p:cNvSpPr>
          <p:nvPr>
            <p:ph idx="4294967295"/>
          </p:nvPr>
        </p:nvSpPr>
        <p:spPr>
          <a:xfrm>
            <a:off x="784254" y="1214422"/>
            <a:ext cx="7645398" cy="5143536"/>
          </a:xfrm>
          <a:prstGeom prst="rect">
            <a:avLst/>
          </a:prstGeom>
        </p:spPr>
        <p:txBody>
          <a:bodyPr/>
          <a:lstStyle/>
          <a:p>
            <a:pPr fontAlgn="auto"/>
            <a:r>
              <a:rPr lang="zh-CN" altLang="zh-CN" dirty="0"/>
              <a:t>制作《望庐山瀑布》</a:t>
            </a:r>
            <a:endParaRPr lang="en-US" altLang="zh-CN" dirty="0"/>
          </a:p>
          <a:p>
            <a:pPr fontAlgn="auto"/>
            <a:r>
              <a:rPr lang="zh-CN" altLang="zh-CN" dirty="0"/>
              <a:t>制作影视简介</a:t>
            </a:r>
            <a:endParaRPr lang="en-US" altLang="zh-CN" dirty="0"/>
          </a:p>
          <a:p>
            <a:pPr fontAlgn="auto"/>
            <a:r>
              <a:rPr lang="zh-CN" altLang="zh-CN" dirty="0"/>
              <a:t>制作开心餐厅介绍页面</a:t>
            </a:r>
          </a:p>
        </p:txBody>
      </p:sp>
      <p:pic>
        <p:nvPicPr>
          <p:cNvPr id="1026" name="Picture 2" descr="C:\Users\yaling.he\Desktop\Chapter04截图\Chapter04截图\图4.10　《望庐山瀑布》页面效果图.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6548" y="1069925"/>
            <a:ext cx="2736304" cy="26845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ling.he\Desktop\Chapter04截图\Chapter04截图\图4.17　影视简介.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2843844"/>
            <a:ext cx="3266306" cy="3574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4截图\Chapter04截图\图4.32  开心餐厅介绍页面效果图.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9992" y="3212976"/>
            <a:ext cx="3143649" cy="346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14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wipe(left)">
                                      <p:cBhvr>
                                        <p:cTn id="15" dur="500"/>
                                        <p:tgtEl>
                                          <p:spTgt spid="10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06694" y="70285"/>
            <a:ext cx="2757918" cy="954107"/>
          </a:xfrm>
          <a:prstGeom prst="rect">
            <a:avLst/>
          </a:prstGeom>
        </p:spPr>
        <p:txBody>
          <a:bodyPr/>
          <a:lstStyle/>
          <a:p>
            <a:r>
              <a:rPr lang="zh-CN" altLang="zh-CN" dirty="0"/>
              <a:t>相邻</a:t>
            </a:r>
            <a:r>
              <a:rPr lang="zh-CN" altLang="en-US" dirty="0"/>
              <a:t>兄弟</a:t>
            </a:r>
            <a:r>
              <a:rPr lang="zh-CN" altLang="zh-CN" dirty="0"/>
              <a:t>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t>
            </a:r>
            <a:r>
              <a:rPr lang="en-US" altLang="zh-CN" b="1" dirty="0" err="1">
                <a:solidFill>
                  <a:srgbClr val="FF0000"/>
                </a:solidFill>
              </a:rPr>
              <a:t>active+p</a:t>
            </a:r>
            <a:r>
              <a:rPr lang="en-US" altLang="zh-CN" b="1" dirty="0">
                <a:solidFill>
                  <a:srgbClr val="FF0000"/>
                </a:solidFill>
              </a:rPr>
              <a:t> </a:t>
            </a:r>
            <a:r>
              <a:rPr lang="en-US" altLang="zh-CN" b="1" dirty="0"/>
              <a:t>{  background: green;  }</a:t>
            </a:r>
          </a:p>
        </p:txBody>
      </p:sp>
      <p:sp>
        <p:nvSpPr>
          <p:cNvPr id="23" name="TextBox 22"/>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6146" name="Picture 2" descr="C:\Users\yaling.he\Desktop\Chapter04截图\Chapter04截图\图4.22　相邻兄弟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794" y="2276872"/>
            <a:ext cx="5658420" cy="415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70285"/>
            <a:ext cx="2880444" cy="954107"/>
          </a:xfrm>
          <a:prstGeom prst="rect">
            <a:avLst/>
          </a:prstGeom>
        </p:spPr>
        <p:txBody>
          <a:bodyPr/>
          <a:lstStyle/>
          <a:p>
            <a:r>
              <a:rPr lang="zh-CN" altLang="zh-CN" dirty="0"/>
              <a:t>通用兄弟选择器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solidFill>
                  <a:srgbClr val="FF0000"/>
                </a:solidFill>
              </a:rPr>
              <a:t>.</a:t>
            </a:r>
            <a:r>
              <a:rPr lang="en-US" altLang="zh-CN" b="1" dirty="0" err="1">
                <a:solidFill>
                  <a:srgbClr val="FF0000"/>
                </a:solidFill>
              </a:rPr>
              <a:t>active~p</a:t>
            </a:r>
            <a:r>
              <a:rPr lang="en-US" altLang="zh-CN" b="1" dirty="0"/>
              <a:t>{  background: yellow;  }</a:t>
            </a:r>
          </a:p>
        </p:txBody>
      </p:sp>
      <p:sp>
        <p:nvSpPr>
          <p:cNvPr id="23" name="TextBox 22"/>
          <p:cNvSpPr txBox="1"/>
          <p:nvPr/>
        </p:nvSpPr>
        <p:spPr>
          <a:xfrm>
            <a:off x="107504"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7170" name="Picture 2" descr="C:\Users\yaling.he\Desktop\Chapter04截图\Chapter04截图\图4.23　通用兄弟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204863"/>
            <a:ext cx="5491317" cy="402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66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112" y="285728"/>
            <a:ext cx="3384500" cy="523220"/>
          </a:xfrm>
          <a:prstGeom prst="rect">
            <a:avLst/>
          </a:prstGeom>
        </p:spPr>
        <p:txBody>
          <a:bodyPr/>
          <a:lstStyle/>
          <a:p>
            <a:r>
              <a:rPr lang="zh-CN" altLang="en-US" dirty="0"/>
              <a:t>结构伪类选择器</a:t>
            </a:r>
            <a:r>
              <a:rPr lang="en-US" altLang="zh-CN" dirty="0"/>
              <a:t>3-1</a:t>
            </a:r>
          </a:p>
        </p:txBody>
      </p:sp>
      <p:sp>
        <p:nvSpPr>
          <p:cNvPr id="12" name="AutoShape 3"/>
          <p:cNvSpPr>
            <a:spLocks noChangeArrowheads="1"/>
          </p:cNvSpPr>
          <p:nvPr/>
        </p:nvSpPr>
        <p:spPr bwMode="auto">
          <a:xfrm>
            <a:off x="864070" y="1303015"/>
            <a:ext cx="5112568" cy="5078313"/>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&lt;html&gt;</a:t>
            </a:r>
          </a:p>
          <a:p>
            <a:pPr>
              <a:lnSpc>
                <a:spcPct val="150000"/>
              </a:lnSpc>
            </a:pPr>
            <a:r>
              <a:rPr lang="en-US" altLang="zh-CN" b="1" dirty="0"/>
              <a:t>&lt;head </a:t>
            </a:r>
            <a:r>
              <a:rPr lang="en-US" altLang="zh-CN" b="1" dirty="0" err="1"/>
              <a:t>lang</a:t>
            </a:r>
            <a:r>
              <a:rPr lang="en-US" altLang="zh-CN" b="1" dirty="0"/>
              <a:t>="en"&gt;</a:t>
            </a:r>
          </a:p>
          <a:p>
            <a:pPr>
              <a:lnSpc>
                <a:spcPct val="150000"/>
              </a:lnSpc>
            </a:pPr>
            <a:r>
              <a:rPr lang="en-US" altLang="zh-CN" b="1" dirty="0"/>
              <a:t>    &lt;meta charset="UTF-8"&gt;</a:t>
            </a:r>
          </a:p>
          <a:p>
            <a:pPr>
              <a:lnSpc>
                <a:spcPct val="150000"/>
              </a:lnSpc>
            </a:pPr>
            <a:r>
              <a:rPr lang="en-US" altLang="zh-CN" b="1" dirty="0"/>
              <a:t>    &lt;title&gt;</a:t>
            </a:r>
            <a:r>
              <a:rPr lang="zh-CN" altLang="en-US" b="1" dirty="0"/>
              <a:t>使用</a:t>
            </a:r>
            <a:r>
              <a:rPr lang="en-US" altLang="zh-CN" b="1" dirty="0"/>
              <a:t>CSS3</a:t>
            </a:r>
            <a:r>
              <a:rPr lang="zh-CN" altLang="en-US" b="1" dirty="0"/>
              <a:t>结构伪类选择器</a:t>
            </a:r>
            <a:r>
              <a:rPr lang="en-US" altLang="zh-CN" b="1" dirty="0"/>
              <a:t>&lt;/title&gt;</a:t>
            </a:r>
          </a:p>
          <a:p>
            <a:pPr>
              <a:lnSpc>
                <a:spcPct val="150000"/>
              </a:lnSpc>
            </a:pPr>
            <a:r>
              <a:rPr lang="en-US" altLang="zh-CN" b="1" dirty="0"/>
              <a:t>&lt;/head&gt;</a:t>
            </a:r>
          </a:p>
          <a:p>
            <a:pPr>
              <a:lnSpc>
                <a:spcPct val="150000"/>
              </a:lnSpc>
            </a:pPr>
            <a:r>
              <a:rPr lang="en-US" altLang="zh-CN" b="1" dirty="0"/>
              <a:t>&lt;body&gt;</a:t>
            </a:r>
          </a:p>
          <a:p>
            <a:pPr>
              <a:lnSpc>
                <a:spcPct val="150000"/>
              </a:lnSpc>
            </a:pPr>
            <a:r>
              <a:rPr lang="en-US" altLang="zh-CN" b="1" dirty="0"/>
              <a:t>     &lt;p&gt;p1&lt;/p&gt;&lt;p&gt;p2&lt;/p&gt;&lt;p&gt;p3&lt;/p&gt;</a:t>
            </a:r>
          </a:p>
          <a:p>
            <a:pPr>
              <a:lnSpc>
                <a:spcPct val="150000"/>
              </a:lnSpc>
            </a:pPr>
            <a:r>
              <a:rPr lang="en-US" altLang="zh-CN" b="1" dirty="0"/>
              <a:t>    &lt;</a:t>
            </a:r>
            <a:r>
              <a:rPr lang="en-US" altLang="zh-CN" b="1" dirty="0" err="1"/>
              <a:t>ul</a:t>
            </a:r>
            <a:r>
              <a:rPr lang="en-US" altLang="zh-CN" b="1" dirty="0"/>
              <a:t>&gt;</a:t>
            </a:r>
          </a:p>
          <a:p>
            <a:pPr>
              <a:lnSpc>
                <a:spcPct val="150000"/>
              </a:lnSpc>
            </a:pPr>
            <a:r>
              <a:rPr lang="en-US" altLang="zh-CN" b="1" dirty="0"/>
              <a:t>        &lt;li&gt;li1&lt;/li&gt;&lt;li&gt;li2&lt;/li&gt;&lt;li&gt;li3&lt;/li&gt;</a:t>
            </a:r>
          </a:p>
          <a:p>
            <a:pPr>
              <a:lnSpc>
                <a:spcPct val="150000"/>
              </a:lnSpc>
            </a:pPr>
            <a:r>
              <a:rPr lang="en-US" altLang="zh-CN" b="1" dirty="0"/>
              <a:t>    &lt;/</a:t>
            </a:r>
            <a:r>
              <a:rPr lang="en-US" altLang="zh-CN" b="1" dirty="0" err="1"/>
              <a:t>ul</a:t>
            </a:r>
            <a:r>
              <a:rPr lang="en-US" altLang="zh-CN" b="1" dirty="0"/>
              <a:t>&gt;</a:t>
            </a:r>
          </a:p>
          <a:p>
            <a:pPr>
              <a:lnSpc>
                <a:spcPct val="150000"/>
              </a:lnSpc>
            </a:pPr>
            <a:r>
              <a:rPr lang="en-US" altLang="zh-CN" b="1" dirty="0"/>
              <a:t>&lt;/body&gt;</a:t>
            </a:r>
          </a:p>
          <a:p>
            <a:pPr>
              <a:lnSpc>
                <a:spcPct val="150000"/>
              </a:lnSpc>
            </a:pPr>
            <a:r>
              <a:rPr lang="en-US" altLang="zh-CN" b="1" dirty="0"/>
              <a:t>&lt;/html&gt;</a:t>
            </a:r>
          </a:p>
        </p:txBody>
      </p:sp>
      <p:pic>
        <p:nvPicPr>
          <p:cNvPr id="8194" name="Picture 2" descr="C:\Users\yaling.he\Desktop\Chapter04截图\Chapter04截图\图4.24　HTMl DOM树型结构.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2940099"/>
            <a:ext cx="3986647" cy="27060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bwMode="auto">
          <a:xfrm>
            <a:off x="107504" y="620688"/>
            <a:ext cx="700087" cy="39846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spTree>
    <p:extLst>
      <p:ext uri="{BB962C8B-B14F-4D97-AF65-F5344CB8AC3E}">
        <p14:creationId xmlns:p14="http://schemas.microsoft.com/office/powerpoint/2010/main" val="17613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644007" y="285728"/>
            <a:ext cx="4320605" cy="523220"/>
          </a:xfrm>
          <a:prstGeom prst="rect">
            <a:avLst/>
          </a:prstGeom>
        </p:spPr>
        <p:txBody>
          <a:bodyPr/>
          <a:lstStyle/>
          <a:p>
            <a:r>
              <a:rPr lang="zh-CN" altLang="en-US" dirty="0"/>
              <a:t>练习</a:t>
            </a:r>
            <a:r>
              <a:rPr lang="en-US" altLang="zh-CN" dirty="0"/>
              <a:t>—</a:t>
            </a:r>
            <a:r>
              <a:rPr lang="zh-CN" altLang="en-US" dirty="0"/>
              <a:t>制作开心餐厅页面</a:t>
            </a:r>
          </a:p>
        </p:txBody>
      </p:sp>
      <p:sp>
        <p:nvSpPr>
          <p:cNvPr id="24579" name="内容占位符 2"/>
          <p:cNvSpPr>
            <a:spLocks noGrp="1"/>
          </p:cNvSpPr>
          <p:nvPr>
            <p:ph idx="4294967295"/>
          </p:nvPr>
        </p:nvSpPr>
        <p:spPr>
          <a:xfrm>
            <a:off x="611560" y="1052736"/>
            <a:ext cx="8180234" cy="5143536"/>
          </a:xfrm>
          <a:prstGeom prst="rect">
            <a:avLst/>
          </a:prstGeom>
        </p:spPr>
        <p:txBody>
          <a:bodyPr/>
          <a:lstStyle/>
          <a:p>
            <a:r>
              <a:rPr lang="zh-CN" altLang="en-US" dirty="0"/>
              <a:t>需求说明</a:t>
            </a:r>
          </a:p>
          <a:p>
            <a:pPr lvl="1"/>
            <a:r>
              <a:rPr lang="zh-CN" altLang="en-US" dirty="0"/>
              <a:t>使用外部引入</a:t>
            </a:r>
            <a:r>
              <a:rPr lang="en-US" altLang="zh-CN" dirty="0"/>
              <a:t>CSS</a:t>
            </a:r>
            <a:r>
              <a:rPr lang="zh-CN" altLang="en-US" dirty="0"/>
              <a:t>样式的方式完成页面样式的设置</a:t>
            </a:r>
          </a:p>
          <a:p>
            <a:pPr lvl="1"/>
            <a:r>
              <a:rPr lang="zh-CN" altLang="en-US" dirty="0"/>
              <a:t>所有的文字放在段落标签中</a:t>
            </a:r>
          </a:p>
          <a:p>
            <a:pPr lvl="1"/>
            <a:r>
              <a:rPr lang="zh-CN" altLang="en-US" dirty="0"/>
              <a:t>所有的标题放在</a:t>
            </a:r>
            <a:r>
              <a:rPr lang="en-US" altLang="zh-CN" dirty="0"/>
              <a:t>&lt;h2&gt;</a:t>
            </a:r>
            <a:r>
              <a:rPr lang="zh-CN" altLang="en-US" dirty="0"/>
              <a:t>标签中</a:t>
            </a:r>
          </a:p>
          <a:p>
            <a:pPr lvl="1"/>
            <a:r>
              <a:rPr lang="zh-CN" altLang="en-US" dirty="0"/>
              <a:t>所有段落标签中的文本字体大小为</a:t>
            </a:r>
            <a:r>
              <a:rPr lang="en-US" altLang="zh-CN" dirty="0"/>
              <a:t>14px</a:t>
            </a:r>
            <a:endParaRPr lang="zh-CN" altLang="en-US" dirty="0"/>
          </a:p>
          <a:p>
            <a:pPr lvl="1"/>
            <a:r>
              <a:rPr lang="zh-CN" altLang="en-US" dirty="0"/>
              <a:t>把</a:t>
            </a:r>
            <a:r>
              <a:rPr lang="en-US" altLang="zh-CN" dirty="0"/>
              <a:t>body</a:t>
            </a:r>
            <a:r>
              <a:rPr lang="zh-CN" altLang="en-US" dirty="0"/>
              <a:t>的后代元素</a:t>
            </a:r>
            <a:r>
              <a:rPr lang="en-US" altLang="zh-CN" dirty="0"/>
              <a:t>h2</a:t>
            </a:r>
            <a:r>
              <a:rPr lang="zh-CN" altLang="en-US" dirty="0"/>
              <a:t>字体设置为</a:t>
            </a:r>
            <a:r>
              <a:rPr lang="en-US" altLang="zh-CN" dirty="0"/>
              <a:t>16px</a:t>
            </a:r>
            <a:endParaRPr lang="zh-CN" altLang="en-US" dirty="0"/>
          </a:p>
          <a:p>
            <a:pPr lvl="1"/>
            <a:r>
              <a:rPr lang="zh-CN" altLang="en-US" dirty="0"/>
              <a:t>使用类选择器设置第一个</a:t>
            </a:r>
            <a:r>
              <a:rPr lang="en-US" altLang="zh-CN" dirty="0"/>
              <a:t>h2</a:t>
            </a:r>
            <a:r>
              <a:rPr lang="zh-CN" altLang="en-US" dirty="0"/>
              <a:t>元素的字体颜色为红色</a:t>
            </a:r>
          </a:p>
          <a:p>
            <a:pPr lvl="1"/>
            <a:r>
              <a:rPr lang="zh-CN" altLang="en-US" dirty="0"/>
              <a:t>使用通用兄弟选择器把第一个</a:t>
            </a:r>
            <a:r>
              <a:rPr lang="en-US" altLang="zh-CN" dirty="0"/>
              <a:t>h2</a:t>
            </a:r>
            <a:r>
              <a:rPr lang="zh-CN" altLang="en-US" dirty="0"/>
              <a:t>元素后面的所有兄弟</a:t>
            </a:r>
            <a:r>
              <a:rPr lang="en-US" altLang="zh-CN" dirty="0"/>
              <a:t>h2</a:t>
            </a:r>
            <a:r>
              <a:rPr lang="zh-CN" altLang="en-US" dirty="0"/>
              <a:t>元素设置为蓝色</a:t>
            </a:r>
          </a:p>
          <a:p>
            <a:pPr lvl="1"/>
            <a:r>
              <a:rPr lang="zh-CN" altLang="en-US" dirty="0"/>
              <a:t>使用子选择器把第一张图片设置为宽度</a:t>
            </a:r>
            <a:r>
              <a:rPr lang="en-US" altLang="zh-CN" dirty="0"/>
              <a:t>887px</a:t>
            </a:r>
            <a:r>
              <a:rPr lang="zh-CN" altLang="en-US" dirty="0"/>
              <a:t>，高度为</a:t>
            </a:r>
            <a:r>
              <a:rPr lang="en-US" altLang="zh-CN" dirty="0"/>
              <a:t>439px</a:t>
            </a:r>
          </a:p>
        </p:txBody>
      </p:sp>
      <p:sp>
        <p:nvSpPr>
          <p:cNvPr id="15" name="TextBox 14"/>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4098" name="Picture 2" descr="C:\Users\yaling.he\Desktop\Chapter04截图\Chapter04截图\图4.32  开心餐厅介绍页面效果图.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484784"/>
            <a:ext cx="4120554" cy="454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6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4579">
                                            <p:txEl>
                                              <p:pRg st="8" end="8"/>
                                            </p:txEl>
                                          </p:spTgt>
                                        </p:tgtEl>
                                        <p:attrNameLst>
                                          <p:attrName>style.visibility</p:attrName>
                                        </p:attrNameLst>
                                      </p:cBhvr>
                                      <p:to>
                                        <p:strVal val="visible"/>
                                      </p:to>
                                    </p:set>
                                    <p:animEffect transition="in" filter="wipe(left)">
                                      <p:cBhvr>
                                        <p:cTn id="30"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04" y="285728"/>
            <a:ext cx="3456508" cy="523220"/>
          </a:xfrm>
          <a:prstGeom prst="rect">
            <a:avLst/>
          </a:prstGeom>
        </p:spPr>
        <p:txBody>
          <a:bodyPr/>
          <a:lstStyle/>
          <a:p>
            <a:r>
              <a:rPr lang="zh-CN" altLang="en-US" dirty="0"/>
              <a:t>结构伪类选择器</a:t>
            </a:r>
            <a:r>
              <a:rPr lang="en-US" altLang="zh-CN" dirty="0"/>
              <a:t>3-2</a:t>
            </a:r>
          </a:p>
        </p:txBody>
      </p:sp>
      <p:graphicFrame>
        <p:nvGraphicFramePr>
          <p:cNvPr id="11" name="Group 29"/>
          <p:cNvGraphicFramePr>
            <a:graphicFrameLocks noGrp="1"/>
          </p:cNvGraphicFramePr>
          <p:nvPr>
            <p:extLst>
              <p:ext uri="{D42A27DB-BD31-4B8C-83A1-F6EECF244321}">
                <p14:modId xmlns:p14="http://schemas.microsoft.com/office/powerpoint/2010/main" val="2424277151"/>
              </p:ext>
            </p:extLst>
          </p:nvPr>
        </p:nvGraphicFramePr>
        <p:xfrm>
          <a:off x="395536" y="1340768"/>
          <a:ext cx="8175004" cy="451228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356">
                  <a:extLst>
                    <a:ext uri="{9D8B030D-6E8A-4147-A177-3AD203B41FA5}">
                      <a16:colId xmlns:a16="http://schemas.microsoft.com/office/drawing/2014/main" val="20000"/>
                    </a:ext>
                  </a:extLst>
                </a:gridCol>
                <a:gridCol w="5832648">
                  <a:extLst>
                    <a:ext uri="{9D8B030D-6E8A-4147-A177-3AD203B41FA5}">
                      <a16:colId xmlns:a16="http://schemas.microsoft.com/office/drawing/2014/main" val="20001"/>
                    </a:ext>
                  </a:extLst>
                </a:gridCol>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功能描述</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738484">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E:first-child</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作为父元素的第一个子元素的元素</a:t>
                      </a:r>
                      <a:r>
                        <a:rPr lang="en-US" sz="1800" b="1" kern="100">
                          <a:solidFill>
                            <a:schemeClr val="dk1"/>
                          </a:solidFill>
                          <a:latin typeface="+mn-lt"/>
                          <a:ea typeface="+mn-ea"/>
                          <a:cs typeface="Times New Roman"/>
                        </a:rPr>
                        <a:t>E</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55426">
                <a:tc>
                  <a:txBody>
                    <a:bodyPr/>
                    <a:lstStyle/>
                    <a:p>
                      <a:pPr marL="0" algn="just" defTabSz="914400" rtl="0" eaLnBrk="1" latinLnBrk="0" hangingPunct="1">
                        <a:lnSpc>
                          <a:spcPct val="150000"/>
                        </a:lnSpc>
                        <a:spcAft>
                          <a:spcPts val="0"/>
                        </a:spcAft>
                      </a:pPr>
                      <a:r>
                        <a:rPr lang="en-US" sz="1800" b="1" kern="100" dirty="0">
                          <a:solidFill>
                            <a:schemeClr val="tx1"/>
                          </a:solidFill>
                          <a:latin typeface="+mn-lt"/>
                          <a:ea typeface="+mn-ea"/>
                          <a:cs typeface="Times New Roman"/>
                        </a:rPr>
                        <a:t>E:last-child</a:t>
                      </a:r>
                      <a:endParaRPr lang="zh-CN" sz="1800" b="1" kern="100" dirty="0">
                        <a:solidFill>
                          <a:schemeClr val="tx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作为父元素的最后一个子元素的元素</a:t>
                      </a:r>
                      <a:r>
                        <a:rPr lang="en-US" sz="1800" b="1" kern="100" dirty="0">
                          <a:solidFill>
                            <a:schemeClr val="dk1"/>
                          </a:solidFill>
                          <a:latin typeface="+mn-lt"/>
                          <a:ea typeface="+mn-ea"/>
                          <a:cs typeface="Times New Roman"/>
                        </a:rPr>
                        <a:t>E</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68710">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 F:nth-child(n)</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选择父级元素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的第</a:t>
                      </a:r>
                      <a:r>
                        <a:rPr lang="en-US" sz="1800" b="1" kern="100" dirty="0">
                          <a:solidFill>
                            <a:schemeClr val="dk1"/>
                          </a:solidFill>
                          <a:latin typeface="+mn-lt"/>
                          <a:ea typeface="+mn-ea"/>
                          <a:cs typeface="Times New Roman"/>
                        </a:rPr>
                        <a:t>n</a:t>
                      </a:r>
                      <a:r>
                        <a:rPr lang="zh-CN" sz="1800" b="1" kern="100" dirty="0">
                          <a:solidFill>
                            <a:schemeClr val="dk1"/>
                          </a:solidFill>
                          <a:latin typeface="+mn-lt"/>
                          <a:ea typeface="+mn-ea"/>
                          <a:cs typeface="Times New Roman"/>
                        </a:rPr>
                        <a:t>个子元素</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n</a:t>
                      </a:r>
                      <a:r>
                        <a:rPr lang="zh-CN" sz="1800" b="1" kern="100" dirty="0">
                          <a:solidFill>
                            <a:schemeClr val="dk1"/>
                          </a:solidFill>
                          <a:latin typeface="+mn-lt"/>
                          <a:ea typeface="+mn-ea"/>
                          <a:cs typeface="Times New Roman"/>
                        </a:rPr>
                        <a:t>可以是</a:t>
                      </a:r>
                      <a:r>
                        <a:rPr lang="en-US" sz="1800" b="1" kern="100" dirty="0">
                          <a:solidFill>
                            <a:schemeClr val="dk1"/>
                          </a:solidFill>
                          <a:latin typeface="+mn-lt"/>
                          <a:ea typeface="+mn-ea"/>
                          <a:cs typeface="Times New Roman"/>
                        </a:rPr>
                        <a:t>1</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2</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3</a:t>
                      </a:r>
                      <a:r>
                        <a:rPr lang="zh-CN" sz="1800" b="1" kern="100" dirty="0">
                          <a:solidFill>
                            <a:schemeClr val="dk1"/>
                          </a:solidFill>
                          <a:latin typeface="+mn-lt"/>
                          <a:ea typeface="+mn-ea"/>
                          <a:cs typeface="Times New Roman"/>
                        </a:rPr>
                        <a:t>），关键字为</a:t>
                      </a:r>
                      <a:r>
                        <a:rPr lang="en-US" sz="1800" b="1" kern="100" dirty="0">
                          <a:solidFill>
                            <a:schemeClr val="dk1"/>
                          </a:solidFill>
                          <a:latin typeface="+mn-lt"/>
                          <a:ea typeface="+mn-ea"/>
                          <a:cs typeface="Times New Roman"/>
                        </a:rPr>
                        <a:t>even</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odd</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68710">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E:first-of-type</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选择父元素内具有指定类型的第一个</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568710">
                <a:tc>
                  <a:txBody>
                    <a:bodyPr/>
                    <a:lstStyle/>
                    <a:p>
                      <a:pPr marL="0" algn="just" defTabSz="914400" rtl="0" eaLnBrk="1" latinLnBrk="0" hangingPunct="1">
                        <a:lnSpc>
                          <a:spcPct val="150000"/>
                        </a:lnSpc>
                        <a:spcAft>
                          <a:spcPts val="0"/>
                        </a:spcAft>
                      </a:pPr>
                      <a:r>
                        <a:rPr lang="en-US" sz="1800" b="1" kern="100" dirty="0">
                          <a:solidFill>
                            <a:schemeClr val="dk1"/>
                          </a:solidFill>
                          <a:latin typeface="+mn-lt"/>
                          <a:ea typeface="+mn-ea"/>
                          <a:cs typeface="Times New Roman"/>
                        </a:rPr>
                        <a:t>E:last-of-type</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选择父元素内具有指定类型的最后一个</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568710">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a:t>
                      </a:r>
                      <a:r>
                        <a:rPr lang="en-US" sz="1800" b="1" kern="100" baseline="0" dirty="0">
                          <a:solidFill>
                            <a:srgbClr val="FF0000"/>
                          </a:solidFill>
                          <a:latin typeface="+mn-lt"/>
                          <a:ea typeface="+mn-ea"/>
                          <a:cs typeface="Times New Roman"/>
                        </a:rPr>
                        <a:t> </a:t>
                      </a:r>
                      <a:r>
                        <a:rPr lang="en-US" sz="1800" b="1" kern="100" dirty="0">
                          <a:solidFill>
                            <a:srgbClr val="FF0000"/>
                          </a:solidFill>
                          <a:latin typeface="+mn-lt"/>
                          <a:ea typeface="+mn-ea"/>
                          <a:cs typeface="Times New Roman"/>
                        </a:rPr>
                        <a:t>F:nth-of-type(n)</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选择父元素内具有指定类型的第</a:t>
                      </a:r>
                      <a:r>
                        <a:rPr lang="en-US" sz="1800" b="1" kern="100" dirty="0">
                          <a:solidFill>
                            <a:schemeClr val="dk1"/>
                          </a:solidFill>
                          <a:latin typeface="+mn-lt"/>
                          <a:ea typeface="+mn-ea"/>
                          <a:cs typeface="Times New Roman"/>
                        </a:rPr>
                        <a:t>n</a:t>
                      </a:r>
                      <a:r>
                        <a:rPr lang="zh-CN" sz="1800" b="1" kern="100" dirty="0">
                          <a:solidFill>
                            <a:schemeClr val="dk1"/>
                          </a:solidFill>
                          <a:latin typeface="+mn-lt"/>
                          <a:ea typeface="+mn-ea"/>
                          <a:cs typeface="Times New Roman"/>
                        </a:rPr>
                        <a:t>个</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55126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112" y="70285"/>
            <a:ext cx="3384500" cy="954107"/>
          </a:xfrm>
          <a:prstGeom prst="rect">
            <a:avLst/>
          </a:prstGeom>
        </p:spPr>
        <p:txBody>
          <a:bodyPr/>
          <a:lstStyle/>
          <a:p>
            <a:r>
              <a:rPr lang="zh-CN" altLang="en-US" dirty="0"/>
              <a:t>结构伪类选择器</a:t>
            </a:r>
            <a:r>
              <a:rPr lang="en-US" altLang="zh-CN" dirty="0"/>
              <a:t>3-3</a:t>
            </a:r>
          </a:p>
        </p:txBody>
      </p:sp>
      <p:sp>
        <p:nvSpPr>
          <p:cNvPr id="12" name="AutoShape 3"/>
          <p:cNvSpPr>
            <a:spLocks noChangeArrowheads="1"/>
          </p:cNvSpPr>
          <p:nvPr/>
        </p:nvSpPr>
        <p:spPr bwMode="auto">
          <a:xfrm>
            <a:off x="1000125" y="1268760"/>
            <a:ext cx="5112568" cy="1754326"/>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err="1"/>
              <a:t>ul</a:t>
            </a:r>
            <a:r>
              <a:rPr lang="en-US" altLang="zh-CN" b="1" dirty="0"/>
              <a:t> </a:t>
            </a:r>
            <a:r>
              <a:rPr lang="en-US" altLang="zh-CN" b="1" dirty="0" err="1"/>
              <a:t>li:first-child</a:t>
            </a:r>
            <a:r>
              <a:rPr lang="en-US" altLang="zh-CN" b="1" dirty="0"/>
              <a:t>{ background: red;}</a:t>
            </a:r>
          </a:p>
          <a:p>
            <a:pPr>
              <a:lnSpc>
                <a:spcPct val="150000"/>
              </a:lnSpc>
            </a:pPr>
            <a:r>
              <a:rPr lang="en-US" altLang="zh-CN" b="1" dirty="0" err="1"/>
              <a:t>ul</a:t>
            </a:r>
            <a:r>
              <a:rPr lang="en-US" altLang="zh-CN" b="1" dirty="0"/>
              <a:t> </a:t>
            </a:r>
            <a:r>
              <a:rPr lang="en-US" altLang="zh-CN" b="1" dirty="0" err="1"/>
              <a:t>li:last-child</a:t>
            </a:r>
            <a:r>
              <a:rPr lang="en-US" altLang="zh-CN" b="1" dirty="0"/>
              <a:t>{ background: green;}</a:t>
            </a:r>
          </a:p>
          <a:p>
            <a:pPr>
              <a:lnSpc>
                <a:spcPct val="150000"/>
              </a:lnSpc>
            </a:pPr>
            <a:r>
              <a:rPr lang="en-US" altLang="zh-CN" b="1" dirty="0"/>
              <a:t>p:nth-child(1){ background: yellow;}</a:t>
            </a:r>
          </a:p>
          <a:p>
            <a:pPr>
              <a:lnSpc>
                <a:spcPct val="150000"/>
              </a:lnSpc>
            </a:pPr>
            <a:r>
              <a:rPr lang="en-US" altLang="zh-CN" b="1" dirty="0"/>
              <a:t>p:nth-of-type(2){ background: blue;}</a:t>
            </a:r>
          </a:p>
        </p:txBody>
      </p:sp>
      <p:sp>
        <p:nvSpPr>
          <p:cNvPr id="20" name="TextBox 19"/>
          <p:cNvSpPr txBox="1"/>
          <p:nvPr/>
        </p:nvSpPr>
        <p:spPr bwMode="auto">
          <a:xfrm>
            <a:off x="107504" y="701799"/>
            <a:ext cx="700087" cy="39846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pic>
        <p:nvPicPr>
          <p:cNvPr id="9218" name="Picture 2" descr="C:\Users\yaling.he\Desktop\Chapter04截图\Chapter04截图\图4.25　结构伪类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924944"/>
            <a:ext cx="4289945" cy="346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60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360" y="285728"/>
            <a:ext cx="1152252" cy="523220"/>
          </a:xfrm>
          <a:prstGeom prst="rect">
            <a:avLst/>
          </a:prstGeom>
        </p:spPr>
        <p:txBody>
          <a:bodyPr/>
          <a:lstStyle/>
          <a:p>
            <a:r>
              <a:rPr lang="zh-CN" altLang="en-US" dirty="0"/>
              <a:t>小结</a:t>
            </a:r>
            <a:endParaRPr lang="en-US" altLang="zh-CN" dirty="0"/>
          </a:p>
        </p:txBody>
      </p:sp>
      <p:sp>
        <p:nvSpPr>
          <p:cNvPr id="3" name="内容占位符 2"/>
          <p:cNvSpPr>
            <a:spLocks noGrp="1"/>
          </p:cNvSpPr>
          <p:nvPr>
            <p:ph idx="4294967295"/>
          </p:nvPr>
        </p:nvSpPr>
        <p:spPr>
          <a:xfrm>
            <a:off x="611560" y="1214422"/>
            <a:ext cx="7818092" cy="5143536"/>
          </a:xfrm>
          <a:prstGeom prst="rect">
            <a:avLst/>
          </a:prstGeom>
        </p:spPr>
        <p:txBody>
          <a:bodyPr/>
          <a:lstStyle/>
          <a:p>
            <a:r>
              <a:rPr lang="zh-CN" altLang="en-US" dirty="0"/>
              <a:t>使用</a:t>
            </a:r>
            <a:r>
              <a:rPr lang="en-US" altLang="zh-CN" dirty="0"/>
              <a:t>E F:nth-child(n)</a:t>
            </a:r>
            <a:r>
              <a:rPr lang="zh-CN" altLang="zh-CN" dirty="0"/>
              <a:t>和</a:t>
            </a:r>
            <a:r>
              <a:rPr lang="en-US" altLang="zh-CN" dirty="0"/>
              <a:t>E F:nth-of-type(n)</a:t>
            </a:r>
            <a:r>
              <a:rPr lang="zh-CN" altLang="en-US" dirty="0"/>
              <a:t>的</a:t>
            </a:r>
            <a:r>
              <a:rPr lang="zh-CN" altLang="zh-CN" dirty="0"/>
              <a:t> 关键点</a:t>
            </a:r>
            <a:endParaRPr lang="en-US" altLang="zh-CN" dirty="0"/>
          </a:p>
          <a:p>
            <a:pPr lvl="1"/>
            <a:r>
              <a:rPr lang="zh-CN" altLang="zh-CN" dirty="0"/>
              <a:t> </a:t>
            </a:r>
            <a:r>
              <a:rPr lang="en-US" altLang="zh-CN" dirty="0"/>
              <a:t>E F:nth-child(n)</a:t>
            </a:r>
            <a:r>
              <a:rPr lang="zh-CN" altLang="zh-CN" dirty="0"/>
              <a:t>在父级里从一个元素开始查找，不分类型</a:t>
            </a:r>
          </a:p>
          <a:p>
            <a:pPr lvl="1"/>
            <a:r>
              <a:rPr lang="en-US" altLang="zh-CN" dirty="0"/>
              <a:t>E F:nth-of-type(n)</a:t>
            </a:r>
            <a:r>
              <a:rPr lang="zh-CN" altLang="zh-CN" dirty="0"/>
              <a:t>在父级里先看类型，再看位置</a:t>
            </a:r>
            <a:endParaRPr lang="en-US" altLang="zh-CN" dirty="0"/>
          </a:p>
        </p:txBody>
      </p:sp>
    </p:spTree>
    <p:extLst>
      <p:ext uri="{BB962C8B-B14F-4D97-AF65-F5344CB8AC3E}">
        <p14:creationId xmlns:p14="http://schemas.microsoft.com/office/powerpoint/2010/main" val="3549197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635896" y="285728"/>
            <a:ext cx="5328717" cy="523220"/>
          </a:xfrm>
          <a:prstGeom prst="rect">
            <a:avLst/>
          </a:prstGeom>
        </p:spPr>
        <p:txBody>
          <a:bodyPr/>
          <a:lstStyle/>
          <a:p>
            <a:r>
              <a:rPr lang="zh-CN" altLang="en-US" dirty="0"/>
              <a:t>练习</a:t>
            </a:r>
            <a:r>
              <a:rPr lang="en-US" altLang="zh-CN" dirty="0"/>
              <a:t>—</a:t>
            </a:r>
            <a:r>
              <a:rPr lang="zh-CN" altLang="zh-CN" dirty="0"/>
              <a:t>制作爱奇异视频播放列表</a:t>
            </a:r>
            <a:endParaRPr lang="zh-CN" altLang="en-US" dirty="0"/>
          </a:p>
        </p:txBody>
      </p:sp>
      <p:sp>
        <p:nvSpPr>
          <p:cNvPr id="24579" name="内容占位符 2"/>
          <p:cNvSpPr>
            <a:spLocks noGrp="1"/>
          </p:cNvSpPr>
          <p:nvPr>
            <p:ph idx="4294967295"/>
          </p:nvPr>
        </p:nvSpPr>
        <p:spPr>
          <a:xfrm>
            <a:off x="611560" y="1453816"/>
            <a:ext cx="7645398" cy="5143536"/>
          </a:xfrm>
          <a:prstGeom prst="rect">
            <a:avLst/>
          </a:prstGeom>
        </p:spPr>
        <p:txBody>
          <a:bodyPr/>
          <a:lstStyle/>
          <a:p>
            <a:r>
              <a:rPr lang="zh-CN" altLang="en-US" dirty="0"/>
              <a:t>需求说明</a:t>
            </a:r>
          </a:p>
          <a:p>
            <a:pPr lvl="1"/>
            <a:r>
              <a:rPr lang="zh-CN" altLang="en-US" dirty="0"/>
              <a:t>使用无序列表来布局</a:t>
            </a:r>
          </a:p>
          <a:p>
            <a:pPr lvl="1"/>
            <a:r>
              <a:rPr lang="zh-CN" altLang="en-US" dirty="0"/>
              <a:t>影视名称用标题标签</a:t>
            </a:r>
          </a:p>
          <a:p>
            <a:pPr lvl="1"/>
            <a:r>
              <a:rPr lang="zh-CN" altLang="en-US" dirty="0"/>
              <a:t>文字描述使用</a:t>
            </a:r>
            <a:r>
              <a:rPr lang="en-US" altLang="zh-CN" dirty="0"/>
              <a:t>p</a:t>
            </a:r>
            <a:r>
              <a:rPr lang="zh-CN" altLang="en-US" dirty="0"/>
              <a:t>元素</a:t>
            </a:r>
          </a:p>
          <a:p>
            <a:pPr lvl="1"/>
            <a:r>
              <a:rPr lang="zh-CN" altLang="en-US" dirty="0"/>
              <a:t>使用结构伪类选择器选择</a:t>
            </a:r>
            <a:r>
              <a:rPr lang="en-US" altLang="zh-CN" dirty="0"/>
              <a:t>li</a:t>
            </a:r>
            <a:r>
              <a:rPr lang="zh-CN" altLang="en-US" dirty="0"/>
              <a:t>元素下的标题元素，并设置字体大小为</a:t>
            </a:r>
            <a:r>
              <a:rPr lang="en-US" altLang="zh-CN" dirty="0"/>
              <a:t>16px</a:t>
            </a:r>
            <a:r>
              <a:rPr lang="zh-CN" altLang="en-US" dirty="0"/>
              <a:t>，字体颜色为</a:t>
            </a:r>
            <a:r>
              <a:rPr lang="en-US" altLang="zh-CN" dirty="0"/>
              <a:t>#4D4D4D</a:t>
            </a:r>
            <a:endParaRPr lang="zh-CN" altLang="en-US" dirty="0"/>
          </a:p>
          <a:p>
            <a:pPr lvl="1"/>
            <a:r>
              <a:rPr lang="zh-CN" altLang="en-US" dirty="0"/>
              <a:t>使用结构伪类选择器选择</a:t>
            </a:r>
            <a:r>
              <a:rPr lang="en-US" altLang="zh-CN" dirty="0"/>
              <a:t>li</a:t>
            </a:r>
            <a:r>
              <a:rPr lang="zh-CN" altLang="en-US" dirty="0"/>
              <a:t>下第一个</a:t>
            </a:r>
            <a:r>
              <a:rPr lang="en-US" altLang="zh-CN" dirty="0"/>
              <a:t>p</a:t>
            </a:r>
            <a:r>
              <a:rPr lang="zh-CN" altLang="en-US" dirty="0"/>
              <a:t>元素，设置字体大小为</a:t>
            </a:r>
            <a:r>
              <a:rPr lang="en-US" altLang="zh-CN" dirty="0"/>
              <a:t>14px</a:t>
            </a:r>
            <a:r>
              <a:rPr lang="zh-CN" altLang="en-US" dirty="0"/>
              <a:t>，字体颜色为 </a:t>
            </a:r>
            <a:r>
              <a:rPr lang="en-US" altLang="zh-CN" dirty="0"/>
              <a:t>#640000</a:t>
            </a:r>
            <a:endParaRPr lang="zh-CN" altLang="en-US" dirty="0"/>
          </a:p>
          <a:p>
            <a:pPr lvl="1"/>
            <a:r>
              <a:rPr lang="zh-CN" altLang="en-US" dirty="0"/>
              <a:t>使用结构伪类选择器选择</a:t>
            </a:r>
            <a:r>
              <a:rPr lang="en-US" altLang="zh-CN" dirty="0"/>
              <a:t>li</a:t>
            </a:r>
            <a:r>
              <a:rPr lang="zh-CN" altLang="en-US" dirty="0"/>
              <a:t>下第二个</a:t>
            </a:r>
            <a:r>
              <a:rPr lang="en-US" altLang="zh-CN" dirty="0"/>
              <a:t>p</a:t>
            </a:r>
            <a:r>
              <a:rPr lang="zh-CN" altLang="en-US" dirty="0"/>
              <a:t>元素，设置字体大小为</a:t>
            </a:r>
            <a:r>
              <a:rPr lang="en-US" altLang="zh-CN" dirty="0"/>
              <a:t>12px</a:t>
            </a:r>
            <a:r>
              <a:rPr lang="zh-CN" altLang="en-US" dirty="0"/>
              <a:t>，字体颜色为蓝色</a:t>
            </a:r>
            <a:endParaRPr lang="en-US" altLang="zh-CN" dirty="0"/>
          </a:p>
        </p:txBody>
      </p:sp>
      <p:sp>
        <p:nvSpPr>
          <p:cNvPr id="15" name="TextBox 14"/>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5122" name="Picture 2" descr="C:\Users\yaling.he\Desktop\Chapter04截图\Chapter04截图\图4.33  制作爱奇异视频播放列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764704"/>
            <a:ext cx="3315364" cy="224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3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7736" y="285728"/>
            <a:ext cx="2196876" cy="523220"/>
          </a:xfrm>
          <a:prstGeom prst="rect">
            <a:avLst/>
          </a:prstGeom>
        </p:spPr>
        <p:txBody>
          <a:bodyPr/>
          <a:lstStyle/>
          <a:p>
            <a:r>
              <a:rPr lang="zh-CN" altLang="en-US" dirty="0"/>
              <a:t>属性选择器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p:txBody>
      </p:sp>
      <p:graphicFrame>
        <p:nvGraphicFramePr>
          <p:cNvPr id="11" name="Group 29"/>
          <p:cNvGraphicFramePr>
            <a:graphicFrameLocks noGrp="1"/>
          </p:cNvGraphicFramePr>
          <p:nvPr>
            <p:extLst>
              <p:ext uri="{D42A27DB-BD31-4B8C-83A1-F6EECF244321}">
                <p14:modId xmlns:p14="http://schemas.microsoft.com/office/powerpoint/2010/main" val="2571272915"/>
              </p:ext>
            </p:extLst>
          </p:nvPr>
        </p:nvGraphicFramePr>
        <p:xfrm>
          <a:off x="467544" y="1091960"/>
          <a:ext cx="8175004" cy="4989168"/>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356">
                  <a:extLst>
                    <a:ext uri="{9D8B030D-6E8A-4147-A177-3AD203B41FA5}">
                      <a16:colId xmlns:a16="http://schemas.microsoft.com/office/drawing/2014/main" val="20000"/>
                    </a:ext>
                  </a:extLst>
                </a:gridCol>
                <a:gridCol w="5832648">
                  <a:extLst>
                    <a:ext uri="{9D8B030D-6E8A-4147-A177-3AD203B41FA5}">
                      <a16:colId xmlns:a16="http://schemas.microsoft.com/office/drawing/2014/main" val="20001"/>
                    </a:ext>
                  </a:extLst>
                </a:gridCol>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zh-CN" sz="1800" b="1" kern="1200" dirty="0">
                          <a:solidFill>
                            <a:srgbClr val="C00000"/>
                          </a:solidFill>
                          <a:effectLst/>
                          <a:latin typeface="+mn-lt"/>
                          <a:ea typeface="+mn-ea"/>
                          <a:cs typeface="+mn-cs"/>
                        </a:rPr>
                        <a:t>属性</a:t>
                      </a: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rgbClr val="C00000"/>
                          </a:solidFill>
                          <a:effectLst/>
                          <a:latin typeface="黑体" pitchFamily="2" charset="-122"/>
                          <a:ea typeface="黑体" pitchFamily="2" charset="-122"/>
                          <a:cs typeface="+mn-cs"/>
                        </a:rPr>
                        <a:t>功能描述</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643224">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a:t>
                      </a:r>
                      <a:r>
                        <a:rPr lang="en-US" sz="1800" b="1" kern="100" dirty="0" err="1">
                          <a:solidFill>
                            <a:schemeClr val="dk1"/>
                          </a:solidFill>
                          <a:latin typeface="+mn-lt"/>
                          <a:ea typeface="+mn-ea"/>
                          <a:cs typeface="Times New Roman"/>
                        </a:rPr>
                        <a:t>attr</a:t>
                      </a:r>
                      <a:r>
                        <a:rPr lang="en-US" sz="1800" b="1" kern="100" dirty="0">
                          <a:solidFill>
                            <a:schemeClr val="dk1"/>
                          </a:solidFill>
                          <a:latin typeface="+mn-lt"/>
                          <a:ea typeface="+mn-ea"/>
                          <a:cs typeface="Times New Roman"/>
                        </a:rPr>
                        <a:t>]</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选择匹配具有属性</a:t>
                      </a:r>
                      <a:r>
                        <a:rPr lang="en-US" sz="1800" b="1" kern="100">
                          <a:solidFill>
                            <a:schemeClr val="dk1"/>
                          </a:solidFill>
                          <a:latin typeface="+mn-lt"/>
                          <a:ea typeface="+mn-ea"/>
                          <a:cs typeface="Times New Roman"/>
                        </a:rPr>
                        <a:t>attr</a:t>
                      </a:r>
                      <a:r>
                        <a:rPr lang="zh-CN" sz="1800" b="1" kern="100">
                          <a:solidFill>
                            <a:schemeClr val="dk1"/>
                          </a:solidFill>
                          <a:latin typeface="+mn-lt"/>
                          <a:ea typeface="+mn-ea"/>
                          <a:cs typeface="Times New Roman"/>
                        </a:rPr>
                        <a:t>的</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72008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a:t>
                      </a:r>
                      <a:r>
                        <a:rPr lang="en-US" sz="1800" b="1" kern="100" dirty="0" err="1">
                          <a:solidFill>
                            <a:schemeClr val="dk1"/>
                          </a:solidFill>
                          <a:latin typeface="+mn-lt"/>
                          <a:ea typeface="+mn-ea"/>
                          <a:cs typeface="Times New Roman"/>
                        </a:rPr>
                        <a:t>attr</a:t>
                      </a:r>
                      <a:r>
                        <a:rPr lang="en-US" sz="1800" b="1" kern="100" dirty="0">
                          <a:solidFill>
                            <a:schemeClr val="dk1"/>
                          </a:solidFill>
                          <a:latin typeface="+mn-lt"/>
                          <a:ea typeface="+mn-ea"/>
                          <a:cs typeface="Times New Roman"/>
                        </a:rPr>
                        <a:t>=</a:t>
                      </a:r>
                      <a:r>
                        <a:rPr lang="en-US" sz="1800" b="1" kern="100" dirty="0" err="1">
                          <a:solidFill>
                            <a:schemeClr val="dk1"/>
                          </a:solidFill>
                          <a:latin typeface="+mn-lt"/>
                          <a:ea typeface="+mn-ea"/>
                          <a:cs typeface="Times New Roman"/>
                        </a:rPr>
                        <a:t>val</a:t>
                      </a:r>
                      <a:r>
                        <a:rPr lang="en-US" sz="1800" b="1" kern="100" dirty="0">
                          <a:solidFill>
                            <a:schemeClr val="dk1"/>
                          </a:solidFill>
                          <a:latin typeface="+mn-lt"/>
                          <a:ea typeface="+mn-ea"/>
                          <a:cs typeface="Times New Roman"/>
                        </a:rPr>
                        <a:t>]</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选择匹配具有属性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的</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a:t>
                      </a:r>
                      <a:r>
                        <a:rPr lang="en-US" sz="1800" b="1" kern="100" dirty="0">
                          <a:solidFill>
                            <a:schemeClr val="dk1"/>
                          </a:solidFill>
                          <a:latin typeface="+mn-lt"/>
                          <a:ea typeface="+mn-ea"/>
                          <a:cs typeface="Times New Roman"/>
                        </a:rPr>
                        <a:t>,</a:t>
                      </a:r>
                      <a:r>
                        <a:rPr lang="zh-CN" sz="1800" b="1" kern="100" dirty="0">
                          <a:solidFill>
                            <a:schemeClr val="dk1"/>
                          </a:solidFill>
                          <a:latin typeface="+mn-lt"/>
                          <a:ea typeface="+mn-ea"/>
                          <a:cs typeface="Times New Roman"/>
                        </a:rPr>
                        <a:t>并且属性值为</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（其中</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区分大小写）</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796712">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E[attr^=val]</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，且</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元素定义了属性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，其属性值是以</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开头的任意字符串</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72008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E[attr$=val]</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，且</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元素定义了属性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，其属性值是以</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结尾的任意字符串</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98292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a:t>
                      </a:r>
                      <a:r>
                        <a:rPr lang="en-US" sz="1800" b="1" kern="100" dirty="0" err="1">
                          <a:solidFill>
                            <a:schemeClr val="dk1"/>
                          </a:solidFill>
                          <a:latin typeface="+mn-lt"/>
                          <a:ea typeface="+mn-ea"/>
                          <a:cs typeface="Times New Roman"/>
                        </a:rPr>
                        <a:t>attr</a:t>
                      </a:r>
                      <a:r>
                        <a:rPr lang="en-US" sz="1800" b="1" kern="100" dirty="0">
                          <a:solidFill>
                            <a:schemeClr val="dk1"/>
                          </a:solidFill>
                          <a:latin typeface="+mn-lt"/>
                          <a:ea typeface="+mn-ea"/>
                          <a:cs typeface="Times New Roman"/>
                        </a:rPr>
                        <a:t>*=</a:t>
                      </a:r>
                      <a:r>
                        <a:rPr lang="en-US" sz="1800" b="1" kern="100" dirty="0" err="1">
                          <a:solidFill>
                            <a:schemeClr val="dk1"/>
                          </a:solidFill>
                          <a:latin typeface="+mn-lt"/>
                          <a:ea typeface="+mn-ea"/>
                          <a:cs typeface="Times New Roman"/>
                        </a:rPr>
                        <a:t>val</a:t>
                      </a:r>
                      <a:r>
                        <a:rPr lang="en-US" sz="1800" b="1" kern="100" dirty="0">
                          <a:solidFill>
                            <a:schemeClr val="dk1"/>
                          </a:solidFill>
                          <a:latin typeface="+mn-lt"/>
                          <a:ea typeface="+mn-ea"/>
                          <a:cs typeface="Times New Roman"/>
                        </a:rPr>
                        <a:t>]</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，且</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元素定义了属性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，其属性值包含了“</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”，换句话说，字符串</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与属性值中的任意位置相匹配</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2890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6136" y="70285"/>
            <a:ext cx="3168476" cy="954107"/>
          </a:xfrm>
          <a:prstGeom prst="rect">
            <a:avLst/>
          </a:prstGeom>
        </p:spPr>
        <p:txBody>
          <a:bodyPr/>
          <a:lstStyle/>
          <a:p>
            <a:r>
              <a:rPr lang="en-US" altLang="zh-CN" dirty="0"/>
              <a:t>E[</a:t>
            </a:r>
            <a:r>
              <a:rPr lang="en-US" altLang="zh-CN" dirty="0" err="1"/>
              <a:t>attr</a:t>
            </a:r>
            <a:r>
              <a:rPr lang="en-US" altLang="zh-CN" dirty="0"/>
              <a:t>]</a:t>
            </a:r>
            <a:r>
              <a:rPr lang="zh-CN" altLang="zh-CN" dirty="0"/>
              <a:t>属性选择器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94408"/>
            <a:ext cx="6840760" cy="456535"/>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 </a:t>
            </a:r>
            <a:r>
              <a:rPr lang="en-US" altLang="zh-CN" b="1" dirty="0"/>
              <a:t>{ background: yellow; }</a:t>
            </a:r>
          </a:p>
        </p:txBody>
      </p:sp>
      <p:sp>
        <p:nvSpPr>
          <p:cNvPr id="23" name="TextBox 22"/>
          <p:cNvSpPr txBox="1"/>
          <p:nvPr/>
        </p:nvSpPr>
        <p:spPr>
          <a:xfrm>
            <a:off x="179512" y="76470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10242" name="Picture 2" descr="C:\Users\yaling.he\Desktop\Chapter04截图\Chapter04截图\图4.27　 E[attr]属性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0667" y="2060848"/>
            <a:ext cx="5254674" cy="381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308304" y="285728"/>
            <a:ext cx="1656308" cy="523220"/>
          </a:xfrm>
          <a:prstGeom prst="rect">
            <a:avLst/>
          </a:prstGeom>
        </p:spPr>
        <p:txBody>
          <a:bodyPr/>
          <a:lstStyle/>
          <a:p>
            <a:r>
              <a:rPr lang="zh-CN" altLang="en-US"/>
              <a:t>本章目标</a:t>
            </a:r>
            <a:endParaRPr lang="zh-CN" altLang="en-US" dirty="0"/>
          </a:p>
        </p:txBody>
      </p:sp>
      <p:sp>
        <p:nvSpPr>
          <p:cNvPr id="17411" name="内容占位符 2"/>
          <p:cNvSpPr>
            <a:spLocks noGrp="1"/>
          </p:cNvSpPr>
          <p:nvPr>
            <p:ph idx="4294967295"/>
          </p:nvPr>
        </p:nvSpPr>
        <p:spPr>
          <a:xfrm>
            <a:off x="611560" y="980728"/>
            <a:ext cx="7388146" cy="5143536"/>
          </a:xfrm>
          <a:prstGeom prst="rect">
            <a:avLst/>
          </a:prstGeom>
        </p:spPr>
        <p:txBody>
          <a:bodyPr/>
          <a:lstStyle/>
          <a:p>
            <a:r>
              <a:rPr lang="zh-CN" altLang="en-US" dirty="0"/>
              <a:t>会使用行内样式、内部样式表和外部样式表三种方式为</a:t>
            </a:r>
            <a:r>
              <a:rPr lang="en-US" altLang="zh-CN" dirty="0"/>
              <a:t>HTML5</a:t>
            </a:r>
            <a:r>
              <a:rPr lang="zh-CN" altLang="en-US" dirty="0"/>
              <a:t>文档添加</a:t>
            </a:r>
            <a:r>
              <a:rPr lang="en-US" altLang="zh-CN" dirty="0"/>
              <a:t>CSS</a:t>
            </a:r>
            <a:r>
              <a:rPr lang="zh-CN" altLang="en-US" dirty="0"/>
              <a:t>样式</a:t>
            </a:r>
          </a:p>
          <a:p>
            <a:r>
              <a:rPr lang="zh-CN" altLang="en-US" dirty="0"/>
              <a:t>会使用</a:t>
            </a:r>
            <a:r>
              <a:rPr lang="en-US" altLang="zh-CN" dirty="0"/>
              <a:t>CSS3</a:t>
            </a:r>
            <a:r>
              <a:rPr lang="zh-CN" altLang="en-US" dirty="0"/>
              <a:t>的基本选择器设置字体大小和颜色</a:t>
            </a:r>
          </a:p>
          <a:p>
            <a:r>
              <a:rPr lang="zh-CN" altLang="en-US" dirty="0"/>
              <a:t>会使用复合选择器为特定的网页元素添加</a:t>
            </a:r>
            <a:r>
              <a:rPr lang="en-US" altLang="zh-CN" dirty="0"/>
              <a:t>CSS</a:t>
            </a:r>
            <a:r>
              <a:rPr lang="zh-CN" altLang="en-US" dirty="0"/>
              <a:t>样式</a:t>
            </a:r>
          </a:p>
          <a:p>
            <a:r>
              <a:rPr lang="zh-CN" altLang="en-US" dirty="0"/>
              <a:t>会使用</a:t>
            </a:r>
            <a:r>
              <a:rPr lang="en-US" altLang="zh-CN" dirty="0"/>
              <a:t>CSS3</a:t>
            </a:r>
            <a:r>
              <a:rPr lang="zh-CN" altLang="en-US" dirty="0"/>
              <a:t>高级选择器为网页元素添加</a:t>
            </a:r>
            <a:r>
              <a:rPr lang="en-US" altLang="zh-CN" dirty="0"/>
              <a:t>CSS</a:t>
            </a:r>
            <a:r>
              <a:rPr lang="zh-CN" altLang="en-US" dirty="0"/>
              <a:t>样式</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7925040" y="3123298"/>
            <a:ext cx="643477" cy="648334"/>
          </a:xfrm>
          <a:prstGeom prst="rect">
            <a:avLst/>
          </a:prstGeom>
          <a:noFill/>
        </p:spPr>
      </p:pic>
      <p:pic>
        <p:nvPicPr>
          <p:cNvPr id="12" name="Picture 3" descr="C:\Users\meng.zhang\Desktop\ACCP7.0模版图标规范\是.png"/>
          <p:cNvPicPr>
            <a:picLocks noChangeAspect="1" noChangeArrowheads="1"/>
          </p:cNvPicPr>
          <p:nvPr/>
        </p:nvPicPr>
        <p:blipFill>
          <a:blip r:embed="rId4" cstate="print"/>
          <a:srcRect/>
          <a:stretch>
            <a:fillRect/>
          </a:stretch>
        </p:blipFill>
        <p:spPr bwMode="auto">
          <a:xfrm>
            <a:off x="7889589" y="1713222"/>
            <a:ext cx="714380" cy="719772"/>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7891141" y="1014548"/>
            <a:ext cx="714380" cy="719772"/>
          </a:xfrm>
          <a:prstGeom prst="rect">
            <a:avLst/>
          </a:prstGeom>
          <a:noFill/>
        </p:spPr>
      </p:pic>
    </p:spTree>
    <p:extLst>
      <p:ext uri="{BB962C8B-B14F-4D97-AF65-F5344CB8AC3E}">
        <p14:creationId xmlns:p14="http://schemas.microsoft.com/office/powerpoint/2010/main" val="352653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548" y="70285"/>
            <a:ext cx="3935064" cy="954107"/>
          </a:xfrm>
          <a:prstGeom prst="rect">
            <a:avLst/>
          </a:prstGeo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a:t>{ background: red; }</a:t>
            </a:r>
          </a:p>
        </p:txBody>
      </p:sp>
      <p:sp>
        <p:nvSpPr>
          <p:cNvPr id="23" name="TextBox 22"/>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11266" name="Picture 2" descr="C:\Users\yaling.he\Desktop\Chapter04截图\Chapter04截图\图4.28　 E[attr=val]属性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6426" y="1988840"/>
            <a:ext cx="5764466" cy="418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548" y="70285"/>
            <a:ext cx="3935064" cy="954107"/>
          </a:xfrm>
          <a:prstGeom prst="rect">
            <a:avLst/>
          </a:prstGeo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a:t>{ background: red; }</a:t>
            </a:r>
          </a:p>
        </p:txBody>
      </p:sp>
      <p:sp>
        <p:nvSpPr>
          <p:cNvPr id="23" name="TextBox 22"/>
          <p:cNvSpPr txBox="1"/>
          <p:nvPr/>
        </p:nvSpPr>
        <p:spPr>
          <a:xfrm>
            <a:off x="107504"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11266" name="Picture 2" descr="C:\Users\yaling.he\Desktop\Chapter04截图\Chapter04截图\图4.28　 E[attr=val]属性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988840"/>
            <a:ext cx="4349750" cy="315898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bwMode="auto">
          <a:xfrm>
            <a:off x="179512" y="5251956"/>
            <a:ext cx="700088" cy="39846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sp>
        <p:nvSpPr>
          <p:cNvPr id="25" name="AutoShape 4"/>
          <p:cNvSpPr>
            <a:spLocks noChangeArrowheads="1"/>
          </p:cNvSpPr>
          <p:nvPr/>
        </p:nvSpPr>
        <p:spPr bwMode="auto">
          <a:xfrm>
            <a:off x="1187624" y="5380062"/>
            <a:ext cx="6961882"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r>
              <a:rPr lang="en-US" altLang="zh-CN" b="1" dirty="0">
                <a:latin typeface="微软雅黑" pitchFamily="34" charset="-122"/>
                <a:ea typeface="微软雅黑" pitchFamily="34" charset="-122"/>
              </a:rPr>
              <a:t>E[</a:t>
            </a:r>
            <a:r>
              <a:rPr lang="en-US" altLang="zh-CN" b="1" dirty="0" err="1">
                <a:latin typeface="微软雅黑" pitchFamily="34" charset="-122"/>
                <a:ea typeface="微软雅黑" pitchFamily="34" charset="-122"/>
              </a:rPr>
              <a:t>attr</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val</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属性选择器中，属性和属性值必须完全匹配才能被选中</a:t>
            </a:r>
          </a:p>
        </p:txBody>
      </p:sp>
    </p:spTree>
    <p:extLst>
      <p:ext uri="{BB962C8B-B14F-4D97-AF65-F5344CB8AC3E}">
        <p14:creationId xmlns:p14="http://schemas.microsoft.com/office/powerpoint/2010/main" val="247662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8004" y="70285"/>
            <a:ext cx="4356608" cy="954107"/>
          </a:xfrm>
          <a:prstGeom prst="rect">
            <a:avLst/>
          </a:prstGeo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3" name="内容占位符 2"/>
          <p:cNvSpPr>
            <a:spLocks noGrp="1"/>
          </p:cNvSpPr>
          <p:nvPr>
            <p:ph idx="4294967295"/>
          </p:nvPr>
        </p:nvSpPr>
        <p:spPr>
          <a:xfrm>
            <a:off x="784254" y="1214422"/>
            <a:ext cx="7645398" cy="5143536"/>
          </a:xfrm>
          <a:prstGeom prst="rect">
            <a:avLst/>
          </a:prstGeo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a[class*=links] </a:t>
            </a:r>
            <a:r>
              <a:rPr lang="en-US" altLang="zh-CN" b="1" dirty="0"/>
              <a:t>{ background: red; }</a:t>
            </a:r>
          </a:p>
        </p:txBody>
      </p:sp>
      <p:sp>
        <p:nvSpPr>
          <p:cNvPr id="23" name="TextBox 22"/>
          <p:cNvSpPr txBox="1"/>
          <p:nvPr/>
        </p:nvSpPr>
        <p:spPr>
          <a:xfrm>
            <a:off x="179512" y="76470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12290" name="Picture 2" descr="C:\Users\yaling.he\Desktop\Chapter04截图\Chapter04截图\图4.29 E[attr =val]属性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3826" y="2060848"/>
            <a:ext cx="5312194" cy="385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452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8004" y="285728"/>
            <a:ext cx="4356608" cy="523220"/>
          </a:xfrm>
          <a:prstGeom prst="rect">
            <a:avLst/>
          </a:prstGeo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^=http] </a:t>
            </a:r>
            <a:r>
              <a:rPr lang="en-US" altLang="zh-CN" b="1" dirty="0"/>
              <a:t>{ background: red; }</a:t>
            </a:r>
          </a:p>
        </p:txBody>
      </p:sp>
      <p:sp>
        <p:nvSpPr>
          <p:cNvPr id="23" name="TextBox 22"/>
          <p:cNvSpPr txBox="1"/>
          <p:nvPr/>
        </p:nvSpPr>
        <p:spPr>
          <a:xfrm>
            <a:off x="179512" y="69269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13314" name="Picture 2" descr="C:\Users\yaling.he\Desktop\Chapter04截图\Chapter04截图\图4.30　 E[attr^=val]属性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144" y="1988840"/>
            <a:ext cx="5641032" cy="409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01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8004" y="285728"/>
            <a:ext cx="4356608" cy="523220"/>
          </a:xfrm>
          <a:prstGeom prst="rect">
            <a:avLst/>
          </a:prstGeo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a:t>
            </a:r>
            <a:r>
              <a:rPr lang="en-US" altLang="zh-CN" b="1" dirty="0" err="1">
                <a:solidFill>
                  <a:srgbClr val="FF0000"/>
                </a:solidFill>
              </a:rPr>
              <a:t>png</a:t>
            </a:r>
            <a:r>
              <a:rPr lang="en-US" altLang="zh-CN" b="1" dirty="0">
                <a:solidFill>
                  <a:srgbClr val="FF0000"/>
                </a:solidFill>
              </a:rPr>
              <a:t>] </a:t>
            </a:r>
            <a:r>
              <a:rPr lang="en-US" altLang="zh-CN" b="1" dirty="0"/>
              <a:t>{ background: red; }</a:t>
            </a:r>
          </a:p>
        </p:txBody>
      </p:sp>
      <p:sp>
        <p:nvSpPr>
          <p:cNvPr id="23" name="TextBox 22"/>
          <p:cNvSpPr txBox="1"/>
          <p:nvPr/>
        </p:nvSpPr>
        <p:spPr>
          <a:xfrm>
            <a:off x="179512" y="764704"/>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pic>
        <p:nvPicPr>
          <p:cNvPr id="14338" name="Picture 2" descr="C:\Users\yaling.he\Desktop\Chapter04截图\Chapter04截图\图4.31　 E[attr$=val]属性选择器.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692" y="2132856"/>
            <a:ext cx="5616624" cy="407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70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923928" y="285728"/>
            <a:ext cx="5040685" cy="523220"/>
          </a:xfrm>
          <a:prstGeom prst="rect">
            <a:avLst/>
          </a:prstGeom>
        </p:spPr>
        <p:txBody>
          <a:bodyPr/>
          <a:lstStyle/>
          <a:p>
            <a:r>
              <a:rPr lang="zh-CN" altLang="en-US" dirty="0"/>
              <a:t>练习</a:t>
            </a:r>
            <a:r>
              <a:rPr lang="en-US" altLang="zh-CN" dirty="0"/>
              <a:t>—</a:t>
            </a:r>
            <a:r>
              <a:rPr lang="zh-CN" altLang="zh-CN" dirty="0"/>
              <a:t>美化网易邮箱登录页面</a:t>
            </a:r>
            <a:endParaRPr lang="zh-CN" altLang="en-US" dirty="0"/>
          </a:p>
        </p:txBody>
      </p:sp>
      <p:sp>
        <p:nvSpPr>
          <p:cNvPr id="24579" name="内容占位符 2"/>
          <p:cNvSpPr>
            <a:spLocks noGrp="1"/>
          </p:cNvSpPr>
          <p:nvPr>
            <p:ph idx="4294967295"/>
          </p:nvPr>
        </p:nvSpPr>
        <p:spPr>
          <a:xfrm>
            <a:off x="611560" y="1052736"/>
            <a:ext cx="8108226" cy="5143536"/>
          </a:xfrm>
          <a:prstGeom prst="rect">
            <a:avLst/>
          </a:prstGeom>
        </p:spPr>
        <p:txBody>
          <a:bodyPr/>
          <a:lstStyle/>
          <a:p>
            <a:r>
              <a:rPr lang="zh-CN" altLang="en-US" dirty="0"/>
              <a:t>需求说明</a:t>
            </a:r>
          </a:p>
          <a:p>
            <a:pPr lvl="1"/>
            <a:r>
              <a:rPr lang="zh-CN" altLang="en-US" dirty="0"/>
              <a:t>打开网易邮箱登录页面，使用学过的选择器选择元素然后美化网页</a:t>
            </a:r>
            <a:endParaRPr lang="en-US" altLang="zh-CN" dirty="0"/>
          </a:p>
          <a:p>
            <a:pPr lvl="2"/>
            <a:r>
              <a:rPr lang="zh-CN" altLang="en-US" dirty="0"/>
              <a:t>使用层次选择器选择</a:t>
            </a:r>
            <a:r>
              <a:rPr lang="en-US" altLang="zh-CN" dirty="0"/>
              <a:t>header</a:t>
            </a:r>
            <a:r>
              <a:rPr lang="zh-CN" altLang="en-US" dirty="0"/>
              <a:t>里面的</a:t>
            </a:r>
            <a:r>
              <a:rPr lang="en-US" altLang="zh-CN" dirty="0"/>
              <a:t>a</a:t>
            </a:r>
            <a:r>
              <a:rPr lang="zh-CN" altLang="en-US" dirty="0"/>
              <a:t>元素</a:t>
            </a:r>
            <a:endParaRPr lang="en-US" altLang="zh-CN" dirty="0"/>
          </a:p>
          <a:p>
            <a:pPr lvl="2"/>
            <a:r>
              <a:rPr lang="zh-CN" altLang="en-US" dirty="0"/>
              <a:t>使用属性选择器选择属性值为</a:t>
            </a:r>
            <a:r>
              <a:rPr lang="en-US" altLang="zh-CN" dirty="0"/>
              <a:t>text</a:t>
            </a:r>
            <a:r>
              <a:rPr lang="zh-CN" altLang="en-US" dirty="0"/>
              <a:t>的元素，并设置背景颜色为</a:t>
            </a:r>
            <a:r>
              <a:rPr lang="en-US" altLang="zh-CN" dirty="0"/>
              <a:t>#FFFFED</a:t>
            </a:r>
            <a:r>
              <a:rPr lang="zh-CN" altLang="en-US" dirty="0"/>
              <a:t>，字体大小为</a:t>
            </a:r>
            <a:r>
              <a:rPr lang="en-US" altLang="zh-CN" dirty="0"/>
              <a:t>18px</a:t>
            </a:r>
            <a:endParaRPr lang="zh-CN" altLang="en-US" dirty="0"/>
          </a:p>
          <a:p>
            <a:pPr lvl="2"/>
            <a:r>
              <a:rPr lang="zh-CN" altLang="en-US" dirty="0"/>
              <a:t>使用属性选择器选择属性值里含有“</a:t>
            </a:r>
            <a:r>
              <a:rPr lang="en-US" altLang="zh-CN" dirty="0"/>
              <a:t>pass”</a:t>
            </a:r>
            <a:r>
              <a:rPr lang="zh-CN" altLang="en-US" dirty="0"/>
              <a:t>字符串的元素</a:t>
            </a:r>
            <a:endParaRPr lang="en-US" altLang="zh-CN" dirty="0"/>
          </a:p>
          <a:p>
            <a:pPr lvl="2"/>
            <a:r>
              <a:rPr lang="zh-CN" altLang="en-US" dirty="0"/>
              <a:t>使用结构伪类选择器选择</a:t>
            </a:r>
            <a:r>
              <a:rPr lang="en-US" altLang="zh-CN" dirty="0"/>
              <a:t>section</a:t>
            </a:r>
            <a:r>
              <a:rPr lang="zh-CN" altLang="en-US" dirty="0"/>
              <a:t>下面的第一张图片元素</a:t>
            </a:r>
            <a:endParaRPr lang="en-US" altLang="zh-CN" dirty="0"/>
          </a:p>
          <a:p>
            <a:pPr lvl="2"/>
            <a:r>
              <a:rPr lang="zh-CN" altLang="zh-CN" dirty="0"/>
              <a:t>使用层次选择器选择</a:t>
            </a:r>
            <a:r>
              <a:rPr lang="en-US" altLang="zh-CN" dirty="0"/>
              <a:t>section</a:t>
            </a:r>
            <a:r>
              <a:rPr lang="zh-CN" altLang="zh-CN" dirty="0"/>
              <a:t>下的</a:t>
            </a:r>
            <a:r>
              <a:rPr lang="en-US" altLang="zh-CN" dirty="0"/>
              <a:t>li</a:t>
            </a:r>
            <a:r>
              <a:rPr lang="zh-CN" altLang="zh-CN" dirty="0"/>
              <a:t>元素</a:t>
            </a:r>
            <a:endParaRPr lang="en-US" altLang="zh-CN" dirty="0"/>
          </a:p>
          <a:p>
            <a:pPr lvl="2"/>
            <a:r>
              <a:rPr lang="zh-CN" altLang="zh-CN" dirty="0"/>
              <a:t>使用层次选择器选择</a:t>
            </a:r>
            <a:r>
              <a:rPr lang="en-US" altLang="zh-CN" dirty="0"/>
              <a:t>footer</a:t>
            </a:r>
            <a:r>
              <a:rPr lang="zh-CN" altLang="zh-CN" dirty="0"/>
              <a:t>下的</a:t>
            </a:r>
            <a:r>
              <a:rPr lang="en-US" altLang="zh-CN" dirty="0"/>
              <a:t>a</a:t>
            </a:r>
            <a:r>
              <a:rPr lang="zh-CN" altLang="zh-CN" dirty="0"/>
              <a:t>元素</a:t>
            </a:r>
          </a:p>
        </p:txBody>
      </p:sp>
      <p:sp>
        <p:nvSpPr>
          <p:cNvPr id="15" name="TextBox 14"/>
          <p:cNvSpPr txBox="1"/>
          <p:nvPr/>
        </p:nvSpPr>
        <p:spPr>
          <a:xfrm>
            <a:off x="179512" y="62068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练习</a:t>
            </a:r>
          </a:p>
        </p:txBody>
      </p:sp>
      <p:pic>
        <p:nvPicPr>
          <p:cNvPr id="6146" name="Picture 2" descr="C:\Users\yaling.he\Desktop\Chapter04截图\Chapter04截图\图4.34  美化网易邮箱登录页面.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1057781"/>
            <a:ext cx="4176464" cy="499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8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46"/>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a:prstGeom prst="rect">
            <a:avLst/>
          </a:prstGeom>
        </p:spPr>
        <p:txBody>
          <a:bodyPr/>
          <a:lstStyle/>
          <a:p>
            <a:pPr eaLnBrk="1" hangingPunct="1"/>
            <a:r>
              <a:rPr>
                <a:solidFill>
                  <a:srgbClr val="121F55"/>
                </a:solidFill>
              </a:rPr>
              <a:t>总结</a:t>
            </a:r>
          </a:p>
        </p:txBody>
      </p:sp>
      <p:sp>
        <p:nvSpPr>
          <p:cNvPr id="70659" name="TextBox 4"/>
          <p:cNvSpPr txBox="1">
            <a:spLocks noChangeArrowheads="1"/>
          </p:cNvSpPr>
          <p:nvPr/>
        </p:nvSpPr>
        <p:spPr bwMode="auto">
          <a:xfrm>
            <a:off x="2149475" y="1112581"/>
            <a:ext cx="609493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dirty="0">
                <a:ea typeface="微软雅黑" pitchFamily="34" charset="-122"/>
                <a:cs typeface="Arial" charset="0"/>
              </a:rPr>
              <a:t>CSS</a:t>
            </a:r>
            <a:r>
              <a:rPr lang="zh-CN" altLang="en-US" sz="2000" b="1" dirty="0">
                <a:ea typeface="微软雅黑" pitchFamily="34" charset="-122"/>
                <a:cs typeface="Arial" charset="0"/>
              </a:rPr>
              <a:t>概念</a:t>
            </a:r>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语法规则，使用</a:t>
            </a:r>
            <a:r>
              <a:rPr lang="en-US" altLang="zh-CN" sz="2000" b="1" dirty="0">
                <a:solidFill>
                  <a:srgbClr val="FF0000"/>
                </a:solidFill>
                <a:ea typeface="微软雅黑" pitchFamily="34" charset="-122"/>
                <a:cs typeface="Arial" charset="0"/>
              </a:rPr>
              <a:t>&lt;style&gt;</a:t>
            </a:r>
            <a:r>
              <a:rPr lang="zh-CN" altLang="en-US" sz="2000" b="1" dirty="0">
                <a:solidFill>
                  <a:srgbClr val="FF0000"/>
                </a:solidFill>
                <a:ea typeface="微软雅黑" pitchFamily="34" charset="-122"/>
                <a:cs typeface="Arial" charset="0"/>
              </a:rPr>
              <a:t>标签引入</a:t>
            </a:r>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样式</a:t>
            </a:r>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nl-NL" altLang="zh-CN" sz="2000" b="1" dirty="0">
                <a:solidFill>
                  <a:srgbClr val="FF0000"/>
                </a:solidFill>
                <a:ea typeface="微软雅黑" pitchFamily="34" charset="-122"/>
                <a:cs typeface="Arial" charset="0"/>
              </a:rPr>
              <a:t>HTML</a:t>
            </a:r>
            <a:r>
              <a:rPr lang="zh-CN" altLang="zh-CN" sz="2000" b="1" dirty="0">
                <a:solidFill>
                  <a:srgbClr val="FF0000"/>
                </a:solidFill>
                <a:ea typeface="微软雅黑" pitchFamily="34" charset="-122"/>
                <a:cs typeface="Arial" charset="0"/>
              </a:rPr>
              <a:t>中引入</a:t>
            </a:r>
            <a:r>
              <a:rPr lang="nl-NL" altLang="zh-CN" sz="2000" b="1" dirty="0">
                <a:solidFill>
                  <a:srgbClr val="FF0000"/>
                </a:solidFill>
                <a:ea typeface="微软雅黑" pitchFamily="34" charset="-122"/>
                <a:cs typeface="Arial" charset="0"/>
              </a:rPr>
              <a:t>CSS</a:t>
            </a:r>
            <a:r>
              <a:rPr lang="zh-CN" altLang="zh-CN" sz="2000" b="1" dirty="0">
                <a:solidFill>
                  <a:srgbClr val="FF0000"/>
                </a:solidFill>
                <a:ea typeface="微软雅黑" pitchFamily="34" charset="-122"/>
                <a:cs typeface="Arial" charset="0"/>
              </a:rPr>
              <a:t>样式</a:t>
            </a:r>
            <a:endParaRPr lang="en-US" altLang="zh-CN" sz="2000" b="1" dirty="0">
              <a:solidFill>
                <a:srgbClr val="FF0000"/>
              </a:solidFill>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nl-NL" altLang="zh-CN" sz="2000" b="1" dirty="0">
                <a:solidFill>
                  <a:srgbClr val="FF0000"/>
                </a:solidFill>
                <a:ea typeface="微软雅黑" pitchFamily="34" charset="-122"/>
                <a:cs typeface="Arial" charset="0"/>
              </a:rPr>
              <a:t>CSS3</a:t>
            </a:r>
            <a:r>
              <a:rPr lang="zh-CN" altLang="zh-CN" sz="2000" b="1" dirty="0">
                <a:solidFill>
                  <a:srgbClr val="FF0000"/>
                </a:solidFill>
                <a:ea typeface="微软雅黑" pitchFamily="34" charset="-122"/>
                <a:cs typeface="Arial" charset="0"/>
              </a:rPr>
              <a:t>的选择器</a:t>
            </a:r>
            <a:endParaRPr lang="en-US" altLang="zh-CN" sz="2000" b="1" dirty="0">
              <a:solidFill>
                <a:srgbClr val="FF0000"/>
              </a:solidFill>
              <a:ea typeface="微软雅黑" pitchFamily="34" charset="-122"/>
              <a:cs typeface="Arial" charset="0"/>
            </a:endParaRPr>
          </a:p>
          <a:p>
            <a:pPr eaLnBrk="1" hangingPunct="1"/>
            <a:endParaRPr lang="zh-CN" altLang="en-US" sz="2000" b="1" dirty="0">
              <a:ea typeface="微软雅黑" pitchFamily="34" charset="-122"/>
              <a:cs typeface="Arial" charset="0"/>
            </a:endParaRPr>
          </a:p>
        </p:txBody>
      </p:sp>
      <p:sp>
        <p:nvSpPr>
          <p:cNvPr id="70660" name="AutoShape 3"/>
          <p:cNvSpPr>
            <a:spLocks/>
          </p:cNvSpPr>
          <p:nvPr/>
        </p:nvSpPr>
        <p:spPr bwMode="auto">
          <a:xfrm>
            <a:off x="3419872" y="916335"/>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2" name="TextBox 12"/>
          <p:cNvSpPr txBox="1">
            <a:spLocks noChangeArrowheads="1"/>
          </p:cNvSpPr>
          <p:nvPr/>
        </p:nvSpPr>
        <p:spPr bwMode="auto">
          <a:xfrm>
            <a:off x="3491880" y="839034"/>
            <a:ext cx="202723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CSS</a:t>
            </a:r>
            <a:r>
              <a:rPr lang="zh-CN" altLang="en-US" sz="1600" b="1" dirty="0">
                <a:ea typeface="微软雅黑" pitchFamily="34" charset="-122"/>
                <a:cs typeface="Arial" charset="0"/>
              </a:rPr>
              <a:t>在网页中的应用</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CSS</a:t>
            </a:r>
            <a:r>
              <a:rPr lang="zh-CN" altLang="zh-CN" sz="1600" b="1" dirty="0">
                <a:ea typeface="微软雅黑" pitchFamily="34" charset="-122"/>
                <a:cs typeface="Arial" charset="0"/>
              </a:rPr>
              <a:t>的发展史</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CSS</a:t>
            </a:r>
            <a:r>
              <a:rPr lang="zh-CN" altLang="zh-CN" sz="1600" b="1" dirty="0">
                <a:ea typeface="微软雅黑" pitchFamily="34" charset="-122"/>
                <a:cs typeface="Arial" charset="0"/>
              </a:rPr>
              <a:t>的优势</a:t>
            </a:r>
            <a:endParaRPr lang="zh-CN" altLang="en-US" sz="1600" b="1" dirty="0">
              <a:ea typeface="微软雅黑" pitchFamily="34" charset="-122"/>
              <a:cs typeface="Arial" charset="0"/>
            </a:endParaRPr>
          </a:p>
        </p:txBody>
      </p:sp>
      <p:sp>
        <p:nvSpPr>
          <p:cNvPr id="70663" name="AutoShape 3"/>
          <p:cNvSpPr>
            <a:spLocks/>
          </p:cNvSpPr>
          <p:nvPr/>
        </p:nvSpPr>
        <p:spPr bwMode="auto">
          <a:xfrm>
            <a:off x="3944887" y="3800760"/>
            <a:ext cx="214313" cy="1841500"/>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0" y="2884934"/>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a:ea typeface="微软雅黑" pitchFamily="34" charset="-122"/>
                <a:cs typeface="Arial" charset="0"/>
              </a:rPr>
              <a:t>初识</a:t>
            </a:r>
            <a:r>
              <a:rPr lang="en-US" altLang="zh-CN" sz="2000" b="1" dirty="0">
                <a:ea typeface="微软雅黑" pitchFamily="34" charset="-122"/>
                <a:cs typeface="Arial" charset="0"/>
              </a:rPr>
              <a:t>CSS3</a:t>
            </a:r>
          </a:p>
        </p:txBody>
      </p:sp>
      <p:sp>
        <p:nvSpPr>
          <p:cNvPr id="70665" name="AutoShape 3"/>
          <p:cNvSpPr>
            <a:spLocks/>
          </p:cNvSpPr>
          <p:nvPr/>
        </p:nvSpPr>
        <p:spPr bwMode="auto">
          <a:xfrm>
            <a:off x="1836738" y="1268761"/>
            <a:ext cx="312737" cy="3452750"/>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4788024" y="2724150"/>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TextBox 12"/>
          <p:cNvSpPr txBox="1">
            <a:spLocks noChangeArrowheads="1"/>
          </p:cNvSpPr>
          <p:nvPr/>
        </p:nvSpPr>
        <p:spPr bwMode="auto">
          <a:xfrm>
            <a:off x="4967412" y="2564904"/>
            <a:ext cx="2027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行内样式</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内部样式</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外部样式</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3</a:t>
            </a:r>
            <a:r>
              <a:rPr lang="zh-CN" altLang="en-US" sz="1600" b="1" dirty="0">
                <a:ea typeface="微软雅黑" pitchFamily="34" charset="-122"/>
                <a:cs typeface="Arial" charset="0"/>
              </a:rPr>
              <a:t>中样式的优先级</a:t>
            </a:r>
          </a:p>
        </p:txBody>
      </p:sp>
      <p:sp>
        <p:nvSpPr>
          <p:cNvPr id="14" name="TextBox 13"/>
          <p:cNvSpPr txBox="1">
            <a:spLocks noChangeArrowheads="1"/>
          </p:cNvSpPr>
          <p:nvPr/>
        </p:nvSpPr>
        <p:spPr bwMode="auto">
          <a:xfrm>
            <a:off x="4144466" y="3936680"/>
            <a:ext cx="20272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基本选择器</a:t>
            </a:r>
            <a:endParaRPr lang="en-US" altLang="zh-CN" sz="1600" b="1" dirty="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高级选择器</a:t>
            </a:r>
          </a:p>
        </p:txBody>
      </p:sp>
      <p:sp>
        <p:nvSpPr>
          <p:cNvPr id="15" name="AutoShape 3"/>
          <p:cNvSpPr>
            <a:spLocks/>
          </p:cNvSpPr>
          <p:nvPr/>
        </p:nvSpPr>
        <p:spPr bwMode="auto">
          <a:xfrm>
            <a:off x="5327947" y="3800760"/>
            <a:ext cx="179388" cy="852376"/>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6" name="TextBox 15"/>
          <p:cNvSpPr txBox="1">
            <a:spLocks noChangeArrowheads="1"/>
          </p:cNvSpPr>
          <p:nvPr/>
        </p:nvSpPr>
        <p:spPr bwMode="auto">
          <a:xfrm>
            <a:off x="5436096" y="3719934"/>
            <a:ext cx="2027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标签选择器</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类选择器</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ID</a:t>
            </a:r>
            <a:r>
              <a:rPr lang="zh-CN" altLang="en-US" sz="1600" b="1" dirty="0">
                <a:ea typeface="微软雅黑" pitchFamily="34" charset="-122"/>
                <a:cs typeface="Arial" charset="0"/>
              </a:rPr>
              <a:t>选择器</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3</a:t>
            </a:r>
            <a:r>
              <a:rPr lang="zh-CN" altLang="en-US" sz="1600" b="1" dirty="0">
                <a:ea typeface="微软雅黑" pitchFamily="34" charset="-122"/>
                <a:cs typeface="Arial" charset="0"/>
              </a:rPr>
              <a:t>中选择器的优先级</a:t>
            </a:r>
          </a:p>
        </p:txBody>
      </p:sp>
      <p:sp>
        <p:nvSpPr>
          <p:cNvPr id="17" name="AutoShape 3"/>
          <p:cNvSpPr>
            <a:spLocks/>
          </p:cNvSpPr>
          <p:nvPr/>
        </p:nvSpPr>
        <p:spPr bwMode="auto">
          <a:xfrm>
            <a:off x="5295700" y="4937410"/>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8" name="TextBox 17"/>
          <p:cNvSpPr txBox="1">
            <a:spLocks noChangeArrowheads="1"/>
          </p:cNvSpPr>
          <p:nvPr/>
        </p:nvSpPr>
        <p:spPr bwMode="auto">
          <a:xfrm>
            <a:off x="5537373" y="4874336"/>
            <a:ext cx="2027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层次选择器</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结构伪类选择器</a:t>
            </a:r>
            <a:endParaRPr lang="en-US" altLang="zh-CN" sz="1600" b="1" dirty="0">
              <a:ea typeface="微软雅黑" pitchFamily="34" charset="-122"/>
              <a:cs typeface="Arial" charset="0"/>
            </a:endParaRPr>
          </a:p>
          <a:p>
            <a:pPr eaLnBrk="1" hangingPunct="1"/>
            <a:r>
              <a:rPr lang="zh-CN" altLang="en-US" sz="1600" b="1" dirty="0">
                <a:ea typeface="微软雅黑" pitchFamily="34" charset="-122"/>
                <a:cs typeface="Arial" charset="0"/>
              </a:rPr>
              <a:t>属性选择器</a:t>
            </a:r>
          </a:p>
        </p:txBody>
      </p:sp>
    </p:spTree>
    <p:extLst>
      <p:ext uri="{BB962C8B-B14F-4D97-AF65-F5344CB8AC3E}">
        <p14:creationId xmlns:p14="http://schemas.microsoft.com/office/powerpoint/2010/main" val="3427105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31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876256" y="285728"/>
            <a:ext cx="2088356" cy="523220"/>
          </a:xfrm>
          <a:prstGeom prst="rect">
            <a:avLst/>
          </a:prstGeom>
        </p:spPr>
        <p:txBody>
          <a:bodyPr/>
          <a:lstStyle/>
          <a:p>
            <a:r>
              <a:rPr lang="zh-CN" altLang="en-US" dirty="0"/>
              <a:t>什么是</a:t>
            </a:r>
            <a:r>
              <a:rPr lang="en-US" dirty="0"/>
              <a:t>CSS</a:t>
            </a:r>
            <a:endParaRPr lang="zh-CN" altLang="en-US" dirty="0"/>
          </a:p>
        </p:txBody>
      </p:sp>
      <p:sp>
        <p:nvSpPr>
          <p:cNvPr id="35" name="内容占位符 2"/>
          <p:cNvSpPr>
            <a:spLocks noGrp="1"/>
          </p:cNvSpPr>
          <p:nvPr>
            <p:ph idx="4294967295"/>
          </p:nvPr>
        </p:nvSpPr>
        <p:spPr>
          <a:xfrm>
            <a:off x="784254" y="836712"/>
            <a:ext cx="7645398" cy="5143536"/>
          </a:xfrm>
          <a:prstGeom prst="rect">
            <a:avLst/>
          </a:prstGeom>
        </p:spPr>
        <p:txBody>
          <a:bodyPr/>
          <a:lstStyle/>
          <a:p>
            <a:r>
              <a:rPr lang="en-US" altLang="zh-CN" dirty="0"/>
              <a:t>CSS</a:t>
            </a:r>
            <a:r>
              <a:rPr lang="zh-CN" altLang="en-US" dirty="0"/>
              <a:t>的概念</a:t>
            </a:r>
            <a:endParaRPr lang="en-US" altLang="zh-CN" dirty="0"/>
          </a:p>
          <a:p>
            <a:pPr lvl="1"/>
            <a:r>
              <a:rPr lang="en-US" altLang="zh-CN" dirty="0">
                <a:solidFill>
                  <a:srgbClr val="FF0000"/>
                </a:solidFill>
              </a:rPr>
              <a:t>C</a:t>
            </a:r>
            <a:r>
              <a:rPr lang="en-US" altLang="zh-CN" dirty="0"/>
              <a:t>ascading </a:t>
            </a:r>
            <a:r>
              <a:rPr lang="en-US" altLang="zh-CN" dirty="0">
                <a:solidFill>
                  <a:srgbClr val="FF0000"/>
                </a:solidFill>
              </a:rPr>
              <a:t>S</a:t>
            </a:r>
            <a:r>
              <a:rPr lang="en-US" altLang="zh-CN" dirty="0"/>
              <a:t>tyle </a:t>
            </a:r>
            <a:r>
              <a:rPr lang="en-US" altLang="zh-CN" dirty="0">
                <a:solidFill>
                  <a:srgbClr val="FF0000"/>
                </a:solidFill>
              </a:rPr>
              <a:t>S</a:t>
            </a:r>
            <a:r>
              <a:rPr lang="en-US" altLang="zh-CN" dirty="0"/>
              <a:t>heet  </a:t>
            </a:r>
            <a:r>
              <a:rPr lang="zh-CN" altLang="en-US" dirty="0"/>
              <a:t>级联样式表</a:t>
            </a:r>
          </a:p>
          <a:p>
            <a:pPr lvl="1"/>
            <a:r>
              <a:rPr lang="zh-CN" altLang="en-US" dirty="0">
                <a:solidFill>
                  <a:srgbClr val="FF0000"/>
                </a:solidFill>
              </a:rPr>
              <a:t>表现</a:t>
            </a:r>
            <a:r>
              <a:rPr lang="en-US" altLang="zh-CN" dirty="0"/>
              <a:t>HTML</a:t>
            </a:r>
            <a:r>
              <a:rPr lang="zh-CN" altLang="en-US" dirty="0"/>
              <a:t>或</a:t>
            </a:r>
            <a:r>
              <a:rPr lang="en-US" altLang="zh-CN" dirty="0"/>
              <a:t>XHTML</a:t>
            </a:r>
            <a:r>
              <a:rPr lang="zh-CN" altLang="en-US" dirty="0"/>
              <a:t>文件样式的计算机</a:t>
            </a:r>
            <a:r>
              <a:rPr lang="zh-CN" altLang="en-US" dirty="0">
                <a:solidFill>
                  <a:srgbClr val="FF0000"/>
                </a:solidFill>
              </a:rPr>
              <a:t>语言</a:t>
            </a:r>
          </a:p>
          <a:p>
            <a:pPr lvl="2"/>
            <a:r>
              <a:rPr lang="zh-CN" altLang="en-US" dirty="0"/>
              <a:t>包括对字体、颜色、边距、高度、宽度、背景图片、网页定位等设定</a:t>
            </a:r>
          </a:p>
          <a:p>
            <a:endParaRPr lang="zh-CN" altLang="en-US" dirty="0"/>
          </a:p>
        </p:txBody>
      </p:sp>
      <p:grpSp>
        <p:nvGrpSpPr>
          <p:cNvPr id="6" name="Group 4"/>
          <p:cNvGrpSpPr>
            <a:grpSpLocks/>
          </p:cNvGrpSpPr>
          <p:nvPr/>
        </p:nvGrpSpPr>
        <p:grpSpPr bwMode="auto">
          <a:xfrm>
            <a:off x="1116013" y="2908415"/>
            <a:ext cx="6888162" cy="2597150"/>
            <a:chOff x="0" y="0"/>
            <a:chExt cx="10847" cy="4090"/>
          </a:xfrm>
        </p:grpSpPr>
        <p:graphicFrame>
          <p:nvGraphicFramePr>
            <p:cNvPr id="7" name="Object 2"/>
            <p:cNvGraphicFramePr>
              <a:graphicFrameLocks noChangeAspect="1"/>
            </p:cNvGraphicFramePr>
            <p:nvPr/>
          </p:nvGraphicFramePr>
          <p:xfrm>
            <a:off x="0" y="1390"/>
            <a:ext cx="2887" cy="2700"/>
          </p:xfrm>
          <a:graphic>
            <a:graphicData uri="http://schemas.openxmlformats.org/presentationml/2006/ole">
              <mc:AlternateContent xmlns:mc="http://schemas.openxmlformats.org/markup-compatibility/2006">
                <mc:Choice xmlns:v="urn:schemas-microsoft-com:vml" Requires="v">
                  <p:oleObj spid="_x0000_s2501" showAsIcon="1" r:id="rId4" imgW="561975" imgH="523875" progId="Package">
                    <p:embed/>
                  </p:oleObj>
                </mc:Choice>
                <mc:Fallback>
                  <p:oleObj showAsIcon="1" r:id="rId4" imgW="561975" imgH="523875" progId="Package">
                    <p:embed/>
                    <p:pic>
                      <p:nvPicPr>
                        <p:cNvPr id="0" name="Picture 4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90"/>
                          <a:ext cx="2887" cy="2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7" y="265"/>
              <a:ext cx="6010" cy="3553"/>
            </a:xfrm>
            <a:prstGeom prst="rect">
              <a:avLst/>
            </a:prstGeom>
            <a:noFill/>
            <a:ln w="9525"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nvGrpSpPr>
            <p:cNvPr id="9" name="Freeform 12"/>
            <p:cNvGrpSpPr>
              <a:grpSpLocks/>
            </p:cNvGrpSpPr>
            <p:nvPr/>
          </p:nvGrpSpPr>
          <p:grpSpPr bwMode="auto">
            <a:xfrm>
              <a:off x="2065" y="0"/>
              <a:ext cx="2660" cy="1450"/>
              <a:chOff x="0" y="0"/>
              <a:chExt cx="1064" cy="580"/>
            </a:xfrm>
          </p:grpSpPr>
          <p:pic>
            <p:nvPicPr>
              <p:cNvPr id="10" name="Freeform 1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06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rot="19800000">
                <a:off x="-26" y="85"/>
                <a:ext cx="9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baseline="-25000"/>
              </a:p>
            </p:txBody>
          </p:sp>
        </p:grpSp>
      </p:grpSp>
    </p:spTree>
    <p:extLst>
      <p:ext uri="{BB962C8B-B14F-4D97-AF65-F5344CB8AC3E}">
        <p14:creationId xmlns:p14="http://schemas.microsoft.com/office/powerpoint/2010/main" val="17616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wipe(left)">
                                      <p:cBhvr>
                                        <p:cTn id="7" dur="500"/>
                                        <p:tgtEl>
                                          <p:spTgt spid="3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animEffect transition="in" filter="wipe(left)">
                                      <p:cBhvr>
                                        <p:cTn id="11" dur="500"/>
                                        <p:tgtEl>
                                          <p:spTgt spid="35">
                                            <p:txEl>
                                              <p:pRg st="2" end="2"/>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5">
                                            <p:txEl>
                                              <p:pRg st="3" end="3"/>
                                            </p:txEl>
                                          </p:spTgt>
                                        </p:tgtEl>
                                        <p:attrNameLst>
                                          <p:attrName>style.visibility</p:attrName>
                                        </p:attrNameLst>
                                      </p:cBhvr>
                                      <p:to>
                                        <p:strVal val="visible"/>
                                      </p:to>
                                    </p:set>
                                    <p:animEffect transition="in" filter="wipe(left)">
                                      <p:cBhvr>
                                        <p:cTn id="14" dur="500"/>
                                        <p:tgtEl>
                                          <p:spTgt spid="3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292080" y="70285"/>
            <a:ext cx="3672532" cy="954107"/>
          </a:xfrm>
          <a:prstGeom prst="rect">
            <a:avLst/>
          </a:prstGeom>
        </p:spPr>
        <p:txBody>
          <a:bodyPr/>
          <a:lstStyle/>
          <a:p>
            <a:r>
              <a:rPr lang="en-US" altLang="zh-CN" dirty="0"/>
              <a:t>CSS</a:t>
            </a:r>
            <a:r>
              <a:rPr lang="zh-CN" altLang="en-US" dirty="0"/>
              <a:t>在网页中的应用</a:t>
            </a:r>
            <a:endParaRPr lang="en-US" altLang="zh-CN" dirty="0"/>
          </a:p>
        </p:txBody>
      </p:sp>
      <p:pic>
        <p:nvPicPr>
          <p:cNvPr id="3075" name="Picture 3" descr="C:\Users\yaling.he\Desktop\Chapter04截图\Chapter04截图\图4.4  百度糯米首页.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060624"/>
            <a:ext cx="3455988" cy="26463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yaling.he\Desktop\Chapter04截图\Chapter04截图\图4.5.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1052736"/>
            <a:ext cx="3021012" cy="45481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yaling.he\Desktop\Chapter04截图\Chapter04截图\图4.6  唯品会首页.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894" y="4077071"/>
            <a:ext cx="5411936" cy="258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8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wipe(left)">
                                      <p:cBhvr>
                                        <p:cTn id="11" dur="500"/>
                                        <p:tgtEl>
                                          <p:spTgt spid="30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444208" y="70285"/>
            <a:ext cx="2520404" cy="954107"/>
          </a:xfrm>
          <a:prstGeom prst="rect">
            <a:avLst/>
          </a:prstGeom>
        </p:spPr>
        <p:txBody>
          <a:bodyPr/>
          <a:lstStyle/>
          <a:p>
            <a:r>
              <a:rPr lang="en-US" altLang="zh-CN" dirty="0"/>
              <a:t>CSS</a:t>
            </a:r>
            <a:r>
              <a:rPr lang="zh-CN" altLang="en-US" dirty="0"/>
              <a:t>的发展史</a:t>
            </a:r>
          </a:p>
        </p:txBody>
      </p:sp>
      <p:pic>
        <p:nvPicPr>
          <p:cNvPr id="6" name="内容占位符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196752"/>
            <a:ext cx="8242300"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5"/>
          <p:cNvSpPr>
            <a:spLocks noChangeArrowheads="1"/>
          </p:cNvSpPr>
          <p:nvPr/>
        </p:nvSpPr>
        <p:spPr bwMode="auto">
          <a:xfrm>
            <a:off x="4071938" y="2071688"/>
            <a:ext cx="1643062" cy="1143000"/>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
        <p:nvSpPr>
          <p:cNvPr id="8" name="矩形 5"/>
          <p:cNvSpPr>
            <a:spLocks noChangeArrowheads="1"/>
          </p:cNvSpPr>
          <p:nvPr/>
        </p:nvSpPr>
        <p:spPr bwMode="auto">
          <a:xfrm>
            <a:off x="6012160" y="4365104"/>
            <a:ext cx="1643062" cy="1143000"/>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Tree>
    <p:extLst>
      <p:ext uri="{BB962C8B-B14F-4D97-AF65-F5344CB8AC3E}">
        <p14:creationId xmlns:p14="http://schemas.microsoft.com/office/powerpoint/2010/main" val="9364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876256" y="285728"/>
            <a:ext cx="2088356" cy="523220"/>
          </a:xfrm>
          <a:prstGeom prst="rect">
            <a:avLst/>
          </a:prstGeom>
        </p:spPr>
        <p:txBody>
          <a:bodyPr/>
          <a:lstStyle/>
          <a:p>
            <a:r>
              <a:rPr lang="en-US"/>
              <a:t>CSS</a:t>
            </a:r>
            <a:r>
              <a:rPr lang="zh-CN" altLang="en-US"/>
              <a:t>的优势</a:t>
            </a:r>
            <a:endParaRPr lang="zh-CN" altLang="en-US" dirty="0"/>
          </a:p>
        </p:txBody>
      </p:sp>
      <p:sp>
        <p:nvSpPr>
          <p:cNvPr id="35" name="内容占位符 2"/>
          <p:cNvSpPr>
            <a:spLocks noGrp="1"/>
          </p:cNvSpPr>
          <p:nvPr>
            <p:ph idx="4294967295"/>
          </p:nvPr>
        </p:nvSpPr>
        <p:spPr>
          <a:xfrm>
            <a:off x="784254" y="1214422"/>
            <a:ext cx="7645398" cy="5143536"/>
          </a:xfrm>
          <a:prstGeom prst="rect">
            <a:avLst/>
          </a:prstGeom>
        </p:spPr>
        <p:txBody>
          <a:bodyPr/>
          <a:lstStyle/>
          <a:p>
            <a:r>
              <a:rPr lang="zh-CN" altLang="en-US"/>
              <a:t>内容与表现分离</a:t>
            </a:r>
          </a:p>
          <a:p>
            <a:r>
              <a:rPr lang="zh-CN" altLang="en-US"/>
              <a:t>网页的表现统一，容易修改</a:t>
            </a:r>
          </a:p>
          <a:p>
            <a:r>
              <a:rPr lang="zh-CN" altLang="en-US"/>
              <a:t>丰富的样式，使得页面布局更加灵活</a:t>
            </a:r>
          </a:p>
          <a:p>
            <a:r>
              <a:rPr lang="zh-CN" altLang="en-US"/>
              <a:t>减少网页的代码量，增加网页的浏览速度，节省网络带宽</a:t>
            </a:r>
          </a:p>
          <a:p>
            <a:r>
              <a:rPr lang="zh-CN" altLang="en-US"/>
              <a:t>运用独立于页面的</a:t>
            </a:r>
            <a:r>
              <a:rPr lang="en-US" altLang="zh-CN"/>
              <a:t>CSS</a:t>
            </a:r>
            <a:r>
              <a:rPr lang="zh-CN" altLang="en-US"/>
              <a:t>，有利于网页被搜索引擎收录</a:t>
            </a:r>
            <a:endParaRPr lang="zh-CN" altLang="en-US" dirty="0"/>
          </a:p>
        </p:txBody>
      </p:sp>
    </p:spTree>
    <p:extLst>
      <p:ext uri="{BB962C8B-B14F-4D97-AF65-F5344CB8AC3E}">
        <p14:creationId xmlns:p14="http://schemas.microsoft.com/office/powerpoint/2010/main" val="58901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3"/>
          <p:cNvSpPr>
            <a:spLocks noChangeArrowheads="1"/>
          </p:cNvSpPr>
          <p:nvPr/>
        </p:nvSpPr>
        <p:spPr bwMode="auto">
          <a:xfrm>
            <a:off x="1285852" y="2500306"/>
            <a:ext cx="2500330" cy="1338828"/>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b="1" dirty="0"/>
              <a:t>选择器 </a:t>
            </a:r>
            <a:r>
              <a:rPr lang="en-US" altLang="zh-CN" b="1" dirty="0"/>
              <a:t>{ </a:t>
            </a:r>
            <a:r>
              <a:rPr lang="zh-CN" altLang="en-US" b="1" dirty="0"/>
              <a:t>声明</a:t>
            </a:r>
            <a:r>
              <a:rPr lang="en-US" altLang="zh-CN" b="1" dirty="0"/>
              <a:t>1;</a:t>
            </a:r>
          </a:p>
          <a:p>
            <a:pPr algn="l">
              <a:lnSpc>
                <a:spcPct val="150000"/>
              </a:lnSpc>
            </a:pPr>
            <a:r>
              <a:rPr lang="zh-CN" altLang="en-US" b="1" dirty="0"/>
              <a:t>              声明</a:t>
            </a:r>
            <a:r>
              <a:rPr lang="en-US" altLang="zh-CN" b="1" dirty="0"/>
              <a:t>2;</a:t>
            </a:r>
          </a:p>
          <a:p>
            <a:pPr algn="l">
              <a:lnSpc>
                <a:spcPct val="150000"/>
              </a:lnSpc>
            </a:pPr>
            <a:r>
              <a:rPr lang="en-US" altLang="zh-CN" b="1" dirty="0"/>
              <a:t>              ……  }</a:t>
            </a:r>
            <a:endParaRPr lang="zh-CN" altLang="en-US" b="1" dirty="0"/>
          </a:p>
        </p:txBody>
      </p:sp>
      <p:sp>
        <p:nvSpPr>
          <p:cNvPr id="20482" name="标题 1"/>
          <p:cNvSpPr>
            <a:spLocks noGrp="1"/>
          </p:cNvSpPr>
          <p:nvPr>
            <p:ph type="title"/>
          </p:nvPr>
        </p:nvSpPr>
        <p:spPr>
          <a:xfrm>
            <a:off x="5679289" y="285728"/>
            <a:ext cx="3285323" cy="523220"/>
          </a:xfrm>
          <a:prstGeom prst="rect">
            <a:avLst/>
          </a:prstGeom>
        </p:spPr>
        <p:txBody>
          <a:bodyPr/>
          <a:lstStyle/>
          <a:p>
            <a:r>
              <a:rPr lang="en-US" altLang="zh-CN"/>
              <a:t>CSS</a:t>
            </a:r>
            <a:r>
              <a:rPr lang="zh-CN" altLang="en-US"/>
              <a:t>的基本语法</a:t>
            </a:r>
            <a:r>
              <a:rPr lang="en-US" altLang="zh-CN"/>
              <a:t>2-1</a:t>
            </a:r>
            <a:endParaRPr lang="zh-CN" altLang="en-US" dirty="0"/>
          </a:p>
        </p:txBody>
      </p:sp>
      <p:sp>
        <p:nvSpPr>
          <p:cNvPr id="20483" name="内容占位符 2"/>
          <p:cNvSpPr>
            <a:spLocks noGrp="1"/>
          </p:cNvSpPr>
          <p:nvPr>
            <p:ph idx="4294967295"/>
          </p:nvPr>
        </p:nvSpPr>
        <p:spPr>
          <a:xfrm>
            <a:off x="854496" y="1194967"/>
            <a:ext cx="7645398" cy="5143536"/>
          </a:xfrm>
          <a:prstGeom prst="rect">
            <a:avLst/>
          </a:prstGeom>
        </p:spPr>
        <p:txBody>
          <a:bodyPr/>
          <a:lstStyle/>
          <a:p>
            <a:r>
              <a:rPr lang="en-US" altLang="zh-CN" dirty="0"/>
              <a:t>CSS</a:t>
            </a:r>
            <a:r>
              <a:rPr lang="zh-CN" altLang="en-US" dirty="0"/>
              <a:t>基本语法结构</a:t>
            </a:r>
            <a:endParaRPr lang="en-US" altLang="zh-CN" dirty="0"/>
          </a:p>
          <a:p>
            <a:endParaRPr lang="zh-CN" altLang="en-US" dirty="0"/>
          </a:p>
        </p:txBody>
      </p:sp>
      <p:sp>
        <p:nvSpPr>
          <p:cNvPr id="31" name="TextBox 30"/>
          <p:cNvSpPr txBox="1"/>
          <p:nvPr/>
        </p:nvSpPr>
        <p:spPr>
          <a:xfrm>
            <a:off x="107504" y="191683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语法</a:t>
            </a:r>
          </a:p>
        </p:txBody>
      </p:sp>
      <p:sp>
        <p:nvSpPr>
          <p:cNvPr id="32" name="AutoShape 3"/>
          <p:cNvSpPr>
            <a:spLocks noChangeArrowheads="1"/>
          </p:cNvSpPr>
          <p:nvPr/>
        </p:nvSpPr>
        <p:spPr bwMode="auto">
          <a:xfrm>
            <a:off x="4500562" y="3000372"/>
            <a:ext cx="3406771" cy="1532727"/>
          </a:xfrm>
          <a:prstGeom prst="roundRect">
            <a:avLst>
              <a:gd name="adj" fmla="val 0"/>
            </a:avLst>
          </a:prstGeom>
          <a:solidFill>
            <a:srgbClr val="EDF5FD"/>
          </a:solidFill>
          <a:ln w="25400" cap="flat" cmpd="sng" algn="ctr">
            <a:solidFill>
              <a:srgbClr val="C0000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h1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font-size:12px;</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color:#F00;</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endParaRPr lang="zh-CN" altLang="zh-CN" b="1" dirty="0">
              <a:solidFill>
                <a:schemeClr val="accent5">
                  <a:lumMod val="10000"/>
                </a:schemeClr>
              </a:solidFill>
              <a:latin typeface="+mn-lt"/>
            </a:endParaRPr>
          </a:p>
        </p:txBody>
      </p:sp>
      <p:sp>
        <p:nvSpPr>
          <p:cNvPr id="33" name="AutoShape 14"/>
          <p:cNvSpPr>
            <a:spLocks noChangeArrowheads="1"/>
          </p:cNvSpPr>
          <p:nvPr/>
        </p:nvSpPr>
        <p:spPr bwMode="auto">
          <a:xfrm>
            <a:off x="4227412" y="2000240"/>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选择器</a:t>
            </a:r>
          </a:p>
        </p:txBody>
      </p:sp>
      <p:cxnSp>
        <p:nvCxnSpPr>
          <p:cNvPr id="36" name="直接箭头连接符 35"/>
          <p:cNvCxnSpPr>
            <a:stCxn id="33" idx="2"/>
          </p:cNvCxnSpPr>
          <p:nvPr/>
        </p:nvCxnSpPr>
        <p:spPr>
          <a:xfrm rot="16200000" flipH="1">
            <a:off x="4339275" y="2755046"/>
            <a:ext cx="734387" cy="420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14"/>
          <p:cNvSpPr>
            <a:spLocks noChangeArrowheads="1"/>
          </p:cNvSpPr>
          <p:nvPr/>
        </p:nvSpPr>
        <p:spPr bwMode="auto">
          <a:xfrm>
            <a:off x="6286512" y="4714884"/>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声明</a:t>
            </a:r>
          </a:p>
        </p:txBody>
      </p:sp>
      <p:cxnSp>
        <p:nvCxnSpPr>
          <p:cNvPr id="42" name="直接箭头连接符 41"/>
          <p:cNvCxnSpPr>
            <a:stCxn id="41" idx="0"/>
          </p:cNvCxnSpPr>
          <p:nvPr/>
        </p:nvCxnSpPr>
        <p:spPr>
          <a:xfrm rot="16200000" flipV="1">
            <a:off x="6015469" y="3985795"/>
            <a:ext cx="1000132" cy="45804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bwMode="auto">
          <a:xfrm>
            <a:off x="5000628" y="3714752"/>
            <a:ext cx="1643074"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46" name="直接连接符 45"/>
          <p:cNvCxnSpPr/>
          <p:nvPr/>
        </p:nvCxnSpPr>
        <p:spPr bwMode="auto">
          <a:xfrm>
            <a:off x="5072066" y="4071942"/>
            <a:ext cx="1214446" cy="1174"/>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50" name="直接箭头连接符 49"/>
          <p:cNvCxnSpPr>
            <a:stCxn id="41" idx="0"/>
          </p:cNvCxnSpPr>
          <p:nvPr/>
        </p:nvCxnSpPr>
        <p:spPr>
          <a:xfrm rot="16200000" flipV="1">
            <a:off x="5872593" y="3842919"/>
            <a:ext cx="642942" cy="1100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2" name="AutoShape 14"/>
          <p:cNvSpPr>
            <a:spLocks noChangeArrowheads="1"/>
          </p:cNvSpPr>
          <p:nvPr/>
        </p:nvSpPr>
        <p:spPr bwMode="auto">
          <a:xfrm>
            <a:off x="5214942" y="2357430"/>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属性</a:t>
            </a:r>
          </a:p>
        </p:txBody>
      </p:sp>
      <p:cxnSp>
        <p:nvCxnSpPr>
          <p:cNvPr id="53" name="直接箭头连接符 52"/>
          <p:cNvCxnSpPr>
            <a:stCxn id="52" idx="2"/>
          </p:cNvCxnSpPr>
          <p:nvPr/>
        </p:nvCxnSpPr>
        <p:spPr>
          <a:xfrm rot="16200000" flipH="1">
            <a:off x="5198152" y="3126457"/>
            <a:ext cx="734385" cy="135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5" name="AutoShape 14"/>
          <p:cNvSpPr>
            <a:spLocks noChangeArrowheads="1"/>
          </p:cNvSpPr>
          <p:nvPr/>
        </p:nvSpPr>
        <p:spPr bwMode="auto">
          <a:xfrm>
            <a:off x="5956474" y="2357430"/>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值</a:t>
            </a:r>
          </a:p>
        </p:txBody>
      </p:sp>
      <p:cxnSp>
        <p:nvCxnSpPr>
          <p:cNvPr id="56" name="直接箭头连接符 55"/>
          <p:cNvCxnSpPr>
            <a:stCxn id="55" idx="2"/>
          </p:cNvCxnSpPr>
          <p:nvPr/>
        </p:nvCxnSpPr>
        <p:spPr>
          <a:xfrm rot="16200000" flipH="1">
            <a:off x="5881229" y="3068002"/>
            <a:ext cx="734384" cy="1304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9" name="TextBox 58"/>
          <p:cNvSpPr txBox="1"/>
          <p:nvPr/>
        </p:nvSpPr>
        <p:spPr>
          <a:xfrm>
            <a:off x="126751" y="486916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经验</a:t>
            </a:r>
          </a:p>
        </p:txBody>
      </p:sp>
      <p:grpSp>
        <p:nvGrpSpPr>
          <p:cNvPr id="2" name="组合 1"/>
          <p:cNvGrpSpPr/>
          <p:nvPr/>
        </p:nvGrpSpPr>
        <p:grpSpPr>
          <a:xfrm>
            <a:off x="1214414" y="5149127"/>
            <a:ext cx="6858048" cy="1137387"/>
            <a:chOff x="1214414" y="5149127"/>
            <a:chExt cx="6858048" cy="1137387"/>
          </a:xfrm>
        </p:grpSpPr>
        <p:sp>
          <p:nvSpPr>
            <p:cNvPr id="57" name="AutoShape 4"/>
            <p:cNvSpPr>
              <a:spLocks noChangeArrowheads="1"/>
            </p:cNvSpPr>
            <p:nvPr/>
          </p:nvSpPr>
          <p:spPr bwMode="auto">
            <a:xfrm>
              <a:off x="1214414" y="5429264"/>
              <a:ext cx="6858048" cy="857250"/>
            </a:xfrm>
            <a:prstGeom prst="roundRect">
              <a:avLst>
                <a:gd name="adj" fmla="val 1157"/>
              </a:avLst>
            </a:prstGeom>
            <a:solidFill>
              <a:schemeClr val="accent1">
                <a:lumMod val="20000"/>
                <a:lumOff val="80000"/>
              </a:schemeClr>
            </a:solidFill>
            <a:ln w="19050">
              <a:solidFill>
                <a:srgbClr val="C00000"/>
              </a:solidFill>
            </a:ln>
          </p:spPr>
          <p:txBody>
            <a:bodyPr anchor="ctr"/>
            <a:lstStyle/>
            <a:p>
              <a:r>
                <a:rPr lang="en-US" altLang="zh-CN" b="1" dirty="0">
                  <a:latin typeface="微软雅黑" pitchFamily="34" charset="-122"/>
                  <a:ea typeface="微软雅黑" pitchFamily="34" charset="-122"/>
                </a:rPr>
                <a:t>CSS</a:t>
              </a:r>
              <a:r>
                <a:rPr lang="zh-CN" altLang="en-US" b="1" dirty="0">
                  <a:latin typeface="微软雅黑" pitchFamily="34" charset="-122"/>
                  <a:ea typeface="微软雅黑" pitchFamily="34" charset="-122"/>
                </a:rPr>
                <a:t>的最后一条声明后的“</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可写可不写，但是，基于</a:t>
              </a:r>
              <a:r>
                <a:rPr lang="en-US" altLang="zh-CN" b="1" dirty="0">
                  <a:latin typeface="微软雅黑" pitchFamily="34" charset="-122"/>
                  <a:ea typeface="微软雅黑" pitchFamily="34" charset="-122"/>
                </a:rPr>
                <a:t>W3C</a:t>
              </a:r>
              <a:r>
                <a:rPr lang="zh-CN" altLang="en-US" b="1" dirty="0">
                  <a:latin typeface="微软雅黑" pitchFamily="34" charset="-122"/>
                  <a:ea typeface="微软雅黑" pitchFamily="34" charset="-122"/>
                </a:rPr>
                <a:t>标准规范考虑，建议最后一条声明的结束“</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 都要写上</a:t>
              </a:r>
            </a:p>
          </p:txBody>
        </p:sp>
        <p:sp>
          <p:nvSpPr>
            <p:cNvPr id="28" name="AutoShape 4"/>
            <p:cNvSpPr>
              <a:spLocks noChangeArrowheads="1"/>
            </p:cNvSpPr>
            <p:nvPr/>
          </p:nvSpPr>
          <p:spPr bwMode="gray">
            <a:xfrm>
              <a:off x="7715274" y="5149127"/>
              <a:ext cx="357188" cy="360362"/>
            </a:xfrm>
            <a:prstGeom prst="ellipse">
              <a:avLst/>
            </a:prstGeom>
            <a:solidFill>
              <a:schemeClr val="bg1"/>
            </a:solidFill>
            <a:ln w="19050">
              <a:solidFill>
                <a:srgbClr val="C00000"/>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Tree>
    <p:extLst>
      <p:ext uri="{BB962C8B-B14F-4D97-AF65-F5344CB8AC3E}">
        <p14:creationId xmlns:p14="http://schemas.microsoft.com/office/powerpoint/2010/main" val="293533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up)">
                                      <p:cBhvr>
                                        <p:cTn id="51" dur="500"/>
                                        <p:tgtEl>
                                          <p:spTgt spid="56"/>
                                        </p:tgtEl>
                                      </p:cBhvr>
                                    </p:animEffect>
                                  </p:childTnLst>
                                </p:cTn>
                              </p:par>
                              <p:par>
                                <p:cTn id="52" presetID="22" presetClass="entr" presetSubtype="8"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1" grpId="0" animBg="1"/>
      <p:bldP spid="52" grpId="0" animBg="1"/>
      <p:bldP spid="55"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7548</TotalTime>
  <Words>3994</Words>
  <Application>Microsoft Office PowerPoint</Application>
  <PresentationFormat>全屏显示(4:3)</PresentationFormat>
  <Paragraphs>575</Paragraphs>
  <Slides>47</Slides>
  <Notes>44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8" baseType="lpstr">
      <vt:lpstr>黑体</vt:lpstr>
      <vt:lpstr>楷体_GB2312</vt:lpstr>
      <vt:lpstr>宋体</vt:lpstr>
      <vt:lpstr>微软雅黑</vt:lpstr>
      <vt:lpstr>Arial</vt:lpstr>
      <vt:lpstr>Calibri</vt:lpstr>
      <vt:lpstr>Tahoma</vt:lpstr>
      <vt:lpstr>Times New Roman</vt:lpstr>
      <vt:lpstr>Wingdings</vt:lpstr>
      <vt:lpstr>模板</vt:lpstr>
      <vt:lpstr>Package</vt:lpstr>
      <vt:lpstr>第四章 CSS3</vt:lpstr>
      <vt:lpstr>回顾</vt:lpstr>
      <vt:lpstr>本章任务</vt:lpstr>
      <vt:lpstr>本章目标</vt:lpstr>
      <vt:lpstr>什么是CSS</vt:lpstr>
      <vt:lpstr>CSS在网页中的应用</vt:lpstr>
      <vt:lpstr>CSS的发展史</vt:lpstr>
      <vt:lpstr>CSS的优势</vt:lpstr>
      <vt:lpstr>CSS的基本语法2-1</vt:lpstr>
      <vt:lpstr>CSS的基本语法2-2</vt:lpstr>
      <vt:lpstr>HTML中引入CSS样式7-1</vt:lpstr>
      <vt:lpstr>HTML中引入CSS样式7-2</vt:lpstr>
      <vt:lpstr>HTML中引入CSS样式7-3</vt:lpstr>
      <vt:lpstr>HTML中引入CSS样式7-4</vt:lpstr>
      <vt:lpstr>HTML中引入CSS样式7-5</vt:lpstr>
      <vt:lpstr>HTML中引入CSS样式7-6</vt:lpstr>
      <vt:lpstr>HTML中引入CSS样式7-7</vt:lpstr>
      <vt:lpstr>CSS样式优先级</vt:lpstr>
      <vt:lpstr>练习—制作《望庐山瀑布》</vt:lpstr>
      <vt:lpstr>CSS3基本选择器3-1</vt:lpstr>
      <vt:lpstr>CSS3基本选择器3-2</vt:lpstr>
      <vt:lpstr>CSS3基本选择器3-3</vt:lpstr>
      <vt:lpstr>小结</vt:lpstr>
      <vt:lpstr>基本选择器的优先级</vt:lpstr>
      <vt:lpstr>练习—制作影视简介</vt:lpstr>
      <vt:lpstr>CSS的高级选择器</vt:lpstr>
      <vt:lpstr>层次选择器</vt:lpstr>
      <vt:lpstr>后代选择器</vt:lpstr>
      <vt:lpstr>子选择器</vt:lpstr>
      <vt:lpstr>相邻兄弟选择器</vt:lpstr>
      <vt:lpstr>通用兄弟选择器</vt:lpstr>
      <vt:lpstr>结构伪类选择器3-1</vt:lpstr>
      <vt:lpstr>练习—制作开心餐厅页面</vt:lpstr>
      <vt:lpstr>结构伪类选择器3-2</vt:lpstr>
      <vt:lpstr>结构伪类选择器3-3</vt:lpstr>
      <vt:lpstr>小结</vt:lpstr>
      <vt:lpstr>练习—制作爱奇异视频播放列表</vt:lpstr>
      <vt:lpstr>属性选择器</vt:lpstr>
      <vt:lpstr>E[attr]属性选择器</vt:lpstr>
      <vt:lpstr>E[attr=val]属性选择器</vt:lpstr>
      <vt:lpstr>E[attr=val]属性选择器</vt:lpstr>
      <vt:lpstr>E[attr*=val]属性选择器</vt:lpstr>
      <vt:lpstr>E[attr^=val]属性选择器</vt:lpstr>
      <vt:lpstr>E[attr$=val]属性选择器</vt:lpstr>
      <vt:lpstr>练习—美化网易邮箱登录页面</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Youliang Wang</cp:lastModifiedBy>
  <cp:revision>1250</cp:revision>
  <dcterms:created xsi:type="dcterms:W3CDTF">2006-03-08T06:55:38Z</dcterms:created>
  <dcterms:modified xsi:type="dcterms:W3CDTF">2017-11-21T08:15:06Z</dcterms:modified>
</cp:coreProperties>
</file>