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F1073-A131-4FE9-A180-10E89D3AFCA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BE99F57-E0FA-4C8F-8786-41E5C712CCAA}">
      <dgm:prSet phldrT="[文字]"/>
      <dgm:spPr/>
      <dgm:t>
        <a:bodyPr/>
        <a:lstStyle/>
        <a:p>
          <a:r>
            <a:rPr lang="zh-TW" altLang="en-US" dirty="0" smtClean="0"/>
            <a:t>建好一個預測波動性不錯的模型</a:t>
          </a:r>
          <a:endParaRPr lang="zh-TW" altLang="en-US" dirty="0"/>
        </a:p>
      </dgm:t>
    </dgm:pt>
    <dgm:pt modelId="{E298F703-053F-4171-8271-72E7BBFE389F}" type="parTrans" cxnId="{225F048E-5544-49E6-913B-C8C6B3CADEA4}">
      <dgm:prSet/>
      <dgm:spPr/>
      <dgm:t>
        <a:bodyPr/>
        <a:lstStyle/>
        <a:p>
          <a:endParaRPr lang="zh-TW" altLang="en-US"/>
        </a:p>
      </dgm:t>
    </dgm:pt>
    <dgm:pt modelId="{E4CF22C3-7235-4777-A129-DA6CA3F8E114}" type="sibTrans" cxnId="{225F048E-5544-49E6-913B-C8C6B3CADEA4}">
      <dgm:prSet/>
      <dgm:spPr/>
      <dgm:t>
        <a:bodyPr/>
        <a:lstStyle/>
        <a:p>
          <a:endParaRPr lang="zh-TW" altLang="en-US"/>
        </a:p>
      </dgm:t>
    </dgm:pt>
    <dgm:pt modelId="{D88EB3E7-4AAE-4712-86B4-E0DD91893C65}">
      <dgm:prSet phldrT="[文字]"/>
      <dgm:spPr/>
      <dgm:t>
        <a:bodyPr/>
        <a:lstStyle/>
        <a:p>
          <a:r>
            <a:rPr lang="zh-TW" altLang="en-US" dirty="0" smtClean="0"/>
            <a:t>根據交易員</a:t>
          </a:r>
          <a:r>
            <a:rPr lang="en-US" altLang="zh-TW" dirty="0" smtClean="0"/>
            <a:t>domain knowledge</a:t>
          </a:r>
          <a:r>
            <a:rPr lang="zh-TW" altLang="en-US" dirty="0" smtClean="0"/>
            <a:t>與相關論文改良</a:t>
          </a:r>
          <a:endParaRPr lang="zh-TW" altLang="en-US" dirty="0"/>
        </a:p>
      </dgm:t>
    </dgm:pt>
    <dgm:pt modelId="{B48815D5-D8B1-4093-9EB5-243032D2E5BE}" type="parTrans" cxnId="{91DC3E2E-2E33-41C7-AD7F-D9AE37E8EBBD}">
      <dgm:prSet/>
      <dgm:spPr/>
      <dgm:t>
        <a:bodyPr/>
        <a:lstStyle/>
        <a:p>
          <a:endParaRPr lang="zh-TW" altLang="en-US"/>
        </a:p>
      </dgm:t>
    </dgm:pt>
    <dgm:pt modelId="{2DF93163-9CF3-44DC-80B4-C06F4D4E53EF}" type="sibTrans" cxnId="{91DC3E2E-2E33-41C7-AD7F-D9AE37E8EBBD}">
      <dgm:prSet/>
      <dgm:spPr/>
      <dgm:t>
        <a:bodyPr/>
        <a:lstStyle/>
        <a:p>
          <a:endParaRPr lang="zh-TW" altLang="en-US"/>
        </a:p>
      </dgm:t>
    </dgm:pt>
    <dgm:pt modelId="{AC41623E-3F9B-4AF7-825C-0C8A494CFF13}">
      <dgm:prSet phldrT="[文字]"/>
      <dgm:spPr/>
      <dgm:t>
        <a:bodyPr/>
        <a:lstStyle/>
        <a:p>
          <a:r>
            <a:rPr lang="zh-TW" altLang="en-US" dirty="0" smtClean="0"/>
            <a:t>拿到市場驗證</a:t>
          </a:r>
          <a:endParaRPr lang="zh-TW" altLang="en-US" dirty="0"/>
        </a:p>
      </dgm:t>
    </dgm:pt>
    <dgm:pt modelId="{9D35AA19-0975-40C5-91AE-89722994D9F1}" type="parTrans" cxnId="{0C4B533A-4EEA-4A44-A77A-5BA13A3B8E86}">
      <dgm:prSet/>
      <dgm:spPr/>
      <dgm:t>
        <a:bodyPr/>
        <a:lstStyle/>
        <a:p>
          <a:endParaRPr lang="zh-TW" altLang="en-US"/>
        </a:p>
      </dgm:t>
    </dgm:pt>
    <dgm:pt modelId="{A623DCC3-5FD7-4677-976E-4138D4D801D1}" type="sibTrans" cxnId="{0C4B533A-4EEA-4A44-A77A-5BA13A3B8E86}">
      <dgm:prSet/>
      <dgm:spPr/>
      <dgm:t>
        <a:bodyPr/>
        <a:lstStyle/>
        <a:p>
          <a:endParaRPr lang="zh-TW" altLang="en-US"/>
        </a:p>
      </dgm:t>
    </dgm:pt>
    <dgm:pt modelId="{A37B29BD-44EB-445B-836B-C64B47691891}" type="pres">
      <dgm:prSet presAssocID="{722F1073-A131-4FE9-A180-10E89D3AFCA5}" presName="Name0" presStyleCnt="0">
        <dgm:presLayoutVars>
          <dgm:dir/>
          <dgm:resizeHandles val="exact"/>
        </dgm:presLayoutVars>
      </dgm:prSet>
      <dgm:spPr/>
    </dgm:pt>
    <dgm:pt modelId="{4969B8DC-64E3-4F66-B880-D4909C1F90F4}" type="pres">
      <dgm:prSet presAssocID="{0BE99F57-E0FA-4C8F-8786-41E5C712CCA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8302E1-E866-449F-9687-D7D23245E90F}" type="pres">
      <dgm:prSet presAssocID="{E4CF22C3-7235-4777-A129-DA6CA3F8E114}" presName="sibTrans" presStyleLbl="sibTrans2D1" presStyleIdx="0" presStyleCnt="2"/>
      <dgm:spPr/>
    </dgm:pt>
    <dgm:pt modelId="{C0285EEE-EB90-48A1-A21C-F79278273193}" type="pres">
      <dgm:prSet presAssocID="{E4CF22C3-7235-4777-A129-DA6CA3F8E114}" presName="connectorText" presStyleLbl="sibTrans2D1" presStyleIdx="0" presStyleCnt="2"/>
      <dgm:spPr/>
    </dgm:pt>
    <dgm:pt modelId="{C79F2CCE-7A88-4597-8D7E-C45EE11C2C25}" type="pres">
      <dgm:prSet presAssocID="{D88EB3E7-4AAE-4712-86B4-E0DD91893C65}" presName="node" presStyleLbl="node1" presStyleIdx="1" presStyleCnt="3" custScaleX="161159">
        <dgm:presLayoutVars>
          <dgm:bulletEnabled val="1"/>
        </dgm:presLayoutVars>
      </dgm:prSet>
      <dgm:spPr/>
    </dgm:pt>
    <dgm:pt modelId="{E5AD1277-8F1C-41C1-AA79-D37C6757D446}" type="pres">
      <dgm:prSet presAssocID="{2DF93163-9CF3-44DC-80B4-C06F4D4E53EF}" presName="sibTrans" presStyleLbl="sibTrans2D1" presStyleIdx="1" presStyleCnt="2"/>
      <dgm:spPr/>
    </dgm:pt>
    <dgm:pt modelId="{2E276ED1-3176-47FA-8079-3328396D3862}" type="pres">
      <dgm:prSet presAssocID="{2DF93163-9CF3-44DC-80B4-C06F4D4E53EF}" presName="connectorText" presStyleLbl="sibTrans2D1" presStyleIdx="1" presStyleCnt="2"/>
      <dgm:spPr/>
    </dgm:pt>
    <dgm:pt modelId="{A4BC10AB-BA26-46A3-A1D9-663175F1505C}" type="pres">
      <dgm:prSet presAssocID="{AC41623E-3F9B-4AF7-825C-0C8A494CFF13}" presName="node" presStyleLbl="node1" presStyleIdx="2" presStyleCnt="3" custScaleX="111227">
        <dgm:presLayoutVars>
          <dgm:bulletEnabled val="1"/>
        </dgm:presLayoutVars>
      </dgm:prSet>
      <dgm:spPr/>
    </dgm:pt>
  </dgm:ptLst>
  <dgm:cxnLst>
    <dgm:cxn modelId="{2F023EFF-3A43-4034-8C3A-694159BA899B}" type="presOf" srcId="{E4CF22C3-7235-4777-A129-DA6CA3F8E114}" destId="{C0285EEE-EB90-48A1-A21C-F79278273193}" srcOrd="1" destOrd="0" presId="urn:microsoft.com/office/officeart/2005/8/layout/process1"/>
    <dgm:cxn modelId="{B078467F-55CF-40AE-97BF-FFA426102A57}" type="presOf" srcId="{0BE99F57-E0FA-4C8F-8786-41E5C712CCAA}" destId="{4969B8DC-64E3-4F66-B880-D4909C1F90F4}" srcOrd="0" destOrd="0" presId="urn:microsoft.com/office/officeart/2005/8/layout/process1"/>
    <dgm:cxn modelId="{60ECA149-8660-4C7A-B6A9-86C9CD9AC0C5}" type="presOf" srcId="{E4CF22C3-7235-4777-A129-DA6CA3F8E114}" destId="{508302E1-E866-449F-9687-D7D23245E90F}" srcOrd="0" destOrd="0" presId="urn:microsoft.com/office/officeart/2005/8/layout/process1"/>
    <dgm:cxn modelId="{5D881D32-8F9B-4E59-A1F9-6D19655EDB5D}" type="presOf" srcId="{D88EB3E7-4AAE-4712-86B4-E0DD91893C65}" destId="{C79F2CCE-7A88-4597-8D7E-C45EE11C2C25}" srcOrd="0" destOrd="0" presId="urn:microsoft.com/office/officeart/2005/8/layout/process1"/>
    <dgm:cxn modelId="{91DC3E2E-2E33-41C7-AD7F-D9AE37E8EBBD}" srcId="{722F1073-A131-4FE9-A180-10E89D3AFCA5}" destId="{D88EB3E7-4AAE-4712-86B4-E0DD91893C65}" srcOrd="1" destOrd="0" parTransId="{B48815D5-D8B1-4093-9EB5-243032D2E5BE}" sibTransId="{2DF93163-9CF3-44DC-80B4-C06F4D4E53EF}"/>
    <dgm:cxn modelId="{5B8515B3-14E5-4A2E-9D74-F8ED7F5C6168}" type="presOf" srcId="{2DF93163-9CF3-44DC-80B4-C06F4D4E53EF}" destId="{2E276ED1-3176-47FA-8079-3328396D3862}" srcOrd="1" destOrd="0" presId="urn:microsoft.com/office/officeart/2005/8/layout/process1"/>
    <dgm:cxn modelId="{CD440B30-1F92-4200-8160-C2C88B380929}" type="presOf" srcId="{AC41623E-3F9B-4AF7-825C-0C8A494CFF13}" destId="{A4BC10AB-BA26-46A3-A1D9-663175F1505C}" srcOrd="0" destOrd="0" presId="urn:microsoft.com/office/officeart/2005/8/layout/process1"/>
    <dgm:cxn modelId="{0C4B533A-4EEA-4A44-A77A-5BA13A3B8E86}" srcId="{722F1073-A131-4FE9-A180-10E89D3AFCA5}" destId="{AC41623E-3F9B-4AF7-825C-0C8A494CFF13}" srcOrd="2" destOrd="0" parTransId="{9D35AA19-0975-40C5-91AE-89722994D9F1}" sibTransId="{A623DCC3-5FD7-4677-976E-4138D4D801D1}"/>
    <dgm:cxn modelId="{225F048E-5544-49E6-913B-C8C6B3CADEA4}" srcId="{722F1073-A131-4FE9-A180-10E89D3AFCA5}" destId="{0BE99F57-E0FA-4C8F-8786-41E5C712CCAA}" srcOrd="0" destOrd="0" parTransId="{E298F703-053F-4171-8271-72E7BBFE389F}" sibTransId="{E4CF22C3-7235-4777-A129-DA6CA3F8E114}"/>
    <dgm:cxn modelId="{98C291DB-CFC5-4E9B-B474-30A405D40B34}" type="presOf" srcId="{722F1073-A131-4FE9-A180-10E89D3AFCA5}" destId="{A37B29BD-44EB-445B-836B-C64B47691891}" srcOrd="0" destOrd="0" presId="urn:microsoft.com/office/officeart/2005/8/layout/process1"/>
    <dgm:cxn modelId="{5976D57E-8E8B-4228-A7A7-F5BDA5DEF0B5}" type="presOf" srcId="{2DF93163-9CF3-44DC-80B4-C06F4D4E53EF}" destId="{E5AD1277-8F1C-41C1-AA79-D37C6757D446}" srcOrd="0" destOrd="0" presId="urn:microsoft.com/office/officeart/2005/8/layout/process1"/>
    <dgm:cxn modelId="{80DC0656-BBEB-4DF5-8DC4-2E7150B53AE8}" type="presParOf" srcId="{A37B29BD-44EB-445B-836B-C64B47691891}" destId="{4969B8DC-64E3-4F66-B880-D4909C1F90F4}" srcOrd="0" destOrd="0" presId="urn:microsoft.com/office/officeart/2005/8/layout/process1"/>
    <dgm:cxn modelId="{894A52DC-F8F6-47E0-83AE-A5BF5D92BBFB}" type="presParOf" srcId="{A37B29BD-44EB-445B-836B-C64B47691891}" destId="{508302E1-E866-449F-9687-D7D23245E90F}" srcOrd="1" destOrd="0" presId="urn:microsoft.com/office/officeart/2005/8/layout/process1"/>
    <dgm:cxn modelId="{391544BB-ECD7-451A-8105-38CCB9A822F6}" type="presParOf" srcId="{508302E1-E866-449F-9687-D7D23245E90F}" destId="{C0285EEE-EB90-48A1-A21C-F79278273193}" srcOrd="0" destOrd="0" presId="urn:microsoft.com/office/officeart/2005/8/layout/process1"/>
    <dgm:cxn modelId="{BCAFF1EC-F9D8-4738-934E-81CD474C4AA3}" type="presParOf" srcId="{A37B29BD-44EB-445B-836B-C64B47691891}" destId="{C79F2CCE-7A88-4597-8D7E-C45EE11C2C25}" srcOrd="2" destOrd="0" presId="urn:microsoft.com/office/officeart/2005/8/layout/process1"/>
    <dgm:cxn modelId="{39A25F67-861A-42E4-A875-219738A24089}" type="presParOf" srcId="{A37B29BD-44EB-445B-836B-C64B47691891}" destId="{E5AD1277-8F1C-41C1-AA79-D37C6757D446}" srcOrd="3" destOrd="0" presId="urn:microsoft.com/office/officeart/2005/8/layout/process1"/>
    <dgm:cxn modelId="{8C8B8984-9F59-4234-8A64-0D7F5DC9B070}" type="presParOf" srcId="{E5AD1277-8F1C-41C1-AA79-D37C6757D446}" destId="{2E276ED1-3176-47FA-8079-3328396D3862}" srcOrd="0" destOrd="0" presId="urn:microsoft.com/office/officeart/2005/8/layout/process1"/>
    <dgm:cxn modelId="{621E43AB-A155-4A66-83B4-0DC9BCD0AD7F}" type="presParOf" srcId="{A37B29BD-44EB-445B-836B-C64B47691891}" destId="{A4BC10AB-BA26-46A3-A1D9-663175F15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9B8DC-64E3-4F66-B880-D4909C1F90F4}">
      <dsp:nvSpPr>
        <dsp:cNvPr id="0" name=""/>
        <dsp:cNvSpPr/>
      </dsp:nvSpPr>
      <dsp:spPr>
        <a:xfrm>
          <a:off x="1793" y="1377652"/>
          <a:ext cx="1702366" cy="1308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建好一個預測波動性不錯的模型</a:t>
          </a:r>
          <a:endParaRPr lang="zh-TW" altLang="en-US" sz="1700" kern="1200" dirty="0"/>
        </a:p>
      </dsp:txBody>
      <dsp:txXfrm>
        <a:off x="40123" y="1415982"/>
        <a:ext cx="1625706" cy="1232034"/>
      </dsp:txXfrm>
    </dsp:sp>
    <dsp:sp modelId="{508302E1-E866-449F-9687-D7D23245E90F}">
      <dsp:nvSpPr>
        <dsp:cNvPr id="0" name=""/>
        <dsp:cNvSpPr/>
      </dsp:nvSpPr>
      <dsp:spPr>
        <a:xfrm>
          <a:off x="1874396" y="1820906"/>
          <a:ext cx="360901" cy="4221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1874396" y="1905343"/>
        <a:ext cx="252631" cy="253312"/>
      </dsp:txXfrm>
    </dsp:sp>
    <dsp:sp modelId="{C79F2CCE-7A88-4597-8D7E-C45EE11C2C25}">
      <dsp:nvSpPr>
        <dsp:cNvPr id="0" name=""/>
        <dsp:cNvSpPr/>
      </dsp:nvSpPr>
      <dsp:spPr>
        <a:xfrm>
          <a:off x="2385106" y="1377652"/>
          <a:ext cx="2743517" cy="1308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根據交易員</a:t>
          </a:r>
          <a:r>
            <a:rPr lang="en-US" altLang="zh-TW" sz="1700" kern="1200" dirty="0" smtClean="0"/>
            <a:t>domain knowledge</a:t>
          </a:r>
          <a:r>
            <a:rPr lang="zh-TW" altLang="en-US" sz="1700" kern="1200" dirty="0" smtClean="0"/>
            <a:t>與相關論文改良</a:t>
          </a:r>
          <a:endParaRPr lang="zh-TW" altLang="en-US" sz="1700" kern="1200" dirty="0"/>
        </a:p>
      </dsp:txBody>
      <dsp:txXfrm>
        <a:off x="2423436" y="1415982"/>
        <a:ext cx="2666857" cy="1232034"/>
      </dsp:txXfrm>
    </dsp:sp>
    <dsp:sp modelId="{E5AD1277-8F1C-41C1-AA79-D37C6757D446}">
      <dsp:nvSpPr>
        <dsp:cNvPr id="0" name=""/>
        <dsp:cNvSpPr/>
      </dsp:nvSpPr>
      <dsp:spPr>
        <a:xfrm>
          <a:off x="5298861" y="1820906"/>
          <a:ext cx="360901" cy="4221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5298861" y="1905343"/>
        <a:ext cx="252631" cy="253312"/>
      </dsp:txXfrm>
    </dsp:sp>
    <dsp:sp modelId="{A4BC10AB-BA26-46A3-A1D9-663175F1505C}">
      <dsp:nvSpPr>
        <dsp:cNvPr id="0" name=""/>
        <dsp:cNvSpPr/>
      </dsp:nvSpPr>
      <dsp:spPr>
        <a:xfrm>
          <a:off x="5809571" y="1377652"/>
          <a:ext cx="1893491" cy="1308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拿到市場驗證</a:t>
          </a:r>
          <a:endParaRPr lang="zh-TW" altLang="en-US" sz="1700" kern="1200" dirty="0"/>
        </a:p>
      </dsp:txBody>
      <dsp:txXfrm>
        <a:off x="5847901" y="1415982"/>
        <a:ext cx="1816831" cy="1232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992E747-5CF5-41D8-A84D-57C8B82B3E90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波動性預測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99992" y="5445224"/>
            <a:ext cx="6264696" cy="168059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凱基期貨自營部實習生</a:t>
            </a:r>
            <a:endParaRPr lang="en-US" altLang="zh-TW" dirty="0" smtClean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科學碩零新生  許庭瑋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042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990600"/>
          </a:xfrm>
        </p:spPr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2636912"/>
            <a:ext cx="7272808" cy="4012704"/>
          </a:xfrm>
        </p:spPr>
        <p:txBody>
          <a:bodyPr/>
          <a:lstStyle/>
          <a:p>
            <a:r>
              <a:rPr lang="en-US" altLang="zh-TW" dirty="0" smtClean="0"/>
              <a:t>Beta </a:t>
            </a:r>
            <a:r>
              <a:rPr lang="zh-TW" altLang="en-US" dirty="0" smtClean="0"/>
              <a:t>單向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賺市場波動產生的收益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當天波動高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交易員加大今日當沖部位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48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特徵工程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與交易員討論，經由他們經驗</a:t>
            </a:r>
            <a:r>
              <a:rPr lang="en-US" altLang="zh-TW" dirty="0" smtClean="0"/>
              <a:t>(Domain Knowledge)</a:t>
            </a:r>
            <a:r>
              <a:rPr lang="zh-TW" altLang="en-US" dirty="0" smtClean="0"/>
              <a:t>給定 特徵</a:t>
            </a:r>
            <a:endParaRPr lang="en-US" altLang="zh-TW" dirty="0" smtClean="0"/>
          </a:p>
          <a:p>
            <a:r>
              <a:rPr lang="zh-TW" altLang="en-US" dirty="0" smtClean="0"/>
              <a:t>目標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                            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29" y="3068960"/>
            <a:ext cx="3351203" cy="162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3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3933056"/>
            <a:ext cx="7859216" cy="2265115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使用特徵選擇方法找出 我們優先考量的變數</a:t>
            </a:r>
            <a:endParaRPr lang="en-US" altLang="zh-TW" sz="2400" dirty="0" smtClean="0"/>
          </a:p>
          <a:p>
            <a:r>
              <a:rPr lang="en-US" altLang="zh-TW" sz="2400" dirty="0" smtClean="0"/>
              <a:t>Lasso, Ridge </a:t>
            </a:r>
          </a:p>
          <a:p>
            <a:r>
              <a:rPr lang="en-US" altLang="zh-TW" sz="2400" dirty="0" err="1" smtClean="0"/>
              <a:t>sklearn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中撈方法 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feature_selection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9" y="1412776"/>
            <a:ext cx="9071364" cy="20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模型訓練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/>
              <a:t>進行方式</a:t>
            </a:r>
            <a:r>
              <a:rPr lang="en-US" altLang="zh-TW" b="1" dirty="0"/>
              <a:t> :</a:t>
            </a:r>
            <a:endParaRPr lang="zh-TW" altLang="zh-TW" dirty="0"/>
          </a:p>
          <a:p>
            <a:r>
              <a:rPr lang="zh-TW" altLang="zh-TW" dirty="0"/>
              <a:t>先使用機器學習</a:t>
            </a:r>
            <a:r>
              <a:rPr lang="en-US" altLang="zh-TW" dirty="0"/>
              <a:t>(</a:t>
            </a:r>
            <a:r>
              <a:rPr lang="en-US" altLang="zh-TW" dirty="0" err="1"/>
              <a:t>RandomForest</a:t>
            </a:r>
            <a:r>
              <a:rPr lang="en-US" altLang="zh-TW" dirty="0"/>
              <a:t>, Logistic, </a:t>
            </a:r>
            <a:r>
              <a:rPr lang="en-US" altLang="zh-TW" dirty="0" err="1"/>
              <a:t>XGBoost</a:t>
            </a:r>
            <a:r>
              <a:rPr lang="en-US" altLang="zh-TW" dirty="0"/>
              <a:t>)</a:t>
            </a:r>
            <a:r>
              <a:rPr lang="zh-TW" altLang="zh-TW" dirty="0"/>
              <a:t>建立 測試效果好 的模型，並每日</a:t>
            </a:r>
            <a:r>
              <a:rPr lang="zh-TW" altLang="zh-TW" dirty="0" smtClean="0"/>
              <a:t>觀察</a:t>
            </a:r>
            <a:endParaRPr lang="en-US" altLang="zh-TW" dirty="0" smtClean="0"/>
          </a:p>
          <a:p>
            <a:endParaRPr lang="zh-TW" altLang="zh-TW" dirty="0"/>
          </a:p>
          <a:p>
            <a:r>
              <a:rPr lang="zh-TW" altLang="zh-TW" dirty="0"/>
              <a:t>同時</a:t>
            </a:r>
          </a:p>
          <a:p>
            <a:r>
              <a:rPr lang="en-US" altLang="zh-TW" dirty="0"/>
              <a:t>1. </a:t>
            </a:r>
            <a:r>
              <a:rPr lang="zh-TW" altLang="zh-TW" dirty="0"/>
              <a:t>根據小組建議，改良特徵</a:t>
            </a:r>
          </a:p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en-US" altLang="zh-TW" dirty="0"/>
              <a:t>Model Ensemble </a:t>
            </a:r>
            <a:r>
              <a:rPr lang="zh-TW" altLang="zh-TW" dirty="0"/>
              <a:t>模型融合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45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市場上</a:t>
            </a:r>
            <a:r>
              <a:rPr lang="en-US" altLang="zh-TW" dirty="0" smtClean="0"/>
              <a:t>Alpha </a:t>
            </a:r>
            <a:r>
              <a:rPr lang="zh-TW" altLang="en-US" dirty="0" smtClean="0"/>
              <a:t>的交易者多，資料參雜他們的噪聲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若抓早期資料一併訓練，模型訓練完後，早就不適用於現在市場</a:t>
            </a:r>
            <a:endParaRPr lang="en-US" altLang="zh-TW" dirty="0" smtClean="0"/>
          </a:p>
          <a:p>
            <a:r>
              <a:rPr lang="zh-TW" altLang="en-US" dirty="0"/>
              <a:t>拿近期資料</a:t>
            </a:r>
            <a:r>
              <a:rPr lang="zh-TW" altLang="en-US" dirty="0" smtClean="0"/>
              <a:t>訓練，失去優勢</a:t>
            </a:r>
            <a:r>
              <a:rPr lang="en-US" altLang="zh-TW" dirty="0" smtClean="0"/>
              <a:t>? </a:t>
            </a:r>
            <a:r>
              <a:rPr lang="zh-TW" altLang="en-US" dirty="0" smtClean="0"/>
              <a:t>實驗後也發現準確率沒有提升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4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現在方向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2204864"/>
            <a:ext cx="8229600" cy="4876800"/>
          </a:xfrm>
        </p:spPr>
        <p:txBody>
          <a:bodyPr/>
          <a:lstStyle/>
          <a:p>
            <a:r>
              <a:rPr lang="zh-TW" altLang="en-US" dirty="0" smtClean="0"/>
              <a:t>改為使用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時間序列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方法建構模型 </a:t>
            </a:r>
            <a:r>
              <a:rPr lang="en-US" altLang="zh-TW" dirty="0" smtClean="0"/>
              <a:t>(ARIMA, GARCH, GARCH-M, E-GARCH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622097033"/>
              </p:ext>
            </p:extLst>
          </p:nvPr>
        </p:nvGraphicFramePr>
        <p:xfrm>
          <a:off x="755576" y="2636912"/>
          <a:ext cx="77048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245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NLP </a:t>
            </a:r>
            <a:r>
              <a:rPr lang="zh-TW" altLang="en-US" dirty="0" smtClean="0"/>
              <a:t>應用於 金融市場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/>
          <a:lstStyle/>
          <a:p>
            <a:r>
              <a:rPr lang="zh-TW" altLang="en-US" sz="2800" dirty="0" smtClean="0"/>
              <a:t>川普 </a:t>
            </a:r>
            <a:r>
              <a:rPr lang="en-US" altLang="zh-TW" sz="2800" dirty="0" smtClean="0"/>
              <a:t>twitter </a:t>
            </a:r>
            <a:r>
              <a:rPr lang="zh-TW" altLang="en-US" sz="2800" dirty="0" smtClean="0"/>
              <a:t>敏感字眼影響波動巨大</a:t>
            </a:r>
            <a:endParaRPr lang="en-US" altLang="zh-TW" sz="28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3600" b="1" dirty="0"/>
              <a:t>問題 </a:t>
            </a:r>
            <a:r>
              <a:rPr lang="en-US" altLang="zh-TW" sz="3600" b="1" dirty="0"/>
              <a:t>:</a:t>
            </a:r>
          </a:p>
          <a:p>
            <a:r>
              <a:rPr lang="zh-TW" altLang="en-US" dirty="0" smtClean="0"/>
              <a:t>有份量的市場交易者</a:t>
            </a:r>
            <a:r>
              <a:rPr lang="en-US" altLang="zh-TW" dirty="0" smtClean="0"/>
              <a:t>(</a:t>
            </a:r>
            <a:r>
              <a:rPr lang="zh-TW" altLang="en-US" dirty="0" smtClean="0"/>
              <a:t>法人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 不會受到 新聞的影響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3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6600" dirty="0" smtClean="0"/>
              <a:t>感謝您的聆聽</a:t>
            </a:r>
            <a:r>
              <a:rPr lang="en-US" altLang="zh-TW" sz="6600" dirty="0" smtClean="0"/>
              <a:t>~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219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474</TotalTime>
  <Words>243</Words>
  <Application>Microsoft Office PowerPoint</Application>
  <PresentationFormat>如螢幕大小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清晰度</vt:lpstr>
      <vt:lpstr>波動性預測</vt:lpstr>
      <vt:lpstr>背景</vt:lpstr>
      <vt:lpstr>特徵工程</vt:lpstr>
      <vt:lpstr>PowerPoint 簡報</vt:lpstr>
      <vt:lpstr>模型訓練</vt:lpstr>
      <vt:lpstr>問題</vt:lpstr>
      <vt:lpstr>現在方向</vt:lpstr>
      <vt:lpstr>NLP 應用於 金融市場</vt:lpstr>
      <vt:lpstr>感謝您的聆聽~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波動性預測</dc:title>
  <dc:creator>user</dc:creator>
  <cp:lastModifiedBy>user</cp:lastModifiedBy>
  <cp:revision>35</cp:revision>
  <dcterms:created xsi:type="dcterms:W3CDTF">2019-07-11T00:52:06Z</dcterms:created>
  <dcterms:modified xsi:type="dcterms:W3CDTF">2019-07-12T09:16:03Z</dcterms:modified>
</cp:coreProperties>
</file>