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96"/>
  </p:notesMasterIdLst>
  <p:handoutMasterIdLst>
    <p:handoutMasterId r:id="rId97"/>
  </p:handoutMasterIdLst>
  <p:sldIdLst>
    <p:sldId id="257" r:id="rId5"/>
    <p:sldId id="447" r:id="rId6"/>
    <p:sldId id="330" r:id="rId7"/>
    <p:sldId id="448" r:id="rId8"/>
    <p:sldId id="449" r:id="rId9"/>
    <p:sldId id="450" r:id="rId10"/>
    <p:sldId id="335" r:id="rId11"/>
    <p:sldId id="452" r:id="rId12"/>
    <p:sldId id="451" r:id="rId13"/>
    <p:sldId id="336" r:id="rId14"/>
    <p:sldId id="453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454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2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7" r:id="rId50"/>
    <p:sldId id="378" r:id="rId51"/>
    <p:sldId id="379" r:id="rId52"/>
    <p:sldId id="382" r:id="rId53"/>
    <p:sldId id="455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6" r:id="rId67"/>
    <p:sldId id="397" r:id="rId68"/>
    <p:sldId id="398" r:id="rId69"/>
    <p:sldId id="399" r:id="rId70"/>
    <p:sldId id="406" r:id="rId71"/>
    <p:sldId id="407" r:id="rId72"/>
    <p:sldId id="408" r:id="rId73"/>
    <p:sldId id="417" r:id="rId74"/>
    <p:sldId id="418" r:id="rId75"/>
    <p:sldId id="419" r:id="rId76"/>
    <p:sldId id="420" r:id="rId77"/>
    <p:sldId id="421" r:id="rId78"/>
    <p:sldId id="422" r:id="rId79"/>
    <p:sldId id="423" r:id="rId80"/>
    <p:sldId id="424" r:id="rId81"/>
    <p:sldId id="427" r:id="rId82"/>
    <p:sldId id="428" r:id="rId83"/>
    <p:sldId id="431" r:id="rId84"/>
    <p:sldId id="433" r:id="rId85"/>
    <p:sldId id="434" r:id="rId86"/>
    <p:sldId id="435" r:id="rId87"/>
    <p:sldId id="438" r:id="rId88"/>
    <p:sldId id="439" r:id="rId89"/>
    <p:sldId id="440" r:id="rId90"/>
    <p:sldId id="441" r:id="rId91"/>
    <p:sldId id="443" r:id="rId92"/>
    <p:sldId id="444" r:id="rId93"/>
    <p:sldId id="445" r:id="rId94"/>
    <p:sldId id="446" r:id="rId95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99"/>
    <a:srgbClr val="4F81BD"/>
    <a:srgbClr val="0070C0"/>
    <a:srgbClr val="0070C1"/>
    <a:srgbClr val="BBE0E3"/>
    <a:srgbClr val="E8A630"/>
    <a:srgbClr val="FF99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0" autoAdjust="0"/>
  </p:normalViewPr>
  <p:slideViewPr>
    <p:cSldViewPr>
      <p:cViewPr>
        <p:scale>
          <a:sx n="50" d="100"/>
          <a:sy n="50" d="100"/>
        </p:scale>
        <p:origin x="-101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30" y="-114"/>
      </p:cViewPr>
      <p:guideLst>
        <p:guide orient="horz" pos="313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3256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026DC-CCE9-43F2-8CFA-D96BDEEC96B5}" type="datetimeFigureOut">
              <a:rPr lang="zh-CN" altLang="en-US" smtClean="0"/>
              <a:pPr/>
              <a:t>2017-8-30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F39A7-FCE8-40CF-8242-129F17D92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911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F39A7-FCE8-40CF-8242-129F17D9252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6470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/>
              <a:t>在这五个顺序中，如果被</a:t>
            </a:r>
            <a:r>
              <a:rPr lang="zh-CN" altLang="en-US" sz="1200" b="1" dirty="0" smtClean="0">
                <a:solidFill>
                  <a:srgbClr val="0000FF"/>
                </a:solidFill>
              </a:rPr>
              <a:t>介绍者之间可以按照其中两个以上的顺序介绍</a:t>
            </a:r>
            <a:r>
              <a:rPr lang="zh-CN" altLang="en-US" sz="1200" b="1" dirty="0" smtClean="0"/>
              <a:t>，一般应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按照后一个顺序做介绍。</a:t>
            </a:r>
          </a:p>
          <a:p>
            <a:pPr>
              <a:lnSpc>
                <a:spcPct val="120000"/>
              </a:lnSpc>
            </a:pPr>
            <a:r>
              <a:rPr lang="zh-CN" altLang="en-US" sz="1200" b="1" dirty="0" smtClean="0"/>
              <a:t>    如：一位年轻的女性去拜访一位年长的男性，这时，应先介绍女性。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F39A7-FCE8-40CF-8242-129F17D9252E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                                   </a:t>
            </a:r>
          </a:p>
          <a:p>
            <a:r>
              <a:rPr lang="en-US" altLang="zh-CN" smtClean="0"/>
              <a:t>  	                                                     </a:t>
            </a:r>
          </a:p>
          <a:p>
            <a:r>
              <a:rPr lang="en-US" altLang="zh-CN" smtClean="0"/>
              <a:t>	                                           《Outlook</a:t>
            </a:r>
            <a:r>
              <a:rPr lang="zh-CN" altLang="en-US" smtClean="0"/>
              <a:t>应用－电子邮件配置</a:t>
            </a:r>
            <a:r>
              <a:rPr lang="en-US" altLang="zh-CN" smtClean="0"/>
              <a:t>》</a:t>
            </a:r>
            <a:r>
              <a:rPr lang="zh-CN" altLang="en-US" smtClean="0"/>
              <a:t>培训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fld id="{85693565-386F-4D16-B7D0-14DC7E01D3E6}" type="slidenum">
              <a:rPr lang="en-US" altLang="zh-CN" smtClean="0"/>
              <a:pPr/>
              <a:t>83</a:t>
            </a:fld>
            <a:endParaRPr lang="en-US" altLang="zh-CN" smtClean="0"/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写Email易犯的7种错误11</a:t>
            </a:r>
          </a:p>
          <a:p>
            <a:pPr eaLnBrk="1" hangingPunct="1">
              <a:lnSpc>
                <a:spcPct val="80000"/>
              </a:lnSpc>
            </a:pPr>
            <a:endParaRPr lang="zh-CN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下面是写Email时常犯的几种错误，把它们列出来，希望能对大家有所帮助：</a:t>
            </a:r>
          </a:p>
          <a:p>
            <a:pPr eaLnBrk="1" hangingPunct="1">
              <a:lnSpc>
                <a:spcPct val="80000"/>
              </a:lnSpc>
            </a:pPr>
            <a:endParaRPr lang="zh-CN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1.主题描述不清（Using a non-descriptive headline）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不要使用过于简单的主题，例如：“Hi”，“你好”。同样在回复或者转发邮件的时候，主题也要尽量写详细一点。否则，对方很难一眼就看明白你写的关于什么，而且在查找和浏览邮件时，可能需要花费很大的功夫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2.扯得太多（Rambling on and on）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写邮件时很容易陷入这样一种局面：越写越多，最后发觉写了一大堆关于自己的问题、看法等等..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这样并不是不好，只是有一个问题：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假如你的收件人每天都会收到很多邮件，很可能上百封。如果你不能准确表达你的想法，而只是说了一大堆没用的废话，那么别人可能以后就不会对你的邮件报多大的兴趣和关心。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所以，尽可能用短的篇幅说明问题。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3.不能适当的说明内容（Not explaining properly）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很容易想象，即使别人和你的能力和认知力相差不大，总有一些事情是只有你自己清楚的。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但事情也并不总是这样，你没必要解释得太长，使得邮件看起来反而杂乱无章。同样，你也不要写得太短。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如果你需要解释清楚一些事，就尽可能简洁地解释清楚。所以，一定要让你的读者尽可能快地明白你要表达的意思。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4.内容太正式（Being too formal）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有的时候需要你用正式的语气来写邮件。但是大多数时候，稍微非正式的语气往往会更有效。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邮件通常是用来建立和维系人际关系的一种方式，所以，必须要有情感，不要太枯燥，但并非要你情感过火。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试试静下心来，消除紧张，然后用平常的语气给一个人写Email，就像与他实际相处时的谈话一样。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这样，你的邮件就有了“交谈”的语气，同时，你们两人以后的交流也会更自然，更有效。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5.联系方式乱糟糟（Messing up your contact information）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写邮件时，你是否包含了你所有必要的联系方式？例如，你的电话号码，传真号码，以及你的工作时间，方便接听电话的时间等等。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同时检查你的联系方式有没有写错，格式有没有问题。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6.总是习惯优先使用Email（Using email in the first place）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通过邮件联系有一个很大的坏处，那就是容易使人对邮件内容产生误解。相对而言，通过电话或者面对面的交流则没有这种问题。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通过邮件，你不可能看到任何肢体语言或者声音的语气。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所以，如果你想要表达个人的情感，那么最好使用电话或者面对面的交流。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7.在发送之前不重新检查邮件的内容（Not reading through your email an extra time before hitting send）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可能你的邮件内容在措辞，标点上有一些错误，甚至你写了：“见附件”，但是忘记了粘贴附件。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800" dirty="0" smtClean="0"/>
              <a:t>为了避免这种情况，在你发送邮件之前，一定要仔细地重新“审核”你的邮件，注意你的联系方式是否正确，附件是否添加等。 </a:t>
            </a:r>
            <a:endParaRPr lang="zh-CN" altLang="en-US" sz="8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17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08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049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351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7182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612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7680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70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775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456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204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647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12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820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809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087" y="2130976"/>
            <a:ext cx="7771835" cy="147008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168" y="3886162"/>
            <a:ext cx="6399668" cy="1752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A6786-B03C-4D3A-8E26-BC7E207A87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545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19" y="275012"/>
            <a:ext cx="8230166" cy="114324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19" y="1599673"/>
            <a:ext cx="8230166" cy="45268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B3B09-DCA5-4972-814E-AE5973AF41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257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67" y="4407387"/>
            <a:ext cx="7771835" cy="136209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67" y="2907056"/>
            <a:ext cx="7771835" cy="15003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E554-AD71-44F9-9865-B40CC3509B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960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19" y="275012"/>
            <a:ext cx="8230166" cy="114324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6919" y="1599673"/>
            <a:ext cx="4047182" cy="45268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9903" y="1599673"/>
            <a:ext cx="4047182" cy="45268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B699-8AB0-4A8D-9C6C-C9908C552E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2109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19" y="275012"/>
            <a:ext cx="8230166" cy="1143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917" y="1534880"/>
            <a:ext cx="4040109" cy="6392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917" y="2174178"/>
            <a:ext cx="4040109" cy="39523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561" y="1534880"/>
            <a:ext cx="4041524" cy="6392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561" y="2174178"/>
            <a:ext cx="4041524" cy="39523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F2362-3AEA-4794-BCE0-19691F77A10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6449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19" y="275012"/>
            <a:ext cx="8230166" cy="114324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7BCA8-F77D-4A60-9DCD-48415A0A2B2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5846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2049B-4507-4D72-8E7A-A041E6FBAE0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2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73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17" y="273572"/>
            <a:ext cx="3008862" cy="116195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09" y="273571"/>
            <a:ext cx="5112379" cy="585298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917" y="1435534"/>
            <a:ext cx="3008862" cy="4691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E8593-6E48-4E61-B9F9-A1F69A9AC23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50279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08" y="4800456"/>
            <a:ext cx="5485835" cy="567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08" y="613376"/>
            <a:ext cx="5485835" cy="4113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08" y="5367757"/>
            <a:ext cx="5485835" cy="8048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E22BD-7832-446F-B3AB-DB6D3B30DF9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812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19" y="275012"/>
            <a:ext cx="8230166" cy="114324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6919" y="1599673"/>
            <a:ext cx="8230166" cy="45268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B13C9-281E-4074-BEE2-879E05E28AB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12306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254" y="275021"/>
            <a:ext cx="2056835" cy="585154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6917" y="275021"/>
            <a:ext cx="6037530" cy="58515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4DDA9-5F50-495C-82F4-C360D70CD0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088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7198424-AB00-4960-B07F-384B10DA8C0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diamond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5CC4A75-3676-4573-9A1C-B3021DD4E5B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diamond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28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10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46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519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65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75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79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600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340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536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283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335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292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490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48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914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206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619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94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6922" y="6244634"/>
            <a:ext cx="2133223" cy="47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04" tIns="50902" rIns="101804" bIns="50902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861" y="6244634"/>
            <a:ext cx="2894280" cy="47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04" tIns="50902" rIns="101804" bIns="50902" numCol="1" anchor="t" anchorCtr="0" compatLnSpc="1">
            <a:prstTxWarp prst="textNoShape">
              <a:avLst/>
            </a:prstTxWarp>
          </a:bodyPr>
          <a:lstStyle>
            <a:lvl1pPr algn="ctr">
              <a:defRPr sz="16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65" y="6244634"/>
            <a:ext cx="2133223" cy="47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04" tIns="50902" rIns="101804" bIns="50902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40C5E7-8EF3-4B06-BDFD-57EEB9B9097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565844" y="250534"/>
            <a:ext cx="59554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7588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017588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017588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017588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017588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7945" y="1149000"/>
            <a:ext cx="81481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7588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017588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017588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017588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017588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941" y="1079886"/>
            <a:ext cx="7944416" cy="483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97942" y="181421"/>
            <a:ext cx="5839485" cy="41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08875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08" r:id="rId12"/>
    <p:sldLayoutId id="2147483709" r:id="rId13"/>
  </p:sldLayoutIdLst>
  <p:hf hdr="0" ftr="0" dt="0"/>
  <p:txStyles>
    <p:titleStyle>
      <a:lvl1pPr algn="ctr" defTabSz="101758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charset="-122"/>
          <a:cs typeface="+mj-cs"/>
        </a:defRPr>
      </a:lvl1pPr>
      <a:lvl2pPr algn="ctr" defTabSz="101758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defTabSz="101758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defTabSz="101758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defTabSz="101758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defTabSz="10175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ea typeface="SimSun" pitchFamily="2" charset="-122"/>
        </a:defRPr>
      </a:lvl6pPr>
      <a:lvl7pPr marL="914400" algn="ctr" defTabSz="10175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ea typeface="SimSun" pitchFamily="2" charset="-122"/>
        </a:defRPr>
      </a:lvl7pPr>
      <a:lvl8pPr marL="1371600" algn="ctr" defTabSz="10175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ea typeface="SimSun" pitchFamily="2" charset="-122"/>
        </a:defRPr>
      </a:lvl8pPr>
      <a:lvl9pPr marL="1828800" algn="ctr" defTabSz="10175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ea typeface="SimSun" pitchFamily="2" charset="-122"/>
        </a:defRPr>
      </a:lvl9pPr>
    </p:titleStyle>
    <p:bodyStyle>
      <a:lvl1pPr marL="382588" indent="-382588" algn="l" defTabSz="1017588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charset="-122"/>
          <a:cs typeface="+mn-cs"/>
        </a:defRPr>
      </a:lvl1pPr>
      <a:lvl2pPr marL="827088" indent="-317500" algn="l" defTabSz="1017588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ea typeface="宋体" charset="-122"/>
        </a:defRPr>
      </a:lvl2pPr>
      <a:lvl3pPr marL="1273175" indent="-255588" algn="l" defTabSz="1017588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宋体" charset="-122"/>
        </a:defRPr>
      </a:lvl3pPr>
      <a:lvl4pPr marL="1782763" indent="-255588" algn="l" defTabSz="1017588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宋体" charset="-122"/>
        </a:defRPr>
      </a:lvl4pPr>
      <a:lvl5pPr marL="2290763" indent="-254000" algn="l" defTabSz="1017588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宋体" charset="-122"/>
        </a:defRPr>
      </a:lvl5pPr>
      <a:lvl6pPr marL="2747963" indent="-254000" algn="l" defTabSz="1017588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3205163" indent="-254000" algn="l" defTabSz="1017588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662363" indent="-254000" algn="l" defTabSz="1017588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4119563" indent="-254000" algn="l" defTabSz="1017588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502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47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7" Type="http://schemas.openxmlformats.org/officeDocument/2006/relationships/image" Target="../media/image71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0.jpeg"/><Relationship Id="rId5" Type="http://schemas.openxmlformats.org/officeDocument/2006/relationships/image" Target="../media/image69.jpeg"/><Relationship Id="rId4" Type="http://schemas.openxmlformats.org/officeDocument/2006/relationships/image" Target="../media/image6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hyperlink" Target="http://333cn.com/bbs/viewthread.php?tid=23590" TargetMode="Externa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image" Target="../media/image89.wmf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3.e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1.jpe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 r="-420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8"/>
          <p:cNvSpPr>
            <a:spLocks noChangeArrowheads="1"/>
          </p:cNvSpPr>
          <p:nvPr/>
        </p:nvSpPr>
        <p:spPr bwMode="auto">
          <a:xfrm>
            <a:off x="729255" y="3429000"/>
            <a:ext cx="7771835" cy="147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04" tIns="50902" rIns="101804" bIns="50902" anchor="ctr"/>
          <a:lstStyle/>
          <a:p>
            <a:pPr algn="ctr" defTabSz="1017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宇通</a:t>
            </a:r>
            <a:r>
              <a:rPr lang="zh-CN" altLang="en-US" sz="3200" b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员工</a:t>
            </a:r>
            <a:r>
              <a:rPr lang="zh-CN" altLang="en-US" sz="3200" b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职业化</a:t>
            </a:r>
            <a:r>
              <a:rPr lang="zh-CN" altLang="en-US" sz="3200" b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素养</a:t>
            </a:r>
            <a:endParaRPr lang="en-US" altLang="zh-CN" sz="32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518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2" name="Picture 4" descr="12706182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85859"/>
            <a:ext cx="3286148" cy="473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3" name="Picture 5" descr="4e1d8f40c09a3fe76b58b34b11134f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650" y="1285860"/>
            <a:ext cx="4125912" cy="4537075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22399" y="6000768"/>
            <a:ext cx="6707187" cy="5762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请说说对两幅图的感觉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22399" y="6000768"/>
            <a:ext cx="6707187" cy="5762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请说说对两幅图的感觉</a:t>
            </a:r>
          </a:p>
        </p:txBody>
      </p:sp>
      <p:pic>
        <p:nvPicPr>
          <p:cNvPr id="8" name="Picture 4" descr="20051118111008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133491"/>
            <a:ext cx="33337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2a87aa33a8f2d5dd1b4cffa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0911" y="1133490"/>
            <a:ext cx="338455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2569369" y="1357298"/>
            <a:ext cx="4005262" cy="823913"/>
          </a:xfrm>
          <a:solidFill>
            <a:srgbClr val="0000FF"/>
          </a:solidFill>
          <a:effectLst>
            <a:outerShdw sy="-50000" kx="2453608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zh-CN" altLang="en-US" sz="5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仪 容 篇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151187" y="3000372"/>
            <a:ext cx="2841625" cy="27368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发部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修饰</a:t>
            </a:r>
          </a:p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面部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修饰</a:t>
            </a:r>
          </a:p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肢部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修饰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638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901725" y="820724"/>
            <a:ext cx="7313613" cy="679450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仪容的中心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头发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918045" y="2338398"/>
            <a:ext cx="3581400" cy="25193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女士发型的</a:t>
            </a:r>
            <a:r>
              <a:rPr lang="zh-CN" altLang="en-US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endParaRPr lang="en-US" altLang="zh-CN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zh-CN" altLang="en-US" b="1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遮眉</a:t>
            </a:r>
          </a:p>
          <a:p>
            <a:r>
              <a:rPr lang="zh-CN" altLang="en-US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披头散发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染怪异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颜色 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42910" y="2338398"/>
            <a:ext cx="3671887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男士发型的</a:t>
            </a:r>
            <a:r>
              <a:rPr lang="zh-CN" altLang="en-US" sz="28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endParaRPr lang="en-US" altLang="zh-CN" sz="28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2800" b="1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遮眉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侧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掩耳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抵颈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 autoUpdateAnimBg="0"/>
      <p:bldP spid="1741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200801241536423298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3929066"/>
            <a:ext cx="2230437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 descr="12335Zb2320225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29" y="717553"/>
            <a:ext cx="2833687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3203577" y="3644900"/>
            <a:ext cx="2663825" cy="1727200"/>
          </a:xfrm>
        </p:spPr>
        <p:txBody>
          <a:bodyPr/>
          <a:lstStyle/>
          <a:p>
            <a:r>
              <a:rPr lang="zh-CN" altLang="en-US" sz="6600" b="1" dirty="0">
                <a:latin typeface="微软雅黑" pitchFamily="34" charset="-122"/>
                <a:ea typeface="微软雅黑" pitchFamily="34" charset="-122"/>
              </a:rPr>
              <a:t>发 型</a:t>
            </a:r>
            <a:br>
              <a:rPr lang="zh-CN" altLang="en-US" sz="6600" b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6600" b="1" dirty="0">
                <a:latin typeface="微软雅黑" pitchFamily="34" charset="-122"/>
                <a:ea typeface="微软雅黑" pitchFamily="34" charset="-122"/>
              </a:rPr>
              <a:t>点 评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339977" y="4652963"/>
            <a:ext cx="86113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96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7286644" y="5000636"/>
            <a:ext cx="86113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9600" b="1">
                <a:solidFill>
                  <a:srgbClr val="FF0000"/>
                </a:solidFill>
              </a:rPr>
              <a:t>√</a:t>
            </a:r>
          </a:p>
        </p:txBody>
      </p:sp>
      <p:pic>
        <p:nvPicPr>
          <p:cNvPr id="18441" name="Picture 9" descr="2757076_094913058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785794"/>
            <a:ext cx="212248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0" descr="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588" y="3357564"/>
            <a:ext cx="22479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9" grpId="0" autoUpdateAnimBg="0"/>
      <p:bldP spid="1844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4027488" cy="3267075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男士面部修饰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修面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护唇</a:t>
            </a:r>
          </a:p>
        </p:txBody>
      </p:sp>
      <p:pic>
        <p:nvPicPr>
          <p:cNvPr id="20484" name="Picture 4" descr="200751715932129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4429132"/>
            <a:ext cx="2716212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 descr="2439584_131902021204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3143248"/>
            <a:ext cx="3235325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6372227" y="3990987"/>
            <a:ext cx="936625" cy="1152525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1725" y="820724"/>
            <a:ext cx="73136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17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仪容的中心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面部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4027488" cy="3267075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女士面部修饰</a:t>
            </a:r>
            <a:endParaRPr lang="zh-CN" altLang="en-US" sz="3600" b="1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化妆问题</a:t>
            </a:r>
          </a:p>
          <a:p>
            <a:pPr>
              <a:buFont typeface="Wingdings" pitchFamily="2" charset="2"/>
              <a:buNone/>
            </a:pPr>
            <a:endParaRPr lang="zh-CN" altLang="en-US" sz="3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8" name="Picture 4" descr="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90" y="3933826"/>
            <a:ext cx="3024187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 descr="2008223224546510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2" y="2060575"/>
            <a:ext cx="2525713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428860" y="4992706"/>
            <a:ext cx="1714512" cy="12223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2555877" y="4868864"/>
            <a:ext cx="1368425" cy="1368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1725" y="820724"/>
            <a:ext cx="73136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17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仪容的中心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面部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10" grpId="0" animBg="1"/>
      <p:bldP spid="215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4027488" cy="3267075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口腔卫生问题</a:t>
            </a:r>
            <a:endParaRPr lang="zh-CN" altLang="en-US" sz="36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保持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口腔清洁</a:t>
            </a:r>
          </a:p>
          <a:p>
            <a:pPr>
              <a:lnSpc>
                <a:spcPct val="130000"/>
              </a:lnSpc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口气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22532" name="Picture 4" descr="200821893225533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725" y="2522538"/>
            <a:ext cx="32004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7667625" y="3284538"/>
            <a:ext cx="71438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827090" y="5701656"/>
            <a:ext cx="5976937" cy="46166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Verdana" pitchFamily="34" charset="0"/>
              </a:rPr>
              <a:t>温馨提示：少食用气味过于刺鼻的食物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1725" y="820724"/>
            <a:ext cx="73136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17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仪容的中心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面部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7286644" y="2852737"/>
            <a:ext cx="936625" cy="1152525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3" grpId="1" animBg="1"/>
      <p:bldP spid="22533" grpId="2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200913204046101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3929066"/>
            <a:ext cx="3633788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3905" y="1731968"/>
            <a:ext cx="6519863" cy="2554288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不宜蓄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指甲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不宜过分佩戴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不宜纹身彩绘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7143768" y="3714752"/>
            <a:ext cx="1152525" cy="1296987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1725" y="820724"/>
            <a:ext cx="73136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17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仪容的中心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44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肢部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2569369" y="1357298"/>
            <a:ext cx="4005262" cy="823913"/>
          </a:xfrm>
          <a:solidFill>
            <a:srgbClr val="0000FF"/>
          </a:solidFill>
          <a:effectLst>
            <a:outerShdw sy="-50000" kx="2453608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仪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 </a:t>
            </a: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篇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2977" y="3000372"/>
            <a:ext cx="6858047" cy="2736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6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企业员工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着装基本要求</a:t>
            </a:r>
          </a:p>
          <a:p>
            <a:pPr>
              <a:lnSpc>
                <a:spcPct val="80000"/>
              </a:lnSpc>
            </a:pPr>
            <a:r>
              <a:rPr lang="zh-CN" altLang="en-US" sz="36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制服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礼仪</a:t>
            </a:r>
          </a:p>
          <a:p>
            <a:pPr>
              <a:lnSpc>
                <a:spcPct val="80000"/>
              </a:lnSpc>
            </a:pPr>
            <a:r>
              <a:rPr lang="zh-CN" altLang="en-US" sz="36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女性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着装礼仪 </a:t>
            </a:r>
          </a:p>
          <a:p>
            <a:pPr>
              <a:lnSpc>
                <a:spcPct val="80000"/>
              </a:lnSpc>
            </a:pPr>
            <a:r>
              <a:rPr lang="zh-CN" altLang="en-US" sz="36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男性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着装礼仪 </a:t>
            </a:r>
          </a:p>
          <a:p>
            <a:pPr>
              <a:lnSpc>
                <a:spcPct val="80000"/>
              </a:lnSpc>
            </a:pPr>
            <a:r>
              <a:rPr lang="zh-CN" altLang="en-US" sz="36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饰物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佩戴礼仪</a:t>
            </a:r>
            <a:endParaRPr lang="zh-CN" altLang="en-US" sz="3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pic>
        <p:nvPicPr>
          <p:cNvPr id="5" name="Picture 4" descr="1982774_000713093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3300" y="3428999"/>
            <a:ext cx="2185249" cy="280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638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979615" y="260351"/>
            <a:ext cx="4752975" cy="15128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5400" b="1">
                <a:latin typeface="微软雅黑" pitchFamily="34" charset="-122"/>
                <a:ea typeface="微软雅黑" pitchFamily="34" charset="-122"/>
              </a:rPr>
              <a:t>课程大纲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000101" y="2060575"/>
            <a:ext cx="7489825" cy="1081088"/>
          </a:xfrm>
          <a:prstGeom prst="flowChartAlternateProcess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第一部分 礼仪的基本概述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00101" y="3429000"/>
            <a:ext cx="7489825" cy="1152525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第二部分 职业形象塑造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000101" y="4652963"/>
            <a:ext cx="7489825" cy="1439862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第三部分 礼仪在职场中的运用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年轻商务女士带领三人团队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7291" y="3071810"/>
            <a:ext cx="3726711" cy="251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90" y="1916113"/>
            <a:ext cx="3394075" cy="3744912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u"/>
            </a:pPr>
            <a:r>
              <a:rPr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符合</a:t>
            </a:r>
            <a:r>
              <a:rPr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身份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u"/>
            </a:pPr>
            <a:r>
              <a:rPr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扬长避短</a:t>
            </a:r>
            <a:endParaRPr lang="zh-CN" altLang="en-US" sz="4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u"/>
            </a:pPr>
            <a:r>
              <a:rPr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区分</a:t>
            </a:r>
            <a:r>
              <a:rPr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场合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u"/>
            </a:pPr>
            <a:r>
              <a:rPr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遵守</a:t>
            </a:r>
            <a:r>
              <a:rPr lang="zh-CN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常规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01725" y="820724"/>
            <a:ext cx="73136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1017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企业员工着装基本要求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 spd="slow">
    <p:strips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20083194341395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90" y="3716339"/>
            <a:ext cx="3248025" cy="31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 descr="200852720312760_2"/>
          <p:cNvPicPr>
            <a:picLocks noChangeAspect="1" noChangeArrowheads="1"/>
          </p:cNvPicPr>
          <p:nvPr/>
        </p:nvPicPr>
        <p:blipFill>
          <a:blip r:embed="rId3" cstate="print"/>
          <a:srcRect t="-1503"/>
          <a:stretch>
            <a:fillRect/>
          </a:stretch>
        </p:blipFill>
        <p:spPr bwMode="auto">
          <a:xfrm>
            <a:off x="5608638" y="0"/>
            <a:ext cx="3535362" cy="462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2068110_194511015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2140" y="3789364"/>
            <a:ext cx="3127375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20091122506401_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35715" y="3789364"/>
            <a:ext cx="2808287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 descr="2008528171354977_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9491086">
            <a:off x="1187452" y="908050"/>
            <a:ext cx="27654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779838" y="476250"/>
            <a:ext cx="2089150" cy="10795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5400" b="1">
                <a:solidFill>
                  <a:srgbClr val="FF0000"/>
                </a:solidFill>
              </a:rPr>
              <a:t>场 合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 descr="人物团队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t="14583" b="8334"/>
          <a:stretch>
            <a:fillRect/>
          </a:stretch>
        </p:blipFill>
        <p:spPr>
          <a:xfrm>
            <a:off x="0" y="1571612"/>
            <a:ext cx="9144000" cy="5286388"/>
          </a:xfrm>
          <a:noFill/>
          <a:ln/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35831" y="857232"/>
            <a:ext cx="7272338" cy="73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algn="ctr">
              <a:lnSpc>
                <a:spcPct val="120000"/>
              </a:lnSpc>
              <a:tabLst>
                <a:tab pos="457200" algn="l"/>
              </a:tabLst>
            </a:pPr>
            <a:r>
              <a:rPr lang="zh-CN" altLang="en-US" sz="4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这个团队是什么风格？</a:t>
            </a:r>
            <a:endParaRPr lang="zh-CN" altLang="en-US" sz="36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 descr="1221102_125034075496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92" y="1044576"/>
            <a:ext cx="8477250" cy="5624513"/>
          </a:xfrm>
          <a:prstGeom prst="rect">
            <a:avLst/>
          </a:prstGeom>
          <a:noFill/>
        </p:spPr>
      </p:pic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935831" y="785794"/>
            <a:ext cx="7272337" cy="6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algn="ctr">
              <a:lnSpc>
                <a:spcPct val="120000"/>
              </a:lnSpc>
              <a:tabLst>
                <a:tab pos="457200" algn="l"/>
              </a:tabLst>
            </a:pPr>
            <a:r>
              <a:rPr lang="zh-CN" altLang="en-US" sz="36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这个团队像是做什么的？</a:t>
            </a:r>
            <a:endParaRPr lang="zh-CN" altLang="en-US" sz="36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制服礼仪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2943" y="1571612"/>
            <a:ext cx="7358113" cy="4526884"/>
          </a:xfrm>
          <a:ln>
            <a:solidFill>
              <a:srgbClr val="CC00FF"/>
            </a:solidFill>
          </a:ln>
        </p:spPr>
        <p:txBody>
          <a:bodyPr/>
          <a:lstStyle/>
          <a:p>
            <a:pPr algn="ctr">
              <a:buClr>
                <a:schemeClr val="tx1"/>
              </a:buClr>
              <a:buNone/>
            </a:pP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制服的优点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体现职业特征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可实现整齐划一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树立单位形象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2" y="1625604"/>
            <a:ext cx="7991475" cy="1231892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搭配</a:t>
            </a:r>
            <a:r>
              <a:rPr lang="zh-CN" altLang="en-US" b="1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合理，注意细节，高雅</a:t>
            </a:r>
            <a:r>
              <a:rPr lang="zh-CN" altLang="en-US" b="1" dirty="0" smtClean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端庄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748" name="Picture 4" descr="63985_231317003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788" y="3429000"/>
            <a:ext cx="3756898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 descr="3033861_082223036316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3210738"/>
            <a:ext cx="2524123" cy="331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56304" y="928670"/>
            <a:ext cx="3431391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17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女性着装礼仪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3323" y="1903433"/>
            <a:ext cx="4897437" cy="4525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忌过分</a:t>
            </a:r>
            <a:r>
              <a:rPr lang="zh-CN" altLang="en-US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杂乱</a:t>
            </a:r>
            <a:r>
              <a: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忌过分</a:t>
            </a:r>
            <a:r>
              <a:rPr lang="zh-CN" altLang="en-US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鲜艳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忌过分</a:t>
            </a:r>
            <a:r>
              <a:rPr lang="zh-CN" altLang="en-US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暴露</a:t>
            </a: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忌</a:t>
            </a:r>
            <a:r>
              <a: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过分</a:t>
            </a:r>
            <a:r>
              <a:rPr lang="zh-CN" altLang="en-US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透视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忌过分</a:t>
            </a:r>
            <a:r>
              <a:rPr lang="zh-CN" altLang="en-US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短小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忌过分</a:t>
            </a:r>
            <a:r>
              <a:rPr lang="zh-CN" altLang="en-US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紧身</a:t>
            </a:r>
          </a:p>
        </p:txBody>
      </p:sp>
      <p:pic>
        <p:nvPicPr>
          <p:cNvPr id="32772" name="Picture 4" descr="1310032M1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3357563"/>
            <a:ext cx="304165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6304" y="928670"/>
            <a:ext cx="3431391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女性着装六忌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b-PFJ9052346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90" y="1125538"/>
            <a:ext cx="2232025" cy="57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-24"/>
            <a:ext cx="9144000" cy="1038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sy="-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ea typeface="微软雅黑" pitchFamily="34" charset="-122"/>
              </a:rPr>
              <a:t>着  装  点  评</a:t>
            </a:r>
          </a:p>
        </p:txBody>
      </p:sp>
      <p:pic>
        <p:nvPicPr>
          <p:cNvPr id="33796" name="Picture 4" descr="服装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1196976"/>
            <a:ext cx="1871663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 descr="服装模特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1169989"/>
            <a:ext cx="2159000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 descr="梅甘·福克斯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6102" y="1196976"/>
            <a:ext cx="2232025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19431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黑色</a:t>
            </a:r>
            <a:r>
              <a:rPr lang="zh-CN" altLang="en-US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高跟或半高跟皮鞋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，肉色丝袜</a:t>
            </a: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裙装均</a:t>
            </a:r>
            <a:r>
              <a:rPr lang="zh-CN" altLang="en-US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露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袜口</a:t>
            </a: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穿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露趾的鞋子时，不应穿袜子</a:t>
            </a:r>
          </a:p>
        </p:txBody>
      </p:sp>
      <p:pic>
        <p:nvPicPr>
          <p:cNvPr id="34820" name="Picture 4" descr="c856ec42af2c30379213c6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286256"/>
            <a:ext cx="337185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 descr="9bc73d273e2d9c318b82a10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4286256"/>
            <a:ext cx="19018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4859340" y="4797426"/>
            <a:ext cx="935037" cy="79216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23" name="Picture 7" descr="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9925" y="2205038"/>
            <a:ext cx="1644650" cy="448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6304" y="928670"/>
            <a:ext cx="3431391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鞋袜搭配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2008527152724857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2" y="4017942"/>
            <a:ext cx="2103422" cy="268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 descr="200762812568578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85860"/>
            <a:ext cx="2447925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3123348_214434033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785794"/>
            <a:ext cx="2552700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 descr="200871775229965_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4286256"/>
            <a:ext cx="2990880" cy="217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6" descr="200711219314942_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4104291"/>
            <a:ext cx="2811460" cy="275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7" descr="2926359_223550034_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3663" y="1357298"/>
            <a:ext cx="2700337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357158" y="1142984"/>
            <a:ext cx="936625" cy="5762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>
                <a:latin typeface="Verdana" pitchFamily="34" charset="0"/>
              </a:rPr>
              <a:t>1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3357554" y="785794"/>
            <a:ext cx="1008062" cy="5762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>
                <a:latin typeface="Verdana" pitchFamily="34" charset="0"/>
              </a:rPr>
              <a:t>2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7500958" y="1214422"/>
            <a:ext cx="1008063" cy="5762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dirty="0">
                <a:latin typeface="Verdana" pitchFamily="34" charset="0"/>
              </a:rPr>
              <a:t>3</a:t>
            </a:r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214282" y="3786190"/>
            <a:ext cx="1008063" cy="5762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>
                <a:latin typeface="Verdana" pitchFamily="34" charset="0"/>
              </a:rPr>
              <a:t>4</a:t>
            </a: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3071802" y="6281737"/>
            <a:ext cx="1008062" cy="5762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>
                <a:latin typeface="Verdana" pitchFamily="34" charset="0"/>
              </a:rPr>
              <a:t>5</a:t>
            </a:r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8135937" y="4357694"/>
            <a:ext cx="1008063" cy="5762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dirty="0">
                <a:latin typeface="Verdana" pitchFamily="34" charset="0"/>
              </a:rPr>
              <a:t>6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857232"/>
            <a:ext cx="8230166" cy="1143240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是什么礼仪</a:t>
            </a:r>
            <a:endParaRPr lang="zh-CN" altLang="en-US" sz="4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46310"/>
            <a:ext cx="8229600" cy="45259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各种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社会交往活动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约定俗成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的程序和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方式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律己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、敬人的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过程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2" name="Picture 4" descr="0907051133bb90d7dd20e3aa0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4786322"/>
            <a:ext cx="2526841" cy="175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第一部分 礼仪的基本概述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57290" y="2214554"/>
            <a:ext cx="3959225" cy="3341688"/>
          </a:xfrm>
        </p:spPr>
        <p:txBody>
          <a:bodyPr/>
          <a:lstStyle/>
          <a:p>
            <a:pPr>
              <a:lnSpc>
                <a:spcPct val="130000"/>
              </a:lnSpc>
              <a:buClr>
                <a:schemeClr val="tx1"/>
              </a:buClr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过于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休闲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忌过于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花哨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忌过于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紧身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穿法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36868" name="图片 1" descr="3afb3a1f2d5630d7a68669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2852739"/>
            <a:ext cx="3192462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6304" y="928670"/>
            <a:ext cx="3431391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男性着装礼仪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/>
      <p:bldP spid="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2068110_194511015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63" y="4808539"/>
            <a:ext cx="2030412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 descr="200922585045618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690" y="1341439"/>
            <a:ext cx="1819275" cy="33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 descr="20093613951693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5" y="3860801"/>
            <a:ext cx="2232025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 descr="20071226203837702_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4302" y="2997201"/>
            <a:ext cx="1973263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 descr="2068110_194511015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8" y="4808539"/>
            <a:ext cx="2030412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7" descr="DSC098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1142984"/>
            <a:ext cx="320357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Rectangle 8"/>
          <p:cNvSpPr>
            <a:spLocks noGrp="1" noChangeArrowheads="1"/>
          </p:cNvSpPr>
          <p:nvPr>
            <p:ph type="title"/>
          </p:nvPr>
        </p:nvSpPr>
        <p:spPr>
          <a:xfrm>
            <a:off x="5148265" y="274639"/>
            <a:ext cx="3538537" cy="777875"/>
          </a:xfrm>
          <a:solidFill>
            <a:srgbClr val="0000FF"/>
          </a:solidFill>
          <a:effectLst>
            <a:outerShdw sy="-50000" kx="-2453608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着装点评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428596" y="2779712"/>
            <a:ext cx="792162" cy="6492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>
                <a:latin typeface="Verdana" pitchFamily="34" charset="0"/>
              </a:rPr>
              <a:t>1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2268538" y="5876925"/>
            <a:ext cx="792162" cy="6492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>
                <a:latin typeface="Verdana" pitchFamily="34" charset="0"/>
              </a:rPr>
              <a:t>2</a:t>
            </a:r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5508627" y="5949950"/>
            <a:ext cx="792163" cy="6492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>
                <a:latin typeface="Verdana" pitchFamily="34" charset="0"/>
              </a:rPr>
              <a:t>3</a:t>
            </a: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8172452" y="5229225"/>
            <a:ext cx="792163" cy="6492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>
                <a:latin typeface="Verdana" pitchFamily="34" charset="0"/>
              </a:rPr>
              <a:t>5</a:t>
            </a: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6156327" y="2276475"/>
            <a:ext cx="792163" cy="6492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>
                <a:latin typeface="Verdana" pitchFamily="34" charset="0"/>
              </a:rPr>
              <a:t>4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828814"/>
            <a:ext cx="8072494" cy="3743326"/>
          </a:xfrm>
          <a:solidFill>
            <a:schemeClr val="bg1"/>
          </a:solidFill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                       “三个三规则”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三色</a:t>
            </a:r>
            <a:r>
              <a:rPr lang="zh-CN" altLang="en-US" sz="3600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原则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全身着色在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三种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之内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三一</a:t>
            </a:r>
            <a:r>
              <a:rPr lang="zh-CN" altLang="en-US" sz="3600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定律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鞋子、腰带、公文包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同一颜色，首选黑色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三个</a:t>
            </a:r>
            <a:r>
              <a:rPr lang="zh-CN" altLang="en-US" sz="3600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袖子商标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没拆；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纽扣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没扣好。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                  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袜子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没搭配好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6304" y="928670"/>
            <a:ext cx="3431391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西装的穿法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20091122506401_2"/>
          <p:cNvPicPr>
            <a:picLocks noChangeAspect="1" noChangeArrowheads="1"/>
          </p:cNvPicPr>
          <p:nvPr/>
        </p:nvPicPr>
        <p:blipFill>
          <a:blip r:embed="rId2" cstate="print"/>
          <a:srcRect l="15788" t="5756" r="14432" b="8496"/>
          <a:stretch>
            <a:fillRect/>
          </a:stretch>
        </p:blipFill>
        <p:spPr bwMode="auto">
          <a:xfrm>
            <a:off x="3419445" y="3175989"/>
            <a:ext cx="2197871" cy="361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 descr="20091123049215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9493" y="3175990"/>
            <a:ext cx="2330064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229600" cy="2160588"/>
          </a:xfrm>
        </p:spPr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单排</a:t>
            </a:r>
            <a:r>
              <a:rPr lang="zh-CN" altLang="en-US" sz="2800" b="1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一粒扣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的系法：</a:t>
            </a:r>
          </a:p>
          <a:p>
            <a:r>
              <a:rPr lang="zh-CN" altLang="en-US" sz="2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单排</a:t>
            </a:r>
            <a:r>
              <a:rPr lang="zh-CN" altLang="en-US" sz="2800" b="1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两粒扣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的系法：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讲究扣上不扣下，即只系上边一粒</a:t>
            </a:r>
          </a:p>
          <a:p>
            <a:r>
              <a:rPr lang="zh-CN" altLang="en-US" sz="2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单排</a:t>
            </a:r>
            <a:r>
              <a:rPr lang="zh-CN" altLang="en-US" sz="2800" b="1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三粒扣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的系法：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可系中间一粒，也可以系上上面两粒</a:t>
            </a:r>
          </a:p>
          <a:p>
            <a:r>
              <a:rPr lang="zh-CN" altLang="en-US" sz="2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双排扣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的系法：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凡是可以系上的纽扣一律都要系上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941" name="Picture 5" descr="车展男模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3175990"/>
            <a:ext cx="2543708" cy="355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2303" y="1766893"/>
            <a:ext cx="6264275" cy="2447925"/>
          </a:xfrm>
        </p:spPr>
        <p:txBody>
          <a:bodyPr/>
          <a:lstStyle/>
          <a:p>
            <a:pPr>
              <a:lnSpc>
                <a:spcPct val="140000"/>
              </a:lnSpc>
              <a:buClr>
                <a:schemeClr val="tx1"/>
              </a:buClr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1、不戴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有碍工作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的饰物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2、不戴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炫耀财力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的饰物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3、不戴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突出个性、过于夸张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的饰物</a:t>
            </a:r>
          </a:p>
        </p:txBody>
      </p:sp>
      <p:pic>
        <p:nvPicPr>
          <p:cNvPr id="41988" name="Picture 4" descr="200811181131485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3925657"/>
            <a:ext cx="1731964" cy="250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 descr="2008116221214379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4572008"/>
            <a:ext cx="4010481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 descr="20071220133942720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3972983"/>
            <a:ext cx="1821035" cy="24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6304" y="928670"/>
            <a:ext cx="3431391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饰物佩戴“三不”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 descr="1546188_191120006_2"/>
          <p:cNvPicPr>
            <a:picLocks noChangeAspect="1" noChangeArrowheads="1"/>
          </p:cNvPicPr>
          <p:nvPr/>
        </p:nvPicPr>
        <p:blipFill>
          <a:blip r:embed="rId2" cstate="print"/>
          <a:srcRect l="49249" b="51125"/>
          <a:stretch>
            <a:fillRect/>
          </a:stretch>
        </p:blipFill>
        <p:spPr bwMode="auto">
          <a:xfrm>
            <a:off x="2022492" y="3143248"/>
            <a:ext cx="5049838" cy="340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WordArt 4"/>
          <p:cNvSpPr>
            <a:spLocks noChangeArrowheads="1" noChangeShapeType="1"/>
          </p:cNvSpPr>
          <p:nvPr/>
        </p:nvSpPr>
        <p:spPr bwMode="auto">
          <a:xfrm>
            <a:off x="2714612" y="1268414"/>
            <a:ext cx="3673475" cy="1366837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3600" b="1" kern="10" spc="72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宋体"/>
                <a:ea typeface="宋体"/>
              </a:rPr>
              <a:t>仪态篇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05042" y="2349501"/>
            <a:ext cx="4895850" cy="255587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）垂放   （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）背手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）递物   （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）邀请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）鼓掌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56304" y="928670"/>
            <a:ext cx="3431391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常用手势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WordArt 3"/>
          <p:cNvSpPr>
            <a:spLocks noChangeArrowheads="1" noChangeShapeType="1"/>
          </p:cNvSpPr>
          <p:nvPr/>
        </p:nvSpPr>
        <p:spPr bwMode="auto">
          <a:xfrm rot="5400000">
            <a:off x="1389836" y="3467892"/>
            <a:ext cx="1728788" cy="10795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b="1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垂放</a:t>
            </a:r>
          </a:p>
        </p:txBody>
      </p:sp>
      <p:pic>
        <p:nvPicPr>
          <p:cNvPr id="55300" name="Picture 4" descr="女士双臂侧放式站姿"/>
          <p:cNvPicPr>
            <a:picLocks noChangeAspect="1" noChangeArrowheads="1"/>
          </p:cNvPicPr>
          <p:nvPr/>
        </p:nvPicPr>
        <p:blipFill>
          <a:blip r:embed="rId2" cstate="print"/>
          <a:srcRect l="29698" r="27243"/>
          <a:stretch>
            <a:fillRect/>
          </a:stretch>
        </p:blipFill>
        <p:spPr bwMode="auto">
          <a:xfrm>
            <a:off x="4214810" y="2428868"/>
            <a:ext cx="2347919" cy="40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56304" y="928670"/>
            <a:ext cx="3431391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常用手势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WordArt 3"/>
          <p:cNvSpPr>
            <a:spLocks noChangeArrowheads="1" noChangeShapeType="1"/>
          </p:cNvSpPr>
          <p:nvPr/>
        </p:nvSpPr>
        <p:spPr bwMode="auto">
          <a:xfrm rot="5400000">
            <a:off x="6768306" y="3248819"/>
            <a:ext cx="1728788" cy="10795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endParaRPr lang="zh-CN" altLang="en-US" sz="3600" b="1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  <p:pic>
        <p:nvPicPr>
          <p:cNvPr id="56324" name="Picture 4" descr="gf2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2428868"/>
            <a:ext cx="3590940" cy="408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6304" y="928670"/>
            <a:ext cx="3431391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常用手势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WordArt 3"/>
          <p:cNvSpPr>
            <a:spLocks noChangeArrowheads="1" noChangeShapeType="1"/>
          </p:cNvSpPr>
          <p:nvPr/>
        </p:nvSpPr>
        <p:spPr bwMode="auto">
          <a:xfrm rot="5400000">
            <a:off x="1389836" y="3467892"/>
            <a:ext cx="1728788" cy="10795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b="1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背手</a:t>
            </a:r>
            <a:endParaRPr lang="zh-CN" altLang="en-US" sz="3600" b="1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 descr="2008324105320301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2143116"/>
            <a:ext cx="44640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6304" y="928670"/>
            <a:ext cx="3431391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常用手势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WordArt 3"/>
          <p:cNvSpPr>
            <a:spLocks noChangeArrowheads="1" noChangeShapeType="1"/>
          </p:cNvSpPr>
          <p:nvPr/>
        </p:nvSpPr>
        <p:spPr bwMode="auto">
          <a:xfrm rot="5400000">
            <a:off x="1389836" y="3467892"/>
            <a:ext cx="1728788" cy="10795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b="1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递物</a:t>
            </a:r>
            <a:endParaRPr lang="zh-CN" altLang="en-US" sz="3600" b="1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857232"/>
            <a:ext cx="8230166" cy="1143240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是什么职场礼仪</a:t>
            </a:r>
            <a:endParaRPr lang="zh-CN" altLang="en-US" sz="4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46310"/>
            <a:ext cx="8229600" cy="45259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职场人士待人接物的标准化做法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一个人职业化素养的具体体现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第一部分 礼仪的基本概述</a:t>
            </a:r>
          </a:p>
        </p:txBody>
      </p:sp>
      <p:pic>
        <p:nvPicPr>
          <p:cNvPr id="6" name="Picture 2" descr="708502_110649095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3714752"/>
            <a:ext cx="2928926" cy="269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 descr="xlzd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2143116"/>
            <a:ext cx="4392612" cy="32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6304" y="928670"/>
            <a:ext cx="3431391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常用手势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WordArt 3"/>
          <p:cNvSpPr>
            <a:spLocks noChangeArrowheads="1" noChangeShapeType="1"/>
          </p:cNvSpPr>
          <p:nvPr/>
        </p:nvSpPr>
        <p:spPr bwMode="auto">
          <a:xfrm rot="5400000">
            <a:off x="1389836" y="3467892"/>
            <a:ext cx="1728788" cy="10795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b="1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邀请</a:t>
            </a:r>
            <a:endParaRPr lang="zh-CN" altLang="en-US" sz="3600" b="1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 descr="拍手鼓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2214554"/>
            <a:ext cx="316071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56304" y="928670"/>
            <a:ext cx="3431391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常用手势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WordArt 3"/>
          <p:cNvSpPr>
            <a:spLocks noChangeArrowheads="1" noChangeShapeType="1"/>
          </p:cNvSpPr>
          <p:nvPr/>
        </p:nvSpPr>
        <p:spPr bwMode="auto">
          <a:xfrm rot="5400000">
            <a:off x="1389836" y="3467892"/>
            <a:ext cx="1728788" cy="10795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b="1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鼓掌</a:t>
            </a:r>
            <a:endParaRPr lang="zh-CN" altLang="en-US" sz="3600" b="1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1"/>
            <a:ext cx="7126288" cy="3032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易误解的手势：比如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OK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不卫生的手势：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搔头皮、掏耳朵、剔牙齿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欠稳妥的动作：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咬手指、摸鼻子、挠头发、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                       折衣角、抬胳膊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非敬人的手势：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指指戳戳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420" name="Picture 4" descr="2045163_175528087033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3484564"/>
            <a:ext cx="1500188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6304" y="928670"/>
            <a:ext cx="3431391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禁忌手势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Img2638774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5" y="1844676"/>
            <a:ext cx="1874837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4" descr="dd5a94d0caf7c51a9a5027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90" y="1844676"/>
            <a:ext cx="2124075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5" descr="u=2015682185,2611757561&amp;fm=0&amp;gp=4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250" y="4508500"/>
            <a:ext cx="15875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6" descr="2009030207564367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590" y="1844676"/>
            <a:ext cx="180022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7" descr="200942110173119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3802" y="1844676"/>
            <a:ext cx="166052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8" name="Picture 8" descr="zy2_17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2363" y="4365625"/>
            <a:ext cx="25209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856304" y="928670"/>
            <a:ext cx="3431391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禁忌手势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785926"/>
            <a:ext cx="8229600" cy="965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基本要求：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挺、直、高</a:t>
            </a:r>
          </a:p>
        </p:txBody>
      </p:sp>
      <p:pic>
        <p:nvPicPr>
          <p:cNvPr id="63493" name="Picture 5" descr="1537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689119"/>
            <a:ext cx="2286016" cy="616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6" descr="63985_224308001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714620"/>
            <a:ext cx="2828925" cy="384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643174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基本举止礼仪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-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站姿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47835"/>
            <a:ext cx="8229600" cy="1323975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总体要求：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端端正正，挺胸收腹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肩平头正，双眼平视前方</a:t>
            </a:r>
          </a:p>
        </p:txBody>
      </p:sp>
      <p:pic>
        <p:nvPicPr>
          <p:cNvPr id="66564" name="Picture 4" descr="xlzd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3860800"/>
            <a:ext cx="2736850" cy="277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5" descr="xlzd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888" y="3860800"/>
            <a:ext cx="2881312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7" name="Picture 7" descr="xlzd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2" y="3860801"/>
            <a:ext cx="2620963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43174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基本举止礼仪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-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座姿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15442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7" y="809625"/>
            <a:ext cx="158432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2571736" y="2786058"/>
            <a:ext cx="792162" cy="2881312"/>
          </a:xfrm>
          <a:prstGeom prst="wedgeRectCallout">
            <a:avLst>
              <a:gd name="adj1" fmla="val -183870"/>
              <a:gd name="adj2" fmla="val 68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纵</a:t>
            </a:r>
          </a:p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向</a:t>
            </a:r>
          </a:p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拉</a:t>
            </a:r>
          </a:p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长</a:t>
            </a:r>
          </a:p>
        </p:txBody>
      </p:sp>
      <p:pic>
        <p:nvPicPr>
          <p:cNvPr id="69637" name="Picture 5" descr="人物摄影预览图 点击看大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438" y="1243014"/>
            <a:ext cx="2087562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AutoShape 6"/>
          <p:cNvSpPr>
            <a:spLocks noChangeArrowheads="1"/>
          </p:cNvSpPr>
          <p:nvPr/>
        </p:nvSpPr>
        <p:spPr bwMode="auto">
          <a:xfrm rot="16200000">
            <a:off x="4365619" y="2563811"/>
            <a:ext cx="1649412" cy="2951162"/>
          </a:xfrm>
          <a:prstGeom prst="wedgeEllipseCallout">
            <a:avLst>
              <a:gd name="adj1" fmla="val 92057"/>
              <a:gd name="adj2" fmla="val 80218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</a:rPr>
              <a:t>横向收紧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43174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基本举止礼仪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-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走姿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 descr="xinsrc_562090420081003125604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4429132"/>
            <a:ext cx="304800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719931" y="1934052"/>
            <a:ext cx="7704137" cy="328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rgbClr val="FF0066"/>
                </a:solidFill>
                <a:latin typeface="Verdana" pitchFamily="34" charset="0"/>
              </a:rPr>
              <a:t>1</a:t>
            </a:r>
            <a:r>
              <a:rPr lang="zh-CN" altLang="en-US" sz="2800" b="1" dirty="0">
                <a:solidFill>
                  <a:srgbClr val="FF0066"/>
                </a:solidFill>
                <a:latin typeface="Verdana" pitchFamily="34" charset="0"/>
              </a:rPr>
              <a:t>、陪同引导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Verdana" pitchFamily="34" charset="0"/>
              </a:rPr>
              <a:t>并排行走时</a:t>
            </a:r>
            <a:r>
              <a:rPr lang="zh-CN" altLang="en-US" sz="2800" b="1" dirty="0">
                <a:latin typeface="Verdana" pitchFamily="34" charset="0"/>
              </a:rPr>
              <a:t>：走</a:t>
            </a:r>
            <a:r>
              <a:rPr lang="zh-CN" altLang="en-US" sz="2800" b="1" dirty="0" smtClean="0">
                <a:latin typeface="Verdana" pitchFamily="34" charset="0"/>
              </a:rPr>
              <a:t>在来宾</a:t>
            </a:r>
            <a:r>
              <a:rPr lang="zh-CN" altLang="en-US" sz="2800" b="1" dirty="0" smtClean="0">
                <a:solidFill>
                  <a:srgbClr val="FF0066"/>
                </a:solidFill>
                <a:latin typeface="Verdana" pitchFamily="34" charset="0"/>
              </a:rPr>
              <a:t>左侧</a:t>
            </a:r>
            <a:endParaRPr lang="zh-CN" altLang="en-US" sz="2800" b="1" dirty="0">
              <a:solidFill>
                <a:srgbClr val="FF0066"/>
              </a:solidFill>
              <a:latin typeface="Verdana" pitchFamily="34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Verdana" pitchFamily="34" charset="0"/>
              </a:rPr>
              <a:t>一前一后行走时</a:t>
            </a:r>
            <a:r>
              <a:rPr lang="zh-CN" altLang="en-US" sz="2800" b="1" dirty="0">
                <a:latin typeface="Verdana" pitchFamily="34" charset="0"/>
              </a:rPr>
              <a:t>：走</a:t>
            </a:r>
            <a:r>
              <a:rPr lang="zh-CN" altLang="en-US" sz="2800" b="1" dirty="0" smtClean="0">
                <a:latin typeface="Verdana" pitchFamily="34" charset="0"/>
              </a:rPr>
              <a:t>在来宾的</a:t>
            </a:r>
            <a:r>
              <a:rPr lang="zh-CN" altLang="en-US" sz="2800" b="1" dirty="0">
                <a:latin typeface="Verdana" pitchFamily="34" charset="0"/>
              </a:rPr>
              <a:t>左侧前方， 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Verdana" pitchFamily="34" charset="0"/>
              </a:rPr>
              <a:t>                         整个身体半转向上级方 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Verdana" pitchFamily="34" charset="0"/>
              </a:rPr>
              <a:t>                         向，保持</a:t>
            </a:r>
            <a:r>
              <a:rPr lang="en-US" altLang="zh-CN" sz="2800" b="1" dirty="0">
                <a:latin typeface="Verdana" pitchFamily="34" charset="0"/>
              </a:rPr>
              <a:t>1</a:t>
            </a:r>
            <a:r>
              <a:rPr lang="zh-CN" altLang="en-US" sz="2800" b="1" dirty="0">
                <a:latin typeface="Verdana" pitchFamily="34" charset="0"/>
              </a:rPr>
              <a:t>米左右的距离。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Verdana" pitchFamily="34" charset="0"/>
              </a:rPr>
              <a:t>遇见拐角</a:t>
            </a:r>
            <a:r>
              <a:rPr lang="zh-CN" altLang="en-US" sz="2800" b="1" dirty="0">
                <a:latin typeface="Verdana" pitchFamily="34" charset="0"/>
              </a:rPr>
              <a:t>：</a:t>
            </a:r>
            <a:r>
              <a:rPr lang="zh-CN" altLang="en-US" sz="2800" b="1" dirty="0" smtClean="0">
                <a:latin typeface="Verdana" pitchFamily="34" charset="0"/>
              </a:rPr>
              <a:t>提醒来宾留意</a:t>
            </a:r>
            <a:r>
              <a:rPr lang="zh-CN" altLang="en-US" sz="2800" b="1" dirty="0">
                <a:latin typeface="Verdana" pitchFamily="34" charset="0"/>
              </a:rPr>
              <a:t>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43174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不同场景下的走姿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build="allAtOnce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857224" y="2071678"/>
            <a:ext cx="4464050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3600" b="1" dirty="0">
                <a:solidFill>
                  <a:srgbClr val="FF0066"/>
                </a:solidFill>
                <a:latin typeface="Verdana" pitchFamily="34" charset="0"/>
              </a:rPr>
              <a:t>2</a:t>
            </a:r>
            <a:r>
              <a:rPr lang="zh-CN" altLang="en-US" sz="3600" b="1" dirty="0">
                <a:solidFill>
                  <a:srgbClr val="FF0066"/>
                </a:solidFill>
                <a:latin typeface="Verdana" pitchFamily="34" charset="0"/>
              </a:rPr>
              <a:t>、上下楼梯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 dirty="0">
                <a:solidFill>
                  <a:srgbClr val="0000FF"/>
                </a:solidFill>
                <a:latin typeface="Verdana" pitchFamily="34" charset="0"/>
              </a:rPr>
              <a:t>靠右侧通行</a:t>
            </a:r>
            <a:endParaRPr lang="zh-CN" altLang="en-US" sz="3600" b="1" dirty="0">
              <a:latin typeface="Verdana" pitchFamily="34" charset="0"/>
            </a:endParaRPr>
          </a:p>
        </p:txBody>
      </p:sp>
      <p:pic>
        <p:nvPicPr>
          <p:cNvPr id="71684" name="Picture 4" descr="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516582"/>
            <a:ext cx="2655881" cy="398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43174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不同场景下的走姿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1112104_113523009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1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xfrm>
            <a:off x="3276600" y="274638"/>
            <a:ext cx="5410200" cy="1143000"/>
          </a:xfrm>
        </p:spPr>
        <p:txBody>
          <a:bodyPr/>
          <a:lstStyle/>
          <a:p>
            <a:r>
              <a:rPr lang="zh-CN" altLang="en-US" sz="5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本讲小结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132138" y="1989139"/>
            <a:ext cx="5554662" cy="4137025"/>
          </a:xfrm>
        </p:spPr>
        <p:txBody>
          <a:bodyPr/>
          <a:lstStyle/>
          <a:p>
            <a:r>
              <a:rPr lang="zh-CN" altLang="en-US" sz="4800" b="1">
                <a:latin typeface="微软雅黑" pitchFamily="34" charset="-122"/>
                <a:ea typeface="微软雅黑" pitchFamily="34" charset="-122"/>
              </a:rPr>
              <a:t>职场</a:t>
            </a:r>
            <a:r>
              <a:rPr lang="zh-CN" altLang="en-US" sz="4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仪容</a:t>
            </a:r>
            <a:r>
              <a:rPr lang="zh-CN" altLang="en-US" sz="4800" b="1">
                <a:latin typeface="微软雅黑" pitchFamily="34" charset="-122"/>
                <a:ea typeface="微软雅黑" pitchFamily="34" charset="-122"/>
              </a:rPr>
              <a:t>礼仪</a:t>
            </a:r>
          </a:p>
          <a:p>
            <a:r>
              <a:rPr lang="zh-CN" altLang="en-US" sz="4800" b="1">
                <a:latin typeface="微软雅黑" pitchFamily="34" charset="-122"/>
                <a:ea typeface="微软雅黑" pitchFamily="34" charset="-122"/>
              </a:rPr>
              <a:t>职场</a:t>
            </a:r>
            <a:r>
              <a:rPr lang="zh-CN" altLang="en-US" sz="4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仪表</a:t>
            </a:r>
            <a:r>
              <a:rPr lang="zh-CN" altLang="en-US" sz="4800" b="1">
                <a:latin typeface="微软雅黑" pitchFamily="34" charset="-122"/>
                <a:ea typeface="微软雅黑" pitchFamily="34" charset="-122"/>
              </a:rPr>
              <a:t>礼仪</a:t>
            </a:r>
          </a:p>
          <a:p>
            <a:r>
              <a:rPr lang="zh-CN" altLang="en-US" sz="4800" b="1">
                <a:latin typeface="微软雅黑" pitchFamily="34" charset="-122"/>
                <a:ea typeface="微软雅黑" pitchFamily="34" charset="-122"/>
              </a:rPr>
              <a:t>职场</a:t>
            </a:r>
            <a:r>
              <a:rPr lang="zh-CN" altLang="en-US" sz="4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仪态</a:t>
            </a:r>
            <a:r>
              <a:rPr lang="zh-CN" altLang="en-US" sz="4800" b="1">
                <a:latin typeface="微软雅黑" pitchFamily="34" charset="-122"/>
                <a:ea typeface="微软雅黑" pitchFamily="34" charset="-122"/>
              </a:rPr>
              <a:t>礼仪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857232"/>
            <a:ext cx="8230166" cy="1143240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职场礼仪的作用</a:t>
            </a:r>
            <a:endParaRPr lang="zh-CN" altLang="en-US" sz="4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290" y="2046310"/>
            <a:ext cx="7329510" cy="4525962"/>
          </a:xfrm>
        </p:spPr>
        <p:txBody>
          <a:bodyPr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内强素质</a:t>
            </a:r>
          </a:p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外塑形象</a:t>
            </a:r>
          </a:p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增进交往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第一部分 礼仪的基本概述</a:t>
            </a:r>
          </a:p>
        </p:txBody>
      </p:sp>
      <p:pic>
        <p:nvPicPr>
          <p:cNvPr id="8" name="Picture 3" descr="200862014114120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1804110"/>
            <a:ext cx="2391826" cy="469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979615" y="260351"/>
            <a:ext cx="4752975" cy="15128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5400" b="1">
                <a:latin typeface="微软雅黑" pitchFamily="34" charset="-122"/>
                <a:ea typeface="微软雅黑" pitchFamily="34" charset="-122"/>
              </a:rPr>
              <a:t>课程大纲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000101" y="2060575"/>
            <a:ext cx="7489825" cy="1081088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第一部分 礼仪的基本概述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00101" y="3429000"/>
            <a:ext cx="7489825" cy="1152525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第二部分 职业形象塑造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000101" y="4652963"/>
            <a:ext cx="7489825" cy="1439862"/>
          </a:xfrm>
          <a:prstGeom prst="flowChartAlternateProcess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第三部分 礼仪在职场中的运用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643050"/>
            <a:ext cx="4038600" cy="4525963"/>
          </a:xfrm>
          <a:ln w="38100">
            <a:solidFill>
              <a:srgbClr val="0000FF"/>
            </a:solidFill>
          </a:ln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日常交际礼仪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称呼礼仪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介绍礼仪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握手礼仪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名片礼仪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交谈礼仪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接待礼仪</a:t>
            </a:r>
          </a:p>
          <a:p>
            <a:pPr>
              <a:lnSpc>
                <a:spcPct val="90000"/>
              </a:lnSpc>
            </a:pP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643050"/>
            <a:ext cx="4038600" cy="4525963"/>
          </a:xfrm>
          <a:ln w="38100">
            <a:solidFill>
              <a:srgbClr val="0000FF"/>
            </a:solidFill>
          </a:ln>
        </p:spPr>
        <p:txBody>
          <a:bodyPr/>
          <a:lstStyle/>
          <a:p>
            <a:pPr algn="ctr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办公礼仪</a:t>
            </a: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办公室礼仪</a:t>
            </a: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相处礼仪</a:t>
            </a: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会议礼仪</a:t>
            </a: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通讯礼仪</a:t>
            </a: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电子邮件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礼仪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称呼礼仪</a:t>
            </a:r>
          </a:p>
        </p:txBody>
      </p:sp>
      <p:sp>
        <p:nvSpPr>
          <p:cNvPr id="13" name="矩形 12"/>
          <p:cNvSpPr/>
          <p:nvPr/>
        </p:nvSpPr>
        <p:spPr>
          <a:xfrm>
            <a:off x="2286016" y="2183209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职场称呼的种类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一般性称呼</a:t>
            </a:r>
          </a:p>
          <a:p>
            <a:pPr marL="0"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姓名类称呼</a:t>
            </a:r>
            <a:endParaRPr lang="en-US" altLang="zh-CN" sz="32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职务性称呼</a:t>
            </a:r>
          </a:p>
          <a:p>
            <a:pPr marL="0" lvl="1" algn="ctr"/>
            <a:endParaRPr lang="zh-CN" alt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831995"/>
            <a:ext cx="8208962" cy="4525963"/>
          </a:xfrm>
          <a:noFill/>
          <a:ln/>
        </p:spPr>
        <p:txBody>
          <a:bodyPr/>
          <a:lstStyle/>
          <a:p>
            <a:pPr marL="990600" lvl="1" indent="-533400"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忌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错误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marL="441325" lvl="1" indent="15875"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翟</a:t>
            </a:r>
            <a:r>
              <a:rPr lang="zh-CN" altLang="en-US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、曲 、单</a:t>
            </a:r>
            <a:r>
              <a:rPr lang="zh-CN" altLang="en-US" b="1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、纪、撒、仇、朴、区、查、任、燕</a:t>
            </a:r>
          </a:p>
          <a:p>
            <a:pPr marL="990600" lvl="1" indent="-533400"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忌绰号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称呼的禁忌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84314"/>
            <a:ext cx="9144000" cy="4968875"/>
          </a:xfrm>
          <a:solidFill>
            <a:schemeClr val="bg1"/>
          </a:solidFill>
          <a:ln/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公司内以职务称呼上级；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同事之间以双方习惯的方式称呼；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客户间以先生、小姐等相称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上班时间，公务活动时间，与公司业务有关场合，均须按以下规范称谓。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（姓）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总（含总经理、副总经理）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（姓）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经理（含经理、副经理）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（姓）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书记（如党支部书记）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（姓）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博士、医生、（各类职称、岗位）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                                 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称呼的规范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20081226103245862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1769" y="2000240"/>
            <a:ext cx="3500462" cy="4418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介绍礼仪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43042" y="1903433"/>
            <a:ext cx="5818199" cy="4525963"/>
          </a:xfrm>
          <a:noFill/>
        </p:spPr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先递名片再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自我介绍 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介绍时间简短 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内容要规范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331915" y="4916489"/>
            <a:ext cx="518282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单位 部门 职务 姓名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自我介绍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000100" y="2500306"/>
            <a:ext cx="714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原则：</a:t>
            </a:r>
            <a:endParaRPr lang="en-US" altLang="zh-CN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地位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高者</a:t>
            </a:r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有优先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知情权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介绍他人的顺序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076564" y="1966930"/>
            <a:ext cx="3024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国际公认</a:t>
            </a:r>
            <a:r>
              <a:rPr lang="zh-CN" altLang="en-US" sz="2400" b="1"/>
              <a:t>的介绍顺序是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932099" y="3119455"/>
            <a:ext cx="3168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3200" b="1">
              <a:solidFill>
                <a:srgbClr val="0000FF"/>
              </a:solidFill>
            </a:endParaRPr>
          </a:p>
          <a:p>
            <a:pPr algn="ctr"/>
            <a:endParaRPr lang="zh-CN" altLang="en-US" sz="3200" b="1"/>
          </a:p>
          <a:p>
            <a:pPr algn="ctr"/>
            <a:endParaRPr lang="zh-CN" altLang="en-US" sz="3200" b="1"/>
          </a:p>
          <a:p>
            <a:pPr algn="ctr"/>
            <a:endParaRPr lang="zh-CN" altLang="en-US" sz="3200" b="1"/>
          </a:p>
          <a:p>
            <a:pPr algn="ctr"/>
            <a:endParaRPr lang="zh-CN" altLang="en-US" sz="3200" b="1"/>
          </a:p>
          <a:p>
            <a:pPr algn="ctr"/>
            <a:endParaRPr lang="zh-CN" altLang="en-US" sz="3200" b="1"/>
          </a:p>
        </p:txBody>
      </p:sp>
      <p:graphicFrame>
        <p:nvGraphicFramePr>
          <p:cNvPr id="86021" name="Group 5"/>
          <p:cNvGraphicFramePr>
            <a:graphicFrameLocks noGrp="1"/>
          </p:cNvGraphicFramePr>
          <p:nvPr>
            <p:ph sz="half" idx="2"/>
          </p:nvPr>
        </p:nvGraphicFramePr>
        <p:xfrm>
          <a:off x="2643174" y="2759093"/>
          <a:ext cx="3600450" cy="3384551"/>
        </p:xfrm>
        <a:graphic>
          <a:graphicData uri="http://schemas.openxmlformats.org/drawingml/2006/table">
            <a:tbl>
              <a:tblPr/>
              <a:tblGrid>
                <a:gridCol w="1800225"/>
                <a:gridCol w="1800225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先介绍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后介绍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  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   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年轻者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年长者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下  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上   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客   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主   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迟到者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早到者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44" name="Line 28"/>
          <p:cNvSpPr>
            <a:spLocks noChangeShapeType="1"/>
          </p:cNvSpPr>
          <p:nvPr/>
        </p:nvSpPr>
        <p:spPr bwMode="auto">
          <a:xfrm>
            <a:off x="4443399" y="2400317"/>
            <a:ext cx="0" cy="2873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介绍他人的顺序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20069281351237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8909" y="2204736"/>
            <a:ext cx="3786182" cy="465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握手的礼仪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857232"/>
            <a:ext cx="8230166" cy="1143240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职场礼仪的基本原则</a:t>
            </a:r>
            <a:endParaRPr lang="zh-CN" altLang="en-US" sz="4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290" y="2046310"/>
            <a:ext cx="7329510" cy="4525962"/>
          </a:xfrm>
        </p:spPr>
        <p:txBody>
          <a:bodyPr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尊重为本</a:t>
            </a:r>
          </a:p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善于表达</a:t>
            </a:r>
          </a:p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形式规范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第一部分 礼仪的基本概述</a:t>
            </a:r>
          </a:p>
        </p:txBody>
      </p:sp>
      <p:pic>
        <p:nvPicPr>
          <p:cNvPr id="6" name="Picture 4" descr="woshou2_0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3429000"/>
            <a:ext cx="3744913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2372369_120935012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4577" y="2924176"/>
            <a:ext cx="3019425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7" name="AutoShape 3"/>
          <p:cNvSpPr>
            <a:spLocks noChangeArrowheads="1"/>
          </p:cNvSpPr>
          <p:nvPr/>
        </p:nvSpPr>
        <p:spPr bwMode="auto">
          <a:xfrm>
            <a:off x="468315" y="1974862"/>
            <a:ext cx="5832475" cy="3097212"/>
          </a:xfrm>
          <a:prstGeom prst="cloudCallout">
            <a:avLst>
              <a:gd name="adj1" fmla="val 46681"/>
              <a:gd name="adj2" fmla="val 3482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zh-CN" altLang="en-US" sz="9600">
              <a:solidFill>
                <a:srgbClr val="FFFF00"/>
              </a:solidFill>
            </a:endParaRP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2565401"/>
            <a:ext cx="4464050" cy="1392238"/>
          </a:xfrm>
        </p:spPr>
        <p:txBody>
          <a:bodyPr/>
          <a:lstStyle/>
          <a:p>
            <a:r>
              <a:rPr lang="zh-CN" altLang="en-US" sz="5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位高者居前</a:t>
            </a:r>
            <a:r>
              <a:rPr lang="zh-CN" altLang="en-US" sz="5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伸手的顺序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428736"/>
            <a:ext cx="7786688" cy="4730764"/>
          </a:xfrm>
          <a:noFill/>
          <a:ln/>
        </p:spPr>
        <p:txBody>
          <a:bodyPr/>
          <a:lstStyle/>
          <a:p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主人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、长辈、上司、女士先伸出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手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客人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、晚辈、下属、男士再相迎握手</a:t>
            </a:r>
          </a:p>
        </p:txBody>
      </p:sp>
      <p:pic>
        <p:nvPicPr>
          <p:cNvPr id="89091" name="Picture 3" descr="图片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2" y="3789364"/>
            <a:ext cx="3457575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伸手的顺序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4017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7" y="4449831"/>
            <a:ext cx="3744119" cy="208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2415450"/>
            <a:ext cx="7772400" cy="41148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手</a:t>
            </a:r>
            <a:r>
              <a:rPr lang="zh-CN" altLang="en-US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位与力度：虎口相对，大拇指放松、四指回握并稍用力</a:t>
            </a:r>
            <a:endParaRPr lang="zh-CN" altLang="en-US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时间 ：</a:t>
            </a:r>
            <a:r>
              <a:rPr lang="en-US" altLang="zh-CN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秒以上</a:t>
            </a:r>
            <a:r>
              <a:rPr lang="en-US" altLang="zh-CN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秒以内</a:t>
            </a:r>
            <a:endParaRPr lang="zh-CN" altLang="en-US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寒喧与表情配合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握手的要点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3" name="Picture 3" descr="20084106453960_2"/>
          <p:cNvPicPr>
            <a:picLocks noChangeAspect="1" noChangeArrowheads="1"/>
          </p:cNvPicPr>
          <p:nvPr/>
        </p:nvPicPr>
        <p:blipFill>
          <a:blip r:embed="rId2" cstate="print"/>
          <a:srcRect r="-1680" b="2548"/>
          <a:stretch>
            <a:fillRect/>
          </a:stretch>
        </p:blipFill>
        <p:spPr bwMode="auto">
          <a:xfrm>
            <a:off x="250825" y="1412875"/>
            <a:ext cx="23050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87677" y="1916113"/>
            <a:ext cx="5554663" cy="2189162"/>
          </a:xfrm>
          <a:solidFill>
            <a:schemeClr val="accent1"/>
          </a:solidFill>
          <a:ln/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名片是重要的交际工具。</a:t>
            </a: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它直接承载着个人信息。</a:t>
            </a: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担负着保持联系的重任。</a:t>
            </a:r>
          </a:p>
        </p:txBody>
      </p:sp>
      <p:pic>
        <p:nvPicPr>
          <p:cNvPr id="92165" name="Picture 5" descr="3 名片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7338" y="5157789"/>
            <a:ext cx="3776662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名片礼仪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9" y="3876444"/>
            <a:ext cx="4855967" cy="298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90" y="1557338"/>
            <a:ext cx="5616575" cy="424815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起身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站立，走上前去，</a:t>
            </a:r>
            <a:r>
              <a:rPr lang="zh-CN" altLang="en-US" sz="2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双手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将名片</a:t>
            </a:r>
            <a:br>
              <a:rPr lang="zh-CN" altLang="en-US" sz="2800" b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正面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对着客人后</a:t>
            </a:r>
            <a:r>
              <a:rPr lang="zh-CN" altLang="en-US" sz="2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递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给客人。</a:t>
            </a:r>
            <a:br>
              <a:rPr lang="zh-CN" altLang="en-US" sz="2800" b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递人时，</a:t>
            </a:r>
            <a:r>
              <a:rPr lang="zh-CN" altLang="en-US" sz="2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应说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：“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多多关照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800" b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常联系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”“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请多指教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等话语，</a:t>
            </a:r>
            <a:br>
              <a:rPr lang="zh-CN" altLang="en-US" sz="2800" b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或做自我介绍。</a:t>
            </a:r>
          </a:p>
        </p:txBody>
      </p:sp>
      <p:pic>
        <p:nvPicPr>
          <p:cNvPr id="93189" name="Picture 5" descr="3 名片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1785926"/>
            <a:ext cx="213360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递交名片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28926" y="1857364"/>
            <a:ext cx="3241675" cy="1943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起身</a:t>
            </a:r>
            <a:r>
              <a:rPr lang="zh-CN" altLang="en-US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站立</a:t>
            </a:r>
            <a:br>
              <a:rPr lang="zh-CN" altLang="en-US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双手</a:t>
            </a:r>
            <a:r>
              <a:rPr lang="zh-CN" altLang="en-US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捧接</a:t>
            </a:r>
            <a:br>
              <a:rPr lang="zh-CN" altLang="en-US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默读</a:t>
            </a:r>
            <a:r>
              <a:rPr lang="zh-CN" altLang="en-US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一遍</a:t>
            </a:r>
          </a:p>
        </p:txBody>
      </p:sp>
      <p:pic>
        <p:nvPicPr>
          <p:cNvPr id="94212" name="Picture 4" descr="3 名片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4005264"/>
            <a:ext cx="3624262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3" name="Picture 5" descr="3 名片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860801"/>
            <a:ext cx="3455988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4" name="Picture 6" descr="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5600" y="5373688"/>
            <a:ext cx="1087438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接受名片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200918215540648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714488"/>
            <a:ext cx="3514718" cy="487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交谈的礼仪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200811720442237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2786058"/>
            <a:ext cx="2571736" cy="386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接待礼仪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00201"/>
            <a:ext cx="2520950" cy="4525963"/>
          </a:xfrm>
          <a:gradFill rotWithShape="1">
            <a:gsLst>
              <a:gs pos="0">
                <a:schemeClr val="bg1"/>
              </a:gs>
              <a:gs pos="100000">
                <a:srgbClr val="66FF66"/>
              </a:gs>
            </a:gsLst>
            <a:lin ang="5400000" scaled="1"/>
          </a:gradFill>
          <a:ln w="38100"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接待三声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— 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来有迎声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— 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问有答声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— 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去有送声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987677" y="1628776"/>
            <a:ext cx="2879725" cy="4525963"/>
          </a:xfrm>
          <a:gradFill rotWithShape="1">
            <a:gsLst>
              <a:gs pos="0">
                <a:schemeClr val="bg1"/>
              </a:gs>
              <a:gs pos="100000">
                <a:srgbClr val="66FF66"/>
              </a:gs>
            </a:gsLst>
            <a:lin ang="5400000" scaled="1"/>
          </a:gradFill>
          <a:ln w="38100">
            <a:solidFill>
              <a:srgbClr val="000000"/>
            </a:solidFill>
          </a:ln>
        </p:spPr>
        <p:txBody>
          <a:bodyPr/>
          <a:lstStyle/>
          <a:p>
            <a:pPr algn="ctr">
              <a:lnSpc>
                <a:spcPct val="140000"/>
              </a:lnSpc>
              <a:buNone/>
            </a:pPr>
            <a:r>
              <a:rPr lang="zh-CN" altLang="en-US" sz="36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文明十字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你好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、请、谢谢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对不起、再见</a:t>
            </a:r>
          </a:p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6372225" y="1628776"/>
            <a:ext cx="25209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 sz="2800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6084889" y="1628776"/>
            <a:ext cx="2879725" cy="45259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66FF6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6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热情三到</a:t>
            </a: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  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眼 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 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口  到</a:t>
            </a: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 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意  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接待礼仪三要素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nimBg="1" autoUpdateAnimBg="0"/>
      <p:bldP spid="104452" grpId="0" build="p" animBg="1" autoUpdateAnimBg="0"/>
      <p:bldP spid="104454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Oval 2"/>
          <p:cNvSpPr>
            <a:spLocks noChangeArrowheads="1"/>
          </p:cNvSpPr>
          <p:nvPr/>
        </p:nvSpPr>
        <p:spPr bwMode="auto">
          <a:xfrm>
            <a:off x="2" y="3068639"/>
            <a:ext cx="2303463" cy="1296987"/>
          </a:xfrm>
          <a:prstGeom prst="ellipse">
            <a:avLst/>
          </a:prstGeom>
          <a:gradFill rotWithShape="1">
            <a:gsLst>
              <a:gs pos="0">
                <a:srgbClr val="669900"/>
              </a:gs>
              <a:gs pos="100000">
                <a:srgbClr val="0000CC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5476" name="Picture 4" descr="2008814235026826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4327526"/>
            <a:ext cx="262731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50825" y="3213100"/>
            <a:ext cx="1944688" cy="100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6600" b="1">
                <a:solidFill>
                  <a:srgbClr val="FFFF00"/>
                </a:solidFill>
              </a:rPr>
              <a:t>上茶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5867400" y="5805489"/>
            <a:ext cx="20891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5400" b="1">
              <a:solidFill>
                <a:srgbClr val="FFFF00"/>
              </a:solidFill>
            </a:endParaRP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51165" y="1989139"/>
            <a:ext cx="6192837" cy="3273425"/>
          </a:xfrm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、待客人入座后再取出茶杯。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、从客人的左边给客人上茶。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、茶倒杯子的五分之四即可。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敬茶的礼仪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05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05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utoUpdateAnimBg="0"/>
      <p:bldP spid="105478" grpId="0" autoUpdateAnimBg="0"/>
      <p:bldP spid="10547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10022422280636d33c78b5eeb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339975" y="333375"/>
            <a:ext cx="4895850" cy="1143000"/>
          </a:xfrm>
        </p:spPr>
        <p:txBody>
          <a:bodyPr/>
          <a:lstStyle/>
          <a:p>
            <a:r>
              <a:rPr lang="zh-CN" altLang="en-US" sz="5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本讲小结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1116015" y="2492375"/>
            <a:ext cx="6480175" cy="10080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FF"/>
              </a:gs>
              <a:gs pos="100000">
                <a:srgbClr val="3399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4400" b="1" dirty="0"/>
              <a:t>职场礼仪的</a:t>
            </a:r>
            <a:r>
              <a:rPr lang="zh-CN" altLang="en-US" sz="4400" b="1" dirty="0">
                <a:solidFill>
                  <a:srgbClr val="FF0000"/>
                </a:solidFill>
              </a:rPr>
              <a:t>定</a:t>
            </a:r>
            <a:r>
              <a:rPr lang="zh-CN" altLang="en-US" sz="4400" b="1" dirty="0">
                <a:solidFill>
                  <a:srgbClr val="FF0066"/>
                </a:solidFill>
              </a:rPr>
              <a:t>义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116015" y="4005263"/>
            <a:ext cx="410686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 dirty="0"/>
              <a:t>职场礼仪的</a:t>
            </a:r>
            <a:r>
              <a:rPr lang="zh-CN" altLang="en-US" sz="4400" b="1" dirty="0">
                <a:solidFill>
                  <a:srgbClr val="FF0066"/>
                </a:solidFill>
              </a:rPr>
              <a:t>作用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116014" y="5445126"/>
            <a:ext cx="45386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 dirty="0"/>
              <a:t>职场礼仪的</a:t>
            </a:r>
            <a:r>
              <a:rPr lang="zh-CN" altLang="en-US" sz="4400" b="1" dirty="0">
                <a:solidFill>
                  <a:srgbClr val="FF0000"/>
                </a:solidFill>
              </a:rPr>
              <a:t>原</a:t>
            </a:r>
            <a:r>
              <a:rPr lang="zh-CN" altLang="en-US" sz="4400" b="1" dirty="0">
                <a:solidFill>
                  <a:srgbClr val="FF0066"/>
                </a:solidFill>
              </a:rPr>
              <a:t>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9840" y="2492376"/>
            <a:ext cx="4103687" cy="3724275"/>
          </a:xfrm>
        </p:spPr>
        <p:txBody>
          <a:bodyPr/>
          <a:lstStyle/>
          <a:p>
            <a:r>
              <a:rPr lang="zh-CN" altLang="en-US" sz="4400" b="1">
                <a:latin typeface="微软雅黑" pitchFamily="34" charset="-122"/>
                <a:ea typeface="微软雅黑" pitchFamily="34" charset="-122"/>
              </a:rPr>
              <a:t>会议文件要求</a:t>
            </a:r>
          </a:p>
          <a:p>
            <a:r>
              <a:rPr lang="zh-CN" altLang="en-US" sz="4400" b="1">
                <a:latin typeface="微软雅黑" pitchFamily="34" charset="-122"/>
                <a:ea typeface="微软雅黑" pitchFamily="34" charset="-122"/>
              </a:rPr>
              <a:t>会议通知要求</a:t>
            </a:r>
          </a:p>
          <a:p>
            <a:r>
              <a:rPr lang="zh-CN" altLang="en-US" sz="4400" b="1">
                <a:latin typeface="微软雅黑" pitchFamily="34" charset="-122"/>
                <a:ea typeface="微软雅黑" pitchFamily="34" charset="-122"/>
              </a:rPr>
              <a:t>会场布置要求 </a:t>
            </a:r>
          </a:p>
          <a:p>
            <a:r>
              <a:rPr lang="zh-CN" altLang="en-US" sz="4400" b="1">
                <a:latin typeface="微软雅黑" pitchFamily="34" charset="-122"/>
                <a:ea typeface="微软雅黑" pitchFamily="34" charset="-122"/>
              </a:rPr>
              <a:t>座位安排要求 </a:t>
            </a:r>
          </a:p>
          <a:p>
            <a:endParaRPr lang="zh-CN" altLang="en-US" sz="4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619250" y="2492376"/>
            <a:ext cx="1657350" cy="338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4000" b="1" dirty="0"/>
              <a:t>组</a:t>
            </a:r>
          </a:p>
          <a:p>
            <a:pPr algn="ctr"/>
            <a:r>
              <a:rPr lang="zh-CN" altLang="en-US" sz="4000" b="1" dirty="0"/>
              <a:t>织</a:t>
            </a:r>
          </a:p>
          <a:p>
            <a:pPr algn="ctr"/>
            <a:r>
              <a:rPr lang="zh-CN" altLang="en-US" sz="4000" b="1" dirty="0"/>
              <a:t>会</a:t>
            </a:r>
          </a:p>
          <a:p>
            <a:pPr algn="ctr"/>
            <a:r>
              <a:rPr lang="zh-CN" altLang="en-US" sz="4000" b="1" dirty="0" smtClean="0"/>
              <a:t>议</a:t>
            </a:r>
            <a:endParaRPr lang="zh-CN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会议的礼仪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7" name="Picture 3" descr="94744049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6013" y="2060576"/>
            <a:ext cx="7416800" cy="3889375"/>
          </a:xfrm>
          <a:ln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座次安排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-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单数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3" descr="top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90" y="2376489"/>
            <a:ext cx="7273925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座次安排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-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双数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1763713" y="2276476"/>
            <a:ext cx="2514600" cy="3962400"/>
          </a:xfrm>
          <a:prstGeom prst="rect">
            <a:avLst/>
          </a:prstGeom>
          <a:solidFill>
            <a:srgbClr val="CC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2503488" y="2836864"/>
            <a:ext cx="914400" cy="2378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en-US" sz="1000">
                <a:latin typeface="Times New Roman" pitchFamily="18" charset="0"/>
              </a:rPr>
              <a:t>         </a:t>
            </a:r>
          </a:p>
          <a:p>
            <a:pPr algn="ctr"/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</a:rPr>
              <a:t>会</a:t>
            </a:r>
          </a:p>
          <a:p>
            <a:pPr algn="ctr"/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</a:rPr>
              <a:t>谈</a:t>
            </a:r>
          </a:p>
          <a:p>
            <a:pPr algn="ctr"/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</a:rPr>
              <a:t>桌</a:t>
            </a:r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124075" y="4076701"/>
            <a:ext cx="342900" cy="296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1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2124077" y="3357563"/>
            <a:ext cx="360363" cy="287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5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2124075" y="4437064"/>
            <a:ext cx="342900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2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2124077" y="3716338"/>
            <a:ext cx="36036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3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2124077" y="4797426"/>
            <a:ext cx="360363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4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3419475" y="3357563"/>
            <a:ext cx="342900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4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3419475" y="4797426"/>
            <a:ext cx="342900" cy="296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5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3419475" y="4437064"/>
            <a:ext cx="342900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3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419475" y="3716339"/>
            <a:ext cx="342900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2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3419475" y="4076701"/>
            <a:ext cx="342900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1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5364163" y="2276476"/>
            <a:ext cx="2628900" cy="3960813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6049963" y="2870201"/>
            <a:ext cx="914400" cy="2378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en-US" sz="1400">
              <a:latin typeface="Times New Roman" pitchFamily="18" charset="0"/>
            </a:endParaRPr>
          </a:p>
          <a:p>
            <a:pPr algn="ctr"/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</a:rPr>
              <a:t>会</a:t>
            </a:r>
          </a:p>
          <a:p>
            <a:pPr algn="ctr"/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</a:rPr>
              <a:t>谈</a:t>
            </a:r>
          </a:p>
          <a:p>
            <a:pPr algn="ctr"/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</a:rPr>
              <a:t>桌</a:t>
            </a:r>
          </a:p>
          <a:p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125968" name="Rectangle 16"/>
          <p:cNvSpPr>
            <a:spLocks noChangeArrowheads="1"/>
          </p:cNvSpPr>
          <p:nvPr/>
        </p:nvSpPr>
        <p:spPr bwMode="auto">
          <a:xfrm>
            <a:off x="6964363" y="3960813"/>
            <a:ext cx="342900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1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69" name="Rectangle 17"/>
          <p:cNvSpPr>
            <a:spLocks noChangeArrowheads="1"/>
          </p:cNvSpPr>
          <p:nvPr/>
        </p:nvSpPr>
        <p:spPr bwMode="auto">
          <a:xfrm>
            <a:off x="6964363" y="3563939"/>
            <a:ext cx="342900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2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6964363" y="3168651"/>
            <a:ext cx="342900" cy="296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4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5707063" y="4752975"/>
            <a:ext cx="342900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4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72" name="Rectangle 20"/>
          <p:cNvSpPr>
            <a:spLocks noChangeArrowheads="1"/>
          </p:cNvSpPr>
          <p:nvPr/>
        </p:nvSpPr>
        <p:spPr bwMode="auto">
          <a:xfrm>
            <a:off x="5707063" y="4356101"/>
            <a:ext cx="342900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2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5707063" y="3960813"/>
            <a:ext cx="342900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1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74" name="Rectangle 22"/>
          <p:cNvSpPr>
            <a:spLocks noChangeArrowheads="1"/>
          </p:cNvSpPr>
          <p:nvPr/>
        </p:nvSpPr>
        <p:spPr bwMode="auto">
          <a:xfrm>
            <a:off x="5707063" y="3563939"/>
            <a:ext cx="342900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3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75" name="Rectangle 23"/>
          <p:cNvSpPr>
            <a:spLocks noChangeArrowheads="1"/>
          </p:cNvSpPr>
          <p:nvPr/>
        </p:nvSpPr>
        <p:spPr bwMode="auto">
          <a:xfrm>
            <a:off x="5707063" y="3168650"/>
            <a:ext cx="342900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5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76" name="Rectangle 24"/>
          <p:cNvSpPr>
            <a:spLocks noChangeArrowheads="1"/>
          </p:cNvSpPr>
          <p:nvPr/>
        </p:nvSpPr>
        <p:spPr bwMode="auto">
          <a:xfrm>
            <a:off x="6964363" y="4356101"/>
            <a:ext cx="342900" cy="300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3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77" name="Rectangle 25"/>
          <p:cNvSpPr>
            <a:spLocks noChangeArrowheads="1"/>
          </p:cNvSpPr>
          <p:nvPr/>
        </p:nvSpPr>
        <p:spPr bwMode="auto">
          <a:xfrm>
            <a:off x="6964363" y="4752975"/>
            <a:ext cx="342900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600">
                <a:solidFill>
                  <a:schemeClr val="hlink"/>
                </a:solidFill>
                <a:latin typeface="宋体" pitchFamily="2" charset="-122"/>
              </a:rPr>
              <a:t>5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2484438" y="6021389"/>
            <a:ext cx="1028700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400">
                <a:solidFill>
                  <a:schemeClr val="hlink"/>
                </a:solidFill>
                <a:latin typeface="Times New Roman" pitchFamily="18" charset="0"/>
              </a:rPr>
              <a:t>门</a:t>
            </a:r>
            <a:endParaRPr lang="zh-CN" altLang="en-US" sz="1400">
              <a:solidFill>
                <a:schemeClr val="hlink"/>
              </a:solidFill>
            </a:endParaRPr>
          </a:p>
        </p:txBody>
      </p:sp>
      <p:sp>
        <p:nvSpPr>
          <p:cNvPr id="125979" name="Rectangle 27"/>
          <p:cNvSpPr>
            <a:spLocks noChangeArrowheads="1"/>
          </p:cNvSpPr>
          <p:nvPr/>
        </p:nvSpPr>
        <p:spPr bwMode="auto">
          <a:xfrm>
            <a:off x="7740652" y="3644900"/>
            <a:ext cx="360363" cy="93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endParaRPr lang="zh-CN" altLang="en-US" sz="1600">
              <a:latin typeface="Times New Roman" pitchFamily="18" charset="0"/>
            </a:endParaRPr>
          </a:p>
          <a:p>
            <a:pPr algn="just"/>
            <a:r>
              <a:rPr lang="zh-CN" altLang="en-US" sz="1600">
                <a:solidFill>
                  <a:schemeClr val="hlink"/>
                </a:solidFill>
                <a:latin typeface="Times New Roman" pitchFamily="18" charset="0"/>
              </a:rPr>
              <a:t>门</a:t>
            </a:r>
            <a:endParaRPr lang="zh-CN" altLang="en-US" sz="1600">
              <a:solidFill>
                <a:schemeClr val="hlink"/>
              </a:solidFill>
            </a:endParaRPr>
          </a:p>
        </p:txBody>
      </p:sp>
      <p:sp>
        <p:nvSpPr>
          <p:cNvPr id="125981" name="AutoShape 29"/>
          <p:cNvSpPr>
            <a:spLocks noChangeArrowheads="1"/>
          </p:cNvSpPr>
          <p:nvPr/>
        </p:nvSpPr>
        <p:spPr bwMode="auto">
          <a:xfrm>
            <a:off x="3995738" y="3500440"/>
            <a:ext cx="647700" cy="720725"/>
          </a:xfrm>
          <a:prstGeom prst="wedgeEllipseCallout">
            <a:avLst>
              <a:gd name="adj1" fmla="val -91421"/>
              <a:gd name="adj2" fmla="val 53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尊位</a:t>
            </a:r>
          </a:p>
        </p:txBody>
      </p:sp>
      <p:sp>
        <p:nvSpPr>
          <p:cNvPr id="125982" name="AutoShape 30"/>
          <p:cNvSpPr>
            <a:spLocks noChangeArrowheads="1"/>
          </p:cNvSpPr>
          <p:nvPr/>
        </p:nvSpPr>
        <p:spPr bwMode="auto">
          <a:xfrm>
            <a:off x="4932363" y="3429001"/>
            <a:ext cx="647700" cy="720725"/>
          </a:xfrm>
          <a:prstGeom prst="wedgeEllipseCallout">
            <a:avLst>
              <a:gd name="adj1" fmla="val 61519"/>
              <a:gd name="adj2" fmla="val 48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尊位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座次安排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-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对谈</a:t>
            </a: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nimBg="1"/>
      <p:bldP spid="12596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7925" y="2357430"/>
            <a:ext cx="4248150" cy="3201987"/>
          </a:xfrm>
          <a:ln/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严守</a:t>
            </a:r>
            <a:r>
              <a:rPr lang="zh-CN" altLang="en-US" sz="3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会议时间 </a:t>
            </a:r>
          </a:p>
          <a:p>
            <a:r>
              <a:rPr lang="zh-CN" altLang="en-US" sz="36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遵守会场</a:t>
            </a:r>
            <a:r>
              <a:rPr lang="zh-CN" altLang="en-US" sz="3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秩序 </a:t>
            </a:r>
          </a:p>
          <a:p>
            <a:r>
              <a:rPr lang="zh-CN" altLang="en-US" sz="3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着装适合氛围 </a:t>
            </a:r>
          </a:p>
          <a:p>
            <a:r>
              <a:rPr lang="zh-CN" altLang="en-US" sz="3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服从会议安排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参加会议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3" descr="20084149493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90" y="1989138"/>
            <a:ext cx="28479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4" name="Picture 4" descr="547DHG5D26F61H68B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40" y="2420939"/>
            <a:ext cx="2752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5" name="Picture 5" descr="20084149493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890" y="1989138"/>
            <a:ext cx="28479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不当行为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 descr="09090321266eff596e0193328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1835150" y="2636838"/>
            <a:ext cx="5041900" cy="1143000"/>
          </a:xfrm>
        </p:spPr>
        <p:txBody>
          <a:bodyPr/>
          <a:lstStyle/>
          <a:p>
            <a:r>
              <a:rPr lang="zh-CN" altLang="en-US" sz="6600" b="1">
                <a:latin typeface="微软雅黑" pitchFamily="34" charset="-122"/>
                <a:ea typeface="微软雅黑" pitchFamily="34" charset="-122"/>
              </a:rPr>
              <a:t>通讯礼仪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3563939" y="4067175"/>
            <a:ext cx="18261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  <a:ea typeface="微软雅黑" pitchFamily="34" charset="-122"/>
              </a:rPr>
              <a:t>通讯礼仪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3419476" y="1722439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tx2"/>
                </a:solidFill>
                <a:ea typeface="微软雅黑" pitchFamily="34" charset="-122"/>
              </a:rPr>
              <a:t>通讯礼仪</a:t>
            </a:r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3779838" y="5013325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ea typeface="微软雅黑" pitchFamily="34" charset="-122"/>
              </a:rPr>
              <a:t>通讯礼仪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  <a:endParaRPr lang="zh-CN" altLang="en-US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通讯礼仪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utoUpdateAnimBg="0"/>
      <p:bldP spid="129028" grpId="0" autoUpdateAnimBg="0"/>
      <p:bldP spid="129029" grpId="0" autoUpdateAnimBg="0"/>
      <p:bldP spid="129031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66965"/>
            <a:ext cx="6300788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电话礼仪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7" y="1916113"/>
            <a:ext cx="6626225" cy="4525962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不选周一上午上班的前两个小时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不选周末下班前 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选晚间或午间休息时间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24" name="Picture 4" descr="213291_002839662_2"/>
          <p:cNvPicPr>
            <a:picLocks noChangeAspect="1" noChangeArrowheads="1"/>
          </p:cNvPicPr>
          <p:nvPr/>
        </p:nvPicPr>
        <p:blipFill>
          <a:blip r:embed="rId2" cstate="print"/>
          <a:srcRect b="7924"/>
          <a:stretch>
            <a:fillRect/>
          </a:stretch>
        </p:blipFill>
        <p:spPr bwMode="auto">
          <a:xfrm>
            <a:off x="5143504" y="4286256"/>
            <a:ext cx="3633788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通话的时间选择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3" descr="DL1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2643182"/>
            <a:ext cx="3384550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596" y="1857364"/>
            <a:ext cx="4857784" cy="4525963"/>
          </a:xfrm>
          <a:noFill/>
          <a:ln/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自我介绍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确定对方及问候 </a:t>
            </a: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简要说明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来电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事项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询问是否方便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沟通中及时确认信息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礼貌地结束谈话 </a:t>
            </a: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挂断电话 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重要信息书面确认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通话程序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979615" y="260351"/>
            <a:ext cx="4752975" cy="15128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5400" b="1">
                <a:latin typeface="微软雅黑" pitchFamily="34" charset="-122"/>
                <a:ea typeface="微软雅黑" pitchFamily="34" charset="-122"/>
              </a:rPr>
              <a:t>课程大纲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000101" y="2060575"/>
            <a:ext cx="7489825" cy="1081088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第一部分 礼仪的基本概述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00101" y="3429000"/>
            <a:ext cx="7489825" cy="1152525"/>
          </a:xfrm>
          <a:prstGeom prst="flowChartAlternateProcess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第二部分 职业形象塑造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000101" y="4652963"/>
            <a:ext cx="7489825" cy="1439862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第三部分 礼仪在职场中的运用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4" name="Picture 4" descr="人物写真预览图 点击看大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420939"/>
            <a:ext cx="39608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143504" y="2285992"/>
            <a:ext cx="3394075" cy="4298968"/>
          </a:xfrm>
          <a:prstGeom prst="rect">
            <a:avLst/>
          </a:prstGeom>
          <a:noFill/>
          <a:ln w="57150" cmpd="thinThick">
            <a:solidFill>
              <a:srgbClr val="FF3399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2588" marR="0" lvl="0" indent="-382588" algn="l" defTabSz="101758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5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手机铃声</a:t>
            </a:r>
          </a:p>
          <a:p>
            <a:pPr marL="382588" marR="0" lvl="0" indent="-382588" algn="l" defTabSz="101758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5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手机接听</a:t>
            </a:r>
          </a:p>
          <a:p>
            <a:pPr marL="382588" marR="0" lvl="0" indent="-382588" algn="l" defTabSz="101758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5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手机短信</a:t>
            </a:r>
            <a:endParaRPr kumimoji="0" lang="en-US" altLang="zh-CN" sz="5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82588" marR="0" lvl="0" indent="-382588" algn="l" defTabSz="101758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5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手机微信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手机礼仪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2000240"/>
            <a:ext cx="7215237" cy="4105275"/>
          </a:xfrm>
          <a:noFill/>
          <a:ln w="76200" cmpd="tri">
            <a:solidFill>
              <a:srgbClr val="0099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、手机信息通常有称呼和落款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、手机信息内容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要分层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、信息内容要简洁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、重要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事情应与电话或面谈相配合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微信和短信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4487521-A5D0-425F-B802-ABB530A8CFE0}" type="datetime1">
              <a:rPr lang="zh-CN" altLang="en-US" smtClean="0"/>
              <a:pPr/>
              <a:t>2017-8-30</a:t>
            </a:fld>
            <a:endParaRPr lang="en-US" altLang="zh-CN" smtClean="0"/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B37523-1725-40ED-9D7A-14BA083DAA8D}" type="slidenum">
              <a:rPr lang="en-US" altLang="zh-CN" smtClean="0"/>
              <a:pPr/>
              <a:t>82</a:t>
            </a:fld>
            <a:endParaRPr lang="en-US" altLang="zh-CN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919" y="1831074"/>
            <a:ext cx="8230166" cy="452688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工作生活难以分开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信息碎片不够正式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微信昵称太过个性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语音聊天效率太低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群组太多信息泛滥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缺少信息反馈机制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110" name="Picture 9" descr="https://ss0.bdstatic.com/94oJfD_bAAcT8t7mm9GUKT-xh_/timg?image&amp;quality=100&amp;size=b4000_4000&amp;sec=1495424279&amp;di=945bd46e10984aaa936161785685230f&amp;src=http://jiangsu.china.com.cn/uploadfile/2016/0322/14586373853065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689" y="3202082"/>
            <a:ext cx="1889125" cy="27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微信的弊端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565A0BC-1834-43A2-9B76-39A10EEDADF0}" type="datetime1">
              <a:rPr lang="zh-CN" altLang="en-US" smtClean="0"/>
              <a:pPr/>
              <a:t>2017-8-30</a:t>
            </a:fld>
            <a:endParaRPr lang="en-US" altLang="zh-CN" smtClean="0"/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F64B2D-260F-4B94-911D-8F5790232EBB}" type="slidenum">
              <a:rPr lang="en-US" altLang="zh-CN" smtClean="0"/>
              <a:pPr/>
              <a:t>83</a:t>
            </a:fld>
            <a:endParaRPr lang="en-US" altLang="zh-CN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89027" y="1904440"/>
            <a:ext cx="7243786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1.主题描述不清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表达非结构化</a:t>
            </a:r>
            <a:endParaRPr lang="zh-CN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3.内容太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口语化</a:t>
            </a:r>
            <a:endParaRPr lang="zh-CN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不留联系方式</a:t>
            </a:r>
            <a:endParaRPr lang="zh-CN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排版不够美观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.发送前不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检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查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缺少反馈机制</a:t>
            </a:r>
            <a:endParaRPr lang="zh-CN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685800" y="684120"/>
            <a:ext cx="7772400" cy="83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zh-CN">
              <a:solidFill>
                <a:schemeClr val="tx2"/>
              </a:solidFill>
              <a:ea typeface="幼圆" pitchFamily="49" charset="-122"/>
            </a:endParaRPr>
          </a:p>
        </p:txBody>
      </p:sp>
      <p:pic>
        <p:nvPicPr>
          <p:cNvPr id="244742" name="Picture 6" descr="女枪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4210611"/>
            <a:ext cx="2376488" cy="18876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邮件易犯的错误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8038" y="2332038"/>
            <a:ext cx="5410200" cy="45259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陪同多名客人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：先按电梯呼梯按钮。等电梯门打开后，自己先行进入电梯，一手按住“开门”按钮，另一手拦住电梯侧门，礼貌地说“请进”。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陪同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名客人或领导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梯后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请客人或领导先进入。</a:t>
            </a:r>
          </a:p>
        </p:txBody>
      </p:sp>
      <p:pic>
        <p:nvPicPr>
          <p:cNvPr id="151556" name="Picture 4" descr="09090821455b357b9bb0ad58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2152650"/>
            <a:ext cx="32861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电梯礼仪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5657270" y="4214814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en-US" sz="3600" b="1">
              <a:solidFill>
                <a:srgbClr val="66CC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魏碑简体" pitchFamily="1" charset="-122"/>
              <a:ea typeface="方正魏碑简体" pitchFamily="1" charset="-122"/>
            </a:endParaRPr>
          </a:p>
        </p:txBody>
      </p:sp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2643174" y="2157428"/>
          <a:ext cx="5905500" cy="3486150"/>
        </p:xfrm>
        <a:graphic>
          <a:graphicData uri="http://schemas.openxmlformats.org/presentationml/2006/ole">
            <p:oleObj spid="_x0000_s1026" r:id="rId3" imgW="4761905" imgH="1828571" progId="PBrush">
              <p:embed/>
            </p:oleObj>
          </a:graphicData>
        </a:graphic>
      </p:graphicFrame>
      <p:sp>
        <p:nvSpPr>
          <p:cNvPr id="152580" name="WordArt 4"/>
          <p:cNvSpPr>
            <a:spLocks noChangeArrowheads="1" noChangeShapeType="1"/>
          </p:cNvSpPr>
          <p:nvPr/>
        </p:nvSpPr>
        <p:spPr bwMode="auto">
          <a:xfrm rot="5400000">
            <a:off x="3368676" y="3911601"/>
            <a:ext cx="695325" cy="3048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altLang="zh-CN" sz="3600" b="1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/>
              </a:rPr>
              <a:t>1</a:t>
            </a:r>
            <a:endParaRPr lang="zh-CN" altLang="en-US" sz="3600" b="1">
              <a:ln w="9525">
                <a:solidFill>
                  <a:srgbClr val="8000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B2B2B2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152581" name="WordArt 5"/>
          <p:cNvSpPr>
            <a:spLocks noChangeArrowheads="1" noChangeShapeType="1"/>
          </p:cNvSpPr>
          <p:nvPr/>
        </p:nvSpPr>
        <p:spPr bwMode="auto">
          <a:xfrm rot="5400000">
            <a:off x="4160838" y="2184401"/>
            <a:ext cx="695325" cy="3048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altLang="zh-CN" sz="3600" b="1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/>
              </a:rPr>
              <a:t>2</a:t>
            </a:r>
            <a:endParaRPr lang="zh-CN" altLang="en-US" sz="3600" b="1">
              <a:ln w="9525">
                <a:solidFill>
                  <a:srgbClr val="8000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B2B2B2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152582" name="WordArt 6"/>
          <p:cNvSpPr>
            <a:spLocks noChangeArrowheads="1" noChangeShapeType="1"/>
          </p:cNvSpPr>
          <p:nvPr/>
        </p:nvSpPr>
        <p:spPr bwMode="auto">
          <a:xfrm rot="5400000">
            <a:off x="6321426" y="3479801"/>
            <a:ext cx="695325" cy="3048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altLang="zh-CN" sz="3600" b="1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/>
              </a:rPr>
              <a:t>3</a:t>
            </a:r>
            <a:endParaRPr lang="zh-CN" altLang="en-US" sz="3600" b="1">
              <a:ln w="9525">
                <a:solidFill>
                  <a:srgbClr val="8000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B2B2B2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468315" y="6092825"/>
            <a:ext cx="11509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4800" b="1">
              <a:solidFill>
                <a:srgbClr val="FF0000"/>
              </a:solidFill>
            </a:endParaRP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500034" y="2214554"/>
            <a:ext cx="2031983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4800" b="1" dirty="0" smtClean="0"/>
              <a:t>专职司</a:t>
            </a:r>
            <a:endParaRPr lang="zh-CN" altLang="en-US" sz="4800" b="1" dirty="0"/>
          </a:p>
          <a:p>
            <a:pPr algn="ctr"/>
            <a:r>
              <a:rPr lang="zh-CN" altLang="en-US" sz="4800" b="1" dirty="0" smtClean="0"/>
              <a:t>机驾驶</a:t>
            </a:r>
            <a:endParaRPr lang="zh-CN" altLang="en-US" sz="4800" b="1" dirty="0"/>
          </a:p>
        </p:txBody>
      </p:sp>
      <p:sp>
        <p:nvSpPr>
          <p:cNvPr id="152587" name="Oval 11"/>
          <p:cNvSpPr>
            <a:spLocks noChangeArrowheads="1"/>
          </p:cNvSpPr>
          <p:nvPr/>
        </p:nvSpPr>
        <p:spPr bwMode="auto">
          <a:xfrm>
            <a:off x="611188" y="6021389"/>
            <a:ext cx="215900" cy="2873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900115" y="6381750"/>
            <a:ext cx="142875" cy="1428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乘车的礼仪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6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animBg="1"/>
      <p:bldP spid="152581" grpId="0" animBg="1"/>
      <p:bldP spid="152582" grpId="0" animBg="1"/>
      <p:bldP spid="152585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5657270" y="4214814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en-US" sz="3600" b="1">
              <a:solidFill>
                <a:srgbClr val="66CC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魏碑简体" pitchFamily="1" charset="-122"/>
              <a:ea typeface="方正魏碑简体" pitchFamily="1" charset="-122"/>
            </a:endParaRPr>
          </a:p>
        </p:txBody>
      </p:sp>
      <p:graphicFrame>
        <p:nvGraphicFramePr>
          <p:cNvPr id="153603" name="Object 3"/>
          <p:cNvGraphicFramePr>
            <a:graphicFrameLocks noChangeAspect="1"/>
          </p:cNvGraphicFramePr>
          <p:nvPr/>
        </p:nvGraphicFramePr>
        <p:xfrm>
          <a:off x="2928926" y="1685925"/>
          <a:ext cx="5905500" cy="3486150"/>
        </p:xfrm>
        <a:graphic>
          <a:graphicData uri="http://schemas.openxmlformats.org/presentationml/2006/ole">
            <p:oleObj spid="_x0000_s2050" r:id="rId3" imgW="4761905" imgH="1828571" progId="PBrush">
              <p:embed/>
            </p:oleObj>
          </a:graphicData>
        </a:graphic>
      </p:graphicFrame>
      <p:sp>
        <p:nvSpPr>
          <p:cNvPr id="153604" name="WordArt 4"/>
          <p:cNvSpPr>
            <a:spLocks noChangeArrowheads="1" noChangeShapeType="1"/>
          </p:cNvSpPr>
          <p:nvPr/>
        </p:nvSpPr>
        <p:spPr bwMode="auto">
          <a:xfrm rot="5400000">
            <a:off x="6464301" y="3695701"/>
            <a:ext cx="695325" cy="3048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altLang="zh-CN" sz="3600" b="1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/>
              </a:rPr>
              <a:t>1</a:t>
            </a:r>
            <a:endParaRPr lang="zh-CN" altLang="en-US" sz="3600" b="1">
              <a:ln w="9525">
                <a:solidFill>
                  <a:srgbClr val="8000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B2B2B2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153605" name="WordArt 5"/>
          <p:cNvSpPr>
            <a:spLocks noChangeArrowheads="1" noChangeShapeType="1"/>
          </p:cNvSpPr>
          <p:nvPr/>
        </p:nvSpPr>
        <p:spPr bwMode="auto">
          <a:xfrm rot="5400000">
            <a:off x="3376605" y="3624262"/>
            <a:ext cx="695325" cy="3048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altLang="zh-CN" sz="3600" b="1" dirty="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/>
              </a:rPr>
              <a:t>2</a:t>
            </a:r>
            <a:endParaRPr lang="zh-CN" altLang="en-US" sz="3600" b="1" dirty="0">
              <a:ln w="9525">
                <a:solidFill>
                  <a:srgbClr val="8000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B2B2B2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153606" name="WordArt 6"/>
          <p:cNvSpPr>
            <a:spLocks noChangeArrowheads="1" noChangeShapeType="1"/>
          </p:cNvSpPr>
          <p:nvPr/>
        </p:nvSpPr>
        <p:spPr bwMode="auto">
          <a:xfrm rot="5400000">
            <a:off x="4224337" y="2928938"/>
            <a:ext cx="695325" cy="3048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altLang="zh-CN" sz="3600" b="1" dirty="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/>
              </a:rPr>
              <a:t>3</a:t>
            </a:r>
            <a:endParaRPr lang="zh-CN" altLang="en-US" sz="3600" b="1" dirty="0">
              <a:ln w="9525">
                <a:solidFill>
                  <a:srgbClr val="8000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B2B2B2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468315" y="6092825"/>
            <a:ext cx="11509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4800" b="1">
              <a:solidFill>
                <a:srgbClr val="FF0000"/>
              </a:solidFill>
            </a:endParaRPr>
          </a:p>
        </p:txBody>
      </p:sp>
      <p:sp>
        <p:nvSpPr>
          <p:cNvPr id="153611" name="Oval 11"/>
          <p:cNvSpPr>
            <a:spLocks noChangeArrowheads="1"/>
          </p:cNvSpPr>
          <p:nvPr/>
        </p:nvSpPr>
        <p:spPr bwMode="auto">
          <a:xfrm>
            <a:off x="611188" y="6021389"/>
            <a:ext cx="215900" cy="2873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900115" y="6381750"/>
            <a:ext cx="142875" cy="1428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乘车的礼仪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28596" y="2644170"/>
            <a:ext cx="24288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800" b="1" dirty="0" smtClean="0"/>
              <a:t>主人亲自驾驶</a:t>
            </a:r>
            <a:endParaRPr lang="zh-CN" altLang="en-US" sz="4800" b="1" dirty="0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4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nimBg="1"/>
      <p:bldP spid="153605" grpId="0" animBg="1"/>
      <p:bldP spid="153606" grpId="0" animBg="1"/>
      <p:bldP spid="19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78893" y="857232"/>
            <a:ext cx="3786214" cy="60959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y="-50000" kx="2453608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乘车的礼仪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2357430"/>
            <a:ext cx="7215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开车门时：一手拉车门，一手护车上框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关车门时：车门关至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1/3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处用力，避免大力关门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课程总结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一、礼仪的基本概述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、职场礼仪的定义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、职场礼仪的三大价值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、职场礼仪的基本原则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二、职业形象塑造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仪容 仪表 仪态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三、礼仪在职场中的运用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日常交际礼仪：称呼、介绍、握手、名片、交谈、接待礼仪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办公礼仪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     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会议礼仪、电话礼仪、 手机礼仪、电子邮件礼仪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公共礼仪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：电梯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礼仪、乘车礼仪</a:t>
            </a:r>
          </a:p>
        </p:txBody>
      </p:sp>
      <p:pic>
        <p:nvPicPr>
          <p:cNvPr id="156676" name="Picture 4" descr="3D小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620714"/>
            <a:ext cx="2376488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第三部分 礼仪在职场中的运用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5176"/>
            <a:ext cx="9144000" cy="5256213"/>
          </a:xfrm>
        </p:spPr>
        <p:txBody>
          <a:bodyPr/>
          <a:lstStyle/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4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笑容多一点    嘴巴甜一点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4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想得细一点    说得清一点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4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站得直一点    坐得正一点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4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走得快一点    穿得雅一点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4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态度诚一点    应变活一点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500"/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500"/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500"/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25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500"/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500"/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500"/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157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157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157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"/>
            <a:ext cx="3888432" cy="548679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38100">
            <a:solidFill>
              <a:sysClr val="window" lastClr="FFFF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第二部分 塑造职业形象</a:t>
            </a:r>
          </a:p>
        </p:txBody>
      </p:sp>
      <p:pic>
        <p:nvPicPr>
          <p:cNvPr id="8" name="Picture 2" descr="100614232879122718324aff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4"/>
            <a:ext cx="9144000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4215" y="836614"/>
            <a:ext cx="785653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3" marR="0" lvl="0" indent="-17463" algn="l" defTabSz="10175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人们可以从你的外表对你做出以下十个方面的推断：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7463" marR="0" lvl="0" indent="-17463" algn="l" defTabSz="10175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82588" marR="0" lvl="0" indent="-382588" algn="l" defTabSz="10175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82588" marR="0" lvl="0" indent="-382588" algn="l" defTabSz="10175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itchFamily="2" charset="2"/>
              </a:rPr>
              <a:t>   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itchFamily="2" charset="2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itchFamily="2" charset="2"/>
              </a:rPr>
              <a:t>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经济水平　         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itchFamily="2" charset="2"/>
              </a:rPr>
              <a:t>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成熟度</a:t>
            </a:r>
          </a:p>
          <a:p>
            <a:pPr marL="382588" marR="0" lvl="0" indent="-382588" algn="l" defTabSz="10175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　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itchFamily="2" charset="2"/>
              </a:rPr>
              <a:t>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受教育程度</a:t>
            </a:r>
            <a:r>
              <a:rPr kumimoji="0" lang="zh-CN" altLang="en-US" sz="32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　　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itchFamily="2" charset="2"/>
              </a:rPr>
              <a:t>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家族社会地位</a:t>
            </a:r>
          </a:p>
          <a:p>
            <a:pPr marL="382588" marR="0" lvl="0" indent="-382588" algn="l" defTabSz="10175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　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itchFamily="2" charset="2"/>
              </a:rPr>
              <a:t>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可信任程度　　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itchFamily="2" charset="2"/>
              </a:rPr>
              <a:t>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家族经济地位</a:t>
            </a:r>
          </a:p>
          <a:p>
            <a:pPr marL="382588" marR="0" lvl="0" indent="-382588" algn="l" defTabSz="10175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　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itchFamily="2" charset="2"/>
              </a:rPr>
              <a:t>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社会地位　　　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itchFamily="2" charset="2"/>
              </a:rPr>
              <a:t>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家庭教养情况</a:t>
            </a:r>
          </a:p>
          <a:p>
            <a:pPr marL="382588" marR="0" lvl="0" indent="-382588" algn="l" defTabSz="10175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　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itchFamily="2" charset="2"/>
              </a:rPr>
              <a:t>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个人品行　　　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itchFamily="2" charset="2"/>
              </a:rPr>
              <a:t>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是否是成功人士</a:t>
            </a:r>
          </a:p>
          <a:p>
            <a:pPr marL="382588" marR="0" lvl="0" indent="-382588" algn="l" defTabSz="10175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                          </a:t>
            </a:r>
          </a:p>
          <a:p>
            <a:pPr marL="382588" marR="0" lvl="0" indent="-382588" algn="l" defTabSz="10175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                    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203576" y="5876925"/>
            <a:ext cx="5352747" cy="480131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—美国总统礼仪顾问威廉</a:t>
            </a:r>
            <a:r>
              <a:rPr lang="el-GR" altLang="en-US" sz="2800" b="1" dirty="0">
                <a:solidFill>
                  <a:schemeClr val="bg1"/>
                </a:solidFill>
              </a:rPr>
              <a:t>·</a:t>
            </a:r>
            <a:r>
              <a:rPr lang="zh-CN" altLang="en-US" sz="2800" b="1" dirty="0">
                <a:solidFill>
                  <a:schemeClr val="bg1"/>
                </a:solidFill>
              </a:rPr>
              <a:t>索尔比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A85DBE6-AF95-4460-BF1E-18C680335BF0}" type="datetime1">
              <a:rPr lang="zh-CN" altLang="en-US" smtClean="0"/>
              <a:pPr/>
              <a:t>2017-8-30</a:t>
            </a:fld>
            <a:endParaRPr lang="en-US" altLang="zh-CN" smtClean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8BF343-DFB8-47E6-B184-50EC29E73E46}" type="slidenum">
              <a:rPr lang="en-US" altLang="zh-CN" smtClean="0"/>
              <a:pPr/>
              <a:t>90</a:t>
            </a:fld>
            <a:endParaRPr lang="en-US" altLang="zh-CN" smtClean="0"/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684213" y="2711264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Font typeface="Monotype Sorts"/>
              <a:buNone/>
            </a:pPr>
            <a:r>
              <a:rPr lang="zh-CN" altLang="en-US" sz="4000" b="1">
                <a:latin typeface="幼圆" pitchFamily="49" charset="-122"/>
                <a:ea typeface="幼圆" pitchFamily="49" charset="-122"/>
              </a:rPr>
              <a:t>爱人者，人恒爱之；</a:t>
            </a:r>
          </a:p>
          <a:p>
            <a:pPr>
              <a:spcBef>
                <a:spcPct val="20000"/>
              </a:spcBef>
              <a:buClr>
                <a:schemeClr val="bg2"/>
              </a:buClr>
              <a:buFont typeface="Monotype Sorts"/>
              <a:buNone/>
            </a:pPr>
            <a:r>
              <a:rPr lang="zh-CN" altLang="en-US" sz="4000" b="1">
                <a:latin typeface="幼圆" pitchFamily="49" charset="-122"/>
                <a:ea typeface="幼圆" pitchFamily="49" charset="-122"/>
              </a:rPr>
              <a:t>敬人者，人恒敬之！</a:t>
            </a:r>
            <a:endParaRPr lang="zh-CN" altLang="en-US" sz="4000" b="1">
              <a:solidFill>
                <a:srgbClr val="FC012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684214" y="1522879"/>
            <a:ext cx="3887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幼圆" pitchFamily="49" charset="-122"/>
              </a:rPr>
              <a:t>与在座各位共勉：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 descr="5 握手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00"/>
            <a:ext cx="467995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723" name="WordArt 3"/>
          <p:cNvSpPr>
            <a:spLocks noChangeArrowheads="1" noChangeShapeType="1"/>
          </p:cNvSpPr>
          <p:nvPr/>
        </p:nvSpPr>
        <p:spPr bwMode="auto">
          <a:xfrm rot="5400000">
            <a:off x="3886994" y="2458244"/>
            <a:ext cx="5329238" cy="23749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b="1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宋体"/>
                <a:ea typeface="宋体"/>
              </a:rPr>
              <a:t>谢谢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75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75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7865</TotalTime>
  <Words>3039</Words>
  <Application>Microsoft Office PowerPoint</Application>
  <PresentationFormat>全屏显示(4:3)</PresentationFormat>
  <Paragraphs>553</Paragraphs>
  <Slides>91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91</vt:i4>
      </vt:variant>
    </vt:vector>
  </HeadingPairs>
  <TitlesOfParts>
    <vt:vector size="95" baseType="lpstr">
      <vt:lpstr>自定义设计方案</vt:lpstr>
      <vt:lpstr>1_自定义设计方案</vt:lpstr>
      <vt:lpstr>默认设计模板</vt:lpstr>
      <vt:lpstr>2_自定义设计方案</vt:lpstr>
      <vt:lpstr>幻灯片 1</vt:lpstr>
      <vt:lpstr>幻灯片 2</vt:lpstr>
      <vt:lpstr>是什么礼仪</vt:lpstr>
      <vt:lpstr>是什么职场礼仪</vt:lpstr>
      <vt:lpstr>职场礼仪的作用</vt:lpstr>
      <vt:lpstr>职场礼仪的基本原则</vt:lpstr>
      <vt:lpstr>本讲小结</vt:lpstr>
      <vt:lpstr>幻灯片 8</vt:lpstr>
      <vt:lpstr>幻灯片 9</vt:lpstr>
      <vt:lpstr>幻灯片 10</vt:lpstr>
      <vt:lpstr>幻灯片 11</vt:lpstr>
      <vt:lpstr>仪 容 篇</vt:lpstr>
      <vt:lpstr>仪容的中心——头发</vt:lpstr>
      <vt:lpstr>发 型 点 评</vt:lpstr>
      <vt:lpstr>幻灯片 15</vt:lpstr>
      <vt:lpstr>幻灯片 16</vt:lpstr>
      <vt:lpstr>幻灯片 17</vt:lpstr>
      <vt:lpstr>幻灯片 18</vt:lpstr>
      <vt:lpstr>仪 表 篇</vt:lpstr>
      <vt:lpstr>幻灯片 20</vt:lpstr>
      <vt:lpstr>幻灯片 21</vt:lpstr>
      <vt:lpstr>幻灯片 22</vt:lpstr>
      <vt:lpstr>幻灯片 23</vt:lpstr>
      <vt:lpstr>制服礼仪 </vt:lpstr>
      <vt:lpstr>幻灯片 25</vt:lpstr>
      <vt:lpstr>幻灯片 26</vt:lpstr>
      <vt:lpstr>幻灯片 27</vt:lpstr>
      <vt:lpstr>幻灯片 28</vt:lpstr>
      <vt:lpstr>幻灯片 29</vt:lpstr>
      <vt:lpstr>幻灯片 30</vt:lpstr>
      <vt:lpstr>着装点评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本讲小结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起身站立，走上前去，双手将名片 正面对着客人后递给客人。 递人时，应说：“多多关照” “常联系”“请多指教”等话语， 或做自我介绍。</vt:lpstr>
      <vt:lpstr>起身站立 双手捧接 默读一遍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通讯礼仪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课程总结</vt:lpstr>
      <vt:lpstr>幻灯片 89</vt:lpstr>
      <vt:lpstr>幻灯片 90</vt:lpstr>
      <vt:lpstr>幻灯片 91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尹姗姗</dc:creator>
  <cp:lastModifiedBy>张大鹏</cp:lastModifiedBy>
  <cp:revision>159</cp:revision>
  <cp:lastPrinted>2015-07-10T05:06:45Z</cp:lastPrinted>
  <dcterms:created xsi:type="dcterms:W3CDTF">2015-04-26T07:45:19Z</dcterms:created>
  <dcterms:modified xsi:type="dcterms:W3CDTF">2017-08-30T06:46:23Z</dcterms:modified>
</cp:coreProperties>
</file>