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tags/tag8.xml" ContentType="application/vnd.openxmlformats-officedocument.presentationml.tags+xml"/>
  <Override PartName="/ppt/slides/slide120.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4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50.xml" ContentType="application/vnd.openxmlformats-officedocument.presentationml.slide+xml"/>
  <Override PartName="/ppt/slideLayouts/slideLayout24.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gs/tag38.xml" ContentType="application/vnd.openxmlformats-officedocument.presentationml.tags+xml"/>
  <Override PartName="/ppt/slideLayouts/slideLayout102.xml" ContentType="application/vnd.openxmlformats-officedocument.presentationml.slideLayout+xml"/>
  <Override PartName="/ppt/tags/tag16.xml" ContentType="application/vnd.openxmlformats-officedocument.presentationml.tags+xml"/>
  <Override PartName="/ppt/notesSlides/notesSlide41.xml" ContentType="application/vnd.openxmlformats-officedocument.presentationml.notesSlide+xml"/>
  <Override PartName="/ppt/theme/themeOverride39.xml" ContentType="application/vnd.openxmlformats-officedocument.themeOverr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Override17.xml" ContentType="application/vnd.openxmlformats-officedocument.themeOverride+xml"/>
  <Override PartName="/ppt/notesSlides/notesSlide7.xml" ContentType="application/vnd.openxmlformats-officedocument.presentationml.notesSlide+xml"/>
  <Override PartName="/ppt/tags/tag41.xml" ContentType="application/vnd.openxmlformats-officedocument.presentationml.tags+xml"/>
  <Override PartName="/ppt/slides/slide88.xml" ContentType="application/vnd.openxmlformats-officedocument.presentationml.slide+xml"/>
  <Override PartName="/ppt/slideLayouts/slideLayout87.xml" ContentType="application/vnd.openxmlformats-officedocument.presentationml.slideLayout+xml"/>
  <Override PartName="/ppt/theme/theme10.xml" ContentType="application/vnd.openxmlformats-officedocument.theme+xml"/>
  <Override PartName="/ppt/theme/themeOverride42.xml" ContentType="application/vnd.openxmlformats-officedocument.themeOverr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Default Extension="png" ContentType="image/png"/>
  <Override PartName="/ppt/slideLayouts/slideLayout118.xml" ContentType="application/vnd.openxmlformats-officedocument.presentationml.slideLayout+xml"/>
  <Override PartName="/ppt/theme/themeOverride20.xml" ContentType="application/vnd.openxmlformats-officedocument.themeOverride+xml"/>
  <Override PartName="/ppt/notesSlides/notesSlide79.xml" ContentType="application/vnd.openxmlformats-officedocument.presentationml.notesSlide+xml"/>
  <Override PartName="/ppt/theme/theme2.xml" ContentType="application/vnd.openxmlformats-officedocument.theme+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theme/themeOverride6.xml" ContentType="application/vnd.openxmlformats-officedocument.themeOverride+xml"/>
  <Override PartName="/ppt/tags/tag5.xml" ContentType="application/vnd.openxmlformats-officedocument.presentationml.tags+xml"/>
  <Override PartName="/ppt/notesSlides/notesSlide57.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s/slide22.xml" ContentType="application/vnd.openxmlformats-officedocument.presentationml.slide+xml"/>
  <Override PartName="/ppt/notesSlides/notesSlide35.xml" ContentType="application/vnd.openxmlformats-officedocument.presentationml.notesSlide+xml"/>
  <Override PartName="/ppt/notesSlides/notesSlide82.xml" ContentType="application/vnd.openxmlformats-officedocument.presentationml.notesSlide+xml"/>
  <Override PartName="/ppt/slideLayouts/slideLayout21.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tags/tag35.xml" ContentType="application/vnd.openxmlformats-officedocument.presentationml.tags+xml"/>
  <Override PartName="/ppt/theme/themeOverride58.xml" ContentType="application/vnd.openxmlformats-officedocument.themeOverride+xml"/>
  <Override PartName="/ppt/theme/themeOverride36.xml" ContentType="application/vnd.openxmlformats-officedocument.themeOverride+xml"/>
  <Override PartName="/ppt/slides/slide108.xml" ContentType="application/vnd.openxmlformats-officedocument.presentationml.slide+xml"/>
  <Override PartName="/ppt/tags/tag13.xml" ContentType="application/vnd.openxmlformats-officedocument.presentationml.tags+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159.xml" ContentType="application/vnd.openxmlformats-officedocument.presentationml.slideLayout+xml"/>
  <Override PartName="/ppt/notesSlides/notesSlide4.xml" ContentType="application/vnd.openxmlformats-officedocument.presentationml.notesSlide+xml"/>
  <Override PartName="/ppt/theme/themeOverride14.xml" ContentType="application/vnd.openxmlformats-officedocument.themeOverride+xml"/>
  <Override PartName="/ppt/theme/themeOverride61.xml" ContentType="application/vnd.openxmlformats-officedocument.themeOverride+xml"/>
  <Override PartName="/ppt/slides/slide38.xml" ContentType="application/vnd.openxmlformats-officedocument.presentationml.slide+xml"/>
  <Override PartName="/ppt/slides/slide85.xml" ContentType="application/vnd.openxmlformats-officedocument.presentationml.slide+xml"/>
  <Override PartName="/ppt/slideLayouts/slideLayout137.xml" ContentType="application/vnd.openxmlformats-officedocument.presentationml.slideLayout+xml"/>
  <Override PartName="/ppt/slides/slide111.xml" ContentType="application/vnd.openxmlformats-officedocument.presentationml.slide+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slides/slide16.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62.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theme/themeOverride3.xml" ContentType="application/vnd.openxmlformats-officedocument.themeOverride+xml"/>
  <Override PartName="/ppt/tags/tag2.xml" ContentType="application/vnd.openxmlformats-officedocument.presentationml.tags+xml"/>
  <Override PartName="/ppt/slides/slide41.xml" ContentType="application/vnd.openxmlformats-officedocument.presentationml.slide+xml"/>
  <Override PartName="/ppt/slideLayouts/slideLayout140.xml" ContentType="application/vnd.openxmlformats-officedocument.presentationml.slideLayout+xml"/>
  <Override PartName="/ppt/notesSlides/notesSlide54.xml" ContentType="application/vnd.openxmlformats-officedocument.presentationml.notesSlide+xml"/>
  <Override PartName="/ppt/tags/tag29.xml" ContentType="application/vnd.openxmlformats-officedocument.presentationml.tags+xml"/>
  <Override PartName="/ppt/slideLayouts/slideLayout40.xml" ContentType="application/vnd.openxmlformats-officedocument.presentationml.slideLayout+xml"/>
  <Override PartName="/ppt/notesSlides/notesSlide32.xml" ContentType="application/vnd.openxmlformats-officedocument.presentationml.notesSlide+xml"/>
  <Override PartName="/ppt/tags/tag54.xml" ContentType="application/vnd.openxmlformats-officedocument.presentationml.tags+xml"/>
  <Override PartName="/ppt/theme/themeOverride55.xml" ContentType="application/vnd.openxmlformats-officedocument.themeOverride+xml"/>
  <Override PartName="/ppt/slides/slide7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tags/tag10.xml" ContentType="application/vnd.openxmlformats-officedocument.presentationml.tags+xml"/>
  <Override PartName="/ppt/theme/themeOverride33.xml" ContentType="application/vnd.openxmlformats-officedocument.themeOverride+xml"/>
  <Override PartName="/ppt/slideMasters/slideMaster2.xml" ContentType="application/vnd.openxmlformats-officedocument.presentationml.slideMaster+xml"/>
  <Override PartName="/ppt/slides/slide57.xml" ContentType="application/vnd.openxmlformats-officedocument.presentationml.slide+xml"/>
  <Override PartName="/ppt/slides/slide105.xml" ContentType="application/vnd.openxmlformats-officedocument.presentationml.slide+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notesSlides/notesSlide1.xml" ContentType="application/vnd.openxmlformats-officedocument.presentationml.notesSlide+xml"/>
  <Override PartName="/ppt/theme/themeOverride11.xml" ContentType="application/vnd.openxmlformats-officedocument.themeOverride+xml"/>
  <Override PartName="/ppt/slides/slide46.xml" ContentType="application/vnd.openxmlformats-officedocument.presentationml.slide+xml"/>
  <Override PartName="/ppt/slides/slide93.xml" ContentType="application/vnd.openxmlformats-officedocument.presentationml.slide+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45.xml" ContentType="application/vnd.openxmlformats-officedocument.presentationml.slideLayout+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34.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34.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tags/tag37.xml" ContentType="application/vnd.openxmlformats-officedocument.presentationml.tags+xml"/>
  <Override PartName="/ppt/notesSlides/notesSlide73.xml" ContentType="application/vnd.openxmlformats-officedocument.presentationml.notesSlide+xml"/>
  <Override PartName="/ppt/tags/tag48.xml" ContentType="application/vnd.openxmlformats-officedocument.presentationml.tags+xml"/>
  <Override PartName="/ppt/slideLayouts/slideLayout12.xml" ContentType="application/vnd.openxmlformats-officedocument.presentationml.slideLayout+xml"/>
  <Override PartName="/ppt/slideLayouts/slideLayout101.xml" ContentType="application/vnd.openxmlformats-officedocument.presentationml.slideLayout+xml"/>
  <Override PartName="/ppt/theme/theme17.xml" ContentType="application/vnd.openxmlformats-officedocument.theme+xml"/>
  <Override PartName="/ppt/theme/themeOverride38.xml" ContentType="application/vnd.openxmlformats-officedocument.themeOverride+xml"/>
  <Override PartName="/ppt/notesSlides/notesSlide51.xml" ContentType="application/vnd.openxmlformats-officedocument.presentationml.notesSlide+xml"/>
  <Override PartName="/ppt/theme/themeOverride49.xml" ContentType="application/vnd.openxmlformats-officedocument.themeOverride+xml"/>
  <Override PartName="/ppt/tags/tag26.xml" ContentType="application/vnd.openxmlformats-officedocument.presentationml.tags+xml"/>
  <Override PartName="/ppt/tags/tag15.xml" ContentType="application/vnd.openxmlformats-officedocument.presentationml.tags+xml"/>
  <Override PartName="/ppt/theme/themeOverride27.xml" ContentType="application/vnd.openxmlformats-officedocument.themeOverr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s/slide98.xml" ContentType="application/vnd.openxmlformats-officedocument.presentationml.slide+xml"/>
  <Override PartName="/ppt/theme/theme9.xml" ContentType="application/vnd.openxmlformats-officedocument.theme+xml"/>
  <Override PartName="/ppt/notesSlides/notesSlide6.xml" ContentType="application/vnd.openxmlformats-officedocument.presentationml.notesSlide+xml"/>
  <Override PartName="/ppt/theme/themeOverride16.xml" ContentType="application/vnd.openxmlformats-officedocument.themeOverride+xml"/>
  <Override PartName="/ppt/tags/tag40.xml" ContentType="application/vnd.openxmlformats-officedocument.presentationml.tags+xml"/>
  <Override PartName="/ppt/tags/tag51.xml" ContentType="application/vnd.openxmlformats-officedocument.presentationml.tags+xml"/>
  <Override PartName="/ppt/slides/slide87.xml" ContentType="application/vnd.openxmlformats-officedocument.presentationml.slide+xml"/>
  <Override PartName="/ppt/slides/slide124.xml" ContentType="application/vnd.openxmlformats-officedocument.presentationml.slide+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theme/themeOverride41.xml" ContentType="application/vnd.openxmlformats-officedocument.themeOverride+xml"/>
  <Override PartName="/ppt/theme/themeOverride52.xml" ContentType="application/vnd.openxmlformats-officedocument.themeOverr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theme/themeOverride30.xml" ContentType="application/vnd.openxmlformats-officedocument.themeOverr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theme/themeOverride5.xml" ContentType="application/vnd.openxmlformats-officedocument.themeOverride+xml"/>
  <Override PartName="/ppt/tags/tag4.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theme/themeOverride57.xml" ContentType="application/vnd.openxmlformats-officedocument.themeOverride+xml"/>
  <Override PartName="/ppt/tags/tag45.xml" ContentType="application/vnd.openxmlformats-officedocument.presentationml.tags+xml"/>
  <Override PartName="/ppt/theme/theme14.xml" ContentType="application/vnd.openxmlformats-officedocument.theme+xml"/>
  <Override PartName="/ppt/notesSlides/notesSlide12.xml" ContentType="application/vnd.openxmlformats-officedocument.presentationml.notesSlide+xml"/>
  <Override PartName="/ppt/theme/themeOverride46.xml" ContentType="application/vnd.openxmlformats-officedocument.themeOverride+xml"/>
  <Override PartName="/ppt/tags/tag34.xml" ContentType="application/vnd.openxmlformats-officedocument.presentationml.tags+xml"/>
  <Override PartName="/ppt/slides/slide118.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theme/themeOverride24.xml" ContentType="application/vnd.openxmlformats-officedocument.themeOverride+xml"/>
  <Override PartName="/ppt/theme/themeOverride35.xml" ContentType="application/vnd.openxmlformats-officedocument.themeOverr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tags/tag9.xml" ContentType="application/vnd.openxmlformats-officedocument.presentationml.tags+xml"/>
  <Override PartName="/ppt/theme/themeOverride13.xml" ContentType="application/vnd.openxmlformats-officedocument.themeOverride+xml"/>
  <Override PartName="/ppt/theme/themeOverride60.xml" ContentType="application/vnd.openxmlformats-officedocument.themeOverride+xml"/>
  <Override PartName="/ppt/slides/slide48.xml" ContentType="application/vnd.openxmlformats-officedocument.presentationml.slide+xml"/>
  <Override PartName="/ppt/slides/slide95.xml" ContentType="application/vnd.openxmlformats-officedocument.presentationml.slide+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tags/tag39.xml" ContentType="application/vnd.openxmlformats-officedocument.presentationml.tags+xml"/>
  <Override PartName="/ppt/notesSlides/notesSlide75.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Override2.xml" ContentType="application/vnd.openxmlformats-officedocument.themeOverride+xml"/>
  <Override PartName="/ppt/notesSlides/notesSlide53.xml" ContentType="application/vnd.openxmlformats-officedocument.presentationml.notesSlide+xml"/>
  <Override PartName="/ppt/tags/tag28.xml" ContentType="application/vnd.openxmlformats-officedocument.presentationml.tags+xml"/>
  <Override PartName="/ppt/slides/slide40.xml" ContentType="application/vnd.openxmlformats-officedocument.presentationml.slide+xml"/>
  <Override PartName="/ppt/slideLayouts/slideLayout50.xml" ContentType="application/vnd.openxmlformats-officedocument.presentationml.slideLayout+xml"/>
  <Override PartName="/ppt/tags/tag17.xml" ContentType="application/vnd.openxmlformats-officedocument.presentationml.tags+xml"/>
  <Override PartName="/ppt/theme/themeOverride29.xml" ContentType="application/vnd.openxmlformats-officedocument.themeOverride+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heme/themeOverride18.xml" ContentType="application/vnd.openxmlformats-officedocument.themeOverride+xml"/>
  <Override PartName="/ppt/notesSlides/notesSlide31.xml" ContentType="application/vnd.openxmlformats-officedocument.presentationml.notesSlide+xml"/>
  <Override PartName="/ppt/tags/tag53.xml" ContentType="application/vnd.openxmlformats-officedocument.presentationml.tags+xml"/>
  <Override PartName="/ppt/slides/slide89.xml" ContentType="application/vnd.openxmlformats-officedocument.presentationml.slide+xml"/>
  <Override PartName="/ppt/slides/slide126.xml" ContentType="application/vnd.openxmlformats-officedocument.presentationml.slide+xml"/>
  <Override PartName="/ppt/slideLayouts/slideLayout99.xml" ContentType="application/vnd.openxmlformats-officedocument.presentationml.slideLayout+xml"/>
  <Override PartName="/ppt/theme/themeOverride43.xml" ContentType="application/vnd.openxmlformats-officedocument.themeOverride+xml"/>
  <Override PartName="/ppt/tags/tag31.xml" ContentType="application/vnd.openxmlformats-officedocument.presentationml.tags+xml"/>
  <Override PartName="/ppt/tags/tag42.xml" ContentType="application/vnd.openxmlformats-officedocument.presentationml.tags+xml"/>
  <Override PartName="/ppt/theme/themeOverride54.xml" ContentType="application/vnd.openxmlformats-officedocument.themeOverr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slideLayouts/slideLayout88.xml" ContentType="application/vnd.openxmlformats-officedocument.presentationml.slideLayout+xml"/>
  <Override PartName="/ppt/theme/theme11.xml" ContentType="application/vnd.openxmlformats-officedocument.theme+xml"/>
  <Override PartName="/ppt/tags/tag20.xml" ContentType="application/vnd.openxmlformats-officedocument.presentationml.tags+xml"/>
  <Override PartName="/ppt/theme/themeOverride32.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theme/themeOverride7.xml" ContentType="application/vnd.openxmlformats-officedocument.themeOverride+xml"/>
  <Override PartName="/ppt/tags/tag6.xml" ContentType="application/vnd.openxmlformats-officedocument.presentationml.tags+xml"/>
  <Override PartName="/ppt/theme/themeOverride21.xml" ContentType="application/vnd.openxmlformats-officedocument.themeOverr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theme/themeOverride10.xml" ContentType="application/vnd.openxmlformats-officedocument.themeOverr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theme/themeOverride59.xml" ContentType="application/vnd.openxmlformats-officedocument.themeOverride+xml"/>
  <Override PartName="/ppt/tags/tag47.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notesSlides/notesSlide14.xml" ContentType="application/vnd.openxmlformats-officedocument.presentationml.notesSlide+xml"/>
  <Override PartName="/ppt/theme/themeOverride48.xml" ContentType="application/vnd.openxmlformats-officedocument.themeOverride+xml"/>
  <Override PartName="/ppt/notesSlides/notesSlide61.xml" ContentType="application/vnd.openxmlformats-officedocument.presentationml.notesSlide+xml"/>
  <Override PartName="/ppt/tags/tag36.xml" ContentType="application/vnd.openxmlformats-officedocument.presentationml.tags+xml"/>
  <Override PartName="/ppt/slideLayouts/slideLayout100.xml" ContentType="application/vnd.openxmlformats-officedocument.presentationml.slideLayout+xml"/>
  <Override PartName="/ppt/tags/tag14.xml" ContentType="application/vnd.openxmlformats-officedocument.presentationml.tags+xml"/>
  <Override PartName="/ppt/tags/tag25.xml" ContentType="application/vnd.openxmlformats-officedocument.presentationml.tags+xml"/>
  <Override PartName="/ppt/theme/themeOverride37.xml" ContentType="application/vnd.openxmlformats-officedocument.themeOverr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slides/slide109.xml" ContentType="application/vnd.openxmlformats-officedocument.presentationml.slide+xml"/>
  <Override PartName="/ppt/theme/theme8.xml" ContentType="application/vnd.openxmlformats-officedocument.theme+xml"/>
  <Override PartName="/ppt/theme/themeOverride15.xml" ContentType="application/vnd.openxmlformats-officedocument.themeOverride+xml"/>
  <Override PartName="/ppt/theme/themeOverride26.xml" ContentType="application/vnd.openxmlformats-officedocument.themeOverride+xml"/>
  <Override PartName="/ppt/tags/tag50.xml" ContentType="application/vnd.openxmlformats-officedocument.presentationml.tags+xml"/>
  <Override PartName="/ppt/slides/slide97.xml" ContentType="application/vnd.openxmlformats-officedocument.presentationml.slide+xml"/>
  <Override PartName="/ppt/slideLayouts/slideLayout149.xml" ContentType="application/vnd.openxmlformats-officedocument.presentationml.slideLayout+xml"/>
  <Override PartName="/ppt/notesSlides/notesSlide5.xml" ContentType="application/vnd.openxmlformats-officedocument.presentationml.notesSlide+xml"/>
  <Override PartName="/ppt/theme/themeOverride51.xml" ContentType="application/vnd.openxmlformats-officedocument.themeOverr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theme/themeOverride4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theme/themeOverride4.xml" ContentType="application/vnd.openxmlformats-officedocument.themeOverride+xml"/>
  <Override PartName="/ppt/tags/tag3.xml" ContentType="application/vnd.openxmlformats-officedocument.presentationml.tags+xml"/>
  <Override PartName="/ppt/notesSlides/notesSlide55.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141.xml" ContentType="application/vnd.openxmlformats-officedocument.presentationml.slideLayout+xml"/>
  <Override PartName="/ppt/tags/tag19.xml" ContentType="application/vnd.openxmlformats-officedocument.presentationml.tags+xml"/>
  <Override PartName="/ppt/notesSlides/notesSlide44.xml" ContentType="application/vnd.openxmlformats-officedocument.presentationml.notesSlide+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slideLayouts/slideLayout1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theme/themeOverride45.xml" ContentType="application/vnd.openxmlformats-officedocument.themeOverride+xml"/>
  <Override PartName="/ppt/tags/tag33.xml" ContentType="application/vnd.openxmlformats-officedocument.presentationml.tags+xml"/>
  <Override PartName="/ppt/theme/themeOverride56.xml" ContentType="application/vnd.openxmlformats-officedocument.themeOverride+xml"/>
  <Override PartName="/ppt/tags/tag44.xml" ContentType="application/vnd.openxmlformats-officedocument.presentationml.tags+xml"/>
  <Override PartName="/ppt/slides/slide117.xml" ContentType="application/vnd.openxmlformats-officedocument.presentationml.slide+xml"/>
  <Override PartName="/ppt/slides/slide128.xml" ContentType="application/vnd.openxmlformats-officedocument.presentationml.slide+xml"/>
  <Override PartName="/ppt/theme/theme13.xml" ContentType="application/vnd.openxmlformats-officedocument.theme+xml"/>
  <Override PartName="/ppt/tags/tag22.xml" ContentType="application/vnd.openxmlformats-officedocument.presentationml.tags+xml"/>
  <Override PartName="/ppt/theme/themeOverride34.xml" ContentType="application/vnd.openxmlformats-officedocument.themeOverr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Override9.xml" ContentType="application/vnd.openxmlformats-officedocument.themeOverride+xml"/>
  <Override PartName="/ppt/tags/tag11.xml" ContentType="application/vnd.openxmlformats-officedocument.presentationml.tags+xml"/>
  <Override PartName="/ppt/theme/themeOverride23.xml" ContentType="application/vnd.openxmlformats-officedocument.themeOverride+xml"/>
  <Override PartName="/ppt/slideMasters/slideMaster3.xml" ContentType="application/vnd.openxmlformats-officedocument.presentationml.slideMaster+xml"/>
  <Override PartName="/ppt/slides/slide58.xml" ContentType="application/vnd.openxmlformats-officedocument.presentationml.slid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theme/themeOverride12.xml" ContentType="application/vnd.openxmlformats-officedocument.themeOverride+xml"/>
  <Override PartName="/ppt/slides/slide36.xml" ContentType="application/vnd.openxmlformats-officedocument.presentationml.slide+xml"/>
  <Override PartName="/ppt/slides/slide83.xml" ContentType="application/vnd.openxmlformats-officedocument.presentationml.slide+xml"/>
  <Override PartName="/ppt/slideLayouts/slideLayout135.xml" ContentType="application/vnd.openxmlformats-officedocument.presentationml.slideLayout+xml"/>
  <Override PartName="/ppt/notesSlides/notesSlide49.xml" ContentType="application/vnd.openxmlformats-officedocument.presentationml.notesSlide+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tags/tag49.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60.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heme/themeOverride1.xml" ContentType="application/vnd.openxmlformats-officedocument.themeOverride+xml"/>
  <Override PartName="/ppt/tableStyles.xml" ContentType="application/vnd.openxmlformats-officedocument.presentationml.tableStyles+xml"/>
  <Override PartName="/ppt/notesSlides/notesSlide52.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heme/themeOverride28.xml" ContentType="application/vnd.openxmlformats-officedocument.themeOverride+xml"/>
  <Override PartName="/ppt/tags/tag52.xml" ContentType="application/vnd.openxmlformats-officedocument.presentationml.tags+xml"/>
  <Override PartName="/ppt/slides/slide99.xml" ContentType="application/vnd.openxmlformats-officedocument.presentationml.slide+xml"/>
  <Override PartName="/ppt/theme/themeOverride53.xml" ContentType="application/vnd.openxmlformats-officedocument.themeOverride+xml"/>
  <Override PartName="/ppt/slides/slide77.xml" ContentType="application/vnd.openxmlformats-officedocument.presentationml.slide+xml"/>
  <Override PartName="/ppt/slides/slide125.xml" ContentType="application/vnd.openxmlformats-officedocument.presentationml.slide+xml"/>
  <Override PartName="/ppt/slideLayouts/slideLayout98.xml" ContentType="application/vnd.openxmlformats-officedocument.presentationml.slideLayout+xml"/>
  <Override PartName="/ppt/tags/tag30.xml" ContentType="application/vnd.openxmlformats-officedocument.presentationml.tags+xml"/>
  <Override PartName="/ppt/slides/slide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theme/themeOverride31.xml" ContentType="application/vnd.openxmlformats-officedocument.themeOverride+xml"/>
  <Override PartName="/ppt/notesSlides/notesSlide68.xml" ContentType="application/vnd.openxmlformats-officedocument.presentationml.notesSlide+xml"/>
  <Override PartName="/ppt/slides/slide55.xml" ContentType="application/vnd.openxmlformats-officedocument.presentationml.slide+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s/slide33.xml" ContentType="application/vnd.openxmlformats-officedocument.presentationml.slide+xml"/>
  <Override PartName="/ppt/slides/slide80.xml" ContentType="application/vnd.openxmlformats-officedocument.presentationml.slide+xml"/>
  <Override PartName="/ppt/slideLayouts/slideLayout54.xml" ContentType="application/vnd.openxmlformats-officedocument.presentationml.slideLayout+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notesSlides/notesSlide24.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10.xml" ContentType="application/vnd.openxmlformats-officedocument.presentationml.slideLayout+xml"/>
  <Override PartName="/ppt/theme/themeOverride47.xml" ContentType="application/vnd.openxmlformats-officedocument.themeOverride+xml"/>
  <Override PartName="/ppt/tags/tag46.xml" ContentType="application/vnd.openxmlformats-officedocument.presentationml.tags+xml"/>
  <Override PartName="/ppt/slides/slide119.xml" ContentType="application/vnd.openxmlformats-officedocument.presentationml.slide+xml"/>
  <Override PartName="/ppt/slideLayouts/slideLayout10.xml" ContentType="application/vnd.openxmlformats-officedocument.presentationml.slideLayout+xml"/>
  <Override PartName="/ppt/theme/theme15.xml" ContentType="application/vnd.openxmlformats-officedocument.theme+xml"/>
  <Override PartName="/ppt/tags/tag24.xml" ContentType="application/vnd.openxmlformats-officedocument.presentationml.tags+xml"/>
  <Override PartName="/ppt/theme/themeOverride25.xml" ContentType="application/vnd.openxmlformats-officedocument.themeOverride+xml"/>
  <Override PartName="/ppt/slides/slide49.xml" ContentType="application/vnd.openxmlformats-officedocument.presentationml.slide+xml"/>
  <Override PartName="/ppt/slides/slide96.xml" ContentType="application/vnd.openxmlformats-officedocument.presentationml.slide+xml"/>
  <Override PartName="/ppt/theme/theme7.xml" ContentType="application/vnd.openxmlformats-officedocument.theme+xml"/>
  <Override PartName="/ppt/slides/slide122.xml" ContentType="application/vnd.openxmlformats-officedocument.presentationml.slide+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48.xml" ContentType="application/vnd.openxmlformats-officedocument.presentationml.slideLayout+xml"/>
  <Override PartName="/ppt/theme/themeOverride50.xml" ContentType="application/vnd.openxmlformats-officedocument.themeOverr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Layouts/slideLayout26.xml" ContentType="application/vnd.openxmlformats-officedocument.presentationml.slideLayout+xml"/>
  <Override PartName="/ppt/slideLayouts/slideLayout73.xml" ContentType="application/vnd.openxmlformats-officedocument.presentationml.slideLayout+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51.xml" ContentType="application/vnd.openxmlformats-officedocument.presentationml.slideLayout+xml"/>
  <Override PartName="/ppt/notesSlides/notesSlide43.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heme/themeOverride19.xml" ContentType="application/vnd.openxmlformats-officedocument.themeOverride+xml"/>
  <Override PartName="/ppt/slideMasters/slideMaster13.xml" ContentType="application/vnd.openxmlformats-officedocument.presentationml.slideMaster+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slideLayouts/slideLayout89.xml" ContentType="application/vnd.openxmlformats-officedocument.presentationml.slideLayout+xml"/>
  <Override PartName="/ppt/theme/theme12.xml" ContentType="application/vnd.openxmlformats-officedocument.theme+xml"/>
  <Override PartName="/ppt/theme/themeOverride44.xml" ContentType="application/vnd.openxmlformats-officedocument.themeOverride+xml"/>
  <Override PartName="/ppt/slides/slide68.xml" ContentType="application/vnd.openxmlformats-officedocument.presentationml.slide+xml"/>
  <Override PartName="/ppt/slides/slide116.xml" ContentType="application/vnd.openxmlformats-officedocument.presentationml.slide+xml"/>
  <Override PartName="/ppt/tags/tag21.xml" ContentType="application/vnd.openxmlformats-officedocument.presentationml.tags+xml"/>
  <Override PartName="/ppt/theme/themeOverride22.xml" ContentType="application/vnd.openxmlformats-officedocument.themeOverride+xml"/>
  <Override PartName="/ppt/theme/theme4.xml" ContentType="application/vnd.openxmlformats-officedocument.theme+xml"/>
  <Override PartName="/ppt/slideLayouts/slideLayout67.xml" ContentType="application/vnd.openxmlformats-officedocument.presentationml.slideLayout+xml"/>
  <Override PartName="/ppt/theme/themeOverride8.xml" ContentType="application/vnd.openxmlformats-officedocument.themeOverride+xml"/>
  <Override PartName="/ppt/tags/tag7.xml" ContentType="application/vnd.openxmlformats-officedocument.presentationml.tags+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7" r:id="rId2"/>
    <p:sldMasterId id="2147483832" r:id="rId3"/>
    <p:sldMasterId id="2147483863" r:id="rId4"/>
    <p:sldMasterId id="2147483877" r:id="rId5"/>
    <p:sldMasterId id="2147483889" r:id="rId6"/>
    <p:sldMasterId id="2147483901" r:id="rId7"/>
    <p:sldMasterId id="2147483913" r:id="rId8"/>
    <p:sldMasterId id="2147483925" r:id="rId9"/>
    <p:sldMasterId id="2147483937" r:id="rId10"/>
    <p:sldMasterId id="2147483949" r:id="rId11"/>
    <p:sldMasterId id="2147483961" r:id="rId12"/>
    <p:sldMasterId id="2147483973" r:id="rId13"/>
    <p:sldMasterId id="2147483985" r:id="rId14"/>
    <p:sldMasterId id="2147483999" r:id="rId15"/>
    <p:sldMasterId id="2147484013" r:id="rId16"/>
  </p:sldMasterIdLst>
  <p:notesMasterIdLst>
    <p:notesMasterId r:id="rId145"/>
  </p:notesMasterIdLst>
  <p:handoutMasterIdLst>
    <p:handoutMasterId r:id="rId146"/>
  </p:handoutMasterIdLst>
  <p:sldIdLst>
    <p:sldId id="1015" r:id="rId17"/>
    <p:sldId id="759" r:id="rId18"/>
    <p:sldId id="1241" r:id="rId19"/>
    <p:sldId id="1192" r:id="rId20"/>
    <p:sldId id="1292" r:id="rId21"/>
    <p:sldId id="1293" r:id="rId22"/>
    <p:sldId id="1261" r:id="rId23"/>
    <p:sldId id="1265" r:id="rId24"/>
    <p:sldId id="1298" r:id="rId25"/>
    <p:sldId id="1262" r:id="rId26"/>
    <p:sldId id="1263" r:id="rId27"/>
    <p:sldId id="1193" r:id="rId28"/>
    <p:sldId id="1246" r:id="rId29"/>
    <p:sldId id="1191" r:id="rId30"/>
    <p:sldId id="1266" r:id="rId31"/>
    <p:sldId id="1264" r:id="rId32"/>
    <p:sldId id="1043" r:id="rId33"/>
    <p:sldId id="1289" r:id="rId34"/>
    <p:sldId id="1245" r:id="rId35"/>
    <p:sldId id="1197" r:id="rId36"/>
    <p:sldId id="1299" r:id="rId37"/>
    <p:sldId id="1300" r:id="rId38"/>
    <p:sldId id="1130" r:id="rId39"/>
    <p:sldId id="1230" r:id="rId40"/>
    <p:sldId id="1131" r:id="rId41"/>
    <p:sldId id="1132" r:id="rId42"/>
    <p:sldId id="1133" r:id="rId43"/>
    <p:sldId id="1223" r:id="rId44"/>
    <p:sldId id="1224" r:id="rId45"/>
    <p:sldId id="1225" r:id="rId46"/>
    <p:sldId id="1134" r:id="rId47"/>
    <p:sldId id="1135" r:id="rId48"/>
    <p:sldId id="1136" r:id="rId49"/>
    <p:sldId id="1137" r:id="rId50"/>
    <p:sldId id="1272" r:id="rId51"/>
    <p:sldId id="1226" r:id="rId52"/>
    <p:sldId id="1227" r:id="rId53"/>
    <p:sldId id="1228" r:id="rId54"/>
    <p:sldId id="1229" r:id="rId55"/>
    <p:sldId id="1271" r:id="rId56"/>
    <p:sldId id="1138" r:id="rId57"/>
    <p:sldId id="1139" r:id="rId58"/>
    <p:sldId id="1231" r:id="rId59"/>
    <p:sldId id="1232" r:id="rId60"/>
    <p:sldId id="1233" r:id="rId61"/>
    <p:sldId id="1140" r:id="rId62"/>
    <p:sldId id="1141" r:id="rId63"/>
    <p:sldId id="1142" r:id="rId64"/>
    <p:sldId id="1234" r:id="rId65"/>
    <p:sldId id="1143" r:id="rId66"/>
    <p:sldId id="1144" r:id="rId67"/>
    <p:sldId id="1145" r:id="rId68"/>
    <p:sldId id="1146" r:id="rId69"/>
    <p:sldId id="1235" r:id="rId70"/>
    <p:sldId id="1236" r:id="rId71"/>
    <p:sldId id="1237" r:id="rId72"/>
    <p:sldId id="1238" r:id="rId73"/>
    <p:sldId id="1239" r:id="rId74"/>
    <p:sldId id="1240" r:id="rId75"/>
    <p:sldId id="1147" r:id="rId76"/>
    <p:sldId id="1255" r:id="rId77"/>
    <p:sldId id="1256" r:id="rId78"/>
    <p:sldId id="1290" r:id="rId79"/>
    <p:sldId id="1151" r:id="rId80"/>
    <p:sldId id="1194" r:id="rId81"/>
    <p:sldId id="1196" r:id="rId82"/>
    <p:sldId id="1273" r:id="rId83"/>
    <p:sldId id="1027" r:id="rId84"/>
    <p:sldId id="1288" r:id="rId85"/>
    <p:sldId id="1275" r:id="rId86"/>
    <p:sldId id="1107" r:id="rId87"/>
    <p:sldId id="1274" r:id="rId88"/>
    <p:sldId id="1276" r:id="rId89"/>
    <p:sldId id="1279" r:id="rId90"/>
    <p:sldId id="1277" r:id="rId91"/>
    <p:sldId id="1295" r:id="rId92"/>
    <p:sldId id="1164" r:id="rId93"/>
    <p:sldId id="516" r:id="rId94"/>
    <p:sldId id="1070" r:id="rId95"/>
    <p:sldId id="1075" r:id="rId96"/>
    <p:sldId id="1108" r:id="rId97"/>
    <p:sldId id="1296" r:id="rId98"/>
    <p:sldId id="1297" r:id="rId99"/>
    <p:sldId id="1242" r:id="rId100"/>
    <p:sldId id="1177" r:id="rId101"/>
    <p:sldId id="1120" r:id="rId102"/>
    <p:sldId id="1076" r:id="rId103"/>
    <p:sldId id="1114" r:id="rId104"/>
    <p:sldId id="1113" r:id="rId105"/>
    <p:sldId id="1118" r:id="rId106"/>
    <p:sldId id="1161" r:id="rId107"/>
    <p:sldId id="1163" r:id="rId108"/>
    <p:sldId id="1158" r:id="rId109"/>
    <p:sldId id="1173" r:id="rId110"/>
    <p:sldId id="1162" r:id="rId111"/>
    <p:sldId id="1168" r:id="rId112"/>
    <p:sldId id="1169" r:id="rId113"/>
    <p:sldId id="1280" r:id="rId114"/>
    <p:sldId id="1270" r:id="rId115"/>
    <p:sldId id="1269" r:id="rId116"/>
    <p:sldId id="1216" r:id="rId117"/>
    <p:sldId id="1217" r:id="rId118"/>
    <p:sldId id="1291" r:id="rId119"/>
    <p:sldId id="1170" r:id="rId120"/>
    <p:sldId id="1251" r:id="rId121"/>
    <p:sldId id="1198" r:id="rId122"/>
    <p:sldId id="1199" r:id="rId123"/>
    <p:sldId id="1200" r:id="rId124"/>
    <p:sldId id="1201" r:id="rId125"/>
    <p:sldId id="1202" r:id="rId126"/>
    <p:sldId id="1204" r:id="rId127"/>
    <p:sldId id="1250" r:id="rId128"/>
    <p:sldId id="1252" r:id="rId129"/>
    <p:sldId id="1281" r:id="rId130"/>
    <p:sldId id="1282" r:id="rId131"/>
    <p:sldId id="1283" r:id="rId132"/>
    <p:sldId id="1284" r:id="rId133"/>
    <p:sldId id="1207" r:id="rId134"/>
    <p:sldId id="1208" r:id="rId135"/>
    <p:sldId id="1209" r:id="rId136"/>
    <p:sldId id="1210" r:id="rId137"/>
    <p:sldId id="1211" r:id="rId138"/>
    <p:sldId id="1212" r:id="rId139"/>
    <p:sldId id="1253" r:id="rId140"/>
    <p:sldId id="1213" r:id="rId141"/>
    <p:sldId id="977" r:id="rId142"/>
    <p:sldId id="1167" r:id="rId143"/>
    <p:sldId id="1254" r:id="rId144"/>
  </p:sldIdLst>
  <p:sldSz cx="9906000" cy="6858000" type="A4"/>
  <p:notesSz cx="6834188" cy="9979025"/>
  <p:custShowLst>
    <p:custShow name="自定义放映 1" id="0">
      <p:sldLst/>
    </p:custShow>
  </p:custShowLst>
  <p:custDataLst>
    <p:tags r:id="rId1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0000FF"/>
    <a:srgbClr val="8EB4E3"/>
    <a:srgbClr val="4F81BD"/>
    <a:srgbClr val="D0D8E8"/>
    <a:srgbClr val="366B7E"/>
    <a:srgbClr val="366BA2"/>
    <a:srgbClr val="996600"/>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2" autoAdjust="0"/>
    <p:restoredTop sz="79221" autoAdjust="0"/>
  </p:normalViewPr>
  <p:slideViewPr>
    <p:cSldViewPr>
      <p:cViewPr varScale="1">
        <p:scale>
          <a:sx n="51" d="100"/>
          <a:sy n="51" d="100"/>
        </p:scale>
        <p:origin x="-1740" y="-96"/>
      </p:cViewPr>
      <p:guideLst>
        <p:guide orient="horz" pos="2523"/>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14" y="786"/>
      </p:cViewPr>
      <p:guideLst>
        <p:guide orient="horz" pos="3143"/>
        <p:guide pos="2152"/>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117" Type="http://schemas.openxmlformats.org/officeDocument/2006/relationships/slide" Target="slides/slide101.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84" Type="http://schemas.openxmlformats.org/officeDocument/2006/relationships/slide" Target="slides/slide68.xml"/><Relationship Id="rId89" Type="http://schemas.openxmlformats.org/officeDocument/2006/relationships/slide" Target="slides/slide73.xml"/><Relationship Id="rId112" Type="http://schemas.openxmlformats.org/officeDocument/2006/relationships/slide" Target="slides/slide96.xml"/><Relationship Id="rId133" Type="http://schemas.openxmlformats.org/officeDocument/2006/relationships/slide" Target="slides/slide117.xml"/><Relationship Id="rId138" Type="http://schemas.openxmlformats.org/officeDocument/2006/relationships/slide" Target="slides/slide122.xml"/><Relationship Id="rId16" Type="http://schemas.openxmlformats.org/officeDocument/2006/relationships/slideMaster" Target="slideMasters/slideMaster16.xml"/><Relationship Id="rId107" Type="http://schemas.openxmlformats.org/officeDocument/2006/relationships/slide" Target="slides/slide91.xml"/><Relationship Id="rId11" Type="http://schemas.openxmlformats.org/officeDocument/2006/relationships/slideMaster" Target="slideMasters/slideMaster11.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slide" Target="slides/slide63.xml"/><Relationship Id="rId102" Type="http://schemas.openxmlformats.org/officeDocument/2006/relationships/slide" Target="slides/slide86.xml"/><Relationship Id="rId123" Type="http://schemas.openxmlformats.org/officeDocument/2006/relationships/slide" Target="slides/slide107.xml"/><Relationship Id="rId128" Type="http://schemas.openxmlformats.org/officeDocument/2006/relationships/slide" Target="slides/slide112.xml"/><Relationship Id="rId144" Type="http://schemas.openxmlformats.org/officeDocument/2006/relationships/slide" Target="slides/slide128.xml"/><Relationship Id="rId149"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74.xml"/><Relationship Id="rId95" Type="http://schemas.openxmlformats.org/officeDocument/2006/relationships/slide" Target="slides/slide79.xml"/><Relationship Id="rId22" Type="http://schemas.openxmlformats.org/officeDocument/2006/relationships/slide" Target="slides/slide6.xml"/><Relationship Id="rId27" Type="http://schemas.openxmlformats.org/officeDocument/2006/relationships/slide" Target="slides/slide11.xml"/><Relationship Id="rId43" Type="http://schemas.openxmlformats.org/officeDocument/2006/relationships/slide" Target="slides/slide27.xml"/><Relationship Id="rId48" Type="http://schemas.openxmlformats.org/officeDocument/2006/relationships/slide" Target="slides/slide32.xml"/><Relationship Id="rId64" Type="http://schemas.openxmlformats.org/officeDocument/2006/relationships/slide" Target="slides/slide48.xml"/><Relationship Id="rId69" Type="http://schemas.openxmlformats.org/officeDocument/2006/relationships/slide" Target="slides/slide53.xml"/><Relationship Id="rId113" Type="http://schemas.openxmlformats.org/officeDocument/2006/relationships/slide" Target="slides/slide97.xml"/><Relationship Id="rId118" Type="http://schemas.openxmlformats.org/officeDocument/2006/relationships/slide" Target="slides/slide102.xml"/><Relationship Id="rId134" Type="http://schemas.openxmlformats.org/officeDocument/2006/relationships/slide" Target="slides/slide118.xml"/><Relationship Id="rId139" Type="http://schemas.openxmlformats.org/officeDocument/2006/relationships/slide" Target="slides/slide123.xml"/><Relationship Id="rId80" Type="http://schemas.openxmlformats.org/officeDocument/2006/relationships/slide" Target="slides/slide64.xml"/><Relationship Id="rId85" Type="http://schemas.openxmlformats.org/officeDocument/2006/relationships/slide" Target="slides/slide69.xml"/><Relationship Id="rId150" Type="http://schemas.openxmlformats.org/officeDocument/2006/relationships/theme" Target="theme/theme1.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103" Type="http://schemas.openxmlformats.org/officeDocument/2006/relationships/slide" Target="slides/slide87.xml"/><Relationship Id="rId108" Type="http://schemas.openxmlformats.org/officeDocument/2006/relationships/slide" Target="slides/slide92.xml"/><Relationship Id="rId116" Type="http://schemas.openxmlformats.org/officeDocument/2006/relationships/slide" Target="slides/slide100.xml"/><Relationship Id="rId124" Type="http://schemas.openxmlformats.org/officeDocument/2006/relationships/slide" Target="slides/slide108.xml"/><Relationship Id="rId129" Type="http://schemas.openxmlformats.org/officeDocument/2006/relationships/slide" Target="slides/slide113.xml"/><Relationship Id="rId137" Type="http://schemas.openxmlformats.org/officeDocument/2006/relationships/slide" Target="slides/slide12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slide" Target="slides/slide67.xml"/><Relationship Id="rId88" Type="http://schemas.openxmlformats.org/officeDocument/2006/relationships/slide" Target="slides/slide72.xml"/><Relationship Id="rId91" Type="http://schemas.openxmlformats.org/officeDocument/2006/relationships/slide" Target="slides/slide75.xml"/><Relationship Id="rId96" Type="http://schemas.openxmlformats.org/officeDocument/2006/relationships/slide" Target="slides/slide80.xml"/><Relationship Id="rId111" Type="http://schemas.openxmlformats.org/officeDocument/2006/relationships/slide" Target="slides/slide95.xml"/><Relationship Id="rId132" Type="http://schemas.openxmlformats.org/officeDocument/2006/relationships/slide" Target="slides/slide116.xml"/><Relationship Id="rId140" Type="http://schemas.openxmlformats.org/officeDocument/2006/relationships/slide" Target="slides/slide124.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6" Type="http://schemas.openxmlformats.org/officeDocument/2006/relationships/slide" Target="slides/slide90.xml"/><Relationship Id="rId114" Type="http://schemas.openxmlformats.org/officeDocument/2006/relationships/slide" Target="slides/slide98.xml"/><Relationship Id="rId119" Type="http://schemas.openxmlformats.org/officeDocument/2006/relationships/slide" Target="slides/slide103.xml"/><Relationship Id="rId127" Type="http://schemas.openxmlformats.org/officeDocument/2006/relationships/slide" Target="slides/slide11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slide" Target="slides/slide65.xml"/><Relationship Id="rId86" Type="http://schemas.openxmlformats.org/officeDocument/2006/relationships/slide" Target="slides/slide70.xml"/><Relationship Id="rId94" Type="http://schemas.openxmlformats.org/officeDocument/2006/relationships/slide" Target="slides/slide78.xml"/><Relationship Id="rId99" Type="http://schemas.openxmlformats.org/officeDocument/2006/relationships/slide" Target="slides/slide83.xml"/><Relationship Id="rId101" Type="http://schemas.openxmlformats.org/officeDocument/2006/relationships/slide" Target="slides/slide85.xml"/><Relationship Id="rId122" Type="http://schemas.openxmlformats.org/officeDocument/2006/relationships/slide" Target="slides/slide106.xml"/><Relationship Id="rId130" Type="http://schemas.openxmlformats.org/officeDocument/2006/relationships/slide" Target="slides/slide114.xml"/><Relationship Id="rId135" Type="http://schemas.openxmlformats.org/officeDocument/2006/relationships/slide" Target="slides/slide119.xml"/><Relationship Id="rId143" Type="http://schemas.openxmlformats.org/officeDocument/2006/relationships/slide" Target="slides/slide127.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109" Type="http://schemas.openxmlformats.org/officeDocument/2006/relationships/slide" Target="slides/slide9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97" Type="http://schemas.openxmlformats.org/officeDocument/2006/relationships/slide" Target="slides/slide81.xml"/><Relationship Id="rId104" Type="http://schemas.openxmlformats.org/officeDocument/2006/relationships/slide" Target="slides/slide88.xml"/><Relationship Id="rId120" Type="http://schemas.openxmlformats.org/officeDocument/2006/relationships/slide" Target="slides/slide104.xml"/><Relationship Id="rId125" Type="http://schemas.openxmlformats.org/officeDocument/2006/relationships/slide" Target="slides/slide109.xml"/><Relationship Id="rId141" Type="http://schemas.openxmlformats.org/officeDocument/2006/relationships/slide" Target="slides/slide125.xml"/><Relationship Id="rId146"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55.xml"/><Relationship Id="rId92" Type="http://schemas.openxmlformats.org/officeDocument/2006/relationships/slide" Target="slides/slide76.xml"/><Relationship Id="rId2" Type="http://schemas.openxmlformats.org/officeDocument/2006/relationships/slideMaster" Target="slideMasters/slideMaster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 Id="rId87" Type="http://schemas.openxmlformats.org/officeDocument/2006/relationships/slide" Target="slides/slide71.xml"/><Relationship Id="rId110" Type="http://schemas.openxmlformats.org/officeDocument/2006/relationships/slide" Target="slides/slide94.xml"/><Relationship Id="rId115" Type="http://schemas.openxmlformats.org/officeDocument/2006/relationships/slide" Target="slides/slide99.xml"/><Relationship Id="rId131" Type="http://schemas.openxmlformats.org/officeDocument/2006/relationships/slide" Target="slides/slide115.xml"/><Relationship Id="rId136" Type="http://schemas.openxmlformats.org/officeDocument/2006/relationships/slide" Target="slides/slide120.xml"/><Relationship Id="rId61" Type="http://schemas.openxmlformats.org/officeDocument/2006/relationships/slide" Target="slides/slide45.xml"/><Relationship Id="rId82" Type="http://schemas.openxmlformats.org/officeDocument/2006/relationships/slide" Target="slides/slide66.xml"/><Relationship Id="rId19" Type="http://schemas.openxmlformats.org/officeDocument/2006/relationships/slide" Target="slides/slide3.xml"/><Relationship Id="rId14" Type="http://schemas.openxmlformats.org/officeDocument/2006/relationships/slideMaster" Target="slideMasters/slideMaster14.xml"/><Relationship Id="rId30" Type="http://schemas.openxmlformats.org/officeDocument/2006/relationships/slide" Target="slides/slide14.xml"/><Relationship Id="rId35" Type="http://schemas.openxmlformats.org/officeDocument/2006/relationships/slide" Target="slides/slide19.xml"/><Relationship Id="rId56" Type="http://schemas.openxmlformats.org/officeDocument/2006/relationships/slide" Target="slides/slide40.xml"/><Relationship Id="rId77" Type="http://schemas.openxmlformats.org/officeDocument/2006/relationships/slide" Target="slides/slide61.xml"/><Relationship Id="rId100" Type="http://schemas.openxmlformats.org/officeDocument/2006/relationships/slide" Target="slides/slide84.xml"/><Relationship Id="rId105" Type="http://schemas.openxmlformats.org/officeDocument/2006/relationships/slide" Target="slides/slide89.xml"/><Relationship Id="rId126" Type="http://schemas.openxmlformats.org/officeDocument/2006/relationships/slide" Target="slides/slide110.xml"/><Relationship Id="rId147"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93" Type="http://schemas.openxmlformats.org/officeDocument/2006/relationships/slide" Target="slides/slide77.xml"/><Relationship Id="rId98" Type="http://schemas.openxmlformats.org/officeDocument/2006/relationships/slide" Target="slides/slide82.xml"/><Relationship Id="rId121" Type="http://schemas.openxmlformats.org/officeDocument/2006/relationships/slide" Target="slides/slide105.xml"/><Relationship Id="rId142" Type="http://schemas.openxmlformats.org/officeDocument/2006/relationships/slide" Target="slides/slide126.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61481" cy="498952"/>
          </a:xfrm>
          <a:prstGeom prst="rect">
            <a:avLst/>
          </a:prstGeom>
        </p:spPr>
        <p:txBody>
          <a:bodyPr vert="horz" lIns="96066" tIns="48033" rIns="96066" bIns="48033" rtlCol="0"/>
          <a:lstStyle>
            <a:lvl1pPr algn="l">
              <a:defRPr sz="1300"/>
            </a:lvl1pPr>
          </a:lstStyle>
          <a:p>
            <a:endParaRPr lang="zh-CN" altLang="en-US"/>
          </a:p>
        </p:txBody>
      </p:sp>
      <p:sp>
        <p:nvSpPr>
          <p:cNvPr id="3" name="日期占位符 2"/>
          <p:cNvSpPr>
            <a:spLocks noGrp="1"/>
          </p:cNvSpPr>
          <p:nvPr>
            <p:ph type="dt" sz="quarter" idx="1"/>
          </p:nvPr>
        </p:nvSpPr>
        <p:spPr>
          <a:xfrm>
            <a:off x="3871126" y="0"/>
            <a:ext cx="2961481" cy="498952"/>
          </a:xfrm>
          <a:prstGeom prst="rect">
            <a:avLst/>
          </a:prstGeom>
        </p:spPr>
        <p:txBody>
          <a:bodyPr vert="horz" lIns="96066" tIns="48033" rIns="96066" bIns="48033" rtlCol="0"/>
          <a:lstStyle>
            <a:lvl1pPr algn="r">
              <a:defRPr sz="1300"/>
            </a:lvl1pPr>
          </a:lstStyle>
          <a:p>
            <a:fld id="{3E67982E-AF4F-4B12-BE62-D0DB599CD1CA}" type="datetimeFigureOut">
              <a:rPr lang="zh-CN" altLang="en-US" smtClean="0"/>
              <a:pPr/>
              <a:t>2017-6-10</a:t>
            </a:fld>
            <a:endParaRPr lang="zh-CN" altLang="en-US"/>
          </a:p>
        </p:txBody>
      </p:sp>
      <p:sp>
        <p:nvSpPr>
          <p:cNvPr id="4" name="页脚占位符 3"/>
          <p:cNvSpPr>
            <a:spLocks noGrp="1"/>
          </p:cNvSpPr>
          <p:nvPr>
            <p:ph type="ftr" sz="quarter" idx="2"/>
          </p:nvPr>
        </p:nvSpPr>
        <p:spPr>
          <a:xfrm>
            <a:off x="1" y="9478341"/>
            <a:ext cx="2961481" cy="498952"/>
          </a:xfrm>
          <a:prstGeom prst="rect">
            <a:avLst/>
          </a:prstGeom>
        </p:spPr>
        <p:txBody>
          <a:bodyPr vert="horz" lIns="96066" tIns="48033" rIns="96066" bIns="48033"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3871126" y="9478341"/>
            <a:ext cx="2961481" cy="498952"/>
          </a:xfrm>
          <a:prstGeom prst="rect">
            <a:avLst/>
          </a:prstGeom>
        </p:spPr>
        <p:txBody>
          <a:bodyPr vert="horz" lIns="96066" tIns="48033" rIns="96066" bIns="48033" rtlCol="0" anchor="b"/>
          <a:lstStyle>
            <a:lvl1pPr algn="r">
              <a:defRPr sz="1300"/>
            </a:lvl1pPr>
          </a:lstStyle>
          <a:p>
            <a:fld id="{F818A96F-1BF5-4D56-8E04-0B56DFE164F2}" type="slidenum">
              <a:rPr lang="zh-CN" altLang="en-US" smtClean="0"/>
              <a:pPr/>
              <a:t>‹#›</a:t>
            </a:fld>
            <a:endParaRPr lang="zh-CN" altLang="en-US"/>
          </a:p>
        </p:txBody>
      </p:sp>
    </p:spTree>
    <p:extLst>
      <p:ext uri="{BB962C8B-B14F-4D97-AF65-F5344CB8AC3E}">
        <p14:creationId xmlns:p14="http://schemas.microsoft.com/office/powerpoint/2010/main" xmlns="" val="1351021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61481" cy="498952"/>
          </a:xfrm>
          <a:prstGeom prst="rect">
            <a:avLst/>
          </a:prstGeom>
        </p:spPr>
        <p:txBody>
          <a:bodyPr vert="horz" lIns="96066" tIns="48033" rIns="96066" bIns="48033" rtlCol="0"/>
          <a:lstStyle>
            <a:lvl1pPr algn="l">
              <a:defRPr sz="1300"/>
            </a:lvl1pPr>
          </a:lstStyle>
          <a:p>
            <a:endParaRPr lang="zh-CN" altLang="en-US"/>
          </a:p>
        </p:txBody>
      </p:sp>
      <p:sp>
        <p:nvSpPr>
          <p:cNvPr id="3" name="日期占位符 2"/>
          <p:cNvSpPr>
            <a:spLocks noGrp="1"/>
          </p:cNvSpPr>
          <p:nvPr>
            <p:ph type="dt" idx="1"/>
          </p:nvPr>
        </p:nvSpPr>
        <p:spPr>
          <a:xfrm>
            <a:off x="3871126" y="0"/>
            <a:ext cx="2961481" cy="498952"/>
          </a:xfrm>
          <a:prstGeom prst="rect">
            <a:avLst/>
          </a:prstGeom>
        </p:spPr>
        <p:txBody>
          <a:bodyPr vert="horz" lIns="96066" tIns="48033" rIns="96066" bIns="48033" rtlCol="0"/>
          <a:lstStyle>
            <a:lvl1pPr algn="r">
              <a:defRPr sz="1300"/>
            </a:lvl1pPr>
          </a:lstStyle>
          <a:p>
            <a:fld id="{D616FC6F-1F06-4226-A575-837F82122F48}" type="datetimeFigureOut">
              <a:rPr lang="zh-CN" altLang="en-US" smtClean="0"/>
              <a:pPr/>
              <a:t>2017-6-10</a:t>
            </a:fld>
            <a:endParaRPr lang="zh-CN" altLang="en-US"/>
          </a:p>
        </p:txBody>
      </p:sp>
      <p:sp>
        <p:nvSpPr>
          <p:cNvPr id="4" name="幻灯片图像占位符 3"/>
          <p:cNvSpPr>
            <a:spLocks noGrp="1" noRot="1" noChangeAspect="1"/>
          </p:cNvSpPr>
          <p:nvPr>
            <p:ph type="sldImg" idx="2"/>
          </p:nvPr>
        </p:nvSpPr>
        <p:spPr>
          <a:xfrm>
            <a:off x="715963" y="749300"/>
            <a:ext cx="5402262" cy="3741738"/>
          </a:xfrm>
          <a:prstGeom prst="rect">
            <a:avLst/>
          </a:prstGeom>
          <a:noFill/>
          <a:ln w="12700">
            <a:solidFill>
              <a:prstClr val="black"/>
            </a:solidFill>
          </a:ln>
        </p:spPr>
        <p:txBody>
          <a:bodyPr vert="horz" lIns="96066" tIns="48033" rIns="96066" bIns="48033" rtlCol="0" anchor="ctr"/>
          <a:lstStyle/>
          <a:p>
            <a:endParaRPr lang="zh-CN" altLang="en-US"/>
          </a:p>
        </p:txBody>
      </p:sp>
      <p:sp>
        <p:nvSpPr>
          <p:cNvPr id="5" name="备注占位符 4"/>
          <p:cNvSpPr>
            <a:spLocks noGrp="1"/>
          </p:cNvSpPr>
          <p:nvPr>
            <p:ph type="body" sz="quarter" idx="3"/>
          </p:nvPr>
        </p:nvSpPr>
        <p:spPr>
          <a:xfrm>
            <a:off x="683419" y="4740037"/>
            <a:ext cx="5467350" cy="4490562"/>
          </a:xfrm>
          <a:prstGeom prst="rect">
            <a:avLst/>
          </a:prstGeom>
        </p:spPr>
        <p:txBody>
          <a:bodyPr vert="horz" lIns="96066" tIns="48033" rIns="96066" bIns="48033"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1" y="9478341"/>
            <a:ext cx="2961481" cy="498952"/>
          </a:xfrm>
          <a:prstGeom prst="rect">
            <a:avLst/>
          </a:prstGeom>
        </p:spPr>
        <p:txBody>
          <a:bodyPr vert="horz" lIns="96066" tIns="48033" rIns="96066" bIns="48033"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71126" y="9478341"/>
            <a:ext cx="2961481" cy="498952"/>
          </a:xfrm>
          <a:prstGeom prst="rect">
            <a:avLst/>
          </a:prstGeom>
        </p:spPr>
        <p:txBody>
          <a:bodyPr vert="horz" lIns="96066" tIns="48033" rIns="96066" bIns="48033" rtlCol="0" anchor="b"/>
          <a:lstStyle>
            <a:lvl1pPr algn="r">
              <a:defRPr sz="1300"/>
            </a:lvl1pPr>
          </a:lstStyle>
          <a:p>
            <a:fld id="{54D5C139-0591-485F-AC53-54E935946493}" type="slidenum">
              <a:rPr lang="zh-CN" altLang="en-US" smtClean="0"/>
              <a:pPr/>
              <a:t>‹#›</a:t>
            </a:fld>
            <a:endParaRPr lang="zh-CN" altLang="en-US"/>
          </a:p>
        </p:txBody>
      </p:sp>
    </p:spTree>
    <p:extLst>
      <p:ext uri="{BB962C8B-B14F-4D97-AF65-F5344CB8AC3E}">
        <p14:creationId xmlns:p14="http://schemas.microsoft.com/office/powerpoint/2010/main" xmlns="" val="27899686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25.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27.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28.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29.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30.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3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3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33.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hemeOverride" Target="../theme/themeOverride34.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35.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36.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37.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hemeOverride" Target="../theme/themeOverride38.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39.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40.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4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4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hemeOverride" Target="../theme/themeOverride43.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44.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45.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hemeOverride" Target="../theme/themeOverride46.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hemeOverride" Target="../theme/themeOverride47.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48.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49.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70.xml.rels><?xml version="1.0" encoding="UTF-8" standalone="yes"?>
<Relationships xmlns="http://schemas.openxmlformats.org/package/2006/relationships"><Relationship Id="rId3" Type="http://schemas.openxmlformats.org/officeDocument/2006/relationships/slide" Target="../slides/slide101.xml"/><Relationship Id="rId2" Type="http://schemas.openxmlformats.org/officeDocument/2006/relationships/notesMaster" Target="../notesMasters/notesMaster1.xml"/><Relationship Id="rId1" Type="http://schemas.openxmlformats.org/officeDocument/2006/relationships/themeOverride" Target="../theme/themeOverride50.xml"/></Relationships>
</file>

<file path=ppt/notesSlides/_rels/notesSlide71.xml.rels><?xml version="1.0" encoding="UTF-8" standalone="yes"?>
<Relationships xmlns="http://schemas.openxmlformats.org/package/2006/relationships"><Relationship Id="rId3" Type="http://schemas.openxmlformats.org/officeDocument/2006/relationships/slide" Target="../slides/slide102.xml"/><Relationship Id="rId2" Type="http://schemas.openxmlformats.org/officeDocument/2006/relationships/notesMaster" Target="../notesMasters/notesMaster1.xml"/><Relationship Id="rId1" Type="http://schemas.openxmlformats.org/officeDocument/2006/relationships/themeOverride" Target="../theme/themeOverride51.xml"/></Relationships>
</file>

<file path=ppt/notesSlides/_rels/notesSlide72.xml.rels><?xml version="1.0" encoding="UTF-8" standalone="yes"?>
<Relationships xmlns="http://schemas.openxmlformats.org/package/2006/relationships"><Relationship Id="rId3" Type="http://schemas.openxmlformats.org/officeDocument/2006/relationships/slide" Target="../slides/slide103.xml"/><Relationship Id="rId2" Type="http://schemas.openxmlformats.org/officeDocument/2006/relationships/notesMaster" Target="../notesMasters/notesMaster1.xml"/><Relationship Id="rId1" Type="http://schemas.openxmlformats.org/officeDocument/2006/relationships/themeOverride" Target="../theme/themeOverride52.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slide" Target="../slides/slide105.xml"/><Relationship Id="rId2" Type="http://schemas.openxmlformats.org/officeDocument/2006/relationships/notesMaster" Target="../notesMasters/notesMaster1.xml"/><Relationship Id="rId1" Type="http://schemas.openxmlformats.org/officeDocument/2006/relationships/themeOverride" Target="../theme/themeOverride53.xml"/></Relationships>
</file>

<file path=ppt/notesSlides/_rels/notesSlide75.xml.rels><?xml version="1.0" encoding="UTF-8" standalone="yes"?>
<Relationships xmlns="http://schemas.openxmlformats.org/package/2006/relationships"><Relationship Id="rId3" Type="http://schemas.openxmlformats.org/officeDocument/2006/relationships/slide" Target="../slides/slide106.xml"/><Relationship Id="rId2" Type="http://schemas.openxmlformats.org/officeDocument/2006/relationships/notesMaster" Target="../notesMasters/notesMaster1.xml"/><Relationship Id="rId1" Type="http://schemas.openxmlformats.org/officeDocument/2006/relationships/themeOverride" Target="../theme/themeOverride54.xml"/></Relationships>
</file>

<file path=ppt/notesSlides/_rels/notesSlide76.xml.rels><?xml version="1.0" encoding="UTF-8" standalone="yes"?>
<Relationships xmlns="http://schemas.openxmlformats.org/package/2006/relationships"><Relationship Id="rId3" Type="http://schemas.openxmlformats.org/officeDocument/2006/relationships/slide" Target="../slides/slide107.xml"/><Relationship Id="rId2" Type="http://schemas.openxmlformats.org/officeDocument/2006/relationships/notesMaster" Target="../notesMasters/notesMaster1.xml"/><Relationship Id="rId1" Type="http://schemas.openxmlformats.org/officeDocument/2006/relationships/themeOverride" Target="../theme/themeOverride55.xml"/></Relationships>
</file>

<file path=ppt/notesSlides/_rels/notesSlide77.xml.rels><?xml version="1.0" encoding="UTF-8" standalone="yes"?>
<Relationships xmlns="http://schemas.openxmlformats.org/package/2006/relationships"><Relationship Id="rId3" Type="http://schemas.openxmlformats.org/officeDocument/2006/relationships/slide" Target="../slides/slide108.xml"/><Relationship Id="rId2" Type="http://schemas.openxmlformats.org/officeDocument/2006/relationships/notesMaster" Target="../notesMasters/notesMaster1.xml"/><Relationship Id="rId1" Type="http://schemas.openxmlformats.org/officeDocument/2006/relationships/themeOverride" Target="../theme/themeOverride56.xml"/></Relationships>
</file>

<file path=ppt/notesSlides/_rels/notesSlide78.xml.rels><?xml version="1.0" encoding="UTF-8" standalone="yes"?>
<Relationships xmlns="http://schemas.openxmlformats.org/package/2006/relationships"><Relationship Id="rId3" Type="http://schemas.openxmlformats.org/officeDocument/2006/relationships/slide" Target="../slides/slide109.xml"/><Relationship Id="rId2" Type="http://schemas.openxmlformats.org/officeDocument/2006/relationships/notesMaster" Target="../notesMasters/notesMaster1.xml"/><Relationship Id="rId1" Type="http://schemas.openxmlformats.org/officeDocument/2006/relationships/themeOverride" Target="../theme/themeOverride57.xml"/></Relationships>
</file>

<file path=ppt/notesSlides/_rels/notesSlide79.xml.rels><?xml version="1.0" encoding="UTF-8" standalone="yes"?>
<Relationships xmlns="http://schemas.openxmlformats.org/package/2006/relationships"><Relationship Id="rId3" Type="http://schemas.openxmlformats.org/officeDocument/2006/relationships/slide" Target="../slides/slide110.xml"/><Relationship Id="rId2" Type="http://schemas.openxmlformats.org/officeDocument/2006/relationships/notesMaster" Target="../notesMasters/notesMaster1.xml"/><Relationship Id="rId1" Type="http://schemas.openxmlformats.org/officeDocument/2006/relationships/themeOverride" Target="../theme/themeOverride58.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0.xml.rels><?xml version="1.0" encoding="UTF-8" standalone="yes"?>
<Relationships xmlns="http://schemas.openxmlformats.org/package/2006/relationships"><Relationship Id="rId3" Type="http://schemas.openxmlformats.org/officeDocument/2006/relationships/slide" Target="../slides/slide111.xml"/><Relationship Id="rId2" Type="http://schemas.openxmlformats.org/officeDocument/2006/relationships/notesMaster" Target="../notesMasters/notesMaster1.xml"/><Relationship Id="rId1" Type="http://schemas.openxmlformats.org/officeDocument/2006/relationships/themeOverride" Target="../theme/themeOverride59.xml"/></Relationships>
</file>

<file path=ppt/notesSlides/_rels/notesSlide81.xml.rels><?xml version="1.0" encoding="UTF-8" standalone="yes"?>
<Relationships xmlns="http://schemas.openxmlformats.org/package/2006/relationships"><Relationship Id="rId3" Type="http://schemas.openxmlformats.org/officeDocument/2006/relationships/slide" Target="../slides/slide112.xml"/><Relationship Id="rId2" Type="http://schemas.openxmlformats.org/officeDocument/2006/relationships/notesMaster" Target="../notesMasters/notesMaster1.xml"/><Relationship Id="rId1" Type="http://schemas.openxmlformats.org/officeDocument/2006/relationships/themeOverride" Target="../theme/themeOverride60.xml"/></Relationships>
</file>

<file path=ppt/notesSlides/_rels/notesSlide82.xml.rels><?xml version="1.0" encoding="UTF-8" standalone="yes"?>
<Relationships xmlns="http://schemas.openxmlformats.org/package/2006/relationships"><Relationship Id="rId3" Type="http://schemas.openxmlformats.org/officeDocument/2006/relationships/slide" Target="../slides/slide126.xml"/><Relationship Id="rId2" Type="http://schemas.openxmlformats.org/officeDocument/2006/relationships/notesMaster" Target="../notesMasters/notesMaster1.xml"/><Relationship Id="rId1" Type="http://schemas.openxmlformats.org/officeDocument/2006/relationships/themeOverride" Target="../theme/themeOverride6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开场白：各位同事上午好，今天的课程内容包含两部分，首先是企业战略管理，第二部分是宇通公司战略</a:t>
            </a:r>
            <a:r>
              <a:rPr lang="zh-CN" altLang="en-US" dirty="0" smtClean="0"/>
              <a:t>。</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r>
              <a:rPr lang="zh-CN" altLang="en-US" dirty="0" smtClean="0"/>
              <a:t>两种战略逻辑对应两类企业家：经营类和战略类。</a:t>
            </a:r>
            <a:endParaRPr lang="en-US" altLang="zh-CN" dirty="0" smtClean="0"/>
          </a:p>
          <a:p>
            <a:endParaRPr lang="en-US" altLang="zh-CN" dirty="0" smtClean="0"/>
          </a:p>
          <a:p>
            <a:r>
              <a:rPr lang="zh-CN" altLang="en-US" dirty="0" smtClean="0"/>
              <a:t>构建类：小米、贾跃亭</a:t>
            </a:r>
            <a:endParaRPr lang="en-US" altLang="zh-CN" dirty="0" smtClean="0"/>
          </a:p>
          <a:p>
            <a:r>
              <a:rPr lang="zh-CN" altLang="en-US" dirty="0" smtClean="0"/>
              <a:t>经营类：大多数</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举例：</a:t>
            </a:r>
            <a:endParaRPr lang="en-US" altLang="zh-CN" dirty="0" smtClean="0"/>
          </a:p>
          <a:p>
            <a:pPr marL="171450" indent="-171450">
              <a:buFont typeface="Arial" pitchFamily="34" charset="0"/>
              <a:buChar char="•"/>
            </a:pPr>
            <a:r>
              <a:rPr lang="zh-CN" altLang="en-US" dirty="0" smtClean="0"/>
              <a:t>三工厂建设</a:t>
            </a:r>
            <a:endParaRPr lang="en-US" altLang="zh-CN" dirty="0" smtClean="0"/>
          </a:p>
          <a:p>
            <a:pPr marL="171450" indent="-171450">
              <a:buFont typeface="Arial" pitchFamily="34" charset="0"/>
              <a:buChar char="•"/>
            </a:pPr>
            <a:r>
              <a:rPr lang="zh-CN" altLang="en-US" dirty="0" smtClean="0"/>
              <a:t>销售目标、产品规划、预算的分解与传承</a:t>
            </a:r>
            <a:endParaRPr lang="en-US" altLang="zh-CN" dirty="0" smtClean="0"/>
          </a:p>
          <a:p>
            <a:pPr marL="171450" indent="-171450">
              <a:buFont typeface="Arial" pitchFamily="34" charset="0"/>
              <a:buChar char="•"/>
            </a:pPr>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11</a:t>
            </a:fld>
            <a:endParaRPr lang="zh-CN" altLang="en-US"/>
          </a:p>
        </p:txBody>
      </p:sp>
    </p:spTree>
    <p:extLst>
      <p:ext uri="{BB962C8B-B14F-4D97-AF65-F5344CB8AC3E}">
        <p14:creationId xmlns:p14="http://schemas.microsoft.com/office/powerpoint/2010/main" xmlns="" val="1744494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r>
              <a:rPr lang="zh-CN" altLang="en-US" dirty="0" smtClean="0"/>
              <a:t>这一点其实也非常重要。</a:t>
            </a:r>
            <a:endParaRPr lang="en-US" altLang="zh-CN" dirty="0" smtClean="0"/>
          </a:p>
          <a:p>
            <a:endParaRPr lang="en-US" altLang="zh-CN" dirty="0" smtClean="0"/>
          </a:p>
          <a:p>
            <a:r>
              <a:rPr lang="zh-CN" altLang="en-US" dirty="0" smtClean="0"/>
              <a:t>阿里巴巴战略副总裁曾鸣教授曾经做过一个实验，找了十家企业，让没家企业的老板和副总分别写出来所理解的公司战略，结果大多数都大相径庭。老板觉得副总都不理解自己的想法，副总觉得不知道老板自己的思路不清晰。这是现实。不了解就不理解，没有理解就没有认同，就很难形成合力。</a:t>
            </a:r>
            <a:endParaRPr lang="en-US" altLang="zh-CN" dirty="0" smtClean="0"/>
          </a:p>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5963" y="749300"/>
            <a:ext cx="5402262" cy="374173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4D5C139-0591-485F-AC53-54E935946493}" type="slidenum">
              <a:rPr lang="zh-CN" altLang="en-US" smtClean="0">
                <a:solidFill>
                  <a:prstClr val="black"/>
                </a:solidFill>
              </a:rPr>
              <a:pPr/>
              <a:t>19</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r>
              <a:rPr lang="zh-CN" altLang="en-US" dirty="0" smtClean="0"/>
              <a:t>战略的三个层次是相对概念，某一个体系职能战略同样需要考虑做什么，怎么做好，具体如何做。</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 id"/>
          <p:cNvSpPr>
            <a:spLocks noGrp="1" noChangeArrowheads="1"/>
          </p:cNvSpPr>
          <p:nvPr>
            <p:ph type="ftr" sz="quarter" idx="4"/>
          </p:nvPr>
        </p:nvSpPr>
        <p:spPr>
          <a:ln/>
        </p:spPr>
        <p:txBody>
          <a:bodyPr/>
          <a:lstStyle/>
          <a:p>
            <a:r>
              <a:rPr lang="en-US" altLang="zh-CN"/>
              <a:t>SAIC/020509/SH-StraPlan (2000GB)</a:t>
            </a:r>
          </a:p>
        </p:txBody>
      </p:sp>
      <p:sp>
        <p:nvSpPr>
          <p:cNvPr id="5" name="pg num"/>
          <p:cNvSpPr>
            <a:spLocks noGrp="1" noChangeArrowheads="1"/>
          </p:cNvSpPr>
          <p:nvPr>
            <p:ph type="sldNum" sz="quarter" idx="5"/>
          </p:nvPr>
        </p:nvSpPr>
        <p:spPr>
          <a:ln/>
        </p:spPr>
        <p:txBody>
          <a:bodyPr/>
          <a:lstStyle/>
          <a:p>
            <a:fld id="{1578CDD1-E2BC-4CAF-A555-4EB745307E70}" type="slidenum">
              <a:rPr lang="zh-CN" altLang="en-US"/>
              <a:pPr/>
              <a:t>21</a:t>
            </a:fld>
            <a:endParaRPr lang="en-US" altLang="zh-CN"/>
          </a:p>
        </p:txBody>
      </p:sp>
      <p:sp>
        <p:nvSpPr>
          <p:cNvPr id="699394" name="Rectangle 2"/>
          <p:cNvSpPr>
            <a:spLocks noGrp="1" noRot="1" noChangeAspect="1" noChangeArrowheads="1" noTextEdit="1"/>
          </p:cNvSpPr>
          <p:nvPr>
            <p:ph type="sldImg"/>
          </p:nvPr>
        </p:nvSpPr>
        <p:spPr bwMode="auto">
          <a:xfrm>
            <a:off x="-1549400" y="2363788"/>
            <a:ext cx="10614025" cy="7348537"/>
          </a:xfrm>
          <a:prstGeom prst="rect">
            <a:avLst/>
          </a:prstGeom>
          <a:solidFill>
            <a:srgbClr val="FFFFFF"/>
          </a:solidFill>
          <a:ln>
            <a:solidFill>
              <a:srgbClr val="000000"/>
            </a:solidFill>
            <a:miter lim="800000"/>
            <a:headEnd/>
            <a:tailEnd/>
          </a:ln>
        </p:spPr>
      </p:sp>
      <p:sp>
        <p:nvSpPr>
          <p:cNvPr id="699395" name="Rectangle 3"/>
          <p:cNvSpPr>
            <a:spLocks noGrp="1" noChangeArrowheads="1"/>
          </p:cNvSpPr>
          <p:nvPr>
            <p:ph type="body" idx="1"/>
          </p:nvPr>
        </p:nvSpPr>
        <p:spPr bwMode="auto">
          <a:xfrm>
            <a:off x="1537327" y="919226"/>
            <a:ext cx="4608724" cy="213848"/>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 id"/>
          <p:cNvSpPr>
            <a:spLocks noGrp="1" noChangeArrowheads="1"/>
          </p:cNvSpPr>
          <p:nvPr>
            <p:ph type="ftr" sz="quarter" idx="4"/>
          </p:nvPr>
        </p:nvSpPr>
        <p:spPr>
          <a:ln/>
        </p:spPr>
        <p:txBody>
          <a:bodyPr/>
          <a:lstStyle/>
          <a:p>
            <a:r>
              <a:rPr lang="en-US" altLang="zh-CN"/>
              <a:t>SAIC/020509/SH-StraPlan (2000GB)</a:t>
            </a:r>
          </a:p>
        </p:txBody>
      </p:sp>
      <p:sp>
        <p:nvSpPr>
          <p:cNvPr id="5" name="pg num"/>
          <p:cNvSpPr>
            <a:spLocks noGrp="1" noChangeArrowheads="1"/>
          </p:cNvSpPr>
          <p:nvPr>
            <p:ph type="sldNum" sz="quarter" idx="5"/>
          </p:nvPr>
        </p:nvSpPr>
        <p:spPr>
          <a:ln/>
        </p:spPr>
        <p:txBody>
          <a:bodyPr/>
          <a:lstStyle/>
          <a:p>
            <a:fld id="{767B9523-D759-493A-902D-17AB5BDFBEBF}" type="slidenum">
              <a:rPr lang="zh-CN" altLang="en-US"/>
              <a:pPr/>
              <a:t>22</a:t>
            </a:fld>
            <a:endParaRPr lang="en-US" altLang="zh-CN"/>
          </a:p>
        </p:txBody>
      </p:sp>
      <p:sp>
        <p:nvSpPr>
          <p:cNvPr id="701442" name="Rectangle 2"/>
          <p:cNvSpPr>
            <a:spLocks noGrp="1" noRot="1" noChangeAspect="1" noChangeArrowheads="1" noTextEdit="1"/>
          </p:cNvSpPr>
          <p:nvPr>
            <p:ph type="sldImg"/>
          </p:nvPr>
        </p:nvSpPr>
        <p:spPr bwMode="auto">
          <a:xfrm>
            <a:off x="-1547813" y="2363788"/>
            <a:ext cx="10614026" cy="7348537"/>
          </a:xfrm>
          <a:prstGeom prst="rect">
            <a:avLst/>
          </a:prstGeom>
          <a:solidFill>
            <a:srgbClr val="FFFFFF"/>
          </a:solidFill>
          <a:ln>
            <a:solidFill>
              <a:srgbClr val="000000"/>
            </a:solidFill>
            <a:miter lim="800000"/>
            <a:headEnd/>
            <a:tailEnd/>
          </a:ln>
        </p:spPr>
      </p:sp>
      <p:sp>
        <p:nvSpPr>
          <p:cNvPr id="701443" name="Rectangle 3"/>
          <p:cNvSpPr>
            <a:spLocks noGrp="1" noChangeArrowheads="1"/>
          </p:cNvSpPr>
          <p:nvPr>
            <p:ph type="body" idx="1"/>
          </p:nvPr>
        </p:nvSpPr>
        <p:spPr bwMode="auto">
          <a:xfrm>
            <a:off x="1327469" y="1166587"/>
            <a:ext cx="4862506" cy="855391"/>
          </a:xfrm>
          <a:prstGeom prst="rect">
            <a:avLst/>
          </a:prstGeom>
          <a:solidFill>
            <a:srgbClr val="FFFFFF"/>
          </a:solidFill>
          <a:ln>
            <a:solidFill>
              <a:srgbClr val="000000"/>
            </a:solidFill>
            <a:miter lim="800000"/>
            <a:headEnd/>
            <a:tailEnd/>
          </a:ln>
        </p:spPr>
        <p:txBody>
          <a:bodyPr/>
          <a:lstStyle/>
          <a:p>
            <a:r>
              <a:rPr lang="zh-CN" altLang="en-US"/>
              <a:t>战略规划应对行业及竞争态势，以及自身竞争优/劣势进行充分、详实的分析，并在此基础上制订相应的战略，而且必须对与此战略相应的财务目标及资源需求作出尽量实际的预测。</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5963" y="749300"/>
            <a:ext cx="5402262" cy="3741738"/>
          </a:xfrm>
        </p:spPr>
      </p:sp>
      <p:sp>
        <p:nvSpPr>
          <p:cNvPr id="3" name="备注占位符 2"/>
          <p:cNvSpPr>
            <a:spLocks noGrp="1"/>
          </p:cNvSpPr>
          <p:nvPr>
            <p:ph type="body" idx="1"/>
          </p:nvPr>
        </p:nvSpPr>
        <p:spPr/>
        <p:txBody>
          <a:bodyPr>
            <a:normAutofit/>
          </a:bodyPr>
          <a:lstStyle/>
          <a:p>
            <a:r>
              <a:rPr lang="zh-CN" altLang="en-US" dirty="0" smtClean="0"/>
              <a:t>说到战略管理，这个词应该说大家都耳熟能详，甚至多多少少也能说上来一些。但从过去几年的实践经验看，误区也不少。</a:t>
            </a:r>
            <a:endParaRPr lang="en-US" altLang="zh-CN" dirty="0" smtClean="0"/>
          </a:p>
          <a:p>
            <a:r>
              <a:rPr lang="zh-CN" altLang="en-US" dirty="0" smtClean="0"/>
              <a:t>比如说：</a:t>
            </a:r>
            <a:endParaRPr lang="en-US" altLang="zh-CN" dirty="0" smtClean="0"/>
          </a:p>
          <a:p>
            <a:r>
              <a:rPr lang="en-US" altLang="zh-CN" dirty="0" smtClean="0"/>
              <a:t>1</a:t>
            </a:r>
            <a:r>
              <a:rPr lang="zh-CN" altLang="en-US" dirty="0" smtClean="0"/>
              <a:t>、战略与我有啥关系。一盯六看表都得填，战略的方向就是资源聚集的地方，人往高处走，水往地处刘。不要逆市（卖公交车的例子）</a:t>
            </a:r>
            <a:endParaRPr lang="en-US" altLang="zh-CN" dirty="0" smtClean="0"/>
          </a:p>
          <a:p>
            <a:r>
              <a:rPr lang="en-US" altLang="zh-CN" dirty="0" smtClean="0"/>
              <a:t>2</a:t>
            </a:r>
            <a:r>
              <a:rPr lang="zh-CN" altLang="en-US" dirty="0" smtClean="0"/>
              <a:t>、我们公司太小了，不需要搞战略那套，太复杂了。只要存在选择的可能，就需要战略。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solidFill>
                  <a:prstClr val="black"/>
                </a:solidFill>
              </a:rPr>
              <a:pPr/>
              <a:t>2</a:t>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pPr marL="0" indent="374650" eaLnBrk="1" hangingPunct="1">
              <a:lnSpc>
                <a:spcPct val="90000"/>
              </a:lnSpc>
              <a:buFont typeface="Wingdings" pitchFamily="2" charset="2"/>
              <a:buNone/>
              <a:defRPr/>
            </a:pPr>
            <a:r>
              <a:rPr lang="en-US" altLang="zh-CN" sz="1200" dirty="0" smtClean="0"/>
              <a:t>1 </a:t>
            </a:r>
            <a:r>
              <a:rPr lang="zh-CN" altLang="en-US" sz="1200" dirty="0" smtClean="0"/>
              <a:t>．对组织的行业本质的考虑。</a:t>
            </a:r>
          </a:p>
          <a:p>
            <a:pPr marL="0" indent="374650" eaLnBrk="1" hangingPunct="1">
              <a:lnSpc>
                <a:spcPct val="90000"/>
              </a:lnSpc>
              <a:buFont typeface="Wingdings" pitchFamily="2" charset="2"/>
              <a:buNone/>
              <a:defRPr/>
            </a:pPr>
            <a:r>
              <a:rPr lang="en-US" altLang="zh-CN" sz="1200" dirty="0" smtClean="0"/>
              <a:t>2 </a:t>
            </a:r>
            <a:r>
              <a:rPr lang="zh-CN" altLang="en-US" sz="1200" dirty="0" smtClean="0"/>
              <a:t>．要从顾客角度考虑反应而非组织自身角度</a:t>
            </a:r>
          </a:p>
          <a:p>
            <a:pPr marL="0" indent="374650" eaLnBrk="1" hangingPunct="1">
              <a:lnSpc>
                <a:spcPct val="90000"/>
              </a:lnSpc>
              <a:buFont typeface="Wingdings" pitchFamily="2" charset="2"/>
              <a:buNone/>
              <a:defRPr/>
            </a:pPr>
            <a:r>
              <a:rPr lang="en-US" altLang="zh-CN" sz="1200" dirty="0" smtClean="0"/>
              <a:t>3 </a:t>
            </a:r>
            <a:r>
              <a:rPr lang="zh-CN" altLang="en-US" sz="1200" dirty="0" smtClean="0"/>
              <a:t>．使命需要反映组织的基本价值观和信仰</a:t>
            </a:r>
          </a:p>
          <a:p>
            <a:pPr marL="0" indent="374650" eaLnBrk="1" hangingPunct="1">
              <a:lnSpc>
                <a:spcPct val="90000"/>
              </a:lnSpc>
              <a:buFont typeface="Wingdings" pitchFamily="2" charset="2"/>
              <a:buNone/>
              <a:defRPr/>
            </a:pPr>
            <a:r>
              <a:rPr lang="en-US" altLang="zh-CN" sz="1200" dirty="0" smtClean="0"/>
              <a:t>4 </a:t>
            </a:r>
            <a:r>
              <a:rPr lang="zh-CN" altLang="en-US" sz="1200" dirty="0" smtClean="0"/>
              <a:t>．只要可能，使命要反映持续竞争优势的因素</a:t>
            </a:r>
          </a:p>
          <a:p>
            <a:pPr marL="0" indent="374650" eaLnBrk="1" hangingPunct="1">
              <a:lnSpc>
                <a:spcPct val="90000"/>
              </a:lnSpc>
              <a:buFont typeface="Wingdings" pitchFamily="2" charset="2"/>
              <a:buNone/>
              <a:defRPr/>
            </a:pPr>
            <a:r>
              <a:rPr lang="en-US" altLang="zh-CN" sz="1200" dirty="0" smtClean="0"/>
              <a:t>5 </a:t>
            </a:r>
            <a:r>
              <a:rPr lang="zh-CN" altLang="en-US" sz="1200" smtClean="0"/>
              <a:t>．使命需要概括其方法选择的主要原因。</a:t>
            </a: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0" dirty="0" smtClean="0">
                <a:solidFill>
                  <a:srgbClr val="000000"/>
                </a:solidFill>
                <a:latin typeface="微软雅黑" pitchFamily="34" charset="-122"/>
                <a:ea typeface="微软雅黑" pitchFamily="34" charset="-122"/>
              </a:rPr>
              <a:t>愿景是企业未来希望达到的状态，因此对于愿景的解读应系统、立体，解决大家的疑惑，而不能片面的强调。</a:t>
            </a:r>
            <a:endParaRPr lang="en-US" altLang="zh-CN" sz="1200" b="1" kern="0" dirty="0" smtClean="0">
              <a:solidFill>
                <a:srgbClr val="000000"/>
              </a:solidFill>
              <a:latin typeface="微软雅黑" pitchFamily="34" charset="-122"/>
              <a:ea typeface="微软雅黑" pitchFamily="34" charset="-122"/>
            </a:endParaRPr>
          </a:p>
          <a:p>
            <a:r>
              <a:rPr lang="zh-CN" altLang="en-US" dirty="0" smtClean="0">
                <a:solidFill>
                  <a:srgbClr val="FF0000"/>
                </a:solidFill>
                <a:latin typeface="微软雅黑" pitchFamily="34" charset="-122"/>
                <a:ea typeface="微软雅黑" pitchFamily="34" charset="-122"/>
              </a:rPr>
              <a:t>隐含了对路径、方向的选择</a:t>
            </a:r>
            <a:endParaRPr lang="en-US" altLang="zh-CN" dirty="0" smtClean="0">
              <a:solidFill>
                <a:srgbClr val="FF0000"/>
              </a:solidFill>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场景化：小桥流水人家，古藤老树昏鸦，夕阳西下，断肠人在天涯（场景化，画面感）</a:t>
            </a:r>
            <a:endParaRPr lang="en-US" altLang="zh-CN" dirty="0" smtClean="0">
              <a:solidFill>
                <a:srgbClr val="FF0000"/>
              </a:solidFill>
              <a:latin typeface="微软雅黑" pitchFamily="34" charset="-122"/>
              <a:ea typeface="微软雅黑" pitchFamily="34" charset="-122"/>
            </a:endParaRPr>
          </a:p>
          <a:p>
            <a:endParaRPr lang="zh-CN" altLang="en-US" dirty="0" smtClean="0">
              <a:solidFill>
                <a:srgbClr val="FF0000"/>
              </a:solidFill>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kern="0" dirty="0" smtClean="0">
              <a:solidFill>
                <a:srgbClr val="000000"/>
              </a:solidFill>
              <a:latin typeface="微软雅黑" pitchFamily="34" charset="-122"/>
              <a:ea typeface="微软雅黑" pitchFamily="34" charset="-122"/>
            </a:endParaRPr>
          </a:p>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5963" y="749300"/>
            <a:ext cx="5402262" cy="374173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4D5C139-0591-485F-AC53-54E935946493}" type="slidenum">
              <a:rPr lang="zh-CN" altLang="en-US" smtClean="0">
                <a:solidFill>
                  <a:prstClr val="black"/>
                </a:solidFill>
              </a:rPr>
              <a:p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r>
              <a:rPr lang="zh-CN" altLang="en-US" dirty="0" smtClean="0"/>
              <a:t>业绩目标体现结果，能力目标体现实现业绩的能力。做企业不能不管结果，也不能维结果论，二者需要追求相对平衡。</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r>
              <a:rPr lang="zh-CN" altLang="en-US" dirty="0" smtClean="0"/>
              <a:t>这里面，主要是区别战略与战略管理，他们的区别有点类似于企业与企业管理</a:t>
            </a:r>
            <a:r>
              <a:rPr lang="zh-CN" altLang="en-US" dirty="0" smtClean="0"/>
              <a:t>。</a:t>
            </a:r>
            <a:endParaRPr lang="en-US" altLang="zh-CN" dirty="0" smtClean="0"/>
          </a:p>
          <a:p>
            <a:endParaRPr lang="en-US" altLang="zh-CN" dirty="0" smtClean="0"/>
          </a:p>
          <a:p>
            <a:r>
              <a:rPr lang="zh-CN" altLang="en-US" dirty="0" smtClean="0"/>
              <a:t>战略是管理艺术，战略管理是专业方法</a:t>
            </a:r>
            <a:endParaRPr lang="en-US" altLang="zh-CN" dirty="0" smtClean="0"/>
          </a:p>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r>
              <a:rPr lang="zh-CN" altLang="en-US" dirty="0" smtClean="0"/>
              <a:t>这里面，主要是区别战略与战略管理，他们的区别有点类似于企业与企业管理。</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r>
              <a:rPr lang="zh-CN" altLang="en-US" dirty="0" smtClean="0"/>
              <a:t>价值观需要满足两方面要求：</a:t>
            </a:r>
            <a:endParaRPr lang="en-US" altLang="zh-CN" dirty="0" smtClean="0"/>
          </a:p>
          <a:p>
            <a:r>
              <a:rPr lang="en-US" altLang="zh-CN" dirty="0" smtClean="0"/>
              <a:t>1</a:t>
            </a:r>
            <a:r>
              <a:rPr lang="zh-CN" altLang="en-US" dirty="0" smtClean="0"/>
              <a:t>、符合普世价值观</a:t>
            </a:r>
            <a:endParaRPr lang="en-US" altLang="zh-CN" dirty="0" smtClean="0"/>
          </a:p>
          <a:p>
            <a:r>
              <a:rPr lang="zh-CN" altLang="en-US" sz="1200" b="0" i="0" kern="1200" dirty="0" smtClean="0">
                <a:solidFill>
                  <a:schemeClr val="tx1"/>
                </a:solidFill>
                <a:latin typeface="+mn-lt"/>
                <a:ea typeface="+mn-ea"/>
                <a:cs typeface="+mn-cs"/>
              </a:rPr>
              <a:t>普世价值观由三个基本要件组成：公平、正义、自由。</a:t>
            </a:r>
          </a:p>
          <a:p>
            <a:r>
              <a:rPr lang="zh-CN" altLang="en-US" sz="1200" b="0" i="0" kern="1200" dirty="0" smtClean="0">
                <a:solidFill>
                  <a:schemeClr val="tx1"/>
                </a:solidFill>
                <a:latin typeface="+mn-lt"/>
                <a:ea typeface="+mn-ea"/>
                <a:cs typeface="+mn-cs"/>
              </a:rPr>
              <a:t>公平不是指物质财富的绝对平均，他是指竞争机会的均衡和基本人权的对等，简单说就是不能有特权，就是在规则和法律面前人人平等。</a:t>
            </a:r>
          </a:p>
          <a:p>
            <a:r>
              <a:rPr lang="zh-CN" altLang="en-US" sz="1200" b="0" i="0" kern="1200" dirty="0" smtClean="0">
                <a:solidFill>
                  <a:schemeClr val="tx1"/>
                </a:solidFill>
                <a:latin typeface="+mn-lt"/>
                <a:ea typeface="+mn-ea"/>
                <a:cs typeface="+mn-cs"/>
              </a:rPr>
              <a:t>正义就是事实真相，就是人的行为和事物的最终结果，必须符合逻辑、合乎道德规范。更通俗的说，正义就是善有善报，恶有恶报。澄清事实，还原真相，惩恶扬善，就是维护正义。</a:t>
            </a:r>
          </a:p>
          <a:p>
            <a:r>
              <a:rPr lang="zh-CN" altLang="en-US" sz="1200" b="0" i="0" kern="1200" dirty="0" smtClean="0">
                <a:solidFill>
                  <a:schemeClr val="tx1"/>
                </a:solidFill>
                <a:latin typeface="+mn-lt"/>
                <a:ea typeface="+mn-ea"/>
                <a:cs typeface="+mn-cs"/>
              </a:rPr>
              <a:t>自由有两层含义，一是指人的基本权利和自由意志；二是指我们每个人，必须要学会约束自己的行为以及承担必要的责任，以便不妨碍他人的自由意志和固有权利，不违背公平正义的大原则。</a:t>
            </a:r>
            <a:endParaRPr lang="en-US" altLang="zh-CN" sz="1200" b="0" i="0" kern="1200" dirty="0" smtClean="0">
              <a:solidFill>
                <a:schemeClr val="tx1"/>
              </a:solidFill>
              <a:latin typeface="+mn-lt"/>
              <a:ea typeface="+mn-ea"/>
              <a:cs typeface="+mn-cs"/>
            </a:endParaRPr>
          </a:p>
          <a:p>
            <a:r>
              <a:rPr lang="zh-CN" altLang="en-US" dirty="0" smtClean="0"/>
              <a:t>反面教材：强调民族、斗争等</a:t>
            </a:r>
            <a:endParaRPr lang="en-US" altLang="zh-CN" dirty="0" smtClean="0"/>
          </a:p>
          <a:p>
            <a:r>
              <a:rPr lang="en-US" altLang="zh-CN" dirty="0" smtClean="0"/>
              <a:t>2</a:t>
            </a:r>
            <a:r>
              <a:rPr lang="zh-CN" altLang="en-US" dirty="0" smtClean="0"/>
              <a:t>、能够帮助企业成功</a:t>
            </a:r>
            <a:endParaRPr lang="en-US" altLang="zh-CN" dirty="0" smtClean="0"/>
          </a:p>
          <a:p>
            <a:r>
              <a:rPr lang="zh-CN" altLang="en-US" dirty="0" smtClean="0"/>
              <a:t>宇通：制造业，市场快速反应，业务链条长，管理复杂，所以强调崇德、协同。</a:t>
            </a:r>
            <a:endParaRPr lang="en-US" altLang="zh-CN" dirty="0" smtClean="0"/>
          </a:p>
          <a:p>
            <a:r>
              <a:rPr lang="zh-CN" altLang="en-US" dirty="0" smtClean="0"/>
              <a:t>房车：</a:t>
            </a:r>
            <a:endParaRPr lang="en-US" altLang="zh-CN" dirty="0" smtClean="0"/>
          </a:p>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61</a:t>
            </a:fld>
            <a:endParaRPr lang="zh-CN" altLang="en-US"/>
          </a:p>
        </p:txBody>
      </p:sp>
    </p:spTree>
    <p:extLst>
      <p:ext uri="{BB962C8B-B14F-4D97-AF65-F5344CB8AC3E}">
        <p14:creationId xmlns:p14="http://schemas.microsoft.com/office/powerpoint/2010/main" xmlns="" val="24348001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5963" y="749300"/>
            <a:ext cx="5402262" cy="374173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4D5C139-0591-485F-AC53-54E935946493}" type="slidenum">
              <a:rPr lang="zh-CN" altLang="en-US" smtClean="0">
                <a:solidFill>
                  <a:prstClr val="black"/>
                </a:solidFill>
              </a:rPr>
              <a:pPr/>
              <a:t>64</a:t>
            </a:fld>
            <a:endParaRPr lang="zh-CN" alt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5963" y="749300"/>
            <a:ext cx="5402262" cy="374173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4D5C139-0591-485F-AC53-54E935946493}" type="slidenum">
              <a:rPr lang="zh-CN" altLang="en-US" smtClean="0">
                <a:solidFill>
                  <a:prstClr val="black"/>
                </a:solidFill>
              </a:rPr>
              <a:pPr/>
              <a:t>65</a:t>
            </a:fld>
            <a:endParaRPr lang="zh-CN" alt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r>
              <a:rPr lang="zh-CN" altLang="en-US" dirty="0" smtClean="0"/>
              <a:t>再往后，就开始进一步的分散扩张，比如蓝海战略、生态战略</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、市场有多大（现在，未来，寻找蓝海）</a:t>
            </a:r>
            <a:endParaRPr lang="en-US" altLang="zh-CN" dirty="0" smtClean="0"/>
          </a:p>
          <a:p>
            <a:r>
              <a:rPr lang="en-US" altLang="zh-CN" dirty="0" smtClean="0"/>
              <a:t>2</a:t>
            </a:r>
            <a:r>
              <a:rPr lang="zh-CN" altLang="en-US" dirty="0" smtClean="0"/>
              <a:t>、客户需要什么（技术、法律、社会）</a:t>
            </a:r>
            <a:endParaRPr lang="en-US" altLang="zh-CN" dirty="0" smtClean="0"/>
          </a:p>
          <a:p>
            <a:r>
              <a:rPr lang="en-US" altLang="zh-CN" dirty="0" smtClean="0"/>
              <a:t>3</a:t>
            </a:r>
            <a:r>
              <a:rPr lang="zh-CN" altLang="en-US" dirty="0" smtClean="0"/>
              <a:t>、产业发展趋势（一方面是基于需求，另一方面是基于竞争）</a:t>
            </a:r>
            <a:endParaRPr lang="en-US" altLang="zh-CN" dirty="0" smtClean="0"/>
          </a:p>
          <a:p>
            <a:r>
              <a:rPr lang="en-US" altLang="zh-CN" dirty="0" smtClean="0"/>
              <a:t>4</a:t>
            </a:r>
            <a:r>
              <a:rPr lang="zh-CN" altLang="en-US" dirty="0" smtClean="0"/>
              <a:t>、竞争情况如何（现在的，未来的）</a:t>
            </a:r>
            <a:endParaRPr lang="en-US" altLang="zh-CN" dirty="0" smtClean="0"/>
          </a:p>
          <a:p>
            <a:endParaRPr lang="en-US" altLang="zh-CN" dirty="0" smtClean="0"/>
          </a:p>
          <a:p>
            <a:r>
              <a:rPr lang="zh-CN" altLang="en-US" dirty="0" smtClean="0"/>
              <a:t>最终形成机会与威胁，进攻与防守</a:t>
            </a:r>
            <a:endParaRPr lang="en-US" altLang="zh-CN" dirty="0" smtClean="0"/>
          </a:p>
          <a:p>
            <a:endParaRPr lang="en-US" altLang="zh-CN" dirty="0" smtClean="0"/>
          </a:p>
          <a:p>
            <a:r>
              <a:rPr lang="zh-CN" altLang="en-US" dirty="0" smtClean="0"/>
              <a:t>供给侧改革与需求升级</a:t>
            </a:r>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68</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罗兰贝格：人口、技术、政策、文化、生态环境、经济</a:t>
            </a:r>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70</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同样是买手机，苹果、三星、华为、小米，还有很多失败者，模式是截然不一样的。</a:t>
            </a:r>
            <a:endParaRPr lang="en-US" altLang="zh-CN" dirty="0" smtClean="0"/>
          </a:p>
          <a:p>
            <a:endParaRPr lang="en-US" altLang="zh-CN" dirty="0" smtClean="0"/>
          </a:p>
          <a:p>
            <a:r>
              <a:rPr lang="zh-CN" altLang="en-US" dirty="0" smtClean="0"/>
              <a:t>客户细分</a:t>
            </a:r>
            <a:r>
              <a:rPr lang="en-US" altLang="zh-CN" dirty="0" smtClean="0"/>
              <a:t>:</a:t>
            </a:r>
            <a:r>
              <a:rPr lang="zh-CN" altLang="en-US" dirty="0" smtClean="0"/>
              <a:t>构造块用来描绘一个企业想要接触和服务的不同人群或组织</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价值主张</a:t>
            </a:r>
            <a:r>
              <a:rPr lang="en-US" altLang="zh-CN" dirty="0" smtClean="0"/>
              <a:t>:</a:t>
            </a:r>
            <a:r>
              <a:rPr lang="zh-CN" altLang="en-US" dirty="0" smtClean="0"/>
              <a:t>构造块用来描绘为特定客户细分创造价值的系列产品和服务</a:t>
            </a:r>
            <a:endParaRPr lang="en-US" altLang="zh-CN" dirty="0" smtClean="0"/>
          </a:p>
          <a:p>
            <a:r>
              <a:rPr lang="zh-CN" altLang="en-US" dirty="0" smtClean="0"/>
              <a:t>渠道通路</a:t>
            </a:r>
            <a:r>
              <a:rPr lang="en-US" altLang="zh-CN" dirty="0" smtClean="0"/>
              <a:t>:</a:t>
            </a:r>
            <a:r>
              <a:rPr lang="zh-CN" altLang="en-US" dirty="0" smtClean="0"/>
              <a:t>构造块用来描绘公司是如何沟通、接触其客户细分而传递其价值主张</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客户关系</a:t>
            </a:r>
            <a:r>
              <a:rPr lang="en-US" altLang="zh-CN" dirty="0" smtClean="0"/>
              <a:t>:</a:t>
            </a:r>
            <a:r>
              <a:rPr lang="zh-CN" altLang="en-US" dirty="0" smtClean="0"/>
              <a:t>构造块用来描绘公司与特定客户细分群体建立的关系类型</a:t>
            </a:r>
            <a:endParaRPr lang="en-US" altLang="zh-CN" dirty="0" smtClean="0"/>
          </a:p>
          <a:p>
            <a:r>
              <a:rPr lang="zh-CN" altLang="en-US" dirty="0" smtClean="0"/>
              <a:t>收入来源</a:t>
            </a:r>
            <a:r>
              <a:rPr lang="en-US" altLang="zh-CN" dirty="0" smtClean="0"/>
              <a:t>:</a:t>
            </a:r>
            <a:r>
              <a:rPr lang="zh-CN" altLang="en-US" dirty="0" smtClean="0"/>
              <a:t>构造块用来描绘公司从每个客户群体中获取的现金收入</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核心资源</a:t>
            </a:r>
            <a:r>
              <a:rPr lang="en-US" altLang="zh-CN" dirty="0" smtClean="0"/>
              <a:t>:</a:t>
            </a:r>
            <a:r>
              <a:rPr lang="zh-CN" altLang="en-US" dirty="0" smtClean="0"/>
              <a:t>用来描绘让商业模式有效运转所必需的最重要因素</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关键业务</a:t>
            </a:r>
            <a:r>
              <a:rPr lang="en-US" altLang="zh-CN" dirty="0" smtClean="0"/>
              <a:t>:</a:t>
            </a:r>
            <a:r>
              <a:rPr lang="zh-CN" altLang="en-US" dirty="0" smtClean="0"/>
              <a:t>构造模块用来描绘为了确保其商业模式可行，企业必须做的最重要的事情</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关键合作：构造块用来描述让商业模式有效运作所需的供应商与合作伙伴的网络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成本结构：构造块用来描绘运营一个商业模式所引发的所有成本</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82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同样是买手机，苹果、三星、华为、小米，还有很多失败者，模式是截然不一样的。</a:t>
            </a:r>
            <a:endParaRPr lang="en-US" altLang="zh-CN" dirty="0" smtClean="0"/>
          </a:p>
          <a:p>
            <a:endParaRPr lang="en-US" altLang="zh-CN" dirty="0" smtClean="0"/>
          </a:p>
          <a:p>
            <a:r>
              <a:rPr lang="zh-CN" altLang="en-US" dirty="0" smtClean="0"/>
              <a:t>客户细分</a:t>
            </a:r>
            <a:r>
              <a:rPr lang="en-US" altLang="zh-CN" dirty="0" smtClean="0"/>
              <a:t>:</a:t>
            </a:r>
            <a:r>
              <a:rPr lang="zh-CN" altLang="en-US" dirty="0" smtClean="0"/>
              <a:t>构造块用来描绘一个企业想要接触和服务的不同人群或组织</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价值主张</a:t>
            </a:r>
            <a:r>
              <a:rPr lang="en-US" altLang="zh-CN" dirty="0" smtClean="0"/>
              <a:t>:</a:t>
            </a:r>
            <a:r>
              <a:rPr lang="zh-CN" altLang="en-US" dirty="0" smtClean="0"/>
              <a:t>构造块用来描绘为特定客户细分创造价值的系列产品和服务</a:t>
            </a:r>
            <a:endParaRPr lang="en-US" altLang="zh-CN" dirty="0" smtClean="0"/>
          </a:p>
          <a:p>
            <a:r>
              <a:rPr lang="zh-CN" altLang="en-US" dirty="0" smtClean="0"/>
              <a:t>渠道通路</a:t>
            </a:r>
            <a:r>
              <a:rPr lang="en-US" altLang="zh-CN" dirty="0" smtClean="0"/>
              <a:t>:</a:t>
            </a:r>
            <a:r>
              <a:rPr lang="zh-CN" altLang="en-US" dirty="0" smtClean="0"/>
              <a:t>构造块用来描绘公司是如何沟通、接触其客户细分而传递其价值主张</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客户关系</a:t>
            </a:r>
            <a:r>
              <a:rPr lang="en-US" altLang="zh-CN" dirty="0" smtClean="0"/>
              <a:t>:</a:t>
            </a:r>
            <a:r>
              <a:rPr lang="zh-CN" altLang="en-US" dirty="0" smtClean="0"/>
              <a:t>构造块用来描绘公司与特定客户细分群体建立的关系类型</a:t>
            </a:r>
            <a:endParaRPr lang="en-US" altLang="zh-CN" dirty="0" smtClean="0"/>
          </a:p>
          <a:p>
            <a:r>
              <a:rPr lang="zh-CN" altLang="en-US" dirty="0" smtClean="0"/>
              <a:t>收入来源</a:t>
            </a:r>
            <a:r>
              <a:rPr lang="en-US" altLang="zh-CN" dirty="0" smtClean="0"/>
              <a:t>:</a:t>
            </a:r>
            <a:r>
              <a:rPr lang="zh-CN" altLang="en-US" dirty="0" smtClean="0"/>
              <a:t>构造块用来描绘公司从每个客户群体中获取的现金收入</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核心资源</a:t>
            </a:r>
            <a:r>
              <a:rPr lang="en-US" altLang="zh-CN" dirty="0" smtClean="0"/>
              <a:t>:</a:t>
            </a:r>
            <a:r>
              <a:rPr lang="zh-CN" altLang="en-US" dirty="0" smtClean="0"/>
              <a:t>用来描绘让商业模式有效运转所必需的最重要因素</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关键业务</a:t>
            </a:r>
            <a:r>
              <a:rPr lang="en-US" altLang="zh-CN" dirty="0" smtClean="0"/>
              <a:t>:</a:t>
            </a:r>
            <a:r>
              <a:rPr lang="zh-CN" altLang="en-US" dirty="0" smtClean="0"/>
              <a:t>构造模块用来描绘为了确保其商业模式可行，企业必须做的最重要的事情</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关键合作：构造块用来描述让商业模式有效运作所需的供应商与合作伙伴的网络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成本结构：构造块用来描绘运营一个商业模式所引发的所有成本</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83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客户细分构造块用来描绘一个企业想要接触</a:t>
            </a:r>
          </a:p>
          <a:p>
            <a:r>
              <a:rPr lang="zh-CN" altLang="en-US" dirty="0" smtClean="0"/>
              <a:t>和服务的不同人群或组织</a:t>
            </a:r>
          </a:p>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84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91</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itchFamily="34" charset="-122"/>
                <a:ea typeface="微软雅黑" pitchFamily="34" charset="-122"/>
              </a:rPr>
              <a:t>实现方式：扩张、并购、联盟</a:t>
            </a:r>
          </a:p>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92</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457200" indent="-457200" algn="just">
              <a:buFontTx/>
              <a:buBlip>
                <a:blip r:embed="rId3"/>
              </a:buBlip>
            </a:pPr>
            <a:r>
              <a:rPr lang="zh-CN" altLang="en-US" sz="1200" dirty="0" smtClean="0">
                <a:latin typeface="华文细黑" pitchFamily="2" charset="-122"/>
                <a:ea typeface="华文细黑" pitchFamily="2" charset="-122"/>
              </a:rPr>
              <a:t>低成本战略 </a:t>
            </a:r>
          </a:p>
          <a:p>
            <a:pPr marL="457200" indent="-457200" algn="just">
              <a:buFontTx/>
              <a:buBlip>
                <a:blip r:embed="rId3"/>
              </a:buBlip>
            </a:pPr>
            <a:r>
              <a:rPr lang="zh-CN" altLang="en-US" sz="1200" dirty="0" smtClean="0">
                <a:latin typeface="华文细黑" pitchFamily="2" charset="-122"/>
                <a:ea typeface="华文细黑" pitchFamily="2" charset="-122"/>
              </a:rPr>
              <a:t>差异性战略 </a:t>
            </a:r>
          </a:p>
          <a:p>
            <a:pPr marL="457200" indent="-457200" algn="just">
              <a:buFontTx/>
              <a:buBlip>
                <a:blip r:embed="rId3"/>
              </a:buBlip>
            </a:pPr>
            <a:r>
              <a:rPr lang="zh-CN" altLang="en-US" sz="1200" dirty="0" smtClean="0">
                <a:latin typeface="华文细黑" pitchFamily="2" charset="-122"/>
                <a:ea typeface="华文细黑" pitchFamily="2" charset="-122"/>
              </a:rPr>
              <a:t>最优成本供应商战略 </a:t>
            </a:r>
          </a:p>
          <a:p>
            <a:pPr marL="457200" indent="-457200" algn="just">
              <a:buFontTx/>
              <a:buBlip>
                <a:blip r:embed="rId3"/>
              </a:buBlip>
            </a:pPr>
            <a:r>
              <a:rPr lang="zh-CN" altLang="en-US" sz="1200" dirty="0" smtClean="0">
                <a:latin typeface="华文细黑" pitchFamily="2" charset="-122"/>
                <a:ea typeface="华文细黑" pitchFamily="2" charset="-122"/>
              </a:rPr>
              <a:t>基于低成本的聚焦战略 </a:t>
            </a:r>
          </a:p>
          <a:p>
            <a:pPr marL="457200" indent="-457200" algn="just">
              <a:buFontTx/>
              <a:buBlip>
                <a:blip r:embed="rId3"/>
              </a:buBlip>
            </a:pPr>
            <a:r>
              <a:rPr lang="zh-CN" altLang="en-US" sz="1200" dirty="0" smtClean="0">
                <a:latin typeface="华文细黑" pitchFamily="2" charset="-122"/>
                <a:ea typeface="华文细黑" pitchFamily="2" charset="-122"/>
              </a:rPr>
              <a:t>基于差异性的聚焦战略 </a:t>
            </a:r>
            <a:endParaRPr lang="en-US" altLang="zh-CN" sz="1200" dirty="0" smtClean="0">
              <a:latin typeface="华文细黑" pitchFamily="2" charset="-122"/>
              <a:ea typeface="华文细黑" pitchFamily="2" charset="-122"/>
            </a:endParaRPr>
          </a:p>
          <a:p>
            <a:pPr marL="457200" marR="0" lvl="1" indent="-457200" algn="just" defTabSz="914400" rtl="0" eaLnBrk="1" fontAlgn="auto" latinLnBrk="0" hangingPunct="1">
              <a:lnSpc>
                <a:spcPct val="100000"/>
              </a:lnSpc>
              <a:spcBef>
                <a:spcPts val="0"/>
              </a:spcBef>
              <a:spcAft>
                <a:spcPts val="0"/>
              </a:spcAft>
              <a:buClrTx/>
              <a:buSzTx/>
              <a:buFontTx/>
              <a:buNone/>
              <a:tabLst/>
              <a:defRPr/>
            </a:pPr>
            <a:r>
              <a:rPr lang="zh-CN" altLang="en-US" dirty="0" smtClean="0">
                <a:latin typeface="华文细黑" pitchFamily="2" charset="-122"/>
                <a:ea typeface="华文细黑" pitchFamily="2" charset="-122"/>
              </a:rPr>
              <a:t>明兹伯格在</a:t>
            </a:r>
            <a:r>
              <a:rPr lang="en-US" altLang="zh-CN" dirty="0" smtClean="0">
                <a:latin typeface="华文细黑" pitchFamily="2" charset="-122"/>
                <a:ea typeface="华文细黑" pitchFamily="2" charset="-122"/>
              </a:rPr>
              <a:t>1988</a:t>
            </a:r>
            <a:r>
              <a:rPr lang="zh-CN" altLang="en-US" dirty="0" smtClean="0">
                <a:latin typeface="华文细黑" pitchFamily="2" charset="-122"/>
                <a:ea typeface="华文细黑" pitchFamily="2" charset="-122"/>
              </a:rPr>
              <a:t>年所著</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一般战略</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走向综合结构</a:t>
            </a:r>
            <a:r>
              <a:rPr lang="en-US" altLang="zh-CN" dirty="0" smtClean="0">
                <a:latin typeface="华文细黑" pitchFamily="2" charset="-122"/>
                <a:ea typeface="华文细黑" pitchFamily="2" charset="-122"/>
              </a:rPr>
              <a:t>》</a:t>
            </a:r>
            <a:r>
              <a:rPr lang="zh-CN" altLang="en-US" dirty="0" smtClean="0">
                <a:latin typeface="华文细黑" pitchFamily="2" charset="-122"/>
                <a:ea typeface="华文细黑" pitchFamily="2" charset="-122"/>
              </a:rPr>
              <a:t>一书中已指出，波特的低成本战略，其实质与差异化战略同出一辙。低成本只是手段，低价格方才是真正目的。低成本其实是一种价格差异化。同理，聚焦战略也是差异化战略中的一种，即范围或区域上的差异化。</a:t>
            </a:r>
          </a:p>
          <a:p>
            <a:pPr marL="457200" indent="-457200" algn="just">
              <a:buFontTx/>
              <a:buNone/>
            </a:pPr>
            <a:endParaRPr lang="zh-CN" altLang="en-US" sz="1200" dirty="0" smtClean="0">
              <a:latin typeface="华文细黑" pitchFamily="2" charset="-122"/>
              <a:ea typeface="华文细黑" pitchFamily="2" charset="-122"/>
            </a:endParaRPr>
          </a:p>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93</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98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WBS</a:t>
            </a:r>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99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r>
              <a:rPr lang="zh-CN" altLang="en-US" dirty="0" smtClean="0"/>
              <a:t>叫我说，战略管理就是：</a:t>
            </a:r>
            <a:endParaRPr lang="en-US" altLang="zh-CN" dirty="0" smtClean="0"/>
          </a:p>
          <a:p>
            <a:endParaRPr lang="en-US" altLang="zh-CN" dirty="0" smtClean="0"/>
          </a:p>
          <a:p>
            <a:r>
              <a:rPr lang="en-US" altLang="zh-CN" dirty="0" smtClean="0"/>
              <a:t>1</a:t>
            </a:r>
            <a:r>
              <a:rPr lang="zh-CN" altLang="en-US" dirty="0" smtClean="0"/>
              <a:t>、识别问题，制定解决方案，实施方案。</a:t>
            </a:r>
            <a:endParaRPr lang="en-US" altLang="zh-CN" dirty="0" smtClean="0"/>
          </a:p>
          <a:p>
            <a:r>
              <a:rPr lang="en-US" altLang="zh-CN" dirty="0" smtClean="0"/>
              <a:t>2</a:t>
            </a:r>
            <a:r>
              <a:rPr lang="zh-CN" altLang="en-US" dirty="0" smtClean="0"/>
              <a:t>、识别重要问题，制定最优解决方案，实施方案</a:t>
            </a:r>
            <a:endParaRPr lang="en-US" altLang="zh-CN" dirty="0" smtClean="0"/>
          </a:p>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5963" y="749300"/>
            <a:ext cx="5402262" cy="374173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solidFill>
                  <a:prstClr val="black"/>
                </a:solidFill>
              </a:rPr>
              <a:pPr/>
              <a:t>104</a:t>
            </a:fld>
            <a:endParaRPr lang="zh-CN" altLang="en-US">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pPr>
              <a:spcBef>
                <a:spcPts val="600"/>
              </a:spcBef>
              <a:spcAft>
                <a:spcPts val="600"/>
              </a:spcAft>
              <a:buFont typeface="Arial" pitchFamily="34" charset="0"/>
              <a:buChar char="•"/>
            </a:pPr>
            <a:r>
              <a:rPr lang="zh-CN" altLang="en-US" dirty="0" smtClean="0">
                <a:latin typeface="微软雅黑" pitchFamily="34" charset="-122"/>
                <a:ea typeface="微软雅黑" pitchFamily="34" charset="-122"/>
              </a:rPr>
              <a:t>三个层次是相对概念，而不是绝对概念，作业管理自身打开看，同样有战略、经营、执行三个层面</a:t>
            </a:r>
            <a:endParaRPr lang="en-US" altLang="zh-CN" dirty="0" smtClean="0">
              <a:latin typeface="微软雅黑" pitchFamily="34" charset="-122"/>
              <a:ea typeface="微软雅黑" pitchFamily="34" charset="-122"/>
            </a:endParaRPr>
          </a:p>
          <a:p>
            <a:pPr>
              <a:spcBef>
                <a:spcPts val="600"/>
              </a:spcBef>
              <a:spcAft>
                <a:spcPts val="600"/>
              </a:spcAft>
              <a:buFont typeface="Arial" pitchFamily="34" charset="0"/>
              <a:buChar char="•"/>
            </a:pPr>
            <a:r>
              <a:rPr lang="zh-CN" altLang="en-US" dirty="0" smtClean="0">
                <a:latin typeface="微软雅黑" pitchFamily="34" charset="-122"/>
                <a:ea typeface="微软雅黑" pitchFamily="34" charset="-122"/>
              </a:rPr>
              <a:t>战略的核心是做什么，不做什么，经营的核心是如何做好，作业的核心是高效合规执行</a:t>
            </a:r>
          </a:p>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D5C139-0591-485F-AC53-54E935946493}" type="slidenum">
              <a:rPr lang="zh-CN" altLang="en-US" smtClean="0"/>
              <a:pPr/>
              <a:t>128</a:t>
            </a:fld>
            <a:endParaRPr lang="zh-CN" altLang="en-US"/>
          </a:p>
        </p:txBody>
      </p:sp>
    </p:spTree>
    <p:extLst>
      <p:ext uri="{BB962C8B-B14F-4D97-AF65-F5344CB8AC3E}">
        <p14:creationId xmlns:p14="http://schemas.microsoft.com/office/powerpoint/2010/main" xmlns="" val="3285711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715963" y="747713"/>
            <a:ext cx="5403850" cy="3741737"/>
          </a:xfrm>
        </p:spPr>
      </p:sp>
      <p:sp>
        <p:nvSpPr>
          <p:cNvPr id="145411" name="Rectangle 3"/>
          <p:cNvSpPr>
            <a:spLocks noGrp="1" noChangeArrowheads="1"/>
          </p:cNvSpPr>
          <p:nvPr>
            <p:ph type="body" idx="1"/>
          </p:nvPr>
        </p:nvSpPr>
        <p:spPr>
          <a:noFill/>
          <a:ln/>
        </p:spPr>
        <p:txBody>
          <a:bodyPr/>
          <a:lstStyle/>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pic>
        <p:nvPicPr>
          <p:cNvPr id="3" name="图片 7" descr="图片2-1.JPG"/>
          <p:cNvPicPr>
            <a:picLocks noChangeAspect="1"/>
          </p:cNvPicPr>
          <p:nvPr userDrawn="1"/>
        </p:nvPicPr>
        <p:blipFill>
          <a:blip r:embed="rId2" cstate="print"/>
          <a:srcRect/>
          <a:stretch>
            <a:fillRect/>
          </a:stretch>
        </p:blipFill>
        <p:spPr bwMode="auto">
          <a:xfrm>
            <a:off x="1588" y="0"/>
            <a:ext cx="9902825" cy="685800"/>
          </a:xfrm>
          <a:prstGeom prst="rect">
            <a:avLst/>
          </a:prstGeom>
          <a:noFill/>
          <a:ln w="9525">
            <a:noFill/>
            <a:miter lim="800000"/>
            <a:headEnd/>
            <a:tailEnd/>
          </a:ln>
        </p:spPr>
      </p:pic>
      <p:sp>
        <p:nvSpPr>
          <p:cNvPr id="8" name="文本占位符 7"/>
          <p:cNvSpPr>
            <a:spLocks noGrp="1"/>
          </p:cNvSpPr>
          <p:nvPr>
            <p:ph type="body" sz="quarter" idx="13"/>
          </p:nvPr>
        </p:nvSpPr>
        <p:spPr>
          <a:xfrm>
            <a:off x="533406" y="1371600"/>
            <a:ext cx="8839201" cy="4419600"/>
          </a:xfrm>
        </p:spPr>
        <p:txBody>
          <a:bodyPr/>
          <a:lstStyle>
            <a:lvl1pPr marL="514350" indent="-514350">
              <a:buFont typeface="+mj-ea"/>
              <a:buAutoNum type="ea1JpnChsDbPeriod"/>
              <a:defRPr/>
            </a:lvl1pPr>
            <a:lvl2pPr marL="993775" indent="-514350">
              <a:buFont typeface="+mj-lt"/>
              <a:buAutoNum type="arabicPeriod"/>
              <a:defRPr/>
            </a:lvl2pPr>
            <a:lvl3pPr marL="1471612" indent="-514350">
              <a:buFont typeface="+mj-lt"/>
              <a:buAutoNum type="alphaLcPeriod"/>
              <a:defRPr/>
            </a:lvl3pPr>
            <a:lvl4pPr marL="1951037" indent="-514350">
              <a:buFont typeface="+mj-lt"/>
              <a:buAutoNum type="arabicPeriod"/>
              <a:defRPr/>
            </a:lvl4pPr>
            <a:lvl5pPr marL="2430463" indent="-514350">
              <a:buFont typeface="+mj-lt"/>
              <a:buAutoNum type="arabicPeriod"/>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4"/>
          </p:nvPr>
        </p:nvSpPr>
        <p:spPr/>
        <p:txBody>
          <a:bodyPr/>
          <a:lstStyle>
            <a:lvl1pPr>
              <a:defRPr/>
            </a:lvl1pPr>
          </a:lstStyle>
          <a:p>
            <a:pPr>
              <a:defRPr/>
            </a:pPr>
            <a:endParaRPr lang="en-US" altLang="zh-CN"/>
          </a:p>
        </p:txBody>
      </p:sp>
      <p:sp>
        <p:nvSpPr>
          <p:cNvPr id="5" name="Rectangle 5"/>
          <p:cNvSpPr>
            <a:spLocks noGrp="1" noChangeArrowheads="1"/>
          </p:cNvSpPr>
          <p:nvPr>
            <p:ph type="ftr" sz="quarter" idx="15"/>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6"/>
          </p:nvPr>
        </p:nvSpPr>
        <p:spPr/>
        <p:txBody>
          <a:bodyPr/>
          <a:lstStyle>
            <a:lvl1pPr>
              <a:defRPr/>
            </a:lvl1pPr>
          </a:lstStyle>
          <a:p>
            <a:pPr>
              <a:defRPr/>
            </a:pPr>
            <a:fld id="{3217812D-D4AA-40D8-A95B-126B29A95670}" type="slidenum">
              <a:rPr lang="en-US" altLang="zh-CN"/>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无正文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1096428-7A49-4FA5-8270-13BD3EA051E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7C91E751-BE1F-48F7-A449-A4933B45754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12645C04-B9E3-4AE3-9296-99680AD7C8F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906" y="142876"/>
            <a:ext cx="2290763" cy="5815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5619" y="142876"/>
            <a:ext cx="6707188" cy="5815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8A882F9-0DAC-428D-BC5C-F717A1ADD9EE}"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C5708F7-8A43-4CD0-B803-444F75020DC6}"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6F98D79-F1E1-476C-BFA8-C2CC4CD32E3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7514E27E-1F3A-49FB-80D0-F96B6B8F8273}"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5619"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9694"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B353338-FF9A-4A9F-BD42-408C72828730}"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637C289-EB84-4249-A2C6-F7199ABB363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23521E34-E0FC-4345-AB16-7010CB89C159}"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460C9A7-3FF7-4F19-AB34-C0F9F0CB5FE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A798272-03A8-47B4-8B80-A96B8A88931E}"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6F07A22-99B9-4A6F-9A4C-6CD0C55F479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7C91E751-BE1F-48F7-A449-A4933B45754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12645C04-B9E3-4AE3-9296-99680AD7C8F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906" y="142876"/>
            <a:ext cx="2290763" cy="5815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5619" y="142876"/>
            <a:ext cx="6707188" cy="5815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8A882F9-0DAC-428D-BC5C-F717A1ADD9EE}"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C5708F7-8A43-4CD0-B803-444F75020DC6}"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6F98D79-F1E1-476C-BFA8-C2CC4CD32E3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7514E27E-1F3A-49FB-80D0-F96B6B8F8273}"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5619"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9694"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B353338-FF9A-4A9F-BD42-408C72828730}"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637C289-EB84-4249-A2C6-F7199ABB363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23521E34-E0FC-4345-AB16-7010CB89C159}"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C5708F7-8A43-4CD0-B803-444F75020DC6}" type="slidenum">
              <a:rPr lang="en-US"/>
              <a:pPr>
                <a:defRPr/>
              </a:pPr>
              <a:t>‹#›</a:t>
            </a:fld>
            <a:endParaRPr lang="en-US"/>
          </a:p>
        </p:txBody>
      </p:sp>
    </p:spTree>
  </p:cSld>
  <p:clrMapOvr>
    <a:masterClrMapping/>
  </p:clrMapOvr>
  <p:transition spd="slow">
    <p:blinds/>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460C9A7-3FF7-4F19-AB34-C0F9F0CB5FE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6F07A22-99B9-4A6F-9A4C-6CD0C55F479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7C91E751-BE1F-48F7-A449-A4933B45754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12645C04-B9E3-4AE3-9296-99680AD7C8F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906" y="142876"/>
            <a:ext cx="2290763" cy="5815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5619" y="142876"/>
            <a:ext cx="6707188" cy="5815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8A882F9-0DAC-428D-BC5C-F717A1ADD9EE}"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C5708F7-8A43-4CD0-B803-444F75020DC6}"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6F98D79-F1E1-476C-BFA8-C2CC4CD32E3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7514E27E-1F3A-49FB-80D0-F96B6B8F8273}"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5619"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9694"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B353338-FF9A-4A9F-BD42-408C72828730}"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637C289-EB84-4249-A2C6-F7199ABB363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6F98D79-F1E1-476C-BFA8-C2CC4CD32E38}" type="slidenum">
              <a:rPr lang="en-US"/>
              <a:pPr>
                <a:defRPr/>
              </a:pPr>
              <a:t>‹#›</a:t>
            </a:fld>
            <a:endParaRPr lang="en-US"/>
          </a:p>
        </p:txBody>
      </p:sp>
    </p:spTree>
  </p:cSld>
  <p:clrMapOvr>
    <a:masterClrMapping/>
  </p:clrMapOvr>
  <p:transition spd="slow">
    <p:blinds/>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23521E34-E0FC-4345-AB16-7010CB89C159}"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460C9A7-3FF7-4F19-AB34-C0F9F0CB5FE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6F07A22-99B9-4A6F-9A4C-6CD0C55F479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7C91E751-BE1F-48F7-A449-A4933B45754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12645C04-B9E3-4AE3-9296-99680AD7C8F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906" y="142876"/>
            <a:ext cx="2290763" cy="5815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5619" y="142876"/>
            <a:ext cx="6707188" cy="5815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8A882F9-0DAC-428D-BC5C-F717A1ADD9EE}"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C5708F7-8A43-4CD0-B803-444F75020DC6}"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6F98D79-F1E1-476C-BFA8-C2CC4CD32E3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7514E27E-1F3A-49FB-80D0-F96B6B8F8273}"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5619"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9694"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B353338-FF9A-4A9F-BD42-408C72828730}"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7514E27E-1F3A-49FB-80D0-F96B6B8F8273}" type="slidenum">
              <a:rPr lang="en-US"/>
              <a:pPr>
                <a:defRPr/>
              </a:pPr>
              <a:t>‹#›</a:t>
            </a:fld>
            <a:endParaRPr lang="en-US"/>
          </a:p>
        </p:txBody>
      </p:sp>
    </p:spTree>
  </p:cSld>
  <p:clrMapOvr>
    <a:masterClrMapping/>
  </p:clrMapOvr>
  <p:transition spd="slow">
    <p:blinds/>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637C289-EB84-4249-A2C6-F7199ABB363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23521E34-E0FC-4345-AB16-7010CB89C159}"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460C9A7-3FF7-4F19-AB34-C0F9F0CB5FE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6F07A22-99B9-4A6F-9A4C-6CD0C55F479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7C91E751-BE1F-48F7-A449-A4933B45754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12645C04-B9E3-4AE3-9296-99680AD7C8F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906" y="142876"/>
            <a:ext cx="2290763" cy="5815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5619" y="142876"/>
            <a:ext cx="6707188" cy="5815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8A882F9-0DAC-428D-BC5C-F717A1ADD9EE}"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5" name="Rectangle 5"/>
          <p:cNvSpPr>
            <a:spLocks noGrp="1" noChangeArrowheads="1"/>
          </p:cNvSpPr>
          <p:nvPr>
            <p:ph type="title"/>
          </p:nvPr>
        </p:nvSpPr>
        <p:spPr bwMode="auto">
          <a:xfrm>
            <a:off x="247650" y="152400"/>
            <a:ext cx="6949694" cy="609600"/>
          </a:xfrm>
          <a:prstGeom prst="rect">
            <a:avLst/>
          </a:prstGeom>
          <a:noFill/>
          <a:ln w="9525">
            <a:noFill/>
            <a:miter lim="800000"/>
            <a:headEnd/>
            <a:tailEnd/>
          </a:ln>
          <a:effectLst/>
        </p:spPr>
        <p:txBody>
          <a:bodyPr/>
          <a:lstStyle/>
          <a:p>
            <a:pPr lvl="0"/>
            <a:r>
              <a:rPr lang="zh-CN" altLang="en-US" smtClean="0"/>
              <a:t>管理沟通的问题与原理</a:t>
            </a:r>
          </a:p>
        </p:txBody>
      </p:sp>
      <p:sp>
        <p:nvSpPr>
          <p:cNvPr id="4" name="Rectangle 13"/>
          <p:cNvSpPr>
            <a:spLocks noGrp="1" noChangeArrowheads="1"/>
          </p:cNvSpPr>
          <p:nvPr>
            <p:ph type="sldNum" sz="quarter" idx="10"/>
          </p:nvPr>
        </p:nvSpPr>
        <p:spPr>
          <a:ln/>
        </p:spPr>
        <p:txBody>
          <a:bodyPr/>
          <a:lstStyle>
            <a:lvl1pPr>
              <a:defRPr/>
            </a:lvl1pPr>
          </a:lstStyle>
          <a:p>
            <a:pPr>
              <a:defRPr/>
            </a:pPr>
            <a:fld id="{A0A35A0F-8A30-4682-BF27-9BED74D43CBD}"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4BD44A07-E9D5-44AE-AB3E-1DDE86C1B016}"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87"/>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8D9846C7-C562-4066-88D6-BC546DD93FC9}"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5619"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9694"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B353338-FF9A-4A9F-BD42-408C72828730}" type="slidenum">
              <a:rPr lang="en-US"/>
              <a:pPr>
                <a:defRPr/>
              </a:pPr>
              <a:t>‹#›</a:t>
            </a:fld>
            <a:endParaRPr lang="en-US"/>
          </a:p>
        </p:txBody>
      </p:sp>
    </p:spTree>
  </p:cSld>
  <p:clrMapOvr>
    <a:masterClrMapping/>
  </p:clrMapOvr>
  <p:transition spd="slow">
    <p:blinds/>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pic>
        <p:nvPicPr>
          <p:cNvPr id="5" name="Picture 7"/>
          <p:cNvPicPr>
            <a:picLocks noChangeAspect="1" noChangeArrowheads="1"/>
          </p:cNvPicPr>
          <p:nvPr userDrawn="1"/>
        </p:nvPicPr>
        <p:blipFill>
          <a:blip r:embed="rId2" cstate="print"/>
          <a:srcRect/>
          <a:stretch>
            <a:fillRect/>
          </a:stretch>
        </p:blipFill>
        <p:spPr bwMode="auto">
          <a:xfrm>
            <a:off x="0" y="0"/>
            <a:ext cx="9906000" cy="6858000"/>
          </a:xfrm>
          <a:prstGeom prst="rect">
            <a:avLst/>
          </a:prstGeom>
          <a:noFill/>
          <a:ln w="9525">
            <a:noFill/>
            <a:miter lim="800000"/>
            <a:headEnd/>
            <a:tailEnd/>
          </a:ln>
        </p:spPr>
      </p:pic>
      <p:sp>
        <p:nvSpPr>
          <p:cNvPr id="6" name="Line 9"/>
          <p:cNvSpPr>
            <a:spLocks noChangeShapeType="1"/>
          </p:cNvSpPr>
          <p:nvPr userDrawn="1"/>
        </p:nvSpPr>
        <p:spPr bwMode="auto">
          <a:xfrm>
            <a:off x="0" y="762000"/>
            <a:ext cx="9906000" cy="0"/>
          </a:xfrm>
          <a:prstGeom prst="line">
            <a:avLst/>
          </a:prstGeom>
          <a:noFill/>
          <a:ln w="38100">
            <a:solidFill>
              <a:srgbClr val="FF0000"/>
            </a:solidFill>
            <a:round/>
            <a:headEnd/>
            <a:tailEnd/>
          </a:ln>
          <a:effectLst/>
        </p:spPr>
        <p:txBody>
          <a:bodyPr wrap="none" anchor="ctr"/>
          <a:lstStyle/>
          <a:p>
            <a:pPr>
              <a:defRPr/>
            </a:pPr>
            <a:endParaRPr lang="zh-CN" altLang="en-US" sz="2800">
              <a:solidFill>
                <a:srgbClr val="FFFFFF"/>
              </a:solidFill>
              <a:effectLst>
                <a:outerShdw blurRad="38100" dist="38100" dir="2700000" algn="tl">
                  <a:srgbClr val="000000">
                    <a:alpha val="43137"/>
                  </a:srgbClr>
                </a:outerShdw>
              </a:effectLst>
              <a:latin typeface="Arial" charset="0"/>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47650" y="914400"/>
            <a:ext cx="4498975"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1725" y="914400"/>
            <a:ext cx="4498975"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p:txBody>
          <a:bodyPr/>
          <a:lstStyle>
            <a:lvl1pPr>
              <a:defRPr/>
            </a:lvl1pPr>
          </a:lstStyle>
          <a:p>
            <a:pPr>
              <a:defRPr/>
            </a:pPr>
            <a:fld id="{224DC1C3-C0EA-4698-A3D7-774E9E370216}"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26C3D942-7483-4AD7-B619-7996337E1921}"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13403609-3496-4924-81EF-253965FC0EC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3DD42F1E-8970-437D-AEFB-68367871FD1A}"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2"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AF0E74-C3CA-4E91-AA32-3397BF1ACF3D}"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A216668B-D4A9-4D8C-BD7E-D53DC580B883}"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059AA627-57DC-482D-B890-8D768FAE47EF}"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19937" y="152400"/>
            <a:ext cx="22907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47650" y="152400"/>
            <a:ext cx="6707188"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E4A411C-2E2D-4BBE-957D-540F39108442}"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47650" y="152400"/>
            <a:ext cx="89154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47650" y="914400"/>
            <a:ext cx="9163050" cy="5105400"/>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3CFE353E-05C1-4118-9549-D08CE2F7383B}"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47650" y="152400"/>
            <a:ext cx="8915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47650" y="914400"/>
            <a:ext cx="4498975"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1725" y="914400"/>
            <a:ext cx="4498975"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D8048FFE-0C1C-4FDE-86E9-9AC74A15147F}"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spd="slow">
    <p:blind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637C289-EB84-4249-A2C6-F7199ABB3634}" type="slidenum">
              <a:rPr lang="en-US"/>
              <a:pPr>
                <a:defRPr/>
              </a:pPr>
              <a:t>‹#›</a:t>
            </a:fld>
            <a:endParaRPr lang="en-US"/>
          </a:p>
        </p:txBody>
      </p:sp>
    </p:spTree>
  </p:cSld>
  <p:clrMapOvr>
    <a:masterClrMapping/>
  </p:clrMapOvr>
  <p:transition spd="slow">
    <p:blinds/>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Line 10"/>
          <p:cNvSpPr>
            <a:spLocks noChangeShapeType="1"/>
          </p:cNvSpPr>
          <p:nvPr/>
        </p:nvSpPr>
        <p:spPr bwMode="auto">
          <a:xfrm>
            <a:off x="9269413" y="6734175"/>
            <a:ext cx="0" cy="123825"/>
          </a:xfrm>
          <a:prstGeom prst="line">
            <a:avLst/>
          </a:prstGeom>
          <a:noFill/>
          <a:ln w="9525">
            <a:solidFill>
              <a:schemeClr val="tx1"/>
            </a:solidFill>
            <a:round/>
            <a:headEnd/>
            <a:tailEnd/>
          </a:ln>
          <a:effectLst/>
        </p:spPr>
        <p:txBody>
          <a:bodyPr wrap="none" lIns="0" tIns="0" rIns="0" bIns="0" anchor="ctr">
            <a:spAutoFit/>
          </a:bodyPr>
          <a:lstStyle/>
          <a:p>
            <a:pPr algn="ctr" fontAlgn="base">
              <a:lnSpc>
                <a:spcPct val="120000"/>
              </a:lnSpc>
              <a:spcBef>
                <a:spcPct val="0"/>
              </a:spcBef>
              <a:spcAft>
                <a:spcPct val="0"/>
              </a:spcAft>
              <a:defRPr/>
            </a:pPr>
            <a:endParaRPr lang="zh-CN" altLang="en-US" sz="1600" b="1">
              <a:solidFill>
                <a:srgbClr val="000000"/>
              </a:solidFill>
              <a:latin typeface="Arial" charset="0"/>
              <a:ea typeface="黑体" pitchFamily="2" charset="-122"/>
            </a:endParaRPr>
          </a:p>
        </p:txBody>
      </p:sp>
      <p:pic>
        <p:nvPicPr>
          <p:cNvPr id="3" name="Picture 158" descr="英文标志"/>
          <p:cNvPicPr>
            <a:picLocks noChangeAspect="1" noChangeArrowheads="1"/>
          </p:cNvPicPr>
          <p:nvPr/>
        </p:nvPicPr>
        <p:blipFill>
          <a:blip r:embed="rId2" cstate="print">
            <a:clrChange>
              <a:clrFrom>
                <a:srgbClr val="FFFFFF"/>
              </a:clrFrom>
              <a:clrTo>
                <a:srgbClr val="FFFFFF">
                  <a:alpha val="0"/>
                </a:srgbClr>
              </a:clrTo>
            </a:clrChange>
            <a:lum bright="100000" contrast="-70000"/>
            <a:grayscl/>
          </a:blip>
          <a:srcRect/>
          <a:stretch>
            <a:fillRect/>
          </a:stretch>
        </p:blipFill>
        <p:spPr bwMode="auto">
          <a:xfrm>
            <a:off x="8655050" y="84138"/>
            <a:ext cx="1158875" cy="798512"/>
          </a:xfrm>
          <a:prstGeom prst="rect">
            <a:avLst/>
          </a:prstGeom>
          <a:noFill/>
          <a:ln w="9525">
            <a:noFill/>
            <a:miter lim="800000"/>
            <a:headEnd/>
            <a:tailEnd/>
          </a:ln>
        </p:spPr>
      </p:pic>
      <p:pic>
        <p:nvPicPr>
          <p:cNvPr id="4" name="图片 7" descr="图片1-1.JPG"/>
          <p:cNvPicPr>
            <a:picLocks noChangeAspect="1"/>
          </p:cNvPicPr>
          <p:nvPr userDrawn="1"/>
        </p:nvPicPr>
        <p:blipFill>
          <a:blip r:embed="rId3" cstate="print"/>
          <a:srcRect b="323"/>
          <a:stretch>
            <a:fillRect/>
          </a:stretch>
        </p:blipFill>
        <p:spPr bwMode="auto">
          <a:xfrm>
            <a:off x="0" y="-26988"/>
            <a:ext cx="9906000" cy="6835776"/>
          </a:xfrm>
          <a:prstGeom prst="rect">
            <a:avLst/>
          </a:prstGeom>
          <a:noFill/>
          <a:ln w="9525">
            <a:noFill/>
            <a:miter lim="800000"/>
            <a:headEnd/>
            <a:tailEnd/>
          </a:ln>
        </p:spPr>
      </p:pic>
      <p:sp>
        <p:nvSpPr>
          <p:cNvPr id="5" name="Rectangle 9"/>
          <p:cNvSpPr>
            <a:spLocks noGrp="1" noChangeArrowheads="1"/>
          </p:cNvSpPr>
          <p:nvPr>
            <p:ph type="sldNum" sz="quarter" idx="10"/>
          </p:nvPr>
        </p:nvSpPr>
        <p:spPr>
          <a:xfrm>
            <a:off x="9385300" y="6707188"/>
            <a:ext cx="0" cy="138112"/>
          </a:xfrm>
        </p:spPr>
        <p:txBody>
          <a:bodyPr/>
          <a:lstStyle>
            <a:lvl1pPr>
              <a:defRPr/>
            </a:lvl1pPr>
          </a:lstStyle>
          <a:p>
            <a:pPr>
              <a:defRPr/>
            </a:pPr>
            <a:endParaRPr lang="en-US">
              <a:solidFill>
                <a:srgbClr val="000000"/>
              </a:solidFil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16000" y="216000"/>
            <a:ext cx="7200000" cy="432000"/>
          </a:xfrm>
          <a:prstGeom prst="rect">
            <a:avLst/>
          </a:prstGeom>
        </p:spPr>
        <p:txBody>
          <a:bodyPr/>
          <a:lstStyle>
            <a:lvl1pPr>
              <a:defRPr sz="2000" b="0">
                <a:latin typeface="Arial" pitchFamily="34" charset="0"/>
                <a:ea typeface="+mj-ea"/>
                <a:cs typeface="Arial" pitchFamily="34" charset="0"/>
              </a:defRPr>
            </a:lvl1pPr>
          </a:lstStyle>
          <a:p>
            <a:endParaRPr lang="zh-CN" altLang="en-US" dirty="0"/>
          </a:p>
        </p:txBody>
      </p:sp>
      <p:sp>
        <p:nvSpPr>
          <p:cNvPr id="10" name="文本占位符 9"/>
          <p:cNvSpPr>
            <a:spLocks noGrp="1"/>
          </p:cNvSpPr>
          <p:nvPr>
            <p:ph type="body" sz="quarter" idx="13"/>
          </p:nvPr>
        </p:nvSpPr>
        <p:spPr>
          <a:xfrm>
            <a:off x="216000" y="710280"/>
            <a:ext cx="9468000" cy="792000"/>
          </a:xfrm>
          <a:prstGeom prst="rect">
            <a:avLst/>
          </a:prstGeom>
        </p:spPr>
        <p:txBody>
          <a:bodyPr anchor="ctr" anchorCtr="0"/>
          <a:lstStyle>
            <a:lvl1pPr marL="0" indent="0">
              <a:buNone/>
              <a:defRPr sz="1800" b="0">
                <a:latin typeface="Arial" pitchFamily="34" charset="0"/>
                <a:cs typeface="Arial" pitchFamily="34" charset="0"/>
              </a:defRPr>
            </a:lvl1pPr>
          </a:lstStyle>
          <a:p>
            <a:pPr lvl="0"/>
            <a:endParaRPr lang="zh-CN" altLang="en-US" dirty="0" smtClean="0"/>
          </a:p>
        </p:txBody>
      </p:sp>
      <p:sp>
        <p:nvSpPr>
          <p:cNvPr id="4" name="Rectangle 6"/>
          <p:cNvSpPr>
            <a:spLocks noGrp="1" noChangeArrowheads="1"/>
          </p:cNvSpPr>
          <p:nvPr>
            <p:ph type="sldNum" sz="quarter" idx="14"/>
          </p:nvPr>
        </p:nvSpPr>
        <p:spPr>
          <a:ln/>
        </p:spPr>
        <p:txBody>
          <a:bodyPr/>
          <a:lstStyle>
            <a:lvl1pPr>
              <a:defRPr/>
            </a:lvl1pPr>
          </a:lstStyle>
          <a:p>
            <a:pPr>
              <a:defRPr/>
            </a:pPr>
            <a:fld id="{8FE097E9-1B80-4B6E-8864-13BAB9CFB0A6}" type="slidenum">
              <a:rPr lang="en-US">
                <a:solidFill>
                  <a:srgbClr val="000000"/>
                </a:solidFill>
              </a:rPr>
              <a:pPr>
                <a:defRPr/>
              </a:pPr>
              <a:t>‹#›</a:t>
            </a:fld>
            <a:endParaRPr lang="en-US">
              <a:solidFill>
                <a:srgbClr val="000000"/>
              </a:solidFill>
            </a:endParaRPr>
          </a:p>
        </p:txBody>
      </p:sp>
      <p:sp>
        <p:nvSpPr>
          <p:cNvPr id="32" name="文本占位符 23"/>
          <p:cNvSpPr>
            <a:spLocks noGrp="1"/>
          </p:cNvSpPr>
          <p:nvPr>
            <p:ph type="body" sz="quarter" idx="17"/>
          </p:nvPr>
        </p:nvSpPr>
        <p:spPr>
          <a:xfrm>
            <a:off x="215900" y="6414770"/>
            <a:ext cx="9467850" cy="272256"/>
          </a:xfrm>
          <a:prstGeom prst="rect">
            <a:avLst/>
          </a:prstGeom>
        </p:spPr>
        <p:txBody>
          <a:bodyPr anchor="ctr" anchorCtr="0"/>
          <a:lstStyle>
            <a:lvl1pPr>
              <a:defRPr lang="zh-CN" altLang="en-US" sz="1200" b="0" dirty="0" smtClean="0">
                <a:latin typeface="Arial" pitchFamily="34" charset="0"/>
                <a:cs typeface="Arial" pitchFamily="34" charset="0"/>
              </a:defRPr>
            </a:lvl1pPr>
          </a:lstStyle>
          <a:p>
            <a:pPr marL="0" lvl="0" indent="0">
              <a:buNone/>
            </a:pPr>
            <a:endParaRPr lang="zh-CN" altLang="en-US" dirty="0" smtClean="0"/>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334FC83-3658-4F93-ABE8-50857E89097B}"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23521E34-E0FC-4345-AB16-7010CB89C159}" type="slidenum">
              <a:rPr lang="en-US"/>
              <a:pPr>
                <a:defRPr/>
              </a:pPr>
              <a:t>‹#›</a:t>
            </a:fld>
            <a:endParaRPr lang="en-US"/>
          </a:p>
        </p:txBody>
      </p:sp>
    </p:spTree>
  </p:cSld>
  <p:clrMapOvr>
    <a:masterClrMapping/>
  </p:clrMapOvr>
  <p:transition spd="slow">
    <p:blind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460C9A7-3FF7-4F19-AB34-C0F9F0CB5FE7}" type="slidenum">
              <a:rPr lang="en-US"/>
              <a:pPr>
                <a:defRPr/>
              </a:pPr>
              <a:t>‹#›</a:t>
            </a:fld>
            <a:endParaRPr lang="en-US"/>
          </a:p>
        </p:txBody>
      </p:sp>
    </p:spTree>
  </p:cSld>
  <p:clrMapOvr>
    <a:masterClrMapping/>
  </p:clrMapOvr>
  <p:transition spd="slow">
    <p:blind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6F07A22-99B9-4A6F-9A4C-6CD0C55F4794}" type="slidenum">
              <a:rPr lang="en-US"/>
              <a:pPr>
                <a:defRPr/>
              </a:pPr>
              <a:t>‹#›</a:t>
            </a:fld>
            <a:endParaRPr lang="en-US"/>
          </a:p>
        </p:txBody>
      </p:sp>
    </p:spTree>
  </p:cSld>
  <p:clrMapOvr>
    <a:masterClrMapping/>
  </p:clrMapOvr>
  <p:transition spd="slow">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正文">
    <p:spTree>
      <p:nvGrpSpPr>
        <p:cNvPr id="1" name=""/>
        <p:cNvGrpSpPr/>
        <p:nvPr/>
      </p:nvGrpSpPr>
      <p:grpSpPr>
        <a:xfrm>
          <a:off x="0" y="0"/>
          <a:ext cx="0" cy="0"/>
          <a:chOff x="0" y="0"/>
          <a:chExt cx="0" cy="0"/>
        </a:xfrm>
      </p:grpSpPr>
      <p:pic>
        <p:nvPicPr>
          <p:cNvPr id="4" name="图片 7" descr="图片2-1.JPG"/>
          <p:cNvPicPr>
            <a:picLocks noChangeAspect="1"/>
          </p:cNvPicPr>
          <p:nvPr userDrawn="1"/>
        </p:nvPicPr>
        <p:blipFill>
          <a:blip r:embed="rId2" cstate="print"/>
          <a:srcRect/>
          <a:stretch>
            <a:fillRect/>
          </a:stretch>
        </p:blipFill>
        <p:spPr bwMode="auto">
          <a:xfrm>
            <a:off x="1588" y="0"/>
            <a:ext cx="9902825" cy="685800"/>
          </a:xfrm>
          <a:prstGeom prst="rect">
            <a:avLst/>
          </a:prstGeom>
          <a:noFill/>
          <a:ln w="9525">
            <a:noFill/>
            <a:miter lim="800000"/>
            <a:headEnd/>
            <a:tailEnd/>
          </a:ln>
        </p:spPr>
      </p:pic>
      <p:cxnSp>
        <p:nvCxnSpPr>
          <p:cNvPr id="5" name="直接连接符 8"/>
          <p:cNvCxnSpPr>
            <a:cxnSpLocks noChangeShapeType="1"/>
          </p:cNvCxnSpPr>
          <p:nvPr userDrawn="1"/>
        </p:nvCxnSpPr>
        <p:spPr bwMode="auto">
          <a:xfrm>
            <a:off x="0" y="712788"/>
            <a:ext cx="9906000" cy="1587"/>
          </a:xfrm>
          <a:prstGeom prst="line">
            <a:avLst/>
          </a:prstGeom>
          <a:noFill/>
          <a:ln w="12700" algn="ctr">
            <a:solidFill>
              <a:schemeClr val="tx1"/>
            </a:solidFill>
            <a:round/>
            <a:headEnd/>
            <a:tailEnd/>
          </a:ln>
        </p:spPr>
      </p:cxnSp>
      <p:sp>
        <p:nvSpPr>
          <p:cNvPr id="2" name="标题 1"/>
          <p:cNvSpPr>
            <a:spLocks noGrp="1"/>
          </p:cNvSpPr>
          <p:nvPr>
            <p:ph type="title"/>
          </p:nvPr>
        </p:nvSpPr>
        <p:spPr>
          <a:xfrm>
            <a:off x="533400" y="274638"/>
            <a:ext cx="8915400" cy="411162"/>
          </a:xfrm>
        </p:spPr>
        <p:txBody>
          <a:bodyPr/>
          <a:lstStyle>
            <a:lvl1pPr>
              <a:defRPr sz="2000"/>
            </a:lvl1pPr>
          </a:lstStyle>
          <a:p>
            <a:r>
              <a:rPr lang="zh-CN" altLang="en-US" dirty="0" smtClean="0"/>
              <a:t>单击此处编辑母版标题样式</a:t>
            </a:r>
            <a:endParaRPr lang="zh-CN" altLang="en-US" dirty="0"/>
          </a:p>
        </p:txBody>
      </p:sp>
      <p:sp>
        <p:nvSpPr>
          <p:cNvPr id="8" name="文本占位符 7"/>
          <p:cNvSpPr>
            <a:spLocks noGrp="1"/>
          </p:cNvSpPr>
          <p:nvPr>
            <p:ph type="body" sz="quarter" idx="13"/>
          </p:nvPr>
        </p:nvSpPr>
        <p:spPr>
          <a:xfrm>
            <a:off x="533400" y="914400"/>
            <a:ext cx="8763000" cy="2286000"/>
          </a:xfrm>
        </p:spPr>
        <p:txBody>
          <a:bodyPr/>
          <a:lstStyle>
            <a:lvl1pPr>
              <a:buFont typeface="Arial" pitchFamily="34" charset="0"/>
              <a:buChar char="•"/>
              <a:defRPr sz="1800"/>
            </a:lvl1pPr>
            <a:lvl2pPr>
              <a:defRPr sz="1600"/>
            </a:lvl2pPr>
            <a:lvl3pPr>
              <a:defRPr sz="1600"/>
            </a:lvl3pPr>
            <a:lvl4pPr>
              <a:defRPr sz="1600"/>
            </a:lvl4pPr>
            <a:lvl5pPr>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Rectangle 4"/>
          <p:cNvSpPr>
            <a:spLocks noGrp="1" noChangeArrowheads="1"/>
          </p:cNvSpPr>
          <p:nvPr>
            <p:ph type="dt" sz="half" idx="14"/>
          </p:nvPr>
        </p:nvSpPr>
        <p:spPr/>
        <p:txBody>
          <a:bodyPr/>
          <a:lstStyle>
            <a:lvl1pPr>
              <a:defRPr/>
            </a:lvl1pPr>
          </a:lstStyle>
          <a:p>
            <a:pPr>
              <a:defRPr/>
            </a:pPr>
            <a:endParaRPr lang="en-US" altLang="zh-CN"/>
          </a:p>
        </p:txBody>
      </p:sp>
      <p:sp>
        <p:nvSpPr>
          <p:cNvPr id="7" name="Rectangle 5"/>
          <p:cNvSpPr>
            <a:spLocks noGrp="1" noChangeArrowheads="1"/>
          </p:cNvSpPr>
          <p:nvPr>
            <p:ph type="ftr" sz="quarter" idx="15"/>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6"/>
          </p:nvPr>
        </p:nvSpPr>
        <p:spPr/>
        <p:txBody>
          <a:bodyPr/>
          <a:lstStyle>
            <a:lvl1pPr>
              <a:defRPr/>
            </a:lvl1pPr>
          </a:lstStyle>
          <a:p>
            <a:pPr>
              <a:defRPr/>
            </a:pPr>
            <a:fld id="{177BC674-0A84-4A80-B4E9-4DE1465EBD0A}" type="slidenum">
              <a:rPr lang="en-US" altLang="zh-CN"/>
              <a:pPr>
                <a:defRPr/>
              </a:pPr>
              <a:t>‹#›</a:t>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7C91E751-BE1F-48F7-A449-A4933B457548}" type="slidenum">
              <a:rPr lang="en-US"/>
              <a:pPr>
                <a:defRPr/>
              </a:pPr>
              <a:t>‹#›</a:t>
            </a:fld>
            <a:endParaRPr lang="en-US"/>
          </a:p>
        </p:txBody>
      </p:sp>
    </p:spTree>
  </p:cSld>
  <p:clrMapOvr>
    <a:masterClrMapping/>
  </p:clrMapOvr>
  <p:transition spd="slow">
    <p:blind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12645C04-B9E3-4AE3-9296-99680AD7C8F7}" type="slidenum">
              <a:rPr lang="en-US"/>
              <a:pPr>
                <a:defRPr/>
              </a:pPr>
              <a:t>‹#›</a:t>
            </a:fld>
            <a:endParaRPr lang="en-US"/>
          </a:p>
        </p:txBody>
      </p:sp>
    </p:spTree>
  </p:cSld>
  <p:clrMapOvr>
    <a:masterClrMapping/>
  </p:clrMapOvr>
  <p:transition spd="slow">
    <p:blinds/>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906" y="142876"/>
            <a:ext cx="2290763" cy="5815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5619" y="142876"/>
            <a:ext cx="6707188" cy="5815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8A882F9-0DAC-428D-BC5C-F717A1ADD9EE}" type="slidenum">
              <a:rPr lang="en-US"/>
              <a:pPr>
                <a:defRPr/>
              </a:pPr>
              <a:t>‹#›</a:t>
            </a:fld>
            <a:endParaRPr lang="en-US"/>
          </a:p>
        </p:txBody>
      </p:sp>
    </p:spTree>
  </p:cSld>
  <p:clrMapOvr>
    <a:masterClrMapping/>
  </p:clrMapOvr>
  <p:transition spd="slow">
    <p:blinds/>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5" name="Rectangle 5"/>
          <p:cNvSpPr>
            <a:spLocks noGrp="1" noChangeArrowheads="1"/>
          </p:cNvSpPr>
          <p:nvPr>
            <p:ph type="title"/>
          </p:nvPr>
        </p:nvSpPr>
        <p:spPr bwMode="auto">
          <a:xfrm>
            <a:off x="247650" y="152400"/>
            <a:ext cx="6949694" cy="609600"/>
          </a:xfrm>
          <a:prstGeom prst="rect">
            <a:avLst/>
          </a:prstGeom>
          <a:noFill/>
          <a:ln w="9525">
            <a:noFill/>
            <a:miter lim="800000"/>
            <a:headEnd/>
            <a:tailEnd/>
          </a:ln>
          <a:effectLst/>
        </p:spPr>
        <p:txBody>
          <a:bodyPr/>
          <a:lstStyle/>
          <a:p>
            <a:pPr lvl="0"/>
            <a:r>
              <a:rPr lang="zh-CN" altLang="en-US" smtClean="0"/>
              <a:t>管理沟通的问题与原理</a:t>
            </a:r>
          </a:p>
        </p:txBody>
      </p:sp>
      <p:sp>
        <p:nvSpPr>
          <p:cNvPr id="4" name="Rectangle 13"/>
          <p:cNvSpPr>
            <a:spLocks noGrp="1" noChangeArrowheads="1"/>
          </p:cNvSpPr>
          <p:nvPr>
            <p:ph type="sldNum" sz="quarter" idx="10"/>
          </p:nvPr>
        </p:nvSpPr>
        <p:spPr>
          <a:ln/>
        </p:spPr>
        <p:txBody>
          <a:bodyPr/>
          <a:lstStyle>
            <a:lvl1pPr>
              <a:defRPr/>
            </a:lvl1pPr>
          </a:lstStyle>
          <a:p>
            <a:pPr>
              <a:defRPr/>
            </a:pPr>
            <a:fld id="{A0A35A0F-8A30-4682-BF27-9BED74D43CBD}" type="slidenum">
              <a:rPr lang="en-US" altLang="zh-CN"/>
              <a:pPr>
                <a:defRPr/>
              </a:pPr>
              <a:t>‹#›</a:t>
            </a:fld>
            <a:endParaRPr lang="en-US" altLang="zh-CN"/>
          </a:p>
        </p:txBody>
      </p:sp>
    </p:spTree>
  </p:cSld>
  <p:clrMapOvr>
    <a:masterClrMapping/>
  </p:clrMapOvr>
  <p:transition spd="slow">
    <p:blinds/>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4BD44A07-E9D5-44AE-AB3E-1DDE86C1B016}" type="slidenum">
              <a:rPr lang="en-US" altLang="zh-CN"/>
              <a:pPr>
                <a:defRPr/>
              </a:pPr>
              <a:t>‹#›</a:t>
            </a:fld>
            <a:endParaRPr lang="en-US" altLang="zh-CN"/>
          </a:p>
        </p:txBody>
      </p:sp>
    </p:spTree>
  </p:cSld>
  <p:clrMapOvr>
    <a:masterClrMapping/>
  </p:clrMapOvr>
  <p:transition spd="slow">
    <p:blinds/>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87"/>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8D9846C7-C562-4066-88D6-BC546DD93FC9}" type="slidenum">
              <a:rPr lang="en-US" altLang="zh-CN"/>
              <a:pPr>
                <a:defRPr/>
              </a:pPr>
              <a:t>‹#›</a:t>
            </a:fld>
            <a:endParaRPr lang="en-US" altLang="zh-CN"/>
          </a:p>
        </p:txBody>
      </p:sp>
    </p:spTree>
  </p:cSld>
  <p:clrMapOvr>
    <a:masterClrMapping/>
  </p:clrMapOvr>
  <p:transition spd="slow">
    <p:blinds/>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pic>
        <p:nvPicPr>
          <p:cNvPr id="5" name="Picture 7"/>
          <p:cNvPicPr>
            <a:picLocks noChangeAspect="1" noChangeArrowheads="1"/>
          </p:cNvPicPr>
          <p:nvPr userDrawn="1"/>
        </p:nvPicPr>
        <p:blipFill>
          <a:blip r:embed="rId2" cstate="print"/>
          <a:srcRect/>
          <a:stretch>
            <a:fillRect/>
          </a:stretch>
        </p:blipFill>
        <p:spPr bwMode="auto">
          <a:xfrm>
            <a:off x="0" y="0"/>
            <a:ext cx="9906000" cy="6858000"/>
          </a:xfrm>
          <a:prstGeom prst="rect">
            <a:avLst/>
          </a:prstGeom>
          <a:noFill/>
          <a:ln w="9525">
            <a:noFill/>
            <a:miter lim="800000"/>
            <a:headEnd/>
            <a:tailEnd/>
          </a:ln>
        </p:spPr>
      </p:pic>
      <p:sp>
        <p:nvSpPr>
          <p:cNvPr id="6" name="Line 9"/>
          <p:cNvSpPr>
            <a:spLocks noChangeShapeType="1"/>
          </p:cNvSpPr>
          <p:nvPr userDrawn="1"/>
        </p:nvSpPr>
        <p:spPr bwMode="auto">
          <a:xfrm>
            <a:off x="0" y="762000"/>
            <a:ext cx="9906000" cy="0"/>
          </a:xfrm>
          <a:prstGeom prst="line">
            <a:avLst/>
          </a:prstGeom>
          <a:noFill/>
          <a:ln w="38100">
            <a:solidFill>
              <a:srgbClr val="FF0000"/>
            </a:solidFill>
            <a:round/>
            <a:headEnd/>
            <a:tailEnd/>
          </a:ln>
          <a:effectLst/>
        </p:spPr>
        <p:txBody>
          <a:bodyPr wrap="none" anchor="ctr"/>
          <a:lstStyle/>
          <a:p>
            <a:pPr>
              <a:defRPr/>
            </a:pPr>
            <a:endParaRPr lang="zh-CN" altLang="en-US" sz="2800">
              <a:solidFill>
                <a:schemeClr val="bg1"/>
              </a:solidFill>
              <a:effectLst>
                <a:outerShdw blurRad="38100" dist="38100" dir="2700000" algn="tl">
                  <a:srgbClr val="000000">
                    <a:alpha val="43137"/>
                  </a:srgbClr>
                </a:outerShdw>
              </a:effectLst>
              <a:latin typeface="Arial" charset="0"/>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47650" y="914400"/>
            <a:ext cx="4498975"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1725" y="914400"/>
            <a:ext cx="4498975"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p:txBody>
          <a:bodyPr/>
          <a:lstStyle>
            <a:lvl1pPr>
              <a:defRPr/>
            </a:lvl1pPr>
          </a:lstStyle>
          <a:p>
            <a:pPr>
              <a:defRPr/>
            </a:pPr>
            <a:fld id="{224DC1C3-C0EA-4698-A3D7-774E9E370216}" type="slidenum">
              <a:rPr lang="en-US" altLang="zh-CN"/>
              <a:pPr>
                <a:defRPr/>
              </a:pPr>
              <a:t>‹#›</a:t>
            </a:fld>
            <a:endParaRPr lang="en-US" altLang="zh-CN"/>
          </a:p>
        </p:txBody>
      </p:sp>
    </p:spTree>
  </p:cSld>
  <p:clrMapOvr>
    <a:masterClrMapping/>
  </p:clrMapOvr>
  <p:transition spd="slow">
    <p:blinds/>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26C3D942-7483-4AD7-B619-7996337E1921}" type="slidenum">
              <a:rPr lang="en-US" altLang="zh-CN"/>
              <a:pPr>
                <a:defRPr/>
              </a:pPr>
              <a:t>‹#›</a:t>
            </a:fld>
            <a:endParaRPr lang="en-US" altLang="zh-CN"/>
          </a:p>
        </p:txBody>
      </p:sp>
    </p:spTree>
  </p:cSld>
  <p:clrMapOvr>
    <a:masterClrMapping/>
  </p:clrMapOvr>
  <p:transition spd="slow">
    <p:blinds/>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13403609-3496-4924-81EF-253965FC0EC7}" type="slidenum">
              <a:rPr lang="en-US" altLang="zh-CN"/>
              <a:pPr>
                <a:defRPr/>
              </a:pPr>
              <a:t>‹#›</a:t>
            </a:fld>
            <a:endParaRPr lang="en-US" altLang="zh-CN"/>
          </a:p>
        </p:txBody>
      </p:sp>
    </p:spTree>
  </p:cSld>
  <p:clrMapOvr>
    <a:masterClrMapping/>
  </p:clrMapOvr>
  <p:transition spd="slow">
    <p:blinds/>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3DD42F1E-8970-437D-AEFB-68367871FD1A}" type="slidenum">
              <a:rPr lang="en-US" altLang="zh-CN"/>
              <a:pPr>
                <a:defRPr/>
              </a:pPr>
              <a:t>‹#›</a:t>
            </a:fld>
            <a:endParaRPr lang="en-US" altLang="zh-CN"/>
          </a:p>
        </p:txBody>
      </p:sp>
    </p:spTree>
  </p:cSld>
  <p:clrMapOvr>
    <a:masterClrMapping/>
  </p:clrMapOvr>
  <p:transition spd="slow">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无正文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000"/>
            </a:lvl1p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C159DC1-5AEA-4A67-BBF7-6165CDC750A2}" type="slidenum">
              <a:rPr lang="en-US" altLang="zh-CN"/>
              <a:pPr>
                <a:defRPr/>
              </a:pPr>
              <a:t>‹#›</a:t>
            </a:fld>
            <a:endParaRPr lang="en-US" altLang="zh-C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2" y="27305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2"/>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AF0E74-C3CA-4E91-AA32-3397BF1ACF3D}" type="slidenum">
              <a:rPr lang="en-US" altLang="zh-CN"/>
              <a:pPr>
                <a:defRPr/>
              </a:pPr>
              <a:t>‹#›</a:t>
            </a:fld>
            <a:endParaRPr lang="en-US" altLang="zh-CN"/>
          </a:p>
        </p:txBody>
      </p:sp>
    </p:spTree>
  </p:cSld>
  <p:clrMapOvr>
    <a:masterClrMapping/>
  </p:clrMapOvr>
  <p:transition spd="slow">
    <p:blinds/>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A216668B-D4A9-4D8C-BD7E-D53DC580B883}" type="slidenum">
              <a:rPr lang="en-US" altLang="zh-CN"/>
              <a:pPr>
                <a:defRPr/>
              </a:pPr>
              <a:t>‹#›</a:t>
            </a:fld>
            <a:endParaRPr lang="en-US" altLang="zh-CN"/>
          </a:p>
        </p:txBody>
      </p:sp>
    </p:spTree>
  </p:cSld>
  <p:clrMapOvr>
    <a:masterClrMapping/>
  </p:clrMapOvr>
  <p:transition spd="slow">
    <p:blinds/>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059AA627-57DC-482D-B890-8D768FAE47EF}" type="slidenum">
              <a:rPr lang="en-US" altLang="zh-CN"/>
              <a:pPr>
                <a:defRPr/>
              </a:pPr>
              <a:t>‹#›</a:t>
            </a:fld>
            <a:endParaRPr lang="en-US" altLang="zh-CN"/>
          </a:p>
        </p:txBody>
      </p:sp>
    </p:spTree>
  </p:cSld>
  <p:clrMapOvr>
    <a:masterClrMapping/>
  </p:clrMapOvr>
  <p:transition spd="slow">
    <p:blinds/>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19937" y="152400"/>
            <a:ext cx="22907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47650" y="152400"/>
            <a:ext cx="6707188"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E4A411C-2E2D-4BBE-957D-540F39108442}" type="slidenum">
              <a:rPr lang="en-US" altLang="zh-CN"/>
              <a:pPr>
                <a:defRPr/>
              </a:pPr>
              <a:t>‹#›</a:t>
            </a:fld>
            <a:endParaRPr lang="en-US" altLang="zh-CN"/>
          </a:p>
        </p:txBody>
      </p:sp>
    </p:spTree>
  </p:cSld>
  <p:clrMapOvr>
    <a:masterClrMapping/>
  </p:clrMapOvr>
  <p:transition spd="slow">
    <p:blinds/>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47650" y="152400"/>
            <a:ext cx="8915400" cy="609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47650" y="914400"/>
            <a:ext cx="9163050" cy="5105400"/>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3CFE353E-05C1-4118-9549-D08CE2F7383B}" type="slidenum">
              <a:rPr lang="en-US" altLang="zh-CN"/>
              <a:pPr>
                <a:defRPr/>
              </a:pPr>
              <a:t>‹#›</a:t>
            </a:fld>
            <a:endParaRPr lang="en-US" altLang="zh-CN"/>
          </a:p>
        </p:txBody>
      </p:sp>
    </p:spTree>
  </p:cSld>
  <p:clrMapOvr>
    <a:masterClrMapping/>
  </p:clrMapOvr>
  <p:transition spd="slow">
    <p:blinds/>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47650" y="152400"/>
            <a:ext cx="89154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47650" y="914400"/>
            <a:ext cx="4498975"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1725" y="914400"/>
            <a:ext cx="4498975"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D8048FFE-0C1C-4FDE-86E9-9AC74A15147F}" type="slidenum">
              <a:rPr lang="en-US" altLang="zh-CN"/>
              <a:pPr>
                <a:defRPr/>
              </a:pPr>
              <a:t>‹#›</a:t>
            </a:fld>
            <a:endParaRPr lang="en-US" altLang="zh-CN"/>
          </a:p>
        </p:txBody>
      </p:sp>
    </p:spTree>
  </p:cSld>
  <p:clrMapOvr>
    <a:masterClrMapping/>
  </p:clrMapOvr>
  <p:transition spd="slow">
    <p:blinds/>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C5708F7-8A43-4CD0-B803-444F75020DC6}"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6F98D79-F1E1-476C-BFA8-C2CC4CD32E3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7514E27E-1F3A-49FB-80D0-F96B6B8F8273}"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5619"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9694"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B353338-FF9A-4A9F-BD42-408C72828730}"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3CDFB63-3794-4CE7-A023-D1410B16DC68}" type="slidenum">
              <a:rPr lang="en-US" altLang="zh-CN"/>
              <a:pPr>
                <a:defRPr/>
              </a:pPr>
              <a:t>‹#›</a:t>
            </a:fld>
            <a:endParaRPr lang="en-US" altLang="zh-CN"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637C289-EB84-4249-A2C6-F7199ABB363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23521E34-E0FC-4345-AB16-7010CB89C159}"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460C9A7-3FF7-4F19-AB34-C0F9F0CB5FE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6F07A22-99B9-4A6F-9A4C-6CD0C55F479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7C91E751-BE1F-48F7-A449-A4933B45754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12645C04-B9E3-4AE3-9296-99680AD7C8F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906" y="142876"/>
            <a:ext cx="2290763" cy="5815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5619" y="142876"/>
            <a:ext cx="6707188" cy="5815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8A882F9-0DAC-428D-BC5C-F717A1ADD9EE}"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无正文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000"/>
            </a:lvl1p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a:xfrm>
            <a:off x="495300" y="6400800"/>
            <a:ext cx="2311400" cy="320675"/>
          </a:xfrm>
          <a:prstGeom prst="rect">
            <a:avLst/>
          </a:prstGeom>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384550" y="6400800"/>
            <a:ext cx="3136900" cy="320675"/>
          </a:xfrm>
          <a:prstGeom prst="rect">
            <a:avLst/>
          </a:prstGeom>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C159DC1-5AEA-4A67-BBF7-6165CDC750A2}" type="slidenum">
              <a:rPr lang="en-US" altLang="zh-CN"/>
              <a:pPr>
                <a:defRPr/>
              </a:pPr>
              <a:t>‹#›</a:t>
            </a:fld>
            <a:endParaRPr lang="en-US" altLang="zh-CN" dirty="0"/>
          </a:p>
        </p:txBody>
      </p:sp>
    </p:spTree>
    <p:extLst>
      <p:ext uri="{BB962C8B-B14F-4D97-AF65-F5344CB8AC3E}">
        <p14:creationId xmlns:p14="http://schemas.microsoft.com/office/powerpoint/2010/main" xmlns="" val="5296647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C5708F7-8A43-4CD0-B803-444F75020DC6}"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6F98D79-F1E1-476C-BFA8-C2CC4CD32E3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1728" y="836613"/>
            <a:ext cx="4559168"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5995" y="836613"/>
            <a:ext cx="45591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7514E27E-1F3A-49FB-80D0-F96B6B8F8273}"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5619"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9694"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B353338-FF9A-4A9F-BD42-408C72828730}"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637C289-EB84-4249-A2C6-F7199ABB363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23521E34-E0FC-4345-AB16-7010CB89C159}"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460C9A7-3FF7-4F19-AB34-C0F9F0CB5FE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6F07A22-99B9-4A6F-9A4C-6CD0C55F479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7C91E751-BE1F-48F7-A449-A4933B45754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12645C04-B9E3-4AE3-9296-99680AD7C8F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906" y="142876"/>
            <a:ext cx="2290763" cy="5815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5619" y="142876"/>
            <a:ext cx="6707188" cy="5815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8A882F9-0DAC-428D-BC5C-F717A1ADD9EE}"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C5708F7-8A43-4CD0-B803-444F75020DC6}"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4338" y="115888"/>
            <a:ext cx="9283435" cy="419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71728" y="836613"/>
            <a:ext cx="4559168"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5995" y="836613"/>
            <a:ext cx="4559167" cy="5400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6F98D79-F1E1-476C-BFA8-C2CC4CD32E3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7514E27E-1F3A-49FB-80D0-F96B6B8F8273}"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5619"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9694"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B353338-FF9A-4A9F-BD42-408C72828730}"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637C289-EB84-4249-A2C6-F7199ABB363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23521E34-E0FC-4345-AB16-7010CB89C159}"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460C9A7-3FF7-4F19-AB34-C0F9F0CB5FE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6F07A22-99B9-4A6F-9A4C-6CD0C55F479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7C91E751-BE1F-48F7-A449-A4933B45754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12645C04-B9E3-4AE3-9296-99680AD7C8F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906" y="142876"/>
            <a:ext cx="2290763" cy="5815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5619" y="142876"/>
            <a:ext cx="6707188" cy="5815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8A882F9-0DAC-428D-BC5C-F717A1ADD9EE}"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712AA84-662C-4DB7-99EF-47CC38F12272}" type="datetime1">
              <a:rPr lang="zh-CN" altLang="en-US"/>
              <a:pPr/>
              <a:t>2017-6-10</a:t>
            </a:fld>
            <a:endParaRPr lang="en-US" altLang="zh-CN"/>
          </a:p>
        </p:txBody>
      </p:sp>
      <p:sp>
        <p:nvSpPr>
          <p:cNvPr id="5" name="灯片编号占位符 4"/>
          <p:cNvSpPr>
            <a:spLocks noGrp="1"/>
          </p:cNvSpPr>
          <p:nvPr>
            <p:ph type="sldNum" sz="quarter" idx="11"/>
          </p:nvPr>
        </p:nvSpPr>
        <p:spPr/>
        <p:txBody>
          <a:bodyPr/>
          <a:lstStyle>
            <a:lvl1pPr>
              <a:defRPr/>
            </a:lvl1pPr>
          </a:lstStyle>
          <a:p>
            <a:r>
              <a:rPr lang="en-US" altLang="zh-CN"/>
              <a:t>Document number|</a:t>
            </a:r>
            <a:fld id="{A6CF2188-1574-47BE-B24A-876258C734DB}" type="slidenum">
              <a:rPr lang="en-US" altLang="zh-CN"/>
              <a:pPr/>
              <a:t>‹#›</a:t>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C5708F7-8A43-4CD0-B803-444F75020DC6}"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6F98D79-F1E1-476C-BFA8-C2CC4CD32E3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7514E27E-1F3A-49FB-80D0-F96B6B8F8273}"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5619"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9694"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B353338-FF9A-4A9F-BD42-408C72828730}"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637C289-EB84-4249-A2C6-F7199ABB363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23521E34-E0FC-4345-AB16-7010CB89C159}"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460C9A7-3FF7-4F19-AB34-C0F9F0CB5FE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6F07A22-99B9-4A6F-9A4C-6CD0C55F479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7C91E751-BE1F-48F7-A449-A4933B45754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12645C04-B9E3-4AE3-9296-99680AD7C8F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pic>
        <p:nvPicPr>
          <p:cNvPr id="3" name="图片 7" descr="图片2-1.JPG"/>
          <p:cNvPicPr>
            <a:picLocks noChangeAspect="1"/>
          </p:cNvPicPr>
          <p:nvPr userDrawn="1"/>
        </p:nvPicPr>
        <p:blipFill>
          <a:blip r:embed="rId2" cstate="print"/>
          <a:srcRect b="89999"/>
          <a:stretch>
            <a:fillRect/>
          </a:stretch>
        </p:blipFill>
        <p:spPr bwMode="auto">
          <a:xfrm>
            <a:off x="1721" y="0"/>
            <a:ext cx="9902560" cy="685800"/>
          </a:xfrm>
          <a:prstGeom prst="rect">
            <a:avLst/>
          </a:prstGeom>
          <a:noFill/>
          <a:ln w="9525">
            <a:noFill/>
            <a:miter lim="800000"/>
            <a:headEnd/>
            <a:tailEnd/>
          </a:ln>
        </p:spPr>
      </p:pic>
      <p:sp>
        <p:nvSpPr>
          <p:cNvPr id="8" name="文本占位符 7"/>
          <p:cNvSpPr>
            <a:spLocks noGrp="1"/>
          </p:cNvSpPr>
          <p:nvPr>
            <p:ph type="body" sz="quarter" idx="13"/>
          </p:nvPr>
        </p:nvSpPr>
        <p:spPr>
          <a:xfrm>
            <a:off x="533406" y="1371600"/>
            <a:ext cx="8839201" cy="4419600"/>
          </a:xfrm>
        </p:spPr>
        <p:txBody>
          <a:bodyPr/>
          <a:lstStyle>
            <a:lvl1pPr marL="514350" indent="-514350">
              <a:buFont typeface="+mj-ea"/>
              <a:buAutoNum type="ea1JpnChsDbPeriod"/>
              <a:defRPr/>
            </a:lvl1pPr>
            <a:lvl2pPr marL="993775" indent="-514350">
              <a:buFont typeface="+mj-lt"/>
              <a:buAutoNum type="arabicPeriod"/>
              <a:defRPr/>
            </a:lvl2pPr>
            <a:lvl3pPr marL="1471612" indent="-514350">
              <a:buFont typeface="+mj-lt"/>
              <a:buAutoNum type="alphaLcPeriod"/>
              <a:defRPr/>
            </a:lvl3pPr>
            <a:lvl4pPr marL="1951037" indent="-514350">
              <a:buFont typeface="+mj-lt"/>
              <a:buAutoNum type="arabicPeriod"/>
              <a:defRPr/>
            </a:lvl4pPr>
            <a:lvl5pPr marL="2430463" indent="-514350">
              <a:buFont typeface="+mj-lt"/>
              <a:buAutoNum type="arabicPeriod"/>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4"/>
          <p:cNvSpPr>
            <a:spLocks noGrp="1" noChangeArrowheads="1"/>
          </p:cNvSpPr>
          <p:nvPr>
            <p:ph type="dt" sz="half" idx="14"/>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5"/>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6"/>
          </p:nvPr>
        </p:nvSpPr>
        <p:spPr/>
        <p:txBody>
          <a:bodyPr/>
          <a:lstStyle>
            <a:lvl1pPr>
              <a:defRPr/>
            </a:lvl1pPr>
          </a:lstStyle>
          <a:p>
            <a:pPr>
              <a:defRPr/>
            </a:pPr>
            <a:fld id="{67DD0C26-0DF8-475D-ABDF-C2F7A3DD7868}"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906" y="142876"/>
            <a:ext cx="2290763" cy="5815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5619" y="142876"/>
            <a:ext cx="6707188" cy="5815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8A882F9-0DAC-428D-BC5C-F717A1ADD9EE}"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C5708F7-8A43-4CD0-B803-444F75020DC6}"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6F98D79-F1E1-476C-BFA8-C2CC4CD32E3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7514E27E-1F3A-49FB-80D0-F96B6B8F8273}"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5619"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9694"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B353338-FF9A-4A9F-BD42-408C72828730}"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637C289-EB84-4249-A2C6-F7199ABB363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23521E34-E0FC-4345-AB16-7010CB89C159}"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460C9A7-3FF7-4F19-AB34-C0F9F0CB5FE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6F07A22-99B9-4A6F-9A4C-6CD0C55F479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7C91E751-BE1F-48F7-A449-A4933B45754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正文">
    <p:spTree>
      <p:nvGrpSpPr>
        <p:cNvPr id="1" name=""/>
        <p:cNvGrpSpPr/>
        <p:nvPr/>
      </p:nvGrpSpPr>
      <p:grpSpPr>
        <a:xfrm>
          <a:off x="0" y="0"/>
          <a:ext cx="0" cy="0"/>
          <a:chOff x="0" y="0"/>
          <a:chExt cx="0" cy="0"/>
        </a:xfrm>
      </p:grpSpPr>
      <p:pic>
        <p:nvPicPr>
          <p:cNvPr id="4" name="图片 7" descr="图片2-1.JPG"/>
          <p:cNvPicPr>
            <a:picLocks noChangeAspect="1"/>
          </p:cNvPicPr>
          <p:nvPr userDrawn="1"/>
        </p:nvPicPr>
        <p:blipFill>
          <a:blip r:embed="rId2" cstate="print"/>
          <a:srcRect b="89999"/>
          <a:stretch>
            <a:fillRect/>
          </a:stretch>
        </p:blipFill>
        <p:spPr bwMode="auto">
          <a:xfrm>
            <a:off x="1721" y="0"/>
            <a:ext cx="9902560" cy="685800"/>
          </a:xfrm>
          <a:prstGeom prst="rect">
            <a:avLst/>
          </a:prstGeom>
          <a:noFill/>
          <a:ln w="9525">
            <a:noFill/>
            <a:miter lim="800000"/>
            <a:headEnd/>
            <a:tailEnd/>
          </a:ln>
        </p:spPr>
      </p:pic>
      <p:sp>
        <p:nvSpPr>
          <p:cNvPr id="2" name="标题 1"/>
          <p:cNvSpPr>
            <a:spLocks noGrp="1"/>
          </p:cNvSpPr>
          <p:nvPr>
            <p:ph type="title"/>
          </p:nvPr>
        </p:nvSpPr>
        <p:spPr>
          <a:xfrm>
            <a:off x="533400" y="274638"/>
            <a:ext cx="8915400" cy="411162"/>
          </a:xfrm>
        </p:spPr>
        <p:txBody>
          <a:bodyPr/>
          <a:lstStyle/>
          <a:p>
            <a:r>
              <a:rPr lang="zh-CN" altLang="en-US" smtClean="0"/>
              <a:t>单击此处编辑母版标题样式</a:t>
            </a:r>
            <a:endParaRPr lang="zh-CN" altLang="en-US" dirty="0"/>
          </a:p>
        </p:txBody>
      </p:sp>
      <p:sp>
        <p:nvSpPr>
          <p:cNvPr id="8" name="文本占位符 7"/>
          <p:cNvSpPr>
            <a:spLocks noGrp="1"/>
          </p:cNvSpPr>
          <p:nvPr>
            <p:ph type="body" sz="quarter" idx="13"/>
          </p:nvPr>
        </p:nvSpPr>
        <p:spPr>
          <a:xfrm>
            <a:off x="533400" y="914400"/>
            <a:ext cx="8763000" cy="2286000"/>
          </a:xfrm>
        </p:spPr>
        <p:txBody>
          <a:bodyPr/>
          <a:lstStyle>
            <a:lvl1pPr>
              <a:buFont typeface="Arial" pitchFamily="34" charset="0"/>
              <a:buChar char="•"/>
              <a:defRPr sz="1800"/>
            </a:lvl1pPr>
            <a:lvl2pPr>
              <a:defRPr sz="1600"/>
            </a:lvl2pPr>
            <a:lvl3pPr>
              <a:defRPr sz="16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4"/>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5"/>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6"/>
          </p:nvPr>
        </p:nvSpPr>
        <p:spPr/>
        <p:txBody>
          <a:bodyPr/>
          <a:lstStyle>
            <a:lvl1pPr>
              <a:defRPr/>
            </a:lvl1pPr>
          </a:lstStyle>
          <a:p>
            <a:pPr>
              <a:defRPr/>
            </a:pPr>
            <a:fld id="{2D17AF9C-AAD8-403A-B693-03434837C36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12645C04-B9E3-4AE3-9296-99680AD7C8F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906" y="142876"/>
            <a:ext cx="2290763" cy="58150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5619" y="142876"/>
            <a:ext cx="6707188" cy="58150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C8A882F9-0DAC-428D-BC5C-F717A1ADD9EE}"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EC5708F7-8A43-4CD0-B803-444F75020DC6}"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6F98D79-F1E1-476C-BFA8-C2CC4CD32E38}"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3"/>
          <p:cNvSpPr>
            <a:spLocks noGrp="1" noChangeArrowheads="1"/>
          </p:cNvSpPr>
          <p:nvPr>
            <p:ph type="sldNum" sz="quarter" idx="10"/>
          </p:nvPr>
        </p:nvSpPr>
        <p:spPr>
          <a:ln/>
        </p:spPr>
        <p:txBody>
          <a:bodyPr/>
          <a:lstStyle>
            <a:lvl1pPr>
              <a:defRPr/>
            </a:lvl1pPr>
          </a:lstStyle>
          <a:p>
            <a:pPr>
              <a:defRPr/>
            </a:pPr>
            <a:fld id="{7514E27E-1F3A-49FB-80D0-F96B6B8F8273}"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5619"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9694" y="1133476"/>
            <a:ext cx="4498975"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5B353338-FF9A-4A9F-BD42-408C72828730}"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3"/>
          <p:cNvSpPr>
            <a:spLocks noGrp="1" noChangeArrowheads="1"/>
          </p:cNvSpPr>
          <p:nvPr>
            <p:ph type="sldNum" sz="quarter" idx="10"/>
          </p:nvPr>
        </p:nvSpPr>
        <p:spPr>
          <a:ln/>
        </p:spPr>
        <p:txBody>
          <a:bodyPr/>
          <a:lstStyle>
            <a:lvl1pPr>
              <a:defRPr/>
            </a:lvl1pPr>
          </a:lstStyle>
          <a:p>
            <a:pPr>
              <a:defRPr/>
            </a:pPr>
            <a:fld id="{9637C289-EB84-4249-A2C6-F7199ABB363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23521E34-E0FC-4345-AB16-7010CB89C159}"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4460C9A7-3FF7-4F19-AB34-C0F9F0CB5FE7}"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46F07A22-99B9-4A6F-9A4C-6CD0C55F4794}" type="slidenum">
              <a:rPr lang="en-US">
                <a:solidFill>
                  <a:srgbClr val="000000"/>
                </a:solidFill>
              </a:rPr>
              <a:pPr>
                <a:defRPr/>
              </a:pPr>
              <a:t>‹#›</a:t>
            </a:fld>
            <a:endParaRPr lang="en-US">
              <a:solidFill>
                <a:srgbClr val="000000"/>
              </a:solidFill>
            </a:endParaRPr>
          </a:p>
        </p:txBody>
      </p:sp>
    </p:spTree>
  </p:cSld>
  <p:clrMapOvr>
    <a:masterClrMapping/>
  </p:clrMapOvr>
  <p:transition spd="slow">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5.jpe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10.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image" Target="../media/image5.jpeg"/><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1.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image" Target="../media/image5.jpeg"/><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2.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image" Target="../media/image5.jpeg"/><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3.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image" Target="../media/image5.jpeg"/><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4.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image" Target="../media/image6.jpeg"/><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162.xml"/><Relationship Id="rId2" Type="http://schemas.openxmlformats.org/officeDocument/2006/relationships/slideLayout" Target="../slideLayouts/slideLayout161.xml"/><Relationship Id="rId1" Type="http://schemas.openxmlformats.org/officeDocument/2006/relationships/slideLayout" Target="../slideLayouts/slideLayout160.xml"/><Relationship Id="rId5" Type="http://schemas.openxmlformats.org/officeDocument/2006/relationships/image" Target="../media/image8.png"/><Relationship Id="rId4" Type="http://schemas.openxmlformats.org/officeDocument/2006/relationships/theme" Target="../theme/theme1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6.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5.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5.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5.jpe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7.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image" Target="../media/image5.jpeg"/><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8.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image" Target="../media/image5.jpe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9.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pic>
        <p:nvPicPr>
          <p:cNvPr id="3074" name="图片 6" descr="图片2-1.JPG"/>
          <p:cNvPicPr>
            <a:picLocks noChangeAspect="1"/>
          </p:cNvPicPr>
          <p:nvPr/>
        </p:nvPicPr>
        <p:blipFill>
          <a:blip r:embed="rId10" cstate="print"/>
          <a:srcRect/>
          <a:stretch>
            <a:fillRect/>
          </a:stretch>
        </p:blipFill>
        <p:spPr bwMode="auto">
          <a:xfrm>
            <a:off x="0" y="23813"/>
            <a:ext cx="9901238" cy="661987"/>
          </a:xfrm>
          <a:prstGeom prst="rect">
            <a:avLst/>
          </a:prstGeom>
          <a:noFill/>
          <a:ln w="9525">
            <a:noFill/>
            <a:miter lim="800000"/>
            <a:headEnd/>
            <a:tailEnd/>
          </a:ln>
        </p:spPr>
      </p:pic>
      <p:sp>
        <p:nvSpPr>
          <p:cNvPr id="3075" name="Rectangle 2"/>
          <p:cNvSpPr>
            <a:spLocks noGrp="1" noChangeArrowheads="1"/>
          </p:cNvSpPr>
          <p:nvPr>
            <p:ph type="title"/>
          </p:nvPr>
        </p:nvSpPr>
        <p:spPr bwMode="auto">
          <a:xfrm>
            <a:off x="457200" y="274638"/>
            <a:ext cx="8915400" cy="411162"/>
          </a:xfrm>
          <a:prstGeom prst="rect">
            <a:avLst/>
          </a:prstGeom>
          <a:noFill/>
          <a:ln w="9525">
            <a:noFill/>
            <a:miter lim="800000"/>
            <a:headEnd/>
            <a:tailEnd/>
          </a:ln>
        </p:spPr>
        <p:txBody>
          <a:bodyPr vert="horz" wrap="square" lIns="95747" tIns="47873" rIns="95747" bIns="47873" numCol="1" anchor="ctr" anchorCtr="0" compatLnSpc="1">
            <a:prstTxWarp prst="textNoShape">
              <a:avLst/>
            </a:prstTxWarp>
          </a:bodyPr>
          <a:lstStyle/>
          <a:p>
            <a:pPr lvl="0"/>
            <a:r>
              <a:rPr lang="zh-CN" altLang="en-US" smtClean="0"/>
              <a:t>单击此处编辑母版标题样式</a:t>
            </a:r>
          </a:p>
        </p:txBody>
      </p:sp>
      <p:sp>
        <p:nvSpPr>
          <p:cNvPr id="3076" name="Rectangle 3"/>
          <p:cNvSpPr>
            <a:spLocks noGrp="1" noChangeArrowheads="1"/>
          </p:cNvSpPr>
          <p:nvPr>
            <p:ph type="body" idx="1"/>
          </p:nvPr>
        </p:nvSpPr>
        <p:spPr bwMode="auto">
          <a:xfrm>
            <a:off x="533400" y="914400"/>
            <a:ext cx="8991600" cy="5211763"/>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95300" y="6400800"/>
            <a:ext cx="2311400" cy="320675"/>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fontAlgn="auto">
              <a:spcBef>
                <a:spcPts val="0"/>
              </a:spcBef>
              <a:spcAft>
                <a:spcPts val="0"/>
              </a:spcAft>
              <a:defRPr sz="15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384550" y="6400800"/>
            <a:ext cx="3136900" cy="320675"/>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ctr" fontAlgn="auto">
              <a:spcBef>
                <a:spcPts val="0"/>
              </a:spcBef>
              <a:spcAft>
                <a:spcPts val="0"/>
              </a:spcAft>
              <a:defRPr sz="15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7391400" y="6400800"/>
            <a:ext cx="2311400" cy="320675"/>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r" fontAlgn="auto">
              <a:spcBef>
                <a:spcPts val="0"/>
              </a:spcBef>
              <a:spcAft>
                <a:spcPts val="0"/>
              </a:spcAft>
              <a:defRPr sz="1500" b="0">
                <a:latin typeface="Arial" charset="0"/>
                <a:ea typeface="宋体" pitchFamily="2" charset="-122"/>
              </a:defRPr>
            </a:lvl1pPr>
          </a:lstStyle>
          <a:p>
            <a:pPr>
              <a:defRPr/>
            </a:pPr>
            <a:fld id="{8959B6A4-39CB-4FF6-9BA5-87E8013E8EDA}"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7" r:id="rId5"/>
    <p:sldLayoutId id="2147483668" r:id="rId6"/>
    <p:sldLayoutId id="2147484024" r:id="rId7"/>
  </p:sldLayoutIdLst>
  <p:hf hdr="0" ftr="0" dt="0"/>
  <p:txStyles>
    <p:titleStyle>
      <a:lvl1pPr algn="l" defTabSz="955675" rtl="0" eaLnBrk="0" fontAlgn="base" hangingPunct="0">
        <a:spcBef>
          <a:spcPct val="0"/>
        </a:spcBef>
        <a:spcAft>
          <a:spcPct val="0"/>
        </a:spcAft>
        <a:defRPr sz="1900">
          <a:solidFill>
            <a:schemeClr val="tx2"/>
          </a:solidFill>
          <a:latin typeface="黑体" pitchFamily="2" charset="-122"/>
          <a:ea typeface="黑体" pitchFamily="2" charset="-122"/>
          <a:cs typeface="+mj-cs"/>
        </a:defRPr>
      </a:lvl1pPr>
      <a:lvl2pPr algn="l" defTabSz="955675" rtl="0" eaLnBrk="0" fontAlgn="base" hangingPunct="0">
        <a:spcBef>
          <a:spcPct val="0"/>
        </a:spcBef>
        <a:spcAft>
          <a:spcPct val="0"/>
        </a:spcAft>
        <a:defRPr sz="1900">
          <a:solidFill>
            <a:schemeClr val="tx2"/>
          </a:solidFill>
          <a:latin typeface="黑体" pitchFamily="2" charset="-122"/>
          <a:ea typeface="黑体" pitchFamily="2" charset="-122"/>
        </a:defRPr>
      </a:lvl2pPr>
      <a:lvl3pPr algn="l" defTabSz="955675" rtl="0" eaLnBrk="0" fontAlgn="base" hangingPunct="0">
        <a:spcBef>
          <a:spcPct val="0"/>
        </a:spcBef>
        <a:spcAft>
          <a:spcPct val="0"/>
        </a:spcAft>
        <a:defRPr sz="1900">
          <a:solidFill>
            <a:schemeClr val="tx2"/>
          </a:solidFill>
          <a:latin typeface="黑体" pitchFamily="2" charset="-122"/>
          <a:ea typeface="黑体" pitchFamily="2" charset="-122"/>
        </a:defRPr>
      </a:lvl3pPr>
      <a:lvl4pPr algn="l" defTabSz="955675" rtl="0" eaLnBrk="0" fontAlgn="base" hangingPunct="0">
        <a:spcBef>
          <a:spcPct val="0"/>
        </a:spcBef>
        <a:spcAft>
          <a:spcPct val="0"/>
        </a:spcAft>
        <a:defRPr sz="1900">
          <a:solidFill>
            <a:schemeClr val="tx2"/>
          </a:solidFill>
          <a:latin typeface="黑体" pitchFamily="2" charset="-122"/>
          <a:ea typeface="黑体" pitchFamily="2" charset="-122"/>
        </a:defRPr>
      </a:lvl4pPr>
      <a:lvl5pPr algn="l" defTabSz="955675" rtl="0" eaLnBrk="0" fontAlgn="base" hangingPunct="0">
        <a:spcBef>
          <a:spcPct val="0"/>
        </a:spcBef>
        <a:spcAft>
          <a:spcPct val="0"/>
        </a:spcAft>
        <a:defRPr sz="1900">
          <a:solidFill>
            <a:schemeClr val="tx2"/>
          </a:solidFill>
          <a:latin typeface="黑体" pitchFamily="2" charset="-122"/>
          <a:ea typeface="黑体" pitchFamily="2" charset="-122"/>
        </a:defRPr>
      </a:lvl5pPr>
      <a:lvl6pPr marL="429997" algn="ctr" defTabSz="957042" rtl="0" fontAlgn="base">
        <a:spcBef>
          <a:spcPct val="0"/>
        </a:spcBef>
        <a:spcAft>
          <a:spcPct val="0"/>
        </a:spcAft>
        <a:defRPr sz="4600">
          <a:solidFill>
            <a:schemeClr val="tx2"/>
          </a:solidFill>
          <a:latin typeface="Arial" charset="0"/>
          <a:ea typeface="SimSun" pitchFamily="2" charset="-122"/>
        </a:defRPr>
      </a:lvl6pPr>
      <a:lvl7pPr marL="859993" algn="ctr" defTabSz="957042" rtl="0" fontAlgn="base">
        <a:spcBef>
          <a:spcPct val="0"/>
        </a:spcBef>
        <a:spcAft>
          <a:spcPct val="0"/>
        </a:spcAft>
        <a:defRPr sz="4600">
          <a:solidFill>
            <a:schemeClr val="tx2"/>
          </a:solidFill>
          <a:latin typeface="Arial" charset="0"/>
          <a:ea typeface="SimSun" pitchFamily="2" charset="-122"/>
        </a:defRPr>
      </a:lvl7pPr>
      <a:lvl8pPr marL="1289990" algn="ctr" defTabSz="957042" rtl="0" fontAlgn="base">
        <a:spcBef>
          <a:spcPct val="0"/>
        </a:spcBef>
        <a:spcAft>
          <a:spcPct val="0"/>
        </a:spcAft>
        <a:defRPr sz="4600">
          <a:solidFill>
            <a:schemeClr val="tx2"/>
          </a:solidFill>
          <a:latin typeface="Arial" charset="0"/>
          <a:ea typeface="SimSun" pitchFamily="2" charset="-122"/>
        </a:defRPr>
      </a:lvl8pPr>
      <a:lvl9pPr marL="1719986" algn="ctr" defTabSz="957042" rtl="0" fontAlgn="base">
        <a:spcBef>
          <a:spcPct val="0"/>
        </a:spcBef>
        <a:spcAft>
          <a:spcPct val="0"/>
        </a:spcAft>
        <a:defRPr sz="4600">
          <a:solidFill>
            <a:schemeClr val="tx2"/>
          </a:solidFill>
          <a:latin typeface="Arial" charset="0"/>
          <a:ea typeface="SimSun" pitchFamily="2" charset="-122"/>
        </a:defRPr>
      </a:lvl9pPr>
    </p:titleStyle>
    <p:bodyStyle>
      <a:lvl1pPr marL="358775" indent="-358775" algn="l" defTabSz="955675" rtl="0" eaLnBrk="0" fontAlgn="base" hangingPunct="0">
        <a:spcBef>
          <a:spcPct val="20000"/>
        </a:spcBef>
        <a:spcAft>
          <a:spcPct val="0"/>
        </a:spcAft>
        <a:buChar char="•"/>
        <a:defRPr sz="2200" b="1">
          <a:solidFill>
            <a:schemeClr val="tx1"/>
          </a:solidFill>
          <a:latin typeface="+mn-lt"/>
          <a:ea typeface="宋体" pitchFamily="2" charset="-122"/>
          <a:cs typeface="+mn-cs"/>
        </a:defRPr>
      </a:lvl1pPr>
      <a:lvl2pPr marL="777875" indent="-298450" algn="l" defTabSz="955675" rtl="0" eaLnBrk="0" fontAlgn="base" hangingPunct="0">
        <a:spcBef>
          <a:spcPct val="20000"/>
        </a:spcBef>
        <a:spcAft>
          <a:spcPct val="0"/>
        </a:spcAft>
        <a:buChar char="–"/>
        <a:defRPr sz="2200">
          <a:solidFill>
            <a:schemeClr val="tx1"/>
          </a:solidFill>
          <a:latin typeface="+mn-lt"/>
          <a:ea typeface="宋体" pitchFamily="2" charset="-122"/>
        </a:defRPr>
      </a:lvl2pPr>
      <a:lvl3pPr marL="1196975" indent="-239713" algn="l" defTabSz="955675" rtl="0" eaLnBrk="0" fontAlgn="base" hangingPunct="0">
        <a:spcBef>
          <a:spcPct val="20000"/>
        </a:spcBef>
        <a:spcAft>
          <a:spcPct val="0"/>
        </a:spcAft>
        <a:buChar char="•"/>
        <a:defRPr sz="2200">
          <a:solidFill>
            <a:schemeClr val="tx1"/>
          </a:solidFill>
          <a:latin typeface="+mn-lt"/>
          <a:ea typeface="宋体" pitchFamily="2" charset="-122"/>
        </a:defRPr>
      </a:lvl3pPr>
      <a:lvl4pPr marL="1676400" indent="-239713" algn="l" defTabSz="955675" rtl="0" eaLnBrk="0" fontAlgn="base" hangingPunct="0">
        <a:spcBef>
          <a:spcPct val="20000"/>
        </a:spcBef>
        <a:spcAft>
          <a:spcPct val="0"/>
        </a:spcAft>
        <a:buChar char="–"/>
        <a:defRPr sz="2200">
          <a:solidFill>
            <a:schemeClr val="tx1"/>
          </a:solidFill>
          <a:latin typeface="+mn-lt"/>
          <a:ea typeface="宋体" pitchFamily="2" charset="-122"/>
        </a:defRPr>
      </a:lvl4pPr>
      <a:lvl5pPr marL="2154238" indent="-238125" algn="l" defTabSz="955675" rtl="0" eaLnBrk="0" fontAlgn="base" hangingPunct="0">
        <a:spcBef>
          <a:spcPct val="20000"/>
        </a:spcBef>
        <a:spcAft>
          <a:spcPct val="0"/>
        </a:spcAft>
        <a:buChar char="»"/>
        <a:defRPr sz="2200">
          <a:solidFill>
            <a:schemeClr val="tx1"/>
          </a:solidFill>
          <a:latin typeface="+mn-lt"/>
          <a:ea typeface="宋体" pitchFamily="2" charset="-122"/>
        </a:defRPr>
      </a:lvl5pPr>
      <a:lvl6pPr marL="2584459" indent="-238887" algn="l" defTabSz="957042" rtl="0" fontAlgn="base">
        <a:spcBef>
          <a:spcPct val="20000"/>
        </a:spcBef>
        <a:spcAft>
          <a:spcPct val="0"/>
        </a:spcAft>
        <a:buChar char="»"/>
        <a:defRPr sz="2100">
          <a:solidFill>
            <a:schemeClr val="tx1"/>
          </a:solidFill>
          <a:latin typeface="+mn-lt"/>
          <a:ea typeface="+mn-ea"/>
        </a:defRPr>
      </a:lvl6pPr>
      <a:lvl7pPr marL="3014456" indent="-238887" algn="l" defTabSz="957042" rtl="0" fontAlgn="base">
        <a:spcBef>
          <a:spcPct val="20000"/>
        </a:spcBef>
        <a:spcAft>
          <a:spcPct val="0"/>
        </a:spcAft>
        <a:buChar char="»"/>
        <a:defRPr sz="2100">
          <a:solidFill>
            <a:schemeClr val="tx1"/>
          </a:solidFill>
          <a:latin typeface="+mn-lt"/>
          <a:ea typeface="+mn-ea"/>
        </a:defRPr>
      </a:lvl7pPr>
      <a:lvl8pPr marL="3444452" indent="-238887" algn="l" defTabSz="957042" rtl="0" fontAlgn="base">
        <a:spcBef>
          <a:spcPct val="20000"/>
        </a:spcBef>
        <a:spcAft>
          <a:spcPct val="0"/>
        </a:spcAft>
        <a:buChar char="»"/>
        <a:defRPr sz="2100">
          <a:solidFill>
            <a:schemeClr val="tx1"/>
          </a:solidFill>
          <a:latin typeface="+mn-lt"/>
          <a:ea typeface="+mn-ea"/>
        </a:defRPr>
      </a:lvl8pPr>
      <a:lvl9pPr marL="3874449" indent="-238887" algn="l" defTabSz="957042" rtl="0" fontAlgn="base">
        <a:spcBef>
          <a:spcPct val="20000"/>
        </a:spcBef>
        <a:spcAft>
          <a:spcPct val="0"/>
        </a:spcAft>
        <a:buChar char="»"/>
        <a:defRPr sz="2100">
          <a:solidFill>
            <a:schemeClr val="tx1"/>
          </a:solidFill>
          <a:latin typeface="+mn-lt"/>
          <a:ea typeface="+mn-ea"/>
        </a:defRPr>
      </a:lvl9pPr>
    </p:bodyStyle>
    <p:otherStyle>
      <a:defPPr>
        <a:defRPr lang="zh-CN"/>
      </a:defPPr>
      <a:lvl1pPr marL="0" algn="l" defTabSz="859993" rtl="0" eaLnBrk="1" latinLnBrk="0" hangingPunct="1">
        <a:defRPr sz="1700" kern="1200">
          <a:solidFill>
            <a:schemeClr val="tx1"/>
          </a:solidFill>
          <a:latin typeface="+mn-lt"/>
          <a:ea typeface="+mn-ea"/>
          <a:cs typeface="+mn-cs"/>
        </a:defRPr>
      </a:lvl1pPr>
      <a:lvl2pPr marL="429997" algn="l" defTabSz="859993" rtl="0" eaLnBrk="1" latinLnBrk="0" hangingPunct="1">
        <a:defRPr sz="1700" kern="1200">
          <a:solidFill>
            <a:schemeClr val="tx1"/>
          </a:solidFill>
          <a:latin typeface="+mn-lt"/>
          <a:ea typeface="+mn-ea"/>
          <a:cs typeface="+mn-cs"/>
        </a:defRPr>
      </a:lvl2pPr>
      <a:lvl3pPr marL="859993" algn="l" defTabSz="859993" rtl="0" eaLnBrk="1" latinLnBrk="0" hangingPunct="1">
        <a:defRPr sz="1700" kern="1200">
          <a:solidFill>
            <a:schemeClr val="tx1"/>
          </a:solidFill>
          <a:latin typeface="+mn-lt"/>
          <a:ea typeface="+mn-ea"/>
          <a:cs typeface="+mn-cs"/>
        </a:defRPr>
      </a:lvl3pPr>
      <a:lvl4pPr marL="1289990" algn="l" defTabSz="859993" rtl="0" eaLnBrk="1" latinLnBrk="0" hangingPunct="1">
        <a:defRPr sz="1700" kern="1200">
          <a:solidFill>
            <a:schemeClr val="tx1"/>
          </a:solidFill>
          <a:latin typeface="+mn-lt"/>
          <a:ea typeface="+mn-ea"/>
          <a:cs typeface="+mn-cs"/>
        </a:defRPr>
      </a:lvl4pPr>
      <a:lvl5pPr marL="1719986" algn="l" defTabSz="859993" rtl="0" eaLnBrk="1" latinLnBrk="0" hangingPunct="1">
        <a:defRPr sz="1700" kern="1200">
          <a:solidFill>
            <a:schemeClr val="tx1"/>
          </a:solidFill>
          <a:latin typeface="+mn-lt"/>
          <a:ea typeface="+mn-ea"/>
          <a:cs typeface="+mn-cs"/>
        </a:defRPr>
      </a:lvl5pPr>
      <a:lvl6pPr marL="2149983" algn="l" defTabSz="859993" rtl="0" eaLnBrk="1" latinLnBrk="0" hangingPunct="1">
        <a:defRPr sz="1700" kern="1200">
          <a:solidFill>
            <a:schemeClr val="tx1"/>
          </a:solidFill>
          <a:latin typeface="+mn-lt"/>
          <a:ea typeface="+mn-ea"/>
          <a:cs typeface="+mn-cs"/>
        </a:defRPr>
      </a:lvl6pPr>
      <a:lvl7pPr marL="2579980" algn="l" defTabSz="859993" rtl="0" eaLnBrk="1" latinLnBrk="0" hangingPunct="1">
        <a:defRPr sz="1700" kern="1200">
          <a:solidFill>
            <a:schemeClr val="tx1"/>
          </a:solidFill>
          <a:latin typeface="+mn-lt"/>
          <a:ea typeface="+mn-ea"/>
          <a:cs typeface="+mn-cs"/>
        </a:defRPr>
      </a:lvl7pPr>
      <a:lvl8pPr marL="3009976" algn="l" defTabSz="859993" rtl="0" eaLnBrk="1" latinLnBrk="0" hangingPunct="1">
        <a:defRPr sz="1700" kern="1200">
          <a:solidFill>
            <a:schemeClr val="tx1"/>
          </a:solidFill>
          <a:latin typeface="+mn-lt"/>
          <a:ea typeface="+mn-ea"/>
          <a:cs typeface="+mn-cs"/>
        </a:defRPr>
      </a:lvl8pPr>
      <a:lvl9pPr marL="3439973" algn="l" defTabSz="859993" rtl="0" eaLnBrk="1" latinLnBrk="0" hangingPunct="1">
        <a:defRPr sz="1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j-lt"/>
                <a:ea typeface="楷体_GB2312" pitchFamily="49" charset="-122"/>
              </a:defRPr>
            </a:lvl1pPr>
          </a:lstStyle>
          <a:p>
            <a:pPr>
              <a:defRPr/>
            </a:pPr>
            <a:fld id="{71206B3C-2634-4DAF-8D6C-DA9F55FA78F0}" type="slidenum">
              <a:rPr lang="en-US">
                <a:solidFill>
                  <a:srgbClr val="000000"/>
                </a:solidFill>
              </a:rPr>
              <a:pPr>
                <a:defRPr/>
              </a:pPr>
              <a:t>‹#›</a:t>
            </a:fld>
            <a:endParaRPr lang="en-US">
              <a:solidFill>
                <a:srgbClr val="000000"/>
              </a:solidFill>
            </a:endParaRPr>
          </a:p>
        </p:txBody>
      </p:sp>
      <p:sp>
        <p:nvSpPr>
          <p:cNvPr id="4099"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4100"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ransition spd="slow">
    <p:blinds/>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alibri" pitchFamily="34" charset="0"/>
        </a:defRPr>
      </a:lvl2pPr>
      <a:lvl3pPr algn="l" rtl="0" eaLnBrk="0" fontAlgn="base" hangingPunct="0">
        <a:spcBef>
          <a:spcPct val="0"/>
        </a:spcBef>
        <a:spcAft>
          <a:spcPct val="0"/>
        </a:spcAft>
        <a:defRPr sz="2800" b="1">
          <a:solidFill>
            <a:schemeClr val="tx2"/>
          </a:solidFill>
          <a:latin typeface="Calibri" pitchFamily="34" charset="0"/>
        </a:defRPr>
      </a:lvl3pPr>
      <a:lvl4pPr algn="l" rtl="0" eaLnBrk="0" fontAlgn="base" hangingPunct="0">
        <a:spcBef>
          <a:spcPct val="0"/>
        </a:spcBef>
        <a:spcAft>
          <a:spcPct val="0"/>
        </a:spcAft>
        <a:defRPr sz="2800" b="1">
          <a:solidFill>
            <a:schemeClr val="tx2"/>
          </a:solidFill>
          <a:latin typeface="Calibri" pitchFamily="34" charset="0"/>
        </a:defRPr>
      </a:lvl4pPr>
      <a:lvl5pPr algn="l" rtl="0" eaLnBrk="0" fontAlgn="base" hangingPunct="0">
        <a:spcBef>
          <a:spcPct val="0"/>
        </a:spcBef>
        <a:spcAft>
          <a:spcPct val="0"/>
        </a:spcAft>
        <a:defRPr sz="2800" b="1">
          <a:solidFill>
            <a:schemeClr val="tx2"/>
          </a:solidFill>
          <a:latin typeface="Calibri" pitchFamily="34" charset="0"/>
        </a:defRPr>
      </a:lvl5pPr>
      <a:lvl6pPr marL="457200" algn="l" rtl="0" eaLnBrk="0" fontAlgn="base" hangingPunct="0">
        <a:spcBef>
          <a:spcPct val="0"/>
        </a:spcBef>
        <a:spcAft>
          <a:spcPct val="0"/>
        </a:spcAft>
        <a:defRPr sz="2800" b="1">
          <a:solidFill>
            <a:schemeClr val="tx2"/>
          </a:solidFill>
          <a:latin typeface="Calibri" pitchFamily="34" charset="0"/>
        </a:defRPr>
      </a:lvl6pPr>
      <a:lvl7pPr marL="914400" algn="l" rtl="0" eaLnBrk="0" fontAlgn="base" hangingPunct="0">
        <a:spcBef>
          <a:spcPct val="0"/>
        </a:spcBef>
        <a:spcAft>
          <a:spcPct val="0"/>
        </a:spcAft>
        <a:defRPr sz="2800" b="1">
          <a:solidFill>
            <a:schemeClr val="tx2"/>
          </a:solidFill>
          <a:latin typeface="Calibri" pitchFamily="34" charset="0"/>
        </a:defRPr>
      </a:lvl7pPr>
      <a:lvl8pPr marL="1371600" algn="l" rtl="0" eaLnBrk="0" fontAlgn="base" hangingPunct="0">
        <a:spcBef>
          <a:spcPct val="0"/>
        </a:spcBef>
        <a:spcAft>
          <a:spcPct val="0"/>
        </a:spcAft>
        <a:defRPr sz="2800" b="1">
          <a:solidFill>
            <a:schemeClr val="tx2"/>
          </a:solidFill>
          <a:latin typeface="Calibri" pitchFamily="34" charset="0"/>
        </a:defRPr>
      </a:lvl8pPr>
      <a:lvl9pPr marL="1828800" algn="l" rtl="0" eaLnBrk="0" fontAlgn="base" hangingPunct="0">
        <a:spcBef>
          <a:spcPct val="0"/>
        </a:spcBef>
        <a:spcAft>
          <a:spcPct val="0"/>
        </a:spcAft>
        <a:defRPr sz="2800" b="1">
          <a:solidFill>
            <a:schemeClr val="tx2"/>
          </a:solidFill>
          <a:latin typeface="Calibri" pitchFamily="34" charset="0"/>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defRPr>
      </a:lvl5pPr>
      <a:lvl6pPr marL="2743200" indent="-457200" algn="l" rtl="0" eaLnBrk="0" fontAlgn="base" hangingPunct="0">
        <a:lnSpc>
          <a:spcPct val="150000"/>
        </a:lnSpc>
        <a:spcBef>
          <a:spcPct val="20000"/>
        </a:spcBef>
        <a:spcAft>
          <a:spcPct val="0"/>
        </a:spcAft>
        <a:buChar char="»"/>
        <a:defRPr sz="2400" b="1">
          <a:solidFill>
            <a:schemeClr val="tx1"/>
          </a:solidFill>
          <a:latin typeface="+mj-lt"/>
        </a:defRPr>
      </a:lvl6pPr>
      <a:lvl7pPr marL="3200400" indent="-457200" algn="l" rtl="0" eaLnBrk="0" fontAlgn="base" hangingPunct="0">
        <a:lnSpc>
          <a:spcPct val="150000"/>
        </a:lnSpc>
        <a:spcBef>
          <a:spcPct val="20000"/>
        </a:spcBef>
        <a:spcAft>
          <a:spcPct val="0"/>
        </a:spcAft>
        <a:buChar char="»"/>
        <a:defRPr sz="2400" b="1">
          <a:solidFill>
            <a:schemeClr val="tx1"/>
          </a:solidFill>
          <a:latin typeface="+mj-lt"/>
        </a:defRPr>
      </a:lvl7pPr>
      <a:lvl8pPr marL="3657600" indent="-457200" algn="l" rtl="0" eaLnBrk="0" fontAlgn="base" hangingPunct="0">
        <a:lnSpc>
          <a:spcPct val="150000"/>
        </a:lnSpc>
        <a:spcBef>
          <a:spcPct val="20000"/>
        </a:spcBef>
        <a:spcAft>
          <a:spcPct val="0"/>
        </a:spcAft>
        <a:buChar char="»"/>
        <a:defRPr sz="2400" b="1">
          <a:solidFill>
            <a:schemeClr val="tx1"/>
          </a:solidFill>
          <a:latin typeface="+mj-lt"/>
        </a:defRPr>
      </a:lvl8pPr>
      <a:lvl9pPr marL="4114800" indent="-457200" algn="l" rtl="0" eaLnBrk="0" fontAlgn="base" hangingPunct="0">
        <a:lnSpc>
          <a:spcPct val="150000"/>
        </a:lnSpc>
        <a:spcBef>
          <a:spcPct val="20000"/>
        </a:spcBef>
        <a:spcAft>
          <a:spcPct val="0"/>
        </a:spcAft>
        <a:buChar char="»"/>
        <a:defRPr sz="2400" b="1">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j-lt"/>
                <a:ea typeface="楷体_GB2312" pitchFamily="49" charset="-122"/>
              </a:defRPr>
            </a:lvl1pPr>
          </a:lstStyle>
          <a:p>
            <a:pPr>
              <a:defRPr/>
            </a:pPr>
            <a:fld id="{71206B3C-2634-4DAF-8D6C-DA9F55FA78F0}" type="slidenum">
              <a:rPr lang="en-US">
                <a:solidFill>
                  <a:srgbClr val="000000"/>
                </a:solidFill>
              </a:rPr>
              <a:pPr>
                <a:defRPr/>
              </a:pPr>
              <a:t>‹#›</a:t>
            </a:fld>
            <a:endParaRPr lang="en-US">
              <a:solidFill>
                <a:srgbClr val="000000"/>
              </a:solidFill>
            </a:endParaRPr>
          </a:p>
        </p:txBody>
      </p:sp>
      <p:sp>
        <p:nvSpPr>
          <p:cNvPr id="4099"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4100"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ransition spd="slow">
    <p:blinds/>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alibri" pitchFamily="34" charset="0"/>
        </a:defRPr>
      </a:lvl2pPr>
      <a:lvl3pPr algn="l" rtl="0" eaLnBrk="0" fontAlgn="base" hangingPunct="0">
        <a:spcBef>
          <a:spcPct val="0"/>
        </a:spcBef>
        <a:spcAft>
          <a:spcPct val="0"/>
        </a:spcAft>
        <a:defRPr sz="2800" b="1">
          <a:solidFill>
            <a:schemeClr val="tx2"/>
          </a:solidFill>
          <a:latin typeface="Calibri" pitchFamily="34" charset="0"/>
        </a:defRPr>
      </a:lvl3pPr>
      <a:lvl4pPr algn="l" rtl="0" eaLnBrk="0" fontAlgn="base" hangingPunct="0">
        <a:spcBef>
          <a:spcPct val="0"/>
        </a:spcBef>
        <a:spcAft>
          <a:spcPct val="0"/>
        </a:spcAft>
        <a:defRPr sz="2800" b="1">
          <a:solidFill>
            <a:schemeClr val="tx2"/>
          </a:solidFill>
          <a:latin typeface="Calibri" pitchFamily="34" charset="0"/>
        </a:defRPr>
      </a:lvl4pPr>
      <a:lvl5pPr algn="l" rtl="0" eaLnBrk="0" fontAlgn="base" hangingPunct="0">
        <a:spcBef>
          <a:spcPct val="0"/>
        </a:spcBef>
        <a:spcAft>
          <a:spcPct val="0"/>
        </a:spcAft>
        <a:defRPr sz="2800" b="1">
          <a:solidFill>
            <a:schemeClr val="tx2"/>
          </a:solidFill>
          <a:latin typeface="Calibri" pitchFamily="34" charset="0"/>
        </a:defRPr>
      </a:lvl5pPr>
      <a:lvl6pPr marL="457200" algn="l" rtl="0" eaLnBrk="0" fontAlgn="base" hangingPunct="0">
        <a:spcBef>
          <a:spcPct val="0"/>
        </a:spcBef>
        <a:spcAft>
          <a:spcPct val="0"/>
        </a:spcAft>
        <a:defRPr sz="2800" b="1">
          <a:solidFill>
            <a:schemeClr val="tx2"/>
          </a:solidFill>
          <a:latin typeface="Calibri" pitchFamily="34" charset="0"/>
        </a:defRPr>
      </a:lvl6pPr>
      <a:lvl7pPr marL="914400" algn="l" rtl="0" eaLnBrk="0" fontAlgn="base" hangingPunct="0">
        <a:spcBef>
          <a:spcPct val="0"/>
        </a:spcBef>
        <a:spcAft>
          <a:spcPct val="0"/>
        </a:spcAft>
        <a:defRPr sz="2800" b="1">
          <a:solidFill>
            <a:schemeClr val="tx2"/>
          </a:solidFill>
          <a:latin typeface="Calibri" pitchFamily="34" charset="0"/>
        </a:defRPr>
      </a:lvl7pPr>
      <a:lvl8pPr marL="1371600" algn="l" rtl="0" eaLnBrk="0" fontAlgn="base" hangingPunct="0">
        <a:spcBef>
          <a:spcPct val="0"/>
        </a:spcBef>
        <a:spcAft>
          <a:spcPct val="0"/>
        </a:spcAft>
        <a:defRPr sz="2800" b="1">
          <a:solidFill>
            <a:schemeClr val="tx2"/>
          </a:solidFill>
          <a:latin typeface="Calibri" pitchFamily="34" charset="0"/>
        </a:defRPr>
      </a:lvl8pPr>
      <a:lvl9pPr marL="1828800" algn="l" rtl="0" eaLnBrk="0" fontAlgn="base" hangingPunct="0">
        <a:spcBef>
          <a:spcPct val="0"/>
        </a:spcBef>
        <a:spcAft>
          <a:spcPct val="0"/>
        </a:spcAft>
        <a:defRPr sz="2800" b="1">
          <a:solidFill>
            <a:schemeClr val="tx2"/>
          </a:solidFill>
          <a:latin typeface="Calibri" pitchFamily="34" charset="0"/>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defRPr>
      </a:lvl5pPr>
      <a:lvl6pPr marL="2743200" indent="-457200" algn="l" rtl="0" eaLnBrk="0" fontAlgn="base" hangingPunct="0">
        <a:lnSpc>
          <a:spcPct val="150000"/>
        </a:lnSpc>
        <a:spcBef>
          <a:spcPct val="20000"/>
        </a:spcBef>
        <a:spcAft>
          <a:spcPct val="0"/>
        </a:spcAft>
        <a:buChar char="»"/>
        <a:defRPr sz="2400" b="1">
          <a:solidFill>
            <a:schemeClr val="tx1"/>
          </a:solidFill>
          <a:latin typeface="+mj-lt"/>
        </a:defRPr>
      </a:lvl6pPr>
      <a:lvl7pPr marL="3200400" indent="-457200" algn="l" rtl="0" eaLnBrk="0" fontAlgn="base" hangingPunct="0">
        <a:lnSpc>
          <a:spcPct val="150000"/>
        </a:lnSpc>
        <a:spcBef>
          <a:spcPct val="20000"/>
        </a:spcBef>
        <a:spcAft>
          <a:spcPct val="0"/>
        </a:spcAft>
        <a:buChar char="»"/>
        <a:defRPr sz="2400" b="1">
          <a:solidFill>
            <a:schemeClr val="tx1"/>
          </a:solidFill>
          <a:latin typeface="+mj-lt"/>
        </a:defRPr>
      </a:lvl7pPr>
      <a:lvl8pPr marL="3657600" indent="-457200" algn="l" rtl="0" eaLnBrk="0" fontAlgn="base" hangingPunct="0">
        <a:lnSpc>
          <a:spcPct val="150000"/>
        </a:lnSpc>
        <a:spcBef>
          <a:spcPct val="20000"/>
        </a:spcBef>
        <a:spcAft>
          <a:spcPct val="0"/>
        </a:spcAft>
        <a:buChar char="»"/>
        <a:defRPr sz="2400" b="1">
          <a:solidFill>
            <a:schemeClr val="tx1"/>
          </a:solidFill>
          <a:latin typeface="+mj-lt"/>
        </a:defRPr>
      </a:lvl8pPr>
      <a:lvl9pPr marL="4114800" indent="-457200" algn="l" rtl="0" eaLnBrk="0" fontAlgn="base" hangingPunct="0">
        <a:lnSpc>
          <a:spcPct val="150000"/>
        </a:lnSpc>
        <a:spcBef>
          <a:spcPct val="20000"/>
        </a:spcBef>
        <a:spcAft>
          <a:spcPct val="0"/>
        </a:spcAft>
        <a:buChar char="»"/>
        <a:defRPr sz="2400" b="1">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j-lt"/>
                <a:ea typeface="楷体_GB2312" pitchFamily="49" charset="-122"/>
              </a:defRPr>
            </a:lvl1pPr>
          </a:lstStyle>
          <a:p>
            <a:pPr>
              <a:defRPr/>
            </a:pPr>
            <a:fld id="{71206B3C-2634-4DAF-8D6C-DA9F55FA78F0}" type="slidenum">
              <a:rPr lang="en-US">
                <a:solidFill>
                  <a:srgbClr val="000000"/>
                </a:solidFill>
              </a:rPr>
              <a:pPr>
                <a:defRPr/>
              </a:pPr>
              <a:t>‹#›</a:t>
            </a:fld>
            <a:endParaRPr lang="en-US">
              <a:solidFill>
                <a:srgbClr val="000000"/>
              </a:solidFill>
            </a:endParaRPr>
          </a:p>
        </p:txBody>
      </p:sp>
      <p:sp>
        <p:nvSpPr>
          <p:cNvPr id="4099"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4100"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ransition spd="slow">
    <p:blinds/>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alibri" pitchFamily="34" charset="0"/>
        </a:defRPr>
      </a:lvl2pPr>
      <a:lvl3pPr algn="l" rtl="0" eaLnBrk="0" fontAlgn="base" hangingPunct="0">
        <a:spcBef>
          <a:spcPct val="0"/>
        </a:spcBef>
        <a:spcAft>
          <a:spcPct val="0"/>
        </a:spcAft>
        <a:defRPr sz="2800" b="1">
          <a:solidFill>
            <a:schemeClr val="tx2"/>
          </a:solidFill>
          <a:latin typeface="Calibri" pitchFamily="34" charset="0"/>
        </a:defRPr>
      </a:lvl3pPr>
      <a:lvl4pPr algn="l" rtl="0" eaLnBrk="0" fontAlgn="base" hangingPunct="0">
        <a:spcBef>
          <a:spcPct val="0"/>
        </a:spcBef>
        <a:spcAft>
          <a:spcPct val="0"/>
        </a:spcAft>
        <a:defRPr sz="2800" b="1">
          <a:solidFill>
            <a:schemeClr val="tx2"/>
          </a:solidFill>
          <a:latin typeface="Calibri" pitchFamily="34" charset="0"/>
        </a:defRPr>
      </a:lvl4pPr>
      <a:lvl5pPr algn="l" rtl="0" eaLnBrk="0" fontAlgn="base" hangingPunct="0">
        <a:spcBef>
          <a:spcPct val="0"/>
        </a:spcBef>
        <a:spcAft>
          <a:spcPct val="0"/>
        </a:spcAft>
        <a:defRPr sz="2800" b="1">
          <a:solidFill>
            <a:schemeClr val="tx2"/>
          </a:solidFill>
          <a:latin typeface="Calibri" pitchFamily="34" charset="0"/>
        </a:defRPr>
      </a:lvl5pPr>
      <a:lvl6pPr marL="457200" algn="l" rtl="0" eaLnBrk="0" fontAlgn="base" hangingPunct="0">
        <a:spcBef>
          <a:spcPct val="0"/>
        </a:spcBef>
        <a:spcAft>
          <a:spcPct val="0"/>
        </a:spcAft>
        <a:defRPr sz="2800" b="1">
          <a:solidFill>
            <a:schemeClr val="tx2"/>
          </a:solidFill>
          <a:latin typeface="Calibri" pitchFamily="34" charset="0"/>
        </a:defRPr>
      </a:lvl6pPr>
      <a:lvl7pPr marL="914400" algn="l" rtl="0" eaLnBrk="0" fontAlgn="base" hangingPunct="0">
        <a:spcBef>
          <a:spcPct val="0"/>
        </a:spcBef>
        <a:spcAft>
          <a:spcPct val="0"/>
        </a:spcAft>
        <a:defRPr sz="2800" b="1">
          <a:solidFill>
            <a:schemeClr val="tx2"/>
          </a:solidFill>
          <a:latin typeface="Calibri" pitchFamily="34" charset="0"/>
        </a:defRPr>
      </a:lvl7pPr>
      <a:lvl8pPr marL="1371600" algn="l" rtl="0" eaLnBrk="0" fontAlgn="base" hangingPunct="0">
        <a:spcBef>
          <a:spcPct val="0"/>
        </a:spcBef>
        <a:spcAft>
          <a:spcPct val="0"/>
        </a:spcAft>
        <a:defRPr sz="2800" b="1">
          <a:solidFill>
            <a:schemeClr val="tx2"/>
          </a:solidFill>
          <a:latin typeface="Calibri" pitchFamily="34" charset="0"/>
        </a:defRPr>
      </a:lvl8pPr>
      <a:lvl9pPr marL="1828800" algn="l" rtl="0" eaLnBrk="0" fontAlgn="base" hangingPunct="0">
        <a:spcBef>
          <a:spcPct val="0"/>
        </a:spcBef>
        <a:spcAft>
          <a:spcPct val="0"/>
        </a:spcAft>
        <a:defRPr sz="2800" b="1">
          <a:solidFill>
            <a:schemeClr val="tx2"/>
          </a:solidFill>
          <a:latin typeface="Calibri" pitchFamily="34" charset="0"/>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defRPr>
      </a:lvl5pPr>
      <a:lvl6pPr marL="2743200" indent="-457200" algn="l" rtl="0" eaLnBrk="0" fontAlgn="base" hangingPunct="0">
        <a:lnSpc>
          <a:spcPct val="150000"/>
        </a:lnSpc>
        <a:spcBef>
          <a:spcPct val="20000"/>
        </a:spcBef>
        <a:spcAft>
          <a:spcPct val="0"/>
        </a:spcAft>
        <a:buChar char="»"/>
        <a:defRPr sz="2400" b="1">
          <a:solidFill>
            <a:schemeClr val="tx1"/>
          </a:solidFill>
          <a:latin typeface="+mj-lt"/>
        </a:defRPr>
      </a:lvl6pPr>
      <a:lvl7pPr marL="3200400" indent="-457200" algn="l" rtl="0" eaLnBrk="0" fontAlgn="base" hangingPunct="0">
        <a:lnSpc>
          <a:spcPct val="150000"/>
        </a:lnSpc>
        <a:spcBef>
          <a:spcPct val="20000"/>
        </a:spcBef>
        <a:spcAft>
          <a:spcPct val="0"/>
        </a:spcAft>
        <a:buChar char="»"/>
        <a:defRPr sz="2400" b="1">
          <a:solidFill>
            <a:schemeClr val="tx1"/>
          </a:solidFill>
          <a:latin typeface="+mj-lt"/>
        </a:defRPr>
      </a:lvl7pPr>
      <a:lvl8pPr marL="3657600" indent="-457200" algn="l" rtl="0" eaLnBrk="0" fontAlgn="base" hangingPunct="0">
        <a:lnSpc>
          <a:spcPct val="150000"/>
        </a:lnSpc>
        <a:spcBef>
          <a:spcPct val="20000"/>
        </a:spcBef>
        <a:spcAft>
          <a:spcPct val="0"/>
        </a:spcAft>
        <a:buChar char="»"/>
        <a:defRPr sz="2400" b="1">
          <a:solidFill>
            <a:schemeClr val="tx1"/>
          </a:solidFill>
          <a:latin typeface="+mj-lt"/>
        </a:defRPr>
      </a:lvl8pPr>
      <a:lvl9pPr marL="4114800" indent="-457200" algn="l" rtl="0" eaLnBrk="0" fontAlgn="base" hangingPunct="0">
        <a:lnSpc>
          <a:spcPct val="150000"/>
        </a:lnSpc>
        <a:spcBef>
          <a:spcPct val="20000"/>
        </a:spcBef>
        <a:spcAft>
          <a:spcPct val="0"/>
        </a:spcAft>
        <a:buChar char="»"/>
        <a:defRPr sz="2400" b="1">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j-lt"/>
                <a:ea typeface="楷体_GB2312" pitchFamily="49" charset="-122"/>
              </a:defRPr>
            </a:lvl1pPr>
          </a:lstStyle>
          <a:p>
            <a:pPr>
              <a:defRPr/>
            </a:pPr>
            <a:fld id="{71206B3C-2634-4DAF-8D6C-DA9F55FA78F0}" type="slidenum">
              <a:rPr lang="en-US">
                <a:solidFill>
                  <a:srgbClr val="000000"/>
                </a:solidFill>
              </a:rPr>
              <a:pPr>
                <a:defRPr/>
              </a:pPr>
              <a:t>‹#›</a:t>
            </a:fld>
            <a:endParaRPr lang="en-US">
              <a:solidFill>
                <a:srgbClr val="000000"/>
              </a:solidFill>
            </a:endParaRPr>
          </a:p>
        </p:txBody>
      </p:sp>
      <p:sp>
        <p:nvSpPr>
          <p:cNvPr id="4099"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4100"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ransition spd="slow">
    <p:blinds/>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alibri" pitchFamily="34" charset="0"/>
        </a:defRPr>
      </a:lvl2pPr>
      <a:lvl3pPr algn="l" rtl="0" eaLnBrk="0" fontAlgn="base" hangingPunct="0">
        <a:spcBef>
          <a:spcPct val="0"/>
        </a:spcBef>
        <a:spcAft>
          <a:spcPct val="0"/>
        </a:spcAft>
        <a:defRPr sz="2800" b="1">
          <a:solidFill>
            <a:schemeClr val="tx2"/>
          </a:solidFill>
          <a:latin typeface="Calibri" pitchFamily="34" charset="0"/>
        </a:defRPr>
      </a:lvl3pPr>
      <a:lvl4pPr algn="l" rtl="0" eaLnBrk="0" fontAlgn="base" hangingPunct="0">
        <a:spcBef>
          <a:spcPct val="0"/>
        </a:spcBef>
        <a:spcAft>
          <a:spcPct val="0"/>
        </a:spcAft>
        <a:defRPr sz="2800" b="1">
          <a:solidFill>
            <a:schemeClr val="tx2"/>
          </a:solidFill>
          <a:latin typeface="Calibri" pitchFamily="34" charset="0"/>
        </a:defRPr>
      </a:lvl4pPr>
      <a:lvl5pPr algn="l" rtl="0" eaLnBrk="0" fontAlgn="base" hangingPunct="0">
        <a:spcBef>
          <a:spcPct val="0"/>
        </a:spcBef>
        <a:spcAft>
          <a:spcPct val="0"/>
        </a:spcAft>
        <a:defRPr sz="2800" b="1">
          <a:solidFill>
            <a:schemeClr val="tx2"/>
          </a:solidFill>
          <a:latin typeface="Calibri" pitchFamily="34" charset="0"/>
        </a:defRPr>
      </a:lvl5pPr>
      <a:lvl6pPr marL="457200" algn="l" rtl="0" eaLnBrk="0" fontAlgn="base" hangingPunct="0">
        <a:spcBef>
          <a:spcPct val="0"/>
        </a:spcBef>
        <a:spcAft>
          <a:spcPct val="0"/>
        </a:spcAft>
        <a:defRPr sz="2800" b="1">
          <a:solidFill>
            <a:schemeClr val="tx2"/>
          </a:solidFill>
          <a:latin typeface="Calibri" pitchFamily="34" charset="0"/>
        </a:defRPr>
      </a:lvl6pPr>
      <a:lvl7pPr marL="914400" algn="l" rtl="0" eaLnBrk="0" fontAlgn="base" hangingPunct="0">
        <a:spcBef>
          <a:spcPct val="0"/>
        </a:spcBef>
        <a:spcAft>
          <a:spcPct val="0"/>
        </a:spcAft>
        <a:defRPr sz="2800" b="1">
          <a:solidFill>
            <a:schemeClr val="tx2"/>
          </a:solidFill>
          <a:latin typeface="Calibri" pitchFamily="34" charset="0"/>
        </a:defRPr>
      </a:lvl7pPr>
      <a:lvl8pPr marL="1371600" algn="l" rtl="0" eaLnBrk="0" fontAlgn="base" hangingPunct="0">
        <a:spcBef>
          <a:spcPct val="0"/>
        </a:spcBef>
        <a:spcAft>
          <a:spcPct val="0"/>
        </a:spcAft>
        <a:defRPr sz="2800" b="1">
          <a:solidFill>
            <a:schemeClr val="tx2"/>
          </a:solidFill>
          <a:latin typeface="Calibri" pitchFamily="34" charset="0"/>
        </a:defRPr>
      </a:lvl8pPr>
      <a:lvl9pPr marL="1828800" algn="l" rtl="0" eaLnBrk="0" fontAlgn="base" hangingPunct="0">
        <a:spcBef>
          <a:spcPct val="0"/>
        </a:spcBef>
        <a:spcAft>
          <a:spcPct val="0"/>
        </a:spcAft>
        <a:defRPr sz="2800" b="1">
          <a:solidFill>
            <a:schemeClr val="tx2"/>
          </a:solidFill>
          <a:latin typeface="Calibri" pitchFamily="34" charset="0"/>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defRPr>
      </a:lvl5pPr>
      <a:lvl6pPr marL="2743200" indent="-457200" algn="l" rtl="0" eaLnBrk="0" fontAlgn="base" hangingPunct="0">
        <a:lnSpc>
          <a:spcPct val="150000"/>
        </a:lnSpc>
        <a:spcBef>
          <a:spcPct val="20000"/>
        </a:spcBef>
        <a:spcAft>
          <a:spcPct val="0"/>
        </a:spcAft>
        <a:buChar char="»"/>
        <a:defRPr sz="2400" b="1">
          <a:solidFill>
            <a:schemeClr val="tx1"/>
          </a:solidFill>
          <a:latin typeface="+mj-lt"/>
        </a:defRPr>
      </a:lvl6pPr>
      <a:lvl7pPr marL="3200400" indent="-457200" algn="l" rtl="0" eaLnBrk="0" fontAlgn="base" hangingPunct="0">
        <a:lnSpc>
          <a:spcPct val="150000"/>
        </a:lnSpc>
        <a:spcBef>
          <a:spcPct val="20000"/>
        </a:spcBef>
        <a:spcAft>
          <a:spcPct val="0"/>
        </a:spcAft>
        <a:buChar char="»"/>
        <a:defRPr sz="2400" b="1">
          <a:solidFill>
            <a:schemeClr val="tx1"/>
          </a:solidFill>
          <a:latin typeface="+mj-lt"/>
        </a:defRPr>
      </a:lvl7pPr>
      <a:lvl8pPr marL="3657600" indent="-457200" algn="l" rtl="0" eaLnBrk="0" fontAlgn="base" hangingPunct="0">
        <a:lnSpc>
          <a:spcPct val="150000"/>
        </a:lnSpc>
        <a:spcBef>
          <a:spcPct val="20000"/>
        </a:spcBef>
        <a:spcAft>
          <a:spcPct val="0"/>
        </a:spcAft>
        <a:buChar char="»"/>
        <a:defRPr sz="2400" b="1">
          <a:solidFill>
            <a:schemeClr val="tx1"/>
          </a:solidFill>
          <a:latin typeface="+mj-lt"/>
        </a:defRPr>
      </a:lvl8pPr>
      <a:lvl9pPr marL="4114800" indent="-457200" algn="l" rtl="0" eaLnBrk="0" fontAlgn="base" hangingPunct="0">
        <a:lnSpc>
          <a:spcPct val="150000"/>
        </a:lnSpc>
        <a:spcBef>
          <a:spcPct val="20000"/>
        </a:spcBef>
        <a:spcAft>
          <a:spcPct val="0"/>
        </a:spcAft>
        <a:buChar char="»"/>
        <a:defRPr sz="2400" b="1">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j-lt"/>
                <a:ea typeface="楷体_GB2312" pitchFamily="49" charset="-122"/>
              </a:defRPr>
            </a:lvl1pPr>
          </a:lstStyle>
          <a:p>
            <a:pPr>
              <a:defRPr/>
            </a:pPr>
            <a:fld id="{71206B3C-2634-4DAF-8D6C-DA9F55FA78F0}" type="slidenum">
              <a:rPr lang="en-US">
                <a:solidFill>
                  <a:srgbClr val="000000"/>
                </a:solidFill>
              </a:rPr>
              <a:pPr>
                <a:defRPr/>
              </a:pPr>
              <a:t>‹#›</a:t>
            </a:fld>
            <a:endParaRPr lang="en-US">
              <a:solidFill>
                <a:srgbClr val="000000"/>
              </a:solidFill>
            </a:endParaRPr>
          </a:p>
        </p:txBody>
      </p:sp>
      <p:sp>
        <p:nvSpPr>
          <p:cNvPr id="4099"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4100"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ransition spd="slow">
    <p:blinds/>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alibri" pitchFamily="34" charset="0"/>
        </a:defRPr>
      </a:lvl2pPr>
      <a:lvl3pPr algn="l" rtl="0" eaLnBrk="0" fontAlgn="base" hangingPunct="0">
        <a:spcBef>
          <a:spcPct val="0"/>
        </a:spcBef>
        <a:spcAft>
          <a:spcPct val="0"/>
        </a:spcAft>
        <a:defRPr sz="2800" b="1">
          <a:solidFill>
            <a:schemeClr val="tx2"/>
          </a:solidFill>
          <a:latin typeface="Calibri" pitchFamily="34" charset="0"/>
        </a:defRPr>
      </a:lvl3pPr>
      <a:lvl4pPr algn="l" rtl="0" eaLnBrk="0" fontAlgn="base" hangingPunct="0">
        <a:spcBef>
          <a:spcPct val="0"/>
        </a:spcBef>
        <a:spcAft>
          <a:spcPct val="0"/>
        </a:spcAft>
        <a:defRPr sz="2800" b="1">
          <a:solidFill>
            <a:schemeClr val="tx2"/>
          </a:solidFill>
          <a:latin typeface="Calibri" pitchFamily="34" charset="0"/>
        </a:defRPr>
      </a:lvl4pPr>
      <a:lvl5pPr algn="l" rtl="0" eaLnBrk="0" fontAlgn="base" hangingPunct="0">
        <a:spcBef>
          <a:spcPct val="0"/>
        </a:spcBef>
        <a:spcAft>
          <a:spcPct val="0"/>
        </a:spcAft>
        <a:defRPr sz="2800" b="1">
          <a:solidFill>
            <a:schemeClr val="tx2"/>
          </a:solidFill>
          <a:latin typeface="Calibri" pitchFamily="34" charset="0"/>
        </a:defRPr>
      </a:lvl5pPr>
      <a:lvl6pPr marL="457200" algn="l" rtl="0" eaLnBrk="0" fontAlgn="base" hangingPunct="0">
        <a:spcBef>
          <a:spcPct val="0"/>
        </a:spcBef>
        <a:spcAft>
          <a:spcPct val="0"/>
        </a:spcAft>
        <a:defRPr sz="2800" b="1">
          <a:solidFill>
            <a:schemeClr val="tx2"/>
          </a:solidFill>
          <a:latin typeface="Calibri" pitchFamily="34" charset="0"/>
        </a:defRPr>
      </a:lvl6pPr>
      <a:lvl7pPr marL="914400" algn="l" rtl="0" eaLnBrk="0" fontAlgn="base" hangingPunct="0">
        <a:spcBef>
          <a:spcPct val="0"/>
        </a:spcBef>
        <a:spcAft>
          <a:spcPct val="0"/>
        </a:spcAft>
        <a:defRPr sz="2800" b="1">
          <a:solidFill>
            <a:schemeClr val="tx2"/>
          </a:solidFill>
          <a:latin typeface="Calibri" pitchFamily="34" charset="0"/>
        </a:defRPr>
      </a:lvl7pPr>
      <a:lvl8pPr marL="1371600" algn="l" rtl="0" eaLnBrk="0" fontAlgn="base" hangingPunct="0">
        <a:spcBef>
          <a:spcPct val="0"/>
        </a:spcBef>
        <a:spcAft>
          <a:spcPct val="0"/>
        </a:spcAft>
        <a:defRPr sz="2800" b="1">
          <a:solidFill>
            <a:schemeClr val="tx2"/>
          </a:solidFill>
          <a:latin typeface="Calibri" pitchFamily="34" charset="0"/>
        </a:defRPr>
      </a:lvl8pPr>
      <a:lvl9pPr marL="1828800" algn="l" rtl="0" eaLnBrk="0" fontAlgn="base" hangingPunct="0">
        <a:spcBef>
          <a:spcPct val="0"/>
        </a:spcBef>
        <a:spcAft>
          <a:spcPct val="0"/>
        </a:spcAft>
        <a:defRPr sz="2800" b="1">
          <a:solidFill>
            <a:schemeClr val="tx2"/>
          </a:solidFill>
          <a:latin typeface="Calibri" pitchFamily="34" charset="0"/>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defRPr>
      </a:lvl5pPr>
      <a:lvl6pPr marL="2743200" indent="-457200" algn="l" rtl="0" eaLnBrk="0" fontAlgn="base" hangingPunct="0">
        <a:lnSpc>
          <a:spcPct val="150000"/>
        </a:lnSpc>
        <a:spcBef>
          <a:spcPct val="20000"/>
        </a:spcBef>
        <a:spcAft>
          <a:spcPct val="0"/>
        </a:spcAft>
        <a:buChar char="»"/>
        <a:defRPr sz="2400" b="1">
          <a:solidFill>
            <a:schemeClr val="tx1"/>
          </a:solidFill>
          <a:latin typeface="+mj-lt"/>
        </a:defRPr>
      </a:lvl6pPr>
      <a:lvl7pPr marL="3200400" indent="-457200" algn="l" rtl="0" eaLnBrk="0" fontAlgn="base" hangingPunct="0">
        <a:lnSpc>
          <a:spcPct val="150000"/>
        </a:lnSpc>
        <a:spcBef>
          <a:spcPct val="20000"/>
        </a:spcBef>
        <a:spcAft>
          <a:spcPct val="0"/>
        </a:spcAft>
        <a:buChar char="»"/>
        <a:defRPr sz="2400" b="1">
          <a:solidFill>
            <a:schemeClr val="tx1"/>
          </a:solidFill>
          <a:latin typeface="+mj-lt"/>
        </a:defRPr>
      </a:lvl7pPr>
      <a:lvl8pPr marL="3657600" indent="-457200" algn="l" rtl="0" eaLnBrk="0" fontAlgn="base" hangingPunct="0">
        <a:lnSpc>
          <a:spcPct val="150000"/>
        </a:lnSpc>
        <a:spcBef>
          <a:spcPct val="20000"/>
        </a:spcBef>
        <a:spcAft>
          <a:spcPct val="0"/>
        </a:spcAft>
        <a:buChar char="»"/>
        <a:defRPr sz="2400" b="1">
          <a:solidFill>
            <a:schemeClr val="tx1"/>
          </a:solidFill>
          <a:latin typeface="+mj-lt"/>
        </a:defRPr>
      </a:lvl8pPr>
      <a:lvl9pPr marL="4114800" indent="-457200" algn="l" rtl="0" eaLnBrk="0" fontAlgn="base" hangingPunct="0">
        <a:lnSpc>
          <a:spcPct val="150000"/>
        </a:lnSpc>
        <a:spcBef>
          <a:spcPct val="20000"/>
        </a:spcBef>
        <a:spcAft>
          <a:spcPct val="0"/>
        </a:spcAft>
        <a:buChar char="»"/>
        <a:defRPr sz="2400" b="1">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u="none">
                <a:latin typeface="+mj-lt"/>
                <a:ea typeface="楷体_GB2312" pitchFamily="49" charset="-122"/>
              </a:defRPr>
            </a:lvl1pPr>
          </a:lstStyle>
          <a:p>
            <a:pPr>
              <a:defRPr/>
            </a:pPr>
            <a:fld id="{C43A4399-9144-4A2A-9E7A-67EDB6B797C7}" type="slidenum">
              <a:rPr lang="en-US" altLang="zh-CN">
                <a:solidFill>
                  <a:srgbClr val="000000"/>
                </a:solidFill>
              </a:rPr>
              <a:pPr>
                <a:defRPr/>
              </a:pPr>
              <a:t>‹#›</a:t>
            </a:fld>
            <a:endParaRPr lang="en-US" altLang="zh-CN">
              <a:solidFill>
                <a:srgbClr val="000000"/>
              </a:solidFill>
            </a:endParaRPr>
          </a:p>
        </p:txBody>
      </p:sp>
      <p:sp>
        <p:nvSpPr>
          <p:cNvPr id="2194437"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13316"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Lst>
  <p:transition spd="slow">
    <p:blinds/>
  </p:transition>
  <p:hf hdr="0" ftr="0" dt="0"/>
  <p:txStyles>
    <p:titleStyle>
      <a:lvl1pPr algn="l" rtl="0" eaLnBrk="0" fontAlgn="base" hangingPunct="0">
        <a:spcBef>
          <a:spcPct val="0"/>
        </a:spcBef>
        <a:spcAft>
          <a:spcPct val="0"/>
        </a:spcAft>
        <a:defRPr sz="2800" b="1">
          <a:solidFill>
            <a:schemeClr val="tx2"/>
          </a:solidFill>
          <a:effectLst>
            <a:outerShdw blurRad="38100" dist="38100" dir="2700000" algn="tl">
              <a:srgbClr val="C0C0C0"/>
            </a:outerShdw>
          </a:effectLst>
          <a:latin typeface="+mj-lt"/>
          <a:ea typeface="宋体" pitchFamily="2" charset="-122"/>
          <a:cs typeface="+mj-cs"/>
        </a:defRPr>
      </a:lvl1pPr>
      <a:lvl2pPr algn="l" rtl="0" eaLnBrk="0" fontAlgn="base" hangingPunct="0">
        <a:spcBef>
          <a:spcPct val="0"/>
        </a:spcBef>
        <a:spcAft>
          <a:spcPct val="0"/>
        </a:spcAft>
        <a:defRPr sz="2800" b="1">
          <a:solidFill>
            <a:schemeClr val="tx2"/>
          </a:solidFill>
          <a:effectLst>
            <a:outerShdw blurRad="38100" dist="38100" dir="2700000" algn="tl">
              <a:srgbClr val="C0C0C0"/>
            </a:outerShdw>
          </a:effectLst>
          <a:latin typeface="Calibri" pitchFamily="34" charset="0"/>
          <a:ea typeface="宋体" pitchFamily="2" charset="-122"/>
        </a:defRPr>
      </a:lvl2pPr>
      <a:lvl3pPr algn="l" rtl="0" eaLnBrk="0" fontAlgn="base" hangingPunct="0">
        <a:spcBef>
          <a:spcPct val="0"/>
        </a:spcBef>
        <a:spcAft>
          <a:spcPct val="0"/>
        </a:spcAft>
        <a:defRPr sz="2800" b="1">
          <a:solidFill>
            <a:schemeClr val="tx2"/>
          </a:solidFill>
          <a:effectLst>
            <a:outerShdw blurRad="38100" dist="38100" dir="2700000" algn="tl">
              <a:srgbClr val="C0C0C0"/>
            </a:outerShdw>
          </a:effectLst>
          <a:latin typeface="Calibri" pitchFamily="34" charset="0"/>
          <a:ea typeface="宋体" pitchFamily="2" charset="-122"/>
        </a:defRPr>
      </a:lvl3pPr>
      <a:lvl4pPr algn="l" rtl="0" eaLnBrk="0" fontAlgn="base" hangingPunct="0">
        <a:spcBef>
          <a:spcPct val="0"/>
        </a:spcBef>
        <a:spcAft>
          <a:spcPct val="0"/>
        </a:spcAft>
        <a:defRPr sz="2800" b="1">
          <a:solidFill>
            <a:schemeClr val="tx2"/>
          </a:solidFill>
          <a:effectLst>
            <a:outerShdw blurRad="38100" dist="38100" dir="2700000" algn="tl">
              <a:srgbClr val="C0C0C0"/>
            </a:outerShdw>
          </a:effectLst>
          <a:latin typeface="Calibri" pitchFamily="34" charset="0"/>
          <a:ea typeface="宋体" pitchFamily="2" charset="-122"/>
        </a:defRPr>
      </a:lvl4pPr>
      <a:lvl5pPr algn="l" rtl="0" eaLnBrk="0" fontAlgn="base" hangingPunct="0">
        <a:spcBef>
          <a:spcPct val="0"/>
        </a:spcBef>
        <a:spcAft>
          <a:spcPct val="0"/>
        </a:spcAft>
        <a:defRPr sz="2800" b="1">
          <a:solidFill>
            <a:schemeClr val="tx2"/>
          </a:solidFill>
          <a:effectLst>
            <a:outerShdw blurRad="38100" dist="38100" dir="2700000" algn="tl">
              <a:srgbClr val="C0C0C0"/>
            </a:outerShdw>
          </a:effectLst>
          <a:latin typeface="Calibri" pitchFamily="34" charset="0"/>
          <a:ea typeface="宋体" pitchFamily="2" charset="-122"/>
        </a:defRPr>
      </a:lvl5pPr>
      <a:lvl6pPr marL="457200" algn="l" rtl="0" fontAlgn="base">
        <a:spcBef>
          <a:spcPct val="0"/>
        </a:spcBef>
        <a:spcAft>
          <a:spcPct val="0"/>
        </a:spcAft>
        <a:defRPr sz="3200" b="1">
          <a:solidFill>
            <a:schemeClr val="tx2"/>
          </a:solidFill>
          <a:effectLst>
            <a:outerShdw blurRad="38100" dist="38100" dir="2700000" algn="tl">
              <a:srgbClr val="C0C0C0"/>
            </a:outerShdw>
          </a:effectLst>
          <a:latin typeface="楷体_GB2312" pitchFamily="49" charset="-122"/>
          <a:ea typeface="宋体" pitchFamily="2" charset="-122"/>
        </a:defRPr>
      </a:lvl6pPr>
      <a:lvl7pPr marL="914400" algn="l" rtl="0" fontAlgn="base">
        <a:spcBef>
          <a:spcPct val="0"/>
        </a:spcBef>
        <a:spcAft>
          <a:spcPct val="0"/>
        </a:spcAft>
        <a:defRPr sz="3200" b="1">
          <a:solidFill>
            <a:schemeClr val="tx2"/>
          </a:solidFill>
          <a:effectLst>
            <a:outerShdw blurRad="38100" dist="38100" dir="2700000" algn="tl">
              <a:srgbClr val="C0C0C0"/>
            </a:outerShdw>
          </a:effectLst>
          <a:latin typeface="楷体_GB2312" pitchFamily="49" charset="-122"/>
          <a:ea typeface="宋体" pitchFamily="2" charset="-122"/>
        </a:defRPr>
      </a:lvl7pPr>
      <a:lvl8pPr marL="1371600" algn="l" rtl="0" fontAlgn="base">
        <a:spcBef>
          <a:spcPct val="0"/>
        </a:spcBef>
        <a:spcAft>
          <a:spcPct val="0"/>
        </a:spcAft>
        <a:defRPr sz="3200" b="1">
          <a:solidFill>
            <a:schemeClr val="tx2"/>
          </a:solidFill>
          <a:effectLst>
            <a:outerShdw blurRad="38100" dist="38100" dir="2700000" algn="tl">
              <a:srgbClr val="C0C0C0"/>
            </a:outerShdw>
          </a:effectLst>
          <a:latin typeface="楷体_GB2312" pitchFamily="49" charset="-122"/>
          <a:ea typeface="宋体" pitchFamily="2" charset="-122"/>
        </a:defRPr>
      </a:lvl8pPr>
      <a:lvl9pPr marL="1828800" algn="l" rtl="0" fontAlgn="base">
        <a:spcBef>
          <a:spcPct val="0"/>
        </a:spcBef>
        <a:spcAft>
          <a:spcPct val="0"/>
        </a:spcAft>
        <a:defRPr sz="3200" b="1">
          <a:solidFill>
            <a:schemeClr val="tx2"/>
          </a:solidFill>
          <a:effectLst>
            <a:outerShdw blurRad="38100" dist="38100" dir="2700000" algn="tl">
              <a:srgbClr val="C0C0C0"/>
            </a:outerShdw>
          </a:effectLst>
          <a:latin typeface="楷体_GB2312" pitchFamily="49" charset="-122"/>
          <a:ea typeface="宋体" pitchFamily="2" charset="-122"/>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ea typeface="+mn-ea"/>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ea typeface="+mn-ea"/>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ea typeface="+mn-ea"/>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ea typeface="+mn-ea"/>
        </a:defRPr>
      </a:lvl5pPr>
      <a:lvl6pPr marL="2743200" indent="-457200" algn="l" rtl="0" fontAlgn="base">
        <a:lnSpc>
          <a:spcPct val="150000"/>
        </a:lnSpc>
        <a:spcBef>
          <a:spcPct val="20000"/>
        </a:spcBef>
        <a:spcAft>
          <a:spcPct val="0"/>
        </a:spcAft>
        <a:defRPr sz="2400" b="1">
          <a:solidFill>
            <a:schemeClr val="tx1"/>
          </a:solidFill>
          <a:latin typeface="+mj-lt"/>
          <a:ea typeface="+mn-ea"/>
        </a:defRPr>
      </a:lvl6pPr>
      <a:lvl7pPr marL="3200400" indent="-457200" algn="l" rtl="0" fontAlgn="base">
        <a:lnSpc>
          <a:spcPct val="150000"/>
        </a:lnSpc>
        <a:spcBef>
          <a:spcPct val="20000"/>
        </a:spcBef>
        <a:spcAft>
          <a:spcPct val="0"/>
        </a:spcAft>
        <a:defRPr sz="2400" b="1">
          <a:solidFill>
            <a:schemeClr val="tx1"/>
          </a:solidFill>
          <a:latin typeface="+mj-lt"/>
          <a:ea typeface="+mn-ea"/>
        </a:defRPr>
      </a:lvl7pPr>
      <a:lvl8pPr marL="3657600" indent="-457200" algn="l" rtl="0" fontAlgn="base">
        <a:lnSpc>
          <a:spcPct val="150000"/>
        </a:lnSpc>
        <a:spcBef>
          <a:spcPct val="20000"/>
        </a:spcBef>
        <a:spcAft>
          <a:spcPct val="0"/>
        </a:spcAft>
        <a:defRPr sz="2400" b="1">
          <a:solidFill>
            <a:schemeClr val="tx1"/>
          </a:solidFill>
          <a:latin typeface="+mj-lt"/>
          <a:ea typeface="+mn-ea"/>
        </a:defRPr>
      </a:lvl8pPr>
      <a:lvl9pPr marL="4114800" indent="-457200" algn="l" rtl="0" fontAlgn="base">
        <a:lnSpc>
          <a:spcPct val="150000"/>
        </a:lnSpc>
        <a:spcBef>
          <a:spcPct val="20000"/>
        </a:spcBef>
        <a:spcAft>
          <a:spcPct val="0"/>
        </a:spcAft>
        <a:defRPr sz="2400" b="1">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9664700" y="6683375"/>
            <a:ext cx="139700" cy="136525"/>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l">
              <a:lnSpc>
                <a:spcPct val="100000"/>
              </a:lnSpc>
              <a:defRPr sz="900" b="0">
                <a:latin typeface="Arial" charset="0"/>
              </a:defRPr>
            </a:lvl1pPr>
          </a:lstStyle>
          <a:p>
            <a:pPr fontAlgn="base">
              <a:spcBef>
                <a:spcPct val="0"/>
              </a:spcBef>
              <a:spcAft>
                <a:spcPct val="0"/>
              </a:spcAft>
              <a:defRPr/>
            </a:pPr>
            <a:fld id="{172A1A36-5B9B-46AF-9522-7F4BDACFF9F0}" type="slidenum">
              <a:rPr lang="en-US">
                <a:solidFill>
                  <a:srgbClr val="000000"/>
                </a:solidFill>
                <a:ea typeface="黑体" pitchFamily="2" charset="-122"/>
              </a:rPr>
              <a:pPr fontAlgn="base">
                <a:spcBef>
                  <a:spcPct val="0"/>
                </a:spcBef>
                <a:spcAft>
                  <a:spcPct val="0"/>
                </a:spcAft>
                <a:defRPr/>
              </a:pPr>
              <a:t>‹#›</a:t>
            </a:fld>
            <a:endParaRPr lang="en-US">
              <a:solidFill>
                <a:srgbClr val="000000"/>
              </a:solidFill>
              <a:ea typeface="黑体" pitchFamily="2" charset="-122"/>
            </a:endParaRPr>
          </a:p>
        </p:txBody>
      </p:sp>
      <p:sp>
        <p:nvSpPr>
          <p:cNvPr id="1033" name="Line 9"/>
          <p:cNvSpPr>
            <a:spLocks noChangeShapeType="1"/>
          </p:cNvSpPr>
          <p:nvPr/>
        </p:nvSpPr>
        <p:spPr bwMode="auto">
          <a:xfrm>
            <a:off x="9523413" y="6734175"/>
            <a:ext cx="0" cy="123825"/>
          </a:xfrm>
          <a:prstGeom prst="line">
            <a:avLst/>
          </a:prstGeom>
          <a:noFill/>
          <a:ln w="9525">
            <a:solidFill>
              <a:schemeClr val="tx1"/>
            </a:solidFill>
            <a:round/>
            <a:headEnd/>
            <a:tailEnd/>
          </a:ln>
          <a:effectLst/>
        </p:spPr>
        <p:txBody>
          <a:bodyPr wrap="none" lIns="0" tIns="0" rIns="0" bIns="0" anchor="ctr">
            <a:spAutoFit/>
          </a:bodyPr>
          <a:lstStyle/>
          <a:p>
            <a:pPr algn="ctr" fontAlgn="base">
              <a:lnSpc>
                <a:spcPct val="120000"/>
              </a:lnSpc>
              <a:spcBef>
                <a:spcPct val="0"/>
              </a:spcBef>
              <a:spcAft>
                <a:spcPct val="0"/>
              </a:spcAft>
              <a:defRPr/>
            </a:pPr>
            <a:endParaRPr lang="zh-CN" altLang="en-US" sz="1600" b="1">
              <a:solidFill>
                <a:srgbClr val="000000"/>
              </a:solidFill>
              <a:latin typeface="Arial" charset="0"/>
              <a:ea typeface="黑体" pitchFamily="2" charset="-122"/>
            </a:endParaRPr>
          </a:p>
        </p:txBody>
      </p:sp>
      <p:sp>
        <p:nvSpPr>
          <p:cNvPr id="2059" name="Line 11"/>
          <p:cNvSpPr>
            <a:spLocks noChangeShapeType="1"/>
          </p:cNvSpPr>
          <p:nvPr/>
        </p:nvSpPr>
        <p:spPr bwMode="auto">
          <a:xfrm>
            <a:off x="0" y="712788"/>
            <a:ext cx="9906000" cy="0"/>
          </a:xfrm>
          <a:prstGeom prst="line">
            <a:avLst/>
          </a:prstGeom>
          <a:noFill/>
          <a:ln w="19050">
            <a:solidFill>
              <a:srgbClr val="346CAF"/>
            </a:solidFill>
            <a:round/>
            <a:headEnd/>
            <a:tailEnd/>
          </a:ln>
          <a:effectLst/>
        </p:spPr>
        <p:txBody>
          <a:bodyPr wrap="none" lIns="0" tIns="0" rIns="0" bIns="0" anchor="ctr"/>
          <a:lstStyle/>
          <a:p>
            <a:pPr algn="ctr" fontAlgn="base">
              <a:lnSpc>
                <a:spcPct val="120000"/>
              </a:lnSpc>
              <a:spcBef>
                <a:spcPct val="0"/>
              </a:spcBef>
              <a:spcAft>
                <a:spcPct val="0"/>
              </a:spcAft>
              <a:defRPr/>
            </a:pPr>
            <a:endParaRPr lang="zh-CN" altLang="en-US" sz="1600" b="1">
              <a:solidFill>
                <a:srgbClr val="000000"/>
              </a:solidFill>
              <a:latin typeface="Arial" pitchFamily="34" charset="0"/>
              <a:ea typeface="黑体" pitchFamily="2" charset="-122"/>
            </a:endParaRPr>
          </a:p>
        </p:txBody>
      </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835899" y="219710"/>
            <a:ext cx="1587600" cy="43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 name="组合 1"/>
          <p:cNvGrpSpPr/>
          <p:nvPr/>
        </p:nvGrpSpPr>
        <p:grpSpPr>
          <a:xfrm>
            <a:off x="-1588" y="0"/>
            <a:ext cx="9901238" cy="6768000"/>
            <a:chOff x="-1588" y="0"/>
            <a:chExt cx="9901238" cy="6768000"/>
          </a:xfrm>
        </p:grpSpPr>
        <p:sp>
          <p:nvSpPr>
            <p:cNvPr id="33" name="Line 14"/>
            <p:cNvSpPr>
              <a:spLocks noChangeShapeType="1"/>
            </p:cNvSpPr>
            <p:nvPr/>
          </p:nvSpPr>
          <p:spPr bwMode="auto">
            <a:xfrm flipH="1">
              <a:off x="216000" y="0"/>
              <a:ext cx="0" cy="6768000"/>
            </a:xfrm>
            <a:prstGeom prst="line">
              <a:avLst/>
            </a:prstGeom>
            <a:noFill/>
            <a:ln w="3175">
              <a:solidFill>
                <a:srgbClr val="346CAF"/>
              </a:solidFill>
              <a:prstDash val="dash"/>
              <a:round/>
              <a:headEnd/>
              <a:tailEnd/>
            </a:ln>
            <a:effectLst/>
          </p:spPr>
          <p:txBody>
            <a:bodyPr wrap="none" lIns="0" tIns="0" rIns="0" bIns="0"/>
            <a:lstStyle/>
            <a:p>
              <a:pPr algn="ctr" fontAlgn="base">
                <a:lnSpc>
                  <a:spcPct val="120000"/>
                </a:lnSpc>
                <a:spcBef>
                  <a:spcPct val="0"/>
                </a:spcBef>
                <a:spcAft>
                  <a:spcPct val="0"/>
                </a:spcAft>
                <a:defRPr/>
              </a:pPr>
              <a:endParaRPr lang="zh-CN" altLang="en-US" sz="1600" b="1">
                <a:solidFill>
                  <a:srgbClr val="000000"/>
                </a:solidFill>
                <a:latin typeface="Arial" pitchFamily="34" charset="0"/>
                <a:ea typeface="黑体" pitchFamily="2" charset="-122"/>
              </a:endParaRPr>
            </a:p>
          </p:txBody>
        </p:sp>
        <p:sp>
          <p:nvSpPr>
            <p:cNvPr id="34" name="Line 15"/>
            <p:cNvSpPr>
              <a:spLocks noChangeShapeType="1"/>
            </p:cNvSpPr>
            <p:nvPr/>
          </p:nvSpPr>
          <p:spPr bwMode="auto">
            <a:xfrm>
              <a:off x="-1588" y="1503680"/>
              <a:ext cx="9901238" cy="0"/>
            </a:xfrm>
            <a:prstGeom prst="line">
              <a:avLst/>
            </a:prstGeom>
            <a:noFill/>
            <a:ln w="3175">
              <a:solidFill>
                <a:srgbClr val="346CAF"/>
              </a:solidFill>
              <a:prstDash val="dash"/>
              <a:round/>
              <a:headEnd/>
              <a:tailEnd/>
            </a:ln>
            <a:effectLst/>
          </p:spPr>
          <p:txBody>
            <a:bodyPr wrap="none" lIns="0" tIns="0" rIns="0" bIns="0"/>
            <a:lstStyle/>
            <a:p>
              <a:pPr algn="ctr" fontAlgn="base">
                <a:lnSpc>
                  <a:spcPct val="120000"/>
                </a:lnSpc>
                <a:spcBef>
                  <a:spcPct val="0"/>
                </a:spcBef>
                <a:spcAft>
                  <a:spcPct val="0"/>
                </a:spcAft>
                <a:defRPr/>
              </a:pPr>
              <a:endParaRPr lang="zh-CN" altLang="en-US" sz="1600" b="1">
                <a:solidFill>
                  <a:srgbClr val="000000"/>
                </a:solidFill>
                <a:latin typeface="Arial" pitchFamily="34" charset="0"/>
                <a:ea typeface="黑体" pitchFamily="2" charset="-122"/>
              </a:endParaRPr>
            </a:p>
          </p:txBody>
        </p:sp>
        <p:sp>
          <p:nvSpPr>
            <p:cNvPr id="37" name="Line 18"/>
            <p:cNvSpPr>
              <a:spLocks noChangeShapeType="1"/>
            </p:cNvSpPr>
            <p:nvPr/>
          </p:nvSpPr>
          <p:spPr bwMode="auto">
            <a:xfrm>
              <a:off x="0" y="216000"/>
              <a:ext cx="7416000" cy="0"/>
            </a:xfrm>
            <a:prstGeom prst="line">
              <a:avLst/>
            </a:prstGeom>
            <a:noFill/>
            <a:ln w="3175">
              <a:solidFill>
                <a:srgbClr val="346CAF"/>
              </a:solidFill>
              <a:prstDash val="dash"/>
              <a:round/>
              <a:headEnd/>
              <a:tailEnd/>
            </a:ln>
            <a:effectLst/>
          </p:spPr>
          <p:txBody>
            <a:bodyPr wrap="none" lIns="0" tIns="0" rIns="0" bIns="0"/>
            <a:lstStyle/>
            <a:p>
              <a:pPr algn="ctr" fontAlgn="base">
                <a:lnSpc>
                  <a:spcPct val="120000"/>
                </a:lnSpc>
                <a:spcBef>
                  <a:spcPct val="0"/>
                </a:spcBef>
                <a:spcAft>
                  <a:spcPct val="0"/>
                </a:spcAft>
                <a:defRPr/>
              </a:pPr>
              <a:endParaRPr lang="zh-CN" altLang="en-US" sz="1600" b="1">
                <a:solidFill>
                  <a:srgbClr val="000000"/>
                </a:solidFill>
                <a:latin typeface="Arial" pitchFamily="34" charset="0"/>
                <a:ea typeface="黑体" pitchFamily="2" charset="-122"/>
              </a:endParaRPr>
            </a:p>
          </p:txBody>
        </p:sp>
        <p:sp>
          <p:nvSpPr>
            <p:cNvPr id="38" name="Line 14"/>
            <p:cNvSpPr>
              <a:spLocks noChangeShapeType="1"/>
            </p:cNvSpPr>
            <p:nvPr/>
          </p:nvSpPr>
          <p:spPr bwMode="auto">
            <a:xfrm flipH="1">
              <a:off x="9695430" y="763905"/>
              <a:ext cx="0" cy="5904000"/>
            </a:xfrm>
            <a:prstGeom prst="line">
              <a:avLst/>
            </a:prstGeom>
            <a:noFill/>
            <a:ln w="3175">
              <a:solidFill>
                <a:srgbClr val="346CAF"/>
              </a:solidFill>
              <a:prstDash val="dash"/>
              <a:round/>
              <a:headEnd/>
              <a:tailEnd/>
            </a:ln>
            <a:effectLst/>
          </p:spPr>
          <p:txBody>
            <a:bodyPr wrap="none" lIns="0" tIns="0" rIns="0" bIns="0"/>
            <a:lstStyle/>
            <a:p>
              <a:pPr algn="ctr" fontAlgn="base">
                <a:lnSpc>
                  <a:spcPct val="120000"/>
                </a:lnSpc>
                <a:spcBef>
                  <a:spcPct val="0"/>
                </a:spcBef>
                <a:spcAft>
                  <a:spcPct val="0"/>
                </a:spcAft>
                <a:defRPr/>
              </a:pPr>
              <a:endParaRPr lang="zh-CN" altLang="en-US" sz="1600" b="1">
                <a:solidFill>
                  <a:srgbClr val="000000"/>
                </a:solidFill>
                <a:latin typeface="Arial" pitchFamily="34" charset="0"/>
                <a:ea typeface="黑体" pitchFamily="2" charset="-122"/>
              </a:endParaRPr>
            </a:p>
          </p:txBody>
        </p:sp>
        <p:sp>
          <p:nvSpPr>
            <p:cNvPr id="39" name="Line 16"/>
            <p:cNvSpPr>
              <a:spLocks noChangeShapeType="1"/>
            </p:cNvSpPr>
            <p:nvPr userDrawn="1"/>
          </p:nvSpPr>
          <p:spPr bwMode="auto">
            <a:xfrm>
              <a:off x="22225" y="6408000"/>
              <a:ext cx="9872663" cy="0"/>
            </a:xfrm>
            <a:prstGeom prst="line">
              <a:avLst/>
            </a:prstGeom>
            <a:noFill/>
            <a:ln w="3175">
              <a:solidFill>
                <a:srgbClr val="346CAF"/>
              </a:solidFill>
              <a:prstDash val="dash"/>
              <a:round/>
              <a:headEnd/>
              <a:tailEnd/>
            </a:ln>
            <a:effectLst/>
          </p:spPr>
          <p:txBody>
            <a:bodyPr wrap="none" lIns="0" tIns="0" rIns="0" bIns="0"/>
            <a:lstStyle/>
            <a:p>
              <a:pPr algn="ctr" fontAlgn="base">
                <a:lnSpc>
                  <a:spcPct val="120000"/>
                </a:lnSpc>
                <a:spcBef>
                  <a:spcPct val="0"/>
                </a:spcBef>
                <a:spcAft>
                  <a:spcPct val="0"/>
                </a:spcAft>
                <a:defRPr/>
              </a:pPr>
              <a:endParaRPr lang="zh-CN" altLang="en-US" sz="1600" b="1">
                <a:solidFill>
                  <a:srgbClr val="000000"/>
                </a:solidFill>
                <a:latin typeface="Arial" pitchFamily="34" charset="0"/>
                <a:ea typeface="黑体" pitchFamily="2" charset="-122"/>
              </a:endParaRPr>
            </a:p>
          </p:txBody>
        </p:sp>
        <p:sp>
          <p:nvSpPr>
            <p:cNvPr id="40" name="Line 17"/>
            <p:cNvSpPr>
              <a:spLocks noChangeShapeType="1"/>
            </p:cNvSpPr>
            <p:nvPr userDrawn="1"/>
          </p:nvSpPr>
          <p:spPr bwMode="auto">
            <a:xfrm>
              <a:off x="0" y="6696000"/>
              <a:ext cx="9872663" cy="0"/>
            </a:xfrm>
            <a:prstGeom prst="line">
              <a:avLst/>
            </a:prstGeom>
            <a:noFill/>
            <a:ln w="3175">
              <a:solidFill>
                <a:srgbClr val="346CAF"/>
              </a:solidFill>
              <a:prstDash val="dash"/>
              <a:round/>
              <a:headEnd/>
              <a:tailEnd/>
            </a:ln>
            <a:effectLst/>
          </p:spPr>
          <p:txBody>
            <a:bodyPr wrap="none" lIns="0" tIns="0" rIns="0" bIns="0"/>
            <a:lstStyle/>
            <a:p>
              <a:pPr algn="ctr" fontAlgn="base">
                <a:lnSpc>
                  <a:spcPct val="120000"/>
                </a:lnSpc>
                <a:spcBef>
                  <a:spcPct val="0"/>
                </a:spcBef>
                <a:spcAft>
                  <a:spcPct val="0"/>
                </a:spcAft>
                <a:defRPr/>
              </a:pPr>
              <a:endParaRPr lang="zh-CN" altLang="en-US" sz="1600" b="1">
                <a:solidFill>
                  <a:srgbClr val="000000"/>
                </a:solidFill>
                <a:latin typeface="Arial" pitchFamily="34" charset="0"/>
                <a:ea typeface="黑体" pitchFamily="2" charset="-122"/>
              </a:endParaRPr>
            </a:p>
          </p:txBody>
        </p:sp>
      </p:grpSp>
    </p:spTree>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Lst>
  <p:hf hdr="0" ftr="0" dt="0"/>
  <p:txStyles>
    <p:titleStyle>
      <a:lvl1pPr algn="l" rtl="0" eaLnBrk="0" fontAlgn="base" hangingPunct="0">
        <a:lnSpc>
          <a:spcPct val="130000"/>
        </a:lnSpc>
        <a:spcBef>
          <a:spcPct val="0"/>
        </a:spcBef>
        <a:spcAft>
          <a:spcPct val="0"/>
        </a:spcAft>
        <a:defRPr sz="4400" b="1">
          <a:solidFill>
            <a:schemeClr val="tx2"/>
          </a:solidFill>
          <a:latin typeface="+mj-lt"/>
          <a:ea typeface="+mj-ea"/>
          <a:cs typeface="+mj-cs"/>
        </a:defRPr>
      </a:lvl1pPr>
      <a:lvl2pPr algn="l" rtl="0" eaLnBrk="0" fontAlgn="base" hangingPunct="0">
        <a:lnSpc>
          <a:spcPct val="130000"/>
        </a:lnSpc>
        <a:spcBef>
          <a:spcPct val="0"/>
        </a:spcBef>
        <a:spcAft>
          <a:spcPct val="0"/>
        </a:spcAft>
        <a:defRPr sz="4400" b="1">
          <a:solidFill>
            <a:schemeClr val="tx2"/>
          </a:solidFill>
          <a:latin typeface="Century Gothic" pitchFamily="34" charset="0"/>
          <a:ea typeface="微软雅黑" pitchFamily="34" charset="-122"/>
        </a:defRPr>
      </a:lvl2pPr>
      <a:lvl3pPr algn="l" rtl="0" eaLnBrk="0" fontAlgn="base" hangingPunct="0">
        <a:lnSpc>
          <a:spcPct val="130000"/>
        </a:lnSpc>
        <a:spcBef>
          <a:spcPct val="0"/>
        </a:spcBef>
        <a:spcAft>
          <a:spcPct val="0"/>
        </a:spcAft>
        <a:defRPr sz="4400" b="1">
          <a:solidFill>
            <a:schemeClr val="tx2"/>
          </a:solidFill>
          <a:latin typeface="Century Gothic" pitchFamily="34" charset="0"/>
          <a:ea typeface="微软雅黑" pitchFamily="34" charset="-122"/>
        </a:defRPr>
      </a:lvl3pPr>
      <a:lvl4pPr algn="l" rtl="0" eaLnBrk="0" fontAlgn="base" hangingPunct="0">
        <a:lnSpc>
          <a:spcPct val="130000"/>
        </a:lnSpc>
        <a:spcBef>
          <a:spcPct val="0"/>
        </a:spcBef>
        <a:spcAft>
          <a:spcPct val="0"/>
        </a:spcAft>
        <a:defRPr sz="4400" b="1">
          <a:solidFill>
            <a:schemeClr val="tx2"/>
          </a:solidFill>
          <a:latin typeface="Century Gothic" pitchFamily="34" charset="0"/>
          <a:ea typeface="微软雅黑" pitchFamily="34" charset="-122"/>
        </a:defRPr>
      </a:lvl4pPr>
      <a:lvl5pPr algn="l" rtl="0" eaLnBrk="0" fontAlgn="base" hangingPunct="0">
        <a:lnSpc>
          <a:spcPct val="130000"/>
        </a:lnSpc>
        <a:spcBef>
          <a:spcPct val="0"/>
        </a:spcBef>
        <a:spcAft>
          <a:spcPct val="0"/>
        </a:spcAft>
        <a:defRPr sz="4400" b="1">
          <a:solidFill>
            <a:schemeClr val="tx2"/>
          </a:solidFill>
          <a:latin typeface="Century Gothic" pitchFamily="34" charset="0"/>
          <a:ea typeface="微软雅黑" pitchFamily="34" charset="-122"/>
        </a:defRPr>
      </a:lvl5pPr>
      <a:lvl6pPr marL="457200" algn="l" rtl="0" eaLnBrk="1" fontAlgn="base" hangingPunct="1">
        <a:lnSpc>
          <a:spcPct val="130000"/>
        </a:lnSpc>
        <a:spcBef>
          <a:spcPct val="0"/>
        </a:spcBef>
        <a:spcAft>
          <a:spcPct val="0"/>
        </a:spcAft>
        <a:defRPr b="1">
          <a:solidFill>
            <a:schemeClr val="tx2"/>
          </a:solidFill>
          <a:latin typeface="宋体" pitchFamily="2" charset="-122"/>
          <a:ea typeface="宋体" pitchFamily="2" charset="-122"/>
        </a:defRPr>
      </a:lvl6pPr>
      <a:lvl7pPr marL="914400" algn="l" rtl="0" eaLnBrk="1" fontAlgn="base" hangingPunct="1">
        <a:lnSpc>
          <a:spcPct val="130000"/>
        </a:lnSpc>
        <a:spcBef>
          <a:spcPct val="0"/>
        </a:spcBef>
        <a:spcAft>
          <a:spcPct val="0"/>
        </a:spcAft>
        <a:defRPr b="1">
          <a:solidFill>
            <a:schemeClr val="tx2"/>
          </a:solidFill>
          <a:latin typeface="宋体" pitchFamily="2" charset="-122"/>
          <a:ea typeface="宋体" pitchFamily="2" charset="-122"/>
        </a:defRPr>
      </a:lvl7pPr>
      <a:lvl8pPr marL="1371600" algn="l" rtl="0" eaLnBrk="1" fontAlgn="base" hangingPunct="1">
        <a:lnSpc>
          <a:spcPct val="130000"/>
        </a:lnSpc>
        <a:spcBef>
          <a:spcPct val="0"/>
        </a:spcBef>
        <a:spcAft>
          <a:spcPct val="0"/>
        </a:spcAft>
        <a:defRPr b="1">
          <a:solidFill>
            <a:schemeClr val="tx2"/>
          </a:solidFill>
          <a:latin typeface="宋体" pitchFamily="2" charset="-122"/>
          <a:ea typeface="宋体" pitchFamily="2" charset="-122"/>
        </a:defRPr>
      </a:lvl8pPr>
      <a:lvl9pPr marL="1828800" algn="l" rtl="0" eaLnBrk="1" fontAlgn="base" hangingPunct="1">
        <a:lnSpc>
          <a:spcPct val="130000"/>
        </a:lnSpc>
        <a:spcBef>
          <a:spcPct val="0"/>
        </a:spcBef>
        <a:spcAft>
          <a:spcPct val="0"/>
        </a:spcAft>
        <a:defRPr b="1">
          <a:solidFill>
            <a:schemeClr val="tx2"/>
          </a:solidFill>
          <a:latin typeface="宋体" pitchFamily="2" charset="-122"/>
          <a:ea typeface="宋体" pitchFamily="2" charset="-122"/>
        </a:defRPr>
      </a:lvl9pPr>
    </p:titleStyle>
    <p:bodyStyle>
      <a:lvl1pPr marL="342900" indent="-342900" algn="l" defTabSz="952500" rtl="0" eaLnBrk="0" fontAlgn="base" hangingPunct="0">
        <a:spcBef>
          <a:spcPct val="0"/>
        </a:spcBef>
        <a:spcAft>
          <a:spcPct val="0"/>
        </a:spcAft>
        <a:buChar char="•"/>
        <a:defRPr sz="1600" b="1">
          <a:solidFill>
            <a:schemeClr val="tx1"/>
          </a:solidFill>
          <a:latin typeface="+mn-lt"/>
          <a:ea typeface="+mn-ea"/>
          <a:cs typeface="+mn-cs"/>
        </a:defRPr>
      </a:lvl1pPr>
      <a:lvl2pPr marL="293688" indent="-292100" algn="l" defTabSz="952500" rtl="0" eaLnBrk="0" fontAlgn="base" hangingPunct="0">
        <a:spcBef>
          <a:spcPct val="0"/>
        </a:spcBef>
        <a:spcAft>
          <a:spcPct val="0"/>
        </a:spcAft>
        <a:buChar char="–"/>
        <a:defRPr sz="1600">
          <a:solidFill>
            <a:schemeClr val="tx1"/>
          </a:solidFill>
          <a:latin typeface="+mj-lt"/>
          <a:ea typeface="+mj-ea"/>
        </a:defRPr>
      </a:lvl2pPr>
      <a:lvl3pPr marL="577850" indent="-282575" algn="l" defTabSz="952500" rtl="0" eaLnBrk="0" fontAlgn="base" hangingPunct="0">
        <a:spcBef>
          <a:spcPct val="0"/>
        </a:spcBef>
        <a:spcAft>
          <a:spcPct val="0"/>
        </a:spcAft>
        <a:buChar char="–"/>
        <a:defRPr sz="1600">
          <a:solidFill>
            <a:schemeClr val="tx1"/>
          </a:solidFill>
          <a:latin typeface="+mn-lt"/>
          <a:ea typeface="+mj-ea"/>
        </a:defRPr>
      </a:lvl3pPr>
      <a:lvl4pPr marL="871538" indent="-284163" algn="l" defTabSz="952500" rtl="0" eaLnBrk="0" fontAlgn="base" hangingPunct="0">
        <a:spcBef>
          <a:spcPct val="0"/>
        </a:spcBef>
        <a:spcAft>
          <a:spcPct val="0"/>
        </a:spcAft>
        <a:buChar char="-"/>
        <a:defRPr sz="1600">
          <a:solidFill>
            <a:schemeClr val="tx1"/>
          </a:solidFill>
          <a:latin typeface="+mn-lt"/>
          <a:ea typeface="+mj-ea"/>
        </a:defRPr>
      </a:lvl4pPr>
      <a:lvl5pPr marL="2057400" indent="-228600" algn="l" defTabSz="952500" rtl="0" eaLnBrk="0" fontAlgn="base" hangingPunct="0">
        <a:spcBef>
          <a:spcPct val="20000"/>
        </a:spcBef>
        <a:spcAft>
          <a:spcPct val="0"/>
        </a:spcAft>
        <a:buChar char="»"/>
        <a:defRPr sz="1600">
          <a:solidFill>
            <a:schemeClr val="tx1"/>
          </a:solidFill>
          <a:latin typeface="+mn-lt"/>
          <a:ea typeface="+mj-ea"/>
        </a:defRPr>
      </a:lvl5pPr>
      <a:lvl6pPr marL="2514600" indent="-228600" algn="l" defTabSz="952500" rtl="0" eaLnBrk="1" fontAlgn="base" hangingPunct="1">
        <a:spcBef>
          <a:spcPct val="20000"/>
        </a:spcBef>
        <a:spcAft>
          <a:spcPct val="0"/>
        </a:spcAft>
        <a:buChar char="»"/>
        <a:defRPr sz="1600">
          <a:solidFill>
            <a:schemeClr val="tx1"/>
          </a:solidFill>
          <a:latin typeface="+mn-lt"/>
          <a:ea typeface="+mj-ea"/>
        </a:defRPr>
      </a:lvl6pPr>
      <a:lvl7pPr marL="2971800" indent="-228600" algn="l" defTabSz="952500" rtl="0" eaLnBrk="1" fontAlgn="base" hangingPunct="1">
        <a:spcBef>
          <a:spcPct val="20000"/>
        </a:spcBef>
        <a:spcAft>
          <a:spcPct val="0"/>
        </a:spcAft>
        <a:buChar char="»"/>
        <a:defRPr sz="1600">
          <a:solidFill>
            <a:schemeClr val="tx1"/>
          </a:solidFill>
          <a:latin typeface="+mn-lt"/>
          <a:ea typeface="+mj-ea"/>
        </a:defRPr>
      </a:lvl7pPr>
      <a:lvl8pPr marL="3429000" indent="-228600" algn="l" defTabSz="952500" rtl="0" eaLnBrk="1" fontAlgn="base" hangingPunct="1">
        <a:spcBef>
          <a:spcPct val="20000"/>
        </a:spcBef>
        <a:spcAft>
          <a:spcPct val="0"/>
        </a:spcAft>
        <a:buChar char="»"/>
        <a:defRPr sz="1600">
          <a:solidFill>
            <a:schemeClr val="tx1"/>
          </a:solidFill>
          <a:latin typeface="+mn-lt"/>
          <a:ea typeface="+mj-ea"/>
        </a:defRPr>
      </a:lvl8pPr>
      <a:lvl9pPr marL="3886200" indent="-228600" algn="l" defTabSz="952500" rtl="0" eaLnBrk="1" fontAlgn="base" hangingPunct="1">
        <a:spcBef>
          <a:spcPct val="20000"/>
        </a:spcBef>
        <a:spcAft>
          <a:spcPct val="0"/>
        </a:spcAft>
        <a:buChar char="»"/>
        <a:defRPr sz="16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pic>
        <p:nvPicPr>
          <p:cNvPr id="2050" name="图片 6" descr="图片2-1.JPG"/>
          <p:cNvPicPr>
            <a:picLocks noChangeAspect="1"/>
          </p:cNvPicPr>
          <p:nvPr/>
        </p:nvPicPr>
        <p:blipFill>
          <a:blip r:embed="rId6" cstate="print"/>
          <a:srcRect b="90344"/>
          <a:stretch>
            <a:fillRect/>
          </a:stretch>
        </p:blipFill>
        <p:spPr bwMode="auto">
          <a:xfrm>
            <a:off x="0" y="23814"/>
            <a:ext cx="9900841" cy="661987"/>
          </a:xfrm>
          <a:prstGeom prst="rect">
            <a:avLst/>
          </a:prstGeom>
          <a:noFill/>
          <a:ln w="9525">
            <a:noFill/>
            <a:miter lim="800000"/>
            <a:headEnd/>
            <a:tailEnd/>
          </a:ln>
        </p:spPr>
      </p:pic>
      <p:sp>
        <p:nvSpPr>
          <p:cNvPr id="2051" name="Rectangle 2"/>
          <p:cNvSpPr>
            <a:spLocks noGrp="1" noChangeArrowheads="1"/>
          </p:cNvSpPr>
          <p:nvPr>
            <p:ph type="title"/>
          </p:nvPr>
        </p:nvSpPr>
        <p:spPr bwMode="auto">
          <a:xfrm>
            <a:off x="457465" y="274638"/>
            <a:ext cx="8915400" cy="411162"/>
          </a:xfrm>
          <a:prstGeom prst="rect">
            <a:avLst/>
          </a:prstGeom>
          <a:noFill/>
          <a:ln w="9525">
            <a:noFill/>
            <a:miter lim="800000"/>
            <a:headEnd/>
            <a:tailEnd/>
          </a:ln>
        </p:spPr>
        <p:txBody>
          <a:bodyPr vert="horz" wrap="square" lIns="95747" tIns="47873" rIns="95747" bIns="47873"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533135" y="914401"/>
            <a:ext cx="8991071" cy="5211763"/>
          </a:xfrm>
          <a:prstGeom prst="rect">
            <a:avLst/>
          </a:prstGeom>
          <a:noFill/>
          <a:ln w="9525">
            <a:noFill/>
            <a:miter lim="800000"/>
            <a:headEnd/>
            <a:tailEnd/>
          </a:ln>
        </p:spPr>
        <p:txBody>
          <a:bodyPr vert="horz" wrap="square" lIns="95747" tIns="47873" rIns="95747" bIns="47873"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95300" y="6400801"/>
            <a:ext cx="2311400" cy="320675"/>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fontAlgn="auto">
              <a:spcBef>
                <a:spcPts val="0"/>
              </a:spcBef>
              <a:spcAft>
                <a:spcPts val="0"/>
              </a:spcAft>
              <a:defRPr sz="1500">
                <a:latin typeface="Arial" charset="0"/>
                <a:ea typeface="宋体" pitchFamily="2" charset="-122"/>
              </a:defRPr>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384550" y="6400801"/>
            <a:ext cx="3136900" cy="320675"/>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ctr" fontAlgn="auto">
              <a:spcBef>
                <a:spcPts val="0"/>
              </a:spcBef>
              <a:spcAft>
                <a:spcPts val="0"/>
              </a:spcAft>
              <a:defRPr sz="1500">
                <a:latin typeface="Arial" charset="0"/>
                <a:ea typeface="宋体" pitchFamily="2" charset="-122"/>
              </a:defRPr>
            </a:lvl1pPr>
          </a:lstStyle>
          <a:p>
            <a:pP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7391665" y="6400801"/>
            <a:ext cx="2311400" cy="320675"/>
          </a:xfrm>
          <a:prstGeom prst="rect">
            <a:avLst/>
          </a:prstGeom>
          <a:noFill/>
          <a:ln w="9525">
            <a:noFill/>
            <a:miter lim="800000"/>
            <a:headEnd/>
            <a:tailEnd/>
          </a:ln>
          <a:effectLst/>
        </p:spPr>
        <p:txBody>
          <a:bodyPr vert="horz" wrap="square" lIns="95747" tIns="47873" rIns="95747" bIns="47873" numCol="1" anchor="t" anchorCtr="0" compatLnSpc="1">
            <a:prstTxWarp prst="textNoShape">
              <a:avLst/>
            </a:prstTxWarp>
          </a:bodyPr>
          <a:lstStyle>
            <a:lvl1pPr algn="r" fontAlgn="auto">
              <a:spcBef>
                <a:spcPts val="0"/>
              </a:spcBef>
              <a:spcAft>
                <a:spcPts val="0"/>
              </a:spcAft>
              <a:defRPr sz="1500">
                <a:latin typeface="Arial" charset="0"/>
                <a:ea typeface="宋体" pitchFamily="2" charset="-122"/>
              </a:defRPr>
            </a:lvl1pPr>
          </a:lstStyle>
          <a:p>
            <a:pPr>
              <a:defRPr/>
            </a:pPr>
            <a:fld id="{4AAF4150-5E55-4788-AE1D-2DE8E1EC0C7E}" type="slidenum">
              <a:rPr lang="en-US" altLang="zh-CN">
                <a:solidFill>
                  <a:srgbClr val="000000"/>
                </a:solidFill>
              </a:rPr>
              <a:pPr>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Lst>
  <p:hf hdr="0" ftr="0" dt="0"/>
  <p:txStyles>
    <p:titleStyle>
      <a:lvl1pPr algn="l" defTabSz="955675" rtl="0" eaLnBrk="0" fontAlgn="base" hangingPunct="0">
        <a:spcBef>
          <a:spcPct val="0"/>
        </a:spcBef>
        <a:spcAft>
          <a:spcPct val="0"/>
        </a:spcAft>
        <a:defRPr sz="2200" b="1">
          <a:solidFill>
            <a:schemeClr val="tx2"/>
          </a:solidFill>
          <a:latin typeface="+mj-lt"/>
          <a:ea typeface="宋体" pitchFamily="2" charset="-122"/>
          <a:cs typeface="+mj-cs"/>
        </a:defRPr>
      </a:lvl1pPr>
      <a:lvl2pPr algn="l" defTabSz="955675" rtl="0" eaLnBrk="0" fontAlgn="base" hangingPunct="0">
        <a:spcBef>
          <a:spcPct val="0"/>
        </a:spcBef>
        <a:spcAft>
          <a:spcPct val="0"/>
        </a:spcAft>
        <a:defRPr sz="2200" b="1">
          <a:solidFill>
            <a:schemeClr val="tx2"/>
          </a:solidFill>
          <a:latin typeface="Arial" charset="0"/>
          <a:ea typeface="宋体" pitchFamily="2" charset="-122"/>
        </a:defRPr>
      </a:lvl2pPr>
      <a:lvl3pPr algn="l" defTabSz="955675" rtl="0" eaLnBrk="0" fontAlgn="base" hangingPunct="0">
        <a:spcBef>
          <a:spcPct val="0"/>
        </a:spcBef>
        <a:spcAft>
          <a:spcPct val="0"/>
        </a:spcAft>
        <a:defRPr sz="2200" b="1">
          <a:solidFill>
            <a:schemeClr val="tx2"/>
          </a:solidFill>
          <a:latin typeface="Arial" charset="0"/>
          <a:ea typeface="宋体" pitchFamily="2" charset="-122"/>
        </a:defRPr>
      </a:lvl3pPr>
      <a:lvl4pPr algn="l" defTabSz="955675" rtl="0" eaLnBrk="0" fontAlgn="base" hangingPunct="0">
        <a:spcBef>
          <a:spcPct val="0"/>
        </a:spcBef>
        <a:spcAft>
          <a:spcPct val="0"/>
        </a:spcAft>
        <a:defRPr sz="2200" b="1">
          <a:solidFill>
            <a:schemeClr val="tx2"/>
          </a:solidFill>
          <a:latin typeface="Arial" charset="0"/>
          <a:ea typeface="宋体" pitchFamily="2" charset="-122"/>
        </a:defRPr>
      </a:lvl4pPr>
      <a:lvl5pPr algn="l" defTabSz="955675" rtl="0" eaLnBrk="0" fontAlgn="base" hangingPunct="0">
        <a:spcBef>
          <a:spcPct val="0"/>
        </a:spcBef>
        <a:spcAft>
          <a:spcPct val="0"/>
        </a:spcAft>
        <a:defRPr sz="2200" b="1">
          <a:solidFill>
            <a:schemeClr val="tx2"/>
          </a:solidFill>
          <a:latin typeface="Arial" charset="0"/>
          <a:ea typeface="宋体" pitchFamily="2" charset="-122"/>
        </a:defRPr>
      </a:lvl5pPr>
      <a:lvl6pPr marL="429997" algn="ctr" defTabSz="957042" rtl="0" eaLnBrk="1" fontAlgn="base" hangingPunct="1">
        <a:spcBef>
          <a:spcPct val="0"/>
        </a:spcBef>
        <a:spcAft>
          <a:spcPct val="0"/>
        </a:spcAft>
        <a:defRPr sz="4600">
          <a:solidFill>
            <a:schemeClr val="tx2"/>
          </a:solidFill>
          <a:latin typeface="Arial" charset="0"/>
          <a:ea typeface="SimSun" pitchFamily="2" charset="-122"/>
        </a:defRPr>
      </a:lvl6pPr>
      <a:lvl7pPr marL="859993" algn="ctr" defTabSz="957042" rtl="0" eaLnBrk="1" fontAlgn="base" hangingPunct="1">
        <a:spcBef>
          <a:spcPct val="0"/>
        </a:spcBef>
        <a:spcAft>
          <a:spcPct val="0"/>
        </a:spcAft>
        <a:defRPr sz="4600">
          <a:solidFill>
            <a:schemeClr val="tx2"/>
          </a:solidFill>
          <a:latin typeface="Arial" charset="0"/>
          <a:ea typeface="SimSun" pitchFamily="2" charset="-122"/>
        </a:defRPr>
      </a:lvl7pPr>
      <a:lvl8pPr marL="1289990" algn="ctr" defTabSz="957042" rtl="0" eaLnBrk="1" fontAlgn="base" hangingPunct="1">
        <a:spcBef>
          <a:spcPct val="0"/>
        </a:spcBef>
        <a:spcAft>
          <a:spcPct val="0"/>
        </a:spcAft>
        <a:defRPr sz="4600">
          <a:solidFill>
            <a:schemeClr val="tx2"/>
          </a:solidFill>
          <a:latin typeface="Arial" charset="0"/>
          <a:ea typeface="SimSun" pitchFamily="2" charset="-122"/>
        </a:defRPr>
      </a:lvl8pPr>
      <a:lvl9pPr marL="1719986" algn="ctr" defTabSz="957042" rtl="0" eaLnBrk="1" fontAlgn="base" hangingPunct="1">
        <a:spcBef>
          <a:spcPct val="0"/>
        </a:spcBef>
        <a:spcAft>
          <a:spcPct val="0"/>
        </a:spcAft>
        <a:defRPr sz="4600">
          <a:solidFill>
            <a:schemeClr val="tx2"/>
          </a:solidFill>
          <a:latin typeface="Arial" charset="0"/>
          <a:ea typeface="SimSun" pitchFamily="2" charset="-122"/>
        </a:defRPr>
      </a:lvl9pPr>
    </p:titleStyle>
    <p:bodyStyle>
      <a:lvl1pPr marL="358775" indent="-358775" algn="l" defTabSz="955675" rtl="0" eaLnBrk="0" fontAlgn="base" hangingPunct="0">
        <a:spcBef>
          <a:spcPct val="20000"/>
        </a:spcBef>
        <a:spcAft>
          <a:spcPct val="0"/>
        </a:spcAft>
        <a:buChar char="•"/>
        <a:defRPr sz="2200" b="1">
          <a:solidFill>
            <a:schemeClr val="tx1"/>
          </a:solidFill>
          <a:latin typeface="+mn-lt"/>
          <a:ea typeface="宋体" pitchFamily="2" charset="-122"/>
          <a:cs typeface="+mn-cs"/>
        </a:defRPr>
      </a:lvl1pPr>
      <a:lvl2pPr marL="777875" indent="-298450" algn="l" defTabSz="955675" rtl="0" eaLnBrk="0" fontAlgn="base" hangingPunct="0">
        <a:spcBef>
          <a:spcPct val="20000"/>
        </a:spcBef>
        <a:spcAft>
          <a:spcPct val="0"/>
        </a:spcAft>
        <a:buChar char="–"/>
        <a:defRPr sz="2200">
          <a:solidFill>
            <a:schemeClr val="tx1"/>
          </a:solidFill>
          <a:latin typeface="+mn-lt"/>
          <a:ea typeface="宋体" pitchFamily="2" charset="-122"/>
        </a:defRPr>
      </a:lvl2pPr>
      <a:lvl3pPr marL="1196975" indent="-239713" algn="l" defTabSz="955675" rtl="0" eaLnBrk="0" fontAlgn="base" hangingPunct="0">
        <a:spcBef>
          <a:spcPct val="20000"/>
        </a:spcBef>
        <a:spcAft>
          <a:spcPct val="0"/>
        </a:spcAft>
        <a:buChar char="•"/>
        <a:defRPr sz="2200">
          <a:solidFill>
            <a:schemeClr val="tx1"/>
          </a:solidFill>
          <a:latin typeface="+mn-lt"/>
          <a:ea typeface="宋体" pitchFamily="2" charset="-122"/>
        </a:defRPr>
      </a:lvl3pPr>
      <a:lvl4pPr marL="1676400" indent="-239713" algn="l" defTabSz="955675" rtl="0" eaLnBrk="0" fontAlgn="base" hangingPunct="0">
        <a:spcBef>
          <a:spcPct val="20000"/>
        </a:spcBef>
        <a:spcAft>
          <a:spcPct val="0"/>
        </a:spcAft>
        <a:buChar char="–"/>
        <a:defRPr sz="2200">
          <a:solidFill>
            <a:schemeClr val="tx1"/>
          </a:solidFill>
          <a:latin typeface="+mn-lt"/>
          <a:ea typeface="宋体" pitchFamily="2" charset="-122"/>
        </a:defRPr>
      </a:lvl4pPr>
      <a:lvl5pPr marL="2154238" indent="-238125" algn="l" defTabSz="955675" rtl="0" eaLnBrk="0" fontAlgn="base" hangingPunct="0">
        <a:spcBef>
          <a:spcPct val="20000"/>
        </a:spcBef>
        <a:spcAft>
          <a:spcPct val="0"/>
        </a:spcAft>
        <a:buChar char="»"/>
        <a:defRPr sz="2200">
          <a:solidFill>
            <a:schemeClr val="tx1"/>
          </a:solidFill>
          <a:latin typeface="+mn-lt"/>
          <a:ea typeface="宋体" pitchFamily="2" charset="-122"/>
        </a:defRPr>
      </a:lvl5pPr>
      <a:lvl6pPr marL="2584459" indent="-238887" algn="l" defTabSz="957042" rtl="0" eaLnBrk="1" fontAlgn="base" hangingPunct="1">
        <a:spcBef>
          <a:spcPct val="20000"/>
        </a:spcBef>
        <a:spcAft>
          <a:spcPct val="0"/>
        </a:spcAft>
        <a:buChar char="»"/>
        <a:defRPr sz="2100">
          <a:solidFill>
            <a:schemeClr val="tx1"/>
          </a:solidFill>
          <a:latin typeface="+mn-lt"/>
          <a:ea typeface="+mn-ea"/>
        </a:defRPr>
      </a:lvl6pPr>
      <a:lvl7pPr marL="3014456" indent="-238887" algn="l" defTabSz="957042" rtl="0" eaLnBrk="1" fontAlgn="base" hangingPunct="1">
        <a:spcBef>
          <a:spcPct val="20000"/>
        </a:spcBef>
        <a:spcAft>
          <a:spcPct val="0"/>
        </a:spcAft>
        <a:buChar char="»"/>
        <a:defRPr sz="2100">
          <a:solidFill>
            <a:schemeClr val="tx1"/>
          </a:solidFill>
          <a:latin typeface="+mn-lt"/>
          <a:ea typeface="+mn-ea"/>
        </a:defRPr>
      </a:lvl7pPr>
      <a:lvl8pPr marL="3444452" indent="-238887" algn="l" defTabSz="957042" rtl="0" eaLnBrk="1" fontAlgn="base" hangingPunct="1">
        <a:spcBef>
          <a:spcPct val="20000"/>
        </a:spcBef>
        <a:spcAft>
          <a:spcPct val="0"/>
        </a:spcAft>
        <a:buChar char="»"/>
        <a:defRPr sz="2100">
          <a:solidFill>
            <a:schemeClr val="tx1"/>
          </a:solidFill>
          <a:latin typeface="+mn-lt"/>
          <a:ea typeface="+mn-ea"/>
        </a:defRPr>
      </a:lvl8pPr>
      <a:lvl9pPr marL="3874449" indent="-238887" algn="l" defTabSz="957042" rtl="0" eaLnBrk="1" fontAlgn="base" hangingPunct="1">
        <a:spcBef>
          <a:spcPct val="20000"/>
        </a:spcBef>
        <a:spcAft>
          <a:spcPct val="0"/>
        </a:spcAft>
        <a:buChar char="»"/>
        <a:defRPr sz="2100">
          <a:solidFill>
            <a:schemeClr val="tx1"/>
          </a:solidFill>
          <a:latin typeface="+mn-lt"/>
          <a:ea typeface="+mn-ea"/>
        </a:defRPr>
      </a:lvl9pPr>
    </p:bodyStyle>
    <p:otherStyle>
      <a:defPPr>
        <a:defRPr lang="zh-CN"/>
      </a:defPPr>
      <a:lvl1pPr marL="0" algn="l" defTabSz="859993" rtl="0" eaLnBrk="1" latinLnBrk="0" hangingPunct="1">
        <a:defRPr sz="1700" kern="1200">
          <a:solidFill>
            <a:schemeClr val="tx1"/>
          </a:solidFill>
          <a:latin typeface="+mn-lt"/>
          <a:ea typeface="+mn-ea"/>
          <a:cs typeface="+mn-cs"/>
        </a:defRPr>
      </a:lvl1pPr>
      <a:lvl2pPr marL="429997" algn="l" defTabSz="859993" rtl="0" eaLnBrk="1" latinLnBrk="0" hangingPunct="1">
        <a:defRPr sz="1700" kern="1200">
          <a:solidFill>
            <a:schemeClr val="tx1"/>
          </a:solidFill>
          <a:latin typeface="+mn-lt"/>
          <a:ea typeface="+mn-ea"/>
          <a:cs typeface="+mn-cs"/>
        </a:defRPr>
      </a:lvl2pPr>
      <a:lvl3pPr marL="859993" algn="l" defTabSz="859993" rtl="0" eaLnBrk="1" latinLnBrk="0" hangingPunct="1">
        <a:defRPr sz="1700" kern="1200">
          <a:solidFill>
            <a:schemeClr val="tx1"/>
          </a:solidFill>
          <a:latin typeface="+mn-lt"/>
          <a:ea typeface="+mn-ea"/>
          <a:cs typeface="+mn-cs"/>
        </a:defRPr>
      </a:lvl3pPr>
      <a:lvl4pPr marL="1289990" algn="l" defTabSz="859993" rtl="0" eaLnBrk="1" latinLnBrk="0" hangingPunct="1">
        <a:defRPr sz="1700" kern="1200">
          <a:solidFill>
            <a:schemeClr val="tx1"/>
          </a:solidFill>
          <a:latin typeface="+mn-lt"/>
          <a:ea typeface="+mn-ea"/>
          <a:cs typeface="+mn-cs"/>
        </a:defRPr>
      </a:lvl4pPr>
      <a:lvl5pPr marL="1719986" algn="l" defTabSz="859993" rtl="0" eaLnBrk="1" latinLnBrk="0" hangingPunct="1">
        <a:defRPr sz="1700" kern="1200">
          <a:solidFill>
            <a:schemeClr val="tx1"/>
          </a:solidFill>
          <a:latin typeface="+mn-lt"/>
          <a:ea typeface="+mn-ea"/>
          <a:cs typeface="+mn-cs"/>
        </a:defRPr>
      </a:lvl5pPr>
      <a:lvl6pPr marL="2149983" algn="l" defTabSz="859993" rtl="0" eaLnBrk="1" latinLnBrk="0" hangingPunct="1">
        <a:defRPr sz="1700" kern="1200">
          <a:solidFill>
            <a:schemeClr val="tx1"/>
          </a:solidFill>
          <a:latin typeface="+mn-lt"/>
          <a:ea typeface="+mn-ea"/>
          <a:cs typeface="+mn-cs"/>
        </a:defRPr>
      </a:lvl6pPr>
      <a:lvl7pPr marL="2579980" algn="l" defTabSz="859993" rtl="0" eaLnBrk="1" latinLnBrk="0" hangingPunct="1">
        <a:defRPr sz="1700" kern="1200">
          <a:solidFill>
            <a:schemeClr val="tx1"/>
          </a:solidFill>
          <a:latin typeface="+mn-lt"/>
          <a:ea typeface="+mn-ea"/>
          <a:cs typeface="+mn-cs"/>
        </a:defRPr>
      </a:lvl7pPr>
      <a:lvl8pPr marL="3009976" algn="l" defTabSz="859993" rtl="0" eaLnBrk="1" latinLnBrk="0" hangingPunct="1">
        <a:defRPr sz="1700" kern="1200">
          <a:solidFill>
            <a:schemeClr val="tx1"/>
          </a:solidFill>
          <a:latin typeface="+mn-lt"/>
          <a:ea typeface="+mn-ea"/>
          <a:cs typeface="+mn-cs"/>
        </a:defRPr>
      </a:lvl8pPr>
      <a:lvl9pPr marL="3439973" algn="l" defTabSz="859993"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j-lt"/>
                <a:ea typeface="楷体_GB2312" pitchFamily="49" charset="-122"/>
              </a:defRPr>
            </a:lvl1pPr>
          </a:lstStyle>
          <a:p>
            <a:pPr>
              <a:defRPr/>
            </a:pPr>
            <a:fld id="{71206B3C-2634-4DAF-8D6C-DA9F55FA78F0}" type="slidenum">
              <a:rPr lang="en-US"/>
              <a:pPr>
                <a:defRPr/>
              </a:pPr>
              <a:t>‹#›</a:t>
            </a:fld>
            <a:endParaRPr lang="en-US"/>
          </a:p>
        </p:txBody>
      </p:sp>
      <p:sp>
        <p:nvSpPr>
          <p:cNvPr id="4099"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4100"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spd="slow">
    <p:blinds/>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alibri" pitchFamily="34" charset="0"/>
        </a:defRPr>
      </a:lvl2pPr>
      <a:lvl3pPr algn="l" rtl="0" eaLnBrk="0" fontAlgn="base" hangingPunct="0">
        <a:spcBef>
          <a:spcPct val="0"/>
        </a:spcBef>
        <a:spcAft>
          <a:spcPct val="0"/>
        </a:spcAft>
        <a:defRPr sz="2800" b="1">
          <a:solidFill>
            <a:schemeClr val="tx2"/>
          </a:solidFill>
          <a:latin typeface="Calibri" pitchFamily="34" charset="0"/>
        </a:defRPr>
      </a:lvl3pPr>
      <a:lvl4pPr algn="l" rtl="0" eaLnBrk="0" fontAlgn="base" hangingPunct="0">
        <a:spcBef>
          <a:spcPct val="0"/>
        </a:spcBef>
        <a:spcAft>
          <a:spcPct val="0"/>
        </a:spcAft>
        <a:defRPr sz="2800" b="1">
          <a:solidFill>
            <a:schemeClr val="tx2"/>
          </a:solidFill>
          <a:latin typeface="Calibri" pitchFamily="34" charset="0"/>
        </a:defRPr>
      </a:lvl4pPr>
      <a:lvl5pPr algn="l" rtl="0" eaLnBrk="0" fontAlgn="base" hangingPunct="0">
        <a:spcBef>
          <a:spcPct val="0"/>
        </a:spcBef>
        <a:spcAft>
          <a:spcPct val="0"/>
        </a:spcAft>
        <a:defRPr sz="2800" b="1">
          <a:solidFill>
            <a:schemeClr val="tx2"/>
          </a:solidFill>
          <a:latin typeface="Calibri" pitchFamily="34" charset="0"/>
        </a:defRPr>
      </a:lvl5pPr>
      <a:lvl6pPr marL="457200" algn="l" rtl="0" eaLnBrk="0" fontAlgn="base" hangingPunct="0">
        <a:spcBef>
          <a:spcPct val="0"/>
        </a:spcBef>
        <a:spcAft>
          <a:spcPct val="0"/>
        </a:spcAft>
        <a:defRPr sz="2800" b="1">
          <a:solidFill>
            <a:schemeClr val="tx2"/>
          </a:solidFill>
          <a:latin typeface="Calibri" pitchFamily="34" charset="0"/>
        </a:defRPr>
      </a:lvl6pPr>
      <a:lvl7pPr marL="914400" algn="l" rtl="0" eaLnBrk="0" fontAlgn="base" hangingPunct="0">
        <a:spcBef>
          <a:spcPct val="0"/>
        </a:spcBef>
        <a:spcAft>
          <a:spcPct val="0"/>
        </a:spcAft>
        <a:defRPr sz="2800" b="1">
          <a:solidFill>
            <a:schemeClr val="tx2"/>
          </a:solidFill>
          <a:latin typeface="Calibri" pitchFamily="34" charset="0"/>
        </a:defRPr>
      </a:lvl7pPr>
      <a:lvl8pPr marL="1371600" algn="l" rtl="0" eaLnBrk="0" fontAlgn="base" hangingPunct="0">
        <a:spcBef>
          <a:spcPct val="0"/>
        </a:spcBef>
        <a:spcAft>
          <a:spcPct val="0"/>
        </a:spcAft>
        <a:defRPr sz="2800" b="1">
          <a:solidFill>
            <a:schemeClr val="tx2"/>
          </a:solidFill>
          <a:latin typeface="Calibri" pitchFamily="34" charset="0"/>
        </a:defRPr>
      </a:lvl8pPr>
      <a:lvl9pPr marL="1828800" algn="l" rtl="0" eaLnBrk="0" fontAlgn="base" hangingPunct="0">
        <a:spcBef>
          <a:spcPct val="0"/>
        </a:spcBef>
        <a:spcAft>
          <a:spcPct val="0"/>
        </a:spcAft>
        <a:defRPr sz="2800" b="1">
          <a:solidFill>
            <a:schemeClr val="tx2"/>
          </a:solidFill>
          <a:latin typeface="Calibri" pitchFamily="34" charset="0"/>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defRPr>
      </a:lvl5pPr>
      <a:lvl6pPr marL="2743200" indent="-457200" algn="l" rtl="0" eaLnBrk="0" fontAlgn="base" hangingPunct="0">
        <a:lnSpc>
          <a:spcPct val="150000"/>
        </a:lnSpc>
        <a:spcBef>
          <a:spcPct val="20000"/>
        </a:spcBef>
        <a:spcAft>
          <a:spcPct val="0"/>
        </a:spcAft>
        <a:buChar char="»"/>
        <a:defRPr sz="2400" b="1">
          <a:solidFill>
            <a:schemeClr val="tx1"/>
          </a:solidFill>
          <a:latin typeface="+mj-lt"/>
        </a:defRPr>
      </a:lvl6pPr>
      <a:lvl7pPr marL="3200400" indent="-457200" algn="l" rtl="0" eaLnBrk="0" fontAlgn="base" hangingPunct="0">
        <a:lnSpc>
          <a:spcPct val="150000"/>
        </a:lnSpc>
        <a:spcBef>
          <a:spcPct val="20000"/>
        </a:spcBef>
        <a:spcAft>
          <a:spcPct val="0"/>
        </a:spcAft>
        <a:buChar char="»"/>
        <a:defRPr sz="2400" b="1">
          <a:solidFill>
            <a:schemeClr val="tx1"/>
          </a:solidFill>
          <a:latin typeface="+mj-lt"/>
        </a:defRPr>
      </a:lvl7pPr>
      <a:lvl8pPr marL="3657600" indent="-457200" algn="l" rtl="0" eaLnBrk="0" fontAlgn="base" hangingPunct="0">
        <a:lnSpc>
          <a:spcPct val="150000"/>
        </a:lnSpc>
        <a:spcBef>
          <a:spcPct val="20000"/>
        </a:spcBef>
        <a:spcAft>
          <a:spcPct val="0"/>
        </a:spcAft>
        <a:buChar char="»"/>
        <a:defRPr sz="2400" b="1">
          <a:solidFill>
            <a:schemeClr val="tx1"/>
          </a:solidFill>
          <a:latin typeface="+mj-lt"/>
        </a:defRPr>
      </a:lvl8pPr>
      <a:lvl9pPr marL="4114800" indent="-457200" algn="l" rtl="0" eaLnBrk="0" fontAlgn="base" hangingPunct="0">
        <a:lnSpc>
          <a:spcPct val="150000"/>
        </a:lnSpc>
        <a:spcBef>
          <a:spcPct val="20000"/>
        </a:spcBef>
        <a:spcAft>
          <a:spcPct val="0"/>
        </a:spcAft>
        <a:buChar char="»"/>
        <a:defRPr sz="2400" b="1">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u="none">
                <a:latin typeface="+mj-lt"/>
                <a:ea typeface="楷体_GB2312" pitchFamily="49" charset="-122"/>
              </a:defRPr>
            </a:lvl1pPr>
          </a:lstStyle>
          <a:p>
            <a:pPr>
              <a:defRPr/>
            </a:pPr>
            <a:fld id="{C43A4399-9144-4A2A-9E7A-67EDB6B797C7}" type="slidenum">
              <a:rPr lang="en-US" altLang="zh-CN"/>
              <a:pPr>
                <a:defRPr/>
              </a:pPr>
              <a:t>‹#›</a:t>
            </a:fld>
            <a:endParaRPr lang="en-US" altLang="zh-CN"/>
          </a:p>
        </p:txBody>
      </p:sp>
      <p:sp>
        <p:nvSpPr>
          <p:cNvPr id="2194437"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13316"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Lst>
  <p:transition spd="slow">
    <p:blinds/>
  </p:transition>
  <p:hf hdr="0" ftr="0" dt="0"/>
  <p:txStyles>
    <p:titleStyle>
      <a:lvl1pPr algn="l" rtl="0" eaLnBrk="0" fontAlgn="base" hangingPunct="0">
        <a:spcBef>
          <a:spcPct val="0"/>
        </a:spcBef>
        <a:spcAft>
          <a:spcPct val="0"/>
        </a:spcAft>
        <a:defRPr sz="2800" b="1">
          <a:solidFill>
            <a:schemeClr val="tx2"/>
          </a:solidFill>
          <a:effectLst>
            <a:outerShdw blurRad="38100" dist="38100" dir="2700000" algn="tl">
              <a:srgbClr val="C0C0C0"/>
            </a:outerShdw>
          </a:effectLst>
          <a:latin typeface="+mj-lt"/>
          <a:ea typeface="宋体" pitchFamily="2" charset="-122"/>
          <a:cs typeface="+mj-cs"/>
        </a:defRPr>
      </a:lvl1pPr>
      <a:lvl2pPr algn="l" rtl="0" eaLnBrk="0" fontAlgn="base" hangingPunct="0">
        <a:spcBef>
          <a:spcPct val="0"/>
        </a:spcBef>
        <a:spcAft>
          <a:spcPct val="0"/>
        </a:spcAft>
        <a:defRPr sz="2800" b="1">
          <a:solidFill>
            <a:schemeClr val="tx2"/>
          </a:solidFill>
          <a:effectLst>
            <a:outerShdw blurRad="38100" dist="38100" dir="2700000" algn="tl">
              <a:srgbClr val="C0C0C0"/>
            </a:outerShdw>
          </a:effectLst>
          <a:latin typeface="Calibri" pitchFamily="34" charset="0"/>
          <a:ea typeface="宋体" pitchFamily="2" charset="-122"/>
        </a:defRPr>
      </a:lvl2pPr>
      <a:lvl3pPr algn="l" rtl="0" eaLnBrk="0" fontAlgn="base" hangingPunct="0">
        <a:spcBef>
          <a:spcPct val="0"/>
        </a:spcBef>
        <a:spcAft>
          <a:spcPct val="0"/>
        </a:spcAft>
        <a:defRPr sz="2800" b="1">
          <a:solidFill>
            <a:schemeClr val="tx2"/>
          </a:solidFill>
          <a:effectLst>
            <a:outerShdw blurRad="38100" dist="38100" dir="2700000" algn="tl">
              <a:srgbClr val="C0C0C0"/>
            </a:outerShdw>
          </a:effectLst>
          <a:latin typeface="Calibri" pitchFamily="34" charset="0"/>
          <a:ea typeface="宋体" pitchFamily="2" charset="-122"/>
        </a:defRPr>
      </a:lvl3pPr>
      <a:lvl4pPr algn="l" rtl="0" eaLnBrk="0" fontAlgn="base" hangingPunct="0">
        <a:spcBef>
          <a:spcPct val="0"/>
        </a:spcBef>
        <a:spcAft>
          <a:spcPct val="0"/>
        </a:spcAft>
        <a:defRPr sz="2800" b="1">
          <a:solidFill>
            <a:schemeClr val="tx2"/>
          </a:solidFill>
          <a:effectLst>
            <a:outerShdw blurRad="38100" dist="38100" dir="2700000" algn="tl">
              <a:srgbClr val="C0C0C0"/>
            </a:outerShdw>
          </a:effectLst>
          <a:latin typeface="Calibri" pitchFamily="34" charset="0"/>
          <a:ea typeface="宋体" pitchFamily="2" charset="-122"/>
        </a:defRPr>
      </a:lvl4pPr>
      <a:lvl5pPr algn="l" rtl="0" eaLnBrk="0" fontAlgn="base" hangingPunct="0">
        <a:spcBef>
          <a:spcPct val="0"/>
        </a:spcBef>
        <a:spcAft>
          <a:spcPct val="0"/>
        </a:spcAft>
        <a:defRPr sz="2800" b="1">
          <a:solidFill>
            <a:schemeClr val="tx2"/>
          </a:solidFill>
          <a:effectLst>
            <a:outerShdw blurRad="38100" dist="38100" dir="2700000" algn="tl">
              <a:srgbClr val="C0C0C0"/>
            </a:outerShdw>
          </a:effectLst>
          <a:latin typeface="Calibri" pitchFamily="34" charset="0"/>
          <a:ea typeface="宋体" pitchFamily="2" charset="-122"/>
        </a:defRPr>
      </a:lvl5pPr>
      <a:lvl6pPr marL="457200" algn="l" rtl="0" fontAlgn="base">
        <a:spcBef>
          <a:spcPct val="0"/>
        </a:spcBef>
        <a:spcAft>
          <a:spcPct val="0"/>
        </a:spcAft>
        <a:defRPr sz="3200" b="1">
          <a:solidFill>
            <a:schemeClr val="tx2"/>
          </a:solidFill>
          <a:effectLst>
            <a:outerShdw blurRad="38100" dist="38100" dir="2700000" algn="tl">
              <a:srgbClr val="C0C0C0"/>
            </a:outerShdw>
          </a:effectLst>
          <a:latin typeface="楷体_GB2312" pitchFamily="49" charset="-122"/>
          <a:ea typeface="宋体" pitchFamily="2" charset="-122"/>
        </a:defRPr>
      </a:lvl6pPr>
      <a:lvl7pPr marL="914400" algn="l" rtl="0" fontAlgn="base">
        <a:spcBef>
          <a:spcPct val="0"/>
        </a:spcBef>
        <a:spcAft>
          <a:spcPct val="0"/>
        </a:spcAft>
        <a:defRPr sz="3200" b="1">
          <a:solidFill>
            <a:schemeClr val="tx2"/>
          </a:solidFill>
          <a:effectLst>
            <a:outerShdw blurRad="38100" dist="38100" dir="2700000" algn="tl">
              <a:srgbClr val="C0C0C0"/>
            </a:outerShdw>
          </a:effectLst>
          <a:latin typeface="楷体_GB2312" pitchFamily="49" charset="-122"/>
          <a:ea typeface="宋体" pitchFamily="2" charset="-122"/>
        </a:defRPr>
      </a:lvl7pPr>
      <a:lvl8pPr marL="1371600" algn="l" rtl="0" fontAlgn="base">
        <a:spcBef>
          <a:spcPct val="0"/>
        </a:spcBef>
        <a:spcAft>
          <a:spcPct val="0"/>
        </a:spcAft>
        <a:defRPr sz="3200" b="1">
          <a:solidFill>
            <a:schemeClr val="tx2"/>
          </a:solidFill>
          <a:effectLst>
            <a:outerShdw blurRad="38100" dist="38100" dir="2700000" algn="tl">
              <a:srgbClr val="C0C0C0"/>
            </a:outerShdw>
          </a:effectLst>
          <a:latin typeface="楷体_GB2312" pitchFamily="49" charset="-122"/>
          <a:ea typeface="宋体" pitchFamily="2" charset="-122"/>
        </a:defRPr>
      </a:lvl8pPr>
      <a:lvl9pPr marL="1828800" algn="l" rtl="0" fontAlgn="base">
        <a:spcBef>
          <a:spcPct val="0"/>
        </a:spcBef>
        <a:spcAft>
          <a:spcPct val="0"/>
        </a:spcAft>
        <a:defRPr sz="3200" b="1">
          <a:solidFill>
            <a:schemeClr val="tx2"/>
          </a:solidFill>
          <a:effectLst>
            <a:outerShdw blurRad="38100" dist="38100" dir="2700000" algn="tl">
              <a:srgbClr val="C0C0C0"/>
            </a:outerShdw>
          </a:effectLst>
          <a:latin typeface="楷体_GB2312" pitchFamily="49" charset="-122"/>
          <a:ea typeface="宋体" pitchFamily="2" charset="-122"/>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ea typeface="+mn-ea"/>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ea typeface="+mn-ea"/>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ea typeface="+mn-ea"/>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ea typeface="+mn-ea"/>
        </a:defRPr>
      </a:lvl5pPr>
      <a:lvl6pPr marL="2743200" indent="-457200" algn="l" rtl="0" fontAlgn="base">
        <a:lnSpc>
          <a:spcPct val="150000"/>
        </a:lnSpc>
        <a:spcBef>
          <a:spcPct val="20000"/>
        </a:spcBef>
        <a:spcAft>
          <a:spcPct val="0"/>
        </a:spcAft>
        <a:defRPr sz="2400" b="1">
          <a:solidFill>
            <a:schemeClr val="tx1"/>
          </a:solidFill>
          <a:latin typeface="+mj-lt"/>
          <a:ea typeface="+mn-ea"/>
        </a:defRPr>
      </a:lvl6pPr>
      <a:lvl7pPr marL="3200400" indent="-457200" algn="l" rtl="0" fontAlgn="base">
        <a:lnSpc>
          <a:spcPct val="150000"/>
        </a:lnSpc>
        <a:spcBef>
          <a:spcPct val="20000"/>
        </a:spcBef>
        <a:spcAft>
          <a:spcPct val="0"/>
        </a:spcAft>
        <a:defRPr sz="2400" b="1">
          <a:solidFill>
            <a:schemeClr val="tx1"/>
          </a:solidFill>
          <a:latin typeface="+mj-lt"/>
          <a:ea typeface="+mn-ea"/>
        </a:defRPr>
      </a:lvl7pPr>
      <a:lvl8pPr marL="3657600" indent="-457200" algn="l" rtl="0" fontAlgn="base">
        <a:lnSpc>
          <a:spcPct val="150000"/>
        </a:lnSpc>
        <a:spcBef>
          <a:spcPct val="20000"/>
        </a:spcBef>
        <a:spcAft>
          <a:spcPct val="0"/>
        </a:spcAft>
        <a:defRPr sz="2400" b="1">
          <a:solidFill>
            <a:schemeClr val="tx1"/>
          </a:solidFill>
          <a:latin typeface="+mj-lt"/>
          <a:ea typeface="+mn-ea"/>
        </a:defRPr>
      </a:lvl8pPr>
      <a:lvl9pPr marL="4114800" indent="-457200" algn="l" rtl="0" fontAlgn="base">
        <a:lnSpc>
          <a:spcPct val="150000"/>
        </a:lnSpc>
        <a:spcBef>
          <a:spcPct val="20000"/>
        </a:spcBef>
        <a:spcAft>
          <a:spcPct val="0"/>
        </a:spcAft>
        <a:defRPr sz="2400" b="1">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j-lt"/>
                <a:ea typeface="楷体_GB2312" pitchFamily="49" charset="-122"/>
              </a:defRPr>
            </a:lvl1pPr>
          </a:lstStyle>
          <a:p>
            <a:pPr>
              <a:defRPr/>
            </a:pPr>
            <a:fld id="{71206B3C-2634-4DAF-8D6C-DA9F55FA78F0}" type="slidenum">
              <a:rPr lang="en-US">
                <a:solidFill>
                  <a:srgbClr val="000000"/>
                </a:solidFill>
              </a:rPr>
              <a:pPr>
                <a:defRPr/>
              </a:pPr>
              <a:t>‹#›</a:t>
            </a:fld>
            <a:endParaRPr lang="en-US">
              <a:solidFill>
                <a:srgbClr val="000000"/>
              </a:solidFill>
            </a:endParaRPr>
          </a:p>
        </p:txBody>
      </p:sp>
      <p:sp>
        <p:nvSpPr>
          <p:cNvPr id="4099"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4100"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4025" r:id="rId12"/>
  </p:sldLayoutIdLst>
  <p:transition spd="slow">
    <p:blinds/>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alibri" pitchFamily="34" charset="0"/>
        </a:defRPr>
      </a:lvl2pPr>
      <a:lvl3pPr algn="l" rtl="0" eaLnBrk="0" fontAlgn="base" hangingPunct="0">
        <a:spcBef>
          <a:spcPct val="0"/>
        </a:spcBef>
        <a:spcAft>
          <a:spcPct val="0"/>
        </a:spcAft>
        <a:defRPr sz="2800" b="1">
          <a:solidFill>
            <a:schemeClr val="tx2"/>
          </a:solidFill>
          <a:latin typeface="Calibri" pitchFamily="34" charset="0"/>
        </a:defRPr>
      </a:lvl3pPr>
      <a:lvl4pPr algn="l" rtl="0" eaLnBrk="0" fontAlgn="base" hangingPunct="0">
        <a:spcBef>
          <a:spcPct val="0"/>
        </a:spcBef>
        <a:spcAft>
          <a:spcPct val="0"/>
        </a:spcAft>
        <a:defRPr sz="2800" b="1">
          <a:solidFill>
            <a:schemeClr val="tx2"/>
          </a:solidFill>
          <a:latin typeface="Calibri" pitchFamily="34" charset="0"/>
        </a:defRPr>
      </a:lvl4pPr>
      <a:lvl5pPr algn="l" rtl="0" eaLnBrk="0" fontAlgn="base" hangingPunct="0">
        <a:spcBef>
          <a:spcPct val="0"/>
        </a:spcBef>
        <a:spcAft>
          <a:spcPct val="0"/>
        </a:spcAft>
        <a:defRPr sz="2800" b="1">
          <a:solidFill>
            <a:schemeClr val="tx2"/>
          </a:solidFill>
          <a:latin typeface="Calibri" pitchFamily="34" charset="0"/>
        </a:defRPr>
      </a:lvl5pPr>
      <a:lvl6pPr marL="457200" algn="l" rtl="0" eaLnBrk="0" fontAlgn="base" hangingPunct="0">
        <a:spcBef>
          <a:spcPct val="0"/>
        </a:spcBef>
        <a:spcAft>
          <a:spcPct val="0"/>
        </a:spcAft>
        <a:defRPr sz="2800" b="1">
          <a:solidFill>
            <a:schemeClr val="tx2"/>
          </a:solidFill>
          <a:latin typeface="Calibri" pitchFamily="34" charset="0"/>
        </a:defRPr>
      </a:lvl6pPr>
      <a:lvl7pPr marL="914400" algn="l" rtl="0" eaLnBrk="0" fontAlgn="base" hangingPunct="0">
        <a:spcBef>
          <a:spcPct val="0"/>
        </a:spcBef>
        <a:spcAft>
          <a:spcPct val="0"/>
        </a:spcAft>
        <a:defRPr sz="2800" b="1">
          <a:solidFill>
            <a:schemeClr val="tx2"/>
          </a:solidFill>
          <a:latin typeface="Calibri" pitchFamily="34" charset="0"/>
        </a:defRPr>
      </a:lvl7pPr>
      <a:lvl8pPr marL="1371600" algn="l" rtl="0" eaLnBrk="0" fontAlgn="base" hangingPunct="0">
        <a:spcBef>
          <a:spcPct val="0"/>
        </a:spcBef>
        <a:spcAft>
          <a:spcPct val="0"/>
        </a:spcAft>
        <a:defRPr sz="2800" b="1">
          <a:solidFill>
            <a:schemeClr val="tx2"/>
          </a:solidFill>
          <a:latin typeface="Calibri" pitchFamily="34" charset="0"/>
        </a:defRPr>
      </a:lvl8pPr>
      <a:lvl9pPr marL="1828800" algn="l" rtl="0" eaLnBrk="0" fontAlgn="base" hangingPunct="0">
        <a:spcBef>
          <a:spcPct val="0"/>
        </a:spcBef>
        <a:spcAft>
          <a:spcPct val="0"/>
        </a:spcAft>
        <a:defRPr sz="2800" b="1">
          <a:solidFill>
            <a:schemeClr val="tx2"/>
          </a:solidFill>
          <a:latin typeface="Calibri" pitchFamily="34" charset="0"/>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defRPr>
      </a:lvl5pPr>
      <a:lvl6pPr marL="2743200" indent="-457200" algn="l" rtl="0" eaLnBrk="0" fontAlgn="base" hangingPunct="0">
        <a:lnSpc>
          <a:spcPct val="150000"/>
        </a:lnSpc>
        <a:spcBef>
          <a:spcPct val="20000"/>
        </a:spcBef>
        <a:spcAft>
          <a:spcPct val="0"/>
        </a:spcAft>
        <a:buChar char="»"/>
        <a:defRPr sz="2400" b="1">
          <a:solidFill>
            <a:schemeClr val="tx1"/>
          </a:solidFill>
          <a:latin typeface="+mj-lt"/>
        </a:defRPr>
      </a:lvl6pPr>
      <a:lvl7pPr marL="3200400" indent="-457200" algn="l" rtl="0" eaLnBrk="0" fontAlgn="base" hangingPunct="0">
        <a:lnSpc>
          <a:spcPct val="150000"/>
        </a:lnSpc>
        <a:spcBef>
          <a:spcPct val="20000"/>
        </a:spcBef>
        <a:spcAft>
          <a:spcPct val="0"/>
        </a:spcAft>
        <a:buChar char="»"/>
        <a:defRPr sz="2400" b="1">
          <a:solidFill>
            <a:schemeClr val="tx1"/>
          </a:solidFill>
          <a:latin typeface="+mj-lt"/>
        </a:defRPr>
      </a:lvl7pPr>
      <a:lvl8pPr marL="3657600" indent="-457200" algn="l" rtl="0" eaLnBrk="0" fontAlgn="base" hangingPunct="0">
        <a:lnSpc>
          <a:spcPct val="150000"/>
        </a:lnSpc>
        <a:spcBef>
          <a:spcPct val="20000"/>
        </a:spcBef>
        <a:spcAft>
          <a:spcPct val="0"/>
        </a:spcAft>
        <a:buChar char="»"/>
        <a:defRPr sz="2400" b="1">
          <a:solidFill>
            <a:schemeClr val="tx1"/>
          </a:solidFill>
          <a:latin typeface="+mj-lt"/>
        </a:defRPr>
      </a:lvl8pPr>
      <a:lvl9pPr marL="4114800" indent="-457200" algn="l" rtl="0" eaLnBrk="0" fontAlgn="base" hangingPunct="0">
        <a:lnSpc>
          <a:spcPct val="150000"/>
        </a:lnSpc>
        <a:spcBef>
          <a:spcPct val="20000"/>
        </a:spcBef>
        <a:spcAft>
          <a:spcPct val="0"/>
        </a:spcAft>
        <a:buChar char="»"/>
        <a:defRPr sz="2400" b="1">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j-lt"/>
                <a:ea typeface="楷体_GB2312" pitchFamily="49" charset="-122"/>
              </a:defRPr>
            </a:lvl1pPr>
          </a:lstStyle>
          <a:p>
            <a:pPr>
              <a:defRPr/>
            </a:pPr>
            <a:fld id="{71206B3C-2634-4DAF-8D6C-DA9F55FA78F0}" type="slidenum">
              <a:rPr lang="en-US">
                <a:solidFill>
                  <a:srgbClr val="000000"/>
                </a:solidFill>
              </a:rPr>
              <a:pPr>
                <a:defRPr/>
              </a:pPr>
              <a:t>‹#›</a:t>
            </a:fld>
            <a:endParaRPr lang="en-US">
              <a:solidFill>
                <a:srgbClr val="000000"/>
              </a:solidFill>
            </a:endParaRPr>
          </a:p>
        </p:txBody>
      </p:sp>
      <p:sp>
        <p:nvSpPr>
          <p:cNvPr id="4099"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4100"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ransition spd="slow">
    <p:blinds/>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alibri" pitchFamily="34" charset="0"/>
        </a:defRPr>
      </a:lvl2pPr>
      <a:lvl3pPr algn="l" rtl="0" eaLnBrk="0" fontAlgn="base" hangingPunct="0">
        <a:spcBef>
          <a:spcPct val="0"/>
        </a:spcBef>
        <a:spcAft>
          <a:spcPct val="0"/>
        </a:spcAft>
        <a:defRPr sz="2800" b="1">
          <a:solidFill>
            <a:schemeClr val="tx2"/>
          </a:solidFill>
          <a:latin typeface="Calibri" pitchFamily="34" charset="0"/>
        </a:defRPr>
      </a:lvl3pPr>
      <a:lvl4pPr algn="l" rtl="0" eaLnBrk="0" fontAlgn="base" hangingPunct="0">
        <a:spcBef>
          <a:spcPct val="0"/>
        </a:spcBef>
        <a:spcAft>
          <a:spcPct val="0"/>
        </a:spcAft>
        <a:defRPr sz="2800" b="1">
          <a:solidFill>
            <a:schemeClr val="tx2"/>
          </a:solidFill>
          <a:latin typeface="Calibri" pitchFamily="34" charset="0"/>
        </a:defRPr>
      </a:lvl4pPr>
      <a:lvl5pPr algn="l" rtl="0" eaLnBrk="0" fontAlgn="base" hangingPunct="0">
        <a:spcBef>
          <a:spcPct val="0"/>
        </a:spcBef>
        <a:spcAft>
          <a:spcPct val="0"/>
        </a:spcAft>
        <a:defRPr sz="2800" b="1">
          <a:solidFill>
            <a:schemeClr val="tx2"/>
          </a:solidFill>
          <a:latin typeface="Calibri" pitchFamily="34" charset="0"/>
        </a:defRPr>
      </a:lvl5pPr>
      <a:lvl6pPr marL="457200" algn="l" rtl="0" eaLnBrk="0" fontAlgn="base" hangingPunct="0">
        <a:spcBef>
          <a:spcPct val="0"/>
        </a:spcBef>
        <a:spcAft>
          <a:spcPct val="0"/>
        </a:spcAft>
        <a:defRPr sz="2800" b="1">
          <a:solidFill>
            <a:schemeClr val="tx2"/>
          </a:solidFill>
          <a:latin typeface="Calibri" pitchFamily="34" charset="0"/>
        </a:defRPr>
      </a:lvl6pPr>
      <a:lvl7pPr marL="914400" algn="l" rtl="0" eaLnBrk="0" fontAlgn="base" hangingPunct="0">
        <a:spcBef>
          <a:spcPct val="0"/>
        </a:spcBef>
        <a:spcAft>
          <a:spcPct val="0"/>
        </a:spcAft>
        <a:defRPr sz="2800" b="1">
          <a:solidFill>
            <a:schemeClr val="tx2"/>
          </a:solidFill>
          <a:latin typeface="Calibri" pitchFamily="34" charset="0"/>
        </a:defRPr>
      </a:lvl7pPr>
      <a:lvl8pPr marL="1371600" algn="l" rtl="0" eaLnBrk="0" fontAlgn="base" hangingPunct="0">
        <a:spcBef>
          <a:spcPct val="0"/>
        </a:spcBef>
        <a:spcAft>
          <a:spcPct val="0"/>
        </a:spcAft>
        <a:defRPr sz="2800" b="1">
          <a:solidFill>
            <a:schemeClr val="tx2"/>
          </a:solidFill>
          <a:latin typeface="Calibri" pitchFamily="34" charset="0"/>
        </a:defRPr>
      </a:lvl8pPr>
      <a:lvl9pPr marL="1828800" algn="l" rtl="0" eaLnBrk="0" fontAlgn="base" hangingPunct="0">
        <a:spcBef>
          <a:spcPct val="0"/>
        </a:spcBef>
        <a:spcAft>
          <a:spcPct val="0"/>
        </a:spcAft>
        <a:defRPr sz="2800" b="1">
          <a:solidFill>
            <a:schemeClr val="tx2"/>
          </a:solidFill>
          <a:latin typeface="Calibri" pitchFamily="34" charset="0"/>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defRPr>
      </a:lvl5pPr>
      <a:lvl6pPr marL="2743200" indent="-457200" algn="l" rtl="0" eaLnBrk="0" fontAlgn="base" hangingPunct="0">
        <a:lnSpc>
          <a:spcPct val="150000"/>
        </a:lnSpc>
        <a:spcBef>
          <a:spcPct val="20000"/>
        </a:spcBef>
        <a:spcAft>
          <a:spcPct val="0"/>
        </a:spcAft>
        <a:buChar char="»"/>
        <a:defRPr sz="2400" b="1">
          <a:solidFill>
            <a:schemeClr val="tx1"/>
          </a:solidFill>
          <a:latin typeface="+mj-lt"/>
        </a:defRPr>
      </a:lvl6pPr>
      <a:lvl7pPr marL="3200400" indent="-457200" algn="l" rtl="0" eaLnBrk="0" fontAlgn="base" hangingPunct="0">
        <a:lnSpc>
          <a:spcPct val="150000"/>
        </a:lnSpc>
        <a:spcBef>
          <a:spcPct val="20000"/>
        </a:spcBef>
        <a:spcAft>
          <a:spcPct val="0"/>
        </a:spcAft>
        <a:buChar char="»"/>
        <a:defRPr sz="2400" b="1">
          <a:solidFill>
            <a:schemeClr val="tx1"/>
          </a:solidFill>
          <a:latin typeface="+mj-lt"/>
        </a:defRPr>
      </a:lvl7pPr>
      <a:lvl8pPr marL="3657600" indent="-457200" algn="l" rtl="0" eaLnBrk="0" fontAlgn="base" hangingPunct="0">
        <a:lnSpc>
          <a:spcPct val="150000"/>
        </a:lnSpc>
        <a:spcBef>
          <a:spcPct val="20000"/>
        </a:spcBef>
        <a:spcAft>
          <a:spcPct val="0"/>
        </a:spcAft>
        <a:buChar char="»"/>
        <a:defRPr sz="2400" b="1">
          <a:solidFill>
            <a:schemeClr val="tx1"/>
          </a:solidFill>
          <a:latin typeface="+mj-lt"/>
        </a:defRPr>
      </a:lvl8pPr>
      <a:lvl9pPr marL="4114800" indent="-457200" algn="l" rtl="0" eaLnBrk="0" fontAlgn="base" hangingPunct="0">
        <a:lnSpc>
          <a:spcPct val="150000"/>
        </a:lnSpc>
        <a:spcBef>
          <a:spcPct val="20000"/>
        </a:spcBef>
        <a:spcAft>
          <a:spcPct val="0"/>
        </a:spcAft>
        <a:buChar char="»"/>
        <a:defRPr sz="2400" b="1">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j-lt"/>
                <a:ea typeface="楷体_GB2312" pitchFamily="49" charset="-122"/>
              </a:defRPr>
            </a:lvl1pPr>
          </a:lstStyle>
          <a:p>
            <a:pPr>
              <a:defRPr/>
            </a:pPr>
            <a:fld id="{71206B3C-2634-4DAF-8D6C-DA9F55FA78F0}" type="slidenum">
              <a:rPr lang="en-US">
                <a:solidFill>
                  <a:srgbClr val="000000"/>
                </a:solidFill>
              </a:rPr>
              <a:pPr>
                <a:defRPr/>
              </a:pPr>
              <a:t>‹#›</a:t>
            </a:fld>
            <a:endParaRPr lang="en-US">
              <a:solidFill>
                <a:srgbClr val="000000"/>
              </a:solidFill>
            </a:endParaRPr>
          </a:p>
        </p:txBody>
      </p:sp>
      <p:sp>
        <p:nvSpPr>
          <p:cNvPr id="4099"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4100"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ransition spd="slow">
    <p:blinds/>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alibri" pitchFamily="34" charset="0"/>
        </a:defRPr>
      </a:lvl2pPr>
      <a:lvl3pPr algn="l" rtl="0" eaLnBrk="0" fontAlgn="base" hangingPunct="0">
        <a:spcBef>
          <a:spcPct val="0"/>
        </a:spcBef>
        <a:spcAft>
          <a:spcPct val="0"/>
        </a:spcAft>
        <a:defRPr sz="2800" b="1">
          <a:solidFill>
            <a:schemeClr val="tx2"/>
          </a:solidFill>
          <a:latin typeface="Calibri" pitchFamily="34" charset="0"/>
        </a:defRPr>
      </a:lvl3pPr>
      <a:lvl4pPr algn="l" rtl="0" eaLnBrk="0" fontAlgn="base" hangingPunct="0">
        <a:spcBef>
          <a:spcPct val="0"/>
        </a:spcBef>
        <a:spcAft>
          <a:spcPct val="0"/>
        </a:spcAft>
        <a:defRPr sz="2800" b="1">
          <a:solidFill>
            <a:schemeClr val="tx2"/>
          </a:solidFill>
          <a:latin typeface="Calibri" pitchFamily="34" charset="0"/>
        </a:defRPr>
      </a:lvl4pPr>
      <a:lvl5pPr algn="l" rtl="0" eaLnBrk="0" fontAlgn="base" hangingPunct="0">
        <a:spcBef>
          <a:spcPct val="0"/>
        </a:spcBef>
        <a:spcAft>
          <a:spcPct val="0"/>
        </a:spcAft>
        <a:defRPr sz="2800" b="1">
          <a:solidFill>
            <a:schemeClr val="tx2"/>
          </a:solidFill>
          <a:latin typeface="Calibri" pitchFamily="34" charset="0"/>
        </a:defRPr>
      </a:lvl5pPr>
      <a:lvl6pPr marL="457200" algn="l" rtl="0" eaLnBrk="0" fontAlgn="base" hangingPunct="0">
        <a:spcBef>
          <a:spcPct val="0"/>
        </a:spcBef>
        <a:spcAft>
          <a:spcPct val="0"/>
        </a:spcAft>
        <a:defRPr sz="2800" b="1">
          <a:solidFill>
            <a:schemeClr val="tx2"/>
          </a:solidFill>
          <a:latin typeface="Calibri" pitchFamily="34" charset="0"/>
        </a:defRPr>
      </a:lvl6pPr>
      <a:lvl7pPr marL="914400" algn="l" rtl="0" eaLnBrk="0" fontAlgn="base" hangingPunct="0">
        <a:spcBef>
          <a:spcPct val="0"/>
        </a:spcBef>
        <a:spcAft>
          <a:spcPct val="0"/>
        </a:spcAft>
        <a:defRPr sz="2800" b="1">
          <a:solidFill>
            <a:schemeClr val="tx2"/>
          </a:solidFill>
          <a:latin typeface="Calibri" pitchFamily="34" charset="0"/>
        </a:defRPr>
      </a:lvl7pPr>
      <a:lvl8pPr marL="1371600" algn="l" rtl="0" eaLnBrk="0" fontAlgn="base" hangingPunct="0">
        <a:spcBef>
          <a:spcPct val="0"/>
        </a:spcBef>
        <a:spcAft>
          <a:spcPct val="0"/>
        </a:spcAft>
        <a:defRPr sz="2800" b="1">
          <a:solidFill>
            <a:schemeClr val="tx2"/>
          </a:solidFill>
          <a:latin typeface="Calibri" pitchFamily="34" charset="0"/>
        </a:defRPr>
      </a:lvl8pPr>
      <a:lvl9pPr marL="1828800" algn="l" rtl="0" eaLnBrk="0" fontAlgn="base" hangingPunct="0">
        <a:spcBef>
          <a:spcPct val="0"/>
        </a:spcBef>
        <a:spcAft>
          <a:spcPct val="0"/>
        </a:spcAft>
        <a:defRPr sz="2800" b="1">
          <a:solidFill>
            <a:schemeClr val="tx2"/>
          </a:solidFill>
          <a:latin typeface="Calibri" pitchFamily="34" charset="0"/>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defRPr>
      </a:lvl5pPr>
      <a:lvl6pPr marL="2743200" indent="-457200" algn="l" rtl="0" eaLnBrk="0" fontAlgn="base" hangingPunct="0">
        <a:lnSpc>
          <a:spcPct val="150000"/>
        </a:lnSpc>
        <a:spcBef>
          <a:spcPct val="20000"/>
        </a:spcBef>
        <a:spcAft>
          <a:spcPct val="0"/>
        </a:spcAft>
        <a:buChar char="»"/>
        <a:defRPr sz="2400" b="1">
          <a:solidFill>
            <a:schemeClr val="tx1"/>
          </a:solidFill>
          <a:latin typeface="+mj-lt"/>
        </a:defRPr>
      </a:lvl6pPr>
      <a:lvl7pPr marL="3200400" indent="-457200" algn="l" rtl="0" eaLnBrk="0" fontAlgn="base" hangingPunct="0">
        <a:lnSpc>
          <a:spcPct val="150000"/>
        </a:lnSpc>
        <a:spcBef>
          <a:spcPct val="20000"/>
        </a:spcBef>
        <a:spcAft>
          <a:spcPct val="0"/>
        </a:spcAft>
        <a:buChar char="»"/>
        <a:defRPr sz="2400" b="1">
          <a:solidFill>
            <a:schemeClr val="tx1"/>
          </a:solidFill>
          <a:latin typeface="+mj-lt"/>
        </a:defRPr>
      </a:lvl7pPr>
      <a:lvl8pPr marL="3657600" indent="-457200" algn="l" rtl="0" eaLnBrk="0" fontAlgn="base" hangingPunct="0">
        <a:lnSpc>
          <a:spcPct val="150000"/>
        </a:lnSpc>
        <a:spcBef>
          <a:spcPct val="20000"/>
        </a:spcBef>
        <a:spcAft>
          <a:spcPct val="0"/>
        </a:spcAft>
        <a:buChar char="»"/>
        <a:defRPr sz="2400" b="1">
          <a:solidFill>
            <a:schemeClr val="tx1"/>
          </a:solidFill>
          <a:latin typeface="+mj-lt"/>
        </a:defRPr>
      </a:lvl8pPr>
      <a:lvl9pPr marL="4114800" indent="-457200" algn="l" rtl="0" eaLnBrk="0" fontAlgn="base" hangingPunct="0">
        <a:lnSpc>
          <a:spcPct val="150000"/>
        </a:lnSpc>
        <a:spcBef>
          <a:spcPct val="20000"/>
        </a:spcBef>
        <a:spcAft>
          <a:spcPct val="0"/>
        </a:spcAft>
        <a:buChar char="»"/>
        <a:defRPr sz="2400" b="1">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j-lt"/>
                <a:ea typeface="楷体_GB2312" pitchFamily="49" charset="-122"/>
              </a:defRPr>
            </a:lvl1pPr>
          </a:lstStyle>
          <a:p>
            <a:pPr>
              <a:defRPr/>
            </a:pPr>
            <a:fld id="{71206B3C-2634-4DAF-8D6C-DA9F55FA78F0}" type="slidenum">
              <a:rPr lang="en-US">
                <a:solidFill>
                  <a:srgbClr val="000000"/>
                </a:solidFill>
              </a:rPr>
              <a:pPr>
                <a:defRPr/>
              </a:pPr>
              <a:t>‹#›</a:t>
            </a:fld>
            <a:endParaRPr lang="en-US">
              <a:solidFill>
                <a:srgbClr val="000000"/>
              </a:solidFill>
            </a:endParaRPr>
          </a:p>
        </p:txBody>
      </p:sp>
      <p:sp>
        <p:nvSpPr>
          <p:cNvPr id="4099"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4100"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ransition spd="slow">
    <p:blinds/>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alibri" pitchFamily="34" charset="0"/>
        </a:defRPr>
      </a:lvl2pPr>
      <a:lvl3pPr algn="l" rtl="0" eaLnBrk="0" fontAlgn="base" hangingPunct="0">
        <a:spcBef>
          <a:spcPct val="0"/>
        </a:spcBef>
        <a:spcAft>
          <a:spcPct val="0"/>
        </a:spcAft>
        <a:defRPr sz="2800" b="1">
          <a:solidFill>
            <a:schemeClr val="tx2"/>
          </a:solidFill>
          <a:latin typeface="Calibri" pitchFamily="34" charset="0"/>
        </a:defRPr>
      </a:lvl3pPr>
      <a:lvl4pPr algn="l" rtl="0" eaLnBrk="0" fontAlgn="base" hangingPunct="0">
        <a:spcBef>
          <a:spcPct val="0"/>
        </a:spcBef>
        <a:spcAft>
          <a:spcPct val="0"/>
        </a:spcAft>
        <a:defRPr sz="2800" b="1">
          <a:solidFill>
            <a:schemeClr val="tx2"/>
          </a:solidFill>
          <a:latin typeface="Calibri" pitchFamily="34" charset="0"/>
        </a:defRPr>
      </a:lvl4pPr>
      <a:lvl5pPr algn="l" rtl="0" eaLnBrk="0" fontAlgn="base" hangingPunct="0">
        <a:spcBef>
          <a:spcPct val="0"/>
        </a:spcBef>
        <a:spcAft>
          <a:spcPct val="0"/>
        </a:spcAft>
        <a:defRPr sz="2800" b="1">
          <a:solidFill>
            <a:schemeClr val="tx2"/>
          </a:solidFill>
          <a:latin typeface="Calibri" pitchFamily="34" charset="0"/>
        </a:defRPr>
      </a:lvl5pPr>
      <a:lvl6pPr marL="457200" algn="l" rtl="0" eaLnBrk="0" fontAlgn="base" hangingPunct="0">
        <a:spcBef>
          <a:spcPct val="0"/>
        </a:spcBef>
        <a:spcAft>
          <a:spcPct val="0"/>
        </a:spcAft>
        <a:defRPr sz="2800" b="1">
          <a:solidFill>
            <a:schemeClr val="tx2"/>
          </a:solidFill>
          <a:latin typeface="Calibri" pitchFamily="34" charset="0"/>
        </a:defRPr>
      </a:lvl6pPr>
      <a:lvl7pPr marL="914400" algn="l" rtl="0" eaLnBrk="0" fontAlgn="base" hangingPunct="0">
        <a:spcBef>
          <a:spcPct val="0"/>
        </a:spcBef>
        <a:spcAft>
          <a:spcPct val="0"/>
        </a:spcAft>
        <a:defRPr sz="2800" b="1">
          <a:solidFill>
            <a:schemeClr val="tx2"/>
          </a:solidFill>
          <a:latin typeface="Calibri" pitchFamily="34" charset="0"/>
        </a:defRPr>
      </a:lvl7pPr>
      <a:lvl8pPr marL="1371600" algn="l" rtl="0" eaLnBrk="0" fontAlgn="base" hangingPunct="0">
        <a:spcBef>
          <a:spcPct val="0"/>
        </a:spcBef>
        <a:spcAft>
          <a:spcPct val="0"/>
        </a:spcAft>
        <a:defRPr sz="2800" b="1">
          <a:solidFill>
            <a:schemeClr val="tx2"/>
          </a:solidFill>
          <a:latin typeface="Calibri" pitchFamily="34" charset="0"/>
        </a:defRPr>
      </a:lvl8pPr>
      <a:lvl9pPr marL="1828800" algn="l" rtl="0" eaLnBrk="0" fontAlgn="base" hangingPunct="0">
        <a:spcBef>
          <a:spcPct val="0"/>
        </a:spcBef>
        <a:spcAft>
          <a:spcPct val="0"/>
        </a:spcAft>
        <a:defRPr sz="2800" b="1">
          <a:solidFill>
            <a:schemeClr val="tx2"/>
          </a:solidFill>
          <a:latin typeface="Calibri" pitchFamily="34" charset="0"/>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defRPr>
      </a:lvl5pPr>
      <a:lvl6pPr marL="2743200" indent="-457200" algn="l" rtl="0" eaLnBrk="0" fontAlgn="base" hangingPunct="0">
        <a:lnSpc>
          <a:spcPct val="150000"/>
        </a:lnSpc>
        <a:spcBef>
          <a:spcPct val="20000"/>
        </a:spcBef>
        <a:spcAft>
          <a:spcPct val="0"/>
        </a:spcAft>
        <a:buChar char="»"/>
        <a:defRPr sz="2400" b="1">
          <a:solidFill>
            <a:schemeClr val="tx1"/>
          </a:solidFill>
          <a:latin typeface="+mj-lt"/>
        </a:defRPr>
      </a:lvl6pPr>
      <a:lvl7pPr marL="3200400" indent="-457200" algn="l" rtl="0" eaLnBrk="0" fontAlgn="base" hangingPunct="0">
        <a:lnSpc>
          <a:spcPct val="150000"/>
        </a:lnSpc>
        <a:spcBef>
          <a:spcPct val="20000"/>
        </a:spcBef>
        <a:spcAft>
          <a:spcPct val="0"/>
        </a:spcAft>
        <a:buChar char="»"/>
        <a:defRPr sz="2400" b="1">
          <a:solidFill>
            <a:schemeClr val="tx1"/>
          </a:solidFill>
          <a:latin typeface="+mj-lt"/>
        </a:defRPr>
      </a:lvl7pPr>
      <a:lvl8pPr marL="3657600" indent="-457200" algn="l" rtl="0" eaLnBrk="0" fontAlgn="base" hangingPunct="0">
        <a:lnSpc>
          <a:spcPct val="150000"/>
        </a:lnSpc>
        <a:spcBef>
          <a:spcPct val="20000"/>
        </a:spcBef>
        <a:spcAft>
          <a:spcPct val="0"/>
        </a:spcAft>
        <a:buChar char="»"/>
        <a:defRPr sz="2400" b="1">
          <a:solidFill>
            <a:schemeClr val="tx1"/>
          </a:solidFill>
          <a:latin typeface="+mj-lt"/>
        </a:defRPr>
      </a:lvl8pPr>
      <a:lvl9pPr marL="4114800" indent="-457200" algn="l" rtl="0" eaLnBrk="0" fontAlgn="base" hangingPunct="0">
        <a:lnSpc>
          <a:spcPct val="150000"/>
        </a:lnSpc>
        <a:spcBef>
          <a:spcPct val="20000"/>
        </a:spcBef>
        <a:spcAft>
          <a:spcPct val="0"/>
        </a:spcAft>
        <a:buChar char="»"/>
        <a:defRPr sz="2400" b="1">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3"/>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mj-lt"/>
                <a:ea typeface="楷体_GB2312" pitchFamily="49" charset="-122"/>
              </a:defRPr>
            </a:lvl1pPr>
          </a:lstStyle>
          <a:p>
            <a:pPr>
              <a:defRPr/>
            </a:pPr>
            <a:fld id="{71206B3C-2634-4DAF-8D6C-DA9F55FA78F0}" type="slidenum">
              <a:rPr lang="en-US">
                <a:solidFill>
                  <a:srgbClr val="000000"/>
                </a:solidFill>
              </a:rPr>
              <a:pPr>
                <a:defRPr/>
              </a:pPr>
              <a:t>‹#›</a:t>
            </a:fld>
            <a:endParaRPr lang="en-US">
              <a:solidFill>
                <a:srgbClr val="000000"/>
              </a:solidFill>
            </a:endParaRPr>
          </a:p>
        </p:txBody>
      </p:sp>
      <p:sp>
        <p:nvSpPr>
          <p:cNvPr id="4099" name="Rectangle 5"/>
          <p:cNvSpPr>
            <a:spLocks noGrp="1" noChangeArrowheads="1"/>
          </p:cNvSpPr>
          <p:nvPr>
            <p:ph type="title"/>
          </p:nvPr>
        </p:nvSpPr>
        <p:spPr bwMode="auto">
          <a:xfrm>
            <a:off x="505619" y="142875"/>
            <a:ext cx="9047825"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管理沟通的问题与原理</a:t>
            </a:r>
          </a:p>
        </p:txBody>
      </p:sp>
      <p:sp>
        <p:nvSpPr>
          <p:cNvPr id="4100" name="Rectangle 6"/>
          <p:cNvSpPr>
            <a:spLocks noGrp="1" noChangeArrowheads="1"/>
          </p:cNvSpPr>
          <p:nvPr>
            <p:ph type="body" idx="1"/>
          </p:nvPr>
        </p:nvSpPr>
        <p:spPr bwMode="auto">
          <a:xfrm>
            <a:off x="505619" y="1133476"/>
            <a:ext cx="9163050"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0"/>
            <a:r>
              <a:rPr lang="zh-CN" altLang="en-US" smtClean="0"/>
              <a:t>第二级</a:t>
            </a:r>
          </a:p>
          <a:p>
            <a:pPr lvl="0"/>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ransition spd="slow">
    <p:blinds/>
  </p:transition>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Calibri" pitchFamily="34" charset="0"/>
        </a:defRPr>
      </a:lvl2pPr>
      <a:lvl3pPr algn="l" rtl="0" eaLnBrk="0" fontAlgn="base" hangingPunct="0">
        <a:spcBef>
          <a:spcPct val="0"/>
        </a:spcBef>
        <a:spcAft>
          <a:spcPct val="0"/>
        </a:spcAft>
        <a:defRPr sz="2800" b="1">
          <a:solidFill>
            <a:schemeClr val="tx2"/>
          </a:solidFill>
          <a:latin typeface="Calibri" pitchFamily="34" charset="0"/>
        </a:defRPr>
      </a:lvl3pPr>
      <a:lvl4pPr algn="l" rtl="0" eaLnBrk="0" fontAlgn="base" hangingPunct="0">
        <a:spcBef>
          <a:spcPct val="0"/>
        </a:spcBef>
        <a:spcAft>
          <a:spcPct val="0"/>
        </a:spcAft>
        <a:defRPr sz="2800" b="1">
          <a:solidFill>
            <a:schemeClr val="tx2"/>
          </a:solidFill>
          <a:latin typeface="Calibri" pitchFamily="34" charset="0"/>
        </a:defRPr>
      </a:lvl4pPr>
      <a:lvl5pPr algn="l" rtl="0" eaLnBrk="0" fontAlgn="base" hangingPunct="0">
        <a:spcBef>
          <a:spcPct val="0"/>
        </a:spcBef>
        <a:spcAft>
          <a:spcPct val="0"/>
        </a:spcAft>
        <a:defRPr sz="2800" b="1">
          <a:solidFill>
            <a:schemeClr val="tx2"/>
          </a:solidFill>
          <a:latin typeface="Calibri" pitchFamily="34" charset="0"/>
        </a:defRPr>
      </a:lvl5pPr>
      <a:lvl6pPr marL="457200" algn="l" rtl="0" eaLnBrk="0" fontAlgn="base" hangingPunct="0">
        <a:spcBef>
          <a:spcPct val="0"/>
        </a:spcBef>
        <a:spcAft>
          <a:spcPct val="0"/>
        </a:spcAft>
        <a:defRPr sz="2800" b="1">
          <a:solidFill>
            <a:schemeClr val="tx2"/>
          </a:solidFill>
          <a:latin typeface="Calibri" pitchFamily="34" charset="0"/>
        </a:defRPr>
      </a:lvl6pPr>
      <a:lvl7pPr marL="914400" algn="l" rtl="0" eaLnBrk="0" fontAlgn="base" hangingPunct="0">
        <a:spcBef>
          <a:spcPct val="0"/>
        </a:spcBef>
        <a:spcAft>
          <a:spcPct val="0"/>
        </a:spcAft>
        <a:defRPr sz="2800" b="1">
          <a:solidFill>
            <a:schemeClr val="tx2"/>
          </a:solidFill>
          <a:latin typeface="Calibri" pitchFamily="34" charset="0"/>
        </a:defRPr>
      </a:lvl7pPr>
      <a:lvl8pPr marL="1371600" algn="l" rtl="0" eaLnBrk="0" fontAlgn="base" hangingPunct="0">
        <a:spcBef>
          <a:spcPct val="0"/>
        </a:spcBef>
        <a:spcAft>
          <a:spcPct val="0"/>
        </a:spcAft>
        <a:defRPr sz="2800" b="1">
          <a:solidFill>
            <a:schemeClr val="tx2"/>
          </a:solidFill>
          <a:latin typeface="Calibri" pitchFamily="34" charset="0"/>
        </a:defRPr>
      </a:lvl8pPr>
      <a:lvl9pPr marL="1828800" algn="l" rtl="0" eaLnBrk="0" fontAlgn="base" hangingPunct="0">
        <a:spcBef>
          <a:spcPct val="0"/>
        </a:spcBef>
        <a:spcAft>
          <a:spcPct val="0"/>
        </a:spcAft>
        <a:defRPr sz="2800" b="1">
          <a:solidFill>
            <a:schemeClr val="tx2"/>
          </a:solidFill>
          <a:latin typeface="Calibri" pitchFamily="34" charset="0"/>
        </a:defRPr>
      </a:lvl9pPr>
    </p:titleStyle>
    <p:bodyStyle>
      <a:lvl1pPr marL="457200" indent="-457200" algn="l" rtl="0" eaLnBrk="0" fontAlgn="base" hangingPunct="0">
        <a:lnSpc>
          <a:spcPct val="150000"/>
        </a:lnSpc>
        <a:spcBef>
          <a:spcPct val="20000"/>
        </a:spcBef>
        <a:spcAft>
          <a:spcPct val="0"/>
        </a:spcAft>
        <a:buChar char="•"/>
        <a:defRPr sz="2400" b="1">
          <a:solidFill>
            <a:schemeClr val="tx1"/>
          </a:solidFill>
          <a:latin typeface="+mn-lt"/>
          <a:ea typeface="+mn-ea"/>
          <a:cs typeface="+mn-cs"/>
        </a:defRPr>
      </a:lvl1pPr>
      <a:lvl2pPr marL="914400" indent="-457200" algn="l" rtl="0" eaLnBrk="0" fontAlgn="base" hangingPunct="0">
        <a:lnSpc>
          <a:spcPct val="150000"/>
        </a:lnSpc>
        <a:spcBef>
          <a:spcPct val="20000"/>
        </a:spcBef>
        <a:spcAft>
          <a:spcPct val="0"/>
        </a:spcAft>
        <a:buChar char="–"/>
        <a:defRPr sz="2400">
          <a:solidFill>
            <a:schemeClr val="tx1"/>
          </a:solidFill>
          <a:latin typeface="+mj-lt"/>
        </a:defRPr>
      </a:lvl2pPr>
      <a:lvl3pPr marL="1371600" indent="-457200" algn="l" rtl="0" eaLnBrk="0" fontAlgn="base" hangingPunct="0">
        <a:lnSpc>
          <a:spcPct val="150000"/>
        </a:lnSpc>
        <a:spcBef>
          <a:spcPct val="20000"/>
        </a:spcBef>
        <a:spcAft>
          <a:spcPct val="0"/>
        </a:spcAft>
        <a:buChar char="•"/>
        <a:defRPr sz="2400" b="1">
          <a:solidFill>
            <a:schemeClr val="tx1"/>
          </a:solidFill>
          <a:latin typeface="+mj-lt"/>
        </a:defRPr>
      </a:lvl3pPr>
      <a:lvl4pPr marL="1828800" indent="-457200" algn="l" rtl="0" eaLnBrk="0" fontAlgn="base" hangingPunct="0">
        <a:lnSpc>
          <a:spcPct val="150000"/>
        </a:lnSpc>
        <a:spcBef>
          <a:spcPct val="20000"/>
        </a:spcBef>
        <a:spcAft>
          <a:spcPct val="0"/>
        </a:spcAft>
        <a:buChar char="–"/>
        <a:defRPr sz="2400" b="1">
          <a:solidFill>
            <a:schemeClr val="tx1"/>
          </a:solidFill>
          <a:latin typeface="+mj-lt"/>
        </a:defRPr>
      </a:lvl4pPr>
      <a:lvl5pPr marL="2286000" indent="-457200" algn="l" rtl="0" eaLnBrk="0" fontAlgn="base" hangingPunct="0">
        <a:lnSpc>
          <a:spcPct val="150000"/>
        </a:lnSpc>
        <a:spcBef>
          <a:spcPct val="20000"/>
        </a:spcBef>
        <a:spcAft>
          <a:spcPct val="0"/>
        </a:spcAft>
        <a:buChar char="»"/>
        <a:defRPr sz="2400" b="1">
          <a:solidFill>
            <a:schemeClr val="tx1"/>
          </a:solidFill>
          <a:latin typeface="+mj-lt"/>
        </a:defRPr>
      </a:lvl5pPr>
      <a:lvl6pPr marL="2743200" indent="-457200" algn="l" rtl="0" eaLnBrk="0" fontAlgn="base" hangingPunct="0">
        <a:lnSpc>
          <a:spcPct val="150000"/>
        </a:lnSpc>
        <a:spcBef>
          <a:spcPct val="20000"/>
        </a:spcBef>
        <a:spcAft>
          <a:spcPct val="0"/>
        </a:spcAft>
        <a:buChar char="»"/>
        <a:defRPr sz="2400" b="1">
          <a:solidFill>
            <a:schemeClr val="tx1"/>
          </a:solidFill>
          <a:latin typeface="+mj-lt"/>
        </a:defRPr>
      </a:lvl6pPr>
      <a:lvl7pPr marL="3200400" indent="-457200" algn="l" rtl="0" eaLnBrk="0" fontAlgn="base" hangingPunct="0">
        <a:lnSpc>
          <a:spcPct val="150000"/>
        </a:lnSpc>
        <a:spcBef>
          <a:spcPct val="20000"/>
        </a:spcBef>
        <a:spcAft>
          <a:spcPct val="0"/>
        </a:spcAft>
        <a:buChar char="»"/>
        <a:defRPr sz="2400" b="1">
          <a:solidFill>
            <a:schemeClr val="tx1"/>
          </a:solidFill>
          <a:latin typeface="+mj-lt"/>
        </a:defRPr>
      </a:lvl7pPr>
      <a:lvl8pPr marL="3657600" indent="-457200" algn="l" rtl="0" eaLnBrk="0" fontAlgn="base" hangingPunct="0">
        <a:lnSpc>
          <a:spcPct val="150000"/>
        </a:lnSpc>
        <a:spcBef>
          <a:spcPct val="20000"/>
        </a:spcBef>
        <a:spcAft>
          <a:spcPct val="0"/>
        </a:spcAft>
        <a:buChar char="»"/>
        <a:defRPr sz="2400" b="1">
          <a:solidFill>
            <a:schemeClr val="tx1"/>
          </a:solidFill>
          <a:latin typeface="+mj-lt"/>
        </a:defRPr>
      </a:lvl8pPr>
      <a:lvl9pPr marL="4114800" indent="-457200" algn="l" rtl="0" eaLnBrk="0" fontAlgn="base" hangingPunct="0">
        <a:lnSpc>
          <a:spcPct val="150000"/>
        </a:lnSpc>
        <a:spcBef>
          <a:spcPct val="20000"/>
        </a:spcBef>
        <a:spcAft>
          <a:spcPct val="0"/>
        </a:spcAft>
        <a:buChar char="»"/>
        <a:defRPr sz="2400" b="1">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slideLayout" Target="../slideLayouts/slideLayout4.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 Type="http://schemas.openxmlformats.org/officeDocument/2006/relationships/tags" Target="../tags/tag27.xml"/><Relationship Id="rId16" Type="http://schemas.openxmlformats.org/officeDocument/2006/relationships/tags" Target="../tags/tag41.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tags" Target="../tags/tag4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1.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18.xml"/><Relationship Id="rId4"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19.xml"/><Relationship Id="rId4"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slideLayout" Target="../slideLayouts/slideLayout4.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 Type="http://schemas.openxmlformats.org/officeDocument/2006/relationships/tags" Target="../tags/tag10.xml"/><Relationship Id="rId16" Type="http://schemas.openxmlformats.org/officeDocument/2006/relationships/tags" Target="../tags/tag24.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tags" Target="../tags/tag23.xml"/><Relationship Id="rId10" Type="http://schemas.openxmlformats.org/officeDocument/2006/relationships/tags" Target="../tags/tag18.xml"/><Relationship Id="rId19" Type="http://schemas.openxmlformats.org/officeDocument/2006/relationships/notesSlide" Target="../notesSlides/notesSlide20.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hyperlink" Target="http://cache.baiducontent.com/wiki/%E6%88%98%E7%95%A5%E5%88%B6%E5%AE%9A"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cache.baiducontent.com/wiki/%E6%88%98%E7%95%A5%E5%AE%9E%E6%96%BD"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8" Type="http://schemas.openxmlformats.org/officeDocument/2006/relationships/hyperlink" Target="http://baike.baidu.com/subview/72629/8636059.htm" TargetMode="External"/><Relationship Id="rId13" Type="http://schemas.openxmlformats.org/officeDocument/2006/relationships/hyperlink" Target="http://baike.baidu.com/view/437678.htm" TargetMode="External"/><Relationship Id="rId18" Type="http://schemas.openxmlformats.org/officeDocument/2006/relationships/hyperlink" Target="http://baike.baidu.com/subview/311989/7031790.htm" TargetMode="External"/><Relationship Id="rId3" Type="http://schemas.openxmlformats.org/officeDocument/2006/relationships/hyperlink" Target="http://baike.baidu.com/view/6020.htm" TargetMode="External"/><Relationship Id="rId7" Type="http://schemas.openxmlformats.org/officeDocument/2006/relationships/hyperlink" Target="http://baike.baidu.com/subview/2288/6379897.htm" TargetMode="External"/><Relationship Id="rId12" Type="http://schemas.openxmlformats.org/officeDocument/2006/relationships/hyperlink" Target="http://baike.baidu.com/view/436851.htm" TargetMode="External"/><Relationship Id="rId17" Type="http://schemas.openxmlformats.org/officeDocument/2006/relationships/hyperlink" Target="http://baike.baidu.com/subview/54996/5136668.htm" TargetMode="External"/><Relationship Id="rId2" Type="http://schemas.openxmlformats.org/officeDocument/2006/relationships/notesSlide" Target="../notesSlides/notesSlide54.xml"/><Relationship Id="rId16" Type="http://schemas.openxmlformats.org/officeDocument/2006/relationships/hyperlink" Target="http://baike.baidu.com/subview/48485/14775485.htm" TargetMode="External"/><Relationship Id="rId1" Type="http://schemas.openxmlformats.org/officeDocument/2006/relationships/slideLayout" Target="../slideLayouts/slideLayout47.xml"/><Relationship Id="rId6" Type="http://schemas.openxmlformats.org/officeDocument/2006/relationships/hyperlink" Target="http://baike.baidu.com/view/15761.htm" TargetMode="External"/><Relationship Id="rId11" Type="http://schemas.openxmlformats.org/officeDocument/2006/relationships/hyperlink" Target="http://baike.baidu.com/view/200201.htm" TargetMode="External"/><Relationship Id="rId5" Type="http://schemas.openxmlformats.org/officeDocument/2006/relationships/hyperlink" Target="http://baike.baidu.com/subview/1719/5594282.htm" TargetMode="External"/><Relationship Id="rId15" Type="http://schemas.openxmlformats.org/officeDocument/2006/relationships/hyperlink" Target="http://baike.baidu.com/subview/47389/5134331.htm" TargetMode="External"/><Relationship Id="rId10" Type="http://schemas.openxmlformats.org/officeDocument/2006/relationships/hyperlink" Target="http://baike.baidu.com/view/437014.htm" TargetMode="External"/><Relationship Id="rId4" Type="http://schemas.openxmlformats.org/officeDocument/2006/relationships/hyperlink" Target="http://baike.baidu.com/subview/2664/6380283.htm" TargetMode="External"/><Relationship Id="rId9" Type="http://schemas.openxmlformats.org/officeDocument/2006/relationships/hyperlink" Target="http://baike.baidu.com/view/18683.htm" TargetMode="External"/><Relationship Id="rId14" Type="http://schemas.openxmlformats.org/officeDocument/2006/relationships/hyperlink" Target="http://baike.baidu.com/subview/4201/9859386.ht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cache.baiducontent.com/wiki/%E7%BB%8F%E8%90%A5%E8%A6%81%E7%B4%A0" TargetMode="External"/><Relationship Id="rId3" Type="http://schemas.openxmlformats.org/officeDocument/2006/relationships/hyperlink" Target="http://cache.baiducontent.com/wiki/%E4%B8%9A%E5%8A%A1%E5%86%B3%E7%AD%96" TargetMode="External"/><Relationship Id="rId7" Type="http://schemas.openxmlformats.org/officeDocument/2006/relationships/hyperlink" Target="http://cache.baiducontent.com/wiki/%E4%BC%81%E4%B8%9A%E5%A4%96%E9%83%A8%E7%8E%AF%E5%A2%83"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cache.baiducontent.com/wiki/%E4%BC%81%E4%B8%9A%E4%BD%BF%E5%91%BD" TargetMode="External"/><Relationship Id="rId5" Type="http://schemas.openxmlformats.org/officeDocument/2006/relationships/hyperlink" Target="http://cache.baiducontent.com/wiki/%E7%BB%8F%E8%90%A5%E7%AE%A1%E7%90%86" TargetMode="External"/><Relationship Id="rId10" Type="http://schemas.openxmlformats.org/officeDocument/2006/relationships/hyperlink" Target="http://cache.baiducontent.com/w/index.php?title=%E6%96%AF%E5%9D%A6%E7%BA%B3&amp;action=edit" TargetMode="External"/><Relationship Id="rId4" Type="http://schemas.openxmlformats.org/officeDocument/2006/relationships/hyperlink" Target="http://cache.baiducontent.com/wiki/%E9%95%BF%E6%9C%9F%E8%AE%A1%E5%88%92" TargetMode="External"/><Relationship Id="rId9" Type="http://schemas.openxmlformats.org/officeDocument/2006/relationships/hyperlink" Target="http://cache.baiducontent.com/wiki/%E4%BC%81%E4%B8%9A%E7%9B%AE%E6%A0%87"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sldNum" sz="quarter" idx="10"/>
          </p:nvPr>
        </p:nvSpPr>
        <p:spPr>
          <a:noFill/>
        </p:spPr>
        <p:txBody>
          <a:bodyPr/>
          <a:lstStyle/>
          <a:p>
            <a:fld id="{DFF19B27-F2DE-41EF-8E83-430BF3EAA75E}" type="slidenum">
              <a:rPr lang="en-US" altLang="zh-CN" smtClean="0">
                <a:solidFill>
                  <a:srgbClr val="000000"/>
                </a:solidFill>
                <a:latin typeface="Arial" pitchFamily="34" charset="0"/>
              </a:rPr>
              <a:pPr/>
              <a:t>1</a:t>
            </a:fld>
            <a:endParaRPr lang="en-US" altLang="zh-CN" dirty="0" smtClean="0">
              <a:solidFill>
                <a:srgbClr val="000000"/>
              </a:solidFill>
              <a:latin typeface="Arial" pitchFamily="34" charset="0"/>
            </a:endParaRPr>
          </a:p>
        </p:txBody>
      </p:sp>
      <p:sp>
        <p:nvSpPr>
          <p:cNvPr id="9219" name="Rectangle 3"/>
          <p:cNvSpPr>
            <a:spLocks noChangeArrowheads="1"/>
          </p:cNvSpPr>
          <p:nvPr/>
        </p:nvSpPr>
        <p:spPr bwMode="auto">
          <a:xfrm>
            <a:off x="9218613" y="6700838"/>
            <a:ext cx="276225" cy="157162"/>
          </a:xfrm>
          <a:prstGeom prst="rect">
            <a:avLst/>
          </a:prstGeom>
          <a:solidFill>
            <a:schemeClr val="accent1"/>
          </a:solidFill>
          <a:ln w="9525">
            <a:noFill/>
            <a:miter lim="800000"/>
            <a:headEnd/>
            <a:tailEnd/>
          </a:ln>
        </p:spPr>
        <p:txBody>
          <a:bodyPr wrap="none" lIns="0" tIns="0" rIns="0" bIns="0" anchor="ctr"/>
          <a:lstStyle/>
          <a:p>
            <a:pPr algn="ctr" fontAlgn="base">
              <a:lnSpc>
                <a:spcPct val="120000"/>
              </a:lnSpc>
              <a:spcBef>
                <a:spcPct val="0"/>
              </a:spcBef>
              <a:spcAft>
                <a:spcPct val="0"/>
              </a:spcAft>
            </a:pPr>
            <a:endParaRPr lang="zh-CN" altLang="en-US" sz="1600" b="1">
              <a:solidFill>
                <a:srgbClr val="000000"/>
              </a:solidFill>
              <a:latin typeface="Arial" pitchFamily="34" charset="0"/>
              <a:ea typeface="黑体" pitchFamily="2" charset="-122"/>
            </a:endParaRPr>
          </a:p>
        </p:txBody>
      </p:sp>
      <p:sp>
        <p:nvSpPr>
          <p:cNvPr id="9" name="Text Box 2"/>
          <p:cNvSpPr txBox="1">
            <a:spLocks noChangeArrowheads="1"/>
          </p:cNvSpPr>
          <p:nvPr/>
        </p:nvSpPr>
        <p:spPr bwMode="auto">
          <a:xfrm>
            <a:off x="2166918" y="3357562"/>
            <a:ext cx="5546725" cy="553998"/>
          </a:xfrm>
          <a:prstGeom prst="rect">
            <a:avLst/>
          </a:prstGeom>
          <a:noFill/>
          <a:ln w="9525">
            <a:noFill/>
            <a:miter lim="800000"/>
            <a:headEnd/>
            <a:tailEnd/>
          </a:ln>
        </p:spPr>
        <p:txBody>
          <a:bodyPr lIns="0" tIns="0" rIns="0" bIns="0">
            <a:spAutoFit/>
          </a:bodyPr>
          <a:lstStyle/>
          <a:p>
            <a:pPr algn="ctr" fontAlgn="base">
              <a:spcBef>
                <a:spcPct val="0"/>
              </a:spcBef>
              <a:spcAft>
                <a:spcPct val="0"/>
              </a:spcAft>
              <a:defRPr/>
            </a:pPr>
            <a:r>
              <a:rPr lang="zh-CN" altLang="en-US" sz="3600" b="1" dirty="0" smtClean="0">
                <a:solidFill>
                  <a:srgbClr val="000000"/>
                </a:solidFill>
                <a:latin typeface="Arial" pitchFamily="34" charset="0"/>
                <a:cs typeface="Arial" pitchFamily="34" charset="0"/>
              </a:rPr>
              <a:t>战略管理</a:t>
            </a:r>
            <a:endParaRPr lang="zh-CN" altLang="en-US" sz="3600" b="1" dirty="0">
              <a:solidFill>
                <a:srgbClr val="000000"/>
              </a:solidFill>
              <a:latin typeface="Arial" pitchFamily="34" charset="0"/>
              <a:cs typeface="Arial" pitchFamily="34" charset="0"/>
            </a:endParaRPr>
          </a:p>
        </p:txBody>
      </p:sp>
      <p:graphicFrame>
        <p:nvGraphicFramePr>
          <p:cNvPr id="7" name="Group 54"/>
          <p:cNvGraphicFramePr>
            <a:graphicFrameLocks noGrp="1"/>
          </p:cNvGraphicFramePr>
          <p:nvPr>
            <p:extLst>
              <p:ext uri="{D42A27DB-BD31-4B8C-83A1-F6EECF244321}">
                <p14:modId xmlns:p14="http://schemas.microsoft.com/office/powerpoint/2010/main" xmlns="" val="2440877869"/>
              </p:ext>
            </p:extLst>
          </p:nvPr>
        </p:nvGraphicFramePr>
        <p:xfrm>
          <a:off x="1309662" y="4357694"/>
          <a:ext cx="7396222" cy="1701800"/>
        </p:xfrm>
        <a:graphic>
          <a:graphicData uri="http://schemas.openxmlformats.org/drawingml/2006/table">
            <a:tbl>
              <a:tblPr/>
              <a:tblGrid>
                <a:gridCol w="1603478"/>
                <a:gridCol w="2391721"/>
                <a:gridCol w="1765300"/>
                <a:gridCol w="1635723"/>
              </a:tblGrid>
              <a:tr h="425450">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信息分类：</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培训课件</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涉密等级：</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内部公开</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25450">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责任机构：</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企管处</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负责人：</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张宝锋</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25450">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起草人：</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崔海龙</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创建时间：</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425450">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授权范围：</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集团内部</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rPr>
                        <a:t>涉密截止时间：</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75000"/>
                      </a:schemeClr>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Arial" pitchFamily="34" charset="0"/>
                        <a:ea typeface="微软雅黑" pitchFamily="34" charset="-122"/>
                        <a:cs typeface="Arial" pitchFamily="34" charset="0"/>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10</a:t>
            </a:fld>
            <a:endParaRPr lang="zh-CN" altLang="en-US" dirty="0">
              <a:latin typeface="微软雅黑" pitchFamily="34" charset="-122"/>
              <a:ea typeface="微软雅黑" pitchFamily="34" charset="-122"/>
            </a:endParaRPr>
          </a:p>
        </p:txBody>
      </p:sp>
      <p:sp>
        <p:nvSpPr>
          <p:cNvPr id="8" name="TextBox 7"/>
          <p:cNvSpPr txBox="1"/>
          <p:nvPr/>
        </p:nvSpPr>
        <p:spPr>
          <a:xfrm>
            <a:off x="200472" y="1052736"/>
            <a:ext cx="7263527" cy="461665"/>
          </a:xfrm>
          <a:prstGeom prst="rect">
            <a:avLst/>
          </a:prstGeom>
          <a:noFill/>
        </p:spPr>
        <p:txBody>
          <a:bodyPr wrap="none" rtlCol="0">
            <a:spAutoFit/>
          </a:bodyPr>
          <a:lstStyle/>
          <a:p>
            <a:r>
              <a:rPr lang="zh-CN" altLang="en-US" sz="2400" kern="0" dirty="0" smtClean="0">
                <a:latin typeface="微软雅黑" pitchFamily="34" charset="-122"/>
                <a:ea typeface="微软雅黑" pitchFamily="34" charset="-122"/>
              </a:rPr>
              <a:t>战略是意图架设连接当前现状和期望未来之间的桥梁</a:t>
            </a:r>
          </a:p>
        </p:txBody>
      </p:sp>
      <p:sp>
        <p:nvSpPr>
          <p:cNvPr id="21" name="Rectangle 2"/>
          <p:cNvSpPr>
            <a:spLocks noChangeArrowheads="1"/>
          </p:cNvSpPr>
          <p:nvPr/>
        </p:nvSpPr>
        <p:spPr bwMode="auto">
          <a:xfrm>
            <a:off x="5594350" y="2357430"/>
            <a:ext cx="2051050" cy="2051050"/>
          </a:xfrm>
          <a:prstGeom prst="rect">
            <a:avLst/>
          </a:prstGeom>
          <a:solidFill>
            <a:srgbClr val="B2D2DE"/>
          </a:solidFill>
          <a:ln w="6350">
            <a:noFill/>
            <a:miter lim="800000"/>
            <a:headEnd/>
            <a:tailEnd/>
          </a:ln>
          <a:effectLst>
            <a:outerShdw dist="35921" dir="2700000" algn="ctr" rotWithShape="0">
              <a:srgbClr val="808080"/>
            </a:outerShdw>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Rectangle 3"/>
          <p:cNvSpPr>
            <a:spLocks noChangeArrowheads="1"/>
          </p:cNvSpPr>
          <p:nvPr/>
        </p:nvSpPr>
        <p:spPr bwMode="auto">
          <a:xfrm>
            <a:off x="2201863" y="2703505"/>
            <a:ext cx="1358900" cy="1358900"/>
          </a:xfrm>
          <a:prstGeom prst="rect">
            <a:avLst/>
          </a:prstGeom>
          <a:solidFill>
            <a:srgbClr val="B2D2DE"/>
          </a:solidFill>
          <a:ln w="6350">
            <a:noFill/>
            <a:miter lim="800000"/>
            <a:headEnd/>
            <a:tailEnd/>
          </a:ln>
          <a:effectLst>
            <a:outerShdw dist="35921" dir="2700000" algn="ctr" rotWithShape="0">
              <a:srgbClr val="808080"/>
            </a:outerShdw>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2" name="Group 5"/>
          <p:cNvGrpSpPr>
            <a:grpSpLocks/>
          </p:cNvGrpSpPr>
          <p:nvPr/>
        </p:nvGrpSpPr>
        <p:grpSpPr bwMode="auto">
          <a:xfrm>
            <a:off x="2444750" y="2867017"/>
            <a:ext cx="4754563" cy="539750"/>
            <a:chOff x="1540" y="2120"/>
            <a:chExt cx="2995" cy="340"/>
          </a:xfrm>
        </p:grpSpPr>
        <p:sp>
          <p:nvSpPr>
            <p:cNvPr id="24" name="Freeform 6"/>
            <p:cNvSpPr>
              <a:spLocks/>
            </p:cNvSpPr>
            <p:nvPr/>
          </p:nvSpPr>
          <p:spPr bwMode="auto">
            <a:xfrm>
              <a:off x="2936" y="2120"/>
              <a:ext cx="1599" cy="333"/>
            </a:xfrm>
            <a:custGeom>
              <a:avLst/>
              <a:gdLst/>
              <a:ahLst/>
              <a:cxnLst>
                <a:cxn ang="0">
                  <a:pos x="0" y="18"/>
                </a:cxn>
                <a:cxn ang="0">
                  <a:pos x="192" y="41"/>
                </a:cxn>
                <a:cxn ang="0">
                  <a:pos x="260" y="56"/>
                </a:cxn>
                <a:cxn ang="0">
                  <a:pos x="365" y="86"/>
                </a:cxn>
                <a:cxn ang="0">
                  <a:pos x="425" y="101"/>
                </a:cxn>
                <a:cxn ang="0">
                  <a:pos x="465" y="111"/>
                </a:cxn>
                <a:cxn ang="0">
                  <a:pos x="515" y="138"/>
                </a:cxn>
                <a:cxn ang="0">
                  <a:pos x="605" y="183"/>
                </a:cxn>
                <a:cxn ang="0">
                  <a:pos x="665" y="221"/>
                </a:cxn>
                <a:cxn ang="0">
                  <a:pos x="399" y="225"/>
                </a:cxn>
                <a:cxn ang="0">
                  <a:pos x="1047" y="333"/>
                </a:cxn>
                <a:cxn ang="0">
                  <a:pos x="1599" y="222"/>
                </a:cxn>
                <a:cxn ang="0">
                  <a:pos x="1302" y="221"/>
                </a:cxn>
                <a:cxn ang="0">
                  <a:pos x="1220" y="168"/>
                </a:cxn>
                <a:cxn ang="0">
                  <a:pos x="1155" y="135"/>
                </a:cxn>
                <a:cxn ang="0">
                  <a:pos x="960" y="75"/>
                </a:cxn>
                <a:cxn ang="0">
                  <a:pos x="792" y="42"/>
                </a:cxn>
                <a:cxn ang="0">
                  <a:pos x="615" y="18"/>
                </a:cxn>
                <a:cxn ang="0">
                  <a:pos x="450" y="6"/>
                </a:cxn>
                <a:cxn ang="0">
                  <a:pos x="330" y="0"/>
                </a:cxn>
                <a:cxn ang="0">
                  <a:pos x="12" y="15"/>
                </a:cxn>
              </a:cxnLst>
              <a:rect l="0" t="0" r="r" b="b"/>
              <a:pathLst>
                <a:path w="1599" h="333">
                  <a:moveTo>
                    <a:pt x="0" y="18"/>
                  </a:moveTo>
                  <a:lnTo>
                    <a:pt x="192" y="41"/>
                  </a:lnTo>
                  <a:lnTo>
                    <a:pt x="260" y="56"/>
                  </a:lnTo>
                  <a:lnTo>
                    <a:pt x="365" y="86"/>
                  </a:lnTo>
                  <a:lnTo>
                    <a:pt x="425" y="101"/>
                  </a:lnTo>
                  <a:lnTo>
                    <a:pt x="465" y="111"/>
                  </a:lnTo>
                  <a:lnTo>
                    <a:pt x="515" y="138"/>
                  </a:lnTo>
                  <a:lnTo>
                    <a:pt x="605" y="183"/>
                  </a:lnTo>
                  <a:lnTo>
                    <a:pt x="665" y="221"/>
                  </a:lnTo>
                  <a:lnTo>
                    <a:pt x="399" y="225"/>
                  </a:lnTo>
                  <a:lnTo>
                    <a:pt x="1047" y="333"/>
                  </a:lnTo>
                  <a:lnTo>
                    <a:pt x="1599" y="222"/>
                  </a:lnTo>
                  <a:lnTo>
                    <a:pt x="1302" y="221"/>
                  </a:lnTo>
                  <a:lnTo>
                    <a:pt x="1220" y="168"/>
                  </a:lnTo>
                  <a:lnTo>
                    <a:pt x="1155" y="135"/>
                  </a:lnTo>
                  <a:lnTo>
                    <a:pt x="960" y="75"/>
                  </a:lnTo>
                  <a:lnTo>
                    <a:pt x="792" y="42"/>
                  </a:lnTo>
                  <a:lnTo>
                    <a:pt x="615" y="18"/>
                  </a:lnTo>
                  <a:lnTo>
                    <a:pt x="450" y="6"/>
                  </a:lnTo>
                  <a:lnTo>
                    <a:pt x="330" y="0"/>
                  </a:lnTo>
                  <a:lnTo>
                    <a:pt x="12" y="15"/>
                  </a:lnTo>
                </a:path>
              </a:pathLst>
            </a:custGeom>
            <a:solidFill>
              <a:srgbClr val="FFAA00"/>
            </a:solidFill>
            <a:ln w="6350" cap="flat" cmpd="sng">
              <a:solidFill>
                <a:srgbClr val="000000"/>
              </a:solidFill>
              <a:prstDash val="solid"/>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Freeform 7"/>
            <p:cNvSpPr>
              <a:spLocks/>
            </p:cNvSpPr>
            <p:nvPr/>
          </p:nvSpPr>
          <p:spPr bwMode="auto">
            <a:xfrm>
              <a:off x="1540" y="2120"/>
              <a:ext cx="1440" cy="340"/>
            </a:xfrm>
            <a:custGeom>
              <a:avLst/>
              <a:gdLst/>
              <a:ahLst/>
              <a:cxnLst>
                <a:cxn ang="0">
                  <a:pos x="0" y="332"/>
                </a:cxn>
                <a:cxn ang="0">
                  <a:pos x="8" y="288"/>
                </a:cxn>
                <a:cxn ang="0">
                  <a:pos x="24" y="264"/>
                </a:cxn>
                <a:cxn ang="0">
                  <a:pos x="60" y="224"/>
                </a:cxn>
                <a:cxn ang="0">
                  <a:pos x="112" y="184"/>
                </a:cxn>
                <a:cxn ang="0">
                  <a:pos x="168" y="152"/>
                </a:cxn>
                <a:cxn ang="0">
                  <a:pos x="232" y="128"/>
                </a:cxn>
                <a:cxn ang="0">
                  <a:pos x="360" y="84"/>
                </a:cxn>
                <a:cxn ang="0">
                  <a:pos x="512" y="52"/>
                </a:cxn>
                <a:cxn ang="0">
                  <a:pos x="700" y="20"/>
                </a:cxn>
                <a:cxn ang="0">
                  <a:pos x="864" y="8"/>
                </a:cxn>
                <a:cxn ang="0">
                  <a:pos x="1088" y="0"/>
                </a:cxn>
                <a:cxn ang="0">
                  <a:pos x="1312" y="4"/>
                </a:cxn>
                <a:cxn ang="0">
                  <a:pos x="1440" y="12"/>
                </a:cxn>
                <a:cxn ang="0">
                  <a:pos x="1384" y="16"/>
                </a:cxn>
                <a:cxn ang="0">
                  <a:pos x="1292" y="24"/>
                </a:cxn>
                <a:cxn ang="0">
                  <a:pos x="1224" y="32"/>
                </a:cxn>
                <a:cxn ang="0">
                  <a:pos x="1148" y="40"/>
                </a:cxn>
                <a:cxn ang="0">
                  <a:pos x="1064" y="64"/>
                </a:cxn>
                <a:cxn ang="0">
                  <a:pos x="980" y="80"/>
                </a:cxn>
                <a:cxn ang="0">
                  <a:pos x="904" y="104"/>
                </a:cxn>
                <a:cxn ang="0">
                  <a:pos x="824" y="136"/>
                </a:cxn>
                <a:cxn ang="0">
                  <a:pos x="756" y="168"/>
                </a:cxn>
                <a:cxn ang="0">
                  <a:pos x="704" y="200"/>
                </a:cxn>
                <a:cxn ang="0">
                  <a:pos x="644" y="248"/>
                </a:cxn>
                <a:cxn ang="0">
                  <a:pos x="612" y="300"/>
                </a:cxn>
                <a:cxn ang="0">
                  <a:pos x="604" y="340"/>
                </a:cxn>
                <a:cxn ang="0">
                  <a:pos x="400" y="236"/>
                </a:cxn>
                <a:cxn ang="0">
                  <a:pos x="0" y="332"/>
                </a:cxn>
              </a:cxnLst>
              <a:rect l="0" t="0" r="r" b="b"/>
              <a:pathLst>
                <a:path w="1440" h="340">
                  <a:moveTo>
                    <a:pt x="0" y="332"/>
                  </a:moveTo>
                  <a:lnTo>
                    <a:pt x="8" y="288"/>
                  </a:lnTo>
                  <a:lnTo>
                    <a:pt x="24" y="264"/>
                  </a:lnTo>
                  <a:lnTo>
                    <a:pt x="60" y="224"/>
                  </a:lnTo>
                  <a:lnTo>
                    <a:pt x="112" y="184"/>
                  </a:lnTo>
                  <a:lnTo>
                    <a:pt x="168" y="152"/>
                  </a:lnTo>
                  <a:lnTo>
                    <a:pt x="232" y="128"/>
                  </a:lnTo>
                  <a:lnTo>
                    <a:pt x="360" y="84"/>
                  </a:lnTo>
                  <a:lnTo>
                    <a:pt x="512" y="52"/>
                  </a:lnTo>
                  <a:lnTo>
                    <a:pt x="700" y="20"/>
                  </a:lnTo>
                  <a:lnTo>
                    <a:pt x="864" y="8"/>
                  </a:lnTo>
                  <a:lnTo>
                    <a:pt x="1088" y="0"/>
                  </a:lnTo>
                  <a:lnTo>
                    <a:pt x="1312" y="4"/>
                  </a:lnTo>
                  <a:lnTo>
                    <a:pt x="1440" y="12"/>
                  </a:lnTo>
                  <a:lnTo>
                    <a:pt x="1384" y="16"/>
                  </a:lnTo>
                  <a:lnTo>
                    <a:pt x="1292" y="24"/>
                  </a:lnTo>
                  <a:lnTo>
                    <a:pt x="1224" y="32"/>
                  </a:lnTo>
                  <a:lnTo>
                    <a:pt x="1148" y="40"/>
                  </a:lnTo>
                  <a:lnTo>
                    <a:pt x="1064" y="64"/>
                  </a:lnTo>
                  <a:lnTo>
                    <a:pt x="980" y="80"/>
                  </a:lnTo>
                  <a:lnTo>
                    <a:pt x="904" y="104"/>
                  </a:lnTo>
                  <a:lnTo>
                    <a:pt x="824" y="136"/>
                  </a:lnTo>
                  <a:lnTo>
                    <a:pt x="756" y="168"/>
                  </a:lnTo>
                  <a:lnTo>
                    <a:pt x="704" y="200"/>
                  </a:lnTo>
                  <a:lnTo>
                    <a:pt x="644" y="248"/>
                  </a:lnTo>
                  <a:lnTo>
                    <a:pt x="612" y="300"/>
                  </a:lnTo>
                  <a:lnTo>
                    <a:pt x="604" y="340"/>
                  </a:lnTo>
                  <a:lnTo>
                    <a:pt x="400" y="236"/>
                  </a:lnTo>
                  <a:lnTo>
                    <a:pt x="0" y="332"/>
                  </a:lnTo>
                  <a:close/>
                </a:path>
              </a:pathLst>
            </a:custGeom>
            <a:solidFill>
              <a:srgbClr val="FFFFFF"/>
            </a:solidFill>
            <a:ln w="6350" cap="flat" cmpd="sng">
              <a:solidFill>
                <a:srgbClr val="000000"/>
              </a:solidFill>
              <a:prstDash val="solid"/>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26" name="Text Box 8"/>
          <p:cNvSpPr txBox="1">
            <a:spLocks noChangeArrowheads="1"/>
          </p:cNvSpPr>
          <p:nvPr/>
        </p:nvSpPr>
        <p:spPr bwMode="auto">
          <a:xfrm>
            <a:off x="2765425" y="4294180"/>
            <a:ext cx="304800" cy="177800"/>
          </a:xfrm>
          <a:prstGeom prst="rect">
            <a:avLst/>
          </a:prstGeom>
          <a:noFill/>
          <a:ln w="6350">
            <a:noFill/>
            <a:miter lim="800000"/>
            <a:headEnd/>
            <a:tailEnd/>
          </a:ln>
          <a:effectLst/>
        </p:spPr>
        <p:txBody>
          <a:bodyPr wrap="none" lIns="0" tIns="0" rIns="0" bIns="0" anchor="ctr">
            <a:spAutoFit/>
          </a:bodyP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今天</a:t>
            </a:r>
          </a:p>
        </p:txBody>
      </p:sp>
      <p:sp>
        <p:nvSpPr>
          <p:cNvPr id="27" name="Text Box 9"/>
          <p:cNvSpPr txBox="1">
            <a:spLocks noChangeArrowheads="1"/>
          </p:cNvSpPr>
          <p:nvPr/>
        </p:nvSpPr>
        <p:spPr bwMode="auto">
          <a:xfrm>
            <a:off x="6527800" y="4519605"/>
            <a:ext cx="304800" cy="177800"/>
          </a:xfrm>
          <a:prstGeom prst="rect">
            <a:avLst/>
          </a:prstGeom>
          <a:noFill/>
          <a:ln w="6350">
            <a:noFill/>
            <a:miter lim="800000"/>
            <a:headEnd/>
            <a:tailEnd/>
          </a:ln>
          <a:effectLst/>
        </p:spPr>
        <p:txBody>
          <a:bodyPr wrap="none" lIns="0" tIns="0" rIns="0" bIns="0" anchor="ctr">
            <a:spAutoFit/>
          </a:bodyP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明天</a:t>
            </a:r>
          </a:p>
        </p:txBody>
      </p:sp>
      <p:sp>
        <p:nvSpPr>
          <p:cNvPr id="28" name="Text Box 10"/>
          <p:cNvSpPr txBox="1">
            <a:spLocks noChangeArrowheads="1"/>
          </p:cNvSpPr>
          <p:nvPr/>
        </p:nvSpPr>
        <p:spPr bwMode="auto">
          <a:xfrm>
            <a:off x="3134608" y="1925337"/>
            <a:ext cx="2769989" cy="184731"/>
          </a:xfrm>
          <a:prstGeom prst="rect">
            <a:avLst/>
          </a:prstGeom>
          <a:noFill/>
          <a:ln w="6350">
            <a:noFill/>
            <a:miter lim="800000"/>
            <a:headEnd/>
            <a:tailEnd/>
          </a:ln>
          <a:effectLst/>
        </p:spPr>
        <p:txBody>
          <a:bodyPr wrap="none" lIns="0" tIns="0" rIns="0" bIns="0" anchor="ctr">
            <a:spAutoFit/>
          </a:bodyP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b="0" i="0" u="none" strike="noStrike" kern="0" cap="none" spc="0" normalizeH="0" baseline="0" noProof="0" dirty="0" smtClean="0">
                <a:ln>
                  <a:noFill/>
                </a:ln>
                <a:solidFill>
                  <a:sysClr val="windowText" lastClr="000000"/>
                </a:solidFill>
                <a:effectLst/>
                <a:uLnTx/>
                <a:uFillTx/>
              </a:rPr>
              <a:t>战略是塑造未来的一种努力</a:t>
            </a:r>
          </a:p>
        </p:txBody>
      </p:sp>
      <p:sp>
        <p:nvSpPr>
          <p:cNvPr id="13" name="TextBox 12"/>
          <p:cNvSpPr txBox="1"/>
          <p:nvPr/>
        </p:nvSpPr>
        <p:spPr>
          <a:xfrm>
            <a:off x="238092" y="4786322"/>
            <a:ext cx="9144064" cy="1477328"/>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两种战略逻辑：</a:t>
            </a:r>
            <a:endParaRPr lang="en-US" altLang="zh-CN" dirty="0" smtClean="0">
              <a:latin typeface="微软雅黑" pitchFamily="34" charset="-122"/>
              <a:ea typeface="微软雅黑" pitchFamily="34" charset="-122"/>
            </a:endParaRPr>
          </a:p>
          <a:p>
            <a:r>
              <a:rPr lang="zh-CN" altLang="en-US" b="1" dirty="0" smtClean="0">
                <a:latin typeface="微软雅黑" pitchFamily="34" charset="-122"/>
                <a:ea typeface="微软雅黑" pitchFamily="34" charset="-122"/>
              </a:rPr>
              <a:t>分析型战略：</a:t>
            </a:r>
            <a:r>
              <a:rPr lang="zh-CN" altLang="en-US" dirty="0" smtClean="0"/>
              <a:t>他是从自身的能力和资源出发，研究更好的资源配置，研究在这个资源配置过程当中，自己能做些什么；</a:t>
            </a:r>
            <a:endParaRPr lang="en-US" altLang="zh-CN" dirty="0" smtClean="0"/>
          </a:p>
          <a:p>
            <a:r>
              <a:rPr lang="zh-CN" altLang="en-US" b="1" dirty="0" smtClean="0">
                <a:latin typeface="微软雅黑" pitchFamily="34" charset="-122"/>
                <a:ea typeface="微软雅黑" pitchFamily="34" charset="-122"/>
              </a:rPr>
              <a:t>构建型战略：</a:t>
            </a:r>
            <a:r>
              <a:rPr lang="zh-CN" altLang="en-US" dirty="0" smtClean="0"/>
              <a:t>从业界成功的做法出发、战略需要我做什么出发，研究革命性的发展模式。构建型战略最疯狂的一点是，我不问我是否具备这个条件，我只问怎样做才可以获得成功。</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29662101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 calcmode="lin" valueType="num">
                                      <p:cBhvr additive="base">
                                        <p:cTn id="1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100</a:t>
            </a:fld>
            <a:endParaRPr lang="zh-CN" altLang="en-US">
              <a:solidFill>
                <a:prstClr val="black">
                  <a:tint val="75000"/>
                </a:prstClr>
              </a:solidFill>
            </a:endParaRPr>
          </a:p>
        </p:txBody>
      </p:sp>
      <p:sp>
        <p:nvSpPr>
          <p:cNvPr id="5" name="TextBox 4"/>
          <p:cNvSpPr txBox="1"/>
          <p:nvPr/>
        </p:nvSpPr>
        <p:spPr>
          <a:xfrm>
            <a:off x="166654" y="214290"/>
            <a:ext cx="331052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描述战略</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战略总图</a:t>
            </a:r>
            <a:endParaRPr lang="zh-CN" altLang="en-US" sz="2400" dirty="0">
              <a:latin typeface="微软雅黑" pitchFamily="34" charset="-122"/>
              <a:ea typeface="微软雅黑" pitchFamily="34" charset="-122"/>
            </a:endParaRPr>
          </a:p>
        </p:txBody>
      </p:sp>
      <p:grpSp>
        <p:nvGrpSpPr>
          <p:cNvPr id="2" name="组合 7"/>
          <p:cNvGrpSpPr/>
          <p:nvPr/>
        </p:nvGrpSpPr>
        <p:grpSpPr>
          <a:xfrm>
            <a:off x="848544" y="1428736"/>
            <a:ext cx="8134424" cy="4317503"/>
            <a:chOff x="595313" y="1214438"/>
            <a:chExt cx="8675687" cy="4731865"/>
          </a:xfrm>
        </p:grpSpPr>
        <p:sp>
          <p:nvSpPr>
            <p:cNvPr id="291" name="等腰三角形 17"/>
            <p:cNvSpPr>
              <a:spLocks noChangeArrowheads="1"/>
            </p:cNvSpPr>
            <p:nvPr>
              <p:custDataLst>
                <p:tags r:id="rId2"/>
              </p:custDataLst>
            </p:nvPr>
          </p:nvSpPr>
          <p:spPr bwMode="auto">
            <a:xfrm>
              <a:off x="1166813" y="1214438"/>
              <a:ext cx="8001000" cy="1214437"/>
            </a:xfrm>
            <a:prstGeom prst="triangle">
              <a:avLst>
                <a:gd name="adj" fmla="val 50000"/>
              </a:avLst>
            </a:prstGeom>
            <a:solidFill>
              <a:schemeClr val="accent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292" name="矩形 23"/>
            <p:cNvSpPr>
              <a:spLocks noChangeArrowheads="1"/>
            </p:cNvSpPr>
            <p:nvPr>
              <p:custDataLst>
                <p:tags r:id="rId3"/>
              </p:custDataLst>
            </p:nvPr>
          </p:nvSpPr>
          <p:spPr bwMode="auto">
            <a:xfrm>
              <a:off x="1809750" y="2428875"/>
              <a:ext cx="6715125" cy="571500"/>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293" name="矩形 26"/>
            <p:cNvSpPr>
              <a:spLocks noChangeArrowheads="1"/>
            </p:cNvSpPr>
            <p:nvPr>
              <p:custDataLst>
                <p:tags r:id="rId4"/>
              </p:custDataLst>
            </p:nvPr>
          </p:nvSpPr>
          <p:spPr bwMode="auto">
            <a:xfrm>
              <a:off x="1809750" y="3000375"/>
              <a:ext cx="6715125" cy="428625"/>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294" name="矩形 29"/>
            <p:cNvSpPr>
              <a:spLocks noChangeArrowheads="1"/>
            </p:cNvSpPr>
            <p:nvPr>
              <p:custDataLst>
                <p:tags r:id="rId5"/>
              </p:custDataLst>
            </p:nvPr>
          </p:nvSpPr>
          <p:spPr bwMode="auto">
            <a:xfrm>
              <a:off x="1809750" y="3429000"/>
              <a:ext cx="1071563" cy="1928813"/>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295" name="矩形 30"/>
            <p:cNvSpPr>
              <a:spLocks noChangeArrowheads="1"/>
            </p:cNvSpPr>
            <p:nvPr>
              <p:custDataLst>
                <p:tags r:id="rId6"/>
              </p:custDataLst>
            </p:nvPr>
          </p:nvSpPr>
          <p:spPr bwMode="auto">
            <a:xfrm>
              <a:off x="3762375" y="3429000"/>
              <a:ext cx="1073150" cy="1928813"/>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296" name="矩形 31"/>
            <p:cNvSpPr>
              <a:spLocks noChangeArrowheads="1"/>
            </p:cNvSpPr>
            <p:nvPr>
              <p:custDataLst>
                <p:tags r:id="rId7"/>
              </p:custDataLst>
            </p:nvPr>
          </p:nvSpPr>
          <p:spPr bwMode="auto">
            <a:xfrm>
              <a:off x="5500688" y="3429000"/>
              <a:ext cx="1071562" cy="1928813"/>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297" name="矩形 32"/>
            <p:cNvSpPr>
              <a:spLocks noChangeArrowheads="1"/>
            </p:cNvSpPr>
            <p:nvPr>
              <p:custDataLst>
                <p:tags r:id="rId8"/>
              </p:custDataLst>
            </p:nvPr>
          </p:nvSpPr>
          <p:spPr bwMode="auto">
            <a:xfrm>
              <a:off x="7453313" y="3429000"/>
              <a:ext cx="1071562" cy="1928813"/>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298" name="矩形 33"/>
            <p:cNvSpPr>
              <a:spLocks noChangeArrowheads="1"/>
            </p:cNvSpPr>
            <p:nvPr>
              <p:custDataLst>
                <p:tags r:id="rId9"/>
              </p:custDataLst>
            </p:nvPr>
          </p:nvSpPr>
          <p:spPr bwMode="auto">
            <a:xfrm>
              <a:off x="1238250" y="5374803"/>
              <a:ext cx="7929563" cy="571500"/>
            </a:xfrm>
            <a:prstGeom prst="rect">
              <a:avLst/>
            </a:prstGeom>
            <a:solidFill>
              <a:schemeClr val="accent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299" name="矩形 40"/>
            <p:cNvSpPr>
              <a:spLocks noChangeArrowheads="1"/>
            </p:cNvSpPr>
            <p:nvPr>
              <p:custDataLst>
                <p:tags r:id="rId10"/>
              </p:custDataLst>
            </p:nvPr>
          </p:nvSpPr>
          <p:spPr bwMode="auto">
            <a:xfrm>
              <a:off x="5000501" y="1556792"/>
              <a:ext cx="689338"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dirty="0" smtClean="0">
                  <a:solidFill>
                    <a:srgbClr val="000000"/>
                  </a:solidFill>
                  <a:latin typeface="微软雅黑" pitchFamily="34" charset="-122"/>
                  <a:ea typeface="微软雅黑" pitchFamily="34" charset="-122"/>
                </a:rPr>
                <a:t>使命</a:t>
              </a:r>
            </a:p>
          </p:txBody>
        </p:sp>
        <p:sp>
          <p:nvSpPr>
            <p:cNvPr id="300" name="矩形 41"/>
            <p:cNvSpPr>
              <a:spLocks noChangeArrowheads="1"/>
            </p:cNvSpPr>
            <p:nvPr>
              <p:custDataLst>
                <p:tags r:id="rId11"/>
              </p:custDataLst>
            </p:nvPr>
          </p:nvSpPr>
          <p:spPr bwMode="auto">
            <a:xfrm>
              <a:off x="5000501" y="2060848"/>
              <a:ext cx="689338"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dirty="0" smtClean="0">
                  <a:solidFill>
                    <a:srgbClr val="000000"/>
                  </a:solidFill>
                  <a:latin typeface="微软雅黑" pitchFamily="34" charset="-122"/>
                  <a:ea typeface="微软雅黑" pitchFamily="34" charset="-122"/>
                </a:rPr>
                <a:t>愿景</a:t>
              </a:r>
            </a:p>
          </p:txBody>
        </p:sp>
        <p:sp>
          <p:nvSpPr>
            <p:cNvPr id="301" name="矩形 42"/>
            <p:cNvSpPr>
              <a:spLocks noChangeArrowheads="1"/>
            </p:cNvSpPr>
            <p:nvPr>
              <p:custDataLst>
                <p:tags r:id="rId12"/>
              </p:custDataLst>
            </p:nvPr>
          </p:nvSpPr>
          <p:spPr bwMode="auto">
            <a:xfrm>
              <a:off x="4781646" y="2545249"/>
              <a:ext cx="1181722"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smtClean="0">
                  <a:solidFill>
                    <a:srgbClr val="000000"/>
                  </a:solidFill>
                  <a:latin typeface="微软雅黑" pitchFamily="34" charset="-122"/>
                  <a:ea typeface="微软雅黑" pitchFamily="34" charset="-122"/>
                </a:rPr>
                <a:t>战略目</a:t>
              </a:r>
              <a:r>
                <a:rPr lang="zh-CN" altLang="en-US" b="1" dirty="0" smtClean="0">
                  <a:solidFill>
                    <a:srgbClr val="000000"/>
                  </a:solidFill>
                  <a:latin typeface="微软雅黑" pitchFamily="34" charset="-122"/>
                  <a:ea typeface="微软雅黑" pitchFamily="34" charset="-122"/>
                </a:rPr>
                <a:t>标</a:t>
              </a:r>
            </a:p>
          </p:txBody>
        </p:sp>
        <p:sp>
          <p:nvSpPr>
            <p:cNvPr id="302" name="矩形 43"/>
            <p:cNvSpPr>
              <a:spLocks noChangeArrowheads="1"/>
            </p:cNvSpPr>
            <p:nvPr>
              <p:custDataLst>
                <p:tags r:id="rId13"/>
              </p:custDataLst>
            </p:nvPr>
          </p:nvSpPr>
          <p:spPr bwMode="auto">
            <a:xfrm>
              <a:off x="5000501" y="3068960"/>
              <a:ext cx="689338"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smtClean="0">
                  <a:solidFill>
                    <a:srgbClr val="000000"/>
                  </a:solidFill>
                  <a:latin typeface="微软雅黑" pitchFamily="34" charset="-122"/>
                  <a:ea typeface="微软雅黑" pitchFamily="34" charset="-122"/>
                </a:rPr>
                <a:t>策略</a:t>
              </a:r>
            </a:p>
          </p:txBody>
        </p:sp>
        <p:sp>
          <p:nvSpPr>
            <p:cNvPr id="303" name="矩形 44"/>
            <p:cNvSpPr>
              <a:spLocks noChangeArrowheads="1"/>
            </p:cNvSpPr>
            <p:nvPr>
              <p:custDataLst>
                <p:tags r:id="rId14"/>
              </p:custDataLst>
            </p:nvPr>
          </p:nvSpPr>
          <p:spPr bwMode="auto">
            <a:xfrm>
              <a:off x="1928664" y="4149080"/>
              <a:ext cx="841499"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dirty="0" smtClean="0">
                  <a:solidFill>
                    <a:srgbClr val="000000"/>
                  </a:solidFill>
                  <a:latin typeface="微软雅黑" pitchFamily="34" charset="-122"/>
                  <a:ea typeface="微软雅黑" pitchFamily="34" charset="-122"/>
                </a:rPr>
                <a:t>举措</a:t>
              </a:r>
              <a:r>
                <a:rPr lang="en-US" altLang="zh-CN" b="1" dirty="0" smtClean="0">
                  <a:solidFill>
                    <a:srgbClr val="000000"/>
                  </a:solidFill>
                  <a:latin typeface="微软雅黑" pitchFamily="34" charset="-122"/>
                  <a:ea typeface="微软雅黑" pitchFamily="34" charset="-122"/>
                </a:rPr>
                <a:t>1</a:t>
              </a:r>
              <a:endParaRPr lang="zh-CN" altLang="en-US" b="1" dirty="0" smtClean="0">
                <a:solidFill>
                  <a:srgbClr val="000000"/>
                </a:solidFill>
                <a:latin typeface="微软雅黑" pitchFamily="34" charset="-122"/>
                <a:ea typeface="微软雅黑" pitchFamily="34" charset="-122"/>
              </a:endParaRPr>
            </a:p>
          </p:txBody>
        </p:sp>
        <p:sp>
          <p:nvSpPr>
            <p:cNvPr id="304" name="矩形 45"/>
            <p:cNvSpPr>
              <a:spLocks noChangeArrowheads="1"/>
            </p:cNvSpPr>
            <p:nvPr>
              <p:custDataLst>
                <p:tags r:id="rId15"/>
              </p:custDataLst>
            </p:nvPr>
          </p:nvSpPr>
          <p:spPr bwMode="auto">
            <a:xfrm>
              <a:off x="4736976" y="5537075"/>
              <a:ext cx="1071563" cy="404778"/>
            </a:xfrm>
            <a:prstGeom prst="rect">
              <a:avLst/>
            </a:prstGeom>
            <a:noFill/>
            <a:ln w="9525">
              <a:noFill/>
              <a:miter lim="800000"/>
              <a:headEnd/>
              <a:tailEnd/>
            </a:ln>
          </p:spPr>
          <p:txBody>
            <a:bodyPr>
              <a:spAutoFit/>
            </a:bodyPr>
            <a:lstStyle/>
            <a:p>
              <a:pPr algn="ctr" fontAlgn="base">
                <a:spcBef>
                  <a:spcPct val="0"/>
                </a:spcBef>
                <a:spcAft>
                  <a:spcPct val="0"/>
                </a:spcAft>
              </a:pPr>
              <a:r>
                <a:rPr lang="zh-CN" altLang="en-US" b="1" dirty="0" smtClean="0">
                  <a:solidFill>
                    <a:srgbClr val="000000"/>
                  </a:solidFill>
                  <a:latin typeface="微软雅黑" pitchFamily="34" charset="-122"/>
                  <a:ea typeface="微软雅黑" pitchFamily="34" charset="-122"/>
                </a:rPr>
                <a:t>价值观</a:t>
              </a:r>
            </a:p>
          </p:txBody>
        </p:sp>
        <p:cxnSp>
          <p:nvCxnSpPr>
            <p:cNvPr id="305" name="直接连接符 37"/>
            <p:cNvCxnSpPr>
              <a:cxnSpLocks noChangeShapeType="1"/>
            </p:cNvCxnSpPr>
            <p:nvPr/>
          </p:nvCxnSpPr>
          <p:spPr bwMode="auto">
            <a:xfrm>
              <a:off x="595313" y="2000250"/>
              <a:ext cx="8675687" cy="1588"/>
            </a:xfrm>
            <a:prstGeom prst="line">
              <a:avLst/>
            </a:prstGeom>
            <a:noFill/>
            <a:ln w="9525" algn="ctr">
              <a:solidFill>
                <a:schemeClr val="tx1"/>
              </a:solidFill>
              <a:prstDash val="lgDash"/>
              <a:round/>
              <a:headEnd/>
              <a:tailEnd/>
            </a:ln>
          </p:spPr>
        </p:cxnSp>
        <p:cxnSp>
          <p:nvCxnSpPr>
            <p:cNvPr id="306" name="直接连接符 37"/>
            <p:cNvCxnSpPr>
              <a:cxnSpLocks noChangeShapeType="1"/>
            </p:cNvCxnSpPr>
            <p:nvPr/>
          </p:nvCxnSpPr>
          <p:spPr bwMode="auto">
            <a:xfrm>
              <a:off x="595313" y="2428875"/>
              <a:ext cx="8675687" cy="1588"/>
            </a:xfrm>
            <a:prstGeom prst="line">
              <a:avLst/>
            </a:prstGeom>
            <a:noFill/>
            <a:ln w="9525" algn="ctr">
              <a:solidFill>
                <a:schemeClr val="tx1"/>
              </a:solidFill>
              <a:prstDash val="lgDash"/>
              <a:round/>
              <a:headEnd/>
              <a:tailEnd/>
            </a:ln>
          </p:spPr>
        </p:cxnSp>
        <p:cxnSp>
          <p:nvCxnSpPr>
            <p:cNvPr id="307" name="直接连接符 37"/>
            <p:cNvCxnSpPr>
              <a:cxnSpLocks noChangeShapeType="1"/>
            </p:cNvCxnSpPr>
            <p:nvPr/>
          </p:nvCxnSpPr>
          <p:spPr bwMode="auto">
            <a:xfrm>
              <a:off x="595313" y="2998788"/>
              <a:ext cx="8675687" cy="1587"/>
            </a:xfrm>
            <a:prstGeom prst="line">
              <a:avLst/>
            </a:prstGeom>
            <a:noFill/>
            <a:ln w="9525" algn="ctr">
              <a:solidFill>
                <a:schemeClr val="tx1"/>
              </a:solidFill>
              <a:prstDash val="lgDash"/>
              <a:round/>
              <a:headEnd/>
              <a:tailEnd/>
            </a:ln>
          </p:spPr>
        </p:cxnSp>
        <p:cxnSp>
          <p:nvCxnSpPr>
            <p:cNvPr id="308" name="直接连接符 37"/>
            <p:cNvCxnSpPr>
              <a:cxnSpLocks noChangeShapeType="1"/>
            </p:cNvCxnSpPr>
            <p:nvPr/>
          </p:nvCxnSpPr>
          <p:spPr bwMode="auto">
            <a:xfrm>
              <a:off x="595313" y="3427413"/>
              <a:ext cx="8675687" cy="1587"/>
            </a:xfrm>
            <a:prstGeom prst="line">
              <a:avLst/>
            </a:prstGeom>
            <a:noFill/>
            <a:ln w="9525" algn="ctr">
              <a:solidFill>
                <a:schemeClr val="tx1"/>
              </a:solidFill>
              <a:prstDash val="lgDash"/>
              <a:round/>
              <a:headEnd/>
              <a:tailEnd/>
            </a:ln>
          </p:spPr>
        </p:cxnSp>
        <p:cxnSp>
          <p:nvCxnSpPr>
            <p:cNvPr id="309" name="直接连接符 37"/>
            <p:cNvCxnSpPr>
              <a:cxnSpLocks noChangeShapeType="1"/>
            </p:cNvCxnSpPr>
            <p:nvPr/>
          </p:nvCxnSpPr>
          <p:spPr bwMode="auto">
            <a:xfrm>
              <a:off x="595313" y="5373216"/>
              <a:ext cx="8675687" cy="1587"/>
            </a:xfrm>
            <a:prstGeom prst="line">
              <a:avLst/>
            </a:prstGeom>
            <a:noFill/>
            <a:ln w="9525" algn="ctr">
              <a:solidFill>
                <a:schemeClr val="tx1"/>
              </a:solidFill>
              <a:prstDash val="lgDash"/>
              <a:round/>
              <a:headEnd/>
              <a:tailEnd/>
            </a:ln>
          </p:spPr>
        </p:cxnSp>
        <p:sp>
          <p:nvSpPr>
            <p:cNvPr id="310" name="矩形 44"/>
            <p:cNvSpPr>
              <a:spLocks noChangeArrowheads="1"/>
            </p:cNvSpPr>
            <p:nvPr>
              <p:custDataLst>
                <p:tags r:id="rId16"/>
              </p:custDataLst>
            </p:nvPr>
          </p:nvSpPr>
          <p:spPr bwMode="auto">
            <a:xfrm>
              <a:off x="4016896" y="4149080"/>
              <a:ext cx="841499"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dirty="0" smtClean="0">
                  <a:solidFill>
                    <a:srgbClr val="000000"/>
                  </a:solidFill>
                  <a:latin typeface="微软雅黑" pitchFamily="34" charset="-122"/>
                  <a:ea typeface="微软雅黑" pitchFamily="34" charset="-122"/>
                </a:rPr>
                <a:t>举措</a:t>
              </a:r>
              <a:r>
                <a:rPr lang="en-US" altLang="zh-CN" b="1" dirty="0" smtClean="0">
                  <a:solidFill>
                    <a:srgbClr val="000000"/>
                  </a:solidFill>
                  <a:latin typeface="微软雅黑" pitchFamily="34" charset="-122"/>
                  <a:ea typeface="微软雅黑" pitchFamily="34" charset="-122"/>
                </a:rPr>
                <a:t>2</a:t>
              </a:r>
              <a:endParaRPr lang="zh-CN" altLang="en-US" b="1" dirty="0" smtClean="0">
                <a:solidFill>
                  <a:srgbClr val="000000"/>
                </a:solidFill>
                <a:latin typeface="微软雅黑" pitchFamily="34" charset="-122"/>
                <a:ea typeface="微软雅黑" pitchFamily="34" charset="-122"/>
              </a:endParaRPr>
            </a:p>
          </p:txBody>
        </p:sp>
        <p:sp>
          <p:nvSpPr>
            <p:cNvPr id="311" name="矩形 44"/>
            <p:cNvSpPr>
              <a:spLocks noChangeArrowheads="1"/>
            </p:cNvSpPr>
            <p:nvPr>
              <p:custDataLst>
                <p:tags r:id="rId17"/>
              </p:custDataLst>
            </p:nvPr>
          </p:nvSpPr>
          <p:spPr bwMode="auto">
            <a:xfrm>
              <a:off x="5601072" y="4149080"/>
              <a:ext cx="841499"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dirty="0" smtClean="0">
                  <a:solidFill>
                    <a:srgbClr val="000000"/>
                  </a:solidFill>
                  <a:latin typeface="微软雅黑" pitchFamily="34" charset="-122"/>
                  <a:ea typeface="微软雅黑" pitchFamily="34" charset="-122"/>
                </a:rPr>
                <a:t>举措</a:t>
              </a:r>
              <a:r>
                <a:rPr lang="en-US" altLang="zh-CN" b="1" dirty="0" smtClean="0">
                  <a:solidFill>
                    <a:srgbClr val="000000"/>
                  </a:solidFill>
                  <a:latin typeface="微软雅黑" pitchFamily="34" charset="-122"/>
                  <a:ea typeface="微软雅黑" pitchFamily="34" charset="-122"/>
                </a:rPr>
                <a:t>3</a:t>
              </a:r>
              <a:endParaRPr lang="zh-CN" altLang="en-US" b="1" dirty="0" smtClean="0">
                <a:solidFill>
                  <a:srgbClr val="000000"/>
                </a:solidFill>
                <a:latin typeface="微软雅黑" pitchFamily="34" charset="-122"/>
                <a:ea typeface="微软雅黑" pitchFamily="34" charset="-122"/>
              </a:endParaRPr>
            </a:p>
          </p:txBody>
        </p:sp>
      </p:grpSp>
      <p:sp>
        <p:nvSpPr>
          <p:cNvPr id="313" name="矩形 44"/>
          <p:cNvSpPr>
            <a:spLocks noChangeArrowheads="1"/>
          </p:cNvSpPr>
          <p:nvPr>
            <p:custDataLst>
              <p:tags r:id="rId1"/>
            </p:custDataLst>
          </p:nvPr>
        </p:nvSpPr>
        <p:spPr bwMode="auto">
          <a:xfrm>
            <a:off x="7473280" y="4093032"/>
            <a:ext cx="530915" cy="307777"/>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1400" b="1" dirty="0" smtClean="0">
                <a:solidFill>
                  <a:srgbClr val="000000"/>
                </a:solidFill>
                <a:latin typeface="微软雅黑" pitchFamily="34" charset="-122"/>
                <a:ea typeface="微软雅黑" pitchFamily="34" charset="-122"/>
              </a:rPr>
              <a:t>……</a:t>
            </a:r>
            <a:endParaRPr lang="zh-CN" altLang="en-US" sz="1400" b="1" dirty="0" smtClean="0">
              <a:solidFill>
                <a:srgbClr val="0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101</a:t>
            </a:fld>
            <a:endParaRPr lang="zh-CN" altLang="en-US" dirty="0">
              <a:latin typeface="微软雅黑" pitchFamily="34" charset="-122"/>
              <a:ea typeface="微软雅黑" pitchFamily="34" charset="-122"/>
            </a:endParaRPr>
          </a:p>
        </p:txBody>
      </p:sp>
      <p:sp>
        <p:nvSpPr>
          <p:cNvPr id="18" name="TextBox 17"/>
          <p:cNvSpPr txBox="1"/>
          <p:nvPr/>
        </p:nvSpPr>
        <p:spPr>
          <a:xfrm>
            <a:off x="238092" y="857232"/>
            <a:ext cx="4429156" cy="523220"/>
          </a:xfrm>
          <a:prstGeom prst="rect">
            <a:avLst/>
          </a:prstGeom>
          <a:noFill/>
        </p:spPr>
        <p:txBody>
          <a:bodyPr wrap="square" rtlCol="0">
            <a:spAutoFit/>
          </a:bodyPr>
          <a:lstStyle/>
          <a:p>
            <a:r>
              <a:rPr lang="zh-CN" altLang="en-US" sz="2800" b="1" dirty="0" smtClean="0">
                <a:latin typeface="微软雅黑" pitchFamily="34" charset="-122"/>
                <a:ea typeface="微软雅黑" pitchFamily="34" charset="-122"/>
              </a:rPr>
              <a:t>做好战略制定的几个注意</a:t>
            </a:r>
            <a:endParaRPr lang="zh-CN" altLang="en-US" sz="2800" b="1" dirty="0">
              <a:latin typeface="微软雅黑" pitchFamily="34" charset="-122"/>
              <a:ea typeface="微软雅黑" pitchFamily="34" charset="-122"/>
            </a:endParaRPr>
          </a:p>
        </p:txBody>
      </p:sp>
      <p:sp>
        <p:nvSpPr>
          <p:cNvPr id="20" name="TextBox 19"/>
          <p:cNvSpPr txBox="1"/>
          <p:nvPr/>
        </p:nvSpPr>
        <p:spPr>
          <a:xfrm>
            <a:off x="238092" y="1357298"/>
            <a:ext cx="9435770" cy="5016758"/>
          </a:xfrm>
          <a:prstGeom prst="rect">
            <a:avLst/>
          </a:prstGeom>
          <a:noFill/>
        </p:spPr>
        <p:txBody>
          <a:bodyPr wrap="square" rtlCol="0">
            <a:spAutoFit/>
          </a:bodyPr>
          <a:lstStyle/>
          <a:p>
            <a:pPr>
              <a:lnSpc>
                <a:spcPct val="200000"/>
              </a:lnSpc>
              <a:buFont typeface="Arial" pitchFamily="34" charset="0"/>
              <a:buChar char="•"/>
            </a:pPr>
            <a:r>
              <a:rPr lang="zh-CN" altLang="en-US" sz="2000" smtClean="0">
                <a:latin typeface="微软雅黑" pitchFamily="34" charset="-122"/>
                <a:ea typeface="微软雅黑" pitchFamily="34" charset="-122"/>
              </a:rPr>
              <a:t>利用形式和模板，不拘泥于形式和模板，形式和模板是用来整理思路的，不是捆绑手脚的</a:t>
            </a:r>
            <a:endParaRPr lang="en-US" altLang="zh-CN" sz="2000" smtClean="0">
              <a:latin typeface="微软雅黑" pitchFamily="34" charset="-122"/>
              <a:ea typeface="微软雅黑" pitchFamily="34" charset="-122"/>
            </a:endParaRPr>
          </a:p>
          <a:p>
            <a:pPr>
              <a:lnSpc>
                <a:spcPct val="200000"/>
              </a:lnSpc>
              <a:buFont typeface="Arial" pitchFamily="34" charset="0"/>
              <a:buChar char="•"/>
            </a:pPr>
            <a:r>
              <a:rPr lang="zh-CN" altLang="en-US" sz="2000" smtClean="0">
                <a:latin typeface="微软雅黑" pitchFamily="34" charset="-122"/>
                <a:ea typeface="微软雅黑" pitchFamily="34" charset="-122"/>
              </a:rPr>
              <a:t>思路最重要，专业应加强（专业视野、专业经验、专业工具）</a:t>
            </a:r>
            <a:endParaRPr lang="en-US" altLang="zh-CN" sz="2000" smtClean="0">
              <a:latin typeface="微软雅黑" pitchFamily="34" charset="-122"/>
              <a:ea typeface="微软雅黑" pitchFamily="34" charset="-122"/>
            </a:endParaRPr>
          </a:p>
          <a:p>
            <a:pPr>
              <a:lnSpc>
                <a:spcPct val="200000"/>
              </a:lnSpc>
              <a:buFont typeface="Arial" pitchFamily="34" charset="0"/>
              <a:buChar char="•"/>
            </a:pPr>
            <a:r>
              <a:rPr lang="zh-CN" altLang="en-US" sz="2000" smtClean="0">
                <a:latin typeface="微软雅黑" pitchFamily="34" charset="-122"/>
                <a:ea typeface="微软雅黑" pitchFamily="34" charset="-122"/>
              </a:rPr>
              <a:t>从使命</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愿景</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目标</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指标</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策略</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举措应做到：一贯到底</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逻辑通顺。指标高是因为目标高，目标高是因为愿景大</a:t>
            </a:r>
            <a:endParaRPr lang="en-US" altLang="zh-CN" sz="2000" smtClean="0">
              <a:latin typeface="微软雅黑" pitchFamily="34" charset="-122"/>
              <a:ea typeface="微软雅黑" pitchFamily="34" charset="-122"/>
            </a:endParaRPr>
          </a:p>
          <a:p>
            <a:pPr>
              <a:lnSpc>
                <a:spcPct val="200000"/>
              </a:lnSpc>
              <a:buFont typeface="Arial" pitchFamily="34" charset="0"/>
              <a:buChar char="•"/>
            </a:pPr>
            <a:r>
              <a:rPr lang="zh-CN" altLang="en-US" sz="2000" smtClean="0">
                <a:latin typeface="微软雅黑" pitchFamily="34" charset="-122"/>
                <a:ea typeface="微软雅黑" pitchFamily="34" charset="-122"/>
              </a:rPr>
              <a:t>战略制定是一个集体沟通达成共识的重要过程，输出重点在于言之有物、以利于达成共识而不是面面俱到、行文严谨，当然也不能只有自己能看懂</a:t>
            </a:r>
            <a:endParaRPr lang="en-US" altLang="zh-CN" sz="2000" smtClean="0">
              <a:latin typeface="微软雅黑" pitchFamily="34" charset="-122"/>
              <a:ea typeface="微软雅黑" pitchFamily="34" charset="-122"/>
            </a:endParaRPr>
          </a:p>
          <a:p>
            <a:pPr>
              <a:lnSpc>
                <a:spcPct val="200000"/>
              </a:lnSpc>
              <a:buFont typeface="Arial" pitchFamily="34" charset="0"/>
              <a:buChar char="•"/>
            </a:pPr>
            <a:r>
              <a:rPr lang="zh-CN" altLang="en-US" sz="2000" smtClean="0">
                <a:latin typeface="微软雅黑" pitchFamily="34" charset="-122"/>
                <a:ea typeface="微软雅黑" pitchFamily="34" charset="-122"/>
              </a:rPr>
              <a:t>过程中出现想不清楚的事情也很正常，关键是发动团队力量努力去想</a:t>
            </a:r>
            <a:endParaRPr lang="en-US" altLang="zh-CN" sz="2000" smtClean="0">
              <a:latin typeface="微软雅黑" pitchFamily="34" charset="-122"/>
              <a:ea typeface="微软雅黑" pitchFamily="34" charset="-122"/>
            </a:endParaRPr>
          </a:p>
        </p:txBody>
      </p:sp>
    </p:spTree>
    <p:extLst>
      <p:ext uri="{BB962C8B-B14F-4D97-AF65-F5344CB8AC3E}">
        <p14:creationId xmlns:p14="http://schemas.microsoft.com/office/powerpoint/2010/main" xmlns="" val="641666018"/>
      </p:ext>
    </p:extLst>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102</a:t>
            </a:fld>
            <a:endParaRPr lang="zh-CN" altLang="en-US" dirty="0">
              <a:latin typeface="微软雅黑" pitchFamily="34" charset="-122"/>
              <a:ea typeface="微软雅黑" pitchFamily="34" charset="-122"/>
            </a:endParaRPr>
          </a:p>
        </p:txBody>
      </p:sp>
      <p:sp>
        <p:nvSpPr>
          <p:cNvPr id="6" name="TextBox 5"/>
          <p:cNvSpPr txBox="1"/>
          <p:nvPr/>
        </p:nvSpPr>
        <p:spPr>
          <a:xfrm>
            <a:off x="166654" y="214290"/>
            <a:ext cx="2165978"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战略制</a:t>
            </a:r>
            <a:r>
              <a:rPr lang="zh-CN" altLang="en-US" sz="2400" b="1" kern="0" smtClean="0">
                <a:latin typeface="微软雅黑" pitchFamily="34" charset="-122"/>
                <a:ea typeface="微软雅黑" pitchFamily="34" charset="-122"/>
              </a:rPr>
              <a:t>定</a:t>
            </a:r>
            <a:r>
              <a:rPr lang="en-US" altLang="zh-CN" sz="2400" b="1" kern="0" smtClean="0">
                <a:latin typeface="微软雅黑" pitchFamily="34" charset="-122"/>
                <a:ea typeface="微软雅黑" pitchFamily="34" charset="-122"/>
              </a:rPr>
              <a:t>-</a:t>
            </a:r>
            <a:r>
              <a:rPr lang="zh-CN" altLang="en-US" sz="2400" b="1" kern="0" smtClean="0">
                <a:latin typeface="微软雅黑" pitchFamily="34" charset="-122"/>
                <a:ea typeface="微软雅黑" pitchFamily="34" charset="-122"/>
              </a:rPr>
              <a:t>讨论</a:t>
            </a:r>
            <a:endParaRPr lang="zh-CN" altLang="en-US" sz="2400" b="1" kern="0" dirty="0" smtClean="0">
              <a:latin typeface="微软雅黑" pitchFamily="34" charset="-122"/>
              <a:ea typeface="微软雅黑" pitchFamily="34" charset="-122"/>
            </a:endParaRPr>
          </a:p>
        </p:txBody>
      </p:sp>
      <p:sp>
        <p:nvSpPr>
          <p:cNvPr id="18" name="TextBox 17"/>
          <p:cNvSpPr txBox="1"/>
          <p:nvPr/>
        </p:nvSpPr>
        <p:spPr>
          <a:xfrm>
            <a:off x="238092" y="857233"/>
            <a:ext cx="9215502" cy="707886"/>
          </a:xfrm>
          <a:prstGeom prst="rect">
            <a:avLst/>
          </a:prstGeom>
          <a:noFill/>
        </p:spPr>
        <p:txBody>
          <a:bodyPr wrap="square" rtlCol="0">
            <a:spAutoFit/>
          </a:bodyPr>
          <a:lstStyle/>
          <a:p>
            <a:r>
              <a:rPr lang="zh-CN" altLang="en-US" sz="2000" b="1" smtClean="0">
                <a:latin typeface="微软雅黑" pitchFamily="34" charset="-122"/>
                <a:ea typeface="微软雅黑" pitchFamily="34" charset="-122"/>
              </a:rPr>
              <a:t>议题：在年度的职能战略制定中有哪些疑惑，该如何解决？如何更好地制定战略</a:t>
            </a:r>
            <a:endParaRPr lang="zh-CN" altLang="en-US" sz="2000" smtClean="0">
              <a:latin typeface="微软雅黑" pitchFamily="34" charset="-122"/>
              <a:ea typeface="微软雅黑" pitchFamily="34" charset="-122"/>
            </a:endParaRPr>
          </a:p>
          <a:p>
            <a:endParaRPr lang="zh-CN" altLang="en-US" sz="2000" b="1" dirty="0">
              <a:latin typeface="微软雅黑" pitchFamily="34" charset="-122"/>
              <a:ea typeface="微软雅黑" pitchFamily="34" charset="-122"/>
            </a:endParaRPr>
          </a:p>
        </p:txBody>
      </p:sp>
      <p:sp>
        <p:nvSpPr>
          <p:cNvPr id="20" name="TextBox 19"/>
          <p:cNvSpPr txBox="1"/>
          <p:nvPr/>
        </p:nvSpPr>
        <p:spPr>
          <a:xfrm>
            <a:off x="238092" y="1571612"/>
            <a:ext cx="9435770" cy="4708981"/>
          </a:xfrm>
          <a:prstGeom prst="rect">
            <a:avLst/>
          </a:prstGeom>
          <a:noFill/>
        </p:spPr>
        <p:txBody>
          <a:bodyPr wrap="square" rtlCol="0">
            <a:spAutoFit/>
          </a:bodyPr>
          <a:lstStyle/>
          <a:p>
            <a:pPr>
              <a:lnSpc>
                <a:spcPct val="150000"/>
              </a:lnSpc>
            </a:pPr>
            <a:r>
              <a:rPr lang="zh-CN" altLang="en-US" sz="2000" b="1" dirty="0" smtClean="0">
                <a:latin typeface="微软雅黑" pitchFamily="34" charset="-122"/>
                <a:ea typeface="微软雅黑" pitchFamily="34" charset="-122"/>
              </a:rPr>
              <a:t>请各小组以某个成员所在体系的职能战略制定为例：</a:t>
            </a:r>
          </a:p>
          <a:p>
            <a:pPr>
              <a:lnSpc>
                <a:spcPct val="150000"/>
              </a:lnSpc>
            </a:pPr>
            <a:r>
              <a:rPr lang="en-US"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选取体系</a:t>
            </a:r>
            <a:endParaRPr lang="en-US" sz="2000" dirty="0" smtClean="0">
              <a:latin typeface="微软雅黑" pitchFamily="34" charset="-122"/>
              <a:ea typeface="微软雅黑" pitchFamily="34" charset="-122"/>
            </a:endParaRPr>
          </a:p>
          <a:p>
            <a:pPr>
              <a:lnSpc>
                <a:spcPct val="150000"/>
              </a:lnSpc>
            </a:pP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列举问题（疑惑，可以是具体的一点或几点，也可以是系统性问题）</a:t>
            </a:r>
          </a:p>
          <a:p>
            <a:pPr>
              <a:lnSpc>
                <a:spcPct val="150000"/>
              </a:lnSpc>
            </a:pP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分析原因</a:t>
            </a:r>
          </a:p>
          <a:p>
            <a:pPr>
              <a:lnSpc>
                <a:spcPct val="150000"/>
              </a:lnSpc>
            </a:pPr>
            <a:r>
              <a:rPr lang="en-US" altLang="zh-CN" sz="200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讨论出对策和建议（具体对策，以及对战略制定方法的建议）</a:t>
            </a:r>
            <a:endParaRPr lang="en-US" altLang="zh-CN" sz="2000" dirty="0" smtClean="0">
              <a:latin typeface="微软雅黑" pitchFamily="34" charset="-122"/>
              <a:ea typeface="微软雅黑" pitchFamily="34" charset="-122"/>
            </a:endParaRPr>
          </a:p>
          <a:p>
            <a:pPr>
              <a:lnSpc>
                <a:spcPct val="150000"/>
              </a:lnSpc>
            </a:pPr>
            <a:r>
              <a:rPr lang="en-US" altLang="zh-CN" sz="2000" dirty="0" smtClean="0">
                <a:latin typeface="微软雅黑" pitchFamily="34" charset="-122"/>
                <a:ea typeface="微软雅黑" pitchFamily="34" charset="-122"/>
              </a:rPr>
              <a:t>5</a:t>
            </a:r>
            <a:r>
              <a:rPr lang="zh-CN" altLang="en-US" sz="2000" dirty="0" smtClean="0">
                <a:latin typeface="微软雅黑" pitchFamily="34" charset="-122"/>
                <a:ea typeface="微软雅黑" pitchFamily="34" charset="-122"/>
              </a:rPr>
              <a:t>在白纸上写下要点</a:t>
            </a:r>
          </a:p>
          <a:p>
            <a:pPr>
              <a:lnSpc>
                <a:spcPct val="150000"/>
              </a:lnSpc>
            </a:pPr>
            <a:r>
              <a:rPr lang="zh-CN" altLang="en-US" sz="2000" b="1" dirty="0" smtClean="0">
                <a:latin typeface="微软雅黑" pitchFamily="34" charset="-122"/>
                <a:ea typeface="微软雅黑" pitchFamily="34" charset="-122"/>
              </a:rPr>
              <a:t>程序：</a:t>
            </a:r>
            <a:endParaRPr lang="zh-CN" altLang="en-US" sz="2000" dirty="0" smtClean="0">
              <a:latin typeface="微软雅黑" pitchFamily="34" charset="-122"/>
              <a:ea typeface="微软雅黑" pitchFamily="34" charset="-122"/>
            </a:endParaRPr>
          </a:p>
          <a:p>
            <a:pPr>
              <a:lnSpc>
                <a:spcPct val="150000"/>
              </a:lnSpc>
            </a:pPr>
            <a:r>
              <a:rPr lang="en-US"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分组讨论</a:t>
            </a:r>
            <a:r>
              <a:rPr lang="en-US" sz="2000" dirty="0" smtClean="0">
                <a:latin typeface="微软雅黑" pitchFamily="34" charset="-122"/>
                <a:ea typeface="微软雅黑" pitchFamily="34" charset="-122"/>
              </a:rPr>
              <a:t>20</a:t>
            </a:r>
            <a:r>
              <a:rPr lang="zh-CN" altLang="en-US" sz="2000" dirty="0" smtClean="0">
                <a:latin typeface="微软雅黑" pitchFamily="34" charset="-122"/>
                <a:ea typeface="微软雅黑" pitchFamily="34" charset="-122"/>
              </a:rPr>
              <a:t>分钟（头脑风爆法）</a:t>
            </a:r>
          </a:p>
          <a:p>
            <a:pPr>
              <a:lnSpc>
                <a:spcPct val="150000"/>
              </a:lnSpc>
            </a:pPr>
            <a:r>
              <a:rPr lang="en-US"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各组排出代表分享讨论结果，不超过</a:t>
            </a:r>
            <a:r>
              <a:rPr lang="en-US" altLang="zh-CN" sz="2000" dirty="0" smtClean="0">
                <a:latin typeface="微软雅黑" pitchFamily="34" charset="-122"/>
                <a:ea typeface="微软雅黑" pitchFamily="34" charset="-122"/>
              </a:rPr>
              <a:t>5</a:t>
            </a:r>
            <a:r>
              <a:rPr lang="zh-CN" altLang="en-US" sz="2000" dirty="0" smtClean="0">
                <a:latin typeface="微软雅黑" pitchFamily="34" charset="-122"/>
                <a:ea typeface="微软雅黑" pitchFamily="34" charset="-122"/>
              </a:rPr>
              <a:t>分钟</a:t>
            </a:r>
          </a:p>
          <a:p>
            <a:pPr>
              <a:lnSpc>
                <a:spcPct val="150000"/>
              </a:lnSpc>
            </a:pPr>
            <a:r>
              <a:rPr lang="en-US"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集体点评（每人不超过</a:t>
            </a:r>
            <a:r>
              <a:rPr lang="en-US" altLang="zh-CN" sz="2000" dirty="0" smtClean="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分钟，限</a:t>
            </a:r>
            <a:r>
              <a:rPr lang="en-US" altLang="zh-CN" sz="200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人）</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xmlns="" val="2050925145"/>
      </p:ext>
    </p:extLst>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103</a:t>
            </a:fld>
            <a:endParaRPr lang="zh-CN" altLang="en-US" dirty="0">
              <a:solidFill>
                <a:srgbClr val="000000"/>
              </a:solidFill>
              <a:latin typeface="微软雅黑" pitchFamily="34" charset="-122"/>
              <a:ea typeface="微软雅黑" pitchFamily="34" charset="-122"/>
            </a:endParaRPr>
          </a:p>
        </p:txBody>
      </p:sp>
      <p:sp>
        <p:nvSpPr>
          <p:cNvPr id="52" name="TextBox 51"/>
          <p:cNvSpPr txBox="1"/>
          <p:nvPr/>
        </p:nvSpPr>
        <p:spPr>
          <a:xfrm>
            <a:off x="309530" y="285728"/>
            <a:ext cx="697627" cy="400110"/>
          </a:xfrm>
          <a:prstGeom prst="rect">
            <a:avLst/>
          </a:prstGeom>
          <a:noFill/>
        </p:spPr>
        <p:txBody>
          <a:bodyPr wrap="none" rtlCol="0">
            <a:spAutoFit/>
          </a:bodyPr>
          <a:lstStyle/>
          <a:p>
            <a:r>
              <a:rPr lang="zh-CN" altLang="en-US" sz="2000" dirty="0" smtClean="0">
                <a:latin typeface="微软雅黑" pitchFamily="34" charset="-122"/>
                <a:ea typeface="微软雅黑" pitchFamily="34" charset="-122"/>
              </a:rPr>
              <a:t>总结</a:t>
            </a:r>
            <a:endParaRPr lang="zh-CN" altLang="en-US" sz="2000" dirty="0">
              <a:latin typeface="微软雅黑" pitchFamily="34" charset="-122"/>
              <a:ea typeface="微软雅黑" pitchFamily="34" charset="-122"/>
            </a:endParaRPr>
          </a:p>
        </p:txBody>
      </p:sp>
      <p:sp>
        <p:nvSpPr>
          <p:cNvPr id="55" name="TextBox 54"/>
          <p:cNvSpPr txBox="1"/>
          <p:nvPr/>
        </p:nvSpPr>
        <p:spPr>
          <a:xfrm>
            <a:off x="523844" y="1000108"/>
            <a:ext cx="2031325"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如何制定战略</a:t>
            </a:r>
            <a:endParaRPr lang="zh-CN" altLang="en-US" sz="2400" dirty="0">
              <a:latin typeface="微软雅黑" pitchFamily="34" charset="-122"/>
              <a:ea typeface="微软雅黑" pitchFamily="34" charset="-122"/>
            </a:endParaRPr>
          </a:p>
        </p:txBody>
      </p:sp>
      <p:sp>
        <p:nvSpPr>
          <p:cNvPr id="57" name="TextBox 56"/>
          <p:cNvSpPr txBox="1"/>
          <p:nvPr/>
        </p:nvSpPr>
        <p:spPr>
          <a:xfrm>
            <a:off x="952472" y="1643050"/>
            <a:ext cx="7715304" cy="4401205"/>
          </a:xfrm>
          <a:prstGeom prst="rect">
            <a:avLst/>
          </a:prstGeom>
          <a:noFill/>
        </p:spPr>
        <p:txBody>
          <a:bodyPr wrap="square" rtlCol="0">
            <a:spAutoFit/>
          </a:bodyPr>
          <a:lstStyle/>
          <a:p>
            <a:pPr>
              <a:lnSpc>
                <a:spcPct val="200000"/>
              </a:lnSpc>
              <a:buFont typeface="Arial" pitchFamily="34" charset="0"/>
              <a:buChar char="•"/>
            </a:pPr>
            <a:r>
              <a:rPr kumimoji="1" lang="zh-CN" altLang="en-US" sz="2000" kern="0" dirty="0" smtClean="0">
                <a:solidFill>
                  <a:sysClr val="windowText" lastClr="000000"/>
                </a:solidFill>
              </a:rPr>
              <a:t>战略分析</a:t>
            </a:r>
            <a:endParaRPr kumimoji="1" lang="en-US" altLang="zh-CN" sz="2000" kern="0" dirty="0" smtClean="0">
              <a:solidFill>
                <a:sysClr val="windowText" lastClr="000000"/>
              </a:solidFill>
            </a:endParaRPr>
          </a:p>
          <a:p>
            <a:pPr lvl="1">
              <a:lnSpc>
                <a:spcPct val="200000"/>
              </a:lnSpc>
              <a:buFont typeface="Arial" pitchFamily="34" charset="0"/>
              <a:buChar char="•"/>
            </a:pPr>
            <a:r>
              <a:rPr kumimoji="1" lang="zh-CN" altLang="en-US" sz="2000" kern="0" dirty="0" smtClean="0">
                <a:solidFill>
                  <a:sysClr val="windowText" lastClr="000000"/>
                </a:solidFill>
              </a:rPr>
              <a:t>外部分析：宏观、产业、竞争</a:t>
            </a:r>
            <a:endParaRPr kumimoji="1" lang="en-US" altLang="zh-CN" sz="2000" kern="0" dirty="0" smtClean="0">
              <a:solidFill>
                <a:sysClr val="windowText" lastClr="000000"/>
              </a:solidFill>
            </a:endParaRPr>
          </a:p>
          <a:p>
            <a:pPr lvl="1">
              <a:lnSpc>
                <a:spcPct val="200000"/>
              </a:lnSpc>
              <a:buFont typeface="Arial" pitchFamily="34" charset="0"/>
              <a:buChar char="•"/>
            </a:pPr>
            <a:r>
              <a:rPr kumimoji="1" lang="zh-CN" altLang="en-US" sz="2000" kern="0" dirty="0" smtClean="0">
                <a:solidFill>
                  <a:sysClr val="windowText" lastClr="000000"/>
                </a:solidFill>
              </a:rPr>
              <a:t>内部分析：优势、劣势、资源能力</a:t>
            </a:r>
            <a:endParaRPr kumimoji="1" lang="en-US" altLang="zh-CN" sz="2000" kern="0" dirty="0" smtClean="0">
              <a:solidFill>
                <a:sysClr val="windowText" lastClr="000000"/>
              </a:solidFill>
            </a:endParaRPr>
          </a:p>
          <a:p>
            <a:pPr>
              <a:lnSpc>
                <a:spcPct val="200000"/>
              </a:lnSpc>
              <a:buFont typeface="Arial" pitchFamily="34" charset="0"/>
              <a:buChar char="•"/>
            </a:pPr>
            <a:r>
              <a:rPr kumimoji="1" lang="zh-CN" altLang="en-US" sz="2000" kern="0" dirty="0" smtClean="0">
                <a:solidFill>
                  <a:sysClr val="windowText" lastClr="000000"/>
                </a:solidFill>
              </a:rPr>
              <a:t>战略选择：</a:t>
            </a:r>
            <a:endParaRPr kumimoji="1" lang="en-US" altLang="zh-CN" sz="2000" kern="0" dirty="0" smtClean="0">
              <a:solidFill>
                <a:sysClr val="windowText" lastClr="000000"/>
              </a:solidFill>
            </a:endParaRPr>
          </a:p>
          <a:p>
            <a:pPr lvl="1">
              <a:lnSpc>
                <a:spcPct val="200000"/>
              </a:lnSpc>
              <a:buFont typeface="Arial" pitchFamily="34" charset="0"/>
              <a:buChar char="•"/>
            </a:pPr>
            <a:r>
              <a:rPr kumimoji="1" lang="en-US" altLang="zh-CN" sz="2000" kern="0" dirty="0" smtClean="0">
                <a:solidFill>
                  <a:sysClr val="windowText" lastClr="000000"/>
                </a:solidFill>
              </a:rPr>
              <a:t>SWOT</a:t>
            </a:r>
            <a:r>
              <a:rPr kumimoji="1" lang="zh-CN" altLang="en-US" sz="2000" kern="0" dirty="0" smtClean="0">
                <a:solidFill>
                  <a:sysClr val="windowText" lastClr="000000"/>
                </a:solidFill>
              </a:rPr>
              <a:t>分析（鱼骨图、八步法、</a:t>
            </a:r>
            <a:r>
              <a:rPr kumimoji="1" lang="en-US" altLang="zh-CN" sz="2000" kern="0" dirty="0" smtClean="0">
                <a:solidFill>
                  <a:sysClr val="windowText" lastClr="000000"/>
                </a:solidFill>
              </a:rPr>
              <a:t>5w1h</a:t>
            </a:r>
            <a:r>
              <a:rPr kumimoji="1" lang="zh-CN" altLang="en-US" sz="2000" kern="0" dirty="0" smtClean="0">
                <a:solidFill>
                  <a:sysClr val="windowText" lastClr="000000"/>
                </a:solidFill>
              </a:rPr>
              <a:t>等等）</a:t>
            </a:r>
            <a:endParaRPr kumimoji="1" lang="en-US" altLang="zh-CN" sz="2000" kern="0" dirty="0" smtClean="0">
              <a:solidFill>
                <a:sysClr val="windowText" lastClr="000000"/>
              </a:solidFill>
            </a:endParaRPr>
          </a:p>
          <a:p>
            <a:pPr lvl="1">
              <a:lnSpc>
                <a:spcPct val="200000"/>
              </a:lnSpc>
              <a:buFont typeface="Arial" pitchFamily="34" charset="0"/>
              <a:buChar char="•"/>
            </a:pPr>
            <a:r>
              <a:rPr kumimoji="1" lang="zh-CN" altLang="en-US" sz="2000" kern="0" dirty="0" smtClean="0">
                <a:solidFill>
                  <a:sysClr val="windowText" lastClr="000000"/>
                </a:solidFill>
              </a:rPr>
              <a:t>战略研讨</a:t>
            </a:r>
            <a:endParaRPr kumimoji="1" lang="en-US" altLang="zh-CN" sz="2000" kern="0" dirty="0" smtClean="0">
              <a:solidFill>
                <a:sysClr val="windowText" lastClr="000000"/>
              </a:solidFill>
            </a:endParaRPr>
          </a:p>
          <a:p>
            <a:pPr>
              <a:lnSpc>
                <a:spcPct val="200000"/>
              </a:lnSpc>
              <a:buFont typeface="Arial" pitchFamily="34" charset="0"/>
              <a:buChar char="•"/>
            </a:pPr>
            <a:r>
              <a:rPr kumimoji="1" lang="zh-CN" altLang="en-US" sz="2000" kern="0" dirty="0" smtClean="0">
                <a:solidFill>
                  <a:sysClr val="windowText" lastClr="000000"/>
                </a:solidFill>
              </a:rPr>
              <a:t>描述战略：战略屋</a:t>
            </a:r>
            <a:endParaRPr kumimoji="1" lang="en-US" altLang="zh-CN" sz="2000" kern="0" dirty="0" smtClean="0">
              <a:solidFill>
                <a:sysClr val="windowText" lastClr="000000"/>
              </a:solidFill>
            </a:endParaRPr>
          </a:p>
        </p:txBody>
      </p:sp>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566763" y="3817300"/>
            <a:ext cx="8643998" cy="560674"/>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endParaRPr>
          </a:p>
        </p:txBody>
      </p:sp>
      <p:cxnSp>
        <p:nvCxnSpPr>
          <p:cNvPr id="5" name="直接连接符 4"/>
          <p:cNvCxnSpPr/>
          <p:nvPr/>
        </p:nvCxnSpPr>
        <p:spPr>
          <a:xfrm>
            <a:off x="0" y="714356"/>
            <a:ext cx="990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104</a:t>
            </a:fld>
            <a:endParaRPr lang="zh-CN" altLang="en-US" dirty="0">
              <a:latin typeface="微软雅黑" pitchFamily="34" charset="-122"/>
              <a:ea typeface="微软雅黑" pitchFamily="34" charset="-122"/>
            </a:endParaRPr>
          </a:p>
        </p:txBody>
      </p:sp>
      <p:sp>
        <p:nvSpPr>
          <p:cNvPr id="8" name="TextBox 7"/>
          <p:cNvSpPr txBox="1"/>
          <p:nvPr/>
        </p:nvSpPr>
        <p:spPr>
          <a:xfrm>
            <a:off x="166654" y="214290"/>
            <a:ext cx="800219" cy="461665"/>
          </a:xfrm>
          <a:prstGeom prst="rect">
            <a:avLst/>
          </a:prstGeom>
          <a:noFill/>
        </p:spPr>
        <p:txBody>
          <a:bodyPr wrap="none" rtlCol="0">
            <a:spAutoFit/>
          </a:bodyPr>
          <a:lstStyle/>
          <a:p>
            <a:r>
              <a:rPr lang="zh-CN" altLang="en-US" sz="2400" b="1" kern="0" smtClean="0">
                <a:latin typeface="微软雅黑" pitchFamily="34" charset="-122"/>
                <a:ea typeface="微软雅黑" pitchFamily="34" charset="-122"/>
              </a:rPr>
              <a:t>目录</a:t>
            </a:r>
            <a:endParaRPr lang="zh-CN" altLang="en-US" sz="2400" b="1" kern="0" dirty="0" smtClean="0">
              <a:latin typeface="微软雅黑" pitchFamily="34" charset="-122"/>
              <a:ea typeface="微软雅黑" pitchFamily="34" charset="-122"/>
            </a:endParaRPr>
          </a:p>
        </p:txBody>
      </p:sp>
      <p:sp>
        <p:nvSpPr>
          <p:cNvPr id="10" name="TextBox 9"/>
          <p:cNvSpPr txBox="1"/>
          <p:nvPr/>
        </p:nvSpPr>
        <p:spPr>
          <a:xfrm>
            <a:off x="595282" y="1357298"/>
            <a:ext cx="8215370" cy="2935547"/>
          </a:xfrm>
          <a:prstGeom prst="rect">
            <a:avLst/>
          </a:prstGeom>
          <a:noFill/>
        </p:spPr>
        <p:txBody>
          <a:bodyPr wrap="square" rtlCol="0">
            <a:spAutoFit/>
          </a:bodyPr>
          <a:lstStyle/>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战略是什么</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战略的构成要素</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制定战略</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实施战略</a:t>
            </a:r>
            <a:endParaRPr lang="en-US"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105</a:t>
            </a:fld>
            <a:endParaRPr lang="zh-CN" altLang="en-US" dirty="0">
              <a:latin typeface="微软雅黑" pitchFamily="34" charset="-122"/>
              <a:ea typeface="微软雅黑" pitchFamily="34" charset="-122"/>
            </a:endParaRPr>
          </a:p>
        </p:txBody>
      </p:sp>
      <p:sp>
        <p:nvSpPr>
          <p:cNvPr id="9" name="TextBox 8"/>
          <p:cNvSpPr txBox="1"/>
          <p:nvPr/>
        </p:nvSpPr>
        <p:spPr>
          <a:xfrm>
            <a:off x="166654" y="214290"/>
            <a:ext cx="2031325"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战略实施框架</a:t>
            </a:r>
          </a:p>
        </p:txBody>
      </p:sp>
      <p:sp>
        <p:nvSpPr>
          <p:cNvPr id="24" name="矩形 23"/>
          <p:cNvSpPr/>
          <p:nvPr/>
        </p:nvSpPr>
        <p:spPr>
          <a:xfrm>
            <a:off x="632520" y="1628800"/>
            <a:ext cx="7058343" cy="3785652"/>
          </a:xfrm>
          <a:prstGeom prst="rect">
            <a:avLst/>
          </a:prstGeom>
        </p:spPr>
        <p:txBody>
          <a:bodyPr wrap="none">
            <a:spAutoFit/>
          </a:bodyPr>
          <a:lstStyle/>
          <a:p>
            <a:pPr marL="457200" indent="-457200">
              <a:lnSpc>
                <a:spcPct val="200000"/>
              </a:lnSpc>
              <a:buFont typeface="+mj-lt"/>
              <a:buAutoNum type="arabicPeriod"/>
            </a:pPr>
            <a:r>
              <a:rPr lang="zh-CN" altLang="en-US" sz="2000" dirty="0" smtClean="0">
                <a:solidFill>
                  <a:srgbClr val="000099"/>
                </a:solidFill>
                <a:latin typeface="微软雅黑" pitchFamily="34" charset="-122"/>
                <a:ea typeface="微软雅黑" pitchFamily="34" charset="-122"/>
              </a:rPr>
              <a:t>了解：让利益相关方了解战略，充分沟通并达成共识</a:t>
            </a:r>
            <a:endParaRPr lang="en-US" altLang="zh-CN" sz="2000" dirty="0" smtClean="0">
              <a:solidFill>
                <a:srgbClr val="000099"/>
              </a:solidFill>
              <a:latin typeface="微软雅黑" pitchFamily="34" charset="-122"/>
              <a:ea typeface="微软雅黑" pitchFamily="34" charset="-122"/>
            </a:endParaRPr>
          </a:p>
          <a:p>
            <a:pPr marL="457200" indent="-457200">
              <a:lnSpc>
                <a:spcPct val="200000"/>
              </a:lnSpc>
              <a:buFont typeface="+mj-lt"/>
              <a:buAutoNum type="arabicPeriod"/>
            </a:pPr>
            <a:r>
              <a:rPr lang="zh-CN" altLang="en-US" sz="2000" dirty="0" smtClean="0">
                <a:latin typeface="微软雅黑" pitchFamily="34" charset="-122"/>
                <a:ea typeface="微软雅黑" pitchFamily="34" charset="-122"/>
              </a:rPr>
              <a:t>分解：目标分解、经营计划与行动计划制定</a:t>
            </a:r>
            <a:endParaRPr lang="en-US" altLang="zh-CN" sz="2000" dirty="0" smtClean="0">
              <a:latin typeface="微软雅黑" pitchFamily="34" charset="-122"/>
              <a:ea typeface="微软雅黑" pitchFamily="34" charset="-122"/>
            </a:endParaRPr>
          </a:p>
          <a:p>
            <a:pPr marL="457200" indent="-457200">
              <a:lnSpc>
                <a:spcPct val="200000"/>
              </a:lnSpc>
              <a:buFont typeface="+mj-lt"/>
              <a:buAutoNum type="arabicPeriod"/>
            </a:pPr>
            <a:r>
              <a:rPr lang="zh-CN" altLang="en-US" sz="2000" dirty="0" smtClean="0">
                <a:latin typeface="微软雅黑" pitchFamily="34" charset="-122"/>
                <a:ea typeface="微软雅黑" pitchFamily="34" charset="-122"/>
              </a:rPr>
              <a:t>组织：建立一个具备成功实施战略所需能力、资源的组织</a:t>
            </a:r>
            <a:endParaRPr lang="en-US" altLang="zh-CN" sz="2000" dirty="0" smtClean="0">
              <a:latin typeface="微软雅黑" pitchFamily="34" charset="-122"/>
              <a:ea typeface="微软雅黑" pitchFamily="34" charset="-122"/>
            </a:endParaRPr>
          </a:p>
          <a:p>
            <a:pPr marL="457200" indent="-457200">
              <a:lnSpc>
                <a:spcPct val="200000"/>
              </a:lnSpc>
              <a:buFont typeface="+mj-lt"/>
              <a:buAutoNum type="arabicPeriod"/>
            </a:pPr>
            <a:r>
              <a:rPr lang="zh-CN" altLang="en-US" sz="2000" dirty="0" smtClean="0">
                <a:latin typeface="微软雅黑" pitchFamily="34" charset="-122"/>
                <a:ea typeface="微软雅黑" pitchFamily="34" charset="-122"/>
              </a:rPr>
              <a:t>激励：建立与战略相关联的激励与控制机制</a:t>
            </a:r>
            <a:endParaRPr lang="en-US" altLang="zh-CN" sz="2000" dirty="0" smtClean="0">
              <a:latin typeface="微软雅黑" pitchFamily="34" charset="-122"/>
              <a:ea typeface="微软雅黑" pitchFamily="34" charset="-122"/>
            </a:endParaRPr>
          </a:p>
          <a:p>
            <a:pPr marL="457200" indent="-457200">
              <a:lnSpc>
                <a:spcPct val="200000"/>
              </a:lnSpc>
              <a:buFont typeface="+mj-lt"/>
              <a:buAutoNum type="arabicPeriod"/>
            </a:pPr>
            <a:r>
              <a:rPr lang="zh-CN" altLang="en-US" sz="2000" dirty="0" smtClean="0">
                <a:latin typeface="微软雅黑" pitchFamily="34" charset="-122"/>
                <a:ea typeface="微软雅黑" pitchFamily="34" charset="-122"/>
              </a:rPr>
              <a:t>资源：对关键战略活动配置关键资源</a:t>
            </a:r>
            <a:endParaRPr lang="en-US" altLang="zh-CN" sz="2000" dirty="0" smtClean="0">
              <a:latin typeface="微软雅黑" pitchFamily="34" charset="-122"/>
              <a:ea typeface="微软雅黑" pitchFamily="34" charset="-122"/>
            </a:endParaRPr>
          </a:p>
          <a:p>
            <a:pPr marL="457200" indent="-457200">
              <a:lnSpc>
                <a:spcPct val="200000"/>
              </a:lnSpc>
              <a:buFont typeface="+mj-lt"/>
              <a:buAutoNum type="arabicPeriod"/>
            </a:pPr>
            <a:r>
              <a:rPr lang="zh-CN" altLang="en-US" sz="2000" dirty="0" smtClean="0">
                <a:latin typeface="微软雅黑" pitchFamily="34" charset="-122"/>
                <a:ea typeface="微软雅黑" pitchFamily="34" charset="-122"/>
              </a:rPr>
              <a:t>信息：建立与战略匹配的信息系统</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499715837"/>
      </p:ext>
    </p:extLst>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106</a:t>
            </a:fld>
            <a:endParaRPr lang="zh-CN" altLang="en-US" dirty="0">
              <a:latin typeface="微软雅黑" pitchFamily="34" charset="-122"/>
              <a:ea typeface="微软雅黑" pitchFamily="34" charset="-122"/>
            </a:endParaRPr>
          </a:p>
        </p:txBody>
      </p:sp>
      <p:sp>
        <p:nvSpPr>
          <p:cNvPr id="7" name="TextBox 6"/>
          <p:cNvSpPr txBox="1"/>
          <p:nvPr/>
        </p:nvSpPr>
        <p:spPr>
          <a:xfrm>
            <a:off x="309530" y="2071678"/>
            <a:ext cx="4337922" cy="369332"/>
          </a:xfrm>
          <a:prstGeom prst="rect">
            <a:avLst/>
          </a:prstGeom>
          <a:noFill/>
        </p:spPr>
        <p:txBody>
          <a:bodyPr wrap="square" rtlCol="0">
            <a:spAutoFit/>
          </a:bodyPr>
          <a:lstStyle/>
          <a:p>
            <a:r>
              <a:rPr lang="zh-CN" altLang="en-US" b="1" dirty="0" smtClean="0">
                <a:latin typeface="微软雅黑" pitchFamily="34" charset="-122"/>
                <a:ea typeface="微软雅黑" pitchFamily="34" charset="-122"/>
              </a:rPr>
              <a:t>认清</a:t>
            </a:r>
            <a:r>
              <a:rPr lang="zh-CN" altLang="en-US" b="1" smtClean="0">
                <a:latin typeface="微软雅黑" pitchFamily="34" charset="-122"/>
                <a:ea typeface="微软雅黑" pitchFamily="34" charset="-122"/>
              </a:rPr>
              <a:t>战略举措的</a:t>
            </a:r>
            <a:r>
              <a:rPr lang="zh-CN" altLang="en-US" b="1" dirty="0" smtClean="0">
                <a:latin typeface="微软雅黑" pitchFamily="34" charset="-122"/>
                <a:ea typeface="微软雅黑" pitchFamily="34" charset="-122"/>
              </a:rPr>
              <a:t>特点</a:t>
            </a:r>
            <a:r>
              <a:rPr lang="zh-CN" altLang="en-US" sz="1600" dirty="0" smtClean="0">
                <a:latin typeface="微软雅黑" pitchFamily="34" charset="-122"/>
                <a:ea typeface="微软雅黑" pitchFamily="34" charset="-122"/>
              </a:rPr>
              <a:t>（不同于日常工作）</a:t>
            </a:r>
            <a:endParaRPr lang="zh-CN" altLang="en-US" sz="1600" dirty="0">
              <a:latin typeface="微软雅黑" pitchFamily="34" charset="-122"/>
              <a:ea typeface="微软雅黑" pitchFamily="34" charset="-122"/>
            </a:endParaRPr>
          </a:p>
        </p:txBody>
      </p:sp>
      <p:sp>
        <p:nvSpPr>
          <p:cNvPr id="8" name="TextBox 7"/>
          <p:cNvSpPr txBox="1"/>
          <p:nvPr/>
        </p:nvSpPr>
        <p:spPr>
          <a:xfrm>
            <a:off x="380968" y="2643182"/>
            <a:ext cx="4000528" cy="2062103"/>
          </a:xfrm>
          <a:prstGeom prst="rect">
            <a:avLst/>
          </a:prstGeom>
          <a:noFill/>
        </p:spPr>
        <p:txBody>
          <a:bodyPr wrap="square" rtlCol="0">
            <a:spAutoFit/>
          </a:bodyPr>
          <a:lstStyle/>
          <a:p>
            <a:pPr marL="342900" indent="-342900">
              <a:lnSpc>
                <a:spcPct val="200000"/>
              </a:lnSpc>
              <a:buFont typeface="+mj-lt"/>
              <a:buAutoNum type="arabicPeriod"/>
            </a:pPr>
            <a:r>
              <a:rPr lang="zh-CN" altLang="en-US" sz="1600" dirty="0" smtClean="0">
                <a:latin typeface="微软雅黑" pitchFamily="34" charset="-122"/>
                <a:ea typeface="微软雅黑" pitchFamily="34" charset="-122"/>
              </a:rPr>
              <a:t>事关重大，是</a:t>
            </a:r>
            <a:r>
              <a:rPr lang="zh-CN" altLang="en-US" sz="1600" smtClean="0">
                <a:latin typeface="微软雅黑" pitchFamily="34" charset="-122"/>
                <a:ea typeface="微软雅黑" pitchFamily="34" charset="-122"/>
              </a:rPr>
              <a:t>干部需要啃</a:t>
            </a:r>
            <a:r>
              <a:rPr lang="zh-CN" altLang="en-US" sz="1600" dirty="0" smtClean="0">
                <a:latin typeface="微软雅黑" pitchFamily="34" charset="-122"/>
                <a:ea typeface="微软雅黑" pitchFamily="34" charset="-122"/>
              </a:rPr>
              <a:t>骨</a:t>
            </a:r>
            <a:r>
              <a:rPr lang="zh-CN" altLang="en-US" sz="1600" smtClean="0">
                <a:latin typeface="微软雅黑" pitchFamily="34" charset="-122"/>
                <a:ea typeface="微软雅黑" pitchFamily="34" charset="-122"/>
              </a:rPr>
              <a:t>头的事情</a:t>
            </a:r>
            <a:endParaRPr lang="en-US" altLang="zh-CN" sz="1600" dirty="0" smtClean="0">
              <a:latin typeface="微软雅黑" pitchFamily="34" charset="-122"/>
              <a:ea typeface="微软雅黑" pitchFamily="34" charset="-122"/>
            </a:endParaRPr>
          </a:p>
          <a:p>
            <a:pPr marL="342900" indent="-342900">
              <a:lnSpc>
                <a:spcPct val="200000"/>
              </a:lnSpc>
              <a:buFont typeface="+mj-lt"/>
              <a:buAutoNum type="arabicPeriod"/>
            </a:pPr>
            <a:r>
              <a:rPr lang="zh-CN" altLang="en-US" sz="1600" smtClean="0">
                <a:latin typeface="微软雅黑" pitchFamily="34" charset="-122"/>
                <a:ea typeface="微软雅黑" pitchFamily="34" charset="-122"/>
              </a:rPr>
              <a:t>支撑公司整体，非</a:t>
            </a:r>
            <a:r>
              <a:rPr lang="zh-CN" altLang="en-US" sz="1600" dirty="0" smtClean="0">
                <a:latin typeface="微软雅黑" pitchFamily="34" charset="-122"/>
                <a:ea typeface="微软雅黑" pitchFamily="34" charset="-122"/>
              </a:rPr>
              <a:t>做</a:t>
            </a:r>
            <a:r>
              <a:rPr lang="zh-CN" altLang="en-US" sz="1600" smtClean="0">
                <a:latin typeface="微软雅黑" pitchFamily="34" charset="-122"/>
                <a:ea typeface="微软雅黑" pitchFamily="34" charset="-122"/>
              </a:rPr>
              <a:t>不可</a:t>
            </a:r>
            <a:endParaRPr lang="en-US" altLang="zh-CN" sz="1600" dirty="0" smtClean="0">
              <a:latin typeface="微软雅黑" pitchFamily="34" charset="-122"/>
              <a:ea typeface="微软雅黑" pitchFamily="34" charset="-122"/>
            </a:endParaRPr>
          </a:p>
          <a:p>
            <a:pPr marL="342900" indent="-342900">
              <a:lnSpc>
                <a:spcPct val="200000"/>
              </a:lnSpc>
              <a:buFont typeface="+mj-lt"/>
              <a:buAutoNum type="arabicPeriod"/>
            </a:pPr>
            <a:r>
              <a:rPr lang="zh-CN" altLang="en-US" sz="1600" dirty="0" smtClean="0">
                <a:latin typeface="微软雅黑" pitchFamily="34" charset="-122"/>
                <a:ea typeface="微软雅黑" pitchFamily="34" charset="-122"/>
              </a:rPr>
              <a:t>难度</a:t>
            </a:r>
            <a:r>
              <a:rPr lang="zh-CN" altLang="en-US" sz="1600" smtClean="0">
                <a:latin typeface="微软雅黑" pitchFamily="34" charset="-122"/>
                <a:ea typeface="微软雅黑" pitchFamily="34" charset="-122"/>
              </a:rPr>
              <a:t>大，要多用创新，突破的方法</a:t>
            </a:r>
            <a:endParaRPr lang="en-US" altLang="zh-CN" sz="1600" dirty="0" smtClean="0">
              <a:latin typeface="微软雅黑" pitchFamily="34" charset="-122"/>
              <a:ea typeface="微软雅黑" pitchFamily="34" charset="-122"/>
            </a:endParaRPr>
          </a:p>
          <a:p>
            <a:pPr marL="342900" indent="-342900">
              <a:lnSpc>
                <a:spcPct val="200000"/>
              </a:lnSpc>
              <a:buFont typeface="+mj-lt"/>
              <a:buAutoNum type="arabicPeriod"/>
            </a:pPr>
            <a:r>
              <a:rPr lang="zh-CN" altLang="en-US" sz="1600" smtClean="0">
                <a:latin typeface="微软雅黑" pitchFamily="34" charset="-122"/>
                <a:ea typeface="微软雅黑" pitchFamily="34" charset="-122"/>
              </a:rPr>
              <a:t>需要高</a:t>
            </a:r>
            <a:r>
              <a:rPr lang="zh-CN" altLang="en-US" sz="1600" dirty="0" smtClean="0">
                <a:latin typeface="微软雅黑" pitchFamily="34" charset="-122"/>
                <a:ea typeface="微软雅黑" pitchFamily="34" charset="-122"/>
              </a:rPr>
              <a:t>度</a:t>
            </a:r>
            <a:r>
              <a:rPr lang="zh-CN" altLang="en-US" sz="1600" smtClean="0">
                <a:latin typeface="微软雅黑" pitchFamily="34" charset="-122"/>
                <a:ea typeface="微软雅黑" pitchFamily="34" charset="-122"/>
              </a:rPr>
              <a:t>协同、系统考虑、形成闭环</a:t>
            </a:r>
            <a:endParaRPr lang="zh-CN" altLang="en-US" sz="1600" dirty="0">
              <a:latin typeface="微软雅黑" pitchFamily="34" charset="-122"/>
              <a:ea typeface="微软雅黑" pitchFamily="34" charset="-122"/>
            </a:endParaRPr>
          </a:p>
        </p:txBody>
      </p:sp>
      <p:sp>
        <p:nvSpPr>
          <p:cNvPr id="9" name="TextBox 8"/>
          <p:cNvSpPr txBox="1"/>
          <p:nvPr/>
        </p:nvSpPr>
        <p:spPr>
          <a:xfrm>
            <a:off x="166654" y="214290"/>
            <a:ext cx="3089307"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战略执行</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责任与原则</a:t>
            </a:r>
          </a:p>
        </p:txBody>
      </p:sp>
      <p:sp>
        <p:nvSpPr>
          <p:cNvPr id="10" name="TextBox 9"/>
          <p:cNvSpPr txBox="1"/>
          <p:nvPr/>
        </p:nvSpPr>
        <p:spPr>
          <a:xfrm>
            <a:off x="4738686" y="2143116"/>
            <a:ext cx="4337922" cy="369332"/>
          </a:xfrm>
          <a:prstGeom prst="rect">
            <a:avLst/>
          </a:prstGeom>
          <a:noFill/>
        </p:spPr>
        <p:txBody>
          <a:bodyPr wrap="square" rtlCol="0">
            <a:spAutoFit/>
          </a:bodyPr>
          <a:lstStyle/>
          <a:p>
            <a:r>
              <a:rPr lang="zh-CN" altLang="en-US" b="1" smtClean="0">
                <a:latin typeface="微软雅黑" pitchFamily="34" charset="-122"/>
                <a:ea typeface="微软雅黑" pitchFamily="34" charset="-122"/>
              </a:rPr>
              <a:t>如何保证执行好</a:t>
            </a:r>
            <a:endParaRPr lang="zh-CN" altLang="en-US" dirty="0">
              <a:latin typeface="微软雅黑" pitchFamily="34" charset="-122"/>
              <a:ea typeface="微软雅黑" pitchFamily="34" charset="-122"/>
            </a:endParaRPr>
          </a:p>
        </p:txBody>
      </p:sp>
      <p:sp>
        <p:nvSpPr>
          <p:cNvPr id="12" name="TextBox 11"/>
          <p:cNvSpPr txBox="1"/>
          <p:nvPr/>
        </p:nvSpPr>
        <p:spPr>
          <a:xfrm>
            <a:off x="4667248" y="2643182"/>
            <a:ext cx="4714908" cy="2554545"/>
          </a:xfrm>
          <a:prstGeom prst="rect">
            <a:avLst/>
          </a:prstGeom>
          <a:noFill/>
        </p:spPr>
        <p:txBody>
          <a:bodyPr wrap="square" rtlCol="0">
            <a:spAutoFit/>
          </a:bodyPr>
          <a:lstStyle/>
          <a:p>
            <a:pPr marL="342900" indent="-342900">
              <a:lnSpc>
                <a:spcPct val="200000"/>
              </a:lnSpc>
              <a:buFont typeface="+mj-lt"/>
              <a:buAutoNum type="arabicPeriod"/>
            </a:pPr>
            <a:r>
              <a:rPr lang="zh-CN" altLang="en-US" sz="1600" smtClean="0">
                <a:latin typeface="微软雅黑" pitchFamily="34" charset="-122"/>
                <a:ea typeface="微软雅黑" pitchFamily="34" charset="-122"/>
              </a:rPr>
              <a:t>领导重视</a:t>
            </a:r>
            <a:endParaRPr lang="en-US" altLang="zh-CN" sz="1600" dirty="0" smtClean="0">
              <a:latin typeface="微软雅黑" pitchFamily="34" charset="-122"/>
              <a:ea typeface="微软雅黑" pitchFamily="34" charset="-122"/>
            </a:endParaRPr>
          </a:p>
          <a:p>
            <a:pPr marL="342900" indent="-342900">
              <a:lnSpc>
                <a:spcPct val="200000"/>
              </a:lnSpc>
              <a:buFont typeface="+mj-lt"/>
              <a:buAutoNum type="arabicPeriod"/>
            </a:pPr>
            <a:r>
              <a:rPr lang="zh-CN" altLang="en-US" sz="1600" smtClean="0">
                <a:latin typeface="微软雅黑" pitchFamily="34" charset="-122"/>
                <a:ea typeface="微软雅黑" pitchFamily="34" charset="-122"/>
              </a:rPr>
              <a:t>以人为本：充分发挥人才的积极性和创造性</a:t>
            </a:r>
            <a:endParaRPr lang="en-US" altLang="zh-CN" sz="1600" smtClean="0">
              <a:latin typeface="微软雅黑" pitchFamily="34" charset="-122"/>
              <a:ea typeface="微软雅黑" pitchFamily="34" charset="-122"/>
            </a:endParaRPr>
          </a:p>
          <a:p>
            <a:pPr marL="342900" indent="-342900">
              <a:lnSpc>
                <a:spcPct val="200000"/>
              </a:lnSpc>
              <a:buFont typeface="+mj-lt"/>
              <a:buAutoNum type="arabicPeriod"/>
            </a:pPr>
            <a:r>
              <a:rPr lang="zh-CN" altLang="en-US" sz="1600" smtClean="0">
                <a:latin typeface="微软雅黑" pitchFamily="34" charset="-122"/>
                <a:ea typeface="微软雅黑" pitchFamily="34" charset="-122"/>
              </a:rPr>
              <a:t>过程管理：辅以管控工具，做好过程的监督、支持等工作</a:t>
            </a:r>
            <a:endParaRPr lang="en-US" altLang="zh-CN" sz="1600" smtClean="0">
              <a:latin typeface="微软雅黑" pitchFamily="34" charset="-122"/>
              <a:ea typeface="微软雅黑" pitchFamily="34" charset="-122"/>
            </a:endParaRPr>
          </a:p>
          <a:p>
            <a:pPr marL="342900" indent="-342900">
              <a:lnSpc>
                <a:spcPct val="200000"/>
              </a:lnSpc>
              <a:buFont typeface="+mj-lt"/>
              <a:buAutoNum type="arabicPeriod"/>
            </a:pPr>
            <a:r>
              <a:rPr lang="zh-CN" altLang="en-US" sz="1600" smtClean="0">
                <a:latin typeface="微软雅黑" pitchFamily="34" charset="-122"/>
                <a:ea typeface="微软雅黑" pitchFamily="34" charset="-122"/>
              </a:rPr>
              <a:t>资源匹配：给予人力和财力的资源倾斜</a:t>
            </a:r>
            <a:endParaRPr lang="zh-CN" altLang="en-US" sz="1600" dirty="0">
              <a:latin typeface="微软雅黑" pitchFamily="34" charset="-122"/>
              <a:ea typeface="微软雅黑" pitchFamily="34" charset="-122"/>
            </a:endParaRPr>
          </a:p>
        </p:txBody>
      </p:sp>
      <p:sp>
        <p:nvSpPr>
          <p:cNvPr id="11" name="TextBox 10"/>
          <p:cNvSpPr txBox="1"/>
          <p:nvPr/>
        </p:nvSpPr>
        <p:spPr>
          <a:xfrm>
            <a:off x="242570" y="1124744"/>
            <a:ext cx="4108817" cy="369332"/>
          </a:xfrm>
          <a:prstGeom prst="rect">
            <a:avLst/>
          </a:prstGeom>
          <a:noFill/>
        </p:spPr>
        <p:txBody>
          <a:bodyPr wrap="none" rtlCol="0">
            <a:spAutoFit/>
          </a:bodyPr>
          <a:lstStyle/>
          <a:p>
            <a:r>
              <a:rPr lang="zh-CN" altLang="en-US" b="1" smtClean="0">
                <a:latin typeface="微软雅黑" pitchFamily="34" charset="-122"/>
                <a:ea typeface="微软雅黑" pitchFamily="34" charset="-122"/>
              </a:rPr>
              <a:t>具体而言，做好战略举措的落地需要：</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xmlns="" val="27648398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2" grpId="0" build="allAtOnce"/>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以人为本</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107</a:t>
            </a:fld>
            <a:endParaRPr lang="zh-CN" altLang="en-US" dirty="0">
              <a:latin typeface="微软雅黑" pitchFamily="34" charset="-122"/>
              <a:ea typeface="微软雅黑" pitchFamily="34" charset="-122"/>
            </a:endParaRPr>
          </a:p>
        </p:txBody>
      </p:sp>
      <p:sp>
        <p:nvSpPr>
          <p:cNvPr id="8" name="TextBox 7"/>
          <p:cNvSpPr txBox="1"/>
          <p:nvPr/>
        </p:nvSpPr>
        <p:spPr>
          <a:xfrm>
            <a:off x="560512" y="1772816"/>
            <a:ext cx="7776864" cy="4154984"/>
          </a:xfrm>
          <a:prstGeom prst="rect">
            <a:avLst/>
          </a:prstGeom>
          <a:noFill/>
        </p:spPr>
        <p:txBody>
          <a:bodyPr wrap="square" rtlCol="0">
            <a:spAutoFit/>
          </a:bodyPr>
          <a:lstStyle/>
          <a:p>
            <a:pPr marL="342900" indent="-342900">
              <a:lnSpc>
                <a:spcPct val="150000"/>
              </a:lnSpc>
              <a:buFont typeface="+mj-lt"/>
              <a:buAutoNum type="arabicPeriod"/>
            </a:pPr>
            <a:r>
              <a:rPr lang="zh-CN" altLang="en-US" sz="1600" dirty="0" smtClean="0">
                <a:latin typeface="微软雅黑" pitchFamily="34" charset="-122"/>
                <a:ea typeface="微软雅黑" pitchFamily="34" charset="-122"/>
              </a:rPr>
              <a:t>建好团</a:t>
            </a:r>
            <a:r>
              <a:rPr lang="zh-CN" altLang="en-US" sz="1600" smtClean="0">
                <a:latin typeface="微软雅黑" pitchFamily="34" charset="-122"/>
                <a:ea typeface="微软雅黑" pitchFamily="34" charset="-122"/>
              </a:rPr>
              <a:t>队，实</a:t>
            </a:r>
            <a:r>
              <a:rPr lang="zh-CN" altLang="en-US" sz="1600" dirty="0" smtClean="0">
                <a:latin typeface="微软雅黑" pitchFamily="34" charset="-122"/>
                <a:ea typeface="微软雅黑" pitchFamily="34" charset="-122"/>
              </a:rPr>
              <a:t>现责</a:t>
            </a:r>
            <a:r>
              <a:rPr lang="zh-CN" altLang="en-US" sz="1600" smtClean="0">
                <a:latin typeface="微软雅黑" pitchFamily="34" charset="-122"/>
                <a:ea typeface="微软雅黑" pitchFamily="34" charset="-122"/>
              </a:rPr>
              <a:t>任化；团队尤其是举措负责人应具备：</a:t>
            </a:r>
            <a:endParaRPr lang="en-US" altLang="zh-CN" sz="1600" dirty="0" smtClean="0">
              <a:latin typeface="微软雅黑" pitchFamily="34" charset="-122"/>
              <a:ea typeface="微软雅黑" pitchFamily="34" charset="-122"/>
            </a:endParaRPr>
          </a:p>
          <a:p>
            <a:pPr marL="800100" lvl="1" indent="-342900">
              <a:lnSpc>
                <a:spcPct val="150000"/>
              </a:lnSpc>
              <a:buFont typeface="Arial" pitchFamily="34" charset="0"/>
              <a:buChar char="•"/>
            </a:pPr>
            <a:r>
              <a:rPr lang="zh-CN" altLang="en-US" sz="1600" dirty="0" smtClean="0">
                <a:latin typeface="微软雅黑" pitchFamily="34" charset="-122"/>
                <a:ea typeface="微软雅黑" pitchFamily="34" charset="-122"/>
              </a:rPr>
              <a:t>业务相</a:t>
            </a:r>
            <a:r>
              <a:rPr lang="zh-CN" altLang="en-US" sz="1600" smtClean="0">
                <a:latin typeface="微软雅黑" pitchFamily="34" charset="-122"/>
                <a:ea typeface="微软雅黑" pitchFamily="34" charset="-122"/>
              </a:rPr>
              <a:t>关性强、合适的级别</a:t>
            </a:r>
            <a:endParaRPr lang="en-US" altLang="zh-CN" sz="1600" dirty="0" smtClean="0">
              <a:latin typeface="微软雅黑" pitchFamily="34" charset="-122"/>
              <a:ea typeface="微软雅黑" pitchFamily="34" charset="-122"/>
            </a:endParaRPr>
          </a:p>
          <a:p>
            <a:pPr marL="800100" lvl="1" indent="-342900">
              <a:lnSpc>
                <a:spcPct val="150000"/>
              </a:lnSpc>
              <a:buFont typeface="Arial" pitchFamily="34" charset="0"/>
              <a:buChar char="•"/>
            </a:pPr>
            <a:r>
              <a:rPr lang="zh-CN" altLang="en-US" sz="1600" dirty="0" smtClean="0">
                <a:latin typeface="微软雅黑" pitchFamily="34" charset="-122"/>
                <a:ea typeface="微软雅黑" pitchFamily="34" charset="-122"/>
              </a:rPr>
              <a:t>专业</a:t>
            </a:r>
            <a:r>
              <a:rPr lang="zh-CN" altLang="en-US" sz="1600" smtClean="0">
                <a:latin typeface="微软雅黑" pitchFamily="34" charset="-122"/>
                <a:ea typeface="微软雅黑" pitchFamily="34" charset="-122"/>
              </a:rPr>
              <a:t>能力强</a:t>
            </a:r>
            <a:endParaRPr lang="en-US" altLang="zh-CN" sz="1600" dirty="0" smtClean="0">
              <a:latin typeface="微软雅黑" pitchFamily="34" charset="-122"/>
              <a:ea typeface="微软雅黑" pitchFamily="34" charset="-122"/>
            </a:endParaRPr>
          </a:p>
          <a:p>
            <a:pPr marL="800100" lvl="1" indent="-342900">
              <a:lnSpc>
                <a:spcPct val="150000"/>
              </a:lnSpc>
              <a:buFont typeface="Arial" pitchFamily="34" charset="0"/>
              <a:buChar char="•"/>
            </a:pPr>
            <a:r>
              <a:rPr lang="zh-CN" altLang="en-US" sz="1600" smtClean="0">
                <a:latin typeface="微软雅黑" pitchFamily="34" charset="-122"/>
                <a:ea typeface="微软雅黑" pitchFamily="34" charset="-122"/>
              </a:rPr>
              <a:t>有潜</a:t>
            </a:r>
            <a:r>
              <a:rPr lang="zh-CN" altLang="en-US" sz="1600" dirty="0" smtClean="0">
                <a:latin typeface="微软雅黑" pitchFamily="34" charset="-122"/>
                <a:ea typeface="微软雅黑" pitchFamily="34" charset="-122"/>
              </a:rPr>
              <a:t>力和可塑性</a:t>
            </a:r>
            <a:endParaRPr lang="en-US" altLang="zh-CN" sz="1600" dirty="0" smtClean="0">
              <a:latin typeface="微软雅黑" pitchFamily="34" charset="-122"/>
              <a:ea typeface="微软雅黑" pitchFamily="34" charset="-122"/>
            </a:endParaRPr>
          </a:p>
          <a:p>
            <a:pPr marL="800100" lvl="1" indent="-342900">
              <a:lnSpc>
                <a:spcPct val="150000"/>
              </a:lnSpc>
              <a:buFont typeface="Arial" pitchFamily="34" charset="0"/>
              <a:buChar char="•"/>
            </a:pPr>
            <a:r>
              <a:rPr lang="zh-CN" altLang="en-US" sz="1600" dirty="0" smtClean="0">
                <a:latin typeface="微软雅黑" pitchFamily="34" charset="-122"/>
                <a:ea typeface="微软雅黑" pitchFamily="34" charset="-122"/>
              </a:rPr>
              <a:t>文化</a:t>
            </a:r>
            <a:r>
              <a:rPr lang="zh-CN" altLang="en-US" sz="1600" smtClean="0">
                <a:latin typeface="微软雅黑" pitchFamily="34" charset="-122"/>
                <a:ea typeface="微软雅黑" pitchFamily="34" charset="-122"/>
              </a:rPr>
              <a:t>特质：使命感强、有毅力、勤奋、不屈不挠、善于协同</a:t>
            </a:r>
            <a:endParaRPr lang="en-US" altLang="zh-CN" sz="1600"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sz="1600" dirty="0" smtClean="0">
                <a:latin typeface="微软雅黑" pitchFamily="34" charset="-122"/>
                <a:ea typeface="微软雅黑" pitchFamily="34" charset="-122"/>
              </a:rPr>
              <a:t>解决几个问题</a:t>
            </a:r>
            <a:endParaRPr lang="en-US" altLang="zh-CN" sz="1600" dirty="0" smtClean="0">
              <a:latin typeface="微软雅黑" pitchFamily="34" charset="-122"/>
              <a:ea typeface="微软雅黑" pitchFamily="34" charset="-122"/>
            </a:endParaRPr>
          </a:p>
          <a:p>
            <a:pPr marL="800100" lvl="1" indent="-342900">
              <a:lnSpc>
                <a:spcPct val="150000"/>
              </a:lnSpc>
              <a:buFont typeface="Arial" pitchFamily="34" charset="0"/>
              <a:buChar char="•"/>
            </a:pPr>
            <a:r>
              <a:rPr lang="zh-CN" altLang="en-US" sz="1600" dirty="0" smtClean="0">
                <a:latin typeface="微软雅黑" pitchFamily="34" charset="-122"/>
                <a:ea typeface="微软雅黑" pitchFamily="34" charset="-122"/>
              </a:rPr>
              <a:t>主观能动</a:t>
            </a:r>
            <a:r>
              <a:rPr lang="zh-CN" altLang="en-US" sz="1600" smtClean="0">
                <a:latin typeface="微软雅黑" pitchFamily="34" charset="-122"/>
                <a:ea typeface="微软雅黑" pitchFamily="34" charset="-122"/>
              </a:rPr>
              <a:t>性：</a:t>
            </a:r>
            <a:r>
              <a:rPr lang="en-US" altLang="zh-CN" sz="1600" smtClean="0">
                <a:latin typeface="微软雅黑" pitchFamily="34" charset="-122"/>
                <a:ea typeface="微软雅黑" pitchFamily="34" charset="-122"/>
              </a:rPr>
              <a:t>1</a:t>
            </a:r>
            <a:r>
              <a:rPr lang="zh-CN" altLang="en-US" sz="1600" smtClean="0">
                <a:latin typeface="微软雅黑" pitchFamily="34" charset="-122"/>
                <a:ea typeface="微软雅黑" pitchFamily="34" charset="-122"/>
              </a:rPr>
              <a:t>、统一思想，达成对举措重要性和意义的高度认同，增强使命感。</a:t>
            </a:r>
            <a:r>
              <a:rPr lang="en-US" altLang="zh-CN" sz="1600" smtClean="0">
                <a:latin typeface="微软雅黑" pitchFamily="34" charset="-122"/>
                <a:ea typeface="微软雅黑" pitchFamily="34" charset="-122"/>
              </a:rPr>
              <a:t>2</a:t>
            </a:r>
            <a:r>
              <a:rPr lang="zh-CN" altLang="en-US" sz="1600" smtClean="0">
                <a:latin typeface="微软雅黑" pitchFamily="34" charset="-122"/>
                <a:ea typeface="微软雅黑" pitchFamily="34" charset="-122"/>
              </a:rPr>
              <a:t>责任化。</a:t>
            </a:r>
            <a:r>
              <a:rPr lang="en-US" altLang="zh-CN" sz="1600" smtClean="0">
                <a:latin typeface="微软雅黑" pitchFamily="34" charset="-122"/>
                <a:ea typeface="微软雅黑" pitchFamily="34" charset="-122"/>
              </a:rPr>
              <a:t>3</a:t>
            </a:r>
            <a:r>
              <a:rPr lang="zh-CN" altLang="en-US" sz="1600" smtClean="0">
                <a:latin typeface="微软雅黑" pitchFamily="34" charset="-122"/>
                <a:ea typeface="微软雅黑" pitchFamily="34" charset="-122"/>
              </a:rPr>
              <a:t>绩效</a:t>
            </a:r>
            <a:endParaRPr lang="en-US" altLang="zh-CN" sz="1600" smtClean="0">
              <a:latin typeface="微软雅黑" pitchFamily="34" charset="-122"/>
              <a:ea typeface="微软雅黑" pitchFamily="34" charset="-122"/>
            </a:endParaRPr>
          </a:p>
          <a:p>
            <a:pPr marL="800100" lvl="1" indent="-342900">
              <a:lnSpc>
                <a:spcPct val="150000"/>
              </a:lnSpc>
              <a:buFont typeface="Arial" pitchFamily="34" charset="0"/>
              <a:buChar char="•"/>
            </a:pPr>
            <a:r>
              <a:rPr lang="zh-CN" altLang="en-US" sz="1600" smtClean="0">
                <a:latin typeface="微软雅黑" pitchFamily="34" charset="-122"/>
                <a:ea typeface="微软雅黑" pitchFamily="34" charset="-122"/>
              </a:rPr>
              <a:t>创造性问题：给予专业指导、拓宽视野、对于创新性举措可以适当借助外</a:t>
            </a:r>
            <a:r>
              <a:rPr lang="zh-CN" altLang="en-US" sz="1600" dirty="0" smtClean="0">
                <a:latin typeface="微软雅黑" pitchFamily="34" charset="-122"/>
                <a:ea typeface="微软雅黑" pitchFamily="34" charset="-122"/>
              </a:rPr>
              <a:t>脑</a:t>
            </a:r>
            <a:r>
              <a:rPr lang="zh-CN" altLang="en-US" sz="1600" smtClean="0">
                <a:latin typeface="微软雅黑" pitchFamily="34" charset="-122"/>
                <a:ea typeface="微软雅黑" pitchFamily="34" charset="-122"/>
              </a:rPr>
              <a:t>资源</a:t>
            </a:r>
            <a:endParaRPr lang="en-US" altLang="zh-CN" sz="1600" dirty="0" smtClean="0">
              <a:latin typeface="微软雅黑" pitchFamily="34" charset="-122"/>
              <a:ea typeface="微软雅黑" pitchFamily="34" charset="-122"/>
            </a:endParaRPr>
          </a:p>
          <a:p>
            <a:pPr marL="800100" lvl="1" indent="-342900">
              <a:lnSpc>
                <a:spcPct val="150000"/>
              </a:lnSpc>
              <a:buFont typeface="Arial" pitchFamily="34" charset="0"/>
              <a:buChar char="•"/>
            </a:pPr>
            <a:r>
              <a:rPr lang="zh-CN" altLang="en-US" sz="1600" smtClean="0">
                <a:latin typeface="微软雅黑" pitchFamily="34" charset="-122"/>
                <a:ea typeface="微软雅黑" pitchFamily="34" charset="-122"/>
              </a:rPr>
              <a:t>过程督促：</a:t>
            </a:r>
            <a:r>
              <a:rPr lang="zh-CN" altLang="en-US" sz="1600" dirty="0" smtClean="0">
                <a:latin typeface="微软雅黑" pitchFamily="34" charset="-122"/>
                <a:ea typeface="微软雅黑" pitchFamily="34" charset="-122"/>
              </a:rPr>
              <a:t>过程监控、关键里程碑验收、及时纠偏</a:t>
            </a:r>
            <a:endParaRPr lang="en-US" altLang="zh-CN" sz="1600" dirty="0" smtClean="0">
              <a:latin typeface="微软雅黑" pitchFamily="34" charset="-122"/>
              <a:ea typeface="微软雅黑" pitchFamily="34" charset="-122"/>
            </a:endParaRPr>
          </a:p>
        </p:txBody>
      </p:sp>
      <p:sp>
        <p:nvSpPr>
          <p:cNvPr id="6" name="TextBox 5"/>
          <p:cNvSpPr txBox="1"/>
          <p:nvPr/>
        </p:nvSpPr>
        <p:spPr>
          <a:xfrm>
            <a:off x="166654" y="214290"/>
            <a:ext cx="3089307"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战略执行</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责任与原则</a:t>
            </a:r>
          </a:p>
        </p:txBody>
      </p:sp>
      <p:sp>
        <p:nvSpPr>
          <p:cNvPr id="7" name="矩形 6"/>
          <p:cNvSpPr/>
          <p:nvPr/>
        </p:nvSpPr>
        <p:spPr>
          <a:xfrm>
            <a:off x="595282" y="6000768"/>
            <a:ext cx="7340471" cy="507831"/>
          </a:xfrm>
          <a:prstGeom prst="rect">
            <a:avLst/>
          </a:prstGeom>
        </p:spPr>
        <p:txBody>
          <a:bodyPr wrap="none">
            <a:spAutoFit/>
          </a:bodyPr>
          <a:lstStyle/>
          <a:p>
            <a:pPr marL="457200" indent="-457200" eaLnBrk="0" hangingPunct="0">
              <a:lnSpc>
                <a:spcPct val="150000"/>
              </a:lnSpc>
              <a:spcBef>
                <a:spcPct val="20000"/>
              </a:spcBef>
              <a:defRPr/>
            </a:pPr>
            <a:r>
              <a:rPr lang="zh-CN" altLang="en-US" b="1" kern="0" smtClean="0">
                <a:latin typeface="微软雅黑" pitchFamily="34" charset="-122"/>
                <a:ea typeface="微软雅黑" pitchFamily="34" charset="-122"/>
              </a:rPr>
              <a:t>一般而言，对于大多数战略举措，体系负责人扮演的是项目总监的角色</a:t>
            </a:r>
            <a:endParaRPr lang="en-US" altLang="zh-CN" b="1" kern="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500876323"/>
      </p:ext>
    </p:extLst>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latin typeface="微软雅黑" pitchFamily="34" charset="-122"/>
                <a:ea typeface="微软雅黑" pitchFamily="34" charset="-122"/>
              </a:rPr>
              <a:t>参考方法：</a:t>
            </a:r>
            <a:endParaRPr lang="zh-CN" altLang="en-US"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108</a:t>
            </a:fld>
            <a:endParaRPr lang="zh-CN" altLang="en-US" dirty="0">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416496" y="1677351"/>
          <a:ext cx="8929749" cy="4920001"/>
        </p:xfrm>
        <a:graphic>
          <a:graphicData uri="http://schemas.openxmlformats.org/drawingml/2006/table">
            <a:tbl>
              <a:tblPr firstRow="1" bandRow="1">
                <a:tableStyleId>{5C22544A-7EE6-4342-B048-85BDC9FD1C3A}</a:tableStyleId>
              </a:tblPr>
              <a:tblGrid>
                <a:gridCol w="642942"/>
                <a:gridCol w="5310224"/>
                <a:gridCol w="2976583"/>
              </a:tblGrid>
              <a:tr h="430132">
                <a:tc>
                  <a:txBody>
                    <a:bodyPr/>
                    <a:lstStyle/>
                    <a:p>
                      <a:endParaRPr lang="zh-CN" altLang="en-US" dirty="0">
                        <a:solidFill>
                          <a:schemeClr val="tx1"/>
                        </a:solidFill>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chemeClr val="tx1"/>
                          </a:solidFill>
                          <a:latin typeface="微软雅黑" pitchFamily="34" charset="-122"/>
                          <a:ea typeface="微软雅黑" pitchFamily="34" charset="-122"/>
                        </a:rPr>
                        <a:t>关键活动</a:t>
                      </a:r>
                      <a:endParaRPr lang="zh-CN" altLang="en-US"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chemeClr val="tx1"/>
                          </a:solidFill>
                          <a:latin typeface="微软雅黑" pitchFamily="34" charset="-122"/>
                          <a:ea typeface="微软雅黑" pitchFamily="34" charset="-122"/>
                        </a:rPr>
                        <a:t>输出物</a:t>
                      </a:r>
                      <a:endParaRPr lang="zh-CN" altLang="en-US"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54539">
                <a:tc>
                  <a:txBody>
                    <a:bodyPr/>
                    <a:lstStyle/>
                    <a:p>
                      <a:pPr algn="ctr"/>
                      <a:r>
                        <a:rPr lang="en-US" altLang="zh-CN" dirty="0" smtClean="0">
                          <a:solidFill>
                            <a:schemeClr val="tx1"/>
                          </a:solidFill>
                          <a:latin typeface="微软雅黑" pitchFamily="34" charset="-122"/>
                          <a:ea typeface="微软雅黑" pitchFamily="34" charset="-122"/>
                        </a:rPr>
                        <a:t>1</a:t>
                      </a:r>
                      <a:endParaRPr lang="zh-CN" altLang="en-US"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b="1" dirty="0" smtClean="0">
                          <a:latin typeface="微软雅黑" pitchFamily="34" charset="-122"/>
                          <a:ea typeface="微软雅黑" pitchFamily="34" charset="-122"/>
                        </a:rPr>
                        <a:t>组织</a:t>
                      </a:r>
                      <a:r>
                        <a:rPr lang="zh-CN" altLang="en-US" sz="1600" dirty="0" smtClean="0">
                          <a:latin typeface="微软雅黑" pitchFamily="34" charset="-122"/>
                          <a:ea typeface="微软雅黑" pitchFamily="34" charset="-122"/>
                        </a:rPr>
                        <a:t>：</a:t>
                      </a:r>
                    </a:p>
                    <a:p>
                      <a:r>
                        <a:rPr lang="zh-CN" altLang="en-US" sz="1600" dirty="0" smtClean="0">
                          <a:latin typeface="微软雅黑" pitchFamily="34" charset="-122"/>
                          <a:ea typeface="微软雅黑" pitchFamily="34" charset="-122"/>
                        </a:rPr>
                        <a:t>考虑的组织是否需要调整，新的组织如何设定，各岗位的职责是什么？是否已经有了足够的人员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b="0" dirty="0" smtClean="0">
                          <a:latin typeface="微软雅黑" pitchFamily="34" charset="-122"/>
                          <a:ea typeface="微软雅黑" pitchFamily="34" charset="-122"/>
                        </a:rPr>
                        <a:t>组织机构调整方案</a:t>
                      </a:r>
                    </a:p>
                    <a:p>
                      <a:r>
                        <a:rPr lang="zh-CN" altLang="en-US" sz="1600" b="0" dirty="0" smtClean="0">
                          <a:latin typeface="微软雅黑" pitchFamily="34" charset="-122"/>
                          <a:ea typeface="微软雅黑" pitchFamily="34" charset="-122"/>
                        </a:rPr>
                        <a:t>调整后的岗位职责</a:t>
                      </a:r>
                    </a:p>
                    <a:p>
                      <a:r>
                        <a:rPr lang="zh-CN" altLang="en-US" sz="1600" b="0" dirty="0" smtClean="0">
                          <a:latin typeface="微软雅黑" pitchFamily="34" charset="-122"/>
                          <a:ea typeface="微软雅黑" pitchFamily="34" charset="-122"/>
                        </a:rPr>
                        <a:t>招募（调动）计划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54539">
                <a:tc>
                  <a:txBody>
                    <a:bodyPr/>
                    <a:lstStyle/>
                    <a:p>
                      <a:pPr algn="ctr"/>
                      <a:r>
                        <a:rPr lang="en-US" altLang="zh-CN" dirty="0" smtClean="0">
                          <a:solidFill>
                            <a:schemeClr val="tx1"/>
                          </a:solidFill>
                          <a:latin typeface="微软雅黑" pitchFamily="34" charset="-122"/>
                          <a:ea typeface="微软雅黑" pitchFamily="34" charset="-122"/>
                        </a:rPr>
                        <a:t>2</a:t>
                      </a:r>
                      <a:endParaRPr lang="zh-CN" altLang="en-US"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b="1" dirty="0" smtClean="0">
                          <a:latin typeface="微软雅黑" pitchFamily="34" charset="-122"/>
                          <a:ea typeface="微软雅黑" pitchFamily="34" charset="-122"/>
                        </a:rPr>
                        <a:t>流程</a:t>
                      </a:r>
                      <a:r>
                        <a:rPr lang="zh-CN" altLang="en-US" sz="1600" dirty="0" smtClean="0">
                          <a:latin typeface="微软雅黑" pitchFamily="34" charset="-122"/>
                          <a:ea typeface="微软雅黑" pitchFamily="34" charset="-122"/>
                        </a:rPr>
                        <a:t>：</a:t>
                      </a:r>
                    </a:p>
                    <a:p>
                      <a:r>
                        <a:rPr lang="zh-CN" altLang="en-US" sz="1600" dirty="0" smtClean="0">
                          <a:latin typeface="微软雅黑" pitchFamily="34" charset="-122"/>
                          <a:ea typeface="微软雅黑" pitchFamily="34" charset="-122"/>
                        </a:rPr>
                        <a:t>考虑如何设计新的业务流程，各节点的职责是什么？审批流程、业务授权是否调整？与其他业务的协同衔接？</a:t>
                      </a:r>
                      <a:endParaRPr lang="en-US" altLang="zh-CN" sz="1600" dirty="0" smtClean="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b="0" dirty="0" smtClean="0">
                          <a:latin typeface="微软雅黑" pitchFamily="34" charset="-122"/>
                          <a:ea typeface="微软雅黑" pitchFamily="34" charset="-122"/>
                        </a:rPr>
                        <a:t>业务流程图</a:t>
                      </a:r>
                      <a:endParaRPr lang="en-US" altLang="zh-CN" sz="1600" b="0" dirty="0" smtClean="0">
                        <a:latin typeface="微软雅黑" pitchFamily="34" charset="-122"/>
                        <a:ea typeface="微软雅黑" pitchFamily="34" charset="-122"/>
                      </a:endParaRPr>
                    </a:p>
                    <a:p>
                      <a:r>
                        <a:rPr lang="zh-CN" altLang="en-US" sz="1600" b="0" dirty="0" smtClean="0">
                          <a:latin typeface="微软雅黑" pitchFamily="34" charset="-122"/>
                          <a:ea typeface="微软雅黑" pitchFamily="34" charset="-122"/>
                        </a:rPr>
                        <a:t>审批流程修订表</a:t>
                      </a:r>
                      <a:endParaRPr lang="en-US" altLang="zh-CN" sz="1600" b="0" dirty="0" smtClean="0">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54539">
                <a:tc>
                  <a:txBody>
                    <a:bodyPr/>
                    <a:lstStyle/>
                    <a:p>
                      <a:pPr algn="ctr"/>
                      <a:r>
                        <a:rPr lang="en-US" altLang="zh-CN" dirty="0" smtClean="0">
                          <a:solidFill>
                            <a:schemeClr val="tx1"/>
                          </a:solidFill>
                          <a:latin typeface="微软雅黑" pitchFamily="34" charset="-122"/>
                          <a:ea typeface="微软雅黑" pitchFamily="34" charset="-122"/>
                        </a:rPr>
                        <a:t>3</a:t>
                      </a:r>
                      <a:endParaRPr lang="zh-CN" altLang="en-US"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b="1" dirty="0" smtClean="0">
                          <a:latin typeface="微软雅黑" pitchFamily="34" charset="-122"/>
                          <a:ea typeface="微软雅黑" pitchFamily="34" charset="-122"/>
                        </a:rPr>
                        <a:t>行为：</a:t>
                      </a:r>
                      <a:endParaRPr lang="en-US" altLang="zh-CN" sz="1600" b="1"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分析调整涉及的员工范围，如何让员工理解、接受新的业务模式？可能存在哪些困难？</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b="0" dirty="0" smtClean="0">
                          <a:latin typeface="微软雅黑" pitchFamily="34" charset="-122"/>
                          <a:ea typeface="微软雅黑" pitchFamily="34" charset="-122"/>
                        </a:rPr>
                        <a:t>培训宣贯工作计划</a:t>
                      </a:r>
                      <a:endParaRPr lang="en-US" altLang="zh-CN" sz="1600" b="0" dirty="0" smtClean="0">
                        <a:latin typeface="微软雅黑" pitchFamily="34" charset="-122"/>
                        <a:ea typeface="微软雅黑" pitchFamily="34" charset="-122"/>
                      </a:endParaRPr>
                    </a:p>
                    <a:p>
                      <a:r>
                        <a:rPr lang="zh-CN" altLang="en-US" sz="1600" b="0" dirty="0" smtClean="0">
                          <a:latin typeface="微软雅黑" pitchFamily="34" charset="-122"/>
                          <a:ea typeface="微软雅黑" pitchFamily="34" charset="-122"/>
                        </a:rPr>
                        <a:t>业务辅导材料</a:t>
                      </a:r>
                      <a:endParaRPr lang="en-US" altLang="zh-CN" sz="1600" b="0" dirty="0" smtClean="0">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71713">
                <a:tc>
                  <a:txBody>
                    <a:bodyPr/>
                    <a:lstStyle/>
                    <a:p>
                      <a:pPr algn="ctr"/>
                      <a:r>
                        <a:rPr lang="en-US" altLang="zh-CN" dirty="0" smtClean="0">
                          <a:solidFill>
                            <a:schemeClr val="tx1"/>
                          </a:solidFill>
                          <a:latin typeface="微软雅黑" pitchFamily="34" charset="-122"/>
                          <a:ea typeface="微软雅黑" pitchFamily="34" charset="-122"/>
                        </a:rPr>
                        <a:t>4</a:t>
                      </a:r>
                      <a:endParaRPr lang="zh-CN" altLang="en-US"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b="1" dirty="0" smtClean="0">
                          <a:latin typeface="微软雅黑" pitchFamily="34" charset="-122"/>
                          <a:ea typeface="微软雅黑" pitchFamily="34" charset="-122"/>
                        </a:rPr>
                        <a:t>工具表单</a:t>
                      </a:r>
                      <a:endParaRPr lang="en-US" altLang="zh-CN" sz="1600" b="1"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设计新的工作模板、表单，编写操作手册、参考案例</a:t>
                      </a:r>
                      <a:endParaRPr lang="en-US" altLang="zh-CN" sz="1600" dirty="0" smtClean="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b="0" dirty="0" smtClean="0">
                          <a:latin typeface="微软雅黑" pitchFamily="34" charset="-122"/>
                          <a:ea typeface="微软雅黑" pitchFamily="34" charset="-122"/>
                        </a:rPr>
                        <a:t>操作模版</a:t>
                      </a:r>
                      <a:endParaRPr lang="en-US" altLang="zh-CN" sz="1600" b="0" dirty="0" smtClean="0">
                        <a:latin typeface="微软雅黑" pitchFamily="34" charset="-122"/>
                        <a:ea typeface="微软雅黑" pitchFamily="34" charset="-122"/>
                      </a:endParaRPr>
                    </a:p>
                    <a:p>
                      <a:r>
                        <a:rPr lang="zh-CN" altLang="en-US" sz="1600" b="0" dirty="0" smtClean="0">
                          <a:latin typeface="微软雅黑" pitchFamily="34" charset="-122"/>
                          <a:ea typeface="微软雅黑" pitchFamily="34" charset="-122"/>
                        </a:rPr>
                        <a:t>典型案例库</a:t>
                      </a:r>
                      <a:endParaRPr lang="en-US" altLang="zh-CN" sz="1600" b="0" dirty="0" smtClean="0">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54539">
                <a:tc>
                  <a:txBody>
                    <a:bodyPr/>
                    <a:lstStyle/>
                    <a:p>
                      <a:pPr algn="ctr"/>
                      <a:r>
                        <a:rPr lang="en-US" altLang="zh-CN" dirty="0" smtClean="0">
                          <a:solidFill>
                            <a:schemeClr val="tx1"/>
                          </a:solidFill>
                          <a:latin typeface="微软雅黑" pitchFamily="34" charset="-122"/>
                          <a:ea typeface="微软雅黑" pitchFamily="34" charset="-122"/>
                        </a:rPr>
                        <a:t>5</a:t>
                      </a:r>
                      <a:endParaRPr lang="zh-CN" altLang="en-US"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b="1" dirty="0" smtClean="0">
                          <a:latin typeface="微软雅黑" pitchFamily="34" charset="-122"/>
                          <a:ea typeface="微软雅黑" pitchFamily="34" charset="-122"/>
                        </a:rPr>
                        <a:t>激励机制</a:t>
                      </a:r>
                      <a:endParaRPr lang="en-US" altLang="zh-CN" sz="1600" b="1"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如何合理的分解目标，建立与新业务模式向匹配的激励机制，员工发展通道等</a:t>
                      </a:r>
                      <a:endParaRPr lang="en-US" altLang="zh-CN" sz="1600" dirty="0" smtClean="0">
                        <a:latin typeface="微软雅黑" pitchFamily="34" charset="-122"/>
                        <a:ea typeface="微软雅黑"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859993" rtl="0" eaLnBrk="1" fontAlgn="auto" latinLnBrk="0" hangingPunct="1">
                        <a:lnSpc>
                          <a:spcPct val="100000"/>
                        </a:lnSpc>
                        <a:spcBef>
                          <a:spcPts val="0"/>
                        </a:spcBef>
                        <a:spcAft>
                          <a:spcPts val="0"/>
                        </a:spcAft>
                        <a:buClrTx/>
                        <a:buSzTx/>
                        <a:buFontTx/>
                        <a:buNone/>
                        <a:tabLst/>
                        <a:defRPr/>
                      </a:pPr>
                      <a:r>
                        <a:rPr lang="zh-CN" altLang="en-US" sz="1600" b="0" dirty="0" smtClean="0">
                          <a:latin typeface="微软雅黑" pitchFamily="34" charset="-122"/>
                          <a:ea typeface="微软雅黑" pitchFamily="34" charset="-122"/>
                        </a:rPr>
                        <a:t>绩效激励方案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166654" y="214290"/>
            <a:ext cx="3089307"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战略执行</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责任与原则</a:t>
            </a:r>
          </a:p>
        </p:txBody>
      </p:sp>
    </p:spTree>
    <p:extLst>
      <p:ext uri="{BB962C8B-B14F-4D97-AF65-F5344CB8AC3E}">
        <p14:creationId xmlns:p14="http://schemas.microsoft.com/office/powerpoint/2010/main" xmlns="" val="3908438322"/>
      </p:ext>
    </p:extLst>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latin typeface="微软雅黑" pitchFamily="34" charset="-122"/>
                <a:ea typeface="微软雅黑" pitchFamily="34" charset="-122"/>
              </a:rPr>
              <a:t>过程管理：</a:t>
            </a:r>
            <a:endParaRPr lang="zh-CN" altLang="en-US"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109</a:t>
            </a:fld>
            <a:endParaRPr lang="zh-CN" altLang="en-US" dirty="0">
              <a:latin typeface="微软雅黑" pitchFamily="34" charset="-122"/>
              <a:ea typeface="微软雅黑" pitchFamily="34" charset="-122"/>
            </a:endParaRPr>
          </a:p>
        </p:txBody>
      </p:sp>
      <p:sp>
        <p:nvSpPr>
          <p:cNvPr id="7" name="TextBox 6"/>
          <p:cNvSpPr txBox="1"/>
          <p:nvPr/>
        </p:nvSpPr>
        <p:spPr>
          <a:xfrm>
            <a:off x="452406" y="1928802"/>
            <a:ext cx="8568952" cy="4247317"/>
          </a:xfrm>
          <a:prstGeom prst="rect">
            <a:avLst/>
          </a:prstGeom>
          <a:noFill/>
        </p:spPr>
        <p:txBody>
          <a:bodyPr wrap="square" rtlCol="0">
            <a:spAutoFit/>
          </a:bodyPr>
          <a:lstStyle/>
          <a:p>
            <a:pPr marL="342900" indent="-342900">
              <a:lnSpc>
                <a:spcPct val="150000"/>
              </a:lnSpc>
              <a:buFont typeface="+mj-lt"/>
              <a:buAutoNum type="arabicPeriod"/>
            </a:pPr>
            <a:r>
              <a:rPr lang="zh-CN" altLang="en-US" smtClean="0">
                <a:latin typeface="微软雅黑" pitchFamily="34" charset="-122"/>
                <a:ea typeface="微软雅黑" pitchFamily="34" charset="-122"/>
              </a:rPr>
              <a:t>举措负责人的自我监控、改进和完善是战略监控的核心，其作用不可取代。</a:t>
            </a:r>
            <a:endParaRPr lang="en-US" altLang="zh-CN" smtClean="0">
              <a:latin typeface="微软雅黑" pitchFamily="34" charset="-122"/>
              <a:ea typeface="微软雅黑" pitchFamily="34" charset="-122"/>
            </a:endParaRPr>
          </a:p>
          <a:p>
            <a:pPr marL="342900" indent="-342900">
              <a:lnSpc>
                <a:spcPct val="150000"/>
              </a:lnSpc>
              <a:buFont typeface="+mj-lt"/>
              <a:buAutoNum type="arabicPeriod"/>
            </a:pPr>
            <a:r>
              <a:rPr lang="zh-CN" altLang="en-US" smtClean="0">
                <a:latin typeface="微软雅黑" pitchFamily="34" charset="-122"/>
                <a:ea typeface="微软雅黑" pitchFamily="34" charset="-122"/>
              </a:rPr>
              <a:t>就管理而言，公司级战略举措监控的主体是公司总经理，企管处是操作和组织部门；体系战略举措的监控主体是体系负责人，指定的综合部门或人员是操作和组织部门。</a:t>
            </a:r>
            <a:endParaRPr lang="en-US" altLang="zh-CN" smtClean="0">
              <a:latin typeface="微软雅黑" pitchFamily="34" charset="-122"/>
              <a:ea typeface="微软雅黑" pitchFamily="34" charset="-122"/>
            </a:endParaRPr>
          </a:p>
          <a:p>
            <a:pPr marL="342900" indent="-342900">
              <a:lnSpc>
                <a:spcPct val="150000"/>
              </a:lnSpc>
              <a:buFont typeface="+mj-lt"/>
              <a:buAutoNum type="arabicPeriod"/>
            </a:pPr>
            <a:r>
              <a:rPr lang="zh-CN" altLang="en-US" smtClean="0">
                <a:latin typeface="微软雅黑" pitchFamily="34" charset="-122"/>
                <a:ea typeface="微软雅黑" pitchFamily="34" charset="-122"/>
              </a:rPr>
              <a:t>监控是基础，重点在于掌握真实情况，发现问题。</a:t>
            </a:r>
            <a:endParaRPr lang="en-US" altLang="zh-CN" smtClean="0">
              <a:latin typeface="微软雅黑" pitchFamily="34" charset="-122"/>
              <a:ea typeface="微软雅黑" pitchFamily="34" charset="-122"/>
            </a:endParaRPr>
          </a:p>
          <a:p>
            <a:pPr marL="342900" indent="-342900">
              <a:lnSpc>
                <a:spcPct val="150000"/>
              </a:lnSpc>
              <a:buFont typeface="+mj-lt"/>
              <a:buAutoNum type="arabicPeriod"/>
            </a:pPr>
            <a:r>
              <a:rPr lang="zh-CN" altLang="en-US" smtClean="0">
                <a:latin typeface="微软雅黑" pitchFamily="34" charset="-122"/>
                <a:ea typeface="微软雅黑" pitchFamily="34" charset="-122"/>
              </a:rPr>
              <a:t>给出建议和给予帮助是关键：</a:t>
            </a:r>
            <a:endParaRPr lang="en-US" altLang="zh-CN" smtClean="0">
              <a:latin typeface="微软雅黑" pitchFamily="34" charset="-122"/>
              <a:ea typeface="微软雅黑" pitchFamily="34" charset="-122"/>
            </a:endParaRPr>
          </a:p>
          <a:p>
            <a:pPr marL="800100" lvl="1" indent="-342900">
              <a:lnSpc>
                <a:spcPct val="150000"/>
              </a:lnSpc>
              <a:buFont typeface="Arial" pitchFamily="34" charset="0"/>
              <a:buChar char="•"/>
            </a:pPr>
            <a:r>
              <a:rPr lang="zh-CN" altLang="en-US" smtClean="0">
                <a:latin typeface="微软雅黑" pitchFamily="34" charset="-122"/>
                <a:ea typeface="微软雅黑" pitchFamily="34" charset="-122"/>
              </a:rPr>
              <a:t>纠正偏差，保证正确的方向和边界，防止目标偏离</a:t>
            </a:r>
            <a:endParaRPr lang="en-US" altLang="zh-CN" smtClean="0">
              <a:latin typeface="微软雅黑" pitchFamily="34" charset="-122"/>
              <a:ea typeface="微软雅黑" pitchFamily="34" charset="-122"/>
            </a:endParaRPr>
          </a:p>
          <a:p>
            <a:pPr marL="800100" lvl="1" indent="-342900">
              <a:lnSpc>
                <a:spcPct val="150000"/>
              </a:lnSpc>
              <a:buFont typeface="Arial" pitchFamily="34" charset="0"/>
              <a:buChar char="•"/>
            </a:pPr>
            <a:r>
              <a:rPr lang="zh-CN" altLang="en-US" smtClean="0">
                <a:latin typeface="微软雅黑" pitchFamily="34" charset="-122"/>
                <a:ea typeface="微软雅黑" pitchFamily="34" charset="-122"/>
              </a:rPr>
              <a:t>给予信息：向责任人反馈掌握的信息，防止责任人不掌握全面的事实情况</a:t>
            </a:r>
            <a:endParaRPr lang="en-US" altLang="zh-CN" smtClean="0">
              <a:latin typeface="微软雅黑" pitchFamily="34" charset="-122"/>
              <a:ea typeface="微软雅黑" pitchFamily="34" charset="-122"/>
            </a:endParaRPr>
          </a:p>
          <a:p>
            <a:pPr marL="800100" lvl="1" indent="-342900">
              <a:lnSpc>
                <a:spcPct val="150000"/>
              </a:lnSpc>
              <a:buFont typeface="Arial" pitchFamily="34" charset="0"/>
              <a:buChar char="•"/>
            </a:pPr>
            <a:r>
              <a:rPr lang="zh-CN" altLang="en-US" smtClean="0">
                <a:latin typeface="微软雅黑" pitchFamily="34" charset="-122"/>
                <a:ea typeface="微软雅黑" pitchFamily="34" charset="-122"/>
              </a:rPr>
              <a:t>给予专业指导：开阔视野、打开思路、传授经验、提出建设性意见</a:t>
            </a:r>
            <a:endParaRPr lang="en-US" altLang="zh-CN" smtClean="0">
              <a:latin typeface="微软雅黑" pitchFamily="34" charset="-122"/>
              <a:ea typeface="微软雅黑" pitchFamily="34" charset="-122"/>
            </a:endParaRPr>
          </a:p>
          <a:p>
            <a:pPr marL="800100" lvl="1" indent="-342900">
              <a:lnSpc>
                <a:spcPct val="150000"/>
              </a:lnSpc>
              <a:buFont typeface="Arial" pitchFamily="34" charset="0"/>
              <a:buChar char="•"/>
            </a:pPr>
            <a:r>
              <a:rPr lang="zh-CN" altLang="en-US" smtClean="0">
                <a:latin typeface="微软雅黑" pitchFamily="34" charset="-122"/>
                <a:ea typeface="微软雅黑" pitchFamily="34" charset="-122"/>
              </a:rPr>
              <a:t>创造产生方案的环境：如头脑风暴、分析根因，问题启发、思路挑战等</a:t>
            </a:r>
            <a:endParaRPr lang="en-US" altLang="zh-CN" smtClean="0">
              <a:latin typeface="微软雅黑" pitchFamily="34" charset="-122"/>
              <a:ea typeface="微软雅黑" pitchFamily="34" charset="-122"/>
            </a:endParaRPr>
          </a:p>
        </p:txBody>
      </p:sp>
      <p:sp>
        <p:nvSpPr>
          <p:cNvPr id="6" name="TextBox 5"/>
          <p:cNvSpPr txBox="1"/>
          <p:nvPr/>
        </p:nvSpPr>
        <p:spPr>
          <a:xfrm>
            <a:off x="166654" y="214290"/>
            <a:ext cx="3089307"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战略执行</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责任与原则</a:t>
            </a:r>
          </a:p>
        </p:txBody>
      </p:sp>
    </p:spTree>
    <p:extLst>
      <p:ext uri="{BB962C8B-B14F-4D97-AF65-F5344CB8AC3E}">
        <p14:creationId xmlns:p14="http://schemas.microsoft.com/office/powerpoint/2010/main" xmlns="" val="1726582307"/>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416496" y="1844824"/>
            <a:ext cx="9001000" cy="3764287"/>
            <a:chOff x="229883" y="1632703"/>
            <a:chExt cx="9456763" cy="3764287"/>
          </a:xfrm>
        </p:grpSpPr>
        <p:sp>
          <p:nvSpPr>
            <p:cNvPr id="620548" name="Rectangle 4"/>
            <p:cNvSpPr>
              <a:spLocks noChangeArrowheads="1"/>
            </p:cNvSpPr>
            <p:nvPr/>
          </p:nvSpPr>
          <p:spPr bwMode="auto">
            <a:xfrm>
              <a:off x="229883" y="1775240"/>
              <a:ext cx="933568" cy="230832"/>
            </a:xfrm>
            <a:prstGeom prst="rect">
              <a:avLst/>
            </a:prstGeom>
            <a:noFill/>
            <a:ln w="9525">
              <a:noFill/>
              <a:miter lim="800000"/>
              <a:headEnd/>
              <a:tailEnd/>
            </a:ln>
            <a:effectLst/>
          </p:spPr>
          <p:txBody>
            <a:bodyPr lIns="0" tIns="0" rIns="0" bIns="0">
              <a:spAutoFit/>
            </a:bodyPr>
            <a:lstStyle/>
            <a:p>
              <a:pPr marL="307123" lvl="1" indent="-305424" defTabSz="997721"/>
              <a:r>
                <a:rPr lang="zh-CN" altLang="en-US" sz="1500" dirty="0"/>
                <a:t>管理程序</a:t>
              </a:r>
            </a:p>
          </p:txBody>
        </p:sp>
        <p:sp>
          <p:nvSpPr>
            <p:cNvPr id="620549" name="Rectangle 5"/>
            <p:cNvSpPr>
              <a:spLocks noChangeArrowheads="1"/>
            </p:cNvSpPr>
            <p:nvPr/>
          </p:nvSpPr>
          <p:spPr bwMode="auto">
            <a:xfrm>
              <a:off x="229883" y="2669340"/>
              <a:ext cx="933568" cy="230832"/>
            </a:xfrm>
            <a:prstGeom prst="rect">
              <a:avLst/>
            </a:prstGeom>
            <a:noFill/>
            <a:ln w="9525">
              <a:noFill/>
              <a:miter lim="800000"/>
              <a:headEnd/>
              <a:tailEnd/>
            </a:ln>
            <a:effectLst/>
          </p:spPr>
          <p:txBody>
            <a:bodyPr lIns="0" tIns="0" rIns="0" bIns="0">
              <a:spAutoFit/>
            </a:bodyPr>
            <a:lstStyle/>
            <a:p>
              <a:pPr marL="307123" lvl="1" indent="-305424" defTabSz="997721"/>
              <a:r>
                <a:rPr lang="zh-CN" altLang="en-US" sz="1500" dirty="0"/>
                <a:t>营销程序</a:t>
              </a:r>
            </a:p>
          </p:txBody>
        </p:sp>
        <p:sp>
          <p:nvSpPr>
            <p:cNvPr id="620550" name="Rectangle 6"/>
            <p:cNvSpPr>
              <a:spLocks noChangeArrowheads="1"/>
            </p:cNvSpPr>
            <p:nvPr/>
          </p:nvSpPr>
          <p:spPr bwMode="auto">
            <a:xfrm>
              <a:off x="229883" y="3861472"/>
              <a:ext cx="933568" cy="230832"/>
            </a:xfrm>
            <a:prstGeom prst="rect">
              <a:avLst/>
            </a:prstGeom>
            <a:noFill/>
            <a:ln w="9525">
              <a:noFill/>
              <a:miter lim="800000"/>
              <a:headEnd/>
              <a:tailEnd/>
            </a:ln>
            <a:effectLst/>
          </p:spPr>
          <p:txBody>
            <a:bodyPr lIns="0" tIns="0" rIns="0" bIns="0">
              <a:spAutoFit/>
            </a:bodyPr>
            <a:lstStyle/>
            <a:p>
              <a:pPr marL="307123" lvl="1" indent="-305424" defTabSz="997721"/>
              <a:r>
                <a:rPr lang="zh-CN" altLang="en-US" sz="1500" dirty="0"/>
                <a:t>销售程序</a:t>
              </a:r>
            </a:p>
          </p:txBody>
        </p:sp>
        <p:sp>
          <p:nvSpPr>
            <p:cNvPr id="620551" name="Rectangle 7"/>
            <p:cNvSpPr>
              <a:spLocks noChangeArrowheads="1"/>
            </p:cNvSpPr>
            <p:nvPr/>
          </p:nvSpPr>
          <p:spPr bwMode="auto">
            <a:xfrm>
              <a:off x="229883" y="5053605"/>
              <a:ext cx="933568" cy="230832"/>
            </a:xfrm>
            <a:prstGeom prst="rect">
              <a:avLst/>
            </a:prstGeom>
            <a:noFill/>
            <a:ln w="9525">
              <a:noFill/>
              <a:miter lim="800000"/>
              <a:headEnd/>
              <a:tailEnd/>
            </a:ln>
            <a:effectLst/>
          </p:spPr>
          <p:txBody>
            <a:bodyPr lIns="0" tIns="0" rIns="0" bIns="0">
              <a:spAutoFit/>
            </a:bodyPr>
            <a:lstStyle/>
            <a:p>
              <a:pPr marL="307123" lvl="1" indent="-305424" defTabSz="997721"/>
              <a:r>
                <a:rPr lang="zh-CN" altLang="en-US" sz="1500" dirty="0"/>
                <a:t>生产程序</a:t>
              </a:r>
            </a:p>
          </p:txBody>
        </p:sp>
        <p:sp>
          <p:nvSpPr>
            <p:cNvPr id="620552" name="Rectangle 8"/>
            <p:cNvSpPr>
              <a:spLocks noChangeArrowheads="1"/>
            </p:cNvSpPr>
            <p:nvPr/>
          </p:nvSpPr>
          <p:spPr bwMode="auto">
            <a:xfrm>
              <a:off x="1170472" y="1632703"/>
              <a:ext cx="1102031" cy="472966"/>
            </a:xfrm>
            <a:prstGeom prst="rect">
              <a:avLst/>
            </a:prstGeom>
            <a:solidFill>
              <a:schemeClr val="accent2"/>
            </a:solidFill>
            <a:ln w="9525">
              <a:solidFill>
                <a:schemeClr val="tx1"/>
              </a:solidFill>
              <a:miter lim="800000"/>
              <a:headEnd/>
              <a:tailEnd/>
            </a:ln>
            <a:effectLst/>
          </p:spPr>
          <p:txBody>
            <a:bodyPr lIns="0" tIns="0" rIns="0" bIns="0" anchor="ctr"/>
            <a:lstStyle/>
            <a:p>
              <a:pPr marL="307123" lvl="1" indent="-305424" algn="ctr" defTabSz="997721"/>
              <a:r>
                <a:rPr lang="zh-CN" altLang="en-US" sz="1500" dirty="0"/>
                <a:t>战略规划</a:t>
              </a:r>
            </a:p>
          </p:txBody>
        </p:sp>
        <p:sp>
          <p:nvSpPr>
            <p:cNvPr id="620553" name="Rectangle 9"/>
            <p:cNvSpPr>
              <a:spLocks noChangeArrowheads="1"/>
            </p:cNvSpPr>
            <p:nvPr/>
          </p:nvSpPr>
          <p:spPr bwMode="auto">
            <a:xfrm>
              <a:off x="2574332" y="1632703"/>
              <a:ext cx="1593383" cy="472966"/>
            </a:xfrm>
            <a:prstGeom prst="rect">
              <a:avLst/>
            </a:prstGeom>
            <a:noFill/>
            <a:ln w="9525">
              <a:solidFill>
                <a:schemeClr val="tx1"/>
              </a:solidFill>
              <a:miter lim="800000"/>
              <a:headEnd/>
              <a:tailEnd/>
            </a:ln>
            <a:effectLst/>
          </p:spPr>
          <p:txBody>
            <a:bodyPr lIns="0" tIns="0" rIns="0" bIns="0" anchor="ctr"/>
            <a:lstStyle/>
            <a:p>
              <a:pPr marL="191739" lvl="1" defTabSz="997721"/>
              <a:r>
                <a:rPr lang="zh-CN" altLang="en-US" sz="1500" dirty="0"/>
                <a:t>年度预算计划（含业务计划）</a:t>
              </a:r>
            </a:p>
          </p:txBody>
        </p:sp>
        <p:sp>
          <p:nvSpPr>
            <p:cNvPr id="620554" name="Rectangle 10"/>
            <p:cNvSpPr>
              <a:spLocks noChangeArrowheads="1"/>
            </p:cNvSpPr>
            <p:nvPr/>
          </p:nvSpPr>
          <p:spPr bwMode="auto">
            <a:xfrm>
              <a:off x="4343199" y="1632703"/>
              <a:ext cx="989723"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资本计划</a:t>
              </a:r>
            </a:p>
          </p:txBody>
        </p:sp>
        <p:sp>
          <p:nvSpPr>
            <p:cNvPr id="620555" name="Rectangle 11"/>
            <p:cNvSpPr>
              <a:spLocks noChangeArrowheads="1"/>
            </p:cNvSpPr>
            <p:nvPr/>
          </p:nvSpPr>
          <p:spPr bwMode="auto">
            <a:xfrm>
              <a:off x="5592635" y="1632703"/>
              <a:ext cx="1242418" cy="472966"/>
            </a:xfrm>
            <a:prstGeom prst="rect">
              <a:avLst/>
            </a:prstGeom>
            <a:noFill/>
            <a:ln w="9525">
              <a:solidFill>
                <a:schemeClr val="tx1"/>
              </a:solidFill>
              <a:miter lim="800000"/>
              <a:headEnd/>
              <a:tailEnd/>
            </a:ln>
            <a:effectLst/>
          </p:spPr>
          <p:txBody>
            <a:bodyPr lIns="0" tIns="0" rIns="0" bIns="0" anchor="ctr"/>
            <a:lstStyle/>
            <a:p>
              <a:pPr marL="307123" lvl="1" indent="-305424" defTabSz="997721"/>
              <a:r>
                <a:rPr lang="zh-CN" altLang="en-US" sz="1500" dirty="0"/>
                <a:t>人力资源计划及管理</a:t>
              </a:r>
            </a:p>
          </p:txBody>
        </p:sp>
        <p:sp>
          <p:nvSpPr>
            <p:cNvPr id="620556" name="Rectangle 12"/>
            <p:cNvSpPr>
              <a:spLocks noChangeArrowheads="1"/>
            </p:cNvSpPr>
            <p:nvPr/>
          </p:nvSpPr>
          <p:spPr bwMode="auto">
            <a:xfrm>
              <a:off x="1170470" y="2552718"/>
              <a:ext cx="1116070" cy="472966"/>
            </a:xfrm>
            <a:prstGeom prst="rect">
              <a:avLst/>
            </a:prstGeom>
            <a:noFill/>
            <a:ln w="9525">
              <a:solidFill>
                <a:schemeClr val="tx1"/>
              </a:solidFill>
              <a:miter lim="800000"/>
              <a:headEnd/>
              <a:tailEnd/>
            </a:ln>
            <a:effectLst/>
          </p:spPr>
          <p:txBody>
            <a:bodyPr lIns="0" tIns="0" rIns="0" bIns="0" anchor="ctr"/>
            <a:lstStyle/>
            <a:p>
              <a:pPr marL="191739" lvl="1" defTabSz="997721"/>
              <a:r>
                <a:rPr lang="zh-CN" altLang="en-US" sz="1500" dirty="0"/>
                <a:t>产品战略业务计划</a:t>
              </a:r>
            </a:p>
          </p:txBody>
        </p:sp>
        <p:sp>
          <p:nvSpPr>
            <p:cNvPr id="620557" name="Rectangle 13"/>
            <p:cNvSpPr>
              <a:spLocks noChangeArrowheads="1"/>
            </p:cNvSpPr>
            <p:nvPr/>
          </p:nvSpPr>
          <p:spPr bwMode="auto">
            <a:xfrm>
              <a:off x="2574332" y="2552718"/>
              <a:ext cx="1242418"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新产品开发</a:t>
              </a:r>
            </a:p>
          </p:txBody>
        </p:sp>
        <p:sp>
          <p:nvSpPr>
            <p:cNvPr id="620558" name="Rectangle 14"/>
            <p:cNvSpPr>
              <a:spLocks noChangeArrowheads="1"/>
            </p:cNvSpPr>
            <p:nvPr/>
          </p:nvSpPr>
          <p:spPr bwMode="auto">
            <a:xfrm>
              <a:off x="4343199" y="2552718"/>
              <a:ext cx="947607"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定价</a:t>
              </a:r>
            </a:p>
          </p:txBody>
        </p:sp>
        <p:sp>
          <p:nvSpPr>
            <p:cNvPr id="620559" name="Rectangle 15"/>
            <p:cNvSpPr>
              <a:spLocks noChangeArrowheads="1"/>
            </p:cNvSpPr>
            <p:nvPr/>
          </p:nvSpPr>
          <p:spPr bwMode="auto">
            <a:xfrm>
              <a:off x="5592635" y="2552718"/>
              <a:ext cx="975684"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广告促销</a:t>
              </a:r>
            </a:p>
          </p:txBody>
        </p:sp>
        <p:sp>
          <p:nvSpPr>
            <p:cNvPr id="620560" name="Rectangle 16"/>
            <p:cNvSpPr>
              <a:spLocks noChangeArrowheads="1"/>
            </p:cNvSpPr>
            <p:nvPr/>
          </p:nvSpPr>
          <p:spPr bwMode="auto">
            <a:xfrm>
              <a:off x="6954382" y="2552718"/>
              <a:ext cx="1045877"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品牌管理</a:t>
              </a:r>
            </a:p>
          </p:txBody>
        </p:sp>
        <p:sp>
          <p:nvSpPr>
            <p:cNvPr id="620561" name="Rectangle 17"/>
            <p:cNvSpPr>
              <a:spLocks noChangeArrowheads="1"/>
            </p:cNvSpPr>
            <p:nvPr/>
          </p:nvSpPr>
          <p:spPr bwMode="auto">
            <a:xfrm>
              <a:off x="8340694" y="2552718"/>
              <a:ext cx="1059916" cy="472966"/>
            </a:xfrm>
            <a:prstGeom prst="rect">
              <a:avLst/>
            </a:prstGeom>
            <a:noFill/>
            <a:ln w="9525">
              <a:solidFill>
                <a:schemeClr val="tx1"/>
              </a:solidFill>
              <a:miter lim="800000"/>
              <a:headEnd/>
              <a:tailEnd/>
            </a:ln>
            <a:effectLst/>
          </p:spPr>
          <p:txBody>
            <a:bodyPr lIns="0" tIns="0" rIns="0" bIns="0" anchor="ctr"/>
            <a:lstStyle/>
            <a:p>
              <a:pPr marL="191739" lvl="1" defTabSz="997721"/>
              <a:r>
                <a:rPr lang="zh-CN" altLang="en-US" sz="1500" dirty="0"/>
                <a:t>客户长期关系管理</a:t>
              </a:r>
            </a:p>
          </p:txBody>
        </p:sp>
        <p:sp>
          <p:nvSpPr>
            <p:cNvPr id="620562" name="Rectangle 18"/>
            <p:cNvSpPr>
              <a:spLocks noChangeArrowheads="1"/>
            </p:cNvSpPr>
            <p:nvPr/>
          </p:nvSpPr>
          <p:spPr bwMode="auto">
            <a:xfrm>
              <a:off x="2574332" y="3304279"/>
              <a:ext cx="1242418"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关键客户管理</a:t>
              </a:r>
            </a:p>
          </p:txBody>
        </p:sp>
        <p:sp>
          <p:nvSpPr>
            <p:cNvPr id="620563" name="Rectangle 19"/>
            <p:cNvSpPr>
              <a:spLocks noChangeArrowheads="1"/>
            </p:cNvSpPr>
            <p:nvPr/>
          </p:nvSpPr>
          <p:spPr bwMode="auto">
            <a:xfrm>
              <a:off x="2574332" y="4107673"/>
              <a:ext cx="1158186" cy="472966"/>
            </a:xfrm>
            <a:prstGeom prst="rect">
              <a:avLst/>
            </a:prstGeom>
            <a:noFill/>
            <a:ln w="9525">
              <a:solidFill>
                <a:schemeClr val="tx1"/>
              </a:solidFill>
              <a:miter lim="800000"/>
              <a:headEnd/>
              <a:tailEnd/>
            </a:ln>
            <a:effectLst/>
          </p:spPr>
          <p:txBody>
            <a:bodyPr lIns="0" tIns="0" rIns="0" bIns="0" anchor="ctr"/>
            <a:lstStyle/>
            <a:p>
              <a:pPr marL="191739" lvl="1" defTabSz="997721"/>
              <a:r>
                <a:rPr lang="zh-CN" altLang="en-US" sz="1500" dirty="0"/>
                <a:t>渠道战略及管理</a:t>
              </a:r>
            </a:p>
          </p:txBody>
        </p:sp>
        <p:sp>
          <p:nvSpPr>
            <p:cNvPr id="620564" name="Rectangle 20"/>
            <p:cNvSpPr>
              <a:spLocks noChangeArrowheads="1"/>
            </p:cNvSpPr>
            <p:nvPr/>
          </p:nvSpPr>
          <p:spPr bwMode="auto">
            <a:xfrm>
              <a:off x="2574332" y="4924024"/>
              <a:ext cx="1073954"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产品设计</a:t>
              </a:r>
            </a:p>
          </p:txBody>
        </p:sp>
        <p:sp>
          <p:nvSpPr>
            <p:cNvPr id="620565" name="Rectangle 21"/>
            <p:cNvSpPr>
              <a:spLocks noChangeArrowheads="1"/>
            </p:cNvSpPr>
            <p:nvPr/>
          </p:nvSpPr>
          <p:spPr bwMode="auto">
            <a:xfrm>
              <a:off x="4343198" y="4924024"/>
              <a:ext cx="891452"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生产计划</a:t>
              </a:r>
            </a:p>
          </p:txBody>
        </p:sp>
        <p:sp>
          <p:nvSpPr>
            <p:cNvPr id="620566" name="Rectangle 22"/>
            <p:cNvSpPr>
              <a:spLocks noChangeArrowheads="1"/>
            </p:cNvSpPr>
            <p:nvPr/>
          </p:nvSpPr>
          <p:spPr bwMode="auto">
            <a:xfrm>
              <a:off x="5592636" y="4924024"/>
              <a:ext cx="821259"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采购</a:t>
              </a:r>
            </a:p>
          </p:txBody>
        </p:sp>
        <p:sp>
          <p:nvSpPr>
            <p:cNvPr id="620567" name="Rectangle 23"/>
            <p:cNvSpPr>
              <a:spLocks noChangeArrowheads="1"/>
            </p:cNvSpPr>
            <p:nvPr/>
          </p:nvSpPr>
          <p:spPr bwMode="auto">
            <a:xfrm>
              <a:off x="6631494" y="4924024"/>
              <a:ext cx="845827"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装配生产</a:t>
              </a:r>
            </a:p>
          </p:txBody>
        </p:sp>
        <p:sp>
          <p:nvSpPr>
            <p:cNvPr id="620568" name="Rectangle 24"/>
            <p:cNvSpPr>
              <a:spLocks noChangeArrowheads="1"/>
            </p:cNvSpPr>
            <p:nvPr/>
          </p:nvSpPr>
          <p:spPr bwMode="auto">
            <a:xfrm>
              <a:off x="7670350" y="4924024"/>
              <a:ext cx="863375"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质量保证</a:t>
              </a:r>
            </a:p>
          </p:txBody>
        </p:sp>
        <p:sp>
          <p:nvSpPr>
            <p:cNvPr id="620569" name="Rectangle 25"/>
            <p:cNvSpPr>
              <a:spLocks noChangeArrowheads="1"/>
            </p:cNvSpPr>
            <p:nvPr/>
          </p:nvSpPr>
          <p:spPr bwMode="auto">
            <a:xfrm>
              <a:off x="8677621" y="4924024"/>
              <a:ext cx="1009025" cy="472966"/>
            </a:xfrm>
            <a:prstGeom prst="rect">
              <a:avLst/>
            </a:prstGeom>
            <a:noFill/>
            <a:ln w="9525">
              <a:solidFill>
                <a:schemeClr val="tx1"/>
              </a:solidFill>
              <a:miter lim="800000"/>
              <a:headEnd/>
              <a:tailEnd/>
            </a:ln>
            <a:effectLst/>
          </p:spPr>
          <p:txBody>
            <a:bodyPr lIns="0" tIns="0" rIns="0" bIns="0" anchor="ctr"/>
            <a:lstStyle/>
            <a:p>
              <a:pPr marL="191739" lvl="1" defTabSz="997721"/>
              <a:r>
                <a:rPr lang="zh-CN" altLang="en-US" sz="1500" dirty="0"/>
                <a:t>库存及后勤管理</a:t>
              </a:r>
            </a:p>
          </p:txBody>
        </p:sp>
        <p:sp>
          <p:nvSpPr>
            <p:cNvPr id="620570" name="Rectangle 26"/>
            <p:cNvSpPr>
              <a:spLocks noChangeArrowheads="1"/>
            </p:cNvSpPr>
            <p:nvPr/>
          </p:nvSpPr>
          <p:spPr bwMode="auto">
            <a:xfrm>
              <a:off x="4343198" y="3913303"/>
              <a:ext cx="891452"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信用管理</a:t>
              </a:r>
            </a:p>
          </p:txBody>
        </p:sp>
        <p:sp>
          <p:nvSpPr>
            <p:cNvPr id="620571" name="Rectangle 27"/>
            <p:cNvSpPr>
              <a:spLocks noChangeArrowheads="1"/>
            </p:cNvSpPr>
            <p:nvPr/>
          </p:nvSpPr>
          <p:spPr bwMode="auto">
            <a:xfrm>
              <a:off x="5592636" y="3913303"/>
              <a:ext cx="961645"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订单履行</a:t>
              </a:r>
            </a:p>
          </p:txBody>
        </p:sp>
        <p:sp>
          <p:nvSpPr>
            <p:cNvPr id="620572" name="Rectangle 28"/>
            <p:cNvSpPr>
              <a:spLocks noChangeArrowheads="1"/>
            </p:cNvSpPr>
            <p:nvPr/>
          </p:nvSpPr>
          <p:spPr bwMode="auto">
            <a:xfrm>
              <a:off x="7164960" y="3913303"/>
              <a:ext cx="821259" cy="472966"/>
            </a:xfrm>
            <a:prstGeom prst="rect">
              <a:avLst/>
            </a:prstGeom>
            <a:noFill/>
            <a:ln w="9525">
              <a:solidFill>
                <a:schemeClr val="tx1"/>
              </a:solidFill>
              <a:miter lim="800000"/>
              <a:headEnd/>
              <a:tailEnd/>
            </a:ln>
            <a:effectLst/>
          </p:spPr>
          <p:txBody>
            <a:bodyPr lIns="0" tIns="0" rIns="0" bIns="0" anchor="ctr"/>
            <a:lstStyle/>
            <a:p>
              <a:pPr marL="307123" lvl="1" indent="-305424" algn="ctr" defTabSz="997721"/>
              <a:r>
                <a:rPr lang="zh-CN" altLang="en-US" sz="1500" dirty="0"/>
                <a:t>售后服务</a:t>
              </a:r>
            </a:p>
          </p:txBody>
        </p:sp>
        <p:cxnSp>
          <p:nvCxnSpPr>
            <p:cNvPr id="620573" name="AutoShape 29"/>
            <p:cNvCxnSpPr>
              <a:cxnSpLocks noChangeShapeType="1"/>
              <a:stCxn id="620552" idx="2"/>
              <a:endCxn id="620556" idx="0"/>
            </p:cNvCxnSpPr>
            <p:nvPr/>
          </p:nvCxnSpPr>
          <p:spPr bwMode="auto">
            <a:xfrm>
              <a:off x="1721486" y="2105668"/>
              <a:ext cx="7019" cy="447050"/>
            </a:xfrm>
            <a:prstGeom prst="straightConnector1">
              <a:avLst/>
            </a:prstGeom>
            <a:noFill/>
            <a:ln w="6350">
              <a:solidFill>
                <a:schemeClr val="tx1"/>
              </a:solidFill>
              <a:round/>
              <a:headEnd/>
              <a:tailEnd type="triangle" w="med" len="med"/>
            </a:ln>
            <a:effectLst/>
          </p:spPr>
        </p:cxnSp>
        <p:cxnSp>
          <p:nvCxnSpPr>
            <p:cNvPr id="620574" name="AutoShape 30"/>
            <p:cNvCxnSpPr>
              <a:cxnSpLocks noChangeShapeType="1"/>
              <a:stCxn id="620556" idx="2"/>
              <a:endCxn id="620562" idx="1"/>
            </p:cNvCxnSpPr>
            <p:nvPr/>
          </p:nvCxnSpPr>
          <p:spPr bwMode="auto">
            <a:xfrm rot="16200000" flipH="1">
              <a:off x="1893881" y="2860311"/>
              <a:ext cx="515079" cy="845827"/>
            </a:xfrm>
            <a:prstGeom prst="bentConnector2">
              <a:avLst/>
            </a:prstGeom>
            <a:noFill/>
            <a:ln w="6350">
              <a:solidFill>
                <a:schemeClr val="tx1"/>
              </a:solidFill>
              <a:miter lim="800000"/>
              <a:headEnd/>
              <a:tailEnd type="triangle" w="med" len="med"/>
            </a:ln>
            <a:effectLst/>
          </p:spPr>
        </p:cxnSp>
        <p:cxnSp>
          <p:nvCxnSpPr>
            <p:cNvPr id="620575" name="AutoShape 31"/>
            <p:cNvCxnSpPr>
              <a:cxnSpLocks noChangeShapeType="1"/>
              <a:stCxn id="620556" idx="2"/>
              <a:endCxn id="620563" idx="1"/>
            </p:cNvCxnSpPr>
            <p:nvPr/>
          </p:nvCxnSpPr>
          <p:spPr bwMode="auto">
            <a:xfrm rot="16200000" flipH="1">
              <a:off x="1492183" y="3262008"/>
              <a:ext cx="1318472" cy="845827"/>
            </a:xfrm>
            <a:prstGeom prst="bentConnector2">
              <a:avLst/>
            </a:prstGeom>
            <a:noFill/>
            <a:ln w="6350">
              <a:solidFill>
                <a:schemeClr val="tx1"/>
              </a:solidFill>
              <a:miter lim="800000"/>
              <a:headEnd/>
              <a:tailEnd type="triangle" w="med" len="med"/>
            </a:ln>
            <a:effectLst/>
          </p:spPr>
        </p:cxnSp>
        <p:cxnSp>
          <p:nvCxnSpPr>
            <p:cNvPr id="620579" name="AutoShape 35"/>
            <p:cNvCxnSpPr>
              <a:cxnSpLocks noChangeShapeType="1"/>
              <a:stCxn id="620564" idx="3"/>
              <a:endCxn id="620565" idx="1"/>
            </p:cNvCxnSpPr>
            <p:nvPr/>
          </p:nvCxnSpPr>
          <p:spPr bwMode="auto">
            <a:xfrm>
              <a:off x="3648286" y="5160507"/>
              <a:ext cx="694912" cy="0"/>
            </a:xfrm>
            <a:prstGeom prst="straightConnector1">
              <a:avLst/>
            </a:prstGeom>
            <a:noFill/>
            <a:ln w="6350">
              <a:solidFill>
                <a:schemeClr val="tx1"/>
              </a:solidFill>
              <a:round/>
              <a:headEnd/>
              <a:tailEnd type="triangle" w="med" len="med"/>
            </a:ln>
            <a:effectLst/>
          </p:spPr>
        </p:cxnSp>
        <p:cxnSp>
          <p:nvCxnSpPr>
            <p:cNvPr id="620580" name="AutoShape 36"/>
            <p:cNvCxnSpPr>
              <a:cxnSpLocks noChangeShapeType="1"/>
              <a:stCxn id="620565" idx="3"/>
              <a:endCxn id="620566" idx="1"/>
            </p:cNvCxnSpPr>
            <p:nvPr/>
          </p:nvCxnSpPr>
          <p:spPr bwMode="auto">
            <a:xfrm>
              <a:off x="5234651" y="5160507"/>
              <a:ext cx="357985" cy="0"/>
            </a:xfrm>
            <a:prstGeom prst="straightConnector1">
              <a:avLst/>
            </a:prstGeom>
            <a:noFill/>
            <a:ln w="6350">
              <a:solidFill>
                <a:schemeClr val="tx1"/>
              </a:solidFill>
              <a:round/>
              <a:headEnd/>
              <a:tailEnd type="triangle" w="med" len="med"/>
            </a:ln>
            <a:effectLst/>
          </p:spPr>
        </p:cxnSp>
        <p:cxnSp>
          <p:nvCxnSpPr>
            <p:cNvPr id="620581" name="AutoShape 37"/>
            <p:cNvCxnSpPr>
              <a:cxnSpLocks noChangeShapeType="1"/>
              <a:stCxn id="620566" idx="3"/>
              <a:endCxn id="620567" idx="1"/>
            </p:cNvCxnSpPr>
            <p:nvPr/>
          </p:nvCxnSpPr>
          <p:spPr bwMode="auto">
            <a:xfrm>
              <a:off x="6413895" y="5160507"/>
              <a:ext cx="217599" cy="0"/>
            </a:xfrm>
            <a:prstGeom prst="straightConnector1">
              <a:avLst/>
            </a:prstGeom>
            <a:noFill/>
            <a:ln w="6350">
              <a:solidFill>
                <a:schemeClr val="tx1"/>
              </a:solidFill>
              <a:round/>
              <a:headEnd/>
              <a:tailEnd type="triangle" w="med" len="med"/>
            </a:ln>
            <a:effectLst/>
          </p:spPr>
        </p:cxnSp>
        <p:cxnSp>
          <p:nvCxnSpPr>
            <p:cNvPr id="620582" name="AutoShape 38"/>
            <p:cNvCxnSpPr>
              <a:cxnSpLocks noChangeShapeType="1"/>
              <a:stCxn id="620567" idx="3"/>
              <a:endCxn id="620568" idx="1"/>
            </p:cNvCxnSpPr>
            <p:nvPr/>
          </p:nvCxnSpPr>
          <p:spPr bwMode="auto">
            <a:xfrm>
              <a:off x="7477321" y="5160507"/>
              <a:ext cx="193031" cy="0"/>
            </a:xfrm>
            <a:prstGeom prst="straightConnector1">
              <a:avLst/>
            </a:prstGeom>
            <a:noFill/>
            <a:ln w="6350">
              <a:solidFill>
                <a:schemeClr val="tx1"/>
              </a:solidFill>
              <a:round/>
              <a:headEnd/>
              <a:tailEnd type="triangle" w="med" len="med"/>
            </a:ln>
            <a:effectLst/>
          </p:spPr>
        </p:cxnSp>
        <p:cxnSp>
          <p:nvCxnSpPr>
            <p:cNvPr id="620583" name="AutoShape 39"/>
            <p:cNvCxnSpPr>
              <a:cxnSpLocks noChangeShapeType="1"/>
              <a:stCxn id="620568" idx="3"/>
              <a:endCxn id="620569" idx="1"/>
            </p:cNvCxnSpPr>
            <p:nvPr/>
          </p:nvCxnSpPr>
          <p:spPr bwMode="auto">
            <a:xfrm>
              <a:off x="8533727" y="5160507"/>
              <a:ext cx="143896" cy="0"/>
            </a:xfrm>
            <a:prstGeom prst="straightConnector1">
              <a:avLst/>
            </a:prstGeom>
            <a:noFill/>
            <a:ln w="6350">
              <a:solidFill>
                <a:schemeClr val="tx1"/>
              </a:solidFill>
              <a:round/>
              <a:headEnd/>
              <a:tailEnd type="triangle" w="med" len="med"/>
            </a:ln>
            <a:effectLst/>
          </p:spPr>
        </p:cxnSp>
        <p:sp>
          <p:nvSpPr>
            <p:cNvPr id="620585" name="Line 41"/>
            <p:cNvSpPr>
              <a:spLocks noChangeShapeType="1"/>
            </p:cNvSpPr>
            <p:nvPr/>
          </p:nvSpPr>
          <p:spPr bwMode="auto">
            <a:xfrm>
              <a:off x="3355230" y="2099189"/>
              <a:ext cx="0" cy="453529"/>
            </a:xfrm>
            <a:prstGeom prst="line">
              <a:avLst/>
            </a:prstGeom>
            <a:noFill/>
            <a:ln w="6350">
              <a:solidFill>
                <a:schemeClr val="tx1"/>
              </a:solidFill>
              <a:round/>
              <a:headEnd/>
              <a:tailEnd/>
            </a:ln>
            <a:effectLst/>
          </p:spPr>
          <p:txBody>
            <a:bodyPr lIns="0" tIns="0" rIns="0" bIns="0" anchor="ctr">
              <a:spAutoFit/>
            </a:bodyPr>
            <a:lstStyle/>
            <a:p>
              <a:endParaRPr lang="zh-CN" altLang="en-US"/>
            </a:p>
          </p:txBody>
        </p:sp>
        <p:cxnSp>
          <p:nvCxnSpPr>
            <p:cNvPr id="620590" name="AutoShape 46"/>
            <p:cNvCxnSpPr>
              <a:cxnSpLocks noChangeShapeType="1"/>
            </p:cNvCxnSpPr>
            <p:nvPr/>
          </p:nvCxnSpPr>
          <p:spPr bwMode="auto">
            <a:xfrm flipH="1">
              <a:off x="5220612" y="1752564"/>
              <a:ext cx="98270" cy="3291322"/>
            </a:xfrm>
            <a:prstGeom prst="bentConnector3">
              <a:avLst>
                <a:gd name="adj1" fmla="val -114287"/>
              </a:avLst>
            </a:prstGeom>
            <a:noFill/>
            <a:ln w="6350">
              <a:solidFill>
                <a:schemeClr val="tx1"/>
              </a:solidFill>
              <a:miter lim="800000"/>
              <a:headEnd/>
              <a:tailEnd type="triangle" w="med" len="med"/>
            </a:ln>
            <a:effectLst/>
          </p:spPr>
        </p:cxnSp>
        <p:cxnSp>
          <p:nvCxnSpPr>
            <p:cNvPr id="620591" name="AutoShape 47"/>
            <p:cNvCxnSpPr>
              <a:cxnSpLocks noChangeShapeType="1"/>
              <a:stCxn id="620552" idx="3"/>
              <a:endCxn id="620553" idx="1"/>
            </p:cNvCxnSpPr>
            <p:nvPr/>
          </p:nvCxnSpPr>
          <p:spPr bwMode="auto">
            <a:xfrm>
              <a:off x="2272502" y="1869186"/>
              <a:ext cx="301830" cy="0"/>
            </a:xfrm>
            <a:prstGeom prst="straightConnector1">
              <a:avLst/>
            </a:prstGeom>
            <a:noFill/>
            <a:ln w="6350">
              <a:solidFill>
                <a:schemeClr val="tx1"/>
              </a:solidFill>
              <a:round/>
              <a:headEnd/>
              <a:tailEnd type="triangle" w="med" len="med"/>
            </a:ln>
            <a:effectLst/>
          </p:spPr>
        </p:cxnSp>
        <p:cxnSp>
          <p:nvCxnSpPr>
            <p:cNvPr id="620592" name="AutoShape 48"/>
            <p:cNvCxnSpPr>
              <a:cxnSpLocks noChangeShapeType="1"/>
              <a:stCxn id="620553" idx="3"/>
              <a:endCxn id="620554" idx="1"/>
            </p:cNvCxnSpPr>
            <p:nvPr/>
          </p:nvCxnSpPr>
          <p:spPr bwMode="auto">
            <a:xfrm>
              <a:off x="4167715" y="1869186"/>
              <a:ext cx="175483" cy="0"/>
            </a:xfrm>
            <a:prstGeom prst="straightConnector1">
              <a:avLst/>
            </a:prstGeom>
            <a:noFill/>
            <a:ln w="6350">
              <a:solidFill>
                <a:schemeClr val="tx1"/>
              </a:solidFill>
              <a:round/>
              <a:headEnd/>
              <a:tailEnd type="triangle" w="med" len="med"/>
            </a:ln>
            <a:effectLst/>
          </p:spPr>
        </p:cxnSp>
        <p:cxnSp>
          <p:nvCxnSpPr>
            <p:cNvPr id="620593" name="AutoShape 49"/>
            <p:cNvCxnSpPr>
              <a:cxnSpLocks noChangeShapeType="1"/>
              <a:stCxn id="620556" idx="3"/>
              <a:endCxn id="620557" idx="1"/>
            </p:cNvCxnSpPr>
            <p:nvPr/>
          </p:nvCxnSpPr>
          <p:spPr bwMode="auto">
            <a:xfrm>
              <a:off x="2286540" y="2789201"/>
              <a:ext cx="287792" cy="0"/>
            </a:xfrm>
            <a:prstGeom prst="straightConnector1">
              <a:avLst/>
            </a:prstGeom>
            <a:noFill/>
            <a:ln w="6350">
              <a:solidFill>
                <a:schemeClr val="tx1"/>
              </a:solidFill>
              <a:round/>
              <a:headEnd/>
              <a:tailEnd type="triangle" w="med" len="med"/>
            </a:ln>
            <a:effectLst/>
          </p:spPr>
        </p:cxnSp>
        <p:sp>
          <p:nvSpPr>
            <p:cNvPr id="620594" name="Line 50"/>
            <p:cNvSpPr>
              <a:spLocks noChangeShapeType="1"/>
            </p:cNvSpPr>
            <p:nvPr/>
          </p:nvSpPr>
          <p:spPr bwMode="auto">
            <a:xfrm>
              <a:off x="3383307" y="3006248"/>
              <a:ext cx="0" cy="310991"/>
            </a:xfrm>
            <a:prstGeom prst="line">
              <a:avLst/>
            </a:prstGeom>
            <a:noFill/>
            <a:ln w="6350">
              <a:solidFill>
                <a:schemeClr val="tx1"/>
              </a:solidFill>
              <a:round/>
              <a:headEnd/>
              <a:tailEnd type="triangle" w="med" len="med"/>
            </a:ln>
            <a:effectLst/>
          </p:spPr>
          <p:txBody>
            <a:bodyPr lIns="0" tIns="0" rIns="0" bIns="0" anchor="ctr">
              <a:spAutoFit/>
            </a:bodyPr>
            <a:lstStyle/>
            <a:p>
              <a:endParaRPr lang="zh-CN" altLang="en-US"/>
            </a:p>
          </p:txBody>
        </p:sp>
        <p:sp>
          <p:nvSpPr>
            <p:cNvPr id="620595" name="Line 51"/>
            <p:cNvSpPr>
              <a:spLocks noChangeShapeType="1"/>
            </p:cNvSpPr>
            <p:nvPr/>
          </p:nvSpPr>
          <p:spPr bwMode="auto">
            <a:xfrm>
              <a:off x="3607925" y="2099189"/>
              <a:ext cx="0" cy="453529"/>
            </a:xfrm>
            <a:prstGeom prst="line">
              <a:avLst/>
            </a:prstGeom>
            <a:noFill/>
            <a:ln w="6350">
              <a:solidFill>
                <a:schemeClr val="tx1"/>
              </a:solidFill>
              <a:round/>
              <a:headEnd/>
              <a:tailEnd/>
            </a:ln>
            <a:effectLst/>
          </p:spPr>
          <p:txBody>
            <a:bodyPr lIns="0" tIns="0" rIns="0" bIns="0" anchor="ctr">
              <a:spAutoFit/>
            </a:bodyPr>
            <a:lstStyle/>
            <a:p>
              <a:endParaRPr lang="zh-CN" altLang="en-US"/>
            </a:p>
          </p:txBody>
        </p:sp>
        <p:sp>
          <p:nvSpPr>
            <p:cNvPr id="620596" name="Line 52"/>
            <p:cNvSpPr>
              <a:spLocks noChangeShapeType="1"/>
            </p:cNvSpPr>
            <p:nvPr/>
          </p:nvSpPr>
          <p:spPr bwMode="auto">
            <a:xfrm>
              <a:off x="3607925" y="3019206"/>
              <a:ext cx="0" cy="275357"/>
            </a:xfrm>
            <a:prstGeom prst="line">
              <a:avLst/>
            </a:prstGeom>
            <a:noFill/>
            <a:ln w="6350">
              <a:solidFill>
                <a:schemeClr val="tx1"/>
              </a:solidFill>
              <a:round/>
              <a:headEnd/>
              <a:tailEnd/>
            </a:ln>
            <a:effectLst/>
          </p:spPr>
          <p:txBody>
            <a:bodyPr lIns="0" tIns="0" rIns="0" bIns="0" anchor="ctr">
              <a:spAutoFit/>
            </a:bodyPr>
            <a:lstStyle/>
            <a:p>
              <a:endParaRPr lang="zh-CN" altLang="en-US"/>
            </a:p>
          </p:txBody>
        </p:sp>
        <p:sp>
          <p:nvSpPr>
            <p:cNvPr id="620597" name="Line 53"/>
            <p:cNvSpPr>
              <a:spLocks noChangeShapeType="1"/>
            </p:cNvSpPr>
            <p:nvPr/>
          </p:nvSpPr>
          <p:spPr bwMode="auto">
            <a:xfrm>
              <a:off x="3621963" y="3783724"/>
              <a:ext cx="0" cy="310991"/>
            </a:xfrm>
            <a:prstGeom prst="line">
              <a:avLst/>
            </a:prstGeom>
            <a:noFill/>
            <a:ln w="6350">
              <a:solidFill>
                <a:schemeClr val="tx1"/>
              </a:solidFill>
              <a:round/>
              <a:headEnd/>
              <a:tailEnd type="triangle" w="med" len="med"/>
            </a:ln>
            <a:effectLst/>
          </p:spPr>
          <p:txBody>
            <a:bodyPr lIns="0" tIns="0" rIns="0" bIns="0" anchor="ctr">
              <a:spAutoFit/>
            </a:bodyPr>
            <a:lstStyle/>
            <a:p>
              <a:endParaRPr lang="zh-CN" altLang="en-US"/>
            </a:p>
          </p:txBody>
        </p:sp>
        <p:sp>
          <p:nvSpPr>
            <p:cNvPr id="620599" name="Line 55"/>
            <p:cNvSpPr>
              <a:spLocks noChangeShapeType="1"/>
            </p:cNvSpPr>
            <p:nvPr/>
          </p:nvSpPr>
          <p:spPr bwMode="auto">
            <a:xfrm>
              <a:off x="2905994" y="3770767"/>
              <a:ext cx="0" cy="301273"/>
            </a:xfrm>
            <a:prstGeom prst="line">
              <a:avLst/>
            </a:prstGeom>
            <a:noFill/>
            <a:ln w="6350">
              <a:solidFill>
                <a:schemeClr val="tx1"/>
              </a:solidFill>
              <a:round/>
              <a:headEnd/>
              <a:tailEnd/>
            </a:ln>
            <a:effectLst/>
          </p:spPr>
          <p:txBody>
            <a:bodyPr lIns="0" tIns="0" rIns="0" bIns="0" anchor="ctr">
              <a:spAutoFit/>
            </a:bodyPr>
            <a:lstStyle/>
            <a:p>
              <a:endParaRPr lang="zh-CN" altLang="en-US"/>
            </a:p>
          </p:txBody>
        </p:sp>
        <p:sp>
          <p:nvSpPr>
            <p:cNvPr id="620600" name="Line 56"/>
            <p:cNvSpPr>
              <a:spLocks noChangeShapeType="1"/>
            </p:cNvSpPr>
            <p:nvPr/>
          </p:nvSpPr>
          <p:spPr bwMode="auto">
            <a:xfrm>
              <a:off x="2891955" y="4600077"/>
              <a:ext cx="0" cy="341767"/>
            </a:xfrm>
            <a:prstGeom prst="line">
              <a:avLst/>
            </a:prstGeom>
            <a:noFill/>
            <a:ln w="6350">
              <a:solidFill>
                <a:schemeClr val="tx1"/>
              </a:solidFill>
              <a:round/>
              <a:headEnd/>
              <a:tailEnd type="triangle" w="med" len="med"/>
            </a:ln>
            <a:effectLst/>
          </p:spPr>
          <p:txBody>
            <a:bodyPr lIns="0" tIns="0" rIns="0" bIns="0" anchor="ctr">
              <a:spAutoFit/>
            </a:bodyPr>
            <a:lstStyle/>
            <a:p>
              <a:endParaRPr lang="zh-CN" altLang="en-US"/>
            </a:p>
          </p:txBody>
        </p:sp>
        <p:cxnSp>
          <p:nvCxnSpPr>
            <p:cNvPr id="620601" name="AutoShape 57"/>
            <p:cNvCxnSpPr>
              <a:cxnSpLocks noChangeShapeType="1"/>
              <a:stCxn id="620562" idx="3"/>
              <a:endCxn id="620570" idx="1"/>
            </p:cNvCxnSpPr>
            <p:nvPr/>
          </p:nvCxnSpPr>
          <p:spPr bwMode="auto">
            <a:xfrm>
              <a:off x="3816750" y="3540762"/>
              <a:ext cx="526448" cy="609024"/>
            </a:xfrm>
            <a:prstGeom prst="bentConnector3">
              <a:avLst>
                <a:gd name="adj1" fmla="val 42000"/>
              </a:avLst>
            </a:prstGeom>
            <a:noFill/>
            <a:ln w="6350">
              <a:solidFill>
                <a:schemeClr val="tx1"/>
              </a:solidFill>
              <a:miter lim="800000"/>
              <a:headEnd/>
              <a:tailEnd type="triangle" w="med" len="med"/>
            </a:ln>
            <a:effectLst/>
          </p:spPr>
        </p:cxnSp>
        <p:cxnSp>
          <p:nvCxnSpPr>
            <p:cNvPr id="620602" name="AutoShape 58"/>
            <p:cNvCxnSpPr>
              <a:cxnSpLocks noChangeShapeType="1"/>
              <a:stCxn id="620563" idx="3"/>
              <a:endCxn id="620570" idx="1"/>
            </p:cNvCxnSpPr>
            <p:nvPr/>
          </p:nvCxnSpPr>
          <p:spPr bwMode="auto">
            <a:xfrm flipV="1">
              <a:off x="3732518" y="4149788"/>
              <a:ext cx="610680" cy="194369"/>
            </a:xfrm>
            <a:prstGeom prst="bentConnector3">
              <a:avLst>
                <a:gd name="adj1" fmla="val 50000"/>
              </a:avLst>
            </a:prstGeom>
            <a:noFill/>
            <a:ln w="6350">
              <a:solidFill>
                <a:schemeClr val="tx1"/>
              </a:solidFill>
              <a:miter lim="800000"/>
              <a:headEnd/>
              <a:tailEnd type="triangle" w="med" len="med"/>
            </a:ln>
            <a:effectLst/>
          </p:spPr>
        </p:cxnSp>
        <p:cxnSp>
          <p:nvCxnSpPr>
            <p:cNvPr id="620603" name="AutoShape 59"/>
            <p:cNvCxnSpPr>
              <a:cxnSpLocks noChangeShapeType="1"/>
              <a:stCxn id="620570" idx="3"/>
              <a:endCxn id="620571" idx="1"/>
            </p:cNvCxnSpPr>
            <p:nvPr/>
          </p:nvCxnSpPr>
          <p:spPr bwMode="auto">
            <a:xfrm>
              <a:off x="5234651" y="4149786"/>
              <a:ext cx="357985" cy="0"/>
            </a:xfrm>
            <a:prstGeom prst="straightConnector1">
              <a:avLst/>
            </a:prstGeom>
            <a:noFill/>
            <a:ln w="6350">
              <a:solidFill>
                <a:schemeClr val="tx1"/>
              </a:solidFill>
              <a:round/>
              <a:headEnd/>
              <a:tailEnd type="triangle" w="med" len="med"/>
            </a:ln>
            <a:effectLst/>
          </p:spPr>
        </p:cxnSp>
        <p:cxnSp>
          <p:nvCxnSpPr>
            <p:cNvPr id="620604" name="AutoShape 60"/>
            <p:cNvCxnSpPr>
              <a:cxnSpLocks noChangeShapeType="1"/>
              <a:stCxn id="620571" idx="3"/>
              <a:endCxn id="620572" idx="1"/>
            </p:cNvCxnSpPr>
            <p:nvPr/>
          </p:nvCxnSpPr>
          <p:spPr bwMode="auto">
            <a:xfrm>
              <a:off x="6554280" y="4149786"/>
              <a:ext cx="610680" cy="0"/>
            </a:xfrm>
            <a:prstGeom prst="straightConnector1">
              <a:avLst/>
            </a:prstGeom>
            <a:noFill/>
            <a:ln w="6350">
              <a:solidFill>
                <a:schemeClr val="tx1"/>
              </a:solidFill>
              <a:round/>
              <a:headEnd/>
              <a:tailEnd type="triangle" w="med" len="med"/>
            </a:ln>
            <a:effectLst/>
          </p:spPr>
        </p:cxnSp>
        <p:cxnSp>
          <p:nvCxnSpPr>
            <p:cNvPr id="620605" name="AutoShape 61"/>
            <p:cNvCxnSpPr>
              <a:cxnSpLocks noChangeShapeType="1"/>
              <a:stCxn id="620570" idx="2"/>
              <a:endCxn id="620565" idx="0"/>
            </p:cNvCxnSpPr>
            <p:nvPr/>
          </p:nvCxnSpPr>
          <p:spPr bwMode="auto">
            <a:xfrm>
              <a:off x="4788924" y="4386269"/>
              <a:ext cx="0" cy="537755"/>
            </a:xfrm>
            <a:prstGeom prst="straightConnector1">
              <a:avLst/>
            </a:prstGeom>
            <a:noFill/>
            <a:ln w="6350">
              <a:solidFill>
                <a:schemeClr val="tx1"/>
              </a:solidFill>
              <a:round/>
              <a:headEnd/>
              <a:tailEnd type="triangle" w="med" len="med"/>
            </a:ln>
            <a:effectLst/>
          </p:spPr>
        </p:cxnSp>
        <p:cxnSp>
          <p:nvCxnSpPr>
            <p:cNvPr id="620606" name="AutoShape 62"/>
            <p:cNvCxnSpPr>
              <a:cxnSpLocks noChangeShapeType="1"/>
              <a:endCxn id="620569" idx="0"/>
            </p:cNvCxnSpPr>
            <p:nvPr/>
          </p:nvCxnSpPr>
          <p:spPr bwMode="auto">
            <a:xfrm>
              <a:off x="4773130" y="4651907"/>
              <a:ext cx="4409881" cy="272117"/>
            </a:xfrm>
            <a:prstGeom prst="bentConnector2">
              <a:avLst/>
            </a:prstGeom>
            <a:noFill/>
            <a:ln w="6350">
              <a:solidFill>
                <a:schemeClr val="tx1"/>
              </a:solidFill>
              <a:miter lim="800000"/>
              <a:headEnd/>
              <a:tailEnd type="triangle" w="med" len="med"/>
            </a:ln>
            <a:effectLst/>
          </p:spPr>
        </p:cxnSp>
        <p:cxnSp>
          <p:nvCxnSpPr>
            <p:cNvPr id="620607" name="AutoShape 63"/>
            <p:cNvCxnSpPr>
              <a:cxnSpLocks noChangeShapeType="1"/>
              <a:stCxn id="620558" idx="3"/>
              <a:endCxn id="620559" idx="1"/>
            </p:cNvCxnSpPr>
            <p:nvPr/>
          </p:nvCxnSpPr>
          <p:spPr bwMode="auto">
            <a:xfrm>
              <a:off x="5290805" y="2789201"/>
              <a:ext cx="301830" cy="0"/>
            </a:xfrm>
            <a:prstGeom prst="straightConnector1">
              <a:avLst/>
            </a:prstGeom>
            <a:noFill/>
            <a:ln w="6350">
              <a:solidFill>
                <a:schemeClr val="tx1"/>
              </a:solidFill>
              <a:round/>
              <a:headEnd/>
              <a:tailEnd type="triangle" w="med" len="med"/>
            </a:ln>
            <a:effectLst/>
          </p:spPr>
        </p:cxnSp>
        <p:cxnSp>
          <p:nvCxnSpPr>
            <p:cNvPr id="620608" name="AutoShape 64"/>
            <p:cNvCxnSpPr>
              <a:cxnSpLocks noChangeShapeType="1"/>
            </p:cNvCxnSpPr>
            <p:nvPr/>
          </p:nvCxnSpPr>
          <p:spPr bwMode="auto">
            <a:xfrm>
              <a:off x="8056414" y="4149787"/>
              <a:ext cx="1393333" cy="774238"/>
            </a:xfrm>
            <a:prstGeom prst="bentConnector3">
              <a:avLst>
                <a:gd name="adj1" fmla="val 100380"/>
              </a:avLst>
            </a:prstGeom>
            <a:noFill/>
            <a:ln w="6350">
              <a:solidFill>
                <a:schemeClr val="tx1"/>
              </a:solidFill>
              <a:miter lim="800000"/>
              <a:headEnd type="triangle" w="med" len="med"/>
              <a:tailEnd type="triangle" w="med" len="med"/>
            </a:ln>
            <a:effectLst/>
          </p:spPr>
        </p:cxnSp>
        <p:cxnSp>
          <p:nvCxnSpPr>
            <p:cNvPr id="620609" name="AutoShape 65"/>
            <p:cNvCxnSpPr>
              <a:cxnSpLocks noChangeShapeType="1"/>
            </p:cNvCxnSpPr>
            <p:nvPr/>
          </p:nvCxnSpPr>
          <p:spPr bwMode="auto">
            <a:xfrm rot="16200000">
              <a:off x="2062017" y="2299562"/>
              <a:ext cx="864944" cy="159690"/>
            </a:xfrm>
            <a:prstGeom prst="bentConnector2">
              <a:avLst/>
            </a:prstGeom>
            <a:noFill/>
            <a:ln w="6350">
              <a:solidFill>
                <a:schemeClr val="tx1"/>
              </a:solidFill>
              <a:miter lim="800000"/>
              <a:headEnd/>
              <a:tailEnd type="triangle" w="med" len="med"/>
            </a:ln>
            <a:effectLst/>
          </p:spPr>
        </p:cxnSp>
      </p:grpSp>
      <p:sp>
        <p:nvSpPr>
          <p:cNvPr id="58" name="TextBox 57"/>
          <p:cNvSpPr txBox="1"/>
          <p:nvPr/>
        </p:nvSpPr>
        <p:spPr>
          <a:xfrm>
            <a:off x="200472" y="1052736"/>
            <a:ext cx="6032421" cy="461665"/>
          </a:xfrm>
          <a:prstGeom prst="rect">
            <a:avLst/>
          </a:prstGeom>
          <a:noFill/>
        </p:spPr>
        <p:txBody>
          <a:bodyPr wrap="none" rtlCol="0">
            <a:spAutoFit/>
          </a:bodyPr>
          <a:lstStyle/>
          <a:p>
            <a:r>
              <a:rPr lang="zh-CN" altLang="en-US" sz="2400" kern="0" dirty="0" smtClean="0">
                <a:latin typeface="微软雅黑" pitchFamily="34" charset="-122"/>
                <a:ea typeface="微软雅黑" pitchFamily="34" charset="-122"/>
              </a:rPr>
              <a:t>战略规划是公司各种管理和经营程序的起点</a:t>
            </a:r>
          </a:p>
        </p:txBody>
      </p:sp>
      <p:sp>
        <p:nvSpPr>
          <p:cNvPr id="61"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11</a:t>
            </a:fld>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18955597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latin typeface="微软雅黑" pitchFamily="34" charset="-122"/>
                <a:ea typeface="微软雅黑" pitchFamily="34" charset="-122"/>
              </a:rPr>
              <a:t>过程管理的要诀是坚持</a:t>
            </a:r>
            <a:r>
              <a:rPr lang="en-US" altLang="zh-CN" sz="2200" b="1" kern="0" smtClean="0">
                <a:latin typeface="微软雅黑" pitchFamily="34" charset="-122"/>
                <a:ea typeface="微软雅黑" pitchFamily="34" charset="-122"/>
              </a:rPr>
              <a:t>PDCA</a:t>
            </a:r>
          </a:p>
          <a:p>
            <a:pPr marL="457200" indent="-457200" eaLnBrk="0" hangingPunct="0">
              <a:lnSpc>
                <a:spcPct val="150000"/>
              </a:lnSpc>
              <a:spcBef>
                <a:spcPct val="20000"/>
              </a:spcBef>
              <a:defRPr/>
            </a:pPr>
            <a:endParaRPr lang="en-US" altLang="zh-CN" sz="2200" b="1" kern="0" smtClean="0">
              <a:latin typeface="微软雅黑" pitchFamily="34" charset="-122"/>
              <a:ea typeface="微软雅黑" pitchFamily="34" charset="-122"/>
            </a:endParaRPr>
          </a:p>
          <a:p>
            <a:pPr marL="457200" indent="-457200" eaLnBrk="0" hangingPunct="0">
              <a:lnSpc>
                <a:spcPct val="150000"/>
              </a:lnSpc>
              <a:spcBef>
                <a:spcPct val="20000"/>
              </a:spcBef>
              <a:defRPr/>
            </a:pPr>
            <a:endParaRPr lang="zh-CN" altLang="en-US"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110</a:t>
            </a:fld>
            <a:endParaRPr lang="zh-CN" altLang="en-US" dirty="0">
              <a:latin typeface="微软雅黑" pitchFamily="34" charset="-122"/>
              <a:ea typeface="微软雅黑" pitchFamily="34" charset="-122"/>
            </a:endParaRPr>
          </a:p>
        </p:txBody>
      </p:sp>
      <p:sp>
        <p:nvSpPr>
          <p:cNvPr id="10" name="矩形 9"/>
          <p:cNvSpPr/>
          <p:nvPr/>
        </p:nvSpPr>
        <p:spPr>
          <a:xfrm>
            <a:off x="416496" y="1628800"/>
            <a:ext cx="8856984" cy="923330"/>
          </a:xfrm>
          <a:prstGeom prst="rect">
            <a:avLst/>
          </a:prstGeom>
        </p:spPr>
        <p:txBody>
          <a:bodyPr wrap="square">
            <a:spAutoFit/>
          </a:bodyPr>
          <a:lstStyle/>
          <a:p>
            <a:pPr fontAlgn="base">
              <a:lnSpc>
                <a:spcPct val="150000"/>
              </a:lnSpc>
              <a:spcBef>
                <a:spcPct val="0"/>
              </a:spcBef>
              <a:spcAft>
                <a:spcPct val="0"/>
              </a:spcAft>
            </a:pPr>
            <a:r>
              <a:rPr lang="zh-CN" altLang="en-US" smtClean="0">
                <a:solidFill>
                  <a:srgbClr val="000000"/>
                </a:solidFill>
                <a:latin typeface="微软雅黑" pitchFamily="34" charset="-122"/>
                <a:ea typeface="微软雅黑" pitchFamily="34" charset="-122"/>
              </a:rPr>
              <a:t>参与策划（</a:t>
            </a:r>
            <a:r>
              <a:rPr lang="en-US" altLang="zh-CN" smtClean="0">
                <a:solidFill>
                  <a:srgbClr val="000000"/>
                </a:solidFill>
                <a:latin typeface="微软雅黑" pitchFamily="34" charset="-122"/>
                <a:ea typeface="微软雅黑" pitchFamily="34" charset="-122"/>
              </a:rPr>
              <a:t>P</a:t>
            </a:r>
            <a:r>
              <a:rPr lang="zh-CN" altLang="en-US" smtClean="0">
                <a:solidFill>
                  <a:srgbClr val="000000"/>
                </a:solidFill>
                <a:latin typeface="微软雅黑" pitchFamily="34" charset="-122"/>
                <a:ea typeface="微软雅黑" pitchFamily="34" charset="-122"/>
              </a:rPr>
              <a:t>）以贡献思路；监控执行（</a:t>
            </a:r>
            <a:r>
              <a:rPr lang="en-US" altLang="zh-CN" smtClean="0">
                <a:solidFill>
                  <a:srgbClr val="000000"/>
                </a:solidFill>
                <a:latin typeface="微软雅黑" pitchFamily="34" charset="-122"/>
                <a:ea typeface="微软雅黑" pitchFamily="34" charset="-122"/>
              </a:rPr>
              <a:t>D</a:t>
            </a:r>
            <a:r>
              <a:rPr lang="zh-CN" altLang="en-US" smtClean="0">
                <a:solidFill>
                  <a:srgbClr val="000000"/>
                </a:solidFill>
                <a:latin typeface="微软雅黑" pitchFamily="34" charset="-122"/>
                <a:ea typeface="微软雅黑" pitchFamily="34" charset="-122"/>
              </a:rPr>
              <a:t>）以及时纠偏；检查结果（</a:t>
            </a:r>
            <a:r>
              <a:rPr lang="en-US" altLang="zh-CN" smtClean="0">
                <a:solidFill>
                  <a:srgbClr val="000000"/>
                </a:solidFill>
                <a:latin typeface="微软雅黑" pitchFamily="34" charset="-122"/>
                <a:ea typeface="微软雅黑" pitchFamily="34" charset="-122"/>
              </a:rPr>
              <a:t>C</a:t>
            </a:r>
            <a:r>
              <a:rPr lang="zh-CN" altLang="en-US" smtClean="0">
                <a:solidFill>
                  <a:srgbClr val="000000"/>
                </a:solidFill>
                <a:latin typeface="微软雅黑" pitchFamily="34" charset="-122"/>
                <a:ea typeface="微软雅黑" pitchFamily="34" charset="-122"/>
              </a:rPr>
              <a:t>）以启发改进，并积极组织（</a:t>
            </a:r>
            <a:r>
              <a:rPr lang="en-US" altLang="zh-CN" smtClean="0">
                <a:solidFill>
                  <a:srgbClr val="000000"/>
                </a:solidFill>
                <a:latin typeface="微软雅黑" pitchFamily="34" charset="-122"/>
                <a:ea typeface="微软雅黑" pitchFamily="34" charset="-122"/>
              </a:rPr>
              <a:t>A</a:t>
            </a:r>
            <a:r>
              <a:rPr lang="zh-CN" altLang="en-US" smtClean="0">
                <a:solidFill>
                  <a:srgbClr val="000000"/>
                </a:solidFill>
                <a:latin typeface="微软雅黑" pitchFamily="34" charset="-122"/>
                <a:ea typeface="微软雅黑" pitchFamily="34" charset="-122"/>
              </a:rPr>
              <a:t>）</a:t>
            </a:r>
            <a:endParaRPr lang="en-US" altLang="zh-CN" dirty="0" smtClean="0">
              <a:solidFill>
                <a:srgbClr val="000000"/>
              </a:solidFill>
              <a:latin typeface="微软雅黑" pitchFamily="34" charset="-122"/>
              <a:ea typeface="微软雅黑" pitchFamily="34" charset="-122"/>
            </a:endParaRPr>
          </a:p>
        </p:txBody>
      </p:sp>
      <p:sp>
        <p:nvSpPr>
          <p:cNvPr id="11" name="矩形 5"/>
          <p:cNvSpPr>
            <a:spLocks noChangeArrowheads="1"/>
          </p:cNvSpPr>
          <p:nvPr/>
        </p:nvSpPr>
        <p:spPr bwMode="auto">
          <a:xfrm>
            <a:off x="4095750" y="2898924"/>
            <a:ext cx="5286375" cy="3554412"/>
          </a:xfrm>
          <a:prstGeom prst="rect">
            <a:avLst/>
          </a:prstGeom>
          <a:noFill/>
          <a:ln w="9525">
            <a:noFill/>
            <a:miter lim="800000"/>
            <a:headEnd/>
            <a:tailEnd/>
          </a:ln>
        </p:spPr>
        <p:txBody>
          <a:bodyPr>
            <a:spAutoFit/>
          </a:bodyPr>
          <a:lstStyle/>
          <a:p>
            <a:pPr marL="342900" indent="-342900" fontAlgn="base">
              <a:lnSpc>
                <a:spcPct val="150000"/>
              </a:lnSpc>
              <a:spcBef>
                <a:spcPct val="0"/>
              </a:spcBef>
              <a:spcAft>
                <a:spcPct val="0"/>
              </a:spcAft>
              <a:buFont typeface="Arial" charset="0"/>
              <a:buAutoNum type="arabicPeriod"/>
            </a:pPr>
            <a:r>
              <a:rPr lang="zh-CN" altLang="en-US" sz="1500" dirty="0" smtClean="0">
                <a:solidFill>
                  <a:srgbClr val="000000"/>
                </a:solidFill>
                <a:latin typeface="微软雅黑" pitchFamily="34" charset="-122"/>
                <a:ea typeface="微软雅黑" pitchFamily="34" charset="-122"/>
              </a:rPr>
              <a:t>从以下方面进行闭环验证</a:t>
            </a:r>
            <a:endParaRPr lang="en-US" altLang="zh-CN" sz="1500" dirty="0" smtClean="0">
              <a:solidFill>
                <a:srgbClr val="000000"/>
              </a:solidFill>
              <a:latin typeface="微软雅黑" pitchFamily="34" charset="-122"/>
              <a:ea typeface="微软雅黑" pitchFamily="34" charset="-122"/>
            </a:endParaRPr>
          </a:p>
          <a:p>
            <a:pPr marL="800100" lvl="1" indent="-342900" fontAlgn="base">
              <a:lnSpc>
                <a:spcPct val="150000"/>
              </a:lnSpc>
              <a:spcBef>
                <a:spcPct val="0"/>
              </a:spcBef>
              <a:spcAft>
                <a:spcPct val="0"/>
              </a:spcAft>
              <a:buFont typeface="Arial" charset="0"/>
              <a:buChar char="•"/>
            </a:pPr>
            <a:r>
              <a:rPr lang="zh-CN" altLang="en-US" sz="1500" dirty="0" smtClean="0">
                <a:solidFill>
                  <a:srgbClr val="000000"/>
                </a:solidFill>
                <a:latin typeface="微软雅黑" pitchFamily="34" charset="-122"/>
                <a:ea typeface="微软雅黑" pitchFamily="34" charset="-122"/>
              </a:rPr>
              <a:t>业务实际效果</a:t>
            </a:r>
            <a:endParaRPr lang="en-US" altLang="zh-CN" sz="1500" dirty="0" smtClean="0">
              <a:solidFill>
                <a:srgbClr val="000000"/>
              </a:solidFill>
              <a:latin typeface="微软雅黑" pitchFamily="34" charset="-122"/>
              <a:ea typeface="微软雅黑" pitchFamily="34" charset="-122"/>
            </a:endParaRPr>
          </a:p>
          <a:p>
            <a:pPr marL="800100" lvl="1" indent="-342900" fontAlgn="base">
              <a:lnSpc>
                <a:spcPct val="150000"/>
              </a:lnSpc>
              <a:spcBef>
                <a:spcPct val="0"/>
              </a:spcBef>
              <a:spcAft>
                <a:spcPct val="0"/>
              </a:spcAft>
              <a:buFont typeface="Arial" charset="0"/>
              <a:buChar char="•"/>
            </a:pPr>
            <a:r>
              <a:rPr lang="zh-CN" altLang="en-US" sz="1500" dirty="0" smtClean="0">
                <a:solidFill>
                  <a:srgbClr val="000000"/>
                </a:solidFill>
                <a:latin typeface="微软雅黑" pitchFamily="34" charset="-122"/>
                <a:ea typeface="微软雅黑" pitchFamily="34" charset="-122"/>
              </a:rPr>
              <a:t>管理的科学性：责任是否到位，是否有方法，是否有机制保证，机制运转是否正常</a:t>
            </a:r>
            <a:endParaRPr lang="en-US" altLang="zh-CN" sz="1500" dirty="0" smtClean="0">
              <a:solidFill>
                <a:srgbClr val="000000"/>
              </a:solidFill>
              <a:latin typeface="微软雅黑" pitchFamily="34" charset="-122"/>
              <a:ea typeface="微软雅黑" pitchFamily="34" charset="-122"/>
            </a:endParaRPr>
          </a:p>
          <a:p>
            <a:pPr marL="800100" lvl="1" indent="-342900" fontAlgn="base">
              <a:lnSpc>
                <a:spcPct val="150000"/>
              </a:lnSpc>
              <a:spcBef>
                <a:spcPct val="0"/>
              </a:spcBef>
              <a:spcAft>
                <a:spcPct val="0"/>
              </a:spcAft>
              <a:buFont typeface="Arial" charset="0"/>
              <a:buChar char="•"/>
            </a:pPr>
            <a:r>
              <a:rPr lang="zh-CN" altLang="en-US" sz="1500" dirty="0" smtClean="0">
                <a:solidFill>
                  <a:srgbClr val="000000"/>
                </a:solidFill>
                <a:latin typeface="微软雅黑" pitchFamily="34" charset="-122"/>
                <a:ea typeface="微软雅黑" pitchFamily="34" charset="-122"/>
              </a:rPr>
              <a:t>能力：包括组织能力和人员能力，组织能力看其组织结构、职责是否合理清晰，人员能力看员工所需的经验能力是否具备等</a:t>
            </a:r>
            <a:endParaRPr lang="en-US" altLang="zh-CN" sz="1500" dirty="0" smtClean="0">
              <a:solidFill>
                <a:srgbClr val="000000"/>
              </a:solidFill>
              <a:latin typeface="微软雅黑" pitchFamily="34" charset="-122"/>
              <a:ea typeface="微软雅黑" pitchFamily="34" charset="-122"/>
            </a:endParaRPr>
          </a:p>
          <a:p>
            <a:pPr marL="342900" indent="-342900" fontAlgn="base">
              <a:lnSpc>
                <a:spcPct val="150000"/>
              </a:lnSpc>
              <a:spcBef>
                <a:spcPct val="0"/>
              </a:spcBef>
              <a:spcAft>
                <a:spcPct val="0"/>
              </a:spcAft>
              <a:buFont typeface="Arial" charset="0"/>
              <a:buAutoNum type="arabicPeriod"/>
            </a:pPr>
            <a:r>
              <a:rPr lang="zh-CN" altLang="en-US" sz="1500" dirty="0" smtClean="0">
                <a:solidFill>
                  <a:srgbClr val="000000"/>
                </a:solidFill>
                <a:latin typeface="微软雅黑" pitchFamily="34" charset="-122"/>
                <a:ea typeface="微软雅黑" pitchFamily="34" charset="-122"/>
              </a:rPr>
              <a:t>坚持自主闭环，持续改善：强化责任主体自主闭环改进意识，通过构建管理机制，推动责任主体注重实效、目标导向、持续改善。</a:t>
            </a:r>
            <a:endParaRPr lang="en-US" altLang="zh-CN" sz="1500" dirty="0" smtClean="0">
              <a:solidFill>
                <a:srgbClr val="000000"/>
              </a:solidFill>
              <a:latin typeface="微软雅黑" pitchFamily="34" charset="-122"/>
              <a:ea typeface="微软雅黑" pitchFamily="34" charset="-122"/>
            </a:endParaRPr>
          </a:p>
        </p:txBody>
      </p:sp>
      <p:grpSp>
        <p:nvGrpSpPr>
          <p:cNvPr id="12" name="组合 36"/>
          <p:cNvGrpSpPr>
            <a:grpSpLocks/>
          </p:cNvGrpSpPr>
          <p:nvPr/>
        </p:nvGrpSpPr>
        <p:grpSpPr bwMode="auto">
          <a:xfrm>
            <a:off x="523875" y="2970361"/>
            <a:ext cx="3357563" cy="3429000"/>
            <a:chOff x="2865438" y="2286000"/>
            <a:chExt cx="4176712" cy="4157663"/>
          </a:xfrm>
        </p:grpSpPr>
        <p:sp>
          <p:nvSpPr>
            <p:cNvPr id="13" name="Arc 3"/>
            <p:cNvSpPr>
              <a:spLocks/>
            </p:cNvSpPr>
            <p:nvPr/>
          </p:nvSpPr>
          <p:spPr bwMode="auto">
            <a:xfrm>
              <a:off x="4954588" y="2441575"/>
              <a:ext cx="1917700" cy="192087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FF"/>
            </a:solidFill>
            <a:ln w="6350">
              <a:solidFill>
                <a:srgbClr val="000000"/>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4" name="Arc 4"/>
            <p:cNvSpPr>
              <a:spLocks/>
            </p:cNvSpPr>
            <p:nvPr/>
          </p:nvSpPr>
          <p:spPr bwMode="auto">
            <a:xfrm>
              <a:off x="4954588" y="4362450"/>
              <a:ext cx="1917700" cy="192087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rgbClr val="FFFFFF"/>
            </a:solidFill>
            <a:ln w="6350">
              <a:solidFill>
                <a:srgbClr val="000000"/>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5" name="Arc 5"/>
            <p:cNvSpPr>
              <a:spLocks/>
            </p:cNvSpPr>
            <p:nvPr/>
          </p:nvSpPr>
          <p:spPr bwMode="auto">
            <a:xfrm>
              <a:off x="3036888" y="4362450"/>
              <a:ext cx="1917700" cy="192087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FFFFFF"/>
            </a:solidFill>
            <a:ln w="6350">
              <a:solidFill>
                <a:srgbClr val="000000"/>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6" name="Arc 6"/>
            <p:cNvSpPr>
              <a:spLocks/>
            </p:cNvSpPr>
            <p:nvPr/>
          </p:nvSpPr>
          <p:spPr bwMode="auto">
            <a:xfrm>
              <a:off x="3036888" y="2441575"/>
              <a:ext cx="1917700" cy="1920875"/>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close/>
                </a:path>
              </a:pathLst>
            </a:custGeom>
            <a:solidFill>
              <a:srgbClr val="FFFFFF"/>
            </a:solidFill>
            <a:ln w="6350">
              <a:solidFill>
                <a:srgbClr val="000000"/>
              </a:solidFill>
              <a:round/>
              <a:headEnd/>
              <a:tailEnd/>
            </a:ln>
          </p:spPr>
          <p:txBody>
            <a:bodyPr/>
            <a:lstStyle/>
            <a:p>
              <a:pPr fontAlgn="base">
                <a:spcBef>
                  <a:spcPct val="0"/>
                </a:spcBef>
                <a:spcAft>
                  <a:spcPct val="0"/>
                </a:spcAft>
              </a:pPr>
              <a:endParaRPr lang="zh-CN" altLang="en-US" smtClean="0">
                <a:solidFill>
                  <a:srgbClr val="000000"/>
                </a:solidFill>
              </a:endParaRPr>
            </a:p>
          </p:txBody>
        </p:sp>
        <p:sp>
          <p:nvSpPr>
            <p:cNvPr id="17" name="Text Box 7"/>
            <p:cNvSpPr txBox="1">
              <a:spLocks noChangeArrowheads="1"/>
            </p:cNvSpPr>
            <p:nvPr/>
          </p:nvSpPr>
          <p:spPr bwMode="auto">
            <a:xfrm>
              <a:off x="5531424" y="3325416"/>
              <a:ext cx="898526" cy="335859"/>
            </a:xfrm>
            <a:prstGeom prst="rect">
              <a:avLst/>
            </a:prstGeom>
            <a:noFill/>
            <a:ln w="6350">
              <a:noFill/>
              <a:miter lim="800000"/>
              <a:headEnd/>
              <a:tailEnd/>
            </a:ln>
          </p:spPr>
          <p:txBody>
            <a:bodyPr lIns="0" tIns="0" rIns="0" bIns="0" anchor="ctr">
              <a:spAutoFit/>
            </a:bodyPr>
            <a:lstStyle/>
            <a:p>
              <a:pPr fontAlgn="base">
                <a:spcBef>
                  <a:spcPct val="0"/>
                </a:spcBef>
                <a:spcAft>
                  <a:spcPct val="0"/>
                </a:spcAft>
              </a:pPr>
              <a:r>
                <a:rPr lang="en-US" altLang="zh-CN" dirty="0" smtClean="0">
                  <a:solidFill>
                    <a:srgbClr val="000000"/>
                  </a:solidFill>
                  <a:latin typeface="微软雅黑" pitchFamily="34" charset="-122"/>
                  <a:ea typeface="微软雅黑" pitchFamily="34" charset="-122"/>
                </a:rPr>
                <a:t>Plan</a:t>
              </a:r>
              <a:endParaRPr lang="zh-CN" altLang="en-US" dirty="0" smtClean="0">
                <a:solidFill>
                  <a:srgbClr val="000000"/>
                </a:solidFill>
                <a:latin typeface="微软雅黑" pitchFamily="34" charset="-122"/>
                <a:ea typeface="微软雅黑" pitchFamily="34" charset="-122"/>
              </a:endParaRPr>
            </a:p>
          </p:txBody>
        </p:sp>
        <p:sp>
          <p:nvSpPr>
            <p:cNvPr id="18" name="Oval 8"/>
            <p:cNvSpPr>
              <a:spLocks noChangeArrowheads="1"/>
            </p:cNvSpPr>
            <p:nvPr/>
          </p:nvSpPr>
          <p:spPr bwMode="auto">
            <a:xfrm>
              <a:off x="4149725" y="3557588"/>
              <a:ext cx="1609725" cy="1609725"/>
            </a:xfrm>
            <a:prstGeom prst="ellipse">
              <a:avLst/>
            </a:prstGeom>
            <a:solidFill>
              <a:schemeClr val="hlink"/>
            </a:solidFill>
            <a:ln w="6350">
              <a:solidFill>
                <a:schemeClr val="tx1"/>
              </a:solidFill>
              <a:round/>
              <a:headEnd/>
              <a:tailEnd/>
            </a:ln>
          </p:spPr>
          <p:txBody>
            <a:bodyPr lIns="0" tIns="0" rIns="0" bIns="0" anchor="ctr">
              <a:spAutoFit/>
            </a:bodyPr>
            <a:lstStyle/>
            <a:p>
              <a:pPr fontAlgn="base">
                <a:spcBef>
                  <a:spcPct val="0"/>
                </a:spcBef>
                <a:spcAft>
                  <a:spcPct val="0"/>
                </a:spcAft>
              </a:pPr>
              <a:endParaRPr lang="zh-CN" altLang="en-US" smtClean="0">
                <a:solidFill>
                  <a:srgbClr val="000000"/>
                </a:solidFill>
              </a:endParaRPr>
            </a:p>
          </p:txBody>
        </p:sp>
        <p:sp>
          <p:nvSpPr>
            <p:cNvPr id="19" name="Text Box 9"/>
            <p:cNvSpPr txBox="1">
              <a:spLocks noChangeArrowheads="1"/>
            </p:cNvSpPr>
            <p:nvPr/>
          </p:nvSpPr>
          <p:spPr bwMode="auto">
            <a:xfrm>
              <a:off x="4429632" y="4191596"/>
              <a:ext cx="1279525" cy="335859"/>
            </a:xfrm>
            <a:prstGeom prst="rect">
              <a:avLst/>
            </a:prstGeom>
            <a:noFill/>
            <a:ln w="6350">
              <a:noFill/>
              <a:miter lim="800000"/>
              <a:headEnd/>
              <a:tailEnd/>
            </a:ln>
          </p:spPr>
          <p:txBody>
            <a:bodyPr lIns="0" tIns="0" rIns="0" bIns="0" anchor="ctr">
              <a:spAutoFit/>
            </a:bodyPr>
            <a:lstStyle/>
            <a:p>
              <a:pPr fontAlgn="base">
                <a:spcBef>
                  <a:spcPct val="0"/>
                </a:spcBef>
                <a:spcAft>
                  <a:spcPct val="0"/>
                </a:spcAft>
              </a:pPr>
              <a:r>
                <a:rPr lang="zh-CN" altLang="en-US" b="1" dirty="0" smtClean="0">
                  <a:solidFill>
                    <a:srgbClr val="FFFFFF"/>
                  </a:solidFill>
                  <a:latin typeface="微软雅黑" pitchFamily="34" charset="-122"/>
                  <a:ea typeface="微软雅黑" pitchFamily="34" charset="-122"/>
                </a:rPr>
                <a:t>管理闭环</a:t>
              </a:r>
            </a:p>
          </p:txBody>
        </p:sp>
        <p:sp>
          <p:nvSpPr>
            <p:cNvPr id="20" name="Freeform 10"/>
            <p:cNvSpPr>
              <a:spLocks/>
            </p:cNvSpPr>
            <p:nvPr/>
          </p:nvSpPr>
          <p:spPr bwMode="auto">
            <a:xfrm rot="-5391292">
              <a:off x="6158706" y="3786982"/>
              <a:ext cx="314325" cy="1452562"/>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chemeClr val="tx1"/>
              </a:solidFill>
              <a:round/>
              <a:headEnd/>
              <a:tailEnd/>
            </a:ln>
          </p:spPr>
          <p:txBody>
            <a:bodyPr wrap="none" lIns="0" tIns="0" rIns="0" bIns="0" anchor="ctr">
              <a:spAutoFit/>
            </a:bodyPr>
            <a:lstStyle/>
            <a:p>
              <a:pPr fontAlgn="base">
                <a:spcBef>
                  <a:spcPct val="0"/>
                </a:spcBef>
                <a:spcAft>
                  <a:spcPct val="0"/>
                </a:spcAft>
              </a:pPr>
              <a:endParaRPr lang="zh-CN" altLang="en-US" smtClean="0">
                <a:solidFill>
                  <a:srgbClr val="000000"/>
                </a:solidFill>
              </a:endParaRPr>
            </a:p>
          </p:txBody>
        </p:sp>
        <p:sp>
          <p:nvSpPr>
            <p:cNvPr id="21" name="Freeform 11"/>
            <p:cNvSpPr>
              <a:spLocks/>
            </p:cNvSpPr>
            <p:nvPr/>
          </p:nvSpPr>
          <p:spPr bwMode="auto">
            <a:xfrm rot="5408708">
              <a:off x="3434556" y="3486945"/>
              <a:ext cx="314325" cy="1452562"/>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chemeClr val="tx1"/>
              </a:solidFill>
              <a:round/>
              <a:headEnd/>
              <a:tailEnd/>
            </a:ln>
          </p:spPr>
          <p:txBody>
            <a:bodyPr wrap="none" lIns="0" tIns="0" rIns="0" bIns="0" anchor="ctr">
              <a:spAutoFit/>
            </a:bodyPr>
            <a:lstStyle/>
            <a:p>
              <a:pPr fontAlgn="base">
                <a:spcBef>
                  <a:spcPct val="0"/>
                </a:spcBef>
                <a:spcAft>
                  <a:spcPct val="0"/>
                </a:spcAft>
              </a:pPr>
              <a:endParaRPr lang="zh-CN" altLang="en-US" smtClean="0">
                <a:solidFill>
                  <a:srgbClr val="000000"/>
                </a:solidFill>
              </a:endParaRPr>
            </a:p>
          </p:txBody>
        </p:sp>
        <p:sp>
          <p:nvSpPr>
            <p:cNvPr id="22" name="Freeform 12"/>
            <p:cNvSpPr>
              <a:spLocks/>
            </p:cNvSpPr>
            <p:nvPr/>
          </p:nvSpPr>
          <p:spPr bwMode="auto">
            <a:xfrm rot="21591292" flipH="1">
              <a:off x="4945063" y="2286000"/>
              <a:ext cx="314325" cy="1452563"/>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chemeClr val="tx1"/>
              </a:solidFill>
              <a:round/>
              <a:headEnd/>
              <a:tailEnd/>
            </a:ln>
          </p:spPr>
          <p:txBody>
            <a:bodyPr wrap="none" lIns="0" tIns="0" rIns="0" bIns="0" anchor="ctr">
              <a:spAutoFit/>
            </a:bodyPr>
            <a:lstStyle/>
            <a:p>
              <a:pPr fontAlgn="base">
                <a:spcBef>
                  <a:spcPct val="0"/>
                </a:spcBef>
                <a:spcAft>
                  <a:spcPct val="0"/>
                </a:spcAft>
              </a:pPr>
              <a:endParaRPr lang="zh-CN" altLang="en-US" smtClean="0">
                <a:solidFill>
                  <a:srgbClr val="000000"/>
                </a:solidFill>
              </a:endParaRPr>
            </a:p>
          </p:txBody>
        </p:sp>
        <p:sp>
          <p:nvSpPr>
            <p:cNvPr id="23" name="Freeform 13"/>
            <p:cNvSpPr>
              <a:spLocks/>
            </p:cNvSpPr>
            <p:nvPr/>
          </p:nvSpPr>
          <p:spPr bwMode="auto">
            <a:xfrm rot="10791292" flipH="1">
              <a:off x="4649788" y="4991100"/>
              <a:ext cx="314325" cy="1452563"/>
            </a:xfrm>
            <a:custGeom>
              <a:avLst/>
              <a:gdLst>
                <a:gd name="T0" fmla="*/ 2147483647 w 198"/>
                <a:gd name="T1" fmla="*/ 2147483647 h 915"/>
                <a:gd name="T2" fmla="*/ 2147483647 w 198"/>
                <a:gd name="T3" fmla="*/ 0 h 915"/>
                <a:gd name="T4" fmla="*/ 0 w 198"/>
                <a:gd name="T5" fmla="*/ 2147483647 h 915"/>
                <a:gd name="T6" fmla="*/ 2147483647 w 198"/>
                <a:gd name="T7" fmla="*/ 2147483647 h 915"/>
                <a:gd name="T8" fmla="*/ 2147483647 w 198"/>
                <a:gd name="T9" fmla="*/ 2147483647 h 915"/>
                <a:gd name="T10" fmla="*/ 0 60000 65536"/>
                <a:gd name="T11" fmla="*/ 0 60000 65536"/>
                <a:gd name="T12" fmla="*/ 0 60000 65536"/>
                <a:gd name="T13" fmla="*/ 0 60000 65536"/>
                <a:gd name="T14" fmla="*/ 0 60000 65536"/>
                <a:gd name="T15" fmla="*/ 0 w 198"/>
                <a:gd name="T16" fmla="*/ 0 h 915"/>
                <a:gd name="T17" fmla="*/ 198 w 198"/>
                <a:gd name="T18" fmla="*/ 915 h 915"/>
              </a:gdLst>
              <a:ahLst/>
              <a:cxnLst>
                <a:cxn ang="T10">
                  <a:pos x="T0" y="T1"/>
                </a:cxn>
                <a:cxn ang="T11">
                  <a:pos x="T2" y="T3"/>
                </a:cxn>
                <a:cxn ang="T12">
                  <a:pos x="T4" y="T5"/>
                </a:cxn>
                <a:cxn ang="T13">
                  <a:pos x="T6" y="T7"/>
                </a:cxn>
                <a:cxn ang="T14">
                  <a:pos x="T8" y="T9"/>
                </a:cxn>
              </a:cxnLst>
              <a:rect l="T15" t="T16" r="T17" b="T18"/>
              <a:pathLst>
                <a:path w="198" h="915">
                  <a:moveTo>
                    <a:pt x="198" y="123"/>
                  </a:moveTo>
                  <a:lnTo>
                    <a:pt x="198" y="0"/>
                  </a:lnTo>
                  <a:lnTo>
                    <a:pt x="0" y="462"/>
                  </a:lnTo>
                  <a:lnTo>
                    <a:pt x="195" y="915"/>
                  </a:lnTo>
                  <a:lnTo>
                    <a:pt x="195" y="780"/>
                  </a:lnTo>
                </a:path>
              </a:pathLst>
            </a:custGeom>
            <a:solidFill>
              <a:schemeClr val="bg1"/>
            </a:solidFill>
            <a:ln w="6350">
              <a:solidFill>
                <a:schemeClr val="tx1"/>
              </a:solidFill>
              <a:round/>
              <a:headEnd/>
              <a:tailEnd/>
            </a:ln>
          </p:spPr>
          <p:txBody>
            <a:bodyPr wrap="none" lIns="0" tIns="0" rIns="0" bIns="0" anchor="ctr">
              <a:spAutoFit/>
            </a:bodyPr>
            <a:lstStyle/>
            <a:p>
              <a:pPr fontAlgn="base">
                <a:spcBef>
                  <a:spcPct val="0"/>
                </a:spcBef>
                <a:spcAft>
                  <a:spcPct val="0"/>
                </a:spcAft>
              </a:pPr>
              <a:endParaRPr lang="zh-CN" altLang="en-US" smtClean="0">
                <a:solidFill>
                  <a:srgbClr val="000000"/>
                </a:solidFill>
              </a:endParaRPr>
            </a:p>
          </p:txBody>
        </p:sp>
        <p:sp>
          <p:nvSpPr>
            <p:cNvPr id="24" name="Text Box 14"/>
            <p:cNvSpPr txBox="1">
              <a:spLocks noChangeArrowheads="1"/>
            </p:cNvSpPr>
            <p:nvPr/>
          </p:nvSpPr>
          <p:spPr bwMode="auto">
            <a:xfrm>
              <a:off x="3665234" y="3412034"/>
              <a:ext cx="898526" cy="335859"/>
            </a:xfrm>
            <a:prstGeom prst="rect">
              <a:avLst/>
            </a:prstGeom>
            <a:noFill/>
            <a:ln w="6350">
              <a:noFill/>
              <a:miter lim="800000"/>
              <a:headEnd/>
              <a:tailEnd/>
            </a:ln>
          </p:spPr>
          <p:txBody>
            <a:bodyPr lIns="0" tIns="0" rIns="0" bIns="0" anchor="ctr">
              <a:spAutoFit/>
            </a:bodyPr>
            <a:lstStyle/>
            <a:p>
              <a:pPr fontAlgn="base">
                <a:spcBef>
                  <a:spcPct val="0"/>
                </a:spcBef>
                <a:spcAft>
                  <a:spcPct val="0"/>
                </a:spcAft>
              </a:pPr>
              <a:r>
                <a:rPr lang="en-US" altLang="zh-CN" dirty="0" smtClean="0">
                  <a:solidFill>
                    <a:srgbClr val="000000"/>
                  </a:solidFill>
                </a:rPr>
                <a:t>Act</a:t>
              </a:r>
              <a:endParaRPr lang="zh-CN" altLang="en-US" dirty="0" smtClean="0">
                <a:solidFill>
                  <a:srgbClr val="000000"/>
                </a:solidFill>
              </a:endParaRPr>
            </a:p>
          </p:txBody>
        </p:sp>
        <p:sp>
          <p:nvSpPr>
            <p:cNvPr id="25" name="Text Box 15"/>
            <p:cNvSpPr txBox="1">
              <a:spLocks noChangeArrowheads="1"/>
            </p:cNvSpPr>
            <p:nvPr/>
          </p:nvSpPr>
          <p:spPr bwMode="auto">
            <a:xfrm>
              <a:off x="5620291" y="5241624"/>
              <a:ext cx="710930" cy="335859"/>
            </a:xfrm>
            <a:prstGeom prst="rect">
              <a:avLst/>
            </a:prstGeom>
            <a:noFill/>
            <a:ln w="6350">
              <a:noFill/>
              <a:miter lim="800000"/>
              <a:headEnd/>
              <a:tailEnd/>
            </a:ln>
          </p:spPr>
          <p:txBody>
            <a:bodyPr lIns="0" tIns="0" rIns="0" bIns="0" anchor="ctr">
              <a:spAutoFit/>
            </a:bodyPr>
            <a:lstStyle/>
            <a:p>
              <a:pPr fontAlgn="base">
                <a:spcBef>
                  <a:spcPct val="0"/>
                </a:spcBef>
                <a:spcAft>
                  <a:spcPct val="0"/>
                </a:spcAft>
              </a:pPr>
              <a:r>
                <a:rPr lang="en-US" altLang="zh-CN" dirty="0" smtClean="0">
                  <a:solidFill>
                    <a:srgbClr val="000000"/>
                  </a:solidFill>
                  <a:latin typeface="微软雅黑" pitchFamily="34" charset="-122"/>
                  <a:ea typeface="微软雅黑" pitchFamily="34" charset="-122"/>
                </a:rPr>
                <a:t>Do</a:t>
              </a:r>
              <a:endParaRPr lang="zh-CN" altLang="en-US" dirty="0" smtClean="0">
                <a:solidFill>
                  <a:srgbClr val="000000"/>
                </a:solidFill>
                <a:latin typeface="微软雅黑" pitchFamily="34" charset="-122"/>
                <a:ea typeface="微软雅黑" pitchFamily="34" charset="-122"/>
              </a:endParaRPr>
            </a:p>
          </p:txBody>
        </p:sp>
        <p:sp>
          <p:nvSpPr>
            <p:cNvPr id="26" name="Text Box 16"/>
            <p:cNvSpPr txBox="1">
              <a:spLocks noChangeArrowheads="1"/>
            </p:cNvSpPr>
            <p:nvPr/>
          </p:nvSpPr>
          <p:spPr bwMode="auto">
            <a:xfrm>
              <a:off x="3665234" y="5231011"/>
              <a:ext cx="898526" cy="335859"/>
            </a:xfrm>
            <a:prstGeom prst="rect">
              <a:avLst/>
            </a:prstGeom>
            <a:noFill/>
            <a:ln w="6350">
              <a:noFill/>
              <a:miter lim="800000"/>
              <a:headEnd/>
              <a:tailEnd/>
            </a:ln>
          </p:spPr>
          <p:txBody>
            <a:bodyPr lIns="0" tIns="0" rIns="0" bIns="0" anchor="ctr">
              <a:spAutoFit/>
            </a:bodyPr>
            <a:lstStyle/>
            <a:p>
              <a:pPr fontAlgn="base">
                <a:spcBef>
                  <a:spcPct val="0"/>
                </a:spcBef>
                <a:spcAft>
                  <a:spcPct val="0"/>
                </a:spcAft>
              </a:pPr>
              <a:r>
                <a:rPr lang="en-US" altLang="zh-CN" dirty="0" smtClean="0">
                  <a:solidFill>
                    <a:srgbClr val="000000"/>
                  </a:solidFill>
                  <a:latin typeface="微软雅黑" pitchFamily="34" charset="-122"/>
                  <a:ea typeface="微软雅黑" pitchFamily="34" charset="-122"/>
                </a:rPr>
                <a:t>Check</a:t>
              </a:r>
              <a:endParaRPr lang="zh-CN" altLang="en-US" dirty="0" smtClean="0">
                <a:solidFill>
                  <a:srgbClr val="000000"/>
                </a:solidFill>
                <a:latin typeface="微软雅黑" pitchFamily="34" charset="-122"/>
                <a:ea typeface="微软雅黑" pitchFamily="34" charset="-122"/>
              </a:endParaRPr>
            </a:p>
          </p:txBody>
        </p:sp>
      </p:grpSp>
      <p:sp>
        <p:nvSpPr>
          <p:cNvPr id="27" name="矩形 5"/>
          <p:cNvSpPr>
            <a:spLocks noChangeArrowheads="1"/>
          </p:cNvSpPr>
          <p:nvPr/>
        </p:nvSpPr>
        <p:spPr bwMode="auto">
          <a:xfrm>
            <a:off x="4024313" y="2541736"/>
            <a:ext cx="5286375" cy="461665"/>
          </a:xfrm>
          <a:prstGeom prst="rect">
            <a:avLst/>
          </a:prstGeom>
          <a:noFill/>
          <a:ln w="9525">
            <a:noFill/>
            <a:miter lim="800000"/>
            <a:headEnd/>
            <a:tailEnd/>
          </a:ln>
        </p:spPr>
        <p:txBody>
          <a:bodyPr>
            <a:spAutoFit/>
          </a:bodyPr>
          <a:lstStyle/>
          <a:p>
            <a:pPr marL="342900" indent="-342900" fontAlgn="base">
              <a:lnSpc>
                <a:spcPct val="150000"/>
              </a:lnSpc>
              <a:spcBef>
                <a:spcPct val="0"/>
              </a:spcBef>
              <a:spcAft>
                <a:spcPct val="0"/>
              </a:spcAft>
            </a:pPr>
            <a:r>
              <a:rPr lang="zh-CN" altLang="en-US" sz="1600" b="1" dirty="0" smtClean="0">
                <a:solidFill>
                  <a:srgbClr val="000000"/>
                </a:solidFill>
                <a:latin typeface="微软雅黑" pitchFamily="34" charset="-122"/>
                <a:ea typeface="微软雅黑" pitchFamily="34" charset="-122"/>
              </a:rPr>
              <a:t>闭环管理要遵循以下原则</a:t>
            </a:r>
            <a:endParaRPr lang="en-US" altLang="zh-CN" sz="1600" b="1" dirty="0" smtClean="0">
              <a:solidFill>
                <a:srgbClr val="000000"/>
              </a:solidFill>
              <a:latin typeface="微软雅黑" pitchFamily="34" charset="-122"/>
              <a:ea typeface="微软雅黑" pitchFamily="34" charset="-122"/>
            </a:endParaRPr>
          </a:p>
        </p:txBody>
      </p:sp>
      <p:sp>
        <p:nvSpPr>
          <p:cNvPr id="28" name="TextBox 27"/>
          <p:cNvSpPr txBox="1"/>
          <p:nvPr/>
        </p:nvSpPr>
        <p:spPr>
          <a:xfrm>
            <a:off x="166654" y="214290"/>
            <a:ext cx="3089307"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战略执行</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责任与原则</a:t>
            </a:r>
          </a:p>
        </p:txBody>
      </p:sp>
    </p:spTree>
    <p:extLst>
      <p:ext uri="{BB962C8B-B14F-4D97-AF65-F5344CB8AC3E}">
        <p14:creationId xmlns:p14="http://schemas.microsoft.com/office/powerpoint/2010/main" xmlns="" val="3635143798"/>
      </p:ext>
    </p:extLst>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111</a:t>
            </a:fld>
            <a:endParaRPr lang="zh-CN" altLang="en-US" dirty="0">
              <a:latin typeface="微软雅黑" pitchFamily="34" charset="-122"/>
              <a:ea typeface="微软雅黑" pitchFamily="34" charset="-122"/>
            </a:endParaRPr>
          </a:p>
        </p:txBody>
      </p:sp>
      <p:sp>
        <p:nvSpPr>
          <p:cNvPr id="9" name="TextBox 8"/>
          <p:cNvSpPr txBox="1"/>
          <p:nvPr/>
        </p:nvSpPr>
        <p:spPr>
          <a:xfrm>
            <a:off x="166654" y="214290"/>
            <a:ext cx="3089307"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战略执行</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责任与原则</a:t>
            </a:r>
          </a:p>
        </p:txBody>
      </p:sp>
      <p:sp>
        <p:nvSpPr>
          <p:cNvPr id="10" name="TextBox 9"/>
          <p:cNvSpPr txBox="1"/>
          <p:nvPr/>
        </p:nvSpPr>
        <p:spPr>
          <a:xfrm>
            <a:off x="272481" y="764704"/>
            <a:ext cx="9289032" cy="5586145"/>
          </a:xfrm>
          <a:prstGeom prst="rect">
            <a:avLst/>
          </a:prstGeom>
          <a:noFill/>
        </p:spPr>
        <p:txBody>
          <a:bodyPr wrap="square" rtlCol="0">
            <a:spAutoFit/>
          </a:bodyPr>
          <a:lstStyle/>
          <a:p>
            <a:pPr marL="342900" indent="-342900">
              <a:lnSpc>
                <a:spcPct val="150000"/>
              </a:lnSpc>
            </a:pPr>
            <a:r>
              <a:rPr lang="zh-CN" altLang="en-US" sz="2000" b="1" dirty="0" smtClean="0">
                <a:latin typeface="微软雅黑" pitchFamily="34" charset="-122"/>
                <a:ea typeface="微软雅黑" pitchFamily="34" charset="-122"/>
              </a:rPr>
              <a:t>监控原则：</a:t>
            </a:r>
            <a:endParaRPr lang="en-US" altLang="zh-CN" sz="2000" b="1"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sz="2000" b="1" dirty="0" smtClean="0">
                <a:latin typeface="微软雅黑" pitchFamily="34" charset="-122"/>
                <a:ea typeface="微软雅黑" pitchFamily="34" charset="-122"/>
              </a:rPr>
              <a:t>求真原则：</a:t>
            </a:r>
            <a:r>
              <a:rPr lang="zh-CN" altLang="en-US" dirty="0" smtClean="0">
                <a:latin typeface="微软雅黑" pitchFamily="34" charset="-122"/>
                <a:ea typeface="微软雅黑" pitchFamily="34" charset="-122"/>
              </a:rPr>
              <a:t>真实反应各项战略举措的落地进度和效果，过程中一旦发现指标或者举措的节点设定无法反应真实，应及时调整。</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b="1" dirty="0" smtClean="0">
                <a:latin typeface="微软雅黑" pitchFamily="34" charset="-122"/>
                <a:ea typeface="微软雅黑" pitchFamily="34" charset="-122"/>
              </a:rPr>
              <a:t>及时性原则：</a:t>
            </a:r>
            <a:r>
              <a:rPr lang="zh-CN" altLang="en-US" dirty="0" smtClean="0">
                <a:latin typeface="微软雅黑" pitchFamily="34" charset="-122"/>
                <a:ea typeface="微软雅黑" pitchFamily="34" charset="-122"/>
              </a:rPr>
              <a:t>尽早或提前发现其中存在的问题和风险，在规定的时间提交输出，避免由于延期而造成价值降低。</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b="1" dirty="0" smtClean="0">
                <a:latin typeface="微软雅黑" pitchFamily="34" charset="-122"/>
                <a:ea typeface="微软雅黑" pitchFamily="34" charset="-122"/>
              </a:rPr>
              <a:t>升级原则：</a:t>
            </a:r>
            <a:r>
              <a:rPr lang="zh-CN" altLang="en-US" dirty="0" smtClean="0">
                <a:latin typeface="微软雅黑" pitchFamily="34" charset="-122"/>
                <a:ea typeface="微软雅黑" pitchFamily="34" charset="-122"/>
              </a:rPr>
              <a:t>对于发现的问题，根据问题的严重程度、复杂程度和紧迫性，在公司、体系、部门等层面解决，遵循升级原则。</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b="1" dirty="0" smtClean="0">
                <a:latin typeface="微软雅黑" pitchFamily="34" charset="-122"/>
                <a:ea typeface="微软雅黑" pitchFamily="34" charset="-122"/>
              </a:rPr>
              <a:t>闭环原则：</a:t>
            </a:r>
            <a:r>
              <a:rPr lang="zh-CN" altLang="en-US" dirty="0" smtClean="0">
                <a:latin typeface="微软雅黑" pitchFamily="34" charset="-122"/>
                <a:ea typeface="微软雅黑" pitchFamily="34" charset="-122"/>
              </a:rPr>
              <a:t>对于举措的跟踪要查末端、查效果，凡事要跟踪到末端体现。过程中发现的新问题要一查到底，事先不设边界，凡结束跟踪的问题必须有承接，管理要形成闭环。</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b="1" dirty="0" smtClean="0">
                <a:latin typeface="微软雅黑" pitchFamily="34" charset="-122"/>
                <a:ea typeface="微软雅黑" pitchFamily="34" charset="-122"/>
              </a:rPr>
              <a:t>谨慎原则：</a:t>
            </a:r>
            <a:r>
              <a:rPr lang="zh-CN" altLang="en-US" dirty="0" smtClean="0">
                <a:latin typeface="微软雅黑" pitchFamily="34" charset="-122"/>
                <a:ea typeface="微软雅黑" pitchFamily="34" charset="-122"/>
              </a:rPr>
              <a:t>不回避问题，但不轻易下结论，所下结论要符合现实，切中根因，对于暂时无法得出结论的要讲清楚。</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b="1" dirty="0" smtClean="0">
                <a:latin typeface="微软雅黑" pitchFamily="34" charset="-122"/>
                <a:ea typeface="微软雅黑" pitchFamily="34" charset="-122"/>
              </a:rPr>
              <a:t>与时俱进原则</a:t>
            </a:r>
            <a:r>
              <a:rPr lang="zh-CN" altLang="en-US" dirty="0" smtClean="0">
                <a:latin typeface="微软雅黑" pitchFamily="34" charset="-122"/>
                <a:ea typeface="微软雅黑" pitchFamily="34" charset="-122"/>
              </a:rPr>
              <a:t>：监控输出应以创造价值、满足管理的需要为目的，因地制宜，根据不同阶段和不同问题有所侧重，抓住重点。而不是墨守陈规，或只对举措进行例行性的检</a:t>
            </a:r>
            <a:r>
              <a:rPr lang="zh-CN" altLang="en-US" smtClean="0">
                <a:latin typeface="微软雅黑" pitchFamily="34" charset="-122"/>
                <a:ea typeface="微软雅黑" pitchFamily="34" charset="-122"/>
              </a:rPr>
              <a:t>视。</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205646959"/>
      </p:ext>
    </p:extLst>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6654" y="214290"/>
            <a:ext cx="2781531"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战略执行</a:t>
            </a:r>
            <a:r>
              <a:rPr lang="en-US" altLang="zh-CN" sz="2400" b="1" kern="0" dirty="0" smtClean="0">
                <a:latin typeface="微软雅黑" pitchFamily="34" charset="-122"/>
                <a:ea typeface="微软雅黑" pitchFamily="34" charset="-122"/>
              </a:rPr>
              <a:t>-</a:t>
            </a:r>
            <a:r>
              <a:rPr lang="zh-CN" altLang="en-US" sz="2400" b="1" kern="0" dirty="0" smtClean="0">
                <a:latin typeface="微软雅黑" pitchFamily="34" charset="-122"/>
                <a:ea typeface="微软雅黑" pitchFamily="34" charset="-122"/>
              </a:rPr>
              <a:t>监控流程</a:t>
            </a:r>
            <a:endParaRPr lang="en-US" altLang="zh-CN" sz="2400" b="1" kern="0" dirty="0" smtClean="0">
              <a:latin typeface="微软雅黑" pitchFamily="34" charset="-122"/>
              <a:ea typeface="微软雅黑" pitchFamily="34" charset="-122"/>
            </a:endParaRPr>
          </a:p>
        </p:txBody>
      </p:sp>
      <p:sp>
        <p:nvSpPr>
          <p:cNvPr id="687" name="矩形 686"/>
          <p:cNvSpPr/>
          <p:nvPr/>
        </p:nvSpPr>
        <p:spPr>
          <a:xfrm>
            <a:off x="6622252" y="764704"/>
            <a:ext cx="1487620" cy="1708443"/>
          </a:xfrm>
          <a:prstGeom prst="rect">
            <a:avLst/>
          </a:prstGeom>
          <a:solidFill>
            <a:srgbClr val="1F497D">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88" name="矩形 687"/>
          <p:cNvSpPr/>
          <p:nvPr/>
        </p:nvSpPr>
        <p:spPr>
          <a:xfrm>
            <a:off x="6677349" y="6332963"/>
            <a:ext cx="1487620" cy="316378"/>
          </a:xfrm>
          <a:prstGeom prst="rect">
            <a:avLst/>
          </a:prstGeom>
          <a:solidFill>
            <a:srgbClr val="9BBB59"/>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89" name="矩形 688"/>
          <p:cNvSpPr/>
          <p:nvPr/>
        </p:nvSpPr>
        <p:spPr>
          <a:xfrm>
            <a:off x="2765460" y="6332962"/>
            <a:ext cx="3856792" cy="316629"/>
          </a:xfrm>
          <a:prstGeom prst="rect">
            <a:avLst/>
          </a:prstGeom>
          <a:solidFill>
            <a:srgbClr val="9BBB59"/>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90" name="矩形 689"/>
          <p:cNvSpPr/>
          <p:nvPr/>
        </p:nvSpPr>
        <p:spPr>
          <a:xfrm>
            <a:off x="1663519" y="6332962"/>
            <a:ext cx="1046844" cy="316629"/>
          </a:xfrm>
          <a:prstGeom prst="rect">
            <a:avLst/>
          </a:prstGeom>
          <a:solidFill>
            <a:srgbClr val="9BBB59"/>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91" name="矩形 690"/>
          <p:cNvSpPr/>
          <p:nvPr/>
        </p:nvSpPr>
        <p:spPr>
          <a:xfrm>
            <a:off x="142877" y="6332962"/>
            <a:ext cx="1465546" cy="316629"/>
          </a:xfrm>
          <a:prstGeom prst="rect">
            <a:avLst/>
          </a:prstGeom>
          <a:solidFill>
            <a:srgbClr val="9BBB59"/>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grpSp>
        <p:nvGrpSpPr>
          <p:cNvPr id="2" name="组合 12"/>
          <p:cNvGrpSpPr/>
          <p:nvPr/>
        </p:nvGrpSpPr>
        <p:grpSpPr>
          <a:xfrm>
            <a:off x="142876" y="4538221"/>
            <a:ext cx="363098" cy="1722683"/>
            <a:chOff x="357158" y="1857364"/>
            <a:chExt cx="1393023" cy="571504"/>
          </a:xfrm>
        </p:grpSpPr>
        <p:sp>
          <p:nvSpPr>
            <p:cNvPr id="848" name="矩形 847"/>
            <p:cNvSpPr/>
            <p:nvPr/>
          </p:nvSpPr>
          <p:spPr>
            <a:xfrm>
              <a:off x="357158" y="1857364"/>
              <a:ext cx="1393023" cy="571504"/>
            </a:xfrm>
            <a:prstGeom prst="rect">
              <a:avLst/>
            </a:prstGeom>
            <a:solidFill>
              <a:srgbClr val="F7964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49" name="矩形 848"/>
            <p:cNvSpPr/>
            <p:nvPr/>
          </p:nvSpPr>
          <p:spPr>
            <a:xfrm>
              <a:off x="357158" y="2000240"/>
              <a:ext cx="1285851" cy="31176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各业务体系</a:t>
              </a:r>
            </a:p>
          </p:txBody>
        </p:sp>
      </p:grpSp>
      <p:cxnSp>
        <p:nvCxnSpPr>
          <p:cNvPr id="693" name="直接箭头连接符 692"/>
          <p:cNvCxnSpPr/>
          <p:nvPr/>
        </p:nvCxnSpPr>
        <p:spPr>
          <a:xfrm rot="5400000">
            <a:off x="2218518" y="2938560"/>
            <a:ext cx="328130" cy="924"/>
          </a:xfrm>
          <a:prstGeom prst="straightConnector1">
            <a:avLst/>
          </a:prstGeom>
          <a:noFill/>
          <a:ln w="9525" cap="flat" cmpd="sng" algn="ctr">
            <a:solidFill>
              <a:srgbClr val="4F81BD">
                <a:shade val="95000"/>
                <a:satMod val="105000"/>
              </a:srgbClr>
            </a:solidFill>
            <a:prstDash val="solid"/>
            <a:tailEnd type="arrow"/>
          </a:ln>
          <a:effectLst/>
        </p:spPr>
      </p:cxnSp>
      <p:cxnSp>
        <p:nvCxnSpPr>
          <p:cNvPr id="694" name="直接连接符 693"/>
          <p:cNvCxnSpPr/>
          <p:nvPr/>
        </p:nvCxnSpPr>
        <p:spPr>
          <a:xfrm rot="5400000">
            <a:off x="-1296608" y="3737732"/>
            <a:ext cx="5906300" cy="1345"/>
          </a:xfrm>
          <a:prstGeom prst="line">
            <a:avLst/>
          </a:prstGeom>
          <a:noFill/>
          <a:ln w="9525" cap="flat" cmpd="sng" algn="ctr">
            <a:solidFill>
              <a:srgbClr val="4F81BD">
                <a:shade val="95000"/>
                <a:satMod val="105000"/>
              </a:srgbClr>
            </a:solidFill>
            <a:prstDash val="dash"/>
          </a:ln>
          <a:effectLst/>
        </p:spPr>
      </p:cxnSp>
      <p:grpSp>
        <p:nvGrpSpPr>
          <p:cNvPr id="3" name="组合 85"/>
          <p:cNvGrpSpPr/>
          <p:nvPr/>
        </p:nvGrpSpPr>
        <p:grpSpPr>
          <a:xfrm>
            <a:off x="566495" y="908260"/>
            <a:ext cx="968333" cy="2214899"/>
            <a:chOff x="942950" y="1857364"/>
            <a:chExt cx="2057414" cy="571504"/>
          </a:xfrm>
        </p:grpSpPr>
        <p:sp>
          <p:nvSpPr>
            <p:cNvPr id="846" name="矩形 845"/>
            <p:cNvSpPr/>
            <p:nvPr/>
          </p:nvSpPr>
          <p:spPr>
            <a:xfrm>
              <a:off x="942950" y="1857364"/>
              <a:ext cx="2057414" cy="571504"/>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47" name="矩形 846"/>
            <p:cNvSpPr/>
            <p:nvPr/>
          </p:nvSpPr>
          <p:spPr>
            <a:xfrm>
              <a:off x="942950" y="1943090"/>
              <a:ext cx="2000442" cy="45643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制定年度监控策略</a:t>
              </a:r>
              <a:r>
                <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监控范围</a:t>
              </a:r>
              <a:endParaRPr kumimoji="0" lang="en-US" altLang="zh-CN"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监控重点分级</a:t>
              </a:r>
              <a:endParaRPr kumimoji="0" lang="en-US" altLang="zh-CN"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重点举措监控策略</a:t>
              </a:r>
              <a:endParaRPr kumimoji="0" lang="en-US" altLang="zh-CN"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关键输出节点</a:t>
              </a:r>
              <a:endParaRPr kumimoji="0" lang="en-US" altLang="zh-CN"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专项监控计划</a:t>
              </a:r>
              <a:endParaRPr kumimoji="0" lang="en-US" altLang="zh-CN"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经营指标分析报告模板</a:t>
              </a:r>
            </a:p>
          </p:txBody>
        </p:sp>
      </p:grpSp>
      <p:grpSp>
        <p:nvGrpSpPr>
          <p:cNvPr id="4" name="组合 91"/>
          <p:cNvGrpSpPr/>
          <p:nvPr/>
        </p:nvGrpSpPr>
        <p:grpSpPr>
          <a:xfrm>
            <a:off x="142876" y="908282"/>
            <a:ext cx="363098" cy="2184567"/>
            <a:chOff x="1071538" y="1857364"/>
            <a:chExt cx="1928826" cy="571504"/>
          </a:xfrm>
        </p:grpSpPr>
        <p:sp>
          <p:nvSpPr>
            <p:cNvPr id="844" name="矩形 843"/>
            <p:cNvSpPr/>
            <p:nvPr/>
          </p:nvSpPr>
          <p:spPr>
            <a:xfrm>
              <a:off x="1142976" y="1857364"/>
              <a:ext cx="1857388" cy="571504"/>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45" name="矩形 844"/>
            <p:cNvSpPr/>
            <p:nvPr/>
          </p:nvSpPr>
          <p:spPr>
            <a:xfrm>
              <a:off x="1071538" y="2000241"/>
              <a:ext cx="1871859" cy="20246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企管体系</a:t>
              </a:r>
            </a:p>
          </p:txBody>
        </p:sp>
      </p:grpSp>
      <p:grpSp>
        <p:nvGrpSpPr>
          <p:cNvPr id="5" name="组合 94"/>
          <p:cNvGrpSpPr/>
          <p:nvPr/>
        </p:nvGrpSpPr>
        <p:grpSpPr>
          <a:xfrm>
            <a:off x="627015" y="4538221"/>
            <a:ext cx="907812" cy="1722683"/>
            <a:chOff x="357158" y="1857364"/>
            <a:chExt cx="1393023" cy="571504"/>
          </a:xfrm>
        </p:grpSpPr>
        <p:sp>
          <p:nvSpPr>
            <p:cNvPr id="842" name="矩形 841"/>
            <p:cNvSpPr/>
            <p:nvPr/>
          </p:nvSpPr>
          <p:spPr>
            <a:xfrm>
              <a:off x="357158" y="1857364"/>
              <a:ext cx="1393023" cy="571504"/>
            </a:xfrm>
            <a:prstGeom prst="rect">
              <a:avLst/>
            </a:prstGeom>
            <a:solidFill>
              <a:srgbClr val="F7964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43" name="矩形 842"/>
            <p:cNvSpPr/>
            <p:nvPr/>
          </p:nvSpPr>
          <p:spPr>
            <a:xfrm>
              <a:off x="357158" y="2000240"/>
              <a:ext cx="1285852" cy="146712"/>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年度重点工作计划</a:t>
              </a:r>
            </a:p>
          </p:txBody>
        </p:sp>
      </p:grpSp>
      <p:sp>
        <p:nvSpPr>
          <p:cNvPr id="698" name="矩形 697"/>
          <p:cNvSpPr/>
          <p:nvPr/>
        </p:nvSpPr>
        <p:spPr>
          <a:xfrm>
            <a:off x="387159" y="6371277"/>
            <a:ext cx="1000875" cy="320619"/>
          </a:xfrm>
          <a:prstGeom prst="rect">
            <a:avLst/>
          </a:prstGeom>
        </p:spPr>
        <p:txBody>
          <a:bodyPr wrap="square" lIns="128016" tIns="64008" rIns="128016" bIns="6400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年度准备工作</a:t>
            </a:r>
          </a:p>
        </p:txBody>
      </p:sp>
      <p:cxnSp>
        <p:nvCxnSpPr>
          <p:cNvPr id="699" name="直接箭头连接符 698"/>
          <p:cNvCxnSpPr/>
          <p:nvPr/>
        </p:nvCxnSpPr>
        <p:spPr>
          <a:xfrm rot="5400000">
            <a:off x="342788" y="3831044"/>
            <a:ext cx="1415745" cy="1345"/>
          </a:xfrm>
          <a:prstGeom prst="straightConnector1">
            <a:avLst/>
          </a:prstGeom>
          <a:noFill/>
          <a:ln w="6350" cap="flat" cmpd="sng" algn="ctr">
            <a:solidFill>
              <a:sysClr val="windowText" lastClr="000000"/>
            </a:solidFill>
            <a:prstDash val="solid"/>
            <a:headEnd type="arrow"/>
            <a:tailEnd type="arrow"/>
          </a:ln>
          <a:effectLst/>
        </p:spPr>
      </p:cxnSp>
      <p:cxnSp>
        <p:nvCxnSpPr>
          <p:cNvPr id="700" name="直接连接符 699"/>
          <p:cNvCxnSpPr/>
          <p:nvPr/>
        </p:nvCxnSpPr>
        <p:spPr>
          <a:xfrm rot="5400000">
            <a:off x="-207235" y="3737732"/>
            <a:ext cx="5906300" cy="1345"/>
          </a:xfrm>
          <a:prstGeom prst="line">
            <a:avLst/>
          </a:prstGeom>
          <a:noFill/>
          <a:ln w="9525" cap="flat" cmpd="sng" algn="ctr">
            <a:solidFill>
              <a:srgbClr val="4F81BD">
                <a:shade val="95000"/>
                <a:satMod val="105000"/>
              </a:srgbClr>
            </a:solidFill>
            <a:prstDash val="dash"/>
          </a:ln>
          <a:effectLst/>
        </p:spPr>
      </p:cxnSp>
      <p:sp>
        <p:nvSpPr>
          <p:cNvPr id="701" name="矩形 700"/>
          <p:cNvSpPr/>
          <p:nvPr/>
        </p:nvSpPr>
        <p:spPr>
          <a:xfrm>
            <a:off x="1718616" y="6371277"/>
            <a:ext cx="949724" cy="320619"/>
          </a:xfrm>
          <a:prstGeom prst="rect">
            <a:avLst/>
          </a:prstGeom>
        </p:spPr>
        <p:txBody>
          <a:bodyPr wrap="square" lIns="128016" tIns="64008" rIns="128016" bIns="6400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季度准备工作</a:t>
            </a:r>
          </a:p>
        </p:txBody>
      </p:sp>
      <p:grpSp>
        <p:nvGrpSpPr>
          <p:cNvPr id="6" name="组合 103"/>
          <p:cNvGrpSpPr/>
          <p:nvPr/>
        </p:nvGrpSpPr>
        <p:grpSpPr>
          <a:xfrm>
            <a:off x="1716390" y="908261"/>
            <a:ext cx="423645" cy="2214899"/>
            <a:chOff x="942950" y="1857364"/>
            <a:chExt cx="2286219" cy="571504"/>
          </a:xfrm>
        </p:grpSpPr>
        <p:sp>
          <p:nvSpPr>
            <p:cNvPr id="840" name="矩形 839"/>
            <p:cNvSpPr/>
            <p:nvPr/>
          </p:nvSpPr>
          <p:spPr>
            <a:xfrm>
              <a:off x="942950" y="1857364"/>
              <a:ext cx="2286219" cy="571504"/>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41" name="矩形 840"/>
            <p:cNvSpPr/>
            <p:nvPr/>
          </p:nvSpPr>
          <p:spPr>
            <a:xfrm>
              <a:off x="1228724" y="1971665"/>
              <a:ext cx="1714666" cy="41364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季度计划更新通知</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7" name="组合 106"/>
          <p:cNvGrpSpPr/>
          <p:nvPr/>
        </p:nvGrpSpPr>
        <p:grpSpPr>
          <a:xfrm>
            <a:off x="1776910" y="4538220"/>
            <a:ext cx="968333" cy="1722683"/>
            <a:chOff x="357158" y="1857364"/>
            <a:chExt cx="1485891" cy="571504"/>
          </a:xfrm>
        </p:grpSpPr>
        <p:sp>
          <p:nvSpPr>
            <p:cNvPr id="838" name="矩形 837"/>
            <p:cNvSpPr/>
            <p:nvPr/>
          </p:nvSpPr>
          <p:spPr>
            <a:xfrm>
              <a:off x="357158" y="1857364"/>
              <a:ext cx="1393023" cy="571504"/>
            </a:xfrm>
            <a:prstGeom prst="rect">
              <a:avLst/>
            </a:prstGeom>
            <a:solidFill>
              <a:srgbClr val="F7964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39" name="矩形 838"/>
            <p:cNvSpPr/>
            <p:nvPr/>
          </p:nvSpPr>
          <p:spPr>
            <a:xfrm>
              <a:off x="357158" y="1939007"/>
              <a:ext cx="1485891" cy="47681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季度工作计划：</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对年度计划在季度的执行细项进行确定</a:t>
              </a:r>
              <a:endParaRPr kumimoji="0" lang="en-US" altLang="zh-CN"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确定具体时间节点</a:t>
              </a:r>
              <a:endParaRPr kumimoji="0" lang="en-US" altLang="zh-CN"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对需调整的项目进行调整</a:t>
              </a:r>
            </a:p>
          </p:txBody>
        </p:sp>
      </p:grpSp>
      <p:sp>
        <p:nvSpPr>
          <p:cNvPr id="704" name="矩形 703"/>
          <p:cNvSpPr/>
          <p:nvPr/>
        </p:nvSpPr>
        <p:spPr>
          <a:xfrm>
            <a:off x="1655869" y="3408895"/>
            <a:ext cx="1089374" cy="818132"/>
          </a:xfrm>
          <a:prstGeom prst="rect">
            <a:avLst/>
          </a:prstGeom>
        </p:spPr>
        <p:txBody>
          <a:bodyPr wrap="square" lIns="128016" tIns="64008" rIns="128016" bIns="6400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双方沟通一致</a:t>
            </a:r>
            <a:endParaRPr kumimoji="0" lang="en-US" altLang="zh-CN"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涉及里程碑的调整需经总经理批准</a:t>
            </a:r>
          </a:p>
        </p:txBody>
      </p:sp>
      <p:sp>
        <p:nvSpPr>
          <p:cNvPr id="705" name="矩形 704"/>
          <p:cNvSpPr/>
          <p:nvPr/>
        </p:nvSpPr>
        <p:spPr>
          <a:xfrm>
            <a:off x="3532013" y="6371277"/>
            <a:ext cx="2239269" cy="320619"/>
          </a:xfrm>
          <a:prstGeom prst="rect">
            <a:avLst/>
          </a:prstGeom>
        </p:spPr>
        <p:txBody>
          <a:bodyPr wrap="square" lIns="128016" tIns="64008" rIns="128016" bIns="6400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月度执行工作</a:t>
            </a:r>
          </a:p>
        </p:txBody>
      </p:sp>
      <p:cxnSp>
        <p:nvCxnSpPr>
          <p:cNvPr id="706" name="直接箭头连接符 705"/>
          <p:cNvCxnSpPr/>
          <p:nvPr/>
        </p:nvCxnSpPr>
        <p:spPr>
          <a:xfrm rot="5400000">
            <a:off x="1130565" y="3828697"/>
            <a:ext cx="1415061" cy="3987"/>
          </a:xfrm>
          <a:prstGeom prst="straightConnector1">
            <a:avLst/>
          </a:prstGeom>
          <a:noFill/>
          <a:ln w="6350" cap="flat" cmpd="sng" algn="ctr">
            <a:solidFill>
              <a:sysClr val="windowText" lastClr="000000"/>
            </a:solidFill>
            <a:prstDash val="solid"/>
            <a:tailEnd type="arrow"/>
          </a:ln>
          <a:effectLst/>
        </p:spPr>
      </p:cxnSp>
      <p:grpSp>
        <p:nvGrpSpPr>
          <p:cNvPr id="8" name="组合 114"/>
          <p:cNvGrpSpPr/>
          <p:nvPr/>
        </p:nvGrpSpPr>
        <p:grpSpPr>
          <a:xfrm>
            <a:off x="2261077" y="908261"/>
            <a:ext cx="423645" cy="2214899"/>
            <a:chOff x="942950" y="1857364"/>
            <a:chExt cx="2286219" cy="571504"/>
          </a:xfrm>
        </p:grpSpPr>
        <p:sp>
          <p:nvSpPr>
            <p:cNvPr id="836" name="矩形 835"/>
            <p:cNvSpPr/>
            <p:nvPr/>
          </p:nvSpPr>
          <p:spPr>
            <a:xfrm>
              <a:off x="942950" y="1857364"/>
              <a:ext cx="2286219" cy="571504"/>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37" name="矩形 836"/>
            <p:cNvSpPr/>
            <p:nvPr/>
          </p:nvSpPr>
          <p:spPr>
            <a:xfrm>
              <a:off x="1228724" y="2016119"/>
              <a:ext cx="1714660" cy="32806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季度计划确认</a:t>
              </a:r>
              <a:endPar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cxnSp>
        <p:nvCxnSpPr>
          <p:cNvPr id="708" name="直接箭头连接符 707"/>
          <p:cNvCxnSpPr/>
          <p:nvPr/>
        </p:nvCxnSpPr>
        <p:spPr>
          <a:xfrm rot="5400000" flipH="1" flipV="1">
            <a:off x="1855472" y="3830696"/>
            <a:ext cx="1415745" cy="673"/>
          </a:xfrm>
          <a:prstGeom prst="straightConnector1">
            <a:avLst/>
          </a:prstGeom>
          <a:noFill/>
          <a:ln w="6350" cap="flat" cmpd="sng" algn="ctr">
            <a:solidFill>
              <a:sysClr val="windowText" lastClr="000000"/>
            </a:solidFill>
            <a:prstDash val="solid"/>
            <a:tailEnd type="arrow"/>
          </a:ln>
          <a:effectLst/>
        </p:spPr>
      </p:cxnSp>
      <p:grpSp>
        <p:nvGrpSpPr>
          <p:cNvPr id="10" name="组合 131"/>
          <p:cNvGrpSpPr/>
          <p:nvPr/>
        </p:nvGrpSpPr>
        <p:grpSpPr>
          <a:xfrm>
            <a:off x="2805763" y="4509119"/>
            <a:ext cx="707077" cy="951971"/>
            <a:chOff x="357158" y="1839340"/>
            <a:chExt cx="1479545" cy="589528"/>
          </a:xfrm>
        </p:grpSpPr>
        <p:sp>
          <p:nvSpPr>
            <p:cNvPr id="834" name="矩形 833"/>
            <p:cNvSpPr/>
            <p:nvPr/>
          </p:nvSpPr>
          <p:spPr>
            <a:xfrm>
              <a:off x="357158" y="1857364"/>
              <a:ext cx="1393023" cy="571504"/>
            </a:xfrm>
            <a:prstGeom prst="rect">
              <a:avLst/>
            </a:prstGeom>
            <a:solidFill>
              <a:srgbClr val="F7964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35" name="矩形 834"/>
            <p:cNvSpPr/>
            <p:nvPr/>
          </p:nvSpPr>
          <p:spPr>
            <a:xfrm>
              <a:off x="357158" y="1839340"/>
              <a:ext cx="1479545" cy="57179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各举措</a:t>
              </a:r>
              <a:r>
                <a:rPr kumimoji="0" lang="zh-CN" altLang="en-US" sz="9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负责人</a:t>
              </a:r>
              <a:r>
                <a:rPr lang="zh-CN" altLang="en-US" sz="900" b="1" kern="0" dirty="0" smtClean="0">
                  <a:solidFill>
                    <a:sysClr val="windowText" lastClr="000000"/>
                  </a:solidFill>
                  <a:latin typeface="微软雅黑" pitchFamily="34" charset="-122"/>
                  <a:ea typeface="微软雅黑" pitchFamily="34" charset="-122"/>
                </a:rPr>
                <a:t>制定并回复战略举措“一盯六看”表</a:t>
              </a:r>
              <a:endPar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11" name="组合 135"/>
          <p:cNvGrpSpPr/>
          <p:nvPr/>
        </p:nvGrpSpPr>
        <p:grpSpPr>
          <a:xfrm>
            <a:off x="2864768" y="2420889"/>
            <a:ext cx="1440160" cy="702277"/>
            <a:chOff x="1145583" y="1962906"/>
            <a:chExt cx="4945733" cy="465963"/>
          </a:xfrm>
        </p:grpSpPr>
        <p:sp>
          <p:nvSpPr>
            <p:cNvPr id="202" name="矩形 201"/>
            <p:cNvSpPr/>
            <p:nvPr/>
          </p:nvSpPr>
          <p:spPr>
            <a:xfrm>
              <a:off x="1145586" y="1962906"/>
              <a:ext cx="1731008" cy="465962"/>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32" name="矩形 831"/>
            <p:cNvSpPr/>
            <p:nvPr/>
          </p:nvSpPr>
          <p:spPr>
            <a:xfrm>
              <a:off x="4113023" y="1962907"/>
              <a:ext cx="1731007" cy="465962"/>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33" name="矩形 832"/>
            <p:cNvSpPr/>
            <p:nvPr/>
          </p:nvSpPr>
          <p:spPr>
            <a:xfrm>
              <a:off x="4113023" y="2008178"/>
              <a:ext cx="1978293" cy="33694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企管专员按计划跟踪</a:t>
              </a:r>
              <a:endPar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201" name="矩形 200"/>
            <p:cNvSpPr/>
            <p:nvPr/>
          </p:nvSpPr>
          <p:spPr>
            <a:xfrm>
              <a:off x="1145583" y="1964061"/>
              <a:ext cx="1978294" cy="42884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战略举措完成情况更新通知</a:t>
              </a:r>
              <a:endPar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12" name="组合 150"/>
          <p:cNvGrpSpPr/>
          <p:nvPr/>
        </p:nvGrpSpPr>
        <p:grpSpPr>
          <a:xfrm>
            <a:off x="3834617" y="3246209"/>
            <a:ext cx="686335" cy="1107439"/>
            <a:chOff x="942947" y="1857364"/>
            <a:chExt cx="1994372" cy="571504"/>
          </a:xfrm>
          <a:solidFill>
            <a:srgbClr val="FFFF00"/>
          </a:solidFill>
        </p:grpSpPr>
        <p:sp>
          <p:nvSpPr>
            <p:cNvPr id="830" name="矩形 829"/>
            <p:cNvSpPr/>
            <p:nvPr/>
          </p:nvSpPr>
          <p:spPr>
            <a:xfrm>
              <a:off x="942947" y="1857364"/>
              <a:ext cx="1994372" cy="571504"/>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31" name="矩形 830"/>
            <p:cNvSpPr/>
            <p:nvPr/>
          </p:nvSpPr>
          <p:spPr>
            <a:xfrm>
              <a:off x="1054133" y="1984365"/>
              <a:ext cx="1883186" cy="262071"/>
            </a:xfrm>
            <a:prstGeom prst="rect">
              <a:avLst/>
            </a:prstGeom>
            <a:grp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现场沟通会（重要复杂举措）</a:t>
              </a:r>
              <a:endPar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13" name="组合 170"/>
          <p:cNvGrpSpPr/>
          <p:nvPr/>
        </p:nvGrpSpPr>
        <p:grpSpPr>
          <a:xfrm>
            <a:off x="2805763" y="1585051"/>
            <a:ext cx="1815624" cy="499920"/>
            <a:chOff x="942950" y="1857364"/>
            <a:chExt cx="2286219" cy="580473"/>
          </a:xfrm>
        </p:grpSpPr>
        <p:sp>
          <p:nvSpPr>
            <p:cNvPr id="826" name="矩形 825"/>
            <p:cNvSpPr/>
            <p:nvPr/>
          </p:nvSpPr>
          <p:spPr>
            <a:xfrm>
              <a:off x="942950" y="1857364"/>
              <a:ext cx="2286219" cy="571504"/>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27" name="矩形 826"/>
            <p:cNvSpPr/>
            <p:nvPr/>
          </p:nvSpPr>
          <p:spPr>
            <a:xfrm>
              <a:off x="942950" y="2008994"/>
              <a:ext cx="2286219" cy="42884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双方确认一致的“</a:t>
              </a:r>
              <a:r>
                <a:rPr kumimoji="0" lang="zh-CN" altLang="en-US"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一盯六看”跟踪表</a:t>
              </a:r>
              <a:endPar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14" name="组合 180"/>
          <p:cNvGrpSpPr/>
          <p:nvPr/>
        </p:nvGrpSpPr>
        <p:grpSpPr>
          <a:xfrm>
            <a:off x="2805763" y="905265"/>
            <a:ext cx="1815624" cy="492196"/>
            <a:chOff x="942950" y="1857364"/>
            <a:chExt cx="2286219" cy="571504"/>
          </a:xfrm>
        </p:grpSpPr>
        <p:sp>
          <p:nvSpPr>
            <p:cNvPr id="824" name="矩形 823"/>
            <p:cNvSpPr/>
            <p:nvPr/>
          </p:nvSpPr>
          <p:spPr>
            <a:xfrm>
              <a:off x="942950" y="1857364"/>
              <a:ext cx="2286219" cy="571504"/>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25" name="矩形 824"/>
            <p:cNvSpPr/>
            <p:nvPr/>
          </p:nvSpPr>
          <p:spPr>
            <a:xfrm>
              <a:off x="942950" y="2008994"/>
              <a:ext cx="2286219" cy="3209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形成月度战略举措监控报告</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cxnSp>
        <p:nvCxnSpPr>
          <p:cNvPr id="721" name="直接箭头连接符 720"/>
          <p:cNvCxnSpPr/>
          <p:nvPr/>
        </p:nvCxnSpPr>
        <p:spPr>
          <a:xfrm rot="5400000" flipH="1" flipV="1">
            <a:off x="3561440" y="1492091"/>
            <a:ext cx="184574" cy="1345"/>
          </a:xfrm>
          <a:prstGeom prst="straightConnector1">
            <a:avLst/>
          </a:prstGeom>
          <a:noFill/>
          <a:ln w="9525" cap="flat" cmpd="sng" algn="ctr">
            <a:solidFill>
              <a:sysClr val="windowText" lastClr="000000"/>
            </a:solidFill>
            <a:prstDash val="solid"/>
            <a:tailEnd type="arrow"/>
          </a:ln>
          <a:effectLst/>
        </p:spPr>
      </p:cxnSp>
      <p:grpSp>
        <p:nvGrpSpPr>
          <p:cNvPr id="15" name="组合 184"/>
          <p:cNvGrpSpPr/>
          <p:nvPr/>
        </p:nvGrpSpPr>
        <p:grpSpPr>
          <a:xfrm>
            <a:off x="4681908" y="3246208"/>
            <a:ext cx="786770" cy="1107439"/>
            <a:chOff x="942950" y="1857364"/>
            <a:chExt cx="2286219" cy="571504"/>
          </a:xfrm>
          <a:solidFill>
            <a:srgbClr val="FFFF00"/>
          </a:solidFill>
        </p:grpSpPr>
        <p:sp>
          <p:nvSpPr>
            <p:cNvPr id="822" name="矩形 821"/>
            <p:cNvSpPr/>
            <p:nvPr/>
          </p:nvSpPr>
          <p:spPr>
            <a:xfrm>
              <a:off x="942950" y="1857364"/>
              <a:ext cx="2286219" cy="571504"/>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23" name="矩形 822"/>
            <p:cNvSpPr/>
            <p:nvPr/>
          </p:nvSpPr>
          <p:spPr>
            <a:xfrm>
              <a:off x="942950" y="1984365"/>
              <a:ext cx="2286219" cy="313800"/>
            </a:xfrm>
            <a:prstGeom prst="rect">
              <a:avLst/>
            </a:prstGeom>
            <a:grp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问题分析解决会。输出解决方案</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6" name="组合 190"/>
          <p:cNvGrpSpPr/>
          <p:nvPr/>
        </p:nvGrpSpPr>
        <p:grpSpPr>
          <a:xfrm>
            <a:off x="4681908" y="4538220"/>
            <a:ext cx="786770" cy="922866"/>
            <a:chOff x="357158" y="1857364"/>
            <a:chExt cx="1393023" cy="571504"/>
          </a:xfrm>
        </p:grpSpPr>
        <p:sp>
          <p:nvSpPr>
            <p:cNvPr id="820" name="矩形 819"/>
            <p:cNvSpPr/>
            <p:nvPr/>
          </p:nvSpPr>
          <p:spPr>
            <a:xfrm>
              <a:off x="357158" y="1857364"/>
              <a:ext cx="1393023" cy="571504"/>
            </a:xfrm>
            <a:prstGeom prst="rect">
              <a:avLst/>
            </a:prstGeom>
            <a:solidFill>
              <a:srgbClr val="F7964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21" name="矩形 820"/>
            <p:cNvSpPr/>
            <p:nvPr/>
          </p:nvSpPr>
          <p:spPr>
            <a:xfrm>
              <a:off x="357158" y="1939007"/>
              <a:ext cx="1207286" cy="47925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各举措负责人根据方案和结论执行</a:t>
              </a:r>
            </a:p>
          </p:txBody>
        </p:sp>
      </p:grpSp>
      <p:cxnSp>
        <p:nvCxnSpPr>
          <p:cNvPr id="725" name="直接箭头连接符 724"/>
          <p:cNvCxnSpPr/>
          <p:nvPr/>
        </p:nvCxnSpPr>
        <p:spPr>
          <a:xfrm rot="5400000">
            <a:off x="4983007" y="4445946"/>
            <a:ext cx="184574" cy="1345"/>
          </a:xfrm>
          <a:prstGeom prst="straightConnector1">
            <a:avLst/>
          </a:prstGeom>
          <a:noFill/>
          <a:ln w="22225" cap="flat" cmpd="sng" algn="ctr">
            <a:solidFill>
              <a:srgbClr val="4F81BD">
                <a:shade val="95000"/>
                <a:satMod val="105000"/>
              </a:srgbClr>
            </a:solidFill>
            <a:prstDash val="lgDashDotDot"/>
            <a:tailEnd type="arrow"/>
          </a:ln>
          <a:effectLst/>
        </p:spPr>
      </p:cxnSp>
      <p:cxnSp>
        <p:nvCxnSpPr>
          <p:cNvPr id="726" name="直接连接符 725"/>
          <p:cNvCxnSpPr/>
          <p:nvPr/>
        </p:nvCxnSpPr>
        <p:spPr>
          <a:xfrm rot="5400000">
            <a:off x="3666096" y="3737732"/>
            <a:ext cx="5906300" cy="1345"/>
          </a:xfrm>
          <a:prstGeom prst="line">
            <a:avLst/>
          </a:prstGeom>
          <a:noFill/>
          <a:ln w="9525" cap="flat" cmpd="sng" algn="ctr">
            <a:solidFill>
              <a:srgbClr val="4F81BD">
                <a:shade val="95000"/>
                <a:satMod val="105000"/>
              </a:srgbClr>
            </a:solidFill>
            <a:prstDash val="dash"/>
          </a:ln>
          <a:effectLst/>
        </p:spPr>
      </p:cxnSp>
      <p:grpSp>
        <p:nvGrpSpPr>
          <p:cNvPr id="17" name="组合 197"/>
          <p:cNvGrpSpPr/>
          <p:nvPr/>
        </p:nvGrpSpPr>
        <p:grpSpPr>
          <a:xfrm>
            <a:off x="4681908" y="926398"/>
            <a:ext cx="1876145" cy="480776"/>
            <a:chOff x="942950" y="1857364"/>
            <a:chExt cx="1981390" cy="1018385"/>
          </a:xfrm>
        </p:grpSpPr>
        <p:sp>
          <p:nvSpPr>
            <p:cNvPr id="818" name="矩形 817"/>
            <p:cNvSpPr/>
            <p:nvPr/>
          </p:nvSpPr>
          <p:spPr>
            <a:xfrm>
              <a:off x="942950" y="1857364"/>
              <a:ext cx="1981390" cy="997811"/>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19" name="矩形 818"/>
            <p:cNvSpPr/>
            <p:nvPr/>
          </p:nvSpPr>
          <p:spPr>
            <a:xfrm>
              <a:off x="942950" y="1939006"/>
              <a:ext cx="1981390" cy="93674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收集经营指标，形成经营指标分析报告</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8" name="组合 200"/>
          <p:cNvGrpSpPr/>
          <p:nvPr/>
        </p:nvGrpSpPr>
        <p:grpSpPr>
          <a:xfrm>
            <a:off x="4742430" y="1585050"/>
            <a:ext cx="726249" cy="676768"/>
            <a:chOff x="942950" y="1857364"/>
            <a:chExt cx="1981390" cy="997811"/>
          </a:xfrm>
        </p:grpSpPr>
        <p:sp>
          <p:nvSpPr>
            <p:cNvPr id="816" name="矩形 815"/>
            <p:cNvSpPr/>
            <p:nvPr/>
          </p:nvSpPr>
          <p:spPr>
            <a:xfrm>
              <a:off x="942950" y="1857364"/>
              <a:ext cx="1981390" cy="997811"/>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17" name="矩形 816"/>
            <p:cNvSpPr/>
            <p:nvPr/>
          </p:nvSpPr>
          <p:spPr>
            <a:xfrm>
              <a:off x="942950" y="1939008"/>
              <a:ext cx="1981390" cy="89652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月度重点工作跟踪会选题</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19" name="组合 203"/>
          <p:cNvGrpSpPr/>
          <p:nvPr/>
        </p:nvGrpSpPr>
        <p:grpSpPr>
          <a:xfrm>
            <a:off x="5650241" y="1585050"/>
            <a:ext cx="907812" cy="676768"/>
            <a:chOff x="942950" y="1857364"/>
            <a:chExt cx="1981390" cy="997811"/>
          </a:xfrm>
        </p:grpSpPr>
        <p:sp>
          <p:nvSpPr>
            <p:cNvPr id="814" name="矩形 813"/>
            <p:cNvSpPr/>
            <p:nvPr/>
          </p:nvSpPr>
          <p:spPr>
            <a:xfrm>
              <a:off x="942950" y="1857364"/>
              <a:ext cx="1981390" cy="997811"/>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15" name="矩形 814"/>
            <p:cNvSpPr/>
            <p:nvPr/>
          </p:nvSpPr>
          <p:spPr>
            <a:xfrm>
              <a:off x="942950" y="1939008"/>
              <a:ext cx="1981390" cy="6520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查末端查实效报告</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cxnSp>
        <p:nvCxnSpPr>
          <p:cNvPr id="730" name="直接箭头连接符 729"/>
          <p:cNvCxnSpPr/>
          <p:nvPr/>
        </p:nvCxnSpPr>
        <p:spPr>
          <a:xfrm>
            <a:off x="5468679" y="1923435"/>
            <a:ext cx="181562" cy="1407"/>
          </a:xfrm>
          <a:prstGeom prst="straightConnector1">
            <a:avLst/>
          </a:prstGeom>
          <a:noFill/>
          <a:ln w="9525" cap="flat" cmpd="sng" algn="ctr">
            <a:solidFill>
              <a:sysClr val="windowText" lastClr="000000"/>
            </a:solidFill>
            <a:prstDash val="solid"/>
            <a:tailEnd type="arrow"/>
          </a:ln>
          <a:effectLst/>
        </p:spPr>
      </p:cxnSp>
      <p:grpSp>
        <p:nvGrpSpPr>
          <p:cNvPr id="20" name="组合 213"/>
          <p:cNvGrpSpPr/>
          <p:nvPr/>
        </p:nvGrpSpPr>
        <p:grpSpPr>
          <a:xfrm>
            <a:off x="5529199" y="4538223"/>
            <a:ext cx="726249" cy="1071582"/>
            <a:chOff x="357158" y="1857364"/>
            <a:chExt cx="1393023" cy="663599"/>
          </a:xfrm>
        </p:grpSpPr>
        <p:sp>
          <p:nvSpPr>
            <p:cNvPr id="812" name="矩形 811"/>
            <p:cNvSpPr/>
            <p:nvPr/>
          </p:nvSpPr>
          <p:spPr>
            <a:xfrm>
              <a:off x="357158" y="1857364"/>
              <a:ext cx="1393023" cy="571504"/>
            </a:xfrm>
            <a:prstGeom prst="rect">
              <a:avLst/>
            </a:prstGeom>
            <a:solidFill>
              <a:srgbClr val="F7964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13" name="矩形 812"/>
            <p:cNvSpPr/>
            <p:nvPr/>
          </p:nvSpPr>
          <p:spPr>
            <a:xfrm>
              <a:off x="357158" y="1939006"/>
              <a:ext cx="1207285" cy="58195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重点工作负责接通知后准备参会</a:t>
              </a:r>
            </a:p>
          </p:txBody>
        </p:sp>
      </p:grpSp>
      <p:cxnSp>
        <p:nvCxnSpPr>
          <p:cNvPr id="732" name="肘形连接符 155"/>
          <p:cNvCxnSpPr/>
          <p:nvPr/>
        </p:nvCxnSpPr>
        <p:spPr>
          <a:xfrm rot="16200000" flipH="1">
            <a:off x="5005361" y="2362011"/>
            <a:ext cx="381949" cy="181562"/>
          </a:xfrm>
          <a:prstGeom prst="bentConnector2">
            <a:avLst/>
          </a:prstGeom>
          <a:noFill/>
          <a:ln w="6350" cap="flat" cmpd="sng" algn="ctr">
            <a:solidFill>
              <a:sysClr val="windowText" lastClr="000000"/>
            </a:solidFill>
            <a:prstDash val="solid"/>
            <a:tailEnd type="arrow"/>
          </a:ln>
          <a:effectLst/>
        </p:spPr>
      </p:cxnSp>
      <p:grpSp>
        <p:nvGrpSpPr>
          <p:cNvPr id="21" name="组合 221"/>
          <p:cNvGrpSpPr/>
          <p:nvPr/>
        </p:nvGrpSpPr>
        <p:grpSpPr>
          <a:xfrm>
            <a:off x="5287116" y="2446391"/>
            <a:ext cx="786770" cy="676768"/>
            <a:chOff x="942950" y="1857364"/>
            <a:chExt cx="1981390" cy="997811"/>
          </a:xfrm>
        </p:grpSpPr>
        <p:sp>
          <p:nvSpPr>
            <p:cNvPr id="810" name="矩形 809"/>
            <p:cNvSpPr/>
            <p:nvPr/>
          </p:nvSpPr>
          <p:spPr>
            <a:xfrm>
              <a:off x="942950" y="1857364"/>
              <a:ext cx="1981390" cy="997811"/>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11" name="矩形 810"/>
            <p:cNvSpPr/>
            <p:nvPr/>
          </p:nvSpPr>
          <p:spPr>
            <a:xfrm>
              <a:off x="942950" y="1939008"/>
              <a:ext cx="1981390" cy="65201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月度重点工作跟踪通知</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cxnSp>
        <p:nvCxnSpPr>
          <p:cNvPr id="734" name="直接箭头连接符 733"/>
          <p:cNvCxnSpPr>
            <a:stCxn id="810" idx="2"/>
          </p:cNvCxnSpPr>
          <p:nvPr/>
        </p:nvCxnSpPr>
        <p:spPr>
          <a:xfrm rot="16200000" flipH="1">
            <a:off x="4995647" y="3808013"/>
            <a:ext cx="1374809" cy="5100"/>
          </a:xfrm>
          <a:prstGeom prst="straightConnector1">
            <a:avLst/>
          </a:prstGeom>
          <a:noFill/>
          <a:ln w="6350" cap="flat" cmpd="sng" algn="ctr">
            <a:solidFill>
              <a:sysClr val="windowText" lastClr="000000"/>
            </a:solidFill>
            <a:prstDash val="solid"/>
            <a:tailEnd type="arrow"/>
          </a:ln>
          <a:effectLst/>
        </p:spPr>
      </p:cxnSp>
      <p:grpSp>
        <p:nvGrpSpPr>
          <p:cNvPr id="22" name="组合 230"/>
          <p:cNvGrpSpPr/>
          <p:nvPr/>
        </p:nvGrpSpPr>
        <p:grpSpPr>
          <a:xfrm>
            <a:off x="5771283" y="3246208"/>
            <a:ext cx="726249" cy="1107439"/>
            <a:chOff x="942950" y="1857364"/>
            <a:chExt cx="2286219" cy="571504"/>
          </a:xfrm>
          <a:solidFill>
            <a:srgbClr val="FFFF00"/>
          </a:solidFill>
        </p:grpSpPr>
        <p:sp>
          <p:nvSpPr>
            <p:cNvPr id="808" name="矩形 807"/>
            <p:cNvSpPr/>
            <p:nvPr/>
          </p:nvSpPr>
          <p:spPr>
            <a:xfrm>
              <a:off x="942950" y="1857364"/>
              <a:ext cx="2286219" cy="571504"/>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09" name="矩形 808"/>
            <p:cNvSpPr/>
            <p:nvPr/>
          </p:nvSpPr>
          <p:spPr>
            <a:xfrm>
              <a:off x="942950" y="1984365"/>
              <a:ext cx="2286219" cy="313800"/>
            </a:xfrm>
            <a:prstGeom prst="rect">
              <a:avLst/>
            </a:prstGeom>
            <a:grp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重点工作跟踪会</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（总经理）</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cxnSp>
        <p:nvCxnSpPr>
          <p:cNvPr id="736" name="直接箭头连接符 735"/>
          <p:cNvCxnSpPr/>
          <p:nvPr/>
        </p:nvCxnSpPr>
        <p:spPr>
          <a:xfrm rot="5400000" flipH="1" flipV="1">
            <a:off x="5921079" y="4445946"/>
            <a:ext cx="184574" cy="1345"/>
          </a:xfrm>
          <a:prstGeom prst="straightConnector1">
            <a:avLst/>
          </a:prstGeom>
          <a:noFill/>
          <a:ln w="22225" cap="flat" cmpd="sng" algn="ctr">
            <a:solidFill>
              <a:srgbClr val="4F81BD">
                <a:shade val="95000"/>
                <a:satMod val="105000"/>
              </a:srgbClr>
            </a:solidFill>
            <a:prstDash val="solid"/>
            <a:tailEnd type="arrow"/>
          </a:ln>
          <a:effectLst/>
        </p:spPr>
      </p:cxnSp>
      <p:cxnSp>
        <p:nvCxnSpPr>
          <p:cNvPr id="737" name="直接箭头连接符 736"/>
          <p:cNvCxnSpPr/>
          <p:nvPr/>
        </p:nvCxnSpPr>
        <p:spPr>
          <a:xfrm rot="5400000">
            <a:off x="5856530" y="2721258"/>
            <a:ext cx="922866" cy="3987"/>
          </a:xfrm>
          <a:prstGeom prst="straightConnector1">
            <a:avLst/>
          </a:prstGeom>
          <a:noFill/>
          <a:ln w="6350" cap="flat" cmpd="sng" algn="ctr">
            <a:solidFill>
              <a:sysClr val="windowText" lastClr="000000"/>
            </a:solidFill>
            <a:prstDash val="solid"/>
            <a:tailEnd type="arrow"/>
          </a:ln>
          <a:effectLst/>
        </p:spPr>
      </p:cxnSp>
      <p:grpSp>
        <p:nvGrpSpPr>
          <p:cNvPr id="23" name="组合 239"/>
          <p:cNvGrpSpPr/>
          <p:nvPr/>
        </p:nvGrpSpPr>
        <p:grpSpPr>
          <a:xfrm>
            <a:off x="5529199" y="5522610"/>
            <a:ext cx="726249" cy="864145"/>
            <a:chOff x="357158" y="1781163"/>
            <a:chExt cx="1393023" cy="729736"/>
          </a:xfrm>
        </p:grpSpPr>
        <p:sp>
          <p:nvSpPr>
            <p:cNvPr id="806" name="矩形 805"/>
            <p:cNvSpPr/>
            <p:nvPr/>
          </p:nvSpPr>
          <p:spPr>
            <a:xfrm>
              <a:off x="357158" y="1781163"/>
              <a:ext cx="1393023" cy="571504"/>
            </a:xfrm>
            <a:prstGeom prst="rect">
              <a:avLst/>
            </a:prstGeom>
            <a:solidFill>
              <a:srgbClr val="F7964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07" name="矩形 806"/>
            <p:cNvSpPr/>
            <p:nvPr/>
          </p:nvSpPr>
          <p:spPr>
            <a:xfrm>
              <a:off x="473244" y="1857365"/>
              <a:ext cx="1207285" cy="65353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负责人根据会议决议执行</a:t>
              </a:r>
            </a:p>
          </p:txBody>
        </p:sp>
      </p:grpSp>
      <p:cxnSp>
        <p:nvCxnSpPr>
          <p:cNvPr id="739" name="肘形连接符 155"/>
          <p:cNvCxnSpPr/>
          <p:nvPr/>
        </p:nvCxnSpPr>
        <p:spPr>
          <a:xfrm rot="5400000">
            <a:off x="5583867" y="5042998"/>
            <a:ext cx="1489579" cy="146415"/>
          </a:xfrm>
          <a:prstGeom prst="bentConnector2">
            <a:avLst/>
          </a:prstGeom>
          <a:noFill/>
          <a:ln w="6350" cap="flat" cmpd="sng" algn="ctr">
            <a:solidFill>
              <a:sysClr val="windowText" lastClr="000000"/>
            </a:solidFill>
            <a:prstDash val="solid"/>
            <a:tailEnd type="arrow"/>
          </a:ln>
          <a:effectLst/>
        </p:spPr>
      </p:cxnSp>
      <p:sp>
        <p:nvSpPr>
          <p:cNvPr id="740" name="矩形 739"/>
          <p:cNvSpPr/>
          <p:nvPr/>
        </p:nvSpPr>
        <p:spPr>
          <a:xfrm>
            <a:off x="7007931" y="6392945"/>
            <a:ext cx="907839" cy="320619"/>
          </a:xfrm>
          <a:prstGeom prst="rect">
            <a:avLst/>
          </a:prstGeom>
        </p:spPr>
        <p:txBody>
          <a:bodyPr wrap="square" lIns="128016" tIns="64008" rIns="128016" bIns="6400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季度总结</a:t>
            </a:r>
          </a:p>
        </p:txBody>
      </p:sp>
      <p:grpSp>
        <p:nvGrpSpPr>
          <p:cNvPr id="24" name="组合 261"/>
          <p:cNvGrpSpPr/>
          <p:nvPr/>
        </p:nvGrpSpPr>
        <p:grpSpPr>
          <a:xfrm>
            <a:off x="142876" y="764704"/>
            <a:ext cx="9763124" cy="5949280"/>
            <a:chOff x="0" y="1228700"/>
            <a:chExt cx="10044138" cy="6716716"/>
          </a:xfrm>
        </p:grpSpPr>
        <p:cxnSp>
          <p:nvCxnSpPr>
            <p:cNvPr id="802" name="直接箭头连接符 801"/>
            <p:cNvCxnSpPr/>
            <p:nvPr/>
          </p:nvCxnSpPr>
          <p:spPr>
            <a:xfrm>
              <a:off x="0" y="3960849"/>
              <a:ext cx="10044138" cy="1544"/>
            </a:xfrm>
            <a:prstGeom prst="straightConnector1">
              <a:avLst/>
            </a:prstGeom>
            <a:noFill/>
            <a:ln w="6350" cap="rnd" cmpd="dbl" algn="ctr">
              <a:solidFill>
                <a:sysClr val="windowText" lastClr="000000"/>
              </a:solidFill>
              <a:prstDash val="solid"/>
              <a:tailEnd type="arrow"/>
            </a:ln>
            <a:effectLst/>
          </p:spPr>
        </p:cxnSp>
        <p:cxnSp>
          <p:nvCxnSpPr>
            <p:cNvPr id="803" name="直接箭头连接符 802"/>
            <p:cNvCxnSpPr/>
            <p:nvPr/>
          </p:nvCxnSpPr>
          <p:spPr>
            <a:xfrm>
              <a:off x="0" y="5419527"/>
              <a:ext cx="10044138" cy="1544"/>
            </a:xfrm>
            <a:prstGeom prst="straightConnector1">
              <a:avLst/>
            </a:prstGeom>
            <a:noFill/>
            <a:ln w="22225" cap="rnd" cmpd="dbl" algn="ctr">
              <a:solidFill>
                <a:sysClr val="windowText" lastClr="000000"/>
              </a:solidFill>
              <a:prstDash val="solid"/>
              <a:tailEnd type="arrow"/>
            </a:ln>
            <a:effectLst/>
          </p:spPr>
        </p:cxnSp>
        <p:cxnSp>
          <p:nvCxnSpPr>
            <p:cNvPr id="804" name="直接箭头连接符 803"/>
            <p:cNvCxnSpPr/>
            <p:nvPr/>
          </p:nvCxnSpPr>
          <p:spPr>
            <a:xfrm>
              <a:off x="0" y="1228700"/>
              <a:ext cx="10044138" cy="1544"/>
            </a:xfrm>
            <a:prstGeom prst="straightConnector1">
              <a:avLst/>
            </a:prstGeom>
            <a:noFill/>
            <a:ln w="22225" cap="rnd" cmpd="dbl" algn="ctr">
              <a:solidFill>
                <a:sysClr val="windowText" lastClr="000000"/>
              </a:solidFill>
              <a:prstDash val="solid"/>
              <a:tailEnd type="arrow"/>
            </a:ln>
            <a:effectLst/>
          </p:spPr>
        </p:cxnSp>
        <p:cxnSp>
          <p:nvCxnSpPr>
            <p:cNvPr id="805" name="直接箭头连接符 804"/>
            <p:cNvCxnSpPr/>
            <p:nvPr/>
          </p:nvCxnSpPr>
          <p:spPr>
            <a:xfrm>
              <a:off x="0" y="7943872"/>
              <a:ext cx="10044138" cy="1544"/>
            </a:xfrm>
            <a:prstGeom prst="straightConnector1">
              <a:avLst/>
            </a:prstGeom>
            <a:noFill/>
            <a:ln w="22225" cap="rnd" cmpd="dbl" algn="ctr">
              <a:solidFill>
                <a:sysClr val="windowText" lastClr="000000"/>
              </a:solidFill>
              <a:prstDash val="solid"/>
              <a:tailEnd type="arrow"/>
            </a:ln>
            <a:effectLst/>
          </p:spPr>
        </p:cxnSp>
      </p:grpSp>
      <p:grpSp>
        <p:nvGrpSpPr>
          <p:cNvPr id="25" name="组合 258"/>
          <p:cNvGrpSpPr/>
          <p:nvPr/>
        </p:nvGrpSpPr>
        <p:grpSpPr>
          <a:xfrm>
            <a:off x="142876" y="3295731"/>
            <a:ext cx="363098" cy="1138962"/>
            <a:chOff x="1071538" y="1857364"/>
            <a:chExt cx="1928826" cy="571504"/>
          </a:xfrm>
          <a:solidFill>
            <a:srgbClr val="FFFF00"/>
          </a:solidFill>
        </p:grpSpPr>
        <p:sp>
          <p:nvSpPr>
            <p:cNvPr id="800" name="矩形 799"/>
            <p:cNvSpPr/>
            <p:nvPr/>
          </p:nvSpPr>
          <p:spPr>
            <a:xfrm>
              <a:off x="1142976" y="1857364"/>
              <a:ext cx="1857388" cy="571504"/>
            </a:xfrm>
            <a:prstGeom prst="rect">
              <a:avLst/>
            </a:prstGeom>
            <a:grp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801" name="矩形 800"/>
            <p:cNvSpPr/>
            <p:nvPr/>
          </p:nvSpPr>
          <p:spPr>
            <a:xfrm>
              <a:off x="1071538" y="2000241"/>
              <a:ext cx="1871859" cy="388329"/>
            </a:xfrm>
            <a:prstGeom prst="rect">
              <a:avLst/>
            </a:prstGeom>
            <a:grp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互动活动</a:t>
              </a:r>
              <a:endPar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cxnSp>
        <p:nvCxnSpPr>
          <p:cNvPr id="743" name="直接连接符 742"/>
          <p:cNvCxnSpPr/>
          <p:nvPr/>
        </p:nvCxnSpPr>
        <p:spPr>
          <a:xfrm rot="5400000">
            <a:off x="5267588" y="3737732"/>
            <a:ext cx="5906300" cy="1345"/>
          </a:xfrm>
          <a:prstGeom prst="line">
            <a:avLst/>
          </a:prstGeom>
          <a:noFill/>
          <a:ln w="9525" cap="flat" cmpd="sng" algn="ctr">
            <a:solidFill>
              <a:srgbClr val="4F81BD">
                <a:shade val="95000"/>
                <a:satMod val="105000"/>
              </a:srgbClr>
            </a:solidFill>
            <a:prstDash val="dash"/>
          </a:ln>
          <a:effectLst/>
        </p:spPr>
      </p:cxnSp>
      <p:grpSp>
        <p:nvGrpSpPr>
          <p:cNvPr id="26" name="组合 264"/>
          <p:cNvGrpSpPr/>
          <p:nvPr/>
        </p:nvGrpSpPr>
        <p:grpSpPr>
          <a:xfrm>
            <a:off x="6677349" y="2473149"/>
            <a:ext cx="661164" cy="650723"/>
            <a:chOff x="942950" y="1857363"/>
            <a:chExt cx="2494057" cy="710451"/>
          </a:xfrm>
        </p:grpSpPr>
        <p:sp>
          <p:nvSpPr>
            <p:cNvPr id="798" name="矩形 797"/>
            <p:cNvSpPr/>
            <p:nvPr/>
          </p:nvSpPr>
          <p:spPr>
            <a:xfrm>
              <a:off x="942950" y="1857363"/>
              <a:ext cx="2286219" cy="690838"/>
            </a:xfrm>
            <a:prstGeom prst="rect">
              <a:avLst/>
            </a:prstGeom>
            <a:solidFill>
              <a:srgbClr val="4BACC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99" name="矩形 798"/>
            <p:cNvSpPr/>
            <p:nvPr/>
          </p:nvSpPr>
          <p:spPr>
            <a:xfrm>
              <a:off x="942950" y="1903931"/>
              <a:ext cx="2494057" cy="66388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季</a:t>
              </a:r>
              <a:r>
                <a:rPr kumimoji="0" lang="zh-CN" altLang="en-US" sz="9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度绩效会通知（模板）</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27" name="组合 267"/>
          <p:cNvGrpSpPr/>
          <p:nvPr/>
        </p:nvGrpSpPr>
        <p:grpSpPr>
          <a:xfrm>
            <a:off x="6677349" y="4538222"/>
            <a:ext cx="723923" cy="1478364"/>
            <a:chOff x="357156" y="1857363"/>
            <a:chExt cx="1388561" cy="915508"/>
          </a:xfrm>
        </p:grpSpPr>
        <p:sp>
          <p:nvSpPr>
            <p:cNvPr id="796" name="矩形 795"/>
            <p:cNvSpPr/>
            <p:nvPr/>
          </p:nvSpPr>
          <p:spPr>
            <a:xfrm>
              <a:off x="357158" y="1857363"/>
              <a:ext cx="1268183" cy="915508"/>
            </a:xfrm>
            <a:prstGeom prst="rect">
              <a:avLst/>
            </a:prstGeom>
            <a:solidFill>
              <a:srgbClr val="F7964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97" name="矩形 796"/>
            <p:cNvSpPr/>
            <p:nvPr/>
          </p:nvSpPr>
          <p:spPr>
            <a:xfrm>
              <a:off x="357156" y="1939007"/>
              <a:ext cx="1388561" cy="74332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各体系准备自评材料：</a:t>
              </a:r>
              <a:endParaRPr kumimoji="0" lang="en-US" altLang="zh-CN"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季</a:t>
              </a: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度绩效计分卡自评</a:t>
              </a:r>
              <a:endParaRPr kumimoji="0" lang="en-US" altLang="zh-CN"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季</a:t>
              </a: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度绩效自评报告</a:t>
              </a:r>
              <a:endPar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cxnSp>
        <p:nvCxnSpPr>
          <p:cNvPr id="746" name="直接箭头连接符 745"/>
          <p:cNvCxnSpPr/>
          <p:nvPr/>
        </p:nvCxnSpPr>
        <p:spPr>
          <a:xfrm rot="16200000" flipH="1">
            <a:off x="6157787" y="3808014"/>
            <a:ext cx="1374809" cy="5100"/>
          </a:xfrm>
          <a:prstGeom prst="straightConnector1">
            <a:avLst/>
          </a:prstGeom>
          <a:noFill/>
          <a:ln w="6350" cap="flat" cmpd="sng" algn="ctr">
            <a:solidFill>
              <a:sysClr val="windowText" lastClr="000000"/>
            </a:solidFill>
            <a:prstDash val="solid"/>
            <a:tailEnd type="arrow"/>
          </a:ln>
          <a:effectLst/>
        </p:spPr>
      </p:cxnSp>
      <p:grpSp>
        <p:nvGrpSpPr>
          <p:cNvPr id="28" name="组合 273"/>
          <p:cNvGrpSpPr/>
          <p:nvPr/>
        </p:nvGrpSpPr>
        <p:grpSpPr>
          <a:xfrm>
            <a:off x="6677350" y="1713839"/>
            <a:ext cx="723923" cy="696032"/>
            <a:chOff x="942950" y="1857364"/>
            <a:chExt cx="2169467" cy="997811"/>
          </a:xfrm>
        </p:grpSpPr>
        <p:sp>
          <p:nvSpPr>
            <p:cNvPr id="794" name="矩形 793"/>
            <p:cNvSpPr/>
            <p:nvPr/>
          </p:nvSpPr>
          <p:spPr>
            <a:xfrm>
              <a:off x="942950" y="1857364"/>
              <a:ext cx="1981390" cy="997811"/>
            </a:xfrm>
            <a:prstGeom prst="rect">
              <a:avLst/>
            </a:prstGeom>
            <a:solidFill>
              <a:srgbClr val="4BACC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95" name="矩形 794"/>
            <p:cNvSpPr/>
            <p:nvPr/>
          </p:nvSpPr>
          <p:spPr>
            <a:xfrm>
              <a:off x="942950" y="1939007"/>
              <a:ext cx="2169467" cy="728012"/>
            </a:xfrm>
            <a:prstGeom prst="rect">
              <a:avLst/>
            </a:prstGeom>
            <a:ln>
              <a:no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各体系计分卡第三方评价</a:t>
              </a:r>
              <a:endPar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29" name="组合 277"/>
          <p:cNvGrpSpPr/>
          <p:nvPr/>
        </p:nvGrpSpPr>
        <p:grpSpPr>
          <a:xfrm>
            <a:off x="7393611" y="1713836"/>
            <a:ext cx="727742" cy="829450"/>
            <a:chOff x="942950" y="1857362"/>
            <a:chExt cx="2180912" cy="1517732"/>
          </a:xfrm>
        </p:grpSpPr>
        <p:sp>
          <p:nvSpPr>
            <p:cNvPr id="792" name="矩形 791"/>
            <p:cNvSpPr/>
            <p:nvPr/>
          </p:nvSpPr>
          <p:spPr>
            <a:xfrm>
              <a:off x="942950" y="1857362"/>
              <a:ext cx="1981390" cy="1273604"/>
            </a:xfrm>
            <a:prstGeom prst="rect">
              <a:avLst/>
            </a:prstGeom>
            <a:solidFill>
              <a:srgbClr val="4BACC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93" name="矩形 792"/>
            <p:cNvSpPr/>
            <p:nvPr/>
          </p:nvSpPr>
          <p:spPr>
            <a:xfrm>
              <a:off x="942950" y="1939008"/>
              <a:ext cx="2180912" cy="1436086"/>
            </a:xfrm>
            <a:prstGeom prst="rect">
              <a:avLst/>
            </a:prstGeom>
            <a:ln>
              <a:no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各战略举措“一盯六看”跟踪表</a:t>
              </a:r>
              <a:endParaRPr kumimoji="0" lang="en-US" altLang="zh-CN" sz="9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30" name="组合 280"/>
          <p:cNvGrpSpPr/>
          <p:nvPr/>
        </p:nvGrpSpPr>
        <p:grpSpPr>
          <a:xfrm>
            <a:off x="7393611" y="1081083"/>
            <a:ext cx="661164" cy="654665"/>
            <a:chOff x="942950" y="1857364"/>
            <a:chExt cx="1981390" cy="1147064"/>
          </a:xfrm>
        </p:grpSpPr>
        <p:sp>
          <p:nvSpPr>
            <p:cNvPr id="790" name="矩形 789"/>
            <p:cNvSpPr/>
            <p:nvPr/>
          </p:nvSpPr>
          <p:spPr>
            <a:xfrm>
              <a:off x="942950" y="1857364"/>
              <a:ext cx="1981390" cy="997811"/>
            </a:xfrm>
            <a:prstGeom prst="rect">
              <a:avLst/>
            </a:prstGeom>
            <a:solidFill>
              <a:srgbClr val="4BACC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91" name="矩形 790"/>
            <p:cNvSpPr/>
            <p:nvPr/>
          </p:nvSpPr>
          <p:spPr>
            <a:xfrm>
              <a:off x="942950" y="1939005"/>
              <a:ext cx="1908007" cy="1065423"/>
            </a:xfrm>
            <a:prstGeom prst="rect">
              <a:avLst/>
            </a:prstGeom>
            <a:ln>
              <a:no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季度战略推进报告</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grpSp>
        <p:nvGrpSpPr>
          <p:cNvPr id="31" name="组合 283"/>
          <p:cNvGrpSpPr/>
          <p:nvPr/>
        </p:nvGrpSpPr>
        <p:grpSpPr>
          <a:xfrm>
            <a:off x="6677350" y="1081082"/>
            <a:ext cx="723923" cy="569481"/>
            <a:chOff x="942947" y="1857364"/>
            <a:chExt cx="2169467" cy="997811"/>
          </a:xfrm>
        </p:grpSpPr>
        <p:sp>
          <p:nvSpPr>
            <p:cNvPr id="788" name="矩形 787"/>
            <p:cNvSpPr/>
            <p:nvPr/>
          </p:nvSpPr>
          <p:spPr>
            <a:xfrm>
              <a:off x="942950" y="1857364"/>
              <a:ext cx="1981390" cy="997811"/>
            </a:xfrm>
            <a:prstGeom prst="rect">
              <a:avLst/>
            </a:prstGeom>
            <a:solidFill>
              <a:srgbClr val="4BACC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89" name="矩形 788"/>
            <p:cNvSpPr/>
            <p:nvPr/>
          </p:nvSpPr>
          <p:spPr>
            <a:xfrm>
              <a:off x="942947" y="1939007"/>
              <a:ext cx="2169467" cy="889792"/>
            </a:xfrm>
            <a:prstGeom prst="rect">
              <a:avLst/>
            </a:prstGeom>
            <a:ln>
              <a:no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季度经营指标分析报告</a:t>
              </a:r>
              <a:endPar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
        <p:nvSpPr>
          <p:cNvPr id="751" name="TextBox 750"/>
          <p:cNvSpPr txBox="1"/>
          <p:nvPr/>
        </p:nvSpPr>
        <p:spPr>
          <a:xfrm>
            <a:off x="6732448" y="827980"/>
            <a:ext cx="1212135" cy="2763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企</a:t>
            </a:r>
            <a:r>
              <a:rPr kumimoji="0" lang="zh-CN" altLang="en-US" sz="9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管绩效汇报会材料</a:t>
            </a:r>
            <a:endPar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752" name="肘形连接符 155"/>
          <p:cNvCxnSpPr>
            <a:stCxn id="796" idx="3"/>
            <a:endCxn id="687" idx="2"/>
          </p:cNvCxnSpPr>
          <p:nvPr/>
        </p:nvCxnSpPr>
        <p:spPr>
          <a:xfrm flipV="1">
            <a:off x="7338516" y="2473147"/>
            <a:ext cx="27549" cy="2804255"/>
          </a:xfrm>
          <a:prstGeom prst="bentConnector2">
            <a:avLst/>
          </a:prstGeom>
          <a:noFill/>
          <a:ln w="6350" cap="flat" cmpd="sng" algn="ctr">
            <a:solidFill>
              <a:sysClr val="windowText" lastClr="000000"/>
            </a:solidFill>
            <a:prstDash val="dash"/>
            <a:tailEnd type="arrow"/>
          </a:ln>
          <a:effectLst/>
        </p:spPr>
      </p:cxnSp>
      <p:grpSp>
        <p:nvGrpSpPr>
          <p:cNvPr id="738" name="组合 291"/>
          <p:cNvGrpSpPr/>
          <p:nvPr/>
        </p:nvGrpSpPr>
        <p:grpSpPr>
          <a:xfrm>
            <a:off x="7393614" y="3246208"/>
            <a:ext cx="726249" cy="1107439"/>
            <a:chOff x="942950" y="1857364"/>
            <a:chExt cx="2286219" cy="571504"/>
          </a:xfrm>
          <a:solidFill>
            <a:srgbClr val="FFFF00"/>
          </a:solidFill>
        </p:grpSpPr>
        <p:sp>
          <p:nvSpPr>
            <p:cNvPr id="786" name="矩形 785"/>
            <p:cNvSpPr/>
            <p:nvPr/>
          </p:nvSpPr>
          <p:spPr>
            <a:xfrm>
              <a:off x="942950" y="1857364"/>
              <a:ext cx="2286219" cy="571504"/>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87" name="矩形 786"/>
            <p:cNvSpPr/>
            <p:nvPr/>
          </p:nvSpPr>
          <p:spPr>
            <a:xfrm>
              <a:off x="942950" y="1984365"/>
              <a:ext cx="2286219" cy="228218"/>
            </a:xfrm>
            <a:prstGeom prst="rect">
              <a:avLst/>
            </a:prstGeom>
            <a:grp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季度绩效汇报会</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cxnSp>
        <p:nvCxnSpPr>
          <p:cNvPr id="754" name="直接箭头连接符 753"/>
          <p:cNvCxnSpPr/>
          <p:nvPr/>
        </p:nvCxnSpPr>
        <p:spPr>
          <a:xfrm rot="16200000" flipH="1">
            <a:off x="7352720" y="2852801"/>
            <a:ext cx="632758" cy="1"/>
          </a:xfrm>
          <a:prstGeom prst="straightConnector1">
            <a:avLst/>
          </a:prstGeom>
          <a:noFill/>
          <a:ln w="6350" cap="flat" cmpd="sng" algn="ctr">
            <a:solidFill>
              <a:sysClr val="windowText" lastClr="000000"/>
            </a:solidFill>
            <a:prstDash val="solid"/>
            <a:tailEnd type="arrow"/>
          </a:ln>
          <a:effectLst/>
        </p:spPr>
      </p:cxnSp>
      <p:cxnSp>
        <p:nvCxnSpPr>
          <p:cNvPr id="755" name="肘形连接符 155"/>
          <p:cNvCxnSpPr>
            <a:stCxn id="796" idx="3"/>
            <a:endCxn id="786" idx="2"/>
          </p:cNvCxnSpPr>
          <p:nvPr/>
        </p:nvCxnSpPr>
        <p:spPr>
          <a:xfrm flipV="1">
            <a:off x="7338517" y="4353647"/>
            <a:ext cx="418223" cy="923755"/>
          </a:xfrm>
          <a:prstGeom prst="bentConnector2">
            <a:avLst/>
          </a:prstGeom>
          <a:noFill/>
          <a:ln w="6350" cap="flat" cmpd="sng" algn="ctr">
            <a:solidFill>
              <a:sysClr val="windowText" lastClr="000000"/>
            </a:solidFill>
            <a:prstDash val="solid"/>
            <a:tailEnd type="arrow"/>
          </a:ln>
          <a:effectLst/>
        </p:spPr>
      </p:cxnSp>
      <p:grpSp>
        <p:nvGrpSpPr>
          <p:cNvPr id="741" name="组合 302"/>
          <p:cNvGrpSpPr/>
          <p:nvPr/>
        </p:nvGrpSpPr>
        <p:grpSpPr>
          <a:xfrm>
            <a:off x="7448710" y="5522610"/>
            <a:ext cx="726249" cy="864145"/>
            <a:chOff x="357158" y="1781163"/>
            <a:chExt cx="1393023" cy="729736"/>
          </a:xfrm>
        </p:grpSpPr>
        <p:sp>
          <p:nvSpPr>
            <p:cNvPr id="784" name="矩形 783"/>
            <p:cNvSpPr/>
            <p:nvPr/>
          </p:nvSpPr>
          <p:spPr>
            <a:xfrm>
              <a:off x="357158" y="1781163"/>
              <a:ext cx="1393023" cy="571504"/>
            </a:xfrm>
            <a:prstGeom prst="rect">
              <a:avLst/>
            </a:prstGeom>
            <a:solidFill>
              <a:srgbClr val="F7964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85" name="矩形 784"/>
            <p:cNvSpPr/>
            <p:nvPr/>
          </p:nvSpPr>
          <p:spPr>
            <a:xfrm>
              <a:off x="473244" y="1857365"/>
              <a:ext cx="1207285" cy="65353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负责人根据会</a:t>
              </a:r>
              <a:r>
                <a:rPr kumimoji="0" lang="zh-CN" altLang="en-US" sz="9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议纪要执</a:t>
              </a: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行</a:t>
              </a:r>
            </a:p>
          </p:txBody>
        </p:sp>
      </p:grpSp>
      <p:cxnSp>
        <p:nvCxnSpPr>
          <p:cNvPr id="757" name="肘形连接符 155"/>
          <p:cNvCxnSpPr>
            <a:endCxn id="784" idx="0"/>
          </p:cNvCxnSpPr>
          <p:nvPr/>
        </p:nvCxnSpPr>
        <p:spPr>
          <a:xfrm rot="5400000">
            <a:off x="7320723" y="4862529"/>
            <a:ext cx="1151194" cy="168970"/>
          </a:xfrm>
          <a:prstGeom prst="bentConnector3">
            <a:avLst>
              <a:gd name="adj1" fmla="val 50000"/>
            </a:avLst>
          </a:prstGeom>
          <a:noFill/>
          <a:ln w="6350" cap="flat" cmpd="sng" algn="ctr">
            <a:solidFill>
              <a:sysClr val="windowText" lastClr="000000"/>
            </a:solidFill>
            <a:prstDash val="solid"/>
            <a:tailEnd type="arrow"/>
          </a:ln>
          <a:effectLst/>
        </p:spPr>
      </p:cxnSp>
      <p:sp>
        <p:nvSpPr>
          <p:cNvPr id="758" name="矩形 757"/>
          <p:cNvSpPr/>
          <p:nvPr/>
        </p:nvSpPr>
        <p:spPr>
          <a:xfrm>
            <a:off x="8275166" y="6332963"/>
            <a:ext cx="1487621" cy="316378"/>
          </a:xfrm>
          <a:prstGeom prst="rect">
            <a:avLst/>
          </a:prstGeom>
          <a:solidFill>
            <a:srgbClr val="9BBB59"/>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59" name="矩形 758"/>
          <p:cNvSpPr/>
          <p:nvPr/>
        </p:nvSpPr>
        <p:spPr>
          <a:xfrm>
            <a:off x="8605749" y="6392945"/>
            <a:ext cx="907839" cy="320619"/>
          </a:xfrm>
          <a:prstGeom prst="rect">
            <a:avLst/>
          </a:prstGeom>
        </p:spPr>
        <p:txBody>
          <a:bodyPr wrap="square" lIns="128016" tIns="64008" rIns="128016" bIns="6400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年度总结</a:t>
            </a:r>
            <a:endPar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760" name="矩形 759"/>
          <p:cNvSpPr/>
          <p:nvPr/>
        </p:nvSpPr>
        <p:spPr>
          <a:xfrm>
            <a:off x="8275166" y="2093493"/>
            <a:ext cx="1487621" cy="1012411"/>
          </a:xfrm>
          <a:prstGeom prst="rect">
            <a:avLst/>
          </a:prstGeom>
          <a:solidFill>
            <a:srgbClr val="1F497D">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61" name="矩形 760"/>
          <p:cNvSpPr/>
          <p:nvPr/>
        </p:nvSpPr>
        <p:spPr>
          <a:xfrm>
            <a:off x="8361941" y="6332963"/>
            <a:ext cx="1487621" cy="316378"/>
          </a:xfrm>
          <a:prstGeom prst="rect">
            <a:avLst/>
          </a:prstGeom>
          <a:solidFill>
            <a:srgbClr val="9BBB59"/>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62" name="矩形 761"/>
          <p:cNvSpPr/>
          <p:nvPr/>
        </p:nvSpPr>
        <p:spPr>
          <a:xfrm>
            <a:off x="8692524" y="6392946"/>
            <a:ext cx="907839" cy="320619"/>
          </a:xfrm>
          <a:prstGeom prst="rect">
            <a:avLst/>
          </a:prstGeom>
        </p:spPr>
        <p:txBody>
          <a:bodyPr wrap="square" lIns="128016" tIns="64008" rIns="128016" bIns="64008">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季度总结</a:t>
            </a:r>
          </a:p>
        </p:txBody>
      </p:sp>
      <p:cxnSp>
        <p:nvCxnSpPr>
          <p:cNvPr id="763" name="直接连接符 762"/>
          <p:cNvCxnSpPr/>
          <p:nvPr/>
        </p:nvCxnSpPr>
        <p:spPr>
          <a:xfrm rot="5400000">
            <a:off x="6952183" y="3737732"/>
            <a:ext cx="5906300" cy="1345"/>
          </a:xfrm>
          <a:prstGeom prst="line">
            <a:avLst/>
          </a:prstGeom>
          <a:noFill/>
          <a:ln w="9525" cap="flat" cmpd="sng" algn="ctr">
            <a:solidFill>
              <a:srgbClr val="4F81BD">
                <a:shade val="95000"/>
                <a:satMod val="105000"/>
              </a:srgbClr>
            </a:solidFill>
            <a:prstDash val="dash"/>
          </a:ln>
          <a:effectLst/>
        </p:spPr>
      </p:cxnSp>
      <p:grpSp>
        <p:nvGrpSpPr>
          <p:cNvPr id="742" name="组合 327"/>
          <p:cNvGrpSpPr/>
          <p:nvPr/>
        </p:nvGrpSpPr>
        <p:grpSpPr>
          <a:xfrm>
            <a:off x="8985456" y="2346596"/>
            <a:ext cx="859479" cy="569480"/>
            <a:chOff x="759925" y="1857364"/>
            <a:chExt cx="2575703" cy="997811"/>
          </a:xfrm>
        </p:grpSpPr>
        <p:sp>
          <p:nvSpPr>
            <p:cNvPr id="782" name="矩形 781"/>
            <p:cNvSpPr/>
            <p:nvPr/>
          </p:nvSpPr>
          <p:spPr>
            <a:xfrm>
              <a:off x="942950" y="1857364"/>
              <a:ext cx="1981390" cy="997811"/>
            </a:xfrm>
            <a:prstGeom prst="rect">
              <a:avLst/>
            </a:prstGeom>
            <a:solidFill>
              <a:srgbClr val="4BACC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83" name="矩形 782"/>
            <p:cNvSpPr/>
            <p:nvPr/>
          </p:nvSpPr>
          <p:spPr>
            <a:xfrm>
              <a:off x="759925" y="1939005"/>
              <a:ext cx="2575703" cy="889793"/>
            </a:xfrm>
            <a:prstGeom prst="rect">
              <a:avLst/>
            </a:prstGeom>
            <a:ln>
              <a:no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年度战略回顾和推进策略报告</a:t>
              </a:r>
              <a:endPar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grpSp>
        <p:nvGrpSpPr>
          <p:cNvPr id="744" name="组合 330"/>
          <p:cNvGrpSpPr/>
          <p:nvPr/>
        </p:nvGrpSpPr>
        <p:grpSpPr>
          <a:xfrm>
            <a:off x="8265375" y="2346596"/>
            <a:ext cx="792088" cy="569480"/>
            <a:chOff x="748480" y="1857364"/>
            <a:chExt cx="2373747" cy="997811"/>
          </a:xfrm>
        </p:grpSpPr>
        <p:sp>
          <p:nvSpPr>
            <p:cNvPr id="780" name="矩形 779"/>
            <p:cNvSpPr/>
            <p:nvPr/>
          </p:nvSpPr>
          <p:spPr>
            <a:xfrm>
              <a:off x="942950" y="1857364"/>
              <a:ext cx="1981390" cy="997811"/>
            </a:xfrm>
            <a:prstGeom prst="rect">
              <a:avLst/>
            </a:prstGeom>
            <a:solidFill>
              <a:srgbClr val="4BACC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81" name="矩形 780"/>
            <p:cNvSpPr/>
            <p:nvPr/>
          </p:nvSpPr>
          <p:spPr>
            <a:xfrm>
              <a:off x="748480" y="1939005"/>
              <a:ext cx="2373747" cy="889793"/>
            </a:xfrm>
            <a:prstGeom prst="rect">
              <a:avLst/>
            </a:prstGeom>
            <a:ln>
              <a:no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年度总结和下年度重点工作报告</a:t>
              </a:r>
              <a:endParaRPr kumimoji="0" lang="en-US" altLang="zh-CN" sz="9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grpSp>
      <p:sp>
        <p:nvSpPr>
          <p:cNvPr id="766" name="TextBox 765"/>
          <p:cNvSpPr txBox="1"/>
          <p:nvPr/>
        </p:nvSpPr>
        <p:spPr>
          <a:xfrm>
            <a:off x="8385364" y="2093494"/>
            <a:ext cx="1212136" cy="2763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企</a:t>
            </a:r>
            <a:r>
              <a:rPr kumimoji="0" lang="zh-CN" altLang="en-US" sz="9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管报告的材料</a:t>
            </a:r>
            <a:endPar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nvGrpSpPr>
          <p:cNvPr id="745" name="组合 335"/>
          <p:cNvGrpSpPr/>
          <p:nvPr/>
        </p:nvGrpSpPr>
        <p:grpSpPr>
          <a:xfrm>
            <a:off x="8495558" y="3359007"/>
            <a:ext cx="1101941" cy="949135"/>
            <a:chOff x="942950" y="1857364"/>
            <a:chExt cx="2286219" cy="571504"/>
          </a:xfrm>
          <a:solidFill>
            <a:srgbClr val="FFFF00"/>
          </a:solidFill>
        </p:grpSpPr>
        <p:sp>
          <p:nvSpPr>
            <p:cNvPr id="778" name="矩形 777"/>
            <p:cNvSpPr/>
            <p:nvPr/>
          </p:nvSpPr>
          <p:spPr>
            <a:xfrm>
              <a:off x="942950" y="1857364"/>
              <a:ext cx="2286219" cy="571504"/>
            </a:xfrm>
            <a:prstGeom prst="rect">
              <a:avLst/>
            </a:prstGeom>
            <a:grpFill/>
            <a:ln w="25400" cap="flat" cmpd="sng" algn="ctr">
              <a:no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79" name="矩形 778"/>
            <p:cNvSpPr/>
            <p:nvPr/>
          </p:nvSpPr>
          <p:spPr>
            <a:xfrm>
              <a:off x="942950" y="2020634"/>
              <a:ext cx="2286219" cy="166426"/>
            </a:xfrm>
            <a:prstGeom prst="rect">
              <a:avLst/>
            </a:prstGeom>
            <a:grpFill/>
            <a:ln>
              <a:noFill/>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年度经济工作会议</a:t>
              </a:r>
              <a:endParaRPr kumimoji="0" lang="en-US" altLang="zh-CN" sz="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grpSp>
      <p:cxnSp>
        <p:nvCxnSpPr>
          <p:cNvPr id="768" name="直接箭头连接符 767"/>
          <p:cNvCxnSpPr/>
          <p:nvPr/>
        </p:nvCxnSpPr>
        <p:spPr>
          <a:xfrm rot="16200000" flipH="1">
            <a:off x="8864880" y="3232455"/>
            <a:ext cx="253104" cy="2"/>
          </a:xfrm>
          <a:prstGeom prst="straightConnector1">
            <a:avLst/>
          </a:prstGeom>
          <a:noFill/>
          <a:ln w="22225" cap="flat" cmpd="sng" algn="ctr">
            <a:solidFill>
              <a:sysClr val="windowText" lastClr="000000"/>
            </a:solidFill>
            <a:prstDash val="solid"/>
            <a:tailEnd type="arrow"/>
          </a:ln>
          <a:effectLst/>
        </p:spPr>
      </p:cxnSp>
      <p:grpSp>
        <p:nvGrpSpPr>
          <p:cNvPr id="747" name="组合 340"/>
          <p:cNvGrpSpPr/>
          <p:nvPr/>
        </p:nvGrpSpPr>
        <p:grpSpPr>
          <a:xfrm>
            <a:off x="8605752" y="4877620"/>
            <a:ext cx="726249" cy="698308"/>
            <a:chOff x="357158" y="1781163"/>
            <a:chExt cx="1393023" cy="589693"/>
          </a:xfrm>
        </p:grpSpPr>
        <p:sp>
          <p:nvSpPr>
            <p:cNvPr id="776" name="矩形 775"/>
            <p:cNvSpPr/>
            <p:nvPr/>
          </p:nvSpPr>
          <p:spPr>
            <a:xfrm>
              <a:off x="357158" y="1781163"/>
              <a:ext cx="1393023" cy="571504"/>
            </a:xfrm>
            <a:prstGeom prst="rect">
              <a:avLst/>
            </a:prstGeom>
            <a:solidFill>
              <a:srgbClr val="F79646">
                <a:lumMod val="40000"/>
                <a:lumOff val="60000"/>
              </a:srgbClr>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77" name="矩形 776"/>
            <p:cNvSpPr/>
            <p:nvPr/>
          </p:nvSpPr>
          <p:spPr>
            <a:xfrm>
              <a:off x="473244" y="1857365"/>
              <a:ext cx="1207285" cy="51349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负责人根据会</a:t>
              </a:r>
              <a:r>
                <a:rPr kumimoji="0" lang="zh-CN" altLang="en-US" sz="9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议</a:t>
              </a:r>
              <a:r>
                <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要求</a:t>
              </a:r>
            </a:p>
          </p:txBody>
        </p:sp>
      </p:grpSp>
      <p:sp>
        <p:nvSpPr>
          <p:cNvPr id="770" name="矩形 769"/>
          <p:cNvSpPr/>
          <p:nvPr/>
        </p:nvSpPr>
        <p:spPr>
          <a:xfrm>
            <a:off x="8275169" y="827980"/>
            <a:ext cx="661164" cy="949135"/>
          </a:xfrm>
          <a:prstGeom prst="rect">
            <a:avLst/>
          </a:prstGeom>
          <a:solidFill>
            <a:srgbClr val="1F497D">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71" name="矩形 770"/>
          <p:cNvSpPr/>
          <p:nvPr/>
        </p:nvSpPr>
        <p:spPr>
          <a:xfrm>
            <a:off x="9046527" y="827980"/>
            <a:ext cx="661164" cy="949135"/>
          </a:xfrm>
          <a:prstGeom prst="rect">
            <a:avLst/>
          </a:prstGeom>
          <a:solidFill>
            <a:srgbClr val="1F497D">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 b="0"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772" name="TextBox 771"/>
          <p:cNvSpPr txBox="1"/>
          <p:nvPr/>
        </p:nvSpPr>
        <p:spPr>
          <a:xfrm>
            <a:off x="8330269" y="877499"/>
            <a:ext cx="583181" cy="7848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年</a:t>
            </a:r>
            <a:r>
              <a:rPr kumimoji="0" lang="zh-CN" altLang="en-US" sz="9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度绩效汇报会（末季度汇报会）</a:t>
            </a:r>
            <a:endParaRPr kumimoji="0" lang="zh-CN" altLang="en-US" sz="9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773" name="TextBox 772"/>
          <p:cNvSpPr txBox="1"/>
          <p:nvPr/>
        </p:nvSpPr>
        <p:spPr>
          <a:xfrm>
            <a:off x="9046530" y="977789"/>
            <a:ext cx="661164" cy="77390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年度战略回顾和制定（见前文）</a:t>
            </a:r>
            <a:endParaRPr kumimoji="0" lang="zh-CN" altLang="en-US" sz="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cxnSp>
        <p:nvCxnSpPr>
          <p:cNvPr id="774" name="肘形连接符 155"/>
          <p:cNvCxnSpPr>
            <a:stCxn id="770" idx="2"/>
            <a:endCxn id="766" idx="0"/>
          </p:cNvCxnSpPr>
          <p:nvPr/>
        </p:nvCxnSpPr>
        <p:spPr>
          <a:xfrm rot="16200000" flipH="1">
            <a:off x="8640409" y="1742466"/>
            <a:ext cx="316378" cy="385681"/>
          </a:xfrm>
          <a:prstGeom prst="bentConnector3">
            <a:avLst>
              <a:gd name="adj1" fmla="val 50000"/>
            </a:avLst>
          </a:prstGeom>
          <a:noFill/>
          <a:ln w="6350" cap="flat" cmpd="sng" algn="ctr">
            <a:solidFill>
              <a:sysClr val="windowText" lastClr="000000"/>
            </a:solidFill>
            <a:prstDash val="solid"/>
            <a:tailEnd type="arrow"/>
          </a:ln>
          <a:effectLst/>
        </p:spPr>
      </p:cxnSp>
      <p:cxnSp>
        <p:nvCxnSpPr>
          <p:cNvPr id="775" name="肘形连接符 155"/>
          <p:cNvCxnSpPr>
            <a:stCxn id="771" idx="2"/>
            <a:endCxn id="766" idx="0"/>
          </p:cNvCxnSpPr>
          <p:nvPr/>
        </p:nvCxnSpPr>
        <p:spPr>
          <a:xfrm rot="5400000">
            <a:off x="9026098" y="1742464"/>
            <a:ext cx="316378" cy="385679"/>
          </a:xfrm>
          <a:prstGeom prst="bentConnector3">
            <a:avLst>
              <a:gd name="adj1" fmla="val 50000"/>
            </a:avLst>
          </a:prstGeom>
          <a:noFill/>
          <a:ln w="6350" cap="flat" cmpd="sng" algn="ctr">
            <a:solidFill>
              <a:sysClr val="windowText" lastClr="000000"/>
            </a:solidFill>
            <a:prstDash val="solid"/>
            <a:tailEnd type="arrow"/>
          </a:ln>
          <a:effectLst/>
        </p:spPr>
      </p:cxnSp>
      <p:cxnSp>
        <p:nvCxnSpPr>
          <p:cNvPr id="858" name="形状 857"/>
          <p:cNvCxnSpPr>
            <a:stCxn id="835" idx="3"/>
            <a:endCxn id="830" idx="2"/>
          </p:cNvCxnSpPr>
          <p:nvPr/>
        </p:nvCxnSpPr>
        <p:spPr bwMode="auto">
          <a:xfrm flipV="1">
            <a:off x="3512840" y="4353647"/>
            <a:ext cx="664945" cy="617138"/>
          </a:xfrm>
          <a:prstGeom prst="bentConnector2">
            <a:avLst/>
          </a:prstGeom>
          <a:noFill/>
          <a:ln w="6350" cap="flat" cmpd="sng" algn="ctr">
            <a:solidFill>
              <a:sysClr val="windowText" lastClr="000000"/>
            </a:solidFill>
            <a:prstDash val="solid"/>
            <a:headEnd type="arrow"/>
            <a:tailEnd type="arrow"/>
          </a:ln>
          <a:effectLst/>
        </p:spPr>
      </p:cxnSp>
      <p:cxnSp>
        <p:nvCxnSpPr>
          <p:cNvPr id="870" name="肘形连接符 869"/>
          <p:cNvCxnSpPr>
            <a:stCxn id="830" idx="3"/>
          </p:cNvCxnSpPr>
          <p:nvPr/>
        </p:nvCxnSpPr>
        <p:spPr bwMode="auto">
          <a:xfrm flipH="1" flipV="1">
            <a:off x="3728865" y="1916832"/>
            <a:ext cx="792087" cy="1883096"/>
          </a:xfrm>
          <a:prstGeom prst="bentConnector4">
            <a:avLst>
              <a:gd name="adj1" fmla="val -6872"/>
              <a:gd name="adj2" fmla="val 75685"/>
            </a:avLst>
          </a:prstGeom>
          <a:noFill/>
          <a:ln w="6350" cap="flat" cmpd="sng" algn="ctr">
            <a:solidFill>
              <a:sysClr val="windowText" lastClr="000000"/>
            </a:solidFill>
            <a:prstDash val="solid"/>
            <a:tailEnd type="arrow"/>
          </a:ln>
          <a:effectLst/>
        </p:spPr>
      </p:cxnSp>
      <p:cxnSp>
        <p:nvCxnSpPr>
          <p:cNvPr id="172" name="形状 171"/>
          <p:cNvCxnSpPr>
            <a:stCxn id="832" idx="3"/>
          </p:cNvCxnSpPr>
          <p:nvPr/>
        </p:nvCxnSpPr>
        <p:spPr bwMode="auto">
          <a:xfrm>
            <a:off x="4232921" y="2772027"/>
            <a:ext cx="144016" cy="474181"/>
          </a:xfrm>
          <a:prstGeom prst="bentConnector2">
            <a:avLst/>
          </a:prstGeom>
          <a:noFill/>
          <a:ln w="6350" cap="flat" cmpd="sng" algn="ctr">
            <a:solidFill>
              <a:sysClr val="windowText" lastClr="000000"/>
            </a:solidFill>
            <a:prstDash val="solid"/>
            <a:tailEnd type="arrow"/>
          </a:ln>
          <a:effectLst/>
        </p:spPr>
      </p:cxnSp>
      <p:cxnSp>
        <p:nvCxnSpPr>
          <p:cNvPr id="187" name="肘形连接符 186"/>
          <p:cNvCxnSpPr/>
          <p:nvPr/>
        </p:nvCxnSpPr>
        <p:spPr bwMode="auto">
          <a:xfrm rot="16200000" flipH="1">
            <a:off x="4061427" y="2304349"/>
            <a:ext cx="1185360" cy="698357"/>
          </a:xfrm>
          <a:prstGeom prst="bentConnector3">
            <a:avLst>
              <a:gd name="adj1" fmla="val 17858"/>
            </a:avLst>
          </a:prstGeom>
          <a:noFill/>
          <a:ln w="6350" cap="flat" cmpd="sng" algn="ctr">
            <a:solidFill>
              <a:sysClr val="windowText" lastClr="000000"/>
            </a:solidFill>
            <a:prstDash val="dash"/>
            <a:tailEnd type="arrow"/>
          </a:ln>
          <a:effectLst/>
        </p:spPr>
      </p:cxnSp>
      <p:cxnSp>
        <p:nvCxnSpPr>
          <p:cNvPr id="196" name="直接箭头连接符 195"/>
          <p:cNvCxnSpPr/>
          <p:nvPr/>
        </p:nvCxnSpPr>
        <p:spPr bwMode="auto">
          <a:xfrm>
            <a:off x="3080792" y="3068960"/>
            <a:ext cx="0" cy="1440160"/>
          </a:xfrm>
          <a:prstGeom prst="straightConnector1">
            <a:avLst/>
          </a:prstGeom>
          <a:noFill/>
          <a:ln w="6350" cap="flat" cmpd="sng" algn="ctr">
            <a:solidFill>
              <a:sysClr val="windowText" lastClr="000000"/>
            </a:solidFill>
            <a:prstDash val="solid"/>
            <a:headEnd type="arrow"/>
            <a:tailEnd type="arrow"/>
          </a:ln>
          <a:effectLst/>
        </p:spPr>
      </p:cxnSp>
      <p:sp>
        <p:nvSpPr>
          <p:cNvPr id="212" name="矩形 211"/>
          <p:cNvSpPr/>
          <p:nvPr/>
        </p:nvSpPr>
        <p:spPr>
          <a:xfrm>
            <a:off x="3296816" y="3284984"/>
            <a:ext cx="504056" cy="960263"/>
          </a:xfrm>
          <a:prstGeom prst="rect">
            <a:avLst/>
          </a:prstGeom>
        </p:spPr>
        <p:txBody>
          <a:bodyPr wrap="square" lIns="128016" tIns="64008" rIns="128016" bIns="64008">
            <a:spAutoFit/>
          </a:bodyPr>
          <a:lstStyle/>
          <a:p>
            <a:r>
              <a:rPr lang="zh-CN" altLang="en-US" sz="900" dirty="0">
                <a:latin typeface="微软雅黑" pitchFamily="34" charset="-122"/>
                <a:ea typeface="微软雅黑" pitchFamily="34" charset="-122"/>
              </a:rPr>
              <a:t>一般举措或未到关键里程碑</a:t>
            </a:r>
          </a:p>
        </p:txBody>
      </p:sp>
      <p:cxnSp>
        <p:nvCxnSpPr>
          <p:cNvPr id="218" name="直接箭头连接符 217"/>
          <p:cNvCxnSpPr/>
          <p:nvPr/>
        </p:nvCxnSpPr>
        <p:spPr bwMode="auto">
          <a:xfrm flipV="1">
            <a:off x="3368824" y="1988840"/>
            <a:ext cx="0" cy="2520280"/>
          </a:xfrm>
          <a:prstGeom prst="straightConnector1">
            <a:avLst/>
          </a:prstGeom>
          <a:noFill/>
          <a:ln w="6350" cap="flat" cmpd="sng" algn="ctr">
            <a:solidFill>
              <a:sysClr val="windowText" lastClr="000000"/>
            </a:solidFill>
            <a:prstDash val="dash"/>
            <a:tailEnd type="arrow"/>
          </a:ln>
          <a:effectLst/>
        </p:spPr>
      </p:cxnSp>
      <p:cxnSp>
        <p:nvCxnSpPr>
          <p:cNvPr id="220" name="直接箭头连接符 219"/>
          <p:cNvCxnSpPr/>
          <p:nvPr/>
        </p:nvCxnSpPr>
        <p:spPr bwMode="auto">
          <a:xfrm flipH="1">
            <a:off x="3368825" y="2745795"/>
            <a:ext cx="432047" cy="0"/>
          </a:xfrm>
          <a:prstGeom prst="straightConnector1">
            <a:avLst/>
          </a:prstGeom>
          <a:noFill/>
          <a:ln w="6350" cap="flat" cmpd="sng" algn="ctr">
            <a:solidFill>
              <a:sysClr val="windowText" lastClr="000000"/>
            </a:solidFill>
            <a:prstDash val="dash"/>
            <a:tailEnd type="arrow"/>
          </a:ln>
          <a:effectLst/>
        </p:spPr>
      </p:cxnSp>
      <p:sp>
        <p:nvSpPr>
          <p:cNvPr id="228" name="TextBox 227"/>
          <p:cNvSpPr txBox="1"/>
          <p:nvPr/>
        </p:nvSpPr>
        <p:spPr>
          <a:xfrm>
            <a:off x="3368824" y="2550096"/>
            <a:ext cx="415498" cy="230832"/>
          </a:xfrm>
          <a:prstGeom prst="rect">
            <a:avLst/>
          </a:prstGeom>
          <a:noFill/>
        </p:spPr>
        <p:txBody>
          <a:bodyPr wrap="none" rtlCol="0">
            <a:spAutoFit/>
          </a:bodyPr>
          <a:lstStyle/>
          <a:p>
            <a:r>
              <a:rPr lang="zh-CN" altLang="en-US" sz="900" dirty="0" smtClean="0">
                <a:latin typeface="微软雅黑" pitchFamily="34" charset="-122"/>
                <a:ea typeface="微软雅黑" pitchFamily="34" charset="-122"/>
              </a:rPr>
              <a:t>确认</a:t>
            </a:r>
            <a:endParaRPr lang="zh-CN" altLang="en-US" sz="900" dirty="0">
              <a:latin typeface="微软雅黑" pitchFamily="34" charset="-122"/>
              <a:ea typeface="微软雅黑" pitchFamily="34" charset="-122"/>
            </a:endParaRPr>
          </a:p>
        </p:txBody>
      </p:sp>
    </p:spTree>
    <p:extLst>
      <p:ext uri="{BB962C8B-B14F-4D97-AF65-F5344CB8AC3E}">
        <p14:creationId xmlns:p14="http://schemas.microsoft.com/office/powerpoint/2010/main" xmlns="" val="571051192"/>
      </p:ext>
    </p:extLst>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txBox="1">
            <a:spLocks/>
          </p:cNvSpPr>
          <p:nvPr/>
        </p:nvSpPr>
        <p:spPr bwMode="auto">
          <a:xfrm>
            <a:off x="304800" y="160338"/>
            <a:ext cx="8915400" cy="411162"/>
          </a:xfrm>
          <a:prstGeom prst="rect">
            <a:avLst/>
          </a:prstGeom>
          <a:noFill/>
          <a:ln w="9525">
            <a:noFill/>
            <a:miter lim="800000"/>
            <a:headEnd/>
            <a:tailEnd/>
          </a:ln>
        </p:spPr>
        <p:txBody>
          <a:bodyPr/>
          <a:lstStyle/>
          <a:p>
            <a:r>
              <a:rPr lang="zh-CN" altLang="en-US" sz="2400" b="1" dirty="0" smtClean="0">
                <a:latin typeface="微软雅黑" pitchFamily="34" charset="-122"/>
                <a:ea typeface="微软雅黑" pitchFamily="34" charset="-122"/>
              </a:rPr>
              <a:t>举措过程监控方法</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一盯六看</a:t>
            </a:r>
            <a:endParaRPr lang="zh-CN" altLang="en-US" sz="2400" b="1" dirty="0">
              <a:latin typeface="微软雅黑" pitchFamily="34" charset="-122"/>
              <a:ea typeface="微软雅黑" pitchFamily="34" charset="-122"/>
            </a:endParaRPr>
          </a:p>
        </p:txBody>
      </p:sp>
      <p:sp>
        <p:nvSpPr>
          <p:cNvPr id="32771" name="灯片编号占位符 3"/>
          <p:cNvSpPr txBox="1">
            <a:spLocks noGrp="1"/>
          </p:cNvSpPr>
          <p:nvPr>
            <p:custDataLst>
              <p:tags r:id="rId1"/>
            </p:custDataLst>
          </p:nvPr>
        </p:nvSpPr>
        <p:spPr bwMode="auto">
          <a:xfrm>
            <a:off x="9297988" y="6400800"/>
            <a:ext cx="417512" cy="320675"/>
          </a:xfrm>
          <a:prstGeom prst="rect">
            <a:avLst/>
          </a:prstGeom>
          <a:noFill/>
          <a:ln w="9525">
            <a:noFill/>
            <a:miter lim="800000"/>
            <a:headEnd/>
            <a:tailEnd/>
          </a:ln>
        </p:spPr>
        <p:txBody>
          <a:bodyPr lIns="95747" tIns="47873" rIns="95747" bIns="47873"/>
          <a:lstStyle/>
          <a:p>
            <a:fld id="{F21E4664-6361-498D-A7E2-6344F8186B23}" type="slidenum">
              <a:rPr lang="zh-CN" altLang="en-US" sz="1500"/>
              <a:pPr/>
              <a:t>113</a:t>
            </a:fld>
            <a:endParaRPr lang="en-US" altLang="zh-CN" sz="1500"/>
          </a:p>
        </p:txBody>
      </p:sp>
      <p:sp>
        <p:nvSpPr>
          <p:cNvPr id="32772" name="矩形 9"/>
          <p:cNvSpPr>
            <a:spLocks noChangeArrowheads="1"/>
          </p:cNvSpPr>
          <p:nvPr/>
        </p:nvSpPr>
        <p:spPr bwMode="auto">
          <a:xfrm>
            <a:off x="415925" y="2524125"/>
            <a:ext cx="1152525" cy="720725"/>
          </a:xfrm>
          <a:prstGeom prst="rect">
            <a:avLst/>
          </a:prstGeom>
          <a:solidFill>
            <a:schemeClr val="bg1"/>
          </a:solidFill>
          <a:ln w="9525" algn="ctr">
            <a:solidFill>
              <a:schemeClr val="tx1"/>
            </a:solidFill>
            <a:round/>
            <a:headEnd/>
            <a:tailEnd/>
          </a:ln>
        </p:spPr>
        <p:txBody>
          <a:bodyPr anchor="ctr"/>
          <a:lstStyle/>
          <a:p>
            <a:pPr algn="ctr" defTabSz="1017588"/>
            <a:r>
              <a:rPr lang="zh-CN" altLang="en-US" sz="1400"/>
              <a:t>有可行的方法</a:t>
            </a:r>
          </a:p>
        </p:txBody>
      </p:sp>
      <p:sp>
        <p:nvSpPr>
          <p:cNvPr id="32773" name="矩形 10"/>
          <p:cNvSpPr>
            <a:spLocks noChangeArrowheads="1"/>
          </p:cNvSpPr>
          <p:nvPr/>
        </p:nvSpPr>
        <p:spPr bwMode="auto">
          <a:xfrm>
            <a:off x="1928813" y="2524125"/>
            <a:ext cx="1152525" cy="720725"/>
          </a:xfrm>
          <a:prstGeom prst="rect">
            <a:avLst/>
          </a:prstGeom>
          <a:solidFill>
            <a:schemeClr val="bg1"/>
          </a:solidFill>
          <a:ln w="9525" algn="ctr">
            <a:solidFill>
              <a:schemeClr val="tx1"/>
            </a:solidFill>
            <a:round/>
            <a:headEnd/>
            <a:tailEnd/>
          </a:ln>
        </p:spPr>
        <p:txBody>
          <a:bodyPr anchor="ctr"/>
          <a:lstStyle/>
          <a:p>
            <a:pPr algn="ctr" defTabSz="1017588"/>
            <a:r>
              <a:rPr lang="zh-CN" altLang="en-US" sz="1400"/>
              <a:t>有策略方法付诸实施的机制</a:t>
            </a:r>
          </a:p>
        </p:txBody>
      </p:sp>
      <p:cxnSp>
        <p:nvCxnSpPr>
          <p:cNvPr id="32774" name="直接箭头连接符 12"/>
          <p:cNvCxnSpPr>
            <a:cxnSpLocks noChangeShapeType="1"/>
          </p:cNvCxnSpPr>
          <p:nvPr/>
        </p:nvCxnSpPr>
        <p:spPr bwMode="auto">
          <a:xfrm>
            <a:off x="2505075" y="3028950"/>
            <a:ext cx="0" cy="574675"/>
          </a:xfrm>
          <a:prstGeom prst="straightConnector1">
            <a:avLst/>
          </a:prstGeom>
          <a:noFill/>
          <a:ln w="9525" algn="ctr">
            <a:solidFill>
              <a:schemeClr val="tx1"/>
            </a:solidFill>
            <a:round/>
            <a:headEnd/>
            <a:tailEnd type="arrow" w="med" len="med"/>
          </a:ln>
        </p:spPr>
      </p:cxnSp>
      <p:sp>
        <p:nvSpPr>
          <p:cNvPr id="32775" name="TextBox 14"/>
          <p:cNvSpPr txBox="1">
            <a:spLocks noChangeArrowheads="1"/>
          </p:cNvSpPr>
          <p:nvPr/>
        </p:nvSpPr>
        <p:spPr bwMode="auto">
          <a:xfrm>
            <a:off x="2000250" y="3532188"/>
            <a:ext cx="1152525" cy="1169987"/>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没有机制，方法就会成为空谈，就不可能取得好的结果</a:t>
            </a:r>
          </a:p>
        </p:txBody>
      </p:sp>
      <p:sp>
        <p:nvSpPr>
          <p:cNvPr id="32776" name="矩形 15"/>
          <p:cNvSpPr>
            <a:spLocks noChangeArrowheads="1"/>
          </p:cNvSpPr>
          <p:nvPr/>
        </p:nvSpPr>
        <p:spPr bwMode="auto">
          <a:xfrm>
            <a:off x="3440113" y="2524125"/>
            <a:ext cx="1152525" cy="720725"/>
          </a:xfrm>
          <a:prstGeom prst="rect">
            <a:avLst/>
          </a:prstGeom>
          <a:solidFill>
            <a:schemeClr val="bg1"/>
          </a:solidFill>
          <a:ln w="9525" algn="ctr">
            <a:solidFill>
              <a:schemeClr val="tx1"/>
            </a:solidFill>
            <a:round/>
            <a:headEnd/>
            <a:tailEnd/>
          </a:ln>
        </p:spPr>
        <p:txBody>
          <a:bodyPr anchor="ctr"/>
          <a:lstStyle/>
          <a:p>
            <a:pPr algn="ctr" defTabSz="1017588"/>
            <a:r>
              <a:rPr lang="zh-CN" altLang="en-US" sz="1400"/>
              <a:t>机制得到有效运转</a:t>
            </a:r>
          </a:p>
        </p:txBody>
      </p:sp>
      <p:cxnSp>
        <p:nvCxnSpPr>
          <p:cNvPr id="32777" name="直接箭头连接符 16"/>
          <p:cNvCxnSpPr>
            <a:cxnSpLocks noChangeShapeType="1"/>
          </p:cNvCxnSpPr>
          <p:nvPr/>
        </p:nvCxnSpPr>
        <p:spPr bwMode="auto">
          <a:xfrm>
            <a:off x="4016375" y="3028950"/>
            <a:ext cx="0" cy="574675"/>
          </a:xfrm>
          <a:prstGeom prst="straightConnector1">
            <a:avLst/>
          </a:prstGeom>
          <a:noFill/>
          <a:ln w="9525" algn="ctr">
            <a:solidFill>
              <a:schemeClr val="tx1"/>
            </a:solidFill>
            <a:round/>
            <a:headEnd/>
            <a:tailEnd type="arrow" w="med" len="med"/>
          </a:ln>
        </p:spPr>
      </p:cxnSp>
      <p:sp>
        <p:nvSpPr>
          <p:cNvPr id="32778" name="TextBox 17"/>
          <p:cNvSpPr txBox="1">
            <a:spLocks noChangeArrowheads="1"/>
          </p:cNvSpPr>
          <p:nvPr/>
        </p:nvSpPr>
        <p:spPr bwMode="auto">
          <a:xfrm>
            <a:off x="3513138" y="3532188"/>
            <a:ext cx="1152525" cy="954087"/>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机制没有落地，机制的可行性就得不到验证</a:t>
            </a:r>
          </a:p>
        </p:txBody>
      </p:sp>
      <p:sp>
        <p:nvSpPr>
          <p:cNvPr id="32779" name="矩形 18"/>
          <p:cNvSpPr>
            <a:spLocks noChangeArrowheads="1"/>
          </p:cNvSpPr>
          <p:nvPr/>
        </p:nvSpPr>
        <p:spPr bwMode="auto">
          <a:xfrm>
            <a:off x="5097463" y="2524125"/>
            <a:ext cx="1150937" cy="720725"/>
          </a:xfrm>
          <a:prstGeom prst="rect">
            <a:avLst/>
          </a:prstGeom>
          <a:solidFill>
            <a:schemeClr val="bg1"/>
          </a:solidFill>
          <a:ln w="9525" algn="ctr">
            <a:solidFill>
              <a:schemeClr val="tx1"/>
            </a:solidFill>
            <a:round/>
            <a:headEnd/>
            <a:tailEnd/>
          </a:ln>
        </p:spPr>
        <p:txBody>
          <a:bodyPr anchor="ctr"/>
          <a:lstStyle/>
          <a:p>
            <a:pPr algn="ctr" defTabSz="1017588"/>
            <a:r>
              <a:rPr lang="zh-CN" altLang="en-US" sz="1400"/>
              <a:t>试点是否达到预期效果</a:t>
            </a:r>
          </a:p>
        </p:txBody>
      </p:sp>
      <p:cxnSp>
        <p:nvCxnSpPr>
          <p:cNvPr id="32780" name="直接箭头连接符 19"/>
          <p:cNvCxnSpPr>
            <a:cxnSpLocks noChangeShapeType="1"/>
          </p:cNvCxnSpPr>
          <p:nvPr/>
        </p:nvCxnSpPr>
        <p:spPr bwMode="auto">
          <a:xfrm>
            <a:off x="5673725" y="3028950"/>
            <a:ext cx="0" cy="574675"/>
          </a:xfrm>
          <a:prstGeom prst="straightConnector1">
            <a:avLst/>
          </a:prstGeom>
          <a:noFill/>
          <a:ln w="9525" algn="ctr">
            <a:solidFill>
              <a:schemeClr val="tx1"/>
            </a:solidFill>
            <a:round/>
            <a:headEnd/>
            <a:tailEnd type="arrow" w="med" len="med"/>
          </a:ln>
        </p:spPr>
      </p:cxnSp>
      <p:sp>
        <p:nvSpPr>
          <p:cNvPr id="32781" name="TextBox 20"/>
          <p:cNvSpPr txBox="1">
            <a:spLocks noChangeArrowheads="1"/>
          </p:cNvSpPr>
          <p:nvPr/>
        </p:nvSpPr>
        <p:spPr bwMode="auto">
          <a:xfrm>
            <a:off x="5097463" y="3603625"/>
            <a:ext cx="1150937" cy="1169988"/>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如果无效，则说明方法、机制和机制落地至少一项有问题</a:t>
            </a:r>
          </a:p>
        </p:txBody>
      </p:sp>
      <p:sp>
        <p:nvSpPr>
          <p:cNvPr id="32782" name="矩形 21"/>
          <p:cNvSpPr>
            <a:spLocks noChangeArrowheads="1"/>
          </p:cNvSpPr>
          <p:nvPr/>
        </p:nvSpPr>
        <p:spPr bwMode="auto">
          <a:xfrm>
            <a:off x="6824663" y="2524125"/>
            <a:ext cx="1152525" cy="720725"/>
          </a:xfrm>
          <a:prstGeom prst="rect">
            <a:avLst/>
          </a:prstGeom>
          <a:solidFill>
            <a:schemeClr val="bg1"/>
          </a:solidFill>
          <a:ln w="9525" algn="ctr">
            <a:solidFill>
              <a:schemeClr val="tx1"/>
            </a:solidFill>
            <a:round/>
            <a:headEnd/>
            <a:tailEnd/>
          </a:ln>
        </p:spPr>
        <p:txBody>
          <a:bodyPr anchor="ctr"/>
          <a:lstStyle/>
          <a:p>
            <a:pPr algn="ctr" defTabSz="1017588"/>
            <a:r>
              <a:rPr lang="zh-CN" altLang="en-US" sz="1400"/>
              <a:t>是否形成闭环</a:t>
            </a:r>
          </a:p>
        </p:txBody>
      </p:sp>
      <p:sp>
        <p:nvSpPr>
          <p:cNvPr id="32783" name="矩形 22"/>
          <p:cNvSpPr>
            <a:spLocks noChangeArrowheads="1"/>
          </p:cNvSpPr>
          <p:nvPr/>
        </p:nvSpPr>
        <p:spPr bwMode="auto">
          <a:xfrm>
            <a:off x="8408988" y="2524125"/>
            <a:ext cx="1152525" cy="720725"/>
          </a:xfrm>
          <a:prstGeom prst="rect">
            <a:avLst/>
          </a:prstGeom>
          <a:solidFill>
            <a:schemeClr val="bg1"/>
          </a:solidFill>
          <a:ln w="9525" algn="ctr">
            <a:solidFill>
              <a:schemeClr val="tx1"/>
            </a:solidFill>
            <a:round/>
            <a:headEnd/>
            <a:tailEnd/>
          </a:ln>
        </p:spPr>
        <p:txBody>
          <a:bodyPr anchor="ctr"/>
          <a:lstStyle/>
          <a:p>
            <a:pPr algn="ctr" defTabSz="1017588"/>
            <a:r>
              <a:rPr lang="zh-CN" altLang="en-US" sz="1400"/>
              <a:t>是否具备能力</a:t>
            </a:r>
          </a:p>
        </p:txBody>
      </p:sp>
      <p:sp>
        <p:nvSpPr>
          <p:cNvPr id="32784" name="右大括号 26"/>
          <p:cNvSpPr>
            <a:spLocks/>
          </p:cNvSpPr>
          <p:nvPr/>
        </p:nvSpPr>
        <p:spPr bwMode="auto">
          <a:xfrm rot="-5400000">
            <a:off x="1586707" y="1642269"/>
            <a:ext cx="252412" cy="1295400"/>
          </a:xfrm>
          <a:prstGeom prst="rightBrace">
            <a:avLst>
              <a:gd name="adj1" fmla="val 8316"/>
              <a:gd name="adj2" fmla="val 50000"/>
            </a:avLst>
          </a:prstGeom>
          <a:solidFill>
            <a:schemeClr val="bg1"/>
          </a:solidFill>
          <a:ln w="9525" algn="ctr">
            <a:solidFill>
              <a:schemeClr val="tx1"/>
            </a:solidFill>
            <a:round/>
            <a:headEnd/>
            <a:tailEnd type="arrow" w="med" len="med"/>
          </a:ln>
        </p:spPr>
        <p:txBody>
          <a:bodyPr anchor="ctr"/>
          <a:lstStyle/>
          <a:p>
            <a:pPr algn="ctr"/>
            <a:endParaRPr lang="zh-CN" altLang="en-US"/>
          </a:p>
        </p:txBody>
      </p:sp>
      <p:sp>
        <p:nvSpPr>
          <p:cNvPr id="32785" name="TextBox 27"/>
          <p:cNvSpPr txBox="1">
            <a:spLocks noChangeArrowheads="1"/>
          </p:cNvSpPr>
          <p:nvPr/>
        </p:nvSpPr>
        <p:spPr bwMode="auto">
          <a:xfrm>
            <a:off x="1181100" y="1876425"/>
            <a:ext cx="1108075" cy="368300"/>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策划阶段</a:t>
            </a:r>
          </a:p>
        </p:txBody>
      </p:sp>
      <p:sp>
        <p:nvSpPr>
          <p:cNvPr id="32786" name="右大括号 28"/>
          <p:cNvSpPr>
            <a:spLocks/>
          </p:cNvSpPr>
          <p:nvPr/>
        </p:nvSpPr>
        <p:spPr bwMode="auto">
          <a:xfrm rot="-5400000">
            <a:off x="4826794" y="1642269"/>
            <a:ext cx="252412" cy="1295400"/>
          </a:xfrm>
          <a:prstGeom prst="rightBrace">
            <a:avLst>
              <a:gd name="adj1" fmla="val 8316"/>
              <a:gd name="adj2" fmla="val 50000"/>
            </a:avLst>
          </a:prstGeom>
          <a:solidFill>
            <a:schemeClr val="bg1"/>
          </a:solidFill>
          <a:ln w="9525" algn="ctr">
            <a:solidFill>
              <a:schemeClr val="tx1"/>
            </a:solidFill>
            <a:round/>
            <a:headEnd/>
            <a:tailEnd type="arrow" w="med" len="med"/>
          </a:ln>
        </p:spPr>
        <p:txBody>
          <a:bodyPr anchor="ctr"/>
          <a:lstStyle/>
          <a:p>
            <a:pPr algn="ctr"/>
            <a:endParaRPr lang="zh-CN" altLang="en-US"/>
          </a:p>
        </p:txBody>
      </p:sp>
      <p:sp>
        <p:nvSpPr>
          <p:cNvPr id="32787" name="TextBox 29"/>
          <p:cNvSpPr txBox="1">
            <a:spLocks noChangeArrowheads="1"/>
          </p:cNvSpPr>
          <p:nvPr/>
        </p:nvSpPr>
        <p:spPr bwMode="auto">
          <a:xfrm>
            <a:off x="4421188" y="1876425"/>
            <a:ext cx="1108075" cy="368300"/>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试点阶段</a:t>
            </a:r>
          </a:p>
        </p:txBody>
      </p:sp>
      <p:sp>
        <p:nvSpPr>
          <p:cNvPr id="32788" name="右大括号 30"/>
          <p:cNvSpPr>
            <a:spLocks/>
          </p:cNvSpPr>
          <p:nvPr/>
        </p:nvSpPr>
        <p:spPr bwMode="auto">
          <a:xfrm rot="-5400000">
            <a:off x="8211344" y="1642269"/>
            <a:ext cx="252412" cy="1295400"/>
          </a:xfrm>
          <a:prstGeom prst="rightBrace">
            <a:avLst>
              <a:gd name="adj1" fmla="val 8316"/>
              <a:gd name="adj2" fmla="val 50000"/>
            </a:avLst>
          </a:prstGeom>
          <a:solidFill>
            <a:schemeClr val="bg1"/>
          </a:solidFill>
          <a:ln w="9525" algn="ctr">
            <a:solidFill>
              <a:schemeClr val="tx1"/>
            </a:solidFill>
            <a:round/>
            <a:headEnd/>
            <a:tailEnd type="arrow" w="med" len="med"/>
          </a:ln>
        </p:spPr>
        <p:txBody>
          <a:bodyPr anchor="ctr"/>
          <a:lstStyle/>
          <a:p>
            <a:pPr algn="ctr"/>
            <a:endParaRPr lang="zh-CN" altLang="en-US"/>
          </a:p>
        </p:txBody>
      </p:sp>
      <p:sp>
        <p:nvSpPr>
          <p:cNvPr id="32789" name="TextBox 31"/>
          <p:cNvSpPr txBox="1">
            <a:spLocks noChangeArrowheads="1"/>
          </p:cNvSpPr>
          <p:nvPr/>
        </p:nvSpPr>
        <p:spPr bwMode="auto">
          <a:xfrm>
            <a:off x="7805738" y="1876425"/>
            <a:ext cx="1108075" cy="368300"/>
          </a:xfrm>
          <a:prstGeom prst="rect">
            <a:avLst/>
          </a:prstGeom>
          <a:noFill/>
          <a:ln w="9525">
            <a:noFill/>
            <a:miter lim="800000"/>
            <a:headEnd/>
            <a:tailEnd/>
          </a:ln>
        </p:spPr>
        <p:txBody>
          <a:bodyPr wrap="none">
            <a:spAutoFit/>
          </a:bodyPr>
          <a:lstStyle/>
          <a:p>
            <a:r>
              <a:rPr lang="zh-CN" altLang="en-US">
                <a:latin typeface="微软雅黑" pitchFamily="34" charset="-122"/>
                <a:ea typeface="微软雅黑" pitchFamily="34" charset="-122"/>
              </a:rPr>
              <a:t>运行阶段</a:t>
            </a:r>
          </a:p>
        </p:txBody>
      </p:sp>
      <p:cxnSp>
        <p:nvCxnSpPr>
          <p:cNvPr id="32790" name="直接箭头连接符 32"/>
          <p:cNvCxnSpPr>
            <a:cxnSpLocks noChangeShapeType="1"/>
          </p:cNvCxnSpPr>
          <p:nvPr/>
        </p:nvCxnSpPr>
        <p:spPr bwMode="auto">
          <a:xfrm>
            <a:off x="7400925" y="3100388"/>
            <a:ext cx="0" cy="503237"/>
          </a:xfrm>
          <a:prstGeom prst="straightConnector1">
            <a:avLst/>
          </a:prstGeom>
          <a:noFill/>
          <a:ln w="9525" algn="ctr">
            <a:solidFill>
              <a:schemeClr val="tx1"/>
            </a:solidFill>
            <a:round/>
            <a:headEnd/>
            <a:tailEnd type="arrow" w="med" len="med"/>
          </a:ln>
        </p:spPr>
      </p:cxnSp>
      <p:sp>
        <p:nvSpPr>
          <p:cNvPr id="32791" name="TextBox 33"/>
          <p:cNvSpPr txBox="1">
            <a:spLocks noChangeArrowheads="1"/>
          </p:cNvSpPr>
          <p:nvPr/>
        </p:nvSpPr>
        <p:spPr bwMode="auto">
          <a:xfrm>
            <a:off x="6824663" y="3603625"/>
            <a:ext cx="1152525" cy="1169988"/>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没有闭环，则一旦环境发生变化，则机制就可能不可行</a:t>
            </a:r>
          </a:p>
        </p:txBody>
      </p:sp>
      <p:sp>
        <p:nvSpPr>
          <p:cNvPr id="32792" name="TextBox 35"/>
          <p:cNvSpPr txBox="1">
            <a:spLocks noChangeArrowheads="1"/>
          </p:cNvSpPr>
          <p:nvPr/>
        </p:nvSpPr>
        <p:spPr bwMode="auto">
          <a:xfrm>
            <a:off x="8553450" y="3603625"/>
            <a:ext cx="1152525" cy="1169988"/>
          </a:xfrm>
          <a:prstGeom prst="rect">
            <a:avLst/>
          </a:prstGeom>
          <a:noFill/>
          <a:ln w="9525">
            <a:noFill/>
            <a:miter lim="800000"/>
            <a:headEnd/>
            <a:tailEnd/>
          </a:ln>
        </p:spPr>
        <p:txBody>
          <a:bodyPr>
            <a:spAutoFit/>
          </a:bodyPr>
          <a:lstStyle/>
          <a:p>
            <a:r>
              <a:rPr lang="zh-CN" altLang="en-US" sz="1400">
                <a:latin typeface="微软雅黑" pitchFamily="34" charset="-122"/>
                <a:ea typeface="微软雅黑" pitchFamily="34" charset="-122"/>
              </a:rPr>
              <a:t>如试点好，但大规模运行效果不好，就可能是能力问题</a:t>
            </a:r>
          </a:p>
        </p:txBody>
      </p:sp>
      <p:cxnSp>
        <p:nvCxnSpPr>
          <p:cNvPr id="32793" name="直接箭头连接符 36"/>
          <p:cNvCxnSpPr>
            <a:cxnSpLocks noChangeShapeType="1"/>
          </p:cNvCxnSpPr>
          <p:nvPr/>
        </p:nvCxnSpPr>
        <p:spPr bwMode="auto">
          <a:xfrm>
            <a:off x="9056688" y="3100388"/>
            <a:ext cx="0" cy="503237"/>
          </a:xfrm>
          <a:prstGeom prst="straightConnector1">
            <a:avLst/>
          </a:prstGeom>
          <a:noFill/>
          <a:ln w="9525" algn="ctr">
            <a:solidFill>
              <a:schemeClr val="tx1"/>
            </a:solidFill>
            <a:round/>
            <a:headEnd/>
            <a:tailEnd type="arrow" w="med" len="med"/>
          </a:ln>
        </p:spPr>
      </p:cxnSp>
      <p:cxnSp>
        <p:nvCxnSpPr>
          <p:cNvPr id="32794" name="直接连接符 45"/>
          <p:cNvCxnSpPr>
            <a:cxnSpLocks noChangeShapeType="1"/>
          </p:cNvCxnSpPr>
          <p:nvPr/>
        </p:nvCxnSpPr>
        <p:spPr bwMode="auto">
          <a:xfrm>
            <a:off x="9129713" y="4510088"/>
            <a:ext cx="0" cy="503237"/>
          </a:xfrm>
          <a:prstGeom prst="line">
            <a:avLst/>
          </a:prstGeom>
          <a:noFill/>
          <a:ln w="9525" algn="ctr">
            <a:solidFill>
              <a:srgbClr val="FF0000"/>
            </a:solidFill>
            <a:prstDash val="lgDash"/>
            <a:round/>
            <a:headEnd/>
            <a:tailEnd/>
          </a:ln>
        </p:spPr>
      </p:cxnSp>
      <p:cxnSp>
        <p:nvCxnSpPr>
          <p:cNvPr id="32795" name="直接连接符 46"/>
          <p:cNvCxnSpPr>
            <a:cxnSpLocks noChangeShapeType="1"/>
          </p:cNvCxnSpPr>
          <p:nvPr/>
        </p:nvCxnSpPr>
        <p:spPr bwMode="auto">
          <a:xfrm flipH="1">
            <a:off x="920750" y="5013325"/>
            <a:ext cx="8208963" cy="0"/>
          </a:xfrm>
          <a:prstGeom prst="line">
            <a:avLst/>
          </a:prstGeom>
          <a:noFill/>
          <a:ln w="9525" algn="ctr">
            <a:solidFill>
              <a:srgbClr val="FF0000"/>
            </a:solidFill>
            <a:prstDash val="lgDash"/>
            <a:round/>
            <a:headEnd/>
            <a:tailEnd/>
          </a:ln>
        </p:spPr>
      </p:cxnSp>
      <p:cxnSp>
        <p:nvCxnSpPr>
          <p:cNvPr id="32796" name="直接箭头连接符 51"/>
          <p:cNvCxnSpPr>
            <a:cxnSpLocks noChangeShapeType="1"/>
          </p:cNvCxnSpPr>
          <p:nvPr/>
        </p:nvCxnSpPr>
        <p:spPr bwMode="auto">
          <a:xfrm flipV="1">
            <a:off x="920750" y="3429000"/>
            <a:ext cx="0" cy="1584325"/>
          </a:xfrm>
          <a:prstGeom prst="straightConnector1">
            <a:avLst/>
          </a:prstGeom>
          <a:noFill/>
          <a:ln w="9525" algn="ctr">
            <a:solidFill>
              <a:srgbClr val="FF0000"/>
            </a:solidFill>
            <a:prstDash val="lgDash"/>
            <a:round/>
            <a:headEnd/>
            <a:tailEnd type="arrow" w="med" len="med"/>
          </a:ln>
        </p:spPr>
      </p:cxnSp>
      <p:cxnSp>
        <p:nvCxnSpPr>
          <p:cNvPr id="32797" name="直接连接符 52"/>
          <p:cNvCxnSpPr>
            <a:cxnSpLocks noChangeShapeType="1"/>
          </p:cNvCxnSpPr>
          <p:nvPr/>
        </p:nvCxnSpPr>
        <p:spPr bwMode="auto">
          <a:xfrm>
            <a:off x="7329488" y="4510088"/>
            <a:ext cx="0" cy="503237"/>
          </a:xfrm>
          <a:prstGeom prst="line">
            <a:avLst/>
          </a:prstGeom>
          <a:noFill/>
          <a:ln w="9525" algn="ctr">
            <a:solidFill>
              <a:srgbClr val="FF0000"/>
            </a:solidFill>
            <a:prstDash val="lgDash"/>
            <a:round/>
            <a:headEnd/>
            <a:tailEnd/>
          </a:ln>
        </p:spPr>
      </p:cxnSp>
      <p:cxnSp>
        <p:nvCxnSpPr>
          <p:cNvPr id="32798" name="直接连接符 53"/>
          <p:cNvCxnSpPr>
            <a:cxnSpLocks noChangeShapeType="1"/>
          </p:cNvCxnSpPr>
          <p:nvPr/>
        </p:nvCxnSpPr>
        <p:spPr bwMode="auto">
          <a:xfrm>
            <a:off x="5745163" y="4510088"/>
            <a:ext cx="0" cy="503237"/>
          </a:xfrm>
          <a:prstGeom prst="line">
            <a:avLst/>
          </a:prstGeom>
          <a:noFill/>
          <a:ln w="9525" algn="ctr">
            <a:solidFill>
              <a:srgbClr val="FF0000"/>
            </a:solidFill>
            <a:prstDash val="lgDash"/>
            <a:round/>
            <a:headEnd/>
            <a:tailEnd/>
          </a:ln>
        </p:spPr>
      </p:cxnSp>
      <p:cxnSp>
        <p:nvCxnSpPr>
          <p:cNvPr id="32799" name="直接连接符 54"/>
          <p:cNvCxnSpPr>
            <a:cxnSpLocks noChangeShapeType="1"/>
          </p:cNvCxnSpPr>
          <p:nvPr/>
        </p:nvCxnSpPr>
        <p:spPr bwMode="auto">
          <a:xfrm>
            <a:off x="4016375" y="4510088"/>
            <a:ext cx="0" cy="503237"/>
          </a:xfrm>
          <a:prstGeom prst="line">
            <a:avLst/>
          </a:prstGeom>
          <a:noFill/>
          <a:ln w="9525" algn="ctr">
            <a:solidFill>
              <a:srgbClr val="FF0000"/>
            </a:solidFill>
            <a:prstDash val="lgDash"/>
            <a:round/>
            <a:headEnd/>
            <a:tailEnd/>
          </a:ln>
        </p:spPr>
      </p:cxnSp>
      <p:cxnSp>
        <p:nvCxnSpPr>
          <p:cNvPr id="32800" name="直接连接符 55"/>
          <p:cNvCxnSpPr>
            <a:cxnSpLocks noChangeShapeType="1"/>
          </p:cNvCxnSpPr>
          <p:nvPr/>
        </p:nvCxnSpPr>
        <p:spPr bwMode="auto">
          <a:xfrm>
            <a:off x="2576513" y="4510088"/>
            <a:ext cx="0" cy="503237"/>
          </a:xfrm>
          <a:prstGeom prst="line">
            <a:avLst/>
          </a:prstGeom>
          <a:noFill/>
          <a:ln w="9525" algn="ctr">
            <a:solidFill>
              <a:srgbClr val="FF0000"/>
            </a:solidFill>
            <a:prstDash val="lgDash"/>
            <a:round/>
            <a:headEnd/>
            <a:tailEnd/>
          </a:ln>
        </p:spPr>
      </p:cxnSp>
      <p:sp>
        <p:nvSpPr>
          <p:cNvPr id="32801" name="TextBox 56"/>
          <p:cNvSpPr txBox="1">
            <a:spLocks noChangeArrowheads="1"/>
          </p:cNvSpPr>
          <p:nvPr/>
        </p:nvSpPr>
        <p:spPr bwMode="auto">
          <a:xfrm>
            <a:off x="3440832" y="5085184"/>
            <a:ext cx="2852063" cy="338554"/>
          </a:xfrm>
          <a:prstGeom prst="rect">
            <a:avLst/>
          </a:prstGeom>
          <a:noFill/>
          <a:ln w="9525">
            <a:noFill/>
            <a:miter lim="800000"/>
            <a:headEnd/>
            <a:tailEnd/>
          </a:ln>
        </p:spPr>
        <p:txBody>
          <a:bodyPr wrap="none">
            <a:spAutoFit/>
          </a:bodyPr>
          <a:lstStyle/>
          <a:p>
            <a:r>
              <a:rPr lang="zh-CN" altLang="en-US" sz="1600" dirty="0">
                <a:latin typeface="微软雅黑" pitchFamily="34" charset="-122"/>
                <a:ea typeface="微软雅黑" pitchFamily="34" charset="-122"/>
              </a:rPr>
              <a:t>向前查找导致问题发生的根源</a:t>
            </a:r>
          </a:p>
        </p:txBody>
      </p:sp>
      <p:cxnSp>
        <p:nvCxnSpPr>
          <p:cNvPr id="32802" name="直接箭头连接符 58"/>
          <p:cNvCxnSpPr>
            <a:cxnSpLocks noChangeShapeType="1"/>
            <a:stCxn id="32772" idx="3"/>
            <a:endCxn id="32773" idx="1"/>
          </p:cNvCxnSpPr>
          <p:nvPr/>
        </p:nvCxnSpPr>
        <p:spPr bwMode="auto">
          <a:xfrm>
            <a:off x="1568450" y="2884488"/>
            <a:ext cx="360363" cy="0"/>
          </a:xfrm>
          <a:prstGeom prst="straightConnector1">
            <a:avLst/>
          </a:prstGeom>
          <a:noFill/>
          <a:ln w="9525" algn="ctr">
            <a:solidFill>
              <a:schemeClr val="tx1"/>
            </a:solidFill>
            <a:round/>
            <a:headEnd/>
            <a:tailEnd type="arrow" w="med" len="med"/>
          </a:ln>
        </p:spPr>
      </p:cxnSp>
      <p:cxnSp>
        <p:nvCxnSpPr>
          <p:cNvPr id="32803" name="直接箭头连接符 60"/>
          <p:cNvCxnSpPr>
            <a:cxnSpLocks noChangeShapeType="1"/>
            <a:stCxn id="32773" idx="3"/>
            <a:endCxn id="32776" idx="1"/>
          </p:cNvCxnSpPr>
          <p:nvPr/>
        </p:nvCxnSpPr>
        <p:spPr bwMode="auto">
          <a:xfrm>
            <a:off x="3081338" y="2884488"/>
            <a:ext cx="358775" cy="0"/>
          </a:xfrm>
          <a:prstGeom prst="straightConnector1">
            <a:avLst/>
          </a:prstGeom>
          <a:noFill/>
          <a:ln w="9525" algn="ctr">
            <a:solidFill>
              <a:schemeClr val="tx1"/>
            </a:solidFill>
            <a:round/>
            <a:headEnd/>
            <a:tailEnd type="arrow" w="med" len="med"/>
          </a:ln>
        </p:spPr>
      </p:cxnSp>
      <p:cxnSp>
        <p:nvCxnSpPr>
          <p:cNvPr id="32804" name="直接箭头连接符 62"/>
          <p:cNvCxnSpPr>
            <a:cxnSpLocks noChangeShapeType="1"/>
            <a:stCxn id="32776" idx="3"/>
            <a:endCxn id="32779" idx="1"/>
          </p:cNvCxnSpPr>
          <p:nvPr/>
        </p:nvCxnSpPr>
        <p:spPr bwMode="auto">
          <a:xfrm>
            <a:off x="4592638" y="2884488"/>
            <a:ext cx="504825" cy="0"/>
          </a:xfrm>
          <a:prstGeom prst="straightConnector1">
            <a:avLst/>
          </a:prstGeom>
          <a:noFill/>
          <a:ln w="9525" algn="ctr">
            <a:solidFill>
              <a:schemeClr val="tx1"/>
            </a:solidFill>
            <a:round/>
            <a:headEnd/>
            <a:tailEnd type="arrow" w="med" len="med"/>
          </a:ln>
        </p:spPr>
      </p:cxnSp>
      <p:cxnSp>
        <p:nvCxnSpPr>
          <p:cNvPr id="32805" name="直接箭头连接符 64"/>
          <p:cNvCxnSpPr>
            <a:cxnSpLocks noChangeShapeType="1"/>
            <a:stCxn id="32779" idx="3"/>
            <a:endCxn id="32782" idx="1"/>
          </p:cNvCxnSpPr>
          <p:nvPr/>
        </p:nvCxnSpPr>
        <p:spPr bwMode="auto">
          <a:xfrm>
            <a:off x="6248400" y="2884488"/>
            <a:ext cx="576263" cy="0"/>
          </a:xfrm>
          <a:prstGeom prst="straightConnector1">
            <a:avLst/>
          </a:prstGeom>
          <a:noFill/>
          <a:ln w="9525" algn="ctr">
            <a:solidFill>
              <a:schemeClr val="tx1"/>
            </a:solidFill>
            <a:round/>
            <a:headEnd/>
            <a:tailEnd type="arrow" w="med" len="med"/>
          </a:ln>
        </p:spPr>
      </p:cxnSp>
      <p:cxnSp>
        <p:nvCxnSpPr>
          <p:cNvPr id="32806" name="直接箭头连接符 66"/>
          <p:cNvCxnSpPr>
            <a:cxnSpLocks noChangeShapeType="1"/>
            <a:stCxn id="32782" idx="3"/>
            <a:endCxn id="32783" idx="1"/>
          </p:cNvCxnSpPr>
          <p:nvPr/>
        </p:nvCxnSpPr>
        <p:spPr bwMode="auto">
          <a:xfrm>
            <a:off x="7977188" y="2884488"/>
            <a:ext cx="431800" cy="0"/>
          </a:xfrm>
          <a:prstGeom prst="straightConnector1">
            <a:avLst/>
          </a:prstGeom>
          <a:noFill/>
          <a:ln w="9525" algn="ctr">
            <a:solidFill>
              <a:schemeClr val="tx1"/>
            </a:solidFill>
            <a:round/>
            <a:headEnd/>
            <a:tailEnd type="arrow" w="med" len="med"/>
          </a:ln>
        </p:spPr>
      </p:cxnSp>
      <p:sp>
        <p:nvSpPr>
          <p:cNvPr id="41" name="标题 1"/>
          <p:cNvSpPr txBox="1">
            <a:spLocks/>
          </p:cNvSpPr>
          <p:nvPr/>
        </p:nvSpPr>
        <p:spPr>
          <a:xfrm>
            <a:off x="309563" y="857250"/>
            <a:ext cx="9144000" cy="555625"/>
          </a:xfrm>
          <a:prstGeom prst="rect">
            <a:avLst/>
          </a:prstGeom>
        </p:spPr>
        <p:txBody>
          <a:bodyPr/>
          <a:lstStyle/>
          <a:p>
            <a:pPr defTabSz="955675" eaLnBrk="0" hangingPunct="0">
              <a:defRPr/>
            </a:pPr>
            <a:r>
              <a:rPr lang="zh-CN" altLang="en-US" sz="2000" b="1" kern="0" dirty="0" smtClean="0">
                <a:latin typeface="微软雅黑" pitchFamily="34" charset="-122"/>
                <a:ea typeface="微软雅黑" pitchFamily="34" charset="-122"/>
                <a:cs typeface="+mj-cs"/>
              </a:rPr>
              <a:t>运用“</a:t>
            </a:r>
            <a:r>
              <a:rPr lang="zh-CN" altLang="en-US" sz="2000" b="1" kern="0" dirty="0">
                <a:latin typeface="微软雅黑" pitchFamily="34" charset="-122"/>
                <a:ea typeface="微软雅黑" pitchFamily="34" charset="-122"/>
                <a:cs typeface="+mj-cs"/>
              </a:rPr>
              <a:t>一盯六看</a:t>
            </a:r>
            <a:r>
              <a:rPr lang="zh-CN" altLang="en-US" sz="2000" b="1" kern="0" dirty="0" smtClean="0">
                <a:latin typeface="微软雅黑" pitchFamily="34" charset="-122"/>
                <a:ea typeface="微软雅黑" pitchFamily="34" charset="-122"/>
                <a:cs typeface="+mj-cs"/>
              </a:rPr>
              <a:t>”方法，对举措的实施状态进行过程监控，及时发现问题并推动解决</a:t>
            </a:r>
            <a:endParaRPr lang="en-US" altLang="zh-CN" sz="2000" b="1" kern="0" dirty="0">
              <a:latin typeface="微软雅黑" pitchFamily="34" charset="-122"/>
              <a:ea typeface="微软雅黑" pitchFamily="34" charset="-122"/>
              <a:cs typeface="+mj-cs"/>
            </a:endParaRPr>
          </a:p>
        </p:txBody>
      </p:sp>
      <p:sp>
        <p:nvSpPr>
          <p:cNvPr id="32808" name="TextBox 41"/>
          <p:cNvSpPr txBox="1">
            <a:spLocks noChangeArrowheads="1"/>
          </p:cNvSpPr>
          <p:nvPr/>
        </p:nvSpPr>
        <p:spPr bwMode="auto">
          <a:xfrm>
            <a:off x="560512" y="5550331"/>
            <a:ext cx="8856662" cy="830997"/>
          </a:xfrm>
          <a:prstGeom prst="rect">
            <a:avLst/>
          </a:prstGeom>
          <a:noFill/>
          <a:ln w="9525">
            <a:noFill/>
            <a:miter lim="800000"/>
            <a:headEnd/>
            <a:tailEnd/>
          </a:ln>
        </p:spPr>
        <p:txBody>
          <a:bodyPr>
            <a:spAutoFit/>
          </a:bodyPr>
          <a:lstStyle/>
          <a:p>
            <a:r>
              <a:rPr lang="zh-CN" altLang="en-US" sz="1600" b="1" dirty="0" smtClean="0">
                <a:latin typeface="微软雅黑" pitchFamily="34" charset="-122"/>
                <a:ea typeface="微软雅黑" pitchFamily="34" charset="-122"/>
              </a:rPr>
              <a:t>一盯：</a:t>
            </a:r>
            <a:r>
              <a:rPr lang="zh-CN" altLang="en-US" sz="1600" dirty="0" smtClean="0">
                <a:latin typeface="微软雅黑" pitchFamily="34" charset="-122"/>
                <a:ea typeface="微软雅黑" pitchFamily="34" charset="-122"/>
              </a:rPr>
              <a:t>始终紧盯目标，过程中时时对标，避免执行中中出现偏差。</a:t>
            </a:r>
            <a:endParaRPr lang="en-US" altLang="zh-CN" sz="1600" dirty="0" smtClean="0">
              <a:latin typeface="微软雅黑" pitchFamily="34" charset="-122"/>
              <a:ea typeface="微软雅黑" pitchFamily="34" charset="-122"/>
            </a:endParaRPr>
          </a:p>
          <a:p>
            <a:r>
              <a:rPr lang="zh-CN" altLang="en-US" sz="1600" b="1" dirty="0" smtClean="0">
                <a:latin typeface="微软雅黑" pitchFamily="34" charset="-122"/>
                <a:ea typeface="微软雅黑" pitchFamily="34" charset="-122"/>
              </a:rPr>
              <a:t>六看：</a:t>
            </a:r>
            <a:r>
              <a:rPr lang="zh-CN" altLang="en-US" sz="1600" dirty="0" smtClean="0">
                <a:latin typeface="微软雅黑" pitchFamily="34" charset="-122"/>
                <a:ea typeface="微软雅黑" pitchFamily="34" charset="-122"/>
              </a:rPr>
              <a:t>策划阶段看有没有方法，有没有将方法付诸实施的方案机制；试行阶段看机制有没有得到良好运转，试点是否取得预期效果；运行阶段看是否形成管理闭环，组织是否具备所需能力。</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xmlns="" val="337238169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txBox="1">
            <a:spLocks/>
          </p:cNvSpPr>
          <p:nvPr/>
        </p:nvSpPr>
        <p:spPr bwMode="auto">
          <a:xfrm>
            <a:off x="304800" y="160338"/>
            <a:ext cx="8915400" cy="411162"/>
          </a:xfrm>
          <a:prstGeom prst="rect">
            <a:avLst/>
          </a:prstGeom>
          <a:noFill/>
          <a:ln w="9525">
            <a:noFill/>
            <a:miter lim="800000"/>
            <a:headEnd/>
            <a:tailEnd/>
          </a:ln>
        </p:spPr>
        <p:txBody>
          <a:bodyPr/>
          <a:lstStyle/>
          <a:p>
            <a:r>
              <a:rPr lang="zh-CN" altLang="en-US" sz="2400" b="1" dirty="0" smtClean="0">
                <a:latin typeface="微软雅黑" pitchFamily="34" charset="-122"/>
                <a:ea typeface="微软雅黑" pitchFamily="34" charset="-122"/>
              </a:rPr>
              <a:t>举措过程监控方法</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一盯六看</a:t>
            </a:r>
            <a:endParaRPr lang="zh-CN" altLang="en-US" sz="2400" b="1" dirty="0">
              <a:latin typeface="微软雅黑" pitchFamily="34" charset="-122"/>
              <a:ea typeface="微软雅黑" pitchFamily="34" charset="-122"/>
            </a:endParaRPr>
          </a:p>
        </p:txBody>
      </p:sp>
      <p:sp>
        <p:nvSpPr>
          <p:cNvPr id="32771" name="灯片编号占位符 3"/>
          <p:cNvSpPr txBox="1">
            <a:spLocks noGrp="1"/>
          </p:cNvSpPr>
          <p:nvPr>
            <p:custDataLst>
              <p:tags r:id="rId1"/>
            </p:custDataLst>
          </p:nvPr>
        </p:nvSpPr>
        <p:spPr bwMode="auto">
          <a:xfrm>
            <a:off x="9167842" y="6400800"/>
            <a:ext cx="547658" cy="320675"/>
          </a:xfrm>
          <a:prstGeom prst="rect">
            <a:avLst/>
          </a:prstGeom>
          <a:noFill/>
          <a:ln w="9525">
            <a:noFill/>
            <a:miter lim="800000"/>
            <a:headEnd/>
            <a:tailEnd/>
          </a:ln>
        </p:spPr>
        <p:txBody>
          <a:bodyPr lIns="95747" tIns="47873" rIns="95747" bIns="47873"/>
          <a:lstStyle/>
          <a:p>
            <a:fld id="{F21E4664-6361-498D-A7E2-6344F8186B23}" type="slidenum">
              <a:rPr lang="zh-CN" altLang="en-US" sz="1500"/>
              <a:pPr/>
              <a:t>114</a:t>
            </a:fld>
            <a:endParaRPr lang="en-US" altLang="zh-CN" sz="1500" dirty="0"/>
          </a:p>
        </p:txBody>
      </p:sp>
      <p:sp>
        <p:nvSpPr>
          <p:cNvPr id="41" name="标题 1"/>
          <p:cNvSpPr txBox="1">
            <a:spLocks/>
          </p:cNvSpPr>
          <p:nvPr/>
        </p:nvSpPr>
        <p:spPr>
          <a:xfrm>
            <a:off x="309563" y="857250"/>
            <a:ext cx="9144000" cy="555625"/>
          </a:xfrm>
          <a:prstGeom prst="rect">
            <a:avLst/>
          </a:prstGeom>
        </p:spPr>
        <p:txBody>
          <a:bodyPr/>
          <a:lstStyle/>
          <a:p>
            <a:pPr defTabSz="955675" eaLnBrk="0" hangingPunct="0">
              <a:defRPr/>
            </a:pPr>
            <a:r>
              <a:rPr lang="zh-CN" altLang="en-US" sz="2000" b="1" kern="0" dirty="0" smtClean="0">
                <a:latin typeface="微软雅黑" pitchFamily="34" charset="-122"/>
                <a:ea typeface="微软雅黑" pitchFamily="34" charset="-122"/>
                <a:cs typeface="+mj-cs"/>
              </a:rPr>
              <a:t>样表</a:t>
            </a:r>
            <a:endParaRPr lang="en-US" altLang="zh-CN" sz="2000" b="1" kern="0" dirty="0">
              <a:latin typeface="微软雅黑" pitchFamily="34" charset="-122"/>
              <a:ea typeface="微软雅黑" pitchFamily="34" charset="-122"/>
              <a:cs typeface="+mj-cs"/>
            </a:endParaRPr>
          </a:p>
        </p:txBody>
      </p:sp>
      <p:graphicFrame>
        <p:nvGraphicFramePr>
          <p:cNvPr id="42" name="表格 41"/>
          <p:cNvGraphicFramePr>
            <a:graphicFrameLocks noGrp="1"/>
          </p:cNvGraphicFramePr>
          <p:nvPr/>
        </p:nvGraphicFramePr>
        <p:xfrm>
          <a:off x="666720" y="1714488"/>
          <a:ext cx="8715373" cy="3816713"/>
        </p:xfrm>
        <a:graphic>
          <a:graphicData uri="http://schemas.openxmlformats.org/drawingml/2006/table">
            <a:tbl>
              <a:tblPr/>
              <a:tblGrid>
                <a:gridCol w="418689"/>
                <a:gridCol w="418688"/>
                <a:gridCol w="417177"/>
                <a:gridCol w="417177"/>
                <a:gridCol w="418689"/>
                <a:gridCol w="639369"/>
                <a:gridCol w="314394"/>
                <a:gridCol w="418689"/>
                <a:gridCol w="417177"/>
                <a:gridCol w="418688"/>
                <a:gridCol w="527518"/>
                <a:gridCol w="418688"/>
                <a:gridCol w="417177"/>
                <a:gridCol w="550190"/>
                <a:gridCol w="527518"/>
                <a:gridCol w="798078"/>
                <a:gridCol w="758779"/>
                <a:gridCol w="418688"/>
              </a:tblGrid>
              <a:tr h="293688">
                <a:tc gridSpan="18">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900" b="1" i="0" u="none" strike="noStrike" cap="none" normalizeH="0" baseline="0" dirty="0" smtClean="0">
                          <a:ln>
                            <a:noFill/>
                          </a:ln>
                          <a:solidFill>
                            <a:schemeClr val="tx1"/>
                          </a:solidFill>
                          <a:effectLst/>
                          <a:latin typeface="微软雅黑" pitchFamily="34" charset="-122"/>
                          <a:ea typeface="微软雅黑" pitchFamily="34" charset="-122"/>
                        </a:rPr>
                        <a:t>xxx</a:t>
                      </a:r>
                      <a:r>
                        <a:rPr kumimoji="0" lang="zh-CN" altLang="en-US" sz="900" b="1" i="0" u="none" strike="noStrike" cap="none" normalizeH="0" baseline="0" dirty="0" smtClean="0">
                          <a:ln>
                            <a:noFill/>
                          </a:ln>
                          <a:solidFill>
                            <a:schemeClr val="tx1"/>
                          </a:solidFill>
                          <a:effectLst/>
                          <a:latin typeface="微软雅黑" pitchFamily="34" charset="-122"/>
                          <a:ea typeface="微软雅黑" pitchFamily="34" charset="-122"/>
                        </a:rPr>
                        <a:t>体系</a:t>
                      </a:r>
                      <a:r>
                        <a:rPr kumimoji="0" lang="en-US" altLang="zh-CN" sz="900" b="1" i="0" u="none" strike="noStrike" cap="none" normalizeH="0" baseline="0" dirty="0" smtClean="0">
                          <a:ln>
                            <a:noFill/>
                          </a:ln>
                          <a:solidFill>
                            <a:schemeClr val="tx1"/>
                          </a:solidFill>
                          <a:effectLst/>
                          <a:latin typeface="微软雅黑" pitchFamily="34" charset="-122"/>
                          <a:ea typeface="微软雅黑" pitchFamily="34" charset="-122"/>
                        </a:rPr>
                        <a:t>2014</a:t>
                      </a:r>
                      <a:r>
                        <a:rPr kumimoji="0" lang="zh-CN" altLang="en-US" sz="900" b="1" i="0" u="none" strike="noStrike" cap="none" normalizeH="0" baseline="0" dirty="0" smtClean="0">
                          <a:ln>
                            <a:noFill/>
                          </a:ln>
                          <a:solidFill>
                            <a:schemeClr val="tx1"/>
                          </a:solidFill>
                          <a:effectLst/>
                          <a:latin typeface="微软雅黑" pitchFamily="34" charset="-122"/>
                          <a:ea typeface="微软雅黑" pitchFamily="34" charset="-122"/>
                        </a:rPr>
                        <a:t>年</a:t>
                      </a:r>
                      <a:r>
                        <a:rPr kumimoji="0" lang="en-US" altLang="zh-CN" sz="900" b="1" i="0" u="none" strike="noStrike" cap="none" normalizeH="0" baseline="0" dirty="0" smtClean="0">
                          <a:ln>
                            <a:noFill/>
                          </a:ln>
                          <a:solidFill>
                            <a:schemeClr val="tx1"/>
                          </a:solidFill>
                          <a:effectLst/>
                          <a:latin typeface="微软雅黑" pitchFamily="34" charset="-122"/>
                          <a:ea typeface="微软雅黑" pitchFamily="34" charset="-122"/>
                        </a:rPr>
                        <a:t>x</a:t>
                      </a:r>
                      <a:r>
                        <a:rPr kumimoji="0" lang="zh-CN" altLang="en-US" sz="900" b="1" i="0" u="none" strike="noStrike" cap="none" normalizeH="0" baseline="0" dirty="0" smtClean="0">
                          <a:ln>
                            <a:noFill/>
                          </a:ln>
                          <a:solidFill>
                            <a:schemeClr val="tx1"/>
                          </a:solidFill>
                          <a:effectLst/>
                          <a:latin typeface="微软雅黑" pitchFamily="34" charset="-122"/>
                          <a:ea typeface="微软雅黑" pitchFamily="34" charset="-122"/>
                        </a:rPr>
                        <a:t>月战略举措跟踪点检表</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82575">
                <a:tc gridSpan="5">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1" i="0" u="none" strike="noStrike" cap="none" normalizeH="0" baseline="0" dirty="0" smtClean="0">
                          <a:ln>
                            <a:noFill/>
                          </a:ln>
                          <a:solidFill>
                            <a:schemeClr val="tx1"/>
                          </a:solidFill>
                          <a:effectLst/>
                          <a:latin typeface="微软雅黑" pitchFamily="34" charset="-122"/>
                          <a:ea typeface="微软雅黑" pitchFamily="34" charset="-122"/>
                        </a:rPr>
                        <a:t>总结</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1" i="0" u="none" strike="noStrike" cap="none" normalizeH="0" baseline="0" dirty="0" smtClean="0">
                          <a:ln>
                            <a:noFill/>
                          </a:ln>
                          <a:solidFill>
                            <a:schemeClr val="tx1"/>
                          </a:solidFill>
                          <a:effectLst/>
                          <a:latin typeface="微软雅黑" pitchFamily="34" charset="-122"/>
                          <a:ea typeface="微软雅黑" pitchFamily="34" charset="-122"/>
                        </a:rPr>
                        <a:t>检查内容</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1" i="0" u="none" strike="noStrike" cap="none" normalizeH="0" baseline="0" dirty="0" smtClean="0">
                          <a:ln>
                            <a:noFill/>
                          </a:ln>
                          <a:solidFill>
                            <a:schemeClr val="tx1"/>
                          </a:solidFill>
                          <a:effectLst/>
                          <a:latin typeface="微软雅黑" pitchFamily="34" charset="-122"/>
                          <a:ea typeface="微软雅黑" pitchFamily="34" charset="-122"/>
                        </a:rPr>
                        <a:t>策划阶段</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1" i="0" u="none" strike="noStrike" cap="none" normalizeH="0" baseline="0" smtClean="0">
                          <a:ln>
                            <a:noFill/>
                          </a:ln>
                          <a:solidFill>
                            <a:schemeClr val="tx1"/>
                          </a:solidFill>
                          <a:effectLst/>
                          <a:latin typeface="微软雅黑" pitchFamily="34" charset="-122"/>
                          <a:ea typeface="微软雅黑" pitchFamily="34" charset="-122"/>
                        </a:rPr>
                        <a:t>试运行阶段</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1" i="0" u="none" strike="noStrike" cap="none" normalizeH="0" baseline="0" smtClean="0">
                          <a:ln>
                            <a:noFill/>
                          </a:ln>
                          <a:solidFill>
                            <a:schemeClr val="tx1"/>
                          </a:solidFill>
                          <a:effectLst/>
                          <a:latin typeface="微软雅黑" pitchFamily="34" charset="-122"/>
                          <a:ea typeface="微软雅黑" pitchFamily="34" charset="-122"/>
                        </a:rPr>
                        <a:t>完成阶段</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1" i="0" u="none" strike="noStrike" cap="none" normalizeH="0" baseline="0" smtClean="0">
                          <a:ln>
                            <a:noFill/>
                          </a:ln>
                          <a:solidFill>
                            <a:schemeClr val="tx1"/>
                          </a:solidFill>
                          <a:effectLst/>
                          <a:latin typeface="微软雅黑" pitchFamily="34" charset="-122"/>
                          <a:ea typeface="微软雅黑" pitchFamily="34" charset="-122"/>
                        </a:rPr>
                        <a:t>备注和说明</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序号</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微软雅黑" pitchFamily="34" charset="-122"/>
                          <a:ea typeface="微软雅黑" pitchFamily="34" charset="-122"/>
                        </a:rPr>
                        <a:t>举措</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微软雅黑" pitchFamily="34" charset="-122"/>
                          <a:ea typeface="微软雅黑" pitchFamily="34" charset="-122"/>
                        </a:rPr>
                        <a:t>举措负责人</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微软雅黑" pitchFamily="34" charset="-122"/>
                          <a:ea typeface="微软雅黑" pitchFamily="34" charset="-122"/>
                        </a:rPr>
                        <a:t>评价</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微软雅黑" pitchFamily="34" charset="-122"/>
                          <a:ea typeface="微软雅黑" pitchFamily="34" charset="-122"/>
                        </a:rPr>
                        <a:t>总评</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微软雅黑" pitchFamily="34" charset="-122"/>
                          <a:ea typeface="微软雅黑" pitchFamily="34" charset="-122"/>
                        </a:rPr>
                        <a:t>指标</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微软雅黑" pitchFamily="34" charset="-122"/>
                          <a:ea typeface="微软雅黑" pitchFamily="34" charset="-122"/>
                        </a:rPr>
                        <a:t>目标</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微软雅黑" pitchFamily="34" charset="-122"/>
                          <a:ea typeface="微软雅黑" pitchFamily="34" charset="-122"/>
                        </a:rPr>
                        <a:t>现状</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微软雅黑" pitchFamily="34" charset="-122"/>
                          <a:ea typeface="微软雅黑" pitchFamily="34" charset="-122"/>
                        </a:rPr>
                        <a:t>当前阶段</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微软雅黑" pitchFamily="34" charset="-122"/>
                          <a:ea typeface="微软雅黑" pitchFamily="34" charset="-122"/>
                        </a:rPr>
                        <a:t>进度</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微软雅黑" pitchFamily="34" charset="-122"/>
                          <a:ea typeface="微软雅黑" pitchFamily="34" charset="-122"/>
                        </a:rPr>
                        <a:t>成本</a:t>
                      </a:r>
                      <a:r>
                        <a:rPr kumimoji="0" lang="en-US" altLang="zh-CN" sz="900" b="0"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900" b="0" i="0" u="none" strike="noStrike" cap="none" normalizeH="0" baseline="0" smtClean="0">
                          <a:ln>
                            <a:noFill/>
                          </a:ln>
                          <a:solidFill>
                            <a:schemeClr val="tx1"/>
                          </a:solidFill>
                          <a:effectLst/>
                          <a:latin typeface="微软雅黑" pitchFamily="34" charset="-122"/>
                          <a:ea typeface="微软雅黑" pitchFamily="34" charset="-122"/>
                        </a:rPr>
                        <a:t>费用</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微软雅黑" pitchFamily="34" charset="-122"/>
                          <a:ea typeface="微软雅黑" pitchFamily="34" charset="-122"/>
                        </a:rPr>
                        <a:t>方法</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微软雅黑" pitchFamily="34" charset="-122"/>
                          <a:ea typeface="微软雅黑" pitchFamily="34" charset="-122"/>
                        </a:rPr>
                        <a:t>机制</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chemeClr val="tx1"/>
                          </a:solidFill>
                          <a:effectLst/>
                          <a:latin typeface="微软雅黑" pitchFamily="34" charset="-122"/>
                          <a:ea typeface="微软雅黑" pitchFamily="34" charset="-122"/>
                        </a:rPr>
                        <a:t>执行</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微软雅黑" pitchFamily="34" charset="-122"/>
                          <a:ea typeface="微软雅黑" pitchFamily="34" charset="-122"/>
                        </a:rPr>
                        <a:t>效果</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微软雅黑" pitchFamily="34" charset="-122"/>
                          <a:ea typeface="微软雅黑" pitchFamily="34" charset="-122"/>
                        </a:rPr>
                        <a:t>闭环</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微软雅黑" pitchFamily="34" charset="-122"/>
                          <a:ea typeface="微软雅黑" pitchFamily="34" charset="-122"/>
                        </a:rPr>
                        <a:t>能力</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6025">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FF"/>
                          </a:solidFill>
                          <a:effectLst/>
                          <a:latin typeface="微软雅黑" pitchFamily="34" charset="-122"/>
                          <a:ea typeface="微软雅黑" pitchFamily="34" charset="-122"/>
                        </a:rPr>
                        <a:t>1</a:t>
                      </a:r>
                      <a:endPar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en-US" altLang="zh-CN" sz="900" b="0" i="0" u="none" strike="noStrike" cap="none" normalizeH="0" baseline="0" dirty="0" smtClean="0">
                          <a:ln>
                            <a:noFill/>
                          </a:ln>
                          <a:solidFill>
                            <a:srgbClr val="0000FF"/>
                          </a:solidFill>
                          <a:effectLst/>
                          <a:latin typeface="微软雅黑" pitchFamily="34" charset="-122"/>
                          <a:ea typeface="微软雅黑" pitchFamily="34" charset="-122"/>
                        </a:rPr>
                        <a:t>**</a:t>
                      </a: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举措</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对该项举措负有直接管理责任的中层领导。</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结合末端调查、指标达成、总体进度对举措进行</a:t>
                      </a:r>
                      <a:r>
                        <a:rPr kumimoji="0" lang="en-US" altLang="zh-CN" sz="900" b="0" i="0" u="none" strike="noStrike" cap="none" normalizeH="0" baseline="0" dirty="0" smtClean="0">
                          <a:ln>
                            <a:noFill/>
                          </a:ln>
                          <a:solidFill>
                            <a:srgbClr val="0000FF"/>
                          </a:solidFill>
                          <a:effectLst/>
                          <a:latin typeface="微软雅黑" pitchFamily="34" charset="-122"/>
                          <a:ea typeface="微软雅黑" pitchFamily="34" charset="-122"/>
                        </a:rPr>
                        <a:t>1-5</a:t>
                      </a: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分评价。</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言简意赅，总结性语言。</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三类目标：</a:t>
                      </a:r>
                      <a:b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b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与举措相关的关键业务目标；</a:t>
                      </a:r>
                      <a:b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b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举措要达成的效率目标</a:t>
                      </a:r>
                      <a:b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b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举措本身的过程指标</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指标对应目标</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目标目前完成值</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明确当前处在的阶段，策划、试运行、执行</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时间进度是否按计划</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有成本投入的要考虑是否超预算、投入产出比是否有问题</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FF"/>
                          </a:solidFill>
                          <a:effectLst/>
                          <a:latin typeface="微软雅黑" pitchFamily="34" charset="-122"/>
                          <a:ea typeface="微软雅黑" pitchFamily="34" charset="-122"/>
                        </a:rPr>
                        <a:t>是否有方法、思路是否正确</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rgbClr val="0000FF"/>
                          </a:solidFill>
                          <a:effectLst/>
                          <a:latin typeface="微软雅黑" pitchFamily="34" charset="-122"/>
                          <a:ea typeface="微软雅黑" pitchFamily="34" charset="-122"/>
                        </a:rPr>
                        <a:t>是否有将方法思路落地的机制和相应的标准等</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是否正常运转了，运转是否有障碍、问题，有没有及时解决</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是否有效果、效果的趋势如何，中长期是否能实现目标效果</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该项工作是否实现了责任固化、是否固化到了制度流程？是否形成了管理的闭环，可以自动运转和自行改进</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dirty="0" smtClean="0">
                          <a:ln>
                            <a:noFill/>
                          </a:ln>
                          <a:solidFill>
                            <a:srgbClr val="0000FF"/>
                          </a:solidFill>
                          <a:effectLst/>
                          <a:latin typeface="微软雅黑" pitchFamily="34" charset="-122"/>
                          <a:ea typeface="微软雅黑" pitchFamily="34" charset="-122"/>
                        </a:rPr>
                        <a:t>做该项工作的队伍状态如何，认识、专业能力是否都有了保障，团队的组织结构、职责划分是否清晰、合理、责任化是否到位</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2</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FF0000"/>
                          </a:solidFill>
                          <a:effectLst/>
                          <a:latin typeface="微软雅黑" pitchFamily="34" charset="-122"/>
                          <a:ea typeface="微软雅黑" pitchFamily="34" charset="-122"/>
                        </a:rPr>
                        <a:t>●</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策划</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3</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rgbClr val="000000"/>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FFFF00"/>
                          </a:solidFill>
                          <a:effectLst/>
                          <a:latin typeface="微软雅黑" pitchFamily="34" charset="-122"/>
                          <a:ea typeface="微软雅黑" pitchFamily="34" charset="-122"/>
                        </a:rPr>
                        <a:t>●</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试运行</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4</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CC00"/>
                          </a:solidFill>
                          <a:effectLst/>
                          <a:latin typeface="微软雅黑" pitchFamily="34" charset="-122"/>
                          <a:ea typeface="微软雅黑" pitchFamily="34" charset="-122"/>
                        </a:rPr>
                        <a:t>●</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defRPr/>
                      </a:pPr>
                      <a:r>
                        <a:rPr kumimoji="0" lang="zh-CN" altLang="en-US" sz="600" b="0" i="0" u="none" strike="noStrike" cap="none" normalizeH="0" baseline="0" dirty="0" smtClean="0">
                          <a:ln>
                            <a:noFill/>
                          </a:ln>
                          <a:solidFill>
                            <a:schemeClr val="tx1"/>
                          </a:solidFill>
                          <a:effectLst/>
                          <a:latin typeface="微软雅黑" pitchFamily="34" charset="-122"/>
                          <a:ea typeface="微软雅黑" pitchFamily="34" charset="-122"/>
                        </a:rPr>
                        <a:t>　</a:t>
                      </a:r>
                      <a:r>
                        <a:rPr kumimoji="0" lang="zh-CN" altLang="en-US" sz="600" b="0" i="0" u="none" strike="noStrike" cap="none" normalizeH="0" baseline="0" dirty="0" smtClean="0">
                          <a:ln>
                            <a:noFill/>
                          </a:ln>
                          <a:solidFill>
                            <a:srgbClr val="000000"/>
                          </a:solidFill>
                          <a:effectLst/>
                          <a:latin typeface="微软雅黑" pitchFamily="34" charset="-122"/>
                          <a:ea typeface="微软雅黑" pitchFamily="34" charset="-122"/>
                        </a:rPr>
                        <a:t>　</a:t>
                      </a:r>
                    </a:p>
                    <a:p>
                      <a:pPr marL="0" marR="0" lvl="0" indent="0" algn="l" defTabSz="858838" rtl="0" eaLnBrk="1" fontAlgn="ctr" latinLnBrk="0" hangingPunct="1">
                        <a:lnSpc>
                          <a:spcPct val="100000"/>
                        </a:lnSpc>
                        <a:spcBef>
                          <a:spcPct val="0"/>
                        </a:spcBef>
                        <a:spcAft>
                          <a:spcPct val="0"/>
                        </a:spcAft>
                        <a:buClrTx/>
                        <a:buSzTx/>
                        <a:buFontTx/>
                        <a:buNone/>
                        <a:tabLst/>
                      </a:pPr>
                      <a:endParaRPr kumimoji="0" lang="zh-CN" altLang="en-US" sz="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完成</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5</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CC00"/>
                          </a:solidFill>
                          <a:effectLst/>
                          <a:latin typeface="微软雅黑" pitchFamily="34" charset="-122"/>
                          <a:ea typeface="微软雅黑" pitchFamily="34" charset="-122"/>
                        </a:rPr>
                        <a:t>●</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endParaRPr kumimoji="0" lang="zh-CN" altLang="en-US" sz="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rPr>
                        <a:t>策划</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6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6</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rgbClr val="000000"/>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CC00"/>
                          </a:solidFill>
                          <a:effectLst/>
                          <a:latin typeface="微软雅黑" pitchFamily="34" charset="-122"/>
                          <a:ea typeface="微软雅黑" pitchFamily="34" charset="-122"/>
                        </a:rPr>
                        <a:t>●</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rPr>
                        <a:t>完成</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r>
                        <a:rPr kumimoji="0" lang="zh-CN" altLang="en-US" sz="600" b="0" i="0" u="none" strike="noStrike" cap="none" normalizeH="0" baseline="0" dirty="0" smtClean="0">
                          <a:ln>
                            <a:noFill/>
                          </a:ln>
                          <a:solidFill>
                            <a:schemeClr val="tx1"/>
                          </a:solidFill>
                          <a:effectLst/>
                          <a:latin typeface="微软雅黑" pitchFamily="34" charset="-122"/>
                          <a:ea typeface="微软雅黑" pitchFamily="34" charset="-122"/>
                        </a:rPr>
                        <a:t>　</a:t>
                      </a:r>
                    </a:p>
                  </a:txBody>
                  <a:tcPr marL="4625" marR="4625" marT="46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37238169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txBox="1">
            <a:spLocks/>
          </p:cNvSpPr>
          <p:nvPr/>
        </p:nvSpPr>
        <p:spPr bwMode="auto">
          <a:xfrm>
            <a:off x="304800" y="160338"/>
            <a:ext cx="8915400" cy="411162"/>
          </a:xfrm>
          <a:prstGeom prst="rect">
            <a:avLst/>
          </a:prstGeom>
          <a:noFill/>
          <a:ln w="9525">
            <a:noFill/>
            <a:miter lim="800000"/>
            <a:headEnd/>
            <a:tailEnd/>
          </a:ln>
        </p:spPr>
        <p:txBody>
          <a:bodyPr/>
          <a:lstStyle/>
          <a:p>
            <a:r>
              <a:rPr lang="zh-CN" altLang="en-US" sz="2400" b="1" dirty="0" smtClean="0">
                <a:latin typeface="微软雅黑" pitchFamily="34" charset="-122"/>
                <a:ea typeface="微软雅黑" pitchFamily="34" charset="-122"/>
              </a:rPr>
              <a:t>举措过程监控方法</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一盯六看</a:t>
            </a:r>
            <a:endParaRPr lang="zh-CN" altLang="en-US" sz="2400" b="1" dirty="0">
              <a:latin typeface="微软雅黑" pitchFamily="34" charset="-122"/>
              <a:ea typeface="微软雅黑" pitchFamily="34" charset="-122"/>
            </a:endParaRPr>
          </a:p>
        </p:txBody>
      </p:sp>
      <p:sp>
        <p:nvSpPr>
          <p:cNvPr id="32771" name="灯片编号占位符 3"/>
          <p:cNvSpPr txBox="1">
            <a:spLocks noGrp="1"/>
          </p:cNvSpPr>
          <p:nvPr>
            <p:custDataLst>
              <p:tags r:id="rId1"/>
            </p:custDataLst>
          </p:nvPr>
        </p:nvSpPr>
        <p:spPr bwMode="auto">
          <a:xfrm>
            <a:off x="9167842" y="6400800"/>
            <a:ext cx="547658" cy="320675"/>
          </a:xfrm>
          <a:prstGeom prst="rect">
            <a:avLst/>
          </a:prstGeom>
          <a:noFill/>
          <a:ln w="9525">
            <a:noFill/>
            <a:miter lim="800000"/>
            <a:headEnd/>
            <a:tailEnd/>
          </a:ln>
        </p:spPr>
        <p:txBody>
          <a:bodyPr lIns="95747" tIns="47873" rIns="95747" bIns="47873"/>
          <a:lstStyle/>
          <a:p>
            <a:fld id="{F21E4664-6361-498D-A7E2-6344F8186B23}" type="slidenum">
              <a:rPr lang="zh-CN" altLang="en-US" sz="1500"/>
              <a:pPr/>
              <a:t>115</a:t>
            </a:fld>
            <a:endParaRPr lang="en-US" altLang="zh-CN" sz="1500" dirty="0"/>
          </a:p>
        </p:txBody>
      </p:sp>
      <p:sp>
        <p:nvSpPr>
          <p:cNvPr id="6" name="Line 2"/>
          <p:cNvSpPr>
            <a:spLocks noChangeShapeType="1"/>
          </p:cNvSpPr>
          <p:nvPr/>
        </p:nvSpPr>
        <p:spPr bwMode="auto">
          <a:xfrm>
            <a:off x="1971342" y="2531483"/>
            <a:ext cx="1155700" cy="0"/>
          </a:xfrm>
          <a:prstGeom prst="line">
            <a:avLst/>
          </a:prstGeom>
          <a:noFill/>
          <a:ln w="22225">
            <a:solidFill>
              <a:schemeClr val="hlink"/>
            </a:solidFill>
            <a:round/>
            <a:headEnd/>
            <a:tailEnd type="triangle" w="med" len="med"/>
          </a:ln>
          <a:effectLst/>
        </p:spPr>
        <p:txBody>
          <a:bodyPr wrap="none" lIns="0" tIns="0" rIns="0" bIns="0" anchor="ctr"/>
          <a:lstStyle/>
          <a:p>
            <a:endParaRPr lang="zh-CN" altLang="en-US"/>
          </a:p>
        </p:txBody>
      </p:sp>
      <p:sp>
        <p:nvSpPr>
          <p:cNvPr id="7" name="Oval 4"/>
          <p:cNvSpPr>
            <a:spLocks noChangeArrowheads="1"/>
          </p:cNvSpPr>
          <p:nvPr/>
        </p:nvSpPr>
        <p:spPr bwMode="auto">
          <a:xfrm>
            <a:off x="1174417" y="2439408"/>
            <a:ext cx="1135063" cy="1120775"/>
          </a:xfrm>
          <a:prstGeom prst="ellipse">
            <a:avLst/>
          </a:prstGeom>
          <a:solidFill>
            <a:schemeClr val="bg1"/>
          </a:solidFill>
          <a:ln w="22225">
            <a:solidFill>
              <a:schemeClr val="hlink"/>
            </a:solidFill>
            <a:round/>
            <a:headEnd/>
            <a:tailEnd/>
          </a:ln>
          <a:effectLst/>
        </p:spPr>
        <p:txBody>
          <a:bodyPr lIns="0" tIns="0" rIns="0" bIns="0" anchor="ctr"/>
          <a:lstStyle/>
          <a:p>
            <a:endParaRPr lang="zh-CN" altLang="en-US"/>
          </a:p>
        </p:txBody>
      </p:sp>
      <p:sp>
        <p:nvSpPr>
          <p:cNvPr id="8" name="Freeform 5"/>
          <p:cNvSpPr>
            <a:spLocks/>
          </p:cNvSpPr>
          <p:nvPr/>
        </p:nvSpPr>
        <p:spPr bwMode="auto">
          <a:xfrm>
            <a:off x="6881826" y="2214554"/>
            <a:ext cx="1349375" cy="1314450"/>
          </a:xfrm>
          <a:custGeom>
            <a:avLst/>
            <a:gdLst/>
            <a:ahLst/>
            <a:cxnLst>
              <a:cxn ang="0">
                <a:pos x="341" y="0"/>
              </a:cxn>
              <a:cxn ang="0">
                <a:pos x="690" y="336"/>
              </a:cxn>
              <a:cxn ang="0">
                <a:pos x="349" y="672"/>
              </a:cxn>
              <a:cxn ang="0">
                <a:pos x="0" y="336"/>
              </a:cxn>
              <a:cxn ang="0">
                <a:pos x="341" y="0"/>
              </a:cxn>
            </a:cxnLst>
            <a:rect l="0" t="0" r="r" b="b"/>
            <a:pathLst>
              <a:path w="690" h="672">
                <a:moveTo>
                  <a:pt x="341" y="0"/>
                </a:moveTo>
                <a:lnTo>
                  <a:pt x="690" y="336"/>
                </a:lnTo>
                <a:lnTo>
                  <a:pt x="349" y="672"/>
                </a:lnTo>
                <a:lnTo>
                  <a:pt x="0" y="336"/>
                </a:lnTo>
                <a:lnTo>
                  <a:pt x="341" y="0"/>
                </a:lnTo>
              </a:path>
            </a:pathLst>
          </a:custGeom>
          <a:solidFill>
            <a:schemeClr val="hlink"/>
          </a:solidFill>
          <a:ln w="6350" cap="flat" cmpd="sng">
            <a:noFill/>
            <a:prstDash val="solid"/>
            <a:round/>
            <a:headEnd/>
            <a:tailEnd/>
          </a:ln>
          <a:effectLst/>
        </p:spPr>
        <p:txBody>
          <a:bodyPr lIns="0" tIns="0" rIns="0" bIns="0" anchor="ctr">
            <a:spAutoFit/>
          </a:bodyPr>
          <a:lstStyle/>
          <a:p>
            <a:endParaRPr lang="zh-CN" altLang="en-US"/>
          </a:p>
        </p:txBody>
      </p:sp>
      <p:sp>
        <p:nvSpPr>
          <p:cNvPr id="9" name="Freeform 6"/>
          <p:cNvSpPr>
            <a:spLocks/>
          </p:cNvSpPr>
          <p:nvPr/>
        </p:nvSpPr>
        <p:spPr bwMode="auto">
          <a:xfrm>
            <a:off x="5566905" y="2862626"/>
            <a:ext cx="1082675" cy="1065212"/>
          </a:xfrm>
          <a:custGeom>
            <a:avLst/>
            <a:gdLst/>
            <a:ahLst/>
            <a:cxnLst>
              <a:cxn ang="0">
                <a:pos x="332" y="0"/>
              </a:cxn>
              <a:cxn ang="0">
                <a:pos x="681" y="336"/>
              </a:cxn>
              <a:cxn ang="0">
                <a:pos x="341" y="671"/>
              </a:cxn>
              <a:cxn ang="0">
                <a:pos x="0" y="336"/>
              </a:cxn>
              <a:cxn ang="0">
                <a:pos x="332" y="0"/>
              </a:cxn>
            </a:cxnLst>
            <a:rect l="0" t="0" r="r" b="b"/>
            <a:pathLst>
              <a:path w="681" h="671">
                <a:moveTo>
                  <a:pt x="332" y="0"/>
                </a:moveTo>
                <a:lnTo>
                  <a:pt x="681" y="336"/>
                </a:lnTo>
                <a:lnTo>
                  <a:pt x="341" y="671"/>
                </a:lnTo>
                <a:lnTo>
                  <a:pt x="0" y="336"/>
                </a:lnTo>
                <a:lnTo>
                  <a:pt x="332" y="0"/>
                </a:lnTo>
                <a:close/>
              </a:path>
            </a:pathLst>
          </a:custGeom>
          <a:solidFill>
            <a:srgbClr val="FFFFFF"/>
          </a:solidFill>
          <a:ln w="12700" cmpd="sng">
            <a:solidFill>
              <a:srgbClr val="000000"/>
            </a:solidFill>
            <a:round/>
            <a:headEnd/>
            <a:tailEnd/>
          </a:ln>
        </p:spPr>
        <p:txBody>
          <a:bodyPr/>
          <a:lstStyle/>
          <a:p>
            <a:endParaRPr lang="zh-CN" altLang="en-US"/>
          </a:p>
        </p:txBody>
      </p:sp>
      <p:sp>
        <p:nvSpPr>
          <p:cNvPr id="10" name="Freeform 7"/>
          <p:cNvSpPr>
            <a:spLocks/>
          </p:cNvSpPr>
          <p:nvPr/>
        </p:nvSpPr>
        <p:spPr bwMode="auto">
          <a:xfrm>
            <a:off x="5566905" y="2862626"/>
            <a:ext cx="1082675" cy="1065212"/>
          </a:xfrm>
          <a:custGeom>
            <a:avLst/>
            <a:gdLst/>
            <a:ahLst/>
            <a:cxnLst>
              <a:cxn ang="0">
                <a:pos x="332" y="0"/>
              </a:cxn>
              <a:cxn ang="0">
                <a:pos x="681" y="336"/>
              </a:cxn>
              <a:cxn ang="0">
                <a:pos x="341" y="671"/>
              </a:cxn>
              <a:cxn ang="0">
                <a:pos x="0" y="336"/>
              </a:cxn>
              <a:cxn ang="0">
                <a:pos x="332" y="0"/>
              </a:cxn>
            </a:cxnLst>
            <a:rect l="0" t="0" r="r" b="b"/>
            <a:pathLst>
              <a:path w="681" h="671">
                <a:moveTo>
                  <a:pt x="332" y="0"/>
                </a:moveTo>
                <a:lnTo>
                  <a:pt x="681" y="336"/>
                </a:lnTo>
                <a:lnTo>
                  <a:pt x="341" y="671"/>
                </a:lnTo>
                <a:lnTo>
                  <a:pt x="0" y="336"/>
                </a:lnTo>
                <a:lnTo>
                  <a:pt x="332" y="0"/>
                </a:lnTo>
              </a:path>
            </a:pathLst>
          </a:custGeom>
          <a:solidFill>
            <a:schemeClr val="hlink"/>
          </a:solidFill>
          <a:ln w="12700" cmpd="sng">
            <a:solidFill>
              <a:schemeClr val="hlink"/>
            </a:solidFill>
            <a:prstDash val="solid"/>
            <a:round/>
            <a:headEnd/>
            <a:tailEnd/>
          </a:ln>
        </p:spPr>
        <p:txBody>
          <a:bodyPr/>
          <a:lstStyle/>
          <a:p>
            <a:endParaRPr lang="zh-CN" altLang="en-US"/>
          </a:p>
        </p:txBody>
      </p:sp>
      <p:sp>
        <p:nvSpPr>
          <p:cNvPr id="11" name="Oval 8"/>
          <p:cNvSpPr>
            <a:spLocks noChangeArrowheads="1"/>
          </p:cNvSpPr>
          <p:nvPr/>
        </p:nvSpPr>
        <p:spPr bwMode="auto">
          <a:xfrm>
            <a:off x="5728830" y="3030901"/>
            <a:ext cx="758825" cy="730250"/>
          </a:xfrm>
          <a:prstGeom prst="ellipse">
            <a:avLst/>
          </a:prstGeom>
          <a:solidFill>
            <a:srgbClr val="FFFFFF"/>
          </a:solidFill>
          <a:ln w="12700">
            <a:noFill/>
            <a:round/>
            <a:headEnd/>
            <a:tailEnd/>
          </a:ln>
          <a:effectLst/>
        </p:spPr>
        <p:txBody>
          <a:bodyPr anchor="ctr"/>
          <a:lstStyle/>
          <a:p>
            <a:pPr algn="ctr"/>
            <a:r>
              <a:rPr lang="zh-CN" altLang="en-US" sz="1300" dirty="0" smtClean="0">
                <a:solidFill>
                  <a:srgbClr val="0000FF"/>
                </a:solidFill>
                <a:latin typeface="微软雅黑" pitchFamily="34" charset="-122"/>
                <a:ea typeface="微软雅黑" pitchFamily="34" charset="-122"/>
              </a:rPr>
              <a:t>第三方评价</a:t>
            </a:r>
            <a:endParaRPr lang="zh-CN" altLang="en-US" sz="1300" dirty="0">
              <a:solidFill>
                <a:srgbClr val="0000FF"/>
              </a:solidFill>
              <a:latin typeface="微软雅黑" pitchFamily="34" charset="-122"/>
              <a:ea typeface="微软雅黑" pitchFamily="34" charset="-122"/>
            </a:endParaRPr>
          </a:p>
        </p:txBody>
      </p:sp>
      <p:sp>
        <p:nvSpPr>
          <p:cNvPr id="12" name="Freeform 9"/>
          <p:cNvSpPr>
            <a:spLocks/>
          </p:cNvSpPr>
          <p:nvPr/>
        </p:nvSpPr>
        <p:spPr bwMode="auto">
          <a:xfrm>
            <a:off x="5552742" y="1797414"/>
            <a:ext cx="1093788" cy="1065212"/>
          </a:xfrm>
          <a:custGeom>
            <a:avLst/>
            <a:gdLst/>
            <a:ahLst/>
            <a:cxnLst>
              <a:cxn ang="0">
                <a:pos x="340" y="0"/>
              </a:cxn>
              <a:cxn ang="0">
                <a:pos x="689" y="336"/>
              </a:cxn>
              <a:cxn ang="0">
                <a:pos x="349" y="671"/>
              </a:cxn>
              <a:cxn ang="0">
                <a:pos x="0" y="336"/>
              </a:cxn>
              <a:cxn ang="0">
                <a:pos x="340" y="0"/>
              </a:cxn>
            </a:cxnLst>
            <a:rect l="0" t="0" r="r" b="b"/>
            <a:pathLst>
              <a:path w="689" h="671">
                <a:moveTo>
                  <a:pt x="340" y="0"/>
                </a:moveTo>
                <a:lnTo>
                  <a:pt x="689" y="336"/>
                </a:lnTo>
                <a:lnTo>
                  <a:pt x="349" y="671"/>
                </a:lnTo>
                <a:lnTo>
                  <a:pt x="0" y="336"/>
                </a:lnTo>
                <a:lnTo>
                  <a:pt x="340" y="0"/>
                </a:lnTo>
                <a:close/>
              </a:path>
            </a:pathLst>
          </a:custGeom>
          <a:solidFill>
            <a:srgbClr val="FFFFFF"/>
          </a:solidFill>
          <a:ln w="12700" cmpd="sng">
            <a:solidFill>
              <a:srgbClr val="000000"/>
            </a:solidFill>
            <a:round/>
            <a:headEnd/>
            <a:tailEnd/>
          </a:ln>
        </p:spPr>
        <p:txBody>
          <a:bodyPr/>
          <a:lstStyle/>
          <a:p>
            <a:endParaRPr lang="zh-CN" altLang="en-US"/>
          </a:p>
        </p:txBody>
      </p:sp>
      <p:sp>
        <p:nvSpPr>
          <p:cNvPr id="13" name="Freeform 10"/>
          <p:cNvSpPr>
            <a:spLocks/>
          </p:cNvSpPr>
          <p:nvPr/>
        </p:nvSpPr>
        <p:spPr bwMode="auto">
          <a:xfrm>
            <a:off x="5552742" y="1797414"/>
            <a:ext cx="1093788" cy="1065212"/>
          </a:xfrm>
          <a:custGeom>
            <a:avLst/>
            <a:gdLst/>
            <a:ahLst/>
            <a:cxnLst>
              <a:cxn ang="0">
                <a:pos x="340" y="0"/>
              </a:cxn>
              <a:cxn ang="0">
                <a:pos x="689" y="336"/>
              </a:cxn>
              <a:cxn ang="0">
                <a:pos x="349" y="671"/>
              </a:cxn>
              <a:cxn ang="0">
                <a:pos x="0" y="336"/>
              </a:cxn>
              <a:cxn ang="0">
                <a:pos x="340" y="0"/>
              </a:cxn>
            </a:cxnLst>
            <a:rect l="0" t="0" r="r" b="b"/>
            <a:pathLst>
              <a:path w="689" h="671">
                <a:moveTo>
                  <a:pt x="340" y="0"/>
                </a:moveTo>
                <a:lnTo>
                  <a:pt x="689" y="336"/>
                </a:lnTo>
                <a:lnTo>
                  <a:pt x="349" y="671"/>
                </a:lnTo>
                <a:lnTo>
                  <a:pt x="0" y="336"/>
                </a:lnTo>
                <a:lnTo>
                  <a:pt x="340" y="0"/>
                </a:lnTo>
              </a:path>
            </a:pathLst>
          </a:custGeom>
          <a:solidFill>
            <a:schemeClr val="hlink"/>
          </a:solidFill>
          <a:ln w="12700" cmpd="sng">
            <a:solidFill>
              <a:schemeClr val="hlink"/>
            </a:solidFill>
            <a:prstDash val="solid"/>
            <a:round/>
            <a:headEnd/>
            <a:tailEnd/>
          </a:ln>
        </p:spPr>
        <p:txBody>
          <a:bodyPr/>
          <a:lstStyle/>
          <a:p>
            <a:endParaRPr lang="zh-CN" altLang="en-US"/>
          </a:p>
        </p:txBody>
      </p:sp>
      <p:sp>
        <p:nvSpPr>
          <p:cNvPr id="14" name="Oval 11"/>
          <p:cNvSpPr>
            <a:spLocks noChangeArrowheads="1"/>
          </p:cNvSpPr>
          <p:nvPr/>
        </p:nvSpPr>
        <p:spPr bwMode="auto">
          <a:xfrm>
            <a:off x="5722605" y="1965689"/>
            <a:ext cx="755650" cy="730250"/>
          </a:xfrm>
          <a:prstGeom prst="ellipse">
            <a:avLst/>
          </a:prstGeom>
          <a:solidFill>
            <a:srgbClr val="FFFFFF"/>
          </a:solidFill>
          <a:ln w="12700">
            <a:noFill/>
            <a:round/>
            <a:headEnd/>
            <a:tailEnd/>
          </a:ln>
          <a:effectLst/>
        </p:spPr>
        <p:txBody>
          <a:bodyPr anchor="ctr"/>
          <a:lstStyle/>
          <a:p>
            <a:r>
              <a:rPr lang="zh-CN" altLang="en-US" sz="1300" dirty="0" smtClean="0">
                <a:latin typeface="微软雅黑" pitchFamily="34" charset="-122"/>
                <a:ea typeface="微软雅黑" pitchFamily="34" charset="-122"/>
              </a:rPr>
              <a:t>确认</a:t>
            </a:r>
            <a:endParaRPr lang="zh-CN" altLang="en-US" sz="1300" dirty="0">
              <a:latin typeface="微软雅黑" pitchFamily="34" charset="-122"/>
              <a:ea typeface="微软雅黑" pitchFamily="34" charset="-122"/>
            </a:endParaRPr>
          </a:p>
        </p:txBody>
      </p:sp>
      <p:sp>
        <p:nvSpPr>
          <p:cNvPr id="15" name="Freeform 12"/>
          <p:cNvSpPr>
            <a:spLocks/>
          </p:cNvSpPr>
          <p:nvPr/>
        </p:nvSpPr>
        <p:spPr bwMode="auto">
          <a:xfrm>
            <a:off x="4181142" y="2425121"/>
            <a:ext cx="1093788" cy="1065212"/>
          </a:xfrm>
          <a:custGeom>
            <a:avLst/>
            <a:gdLst/>
            <a:ahLst/>
            <a:cxnLst>
              <a:cxn ang="0">
                <a:pos x="340" y="0"/>
              </a:cxn>
              <a:cxn ang="0">
                <a:pos x="689" y="336"/>
              </a:cxn>
              <a:cxn ang="0">
                <a:pos x="349" y="671"/>
              </a:cxn>
              <a:cxn ang="0">
                <a:pos x="0" y="336"/>
              </a:cxn>
              <a:cxn ang="0">
                <a:pos x="340" y="0"/>
              </a:cxn>
            </a:cxnLst>
            <a:rect l="0" t="0" r="r" b="b"/>
            <a:pathLst>
              <a:path w="689" h="671">
                <a:moveTo>
                  <a:pt x="340" y="0"/>
                </a:moveTo>
                <a:lnTo>
                  <a:pt x="689" y="336"/>
                </a:lnTo>
                <a:lnTo>
                  <a:pt x="349" y="671"/>
                </a:lnTo>
                <a:lnTo>
                  <a:pt x="0" y="336"/>
                </a:lnTo>
                <a:lnTo>
                  <a:pt x="340" y="0"/>
                </a:lnTo>
                <a:close/>
              </a:path>
            </a:pathLst>
          </a:custGeom>
          <a:solidFill>
            <a:schemeClr val="hlink"/>
          </a:solidFill>
          <a:ln w="12700" cmpd="sng">
            <a:solidFill>
              <a:schemeClr val="hlink"/>
            </a:solidFill>
            <a:round/>
            <a:headEnd/>
            <a:tailEnd/>
          </a:ln>
        </p:spPr>
        <p:txBody>
          <a:bodyPr/>
          <a:lstStyle/>
          <a:p>
            <a:endParaRPr lang="zh-CN" altLang="en-US"/>
          </a:p>
        </p:txBody>
      </p:sp>
      <p:sp>
        <p:nvSpPr>
          <p:cNvPr id="16" name="Freeform 13"/>
          <p:cNvSpPr>
            <a:spLocks/>
          </p:cNvSpPr>
          <p:nvPr/>
        </p:nvSpPr>
        <p:spPr bwMode="auto">
          <a:xfrm>
            <a:off x="4181142" y="2425121"/>
            <a:ext cx="1093788" cy="1065212"/>
          </a:xfrm>
          <a:custGeom>
            <a:avLst/>
            <a:gdLst/>
            <a:ahLst/>
            <a:cxnLst>
              <a:cxn ang="0">
                <a:pos x="340" y="0"/>
              </a:cxn>
              <a:cxn ang="0">
                <a:pos x="689" y="336"/>
              </a:cxn>
              <a:cxn ang="0">
                <a:pos x="349" y="671"/>
              </a:cxn>
              <a:cxn ang="0">
                <a:pos x="0" y="336"/>
              </a:cxn>
              <a:cxn ang="0">
                <a:pos x="340" y="0"/>
              </a:cxn>
            </a:cxnLst>
            <a:rect l="0" t="0" r="r" b="b"/>
            <a:pathLst>
              <a:path w="689" h="671">
                <a:moveTo>
                  <a:pt x="340" y="0"/>
                </a:moveTo>
                <a:lnTo>
                  <a:pt x="689" y="336"/>
                </a:lnTo>
                <a:lnTo>
                  <a:pt x="349" y="671"/>
                </a:lnTo>
                <a:lnTo>
                  <a:pt x="0" y="336"/>
                </a:lnTo>
                <a:lnTo>
                  <a:pt x="340" y="0"/>
                </a:lnTo>
              </a:path>
            </a:pathLst>
          </a:custGeom>
          <a:noFill/>
          <a:ln w="12700" cmpd="sng">
            <a:solidFill>
              <a:srgbClr val="000000"/>
            </a:solidFill>
            <a:prstDash val="solid"/>
            <a:round/>
            <a:headEnd/>
            <a:tailEnd/>
          </a:ln>
        </p:spPr>
        <p:txBody>
          <a:bodyPr/>
          <a:lstStyle/>
          <a:p>
            <a:endParaRPr lang="zh-CN" altLang="en-US"/>
          </a:p>
        </p:txBody>
      </p:sp>
      <p:sp>
        <p:nvSpPr>
          <p:cNvPr id="17" name="Oval 14"/>
          <p:cNvSpPr>
            <a:spLocks noChangeArrowheads="1"/>
          </p:cNvSpPr>
          <p:nvPr/>
        </p:nvSpPr>
        <p:spPr bwMode="auto">
          <a:xfrm>
            <a:off x="4349417" y="2593396"/>
            <a:ext cx="755650" cy="730250"/>
          </a:xfrm>
          <a:prstGeom prst="ellipse">
            <a:avLst/>
          </a:prstGeom>
          <a:solidFill>
            <a:srgbClr val="FFFFFF"/>
          </a:solidFill>
          <a:ln w="12700">
            <a:noFill/>
            <a:round/>
            <a:headEnd/>
            <a:tailEnd/>
          </a:ln>
          <a:effectLst/>
        </p:spPr>
        <p:txBody>
          <a:bodyPr anchor="ctr"/>
          <a:lstStyle/>
          <a:p>
            <a:r>
              <a:rPr lang="zh-CN" altLang="en-US" sz="1300" dirty="0" smtClean="0">
                <a:latin typeface="微软雅黑" pitchFamily="34" charset="-122"/>
                <a:ea typeface="微软雅黑" pitchFamily="34" charset="-122"/>
              </a:rPr>
              <a:t>体系审核</a:t>
            </a:r>
          </a:p>
        </p:txBody>
      </p:sp>
      <p:sp>
        <p:nvSpPr>
          <p:cNvPr id="18" name="Freeform 15"/>
          <p:cNvSpPr>
            <a:spLocks/>
          </p:cNvSpPr>
          <p:nvPr/>
        </p:nvSpPr>
        <p:spPr bwMode="auto">
          <a:xfrm>
            <a:off x="2807955" y="2425121"/>
            <a:ext cx="1082675" cy="1065212"/>
          </a:xfrm>
          <a:custGeom>
            <a:avLst/>
            <a:gdLst/>
            <a:ahLst/>
            <a:cxnLst>
              <a:cxn ang="0">
                <a:pos x="341" y="0"/>
              </a:cxn>
              <a:cxn ang="0">
                <a:pos x="681" y="336"/>
              </a:cxn>
              <a:cxn ang="0">
                <a:pos x="349" y="671"/>
              </a:cxn>
              <a:cxn ang="0">
                <a:pos x="0" y="336"/>
              </a:cxn>
              <a:cxn ang="0">
                <a:pos x="341" y="0"/>
              </a:cxn>
            </a:cxnLst>
            <a:rect l="0" t="0" r="r" b="b"/>
            <a:pathLst>
              <a:path w="681" h="671">
                <a:moveTo>
                  <a:pt x="341" y="0"/>
                </a:moveTo>
                <a:lnTo>
                  <a:pt x="681" y="336"/>
                </a:lnTo>
                <a:lnTo>
                  <a:pt x="349" y="671"/>
                </a:lnTo>
                <a:lnTo>
                  <a:pt x="0" y="336"/>
                </a:lnTo>
                <a:lnTo>
                  <a:pt x="341" y="0"/>
                </a:lnTo>
                <a:close/>
              </a:path>
            </a:pathLst>
          </a:custGeom>
          <a:solidFill>
            <a:srgbClr val="FFFFFF"/>
          </a:solidFill>
          <a:ln w="12700" cmpd="sng">
            <a:solidFill>
              <a:srgbClr val="000000"/>
            </a:solidFill>
            <a:round/>
            <a:headEnd/>
            <a:tailEnd/>
          </a:ln>
        </p:spPr>
        <p:txBody>
          <a:bodyPr/>
          <a:lstStyle/>
          <a:p>
            <a:endParaRPr lang="zh-CN" altLang="en-US"/>
          </a:p>
        </p:txBody>
      </p:sp>
      <p:sp>
        <p:nvSpPr>
          <p:cNvPr id="19" name="Freeform 16"/>
          <p:cNvSpPr>
            <a:spLocks/>
          </p:cNvSpPr>
          <p:nvPr/>
        </p:nvSpPr>
        <p:spPr bwMode="auto">
          <a:xfrm>
            <a:off x="2807955" y="2425121"/>
            <a:ext cx="1082675" cy="1065212"/>
          </a:xfrm>
          <a:custGeom>
            <a:avLst/>
            <a:gdLst/>
            <a:ahLst/>
            <a:cxnLst>
              <a:cxn ang="0">
                <a:pos x="341" y="0"/>
              </a:cxn>
              <a:cxn ang="0">
                <a:pos x="681" y="336"/>
              </a:cxn>
              <a:cxn ang="0">
                <a:pos x="349" y="671"/>
              </a:cxn>
              <a:cxn ang="0">
                <a:pos x="0" y="336"/>
              </a:cxn>
              <a:cxn ang="0">
                <a:pos x="341" y="0"/>
              </a:cxn>
            </a:cxnLst>
            <a:rect l="0" t="0" r="r" b="b"/>
            <a:pathLst>
              <a:path w="681" h="671">
                <a:moveTo>
                  <a:pt x="341" y="0"/>
                </a:moveTo>
                <a:lnTo>
                  <a:pt x="681" y="336"/>
                </a:lnTo>
                <a:lnTo>
                  <a:pt x="349" y="671"/>
                </a:lnTo>
                <a:lnTo>
                  <a:pt x="0" y="336"/>
                </a:lnTo>
                <a:lnTo>
                  <a:pt x="341" y="0"/>
                </a:lnTo>
              </a:path>
            </a:pathLst>
          </a:custGeom>
          <a:solidFill>
            <a:schemeClr val="hlink"/>
          </a:solidFill>
          <a:ln w="12700" cmpd="sng">
            <a:solidFill>
              <a:schemeClr val="hlink"/>
            </a:solidFill>
            <a:prstDash val="solid"/>
            <a:round/>
            <a:headEnd/>
            <a:tailEnd/>
          </a:ln>
        </p:spPr>
        <p:txBody>
          <a:bodyPr/>
          <a:lstStyle/>
          <a:p>
            <a:endParaRPr lang="zh-CN" altLang="en-US"/>
          </a:p>
        </p:txBody>
      </p:sp>
      <p:sp>
        <p:nvSpPr>
          <p:cNvPr id="20" name="Oval 17"/>
          <p:cNvSpPr>
            <a:spLocks noChangeArrowheads="1"/>
          </p:cNvSpPr>
          <p:nvPr/>
        </p:nvSpPr>
        <p:spPr bwMode="auto">
          <a:xfrm>
            <a:off x="2971467" y="2593396"/>
            <a:ext cx="755650" cy="730250"/>
          </a:xfrm>
          <a:prstGeom prst="ellipse">
            <a:avLst/>
          </a:prstGeom>
          <a:solidFill>
            <a:srgbClr val="FFFFFF"/>
          </a:solidFill>
          <a:ln w="12700">
            <a:noFill/>
            <a:round/>
            <a:headEnd/>
            <a:tailEnd/>
          </a:ln>
          <a:effectLst/>
        </p:spPr>
        <p:txBody>
          <a:bodyPr anchor="ctr"/>
          <a:lstStyle/>
          <a:p>
            <a:r>
              <a:rPr lang="zh-CN" altLang="en-US" sz="1300" dirty="0" smtClean="0">
                <a:solidFill>
                  <a:srgbClr val="0000FF"/>
                </a:solidFill>
                <a:latin typeface="微软雅黑" pitchFamily="34" charset="-122"/>
                <a:ea typeface="微软雅黑" pitchFamily="34" charset="-122"/>
              </a:rPr>
              <a:t>一盯六看自评</a:t>
            </a:r>
          </a:p>
        </p:txBody>
      </p:sp>
      <p:sp>
        <p:nvSpPr>
          <p:cNvPr id="21" name="Rectangle 18"/>
          <p:cNvSpPr>
            <a:spLocks noChangeArrowheads="1"/>
          </p:cNvSpPr>
          <p:nvPr/>
        </p:nvSpPr>
        <p:spPr bwMode="auto">
          <a:xfrm>
            <a:off x="7129476" y="2593987"/>
            <a:ext cx="850900" cy="553998"/>
          </a:xfrm>
          <a:prstGeom prst="rect">
            <a:avLst/>
          </a:prstGeom>
          <a:noFill/>
          <a:ln w="6350">
            <a:noFill/>
            <a:miter lim="800000"/>
            <a:headEnd/>
            <a:tailEnd/>
          </a:ln>
          <a:effectLst/>
        </p:spPr>
        <p:txBody>
          <a:bodyPr lIns="0" tIns="0" rIns="0" bIns="0" anchor="ctr">
            <a:spAutoFit/>
          </a:bodyPr>
          <a:lstStyle/>
          <a:p>
            <a:pPr algn="ctr" defTabSz="330200">
              <a:tabLst>
                <a:tab pos="8521700" algn="r"/>
              </a:tabLst>
            </a:pPr>
            <a:r>
              <a:rPr kumimoji="1" lang="zh-CN" altLang="en-US" dirty="0" smtClean="0">
                <a:solidFill>
                  <a:schemeClr val="bg1"/>
                </a:solidFill>
                <a:latin typeface="微软雅黑" pitchFamily="34" charset="-122"/>
                <a:ea typeface="微软雅黑" pitchFamily="34" charset="-122"/>
              </a:rPr>
              <a:t>总经理评价</a:t>
            </a:r>
            <a:endParaRPr kumimoji="1" lang="en-US" altLang="zh-CN" dirty="0">
              <a:solidFill>
                <a:schemeClr val="bg1"/>
              </a:solidFill>
              <a:latin typeface="微软雅黑" pitchFamily="34" charset="-122"/>
              <a:ea typeface="微软雅黑" pitchFamily="34" charset="-122"/>
            </a:endParaRPr>
          </a:p>
        </p:txBody>
      </p:sp>
      <p:sp>
        <p:nvSpPr>
          <p:cNvPr id="22" name="Rectangle 19"/>
          <p:cNvSpPr>
            <a:spLocks noChangeArrowheads="1"/>
          </p:cNvSpPr>
          <p:nvPr/>
        </p:nvSpPr>
        <p:spPr bwMode="auto">
          <a:xfrm>
            <a:off x="1234742" y="2722003"/>
            <a:ext cx="1012825" cy="553998"/>
          </a:xfrm>
          <a:prstGeom prst="rect">
            <a:avLst/>
          </a:prstGeom>
          <a:noFill/>
          <a:ln w="6350">
            <a:noFill/>
            <a:miter lim="800000"/>
            <a:headEnd/>
            <a:tailEnd/>
          </a:ln>
          <a:effectLst/>
        </p:spPr>
        <p:txBody>
          <a:bodyPr lIns="0" tIns="0" rIns="0" bIns="0" anchor="ctr">
            <a:spAutoFit/>
          </a:bodyPr>
          <a:lstStyle/>
          <a:p>
            <a:pPr algn="ctr" defTabSz="330200">
              <a:tabLst>
                <a:tab pos="8521700" algn="r"/>
              </a:tabLst>
            </a:pPr>
            <a:r>
              <a:rPr kumimoji="1" lang="zh-CN" altLang="en-US" dirty="0" smtClean="0">
                <a:latin typeface="微软雅黑" pitchFamily="34" charset="-122"/>
                <a:ea typeface="微软雅黑" pitchFamily="34" charset="-122"/>
              </a:rPr>
              <a:t>战略举措完成情况</a:t>
            </a:r>
            <a:endParaRPr kumimoji="1" lang="en-US" altLang="zh-CN" dirty="0">
              <a:solidFill>
                <a:schemeClr val="bg1"/>
              </a:solidFill>
              <a:latin typeface="微软雅黑" pitchFamily="34" charset="-122"/>
              <a:ea typeface="微软雅黑" pitchFamily="34" charset="-122"/>
            </a:endParaRPr>
          </a:p>
        </p:txBody>
      </p:sp>
      <p:sp>
        <p:nvSpPr>
          <p:cNvPr id="23" name="Rectangle 20"/>
          <p:cNvSpPr>
            <a:spLocks noChangeArrowheads="1"/>
          </p:cNvSpPr>
          <p:nvPr/>
        </p:nvSpPr>
        <p:spPr bwMode="auto">
          <a:xfrm>
            <a:off x="2822242" y="3447491"/>
            <a:ext cx="1054100" cy="553998"/>
          </a:xfrm>
          <a:prstGeom prst="rect">
            <a:avLst/>
          </a:prstGeom>
          <a:noFill/>
          <a:ln w="6350">
            <a:noFill/>
            <a:miter lim="800000"/>
            <a:headEnd/>
            <a:tailEnd/>
          </a:ln>
          <a:effectLst/>
        </p:spPr>
        <p:txBody>
          <a:bodyPr lIns="0" tIns="0" rIns="0" bIns="0" anchor="ctr">
            <a:spAutoFit/>
          </a:bodyPr>
          <a:lstStyle/>
          <a:p>
            <a:pPr algn="ctr" defTabSz="330200">
              <a:tabLst>
                <a:tab pos="8521700" algn="r"/>
              </a:tabLst>
            </a:pPr>
            <a:r>
              <a:rPr kumimoji="1" lang="zh-CN" altLang="en-US" dirty="0" smtClean="0">
                <a:latin typeface="微软雅黑" pitchFamily="34" charset="-122"/>
                <a:ea typeface="微软雅黑" pitchFamily="34" charset="-122"/>
              </a:rPr>
              <a:t>具体举措负责人</a:t>
            </a:r>
            <a:endParaRPr kumimoji="1" lang="en-US" altLang="zh-CN" dirty="0">
              <a:latin typeface="微软雅黑" pitchFamily="34" charset="-122"/>
              <a:ea typeface="微软雅黑" pitchFamily="34" charset="-122"/>
            </a:endParaRPr>
          </a:p>
        </p:txBody>
      </p:sp>
      <p:sp>
        <p:nvSpPr>
          <p:cNvPr id="24" name="Rectangle 21"/>
          <p:cNvSpPr>
            <a:spLocks noChangeArrowheads="1"/>
          </p:cNvSpPr>
          <p:nvPr/>
        </p:nvSpPr>
        <p:spPr bwMode="auto">
          <a:xfrm>
            <a:off x="4201780" y="3447490"/>
            <a:ext cx="1054100" cy="553998"/>
          </a:xfrm>
          <a:prstGeom prst="rect">
            <a:avLst/>
          </a:prstGeom>
          <a:noFill/>
          <a:ln w="6350">
            <a:noFill/>
            <a:miter lim="800000"/>
            <a:headEnd/>
            <a:tailEnd/>
          </a:ln>
          <a:effectLst/>
        </p:spPr>
        <p:txBody>
          <a:bodyPr lIns="0" tIns="0" rIns="0" bIns="0" anchor="ctr">
            <a:spAutoFit/>
          </a:bodyPr>
          <a:lstStyle/>
          <a:p>
            <a:pPr algn="ctr" defTabSz="330200">
              <a:tabLst>
                <a:tab pos="8521700" algn="r"/>
              </a:tabLst>
            </a:pPr>
            <a:r>
              <a:rPr kumimoji="1" lang="zh-CN" altLang="en-US" dirty="0" smtClean="0">
                <a:latin typeface="微软雅黑" pitchFamily="34" charset="-122"/>
                <a:ea typeface="微软雅黑" pitchFamily="34" charset="-122"/>
              </a:rPr>
              <a:t>体系接口负责人</a:t>
            </a:r>
            <a:endParaRPr kumimoji="1" lang="en-US" altLang="zh-CN" dirty="0" smtClean="0">
              <a:latin typeface="微软雅黑" pitchFamily="34" charset="-122"/>
              <a:ea typeface="微软雅黑" pitchFamily="34" charset="-122"/>
            </a:endParaRPr>
          </a:p>
        </p:txBody>
      </p:sp>
      <p:sp>
        <p:nvSpPr>
          <p:cNvPr id="25" name="Rectangle 22"/>
          <p:cNvSpPr>
            <a:spLocks noChangeArrowheads="1"/>
          </p:cNvSpPr>
          <p:nvPr/>
        </p:nvSpPr>
        <p:spPr bwMode="auto">
          <a:xfrm>
            <a:off x="5567030" y="1478842"/>
            <a:ext cx="1054100" cy="276999"/>
          </a:xfrm>
          <a:prstGeom prst="rect">
            <a:avLst/>
          </a:prstGeom>
          <a:noFill/>
          <a:ln w="6350">
            <a:noFill/>
            <a:miter lim="800000"/>
            <a:headEnd/>
            <a:tailEnd/>
          </a:ln>
          <a:effectLst/>
        </p:spPr>
        <p:txBody>
          <a:bodyPr lIns="0" tIns="0" rIns="0" bIns="0" anchor="ctr">
            <a:spAutoFit/>
          </a:bodyPr>
          <a:lstStyle/>
          <a:p>
            <a:pPr algn="ctr" defTabSz="330200">
              <a:tabLst>
                <a:tab pos="8521700" algn="r"/>
              </a:tabLst>
            </a:pPr>
            <a:r>
              <a:rPr kumimoji="1" lang="zh-CN" altLang="en-US" dirty="0" smtClean="0">
                <a:latin typeface="微软雅黑" pitchFamily="34" charset="-122"/>
                <a:ea typeface="微软雅黑" pitchFamily="34" charset="-122"/>
              </a:rPr>
              <a:t>体系总监</a:t>
            </a:r>
            <a:endParaRPr kumimoji="1" lang="en-US" altLang="zh-CN" dirty="0">
              <a:latin typeface="微软雅黑" pitchFamily="34" charset="-122"/>
              <a:ea typeface="微软雅黑" pitchFamily="34" charset="-122"/>
            </a:endParaRPr>
          </a:p>
        </p:txBody>
      </p:sp>
      <p:sp>
        <p:nvSpPr>
          <p:cNvPr id="26" name="Rectangle 23"/>
          <p:cNvSpPr>
            <a:spLocks noChangeArrowheads="1"/>
          </p:cNvSpPr>
          <p:nvPr/>
        </p:nvSpPr>
        <p:spPr bwMode="auto">
          <a:xfrm>
            <a:off x="5576430" y="4023495"/>
            <a:ext cx="1054100" cy="276999"/>
          </a:xfrm>
          <a:prstGeom prst="rect">
            <a:avLst/>
          </a:prstGeom>
          <a:noFill/>
          <a:ln w="6350">
            <a:noFill/>
            <a:miter lim="800000"/>
            <a:headEnd/>
            <a:tailEnd/>
          </a:ln>
          <a:effectLst/>
        </p:spPr>
        <p:txBody>
          <a:bodyPr lIns="0" tIns="0" rIns="0" bIns="0" anchor="ctr">
            <a:spAutoFit/>
          </a:bodyPr>
          <a:lstStyle/>
          <a:p>
            <a:pPr algn="ctr" defTabSz="330200">
              <a:tabLst>
                <a:tab pos="8521700" algn="r"/>
              </a:tabLst>
            </a:pPr>
            <a:r>
              <a:rPr kumimoji="1" lang="zh-CN" altLang="en-US" dirty="0" smtClean="0">
                <a:latin typeface="微软雅黑" pitchFamily="34" charset="-122"/>
                <a:ea typeface="微软雅黑" pitchFamily="34" charset="-122"/>
              </a:rPr>
              <a:t>企管处</a:t>
            </a:r>
            <a:endParaRPr kumimoji="1" lang="en-US" altLang="zh-CN" dirty="0">
              <a:latin typeface="微软雅黑" pitchFamily="34" charset="-122"/>
              <a:ea typeface="微软雅黑" pitchFamily="34" charset="-122"/>
            </a:endParaRPr>
          </a:p>
        </p:txBody>
      </p:sp>
      <p:sp>
        <p:nvSpPr>
          <p:cNvPr id="27" name="Rectangle 24"/>
          <p:cNvSpPr>
            <a:spLocks noChangeArrowheads="1"/>
          </p:cNvSpPr>
          <p:nvPr/>
        </p:nvSpPr>
        <p:spPr bwMode="auto">
          <a:xfrm>
            <a:off x="2686585" y="2103265"/>
            <a:ext cx="1961058" cy="276999"/>
          </a:xfrm>
          <a:prstGeom prst="rect">
            <a:avLst/>
          </a:prstGeom>
          <a:noFill/>
          <a:ln w="6350">
            <a:noFill/>
            <a:miter lim="800000"/>
            <a:headEnd/>
            <a:tailEnd/>
          </a:ln>
          <a:effectLst/>
        </p:spPr>
        <p:txBody>
          <a:bodyPr wrap="square" lIns="0" tIns="0" rIns="0" bIns="0" anchor="ctr">
            <a:spAutoFit/>
          </a:bodyPr>
          <a:lstStyle/>
          <a:p>
            <a:pPr algn="ctr" defTabSz="330200">
              <a:tabLst>
                <a:tab pos="8521700" algn="r"/>
              </a:tabLst>
            </a:pPr>
            <a:r>
              <a:rPr kumimoji="1" lang="zh-CN" altLang="en-US" dirty="0" smtClean="0">
                <a:latin typeface="微软雅黑" pitchFamily="34" charset="-122"/>
                <a:ea typeface="微软雅黑" pitchFamily="34" charset="-122"/>
              </a:rPr>
              <a:t>职能战略举措落地</a:t>
            </a:r>
            <a:endParaRPr kumimoji="1" lang="en-US" altLang="zh-CN" dirty="0">
              <a:latin typeface="微软雅黑" pitchFamily="34" charset="-122"/>
              <a:ea typeface="微软雅黑" pitchFamily="34" charset="-122"/>
            </a:endParaRPr>
          </a:p>
        </p:txBody>
      </p:sp>
      <p:sp>
        <p:nvSpPr>
          <p:cNvPr id="28" name="Line 27"/>
          <p:cNvSpPr>
            <a:spLocks noChangeShapeType="1"/>
          </p:cNvSpPr>
          <p:nvPr/>
        </p:nvSpPr>
        <p:spPr bwMode="auto">
          <a:xfrm flipH="1" flipV="1">
            <a:off x="5206865" y="3294674"/>
            <a:ext cx="792088" cy="792088"/>
          </a:xfrm>
          <a:prstGeom prst="line">
            <a:avLst/>
          </a:prstGeom>
          <a:noFill/>
          <a:ln w="22225">
            <a:solidFill>
              <a:schemeClr val="hlink"/>
            </a:solidFill>
            <a:round/>
            <a:headEnd/>
            <a:tailEnd type="triangle" w="med" len="med"/>
          </a:ln>
          <a:effectLst/>
        </p:spPr>
        <p:txBody>
          <a:bodyPr wrap="none" lIns="0" tIns="0" rIns="0" bIns="0" anchor="ctr"/>
          <a:lstStyle/>
          <a:p>
            <a:endParaRPr lang="zh-CN" altLang="en-US"/>
          </a:p>
        </p:txBody>
      </p:sp>
      <p:sp>
        <p:nvSpPr>
          <p:cNvPr id="29" name="Line 28"/>
          <p:cNvSpPr>
            <a:spLocks noChangeShapeType="1"/>
          </p:cNvSpPr>
          <p:nvPr/>
        </p:nvSpPr>
        <p:spPr bwMode="auto">
          <a:xfrm flipH="1">
            <a:off x="3568367" y="3390321"/>
            <a:ext cx="1155700" cy="0"/>
          </a:xfrm>
          <a:prstGeom prst="line">
            <a:avLst/>
          </a:prstGeom>
          <a:noFill/>
          <a:ln w="22225">
            <a:solidFill>
              <a:schemeClr val="hlink"/>
            </a:solidFill>
            <a:round/>
            <a:headEnd/>
            <a:tailEnd type="triangle" w="med" len="med"/>
          </a:ln>
          <a:effectLst/>
        </p:spPr>
        <p:txBody>
          <a:bodyPr wrap="none" lIns="0" tIns="0" rIns="0" bIns="0" anchor="ctr"/>
          <a:lstStyle/>
          <a:p>
            <a:endParaRPr lang="zh-CN" altLang="en-US"/>
          </a:p>
        </p:txBody>
      </p:sp>
      <p:sp>
        <p:nvSpPr>
          <p:cNvPr id="30" name="Line 29"/>
          <p:cNvSpPr>
            <a:spLocks noChangeShapeType="1"/>
          </p:cNvSpPr>
          <p:nvPr/>
        </p:nvSpPr>
        <p:spPr bwMode="auto">
          <a:xfrm flipH="1">
            <a:off x="2225342" y="3390321"/>
            <a:ext cx="1155700" cy="0"/>
          </a:xfrm>
          <a:prstGeom prst="line">
            <a:avLst/>
          </a:prstGeom>
          <a:noFill/>
          <a:ln w="22225">
            <a:solidFill>
              <a:schemeClr val="hlink"/>
            </a:solidFill>
            <a:round/>
            <a:headEnd/>
            <a:tailEnd type="triangle" w="med" len="med"/>
          </a:ln>
          <a:effectLst/>
        </p:spPr>
        <p:txBody>
          <a:bodyPr wrap="none" lIns="0" tIns="0" rIns="0" bIns="0" anchor="ctr"/>
          <a:lstStyle/>
          <a:p>
            <a:endParaRPr lang="zh-CN" altLang="en-US"/>
          </a:p>
        </p:txBody>
      </p:sp>
      <p:sp>
        <p:nvSpPr>
          <p:cNvPr id="31" name="Line 30"/>
          <p:cNvSpPr>
            <a:spLocks noChangeShapeType="1"/>
          </p:cNvSpPr>
          <p:nvPr/>
        </p:nvSpPr>
        <p:spPr bwMode="auto">
          <a:xfrm>
            <a:off x="3349292" y="2531483"/>
            <a:ext cx="1155700" cy="0"/>
          </a:xfrm>
          <a:prstGeom prst="line">
            <a:avLst/>
          </a:prstGeom>
          <a:noFill/>
          <a:ln w="22225">
            <a:solidFill>
              <a:schemeClr val="hlink"/>
            </a:solidFill>
            <a:round/>
            <a:headEnd/>
            <a:tailEnd type="triangle" w="med" len="med"/>
          </a:ln>
          <a:effectLst/>
        </p:spPr>
        <p:txBody>
          <a:bodyPr wrap="none" lIns="0" tIns="0" rIns="0" bIns="0" anchor="ctr"/>
          <a:lstStyle/>
          <a:p>
            <a:endParaRPr lang="zh-CN" altLang="en-US"/>
          </a:p>
        </p:txBody>
      </p:sp>
      <p:sp>
        <p:nvSpPr>
          <p:cNvPr id="32" name="Line 31"/>
          <p:cNvSpPr>
            <a:spLocks noChangeShapeType="1"/>
          </p:cNvSpPr>
          <p:nvPr/>
        </p:nvSpPr>
        <p:spPr bwMode="auto">
          <a:xfrm flipV="1">
            <a:off x="4990841" y="1782506"/>
            <a:ext cx="849188" cy="792088"/>
          </a:xfrm>
          <a:prstGeom prst="line">
            <a:avLst/>
          </a:prstGeom>
          <a:noFill/>
          <a:ln w="22225">
            <a:solidFill>
              <a:schemeClr val="hlink"/>
            </a:solidFill>
            <a:round/>
            <a:headEnd/>
            <a:tailEnd type="triangle" w="med" len="med"/>
          </a:ln>
          <a:effectLst/>
        </p:spPr>
        <p:txBody>
          <a:bodyPr wrap="none" lIns="0" tIns="0" rIns="0" bIns="0" anchor="ctr"/>
          <a:lstStyle/>
          <a:p>
            <a:endParaRPr lang="zh-CN" altLang="en-US"/>
          </a:p>
        </p:txBody>
      </p:sp>
      <p:sp>
        <p:nvSpPr>
          <p:cNvPr id="33" name="Line 30"/>
          <p:cNvSpPr>
            <a:spLocks noChangeShapeType="1"/>
          </p:cNvSpPr>
          <p:nvPr/>
        </p:nvSpPr>
        <p:spPr bwMode="auto">
          <a:xfrm>
            <a:off x="5278873" y="3222666"/>
            <a:ext cx="792088" cy="792088"/>
          </a:xfrm>
          <a:prstGeom prst="line">
            <a:avLst/>
          </a:prstGeom>
          <a:noFill/>
          <a:ln w="22225">
            <a:solidFill>
              <a:schemeClr val="hlink"/>
            </a:solidFill>
            <a:round/>
            <a:headEnd/>
            <a:tailEnd type="triangle" w="med" len="med"/>
          </a:ln>
          <a:effectLst/>
        </p:spPr>
        <p:txBody>
          <a:bodyPr wrap="none" lIns="0" tIns="0" rIns="0" bIns="0" anchor="ctr"/>
          <a:lstStyle/>
          <a:p>
            <a:endParaRPr lang="zh-CN" altLang="en-US"/>
          </a:p>
        </p:txBody>
      </p:sp>
      <p:sp>
        <p:nvSpPr>
          <p:cNvPr id="34" name="Line 32"/>
          <p:cNvSpPr>
            <a:spLocks noChangeShapeType="1"/>
          </p:cNvSpPr>
          <p:nvPr/>
        </p:nvSpPr>
        <p:spPr bwMode="auto">
          <a:xfrm flipH="1">
            <a:off x="5062849" y="1854514"/>
            <a:ext cx="845342" cy="792087"/>
          </a:xfrm>
          <a:prstGeom prst="line">
            <a:avLst/>
          </a:prstGeom>
          <a:noFill/>
          <a:ln w="22225">
            <a:solidFill>
              <a:schemeClr val="hlink"/>
            </a:solidFill>
            <a:round/>
            <a:headEnd/>
            <a:tailEnd type="triangle" w="med" len="med"/>
          </a:ln>
          <a:effectLst/>
        </p:spPr>
        <p:txBody>
          <a:bodyPr wrap="none" lIns="0" tIns="0" rIns="0" bIns="0" anchor="ctr"/>
          <a:lstStyle/>
          <a:p>
            <a:endParaRPr lang="zh-CN" altLang="en-US"/>
          </a:p>
        </p:txBody>
      </p:sp>
      <p:sp>
        <p:nvSpPr>
          <p:cNvPr id="35" name="Line 30"/>
          <p:cNvSpPr>
            <a:spLocks noChangeShapeType="1"/>
          </p:cNvSpPr>
          <p:nvPr/>
        </p:nvSpPr>
        <p:spPr bwMode="auto">
          <a:xfrm>
            <a:off x="6214977" y="2790618"/>
            <a:ext cx="720080" cy="0"/>
          </a:xfrm>
          <a:prstGeom prst="line">
            <a:avLst/>
          </a:prstGeom>
          <a:noFill/>
          <a:ln w="22225">
            <a:solidFill>
              <a:schemeClr val="hlink"/>
            </a:solidFill>
            <a:round/>
            <a:headEnd/>
            <a:tailEnd type="triangle" w="med" len="med"/>
          </a:ln>
          <a:effectLst/>
        </p:spPr>
        <p:txBody>
          <a:bodyPr wrap="none" lIns="0" tIns="0" rIns="0" bIns="0" anchor="ctr"/>
          <a:lstStyle/>
          <a:p>
            <a:endParaRPr lang="zh-CN" altLang="en-US"/>
          </a:p>
        </p:txBody>
      </p:sp>
      <p:sp>
        <p:nvSpPr>
          <p:cNvPr id="36" name="Line 32"/>
          <p:cNvSpPr>
            <a:spLocks noChangeShapeType="1"/>
          </p:cNvSpPr>
          <p:nvPr/>
        </p:nvSpPr>
        <p:spPr bwMode="auto">
          <a:xfrm flipH="1" flipV="1">
            <a:off x="6214977" y="2934634"/>
            <a:ext cx="720080" cy="0"/>
          </a:xfrm>
          <a:prstGeom prst="line">
            <a:avLst/>
          </a:prstGeom>
          <a:noFill/>
          <a:ln w="22225">
            <a:solidFill>
              <a:schemeClr val="hlink"/>
            </a:solidFill>
            <a:round/>
            <a:headEnd/>
            <a:tailEnd type="triangle" w="med" len="med"/>
          </a:ln>
          <a:effectLst/>
        </p:spPr>
        <p:txBody>
          <a:bodyPr wrap="none" lIns="0" tIns="0" rIns="0" bIns="0" anchor="ctr"/>
          <a:lstStyle/>
          <a:p>
            <a:endParaRPr lang="zh-CN" altLang="en-US"/>
          </a:p>
        </p:txBody>
      </p:sp>
      <p:sp>
        <p:nvSpPr>
          <p:cNvPr id="37" name="TextBox 36"/>
          <p:cNvSpPr txBox="1"/>
          <p:nvPr/>
        </p:nvSpPr>
        <p:spPr>
          <a:xfrm>
            <a:off x="200472" y="980728"/>
            <a:ext cx="3647152"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“一盯六看”具体使用流程展示。</a:t>
            </a:r>
            <a:endParaRPr lang="zh-CN" altLang="en-US" b="1" dirty="0">
              <a:latin typeface="微软雅黑" pitchFamily="34" charset="-122"/>
              <a:ea typeface="微软雅黑" pitchFamily="34" charset="-122"/>
            </a:endParaRPr>
          </a:p>
        </p:txBody>
      </p:sp>
      <p:sp>
        <p:nvSpPr>
          <p:cNvPr id="38" name="TextBox 37"/>
          <p:cNvSpPr txBox="1"/>
          <p:nvPr/>
        </p:nvSpPr>
        <p:spPr>
          <a:xfrm>
            <a:off x="0" y="4500570"/>
            <a:ext cx="9667908" cy="2062103"/>
          </a:xfrm>
          <a:prstGeom prst="rect">
            <a:avLst/>
          </a:prstGeom>
          <a:noFill/>
        </p:spPr>
        <p:txBody>
          <a:bodyPr wrap="square" rtlCol="0">
            <a:spAutoFit/>
          </a:bodyPr>
          <a:lstStyle/>
          <a:p>
            <a:r>
              <a:rPr lang="zh-CN" altLang="en-US" sz="1600" b="1" smtClean="0">
                <a:latin typeface="微软雅黑" pitchFamily="34" charset="-122"/>
                <a:ea typeface="微软雅黑" pitchFamily="34" charset="-122"/>
              </a:rPr>
              <a:t>注意事项：</a:t>
            </a:r>
            <a:endParaRPr lang="en-US" altLang="zh-CN" sz="1600" b="1" smtClean="0">
              <a:latin typeface="微软雅黑" pitchFamily="34" charset="-122"/>
              <a:ea typeface="微软雅黑" pitchFamily="34" charset="-122"/>
            </a:endParaRPr>
          </a:p>
          <a:p>
            <a:pPr marL="342900" indent="-342900">
              <a:buFont typeface="+mj-lt"/>
              <a:buAutoNum type="arabicPeriod"/>
            </a:pPr>
            <a:r>
              <a:rPr lang="zh-CN" altLang="en-US" sz="1600" smtClean="0">
                <a:latin typeface="微软雅黑" pitchFamily="34" charset="-122"/>
                <a:ea typeface="微软雅黑" pitchFamily="34" charset="-122"/>
              </a:rPr>
              <a:t>以具体举措的负责人为中心，他是举措的第一亲历者，掌握的信息最多。其他部门提出的评价、问题、建议，都应通过负责人而产生效果，切忌不沟通。</a:t>
            </a:r>
            <a:endParaRPr lang="en-US" altLang="zh-CN" sz="1600" smtClean="0">
              <a:latin typeface="微软雅黑" pitchFamily="34" charset="-122"/>
              <a:ea typeface="微软雅黑" pitchFamily="34" charset="-122"/>
            </a:endParaRPr>
          </a:p>
          <a:p>
            <a:pPr marL="342900" indent="-342900">
              <a:buFont typeface="+mj-lt"/>
              <a:buAutoNum type="arabicPeriod"/>
            </a:pPr>
            <a:r>
              <a:rPr lang="zh-CN" altLang="en-US" sz="1600" smtClean="0">
                <a:latin typeface="微软雅黑" pitchFamily="34" charset="-122"/>
                <a:ea typeface="微软雅黑" pitchFamily="34" charset="-122"/>
              </a:rPr>
              <a:t>一盯六看的格式是一种工具方法，最重要的是思路、想法和实际行动，这也是沟通的重点，职能部门应帮助负责人，而不是把重点放在检查文字是否工整、提炼是否得当上；一盯六看表上表达的内容只是作为线索之一。</a:t>
            </a:r>
            <a:endParaRPr lang="en-US" altLang="zh-CN" sz="1600" smtClean="0">
              <a:latin typeface="微软雅黑" pitchFamily="34" charset="-122"/>
              <a:ea typeface="微软雅黑" pitchFamily="34" charset="-122"/>
            </a:endParaRPr>
          </a:p>
          <a:p>
            <a:endParaRPr lang="en-US" altLang="zh-CN" sz="1600" smtClean="0">
              <a:latin typeface="微软雅黑" pitchFamily="34" charset="-122"/>
              <a:ea typeface="微软雅黑" pitchFamily="34" charset="-122"/>
            </a:endParaRPr>
          </a:p>
          <a:p>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xmlns="" val="337238169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灯片编号占位符 3"/>
          <p:cNvSpPr txBox="1">
            <a:spLocks noGrp="1"/>
          </p:cNvSpPr>
          <p:nvPr>
            <p:custDataLst>
              <p:tags r:id="rId1"/>
            </p:custDataLst>
          </p:nvPr>
        </p:nvSpPr>
        <p:spPr bwMode="auto">
          <a:xfrm>
            <a:off x="9297988" y="6400800"/>
            <a:ext cx="417512" cy="320675"/>
          </a:xfrm>
          <a:prstGeom prst="rect">
            <a:avLst/>
          </a:prstGeom>
          <a:noFill/>
          <a:ln w="9525">
            <a:noFill/>
            <a:miter lim="800000"/>
            <a:headEnd/>
            <a:tailEnd/>
          </a:ln>
        </p:spPr>
        <p:txBody>
          <a:bodyPr lIns="95747" tIns="47873" rIns="95747" bIns="47873"/>
          <a:lstStyle/>
          <a:p>
            <a:fld id="{F8998D2F-59D4-40C0-9E67-38565E88C7B2}" type="slidenum">
              <a:rPr lang="zh-CN" altLang="en-US" sz="1500"/>
              <a:pPr/>
              <a:t>116</a:t>
            </a:fld>
            <a:endParaRPr lang="en-US" altLang="zh-CN" sz="1500"/>
          </a:p>
        </p:txBody>
      </p:sp>
      <p:sp>
        <p:nvSpPr>
          <p:cNvPr id="5" name="矩形 5"/>
          <p:cNvSpPr>
            <a:spLocks noChangeArrowheads="1"/>
          </p:cNvSpPr>
          <p:nvPr/>
        </p:nvSpPr>
        <p:spPr bwMode="auto">
          <a:xfrm>
            <a:off x="309563" y="785813"/>
            <a:ext cx="1114425" cy="369887"/>
          </a:xfrm>
          <a:prstGeom prst="rect">
            <a:avLst/>
          </a:prstGeom>
          <a:noFill/>
          <a:ln w="9525">
            <a:noFill/>
            <a:miter lim="800000"/>
            <a:headEnd/>
            <a:tailEnd/>
          </a:ln>
        </p:spPr>
        <p:txBody>
          <a:bodyPr wrap="none">
            <a:spAutoFit/>
          </a:bodyPr>
          <a:lstStyle/>
          <a:p>
            <a:r>
              <a:rPr lang="zh-CN" altLang="zh-CN" b="1" dirty="0"/>
              <a:t>举措名称</a:t>
            </a:r>
            <a:endParaRPr lang="zh-CN" altLang="en-US" b="1" dirty="0"/>
          </a:p>
        </p:txBody>
      </p:sp>
      <p:sp>
        <p:nvSpPr>
          <p:cNvPr id="6" name="矩形 6"/>
          <p:cNvSpPr>
            <a:spLocks noChangeArrowheads="1"/>
          </p:cNvSpPr>
          <p:nvPr/>
        </p:nvSpPr>
        <p:spPr bwMode="auto">
          <a:xfrm>
            <a:off x="881063" y="1143000"/>
            <a:ext cx="4953000" cy="923925"/>
          </a:xfrm>
          <a:prstGeom prst="rect">
            <a:avLst/>
          </a:prstGeom>
          <a:noFill/>
          <a:ln w="9525">
            <a:noFill/>
            <a:miter lim="800000"/>
            <a:headEnd/>
            <a:tailEnd/>
          </a:ln>
        </p:spPr>
        <p:txBody>
          <a:bodyPr>
            <a:spAutoFit/>
          </a:bodyPr>
          <a:lstStyle/>
          <a:p>
            <a:r>
              <a:rPr lang="en-US" altLang="zh-CN"/>
              <a:t>1</a:t>
            </a:r>
            <a:r>
              <a:rPr lang="zh-CN" altLang="zh-CN"/>
              <a:t>、举措名称应体现该举措的核心内容</a:t>
            </a:r>
            <a:r>
              <a:rPr lang="en-US" altLang="zh-CN"/>
              <a:t/>
            </a:r>
            <a:br>
              <a:rPr lang="en-US" altLang="zh-CN"/>
            </a:br>
            <a:r>
              <a:rPr lang="en-US" altLang="zh-CN"/>
              <a:t>2</a:t>
            </a:r>
            <a:r>
              <a:rPr lang="zh-CN" altLang="zh-CN"/>
              <a:t>、应尽量使用专业词语，避免引起歧义</a:t>
            </a:r>
            <a:r>
              <a:rPr lang="en-US" altLang="zh-CN"/>
              <a:t/>
            </a:r>
            <a:br>
              <a:rPr lang="en-US" altLang="zh-CN"/>
            </a:br>
            <a:r>
              <a:rPr lang="en-US" altLang="zh-CN"/>
              <a:t>3</a:t>
            </a:r>
            <a:r>
              <a:rPr lang="zh-CN" altLang="zh-CN"/>
              <a:t>、举措名称应注意延续性</a:t>
            </a:r>
            <a:endParaRPr lang="zh-CN" altLang="en-US"/>
          </a:p>
        </p:txBody>
      </p:sp>
      <p:sp>
        <p:nvSpPr>
          <p:cNvPr id="7" name="矩形 7"/>
          <p:cNvSpPr>
            <a:spLocks noChangeArrowheads="1"/>
          </p:cNvSpPr>
          <p:nvPr/>
        </p:nvSpPr>
        <p:spPr bwMode="auto">
          <a:xfrm>
            <a:off x="309563" y="2071688"/>
            <a:ext cx="882650" cy="369887"/>
          </a:xfrm>
          <a:prstGeom prst="rect">
            <a:avLst/>
          </a:prstGeom>
          <a:noFill/>
          <a:ln w="9525">
            <a:noFill/>
            <a:miter lim="800000"/>
            <a:headEnd/>
            <a:tailEnd/>
          </a:ln>
        </p:spPr>
        <p:txBody>
          <a:bodyPr wrap="none">
            <a:spAutoFit/>
          </a:bodyPr>
          <a:lstStyle/>
          <a:p>
            <a:r>
              <a:rPr lang="zh-CN" altLang="zh-CN" b="1"/>
              <a:t>负责人</a:t>
            </a:r>
            <a:endParaRPr lang="zh-CN" altLang="en-US"/>
          </a:p>
        </p:txBody>
      </p:sp>
      <p:sp>
        <p:nvSpPr>
          <p:cNvPr id="8" name="矩形 8"/>
          <p:cNvSpPr>
            <a:spLocks noChangeArrowheads="1"/>
          </p:cNvSpPr>
          <p:nvPr/>
        </p:nvSpPr>
        <p:spPr bwMode="auto">
          <a:xfrm>
            <a:off x="881063" y="2428875"/>
            <a:ext cx="8358187" cy="646113"/>
          </a:xfrm>
          <a:prstGeom prst="rect">
            <a:avLst/>
          </a:prstGeom>
          <a:noFill/>
          <a:ln w="9525">
            <a:noFill/>
            <a:miter lim="800000"/>
            <a:headEnd/>
            <a:tailEnd/>
          </a:ln>
        </p:spPr>
        <p:txBody>
          <a:bodyPr>
            <a:spAutoFit/>
          </a:bodyPr>
          <a:lstStyle/>
          <a:p>
            <a:r>
              <a:rPr lang="en-US" altLang="zh-CN"/>
              <a:t>1</a:t>
            </a:r>
            <a:r>
              <a:rPr lang="zh-CN" altLang="zh-CN"/>
              <a:t>、责任人只能是一个人</a:t>
            </a:r>
            <a:r>
              <a:rPr lang="en-US" altLang="zh-CN"/>
              <a:t/>
            </a:r>
            <a:br>
              <a:rPr lang="en-US" altLang="zh-CN"/>
            </a:br>
            <a:r>
              <a:rPr lang="en-US" altLang="zh-CN"/>
              <a:t>2</a:t>
            </a:r>
            <a:r>
              <a:rPr lang="zh-CN" altLang="zh-CN"/>
              <a:t>、责任的级别应与举措相匹配，原则上由经理以上员工担任</a:t>
            </a:r>
            <a:endParaRPr lang="zh-CN" altLang="en-US"/>
          </a:p>
        </p:txBody>
      </p:sp>
      <p:sp>
        <p:nvSpPr>
          <p:cNvPr id="9" name="矩形 9"/>
          <p:cNvSpPr>
            <a:spLocks noChangeArrowheads="1"/>
          </p:cNvSpPr>
          <p:nvPr/>
        </p:nvSpPr>
        <p:spPr bwMode="auto">
          <a:xfrm>
            <a:off x="309563" y="2928938"/>
            <a:ext cx="649287" cy="369887"/>
          </a:xfrm>
          <a:prstGeom prst="rect">
            <a:avLst/>
          </a:prstGeom>
          <a:noFill/>
          <a:ln w="9525">
            <a:noFill/>
            <a:miter lim="800000"/>
            <a:headEnd/>
            <a:tailEnd/>
          </a:ln>
        </p:spPr>
        <p:txBody>
          <a:bodyPr wrap="none">
            <a:spAutoFit/>
          </a:bodyPr>
          <a:lstStyle/>
          <a:p>
            <a:r>
              <a:rPr lang="zh-CN" altLang="zh-CN" b="1"/>
              <a:t>内容</a:t>
            </a:r>
            <a:endParaRPr lang="zh-CN" altLang="en-US"/>
          </a:p>
        </p:txBody>
      </p:sp>
      <p:sp>
        <p:nvSpPr>
          <p:cNvPr id="10" name="矩形 10"/>
          <p:cNvSpPr>
            <a:spLocks noChangeArrowheads="1"/>
          </p:cNvSpPr>
          <p:nvPr/>
        </p:nvSpPr>
        <p:spPr bwMode="auto">
          <a:xfrm>
            <a:off x="809625" y="3357563"/>
            <a:ext cx="8643938" cy="3140075"/>
          </a:xfrm>
          <a:prstGeom prst="rect">
            <a:avLst/>
          </a:prstGeom>
          <a:noFill/>
          <a:ln w="9525">
            <a:noFill/>
            <a:miter lim="800000"/>
            <a:headEnd/>
            <a:tailEnd/>
          </a:ln>
        </p:spPr>
        <p:txBody>
          <a:bodyPr>
            <a:spAutoFit/>
          </a:bodyPr>
          <a:lstStyle/>
          <a:p>
            <a:r>
              <a:rPr lang="zh-CN" altLang="zh-CN" b="1"/>
              <a:t>举措的“内容”是该举措的核心，是该举措的要完成的主要工作，应保证全面、清晰、具体和科学</a:t>
            </a:r>
            <a:r>
              <a:rPr lang="zh-CN" altLang="en-US" b="1"/>
              <a:t>：</a:t>
            </a:r>
            <a:r>
              <a:rPr lang="en-US" altLang="zh-CN"/>
              <a:t/>
            </a:r>
            <a:br>
              <a:rPr lang="en-US" altLang="zh-CN"/>
            </a:br>
            <a:r>
              <a:rPr lang="en-US" altLang="zh-CN"/>
              <a:t>1</a:t>
            </a:r>
            <a:r>
              <a:rPr lang="zh-CN" altLang="zh-CN"/>
              <a:t>、要包含该举措从启动到达成目标的全部内容，不能只写当前在内容</a:t>
            </a:r>
            <a:r>
              <a:rPr lang="en-US" altLang="zh-CN"/>
              <a:t/>
            </a:r>
            <a:br>
              <a:rPr lang="en-US" altLang="zh-CN"/>
            </a:br>
            <a:r>
              <a:rPr lang="en-US" altLang="zh-CN"/>
              <a:t>2</a:t>
            </a:r>
            <a:r>
              <a:rPr lang="zh-CN" altLang="zh-CN"/>
              <a:t>、要符合举措相关的专业架构，完整策划，避免点状、零碎描述</a:t>
            </a:r>
            <a:r>
              <a:rPr lang="en-US" altLang="zh-CN"/>
              <a:t/>
            </a:r>
            <a:br>
              <a:rPr lang="en-US" altLang="zh-CN"/>
            </a:br>
            <a:r>
              <a:rPr lang="en-US" altLang="zh-CN"/>
              <a:t>3</a:t>
            </a:r>
            <a:r>
              <a:rPr lang="zh-CN" altLang="zh-CN"/>
              <a:t>、要分条描述，每条之间应符合逻辑，颗粒度恰当，不杂不漏。</a:t>
            </a:r>
            <a:r>
              <a:rPr lang="en-US" altLang="zh-CN"/>
              <a:t/>
            </a:r>
            <a:br>
              <a:rPr lang="en-US" altLang="zh-CN"/>
            </a:br>
            <a:r>
              <a:rPr lang="en-US" altLang="zh-CN"/>
              <a:t>4</a:t>
            </a:r>
            <a:r>
              <a:rPr lang="zh-CN" altLang="zh-CN"/>
              <a:t>、要是具体的工作，有明确的目标，不能是方法论或做事套路，原则上不得使用强化、提升等模糊性描述。</a:t>
            </a:r>
            <a:r>
              <a:rPr lang="en-US" altLang="zh-CN"/>
              <a:t/>
            </a:r>
            <a:br>
              <a:rPr lang="en-US" altLang="zh-CN"/>
            </a:br>
            <a:r>
              <a:rPr lang="en-US" altLang="zh-CN"/>
              <a:t>5</a:t>
            </a:r>
            <a:r>
              <a:rPr lang="zh-CN" altLang="zh-CN"/>
              <a:t>、要突出重点，突出变化点，不能是日常工作和流水账</a:t>
            </a:r>
            <a:r>
              <a:rPr lang="en-US" altLang="zh-CN"/>
              <a:t/>
            </a:r>
            <a:br>
              <a:rPr lang="en-US" altLang="zh-CN"/>
            </a:br>
            <a:r>
              <a:rPr lang="en-US" altLang="zh-CN"/>
              <a:t>6</a:t>
            </a:r>
            <a:r>
              <a:rPr lang="zh-CN" altLang="zh-CN"/>
              <a:t>、不能以形式代替实质，没想清的要直接说明，并提出什么时间想清楚，不能只是罗列“调研情况、制定方案、落实效果”等做事方法</a:t>
            </a:r>
            <a:r>
              <a:rPr lang="en-US" altLang="zh-CN"/>
              <a:t/>
            </a:r>
            <a:br>
              <a:rPr lang="en-US" altLang="zh-CN"/>
            </a:br>
            <a:r>
              <a:rPr lang="en-US" altLang="zh-CN"/>
              <a:t>7</a:t>
            </a:r>
            <a:r>
              <a:rPr lang="zh-CN" altLang="zh-CN"/>
              <a:t>、对做事的核心逻辑和方法可适当阐述，但不宜过长</a:t>
            </a:r>
            <a:endParaRPr lang="zh-CN" altLang="en-US"/>
          </a:p>
        </p:txBody>
      </p:sp>
      <p:sp>
        <p:nvSpPr>
          <p:cNvPr id="11" name="标题 1"/>
          <p:cNvSpPr txBox="1">
            <a:spLocks/>
          </p:cNvSpPr>
          <p:nvPr/>
        </p:nvSpPr>
        <p:spPr>
          <a:xfrm>
            <a:off x="304800" y="160338"/>
            <a:ext cx="8915400" cy="411162"/>
          </a:xfrm>
          <a:prstGeom prst="rect">
            <a:avLst/>
          </a:prstGeom>
        </p:spPr>
        <p:txBody>
          <a:bodyPr/>
          <a:lstStyle/>
          <a:p>
            <a:pPr defTabSz="955675" eaLnBrk="0" hangingPunct="0">
              <a:defRPr/>
            </a:pPr>
            <a:r>
              <a:rPr lang="zh-CN" altLang="en-US" sz="2400" b="1" kern="0" dirty="0" smtClean="0">
                <a:latin typeface="微软雅黑" pitchFamily="34" charset="-122"/>
                <a:ea typeface="微软雅黑" pitchFamily="34" charset="-122"/>
                <a:cs typeface="+mj-cs"/>
              </a:rPr>
              <a:t>“一盯六看”使用规范</a:t>
            </a:r>
            <a:endParaRPr lang="zh-CN" altLang="en-US" sz="2400" b="1" kern="0" dirty="0">
              <a:latin typeface="微软雅黑" pitchFamily="34" charset="-122"/>
              <a:ea typeface="微软雅黑" pitchFamily="34" charset="-122"/>
              <a:cs typeface="+mj-cs"/>
            </a:endParaRPr>
          </a:p>
        </p:txBody>
      </p:sp>
    </p:spTree>
    <p:extLst>
      <p:ext uri="{BB962C8B-B14F-4D97-AF65-F5344CB8AC3E}">
        <p14:creationId xmlns:p14="http://schemas.microsoft.com/office/powerpoint/2010/main" xmlns="" val="27971309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灯片编号占位符 3"/>
          <p:cNvSpPr txBox="1">
            <a:spLocks noGrp="1"/>
          </p:cNvSpPr>
          <p:nvPr>
            <p:custDataLst>
              <p:tags r:id="rId1"/>
            </p:custDataLst>
          </p:nvPr>
        </p:nvSpPr>
        <p:spPr bwMode="auto">
          <a:xfrm>
            <a:off x="9297988" y="6400800"/>
            <a:ext cx="417512" cy="320675"/>
          </a:xfrm>
          <a:prstGeom prst="rect">
            <a:avLst/>
          </a:prstGeom>
          <a:noFill/>
          <a:ln w="9525">
            <a:noFill/>
            <a:miter lim="800000"/>
            <a:headEnd/>
            <a:tailEnd/>
          </a:ln>
        </p:spPr>
        <p:txBody>
          <a:bodyPr lIns="95747" tIns="47873" rIns="95747" bIns="47873"/>
          <a:lstStyle/>
          <a:p>
            <a:fld id="{F8998D2F-59D4-40C0-9E67-38565E88C7B2}" type="slidenum">
              <a:rPr lang="zh-CN" altLang="en-US" sz="1500"/>
              <a:pPr/>
              <a:t>117</a:t>
            </a:fld>
            <a:endParaRPr lang="en-US" altLang="zh-CN" sz="1500"/>
          </a:p>
        </p:txBody>
      </p:sp>
      <p:sp>
        <p:nvSpPr>
          <p:cNvPr id="11" name="标题 1"/>
          <p:cNvSpPr txBox="1">
            <a:spLocks/>
          </p:cNvSpPr>
          <p:nvPr/>
        </p:nvSpPr>
        <p:spPr>
          <a:xfrm>
            <a:off x="304800" y="160338"/>
            <a:ext cx="8915400" cy="411162"/>
          </a:xfrm>
          <a:prstGeom prst="rect">
            <a:avLst/>
          </a:prstGeom>
        </p:spPr>
        <p:txBody>
          <a:bodyPr/>
          <a:lstStyle/>
          <a:p>
            <a:pPr defTabSz="955675" eaLnBrk="0" hangingPunct="0">
              <a:defRPr/>
            </a:pPr>
            <a:r>
              <a:rPr lang="zh-CN" altLang="en-US" sz="2400" b="1" kern="0" dirty="0" smtClean="0">
                <a:latin typeface="微软雅黑" pitchFamily="34" charset="-122"/>
                <a:ea typeface="微软雅黑" pitchFamily="34" charset="-122"/>
                <a:cs typeface="+mj-cs"/>
              </a:rPr>
              <a:t>“一盯六看”使用规范</a:t>
            </a:r>
            <a:endParaRPr lang="zh-CN" altLang="en-US" sz="2400" b="1" kern="0" dirty="0">
              <a:latin typeface="微软雅黑" pitchFamily="34" charset="-122"/>
              <a:ea typeface="微软雅黑" pitchFamily="34" charset="-122"/>
              <a:cs typeface="+mj-cs"/>
            </a:endParaRPr>
          </a:p>
        </p:txBody>
      </p:sp>
      <p:sp>
        <p:nvSpPr>
          <p:cNvPr id="12" name="矩形 5"/>
          <p:cNvSpPr>
            <a:spLocks noChangeArrowheads="1"/>
          </p:cNvSpPr>
          <p:nvPr/>
        </p:nvSpPr>
        <p:spPr bwMode="auto">
          <a:xfrm>
            <a:off x="309563" y="785813"/>
            <a:ext cx="1811337" cy="369887"/>
          </a:xfrm>
          <a:prstGeom prst="rect">
            <a:avLst/>
          </a:prstGeom>
          <a:noFill/>
          <a:ln w="9525">
            <a:noFill/>
            <a:miter lim="800000"/>
            <a:headEnd/>
            <a:tailEnd/>
          </a:ln>
        </p:spPr>
        <p:txBody>
          <a:bodyPr wrap="none">
            <a:spAutoFit/>
          </a:bodyPr>
          <a:lstStyle/>
          <a:p>
            <a:r>
              <a:rPr lang="zh-CN" altLang="zh-CN" b="1"/>
              <a:t>关键结果里程碑</a:t>
            </a:r>
            <a:endParaRPr lang="zh-CN" altLang="en-US"/>
          </a:p>
        </p:txBody>
      </p:sp>
      <p:sp>
        <p:nvSpPr>
          <p:cNvPr id="13" name="矩形 11"/>
          <p:cNvSpPr>
            <a:spLocks noChangeArrowheads="1"/>
          </p:cNvSpPr>
          <p:nvPr/>
        </p:nvSpPr>
        <p:spPr bwMode="auto">
          <a:xfrm>
            <a:off x="666750" y="1071563"/>
            <a:ext cx="8429625" cy="5440362"/>
          </a:xfrm>
          <a:prstGeom prst="rect">
            <a:avLst/>
          </a:prstGeom>
          <a:noFill/>
          <a:ln w="9525">
            <a:noFill/>
            <a:miter lim="800000"/>
            <a:headEnd/>
            <a:tailEnd/>
          </a:ln>
        </p:spPr>
        <p:txBody>
          <a:bodyPr>
            <a:spAutoFit/>
          </a:bodyPr>
          <a:lstStyle/>
          <a:p>
            <a:pPr>
              <a:lnSpc>
                <a:spcPct val="150000"/>
              </a:lnSpc>
            </a:pPr>
            <a:r>
              <a:rPr lang="zh-CN" altLang="zh-CN" b="1"/>
              <a:t>里程碑是针对举措每条内容的具体时间计划。参照以下原则填写：</a:t>
            </a:r>
            <a:r>
              <a:rPr lang="en-US" altLang="zh-CN"/>
              <a:t/>
            </a:r>
            <a:br>
              <a:rPr lang="en-US" altLang="zh-CN"/>
            </a:br>
            <a:r>
              <a:rPr lang="en-US" altLang="zh-CN"/>
              <a:t>1</a:t>
            </a:r>
            <a:r>
              <a:rPr lang="zh-CN" altLang="zh-CN"/>
              <a:t>、</a:t>
            </a:r>
            <a:r>
              <a:rPr lang="zh-CN" altLang="zh-CN" b="1"/>
              <a:t>对应：</a:t>
            </a:r>
            <a:r>
              <a:rPr lang="zh-CN" altLang="zh-CN"/>
              <a:t>里程碑必须对应内容，分主线制订，条理清晰</a:t>
            </a:r>
            <a:r>
              <a:rPr lang="en-US" altLang="zh-CN"/>
              <a:t/>
            </a:r>
            <a:br>
              <a:rPr lang="en-US" altLang="zh-CN"/>
            </a:br>
            <a:r>
              <a:rPr lang="en-US" altLang="zh-CN"/>
              <a:t>2</a:t>
            </a:r>
            <a:r>
              <a:rPr lang="zh-CN" altLang="zh-CN"/>
              <a:t>、</a:t>
            </a:r>
            <a:r>
              <a:rPr lang="zh-CN" altLang="zh-CN" b="1"/>
              <a:t>完整：</a:t>
            </a:r>
            <a:r>
              <a:rPr lang="zh-CN" altLang="zh-CN"/>
              <a:t>应从启动开始到彻底完成结束，重要节点不能省略。</a:t>
            </a:r>
            <a:r>
              <a:rPr lang="en-US" altLang="zh-CN"/>
              <a:t/>
            </a:r>
            <a:br>
              <a:rPr lang="en-US" altLang="zh-CN"/>
            </a:br>
            <a:r>
              <a:rPr lang="en-US" altLang="zh-CN"/>
              <a:t>3</a:t>
            </a:r>
            <a:r>
              <a:rPr lang="zh-CN" altLang="zh-CN"/>
              <a:t>、</a:t>
            </a:r>
            <a:r>
              <a:rPr lang="zh-CN" altLang="zh-CN" b="1"/>
              <a:t>详略：</a:t>
            </a:r>
            <a:r>
              <a:rPr lang="zh-CN" altLang="zh-CN"/>
              <a:t>重要节点之下的分步骤节点应详略得当，当年当季的节点可以适当详细，已做完的节点和未来并未完全确定的节点只写重点</a:t>
            </a:r>
            <a:r>
              <a:rPr lang="en-US" altLang="zh-CN"/>
              <a:t/>
            </a:r>
            <a:br>
              <a:rPr lang="en-US" altLang="zh-CN"/>
            </a:br>
            <a:r>
              <a:rPr lang="en-US" altLang="zh-CN"/>
              <a:t>4</a:t>
            </a:r>
            <a:r>
              <a:rPr lang="zh-CN" altLang="zh-CN"/>
              <a:t>、</a:t>
            </a:r>
            <a:r>
              <a:rPr lang="zh-CN" altLang="zh-CN" b="1"/>
              <a:t>时间点：</a:t>
            </a:r>
            <a:r>
              <a:rPr lang="zh-CN" altLang="zh-CN"/>
              <a:t>里程碑均为时间点，不能是逐步</a:t>
            </a:r>
            <a:r>
              <a:rPr lang="en-US" altLang="zh-CN"/>
              <a:t>xx</a:t>
            </a:r>
            <a:r>
              <a:rPr lang="zh-CN" altLang="zh-CN"/>
              <a:t>、持续</a:t>
            </a:r>
            <a:r>
              <a:rPr lang="en-US" altLang="zh-CN"/>
              <a:t>xx</a:t>
            </a:r>
            <a:r>
              <a:rPr lang="zh-CN" altLang="zh-CN"/>
              <a:t>和做</a:t>
            </a:r>
            <a:r>
              <a:rPr lang="en-US" altLang="zh-CN"/>
              <a:t>xx</a:t>
            </a:r>
            <a:r>
              <a:rPr lang="zh-CN" altLang="zh-CN"/>
              <a:t>事情等时间段的描述。里程碑不是管理日历，原则上不能是周期性的例行工作</a:t>
            </a:r>
            <a:r>
              <a:rPr lang="en-US" altLang="zh-CN"/>
              <a:t/>
            </a:r>
            <a:br>
              <a:rPr lang="en-US" altLang="zh-CN"/>
            </a:br>
            <a:r>
              <a:rPr lang="en-US" altLang="zh-CN"/>
              <a:t>5</a:t>
            </a:r>
            <a:r>
              <a:rPr lang="zh-CN" altLang="zh-CN"/>
              <a:t>、</a:t>
            </a:r>
            <a:r>
              <a:rPr lang="zh-CN" altLang="zh-CN" b="1"/>
              <a:t>讲结果：</a:t>
            </a:r>
            <a:r>
              <a:rPr lang="zh-CN" altLang="zh-CN"/>
              <a:t>关键节点应讲到什么时间完成什么，达到什么效果，次要节点可讲输出什么，所有节点均不能只是讲做什么动作或者要做什么。里程碑要强调结果，通常不再解释“为什么、意义和策略（应放到举措内容里）”</a:t>
            </a:r>
            <a:r>
              <a:rPr lang="en-US" altLang="zh-CN"/>
              <a:t/>
            </a:r>
            <a:br>
              <a:rPr lang="en-US" altLang="zh-CN"/>
            </a:br>
            <a:r>
              <a:rPr lang="en-US" altLang="zh-CN"/>
              <a:t>6</a:t>
            </a:r>
            <a:r>
              <a:rPr lang="zh-CN" altLang="zh-CN"/>
              <a:t>、</a:t>
            </a:r>
            <a:r>
              <a:rPr lang="zh-CN" altLang="zh-CN" b="1"/>
              <a:t>真实客观</a:t>
            </a:r>
            <a:r>
              <a:rPr lang="zh-CN" altLang="zh-CN"/>
              <a:t>：里程碑应是真实的计划，对于存在变数的节点可以文字说明。杜绝没有想清楚，只为形式而写流水账、方法论，禁止罗列只是基于理论和做事套路而非基于真实想法的内容</a:t>
            </a:r>
            <a:endParaRPr lang="zh-CN" altLang="en-US"/>
          </a:p>
        </p:txBody>
      </p:sp>
    </p:spTree>
    <p:extLst>
      <p:ext uri="{BB962C8B-B14F-4D97-AF65-F5344CB8AC3E}">
        <p14:creationId xmlns:p14="http://schemas.microsoft.com/office/powerpoint/2010/main" xmlns="" val="27971309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04800" y="160338"/>
            <a:ext cx="8915400" cy="411162"/>
          </a:xfrm>
          <a:prstGeom prst="rect">
            <a:avLst/>
          </a:prstGeom>
        </p:spPr>
        <p:txBody>
          <a:bodyPr/>
          <a:lstStyle/>
          <a:p>
            <a:pPr defTabSz="955675" eaLnBrk="0" hangingPunct="0">
              <a:defRPr/>
            </a:pPr>
            <a:r>
              <a:rPr lang="zh-CN" altLang="en-US" sz="2400" b="1" kern="0" dirty="0" smtClean="0">
                <a:latin typeface="微软雅黑" pitchFamily="34" charset="-122"/>
                <a:ea typeface="微软雅黑" pitchFamily="34" charset="-122"/>
                <a:cs typeface="+mj-cs"/>
              </a:rPr>
              <a:t>“一盯六看”使用规范</a:t>
            </a:r>
            <a:endParaRPr lang="zh-CN" altLang="en-US" sz="2400" b="1" kern="0" dirty="0">
              <a:latin typeface="微软雅黑" pitchFamily="34" charset="-122"/>
              <a:ea typeface="微软雅黑" pitchFamily="34" charset="-122"/>
              <a:cs typeface="+mj-cs"/>
            </a:endParaRPr>
          </a:p>
        </p:txBody>
      </p:sp>
      <p:sp>
        <p:nvSpPr>
          <p:cNvPr id="45061" name="灯片编号占位符 3"/>
          <p:cNvSpPr txBox="1">
            <a:spLocks noGrp="1"/>
          </p:cNvSpPr>
          <p:nvPr>
            <p:custDataLst>
              <p:tags r:id="rId1"/>
            </p:custDataLst>
          </p:nvPr>
        </p:nvSpPr>
        <p:spPr bwMode="auto">
          <a:xfrm>
            <a:off x="9297988" y="6400800"/>
            <a:ext cx="417512" cy="320675"/>
          </a:xfrm>
          <a:prstGeom prst="rect">
            <a:avLst/>
          </a:prstGeom>
          <a:noFill/>
          <a:ln w="9525">
            <a:noFill/>
            <a:miter lim="800000"/>
            <a:headEnd/>
            <a:tailEnd/>
          </a:ln>
        </p:spPr>
        <p:txBody>
          <a:bodyPr lIns="95747" tIns="47873" rIns="95747" bIns="47873"/>
          <a:lstStyle/>
          <a:p>
            <a:fld id="{F8998D2F-59D4-40C0-9E67-38565E88C7B2}" type="slidenum">
              <a:rPr lang="zh-CN" altLang="en-US" sz="1500"/>
              <a:pPr/>
              <a:t>118</a:t>
            </a:fld>
            <a:endParaRPr lang="en-US" altLang="zh-CN" sz="1500"/>
          </a:p>
        </p:txBody>
      </p:sp>
      <p:graphicFrame>
        <p:nvGraphicFramePr>
          <p:cNvPr id="12" name="表格 11"/>
          <p:cNvGraphicFramePr>
            <a:graphicFrameLocks noGrp="1"/>
          </p:cNvGraphicFramePr>
          <p:nvPr/>
        </p:nvGraphicFramePr>
        <p:xfrm>
          <a:off x="95216" y="857232"/>
          <a:ext cx="9429816" cy="2307741"/>
        </p:xfrm>
        <a:graphic>
          <a:graphicData uri="http://schemas.openxmlformats.org/drawingml/2006/table">
            <a:tbl>
              <a:tblPr firstRow="1" bandRow="1">
                <a:tableStyleId>{5940675A-B579-460E-94D1-54222C63F5DA}</a:tableStyleId>
              </a:tblPr>
              <a:tblGrid>
                <a:gridCol w="2036080"/>
                <a:gridCol w="7393736"/>
              </a:tblGrid>
              <a:tr h="714045">
                <a:tc>
                  <a:txBody>
                    <a:bodyPr/>
                    <a:lstStyle/>
                    <a:p>
                      <a:pPr algn="ctr"/>
                      <a:r>
                        <a:rPr lang="zh-CN" altLang="en-US" sz="1500" b="1" dirty="0" smtClean="0">
                          <a:latin typeface="微软雅黑" pitchFamily="34" charset="-122"/>
                          <a:ea typeface="微软雅黑" pitchFamily="34" charset="-122"/>
                        </a:rPr>
                        <a:t>名称</a:t>
                      </a:r>
                      <a:endParaRPr lang="zh-CN" altLang="en-US" sz="15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500" b="1" dirty="0" smtClean="0">
                          <a:latin typeface="微软雅黑" pitchFamily="34" charset="-122"/>
                          <a:ea typeface="微软雅黑" pitchFamily="34" charset="-122"/>
                        </a:rPr>
                        <a:t>解释</a:t>
                      </a:r>
                      <a:endParaRPr lang="zh-CN" altLang="en-US" sz="1500" b="1" dirty="0">
                        <a:latin typeface="微软雅黑" pitchFamily="34" charset="-122"/>
                        <a:ea typeface="微软雅黑" pitchFamily="34" charset="-122"/>
                      </a:endParaRPr>
                    </a:p>
                  </a:txBody>
                  <a:tcPr anchor="ctr" anchorCtr="1">
                    <a:solidFill>
                      <a:schemeClr val="accent1"/>
                    </a:solidFill>
                  </a:tcPr>
                </a:tc>
              </a:tr>
              <a:tr h="1593696">
                <a:tc>
                  <a:txBody>
                    <a:bodyPr/>
                    <a:lstStyle/>
                    <a:p>
                      <a:pPr marL="0" marR="0" indent="0" algn="l" defTabSz="859993" rtl="0" eaLnBrk="1" fontAlgn="auto" latinLnBrk="0" hangingPunct="1">
                        <a:lnSpc>
                          <a:spcPct val="100000"/>
                        </a:lnSpc>
                        <a:spcBef>
                          <a:spcPts val="0"/>
                        </a:spcBef>
                        <a:spcAft>
                          <a:spcPts val="0"/>
                        </a:spcAft>
                        <a:buClrTx/>
                        <a:buSzTx/>
                        <a:buFontTx/>
                        <a:buNone/>
                        <a:tabLst/>
                        <a:defRPr/>
                      </a:pPr>
                      <a:r>
                        <a:rPr lang="zh-CN" altLang="en-US" sz="1500" dirty="0" smtClean="0">
                          <a:latin typeface="微软雅黑" pitchFamily="34" charset="-122"/>
                          <a:ea typeface="微软雅黑" pitchFamily="34" charset="-122"/>
                        </a:rPr>
                        <a:t>总评</a:t>
                      </a:r>
                    </a:p>
                    <a:p>
                      <a:endParaRPr lang="zh-CN" altLang="en-US" sz="1500" dirty="0">
                        <a:latin typeface="微软雅黑" pitchFamily="34" charset="-122"/>
                        <a:ea typeface="微软雅黑" pitchFamily="34" charset="-122"/>
                      </a:endParaRPr>
                    </a:p>
                  </a:txBody>
                  <a:tcPr anchor="ctr" anchorCtr="1"/>
                </a:tc>
                <a:tc>
                  <a:txBody>
                    <a:bodyPr/>
                    <a:lstStyle/>
                    <a:p>
                      <a:pPr marL="0" marR="0" indent="0" algn="l" defTabSz="859993" rtl="0" eaLnBrk="1" fontAlgn="auto" latinLnBrk="0" hangingPunct="1">
                        <a:lnSpc>
                          <a:spcPct val="100000"/>
                        </a:lnSpc>
                        <a:spcBef>
                          <a:spcPts val="0"/>
                        </a:spcBef>
                        <a:spcAft>
                          <a:spcPts val="0"/>
                        </a:spcAft>
                        <a:buClrTx/>
                        <a:buSzTx/>
                        <a:buFontTx/>
                        <a:buNone/>
                        <a:tabLst/>
                        <a:defRPr/>
                      </a:pPr>
                      <a:r>
                        <a:rPr lang="zh-CN" altLang="en-US" sz="1500" dirty="0" smtClean="0">
                          <a:latin typeface="微软雅黑" pitchFamily="34" charset="-122"/>
                          <a:ea typeface="微软雅黑" pitchFamily="34" charset="-122"/>
                        </a:rPr>
                        <a:t>“总评”为“一盯六看”模板右侧所有信息的综述，要言简意赅，重点突出，主要表达（但不限于）四层含义：</a:t>
                      </a:r>
                      <a:r>
                        <a:rPr lang="en-US" altLang="zh-CN" sz="1500" dirty="0" smtClean="0">
                          <a:latin typeface="微软雅黑" pitchFamily="34" charset="-122"/>
                          <a:ea typeface="微软雅黑" pitchFamily="34" charset="-122"/>
                        </a:rPr>
                        <a:t>a.</a:t>
                      </a:r>
                      <a:r>
                        <a:rPr lang="zh-CN" altLang="en-US" sz="1500" dirty="0" smtClean="0">
                          <a:latin typeface="微软雅黑" pitchFamily="34" charset="-122"/>
                          <a:ea typeface="微软雅黑" pitchFamily="34" charset="-122"/>
                        </a:rPr>
                        <a:t>进度是否正常（简单说明），</a:t>
                      </a:r>
                      <a:r>
                        <a:rPr lang="en-US" altLang="zh-CN" sz="1500" dirty="0" smtClean="0">
                          <a:latin typeface="微软雅黑" pitchFamily="34" charset="-122"/>
                          <a:ea typeface="微软雅黑" pitchFamily="34" charset="-122"/>
                        </a:rPr>
                        <a:t>b.</a:t>
                      </a:r>
                      <a:r>
                        <a:rPr lang="zh-CN" altLang="en-US" sz="1500" dirty="0" smtClean="0">
                          <a:latin typeface="微软雅黑" pitchFamily="34" charset="-122"/>
                          <a:ea typeface="微软雅黑" pitchFamily="34" charset="-122"/>
                        </a:rPr>
                        <a:t>举措完成情况（概括说明），</a:t>
                      </a:r>
                      <a:r>
                        <a:rPr lang="en-US" altLang="zh-CN" sz="1500" dirty="0" smtClean="0">
                          <a:latin typeface="微软雅黑" pitchFamily="34" charset="-122"/>
                          <a:ea typeface="微软雅黑" pitchFamily="34" charset="-122"/>
                        </a:rPr>
                        <a:t>c.</a:t>
                      </a:r>
                      <a:r>
                        <a:rPr lang="zh-CN" altLang="en-US" sz="1500" dirty="0" smtClean="0">
                          <a:latin typeface="微软雅黑" pitchFamily="34" charset="-122"/>
                          <a:ea typeface="微软雅黑" pitchFamily="34" charset="-122"/>
                        </a:rPr>
                        <a:t>举措完成质量，</a:t>
                      </a:r>
                      <a:r>
                        <a:rPr lang="en-US" altLang="zh-CN" sz="1500" dirty="0" smtClean="0">
                          <a:latin typeface="微软雅黑" pitchFamily="34" charset="-122"/>
                          <a:ea typeface="微软雅黑" pitchFamily="34" charset="-122"/>
                        </a:rPr>
                        <a:t>d</a:t>
                      </a:r>
                      <a:r>
                        <a:rPr lang="en-US" altLang="zh-CN" sz="1500" dirty="0" smtClean="0">
                          <a:solidFill>
                            <a:srgbClr val="0000FF"/>
                          </a:solidFill>
                          <a:latin typeface="微软雅黑" pitchFamily="34" charset="-122"/>
                          <a:ea typeface="微软雅黑" pitchFamily="34" charset="-122"/>
                        </a:rPr>
                        <a:t>.</a:t>
                      </a:r>
                      <a:r>
                        <a:rPr lang="zh-CN" altLang="en-US" sz="1500" b="1" dirty="0" smtClean="0">
                          <a:solidFill>
                            <a:srgbClr val="0000FF"/>
                          </a:solidFill>
                          <a:latin typeface="微软雅黑" pitchFamily="34" charset="-122"/>
                          <a:ea typeface="微软雅黑" pitchFamily="34" charset="-122"/>
                        </a:rPr>
                        <a:t>问题与风险</a:t>
                      </a:r>
                      <a:r>
                        <a:rPr lang="zh-CN" altLang="en-US" sz="1500" dirty="0" smtClean="0">
                          <a:latin typeface="微软雅黑" pitchFamily="34" charset="-122"/>
                          <a:ea typeface="微软雅黑" pitchFamily="34" charset="-122"/>
                        </a:rPr>
                        <a:t>；</a:t>
                      </a:r>
                    </a:p>
                    <a:p>
                      <a:pPr>
                        <a:buFontTx/>
                        <a:buNone/>
                      </a:pPr>
                      <a:endParaRPr lang="zh-CN" altLang="en-US" sz="1500" dirty="0">
                        <a:latin typeface="微软雅黑" pitchFamily="34" charset="-122"/>
                        <a:ea typeface="微软雅黑" pitchFamily="34" charset="-122"/>
                      </a:endParaRPr>
                    </a:p>
                  </a:txBody>
                  <a:tcPr anchor="ctr"/>
                </a:tc>
              </a:tr>
            </a:tbl>
          </a:graphicData>
        </a:graphic>
      </p:graphicFrame>
      <p:sp>
        <p:nvSpPr>
          <p:cNvPr id="5" name="矩形 4"/>
          <p:cNvSpPr/>
          <p:nvPr/>
        </p:nvSpPr>
        <p:spPr>
          <a:xfrm>
            <a:off x="166654" y="3500438"/>
            <a:ext cx="8715436" cy="1569660"/>
          </a:xfrm>
          <a:prstGeom prst="rect">
            <a:avLst/>
          </a:prstGeom>
        </p:spPr>
        <p:txBody>
          <a:bodyPr wrap="square">
            <a:spAutoFit/>
          </a:bodyPr>
          <a:lstStyle/>
          <a:p>
            <a:pPr defTabSz="859993">
              <a:lnSpc>
                <a:spcPct val="150000"/>
              </a:lnSpc>
              <a:defRPr/>
            </a:pPr>
            <a:r>
              <a:rPr lang="zh-CN" altLang="en-US" sz="1600" smtClean="0">
                <a:latin typeface="微软雅黑" pitchFamily="34" charset="-122"/>
                <a:ea typeface="微软雅黑" pitchFamily="34" charset="-122"/>
              </a:rPr>
              <a:t>常见问题：</a:t>
            </a:r>
            <a:endParaRPr lang="en-US" altLang="zh-CN" sz="1600" smtClean="0">
              <a:latin typeface="微软雅黑" pitchFamily="34" charset="-122"/>
              <a:ea typeface="微软雅黑" pitchFamily="34" charset="-122"/>
            </a:endParaRPr>
          </a:p>
          <a:p>
            <a:pPr marL="342900" indent="-342900" defTabSz="859993">
              <a:lnSpc>
                <a:spcPct val="150000"/>
              </a:lnSpc>
              <a:buFont typeface="+mj-lt"/>
              <a:buAutoNum type="arabicPeriod"/>
              <a:defRPr/>
            </a:pPr>
            <a:r>
              <a:rPr lang="zh-CN" altLang="en-US" sz="1600" smtClean="0">
                <a:latin typeface="微软雅黑" pitchFamily="34" charset="-122"/>
                <a:ea typeface="微软雅黑" pitchFamily="34" charset="-122"/>
              </a:rPr>
              <a:t>只讲做了什么，不讲没做什么，只讲实现了什么，不与目标相对比，不下结论、含糊其辞；这样就造成阅读者需要再费很大力气去做判断，非我们所愿。</a:t>
            </a:r>
            <a:endParaRPr lang="en-US" altLang="zh-CN" sz="1600" smtClean="0">
              <a:latin typeface="微软雅黑" pitchFamily="34" charset="-122"/>
              <a:ea typeface="微软雅黑" pitchFamily="34" charset="-122"/>
            </a:endParaRPr>
          </a:p>
          <a:p>
            <a:pPr marL="342900" indent="-342900" defTabSz="859993">
              <a:lnSpc>
                <a:spcPct val="150000"/>
              </a:lnSpc>
              <a:buFont typeface="+mj-lt"/>
              <a:buAutoNum type="arabicPeriod"/>
              <a:defRPr/>
            </a:pPr>
            <a:r>
              <a:rPr lang="zh-CN" altLang="en-US" sz="1600" smtClean="0">
                <a:latin typeface="微软雅黑" pitchFamily="34" charset="-122"/>
                <a:ea typeface="微软雅黑" pitchFamily="34" charset="-122"/>
              </a:rPr>
              <a:t>事无巨细、罗列琐事，与后面的”方法“、”进度“等内容大量重复，费时费力。</a:t>
            </a:r>
            <a:endParaRPr lang="en-US" altLang="zh-CN" sz="1600" smtClean="0">
              <a:latin typeface="微软雅黑" pitchFamily="34" charset="-122"/>
              <a:ea typeface="微软雅黑" pitchFamily="34" charset="-122"/>
            </a:endParaRPr>
          </a:p>
        </p:txBody>
      </p:sp>
    </p:spTree>
    <p:extLst>
      <p:ext uri="{BB962C8B-B14F-4D97-AF65-F5344CB8AC3E}">
        <p14:creationId xmlns:p14="http://schemas.microsoft.com/office/powerpoint/2010/main" xmlns="" val="39354122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04800" y="160338"/>
            <a:ext cx="8915400" cy="411162"/>
          </a:xfrm>
          <a:prstGeom prst="rect">
            <a:avLst/>
          </a:prstGeom>
        </p:spPr>
        <p:txBody>
          <a:bodyPr/>
          <a:lstStyle/>
          <a:p>
            <a:pPr defTabSz="955675" eaLnBrk="0" hangingPunct="0">
              <a:defRPr/>
            </a:pPr>
            <a:r>
              <a:rPr lang="zh-CN" altLang="en-US" sz="2400" b="1" kern="0" dirty="0" smtClean="0">
                <a:latin typeface="微软雅黑" pitchFamily="34" charset="-122"/>
                <a:ea typeface="微软雅黑" pitchFamily="34" charset="-122"/>
                <a:cs typeface="+mj-cs"/>
              </a:rPr>
              <a:t>“一盯六看”使用规范</a:t>
            </a:r>
            <a:endParaRPr lang="zh-CN" altLang="en-US" sz="2400" b="1" kern="0" dirty="0">
              <a:latin typeface="微软雅黑" pitchFamily="34" charset="-122"/>
              <a:ea typeface="微软雅黑" pitchFamily="34" charset="-122"/>
              <a:cs typeface="+mj-cs"/>
            </a:endParaRPr>
          </a:p>
        </p:txBody>
      </p:sp>
      <p:sp>
        <p:nvSpPr>
          <p:cNvPr id="45061" name="灯片编号占位符 3"/>
          <p:cNvSpPr txBox="1">
            <a:spLocks noGrp="1"/>
          </p:cNvSpPr>
          <p:nvPr>
            <p:custDataLst>
              <p:tags r:id="rId1"/>
            </p:custDataLst>
          </p:nvPr>
        </p:nvSpPr>
        <p:spPr bwMode="auto">
          <a:xfrm>
            <a:off x="9297988" y="6400800"/>
            <a:ext cx="417512" cy="320675"/>
          </a:xfrm>
          <a:prstGeom prst="rect">
            <a:avLst/>
          </a:prstGeom>
          <a:noFill/>
          <a:ln w="9525">
            <a:noFill/>
            <a:miter lim="800000"/>
            <a:headEnd/>
            <a:tailEnd/>
          </a:ln>
        </p:spPr>
        <p:txBody>
          <a:bodyPr lIns="95747" tIns="47873" rIns="95747" bIns="47873"/>
          <a:lstStyle/>
          <a:p>
            <a:fld id="{F8998D2F-59D4-40C0-9E67-38565E88C7B2}" type="slidenum">
              <a:rPr lang="zh-CN" altLang="en-US" sz="1500"/>
              <a:pPr/>
              <a:t>119</a:t>
            </a:fld>
            <a:endParaRPr lang="en-US" altLang="zh-CN" sz="1500"/>
          </a:p>
        </p:txBody>
      </p:sp>
      <p:graphicFrame>
        <p:nvGraphicFramePr>
          <p:cNvPr id="15" name="表格 14"/>
          <p:cNvGraphicFramePr>
            <a:graphicFrameLocks noGrp="1"/>
          </p:cNvGraphicFramePr>
          <p:nvPr/>
        </p:nvGraphicFramePr>
        <p:xfrm>
          <a:off x="56456" y="836712"/>
          <a:ext cx="9761988" cy="5044782"/>
        </p:xfrm>
        <a:graphic>
          <a:graphicData uri="http://schemas.openxmlformats.org/drawingml/2006/table">
            <a:tbl>
              <a:tblPr firstRow="1" bandRow="1">
                <a:tableStyleId>{5940675A-B579-460E-94D1-54222C63F5DA}</a:tableStyleId>
              </a:tblPr>
              <a:tblGrid>
                <a:gridCol w="777396"/>
                <a:gridCol w="3183044"/>
                <a:gridCol w="2284642"/>
                <a:gridCol w="2755918"/>
                <a:gridCol w="760988"/>
              </a:tblGrid>
              <a:tr h="451486">
                <a:tc>
                  <a:txBody>
                    <a:bodyPr/>
                    <a:lstStyle/>
                    <a:p>
                      <a:pPr algn="ctr"/>
                      <a:r>
                        <a:rPr lang="zh-CN" altLang="en-US" sz="1600" b="1" dirty="0" smtClean="0">
                          <a:latin typeface="微软雅黑" pitchFamily="34" charset="-122"/>
                          <a:ea typeface="微软雅黑" pitchFamily="34" charset="-122"/>
                        </a:rPr>
                        <a:t>名称</a:t>
                      </a:r>
                      <a:endParaRPr lang="zh-CN" altLang="en-US" sz="16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600" b="1" dirty="0" smtClean="0">
                          <a:latin typeface="微软雅黑" pitchFamily="34" charset="-122"/>
                          <a:ea typeface="微软雅黑" pitchFamily="34" charset="-122"/>
                        </a:rPr>
                        <a:t>解释</a:t>
                      </a:r>
                      <a:endParaRPr lang="zh-CN" altLang="en-US" sz="16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600" b="1" dirty="0" smtClean="0">
                          <a:latin typeface="微软雅黑" pitchFamily="34" charset="-122"/>
                          <a:ea typeface="微软雅黑" pitchFamily="34" charset="-122"/>
                        </a:rPr>
                        <a:t>常见问题</a:t>
                      </a:r>
                      <a:endParaRPr lang="zh-CN" altLang="en-US" sz="16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600" b="1" dirty="0" smtClean="0">
                          <a:latin typeface="微软雅黑" pitchFamily="34" charset="-122"/>
                          <a:ea typeface="微软雅黑" pitchFamily="34" charset="-122"/>
                        </a:rPr>
                        <a:t>问题解答</a:t>
                      </a:r>
                      <a:endParaRPr lang="zh-CN" altLang="en-US" sz="16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600" b="1" dirty="0" smtClean="0">
                          <a:latin typeface="微软雅黑" pitchFamily="34" charset="-122"/>
                          <a:ea typeface="微软雅黑" pitchFamily="34" charset="-122"/>
                        </a:rPr>
                        <a:t>备注</a:t>
                      </a:r>
                      <a:endParaRPr lang="zh-CN" altLang="en-US" sz="1600" b="1" dirty="0">
                        <a:latin typeface="微软雅黑" pitchFamily="34" charset="-122"/>
                        <a:ea typeface="微软雅黑" pitchFamily="34" charset="-122"/>
                      </a:endParaRPr>
                    </a:p>
                  </a:txBody>
                  <a:tcPr anchor="ctr" anchorCtr="1">
                    <a:solidFill>
                      <a:schemeClr val="accent1"/>
                    </a:solidFill>
                  </a:tcPr>
                </a:tc>
              </a:tr>
              <a:tr h="742168">
                <a:tc rowSpan="3">
                  <a:txBody>
                    <a:bodyPr/>
                    <a:lstStyle/>
                    <a:p>
                      <a:r>
                        <a:rPr lang="zh-CN" altLang="en-US" sz="1600" dirty="0" smtClean="0">
                          <a:latin typeface="微软雅黑" pitchFamily="34" charset="-122"/>
                          <a:ea typeface="微软雅黑" pitchFamily="34" charset="-122"/>
                        </a:rPr>
                        <a:t>指标</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目标</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现状</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当前阶段</a:t>
                      </a:r>
                      <a:endParaRPr lang="zh-CN" altLang="en-US" sz="1600" dirty="0">
                        <a:latin typeface="微软雅黑" pitchFamily="34" charset="-122"/>
                        <a:ea typeface="微软雅黑" pitchFamily="34" charset="-122"/>
                      </a:endParaRPr>
                    </a:p>
                  </a:txBody>
                  <a:tcPr anchor="ctr" anchorCtr="1"/>
                </a:tc>
                <a:tc rowSpan="3">
                  <a:txBody>
                    <a:bodyPr/>
                    <a:lstStyle/>
                    <a:p>
                      <a:pPr marL="342900" indent="-342900">
                        <a:buFontTx/>
                        <a:buNone/>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“指标”指的是如下三类指标：</a:t>
                      </a:r>
                      <a:r>
                        <a:rPr lang="en-US" altLang="zh-CN" sz="1600" dirty="0" smtClean="0">
                          <a:latin typeface="微软雅黑" pitchFamily="34" charset="-122"/>
                          <a:ea typeface="微软雅黑" pitchFamily="34" charset="-122"/>
                        </a:rPr>
                        <a:t>a.</a:t>
                      </a:r>
                      <a:r>
                        <a:rPr lang="zh-CN" altLang="en-US" sz="1600" dirty="0" smtClean="0">
                          <a:latin typeface="微软雅黑" pitchFamily="34" charset="-122"/>
                          <a:ea typeface="微软雅黑" pitchFamily="34" charset="-122"/>
                        </a:rPr>
                        <a:t>与举措相关的关键业务目标；</a:t>
                      </a:r>
                      <a:r>
                        <a:rPr lang="en-US" altLang="zh-CN" sz="1600" dirty="0" smtClean="0">
                          <a:latin typeface="微软雅黑" pitchFamily="34" charset="-122"/>
                          <a:ea typeface="微软雅黑" pitchFamily="34" charset="-122"/>
                        </a:rPr>
                        <a:t>b.</a:t>
                      </a:r>
                      <a:r>
                        <a:rPr lang="zh-CN" altLang="en-US" sz="1600" dirty="0" smtClean="0">
                          <a:latin typeface="微软雅黑" pitchFamily="34" charset="-122"/>
                          <a:ea typeface="微软雅黑" pitchFamily="34" charset="-122"/>
                        </a:rPr>
                        <a:t>举措要达成的效率目标；</a:t>
                      </a:r>
                      <a:r>
                        <a:rPr lang="en-US" altLang="zh-CN" sz="1600" dirty="0" smtClean="0">
                          <a:latin typeface="微软雅黑" pitchFamily="34" charset="-122"/>
                          <a:ea typeface="微软雅黑" pitchFamily="34" charset="-122"/>
                        </a:rPr>
                        <a:t>c.</a:t>
                      </a:r>
                      <a:r>
                        <a:rPr lang="zh-CN" altLang="en-US" sz="1600" dirty="0" smtClean="0">
                          <a:latin typeface="微软雅黑" pitchFamily="34" charset="-122"/>
                          <a:ea typeface="微软雅黑" pitchFamily="34" charset="-122"/>
                        </a:rPr>
                        <a:t>举措本身的过程指标；</a:t>
                      </a:r>
                      <a:endParaRPr lang="en-US" altLang="zh-CN" sz="1600" dirty="0" smtClean="0">
                        <a:latin typeface="微软雅黑" pitchFamily="34" charset="-122"/>
                        <a:ea typeface="微软雅黑" pitchFamily="34" charset="-122"/>
                      </a:endParaRPr>
                    </a:p>
                    <a:p>
                      <a:pPr marL="342900" indent="-342900">
                        <a:buFontTx/>
                        <a:buNone/>
                      </a:pP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“目标”及“现状”是指“指标”对应的“目标”和“现状”；</a:t>
                      </a:r>
                      <a:endParaRPr lang="en-US" altLang="zh-CN" sz="1600" dirty="0" smtClean="0">
                        <a:latin typeface="微软雅黑" pitchFamily="34" charset="-122"/>
                        <a:ea typeface="微软雅黑" pitchFamily="34" charset="-122"/>
                      </a:endParaRPr>
                    </a:p>
                    <a:p>
                      <a:pPr marL="342900" indent="-342900">
                        <a:buFontTx/>
                        <a:buNone/>
                      </a:pPr>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“当前阶段”是指如下三个阶段：策划阶段、试运行阶段、完成阶段。</a:t>
                      </a:r>
                    </a:p>
                    <a:p>
                      <a:pPr>
                        <a:buFontTx/>
                        <a:buNone/>
                      </a:pPr>
                      <a:endParaRPr lang="zh-CN" altLang="en-US" sz="1600" dirty="0">
                        <a:latin typeface="微软雅黑" pitchFamily="34" charset="-122"/>
                        <a:ea typeface="微软雅黑" pitchFamily="34" charset="-122"/>
                      </a:endParaRPr>
                    </a:p>
                  </a:txBody>
                  <a:tcPr anchor="ctr"/>
                </a:tc>
                <a:tc>
                  <a:txBody>
                    <a:bodyPr/>
                    <a:lstStyle/>
                    <a:p>
                      <a:r>
                        <a:rPr lang="zh-CN" altLang="en-US" sz="1600" dirty="0" smtClean="0">
                          <a:latin typeface="微软雅黑" pitchFamily="34" charset="-122"/>
                          <a:ea typeface="微软雅黑" pitchFamily="34" charset="-122"/>
                        </a:rPr>
                        <a:t>是否一定要有指标对应？</a:t>
                      </a:r>
                      <a:endParaRPr lang="zh-CN" altLang="en-US" sz="1600" dirty="0">
                        <a:latin typeface="微软雅黑" pitchFamily="34" charset="-122"/>
                        <a:ea typeface="微软雅黑" pitchFamily="34" charset="-122"/>
                      </a:endParaRPr>
                    </a:p>
                  </a:txBody>
                  <a:tcPr anchor="ctr"/>
                </a:tc>
                <a:tc>
                  <a:txBody>
                    <a:bodyPr/>
                    <a:lstStyle/>
                    <a:p>
                      <a:r>
                        <a:rPr lang="zh-CN" altLang="en-US" sz="1600" dirty="0" smtClean="0">
                          <a:latin typeface="微软雅黑" pitchFamily="34" charset="-122"/>
                          <a:ea typeface="微软雅黑" pitchFamily="34" charset="-122"/>
                        </a:rPr>
                        <a:t>如无指标对应，可填“无”</a:t>
                      </a:r>
                      <a:endParaRPr lang="zh-CN" altLang="en-US" sz="1600" dirty="0">
                        <a:latin typeface="微软雅黑" pitchFamily="34" charset="-122"/>
                        <a:ea typeface="微软雅黑" pitchFamily="34" charset="-122"/>
                      </a:endParaRPr>
                    </a:p>
                  </a:txBody>
                  <a:tcPr anchor="ctr"/>
                </a:tc>
                <a:tc>
                  <a:txBody>
                    <a:bodyPr/>
                    <a:lstStyle/>
                    <a:p>
                      <a:endParaRPr lang="zh-CN" altLang="en-US" sz="1600" dirty="0">
                        <a:latin typeface="微软雅黑" pitchFamily="34" charset="-122"/>
                        <a:ea typeface="微软雅黑" pitchFamily="34" charset="-122"/>
                      </a:endParaRPr>
                    </a:p>
                  </a:txBody>
                  <a:tcPr anchor="ctr" anchorCtr="1"/>
                </a:tc>
              </a:tr>
              <a:tr h="742168">
                <a:tc vMerge="1">
                  <a:txBody>
                    <a:bodyPr/>
                    <a:lstStyle/>
                    <a:p>
                      <a:endParaRPr lang="zh-CN" altLang="en-US" dirty="0">
                        <a:latin typeface="微软雅黑" pitchFamily="34" charset="-122"/>
                        <a:ea typeface="微软雅黑" pitchFamily="34" charset="-122"/>
                      </a:endParaRPr>
                    </a:p>
                  </a:txBody>
                  <a:tcPr/>
                </a:tc>
                <a:tc vMerge="1">
                  <a:txBody>
                    <a:bodyPr/>
                    <a:lstStyle/>
                    <a:p>
                      <a:endParaRPr lang="zh-CN" altLang="en-US" dirty="0">
                        <a:latin typeface="微软雅黑" pitchFamily="34" charset="-122"/>
                        <a:ea typeface="微软雅黑" pitchFamily="34" charset="-122"/>
                      </a:endParaRPr>
                    </a:p>
                  </a:txBody>
                  <a:tcPr/>
                </a:tc>
                <a:tc>
                  <a:txBody>
                    <a:bodyPr/>
                    <a:lstStyle/>
                    <a:p>
                      <a:r>
                        <a:rPr lang="zh-CN" altLang="en-US" sz="1600" dirty="0" smtClean="0">
                          <a:latin typeface="微软雅黑" pitchFamily="34" charset="-122"/>
                          <a:ea typeface="微软雅黑" pitchFamily="34" charset="-122"/>
                        </a:rPr>
                        <a:t>定性指标是否需要填写？</a:t>
                      </a:r>
                      <a:endParaRPr lang="zh-CN" altLang="en-US" sz="1600" dirty="0">
                        <a:latin typeface="微软雅黑" pitchFamily="34" charset="-122"/>
                        <a:ea typeface="微软雅黑" pitchFamily="34" charset="-122"/>
                      </a:endParaRPr>
                    </a:p>
                  </a:txBody>
                  <a:tcPr anchor="ctr"/>
                </a:tc>
                <a:tc>
                  <a:txBody>
                    <a:bodyPr/>
                    <a:lstStyle/>
                    <a:p>
                      <a:r>
                        <a:rPr lang="zh-CN" altLang="en-US" sz="1600" dirty="0" smtClean="0">
                          <a:latin typeface="微软雅黑" pitchFamily="34" charset="-122"/>
                          <a:ea typeface="微软雅黑" pitchFamily="34" charset="-122"/>
                        </a:rPr>
                        <a:t>需要，并且要有对应的定性评价方案作为支撑。</a:t>
                      </a:r>
                      <a:endParaRPr lang="zh-CN" altLang="en-US" sz="1600" dirty="0">
                        <a:latin typeface="微软雅黑" pitchFamily="34" charset="-122"/>
                        <a:ea typeface="微软雅黑" pitchFamily="34" charset="-122"/>
                      </a:endParaRPr>
                    </a:p>
                  </a:txBody>
                  <a:tcPr anchor="ctr"/>
                </a:tc>
                <a:tc>
                  <a:txBody>
                    <a:bodyPr/>
                    <a:lstStyle/>
                    <a:p>
                      <a:endParaRPr lang="zh-CN" altLang="en-US" sz="1600" dirty="0">
                        <a:latin typeface="微软雅黑" pitchFamily="34" charset="-122"/>
                        <a:ea typeface="微软雅黑" pitchFamily="34" charset="-122"/>
                      </a:endParaRPr>
                    </a:p>
                  </a:txBody>
                  <a:tcPr anchor="ctr" anchorCtr="1"/>
                </a:tc>
              </a:tr>
              <a:tr h="1160522">
                <a:tc vMerge="1">
                  <a:txBody>
                    <a:bodyPr/>
                    <a:lstStyle/>
                    <a:p>
                      <a:endParaRPr lang="zh-CN" altLang="en-US" dirty="0">
                        <a:latin typeface="微软雅黑" pitchFamily="34" charset="-122"/>
                        <a:ea typeface="微软雅黑" pitchFamily="34" charset="-122"/>
                      </a:endParaRPr>
                    </a:p>
                  </a:txBody>
                  <a:tcPr/>
                </a:tc>
                <a:tc vMerge="1">
                  <a:txBody>
                    <a:bodyPr/>
                    <a:lstStyle/>
                    <a:p>
                      <a:endParaRPr lang="zh-CN" altLang="en-US" dirty="0">
                        <a:latin typeface="微软雅黑" pitchFamily="34" charset="-122"/>
                        <a:ea typeface="微软雅黑" pitchFamily="34" charset="-122"/>
                      </a:endParaRPr>
                    </a:p>
                  </a:txBody>
                  <a:tcPr/>
                </a:tc>
                <a:tc>
                  <a:txBody>
                    <a:bodyPr/>
                    <a:lstStyle/>
                    <a:p>
                      <a:r>
                        <a:rPr lang="zh-CN" altLang="en-US" sz="1600" dirty="0" smtClean="0">
                          <a:latin typeface="微软雅黑" pitchFamily="34" charset="-122"/>
                          <a:ea typeface="微软雅黑" pitchFamily="34" charset="-122"/>
                        </a:rPr>
                        <a:t>“试运行阶段”与“完成阶段”的区分是什么？</a:t>
                      </a:r>
                      <a:endParaRPr lang="zh-CN" altLang="en-US" sz="1600" dirty="0">
                        <a:latin typeface="微软雅黑" pitchFamily="34" charset="-122"/>
                        <a:ea typeface="微软雅黑" pitchFamily="34" charset="-122"/>
                      </a:endParaRPr>
                    </a:p>
                  </a:txBody>
                  <a:tcPr anchor="ctr"/>
                </a:tc>
                <a:tc>
                  <a:txBody>
                    <a:bodyPr/>
                    <a:lstStyle/>
                    <a:p>
                      <a:r>
                        <a:rPr lang="zh-CN" altLang="en-US" sz="1600" dirty="0" smtClean="0">
                          <a:latin typeface="微软雅黑" pitchFamily="34" charset="-122"/>
                          <a:ea typeface="微软雅黑" pitchFamily="34" charset="-122"/>
                        </a:rPr>
                        <a:t>“试运行阶段”是指新的方法还未完成一个循环或举措拟覆盖范围尚未完成。如果都已完成，则为“完成阶段”。</a:t>
                      </a:r>
                      <a:endParaRPr lang="zh-CN" altLang="en-US" sz="1600" dirty="0">
                        <a:latin typeface="微软雅黑" pitchFamily="34" charset="-122"/>
                        <a:ea typeface="微软雅黑" pitchFamily="34" charset="-122"/>
                      </a:endParaRPr>
                    </a:p>
                  </a:txBody>
                  <a:tcPr anchor="ctr"/>
                </a:tc>
                <a:tc>
                  <a:txBody>
                    <a:bodyPr/>
                    <a:lstStyle/>
                    <a:p>
                      <a:endParaRPr lang="zh-CN" altLang="en-US" sz="1600" dirty="0">
                        <a:latin typeface="微软雅黑" pitchFamily="34" charset="-122"/>
                        <a:ea typeface="微软雅黑" pitchFamily="34" charset="-122"/>
                      </a:endParaRPr>
                    </a:p>
                  </a:txBody>
                  <a:tcPr anchor="ctr" anchorCtr="1"/>
                </a:tc>
              </a:tr>
              <a:tr h="576064">
                <a:tc>
                  <a:txBody>
                    <a:bodyPr/>
                    <a:lstStyle/>
                    <a:p>
                      <a:pPr marL="0" marR="0" indent="0" algn="l" defTabSz="859993"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进度</a:t>
                      </a:r>
                    </a:p>
                  </a:txBody>
                  <a:tcPr anchor="ctr" anchorCtr="1"/>
                </a:tc>
                <a:tc>
                  <a:txBody>
                    <a:bodyPr/>
                    <a:lstStyle/>
                    <a:p>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“进度”主要指举措计划完成情况，要把已到期及即将到期的举措里程碑用简练的语言描述状态，无需解释原因。</a:t>
                      </a:r>
                      <a:endParaRPr lang="en-US"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里程碑情况要与职能战略、年度重点工作、季度细化工作保持连贯性和支撑性。</a:t>
                      </a:r>
                      <a:endParaRPr lang="zh-CN" altLang="en-US" sz="1600" dirty="0">
                        <a:latin typeface="微软雅黑" pitchFamily="34" charset="-122"/>
                        <a:ea typeface="微软雅黑" pitchFamily="34" charset="-122"/>
                      </a:endParaRPr>
                    </a:p>
                  </a:txBody>
                  <a:tcPr anchor="ctr"/>
                </a:tc>
                <a:tc>
                  <a:txBody>
                    <a:bodyPr/>
                    <a:lstStyle/>
                    <a:p>
                      <a:r>
                        <a:rPr lang="zh-CN" altLang="en-US" sz="1600" dirty="0" smtClean="0">
                          <a:latin typeface="微软雅黑" pitchFamily="34" charset="-122"/>
                          <a:ea typeface="微软雅黑" pitchFamily="34" charset="-122"/>
                        </a:rPr>
                        <a:t>里程碑节点能否调整？</a:t>
                      </a:r>
                      <a:endParaRPr lang="zh-CN" altLang="en-US" sz="1600" dirty="0">
                        <a:latin typeface="微软雅黑" pitchFamily="34" charset="-122"/>
                        <a:ea typeface="微软雅黑" pitchFamily="34" charset="-122"/>
                      </a:endParaRPr>
                    </a:p>
                  </a:txBody>
                  <a:tcPr anchor="ctr"/>
                </a:tc>
                <a:tc>
                  <a:txBody>
                    <a:bodyPr/>
                    <a:lstStyle/>
                    <a:p>
                      <a:r>
                        <a:rPr lang="zh-CN" altLang="en-US" sz="1600" dirty="0" smtClean="0">
                          <a:latin typeface="微软雅黑" pitchFamily="34" charset="-122"/>
                          <a:ea typeface="微软雅黑" pitchFamily="34" charset="-122"/>
                        </a:rPr>
                        <a:t>原则上要按照年初在公司备案的节点进行，无特殊情况不能调整。</a:t>
                      </a:r>
                      <a:endParaRPr lang="zh-CN" altLang="en-US" sz="1600" dirty="0">
                        <a:latin typeface="微软雅黑" pitchFamily="34" charset="-122"/>
                        <a:ea typeface="微软雅黑" pitchFamily="34" charset="-122"/>
                      </a:endParaRPr>
                    </a:p>
                  </a:txBody>
                  <a:tcPr anchor="ctr"/>
                </a:tc>
                <a:tc>
                  <a:txBody>
                    <a:bodyPr/>
                    <a:lstStyle/>
                    <a:p>
                      <a:endParaRPr lang="zh-CN" altLang="en-US" sz="1600" dirty="0">
                        <a:latin typeface="微软雅黑" pitchFamily="34" charset="-122"/>
                        <a:ea typeface="微软雅黑" pitchFamily="34" charset="-122"/>
                      </a:endParaRPr>
                    </a:p>
                  </a:txBody>
                  <a:tcPr anchor="ctr" anchorCtr="1"/>
                </a:tc>
              </a:tr>
            </a:tbl>
          </a:graphicData>
        </a:graphic>
      </p:graphicFrame>
    </p:spTree>
    <p:extLst>
      <p:ext uri="{BB962C8B-B14F-4D97-AF65-F5344CB8AC3E}">
        <p14:creationId xmlns:p14="http://schemas.microsoft.com/office/powerpoint/2010/main" xmlns="" val="33299262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12</a:t>
            </a:fld>
            <a:endParaRPr lang="zh-CN" altLang="en-US" dirty="0">
              <a:latin typeface="微软雅黑" pitchFamily="34" charset="-122"/>
              <a:ea typeface="微软雅黑" pitchFamily="34" charset="-122"/>
            </a:endParaRPr>
          </a:p>
        </p:txBody>
      </p:sp>
      <p:sp>
        <p:nvSpPr>
          <p:cNvPr id="50" name="TextBox 49"/>
          <p:cNvSpPr txBox="1"/>
          <p:nvPr/>
        </p:nvSpPr>
        <p:spPr>
          <a:xfrm>
            <a:off x="200472" y="1052735"/>
            <a:ext cx="8975691" cy="461665"/>
          </a:xfrm>
          <a:prstGeom prst="rect">
            <a:avLst/>
          </a:prstGeom>
          <a:noFill/>
        </p:spPr>
        <p:txBody>
          <a:bodyPr wrap="square" rtlCol="0">
            <a:spAutoFit/>
          </a:bodyPr>
          <a:lstStyle/>
          <a:p>
            <a:r>
              <a:rPr lang="zh-CN" altLang="en-US" sz="2400" dirty="0" smtClean="0"/>
              <a:t>战略</a:t>
            </a:r>
            <a:r>
              <a:rPr lang="en-US" altLang="zh-CN" sz="2400" dirty="0" smtClean="0"/>
              <a:t>——</a:t>
            </a:r>
            <a:r>
              <a:rPr lang="zh-CN" altLang="en-US" sz="2400" dirty="0" smtClean="0"/>
              <a:t>在面向未来的众多选项中进行抉择</a:t>
            </a:r>
            <a:endParaRPr lang="zh-CN" altLang="en-US" sz="2400" dirty="0"/>
          </a:p>
        </p:txBody>
      </p:sp>
      <p:sp>
        <p:nvSpPr>
          <p:cNvPr id="5" name="Rectangle 2"/>
          <p:cNvSpPr>
            <a:spLocks noChangeArrowheads="1"/>
          </p:cNvSpPr>
          <p:nvPr/>
        </p:nvSpPr>
        <p:spPr bwMode="auto">
          <a:xfrm>
            <a:off x="4070763" y="1622126"/>
            <a:ext cx="5105400" cy="4267200"/>
          </a:xfrm>
          <a:prstGeom prst="rect">
            <a:avLst/>
          </a:prstGeom>
          <a:solidFill>
            <a:srgbClr val="FFFFFF"/>
          </a:solidFill>
          <a:ln w="12700" cap="sq">
            <a:solidFill>
              <a:schemeClr val="tx2"/>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6" name="Group 5"/>
          <p:cNvGrpSpPr>
            <a:grpSpLocks/>
          </p:cNvGrpSpPr>
          <p:nvPr/>
        </p:nvGrpSpPr>
        <p:grpSpPr bwMode="auto">
          <a:xfrm>
            <a:off x="5745575" y="2003126"/>
            <a:ext cx="3063875" cy="2284413"/>
            <a:chOff x="3398" y="1536"/>
            <a:chExt cx="1930" cy="1439"/>
          </a:xfrm>
        </p:grpSpPr>
        <p:sp>
          <p:nvSpPr>
            <p:cNvPr id="7" name="Oval 6"/>
            <p:cNvSpPr>
              <a:spLocks noChangeArrowheads="1"/>
            </p:cNvSpPr>
            <p:nvPr/>
          </p:nvSpPr>
          <p:spPr bwMode="auto">
            <a:xfrm>
              <a:off x="3398" y="1536"/>
              <a:ext cx="1930" cy="1439"/>
            </a:xfrm>
            <a:prstGeom prst="ellipse">
              <a:avLst/>
            </a:prstGeom>
            <a:solidFill>
              <a:srgbClr val="99FF66">
                <a:alpha val="50000"/>
              </a:srgbClr>
            </a:solidFill>
            <a:ln w="12700" cap="sq">
              <a:solidFill>
                <a:srgbClr val="FF0066"/>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 name="Text Box 7"/>
            <p:cNvSpPr txBox="1">
              <a:spLocks noChangeArrowheads="1"/>
            </p:cNvSpPr>
            <p:nvPr/>
          </p:nvSpPr>
          <p:spPr bwMode="auto">
            <a:xfrm>
              <a:off x="4512" y="1680"/>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u="sng">
                  <a:solidFill>
                    <a:srgbClr val="6600CC"/>
                  </a:solidFill>
                  <a:ea typeface="楷体_GB2312" charset="-122"/>
                </a:rPr>
                <a:t>该做</a:t>
              </a:r>
            </a:p>
          </p:txBody>
        </p:sp>
      </p:grpSp>
      <p:grpSp>
        <p:nvGrpSpPr>
          <p:cNvPr id="9" name="Group 8"/>
          <p:cNvGrpSpPr>
            <a:grpSpLocks/>
          </p:cNvGrpSpPr>
          <p:nvPr/>
        </p:nvGrpSpPr>
        <p:grpSpPr bwMode="auto">
          <a:xfrm>
            <a:off x="5761450" y="2995314"/>
            <a:ext cx="3063875" cy="2284412"/>
            <a:chOff x="3408" y="2161"/>
            <a:chExt cx="1930" cy="1439"/>
          </a:xfrm>
        </p:grpSpPr>
        <p:sp>
          <p:nvSpPr>
            <p:cNvPr id="10" name="Oval 9"/>
            <p:cNvSpPr>
              <a:spLocks noChangeArrowheads="1"/>
            </p:cNvSpPr>
            <p:nvPr/>
          </p:nvSpPr>
          <p:spPr bwMode="auto">
            <a:xfrm>
              <a:off x="3408" y="2161"/>
              <a:ext cx="1930" cy="1439"/>
            </a:xfrm>
            <a:prstGeom prst="ellipse">
              <a:avLst/>
            </a:prstGeom>
            <a:solidFill>
              <a:srgbClr val="FFCCCC">
                <a:alpha val="50000"/>
              </a:srgbClr>
            </a:solidFill>
            <a:ln w="12700" cap="sq">
              <a:solidFill>
                <a:srgbClr val="66FF33"/>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4416" y="3120"/>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u="sng">
                  <a:solidFill>
                    <a:srgbClr val="6600CC"/>
                  </a:solidFill>
                  <a:ea typeface="楷体_GB2312" charset="-122"/>
                </a:rPr>
                <a:t>可做</a:t>
              </a:r>
            </a:p>
          </p:txBody>
        </p:sp>
      </p:grpSp>
      <p:grpSp>
        <p:nvGrpSpPr>
          <p:cNvPr id="12" name="Group 11"/>
          <p:cNvGrpSpPr>
            <a:grpSpLocks/>
          </p:cNvGrpSpPr>
          <p:nvPr/>
        </p:nvGrpSpPr>
        <p:grpSpPr bwMode="auto">
          <a:xfrm>
            <a:off x="4221575" y="2917526"/>
            <a:ext cx="3063875" cy="2005013"/>
            <a:chOff x="2438" y="2112"/>
            <a:chExt cx="1930" cy="1263"/>
          </a:xfrm>
        </p:grpSpPr>
        <p:sp>
          <p:nvSpPr>
            <p:cNvPr id="13" name="Oval 12"/>
            <p:cNvSpPr>
              <a:spLocks noChangeArrowheads="1"/>
            </p:cNvSpPr>
            <p:nvPr/>
          </p:nvSpPr>
          <p:spPr bwMode="auto">
            <a:xfrm>
              <a:off x="2438" y="2112"/>
              <a:ext cx="1930" cy="1263"/>
            </a:xfrm>
            <a:prstGeom prst="ellipse">
              <a:avLst/>
            </a:prstGeom>
            <a:solidFill>
              <a:srgbClr val="FFFF00">
                <a:alpha val="50000"/>
              </a:srgbClr>
            </a:solidFill>
            <a:ln w="12700" cap="sq">
              <a:solidFill>
                <a:srgbClr val="CC99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 name="Text Box 13"/>
            <p:cNvSpPr txBox="1">
              <a:spLocks noChangeArrowheads="1"/>
            </p:cNvSpPr>
            <p:nvPr/>
          </p:nvSpPr>
          <p:spPr bwMode="auto">
            <a:xfrm>
              <a:off x="2496" y="2688"/>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u="sng">
                  <a:solidFill>
                    <a:srgbClr val="6600CC"/>
                  </a:solidFill>
                  <a:ea typeface="楷体_GB2312" charset="-122"/>
                </a:rPr>
                <a:t>能做</a:t>
              </a:r>
            </a:p>
          </p:txBody>
        </p:sp>
      </p:grpSp>
      <p:grpSp>
        <p:nvGrpSpPr>
          <p:cNvPr id="15" name="Group 14"/>
          <p:cNvGrpSpPr>
            <a:grpSpLocks/>
          </p:cNvGrpSpPr>
          <p:nvPr/>
        </p:nvGrpSpPr>
        <p:grpSpPr bwMode="auto">
          <a:xfrm>
            <a:off x="4102513" y="2231726"/>
            <a:ext cx="3098800" cy="1846263"/>
            <a:chOff x="2363" y="1680"/>
            <a:chExt cx="1952" cy="1163"/>
          </a:xfrm>
        </p:grpSpPr>
        <p:sp>
          <p:nvSpPr>
            <p:cNvPr id="16" name="Oval 15"/>
            <p:cNvSpPr>
              <a:spLocks noChangeArrowheads="1"/>
            </p:cNvSpPr>
            <p:nvPr/>
          </p:nvSpPr>
          <p:spPr bwMode="auto">
            <a:xfrm rot="-2713992">
              <a:off x="2828" y="1356"/>
              <a:ext cx="1022" cy="1952"/>
            </a:xfrm>
            <a:prstGeom prst="ellipse">
              <a:avLst/>
            </a:prstGeom>
            <a:solidFill>
              <a:srgbClr val="CCCCFF">
                <a:alpha val="50000"/>
              </a:srgbClr>
            </a:solidFill>
            <a:ln w="12700" cap="sq">
              <a:solidFill>
                <a:srgbClr val="FF99FF"/>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7" name="Text Box 16"/>
            <p:cNvSpPr txBox="1">
              <a:spLocks noChangeArrowheads="1"/>
            </p:cNvSpPr>
            <p:nvPr/>
          </p:nvSpPr>
          <p:spPr bwMode="auto">
            <a:xfrm>
              <a:off x="2640" y="1680"/>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u="sng">
                  <a:solidFill>
                    <a:srgbClr val="6600CC"/>
                  </a:solidFill>
                  <a:ea typeface="楷体_GB2312" charset="-122"/>
                </a:rPr>
                <a:t>想做</a:t>
              </a:r>
            </a:p>
          </p:txBody>
        </p:sp>
      </p:grpSp>
      <p:grpSp>
        <p:nvGrpSpPr>
          <p:cNvPr id="18" name="Group 17"/>
          <p:cNvGrpSpPr>
            <a:grpSpLocks/>
          </p:cNvGrpSpPr>
          <p:nvPr/>
        </p:nvGrpSpPr>
        <p:grpSpPr bwMode="auto">
          <a:xfrm>
            <a:off x="4999450" y="3000076"/>
            <a:ext cx="1703388" cy="2968625"/>
            <a:chOff x="2928" y="2164"/>
            <a:chExt cx="1073" cy="1870"/>
          </a:xfrm>
        </p:grpSpPr>
        <p:sp>
          <p:nvSpPr>
            <p:cNvPr id="19" name="Oval 18"/>
            <p:cNvSpPr>
              <a:spLocks noChangeArrowheads="1"/>
            </p:cNvSpPr>
            <p:nvPr/>
          </p:nvSpPr>
          <p:spPr bwMode="auto">
            <a:xfrm rot="2471364">
              <a:off x="3125" y="2164"/>
              <a:ext cx="876" cy="1870"/>
            </a:xfrm>
            <a:prstGeom prst="ellipse">
              <a:avLst/>
            </a:prstGeom>
            <a:solidFill>
              <a:srgbClr val="99FF99">
                <a:alpha val="50000"/>
              </a:srgbClr>
            </a:solidFill>
            <a:ln w="12700" cap="sq">
              <a:solidFill>
                <a:srgbClr val="66FFFF"/>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 name="Text Box 19"/>
            <p:cNvSpPr txBox="1">
              <a:spLocks noChangeArrowheads="1"/>
            </p:cNvSpPr>
            <p:nvPr/>
          </p:nvSpPr>
          <p:spPr bwMode="auto">
            <a:xfrm>
              <a:off x="2928" y="345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u="sng">
                  <a:solidFill>
                    <a:srgbClr val="6600CC"/>
                  </a:solidFill>
                  <a:ea typeface="楷体_GB2312" charset="-122"/>
                </a:rPr>
                <a:t>敢做</a:t>
              </a:r>
            </a:p>
          </p:txBody>
        </p:sp>
      </p:grpSp>
      <p:grpSp>
        <p:nvGrpSpPr>
          <p:cNvPr id="21" name="Group 20"/>
          <p:cNvGrpSpPr>
            <a:grpSpLocks/>
          </p:cNvGrpSpPr>
          <p:nvPr/>
        </p:nvGrpSpPr>
        <p:grpSpPr bwMode="auto">
          <a:xfrm>
            <a:off x="6523450" y="3755726"/>
            <a:ext cx="2514600" cy="2057400"/>
            <a:chOff x="3888" y="2640"/>
            <a:chExt cx="1584" cy="1296"/>
          </a:xfrm>
        </p:grpSpPr>
        <p:sp>
          <p:nvSpPr>
            <p:cNvPr id="22" name="Text Box 21"/>
            <p:cNvSpPr txBox="1">
              <a:spLocks noChangeArrowheads="1"/>
            </p:cNvSpPr>
            <p:nvPr/>
          </p:nvSpPr>
          <p:spPr bwMode="auto">
            <a:xfrm>
              <a:off x="4368" y="3648"/>
              <a:ext cx="110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u="sng">
                  <a:solidFill>
                    <a:srgbClr val="FF0000"/>
                  </a:solidFill>
                  <a:ea typeface="楷体_GB2312" charset="-122"/>
                </a:rPr>
                <a:t>拟做：战略</a:t>
              </a:r>
            </a:p>
          </p:txBody>
        </p:sp>
        <p:sp>
          <p:nvSpPr>
            <p:cNvPr id="23" name="Line 22"/>
            <p:cNvSpPr>
              <a:spLocks noChangeShapeType="1"/>
            </p:cNvSpPr>
            <p:nvPr/>
          </p:nvSpPr>
          <p:spPr bwMode="auto">
            <a:xfrm>
              <a:off x="3888" y="2640"/>
              <a:ext cx="528" cy="1104"/>
            </a:xfrm>
            <a:prstGeom prst="line">
              <a:avLst/>
            </a:prstGeom>
            <a:noFill/>
            <a:ln w="12700" cap="sq">
              <a:solidFill>
                <a:schemeClr val="bg2"/>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24" name="Rectangle 4"/>
          <p:cNvSpPr txBox="1">
            <a:spLocks noChangeArrowheads="1"/>
          </p:cNvSpPr>
          <p:nvPr/>
        </p:nvSpPr>
        <p:spPr>
          <a:xfrm>
            <a:off x="381000" y="1610749"/>
            <a:ext cx="3124200" cy="4495158"/>
          </a:xfrm>
          <a:prstGeom prst="rect">
            <a:avLst/>
          </a:prstGeom>
        </p:spPr>
        <p:txBody>
          <a:bodyPr/>
          <a:lstStyle>
            <a:lvl1pPr marL="358775" indent="-358775" algn="l" defTabSz="955675" rtl="0" eaLnBrk="0" fontAlgn="base" hangingPunct="0">
              <a:spcBef>
                <a:spcPct val="20000"/>
              </a:spcBef>
              <a:spcAft>
                <a:spcPct val="0"/>
              </a:spcAft>
              <a:buChar char="•"/>
              <a:defRPr sz="2200" b="1">
                <a:solidFill>
                  <a:schemeClr val="tx1"/>
                </a:solidFill>
                <a:latin typeface="+mn-lt"/>
                <a:ea typeface="宋体" pitchFamily="2" charset="-122"/>
                <a:cs typeface="+mn-cs"/>
              </a:defRPr>
            </a:lvl1pPr>
            <a:lvl2pPr marL="777875" indent="-298450" algn="l" defTabSz="955675" rtl="0" eaLnBrk="0" fontAlgn="base" hangingPunct="0">
              <a:spcBef>
                <a:spcPct val="20000"/>
              </a:spcBef>
              <a:spcAft>
                <a:spcPct val="0"/>
              </a:spcAft>
              <a:buChar char="–"/>
              <a:defRPr sz="2200">
                <a:solidFill>
                  <a:schemeClr val="tx1"/>
                </a:solidFill>
                <a:latin typeface="+mn-lt"/>
                <a:ea typeface="宋体" pitchFamily="2" charset="-122"/>
              </a:defRPr>
            </a:lvl2pPr>
            <a:lvl3pPr marL="1196975" indent="-239713" algn="l" defTabSz="955675" rtl="0" eaLnBrk="0" fontAlgn="base" hangingPunct="0">
              <a:spcBef>
                <a:spcPct val="20000"/>
              </a:spcBef>
              <a:spcAft>
                <a:spcPct val="0"/>
              </a:spcAft>
              <a:buChar char="•"/>
              <a:defRPr sz="2200">
                <a:solidFill>
                  <a:schemeClr val="tx1"/>
                </a:solidFill>
                <a:latin typeface="+mn-lt"/>
                <a:ea typeface="宋体" pitchFamily="2" charset="-122"/>
              </a:defRPr>
            </a:lvl3pPr>
            <a:lvl4pPr marL="1676400" indent="-239713" algn="l" defTabSz="955675" rtl="0" eaLnBrk="0" fontAlgn="base" hangingPunct="0">
              <a:spcBef>
                <a:spcPct val="20000"/>
              </a:spcBef>
              <a:spcAft>
                <a:spcPct val="0"/>
              </a:spcAft>
              <a:buChar char="–"/>
              <a:defRPr sz="2200">
                <a:solidFill>
                  <a:schemeClr val="tx1"/>
                </a:solidFill>
                <a:latin typeface="+mn-lt"/>
                <a:ea typeface="宋体" pitchFamily="2" charset="-122"/>
              </a:defRPr>
            </a:lvl4pPr>
            <a:lvl5pPr marL="2154238" indent="-238125" algn="l" defTabSz="955675" rtl="0" eaLnBrk="0" fontAlgn="base" hangingPunct="0">
              <a:spcBef>
                <a:spcPct val="20000"/>
              </a:spcBef>
              <a:spcAft>
                <a:spcPct val="0"/>
              </a:spcAft>
              <a:buChar char="»"/>
              <a:defRPr sz="2200">
                <a:solidFill>
                  <a:schemeClr val="tx1"/>
                </a:solidFill>
                <a:latin typeface="+mn-lt"/>
                <a:ea typeface="宋体" pitchFamily="2" charset="-122"/>
              </a:defRPr>
            </a:lvl5pPr>
            <a:lvl6pPr marL="2584459" indent="-238887" algn="l" defTabSz="957042" rtl="0" fontAlgn="base">
              <a:spcBef>
                <a:spcPct val="20000"/>
              </a:spcBef>
              <a:spcAft>
                <a:spcPct val="0"/>
              </a:spcAft>
              <a:buChar char="»"/>
              <a:defRPr sz="2100">
                <a:solidFill>
                  <a:schemeClr val="tx1"/>
                </a:solidFill>
                <a:latin typeface="+mn-lt"/>
                <a:ea typeface="+mn-ea"/>
              </a:defRPr>
            </a:lvl6pPr>
            <a:lvl7pPr marL="3014456" indent="-238887" algn="l" defTabSz="957042" rtl="0" fontAlgn="base">
              <a:spcBef>
                <a:spcPct val="20000"/>
              </a:spcBef>
              <a:spcAft>
                <a:spcPct val="0"/>
              </a:spcAft>
              <a:buChar char="»"/>
              <a:defRPr sz="2100">
                <a:solidFill>
                  <a:schemeClr val="tx1"/>
                </a:solidFill>
                <a:latin typeface="+mn-lt"/>
                <a:ea typeface="+mn-ea"/>
              </a:defRPr>
            </a:lvl7pPr>
            <a:lvl8pPr marL="3444452" indent="-238887" algn="l" defTabSz="957042" rtl="0" fontAlgn="base">
              <a:spcBef>
                <a:spcPct val="20000"/>
              </a:spcBef>
              <a:spcAft>
                <a:spcPct val="0"/>
              </a:spcAft>
              <a:buChar char="»"/>
              <a:defRPr sz="2100">
                <a:solidFill>
                  <a:schemeClr val="tx1"/>
                </a:solidFill>
                <a:latin typeface="+mn-lt"/>
                <a:ea typeface="+mn-ea"/>
              </a:defRPr>
            </a:lvl8pPr>
            <a:lvl9pPr marL="3874449" indent="-238887" algn="l" defTabSz="957042" rtl="0" fontAlgn="base">
              <a:spcBef>
                <a:spcPct val="20000"/>
              </a:spcBef>
              <a:spcAft>
                <a:spcPct val="0"/>
              </a:spcAft>
              <a:buChar char="»"/>
              <a:defRPr sz="2100">
                <a:solidFill>
                  <a:schemeClr val="tx1"/>
                </a:solidFill>
                <a:latin typeface="+mn-lt"/>
                <a:ea typeface="+mn-ea"/>
              </a:defRPr>
            </a:lvl9pPr>
          </a:lstStyle>
          <a:p>
            <a:pPr marL="358775" lvl="1" indent="-358775">
              <a:lnSpc>
                <a:spcPct val="200000"/>
              </a:lnSpc>
              <a:buChar char="•"/>
            </a:pPr>
            <a:r>
              <a:rPr lang="zh-CN" altLang="en-US" b="1" dirty="0"/>
              <a:t>可做：机会</a:t>
            </a:r>
          </a:p>
          <a:p>
            <a:pPr marL="358775" lvl="1" indent="-358775">
              <a:lnSpc>
                <a:spcPct val="200000"/>
              </a:lnSpc>
              <a:buChar char="•"/>
            </a:pPr>
            <a:r>
              <a:rPr lang="zh-CN" altLang="en-US" b="1" dirty="0"/>
              <a:t>该做：约束</a:t>
            </a:r>
          </a:p>
          <a:p>
            <a:pPr marL="358775" lvl="1" indent="-358775">
              <a:lnSpc>
                <a:spcPct val="200000"/>
              </a:lnSpc>
              <a:buChar char="•"/>
            </a:pPr>
            <a:r>
              <a:rPr lang="zh-CN" altLang="en-US" b="1" dirty="0"/>
              <a:t>能做：实力</a:t>
            </a:r>
          </a:p>
          <a:p>
            <a:pPr marL="358775" lvl="1" indent="-358775">
              <a:lnSpc>
                <a:spcPct val="200000"/>
              </a:lnSpc>
              <a:buChar char="•"/>
            </a:pPr>
            <a:r>
              <a:rPr lang="zh-CN" altLang="en-US" b="1" dirty="0"/>
              <a:t>想做：偏好</a:t>
            </a:r>
          </a:p>
          <a:p>
            <a:pPr marL="358775" lvl="1" indent="-358775">
              <a:lnSpc>
                <a:spcPct val="200000"/>
              </a:lnSpc>
              <a:buChar char="•"/>
            </a:pPr>
            <a:r>
              <a:rPr lang="zh-CN" altLang="en-US" b="1" dirty="0"/>
              <a:t>敢做：魄力</a:t>
            </a:r>
          </a:p>
          <a:p>
            <a:pPr>
              <a:lnSpc>
                <a:spcPct val="200000"/>
              </a:lnSpc>
            </a:pPr>
            <a:r>
              <a:rPr lang="zh-CN" altLang="en-US" dirty="0" smtClean="0"/>
              <a:t>拟做：战略</a:t>
            </a:r>
            <a:endParaRPr lang="zh-CN" altLang="en-US" dirty="0"/>
          </a:p>
        </p:txBody>
      </p:sp>
    </p:spTree>
    <p:extLst>
      <p:ext uri="{BB962C8B-B14F-4D97-AF65-F5344CB8AC3E}">
        <p14:creationId xmlns:p14="http://schemas.microsoft.com/office/powerpoint/2010/main" xmlns="" val="1712561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build="p" bldLvl="2"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04800" y="160338"/>
            <a:ext cx="8915400" cy="411162"/>
          </a:xfrm>
          <a:prstGeom prst="rect">
            <a:avLst/>
          </a:prstGeom>
        </p:spPr>
        <p:txBody>
          <a:bodyPr/>
          <a:lstStyle/>
          <a:p>
            <a:pPr defTabSz="955675" eaLnBrk="0" hangingPunct="0">
              <a:defRPr/>
            </a:pPr>
            <a:r>
              <a:rPr lang="zh-CN" altLang="en-US" sz="2400" b="1" kern="0" dirty="0" smtClean="0">
                <a:latin typeface="微软雅黑" pitchFamily="34" charset="-122"/>
                <a:ea typeface="微软雅黑" pitchFamily="34" charset="-122"/>
                <a:cs typeface="+mj-cs"/>
              </a:rPr>
              <a:t>“一盯六看”使用规范</a:t>
            </a:r>
            <a:endParaRPr lang="zh-CN" altLang="en-US" sz="2400" b="1" kern="0" dirty="0">
              <a:latin typeface="微软雅黑" pitchFamily="34" charset="-122"/>
              <a:ea typeface="微软雅黑" pitchFamily="34" charset="-122"/>
              <a:cs typeface="+mj-cs"/>
            </a:endParaRPr>
          </a:p>
        </p:txBody>
      </p:sp>
      <p:sp>
        <p:nvSpPr>
          <p:cNvPr id="45061" name="灯片编号占位符 3"/>
          <p:cNvSpPr txBox="1">
            <a:spLocks noGrp="1"/>
          </p:cNvSpPr>
          <p:nvPr>
            <p:custDataLst>
              <p:tags r:id="rId1"/>
            </p:custDataLst>
          </p:nvPr>
        </p:nvSpPr>
        <p:spPr bwMode="auto">
          <a:xfrm>
            <a:off x="9297988" y="6400800"/>
            <a:ext cx="417512" cy="320675"/>
          </a:xfrm>
          <a:prstGeom prst="rect">
            <a:avLst/>
          </a:prstGeom>
          <a:noFill/>
          <a:ln w="9525">
            <a:noFill/>
            <a:miter lim="800000"/>
            <a:headEnd/>
            <a:tailEnd/>
          </a:ln>
        </p:spPr>
        <p:txBody>
          <a:bodyPr lIns="95747" tIns="47873" rIns="95747" bIns="47873"/>
          <a:lstStyle/>
          <a:p>
            <a:fld id="{F8998D2F-59D4-40C0-9E67-38565E88C7B2}" type="slidenum">
              <a:rPr lang="zh-CN" altLang="en-US" sz="1500"/>
              <a:pPr/>
              <a:t>120</a:t>
            </a:fld>
            <a:endParaRPr lang="en-US" altLang="zh-CN" sz="1500"/>
          </a:p>
        </p:txBody>
      </p:sp>
      <p:graphicFrame>
        <p:nvGraphicFramePr>
          <p:cNvPr id="9" name="表格 8"/>
          <p:cNvGraphicFramePr>
            <a:graphicFrameLocks noGrp="1"/>
          </p:cNvGraphicFramePr>
          <p:nvPr/>
        </p:nvGraphicFramePr>
        <p:xfrm>
          <a:off x="56456" y="836713"/>
          <a:ext cx="9761988" cy="4320480"/>
        </p:xfrm>
        <a:graphic>
          <a:graphicData uri="http://schemas.openxmlformats.org/drawingml/2006/table">
            <a:tbl>
              <a:tblPr firstRow="1" bandRow="1">
                <a:tableStyleId>{5940675A-B579-460E-94D1-54222C63F5DA}</a:tableStyleId>
              </a:tblPr>
              <a:tblGrid>
                <a:gridCol w="777396"/>
                <a:gridCol w="2174932"/>
                <a:gridCol w="2232248"/>
                <a:gridCol w="3888432"/>
                <a:gridCol w="688980"/>
              </a:tblGrid>
              <a:tr h="481519">
                <a:tc>
                  <a:txBody>
                    <a:bodyPr/>
                    <a:lstStyle/>
                    <a:p>
                      <a:pPr algn="ctr"/>
                      <a:r>
                        <a:rPr lang="zh-CN" altLang="en-US" sz="1600" b="1" dirty="0" smtClean="0">
                          <a:latin typeface="微软雅黑" pitchFamily="34" charset="-122"/>
                          <a:ea typeface="微软雅黑" pitchFamily="34" charset="-122"/>
                        </a:rPr>
                        <a:t>名称</a:t>
                      </a:r>
                      <a:endParaRPr lang="zh-CN" altLang="en-US" sz="16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600" b="1" dirty="0" smtClean="0">
                          <a:latin typeface="微软雅黑" pitchFamily="34" charset="-122"/>
                          <a:ea typeface="微软雅黑" pitchFamily="34" charset="-122"/>
                        </a:rPr>
                        <a:t>解释</a:t>
                      </a:r>
                      <a:endParaRPr lang="zh-CN" altLang="en-US" sz="16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600" b="1" dirty="0" smtClean="0">
                          <a:latin typeface="微软雅黑" pitchFamily="34" charset="-122"/>
                          <a:ea typeface="微软雅黑" pitchFamily="34" charset="-122"/>
                        </a:rPr>
                        <a:t>常见问题</a:t>
                      </a:r>
                      <a:endParaRPr lang="zh-CN" altLang="en-US" sz="16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600" b="1" dirty="0" smtClean="0">
                          <a:latin typeface="微软雅黑" pitchFamily="34" charset="-122"/>
                          <a:ea typeface="微软雅黑" pitchFamily="34" charset="-122"/>
                        </a:rPr>
                        <a:t>问题解答</a:t>
                      </a:r>
                      <a:endParaRPr lang="zh-CN" altLang="en-US" sz="16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600" b="1" dirty="0" smtClean="0">
                          <a:latin typeface="微软雅黑" pitchFamily="34" charset="-122"/>
                          <a:ea typeface="微软雅黑" pitchFamily="34" charset="-122"/>
                        </a:rPr>
                        <a:t>备注</a:t>
                      </a:r>
                      <a:endParaRPr lang="zh-CN" altLang="en-US" sz="1600" b="1" dirty="0">
                        <a:latin typeface="微软雅黑" pitchFamily="34" charset="-122"/>
                        <a:ea typeface="微软雅黑" pitchFamily="34" charset="-122"/>
                      </a:endParaRPr>
                    </a:p>
                  </a:txBody>
                  <a:tcPr anchor="ctr" anchorCtr="1">
                    <a:solidFill>
                      <a:schemeClr val="accent1"/>
                    </a:solidFill>
                  </a:tcPr>
                </a:tc>
              </a:tr>
              <a:tr h="1068577">
                <a:tc rowSpan="3">
                  <a:txBody>
                    <a:bodyPr/>
                    <a:lstStyle/>
                    <a:p>
                      <a:r>
                        <a:rPr lang="zh-CN" altLang="en-US" sz="1600" dirty="0" smtClean="0">
                          <a:latin typeface="微软雅黑" pitchFamily="34" charset="-122"/>
                          <a:ea typeface="微软雅黑" pitchFamily="34" charset="-122"/>
                        </a:rPr>
                        <a:t>成本</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费用</a:t>
                      </a:r>
                      <a:endParaRPr lang="zh-CN" altLang="en-US" sz="1600" dirty="0">
                        <a:latin typeface="微软雅黑" pitchFamily="34" charset="-122"/>
                        <a:ea typeface="微软雅黑" pitchFamily="34" charset="-122"/>
                      </a:endParaRPr>
                    </a:p>
                  </a:txBody>
                  <a:tcPr anchor="ctr" anchorCtr="1"/>
                </a:tc>
                <a:tc rowSpan="3">
                  <a:txBody>
                    <a:bodyPr/>
                    <a:lstStyle/>
                    <a:p>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举措涉及到成本投入的要考虑是否超预算、投入产出比是否有问题。</a:t>
                      </a:r>
                      <a:endParaRPr lang="en-US"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填写格式为，</a:t>
                      </a:r>
                      <a:r>
                        <a:rPr lang="zh-CN" altLang="en-US" sz="1600" b="1" dirty="0" smtClean="0">
                          <a:solidFill>
                            <a:srgbClr val="0000FF"/>
                          </a:solidFill>
                          <a:latin typeface="微软雅黑" pitchFamily="34" charset="-122"/>
                          <a:ea typeface="微软雅黑" pitchFamily="34" charset="-122"/>
                        </a:rPr>
                        <a:t>“预算：</a:t>
                      </a:r>
                      <a:r>
                        <a:rPr lang="en-US" altLang="zh-CN" sz="1600" b="1" dirty="0" smtClean="0">
                          <a:solidFill>
                            <a:srgbClr val="0000FF"/>
                          </a:solidFill>
                          <a:latin typeface="微软雅黑" pitchFamily="34" charset="-122"/>
                          <a:ea typeface="微软雅黑" pitchFamily="34" charset="-122"/>
                        </a:rPr>
                        <a:t>**</a:t>
                      </a:r>
                      <a:r>
                        <a:rPr lang="zh-CN" altLang="en-US" sz="1600" b="1" dirty="0" smtClean="0">
                          <a:solidFill>
                            <a:srgbClr val="0000FF"/>
                          </a:solidFill>
                          <a:latin typeface="微软雅黑" pitchFamily="34" charset="-122"/>
                          <a:ea typeface="微软雅黑" pitchFamily="34" charset="-122"/>
                        </a:rPr>
                        <a:t>万，实际：</a:t>
                      </a:r>
                      <a:r>
                        <a:rPr lang="en-US" altLang="zh-CN" sz="1600" b="1" dirty="0" smtClean="0">
                          <a:solidFill>
                            <a:srgbClr val="0000FF"/>
                          </a:solidFill>
                          <a:latin typeface="微软雅黑" pitchFamily="34" charset="-122"/>
                          <a:ea typeface="微软雅黑" pitchFamily="34" charset="-122"/>
                        </a:rPr>
                        <a:t>**</a:t>
                      </a:r>
                      <a:r>
                        <a:rPr lang="zh-CN" altLang="en-US" sz="1600" b="1" dirty="0" smtClean="0">
                          <a:solidFill>
                            <a:srgbClr val="0000FF"/>
                          </a:solidFill>
                          <a:latin typeface="微软雅黑" pitchFamily="34" charset="-122"/>
                          <a:ea typeface="微软雅黑" pitchFamily="34" charset="-122"/>
                        </a:rPr>
                        <a:t>万”</a:t>
                      </a:r>
                      <a:r>
                        <a:rPr lang="zh-CN" altLang="en-US" sz="1600" dirty="0" smtClean="0">
                          <a:latin typeface="微软雅黑" pitchFamily="34" charset="-122"/>
                          <a:ea typeface="微软雅黑" pitchFamily="34" charset="-122"/>
                        </a:rPr>
                        <a:t>，无需解释原因，如有问题可在“总评”中提及。</a:t>
                      </a:r>
                      <a:endParaRPr lang="zh-CN" altLang="en-US" sz="1600" dirty="0">
                        <a:latin typeface="微软雅黑" pitchFamily="34" charset="-122"/>
                        <a:ea typeface="微软雅黑" pitchFamily="34" charset="-122"/>
                      </a:endParaRPr>
                    </a:p>
                  </a:txBody>
                  <a:tcPr anchor="ctr"/>
                </a:tc>
                <a:tc>
                  <a:txBody>
                    <a:bodyPr/>
                    <a:lstStyle/>
                    <a:p>
                      <a:r>
                        <a:rPr lang="zh-CN" altLang="en-US" sz="1600" dirty="0" smtClean="0">
                          <a:latin typeface="微软雅黑" pitchFamily="34" charset="-122"/>
                          <a:ea typeface="微软雅黑" pitchFamily="34" charset="-122"/>
                        </a:rPr>
                        <a:t>如无预算，还需要填写吗？</a:t>
                      </a:r>
                      <a:endParaRPr lang="zh-CN" altLang="en-US" sz="1600" dirty="0">
                        <a:latin typeface="微软雅黑" pitchFamily="34" charset="-122"/>
                        <a:ea typeface="微软雅黑" pitchFamily="34" charset="-122"/>
                      </a:endParaRPr>
                    </a:p>
                  </a:txBody>
                  <a:tcPr anchor="ctr"/>
                </a:tc>
                <a:tc>
                  <a:txBody>
                    <a:bodyPr/>
                    <a:lstStyle/>
                    <a:p>
                      <a:r>
                        <a:rPr lang="zh-CN" altLang="en-US" sz="1600" dirty="0" smtClean="0">
                          <a:latin typeface="微软雅黑" pitchFamily="34" charset="-122"/>
                          <a:ea typeface="微软雅黑" pitchFamily="34" charset="-122"/>
                        </a:rPr>
                        <a:t>无专项预算，直接填“无”；但如无预算，有实际发生的，要按照预算为零填写；</a:t>
                      </a:r>
                      <a:endParaRPr lang="zh-CN" altLang="en-US" sz="1600" dirty="0">
                        <a:latin typeface="微软雅黑" pitchFamily="34" charset="-122"/>
                        <a:ea typeface="微软雅黑" pitchFamily="34" charset="-122"/>
                      </a:endParaRPr>
                    </a:p>
                  </a:txBody>
                  <a:tcPr anchor="ctr"/>
                </a:tc>
                <a:tc>
                  <a:txBody>
                    <a:bodyPr/>
                    <a:lstStyle/>
                    <a:p>
                      <a:endParaRPr lang="zh-CN" altLang="en-US" sz="1600" dirty="0">
                        <a:latin typeface="微软雅黑" pitchFamily="34" charset="-122"/>
                        <a:ea typeface="微软雅黑" pitchFamily="34" charset="-122"/>
                      </a:endParaRPr>
                    </a:p>
                  </a:txBody>
                  <a:tcPr anchor="ctr" anchorCtr="1"/>
                </a:tc>
              </a:tr>
              <a:tr h="1385192">
                <a:tc vMerge="1">
                  <a:txBody>
                    <a:bodyPr/>
                    <a:lstStyle/>
                    <a:p>
                      <a:endParaRPr lang="zh-CN" altLang="en-US" dirty="0">
                        <a:latin typeface="微软雅黑" pitchFamily="34" charset="-122"/>
                        <a:ea typeface="微软雅黑" pitchFamily="34" charset="-122"/>
                      </a:endParaRPr>
                    </a:p>
                  </a:txBody>
                  <a:tcPr/>
                </a:tc>
                <a:tc vMerge="1">
                  <a:txBody>
                    <a:bodyPr/>
                    <a:lstStyle/>
                    <a:p>
                      <a:endParaRPr lang="zh-CN" altLang="en-US" dirty="0">
                        <a:latin typeface="微软雅黑" pitchFamily="34" charset="-122"/>
                        <a:ea typeface="微软雅黑" pitchFamily="34" charset="-122"/>
                      </a:endParaRPr>
                    </a:p>
                  </a:txBody>
                  <a:tcPr/>
                </a:tc>
                <a:tc>
                  <a:txBody>
                    <a:bodyPr/>
                    <a:lstStyle/>
                    <a:p>
                      <a:r>
                        <a:rPr lang="zh-CN" altLang="en-US" sz="1600" dirty="0" smtClean="0">
                          <a:latin typeface="微软雅黑" pitchFamily="34" charset="-122"/>
                          <a:ea typeface="微软雅黑" pitchFamily="34" charset="-122"/>
                        </a:rPr>
                        <a:t>实际发生额，是按照合同签订金额，还是支付金额；</a:t>
                      </a:r>
                      <a:endParaRPr lang="zh-CN" altLang="en-US" sz="1600" dirty="0">
                        <a:latin typeface="微软雅黑" pitchFamily="34" charset="-122"/>
                        <a:ea typeface="微软雅黑" pitchFamily="34" charset="-122"/>
                      </a:endParaRPr>
                    </a:p>
                  </a:txBody>
                  <a:tcPr anchor="ctr"/>
                </a:tc>
                <a:tc>
                  <a:txBody>
                    <a:bodyPr/>
                    <a:lstStyle/>
                    <a:p>
                      <a:r>
                        <a:rPr lang="zh-CN" altLang="en-US" sz="1600" dirty="0" smtClean="0">
                          <a:latin typeface="微软雅黑" pitchFamily="34" charset="-122"/>
                          <a:ea typeface="微软雅黑" pitchFamily="34" charset="-122"/>
                        </a:rPr>
                        <a:t>原则上按照合同签订金额，可备注实际支付进度；如有预付款项，则按实际预付</a:t>
                      </a:r>
                      <a:r>
                        <a:rPr lang="zh-CN" altLang="en-US" sz="1600" smtClean="0">
                          <a:latin typeface="微软雅黑" pitchFamily="34" charset="-122"/>
                          <a:ea typeface="微软雅黑" pitchFamily="34" charset="-122"/>
                        </a:rPr>
                        <a:t>款项统计。</a:t>
                      </a:r>
                      <a:endParaRPr lang="zh-CN" altLang="en-US" sz="1600" dirty="0">
                        <a:latin typeface="微软雅黑" pitchFamily="34" charset="-122"/>
                        <a:ea typeface="微软雅黑" pitchFamily="34" charset="-122"/>
                      </a:endParaRPr>
                    </a:p>
                  </a:txBody>
                  <a:tcPr anchor="ctr"/>
                </a:tc>
                <a:tc>
                  <a:txBody>
                    <a:bodyPr/>
                    <a:lstStyle/>
                    <a:p>
                      <a:endParaRPr lang="zh-CN" altLang="en-US" sz="1600" dirty="0">
                        <a:latin typeface="微软雅黑" pitchFamily="34" charset="-122"/>
                        <a:ea typeface="微软雅黑" pitchFamily="34" charset="-122"/>
                      </a:endParaRPr>
                    </a:p>
                  </a:txBody>
                  <a:tcPr anchor="ctr" anchorCtr="1"/>
                </a:tc>
              </a:tr>
              <a:tr h="1385192">
                <a:tc vMerge="1">
                  <a:txBody>
                    <a:bodyPr/>
                    <a:lstStyle/>
                    <a:p>
                      <a:endParaRPr lang="zh-CN" altLang="en-US" dirty="0">
                        <a:latin typeface="微软雅黑" pitchFamily="34" charset="-122"/>
                        <a:ea typeface="微软雅黑" pitchFamily="34" charset="-122"/>
                      </a:endParaRPr>
                    </a:p>
                  </a:txBody>
                  <a:tcPr/>
                </a:tc>
                <a:tc vMerge="1">
                  <a:txBody>
                    <a:bodyPr/>
                    <a:lstStyle/>
                    <a:p>
                      <a:endParaRPr lang="zh-CN" altLang="en-US" dirty="0">
                        <a:latin typeface="微软雅黑" pitchFamily="34" charset="-122"/>
                        <a:ea typeface="微软雅黑" pitchFamily="34" charset="-122"/>
                      </a:endParaRPr>
                    </a:p>
                  </a:txBody>
                  <a:tcPr/>
                </a:tc>
                <a:tc>
                  <a:txBody>
                    <a:bodyPr/>
                    <a:lstStyle/>
                    <a:p>
                      <a:r>
                        <a:rPr lang="zh-CN" altLang="en-US" sz="1600" dirty="0" smtClean="0">
                          <a:latin typeface="微软雅黑" pitchFamily="34" charset="-122"/>
                          <a:ea typeface="微软雅黑" pitchFamily="34" charset="-122"/>
                        </a:rPr>
                        <a:t>公司内部资源投入算举措投入吗？</a:t>
                      </a:r>
                      <a:endParaRPr lang="zh-CN" altLang="en-US" sz="1600" dirty="0">
                        <a:latin typeface="微软雅黑" pitchFamily="34" charset="-122"/>
                        <a:ea typeface="微软雅黑" pitchFamily="34" charset="-122"/>
                      </a:endParaRPr>
                    </a:p>
                  </a:txBody>
                  <a:tcPr anchor="ctr"/>
                </a:tc>
                <a:tc>
                  <a:txBody>
                    <a:bodyPr/>
                    <a:lstStyle/>
                    <a:p>
                      <a:r>
                        <a:rPr lang="zh-CN" altLang="en-US" sz="1600" dirty="0" smtClean="0">
                          <a:latin typeface="微软雅黑" pitchFamily="34" charset="-122"/>
                          <a:ea typeface="微软雅黑" pitchFamily="34" charset="-122"/>
                        </a:rPr>
                        <a:t>公司内部人力及办公资源投入暂不算举措投入（有对应专项预算的除外），其他资源投入要统计在举措实际花费内。</a:t>
                      </a:r>
                      <a:endParaRPr lang="zh-CN" altLang="en-US" sz="1600" dirty="0">
                        <a:latin typeface="微软雅黑" pitchFamily="34" charset="-122"/>
                        <a:ea typeface="微软雅黑" pitchFamily="34" charset="-122"/>
                      </a:endParaRPr>
                    </a:p>
                  </a:txBody>
                  <a:tcPr anchor="ctr"/>
                </a:tc>
                <a:tc>
                  <a:txBody>
                    <a:bodyPr/>
                    <a:lstStyle/>
                    <a:p>
                      <a:endParaRPr lang="zh-CN" altLang="en-US" sz="1600" dirty="0">
                        <a:latin typeface="微软雅黑" pitchFamily="34" charset="-122"/>
                        <a:ea typeface="微软雅黑" pitchFamily="34" charset="-122"/>
                      </a:endParaRPr>
                    </a:p>
                  </a:txBody>
                  <a:tcPr anchor="ctr" anchorCtr="1"/>
                </a:tc>
              </a:tr>
            </a:tbl>
          </a:graphicData>
        </a:graphic>
      </p:graphicFrame>
    </p:spTree>
    <p:extLst>
      <p:ext uri="{BB962C8B-B14F-4D97-AF65-F5344CB8AC3E}">
        <p14:creationId xmlns:p14="http://schemas.microsoft.com/office/powerpoint/2010/main" xmlns="" val="17603109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04800" y="160338"/>
            <a:ext cx="8915400" cy="411162"/>
          </a:xfrm>
          <a:prstGeom prst="rect">
            <a:avLst/>
          </a:prstGeom>
        </p:spPr>
        <p:txBody>
          <a:bodyPr/>
          <a:lstStyle/>
          <a:p>
            <a:pPr defTabSz="955675" eaLnBrk="0" hangingPunct="0">
              <a:defRPr/>
            </a:pPr>
            <a:r>
              <a:rPr lang="zh-CN" altLang="en-US" sz="2400" b="1" kern="0" dirty="0" smtClean="0">
                <a:latin typeface="微软雅黑" pitchFamily="34" charset="-122"/>
                <a:ea typeface="微软雅黑" pitchFamily="34" charset="-122"/>
                <a:cs typeface="+mj-cs"/>
              </a:rPr>
              <a:t>“一盯六看”使用规范</a:t>
            </a:r>
            <a:endParaRPr lang="zh-CN" altLang="en-US" sz="2400" b="1" kern="0" dirty="0">
              <a:latin typeface="微软雅黑" pitchFamily="34" charset="-122"/>
              <a:ea typeface="微软雅黑" pitchFamily="34" charset="-122"/>
              <a:cs typeface="+mj-cs"/>
            </a:endParaRPr>
          </a:p>
        </p:txBody>
      </p:sp>
      <p:sp>
        <p:nvSpPr>
          <p:cNvPr id="45061" name="灯片编号占位符 3"/>
          <p:cNvSpPr txBox="1">
            <a:spLocks noGrp="1"/>
          </p:cNvSpPr>
          <p:nvPr>
            <p:custDataLst>
              <p:tags r:id="rId1"/>
            </p:custDataLst>
          </p:nvPr>
        </p:nvSpPr>
        <p:spPr bwMode="auto">
          <a:xfrm>
            <a:off x="9297988" y="6400800"/>
            <a:ext cx="417512" cy="320675"/>
          </a:xfrm>
          <a:prstGeom prst="rect">
            <a:avLst/>
          </a:prstGeom>
          <a:noFill/>
          <a:ln w="9525">
            <a:noFill/>
            <a:miter lim="800000"/>
            <a:headEnd/>
            <a:tailEnd/>
          </a:ln>
        </p:spPr>
        <p:txBody>
          <a:bodyPr lIns="95747" tIns="47873" rIns="95747" bIns="47873"/>
          <a:lstStyle/>
          <a:p>
            <a:fld id="{F8998D2F-59D4-40C0-9E67-38565E88C7B2}" type="slidenum">
              <a:rPr lang="zh-CN" altLang="en-US" sz="1500"/>
              <a:pPr/>
              <a:t>121</a:t>
            </a:fld>
            <a:endParaRPr lang="en-US" altLang="zh-CN" sz="1500"/>
          </a:p>
        </p:txBody>
      </p:sp>
      <p:graphicFrame>
        <p:nvGraphicFramePr>
          <p:cNvPr id="25" name="表格 24"/>
          <p:cNvGraphicFramePr>
            <a:graphicFrameLocks noGrp="1"/>
          </p:cNvGraphicFramePr>
          <p:nvPr/>
        </p:nvGraphicFramePr>
        <p:xfrm>
          <a:off x="0" y="714356"/>
          <a:ext cx="9667908" cy="2225040"/>
        </p:xfrm>
        <a:graphic>
          <a:graphicData uri="http://schemas.openxmlformats.org/drawingml/2006/table">
            <a:tbl>
              <a:tblPr firstRow="1" bandRow="1">
                <a:tableStyleId>{5940675A-B579-460E-94D1-54222C63F5DA}</a:tableStyleId>
              </a:tblPr>
              <a:tblGrid>
                <a:gridCol w="1769058"/>
                <a:gridCol w="7898850"/>
              </a:tblGrid>
              <a:tr h="370840">
                <a:tc>
                  <a:txBody>
                    <a:bodyPr/>
                    <a:lstStyle/>
                    <a:p>
                      <a:pPr algn="ctr"/>
                      <a:r>
                        <a:rPr lang="zh-CN" altLang="en-US" sz="1600" b="1" dirty="0" smtClean="0">
                          <a:latin typeface="微软雅黑" pitchFamily="34" charset="-122"/>
                          <a:ea typeface="微软雅黑" pitchFamily="34" charset="-122"/>
                        </a:rPr>
                        <a:t>名称</a:t>
                      </a:r>
                      <a:endParaRPr lang="zh-CN" altLang="en-US" sz="16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600" b="1" dirty="0" smtClean="0">
                          <a:latin typeface="微软雅黑" pitchFamily="34" charset="-122"/>
                          <a:ea typeface="微软雅黑" pitchFamily="34" charset="-122"/>
                        </a:rPr>
                        <a:t>解释</a:t>
                      </a:r>
                      <a:endParaRPr lang="zh-CN" altLang="en-US" sz="1600" b="1" dirty="0">
                        <a:latin typeface="微软雅黑" pitchFamily="34" charset="-122"/>
                        <a:ea typeface="微软雅黑" pitchFamily="34" charset="-122"/>
                      </a:endParaRPr>
                    </a:p>
                  </a:txBody>
                  <a:tcPr anchor="ctr" anchorCtr="1">
                    <a:solidFill>
                      <a:schemeClr val="accent1"/>
                    </a:solidFill>
                  </a:tcPr>
                </a:tc>
              </a:tr>
              <a:tr h="1854200">
                <a:tc>
                  <a:txBody>
                    <a:bodyPr/>
                    <a:lstStyle/>
                    <a:p>
                      <a:r>
                        <a:rPr lang="zh-CN" altLang="en-US" sz="1600" dirty="0" smtClean="0">
                          <a:latin typeface="微软雅黑" pitchFamily="34" charset="-122"/>
                          <a:ea typeface="微软雅黑" pitchFamily="34" charset="-122"/>
                        </a:rPr>
                        <a:t>方法</a:t>
                      </a:r>
                      <a:endParaRPr lang="zh-CN" altLang="en-US" sz="1600" dirty="0">
                        <a:latin typeface="微软雅黑" pitchFamily="34" charset="-122"/>
                        <a:ea typeface="微软雅黑" pitchFamily="34" charset="-122"/>
                      </a:endParaRPr>
                    </a:p>
                  </a:txBody>
                  <a:tcPr anchor="ctr" anchorCtr="1"/>
                </a:tc>
                <a:tc>
                  <a:txBody>
                    <a:bodyPr/>
                    <a:lstStyle/>
                    <a:p>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“方法”是指：支撑举措目标达</a:t>
                      </a:r>
                      <a:r>
                        <a:rPr lang="zh-CN" altLang="en-US" sz="1600" smtClean="0">
                          <a:latin typeface="微软雅黑" pitchFamily="34" charset="-122"/>
                          <a:ea typeface="微软雅黑" pitchFamily="34" charset="-122"/>
                        </a:rPr>
                        <a:t>成的办法、思路。</a:t>
                      </a:r>
                      <a:endParaRPr lang="en-US"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“方法”的有效性主</a:t>
                      </a:r>
                      <a:r>
                        <a:rPr lang="zh-CN" altLang="en-US" sz="1600" smtClean="0">
                          <a:latin typeface="微软雅黑" pitchFamily="34" charset="-122"/>
                          <a:ea typeface="微软雅黑" pitchFamily="34" charset="-122"/>
                        </a:rPr>
                        <a:t>要从针</a:t>
                      </a:r>
                      <a:r>
                        <a:rPr lang="zh-CN" altLang="en-US" sz="1600" dirty="0" smtClean="0">
                          <a:latin typeface="微软雅黑" pitchFamily="34" charset="-122"/>
                          <a:ea typeface="微软雅黑" pitchFamily="34" charset="-122"/>
                        </a:rPr>
                        <a:t>对性、支撑</a:t>
                      </a:r>
                      <a:r>
                        <a:rPr lang="zh-CN" altLang="en-US" sz="1600" smtClean="0">
                          <a:latin typeface="微软雅黑" pitchFamily="34" charset="-122"/>
                          <a:ea typeface="微软雅黑" pitchFamily="34" charset="-122"/>
                        </a:rPr>
                        <a:t>性、创新性可</a:t>
                      </a:r>
                      <a:r>
                        <a:rPr lang="zh-CN" altLang="en-US" sz="1600" dirty="0" smtClean="0">
                          <a:latin typeface="微软雅黑" pitchFamily="34" charset="-122"/>
                          <a:ea typeface="微软雅黑" pitchFamily="34" charset="-122"/>
                        </a:rPr>
                        <a:t>实现性四方面进行界定。</a:t>
                      </a:r>
                      <a:endParaRPr lang="en-US"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3.</a:t>
                      </a:r>
                      <a:r>
                        <a:rPr lang="zh-CN" altLang="en-US" sz="1600" dirty="0" smtClean="0">
                          <a:latin typeface="微软雅黑" pitchFamily="34" charset="-122"/>
                          <a:ea typeface="微软雅黑" pitchFamily="34" charset="-122"/>
                        </a:rPr>
                        <a:t>如果“方法”能用较为精炼的语言总结，就可以直接在模板中填写。如果不能，也可以附上对应的专项方案作为支撑。</a:t>
                      </a:r>
                      <a:endParaRPr lang="zh-CN" altLang="en-US" sz="1600" dirty="0">
                        <a:latin typeface="微软雅黑" pitchFamily="34" charset="-122"/>
                        <a:ea typeface="微软雅黑" pitchFamily="34" charset="-122"/>
                      </a:endParaRPr>
                    </a:p>
                  </a:txBody>
                  <a:tcPr anchor="ctr"/>
                </a:tc>
              </a:tr>
            </a:tbl>
          </a:graphicData>
        </a:graphic>
      </p:graphicFrame>
      <p:sp>
        <p:nvSpPr>
          <p:cNvPr id="6" name="矩形 5"/>
          <p:cNvSpPr/>
          <p:nvPr/>
        </p:nvSpPr>
        <p:spPr>
          <a:xfrm>
            <a:off x="309530" y="3286124"/>
            <a:ext cx="8715436" cy="2677656"/>
          </a:xfrm>
          <a:prstGeom prst="rect">
            <a:avLst/>
          </a:prstGeom>
        </p:spPr>
        <p:txBody>
          <a:bodyPr wrap="square">
            <a:spAutoFit/>
          </a:bodyPr>
          <a:lstStyle/>
          <a:p>
            <a:pPr defTabSz="859993">
              <a:lnSpc>
                <a:spcPct val="150000"/>
              </a:lnSpc>
              <a:defRPr/>
            </a:pPr>
            <a:r>
              <a:rPr lang="zh-CN" altLang="en-US" sz="1600" smtClean="0">
                <a:latin typeface="微软雅黑" pitchFamily="34" charset="-122"/>
                <a:ea typeface="微软雅黑" pitchFamily="34" charset="-122"/>
              </a:rPr>
              <a:t>方法是源头、是思路、是策划，方法得当事半功倍，方法不当事倍功半，没有方法就会产生大量的无用活动和无用功，虽说存在”摸着石头过河“的策略，但如果不是非常前沿的创新，不应鼓励摸着石头过河。</a:t>
            </a:r>
            <a:endParaRPr lang="en-US" altLang="zh-CN" sz="1600" smtClean="0">
              <a:latin typeface="微软雅黑" pitchFamily="34" charset="-122"/>
              <a:ea typeface="微软雅黑" pitchFamily="34" charset="-122"/>
            </a:endParaRPr>
          </a:p>
          <a:p>
            <a:pPr defTabSz="859993">
              <a:lnSpc>
                <a:spcPct val="150000"/>
              </a:lnSpc>
              <a:defRPr/>
            </a:pPr>
            <a:r>
              <a:rPr lang="zh-CN" altLang="en-US" sz="1600" smtClean="0">
                <a:latin typeface="微软雅黑" pitchFamily="34" charset="-122"/>
                <a:ea typeface="微软雅黑" pitchFamily="34" charset="-122"/>
              </a:rPr>
              <a:t>常见问题：</a:t>
            </a:r>
            <a:endParaRPr lang="en-US" altLang="zh-CN" sz="1600" smtClean="0">
              <a:latin typeface="微软雅黑" pitchFamily="34" charset="-122"/>
              <a:ea typeface="微软雅黑" pitchFamily="34" charset="-122"/>
            </a:endParaRPr>
          </a:p>
          <a:p>
            <a:pPr marL="342900" indent="-342900" defTabSz="859993">
              <a:lnSpc>
                <a:spcPct val="150000"/>
              </a:lnSpc>
              <a:buFont typeface="+mj-lt"/>
              <a:buAutoNum type="arabicPeriod"/>
              <a:defRPr/>
            </a:pPr>
            <a:r>
              <a:rPr lang="zh-CN" altLang="en-US" sz="1600" smtClean="0">
                <a:latin typeface="微软雅黑" pitchFamily="34" charset="-122"/>
                <a:ea typeface="微软雅黑" pitchFamily="34" charset="-122"/>
              </a:rPr>
              <a:t>无思路，或者思路受限，只有做日常工作的方法，没有系统改进提升上台阶的办法；这样的问题是比较麻烦的，需要利用各种手段启发、激发。</a:t>
            </a:r>
            <a:endParaRPr lang="en-US" altLang="zh-CN" sz="1600" smtClean="0">
              <a:latin typeface="微软雅黑" pitchFamily="34" charset="-122"/>
              <a:ea typeface="微软雅黑" pitchFamily="34" charset="-122"/>
            </a:endParaRPr>
          </a:p>
          <a:p>
            <a:pPr marL="342900" indent="-342900" defTabSz="859993">
              <a:lnSpc>
                <a:spcPct val="150000"/>
              </a:lnSpc>
              <a:buFont typeface="+mj-lt"/>
              <a:buAutoNum type="arabicPeriod"/>
              <a:defRPr/>
            </a:pPr>
            <a:r>
              <a:rPr lang="zh-CN" altLang="en-US" sz="1600" smtClean="0">
                <a:latin typeface="微软雅黑" pitchFamily="34" charset="-122"/>
                <a:ea typeface="微软雅黑" pitchFamily="34" charset="-122"/>
              </a:rPr>
              <a:t>有思路，疏于总结；这样的问题虽然不严重，但会影响执行中的沟通销量和向下贯彻。</a:t>
            </a:r>
            <a:endParaRPr lang="en-US" altLang="zh-CN" sz="1600" smtClean="0">
              <a:latin typeface="微软雅黑" pitchFamily="34" charset="-122"/>
              <a:ea typeface="微软雅黑" pitchFamily="34" charset="-122"/>
            </a:endParaRPr>
          </a:p>
        </p:txBody>
      </p:sp>
    </p:spTree>
    <p:extLst>
      <p:ext uri="{BB962C8B-B14F-4D97-AF65-F5344CB8AC3E}">
        <p14:creationId xmlns:p14="http://schemas.microsoft.com/office/powerpoint/2010/main" xmlns="" val="35928950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04800" y="160338"/>
            <a:ext cx="8915400" cy="411162"/>
          </a:xfrm>
          <a:prstGeom prst="rect">
            <a:avLst/>
          </a:prstGeom>
        </p:spPr>
        <p:txBody>
          <a:bodyPr/>
          <a:lstStyle/>
          <a:p>
            <a:pPr defTabSz="955675" eaLnBrk="0" hangingPunct="0">
              <a:defRPr/>
            </a:pPr>
            <a:r>
              <a:rPr lang="zh-CN" altLang="en-US" sz="2400" b="1" kern="0" dirty="0" smtClean="0">
                <a:latin typeface="微软雅黑" pitchFamily="34" charset="-122"/>
                <a:ea typeface="微软雅黑" pitchFamily="34" charset="-122"/>
                <a:cs typeface="+mj-cs"/>
              </a:rPr>
              <a:t>“一盯六看”使用规范</a:t>
            </a:r>
            <a:endParaRPr lang="zh-CN" altLang="en-US" sz="2400" b="1" kern="0" dirty="0">
              <a:latin typeface="微软雅黑" pitchFamily="34" charset="-122"/>
              <a:ea typeface="微软雅黑" pitchFamily="34" charset="-122"/>
              <a:cs typeface="+mj-cs"/>
            </a:endParaRPr>
          </a:p>
        </p:txBody>
      </p:sp>
      <p:sp>
        <p:nvSpPr>
          <p:cNvPr id="45061" name="灯片编号占位符 3"/>
          <p:cNvSpPr txBox="1">
            <a:spLocks noGrp="1"/>
          </p:cNvSpPr>
          <p:nvPr>
            <p:custDataLst>
              <p:tags r:id="rId1"/>
            </p:custDataLst>
          </p:nvPr>
        </p:nvSpPr>
        <p:spPr bwMode="auto">
          <a:xfrm>
            <a:off x="9297988" y="6400800"/>
            <a:ext cx="417512" cy="320675"/>
          </a:xfrm>
          <a:prstGeom prst="rect">
            <a:avLst/>
          </a:prstGeom>
          <a:noFill/>
          <a:ln w="9525">
            <a:noFill/>
            <a:miter lim="800000"/>
            <a:headEnd/>
            <a:tailEnd/>
          </a:ln>
        </p:spPr>
        <p:txBody>
          <a:bodyPr lIns="95747" tIns="47873" rIns="95747" bIns="47873"/>
          <a:lstStyle/>
          <a:p>
            <a:fld id="{F8998D2F-59D4-40C0-9E67-38565E88C7B2}" type="slidenum">
              <a:rPr lang="zh-CN" altLang="en-US" sz="1500"/>
              <a:pPr/>
              <a:t>122</a:t>
            </a:fld>
            <a:endParaRPr lang="en-US" altLang="zh-CN" sz="1500"/>
          </a:p>
        </p:txBody>
      </p:sp>
      <p:graphicFrame>
        <p:nvGraphicFramePr>
          <p:cNvPr id="11" name="表格 10"/>
          <p:cNvGraphicFramePr>
            <a:graphicFrameLocks noGrp="1"/>
          </p:cNvGraphicFramePr>
          <p:nvPr/>
        </p:nvGraphicFramePr>
        <p:xfrm>
          <a:off x="56456" y="870416"/>
          <a:ext cx="9468576" cy="1854200"/>
        </p:xfrm>
        <a:graphic>
          <a:graphicData uri="http://schemas.openxmlformats.org/drawingml/2006/table">
            <a:tbl>
              <a:tblPr firstRow="1" bandRow="1">
                <a:tableStyleId>{5940675A-B579-460E-94D1-54222C63F5DA}</a:tableStyleId>
              </a:tblPr>
              <a:tblGrid>
                <a:gridCol w="1640616"/>
                <a:gridCol w="7827960"/>
              </a:tblGrid>
              <a:tr h="370840">
                <a:tc>
                  <a:txBody>
                    <a:bodyPr/>
                    <a:lstStyle/>
                    <a:p>
                      <a:pPr algn="ctr"/>
                      <a:r>
                        <a:rPr lang="zh-CN" altLang="en-US" sz="1600" b="1" dirty="0" smtClean="0">
                          <a:latin typeface="微软雅黑" pitchFamily="34" charset="-122"/>
                          <a:ea typeface="微软雅黑" pitchFamily="34" charset="-122"/>
                        </a:rPr>
                        <a:t>名称</a:t>
                      </a:r>
                      <a:endParaRPr lang="zh-CN" altLang="en-US" sz="16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600" b="1" dirty="0" smtClean="0">
                          <a:latin typeface="微软雅黑" pitchFamily="34" charset="-122"/>
                          <a:ea typeface="微软雅黑" pitchFamily="34" charset="-122"/>
                        </a:rPr>
                        <a:t>解释</a:t>
                      </a:r>
                      <a:endParaRPr lang="zh-CN" altLang="en-US" sz="1600" b="1" dirty="0">
                        <a:latin typeface="微软雅黑" pitchFamily="34" charset="-122"/>
                        <a:ea typeface="微软雅黑" pitchFamily="34" charset="-122"/>
                      </a:endParaRPr>
                    </a:p>
                  </a:txBody>
                  <a:tcPr anchor="ctr" anchorCtr="1">
                    <a:solidFill>
                      <a:schemeClr val="accent1"/>
                    </a:solidFill>
                  </a:tcPr>
                </a:tc>
              </a:tr>
              <a:tr h="1483360">
                <a:tc>
                  <a:txBody>
                    <a:bodyPr/>
                    <a:lstStyle/>
                    <a:p>
                      <a:r>
                        <a:rPr lang="zh-CN" altLang="en-US" sz="1600" dirty="0" smtClean="0">
                          <a:latin typeface="微软雅黑" pitchFamily="34" charset="-122"/>
                          <a:ea typeface="微软雅黑" pitchFamily="34" charset="-122"/>
                        </a:rPr>
                        <a:t>机制</a:t>
                      </a:r>
                      <a:endParaRPr lang="zh-CN" altLang="en-US" sz="1600" dirty="0">
                        <a:latin typeface="微软雅黑" pitchFamily="34" charset="-122"/>
                        <a:ea typeface="微软雅黑" pitchFamily="34" charset="-122"/>
                      </a:endParaRPr>
                    </a:p>
                  </a:txBody>
                  <a:tcPr anchor="ctr" anchorCtr="1"/>
                </a:tc>
                <a:tc>
                  <a:txBody>
                    <a:bodyPr/>
                    <a:lstStyle/>
                    <a:p>
                      <a:r>
                        <a:rPr lang="zh-CN" altLang="en-US" sz="1600" b="1" dirty="0" smtClean="0">
                          <a:latin typeface="微软雅黑" pitchFamily="34" charset="-122"/>
                          <a:ea typeface="微软雅黑" pitchFamily="34" charset="-122"/>
                        </a:rPr>
                        <a:t>注释</a:t>
                      </a:r>
                      <a:r>
                        <a:rPr lang="zh-CN" altLang="en-US" sz="1600" dirty="0" smtClean="0">
                          <a:latin typeface="微软雅黑" pitchFamily="34" charset="-122"/>
                          <a:ea typeface="微软雅黑" pitchFamily="34" charset="-122"/>
                        </a:rPr>
                        <a:t>：“机制”是指是否有将“方法”落地的保障和相应的标准等，</a:t>
                      </a:r>
                      <a:r>
                        <a:rPr lang="zh-CN" altLang="en-US" sz="1600" b="1" dirty="0" smtClean="0">
                          <a:latin typeface="微软雅黑" pitchFamily="34" charset="-122"/>
                          <a:ea typeface="微软雅黑" pitchFamily="34" charset="-122"/>
                        </a:rPr>
                        <a:t>具有以下特征</a:t>
                      </a:r>
                      <a:r>
                        <a:rPr lang="en-US" altLang="zh-CN" sz="1600" dirty="0" smtClean="0">
                          <a:latin typeface="微软雅黑" pitchFamily="34" charset="-122"/>
                          <a:ea typeface="微软雅黑" pitchFamily="34" charset="-122"/>
                        </a:rPr>
                        <a:t>.</a:t>
                      </a:r>
                    </a:p>
                    <a:p>
                      <a:pPr marL="342900" indent="-342900">
                        <a:buFont typeface="+mj-lt"/>
                        <a:buAutoNum type="arabicPeriod"/>
                      </a:pPr>
                      <a:r>
                        <a:rPr lang="zh-CN" altLang="en-US" sz="1600" smtClean="0">
                          <a:latin typeface="微软雅黑" pitchFamily="34" charset="-122"/>
                          <a:ea typeface="微软雅黑" pitchFamily="34" charset="-122"/>
                        </a:rPr>
                        <a:t>机制应以”方法“为前提。</a:t>
                      </a:r>
                      <a:endParaRPr lang="en-US" altLang="zh-CN" sz="1600" smtClean="0">
                        <a:latin typeface="微软雅黑" pitchFamily="34" charset="-122"/>
                        <a:ea typeface="微软雅黑" pitchFamily="34" charset="-122"/>
                      </a:endParaRPr>
                    </a:p>
                    <a:p>
                      <a:pPr marL="342900" indent="-342900">
                        <a:buFont typeface="+mj-lt"/>
                        <a:buAutoNum type="arabicPeriod"/>
                      </a:pPr>
                      <a:r>
                        <a:rPr lang="zh-CN" altLang="en-US" sz="1600" smtClean="0">
                          <a:latin typeface="微软雅黑" pitchFamily="34" charset="-122"/>
                          <a:ea typeface="微软雅黑" pitchFamily="34" charset="-122"/>
                        </a:rPr>
                        <a:t>具</a:t>
                      </a:r>
                      <a:r>
                        <a:rPr lang="zh-CN" altLang="en-US" sz="1600" dirty="0" smtClean="0">
                          <a:latin typeface="微软雅黑" pitchFamily="34" charset="-122"/>
                          <a:ea typeface="微软雅黑" pitchFamily="34" charset="-122"/>
                        </a:rPr>
                        <a:t>有一定制度的要求，并且要求涉及到的各相关方遵守。</a:t>
                      </a:r>
                      <a:endParaRPr lang="en-US" altLang="zh-CN" sz="1600" dirty="0" smtClean="0">
                        <a:latin typeface="微软雅黑" pitchFamily="34" charset="-122"/>
                        <a:ea typeface="微软雅黑" pitchFamily="34" charset="-122"/>
                      </a:endParaRPr>
                    </a:p>
                    <a:p>
                      <a:pPr marL="342900" indent="-342900">
                        <a:buFont typeface="+mj-lt"/>
                        <a:buAutoNum type="arabicPeriod"/>
                      </a:pPr>
                      <a:r>
                        <a:rPr lang="zh-CN" altLang="en-US" sz="1600" smtClean="0">
                          <a:latin typeface="微软雅黑" pitchFamily="34" charset="-122"/>
                          <a:ea typeface="微软雅黑" pitchFamily="34" charset="-122"/>
                        </a:rPr>
                        <a:t>机制要依</a:t>
                      </a:r>
                      <a:r>
                        <a:rPr lang="zh-CN" altLang="en-US" sz="1600" dirty="0" smtClean="0">
                          <a:latin typeface="微软雅黑" pitchFamily="34" charset="-122"/>
                          <a:ea typeface="微软雅黑" pitchFamily="34" charset="-122"/>
                        </a:rPr>
                        <a:t>靠多种方式、方法来起</a:t>
                      </a:r>
                      <a:r>
                        <a:rPr lang="zh-CN" altLang="en-US" sz="1600" smtClean="0">
                          <a:latin typeface="微软雅黑" pitchFamily="34" charset="-122"/>
                          <a:ea typeface="微软雅黑" pitchFamily="34" charset="-122"/>
                        </a:rPr>
                        <a:t>作用，如，管理原则、纪律、方案、制度、流程等。还</a:t>
                      </a:r>
                      <a:r>
                        <a:rPr lang="zh-CN" altLang="en-US" sz="1600" dirty="0" smtClean="0">
                          <a:latin typeface="微软雅黑" pitchFamily="34" charset="-122"/>
                          <a:ea typeface="微软雅黑" pitchFamily="34" charset="-122"/>
                        </a:rPr>
                        <a:t>应有相</a:t>
                      </a:r>
                      <a:r>
                        <a:rPr lang="zh-CN" altLang="en-US" sz="1600" smtClean="0">
                          <a:latin typeface="微软雅黑" pitchFamily="34" charset="-122"/>
                          <a:ea typeface="微软雅黑" pitchFamily="34" charset="-122"/>
                        </a:rPr>
                        <a:t>应的办</a:t>
                      </a:r>
                      <a:r>
                        <a:rPr lang="zh-CN" altLang="en-US" sz="1600" dirty="0" smtClean="0">
                          <a:latin typeface="微软雅黑" pitchFamily="34" charset="-122"/>
                          <a:ea typeface="微软雅黑" pitchFamily="34" charset="-122"/>
                        </a:rPr>
                        <a:t>法和监督机制来保证工作的落实、推动、纠错、评价</a:t>
                      </a:r>
                      <a:r>
                        <a:rPr lang="zh-CN" altLang="en-US" sz="1600" smtClean="0">
                          <a:latin typeface="微软雅黑" pitchFamily="34" charset="-122"/>
                          <a:ea typeface="微软雅黑" pitchFamily="34" charset="-122"/>
                        </a:rPr>
                        <a:t>等。</a:t>
                      </a:r>
                      <a:endParaRPr lang="en-US" altLang="zh-CN" sz="1600" smtClean="0">
                        <a:latin typeface="微软雅黑" pitchFamily="34" charset="-122"/>
                        <a:ea typeface="微软雅黑" pitchFamily="34" charset="-122"/>
                      </a:endParaRPr>
                    </a:p>
                  </a:txBody>
                  <a:tcPr anchor="ctr"/>
                </a:tc>
              </a:tr>
            </a:tbl>
          </a:graphicData>
        </a:graphic>
      </p:graphicFrame>
      <p:sp>
        <p:nvSpPr>
          <p:cNvPr id="5" name="矩形 4"/>
          <p:cNvSpPr/>
          <p:nvPr/>
        </p:nvSpPr>
        <p:spPr>
          <a:xfrm>
            <a:off x="309530" y="3286124"/>
            <a:ext cx="8715436" cy="2677656"/>
          </a:xfrm>
          <a:prstGeom prst="rect">
            <a:avLst/>
          </a:prstGeom>
        </p:spPr>
        <p:txBody>
          <a:bodyPr wrap="square">
            <a:spAutoFit/>
          </a:bodyPr>
          <a:lstStyle/>
          <a:p>
            <a:pPr defTabSz="859993">
              <a:lnSpc>
                <a:spcPct val="150000"/>
              </a:lnSpc>
              <a:defRPr/>
            </a:pPr>
            <a:r>
              <a:rPr lang="zh-CN" altLang="en-US" sz="1600" smtClean="0">
                <a:latin typeface="微软雅黑" pitchFamily="34" charset="-122"/>
                <a:ea typeface="微软雅黑" pitchFamily="34" charset="-122"/>
              </a:rPr>
              <a:t>方法是保障、方法再好，没有制定响应机制，方法就会停留在口头上，而无法形成业务的变化。机制应具有约束力，才能更好的支撑落地。</a:t>
            </a:r>
            <a:endParaRPr lang="en-US" altLang="zh-CN" sz="1600" smtClean="0">
              <a:latin typeface="微软雅黑" pitchFamily="34" charset="-122"/>
              <a:ea typeface="微软雅黑" pitchFamily="34" charset="-122"/>
            </a:endParaRPr>
          </a:p>
          <a:p>
            <a:pPr defTabSz="859993">
              <a:lnSpc>
                <a:spcPct val="150000"/>
              </a:lnSpc>
              <a:defRPr/>
            </a:pPr>
            <a:r>
              <a:rPr lang="zh-CN" altLang="en-US" sz="1600" smtClean="0">
                <a:latin typeface="微软雅黑" pitchFamily="34" charset="-122"/>
                <a:ea typeface="微软雅黑" pitchFamily="34" charset="-122"/>
              </a:rPr>
              <a:t>常见问题：</a:t>
            </a:r>
            <a:endParaRPr lang="en-US" altLang="zh-CN" sz="1600" smtClean="0">
              <a:latin typeface="微软雅黑" pitchFamily="34" charset="-122"/>
              <a:ea typeface="微软雅黑" pitchFamily="34" charset="-122"/>
            </a:endParaRPr>
          </a:p>
          <a:p>
            <a:pPr marL="342900" indent="-342900" defTabSz="859993">
              <a:lnSpc>
                <a:spcPct val="150000"/>
              </a:lnSpc>
              <a:buFont typeface="+mj-lt"/>
              <a:buAutoNum type="arabicPeriod"/>
              <a:defRPr/>
            </a:pPr>
            <a:r>
              <a:rPr lang="zh-CN" altLang="en-US" sz="1600" smtClean="0">
                <a:latin typeface="微软雅黑" pitchFamily="34" charset="-122"/>
                <a:ea typeface="微软雅黑" pitchFamily="34" charset="-122"/>
              </a:rPr>
              <a:t>无方法的源头，定了个机制，说要修订制度，但不知道这样是要干什么，是要落地什么？</a:t>
            </a:r>
            <a:endParaRPr lang="en-US" altLang="zh-CN" sz="1600" smtClean="0">
              <a:latin typeface="微软雅黑" pitchFamily="34" charset="-122"/>
              <a:ea typeface="微软雅黑" pitchFamily="34" charset="-122"/>
            </a:endParaRPr>
          </a:p>
          <a:p>
            <a:pPr marL="342900" indent="-342900" defTabSz="859993">
              <a:lnSpc>
                <a:spcPct val="150000"/>
              </a:lnSpc>
              <a:buFont typeface="+mj-lt"/>
              <a:buAutoNum type="arabicPeriod"/>
              <a:defRPr/>
            </a:pPr>
            <a:r>
              <a:rPr lang="zh-CN" altLang="en-US" sz="1600" smtClean="0">
                <a:latin typeface="微软雅黑" pitchFamily="34" charset="-122"/>
                <a:ea typeface="微软雅黑" pitchFamily="34" charset="-122"/>
              </a:rPr>
              <a:t>把日常管理的动作当成机制，比如”周例会机制“，”定期回顾机制“，这固然是日常工作不可缺少的，却不是能够保证举措落地的。</a:t>
            </a:r>
            <a:endParaRPr lang="en-US" altLang="zh-CN" sz="1600" smtClean="0">
              <a:latin typeface="微软雅黑" pitchFamily="34" charset="-122"/>
              <a:ea typeface="微软雅黑" pitchFamily="34" charset="-122"/>
            </a:endParaRPr>
          </a:p>
          <a:p>
            <a:pPr marL="342900" indent="-342900" defTabSz="859993">
              <a:lnSpc>
                <a:spcPct val="150000"/>
              </a:lnSpc>
              <a:buFont typeface="+mj-lt"/>
              <a:buAutoNum type="arabicPeriod"/>
              <a:defRPr/>
            </a:pPr>
            <a:r>
              <a:rPr lang="zh-CN" altLang="en-US" sz="1600" smtClean="0">
                <a:latin typeface="微软雅黑" pitchFamily="34" charset="-122"/>
                <a:ea typeface="微软雅黑" pitchFamily="34" charset="-122"/>
              </a:rPr>
              <a:t>机制不充分，方法很多，也很好，但机制很单薄，就会虎头蛇尾，难以落实。</a:t>
            </a:r>
            <a:endParaRPr lang="en-US" altLang="zh-CN" sz="160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342893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04800" y="160338"/>
            <a:ext cx="8915400" cy="411162"/>
          </a:xfrm>
          <a:prstGeom prst="rect">
            <a:avLst/>
          </a:prstGeom>
        </p:spPr>
        <p:txBody>
          <a:bodyPr/>
          <a:lstStyle/>
          <a:p>
            <a:pPr defTabSz="955675" eaLnBrk="0" hangingPunct="0">
              <a:defRPr/>
            </a:pPr>
            <a:r>
              <a:rPr lang="zh-CN" altLang="en-US" sz="2400" b="1" kern="0" dirty="0" smtClean="0">
                <a:latin typeface="微软雅黑" pitchFamily="34" charset="-122"/>
                <a:ea typeface="微软雅黑" pitchFamily="34" charset="-122"/>
                <a:cs typeface="+mj-cs"/>
              </a:rPr>
              <a:t>“一盯六看”使用规范</a:t>
            </a:r>
            <a:endParaRPr lang="zh-CN" altLang="en-US" sz="2400" b="1" kern="0" dirty="0">
              <a:latin typeface="微软雅黑" pitchFamily="34" charset="-122"/>
              <a:ea typeface="微软雅黑" pitchFamily="34" charset="-122"/>
              <a:cs typeface="+mj-cs"/>
            </a:endParaRPr>
          </a:p>
        </p:txBody>
      </p:sp>
      <p:sp>
        <p:nvSpPr>
          <p:cNvPr id="45061" name="灯片编号占位符 3"/>
          <p:cNvSpPr txBox="1">
            <a:spLocks noGrp="1"/>
          </p:cNvSpPr>
          <p:nvPr>
            <p:custDataLst>
              <p:tags r:id="rId1"/>
            </p:custDataLst>
          </p:nvPr>
        </p:nvSpPr>
        <p:spPr bwMode="auto">
          <a:xfrm>
            <a:off x="9297988" y="6400800"/>
            <a:ext cx="417512" cy="320675"/>
          </a:xfrm>
          <a:prstGeom prst="rect">
            <a:avLst/>
          </a:prstGeom>
          <a:noFill/>
          <a:ln w="9525">
            <a:noFill/>
            <a:miter lim="800000"/>
            <a:headEnd/>
            <a:tailEnd/>
          </a:ln>
        </p:spPr>
        <p:txBody>
          <a:bodyPr lIns="95747" tIns="47873" rIns="95747" bIns="47873"/>
          <a:lstStyle/>
          <a:p>
            <a:fld id="{F8998D2F-59D4-40C0-9E67-38565E88C7B2}" type="slidenum">
              <a:rPr lang="zh-CN" altLang="en-US" sz="1500"/>
              <a:pPr/>
              <a:t>123</a:t>
            </a:fld>
            <a:endParaRPr lang="en-US" altLang="zh-CN" sz="1500"/>
          </a:p>
        </p:txBody>
      </p:sp>
      <p:graphicFrame>
        <p:nvGraphicFramePr>
          <p:cNvPr id="8" name="表格 7"/>
          <p:cNvGraphicFramePr>
            <a:graphicFrameLocks noGrp="1"/>
          </p:cNvGraphicFramePr>
          <p:nvPr/>
        </p:nvGraphicFramePr>
        <p:xfrm>
          <a:off x="56456" y="836712"/>
          <a:ext cx="9540014" cy="2514600"/>
        </p:xfrm>
        <a:graphic>
          <a:graphicData uri="http://schemas.openxmlformats.org/drawingml/2006/table">
            <a:tbl>
              <a:tblPr firstRow="1" bandRow="1">
                <a:tableStyleId>{5940675A-B579-460E-94D1-54222C63F5DA}</a:tableStyleId>
              </a:tblPr>
              <a:tblGrid>
                <a:gridCol w="1652994"/>
                <a:gridCol w="7887020"/>
              </a:tblGrid>
              <a:tr h="370840">
                <a:tc>
                  <a:txBody>
                    <a:bodyPr/>
                    <a:lstStyle/>
                    <a:p>
                      <a:pPr algn="ctr"/>
                      <a:r>
                        <a:rPr lang="zh-CN" altLang="en-US" sz="1600" b="1" dirty="0" smtClean="0">
                          <a:latin typeface="微软雅黑" pitchFamily="34" charset="-122"/>
                          <a:ea typeface="微软雅黑" pitchFamily="34" charset="-122"/>
                        </a:rPr>
                        <a:t>名称</a:t>
                      </a:r>
                      <a:endParaRPr lang="zh-CN" altLang="en-US" sz="1600" b="1" dirty="0">
                        <a:latin typeface="微软雅黑" pitchFamily="34" charset="-122"/>
                        <a:ea typeface="微软雅黑" pitchFamily="34" charset="-122"/>
                      </a:endParaRPr>
                    </a:p>
                  </a:txBody>
                  <a:tcPr anchor="ctr" anchorCtr="1">
                    <a:solidFill>
                      <a:schemeClr val="accent1"/>
                    </a:solidFill>
                  </a:tcPr>
                </a:tc>
                <a:tc>
                  <a:txBody>
                    <a:bodyPr/>
                    <a:lstStyle/>
                    <a:p>
                      <a:pPr algn="ctr"/>
                      <a:r>
                        <a:rPr lang="zh-CN" altLang="en-US" sz="1600" b="1" dirty="0" smtClean="0">
                          <a:latin typeface="微软雅黑" pitchFamily="34" charset="-122"/>
                          <a:ea typeface="微软雅黑" pitchFamily="34" charset="-122"/>
                        </a:rPr>
                        <a:t>解释</a:t>
                      </a:r>
                      <a:endParaRPr lang="zh-CN" altLang="en-US" sz="1600" b="1" dirty="0">
                        <a:latin typeface="微软雅黑" pitchFamily="34" charset="-122"/>
                        <a:ea typeface="微软雅黑" pitchFamily="34" charset="-122"/>
                      </a:endParaRPr>
                    </a:p>
                  </a:txBody>
                  <a:tcPr anchor="ctr" anchorCtr="1">
                    <a:solidFill>
                      <a:schemeClr val="accent1"/>
                    </a:solidFill>
                  </a:tcPr>
                </a:tc>
              </a:tr>
              <a:tr h="370840">
                <a:tc>
                  <a:txBody>
                    <a:bodyPr/>
                    <a:lstStyle/>
                    <a:p>
                      <a:r>
                        <a:rPr lang="zh-CN" altLang="en-US" sz="1600" dirty="0" smtClean="0">
                          <a:latin typeface="微软雅黑" pitchFamily="34" charset="-122"/>
                          <a:ea typeface="微软雅黑" pitchFamily="34" charset="-122"/>
                        </a:rPr>
                        <a:t>执行及效果</a:t>
                      </a:r>
                      <a:endParaRPr lang="zh-CN" altLang="en-US" sz="1600" dirty="0">
                        <a:latin typeface="微软雅黑" pitchFamily="34" charset="-122"/>
                        <a:ea typeface="微软雅黑" pitchFamily="34" charset="-122"/>
                      </a:endParaRPr>
                    </a:p>
                  </a:txBody>
                  <a:tcPr anchor="ctr" anchorCtr="1"/>
                </a:tc>
                <a:tc>
                  <a:txBody>
                    <a:bodyPr/>
                    <a:lstStyle/>
                    <a:p>
                      <a:pPr marL="342900" indent="-342900">
                        <a:buFontTx/>
                        <a:buNone/>
                      </a:pPr>
                      <a:r>
                        <a:rPr lang="en-US" altLang="zh-CN" sz="1600" dirty="0" smtClean="0">
                          <a:latin typeface="微软雅黑" pitchFamily="34" charset="-122"/>
                          <a:ea typeface="微软雅黑" pitchFamily="34" charset="-122"/>
                        </a:rPr>
                        <a:t>1.</a:t>
                      </a:r>
                      <a:r>
                        <a:rPr lang="zh-CN" altLang="en-US" sz="1600" dirty="0" smtClean="0">
                          <a:latin typeface="微软雅黑" pitchFamily="34" charset="-122"/>
                          <a:ea typeface="微软雅黑" pitchFamily="34" charset="-122"/>
                        </a:rPr>
                        <a:t>“执行”指“方法”、“机制”是否正常运转了，运转是否有障碍、问题，有没有及时解决</a:t>
                      </a:r>
                      <a:r>
                        <a:rPr lang="en-US" altLang="zh-CN" sz="1600" b="1" dirty="0" smtClean="0">
                          <a:solidFill>
                            <a:srgbClr val="0000FF"/>
                          </a:solidFill>
                          <a:latin typeface="微软雅黑" pitchFamily="34" charset="-122"/>
                          <a:ea typeface="微软雅黑" pitchFamily="34" charset="-122"/>
                        </a:rPr>
                        <a:t>(</a:t>
                      </a:r>
                      <a:r>
                        <a:rPr lang="zh-CN" altLang="en-US" sz="1600" b="1" dirty="0" smtClean="0">
                          <a:solidFill>
                            <a:srgbClr val="0000FF"/>
                          </a:solidFill>
                          <a:latin typeface="微软雅黑" pitchFamily="34" charset="-122"/>
                          <a:ea typeface="微软雅黑" pitchFamily="34" charset="-122"/>
                        </a:rPr>
                        <a:t>要及时反馈问题和困难，不能只报喜不报忧）。</a:t>
                      </a:r>
                      <a:endParaRPr lang="en-US" altLang="zh-CN" sz="1600" b="1" dirty="0" smtClean="0">
                        <a:solidFill>
                          <a:srgbClr val="0000FF"/>
                        </a:solidFill>
                        <a:latin typeface="微软雅黑" pitchFamily="34" charset="-122"/>
                        <a:ea typeface="微软雅黑" pitchFamily="34" charset="-122"/>
                      </a:endParaRPr>
                    </a:p>
                    <a:p>
                      <a:pPr marL="342900" indent="-342900">
                        <a:buFontTx/>
                        <a:buNone/>
                      </a:pPr>
                      <a:r>
                        <a:rPr lang="en-US" altLang="zh-CN" sz="1600" dirty="0" smtClean="0">
                          <a:latin typeface="微软雅黑" pitchFamily="34" charset="-122"/>
                          <a:ea typeface="微软雅黑" pitchFamily="34" charset="-122"/>
                        </a:rPr>
                        <a:t>2.</a:t>
                      </a:r>
                      <a:r>
                        <a:rPr lang="zh-CN" altLang="en-US" sz="1600" dirty="0" smtClean="0">
                          <a:latin typeface="微软雅黑" pitchFamily="34" charset="-122"/>
                          <a:ea typeface="微软雅黑" pitchFamily="34" charset="-122"/>
                        </a:rPr>
                        <a:t>“效果”是指是否有成效、效果的趋势如何，中长期是否能实现目标效果。</a:t>
                      </a:r>
                    </a:p>
                  </a:txBody>
                  <a:tcPr anchor="ctr"/>
                </a:tc>
              </a:tr>
              <a:tr h="741680">
                <a:tc>
                  <a:txBody>
                    <a:bodyPr/>
                    <a:lstStyle/>
                    <a:p>
                      <a:pPr marL="0" marR="0" indent="0" algn="l" defTabSz="859993"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闭环</a:t>
                      </a:r>
                    </a:p>
                  </a:txBody>
                  <a:tcPr anchor="ctr" anchorCtr="1"/>
                </a:tc>
                <a:tc>
                  <a:txBody>
                    <a:bodyPr/>
                    <a:lstStyle/>
                    <a:p>
                      <a:pPr marL="342900" marR="0" indent="-342900" algn="l" defTabSz="859993" rtl="0" eaLnBrk="1" fontAlgn="auto" latinLnBrk="0" hangingPunct="1">
                        <a:lnSpc>
                          <a:spcPct val="100000"/>
                        </a:lnSpc>
                        <a:spcBef>
                          <a:spcPts val="0"/>
                        </a:spcBef>
                        <a:spcAft>
                          <a:spcPts val="0"/>
                        </a:spcAft>
                        <a:buClrTx/>
                        <a:buSzTx/>
                        <a:buFontTx/>
                        <a:buNone/>
                        <a:tabLst/>
                        <a:defRPr/>
                      </a:pPr>
                      <a:r>
                        <a:rPr lang="zh-CN" altLang="en-US" sz="1600" dirty="0" smtClean="0">
                          <a:latin typeface="微软雅黑" pitchFamily="34" charset="-122"/>
                          <a:ea typeface="微软雅黑" pitchFamily="34" charset="-122"/>
                        </a:rPr>
                        <a:t>“闭环”指该项工作是否实现了责任固化、是否固化到了制度流程？是否形成了管理的闭环，可以自动运转和自行改进。</a:t>
                      </a:r>
                    </a:p>
                  </a:txBody>
                  <a:tcPr anchor="ctr"/>
                </a:tc>
              </a:tr>
              <a:tr h="370840">
                <a:tc>
                  <a:txBody>
                    <a:bodyPr/>
                    <a:lstStyle/>
                    <a:p>
                      <a:r>
                        <a:rPr lang="zh-CN" altLang="en-US" sz="1600" dirty="0" smtClean="0">
                          <a:latin typeface="微软雅黑" pitchFamily="34" charset="-122"/>
                          <a:ea typeface="微软雅黑" pitchFamily="34" charset="-122"/>
                        </a:rPr>
                        <a:t>能力</a:t>
                      </a:r>
                      <a:endParaRPr lang="zh-CN" altLang="en-US" sz="1600" dirty="0">
                        <a:latin typeface="微软雅黑" pitchFamily="34" charset="-122"/>
                        <a:ea typeface="微软雅黑" pitchFamily="34" charset="-122"/>
                      </a:endParaRPr>
                    </a:p>
                  </a:txBody>
                  <a:tcPr anchor="ctr" anchorCtr="1"/>
                </a:tc>
                <a:tc>
                  <a:txBody>
                    <a:bodyPr/>
                    <a:lstStyle/>
                    <a:p>
                      <a:r>
                        <a:rPr lang="zh-CN" altLang="en-US" sz="1600" dirty="0" smtClean="0">
                          <a:latin typeface="微软雅黑" pitchFamily="34" charset="-122"/>
                          <a:ea typeface="微软雅黑" pitchFamily="34" charset="-122"/>
                        </a:rPr>
                        <a:t>“能力”指做该项工作的队伍状态如何，认识、专业能力是否都有了保障，团队的组织结构、职责划分是否清晰、合理、责任化是否到位。</a:t>
                      </a:r>
                      <a:endParaRPr lang="zh-CN" altLang="en-US" sz="1600" dirty="0">
                        <a:latin typeface="微软雅黑" pitchFamily="34" charset="-122"/>
                        <a:ea typeface="微软雅黑" pitchFamily="34" charset="-122"/>
                      </a:endParaRPr>
                    </a:p>
                  </a:txBody>
                  <a:tcPr anchor="ctr"/>
                </a:tc>
              </a:tr>
            </a:tbl>
          </a:graphicData>
        </a:graphic>
      </p:graphicFrame>
      <p:sp>
        <p:nvSpPr>
          <p:cNvPr id="5" name="矩形 4"/>
          <p:cNvSpPr/>
          <p:nvPr/>
        </p:nvSpPr>
        <p:spPr>
          <a:xfrm>
            <a:off x="309530" y="4143380"/>
            <a:ext cx="9215502" cy="830997"/>
          </a:xfrm>
          <a:prstGeom prst="rect">
            <a:avLst/>
          </a:prstGeom>
        </p:spPr>
        <p:txBody>
          <a:bodyPr wrap="square">
            <a:spAutoFit/>
          </a:bodyPr>
          <a:lstStyle/>
          <a:p>
            <a:pPr defTabSz="859993">
              <a:lnSpc>
                <a:spcPct val="150000"/>
              </a:lnSpc>
              <a:defRPr/>
            </a:pPr>
            <a:r>
              <a:rPr lang="zh-CN" altLang="en-US" sz="1600" smtClean="0">
                <a:latin typeface="微软雅黑" pitchFamily="34" charset="-122"/>
                <a:ea typeface="微软雅黑" pitchFamily="34" charset="-122"/>
              </a:rPr>
              <a:t>执行应紧扣机制，讲定下来的机制是否运行了。而不是重复前面”进度“中的内容。</a:t>
            </a:r>
            <a:endParaRPr lang="en-US" altLang="zh-CN" sz="1600" smtClean="0">
              <a:latin typeface="微软雅黑" pitchFamily="34" charset="-122"/>
              <a:ea typeface="微软雅黑" pitchFamily="34" charset="-122"/>
            </a:endParaRPr>
          </a:p>
          <a:p>
            <a:pPr defTabSz="859993">
              <a:lnSpc>
                <a:spcPct val="150000"/>
              </a:lnSpc>
              <a:defRPr/>
            </a:pPr>
            <a:r>
              <a:rPr lang="zh-CN" altLang="en-US" sz="1600" smtClean="0">
                <a:latin typeface="微软雅黑" pitchFamily="34" charset="-122"/>
                <a:ea typeface="微软雅黑" pitchFamily="34" charset="-122"/>
              </a:rPr>
              <a:t>效果应紧扣执行，讲执行的效果，而不是重复前面”指标“的完成情况”</a:t>
            </a:r>
            <a:endParaRPr lang="en-US" altLang="zh-CN" sz="1600" smtClean="0">
              <a:latin typeface="微软雅黑" pitchFamily="34" charset="-122"/>
              <a:ea typeface="微软雅黑" pitchFamily="34" charset="-122"/>
            </a:endParaRPr>
          </a:p>
        </p:txBody>
      </p:sp>
    </p:spTree>
    <p:extLst>
      <p:ext uri="{BB962C8B-B14F-4D97-AF65-F5344CB8AC3E}">
        <p14:creationId xmlns:p14="http://schemas.microsoft.com/office/powerpoint/2010/main" xmlns="" val="165569199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04800" y="160338"/>
            <a:ext cx="8915400" cy="411162"/>
          </a:xfrm>
          <a:prstGeom prst="rect">
            <a:avLst/>
          </a:prstGeom>
        </p:spPr>
        <p:txBody>
          <a:bodyPr/>
          <a:lstStyle/>
          <a:p>
            <a:pPr defTabSz="955675" eaLnBrk="0" hangingPunct="0">
              <a:defRPr/>
            </a:pPr>
            <a:r>
              <a:rPr lang="zh-CN" altLang="en-US" sz="2400" b="1" kern="0" dirty="0" smtClean="0">
                <a:latin typeface="微软雅黑" pitchFamily="34" charset="-122"/>
                <a:ea typeface="微软雅黑" pitchFamily="34" charset="-122"/>
                <a:cs typeface="+mj-cs"/>
              </a:rPr>
              <a:t>如何自我检查举措是否正常</a:t>
            </a:r>
            <a:endParaRPr lang="zh-CN" altLang="en-US" sz="2400" b="1" kern="0" dirty="0">
              <a:latin typeface="微软雅黑" pitchFamily="34" charset="-122"/>
              <a:ea typeface="微软雅黑" pitchFamily="34" charset="-122"/>
              <a:cs typeface="+mj-cs"/>
            </a:endParaRPr>
          </a:p>
        </p:txBody>
      </p:sp>
      <p:sp>
        <p:nvSpPr>
          <p:cNvPr id="45061" name="灯片编号占位符 3"/>
          <p:cNvSpPr txBox="1">
            <a:spLocks noGrp="1"/>
          </p:cNvSpPr>
          <p:nvPr>
            <p:custDataLst>
              <p:tags r:id="rId1"/>
            </p:custDataLst>
          </p:nvPr>
        </p:nvSpPr>
        <p:spPr bwMode="auto">
          <a:xfrm>
            <a:off x="9297988" y="6400800"/>
            <a:ext cx="417512" cy="320675"/>
          </a:xfrm>
          <a:prstGeom prst="rect">
            <a:avLst/>
          </a:prstGeom>
          <a:noFill/>
          <a:ln w="9525">
            <a:noFill/>
            <a:miter lim="800000"/>
            <a:headEnd/>
            <a:tailEnd/>
          </a:ln>
        </p:spPr>
        <p:txBody>
          <a:bodyPr lIns="95747" tIns="47873" rIns="95747" bIns="47873"/>
          <a:lstStyle/>
          <a:p>
            <a:fld id="{F8998D2F-59D4-40C0-9E67-38565E88C7B2}" type="slidenum">
              <a:rPr lang="zh-CN" altLang="en-US" sz="1500"/>
              <a:pPr/>
              <a:t>124</a:t>
            </a:fld>
            <a:endParaRPr lang="en-US" altLang="zh-CN" sz="1500"/>
          </a:p>
        </p:txBody>
      </p:sp>
      <p:sp>
        <p:nvSpPr>
          <p:cNvPr id="2" name="TextBox 1"/>
          <p:cNvSpPr txBox="1"/>
          <p:nvPr/>
        </p:nvSpPr>
        <p:spPr>
          <a:xfrm>
            <a:off x="635703" y="1124744"/>
            <a:ext cx="8208912" cy="4247317"/>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latin typeface="微软雅黑" pitchFamily="34" charset="-122"/>
                <a:ea typeface="微软雅黑" pitchFamily="34" charset="-122"/>
              </a:rPr>
              <a:t>看指标：是否达标，是否有好转，指标表现与业务实际是否</a:t>
            </a:r>
            <a:r>
              <a:rPr lang="zh-CN" altLang="en-US" dirty="0">
                <a:latin typeface="微软雅黑" pitchFamily="34" charset="-122"/>
                <a:ea typeface="微软雅黑" pitchFamily="34" charset="-122"/>
              </a:rPr>
              <a:t>一致；指标能否有效衡量</a:t>
            </a:r>
            <a:r>
              <a:rPr lang="zh-CN" altLang="en-US" dirty="0" smtClean="0">
                <a:latin typeface="微软雅黑" pitchFamily="34" charset="-122"/>
                <a:ea typeface="微软雅黑" pitchFamily="34" charset="-122"/>
              </a:rPr>
              <a:t>效果。（无指标怎么办？看内外部、上下游相关方感受）</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看方法：有没有，逻辑上能否解决问题，</a:t>
            </a:r>
            <a:r>
              <a:rPr lang="zh-CN" altLang="en-US" dirty="0">
                <a:latin typeface="微软雅黑" pitchFamily="34" charset="-122"/>
                <a:ea typeface="微软雅黑" pitchFamily="34" charset="-122"/>
              </a:rPr>
              <a:t>是否</a:t>
            </a:r>
            <a:r>
              <a:rPr lang="zh-CN" altLang="en-US" dirty="0" smtClean="0">
                <a:latin typeface="微软雅黑" pitchFamily="34" charset="-122"/>
                <a:ea typeface="微软雅黑" pitchFamily="34" charset="-122"/>
              </a:rPr>
              <a:t>可行（资源、意愿、能力）</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看机制：有没有，相关方是否知情（培训到掌握）</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看试行：能否执行，为什么没达到执行（不会、不愿、不重视）</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看效果：如果方案未执行，就不用看效果 </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看闭环：方案闭环、流程闭环</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看能力：人的能力（选、育、用、留），组织的能力（组织、文化、绩效、领导者意愿）</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27971309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125</a:t>
            </a:fld>
            <a:endParaRPr lang="en-US" altLang="zh-CN" dirty="0"/>
          </a:p>
        </p:txBody>
      </p:sp>
      <p:graphicFrame>
        <p:nvGraphicFramePr>
          <p:cNvPr id="4" name="表格 3"/>
          <p:cNvGraphicFramePr>
            <a:graphicFrameLocks noGrp="1"/>
          </p:cNvGraphicFramePr>
          <p:nvPr/>
        </p:nvGraphicFramePr>
        <p:xfrm>
          <a:off x="238092" y="1857364"/>
          <a:ext cx="9286940" cy="4643471"/>
        </p:xfrm>
        <a:graphic>
          <a:graphicData uri="http://schemas.openxmlformats.org/drawingml/2006/table">
            <a:tbl>
              <a:tblPr/>
              <a:tblGrid>
                <a:gridCol w="986198"/>
                <a:gridCol w="4498967"/>
                <a:gridCol w="3801775"/>
              </a:tblGrid>
              <a:tr h="424893">
                <a:tc>
                  <a:txBody>
                    <a:bodyPr/>
                    <a:lstStyle/>
                    <a:p>
                      <a:pPr algn="just">
                        <a:spcAft>
                          <a:spcPts val="0"/>
                        </a:spcAft>
                      </a:pPr>
                      <a:endParaRPr lang="en-US" sz="1600" kern="10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latin typeface="微软雅黑" pitchFamily="34" charset="-122"/>
                          <a:ea typeface="微软雅黑" pitchFamily="34" charset="-122"/>
                          <a:cs typeface="Times New Roman"/>
                        </a:rPr>
                        <a:t>性质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latin typeface="微软雅黑" pitchFamily="34" charset="-122"/>
                          <a:ea typeface="微软雅黑" pitchFamily="34" charset="-122"/>
                          <a:cs typeface="Times New Roman"/>
                        </a:rPr>
                        <a:t>对策</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4677">
                <a:tc>
                  <a:txBody>
                    <a:bodyPr/>
                    <a:lstStyle/>
                    <a:p>
                      <a:pPr algn="just">
                        <a:spcAft>
                          <a:spcPts val="0"/>
                        </a:spcAft>
                      </a:pPr>
                      <a:r>
                        <a:rPr lang="zh-CN" sz="1600" kern="100">
                          <a:latin typeface="微软雅黑" pitchFamily="34" charset="-122"/>
                          <a:ea typeface="微软雅黑" pitchFamily="34" charset="-122"/>
                          <a:cs typeface="Times New Roman"/>
                        </a:rPr>
                        <a:t>类型一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微软雅黑" pitchFamily="34" charset="-122"/>
                          <a:ea typeface="微软雅黑" pitchFamily="34" charset="-122"/>
                          <a:cs typeface="Times New Roman"/>
                        </a:rPr>
                        <a:t>责任人理解不到位，包括不清楚举措要做什么，不知道目标，不知道要做到什么程度。或者理解错误，存在缩小了范围、降低标准等问题。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微软雅黑" pitchFamily="34" charset="-122"/>
                          <a:ea typeface="微软雅黑" pitchFamily="34" charset="-122"/>
                          <a:cs typeface="Times New Roman"/>
                        </a:rPr>
                        <a:t>着重讲解举措的背景、公司的要求，帮助其理解，并确定正确的目标和方向</a:t>
                      </a:r>
                      <a:r>
                        <a:rPr lang="zh-CN" sz="1600" kern="100" smtClean="0">
                          <a:latin typeface="微软雅黑" pitchFamily="34" charset="-122"/>
                          <a:ea typeface="微软雅黑" pitchFamily="34" charset="-122"/>
                          <a:cs typeface="Times New Roman"/>
                        </a:rPr>
                        <a:t>。</a:t>
                      </a:r>
                      <a:r>
                        <a:rPr lang="zh-CN" altLang="en-US" sz="1600" kern="100" smtClean="0">
                          <a:latin typeface="微软雅黑" pitchFamily="34" charset="-122"/>
                          <a:ea typeface="微软雅黑" pitchFamily="34" charset="-122"/>
                          <a:cs typeface="Times New Roman"/>
                        </a:rPr>
                        <a:t>统一思想、统一认识。</a:t>
                      </a:r>
                      <a:endParaRPr lang="zh-CN" sz="1600" kern="10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4329">
                <a:tc>
                  <a:txBody>
                    <a:bodyPr/>
                    <a:lstStyle/>
                    <a:p>
                      <a:pPr algn="just">
                        <a:spcAft>
                          <a:spcPts val="0"/>
                        </a:spcAft>
                      </a:pPr>
                      <a:r>
                        <a:rPr lang="zh-CN" sz="1600" kern="100">
                          <a:latin typeface="微软雅黑" pitchFamily="34" charset="-122"/>
                          <a:ea typeface="微软雅黑" pitchFamily="34" charset="-122"/>
                          <a:cs typeface="Times New Roman"/>
                        </a:rPr>
                        <a:t>类型二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微软雅黑" pitchFamily="34" charset="-122"/>
                          <a:ea typeface="微软雅黑" pitchFamily="34" charset="-122"/>
                          <a:cs typeface="Times New Roman"/>
                        </a:rPr>
                        <a:t>没思路，没方法，没计划。或者想的不全面、方法不对、偏日常化。</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微软雅黑" pitchFamily="34" charset="-122"/>
                          <a:ea typeface="微软雅黑" pitchFamily="34" charset="-122"/>
                          <a:cs typeface="Times New Roman"/>
                        </a:rPr>
                        <a:t>启发思考，共同策划</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9786">
                <a:tc>
                  <a:txBody>
                    <a:bodyPr/>
                    <a:lstStyle/>
                    <a:p>
                      <a:pPr algn="just">
                        <a:spcAft>
                          <a:spcPts val="0"/>
                        </a:spcAft>
                      </a:pPr>
                      <a:r>
                        <a:rPr lang="zh-CN" sz="1600" kern="100">
                          <a:latin typeface="微软雅黑" pitchFamily="34" charset="-122"/>
                          <a:ea typeface="微软雅黑" pitchFamily="34" charset="-122"/>
                          <a:cs typeface="Times New Roman"/>
                        </a:rPr>
                        <a:t>类型三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微软雅黑" pitchFamily="34" charset="-122"/>
                          <a:ea typeface="微软雅黑" pitchFamily="34" charset="-122"/>
                          <a:cs typeface="Times New Roman"/>
                        </a:rPr>
                        <a:t>举措基本正常、但举措负责人对一盯六看点检的方法不掌握，表达有问题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微软雅黑" pitchFamily="34" charset="-122"/>
                          <a:ea typeface="微软雅黑" pitchFamily="34" charset="-122"/>
                          <a:cs typeface="Times New Roman"/>
                        </a:rPr>
                        <a:t>讲解点检表的目的，消除疑虑。通过举例等方法教其正确使用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9786">
                <a:tc>
                  <a:txBody>
                    <a:bodyPr/>
                    <a:lstStyle/>
                    <a:p>
                      <a:pPr algn="just">
                        <a:spcAft>
                          <a:spcPts val="0"/>
                        </a:spcAft>
                      </a:pPr>
                      <a:r>
                        <a:rPr lang="zh-CN" sz="1600" kern="100">
                          <a:latin typeface="微软雅黑" pitchFamily="34" charset="-122"/>
                          <a:ea typeface="微软雅黑" pitchFamily="34" charset="-122"/>
                          <a:cs typeface="Times New Roman"/>
                        </a:rPr>
                        <a:t>类型四</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微软雅黑" pitchFamily="34" charset="-122"/>
                          <a:ea typeface="微软雅黑" pitchFamily="34" charset="-122"/>
                          <a:cs typeface="Times New Roman"/>
                        </a:rPr>
                        <a:t>举措比较复</a:t>
                      </a:r>
                      <a:r>
                        <a:rPr lang="zh-CN" sz="1600" kern="100" smtClean="0">
                          <a:latin typeface="微软雅黑" pitchFamily="34" charset="-122"/>
                          <a:ea typeface="微软雅黑" pitchFamily="34" charset="-122"/>
                          <a:cs typeface="Times New Roman"/>
                        </a:rPr>
                        <a:t>杂</a:t>
                      </a:r>
                      <a:r>
                        <a:rPr lang="zh-CN" altLang="en-US" sz="1600" kern="100" smtClean="0">
                          <a:latin typeface="微软雅黑" pitchFamily="34" charset="-122"/>
                          <a:ea typeface="微软雅黑" pitchFamily="34" charset="-122"/>
                          <a:cs typeface="Times New Roman"/>
                        </a:rPr>
                        <a:t>，存在困难和障碍，或者原规划存在对难度认识不足的问题等</a:t>
                      </a:r>
                      <a:endParaRPr lang="zh-CN" sz="1600" kern="10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600" kern="100" smtClean="0">
                          <a:latin typeface="微软雅黑" pitchFamily="34" charset="-122"/>
                          <a:ea typeface="微软雅黑" pitchFamily="34" charset="-122"/>
                          <a:cs typeface="Times New Roman"/>
                        </a:rPr>
                        <a:t>充分了解情况后，难以解决的要果断地升级处理</a:t>
                      </a:r>
                      <a:endParaRPr lang="zh-CN" sz="1600" kern="100">
                        <a:latin typeface="微软雅黑" pitchFamily="34" charset="-122"/>
                        <a:ea typeface="微软雅黑" pitchFamily="34"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238092" y="785794"/>
            <a:ext cx="9215502" cy="581057"/>
          </a:xfrm>
          <a:prstGeom prst="rect">
            <a:avLst/>
          </a:prstGeom>
        </p:spPr>
        <p:txBody>
          <a:bodyPr wrap="square">
            <a:spAutoFit/>
          </a:bodyPr>
          <a:lstStyle/>
          <a:p>
            <a:pPr defTabSz="859993">
              <a:lnSpc>
                <a:spcPct val="150000"/>
              </a:lnSpc>
              <a:defRPr/>
            </a:pPr>
            <a:r>
              <a:rPr lang="zh-CN" altLang="en-US" sz="2400" b="1" smtClean="0">
                <a:latin typeface="微软雅黑" pitchFamily="34" charset="-122"/>
                <a:ea typeface="微软雅黑" pitchFamily="34" charset="-122"/>
              </a:rPr>
              <a:t>沟通中，举措进展不好的常见问题及对策，供大家参考</a:t>
            </a:r>
            <a:endParaRPr lang="en-US" altLang="zh-CN" sz="2400" b="1" smtClean="0">
              <a:latin typeface="微软雅黑" pitchFamily="34" charset="-122"/>
              <a:ea typeface="微软雅黑" pitchFamily="34" charset="-122"/>
            </a:endParaRPr>
          </a:p>
        </p:txBody>
      </p:sp>
    </p:spTree>
    <p:extLst>
      <p:ext uri="{BB962C8B-B14F-4D97-AF65-F5344CB8AC3E}">
        <p14:creationId xmlns:p14="http://schemas.microsoft.com/office/powerpoint/2010/main" xmlns="" val="748312655"/>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126</a:t>
            </a:fld>
            <a:endParaRPr lang="zh-CN" altLang="en-US" dirty="0">
              <a:latin typeface="微软雅黑" pitchFamily="34" charset="-122"/>
              <a:ea typeface="微软雅黑" pitchFamily="34" charset="-122"/>
            </a:endParaRPr>
          </a:p>
        </p:txBody>
      </p:sp>
      <p:sp>
        <p:nvSpPr>
          <p:cNvPr id="9" name="TextBox 8"/>
          <p:cNvSpPr txBox="1"/>
          <p:nvPr/>
        </p:nvSpPr>
        <p:spPr>
          <a:xfrm>
            <a:off x="166654" y="214290"/>
            <a:ext cx="2954655"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战略落地的保障系统</a:t>
            </a:r>
          </a:p>
        </p:txBody>
      </p:sp>
      <p:sp>
        <p:nvSpPr>
          <p:cNvPr id="4" name="TextBox 3"/>
          <p:cNvSpPr txBox="1"/>
          <p:nvPr/>
        </p:nvSpPr>
        <p:spPr>
          <a:xfrm>
            <a:off x="242570" y="1124744"/>
            <a:ext cx="4801314" cy="369332"/>
          </a:xfrm>
          <a:prstGeom prst="rect">
            <a:avLst/>
          </a:prstGeom>
          <a:noFill/>
        </p:spPr>
        <p:txBody>
          <a:bodyPr wrap="none" rtlCol="0">
            <a:spAutoFit/>
          </a:bodyPr>
          <a:lstStyle/>
          <a:p>
            <a:r>
              <a:rPr lang="zh-CN" altLang="en-US" b="1" smtClean="0">
                <a:latin typeface="微软雅黑" pitchFamily="34" charset="-122"/>
                <a:ea typeface="微软雅黑" pitchFamily="34" charset="-122"/>
              </a:rPr>
              <a:t>宏观层面讲，战</a:t>
            </a:r>
            <a:r>
              <a:rPr lang="zh-CN" altLang="en-US" b="1" dirty="0" smtClean="0">
                <a:latin typeface="微软雅黑" pitchFamily="34" charset="-122"/>
                <a:ea typeface="微软雅黑" pitchFamily="34" charset="-122"/>
              </a:rPr>
              <a:t>略</a:t>
            </a:r>
            <a:r>
              <a:rPr lang="zh-CN" altLang="en-US" b="1" smtClean="0">
                <a:latin typeface="微软雅黑" pitchFamily="34" charset="-122"/>
                <a:ea typeface="微软雅黑" pitchFamily="34" charset="-122"/>
              </a:rPr>
              <a:t>落地主要依靠三个系统保证</a:t>
            </a:r>
            <a:endParaRPr lang="zh-CN" altLang="en-US" b="1" dirty="0">
              <a:latin typeface="微软雅黑" pitchFamily="34" charset="-122"/>
              <a:ea typeface="微软雅黑" pitchFamily="34" charset="-122"/>
            </a:endParaRPr>
          </a:p>
        </p:txBody>
      </p:sp>
      <p:sp>
        <p:nvSpPr>
          <p:cNvPr id="14" name="Freeform 4"/>
          <p:cNvSpPr>
            <a:spLocks/>
          </p:cNvSpPr>
          <p:nvPr/>
        </p:nvSpPr>
        <p:spPr bwMode="auto">
          <a:xfrm>
            <a:off x="5665808" y="2463789"/>
            <a:ext cx="2628900" cy="2627313"/>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50"/>
              <a:gd name="T130" fmla="*/ 0 h 1049"/>
              <a:gd name="T131" fmla="*/ 1050 w 1050"/>
              <a:gd name="T132" fmla="*/ 1049 h 10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noFill/>
          <a:ln w="22225" cmpd="sng">
            <a:solidFill>
              <a:srgbClr val="366B7E"/>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Oval 5"/>
          <p:cNvSpPr>
            <a:spLocks noChangeArrowheads="1"/>
          </p:cNvSpPr>
          <p:nvPr/>
        </p:nvSpPr>
        <p:spPr bwMode="auto">
          <a:xfrm>
            <a:off x="6072208" y="2863839"/>
            <a:ext cx="1822450" cy="1827213"/>
          </a:xfrm>
          <a:prstGeom prst="ellipse">
            <a:avLst/>
          </a:prstGeom>
          <a:noFill/>
          <a:ln w="22225">
            <a:solidFill>
              <a:srgbClr val="366B7E"/>
            </a:solidFill>
            <a:round/>
            <a:headEnd/>
            <a:tailEnd/>
          </a:ln>
        </p:spPr>
        <p:txBody>
          <a:bodyPr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b="1" kern="0" smtClean="0">
                <a:solidFill>
                  <a:sysClr val="windowText" lastClr="000000"/>
                </a:solidFill>
                <a:latin typeface="微软雅黑" pitchFamily="34" charset="-122"/>
                <a:ea typeface="微软雅黑" pitchFamily="34" charset="-122"/>
              </a:rPr>
              <a:t>工作</a:t>
            </a: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计划系统</a:t>
            </a:r>
            <a:endParaRPr kumimoji="0"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6" name="Freeform 6"/>
          <p:cNvSpPr>
            <a:spLocks/>
          </p:cNvSpPr>
          <p:nvPr/>
        </p:nvSpPr>
        <p:spPr bwMode="auto">
          <a:xfrm>
            <a:off x="7810520" y="1857364"/>
            <a:ext cx="1487488" cy="1487488"/>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7"/>
              <a:gd name="T154" fmla="*/ 0 h 638"/>
              <a:gd name="T155" fmla="*/ 637 w 637"/>
              <a:gd name="T156" fmla="*/ 638 h 6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noFill/>
          <a:ln w="22225" cmpd="sng">
            <a:solidFill>
              <a:srgbClr val="366B7E"/>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Oval 7"/>
          <p:cNvSpPr>
            <a:spLocks noChangeArrowheads="1"/>
          </p:cNvSpPr>
          <p:nvPr/>
        </p:nvSpPr>
        <p:spPr bwMode="auto">
          <a:xfrm>
            <a:off x="8105795" y="2155814"/>
            <a:ext cx="896938" cy="890588"/>
          </a:xfrm>
          <a:prstGeom prst="ellipse">
            <a:avLst/>
          </a:prstGeom>
          <a:noFill/>
          <a:ln w="22225">
            <a:solidFill>
              <a:srgbClr val="366B7E"/>
            </a:solidFill>
            <a:round/>
            <a:headEnd/>
            <a:tailEnd/>
          </a:ln>
        </p:spPr>
        <p:txBody>
          <a:bodyPr vert="horz" anchor="ctr" anchorCtr="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8" name="Freeform 8"/>
          <p:cNvSpPr>
            <a:spLocks/>
          </p:cNvSpPr>
          <p:nvPr/>
        </p:nvSpPr>
        <p:spPr bwMode="auto">
          <a:xfrm>
            <a:off x="3854470" y="1881177"/>
            <a:ext cx="2076450" cy="2081212"/>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08"/>
              <a:gd name="T187" fmla="*/ 0 h 810"/>
              <a:gd name="T188" fmla="*/ 808 w 808"/>
              <a:gd name="T189" fmla="*/ 810 h 81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noFill/>
          <a:ln w="22225" cmpd="sng">
            <a:solidFill>
              <a:srgbClr val="366B7E"/>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Oval 9"/>
          <p:cNvSpPr>
            <a:spLocks noChangeArrowheads="1"/>
          </p:cNvSpPr>
          <p:nvPr/>
        </p:nvSpPr>
        <p:spPr bwMode="auto">
          <a:xfrm>
            <a:off x="4202133" y="2232014"/>
            <a:ext cx="1377950" cy="1377950"/>
          </a:xfrm>
          <a:prstGeom prst="ellipse">
            <a:avLst/>
          </a:prstGeom>
          <a:noFill/>
          <a:ln w="22225">
            <a:solidFill>
              <a:srgbClr val="366B7E"/>
            </a:solidFill>
            <a:round/>
            <a:headEnd/>
            <a:tailEnd/>
          </a:ln>
        </p:spPr>
        <p:txBody>
          <a:bodyPr anchor="ctr"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预算系统</a:t>
            </a:r>
            <a:endParaRPr kumimoji="0"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nvGrpSpPr>
          <p:cNvPr id="2" name="组合 21"/>
          <p:cNvGrpSpPr/>
          <p:nvPr/>
        </p:nvGrpSpPr>
        <p:grpSpPr>
          <a:xfrm>
            <a:off x="3151208" y="5013176"/>
            <a:ext cx="4922837" cy="369332"/>
            <a:chOff x="1712640" y="5000636"/>
            <a:chExt cx="4922837" cy="369332"/>
          </a:xfrm>
        </p:grpSpPr>
        <p:sp>
          <p:nvSpPr>
            <p:cNvPr id="20" name="Freeform 10"/>
            <p:cNvSpPr>
              <a:spLocks/>
            </p:cNvSpPr>
            <p:nvPr/>
          </p:nvSpPr>
          <p:spPr bwMode="auto">
            <a:xfrm>
              <a:off x="1712640" y="5019824"/>
              <a:ext cx="4922837" cy="339725"/>
            </a:xfrm>
            <a:custGeom>
              <a:avLst/>
              <a:gdLst>
                <a:gd name="T0" fmla="*/ 0 w 3686"/>
                <a:gd name="T1" fmla="*/ 85 h 254"/>
                <a:gd name="T2" fmla="*/ 129 w 3686"/>
                <a:gd name="T3" fmla="*/ 85 h 254"/>
                <a:gd name="T4" fmla="*/ 185 w 3686"/>
                <a:gd name="T5" fmla="*/ 0 h 254"/>
                <a:gd name="T6" fmla="*/ 279 w 3686"/>
                <a:gd name="T7" fmla="*/ 0 h 254"/>
                <a:gd name="T8" fmla="*/ 336 w 3686"/>
                <a:gd name="T9" fmla="*/ 85 h 254"/>
                <a:gd name="T10" fmla="*/ 421 w 3686"/>
                <a:gd name="T11" fmla="*/ 85 h 254"/>
                <a:gd name="T12" fmla="*/ 477 w 3686"/>
                <a:gd name="T13" fmla="*/ 0 h 254"/>
                <a:gd name="T14" fmla="*/ 571 w 3686"/>
                <a:gd name="T15" fmla="*/ 0 h 254"/>
                <a:gd name="T16" fmla="*/ 629 w 3686"/>
                <a:gd name="T17" fmla="*/ 85 h 254"/>
                <a:gd name="T18" fmla="*/ 709 w 3686"/>
                <a:gd name="T19" fmla="*/ 85 h 254"/>
                <a:gd name="T20" fmla="*/ 764 w 3686"/>
                <a:gd name="T21" fmla="*/ 0 h 254"/>
                <a:gd name="T22" fmla="*/ 862 w 3686"/>
                <a:gd name="T23" fmla="*/ 0 h 254"/>
                <a:gd name="T24" fmla="*/ 916 w 3686"/>
                <a:gd name="T25" fmla="*/ 85 h 254"/>
                <a:gd name="T26" fmla="*/ 1001 w 3686"/>
                <a:gd name="T27" fmla="*/ 85 h 254"/>
                <a:gd name="T28" fmla="*/ 1058 w 3686"/>
                <a:gd name="T29" fmla="*/ 0 h 254"/>
                <a:gd name="T30" fmla="*/ 1154 w 3686"/>
                <a:gd name="T31" fmla="*/ 0 h 254"/>
                <a:gd name="T32" fmla="*/ 1208 w 3686"/>
                <a:gd name="T33" fmla="*/ 85 h 254"/>
                <a:gd name="T34" fmla="*/ 1299 w 3686"/>
                <a:gd name="T35" fmla="*/ 85 h 254"/>
                <a:gd name="T36" fmla="*/ 1353 w 3686"/>
                <a:gd name="T37" fmla="*/ 0 h 254"/>
                <a:gd name="T38" fmla="*/ 1449 w 3686"/>
                <a:gd name="T39" fmla="*/ 0 h 254"/>
                <a:gd name="T40" fmla="*/ 1507 w 3686"/>
                <a:gd name="T41" fmla="*/ 85 h 254"/>
                <a:gd name="T42" fmla="*/ 1591 w 3686"/>
                <a:gd name="T43" fmla="*/ 85 h 254"/>
                <a:gd name="T44" fmla="*/ 1645 w 3686"/>
                <a:gd name="T45" fmla="*/ 0 h 254"/>
                <a:gd name="T46" fmla="*/ 1743 w 3686"/>
                <a:gd name="T47" fmla="*/ 0 h 254"/>
                <a:gd name="T48" fmla="*/ 1799 w 3686"/>
                <a:gd name="T49" fmla="*/ 85 h 254"/>
                <a:gd name="T50" fmla="*/ 1890 w 3686"/>
                <a:gd name="T51" fmla="*/ 85 h 254"/>
                <a:gd name="T52" fmla="*/ 1946 w 3686"/>
                <a:gd name="T53" fmla="*/ 0 h 254"/>
                <a:gd name="T54" fmla="*/ 2044 w 3686"/>
                <a:gd name="T55" fmla="*/ 0 h 254"/>
                <a:gd name="T56" fmla="*/ 2099 w 3686"/>
                <a:gd name="T57" fmla="*/ 85 h 254"/>
                <a:gd name="T58" fmla="*/ 2184 w 3686"/>
                <a:gd name="T59" fmla="*/ 85 h 254"/>
                <a:gd name="T60" fmla="*/ 2240 w 3686"/>
                <a:gd name="T61" fmla="*/ 0 h 254"/>
                <a:gd name="T62" fmla="*/ 2336 w 3686"/>
                <a:gd name="T63" fmla="*/ 0 h 254"/>
                <a:gd name="T64" fmla="*/ 2391 w 3686"/>
                <a:gd name="T65" fmla="*/ 85 h 254"/>
                <a:gd name="T66" fmla="*/ 2472 w 3686"/>
                <a:gd name="T67" fmla="*/ 85 h 254"/>
                <a:gd name="T68" fmla="*/ 2529 w 3686"/>
                <a:gd name="T69" fmla="*/ 0 h 254"/>
                <a:gd name="T70" fmla="*/ 2623 w 3686"/>
                <a:gd name="T71" fmla="*/ 0 h 254"/>
                <a:gd name="T72" fmla="*/ 2681 w 3686"/>
                <a:gd name="T73" fmla="*/ 85 h 254"/>
                <a:gd name="T74" fmla="*/ 2765 w 3686"/>
                <a:gd name="T75" fmla="*/ 85 h 254"/>
                <a:gd name="T76" fmla="*/ 2821 w 3686"/>
                <a:gd name="T77" fmla="*/ 0 h 254"/>
                <a:gd name="T78" fmla="*/ 2917 w 3686"/>
                <a:gd name="T79" fmla="*/ 0 h 254"/>
                <a:gd name="T80" fmla="*/ 2973 w 3686"/>
                <a:gd name="T81" fmla="*/ 85 h 254"/>
                <a:gd name="T82" fmla="*/ 3062 w 3686"/>
                <a:gd name="T83" fmla="*/ 85 h 254"/>
                <a:gd name="T84" fmla="*/ 3118 w 3686"/>
                <a:gd name="T85" fmla="*/ 0 h 254"/>
                <a:gd name="T86" fmla="*/ 3214 w 3686"/>
                <a:gd name="T87" fmla="*/ 0 h 254"/>
                <a:gd name="T88" fmla="*/ 3269 w 3686"/>
                <a:gd name="T89" fmla="*/ 85 h 254"/>
                <a:gd name="T90" fmla="*/ 3356 w 3686"/>
                <a:gd name="T91" fmla="*/ 85 h 254"/>
                <a:gd name="T92" fmla="*/ 3410 w 3686"/>
                <a:gd name="T93" fmla="*/ 0 h 254"/>
                <a:gd name="T94" fmla="*/ 3506 w 3686"/>
                <a:gd name="T95" fmla="*/ 0 h 254"/>
                <a:gd name="T96" fmla="*/ 3561 w 3686"/>
                <a:gd name="T97" fmla="*/ 85 h 254"/>
                <a:gd name="T98" fmla="*/ 3686 w 3686"/>
                <a:gd name="T99" fmla="*/ 85 h 254"/>
                <a:gd name="T100" fmla="*/ 3686 w 3686"/>
                <a:gd name="T101" fmla="*/ 254 h 254"/>
                <a:gd name="T102" fmla="*/ 0 w 3686"/>
                <a:gd name="T103" fmla="*/ 254 h 254"/>
                <a:gd name="T104" fmla="*/ 0 w 3686"/>
                <a:gd name="T105" fmla="*/ 85 h 25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686"/>
                <a:gd name="T160" fmla="*/ 0 h 254"/>
                <a:gd name="T161" fmla="*/ 3686 w 3686"/>
                <a:gd name="T162" fmla="*/ 254 h 25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686" h="254">
                  <a:moveTo>
                    <a:pt x="0" y="85"/>
                  </a:moveTo>
                  <a:lnTo>
                    <a:pt x="129" y="85"/>
                  </a:lnTo>
                  <a:lnTo>
                    <a:pt x="185" y="0"/>
                  </a:lnTo>
                  <a:lnTo>
                    <a:pt x="279" y="0"/>
                  </a:lnTo>
                  <a:lnTo>
                    <a:pt x="336" y="85"/>
                  </a:lnTo>
                  <a:lnTo>
                    <a:pt x="421" y="85"/>
                  </a:lnTo>
                  <a:lnTo>
                    <a:pt x="477" y="0"/>
                  </a:lnTo>
                  <a:lnTo>
                    <a:pt x="571" y="0"/>
                  </a:lnTo>
                  <a:lnTo>
                    <a:pt x="629" y="85"/>
                  </a:lnTo>
                  <a:lnTo>
                    <a:pt x="709" y="85"/>
                  </a:lnTo>
                  <a:lnTo>
                    <a:pt x="764" y="0"/>
                  </a:lnTo>
                  <a:lnTo>
                    <a:pt x="862" y="0"/>
                  </a:lnTo>
                  <a:lnTo>
                    <a:pt x="916" y="85"/>
                  </a:lnTo>
                  <a:lnTo>
                    <a:pt x="1001" y="85"/>
                  </a:lnTo>
                  <a:lnTo>
                    <a:pt x="1058" y="0"/>
                  </a:lnTo>
                  <a:lnTo>
                    <a:pt x="1154" y="0"/>
                  </a:lnTo>
                  <a:lnTo>
                    <a:pt x="1208" y="85"/>
                  </a:lnTo>
                  <a:lnTo>
                    <a:pt x="1299" y="85"/>
                  </a:lnTo>
                  <a:lnTo>
                    <a:pt x="1353" y="0"/>
                  </a:lnTo>
                  <a:lnTo>
                    <a:pt x="1449" y="0"/>
                  </a:lnTo>
                  <a:lnTo>
                    <a:pt x="1507" y="85"/>
                  </a:lnTo>
                  <a:lnTo>
                    <a:pt x="1591" y="85"/>
                  </a:lnTo>
                  <a:lnTo>
                    <a:pt x="1645" y="0"/>
                  </a:lnTo>
                  <a:lnTo>
                    <a:pt x="1743" y="0"/>
                  </a:lnTo>
                  <a:lnTo>
                    <a:pt x="1799" y="85"/>
                  </a:lnTo>
                  <a:lnTo>
                    <a:pt x="1890" y="85"/>
                  </a:lnTo>
                  <a:lnTo>
                    <a:pt x="1946" y="0"/>
                  </a:lnTo>
                  <a:lnTo>
                    <a:pt x="2044" y="0"/>
                  </a:lnTo>
                  <a:lnTo>
                    <a:pt x="2099" y="85"/>
                  </a:lnTo>
                  <a:lnTo>
                    <a:pt x="2184" y="85"/>
                  </a:lnTo>
                  <a:lnTo>
                    <a:pt x="2240" y="0"/>
                  </a:lnTo>
                  <a:lnTo>
                    <a:pt x="2336" y="0"/>
                  </a:lnTo>
                  <a:lnTo>
                    <a:pt x="2391" y="85"/>
                  </a:lnTo>
                  <a:lnTo>
                    <a:pt x="2472" y="85"/>
                  </a:lnTo>
                  <a:lnTo>
                    <a:pt x="2529" y="0"/>
                  </a:lnTo>
                  <a:lnTo>
                    <a:pt x="2623" y="0"/>
                  </a:lnTo>
                  <a:lnTo>
                    <a:pt x="2681" y="85"/>
                  </a:lnTo>
                  <a:lnTo>
                    <a:pt x="2765" y="85"/>
                  </a:lnTo>
                  <a:lnTo>
                    <a:pt x="2821" y="0"/>
                  </a:lnTo>
                  <a:lnTo>
                    <a:pt x="2917" y="0"/>
                  </a:lnTo>
                  <a:lnTo>
                    <a:pt x="2973" y="85"/>
                  </a:lnTo>
                  <a:lnTo>
                    <a:pt x="3062" y="85"/>
                  </a:lnTo>
                  <a:lnTo>
                    <a:pt x="3118" y="0"/>
                  </a:lnTo>
                  <a:lnTo>
                    <a:pt x="3214" y="0"/>
                  </a:lnTo>
                  <a:lnTo>
                    <a:pt x="3269" y="85"/>
                  </a:lnTo>
                  <a:lnTo>
                    <a:pt x="3356" y="85"/>
                  </a:lnTo>
                  <a:lnTo>
                    <a:pt x="3410" y="0"/>
                  </a:lnTo>
                  <a:lnTo>
                    <a:pt x="3506" y="0"/>
                  </a:lnTo>
                  <a:lnTo>
                    <a:pt x="3561" y="85"/>
                  </a:lnTo>
                  <a:lnTo>
                    <a:pt x="3686" y="85"/>
                  </a:lnTo>
                  <a:lnTo>
                    <a:pt x="3686" y="254"/>
                  </a:lnTo>
                  <a:lnTo>
                    <a:pt x="0" y="254"/>
                  </a:lnTo>
                  <a:lnTo>
                    <a:pt x="0" y="85"/>
                  </a:lnTo>
                  <a:close/>
                </a:path>
              </a:pathLst>
            </a:custGeom>
            <a:noFill/>
            <a:ln w="22225" cmpd="sng">
              <a:solidFill>
                <a:srgbClr val="366B7E"/>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TextBox 20"/>
            <p:cNvSpPr txBox="1"/>
            <p:nvPr/>
          </p:nvSpPr>
          <p:spPr>
            <a:xfrm>
              <a:off x="3524240" y="5000636"/>
              <a:ext cx="2093843"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战           </a:t>
              </a:r>
              <a:r>
                <a:rPr lang="zh-CN" altLang="en-US" b="1" smtClean="0">
                  <a:latin typeface="微软雅黑" pitchFamily="34" charset="-122"/>
                  <a:ea typeface="微软雅黑" pitchFamily="34" charset="-122"/>
                </a:rPr>
                <a:t>略          </a:t>
              </a:r>
              <a:endParaRPr lang="zh-CN" altLang="en-US" b="1" dirty="0">
                <a:latin typeface="微软雅黑" pitchFamily="34" charset="-122"/>
                <a:ea typeface="微软雅黑" pitchFamily="34" charset="-122"/>
              </a:endParaRPr>
            </a:p>
          </p:txBody>
        </p:sp>
      </p:grpSp>
      <p:sp>
        <p:nvSpPr>
          <p:cNvPr id="22" name="TextBox 21"/>
          <p:cNvSpPr txBox="1"/>
          <p:nvPr/>
        </p:nvSpPr>
        <p:spPr>
          <a:xfrm>
            <a:off x="238092" y="1928802"/>
            <a:ext cx="2567290" cy="3782895"/>
          </a:xfrm>
          <a:prstGeom prst="rect">
            <a:avLst/>
          </a:prstGeom>
          <a:noFill/>
        </p:spPr>
        <p:txBody>
          <a:bodyPr wrap="square" rtlCol="0">
            <a:spAutoFit/>
          </a:bodyPr>
          <a:lstStyle/>
          <a:p>
            <a:pPr>
              <a:lnSpc>
                <a:spcPct val="150000"/>
              </a:lnSpc>
            </a:pPr>
            <a:r>
              <a:rPr lang="zh-CN" altLang="en-US" smtClean="0">
                <a:latin typeface="微软雅黑" pitchFamily="34" charset="-122"/>
                <a:ea typeface="微软雅黑" pitchFamily="34" charset="-122"/>
              </a:rPr>
              <a:t>宇通强调战略、工作计划、绩效和预算的”一体化“，以战略为源头，以计划分解为主干，以绩效管理为拉动，以预算分配为支撑，三个系统同根同源、殊途同归，都是为了保证战略的落地和战略目标的实现</a:t>
            </a:r>
            <a:endParaRPr lang="zh-CN" altLang="en-US" dirty="0">
              <a:latin typeface="微软雅黑" pitchFamily="34" charset="-122"/>
              <a:ea typeface="微软雅黑" pitchFamily="34" charset="-122"/>
            </a:endParaRPr>
          </a:p>
        </p:txBody>
      </p:sp>
      <p:sp>
        <p:nvSpPr>
          <p:cNvPr id="23" name="矩形 22"/>
          <p:cNvSpPr/>
          <p:nvPr/>
        </p:nvSpPr>
        <p:spPr>
          <a:xfrm>
            <a:off x="8024834" y="2428868"/>
            <a:ext cx="1107996" cy="369332"/>
          </a:xfrm>
          <a:prstGeom prst="rect">
            <a:avLst/>
          </a:prstGeom>
        </p:spPr>
        <p:txBody>
          <a:bodyPr wrap="none">
            <a:spAutoFit/>
          </a:bodyPr>
          <a:lstStyle/>
          <a:p>
            <a:pPr lvl="0">
              <a:defRPr/>
            </a:pPr>
            <a:r>
              <a:rPr lang="zh-CN" altLang="en-US" b="1" kern="0" smtClean="0">
                <a:solidFill>
                  <a:sysClr val="windowText" lastClr="000000"/>
                </a:solidFill>
                <a:latin typeface="微软雅黑" pitchFamily="34" charset="-122"/>
                <a:ea typeface="微软雅黑" pitchFamily="34" charset="-122"/>
              </a:rPr>
              <a:t>绩效系统</a:t>
            </a:r>
            <a:endParaRPr lang="zh-CN" altLang="en-US" b="1" kern="0" dirty="0" smtClean="0">
              <a:solidFill>
                <a:sysClr val="windowText" lastClr="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127</a:t>
            </a:fld>
            <a:endParaRPr lang="en-US" altLang="zh-CN" dirty="0"/>
          </a:p>
        </p:txBody>
      </p:sp>
      <p:sp>
        <p:nvSpPr>
          <p:cNvPr id="3" name="TextBox 2"/>
          <p:cNvSpPr txBox="1"/>
          <p:nvPr/>
        </p:nvSpPr>
        <p:spPr>
          <a:xfrm>
            <a:off x="238092" y="1000108"/>
            <a:ext cx="9358378" cy="3816429"/>
          </a:xfrm>
          <a:prstGeom prst="rect">
            <a:avLst/>
          </a:prstGeom>
          <a:noFill/>
        </p:spPr>
        <p:txBody>
          <a:bodyPr wrap="square" rtlCol="0">
            <a:spAutoFit/>
          </a:bodyPr>
          <a:lstStyle/>
          <a:p>
            <a:pPr>
              <a:spcBef>
                <a:spcPts val="600"/>
              </a:spcBef>
              <a:spcAft>
                <a:spcPts val="600"/>
              </a:spcAft>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、了解基本的战略框架，理解“使命、愿景、目标、举措、价值观”等基本概念和相互关系；</a:t>
            </a:r>
            <a:endParaRPr lang="en-US" altLang="zh-CN" sz="2400" dirty="0" smtClean="0">
              <a:latin typeface="微软雅黑" pitchFamily="34" charset="-122"/>
              <a:ea typeface="微软雅黑" pitchFamily="34" charset="-122"/>
            </a:endParaRPr>
          </a:p>
          <a:p>
            <a:pPr>
              <a:spcBef>
                <a:spcPts val="600"/>
              </a:spcBef>
              <a:spcAft>
                <a:spcPts val="600"/>
              </a:spcAft>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、理解什么是好的举措，什么是不好的举措；</a:t>
            </a:r>
            <a:endParaRPr lang="en-US" altLang="zh-CN" sz="2400" dirty="0" smtClean="0">
              <a:latin typeface="微软雅黑" pitchFamily="34" charset="-122"/>
              <a:ea typeface="微软雅黑" pitchFamily="34" charset="-122"/>
            </a:endParaRPr>
          </a:p>
          <a:p>
            <a:pPr>
              <a:spcBef>
                <a:spcPts val="600"/>
              </a:spcBef>
              <a:spcAft>
                <a:spcPts val="600"/>
              </a:spcAft>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、了解战略分析的一般过程：宏观（</a:t>
            </a:r>
            <a:r>
              <a:rPr lang="en-US" altLang="zh-CN" sz="2400" dirty="0" smtClean="0">
                <a:latin typeface="微软雅黑" pitchFamily="34" charset="-122"/>
                <a:ea typeface="微软雅黑" pitchFamily="34" charset="-122"/>
              </a:rPr>
              <a:t>PEST</a:t>
            </a:r>
            <a:r>
              <a:rPr lang="zh-CN" altLang="en-US" sz="2400" dirty="0" smtClean="0">
                <a:latin typeface="微软雅黑" pitchFamily="34" charset="-122"/>
                <a:ea typeface="微软雅黑" pitchFamily="34" charset="-122"/>
              </a:rPr>
              <a:t>）、产业（五力分析）、内部分析（价值链分析、对标分析）。</a:t>
            </a:r>
            <a:endParaRPr lang="en-US" altLang="zh-CN" sz="2400" dirty="0" smtClean="0">
              <a:latin typeface="微软雅黑" pitchFamily="34" charset="-122"/>
              <a:ea typeface="微软雅黑" pitchFamily="34" charset="-122"/>
            </a:endParaRPr>
          </a:p>
          <a:p>
            <a:pPr>
              <a:spcBef>
                <a:spcPts val="600"/>
              </a:spcBef>
              <a:spcAft>
                <a:spcPts val="600"/>
              </a:spcAft>
            </a:pPr>
            <a:r>
              <a:rPr lang="en-US" altLang="zh-CN" sz="2400" dirty="0" smtClean="0">
                <a:latin typeface="微软雅黑" pitchFamily="34" charset="-122"/>
                <a:ea typeface="微软雅黑" pitchFamily="34" charset="-122"/>
              </a:rPr>
              <a:t>4</a:t>
            </a:r>
            <a:r>
              <a:rPr lang="zh-CN" altLang="en-US" sz="2400" dirty="0" smtClean="0">
                <a:latin typeface="微软雅黑" pitchFamily="34" charset="-122"/>
                <a:ea typeface="微软雅黑" pitchFamily="34" charset="-122"/>
              </a:rPr>
              <a:t>、了解战略决策模型（</a:t>
            </a:r>
            <a:r>
              <a:rPr lang="en-US" altLang="zh-CN" sz="2400" dirty="0" smtClean="0">
                <a:latin typeface="微软雅黑" pitchFamily="34" charset="-122"/>
                <a:ea typeface="微软雅黑" pitchFamily="34" charset="-122"/>
              </a:rPr>
              <a:t>SWOT</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spcBef>
                <a:spcPts val="600"/>
              </a:spcBef>
              <a:spcAft>
                <a:spcPts val="600"/>
              </a:spcAft>
            </a:pPr>
            <a:r>
              <a:rPr lang="en-US" altLang="zh-CN" sz="2400" dirty="0" smtClean="0">
                <a:latin typeface="微软雅黑" pitchFamily="34" charset="-122"/>
                <a:ea typeface="微软雅黑" pitchFamily="34" charset="-122"/>
              </a:rPr>
              <a:t>5</a:t>
            </a:r>
            <a:r>
              <a:rPr lang="zh-CN" altLang="en-US" sz="2400" dirty="0" smtClean="0">
                <a:latin typeface="微软雅黑" pitchFamily="34" charset="-122"/>
                <a:ea typeface="微软雅黑" pitchFamily="34" charset="-122"/>
              </a:rPr>
              <a:t>、了解制定战略规划的一般程序和简要程序（头脑风暴法）</a:t>
            </a:r>
            <a:endParaRPr lang="en-US" altLang="zh-CN" sz="2400" dirty="0" smtClean="0">
              <a:latin typeface="微软雅黑" pitchFamily="34" charset="-122"/>
              <a:ea typeface="微软雅黑" pitchFamily="34" charset="-122"/>
            </a:endParaRPr>
          </a:p>
          <a:p>
            <a:pPr>
              <a:spcBef>
                <a:spcPts val="600"/>
              </a:spcBef>
              <a:spcAft>
                <a:spcPts val="600"/>
              </a:spcAft>
            </a:pPr>
            <a:r>
              <a:rPr lang="en-US" altLang="zh-CN" sz="2400" dirty="0" smtClean="0">
                <a:latin typeface="微软雅黑" pitchFamily="34" charset="-122"/>
                <a:ea typeface="微软雅黑" pitchFamily="34" charset="-122"/>
              </a:rPr>
              <a:t>6</a:t>
            </a:r>
            <a:r>
              <a:rPr lang="zh-CN" altLang="en-US" sz="2400" dirty="0" smtClean="0">
                <a:latin typeface="微软雅黑" pitchFamily="34" charset="-122"/>
                <a:ea typeface="微软雅黑" pitchFamily="34" charset="-122"/>
              </a:rPr>
              <a:t>、掌握一盯六看表用法</a:t>
            </a:r>
            <a:endParaRPr lang="en-US" altLang="zh-CN" sz="2400" dirty="0" smtClean="0">
              <a:latin typeface="微软雅黑" pitchFamily="34" charset="-122"/>
              <a:ea typeface="微软雅黑" pitchFamily="34" charset="-122"/>
            </a:endParaRPr>
          </a:p>
        </p:txBody>
      </p:sp>
      <p:sp>
        <p:nvSpPr>
          <p:cNvPr id="5" name="TextBox 4"/>
          <p:cNvSpPr txBox="1"/>
          <p:nvPr/>
        </p:nvSpPr>
        <p:spPr>
          <a:xfrm>
            <a:off x="166654" y="214290"/>
            <a:ext cx="1415772"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总体总结</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128</a:t>
            </a:fld>
            <a:endParaRPr lang="en-US" altLang="zh-CN" dirty="0"/>
          </a:p>
        </p:txBody>
      </p:sp>
      <p:sp>
        <p:nvSpPr>
          <p:cNvPr id="100" name="TextBox 99"/>
          <p:cNvSpPr txBox="1"/>
          <p:nvPr/>
        </p:nvSpPr>
        <p:spPr>
          <a:xfrm>
            <a:off x="166654" y="214290"/>
            <a:ext cx="1415772"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课后作业</a:t>
            </a:r>
          </a:p>
        </p:txBody>
      </p:sp>
      <p:sp>
        <p:nvSpPr>
          <p:cNvPr id="101" name="TextBox 100"/>
          <p:cNvSpPr txBox="1"/>
          <p:nvPr/>
        </p:nvSpPr>
        <p:spPr>
          <a:xfrm>
            <a:off x="488504" y="1556792"/>
            <a:ext cx="8496944" cy="1569660"/>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运用战略的方法，制定某项业务发展规划，包括使命、愿景、目标、策略、举措和价值观，并简单展示分析过程。</a:t>
            </a:r>
            <a:endParaRPr lang="en-US" altLang="zh-CN" sz="2400" b="1" dirty="0" smtClean="0">
              <a:latin typeface="微软雅黑" pitchFamily="34" charset="-122"/>
              <a:ea typeface="微软雅黑" pitchFamily="34" charset="-122"/>
            </a:endParaRPr>
          </a:p>
          <a:p>
            <a:endParaRPr lang="en-US" altLang="zh-CN" sz="2400" b="1" dirty="0">
              <a:latin typeface="微软雅黑" pitchFamily="34" charset="-122"/>
              <a:ea typeface="微软雅黑" pitchFamily="34" charset="-122"/>
            </a:endParaRPr>
          </a:p>
          <a:p>
            <a:endParaRPr lang="en-US" altLang="zh-CN" sz="2400" b="1" dirty="0" smtClean="0">
              <a:latin typeface="微软雅黑" pitchFamily="34" charset="-122"/>
              <a:ea typeface="微软雅黑" pitchFamily="34" charset="-122"/>
            </a:endParaRPr>
          </a:p>
        </p:txBody>
      </p:sp>
      <p:sp>
        <p:nvSpPr>
          <p:cNvPr id="5" name="TextBox 4"/>
          <p:cNvSpPr txBox="1"/>
          <p:nvPr/>
        </p:nvSpPr>
        <p:spPr>
          <a:xfrm>
            <a:off x="1452538" y="2928934"/>
            <a:ext cx="4339650" cy="2308324"/>
          </a:xfrm>
          <a:prstGeom prst="rect">
            <a:avLst/>
          </a:prstGeom>
          <a:noFill/>
        </p:spPr>
        <p:txBody>
          <a:bodyPr wrap="none" rtlCol="0">
            <a:spAutoFit/>
          </a:bodyPr>
          <a:lstStyle/>
          <a:p>
            <a:r>
              <a:rPr lang="zh-CN" altLang="en-US" dirty="0" smtClean="0">
                <a:latin typeface="微软雅黑" pitchFamily="34" charset="-122"/>
                <a:ea typeface="微软雅黑" pitchFamily="34" charset="-122"/>
              </a:rPr>
              <a:t>比如：</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房车业务</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环卫机械</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新能源物流车</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t>
            </a: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或者，做一份个人的五年战略规划也可以</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30028362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13</a:t>
            </a:fld>
            <a:endParaRPr lang="en-US" altLang="zh-CN" dirty="0"/>
          </a:p>
        </p:txBody>
      </p:sp>
      <p:grpSp>
        <p:nvGrpSpPr>
          <p:cNvPr id="23" name="组合 22"/>
          <p:cNvGrpSpPr/>
          <p:nvPr/>
        </p:nvGrpSpPr>
        <p:grpSpPr>
          <a:xfrm>
            <a:off x="1537707" y="1828238"/>
            <a:ext cx="7358693" cy="4496081"/>
            <a:chOff x="1785307" y="1523719"/>
            <a:chExt cx="7358693" cy="4496081"/>
          </a:xfrm>
        </p:grpSpPr>
        <p:sp>
          <p:nvSpPr>
            <p:cNvPr id="3" name="Rectangle 2"/>
            <p:cNvSpPr>
              <a:spLocks noChangeArrowheads="1"/>
            </p:cNvSpPr>
            <p:nvPr/>
          </p:nvSpPr>
          <p:spPr bwMode="auto">
            <a:xfrm>
              <a:off x="2838450" y="1600200"/>
              <a:ext cx="1524000" cy="838200"/>
            </a:xfrm>
            <a:prstGeom prst="rect">
              <a:avLst/>
            </a:prstGeom>
            <a:solidFill>
              <a:srgbClr val="FFFF66"/>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FF66">
                        <a:gamma/>
                        <a:shade val="60000"/>
                        <a:invGamma/>
                      </a:srgbClr>
                    </a:outerShdw>
                  </a:effectLst>
                </a14:hiddenEffects>
              </a:ext>
            </a:extLst>
          </p:spPr>
          <p:txBody>
            <a:bodyPr wrap="none" anchor="ctr"/>
            <a:lstStyle/>
            <a:p>
              <a:pPr algn="ctr">
                <a:spcBef>
                  <a:spcPct val="20000"/>
                </a:spcBef>
                <a:buSzPct val="43000"/>
                <a:buFont typeface="Monotype Sorts" pitchFamily="2" charset="2"/>
                <a:buNone/>
              </a:pPr>
              <a:r>
                <a:rPr lang="zh-CN" altLang="en-US" sz="2000">
                  <a:solidFill>
                    <a:schemeClr val="tx1"/>
                  </a:solidFill>
                  <a:latin typeface="Times New Roman" pitchFamily="18" charset="0"/>
                </a:rPr>
                <a:t>消费者盈余</a:t>
              </a:r>
            </a:p>
          </p:txBody>
        </p:sp>
        <p:sp>
          <p:nvSpPr>
            <p:cNvPr id="4" name="Rectangle 3"/>
            <p:cNvSpPr>
              <a:spLocks noChangeArrowheads="1"/>
            </p:cNvSpPr>
            <p:nvPr/>
          </p:nvSpPr>
          <p:spPr bwMode="auto">
            <a:xfrm>
              <a:off x="2838450" y="2438400"/>
              <a:ext cx="1524000" cy="2133600"/>
            </a:xfrm>
            <a:prstGeom prst="rect">
              <a:avLst/>
            </a:prstGeom>
            <a:solidFill>
              <a:srgbClr val="FFFFCC"/>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FFCC">
                        <a:gamma/>
                        <a:shade val="60000"/>
                        <a:invGamma/>
                      </a:srgbClr>
                    </a:outerShdw>
                  </a:effectLst>
                </a14:hiddenEffects>
              </a:ext>
            </a:extLst>
          </p:spPr>
          <p:txBody>
            <a:bodyPr wrap="none" anchor="ctr"/>
            <a:lstStyle/>
            <a:p>
              <a:endParaRPr lang="zh-CN" altLang="en-US"/>
            </a:p>
          </p:txBody>
        </p:sp>
        <p:sp>
          <p:nvSpPr>
            <p:cNvPr id="5" name="Rectangle 4"/>
            <p:cNvSpPr>
              <a:spLocks noChangeArrowheads="1"/>
            </p:cNvSpPr>
            <p:nvPr/>
          </p:nvSpPr>
          <p:spPr bwMode="auto">
            <a:xfrm>
              <a:off x="2838450" y="1600200"/>
              <a:ext cx="1524000" cy="42672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3300"/>
                  </a:solidFill>
                </a14:hiddenFill>
              </a:ext>
              <a:ext uri="{AF507438-7753-43E0-B8FC-AC1667EBCBE1}">
                <a14:hiddenEffects xmlns:a14="http://schemas.microsoft.com/office/drawing/2010/main" xmlns="">
                  <a:effectLst>
                    <a:outerShdw dist="17961" dir="2700000" algn="ctr" rotWithShape="0">
                      <a:schemeClr val="tx1">
                        <a:gamma/>
                        <a:shade val="60000"/>
                        <a:invGamma/>
                      </a:schemeClr>
                    </a:outerShdw>
                  </a:effectLst>
                </a14:hiddenEffects>
              </a:ext>
            </a:extLst>
          </p:spPr>
          <p:txBody>
            <a:bodyPr wrap="none" anchor="ctr"/>
            <a:lstStyle/>
            <a:p>
              <a:endParaRPr lang="zh-CN" altLang="en-US"/>
            </a:p>
          </p:txBody>
        </p:sp>
        <p:sp>
          <p:nvSpPr>
            <p:cNvPr id="6" name="Text Box 5"/>
            <p:cNvSpPr txBox="1">
              <a:spLocks noChangeArrowheads="1"/>
            </p:cNvSpPr>
            <p:nvPr/>
          </p:nvSpPr>
          <p:spPr bwMode="auto">
            <a:xfrm>
              <a:off x="1785307" y="1523719"/>
              <a:ext cx="1600200" cy="457200"/>
            </a:xfrm>
            <a:prstGeom prst="rect">
              <a:avLst/>
            </a:prstGeom>
            <a:noFill/>
            <a:ln>
              <a:noFill/>
            </a:ln>
            <a:effectLst/>
            <a:extLst>
              <a:ext uri="{909E8E84-426E-40DD-AFC4-6F175D3DCCD1}">
                <a14:hiddenFill xmlns:a14="http://schemas.microsoft.com/office/drawing/2010/main" xmlns="">
                  <a:solidFill>
                    <a:srgbClr val="FF33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3300">
                        <a:gamma/>
                        <a:shade val="60000"/>
                        <a:invGamma/>
                      </a:srgbClr>
                    </a:outerShdw>
                  </a:effectLst>
                </a14:hiddenEffects>
              </a:ext>
            </a:extLst>
          </p:spPr>
          <p:txBody>
            <a:bodyPr>
              <a:spAutoFit/>
            </a:bodyPr>
            <a:lstStyle/>
            <a:p>
              <a:pPr>
                <a:spcBef>
                  <a:spcPct val="20000"/>
                </a:spcBef>
                <a:buSzPct val="43000"/>
                <a:buFont typeface="Monotype Sorts" pitchFamily="2" charset="2"/>
                <a:buNone/>
              </a:pPr>
              <a:r>
                <a:rPr lang="zh-CN" altLang="en-US" sz="2400" dirty="0">
                  <a:latin typeface="Times New Roman" pitchFamily="18" charset="0"/>
                </a:rPr>
                <a:t>利益</a:t>
              </a:r>
            </a:p>
          </p:txBody>
        </p:sp>
        <p:sp>
          <p:nvSpPr>
            <p:cNvPr id="7" name="Line 6"/>
            <p:cNvSpPr>
              <a:spLocks noChangeShapeType="1"/>
            </p:cNvSpPr>
            <p:nvPr/>
          </p:nvSpPr>
          <p:spPr bwMode="auto">
            <a:xfrm>
              <a:off x="2819400" y="2438400"/>
              <a:ext cx="15240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7961" dir="2700000" algn="ctr" rotWithShape="0">
                      <a:schemeClr val="tx1">
                        <a:gamma/>
                        <a:shade val="60000"/>
                        <a:invGamma/>
                      </a:schemeClr>
                    </a:outerShdw>
                  </a:effectLst>
                </a14:hiddenEffects>
              </a:ext>
            </a:extLst>
          </p:spPr>
          <p:txBody>
            <a:bodyPr wrap="none" anchor="ctr"/>
            <a:lstStyle/>
            <a:p>
              <a:endParaRPr lang="zh-CN" altLang="en-US"/>
            </a:p>
          </p:txBody>
        </p:sp>
        <p:sp>
          <p:nvSpPr>
            <p:cNvPr id="8" name="Line 7"/>
            <p:cNvSpPr>
              <a:spLocks noChangeShapeType="1"/>
            </p:cNvSpPr>
            <p:nvPr/>
          </p:nvSpPr>
          <p:spPr bwMode="auto">
            <a:xfrm>
              <a:off x="2819400" y="4572000"/>
              <a:ext cx="152400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7961" dir="2700000" algn="ctr" rotWithShape="0">
                      <a:schemeClr val="tx1">
                        <a:gamma/>
                        <a:shade val="60000"/>
                        <a:invGamma/>
                      </a:schemeClr>
                    </a:outerShdw>
                  </a:effectLst>
                </a14:hiddenEffects>
              </a:ext>
            </a:extLst>
          </p:spPr>
          <p:txBody>
            <a:bodyPr wrap="none" anchor="ctr"/>
            <a:lstStyle/>
            <a:p>
              <a:endParaRPr lang="zh-CN" altLang="en-US"/>
            </a:p>
          </p:txBody>
        </p:sp>
        <p:sp>
          <p:nvSpPr>
            <p:cNvPr id="9" name="Text Box 8"/>
            <p:cNvSpPr txBox="1">
              <a:spLocks noChangeArrowheads="1"/>
            </p:cNvSpPr>
            <p:nvPr/>
          </p:nvSpPr>
          <p:spPr bwMode="auto">
            <a:xfrm>
              <a:off x="4800600" y="1676400"/>
              <a:ext cx="1885950" cy="822325"/>
            </a:xfrm>
            <a:prstGeom prst="rect">
              <a:avLst/>
            </a:prstGeom>
            <a:noFill/>
            <a:ln>
              <a:noFill/>
            </a:ln>
            <a:effectLst/>
            <a:extLst>
              <a:ext uri="{909E8E84-426E-40DD-AFC4-6F175D3DCCD1}">
                <a14:hiddenFill xmlns:a14="http://schemas.microsoft.com/office/drawing/2010/main" xmlns="">
                  <a:solidFill>
                    <a:srgbClr val="FF33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3300">
                        <a:gamma/>
                        <a:shade val="60000"/>
                        <a:invGamma/>
                      </a:srgbClr>
                    </a:outerShdw>
                  </a:effectLst>
                </a14:hiddenEffects>
              </a:ext>
            </a:extLst>
          </p:spPr>
          <p:txBody>
            <a:bodyPr>
              <a:spAutoFit/>
            </a:bodyPr>
            <a:lstStyle/>
            <a:p>
              <a:pPr algn="ctr">
                <a:spcBef>
                  <a:spcPct val="50000"/>
                </a:spcBef>
                <a:buSzPct val="43000"/>
                <a:buFont typeface="Monotype Sorts" pitchFamily="2" charset="2"/>
                <a:buNone/>
              </a:pPr>
              <a:r>
                <a:rPr lang="zh-CN" altLang="en-US" sz="2400">
                  <a:solidFill>
                    <a:schemeClr val="tx1"/>
                  </a:solidFill>
                  <a:latin typeface="Times New Roman" pitchFamily="18" charset="0"/>
                </a:rPr>
                <a:t>消费者保留的价值</a:t>
              </a:r>
            </a:p>
          </p:txBody>
        </p:sp>
        <p:sp>
          <p:nvSpPr>
            <p:cNvPr id="10" name="Text Box 9"/>
            <p:cNvSpPr txBox="1">
              <a:spLocks noChangeArrowheads="1"/>
            </p:cNvSpPr>
            <p:nvPr/>
          </p:nvSpPr>
          <p:spPr bwMode="auto">
            <a:xfrm>
              <a:off x="2895600" y="2971800"/>
              <a:ext cx="1447800" cy="854075"/>
            </a:xfrm>
            <a:prstGeom prst="rect">
              <a:avLst/>
            </a:prstGeom>
            <a:noFill/>
            <a:ln>
              <a:noFill/>
            </a:ln>
            <a:effectLst/>
            <a:extLst>
              <a:ext uri="{909E8E84-426E-40DD-AFC4-6F175D3DCCD1}">
                <a14:hiddenFill xmlns:a14="http://schemas.microsoft.com/office/drawing/2010/main" xmlns="">
                  <a:solidFill>
                    <a:srgbClr val="FF33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3300">
                        <a:gamma/>
                        <a:shade val="60000"/>
                        <a:invGamma/>
                      </a:srgbClr>
                    </a:outerShdw>
                  </a:effectLst>
                </a14:hiddenEffects>
              </a:ext>
            </a:extLst>
          </p:spPr>
          <p:txBody>
            <a:bodyPr>
              <a:spAutoFit/>
            </a:bodyPr>
            <a:lstStyle/>
            <a:p>
              <a:pPr algn="ctr">
                <a:spcBef>
                  <a:spcPct val="50000"/>
                </a:spcBef>
                <a:buSzPct val="43000"/>
                <a:buFont typeface="Monotype Sorts" pitchFamily="2" charset="2"/>
                <a:buNone/>
              </a:pPr>
              <a:r>
                <a:rPr lang="zh-CN" altLang="en-US" sz="2000">
                  <a:solidFill>
                    <a:schemeClr val="tx1"/>
                  </a:solidFill>
                  <a:latin typeface="Times New Roman" pitchFamily="18" charset="0"/>
                </a:rPr>
                <a:t>公司的</a:t>
              </a:r>
            </a:p>
            <a:p>
              <a:pPr algn="ctr">
                <a:spcBef>
                  <a:spcPct val="50000"/>
                </a:spcBef>
                <a:buSzPct val="43000"/>
                <a:buFont typeface="Monotype Sorts" pitchFamily="2" charset="2"/>
                <a:buNone/>
              </a:pPr>
              <a:r>
                <a:rPr lang="zh-CN" altLang="en-US" sz="2000">
                  <a:solidFill>
                    <a:schemeClr val="tx1"/>
                  </a:solidFill>
                  <a:latin typeface="Times New Roman" pitchFamily="18" charset="0"/>
                </a:rPr>
                <a:t>利润</a:t>
              </a:r>
            </a:p>
          </p:txBody>
        </p:sp>
        <p:sp>
          <p:nvSpPr>
            <p:cNvPr id="11" name="AutoShape 10"/>
            <p:cNvSpPr>
              <a:spLocks/>
            </p:cNvSpPr>
            <p:nvPr/>
          </p:nvSpPr>
          <p:spPr bwMode="auto">
            <a:xfrm>
              <a:off x="4419600" y="2438400"/>
              <a:ext cx="457200" cy="2133600"/>
            </a:xfrm>
            <a:prstGeom prst="rightBrace">
              <a:avLst>
                <a:gd name="adj1" fmla="val 38889"/>
                <a:gd name="adj2" fmla="val 50000"/>
              </a:avLst>
            </a:prstGeom>
            <a:noFill/>
            <a:ln w="12700">
              <a:solidFill>
                <a:schemeClr val="tx1"/>
              </a:solidFill>
              <a:round/>
              <a:headEnd/>
              <a:tailEnd/>
            </a:ln>
            <a:effectLst/>
            <a:extLst>
              <a:ext uri="{909E8E84-426E-40DD-AFC4-6F175D3DCCD1}">
                <a14:hiddenFill xmlns:a14="http://schemas.microsoft.com/office/drawing/2010/main" xmlns="">
                  <a:solidFill>
                    <a:srgbClr val="FF3300"/>
                  </a:solidFill>
                </a14:hiddenFill>
              </a:ext>
              <a:ext uri="{AF507438-7753-43E0-B8FC-AC1667EBCBE1}">
                <a14:hiddenEffects xmlns:a14="http://schemas.microsoft.com/office/drawing/2010/main" xmlns="">
                  <a:effectLst>
                    <a:outerShdw dist="17961" dir="2700000" algn="ctr" rotWithShape="0">
                      <a:schemeClr val="tx1">
                        <a:gamma/>
                        <a:shade val="60000"/>
                        <a:invGamma/>
                      </a:schemeClr>
                    </a:outerShdw>
                  </a:effectLst>
                </a14:hiddenEffects>
              </a:ext>
            </a:extLst>
          </p:spPr>
          <p:txBody>
            <a:bodyPr wrap="none" anchor="ctr"/>
            <a:lstStyle/>
            <a:p>
              <a:endParaRPr lang="zh-CN" altLang="en-US"/>
            </a:p>
          </p:txBody>
        </p:sp>
        <p:sp>
          <p:nvSpPr>
            <p:cNvPr id="12" name="Text Box 11"/>
            <p:cNvSpPr txBox="1">
              <a:spLocks noChangeArrowheads="1"/>
            </p:cNvSpPr>
            <p:nvPr/>
          </p:nvSpPr>
          <p:spPr bwMode="auto">
            <a:xfrm>
              <a:off x="5029200" y="2878138"/>
              <a:ext cx="1752600" cy="1187450"/>
            </a:xfrm>
            <a:prstGeom prst="rect">
              <a:avLst/>
            </a:prstGeom>
            <a:noFill/>
            <a:ln>
              <a:noFill/>
            </a:ln>
            <a:effectLst/>
            <a:extLst>
              <a:ext uri="{909E8E84-426E-40DD-AFC4-6F175D3DCCD1}">
                <a14:hiddenFill xmlns:a14="http://schemas.microsoft.com/office/drawing/2010/main" xmlns="">
                  <a:solidFill>
                    <a:srgbClr val="FF33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3300">
                        <a:gamma/>
                        <a:shade val="60000"/>
                        <a:invGamma/>
                      </a:srgbClr>
                    </a:outerShdw>
                  </a:effectLst>
                </a14:hiddenEffects>
              </a:ext>
            </a:extLst>
          </p:spPr>
          <p:txBody>
            <a:bodyPr>
              <a:spAutoFit/>
            </a:bodyPr>
            <a:lstStyle/>
            <a:p>
              <a:pPr>
                <a:spcBef>
                  <a:spcPct val="20000"/>
                </a:spcBef>
                <a:buSzPct val="43000"/>
                <a:buFont typeface="Monotype Sorts" pitchFamily="2" charset="2"/>
                <a:buNone/>
              </a:pPr>
              <a:r>
                <a:rPr lang="zh-CN" altLang="en-US" sz="2400">
                  <a:solidFill>
                    <a:schemeClr val="tx1"/>
                  </a:solidFill>
                  <a:latin typeface="Times New Roman" pitchFamily="18" charset="0"/>
                </a:rPr>
                <a:t>公司获得的价值</a:t>
              </a:r>
            </a:p>
            <a:p>
              <a:pPr>
                <a:spcBef>
                  <a:spcPct val="20000"/>
                </a:spcBef>
                <a:buSzPct val="43000"/>
                <a:buFont typeface="Monotype Sorts" pitchFamily="2" charset="2"/>
                <a:buNone/>
              </a:pPr>
              <a:r>
                <a:rPr lang="en-US" sz="2000">
                  <a:solidFill>
                    <a:schemeClr val="tx1"/>
                  </a:solidFill>
                  <a:latin typeface="Times New Roman" pitchFamily="18" charset="0"/>
                </a:rPr>
                <a:t>(</a:t>
              </a:r>
              <a:r>
                <a:rPr lang="zh-CN" altLang="en-US" sz="2000">
                  <a:solidFill>
                    <a:schemeClr val="tx1"/>
                  </a:solidFill>
                  <a:latin typeface="Times New Roman" pitchFamily="18" charset="0"/>
                </a:rPr>
                <a:t>竞争)</a:t>
              </a:r>
            </a:p>
          </p:txBody>
        </p:sp>
        <p:sp>
          <p:nvSpPr>
            <p:cNvPr id="13" name="Text Box 12"/>
            <p:cNvSpPr txBox="1">
              <a:spLocks noChangeArrowheads="1"/>
            </p:cNvSpPr>
            <p:nvPr/>
          </p:nvSpPr>
          <p:spPr bwMode="auto">
            <a:xfrm>
              <a:off x="1828800" y="2189163"/>
              <a:ext cx="800100" cy="457200"/>
            </a:xfrm>
            <a:prstGeom prst="rect">
              <a:avLst/>
            </a:prstGeom>
            <a:noFill/>
            <a:ln>
              <a:noFill/>
            </a:ln>
            <a:effectLst/>
            <a:extLst>
              <a:ext uri="{909E8E84-426E-40DD-AFC4-6F175D3DCCD1}">
                <a14:hiddenFill xmlns:a14="http://schemas.microsoft.com/office/drawing/2010/main" xmlns="">
                  <a:solidFill>
                    <a:srgbClr val="FF33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3300">
                        <a:gamma/>
                        <a:shade val="60000"/>
                        <a:invGamma/>
                      </a:srgbClr>
                    </a:outerShdw>
                  </a:effectLst>
                </a14:hiddenEffects>
              </a:ext>
            </a:extLst>
          </p:spPr>
          <p:txBody>
            <a:bodyPr wrap="none">
              <a:spAutoFit/>
            </a:bodyPr>
            <a:lstStyle/>
            <a:p>
              <a:pPr>
                <a:spcBef>
                  <a:spcPct val="20000"/>
                </a:spcBef>
                <a:buSzPct val="43000"/>
                <a:buFont typeface="Monotype Sorts" pitchFamily="2" charset="2"/>
                <a:buNone/>
              </a:pPr>
              <a:r>
                <a:rPr lang="zh-CN" altLang="en-US" sz="2400" dirty="0">
                  <a:latin typeface="Times New Roman" pitchFamily="18" charset="0"/>
                </a:rPr>
                <a:t>价格</a:t>
              </a:r>
            </a:p>
          </p:txBody>
        </p:sp>
        <p:sp>
          <p:nvSpPr>
            <p:cNvPr id="14" name="Text Box 13"/>
            <p:cNvSpPr txBox="1">
              <a:spLocks noChangeArrowheads="1"/>
            </p:cNvSpPr>
            <p:nvPr/>
          </p:nvSpPr>
          <p:spPr bwMode="auto">
            <a:xfrm>
              <a:off x="1981200" y="4322763"/>
              <a:ext cx="800100" cy="457200"/>
            </a:xfrm>
            <a:prstGeom prst="rect">
              <a:avLst/>
            </a:prstGeom>
            <a:noFill/>
            <a:ln>
              <a:noFill/>
            </a:ln>
            <a:effectLst/>
            <a:extLst>
              <a:ext uri="{909E8E84-426E-40DD-AFC4-6F175D3DCCD1}">
                <a14:hiddenFill xmlns:a14="http://schemas.microsoft.com/office/drawing/2010/main" xmlns="">
                  <a:solidFill>
                    <a:srgbClr val="FF33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3300">
                        <a:gamma/>
                        <a:shade val="60000"/>
                        <a:invGamma/>
                      </a:srgbClr>
                    </a:outerShdw>
                  </a:effectLst>
                </a14:hiddenEffects>
              </a:ext>
            </a:extLst>
          </p:spPr>
          <p:txBody>
            <a:bodyPr wrap="none">
              <a:spAutoFit/>
            </a:bodyPr>
            <a:lstStyle/>
            <a:p>
              <a:pPr>
                <a:spcBef>
                  <a:spcPct val="20000"/>
                </a:spcBef>
                <a:buSzPct val="43000"/>
                <a:buFont typeface="Monotype Sorts" pitchFamily="2" charset="2"/>
                <a:buNone/>
              </a:pPr>
              <a:r>
                <a:rPr lang="zh-CN" altLang="en-US" sz="2400" dirty="0">
                  <a:latin typeface="Times New Roman" pitchFamily="18" charset="0"/>
                </a:rPr>
                <a:t>成本</a:t>
              </a:r>
            </a:p>
          </p:txBody>
        </p:sp>
        <p:sp>
          <p:nvSpPr>
            <p:cNvPr id="15" name="AutoShape 14"/>
            <p:cNvSpPr>
              <a:spLocks/>
            </p:cNvSpPr>
            <p:nvPr/>
          </p:nvSpPr>
          <p:spPr bwMode="auto">
            <a:xfrm>
              <a:off x="4419600" y="1600200"/>
              <a:ext cx="381000" cy="762000"/>
            </a:xfrm>
            <a:prstGeom prst="rightBrace">
              <a:avLst>
                <a:gd name="adj1" fmla="val 16667"/>
                <a:gd name="adj2" fmla="val 50000"/>
              </a:avLst>
            </a:prstGeom>
            <a:noFill/>
            <a:ln w="12700">
              <a:solidFill>
                <a:schemeClr val="tx1"/>
              </a:solidFill>
              <a:round/>
              <a:headEnd/>
              <a:tailEnd/>
            </a:ln>
            <a:effectLst/>
            <a:extLst>
              <a:ext uri="{909E8E84-426E-40DD-AFC4-6F175D3DCCD1}">
                <a14:hiddenFill xmlns:a14="http://schemas.microsoft.com/office/drawing/2010/main" xmlns="">
                  <a:solidFill>
                    <a:srgbClr val="FF3300"/>
                  </a:solidFill>
                </a14:hiddenFill>
              </a:ext>
              <a:ext uri="{AF507438-7753-43E0-B8FC-AC1667EBCBE1}">
                <a14:hiddenEffects xmlns:a14="http://schemas.microsoft.com/office/drawing/2010/main" xmlns="">
                  <a:effectLst>
                    <a:outerShdw dist="17961" dir="2700000" algn="ctr" rotWithShape="0">
                      <a:schemeClr val="tx1">
                        <a:gamma/>
                        <a:shade val="60000"/>
                        <a:invGamma/>
                      </a:schemeClr>
                    </a:outerShdw>
                  </a:effectLst>
                </a14:hiddenEffects>
              </a:ext>
            </a:extLst>
          </p:spPr>
          <p:txBody>
            <a:bodyPr wrap="none" anchor="ctr"/>
            <a:lstStyle/>
            <a:p>
              <a:endParaRPr lang="zh-CN" altLang="en-US"/>
            </a:p>
          </p:txBody>
        </p:sp>
        <p:sp>
          <p:nvSpPr>
            <p:cNvPr id="16" name="AutoShape 15"/>
            <p:cNvSpPr>
              <a:spLocks/>
            </p:cNvSpPr>
            <p:nvPr/>
          </p:nvSpPr>
          <p:spPr bwMode="auto">
            <a:xfrm>
              <a:off x="7086600" y="1676400"/>
              <a:ext cx="457200" cy="2895600"/>
            </a:xfrm>
            <a:prstGeom prst="rightBrace">
              <a:avLst>
                <a:gd name="adj1" fmla="val 52778"/>
                <a:gd name="adj2" fmla="val 50000"/>
              </a:avLst>
            </a:prstGeom>
            <a:noFill/>
            <a:ln w="12700">
              <a:solidFill>
                <a:schemeClr val="tx1"/>
              </a:solidFill>
              <a:round/>
              <a:headEnd/>
              <a:tailEnd/>
            </a:ln>
            <a:effectLst/>
            <a:extLst>
              <a:ext uri="{909E8E84-426E-40DD-AFC4-6F175D3DCCD1}">
                <a14:hiddenFill xmlns:a14="http://schemas.microsoft.com/office/drawing/2010/main" xmlns="">
                  <a:solidFill>
                    <a:srgbClr val="FF3300"/>
                  </a:solidFill>
                </a14:hiddenFill>
              </a:ext>
              <a:ext uri="{AF507438-7753-43E0-B8FC-AC1667EBCBE1}">
                <a14:hiddenEffects xmlns:a14="http://schemas.microsoft.com/office/drawing/2010/main" xmlns="">
                  <a:effectLst>
                    <a:outerShdw dist="17961" dir="2700000" algn="ctr" rotWithShape="0">
                      <a:schemeClr val="tx1">
                        <a:gamma/>
                        <a:shade val="60000"/>
                        <a:invGamma/>
                      </a:schemeClr>
                    </a:outerShdw>
                  </a:effectLst>
                </a14:hiddenEffects>
              </a:ext>
            </a:extLst>
          </p:spPr>
          <p:txBody>
            <a:bodyPr wrap="none" anchor="ctr"/>
            <a:lstStyle/>
            <a:p>
              <a:endParaRPr lang="zh-CN" altLang="en-US"/>
            </a:p>
          </p:txBody>
        </p:sp>
        <p:sp>
          <p:nvSpPr>
            <p:cNvPr id="17" name="Text Box 16"/>
            <p:cNvSpPr txBox="1">
              <a:spLocks noChangeArrowheads="1"/>
            </p:cNvSpPr>
            <p:nvPr/>
          </p:nvSpPr>
          <p:spPr bwMode="auto">
            <a:xfrm>
              <a:off x="7258050" y="2667000"/>
              <a:ext cx="1885950" cy="1004888"/>
            </a:xfrm>
            <a:prstGeom prst="rect">
              <a:avLst/>
            </a:prstGeom>
            <a:noFill/>
            <a:ln>
              <a:noFill/>
            </a:ln>
            <a:effectLst/>
            <a:extLst>
              <a:ext uri="{909E8E84-426E-40DD-AFC4-6F175D3DCCD1}">
                <a14:hiddenFill xmlns:a14="http://schemas.microsoft.com/office/drawing/2010/main" xmlns="">
                  <a:solidFill>
                    <a:srgbClr val="FF33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3300">
                        <a:gamma/>
                        <a:shade val="60000"/>
                        <a:invGamma/>
                      </a:srgbClr>
                    </a:outerShdw>
                  </a:effectLst>
                </a14:hiddenEffects>
              </a:ext>
            </a:extLst>
          </p:spPr>
          <p:txBody>
            <a:bodyPr>
              <a:spAutoFit/>
            </a:bodyPr>
            <a:lstStyle/>
            <a:p>
              <a:pPr algn="ctr">
                <a:spcBef>
                  <a:spcPct val="50000"/>
                </a:spcBef>
                <a:buSzPct val="43000"/>
                <a:buFont typeface="Monotype Sorts" pitchFamily="2" charset="2"/>
                <a:buNone/>
              </a:pPr>
              <a:r>
                <a:rPr lang="zh-CN" altLang="en-US" sz="2400">
                  <a:solidFill>
                    <a:schemeClr val="tx1"/>
                  </a:solidFill>
                  <a:latin typeface="Times New Roman" pitchFamily="18" charset="0"/>
                </a:rPr>
                <a:t>创造的</a:t>
              </a:r>
            </a:p>
            <a:p>
              <a:pPr algn="ctr">
                <a:spcBef>
                  <a:spcPct val="50000"/>
                </a:spcBef>
                <a:buSzPct val="43000"/>
                <a:buFont typeface="Monotype Sorts" pitchFamily="2" charset="2"/>
                <a:buNone/>
              </a:pPr>
              <a:r>
                <a:rPr lang="zh-CN" altLang="en-US" sz="2400">
                  <a:solidFill>
                    <a:schemeClr val="tx1"/>
                  </a:solidFill>
                  <a:latin typeface="Times New Roman" pitchFamily="18" charset="0"/>
                </a:rPr>
                <a:t>总价值</a:t>
              </a:r>
            </a:p>
          </p:txBody>
        </p:sp>
        <p:sp>
          <p:nvSpPr>
            <p:cNvPr id="18" name="Line 17"/>
            <p:cNvSpPr>
              <a:spLocks noChangeShapeType="1"/>
            </p:cNvSpPr>
            <p:nvPr/>
          </p:nvSpPr>
          <p:spPr bwMode="auto">
            <a:xfrm>
              <a:off x="2819400" y="5181600"/>
              <a:ext cx="15240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7961" dir="2700000" algn="ctr" rotWithShape="0">
                      <a:schemeClr val="tx1">
                        <a:gamma/>
                        <a:shade val="60000"/>
                        <a:invGamma/>
                      </a:schemeClr>
                    </a:outerShdw>
                  </a:effectLst>
                </a14:hiddenEffects>
              </a:ext>
            </a:extLst>
          </p:spPr>
          <p:txBody>
            <a:bodyPr wrap="none" anchor="ctr"/>
            <a:lstStyle/>
            <a:p>
              <a:endParaRPr lang="zh-CN" altLang="en-US"/>
            </a:p>
          </p:txBody>
        </p:sp>
        <p:sp>
          <p:nvSpPr>
            <p:cNvPr id="19" name="Text Box 18"/>
            <p:cNvSpPr txBox="1">
              <a:spLocks noChangeArrowheads="1"/>
            </p:cNvSpPr>
            <p:nvPr/>
          </p:nvSpPr>
          <p:spPr bwMode="auto">
            <a:xfrm>
              <a:off x="3051175" y="4724400"/>
              <a:ext cx="1098550" cy="366713"/>
            </a:xfrm>
            <a:prstGeom prst="rect">
              <a:avLst/>
            </a:prstGeom>
            <a:noFill/>
            <a:ln>
              <a:noFill/>
            </a:ln>
            <a:effectLst/>
            <a:extLst>
              <a:ext uri="{909E8E84-426E-40DD-AFC4-6F175D3DCCD1}">
                <a14:hiddenFill xmlns:a14="http://schemas.microsoft.com/office/drawing/2010/main" xmlns="">
                  <a:solidFill>
                    <a:srgbClr val="FF33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3300">
                        <a:gamma/>
                        <a:shade val="60000"/>
                        <a:invGamma/>
                      </a:srgbClr>
                    </a:outerShdw>
                  </a:effectLst>
                </a14:hiddenEffects>
              </a:ext>
            </a:extLst>
          </p:spPr>
          <p:txBody>
            <a:bodyPr wrap="none" anchor="ctr">
              <a:spAutoFit/>
            </a:bodyPr>
            <a:lstStyle/>
            <a:p>
              <a:pPr algn="ctr">
                <a:spcBef>
                  <a:spcPct val="50000"/>
                </a:spcBef>
                <a:buSzPct val="43000"/>
                <a:buFont typeface="Monotype Sorts" pitchFamily="2" charset="2"/>
                <a:buNone/>
              </a:pPr>
              <a:r>
                <a:rPr lang="zh-CN" altLang="en-US" sz="1800" b="0">
                  <a:solidFill>
                    <a:schemeClr val="tx1"/>
                  </a:solidFill>
                  <a:latin typeface="Times New Roman" pitchFamily="18" charset="0"/>
                </a:rPr>
                <a:t>内部成本</a:t>
              </a:r>
            </a:p>
          </p:txBody>
        </p:sp>
        <p:sp>
          <p:nvSpPr>
            <p:cNvPr id="20" name="Text Box 19"/>
            <p:cNvSpPr txBox="1">
              <a:spLocks noChangeArrowheads="1"/>
            </p:cNvSpPr>
            <p:nvPr/>
          </p:nvSpPr>
          <p:spPr bwMode="auto">
            <a:xfrm>
              <a:off x="2971800" y="5257800"/>
              <a:ext cx="1181100" cy="641350"/>
            </a:xfrm>
            <a:prstGeom prst="rect">
              <a:avLst/>
            </a:prstGeom>
            <a:noFill/>
            <a:ln>
              <a:noFill/>
            </a:ln>
            <a:effectLst/>
            <a:extLst>
              <a:ext uri="{909E8E84-426E-40DD-AFC4-6F175D3DCCD1}">
                <a14:hiddenFill xmlns:a14="http://schemas.microsoft.com/office/drawing/2010/main" xmlns="">
                  <a:solidFill>
                    <a:srgbClr val="FF33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3300">
                        <a:gamma/>
                        <a:shade val="60000"/>
                        <a:invGamma/>
                      </a:srgbClr>
                    </a:outerShdw>
                  </a:effectLst>
                </a14:hiddenEffects>
              </a:ext>
            </a:extLst>
          </p:spPr>
          <p:txBody>
            <a:bodyPr anchor="ctr">
              <a:spAutoFit/>
            </a:bodyPr>
            <a:lstStyle/>
            <a:p>
              <a:pPr algn="ctr">
                <a:buSzPct val="43000"/>
                <a:buFont typeface="Monotype Sorts" pitchFamily="2" charset="2"/>
                <a:buNone/>
              </a:pPr>
              <a:r>
                <a:rPr lang="zh-CN" altLang="en-US" sz="1800" b="0">
                  <a:solidFill>
                    <a:schemeClr val="tx1"/>
                  </a:solidFill>
                  <a:latin typeface="Times New Roman" pitchFamily="18" charset="0"/>
                </a:rPr>
                <a:t>采购的供应材料</a:t>
              </a:r>
            </a:p>
          </p:txBody>
        </p:sp>
        <p:sp>
          <p:nvSpPr>
            <p:cNvPr id="21" name="AutoShape 20"/>
            <p:cNvSpPr>
              <a:spLocks/>
            </p:cNvSpPr>
            <p:nvPr/>
          </p:nvSpPr>
          <p:spPr bwMode="auto">
            <a:xfrm>
              <a:off x="7086600" y="4572000"/>
              <a:ext cx="457200" cy="1447800"/>
            </a:xfrm>
            <a:prstGeom prst="rightBrace">
              <a:avLst>
                <a:gd name="adj1" fmla="val 26389"/>
                <a:gd name="adj2" fmla="val 50000"/>
              </a:avLst>
            </a:prstGeom>
            <a:noFill/>
            <a:ln w="12700">
              <a:solidFill>
                <a:schemeClr val="tx1"/>
              </a:solidFill>
              <a:round/>
              <a:headEnd/>
              <a:tailEnd/>
            </a:ln>
            <a:effectLst/>
            <a:extLst>
              <a:ext uri="{909E8E84-426E-40DD-AFC4-6F175D3DCCD1}">
                <a14:hiddenFill xmlns:a14="http://schemas.microsoft.com/office/drawing/2010/main" xmlns="">
                  <a:solidFill>
                    <a:srgbClr val="FF3300"/>
                  </a:solidFill>
                </a14:hiddenFill>
              </a:ext>
              <a:ext uri="{AF507438-7753-43E0-B8FC-AC1667EBCBE1}">
                <a14:hiddenEffects xmlns:a14="http://schemas.microsoft.com/office/drawing/2010/main" xmlns="">
                  <a:effectLst>
                    <a:outerShdw dist="17961" dir="2700000" algn="ctr" rotWithShape="0">
                      <a:schemeClr val="tx1">
                        <a:gamma/>
                        <a:shade val="60000"/>
                        <a:invGamma/>
                      </a:schemeClr>
                    </a:outerShdw>
                  </a:effectLst>
                </a14:hiddenEffects>
              </a:ext>
            </a:extLst>
          </p:spPr>
          <p:txBody>
            <a:bodyPr wrap="none" anchor="ctr"/>
            <a:lstStyle/>
            <a:p>
              <a:endParaRPr lang="zh-CN" altLang="en-US"/>
            </a:p>
          </p:txBody>
        </p:sp>
        <p:sp>
          <p:nvSpPr>
            <p:cNvPr id="22" name="Text Box 21"/>
            <p:cNvSpPr txBox="1">
              <a:spLocks noChangeArrowheads="1"/>
            </p:cNvSpPr>
            <p:nvPr/>
          </p:nvSpPr>
          <p:spPr bwMode="auto">
            <a:xfrm>
              <a:off x="7258050" y="4800600"/>
              <a:ext cx="1885950" cy="749300"/>
            </a:xfrm>
            <a:prstGeom prst="rect">
              <a:avLst/>
            </a:prstGeom>
            <a:noFill/>
            <a:ln>
              <a:noFill/>
            </a:ln>
            <a:effectLst/>
            <a:extLst>
              <a:ext uri="{909E8E84-426E-40DD-AFC4-6F175D3DCCD1}">
                <a14:hiddenFill xmlns:a14="http://schemas.microsoft.com/office/drawing/2010/main" xmlns="">
                  <a:solidFill>
                    <a:srgbClr val="FF3300"/>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7961" dir="2700000" algn="ctr" rotWithShape="0">
                      <a:srgbClr val="FF3300">
                        <a:gamma/>
                        <a:shade val="60000"/>
                        <a:invGamma/>
                      </a:srgbClr>
                    </a:outerShdw>
                  </a:effectLst>
                </a14:hiddenEffects>
              </a:ext>
            </a:extLst>
          </p:spPr>
          <p:txBody>
            <a:bodyPr>
              <a:spAutoFit/>
            </a:bodyPr>
            <a:lstStyle/>
            <a:p>
              <a:pPr algn="ctr">
                <a:lnSpc>
                  <a:spcPct val="90000"/>
                </a:lnSpc>
                <a:buSzPct val="43000"/>
                <a:buFont typeface="Monotype Sorts" pitchFamily="2" charset="2"/>
                <a:buNone/>
              </a:pPr>
              <a:r>
                <a:rPr lang="zh-CN" altLang="en-US" sz="2400">
                  <a:solidFill>
                    <a:schemeClr val="tx1"/>
                  </a:solidFill>
                  <a:latin typeface="Times New Roman" pitchFamily="18" charset="0"/>
                </a:rPr>
                <a:t>创造价值</a:t>
              </a:r>
            </a:p>
            <a:p>
              <a:pPr algn="ctr">
                <a:lnSpc>
                  <a:spcPct val="90000"/>
                </a:lnSpc>
                <a:buSzPct val="43000"/>
                <a:buFont typeface="Monotype Sorts" pitchFamily="2" charset="2"/>
                <a:buNone/>
              </a:pPr>
              <a:r>
                <a:rPr lang="zh-CN" altLang="en-US" sz="2400">
                  <a:solidFill>
                    <a:schemeClr val="tx1"/>
                  </a:solidFill>
                  <a:latin typeface="Times New Roman" pitchFamily="18" charset="0"/>
                </a:rPr>
                <a:t>的成本</a:t>
              </a:r>
            </a:p>
          </p:txBody>
        </p:sp>
      </p:grpSp>
      <p:sp>
        <p:nvSpPr>
          <p:cNvPr id="25" name="矩形 24"/>
          <p:cNvSpPr/>
          <p:nvPr/>
        </p:nvSpPr>
        <p:spPr>
          <a:xfrm>
            <a:off x="188648" y="808010"/>
            <a:ext cx="9372864" cy="954107"/>
          </a:xfrm>
          <a:prstGeom prst="rect">
            <a:avLst/>
          </a:prstGeom>
        </p:spPr>
        <p:txBody>
          <a:bodyPr wrap="square">
            <a:spAutoFit/>
          </a:bodyPr>
          <a:lstStyle/>
          <a:p>
            <a:pPr>
              <a:buFontTx/>
              <a:buNone/>
            </a:pPr>
            <a:r>
              <a:rPr lang="zh-CN" altLang="en-US" sz="2800" b="1" dirty="0" smtClean="0">
                <a:latin typeface="华文细黑" pitchFamily="2" charset="-122"/>
                <a:ea typeface="华文细黑" pitchFamily="2" charset="-122"/>
              </a:rPr>
              <a:t>战略的目的：如何</a:t>
            </a:r>
            <a:r>
              <a:rPr lang="zh-CN" altLang="en-US" sz="2800" b="1" dirty="0">
                <a:latin typeface="华文细黑" pitchFamily="2" charset="-122"/>
                <a:ea typeface="华文细黑" pitchFamily="2" charset="-122"/>
              </a:rPr>
              <a:t>给予</a:t>
            </a:r>
            <a:r>
              <a:rPr lang="zh-CN" altLang="en-US" sz="2800" b="1" dirty="0" smtClean="0">
                <a:latin typeface="华文细黑" pitchFamily="2" charset="-122"/>
                <a:ea typeface="华文细黑" pitchFamily="2" charset="-122"/>
              </a:rPr>
              <a:t>顾客更多</a:t>
            </a:r>
            <a:r>
              <a:rPr lang="zh-CN" altLang="en-US" sz="2800" b="1" dirty="0">
                <a:latin typeface="华文细黑" pitchFamily="2" charset="-122"/>
                <a:ea typeface="华文细黑" pitchFamily="2" charset="-122"/>
              </a:rPr>
              <a:t>的</a:t>
            </a:r>
            <a:r>
              <a:rPr lang="zh-CN" altLang="en-US" sz="2800" b="1" dirty="0" smtClean="0">
                <a:latin typeface="华文细黑" pitchFamily="2" charset="-122"/>
                <a:ea typeface="华文细黑" pitchFamily="2" charset="-122"/>
              </a:rPr>
              <a:t>价值，从而获得企业价值最大化</a:t>
            </a:r>
            <a:endParaRPr lang="zh-CN" altLang="en-US" sz="2800" b="1" dirty="0">
              <a:latin typeface="华文细黑" pitchFamily="2" charset="-122"/>
              <a:ea typeface="华文细黑" pitchFamily="2" charset="-122"/>
            </a:endParaRPr>
          </a:p>
        </p:txBody>
      </p:sp>
    </p:spTree>
    <p:extLst>
      <p:ext uri="{BB962C8B-B14F-4D97-AF65-F5344CB8AC3E}">
        <p14:creationId xmlns:p14="http://schemas.microsoft.com/office/powerpoint/2010/main" xmlns="" val="2932596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14</a:t>
            </a:fld>
            <a:endParaRPr lang="zh-CN" altLang="en-US" dirty="0">
              <a:latin typeface="微软雅黑" pitchFamily="34" charset="-122"/>
              <a:ea typeface="微软雅黑" pitchFamily="34" charset="-122"/>
            </a:endParaRPr>
          </a:p>
        </p:txBody>
      </p:sp>
      <p:sp>
        <p:nvSpPr>
          <p:cNvPr id="50" name="TextBox 49"/>
          <p:cNvSpPr txBox="1"/>
          <p:nvPr/>
        </p:nvSpPr>
        <p:spPr>
          <a:xfrm>
            <a:off x="200472" y="1052736"/>
            <a:ext cx="3877985" cy="461665"/>
          </a:xfrm>
          <a:prstGeom prst="rect">
            <a:avLst/>
          </a:prstGeom>
          <a:noFill/>
        </p:spPr>
        <p:txBody>
          <a:bodyPr wrap="none" rtlCol="0">
            <a:spAutoFit/>
          </a:bodyPr>
          <a:lstStyle/>
          <a:p>
            <a:r>
              <a:rPr lang="zh-CN" altLang="en-US" sz="2400" kern="0" dirty="0" smtClean="0">
                <a:latin typeface="微软雅黑" pitchFamily="34" charset="-122"/>
                <a:ea typeface="微软雅黑" pitchFamily="34" charset="-122"/>
              </a:rPr>
              <a:t>世界变化越来越快，例如：</a:t>
            </a:r>
          </a:p>
        </p:txBody>
      </p:sp>
      <p:sp>
        <p:nvSpPr>
          <p:cNvPr id="5" name="TextBox 4"/>
          <p:cNvSpPr txBox="1"/>
          <p:nvPr/>
        </p:nvSpPr>
        <p:spPr>
          <a:xfrm>
            <a:off x="359023" y="204937"/>
            <a:ext cx="902811" cy="523220"/>
          </a:xfrm>
          <a:prstGeom prst="rect">
            <a:avLst/>
          </a:prstGeom>
          <a:noFill/>
        </p:spPr>
        <p:txBody>
          <a:bodyPr wrap="none" rtlCol="0">
            <a:spAutoFit/>
          </a:bodyPr>
          <a:lstStyle/>
          <a:p>
            <a:r>
              <a:rPr lang="zh-CN" altLang="en-US" sz="2800" dirty="0">
                <a:latin typeface="微软雅黑" pitchFamily="34" charset="-122"/>
                <a:ea typeface="微软雅黑" pitchFamily="34" charset="-122"/>
              </a:rPr>
              <a:t>支持</a:t>
            </a:r>
          </a:p>
        </p:txBody>
      </p:sp>
      <p:sp>
        <p:nvSpPr>
          <p:cNvPr id="6" name="矩形 5"/>
          <p:cNvSpPr/>
          <p:nvPr/>
        </p:nvSpPr>
        <p:spPr>
          <a:xfrm>
            <a:off x="359023" y="2132856"/>
            <a:ext cx="8712968" cy="5355312"/>
          </a:xfrm>
          <a:prstGeom prst="rect">
            <a:avLst/>
          </a:prstGeom>
        </p:spPr>
        <p:txBody>
          <a:bodyPr wrap="square">
            <a:spAutoFit/>
          </a:bodyPr>
          <a:lstStyle/>
          <a:p>
            <a:r>
              <a:rPr lang="zh-CN" altLang="en-US" b="1" dirty="0"/>
              <a:t>五年前</a:t>
            </a:r>
            <a:endParaRPr lang="zh-CN" altLang="en-US" dirty="0"/>
          </a:p>
          <a:p>
            <a:r>
              <a:rPr lang="zh-CN" altLang="en-US" dirty="0"/>
              <a:t>诺基亚连续十五年手机市场占有份额</a:t>
            </a:r>
            <a:r>
              <a:rPr lang="zh-CN" altLang="en-US" dirty="0" smtClean="0"/>
              <a:t>第一名</a:t>
            </a:r>
            <a:endParaRPr lang="en-US" altLang="zh-CN" dirty="0" smtClean="0"/>
          </a:p>
          <a:p>
            <a:r>
              <a:rPr lang="en-US" altLang="zh-CN" dirty="0"/>
              <a:t>【</a:t>
            </a:r>
            <a:r>
              <a:rPr lang="zh-CN" altLang="en-US" dirty="0"/>
              <a:t>没人知道</a:t>
            </a:r>
            <a:r>
              <a:rPr lang="en-US" altLang="zh-CN" dirty="0"/>
              <a:t>】</a:t>
            </a:r>
            <a:r>
              <a:rPr lang="zh-CN" altLang="en-US" dirty="0"/>
              <a:t>诺基亚陨石坠落的速度，多么惊人</a:t>
            </a:r>
            <a:r>
              <a:rPr lang="zh-CN" altLang="en-US" dirty="0" smtClean="0"/>
              <a:t>。</a:t>
            </a:r>
            <a:endParaRPr lang="en-US" altLang="zh-CN" dirty="0" smtClean="0"/>
          </a:p>
          <a:p>
            <a:endParaRPr lang="en-US" altLang="zh-CN" dirty="0"/>
          </a:p>
          <a:p>
            <a:r>
              <a:rPr lang="zh-CN" altLang="en-US" b="1" dirty="0"/>
              <a:t>五年前</a:t>
            </a:r>
            <a:endParaRPr lang="zh-CN" altLang="en-US" dirty="0"/>
          </a:p>
          <a:p>
            <a:r>
              <a:rPr lang="zh-CN" altLang="en-US" dirty="0"/>
              <a:t>红遍大街小巷的凡客诚品靠凡客体打响了</a:t>
            </a:r>
            <a:r>
              <a:rPr lang="en-US" altLang="zh-CN" dirty="0"/>
              <a:t>B2C</a:t>
            </a:r>
            <a:r>
              <a:rPr lang="zh-CN" altLang="en-US" dirty="0"/>
              <a:t>战役。</a:t>
            </a:r>
          </a:p>
          <a:p>
            <a:r>
              <a:rPr lang="en-US" altLang="zh-CN" dirty="0"/>
              <a:t>【</a:t>
            </a:r>
            <a:r>
              <a:rPr lang="zh-CN" altLang="en-US" dirty="0"/>
              <a:t>没人知道</a:t>
            </a:r>
            <a:r>
              <a:rPr lang="en-US" altLang="zh-CN" dirty="0"/>
              <a:t>】</a:t>
            </a:r>
            <a:r>
              <a:rPr lang="zh-CN" altLang="en-US" dirty="0"/>
              <a:t>五年后，已经没有人想起这个品牌。</a:t>
            </a:r>
          </a:p>
          <a:p>
            <a:endParaRPr lang="en-US" altLang="zh-CN" dirty="0" smtClean="0"/>
          </a:p>
          <a:p>
            <a:r>
              <a:rPr lang="zh-CN" altLang="en-US" b="1" dirty="0"/>
              <a:t>五年前</a:t>
            </a:r>
            <a:endParaRPr lang="zh-CN" altLang="en-US" dirty="0"/>
          </a:p>
          <a:p>
            <a:r>
              <a:rPr lang="zh-CN" altLang="en-US" dirty="0"/>
              <a:t>“中国的推特”</a:t>
            </a:r>
            <a:r>
              <a:rPr lang="en-US" altLang="zh-CN" dirty="0"/>
              <a:t>—</a:t>
            </a:r>
            <a:r>
              <a:rPr lang="zh-CN" altLang="en-US" dirty="0"/>
              <a:t>新浪微博正火，从草根到明星，</a:t>
            </a:r>
          </a:p>
          <a:p>
            <a:r>
              <a:rPr lang="en-US" altLang="zh-CN" dirty="0"/>
              <a:t>【</a:t>
            </a:r>
            <a:r>
              <a:rPr lang="zh-CN" altLang="en-US" dirty="0"/>
              <a:t>没人知道</a:t>
            </a:r>
            <a:r>
              <a:rPr lang="en-US" altLang="zh-CN" dirty="0"/>
              <a:t>】</a:t>
            </a:r>
            <a:r>
              <a:rPr lang="zh-CN" altLang="en-US" dirty="0"/>
              <a:t>五年后，新生力量微信，逆转了移动互联时代</a:t>
            </a:r>
            <a:r>
              <a:rPr lang="zh-CN" altLang="en-US" dirty="0" smtClean="0"/>
              <a:t>。</a:t>
            </a:r>
            <a:endParaRPr lang="en-US" altLang="zh-CN" dirty="0" smtClean="0"/>
          </a:p>
          <a:p>
            <a:endParaRPr lang="en-US" altLang="zh-CN" dirty="0"/>
          </a:p>
          <a:p>
            <a:r>
              <a:rPr lang="zh-CN" altLang="en-US" b="1" dirty="0" smtClean="0"/>
              <a:t>五年前</a:t>
            </a:r>
            <a:endParaRPr lang="en-US" altLang="zh-CN" b="1" dirty="0" smtClean="0"/>
          </a:p>
          <a:p>
            <a:r>
              <a:rPr lang="zh-CN" altLang="en-US" dirty="0"/>
              <a:t>叙利亚还是一个富有</a:t>
            </a:r>
            <a:r>
              <a:rPr lang="zh-CN" altLang="en-US" dirty="0" smtClean="0"/>
              <a:t>国家</a:t>
            </a:r>
            <a:r>
              <a:rPr lang="en-US" altLang="zh-CN" dirty="0" smtClean="0"/>
              <a:t>……</a:t>
            </a:r>
            <a:endParaRPr lang="zh-CN" altLang="en-US" dirty="0"/>
          </a:p>
          <a:p>
            <a:r>
              <a:rPr lang="zh-CN" altLang="en-US" dirty="0"/>
              <a:t>卡扎菲还统治自己的</a:t>
            </a:r>
            <a:r>
              <a:rPr lang="zh-CN" altLang="en-US" dirty="0" smtClean="0"/>
              <a:t>王国</a:t>
            </a:r>
            <a:r>
              <a:rPr lang="en-US" altLang="zh-CN" dirty="0" smtClean="0"/>
              <a:t>……</a:t>
            </a:r>
            <a:endParaRPr lang="zh-CN" altLang="en-US" dirty="0"/>
          </a:p>
          <a:p>
            <a:r>
              <a:rPr lang="zh-CN" altLang="en-US" dirty="0"/>
              <a:t>小米还没有发布（现在小米市值约</a:t>
            </a:r>
            <a:r>
              <a:rPr lang="en-US" altLang="zh-CN" dirty="0"/>
              <a:t>450</a:t>
            </a:r>
            <a:r>
              <a:rPr lang="zh-CN" altLang="en-US" dirty="0"/>
              <a:t>亿</a:t>
            </a:r>
            <a:r>
              <a:rPr lang="zh-CN" altLang="en-US" dirty="0" smtClean="0"/>
              <a:t>）</a:t>
            </a:r>
            <a:r>
              <a:rPr lang="en-US" altLang="zh-CN" dirty="0"/>
              <a:t>……</a:t>
            </a:r>
            <a:endParaRPr lang="zh-CN" altLang="en-US" dirty="0"/>
          </a:p>
          <a:p>
            <a:r>
              <a:rPr lang="zh-CN" altLang="en-US" dirty="0"/>
              <a:t/>
            </a:r>
            <a:br>
              <a:rPr lang="zh-CN" altLang="en-US" dirty="0"/>
            </a:br>
            <a:endParaRPr lang="zh-CN" altLang="en-US" dirty="0"/>
          </a:p>
          <a:p>
            <a:endParaRPr lang="zh-CN" altLang="en-US" dirty="0"/>
          </a:p>
        </p:txBody>
      </p:sp>
      <p:sp>
        <p:nvSpPr>
          <p:cNvPr id="8" name="爆炸形 2 7"/>
          <p:cNvSpPr/>
          <p:nvPr/>
        </p:nvSpPr>
        <p:spPr bwMode="auto">
          <a:xfrm>
            <a:off x="6465168" y="1700808"/>
            <a:ext cx="3168352" cy="2808312"/>
          </a:xfrm>
          <a:prstGeom prst="irregularSeal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017588" fontAlgn="base">
              <a:spcBef>
                <a:spcPct val="0"/>
              </a:spcBef>
              <a:spcAft>
                <a:spcPct val="0"/>
              </a:spcAft>
            </a:pPr>
            <a:r>
              <a:rPr lang="zh-CN" altLang="en-US" sz="2000" dirty="0" smtClean="0">
                <a:solidFill>
                  <a:srgbClr val="FF0000"/>
                </a:solidFill>
                <a:latin typeface="微软雅黑" pitchFamily="34" charset="-122"/>
                <a:ea typeface="微软雅黑" pitchFamily="34" charset="-122"/>
              </a:rPr>
              <a:t>战略错误</a:t>
            </a:r>
            <a:r>
              <a:rPr lang="zh-CN" altLang="en-US" sz="2000" dirty="0">
                <a:solidFill>
                  <a:srgbClr val="FF0000"/>
                </a:solidFill>
                <a:latin typeface="微软雅黑" pitchFamily="34" charset="-122"/>
                <a:ea typeface="微软雅黑" pitchFamily="34" charset="-122"/>
              </a:rPr>
              <a:t>，对于企业将越来越致命</a:t>
            </a:r>
          </a:p>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xmlns="" val="13722282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15</a:t>
            </a:fld>
            <a:endParaRPr lang="zh-CN" altLang="en-US" dirty="0">
              <a:latin typeface="微软雅黑" pitchFamily="34" charset="-122"/>
              <a:ea typeface="微软雅黑" pitchFamily="34" charset="-122"/>
            </a:endParaRPr>
          </a:p>
        </p:txBody>
      </p:sp>
      <p:sp>
        <p:nvSpPr>
          <p:cNvPr id="50" name="TextBox 49"/>
          <p:cNvSpPr txBox="1"/>
          <p:nvPr/>
        </p:nvSpPr>
        <p:spPr>
          <a:xfrm>
            <a:off x="206376" y="1052735"/>
            <a:ext cx="2339102" cy="461665"/>
          </a:xfrm>
          <a:prstGeom prst="rect">
            <a:avLst/>
          </a:prstGeom>
          <a:noFill/>
        </p:spPr>
        <p:txBody>
          <a:bodyPr wrap="none" rtlCol="0">
            <a:spAutoFit/>
          </a:bodyPr>
          <a:lstStyle/>
          <a:p>
            <a:r>
              <a:rPr lang="zh-CN" altLang="en-US" sz="2400" kern="0" dirty="0" smtClean="0">
                <a:latin typeface="微软雅黑" pitchFamily="34" charset="-122"/>
                <a:ea typeface="微软雅黑" pitchFamily="34" charset="-122"/>
              </a:rPr>
              <a:t>好的战略还可以</a:t>
            </a:r>
          </a:p>
        </p:txBody>
      </p:sp>
      <p:sp>
        <p:nvSpPr>
          <p:cNvPr id="6" name="矩形 5"/>
          <p:cNvSpPr/>
          <p:nvPr/>
        </p:nvSpPr>
        <p:spPr>
          <a:xfrm>
            <a:off x="359023" y="1991891"/>
            <a:ext cx="8712968" cy="4026743"/>
          </a:xfrm>
          <a:prstGeom prst="rect">
            <a:avLst/>
          </a:prstGeom>
        </p:spPr>
        <p:txBody>
          <a:bodyPr wrap="square">
            <a:spAutoFit/>
          </a:bodyPr>
          <a:lstStyle/>
          <a:p>
            <a:pPr marL="285750" indent="-285750">
              <a:lnSpc>
                <a:spcPct val="150000"/>
              </a:lnSpc>
              <a:spcBef>
                <a:spcPts val="600"/>
              </a:spcBef>
              <a:buFont typeface="Arial" pitchFamily="34" charset="0"/>
              <a:buChar char="•"/>
            </a:pPr>
            <a:r>
              <a:rPr lang="zh-CN" altLang="en-US" sz="2400" b="1" dirty="0" smtClean="0"/>
              <a:t>对员工：</a:t>
            </a:r>
            <a:r>
              <a:rPr lang="zh-CN" altLang="en-US" dirty="0" smtClean="0"/>
              <a:t>鼓舞士气、</a:t>
            </a:r>
            <a:r>
              <a:rPr lang="zh-CN" altLang="en-US" dirty="0"/>
              <a:t>唤起强大的组织目标感和员工</a:t>
            </a:r>
            <a:r>
              <a:rPr lang="zh-CN" altLang="en-US" dirty="0" smtClean="0"/>
              <a:t>认同感、</a:t>
            </a:r>
            <a:r>
              <a:rPr lang="zh-CN" altLang="en-US" dirty="0"/>
              <a:t>使员工具有高度的凝聚力、齐心协力为公司的发展做出</a:t>
            </a:r>
            <a:r>
              <a:rPr lang="zh-CN" altLang="en-US" dirty="0" smtClean="0"/>
              <a:t>贡献。</a:t>
            </a:r>
            <a:endParaRPr lang="en-US" altLang="zh-CN" dirty="0" smtClean="0"/>
          </a:p>
          <a:p>
            <a:pPr marL="285750" indent="-285750">
              <a:lnSpc>
                <a:spcPct val="150000"/>
              </a:lnSpc>
              <a:spcBef>
                <a:spcPts val="600"/>
              </a:spcBef>
              <a:buFont typeface="Arial" pitchFamily="34" charset="0"/>
              <a:buChar char="•"/>
            </a:pPr>
            <a:r>
              <a:rPr lang="zh-CN" altLang="en-US" sz="2400" b="1" dirty="0"/>
              <a:t>对股东</a:t>
            </a:r>
            <a:r>
              <a:rPr lang="zh-CN" altLang="en-US" sz="2400" b="1" dirty="0" smtClean="0"/>
              <a:t>：</a:t>
            </a:r>
            <a:r>
              <a:rPr lang="zh-CN" altLang="en-US" dirty="0"/>
              <a:t>获得认同</a:t>
            </a:r>
            <a:r>
              <a:rPr lang="zh-CN" altLang="en-US" dirty="0" smtClean="0"/>
              <a:t>与资源投入支持，提升企业市值，创造良好融资环境</a:t>
            </a:r>
            <a:endParaRPr lang="en-US" altLang="zh-CN" dirty="0" smtClean="0"/>
          </a:p>
          <a:p>
            <a:pPr marL="285750" indent="-285750">
              <a:lnSpc>
                <a:spcPct val="150000"/>
              </a:lnSpc>
              <a:spcBef>
                <a:spcPts val="600"/>
              </a:spcBef>
              <a:buFont typeface="Arial" pitchFamily="34" charset="0"/>
              <a:buChar char="•"/>
            </a:pPr>
            <a:r>
              <a:rPr lang="zh-CN" altLang="en-US" sz="2400" b="1" dirty="0"/>
              <a:t>对政府</a:t>
            </a:r>
            <a:r>
              <a:rPr lang="zh-CN" altLang="en-US" sz="2400" b="1" dirty="0" smtClean="0"/>
              <a:t>：</a:t>
            </a:r>
            <a:r>
              <a:rPr lang="zh-CN" altLang="en-US" dirty="0" smtClean="0"/>
              <a:t>获得税收优惠、财政补贴、政策支持等，创造良好经营环境</a:t>
            </a:r>
            <a:endParaRPr lang="en-US" altLang="zh-CN" dirty="0" smtClean="0"/>
          </a:p>
          <a:p>
            <a:pPr marL="285750" indent="-285750">
              <a:lnSpc>
                <a:spcPct val="150000"/>
              </a:lnSpc>
              <a:spcBef>
                <a:spcPts val="600"/>
              </a:spcBef>
              <a:buFont typeface="Arial" pitchFamily="34" charset="0"/>
              <a:buChar char="•"/>
            </a:pPr>
            <a:r>
              <a:rPr lang="zh-CN" altLang="en-US" sz="2400" b="1" dirty="0"/>
              <a:t>对</a:t>
            </a:r>
            <a:r>
              <a:rPr lang="zh-CN" altLang="en-US" sz="2400" b="1" dirty="0" smtClean="0"/>
              <a:t>客户：</a:t>
            </a:r>
            <a:r>
              <a:rPr lang="zh-CN" altLang="en-US" dirty="0"/>
              <a:t>强化品牌粘性，提升客户满意度，吸引新客户</a:t>
            </a:r>
            <a:r>
              <a:rPr lang="zh-CN" altLang="en-US" dirty="0" smtClean="0"/>
              <a:t>。</a:t>
            </a:r>
            <a:endParaRPr lang="en-US" altLang="zh-CN" dirty="0" smtClean="0"/>
          </a:p>
          <a:p>
            <a:pPr marL="285750" indent="-285750">
              <a:lnSpc>
                <a:spcPct val="150000"/>
              </a:lnSpc>
              <a:spcBef>
                <a:spcPts val="600"/>
              </a:spcBef>
              <a:buFont typeface="Arial" pitchFamily="34" charset="0"/>
              <a:buChar char="•"/>
            </a:pPr>
            <a:r>
              <a:rPr lang="zh-CN" altLang="en-US" sz="2400" b="1" dirty="0"/>
              <a:t>对竞争对手</a:t>
            </a:r>
            <a:r>
              <a:rPr lang="zh-CN" altLang="en-US" sz="2400" b="1" dirty="0" smtClean="0"/>
              <a:t>：</a:t>
            </a:r>
            <a:r>
              <a:rPr lang="zh-CN" altLang="en-US" dirty="0"/>
              <a:t>提高竞争壁垒，震慑对手</a:t>
            </a:r>
            <a:endParaRPr lang="en-US" altLang="zh-CN" dirty="0"/>
          </a:p>
          <a:p>
            <a:pPr marL="285750" indent="-285750">
              <a:lnSpc>
                <a:spcPct val="150000"/>
              </a:lnSpc>
              <a:spcBef>
                <a:spcPts val="600"/>
              </a:spcBef>
              <a:buFont typeface="Arial" pitchFamily="34" charset="0"/>
              <a:buChar char="•"/>
            </a:pPr>
            <a:r>
              <a:rPr lang="en-US" altLang="zh-CN" dirty="0"/>
              <a:t>……</a:t>
            </a:r>
            <a:endParaRPr lang="zh-CN" altLang="en-US" dirty="0"/>
          </a:p>
        </p:txBody>
      </p:sp>
    </p:spTree>
    <p:extLst>
      <p:ext uri="{BB962C8B-B14F-4D97-AF65-F5344CB8AC3E}">
        <p14:creationId xmlns:p14="http://schemas.microsoft.com/office/powerpoint/2010/main" xmlns="" val="325211633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pPr/>
              <a:t>16</a:t>
            </a:fld>
            <a:endParaRPr lang="zh-CN" altLang="en-US"/>
          </a:p>
        </p:txBody>
      </p:sp>
      <p:sp>
        <p:nvSpPr>
          <p:cNvPr id="8" name="灯片编号占位符 3"/>
          <p:cNvSpPr txBox="1">
            <a:spLocks noGrp="1"/>
          </p:cNvSpPr>
          <p:nvPr>
            <p:custDataLst>
              <p:tags r:id="rId1"/>
            </p:custDataLst>
          </p:nvPr>
        </p:nvSpPr>
        <p:spPr bwMode="auto">
          <a:xfrm>
            <a:off x="9296400" y="6400800"/>
            <a:ext cx="419100" cy="320675"/>
          </a:xfrm>
          <a:prstGeom prst="rect">
            <a:avLst/>
          </a:prstGeom>
          <a:noFill/>
          <a:ln w="9525">
            <a:noFill/>
            <a:miter lim="800000"/>
            <a:headEnd/>
            <a:tailEnd/>
          </a:ln>
        </p:spPr>
        <p:txBody>
          <a:bodyPr lIns="95747" tIns="47873" rIns="95747" bIns="47873"/>
          <a:lstStyle/>
          <a:p>
            <a:fld id="{E009E5C5-71C8-41CF-AAEB-64E458AF66E0}" type="slidenum">
              <a:rPr lang="zh-CN" altLang="en-US" sz="1500"/>
              <a:pPr/>
              <a:t>16</a:t>
            </a:fld>
            <a:endParaRPr lang="en-US" altLang="zh-CN" sz="1500"/>
          </a:p>
        </p:txBody>
      </p:sp>
      <p:sp>
        <p:nvSpPr>
          <p:cNvPr id="7" name="TextBox 6"/>
          <p:cNvSpPr txBox="1"/>
          <p:nvPr/>
        </p:nvSpPr>
        <p:spPr>
          <a:xfrm>
            <a:off x="200472" y="1052736"/>
            <a:ext cx="2952328" cy="461665"/>
          </a:xfrm>
          <a:prstGeom prst="rect">
            <a:avLst/>
          </a:prstGeom>
          <a:noFill/>
        </p:spPr>
        <p:txBody>
          <a:bodyPr wrap="square" rtlCol="0">
            <a:spAutoFit/>
          </a:bodyPr>
          <a:lstStyle/>
          <a:p>
            <a:r>
              <a:rPr lang="zh-CN" altLang="en-US" sz="2400" dirty="0" smtClean="0">
                <a:solidFill>
                  <a:prstClr val="black"/>
                </a:solidFill>
                <a:latin typeface="微软雅黑" pitchFamily="34" charset="-122"/>
                <a:ea typeface="微软雅黑" pitchFamily="34" charset="-122"/>
              </a:rPr>
              <a:t>战略管理与运营管理</a:t>
            </a:r>
          </a:p>
        </p:txBody>
      </p:sp>
      <p:sp>
        <p:nvSpPr>
          <p:cNvPr id="9" name="矩形 8"/>
          <p:cNvSpPr/>
          <p:nvPr/>
        </p:nvSpPr>
        <p:spPr>
          <a:xfrm>
            <a:off x="416496" y="1916832"/>
            <a:ext cx="8640960" cy="1938992"/>
          </a:xfrm>
          <a:prstGeom prst="rect">
            <a:avLst/>
          </a:prstGeom>
        </p:spPr>
        <p:txBody>
          <a:bodyPr wrap="square">
            <a:spAutoFit/>
          </a:bodyPr>
          <a:lstStyle/>
          <a:p>
            <a:r>
              <a:rPr lang="zh-CN" altLang="en-US" sz="2400" b="1" dirty="0" smtClean="0"/>
              <a:t>战略：</a:t>
            </a:r>
            <a:r>
              <a:rPr lang="zh-CN" altLang="en-US" sz="2400" b="1" dirty="0" smtClean="0">
                <a:solidFill>
                  <a:srgbClr val="0000FF"/>
                </a:solidFill>
              </a:rPr>
              <a:t>强调权衡与取舍</a:t>
            </a:r>
            <a:r>
              <a:rPr lang="zh-CN" altLang="en-US" sz="2400" dirty="0" smtClean="0"/>
              <a:t>，意味着做与对手不同的活动或以不同的方式做与对手相似的活动。</a:t>
            </a:r>
            <a:endParaRPr lang="en-US" altLang="zh-CN" sz="2400" dirty="0" smtClean="0"/>
          </a:p>
          <a:p>
            <a:endParaRPr lang="en-US" altLang="zh-CN" sz="2400" b="1" dirty="0" smtClean="0"/>
          </a:p>
          <a:p>
            <a:r>
              <a:rPr lang="zh-CN" altLang="en-US" sz="2400" b="1" dirty="0" smtClean="0"/>
              <a:t>运营管理：</a:t>
            </a:r>
            <a:r>
              <a:rPr lang="zh-CN" altLang="en-US" sz="2400" dirty="0" smtClean="0"/>
              <a:t>在每一个领域进行</a:t>
            </a:r>
            <a:r>
              <a:rPr lang="zh-CN" altLang="en-US" sz="2400" b="1" dirty="0" smtClean="0">
                <a:solidFill>
                  <a:srgbClr val="0000FF"/>
                </a:solidFill>
              </a:rPr>
              <a:t>持续改进</a:t>
            </a:r>
            <a:r>
              <a:rPr lang="zh-CN" altLang="en-US" sz="2400" dirty="0" smtClean="0"/>
              <a:t>，以效率提升为核心，是战略实施的基础。</a:t>
            </a:r>
            <a:endParaRPr lang="en-US" altLang="zh-CN" sz="2400" dirty="0" smtClean="0"/>
          </a:p>
        </p:txBody>
      </p:sp>
    </p:spTree>
    <p:extLst>
      <p:ext uri="{BB962C8B-B14F-4D97-AF65-F5344CB8AC3E}">
        <p14:creationId xmlns:p14="http://schemas.microsoft.com/office/powerpoint/2010/main" xmlns="" val="289854815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200472" y="1052736"/>
            <a:ext cx="4032448"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企业各层次管理者职责 </a:t>
            </a:r>
            <a:endParaRPr lang="zh-CN" altLang="en-US" sz="2400" dirty="0" smtClean="0">
              <a:solidFill>
                <a:prstClr val="black"/>
              </a:solidFill>
              <a:latin typeface="微软雅黑" pitchFamily="34" charset="-122"/>
              <a:ea typeface="微软雅黑" pitchFamily="34" charset="-122"/>
            </a:endParaRPr>
          </a:p>
        </p:txBody>
      </p:sp>
      <p:sp>
        <p:nvSpPr>
          <p:cNvPr id="22" name="等腰三角形 21"/>
          <p:cNvSpPr/>
          <p:nvPr/>
        </p:nvSpPr>
        <p:spPr bwMode="auto">
          <a:xfrm flipV="1">
            <a:off x="1208584" y="2276872"/>
            <a:ext cx="2448272" cy="3672408"/>
          </a:xfrm>
          <a:prstGeom prst="triangle">
            <a:avLst/>
          </a:prstGeom>
          <a:solidFill>
            <a:schemeClr val="accent1"/>
          </a:solidFill>
          <a:ln w="9525">
            <a:noFill/>
            <a:miter lim="800000"/>
            <a:headEnd/>
            <a:tailEnd/>
          </a:ln>
          <a:effectLst>
            <a:prstShdw prst="shdw17" dist="17961" dir="2700000">
              <a:srgbClr val="995C00"/>
            </a:prstShdw>
          </a:effectLst>
        </p:spPr>
        <p:txBody>
          <a:bodyPr wrap="none" rtlCol="0" anchor="ctr"/>
          <a:lstStyle/>
          <a:p>
            <a:pPr algn="ctr"/>
            <a:endParaRPr lang="zh-CN" altLang="en-US"/>
          </a:p>
        </p:txBody>
      </p:sp>
      <p:sp>
        <p:nvSpPr>
          <p:cNvPr id="27" name="等腰三角形 26"/>
          <p:cNvSpPr/>
          <p:nvPr/>
        </p:nvSpPr>
        <p:spPr bwMode="auto">
          <a:xfrm>
            <a:off x="6537176" y="2276872"/>
            <a:ext cx="2448272" cy="3672408"/>
          </a:xfrm>
          <a:prstGeom prst="triangle">
            <a:avLst/>
          </a:prstGeom>
          <a:solidFill>
            <a:schemeClr val="accent1"/>
          </a:solidFill>
          <a:ln w="9525">
            <a:noFill/>
            <a:miter lim="800000"/>
            <a:headEnd/>
            <a:tailEnd/>
          </a:ln>
          <a:effectLst>
            <a:prstShdw prst="shdw17" dist="17961" dir="2700000">
              <a:srgbClr val="995C00"/>
            </a:prstShdw>
          </a:effectLst>
        </p:spPr>
        <p:txBody>
          <a:bodyPr wrap="none" rtlCol="0" anchor="ctr"/>
          <a:lstStyle/>
          <a:p>
            <a:pPr algn="ctr"/>
            <a:endParaRPr lang="zh-CN" altLang="en-US"/>
          </a:p>
        </p:txBody>
      </p:sp>
      <p:sp>
        <p:nvSpPr>
          <p:cNvPr id="41" name="菱形 40"/>
          <p:cNvSpPr/>
          <p:nvPr/>
        </p:nvSpPr>
        <p:spPr bwMode="auto">
          <a:xfrm>
            <a:off x="3944888" y="2276872"/>
            <a:ext cx="2592288" cy="3744416"/>
          </a:xfrm>
          <a:prstGeom prst="diamond">
            <a:avLst/>
          </a:prstGeom>
          <a:solidFill>
            <a:schemeClr val="accent1"/>
          </a:solidFill>
          <a:ln w="9525">
            <a:noFill/>
            <a:miter lim="800000"/>
            <a:headEnd/>
            <a:tailEnd/>
          </a:ln>
          <a:effectLst>
            <a:prstShdw prst="shdw17" dist="17961" dir="2700000">
              <a:srgbClr val="995C00"/>
            </a:prstShdw>
          </a:effectLst>
        </p:spPr>
        <p:txBody>
          <a:bodyPr wrap="none" rtlCol="0" anchor="ctr"/>
          <a:lstStyle/>
          <a:p>
            <a:pPr algn="ctr"/>
            <a:endParaRPr lang="zh-CN" altLang="en-US"/>
          </a:p>
        </p:txBody>
      </p:sp>
      <p:cxnSp>
        <p:nvCxnSpPr>
          <p:cNvPr id="45" name="直接连接符 44"/>
          <p:cNvCxnSpPr/>
          <p:nvPr/>
        </p:nvCxnSpPr>
        <p:spPr bwMode="auto">
          <a:xfrm>
            <a:off x="776536" y="3356992"/>
            <a:ext cx="7920880" cy="0"/>
          </a:xfrm>
          <a:prstGeom prst="line">
            <a:avLst/>
          </a:prstGeom>
          <a:solidFill>
            <a:schemeClr val="accent1"/>
          </a:solidFill>
          <a:ln w="317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47" name="直接连接符 46"/>
          <p:cNvCxnSpPr/>
          <p:nvPr/>
        </p:nvCxnSpPr>
        <p:spPr bwMode="auto">
          <a:xfrm>
            <a:off x="776536" y="4725144"/>
            <a:ext cx="7920880" cy="0"/>
          </a:xfrm>
          <a:prstGeom prst="line">
            <a:avLst/>
          </a:prstGeom>
          <a:solidFill>
            <a:schemeClr val="accent1"/>
          </a:solidFill>
          <a:ln w="317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sp>
        <p:nvSpPr>
          <p:cNvPr id="48" name="TextBox 47"/>
          <p:cNvSpPr txBox="1"/>
          <p:nvPr/>
        </p:nvSpPr>
        <p:spPr>
          <a:xfrm>
            <a:off x="1615415" y="6093296"/>
            <a:ext cx="1422184" cy="461665"/>
          </a:xfrm>
          <a:prstGeom prst="rect">
            <a:avLst/>
          </a:prstGeom>
          <a:noFill/>
        </p:spPr>
        <p:txBody>
          <a:bodyPr wrap="none" rtlCol="0">
            <a:spAutoFit/>
          </a:bodyPr>
          <a:lstStyle/>
          <a:p>
            <a:r>
              <a:rPr lang="zh-CN" altLang="en-US" sz="2400" b="1" dirty="0" smtClean="0">
                <a:latin typeface="楷体" pitchFamily="49" charset="-122"/>
                <a:ea typeface="楷体" pitchFamily="49" charset="-122"/>
              </a:rPr>
              <a:t>战略管理</a:t>
            </a:r>
            <a:endParaRPr lang="zh-CN" altLang="en-US" sz="2400" b="1" dirty="0">
              <a:latin typeface="楷体" pitchFamily="49" charset="-122"/>
              <a:ea typeface="楷体" pitchFamily="49" charset="-122"/>
            </a:endParaRPr>
          </a:p>
        </p:txBody>
      </p:sp>
      <p:sp>
        <p:nvSpPr>
          <p:cNvPr id="49" name="TextBox 48"/>
          <p:cNvSpPr txBox="1"/>
          <p:nvPr/>
        </p:nvSpPr>
        <p:spPr>
          <a:xfrm>
            <a:off x="4495735" y="6074132"/>
            <a:ext cx="1422184" cy="461665"/>
          </a:xfrm>
          <a:prstGeom prst="rect">
            <a:avLst/>
          </a:prstGeom>
          <a:noFill/>
        </p:spPr>
        <p:txBody>
          <a:bodyPr wrap="none" rtlCol="0">
            <a:spAutoFit/>
          </a:bodyPr>
          <a:lstStyle/>
          <a:p>
            <a:r>
              <a:rPr lang="zh-CN" altLang="en-US" sz="2400" b="1" dirty="0" smtClean="0">
                <a:latin typeface="楷体" pitchFamily="49" charset="-122"/>
                <a:ea typeface="楷体" pitchFamily="49" charset="-122"/>
              </a:rPr>
              <a:t>运营管理</a:t>
            </a:r>
            <a:endParaRPr lang="zh-CN" altLang="en-US" sz="2400" b="1" dirty="0">
              <a:latin typeface="楷体" pitchFamily="49" charset="-122"/>
              <a:ea typeface="楷体" pitchFamily="49" charset="-122"/>
            </a:endParaRPr>
          </a:p>
        </p:txBody>
      </p:sp>
      <p:sp>
        <p:nvSpPr>
          <p:cNvPr id="50" name="TextBox 49"/>
          <p:cNvSpPr txBox="1"/>
          <p:nvPr/>
        </p:nvSpPr>
        <p:spPr>
          <a:xfrm>
            <a:off x="7131216" y="6093296"/>
            <a:ext cx="1422184" cy="461665"/>
          </a:xfrm>
          <a:prstGeom prst="rect">
            <a:avLst/>
          </a:prstGeom>
          <a:noFill/>
        </p:spPr>
        <p:txBody>
          <a:bodyPr wrap="none" rtlCol="0">
            <a:spAutoFit/>
          </a:bodyPr>
          <a:lstStyle/>
          <a:p>
            <a:r>
              <a:rPr lang="zh-CN" altLang="en-US" sz="2400" b="1" dirty="0" smtClean="0">
                <a:latin typeface="楷体" pitchFamily="49" charset="-122"/>
                <a:ea typeface="楷体" pitchFamily="49" charset="-122"/>
              </a:rPr>
              <a:t>作业管理</a:t>
            </a:r>
            <a:endParaRPr lang="zh-CN" altLang="en-US" sz="2400" b="1" dirty="0">
              <a:latin typeface="楷体" pitchFamily="49" charset="-122"/>
              <a:ea typeface="楷体" pitchFamily="49" charset="-122"/>
            </a:endParaRPr>
          </a:p>
        </p:txBody>
      </p:sp>
      <p:sp>
        <p:nvSpPr>
          <p:cNvPr id="51" name="TextBox 50"/>
          <p:cNvSpPr txBox="1"/>
          <p:nvPr/>
        </p:nvSpPr>
        <p:spPr>
          <a:xfrm>
            <a:off x="1813972" y="2411596"/>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高层管理者</a:t>
            </a:r>
            <a:endParaRPr lang="zh-CN" altLang="en-US" dirty="0">
              <a:latin typeface="微软雅黑" pitchFamily="34" charset="-122"/>
              <a:ea typeface="微软雅黑" pitchFamily="34" charset="-122"/>
            </a:endParaRPr>
          </a:p>
        </p:txBody>
      </p:sp>
      <p:sp>
        <p:nvSpPr>
          <p:cNvPr id="52" name="TextBox 51"/>
          <p:cNvSpPr txBox="1"/>
          <p:nvPr/>
        </p:nvSpPr>
        <p:spPr>
          <a:xfrm>
            <a:off x="1813972" y="3923764"/>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中层管理者</a:t>
            </a:r>
            <a:endParaRPr lang="zh-CN" altLang="en-US" dirty="0">
              <a:latin typeface="微软雅黑" pitchFamily="34" charset="-122"/>
              <a:ea typeface="微软雅黑" pitchFamily="34" charset="-122"/>
            </a:endParaRPr>
          </a:p>
        </p:txBody>
      </p:sp>
      <p:sp>
        <p:nvSpPr>
          <p:cNvPr id="53" name="TextBox 52"/>
          <p:cNvSpPr txBox="1"/>
          <p:nvPr/>
        </p:nvSpPr>
        <p:spPr>
          <a:xfrm>
            <a:off x="1813972" y="5291916"/>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基层管理者</a:t>
            </a:r>
            <a:endParaRPr lang="zh-CN" altLang="en-US" dirty="0">
              <a:latin typeface="微软雅黑" pitchFamily="34" charset="-122"/>
              <a:ea typeface="微软雅黑" pitchFamily="34" charset="-122"/>
            </a:endParaRPr>
          </a:p>
        </p:txBody>
      </p:sp>
      <p:sp>
        <p:nvSpPr>
          <p:cNvPr id="54" name="TextBox 53"/>
          <p:cNvSpPr txBox="1"/>
          <p:nvPr/>
        </p:nvSpPr>
        <p:spPr>
          <a:xfrm>
            <a:off x="4622284" y="2420888"/>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高层管理者</a:t>
            </a:r>
            <a:endParaRPr lang="zh-CN" altLang="en-US" dirty="0">
              <a:latin typeface="微软雅黑" pitchFamily="34" charset="-122"/>
              <a:ea typeface="微软雅黑" pitchFamily="34" charset="-122"/>
            </a:endParaRPr>
          </a:p>
        </p:txBody>
      </p:sp>
      <p:sp>
        <p:nvSpPr>
          <p:cNvPr id="55" name="TextBox 54"/>
          <p:cNvSpPr txBox="1"/>
          <p:nvPr/>
        </p:nvSpPr>
        <p:spPr>
          <a:xfrm>
            <a:off x="4622284" y="3933056"/>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中层管理者</a:t>
            </a:r>
            <a:endParaRPr lang="zh-CN" altLang="en-US" dirty="0">
              <a:latin typeface="微软雅黑" pitchFamily="34" charset="-122"/>
              <a:ea typeface="微软雅黑" pitchFamily="34" charset="-122"/>
            </a:endParaRPr>
          </a:p>
        </p:txBody>
      </p:sp>
      <p:sp>
        <p:nvSpPr>
          <p:cNvPr id="56" name="TextBox 55"/>
          <p:cNvSpPr txBox="1"/>
          <p:nvPr/>
        </p:nvSpPr>
        <p:spPr>
          <a:xfrm>
            <a:off x="4622284" y="5301208"/>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基层管理者</a:t>
            </a:r>
            <a:endParaRPr lang="zh-CN" altLang="en-US" dirty="0">
              <a:latin typeface="微软雅黑" pitchFamily="34" charset="-122"/>
              <a:ea typeface="微软雅黑" pitchFamily="34" charset="-122"/>
            </a:endParaRPr>
          </a:p>
        </p:txBody>
      </p:sp>
      <p:sp>
        <p:nvSpPr>
          <p:cNvPr id="57" name="TextBox 56"/>
          <p:cNvSpPr txBox="1"/>
          <p:nvPr/>
        </p:nvSpPr>
        <p:spPr>
          <a:xfrm>
            <a:off x="7142564" y="2411596"/>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高层管理者</a:t>
            </a:r>
            <a:endParaRPr lang="zh-CN" altLang="en-US" dirty="0">
              <a:latin typeface="微软雅黑" pitchFamily="34" charset="-122"/>
              <a:ea typeface="微软雅黑" pitchFamily="34" charset="-122"/>
            </a:endParaRPr>
          </a:p>
        </p:txBody>
      </p:sp>
      <p:sp>
        <p:nvSpPr>
          <p:cNvPr id="58" name="TextBox 57"/>
          <p:cNvSpPr txBox="1"/>
          <p:nvPr/>
        </p:nvSpPr>
        <p:spPr>
          <a:xfrm>
            <a:off x="7142564" y="3923764"/>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中层管理者</a:t>
            </a:r>
            <a:endParaRPr lang="zh-CN" altLang="en-US" dirty="0">
              <a:latin typeface="微软雅黑" pitchFamily="34" charset="-122"/>
              <a:ea typeface="微软雅黑" pitchFamily="34" charset="-122"/>
            </a:endParaRPr>
          </a:p>
        </p:txBody>
      </p:sp>
      <p:sp>
        <p:nvSpPr>
          <p:cNvPr id="59" name="TextBox 58"/>
          <p:cNvSpPr txBox="1"/>
          <p:nvPr/>
        </p:nvSpPr>
        <p:spPr>
          <a:xfrm>
            <a:off x="7142564" y="5291916"/>
            <a:ext cx="1338828"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基层管理者</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18</a:t>
            </a:fld>
            <a:endParaRPr lang="zh-CN" altLang="en-US" dirty="0">
              <a:solidFill>
                <a:srgbClr val="000000"/>
              </a:solidFill>
              <a:latin typeface="微软雅黑" pitchFamily="34" charset="-122"/>
              <a:ea typeface="微软雅黑" pitchFamily="34" charset="-122"/>
            </a:endParaRPr>
          </a:p>
        </p:txBody>
      </p:sp>
      <p:sp>
        <p:nvSpPr>
          <p:cNvPr id="52" name="TextBox 51"/>
          <p:cNvSpPr txBox="1"/>
          <p:nvPr/>
        </p:nvSpPr>
        <p:spPr>
          <a:xfrm>
            <a:off x="309530" y="285728"/>
            <a:ext cx="697627" cy="400110"/>
          </a:xfrm>
          <a:prstGeom prst="rect">
            <a:avLst/>
          </a:prstGeom>
          <a:noFill/>
        </p:spPr>
        <p:txBody>
          <a:bodyPr wrap="none" rtlCol="0">
            <a:spAutoFit/>
          </a:bodyPr>
          <a:lstStyle/>
          <a:p>
            <a:r>
              <a:rPr lang="zh-CN" altLang="en-US" sz="2000" dirty="0" smtClean="0">
                <a:latin typeface="微软雅黑" pitchFamily="34" charset="-122"/>
                <a:ea typeface="微软雅黑" pitchFamily="34" charset="-122"/>
              </a:rPr>
              <a:t>总结</a:t>
            </a:r>
            <a:endParaRPr lang="zh-CN" altLang="en-US" sz="2000" dirty="0">
              <a:latin typeface="微软雅黑" pitchFamily="34" charset="-122"/>
              <a:ea typeface="微软雅黑" pitchFamily="34" charset="-122"/>
            </a:endParaRPr>
          </a:p>
        </p:txBody>
      </p:sp>
      <p:sp>
        <p:nvSpPr>
          <p:cNvPr id="55" name="TextBox 54"/>
          <p:cNvSpPr txBox="1"/>
          <p:nvPr/>
        </p:nvSpPr>
        <p:spPr>
          <a:xfrm>
            <a:off x="523844" y="1428736"/>
            <a:ext cx="1723549"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战略是什么</a:t>
            </a:r>
            <a:endParaRPr lang="zh-CN" altLang="en-US" sz="2400" dirty="0">
              <a:latin typeface="微软雅黑" pitchFamily="34" charset="-122"/>
              <a:ea typeface="微软雅黑" pitchFamily="34" charset="-122"/>
            </a:endParaRPr>
          </a:p>
        </p:txBody>
      </p:sp>
      <p:sp>
        <p:nvSpPr>
          <p:cNvPr id="57" name="TextBox 56"/>
          <p:cNvSpPr txBox="1"/>
          <p:nvPr/>
        </p:nvSpPr>
        <p:spPr>
          <a:xfrm>
            <a:off x="952472" y="2071678"/>
            <a:ext cx="7715304" cy="2554545"/>
          </a:xfrm>
          <a:prstGeom prst="rect">
            <a:avLst/>
          </a:prstGeom>
          <a:noFill/>
        </p:spPr>
        <p:txBody>
          <a:bodyPr wrap="square" rtlCol="0">
            <a:spAutoFit/>
          </a:bodyPr>
          <a:lstStyle/>
          <a:p>
            <a:pPr lvl="0">
              <a:lnSpc>
                <a:spcPct val="200000"/>
              </a:lnSpc>
              <a:buFont typeface="Arial" pitchFamily="34" charset="0"/>
              <a:buChar char="•"/>
            </a:pPr>
            <a:r>
              <a:rPr kumimoji="1" lang="zh-CN" altLang="en-US" sz="2000" kern="0" dirty="0" smtClean="0">
                <a:solidFill>
                  <a:sysClr val="windowText" lastClr="000000"/>
                </a:solidFill>
              </a:rPr>
              <a:t>战略是塑造未来的一种努力（未来）</a:t>
            </a:r>
            <a:endParaRPr kumimoji="1" lang="en-US" altLang="zh-CN" sz="2000" kern="0" dirty="0" smtClean="0">
              <a:solidFill>
                <a:sysClr val="windowText" lastClr="000000"/>
              </a:solidFill>
            </a:endParaRPr>
          </a:p>
          <a:p>
            <a:pPr>
              <a:lnSpc>
                <a:spcPct val="200000"/>
              </a:lnSpc>
              <a:buFont typeface="Arial" pitchFamily="34" charset="0"/>
              <a:buChar char="•"/>
            </a:pPr>
            <a:r>
              <a:rPr kumimoji="1" lang="zh-CN" altLang="en-US" sz="2000" kern="0" dirty="0" smtClean="0">
                <a:solidFill>
                  <a:sysClr val="windowText" lastClr="000000"/>
                </a:solidFill>
              </a:rPr>
              <a:t>是选择做什么与不做什么（选择）</a:t>
            </a:r>
            <a:endParaRPr kumimoji="1" lang="en-US" altLang="zh-CN" sz="2000" kern="0" dirty="0" smtClean="0">
              <a:solidFill>
                <a:sysClr val="windowText" lastClr="000000"/>
              </a:solidFill>
            </a:endParaRPr>
          </a:p>
          <a:p>
            <a:pPr lvl="0">
              <a:lnSpc>
                <a:spcPct val="200000"/>
              </a:lnSpc>
              <a:buFont typeface="Arial" pitchFamily="34" charset="0"/>
              <a:buChar char="•"/>
            </a:pPr>
            <a:r>
              <a:rPr kumimoji="1" lang="zh-CN" altLang="en-US" sz="2000" kern="0" dirty="0" smtClean="0">
                <a:solidFill>
                  <a:sysClr val="windowText" lastClr="000000"/>
                </a:solidFill>
              </a:rPr>
              <a:t>是公司各项工作的起点（顶层）</a:t>
            </a:r>
            <a:endParaRPr kumimoji="1" lang="en-US" altLang="zh-CN" sz="2000" kern="0" dirty="0" smtClean="0">
              <a:solidFill>
                <a:sysClr val="windowText" lastClr="000000"/>
              </a:solidFill>
            </a:endParaRPr>
          </a:p>
          <a:p>
            <a:pPr lvl="0">
              <a:lnSpc>
                <a:spcPct val="200000"/>
              </a:lnSpc>
              <a:buFont typeface="Arial" pitchFamily="34" charset="0"/>
              <a:buChar char="•"/>
            </a:pPr>
            <a:r>
              <a:rPr kumimoji="1" lang="zh-CN" altLang="en-US" sz="2000" kern="0" dirty="0" smtClean="0">
                <a:solidFill>
                  <a:sysClr val="windowText" lastClr="000000"/>
                </a:solidFill>
              </a:rPr>
              <a:t>凝聚共识的工具（共识）</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523844" y="2285992"/>
            <a:ext cx="8643998" cy="560674"/>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endParaRPr>
          </a:p>
        </p:txBody>
      </p:sp>
      <p:cxnSp>
        <p:nvCxnSpPr>
          <p:cNvPr id="5" name="直接连接符 4"/>
          <p:cNvCxnSpPr/>
          <p:nvPr/>
        </p:nvCxnSpPr>
        <p:spPr>
          <a:xfrm>
            <a:off x="0" y="714356"/>
            <a:ext cx="990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19</a:t>
            </a:fld>
            <a:endParaRPr lang="zh-CN" altLang="en-US" dirty="0">
              <a:latin typeface="微软雅黑" pitchFamily="34" charset="-122"/>
              <a:ea typeface="微软雅黑" pitchFamily="34" charset="-122"/>
            </a:endParaRPr>
          </a:p>
        </p:txBody>
      </p:sp>
      <p:sp>
        <p:nvSpPr>
          <p:cNvPr id="8" name="TextBox 7"/>
          <p:cNvSpPr txBox="1"/>
          <p:nvPr/>
        </p:nvSpPr>
        <p:spPr>
          <a:xfrm>
            <a:off x="166654" y="214290"/>
            <a:ext cx="800219" cy="461665"/>
          </a:xfrm>
          <a:prstGeom prst="rect">
            <a:avLst/>
          </a:prstGeom>
          <a:noFill/>
        </p:spPr>
        <p:txBody>
          <a:bodyPr wrap="none" rtlCol="0">
            <a:spAutoFit/>
          </a:bodyPr>
          <a:lstStyle/>
          <a:p>
            <a:r>
              <a:rPr lang="zh-CN" altLang="en-US" sz="2400" b="1" kern="0" smtClean="0">
                <a:latin typeface="微软雅黑" pitchFamily="34" charset="-122"/>
                <a:ea typeface="微软雅黑" pitchFamily="34" charset="-122"/>
              </a:rPr>
              <a:t>目录</a:t>
            </a:r>
            <a:endParaRPr lang="zh-CN" altLang="en-US" sz="2400" b="1" kern="0" dirty="0" smtClean="0">
              <a:latin typeface="微软雅黑" pitchFamily="34" charset="-122"/>
              <a:ea typeface="微软雅黑" pitchFamily="34" charset="-122"/>
            </a:endParaRPr>
          </a:p>
        </p:txBody>
      </p:sp>
      <p:sp>
        <p:nvSpPr>
          <p:cNvPr id="10" name="TextBox 9"/>
          <p:cNvSpPr txBox="1"/>
          <p:nvPr/>
        </p:nvSpPr>
        <p:spPr>
          <a:xfrm>
            <a:off x="595282" y="1357298"/>
            <a:ext cx="8215370" cy="3046988"/>
          </a:xfrm>
          <a:prstGeom prst="rect">
            <a:avLst/>
          </a:prstGeom>
          <a:noFill/>
        </p:spPr>
        <p:txBody>
          <a:bodyPr wrap="square" rtlCol="0">
            <a:spAutoFit/>
          </a:bodyPr>
          <a:lstStyle/>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战略是什么</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战略的构成要素</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制定战略</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实施战略</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2069394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714356"/>
            <a:ext cx="990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2</a:t>
            </a:fld>
            <a:endParaRPr lang="zh-CN" altLang="en-US" dirty="0">
              <a:latin typeface="微软雅黑" pitchFamily="34" charset="-122"/>
              <a:ea typeface="微软雅黑" pitchFamily="34" charset="-122"/>
            </a:endParaRPr>
          </a:p>
        </p:txBody>
      </p:sp>
      <p:sp>
        <p:nvSpPr>
          <p:cNvPr id="8" name="TextBox 7"/>
          <p:cNvSpPr txBox="1"/>
          <p:nvPr/>
        </p:nvSpPr>
        <p:spPr>
          <a:xfrm>
            <a:off x="166654" y="214290"/>
            <a:ext cx="3570208" cy="461665"/>
          </a:xfrm>
          <a:prstGeom prst="rect">
            <a:avLst/>
          </a:prstGeom>
          <a:noFill/>
        </p:spPr>
        <p:txBody>
          <a:bodyPr wrap="none" rtlCol="0">
            <a:spAutoFit/>
          </a:bodyPr>
          <a:lstStyle/>
          <a:p>
            <a:r>
              <a:rPr lang="zh-CN" altLang="en-US" sz="2400" b="1" kern="0" dirty="0" smtClean="0">
                <a:latin typeface="微软雅黑" pitchFamily="34" charset="-122"/>
                <a:ea typeface="微软雅黑" pitchFamily="34" charset="-122"/>
              </a:rPr>
              <a:t>战略管理的一些应用场景</a:t>
            </a:r>
          </a:p>
        </p:txBody>
      </p:sp>
      <p:sp>
        <p:nvSpPr>
          <p:cNvPr id="10" name="TextBox 9"/>
          <p:cNvSpPr txBox="1"/>
          <p:nvPr/>
        </p:nvSpPr>
        <p:spPr>
          <a:xfrm>
            <a:off x="523844" y="1428736"/>
            <a:ext cx="8822214" cy="4401205"/>
          </a:xfrm>
          <a:prstGeom prst="rect">
            <a:avLst/>
          </a:prstGeom>
          <a:noFill/>
        </p:spPr>
        <p:txBody>
          <a:bodyPr wrap="square" rtlCol="0">
            <a:spAutoFit/>
          </a:bodyPr>
          <a:lstStyle/>
          <a:p>
            <a:pPr marL="342900" indent="-342900">
              <a:lnSpc>
                <a:spcPct val="200000"/>
              </a:lnSpc>
              <a:buFont typeface="Arial" pitchFamily="34" charset="0"/>
              <a:buChar char="•"/>
            </a:pPr>
            <a:r>
              <a:rPr lang="zh-CN" altLang="en-US" sz="2000" dirty="0" smtClean="0">
                <a:latin typeface="微软雅黑" pitchFamily="34" charset="-122"/>
                <a:ea typeface="微软雅黑" pitchFamily="34" charset="-122"/>
              </a:rPr>
              <a:t>制定公司战略规划、体系职能战略、部门工作计划</a:t>
            </a:r>
            <a:endParaRPr lang="en-US" altLang="zh-CN" sz="2000" dirty="0" smtClean="0">
              <a:latin typeface="微软雅黑" pitchFamily="34" charset="-122"/>
              <a:ea typeface="微软雅黑" pitchFamily="34" charset="-122"/>
            </a:endParaRPr>
          </a:p>
          <a:p>
            <a:pPr marL="342900" indent="-342900">
              <a:lnSpc>
                <a:spcPct val="200000"/>
              </a:lnSpc>
              <a:buFont typeface="Arial" pitchFamily="34" charset="0"/>
              <a:buChar char="•"/>
            </a:pPr>
            <a:r>
              <a:rPr lang="zh-CN" altLang="en-US" sz="2000" dirty="0" smtClean="0">
                <a:latin typeface="微软雅黑" pitchFamily="34" charset="-122"/>
                <a:ea typeface="微软雅黑" pitchFamily="34" charset="-122"/>
              </a:rPr>
              <a:t>制定中长期、年度经营目标</a:t>
            </a:r>
            <a:endParaRPr lang="en-US" altLang="zh-CN" sz="2000" dirty="0" smtClean="0">
              <a:latin typeface="微软雅黑" pitchFamily="34" charset="-122"/>
              <a:ea typeface="微软雅黑" pitchFamily="34" charset="-122"/>
            </a:endParaRPr>
          </a:p>
          <a:p>
            <a:pPr marL="342900" indent="-342900">
              <a:lnSpc>
                <a:spcPct val="200000"/>
              </a:lnSpc>
              <a:buFont typeface="Arial" pitchFamily="34" charset="0"/>
              <a:buChar char="•"/>
            </a:pPr>
            <a:r>
              <a:rPr lang="zh-CN" altLang="en-US" sz="2000" dirty="0" smtClean="0">
                <a:latin typeface="微软雅黑" pitchFamily="34" charset="-122"/>
                <a:ea typeface="微软雅黑" pitchFamily="34" charset="-122"/>
              </a:rPr>
              <a:t>制定一项业务的发展规划</a:t>
            </a:r>
            <a:endParaRPr lang="en-US" altLang="zh-CN" sz="2000" dirty="0" smtClean="0">
              <a:latin typeface="微软雅黑" pitchFamily="34" charset="-122"/>
              <a:ea typeface="微软雅黑" pitchFamily="34" charset="-122"/>
            </a:endParaRPr>
          </a:p>
          <a:p>
            <a:pPr marL="342900" indent="-342900">
              <a:lnSpc>
                <a:spcPct val="200000"/>
              </a:lnSpc>
              <a:buFont typeface="Arial" pitchFamily="34" charset="0"/>
              <a:buChar char="•"/>
            </a:pPr>
            <a:r>
              <a:rPr lang="zh-CN" altLang="en-US" sz="2000" dirty="0" smtClean="0">
                <a:latin typeface="微软雅黑" pitchFamily="34" charset="-122"/>
                <a:ea typeface="微软雅黑" pitchFamily="34" charset="-122"/>
              </a:rPr>
              <a:t>制定某项工作的策划方案</a:t>
            </a:r>
            <a:endParaRPr lang="en-US" altLang="zh-CN" sz="2000" dirty="0" smtClean="0">
              <a:latin typeface="微软雅黑" pitchFamily="34" charset="-122"/>
              <a:ea typeface="微软雅黑" pitchFamily="34" charset="-122"/>
            </a:endParaRPr>
          </a:p>
          <a:p>
            <a:pPr marL="342900" indent="-342900">
              <a:lnSpc>
                <a:spcPct val="200000"/>
              </a:lnSpc>
              <a:buFont typeface="Arial" pitchFamily="34" charset="0"/>
              <a:buChar char="•"/>
            </a:pPr>
            <a:r>
              <a:rPr lang="zh-CN" altLang="en-US" sz="2000" dirty="0" smtClean="0">
                <a:latin typeface="微软雅黑" pitchFamily="34" charset="-122"/>
                <a:ea typeface="微软雅黑" pitchFamily="34" charset="-122"/>
              </a:rPr>
              <a:t>面临一些管理难题，寻找解决问题的方法</a:t>
            </a:r>
            <a:endParaRPr lang="en-US" altLang="zh-CN" sz="2000" dirty="0" smtClean="0">
              <a:latin typeface="微软雅黑" pitchFamily="34" charset="-122"/>
              <a:ea typeface="微软雅黑" pitchFamily="34" charset="-122"/>
            </a:endParaRPr>
          </a:p>
          <a:p>
            <a:pPr marL="342900" indent="-342900">
              <a:lnSpc>
                <a:spcPct val="200000"/>
              </a:lnSpc>
              <a:buFont typeface="Arial" pitchFamily="34" charset="0"/>
              <a:buChar char="•"/>
            </a:pPr>
            <a:r>
              <a:rPr lang="en-US" altLang="zh-CN" sz="2000" dirty="0" smtClean="0">
                <a:latin typeface="微软雅黑" pitchFamily="34" charset="-122"/>
                <a:ea typeface="微软雅黑" pitchFamily="34" charset="-122"/>
              </a:rPr>
              <a:t>……</a:t>
            </a:r>
          </a:p>
          <a:p>
            <a:pPr marL="342900" indent="-342900">
              <a:lnSpc>
                <a:spcPct val="200000"/>
              </a:lnSpc>
              <a:buFont typeface="Arial" pitchFamily="34" charset="0"/>
              <a:buChar char="•"/>
            </a:pPr>
            <a:endParaRPr lang="en-US" altLang="zh-CN" sz="2000" dirty="0">
              <a:latin typeface="微软雅黑" pitchFamily="34" charset="-122"/>
              <a:ea typeface="微软雅黑" pitchFamily="34" charset="-122"/>
            </a:endParaRPr>
          </a:p>
        </p:txBody>
      </p:sp>
      <p:sp>
        <p:nvSpPr>
          <p:cNvPr id="6" name="TextBox 5"/>
          <p:cNvSpPr txBox="1"/>
          <p:nvPr/>
        </p:nvSpPr>
        <p:spPr>
          <a:xfrm>
            <a:off x="738158" y="5214950"/>
            <a:ext cx="8572560" cy="512208"/>
          </a:xfrm>
          <a:prstGeom prst="rect">
            <a:avLst/>
          </a:prstGeom>
          <a:solidFill>
            <a:schemeClr val="accent1"/>
          </a:solidFill>
        </p:spPr>
        <p:txBody>
          <a:bodyPr wrap="square" rtlCol="0" anchor="ctr" anchorCtr="0">
            <a:noAutofit/>
          </a:bodyPr>
          <a:lstStyle/>
          <a:p>
            <a:pPr algn="ctr"/>
            <a:r>
              <a:rPr lang="zh-CN" altLang="en-US" b="1" dirty="0" smtClean="0">
                <a:latin typeface="微软雅黑" pitchFamily="34" charset="-122"/>
                <a:ea typeface="微软雅黑" pitchFamily="34" charset="-122"/>
              </a:rPr>
              <a:t>战略管理对各级管理者都是必备技能，是管理者与执行者的重要分界线</a:t>
            </a:r>
            <a:endParaRPr lang="zh-CN" altLang="en-US"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20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20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20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20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20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bg/>
                                          </p:spTgt>
                                        </p:tgtEl>
                                        <p:attrNameLst>
                                          <p:attrName>style.visibility</p:attrName>
                                        </p:attrNameLst>
                                      </p:cBhvr>
                                      <p:to>
                                        <p:strVal val="visible"/>
                                      </p:to>
                                    </p:set>
                                    <p:animEffect transition="in" filter="fade">
                                      <p:cBhvr>
                                        <p:cTn id="42" dur="2000"/>
                                        <p:tgtEl>
                                          <p:spTgt spid="6">
                                            <p:bg/>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6"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a:solidFill>
                  <a:srgbClr val="000000"/>
                </a:solidFill>
                <a:latin typeface="微软雅黑" pitchFamily="34" charset="-122"/>
                <a:ea typeface="微软雅黑" pitchFamily="34" charset="-122"/>
              </a:rPr>
              <a:t>战略的三</a:t>
            </a:r>
            <a:r>
              <a:rPr lang="zh-CN" altLang="en-US" sz="2200" b="1" kern="0" dirty="0" smtClean="0">
                <a:solidFill>
                  <a:srgbClr val="000000"/>
                </a:solidFill>
                <a:latin typeface="微软雅黑" pitchFamily="34" charset="-122"/>
                <a:ea typeface="微软雅黑" pitchFamily="34" charset="-122"/>
              </a:rPr>
              <a:t>个层次</a:t>
            </a:r>
            <a:r>
              <a:rPr lang="en-US" altLang="zh-CN" sz="2200" b="1" kern="0" dirty="0" smtClean="0">
                <a:solidFill>
                  <a:srgbClr val="000000"/>
                </a:solidFill>
                <a:latin typeface="微软雅黑" pitchFamily="34" charset="-122"/>
                <a:ea typeface="微软雅黑" pitchFamily="34" charset="-122"/>
              </a:rPr>
              <a:t>:</a:t>
            </a: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20</a:t>
            </a:fld>
            <a:endParaRPr lang="zh-CN" altLang="en-US" dirty="0">
              <a:solidFill>
                <a:srgbClr val="000000"/>
              </a:solidFill>
              <a:latin typeface="微软雅黑" pitchFamily="34" charset="-122"/>
              <a:ea typeface="微软雅黑" pitchFamily="34" charset="-122"/>
            </a:endParaRPr>
          </a:p>
        </p:txBody>
      </p:sp>
      <p:sp>
        <p:nvSpPr>
          <p:cNvPr id="9" name="AutoShape 5"/>
          <p:cNvSpPr>
            <a:spLocks noChangeArrowheads="1"/>
          </p:cNvSpPr>
          <p:nvPr/>
        </p:nvSpPr>
        <p:spPr bwMode="auto">
          <a:xfrm rot="10800000">
            <a:off x="6466209" y="2060848"/>
            <a:ext cx="1727200" cy="1223963"/>
          </a:xfrm>
          <a:custGeom>
            <a:avLst/>
            <a:gdLst>
              <a:gd name="G0" fmla="+- 5876 0 0"/>
              <a:gd name="G1" fmla="+- 21600 0 5876"/>
              <a:gd name="G2" fmla="*/ 5876 1 2"/>
              <a:gd name="G3" fmla="+- 21600 0 G2"/>
              <a:gd name="G4" fmla="+/ 5876 21600 2"/>
              <a:gd name="G5" fmla="+/ G1 0 2"/>
              <a:gd name="G6" fmla="*/ 21600 21600 5876"/>
              <a:gd name="G7" fmla="*/ G6 1 2"/>
              <a:gd name="G8" fmla="+- 21600 0 G7"/>
              <a:gd name="G9" fmla="*/ 21600 1 2"/>
              <a:gd name="G10" fmla="+- 5876 0 G9"/>
              <a:gd name="G11" fmla="?: G10 G8 0"/>
              <a:gd name="G12" fmla="?: G10 G7 21600"/>
              <a:gd name="T0" fmla="*/ 18662 w 21600"/>
              <a:gd name="T1" fmla="*/ 10800 h 21600"/>
              <a:gd name="T2" fmla="*/ 10800 w 21600"/>
              <a:gd name="T3" fmla="*/ 21600 h 21600"/>
              <a:gd name="T4" fmla="*/ 2938 w 21600"/>
              <a:gd name="T5" fmla="*/ 10800 h 21600"/>
              <a:gd name="T6" fmla="*/ 10800 w 21600"/>
              <a:gd name="T7" fmla="*/ 0 h 21600"/>
              <a:gd name="T8" fmla="*/ 4738 w 21600"/>
              <a:gd name="T9" fmla="*/ 4738 h 21600"/>
              <a:gd name="T10" fmla="*/ 16862 w 21600"/>
              <a:gd name="T11" fmla="*/ 16862 h 21600"/>
            </a:gdLst>
            <a:ahLst/>
            <a:cxnLst>
              <a:cxn ang="0">
                <a:pos x="T0" y="T1"/>
              </a:cxn>
              <a:cxn ang="0">
                <a:pos x="T2" y="T3"/>
              </a:cxn>
              <a:cxn ang="0">
                <a:pos x="T4" y="T5"/>
              </a:cxn>
              <a:cxn ang="0">
                <a:pos x="T6" y="T7"/>
              </a:cxn>
            </a:cxnLst>
            <a:rect l="T8" t="T9" r="T10" b="T11"/>
            <a:pathLst>
              <a:path w="21600" h="21600">
                <a:moveTo>
                  <a:pt x="0" y="0"/>
                </a:moveTo>
                <a:lnTo>
                  <a:pt x="5876" y="21600"/>
                </a:lnTo>
                <a:lnTo>
                  <a:pt x="15724" y="21600"/>
                </a:lnTo>
                <a:lnTo>
                  <a:pt x="21600" y="0"/>
                </a:lnTo>
                <a:close/>
              </a:path>
            </a:pathLst>
          </a:custGeom>
          <a:solidFill>
            <a:schemeClr val="bg2">
              <a:lumMod val="20000"/>
              <a:lumOff val="80000"/>
            </a:schemeClr>
          </a:solidFill>
          <a:ln w="12700">
            <a:solidFill>
              <a:schemeClr val="tx1"/>
            </a:solidFill>
            <a:miter lim="800000"/>
            <a:headEnd/>
            <a:tailEnd/>
          </a:ln>
          <a:effectLst/>
        </p:spPr>
        <p:txBody>
          <a:bodyPr rot="10800000" wrap="none" anchor="ctr"/>
          <a:lstStyle/>
          <a:p>
            <a:pPr algn="ctr"/>
            <a:r>
              <a:rPr lang="zh-CN" altLang="en-US" sz="2000" dirty="0" smtClean="0">
                <a:solidFill>
                  <a:srgbClr val="000000"/>
                </a:solidFill>
                <a:latin typeface="微软雅黑" pitchFamily="34" charset="-122"/>
                <a:ea typeface="微软雅黑" pitchFamily="34" charset="-122"/>
              </a:rPr>
              <a:t>总体战略</a:t>
            </a:r>
            <a:endParaRPr lang="zh-CN" altLang="en-US" sz="2000" dirty="0">
              <a:solidFill>
                <a:srgbClr val="000000"/>
              </a:solidFill>
              <a:latin typeface="微软雅黑" pitchFamily="34" charset="-122"/>
              <a:ea typeface="微软雅黑" pitchFamily="34" charset="-122"/>
            </a:endParaRPr>
          </a:p>
        </p:txBody>
      </p:sp>
      <p:sp>
        <p:nvSpPr>
          <p:cNvPr id="10" name="AutoShape 6"/>
          <p:cNvSpPr>
            <a:spLocks noChangeArrowheads="1"/>
          </p:cNvSpPr>
          <p:nvPr/>
        </p:nvSpPr>
        <p:spPr bwMode="auto">
          <a:xfrm rot="10800000">
            <a:off x="5961384" y="3356248"/>
            <a:ext cx="2736850" cy="1225550"/>
          </a:xfrm>
          <a:custGeom>
            <a:avLst/>
            <a:gdLst>
              <a:gd name="G0" fmla="+- 3921 0 0"/>
              <a:gd name="G1" fmla="+- 21600 0 3921"/>
              <a:gd name="G2" fmla="*/ 3921 1 2"/>
              <a:gd name="G3" fmla="+- 21600 0 G2"/>
              <a:gd name="G4" fmla="+/ 3921 21600 2"/>
              <a:gd name="G5" fmla="+/ G1 0 2"/>
              <a:gd name="G6" fmla="*/ 21600 21600 3921"/>
              <a:gd name="G7" fmla="*/ G6 1 2"/>
              <a:gd name="G8" fmla="+- 21600 0 G7"/>
              <a:gd name="G9" fmla="*/ 21600 1 2"/>
              <a:gd name="G10" fmla="+- 3921 0 G9"/>
              <a:gd name="G11" fmla="?: G10 G8 0"/>
              <a:gd name="G12" fmla="?: G10 G7 21600"/>
              <a:gd name="T0" fmla="*/ 19639 w 21600"/>
              <a:gd name="T1" fmla="*/ 10800 h 21600"/>
              <a:gd name="T2" fmla="*/ 10800 w 21600"/>
              <a:gd name="T3" fmla="*/ 21600 h 21600"/>
              <a:gd name="T4" fmla="*/ 1961 w 21600"/>
              <a:gd name="T5" fmla="*/ 10800 h 21600"/>
              <a:gd name="T6" fmla="*/ 10800 w 21600"/>
              <a:gd name="T7" fmla="*/ 0 h 21600"/>
              <a:gd name="T8" fmla="*/ 3761 w 21600"/>
              <a:gd name="T9" fmla="*/ 3761 h 21600"/>
              <a:gd name="T10" fmla="*/ 17839 w 21600"/>
              <a:gd name="T11" fmla="*/ 17839 h 21600"/>
            </a:gdLst>
            <a:ahLst/>
            <a:cxnLst>
              <a:cxn ang="0">
                <a:pos x="T0" y="T1"/>
              </a:cxn>
              <a:cxn ang="0">
                <a:pos x="T2" y="T3"/>
              </a:cxn>
              <a:cxn ang="0">
                <a:pos x="T4" y="T5"/>
              </a:cxn>
              <a:cxn ang="0">
                <a:pos x="T6" y="T7"/>
              </a:cxn>
            </a:cxnLst>
            <a:rect l="T8" t="T9" r="T10" b="T11"/>
            <a:pathLst>
              <a:path w="21600" h="21600">
                <a:moveTo>
                  <a:pt x="0" y="0"/>
                </a:moveTo>
                <a:lnTo>
                  <a:pt x="3921" y="21600"/>
                </a:lnTo>
                <a:lnTo>
                  <a:pt x="17679" y="21600"/>
                </a:lnTo>
                <a:lnTo>
                  <a:pt x="21600" y="0"/>
                </a:lnTo>
                <a:close/>
              </a:path>
            </a:pathLst>
          </a:custGeom>
          <a:solidFill>
            <a:schemeClr val="bg1"/>
          </a:solidFill>
          <a:ln w="12700">
            <a:solidFill>
              <a:schemeClr val="tx1"/>
            </a:solidFill>
            <a:miter lim="800000"/>
            <a:headEnd/>
            <a:tailEnd/>
          </a:ln>
          <a:effectLst/>
        </p:spPr>
        <p:txBody>
          <a:bodyPr rot="10800000" anchor="ctr"/>
          <a:lstStyle/>
          <a:p>
            <a:pPr algn="ctr"/>
            <a:r>
              <a:rPr lang="zh-CN" altLang="en-US" sz="2000" dirty="0" smtClean="0">
                <a:solidFill>
                  <a:srgbClr val="000000"/>
                </a:solidFill>
                <a:latin typeface="微软雅黑" pitchFamily="34" charset="-122"/>
                <a:ea typeface="微软雅黑" pitchFamily="34" charset="-122"/>
              </a:rPr>
              <a:t>业务战略</a:t>
            </a:r>
            <a:endParaRPr lang="en-US" altLang="zh-CN" sz="2000" dirty="0" smtClean="0">
              <a:solidFill>
                <a:srgbClr val="000000"/>
              </a:solidFill>
              <a:latin typeface="微软雅黑" pitchFamily="34" charset="-122"/>
              <a:ea typeface="微软雅黑" pitchFamily="34" charset="-122"/>
            </a:endParaRPr>
          </a:p>
          <a:p>
            <a:pPr algn="ctr"/>
            <a:r>
              <a:rPr lang="zh-CN" altLang="en-US" sz="2000" dirty="0" smtClean="0">
                <a:solidFill>
                  <a:srgbClr val="000000"/>
                </a:solidFill>
                <a:latin typeface="微软雅黑" pitchFamily="34" charset="-122"/>
                <a:ea typeface="微软雅黑" pitchFamily="34" charset="-122"/>
              </a:rPr>
              <a:t>（竞争战略）</a:t>
            </a:r>
            <a:endParaRPr lang="zh-CN" altLang="en-US" sz="2000" dirty="0">
              <a:solidFill>
                <a:srgbClr val="000000"/>
              </a:solidFill>
              <a:latin typeface="微软雅黑" pitchFamily="34" charset="-122"/>
              <a:ea typeface="微软雅黑" pitchFamily="34" charset="-122"/>
            </a:endParaRPr>
          </a:p>
          <a:p>
            <a:pPr algn="ctr"/>
            <a:endParaRPr lang="en-US" altLang="zh-CN" sz="2000" dirty="0">
              <a:solidFill>
                <a:srgbClr val="000000"/>
              </a:solidFill>
              <a:latin typeface="微软雅黑" pitchFamily="34" charset="-122"/>
              <a:ea typeface="微软雅黑" pitchFamily="34" charset="-122"/>
            </a:endParaRPr>
          </a:p>
        </p:txBody>
      </p:sp>
      <p:sp>
        <p:nvSpPr>
          <p:cNvPr id="11" name="AutoShape 7"/>
          <p:cNvSpPr>
            <a:spLocks noChangeArrowheads="1"/>
          </p:cNvSpPr>
          <p:nvPr/>
        </p:nvSpPr>
        <p:spPr bwMode="auto">
          <a:xfrm rot="10800000">
            <a:off x="5458147" y="4654823"/>
            <a:ext cx="3743325" cy="1293813"/>
          </a:xfrm>
          <a:custGeom>
            <a:avLst/>
            <a:gdLst>
              <a:gd name="G0" fmla="+- 2894 0 0"/>
              <a:gd name="G1" fmla="+- 21600 0 2894"/>
              <a:gd name="G2" fmla="*/ 2894 1 2"/>
              <a:gd name="G3" fmla="+- 21600 0 G2"/>
              <a:gd name="G4" fmla="+/ 2894 21600 2"/>
              <a:gd name="G5" fmla="+/ G1 0 2"/>
              <a:gd name="G6" fmla="*/ 21600 21600 2894"/>
              <a:gd name="G7" fmla="*/ G6 1 2"/>
              <a:gd name="G8" fmla="+- 21600 0 G7"/>
              <a:gd name="G9" fmla="*/ 21600 1 2"/>
              <a:gd name="G10" fmla="+- 2894 0 G9"/>
              <a:gd name="G11" fmla="?: G10 G8 0"/>
              <a:gd name="G12" fmla="?: G10 G7 21600"/>
              <a:gd name="T0" fmla="*/ 20153 w 21600"/>
              <a:gd name="T1" fmla="*/ 10800 h 21600"/>
              <a:gd name="T2" fmla="*/ 10800 w 21600"/>
              <a:gd name="T3" fmla="*/ 21600 h 21600"/>
              <a:gd name="T4" fmla="*/ 1447 w 21600"/>
              <a:gd name="T5" fmla="*/ 10800 h 21600"/>
              <a:gd name="T6" fmla="*/ 10800 w 21600"/>
              <a:gd name="T7" fmla="*/ 0 h 21600"/>
              <a:gd name="T8" fmla="*/ 3247 w 21600"/>
              <a:gd name="T9" fmla="*/ 3247 h 21600"/>
              <a:gd name="T10" fmla="*/ 18353 w 21600"/>
              <a:gd name="T11" fmla="*/ 18353 h 21600"/>
            </a:gdLst>
            <a:ahLst/>
            <a:cxnLst>
              <a:cxn ang="0">
                <a:pos x="T0" y="T1"/>
              </a:cxn>
              <a:cxn ang="0">
                <a:pos x="T2" y="T3"/>
              </a:cxn>
              <a:cxn ang="0">
                <a:pos x="T4" y="T5"/>
              </a:cxn>
              <a:cxn ang="0">
                <a:pos x="T6" y="T7"/>
              </a:cxn>
            </a:cxnLst>
            <a:rect l="T8" t="T9" r="T10" b="T11"/>
            <a:pathLst>
              <a:path w="21600" h="21600">
                <a:moveTo>
                  <a:pt x="0" y="0"/>
                </a:moveTo>
                <a:lnTo>
                  <a:pt x="2894" y="21600"/>
                </a:lnTo>
                <a:lnTo>
                  <a:pt x="18706" y="21600"/>
                </a:lnTo>
                <a:lnTo>
                  <a:pt x="21600" y="0"/>
                </a:lnTo>
                <a:close/>
              </a:path>
            </a:pathLst>
          </a:custGeom>
          <a:solidFill>
            <a:schemeClr val="bg1"/>
          </a:solidFill>
          <a:ln w="12700">
            <a:solidFill>
              <a:schemeClr val="tx1"/>
            </a:solidFill>
            <a:miter lim="800000"/>
            <a:headEnd/>
            <a:tailEnd/>
          </a:ln>
          <a:effectLst/>
        </p:spPr>
        <p:txBody>
          <a:bodyPr rot="10800000" wrap="none" anchor="ctr"/>
          <a:lstStyle/>
          <a:p>
            <a:pPr algn="ctr"/>
            <a:r>
              <a:rPr lang="zh-CN" altLang="en-US" sz="2000" dirty="0">
                <a:solidFill>
                  <a:srgbClr val="000000"/>
                </a:solidFill>
                <a:latin typeface="微软雅黑" pitchFamily="34" charset="-122"/>
                <a:ea typeface="微软雅黑" pitchFamily="34" charset="-122"/>
              </a:rPr>
              <a:t>职能</a:t>
            </a:r>
            <a:r>
              <a:rPr lang="zh-CN" altLang="en-US" sz="2000" dirty="0" smtClean="0">
                <a:solidFill>
                  <a:srgbClr val="000000"/>
                </a:solidFill>
                <a:latin typeface="微软雅黑" pitchFamily="34" charset="-122"/>
                <a:ea typeface="微软雅黑" pitchFamily="34" charset="-122"/>
              </a:rPr>
              <a:t>战略</a:t>
            </a:r>
            <a:endParaRPr lang="zh-CN" altLang="en-US" sz="2000" dirty="0">
              <a:solidFill>
                <a:srgbClr val="000000"/>
              </a:solidFill>
              <a:latin typeface="微软雅黑" pitchFamily="34" charset="-122"/>
              <a:ea typeface="微软雅黑" pitchFamily="34" charset="-122"/>
            </a:endParaRPr>
          </a:p>
        </p:txBody>
      </p:sp>
      <p:sp>
        <p:nvSpPr>
          <p:cNvPr id="12" name="Rectangle 12"/>
          <p:cNvSpPr>
            <a:spLocks noChangeArrowheads="1"/>
          </p:cNvSpPr>
          <p:nvPr/>
        </p:nvSpPr>
        <p:spPr bwMode="auto">
          <a:xfrm>
            <a:off x="505967" y="2228848"/>
            <a:ext cx="4178934" cy="914400"/>
          </a:xfrm>
          <a:prstGeom prst="rect">
            <a:avLst/>
          </a:prstGeom>
          <a:noFill/>
          <a:ln w="9525">
            <a:noFill/>
            <a:miter lim="800000"/>
            <a:headEnd/>
            <a:tailEnd/>
          </a:ln>
          <a:effectLst/>
        </p:spPr>
        <p:txBody>
          <a:bodyPr anchor="ctr"/>
          <a:lstStyle/>
          <a:p>
            <a:r>
              <a:rPr lang="zh-CN" altLang="en-US" sz="2000" dirty="0" smtClean="0">
                <a:solidFill>
                  <a:srgbClr val="000000"/>
                </a:solidFill>
                <a:latin typeface="微软雅黑" pitchFamily="34" charset="-122"/>
                <a:ea typeface="微软雅黑" pitchFamily="34" charset="-122"/>
              </a:rPr>
              <a:t>做</a:t>
            </a:r>
            <a:r>
              <a:rPr lang="zh-CN" altLang="en-US" sz="2000" dirty="0">
                <a:solidFill>
                  <a:srgbClr val="000000"/>
                </a:solidFill>
                <a:latin typeface="微软雅黑" pitchFamily="34" charset="-122"/>
                <a:ea typeface="微软雅黑" pitchFamily="34" charset="-122"/>
              </a:rPr>
              <a:t>什么</a:t>
            </a:r>
            <a:r>
              <a:rPr lang="zh-CN" altLang="en-US" sz="2000" dirty="0" smtClean="0">
                <a:solidFill>
                  <a:srgbClr val="000000"/>
                </a:solidFill>
                <a:latin typeface="微软雅黑" pitchFamily="34" charset="-122"/>
                <a:ea typeface="微软雅黑" pitchFamily="34" charset="-122"/>
              </a:rPr>
              <a:t>业务？</a:t>
            </a:r>
            <a:endParaRPr lang="en-US" altLang="zh-CN" sz="2000" dirty="0" smtClean="0">
              <a:solidFill>
                <a:srgbClr val="000000"/>
              </a:solidFill>
              <a:latin typeface="微软雅黑" pitchFamily="34" charset="-122"/>
              <a:ea typeface="微软雅黑" pitchFamily="34" charset="-122"/>
            </a:endParaRPr>
          </a:p>
          <a:p>
            <a:r>
              <a:rPr lang="zh-CN" altLang="en-US" sz="2000" dirty="0" smtClean="0">
                <a:solidFill>
                  <a:srgbClr val="000000"/>
                </a:solidFill>
                <a:latin typeface="微软雅黑" pitchFamily="34" charset="-122"/>
                <a:ea typeface="微软雅黑" pitchFamily="34" charset="-122"/>
              </a:rPr>
              <a:t>在哪竞争？</a:t>
            </a:r>
            <a:endParaRPr lang="en-US" altLang="zh-CN" sz="2000" dirty="0" smtClean="0">
              <a:solidFill>
                <a:srgbClr val="000000"/>
              </a:solidFill>
              <a:latin typeface="微软雅黑" pitchFamily="34" charset="-122"/>
              <a:ea typeface="微软雅黑" pitchFamily="34" charset="-122"/>
            </a:endParaRPr>
          </a:p>
          <a:p>
            <a:r>
              <a:rPr lang="zh-CN" altLang="en-US" sz="2000" dirty="0" smtClean="0">
                <a:solidFill>
                  <a:srgbClr val="000000"/>
                </a:solidFill>
                <a:latin typeface="微软雅黑" pitchFamily="34" charset="-122"/>
                <a:ea typeface="微软雅黑" pitchFamily="34" charset="-122"/>
              </a:rPr>
              <a:t>如何分配资源？</a:t>
            </a:r>
            <a:endParaRPr lang="en-US" altLang="zh-CN" sz="2000" dirty="0">
              <a:solidFill>
                <a:srgbClr val="000000"/>
              </a:solidFill>
              <a:latin typeface="微软雅黑" pitchFamily="34" charset="-122"/>
              <a:ea typeface="微软雅黑" pitchFamily="34" charset="-122"/>
            </a:endParaRPr>
          </a:p>
        </p:txBody>
      </p:sp>
      <p:sp>
        <p:nvSpPr>
          <p:cNvPr id="13" name="Rectangle 13"/>
          <p:cNvSpPr>
            <a:spLocks noChangeArrowheads="1"/>
          </p:cNvSpPr>
          <p:nvPr/>
        </p:nvSpPr>
        <p:spPr bwMode="auto">
          <a:xfrm>
            <a:off x="505966" y="3572719"/>
            <a:ext cx="5189471" cy="914400"/>
          </a:xfrm>
          <a:prstGeom prst="rect">
            <a:avLst/>
          </a:prstGeom>
          <a:noFill/>
          <a:ln w="9525">
            <a:noFill/>
            <a:miter lim="800000"/>
            <a:headEnd/>
            <a:tailEnd/>
          </a:ln>
          <a:effectLst/>
        </p:spPr>
        <p:txBody>
          <a:bodyPr anchor="ctr"/>
          <a:lstStyle/>
          <a:p>
            <a:r>
              <a:rPr lang="zh-CN" altLang="en-US" sz="2000" dirty="0" smtClean="0">
                <a:solidFill>
                  <a:srgbClr val="000000"/>
                </a:solidFill>
                <a:latin typeface="微软雅黑" pitchFamily="34" charset="-122"/>
                <a:ea typeface="微软雅黑" pitchFamily="34" charset="-122"/>
              </a:rPr>
              <a:t>在既定</a:t>
            </a:r>
            <a:r>
              <a:rPr lang="zh-CN" altLang="en-US" sz="2000" dirty="0">
                <a:solidFill>
                  <a:srgbClr val="000000"/>
                </a:solidFill>
                <a:latin typeface="微软雅黑" pitchFamily="34" charset="-122"/>
                <a:ea typeface="微软雅黑" pitchFamily="34" charset="-122"/>
              </a:rPr>
              <a:t>的产品</a:t>
            </a:r>
            <a:r>
              <a:rPr lang="en-US" altLang="zh-CN" sz="2000" dirty="0">
                <a:solidFill>
                  <a:srgbClr val="000000"/>
                </a:solidFill>
                <a:latin typeface="微软雅黑" pitchFamily="34" charset="-122"/>
                <a:ea typeface="微软雅黑" pitchFamily="34" charset="-122"/>
              </a:rPr>
              <a:t>/</a:t>
            </a:r>
            <a:r>
              <a:rPr lang="zh-CN" altLang="en-US" sz="2000" dirty="0">
                <a:solidFill>
                  <a:srgbClr val="000000"/>
                </a:solidFill>
                <a:latin typeface="微软雅黑" pitchFamily="34" charset="-122"/>
                <a:ea typeface="微软雅黑" pitchFamily="34" charset="-122"/>
              </a:rPr>
              <a:t>市场上怎样实现可持续竞争优</a:t>
            </a:r>
            <a:r>
              <a:rPr lang="zh-CN" altLang="en-US" sz="2000" dirty="0" smtClean="0">
                <a:solidFill>
                  <a:srgbClr val="000000"/>
                </a:solidFill>
                <a:latin typeface="微软雅黑" pitchFamily="34" charset="-122"/>
                <a:ea typeface="微软雅黑" pitchFamily="34" charset="-122"/>
              </a:rPr>
              <a:t>势？</a:t>
            </a:r>
            <a:endParaRPr lang="en-US" altLang="zh-CN" sz="2000" dirty="0" smtClean="0">
              <a:solidFill>
                <a:srgbClr val="000000"/>
              </a:solidFill>
              <a:latin typeface="微软雅黑" pitchFamily="34" charset="-122"/>
              <a:ea typeface="微软雅黑" pitchFamily="34" charset="-122"/>
            </a:endParaRPr>
          </a:p>
          <a:p>
            <a:r>
              <a:rPr lang="zh-CN" altLang="en-US" sz="2000" dirty="0" smtClean="0">
                <a:solidFill>
                  <a:srgbClr val="000000"/>
                </a:solidFill>
                <a:latin typeface="微软雅黑" pitchFamily="34" charset="-122"/>
                <a:ea typeface="微软雅黑" pitchFamily="34" charset="-122"/>
              </a:rPr>
              <a:t>如何获得更有利的竞争地位？</a:t>
            </a:r>
            <a:endParaRPr lang="en-US" altLang="zh-CN" sz="2000" dirty="0">
              <a:solidFill>
                <a:srgbClr val="000000"/>
              </a:solidFill>
              <a:latin typeface="微软雅黑" pitchFamily="34" charset="-122"/>
              <a:ea typeface="微软雅黑" pitchFamily="34" charset="-122"/>
            </a:endParaRPr>
          </a:p>
        </p:txBody>
      </p:sp>
      <p:sp>
        <p:nvSpPr>
          <p:cNvPr id="14" name="Rectangle 14"/>
          <p:cNvSpPr>
            <a:spLocks noChangeArrowheads="1"/>
          </p:cNvSpPr>
          <p:nvPr/>
        </p:nvSpPr>
        <p:spPr bwMode="auto">
          <a:xfrm>
            <a:off x="523844" y="4857760"/>
            <a:ext cx="4401079" cy="914400"/>
          </a:xfrm>
          <a:prstGeom prst="rect">
            <a:avLst/>
          </a:prstGeom>
          <a:noFill/>
          <a:ln w="9525">
            <a:noFill/>
            <a:miter lim="800000"/>
            <a:headEnd/>
            <a:tailEnd/>
          </a:ln>
          <a:effectLst/>
        </p:spPr>
        <p:txBody>
          <a:bodyPr anchor="ctr"/>
          <a:lstStyle/>
          <a:p>
            <a:r>
              <a:rPr lang="zh-CN" altLang="en-US" sz="2000" dirty="0" smtClean="0">
                <a:solidFill>
                  <a:srgbClr val="000000"/>
                </a:solidFill>
                <a:latin typeface="微软雅黑" pitchFamily="34" charset="-122"/>
                <a:ea typeface="微软雅黑" pitchFamily="34" charset="-122"/>
              </a:rPr>
              <a:t>如何做好执行、实现公司的战略目标、策略</a:t>
            </a:r>
            <a:endParaRPr lang="en-US" altLang="zh-CN" sz="2000" dirty="0" smtClean="0">
              <a:solidFill>
                <a:srgbClr val="000000"/>
              </a:solidFill>
              <a:latin typeface="微软雅黑" pitchFamily="34" charset="-122"/>
              <a:ea typeface="微软雅黑" pitchFamily="34" charset="-122"/>
            </a:endParaRPr>
          </a:p>
          <a:p>
            <a:r>
              <a:rPr lang="zh-CN" altLang="en-US" sz="2000" dirty="0" smtClean="0">
                <a:solidFill>
                  <a:srgbClr val="000000"/>
                </a:solidFill>
                <a:latin typeface="微软雅黑" pitchFamily="34" charset="-122"/>
                <a:ea typeface="微软雅黑" pitchFamily="34" charset="-122"/>
              </a:rPr>
              <a:t>如何在有限的资源内承接上级战略</a:t>
            </a:r>
            <a:endParaRPr lang="en-US" altLang="zh-CN" sz="20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250308441"/>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5911EF74-39FA-41FA-B216-0B3E74B2AA2D}" type="datetime1">
              <a:rPr lang="zh-CN" altLang="en-US"/>
              <a:pPr/>
              <a:t>2017-6-10</a:t>
            </a:fld>
            <a:endParaRPr lang="en-US" altLang="zh-CN"/>
          </a:p>
        </p:txBody>
      </p:sp>
      <p:sp>
        <p:nvSpPr>
          <p:cNvPr id="12" name="灯片编号占位符 4"/>
          <p:cNvSpPr>
            <a:spLocks noGrp="1"/>
          </p:cNvSpPr>
          <p:nvPr>
            <p:ph type="sldNum" sz="quarter" idx="11"/>
          </p:nvPr>
        </p:nvSpPr>
        <p:spPr/>
        <p:txBody>
          <a:bodyPr/>
          <a:lstStyle/>
          <a:p>
            <a:r>
              <a:rPr lang="en-US" altLang="zh-CN"/>
              <a:t>Document number|</a:t>
            </a:r>
            <a:fld id="{B7757352-1CFD-4FFF-AC11-AF9DD565EA57}" type="slidenum">
              <a:rPr lang="en-US" altLang="zh-CN"/>
              <a:pPr/>
              <a:t>21</a:t>
            </a:fld>
            <a:endParaRPr lang="en-US" altLang="zh-CN"/>
          </a:p>
        </p:txBody>
      </p:sp>
      <p:sp>
        <p:nvSpPr>
          <p:cNvPr id="698370" name="Rectangle 2"/>
          <p:cNvSpPr>
            <a:spLocks noGrp="1" noChangeArrowheads="1"/>
          </p:cNvSpPr>
          <p:nvPr>
            <p:ph type="title"/>
          </p:nvPr>
        </p:nvSpPr>
        <p:spPr/>
        <p:txBody>
          <a:bodyPr/>
          <a:lstStyle/>
          <a:p>
            <a:r>
              <a:rPr lang="zh-CN" altLang="en-US" dirty="0" smtClean="0"/>
              <a:t>支持</a:t>
            </a:r>
            <a:endParaRPr lang="zh-CN" altLang="en-US" dirty="0"/>
          </a:p>
        </p:txBody>
      </p:sp>
      <p:sp>
        <p:nvSpPr>
          <p:cNvPr id="698371" name="Rectangle 3"/>
          <p:cNvSpPr>
            <a:spLocks noChangeArrowheads="1"/>
          </p:cNvSpPr>
          <p:nvPr/>
        </p:nvSpPr>
        <p:spPr bwMode="blackWhite">
          <a:xfrm>
            <a:off x="517675" y="1192132"/>
            <a:ext cx="8728510" cy="4932124"/>
          </a:xfrm>
          <a:prstGeom prst="rect">
            <a:avLst/>
          </a:prstGeom>
          <a:solidFill>
            <a:schemeClr val="bg1"/>
          </a:solidFill>
          <a:ln w="12700">
            <a:solidFill>
              <a:schemeClr val="tx1"/>
            </a:solidFill>
            <a:miter lim="800000"/>
            <a:headEnd/>
            <a:tailEnd/>
          </a:ln>
          <a:effectLst/>
        </p:spPr>
        <p:txBody>
          <a:bodyPr wrap="none" lIns="97740" tIns="48870" rIns="97740" bIns="48870" anchor="ctr"/>
          <a:lstStyle/>
          <a:p>
            <a:endParaRPr lang="zh-CN" altLang="en-US"/>
          </a:p>
        </p:txBody>
      </p:sp>
      <p:sp>
        <p:nvSpPr>
          <p:cNvPr id="698372" name="Rectangle 4"/>
          <p:cNvSpPr>
            <a:spLocks noGrp="1" noChangeArrowheads="1"/>
          </p:cNvSpPr>
          <p:nvPr>
            <p:ph type="body" idx="1"/>
            <p:custDataLst>
              <p:tags r:id="rId1"/>
            </p:custDataLst>
          </p:nvPr>
        </p:nvSpPr>
        <p:spPr>
          <a:xfrm>
            <a:off x="815995" y="1412418"/>
            <a:ext cx="5208575" cy="246221"/>
          </a:xfrm>
          <a:noFill/>
          <a:ln/>
        </p:spPr>
        <p:txBody>
          <a:bodyPr wrap="square" lIns="0" tIns="0" rIns="0" bIns="0">
            <a:spAutoFit/>
          </a:bodyPr>
          <a:lstStyle/>
          <a:p>
            <a:r>
              <a:rPr lang="zh-CN" altLang="en-US" sz="1600" dirty="0" smtClean="0"/>
              <a:t>集团总体战略规划的主要内容</a:t>
            </a:r>
            <a:endParaRPr lang="zh-CN" altLang="en-US" sz="1600" dirty="0"/>
          </a:p>
        </p:txBody>
      </p:sp>
      <p:sp>
        <p:nvSpPr>
          <p:cNvPr id="698373" name="Rectangle 5"/>
          <p:cNvSpPr>
            <a:spLocks noChangeArrowheads="1"/>
          </p:cNvSpPr>
          <p:nvPr>
            <p:custDataLst>
              <p:tags r:id="rId2"/>
            </p:custDataLst>
          </p:nvPr>
        </p:nvSpPr>
        <p:spPr bwMode="auto">
          <a:xfrm>
            <a:off x="754576" y="2065176"/>
            <a:ext cx="3995742" cy="3170099"/>
          </a:xfrm>
          <a:prstGeom prst="rect">
            <a:avLst/>
          </a:prstGeom>
          <a:noFill/>
          <a:ln w="9525">
            <a:noFill/>
            <a:miter lim="800000"/>
            <a:headEnd/>
            <a:tailEnd/>
          </a:ln>
          <a:effectLst/>
        </p:spPr>
        <p:txBody>
          <a:bodyPr lIns="0" tIns="0" rIns="0" bIns="0">
            <a:spAutoFit/>
          </a:bodyPr>
          <a:lstStyle/>
          <a:p>
            <a:pPr marL="239260" indent="-239260" defTabSz="997765"/>
            <a:r>
              <a:rPr lang="zh-CN" altLang="en-US" sz="1600" dirty="0"/>
              <a:t>1.	集团发展远景及战略目标</a:t>
            </a:r>
          </a:p>
          <a:p>
            <a:pPr marL="239260" indent="-239260" defTabSz="997765"/>
            <a:r>
              <a:rPr lang="zh-CN" altLang="en-US" sz="1600" dirty="0"/>
              <a:t>2.	宏观经济环境及行业发展分析及对集团影响的评估</a:t>
            </a:r>
          </a:p>
          <a:p>
            <a:pPr marL="422523" lvl="1" indent="-181567" defTabSz="997765">
              <a:buFontTx/>
              <a:buChar char="•"/>
            </a:pPr>
            <a:r>
              <a:rPr lang="zh-CN" altLang="en-US" sz="1600" dirty="0"/>
              <a:t>今后集团所处的各行业的发展展望</a:t>
            </a:r>
          </a:p>
          <a:p>
            <a:pPr marL="422523" lvl="1" indent="-181567" defTabSz="997765">
              <a:buFontTx/>
              <a:buChar char="•"/>
            </a:pPr>
            <a:r>
              <a:rPr lang="zh-CN" altLang="en-US" sz="1600" dirty="0"/>
              <a:t>宏观经济和行业发展将对本集团造成的影响</a:t>
            </a:r>
          </a:p>
          <a:p>
            <a:pPr marL="615968" lvl="2" indent="-191748" defTabSz="997765">
              <a:buFontTx/>
              <a:buChar char="–"/>
            </a:pPr>
            <a:r>
              <a:rPr lang="zh-CN" altLang="en-US" sz="1600" dirty="0"/>
              <a:t>主要发展机会</a:t>
            </a:r>
          </a:p>
          <a:p>
            <a:pPr marL="615968" lvl="2" indent="-191748" defTabSz="997765">
              <a:buFontTx/>
              <a:buChar char="–"/>
            </a:pPr>
            <a:r>
              <a:rPr lang="zh-CN" altLang="en-US" sz="1600" dirty="0"/>
              <a:t>主要威胁</a:t>
            </a:r>
          </a:p>
          <a:p>
            <a:pPr marL="239260" indent="-239260" defTabSz="997765"/>
            <a:r>
              <a:rPr lang="zh-CN" altLang="en-US" sz="1600" dirty="0"/>
              <a:t>3.	本集团现状分析</a:t>
            </a:r>
          </a:p>
          <a:p>
            <a:pPr marL="422523" lvl="1" indent="-181567" defTabSz="997765">
              <a:buFontTx/>
              <a:buChar char="•"/>
            </a:pPr>
            <a:r>
              <a:rPr lang="zh-CN" altLang="en-US" sz="1600" dirty="0"/>
              <a:t>各业务板块及主要运作公司情况、业绩及趋势</a:t>
            </a:r>
          </a:p>
          <a:p>
            <a:pPr marL="422523" lvl="1" indent="-181567" defTabSz="997765">
              <a:buFontTx/>
              <a:buChar char="•"/>
            </a:pPr>
            <a:r>
              <a:rPr lang="zh-CN" altLang="en-US" sz="1600" dirty="0"/>
              <a:t>各业务板块及主要运作公司在所处行业内的地位及优势、弱点</a:t>
            </a:r>
          </a:p>
        </p:txBody>
      </p:sp>
      <p:sp>
        <p:nvSpPr>
          <p:cNvPr id="698374" name="Rectangle 6"/>
          <p:cNvSpPr>
            <a:spLocks noChangeArrowheads="1"/>
          </p:cNvSpPr>
          <p:nvPr>
            <p:custDataLst>
              <p:tags r:id="rId3"/>
            </p:custDataLst>
          </p:nvPr>
        </p:nvSpPr>
        <p:spPr bwMode="auto">
          <a:xfrm>
            <a:off x="5038109" y="2039259"/>
            <a:ext cx="4048386" cy="3677930"/>
          </a:xfrm>
          <a:prstGeom prst="rect">
            <a:avLst/>
          </a:prstGeom>
          <a:noFill/>
          <a:ln w="9525">
            <a:noFill/>
            <a:miter lim="800000"/>
            <a:headEnd/>
            <a:tailEnd/>
          </a:ln>
          <a:effectLst/>
        </p:spPr>
        <p:txBody>
          <a:bodyPr lIns="0" tIns="0" rIns="0" bIns="0">
            <a:spAutoFit/>
          </a:bodyPr>
          <a:lstStyle/>
          <a:p>
            <a:pPr marL="239260" indent="-239260" defTabSz="997765"/>
            <a:r>
              <a:rPr lang="zh-CN" altLang="en-US" sz="1600" dirty="0"/>
              <a:t>4.	集团未来战略目标</a:t>
            </a:r>
          </a:p>
          <a:p>
            <a:pPr marL="422523" lvl="1" indent="-181567" defTabSz="997765">
              <a:buFontTx/>
              <a:buChar char="•"/>
            </a:pPr>
            <a:r>
              <a:rPr lang="zh-CN" altLang="en-US" sz="1600" dirty="0"/>
              <a:t>集团未来业务重组</a:t>
            </a:r>
          </a:p>
          <a:p>
            <a:pPr marL="615968" lvl="2" indent="-191748" defTabSz="997765">
              <a:buFontTx/>
              <a:buChar char="–"/>
            </a:pPr>
            <a:r>
              <a:rPr lang="zh-CN" altLang="en-US" sz="1600" dirty="0"/>
              <a:t>放弃哪些产业</a:t>
            </a:r>
          </a:p>
          <a:p>
            <a:pPr marL="615968" lvl="2" indent="-191748" defTabSz="997765">
              <a:buFontTx/>
              <a:buChar char="–"/>
            </a:pPr>
            <a:r>
              <a:rPr lang="zh-CN" altLang="en-US" sz="1600" dirty="0"/>
              <a:t>进入哪些新业务行业</a:t>
            </a:r>
          </a:p>
          <a:p>
            <a:pPr marL="615968" lvl="2" indent="-191748" defTabSz="997765">
              <a:buFontTx/>
              <a:buChar char="–"/>
            </a:pPr>
            <a:r>
              <a:rPr lang="zh-CN" altLang="en-US" sz="1600" dirty="0"/>
              <a:t>各业务板块的发展侧重点</a:t>
            </a:r>
          </a:p>
          <a:p>
            <a:pPr marL="422523" lvl="1" indent="-181567" defTabSz="997765">
              <a:buFontTx/>
              <a:buChar char="•"/>
            </a:pPr>
            <a:r>
              <a:rPr lang="zh-CN" altLang="en-US" sz="1600" dirty="0"/>
              <a:t>主要战略举措</a:t>
            </a:r>
          </a:p>
          <a:p>
            <a:pPr marL="615968" lvl="2" indent="-191748" defTabSz="997765">
              <a:buFontTx/>
              <a:buChar char="–"/>
            </a:pPr>
            <a:r>
              <a:rPr lang="zh-CN" altLang="en-US" sz="1600" dirty="0"/>
              <a:t>关、停、并、转</a:t>
            </a:r>
          </a:p>
          <a:p>
            <a:pPr marL="615968" lvl="2" indent="-191748" defTabSz="997765">
              <a:buFontTx/>
              <a:buChar char="–"/>
            </a:pPr>
            <a:r>
              <a:rPr lang="zh-CN" altLang="en-US" sz="1600" dirty="0"/>
              <a:t>合资、兼并</a:t>
            </a:r>
          </a:p>
          <a:p>
            <a:pPr marL="239260" indent="-239260" defTabSz="997765"/>
            <a:r>
              <a:rPr lang="zh-CN" altLang="en-US" sz="1600" dirty="0"/>
              <a:t>5.	集团财务目标预测</a:t>
            </a:r>
          </a:p>
          <a:p>
            <a:pPr marL="422523" lvl="1" indent="-181567" defTabSz="997765">
              <a:buFontTx/>
              <a:buChar char="•"/>
            </a:pPr>
            <a:r>
              <a:rPr lang="zh-CN" altLang="en-US" sz="1600" dirty="0"/>
              <a:t>总销售额/总营业收入</a:t>
            </a:r>
          </a:p>
          <a:p>
            <a:pPr marL="422523" lvl="1" indent="-181567" defTabSz="997765">
              <a:buFontTx/>
              <a:buChar char="•"/>
            </a:pPr>
            <a:r>
              <a:rPr lang="zh-CN" altLang="en-US" sz="1600" dirty="0"/>
              <a:t>投资资本回报(</a:t>
            </a:r>
            <a:r>
              <a:rPr lang="en-US" altLang="zh-CN" sz="1600" dirty="0"/>
              <a:t>ROIC)</a:t>
            </a:r>
          </a:p>
          <a:p>
            <a:pPr marL="239260" indent="-239260" defTabSz="997765"/>
            <a:r>
              <a:rPr lang="zh-CN" altLang="en-US" sz="1600" dirty="0"/>
              <a:t>6.	主要资源需求预测</a:t>
            </a:r>
          </a:p>
          <a:p>
            <a:pPr marL="422523" lvl="1" indent="-181567" defTabSz="997765">
              <a:buFontTx/>
              <a:buChar char="•"/>
            </a:pPr>
            <a:r>
              <a:rPr lang="zh-CN" altLang="en-US" sz="1600" dirty="0"/>
              <a:t>资本投资</a:t>
            </a:r>
          </a:p>
          <a:p>
            <a:pPr marL="422523" lvl="1" indent="-181567" defTabSz="997765">
              <a:buFontTx/>
              <a:buChar char="•"/>
            </a:pPr>
            <a:r>
              <a:rPr lang="zh-CN" altLang="en-US" sz="1600" dirty="0"/>
              <a:t>人力资源</a:t>
            </a:r>
          </a:p>
          <a:p>
            <a:pPr marL="239260" indent="-239260" defTabSz="997765"/>
            <a:r>
              <a:rPr lang="zh-CN" altLang="en-US" sz="1600" dirty="0"/>
              <a:t>7.	和前一年战略规划的差异及总结</a:t>
            </a:r>
          </a:p>
        </p:txBody>
      </p:sp>
      <p:sp>
        <p:nvSpPr>
          <p:cNvPr id="698375" name="Line 7"/>
          <p:cNvSpPr>
            <a:spLocks noChangeShapeType="1"/>
          </p:cNvSpPr>
          <p:nvPr/>
        </p:nvSpPr>
        <p:spPr bwMode="blackWhite">
          <a:xfrm>
            <a:off x="698422" y="1833551"/>
            <a:ext cx="8159946" cy="0"/>
          </a:xfrm>
          <a:prstGeom prst="line">
            <a:avLst/>
          </a:prstGeom>
          <a:noFill/>
          <a:ln w="12700">
            <a:solidFill>
              <a:schemeClr val="tx1"/>
            </a:solidFill>
            <a:round/>
            <a:headEnd/>
            <a:tailEnd/>
          </a:ln>
          <a:effectLst/>
        </p:spPr>
        <p:txBody>
          <a:bodyPr wrap="none" lIns="97740" tIns="48870" rIns="97740" bIns="48870" anchor="ctr"/>
          <a:lstStyle/>
          <a:p>
            <a:endParaRPr lang="zh-CN" altLang="en-US"/>
          </a:p>
        </p:txBody>
      </p:sp>
      <p:sp>
        <p:nvSpPr>
          <p:cNvPr id="698376" name="Freeform 8"/>
          <p:cNvSpPr>
            <a:spLocks/>
          </p:cNvSpPr>
          <p:nvPr/>
        </p:nvSpPr>
        <p:spPr bwMode="invGray">
          <a:xfrm>
            <a:off x="9376043" y="249441"/>
            <a:ext cx="108799" cy="110143"/>
          </a:xfrm>
          <a:custGeom>
            <a:avLst/>
            <a:gdLst/>
            <a:ahLst/>
            <a:cxnLst>
              <a:cxn ang="0">
                <a:pos x="1178" y="1099"/>
              </a:cxn>
              <a:cxn ang="0">
                <a:pos x="589" y="0"/>
              </a:cxn>
              <a:cxn ang="0">
                <a:pos x="0" y="1099"/>
              </a:cxn>
              <a:cxn ang="0">
                <a:pos x="1178" y="1099"/>
              </a:cxn>
            </a:cxnLst>
            <a:rect l="0" t="0" r="r" b="b"/>
            <a:pathLst>
              <a:path w="1179" h="1100">
                <a:moveTo>
                  <a:pt x="1178" y="1099"/>
                </a:moveTo>
                <a:lnTo>
                  <a:pt x="589" y="0"/>
                </a:lnTo>
                <a:lnTo>
                  <a:pt x="0" y="1099"/>
                </a:lnTo>
                <a:lnTo>
                  <a:pt x="1178" y="1099"/>
                </a:lnTo>
              </a:path>
            </a:pathLst>
          </a:custGeom>
          <a:solidFill>
            <a:schemeClr val="hlink"/>
          </a:solidFill>
          <a:ln w="12700" cap="rnd" cmpd="sng">
            <a:solidFill>
              <a:schemeClr val="tx1"/>
            </a:solidFill>
            <a:prstDash val="solid"/>
            <a:round/>
            <a:headEnd/>
            <a:tailEnd/>
          </a:ln>
          <a:effectLst/>
        </p:spPr>
        <p:txBody>
          <a:bodyPr lIns="97740" tIns="48870" rIns="97740" bIns="48870"/>
          <a:lstStyle/>
          <a:p>
            <a:endParaRPr lang="zh-CN" altLang="en-US"/>
          </a:p>
        </p:txBody>
      </p:sp>
      <p:sp>
        <p:nvSpPr>
          <p:cNvPr id="698377" name="Freeform 9"/>
          <p:cNvSpPr>
            <a:spLocks/>
          </p:cNvSpPr>
          <p:nvPr/>
        </p:nvSpPr>
        <p:spPr bwMode="invGray">
          <a:xfrm>
            <a:off x="9268997" y="468107"/>
            <a:ext cx="322888" cy="110143"/>
          </a:xfrm>
          <a:custGeom>
            <a:avLst/>
            <a:gdLst/>
            <a:ahLst/>
            <a:cxnLst>
              <a:cxn ang="0">
                <a:pos x="2952" y="0"/>
              </a:cxn>
              <a:cxn ang="0">
                <a:pos x="590" y="0"/>
              </a:cxn>
              <a:cxn ang="0">
                <a:pos x="0" y="1102"/>
              </a:cxn>
              <a:cxn ang="0">
                <a:pos x="3543" y="1102"/>
              </a:cxn>
              <a:cxn ang="0">
                <a:pos x="2952" y="0"/>
              </a:cxn>
            </a:cxnLst>
            <a:rect l="0" t="0" r="r" b="b"/>
            <a:pathLst>
              <a:path w="3544" h="1103">
                <a:moveTo>
                  <a:pt x="2952" y="0"/>
                </a:moveTo>
                <a:lnTo>
                  <a:pt x="590" y="0"/>
                </a:lnTo>
                <a:lnTo>
                  <a:pt x="0" y="1102"/>
                </a:lnTo>
                <a:lnTo>
                  <a:pt x="3543" y="1102"/>
                </a:lnTo>
                <a:lnTo>
                  <a:pt x="2952" y="0"/>
                </a:lnTo>
              </a:path>
            </a:pathLst>
          </a:custGeom>
          <a:solidFill>
            <a:schemeClr val="accent1"/>
          </a:solidFill>
          <a:ln w="12700" cap="rnd" cmpd="sng">
            <a:solidFill>
              <a:schemeClr val="tx1"/>
            </a:solidFill>
            <a:prstDash val="solid"/>
            <a:round/>
            <a:headEnd/>
            <a:tailEnd/>
          </a:ln>
          <a:effectLst/>
        </p:spPr>
        <p:txBody>
          <a:bodyPr lIns="97740" tIns="48870" rIns="97740" bIns="48870"/>
          <a:lstStyle/>
          <a:p>
            <a:endParaRPr lang="zh-CN" altLang="en-US"/>
          </a:p>
        </p:txBody>
      </p:sp>
      <p:sp>
        <p:nvSpPr>
          <p:cNvPr id="698378" name="Freeform 10"/>
          <p:cNvSpPr>
            <a:spLocks/>
          </p:cNvSpPr>
          <p:nvPr/>
        </p:nvSpPr>
        <p:spPr bwMode="invGray">
          <a:xfrm>
            <a:off x="9323398" y="359584"/>
            <a:ext cx="214089" cy="108523"/>
          </a:xfrm>
          <a:custGeom>
            <a:avLst/>
            <a:gdLst/>
            <a:ahLst/>
            <a:cxnLst>
              <a:cxn ang="0">
                <a:pos x="2363" y="1099"/>
              </a:cxn>
              <a:cxn ang="0">
                <a:pos x="1771" y="0"/>
              </a:cxn>
              <a:cxn ang="0">
                <a:pos x="592" y="0"/>
              </a:cxn>
              <a:cxn ang="0">
                <a:pos x="0" y="1099"/>
              </a:cxn>
              <a:cxn ang="0">
                <a:pos x="2363" y="1099"/>
              </a:cxn>
            </a:cxnLst>
            <a:rect l="0" t="0" r="r" b="b"/>
            <a:pathLst>
              <a:path w="2364" h="1100">
                <a:moveTo>
                  <a:pt x="2363" y="1099"/>
                </a:moveTo>
                <a:lnTo>
                  <a:pt x="1771" y="0"/>
                </a:lnTo>
                <a:lnTo>
                  <a:pt x="592" y="0"/>
                </a:lnTo>
                <a:lnTo>
                  <a:pt x="0" y="1099"/>
                </a:lnTo>
                <a:lnTo>
                  <a:pt x="2363" y="1099"/>
                </a:lnTo>
              </a:path>
            </a:pathLst>
          </a:custGeom>
          <a:solidFill>
            <a:schemeClr val="accent1"/>
          </a:solidFill>
          <a:ln w="12700" cap="rnd" cmpd="sng">
            <a:solidFill>
              <a:schemeClr val="tx1"/>
            </a:solidFill>
            <a:prstDash val="solid"/>
            <a:round/>
            <a:headEnd/>
            <a:tailEnd/>
          </a:ln>
          <a:effectLst/>
        </p:spPr>
        <p:txBody>
          <a:bodyPr lIns="97740" tIns="48870" rIns="97740" bIns="48870"/>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90CC2F73-2B3E-4CB7-9B1B-145F560F3459}" type="datetime1">
              <a:rPr lang="zh-CN" altLang="en-US"/>
              <a:pPr/>
              <a:t>2017-6-10</a:t>
            </a:fld>
            <a:endParaRPr lang="en-US" altLang="zh-CN"/>
          </a:p>
        </p:txBody>
      </p:sp>
      <p:sp>
        <p:nvSpPr>
          <p:cNvPr id="12" name="灯片编号占位符 4"/>
          <p:cNvSpPr>
            <a:spLocks noGrp="1"/>
          </p:cNvSpPr>
          <p:nvPr>
            <p:ph type="sldNum" sz="quarter" idx="11"/>
          </p:nvPr>
        </p:nvSpPr>
        <p:spPr/>
        <p:txBody>
          <a:bodyPr/>
          <a:lstStyle/>
          <a:p>
            <a:r>
              <a:rPr lang="en-US" altLang="zh-CN"/>
              <a:t>Document number|</a:t>
            </a:r>
            <a:fld id="{9F525239-F1B8-4C91-B849-0BD5E6F47F58}" type="slidenum">
              <a:rPr lang="en-US" altLang="zh-CN"/>
              <a:pPr/>
              <a:t>22</a:t>
            </a:fld>
            <a:endParaRPr lang="en-US" altLang="zh-CN"/>
          </a:p>
        </p:txBody>
      </p:sp>
      <p:sp>
        <p:nvSpPr>
          <p:cNvPr id="700418" name="Rectangle 2"/>
          <p:cNvSpPr>
            <a:spLocks noChangeArrowheads="1"/>
          </p:cNvSpPr>
          <p:nvPr/>
        </p:nvSpPr>
        <p:spPr bwMode="blackWhite">
          <a:xfrm>
            <a:off x="305340" y="1358967"/>
            <a:ext cx="9181256" cy="4742613"/>
          </a:xfrm>
          <a:prstGeom prst="rect">
            <a:avLst/>
          </a:prstGeom>
          <a:solidFill>
            <a:schemeClr val="bg1"/>
          </a:solidFill>
          <a:ln w="12700">
            <a:solidFill>
              <a:schemeClr val="tx1"/>
            </a:solidFill>
            <a:miter lim="800000"/>
            <a:headEnd/>
            <a:tailEnd/>
          </a:ln>
          <a:effectLst/>
        </p:spPr>
        <p:txBody>
          <a:bodyPr wrap="none" lIns="97740" tIns="48870" rIns="97740" bIns="48870" anchor="ctr"/>
          <a:lstStyle/>
          <a:p>
            <a:endParaRPr lang="zh-CN" altLang="en-US"/>
          </a:p>
        </p:txBody>
      </p:sp>
      <p:sp>
        <p:nvSpPr>
          <p:cNvPr id="700420" name="Rectangle 4"/>
          <p:cNvSpPr>
            <a:spLocks noGrp="1" noChangeArrowheads="1"/>
          </p:cNvSpPr>
          <p:nvPr>
            <p:ph type="body" idx="1"/>
            <p:custDataLst>
              <p:tags r:id="rId1"/>
            </p:custDataLst>
          </p:nvPr>
        </p:nvSpPr>
        <p:spPr>
          <a:xfrm>
            <a:off x="408874" y="1414039"/>
            <a:ext cx="6615827" cy="638179"/>
          </a:xfrm>
        </p:spPr>
        <p:txBody>
          <a:bodyPr/>
          <a:lstStyle/>
          <a:p>
            <a:r>
              <a:rPr lang="zh-CN" altLang="en-US" sz="1600" dirty="0" smtClean="0"/>
              <a:t>业务板块/运作公司的战略规划的内容</a:t>
            </a:r>
            <a:endParaRPr lang="zh-CN" altLang="en-US" sz="1500" dirty="0"/>
          </a:p>
        </p:txBody>
      </p:sp>
      <p:sp>
        <p:nvSpPr>
          <p:cNvPr id="700421" name="Rectangle 5"/>
          <p:cNvSpPr>
            <a:spLocks noChangeArrowheads="1"/>
          </p:cNvSpPr>
          <p:nvPr>
            <p:custDataLst>
              <p:tags r:id="rId2"/>
            </p:custDataLst>
          </p:nvPr>
        </p:nvSpPr>
        <p:spPr bwMode="auto">
          <a:xfrm>
            <a:off x="531714" y="2047358"/>
            <a:ext cx="4334423" cy="3647152"/>
          </a:xfrm>
          <a:prstGeom prst="rect">
            <a:avLst/>
          </a:prstGeom>
          <a:noFill/>
          <a:ln w="9525">
            <a:noFill/>
            <a:miter lim="800000"/>
            <a:headEnd/>
            <a:tailEnd/>
          </a:ln>
          <a:effectLst/>
        </p:spPr>
        <p:txBody>
          <a:bodyPr lIns="0" tIns="0" rIns="0" bIns="0">
            <a:spAutoFit/>
          </a:bodyPr>
          <a:lstStyle/>
          <a:p>
            <a:pPr marL="239260" indent="-239260" defTabSz="997765"/>
            <a:r>
              <a:rPr lang="zh-CN" altLang="en-US" sz="1400" dirty="0"/>
              <a:t>1.	本业务板块发展远景及战略目标</a:t>
            </a:r>
          </a:p>
          <a:p>
            <a:pPr marL="239260" indent="-239260" defTabSz="997765"/>
            <a:r>
              <a:rPr lang="zh-CN" altLang="en-US" sz="1400" dirty="0"/>
              <a:t>2.	宏观经济环境及行业发展分析及对本业务板块及下属运作公司影响的评估</a:t>
            </a:r>
          </a:p>
          <a:p>
            <a:pPr marL="502276" lvl="1" indent="-261319" defTabSz="997765">
              <a:buFontTx/>
              <a:buChar char="•"/>
            </a:pPr>
            <a:r>
              <a:rPr lang="zh-CN" altLang="en-US" sz="1400" dirty="0"/>
              <a:t>今后五年内国内、外宏观经济环境发展变化趋势</a:t>
            </a:r>
          </a:p>
          <a:p>
            <a:pPr marL="502276" lvl="1" indent="-261319" defTabSz="997765">
              <a:buFontTx/>
              <a:buChar char="•"/>
            </a:pPr>
            <a:r>
              <a:rPr lang="zh-CN" altLang="en-US" sz="1400" dirty="0"/>
              <a:t>今后五年内行业的发展展望</a:t>
            </a:r>
          </a:p>
          <a:p>
            <a:pPr marL="731355" lvl="2" indent="-227382" defTabSz="997765">
              <a:buFontTx/>
              <a:buChar char="–"/>
            </a:pPr>
            <a:r>
              <a:rPr lang="zh-CN" altLang="en-US" sz="1400" dirty="0"/>
              <a:t>产品发展趋势</a:t>
            </a:r>
          </a:p>
          <a:p>
            <a:pPr marL="731355" lvl="2" indent="-227382" defTabSz="997765">
              <a:buFontTx/>
              <a:buChar char="–"/>
            </a:pPr>
            <a:r>
              <a:rPr lang="zh-CN" altLang="en-US" sz="1400" dirty="0"/>
              <a:t>主要法规及经营环境变化</a:t>
            </a:r>
          </a:p>
          <a:p>
            <a:pPr marL="502276" lvl="1" indent="-261319" defTabSz="997765">
              <a:buFontTx/>
              <a:buChar char="•"/>
            </a:pPr>
            <a:r>
              <a:rPr lang="zh-CN" altLang="en-US" sz="1400" dirty="0"/>
              <a:t>宏观经济和行业发展将对本运作公司造成的影响</a:t>
            </a:r>
          </a:p>
          <a:p>
            <a:pPr marL="731355" lvl="2" indent="-227382" defTabSz="997765">
              <a:buFontTx/>
              <a:buChar char="–"/>
            </a:pPr>
            <a:r>
              <a:rPr lang="zh-CN" altLang="en-US" sz="1400" dirty="0"/>
              <a:t>创造的主要机会</a:t>
            </a:r>
          </a:p>
          <a:p>
            <a:pPr marL="731355" lvl="2" indent="-227382" defTabSz="997765">
              <a:buFontTx/>
              <a:buChar char="–"/>
            </a:pPr>
            <a:r>
              <a:rPr lang="zh-CN" altLang="en-US" sz="1400" dirty="0"/>
              <a:t>造成的主要威胁</a:t>
            </a:r>
          </a:p>
          <a:p>
            <a:pPr marL="239260" indent="-239260" defTabSz="997765"/>
            <a:r>
              <a:rPr lang="zh-CN" altLang="en-US" sz="1400" dirty="0"/>
              <a:t>3.	本业务板块现状分析</a:t>
            </a:r>
          </a:p>
          <a:p>
            <a:pPr marL="502276" lvl="1" indent="-261319" defTabSz="997765">
              <a:buFontTx/>
              <a:buChar char="•"/>
            </a:pPr>
            <a:r>
              <a:rPr lang="zh-CN" altLang="en-US" sz="1400" dirty="0"/>
              <a:t>本业务板块及运作公司近年业绩及发展趋势</a:t>
            </a:r>
          </a:p>
          <a:p>
            <a:pPr marL="502276" lvl="1" indent="-261319" defTabSz="997765">
              <a:buFontTx/>
              <a:buChar char="•"/>
            </a:pPr>
            <a:r>
              <a:rPr lang="zh-CN" altLang="en-US" sz="1400" dirty="0"/>
              <a:t>本业务板块及运作公司主要竞争优势及弱点</a:t>
            </a:r>
          </a:p>
          <a:p>
            <a:pPr marL="239260" indent="-239260" defTabSz="997765"/>
            <a:r>
              <a:rPr lang="zh-CN" altLang="en-US" sz="1400" dirty="0"/>
              <a:t>4.	运作公司面临的主要竞争对手分析(国内外竞争者)</a:t>
            </a:r>
          </a:p>
          <a:p>
            <a:pPr marL="502276" lvl="1" indent="-261319" defTabSz="997765">
              <a:buFontTx/>
              <a:buChar char="•"/>
            </a:pPr>
            <a:r>
              <a:rPr lang="zh-CN" altLang="en-US" sz="1400" dirty="0"/>
              <a:t>竞争对手近几年业绩分析</a:t>
            </a:r>
          </a:p>
          <a:p>
            <a:pPr marL="502276" lvl="1" indent="-261319" defTabSz="997765">
              <a:buFontTx/>
              <a:buChar char="•"/>
            </a:pPr>
            <a:r>
              <a:rPr lang="zh-CN" altLang="en-US" sz="1400" dirty="0"/>
              <a:t>竞争对手可能在以下五年采用的战略举措</a:t>
            </a:r>
          </a:p>
          <a:p>
            <a:pPr marL="502276" lvl="1" indent="-261319" defTabSz="997765">
              <a:buFontTx/>
              <a:buChar char="•"/>
            </a:pPr>
            <a:r>
              <a:rPr lang="zh-CN" altLang="en-US" sz="1400" dirty="0"/>
              <a:t>对手战略举措对本公司的潜在威胁</a:t>
            </a:r>
          </a:p>
        </p:txBody>
      </p:sp>
      <p:sp>
        <p:nvSpPr>
          <p:cNvPr id="700422" name="Rectangle 6"/>
          <p:cNvSpPr>
            <a:spLocks noChangeArrowheads="1"/>
          </p:cNvSpPr>
          <p:nvPr>
            <p:custDataLst>
              <p:tags r:id="rId3"/>
            </p:custDataLst>
          </p:nvPr>
        </p:nvSpPr>
        <p:spPr bwMode="auto">
          <a:xfrm>
            <a:off x="5273257" y="2034400"/>
            <a:ext cx="4025574" cy="3847207"/>
          </a:xfrm>
          <a:prstGeom prst="rect">
            <a:avLst/>
          </a:prstGeom>
          <a:noFill/>
          <a:ln w="9525">
            <a:noFill/>
            <a:miter lim="800000"/>
            <a:headEnd/>
            <a:tailEnd/>
          </a:ln>
          <a:effectLst/>
        </p:spPr>
        <p:txBody>
          <a:bodyPr lIns="0" tIns="0" rIns="0" bIns="0">
            <a:spAutoFit/>
          </a:bodyPr>
          <a:lstStyle/>
          <a:p>
            <a:pPr marL="239260" indent="-239260" defTabSz="997765"/>
            <a:r>
              <a:rPr lang="zh-CN" altLang="en-US" sz="1400" dirty="0"/>
              <a:t>5.	本业务板块战略(方案)</a:t>
            </a:r>
          </a:p>
          <a:p>
            <a:pPr marL="502276" lvl="1" indent="-261319" defTabSz="997765">
              <a:buFontTx/>
              <a:buChar char="•"/>
            </a:pPr>
            <a:r>
              <a:rPr lang="zh-CN" altLang="en-US" sz="1400" dirty="0"/>
              <a:t>今后将在哪些市场竞争</a:t>
            </a:r>
          </a:p>
          <a:p>
            <a:pPr marL="731355" lvl="2" indent="-227382" defTabSz="997765">
              <a:buFontTx/>
              <a:buChar char="–"/>
            </a:pPr>
            <a:r>
              <a:rPr lang="zh-CN" altLang="en-US" sz="1400" dirty="0"/>
              <a:t>地理市场</a:t>
            </a:r>
          </a:p>
          <a:p>
            <a:pPr marL="731355" lvl="2" indent="-227382" defTabSz="997765">
              <a:buFontTx/>
              <a:buChar char="–"/>
            </a:pPr>
            <a:r>
              <a:rPr lang="zh-CN" altLang="en-US" sz="1400" dirty="0"/>
              <a:t>产品定位</a:t>
            </a:r>
          </a:p>
          <a:p>
            <a:pPr marL="731355" lvl="2" indent="-227382" defTabSz="997765">
              <a:buFontTx/>
              <a:buChar char="–"/>
            </a:pPr>
            <a:r>
              <a:rPr lang="zh-CN" altLang="en-US" sz="1400" dirty="0"/>
              <a:t>业务模型</a:t>
            </a:r>
          </a:p>
          <a:p>
            <a:pPr marL="502276" lvl="1" indent="-261319" defTabSz="997765">
              <a:buFontTx/>
              <a:buChar char="•"/>
            </a:pPr>
            <a:r>
              <a:rPr lang="zh-CN" altLang="en-US" sz="1400" dirty="0"/>
              <a:t>如何竞争：主要竞争手段</a:t>
            </a:r>
          </a:p>
          <a:p>
            <a:pPr marL="502276" lvl="1" indent="-261319" defTabSz="997765">
              <a:buFontTx/>
              <a:buChar char="•"/>
            </a:pPr>
            <a:r>
              <a:rPr lang="zh-CN" altLang="en-US" sz="1400" dirty="0"/>
              <a:t>主要战略举措</a:t>
            </a:r>
          </a:p>
          <a:p>
            <a:pPr marL="731355" lvl="2" indent="-227382" defTabSz="997765">
              <a:buFontTx/>
              <a:buChar char="–"/>
            </a:pPr>
            <a:r>
              <a:rPr lang="zh-CN" altLang="en-US" sz="1400" dirty="0"/>
              <a:t>市场扩张</a:t>
            </a:r>
          </a:p>
          <a:p>
            <a:pPr marL="731355" lvl="2" indent="-227382" defTabSz="997765">
              <a:buFontTx/>
              <a:buChar char="–"/>
            </a:pPr>
            <a:r>
              <a:rPr lang="zh-CN" altLang="en-US" sz="1400" dirty="0"/>
              <a:t>新客户、渠道的建立</a:t>
            </a:r>
          </a:p>
          <a:p>
            <a:pPr marL="239260" indent="-239260" defTabSz="997765"/>
            <a:r>
              <a:rPr lang="zh-CN" altLang="en-US" sz="1400" dirty="0"/>
              <a:t>6.	业务板块及下属运作公司经营及财务目标预测</a:t>
            </a:r>
          </a:p>
          <a:p>
            <a:pPr marL="502276" lvl="1" indent="-261319" defTabSz="997765">
              <a:buFontTx/>
              <a:buChar char="•"/>
            </a:pPr>
            <a:r>
              <a:rPr lang="zh-CN" altLang="en-US" sz="1400" dirty="0"/>
              <a:t>主要增长点预测</a:t>
            </a:r>
          </a:p>
          <a:p>
            <a:pPr marL="502276" lvl="1" indent="-261319" defTabSz="997765">
              <a:buFontTx/>
              <a:buChar char="•"/>
            </a:pPr>
            <a:r>
              <a:rPr lang="zh-CN" altLang="en-US" sz="1400" dirty="0"/>
              <a:t>总销售额</a:t>
            </a:r>
          </a:p>
          <a:p>
            <a:pPr marL="502276" lvl="1" indent="-261319" defTabSz="997765">
              <a:buFontTx/>
              <a:buChar char="•"/>
            </a:pPr>
            <a:r>
              <a:rPr lang="zh-CN" altLang="en-US" sz="1400" dirty="0"/>
              <a:t>市场份额</a:t>
            </a:r>
          </a:p>
          <a:p>
            <a:pPr marL="502276" lvl="1" indent="-261319" defTabSz="997765">
              <a:buFontTx/>
              <a:buChar char="•"/>
            </a:pPr>
            <a:r>
              <a:rPr lang="zh-CN" altLang="en-US" sz="1400" dirty="0"/>
              <a:t>投资资本回报(</a:t>
            </a:r>
            <a:r>
              <a:rPr lang="en-US" altLang="zh-CN" sz="1400" dirty="0"/>
              <a:t>ROIC)</a:t>
            </a:r>
          </a:p>
          <a:p>
            <a:pPr marL="239260" indent="-239260" defTabSz="997765"/>
            <a:r>
              <a:rPr lang="zh-CN" altLang="en-US" sz="1400" dirty="0"/>
              <a:t>7.	配合业务板块/运作公司战略的主要资源需求预测</a:t>
            </a:r>
          </a:p>
          <a:p>
            <a:pPr marL="502276" lvl="1" indent="-261319" defTabSz="997765">
              <a:buFontTx/>
              <a:buChar char="•"/>
            </a:pPr>
            <a:r>
              <a:rPr lang="zh-CN" altLang="en-US" sz="1400" dirty="0"/>
              <a:t>资本投资</a:t>
            </a:r>
          </a:p>
          <a:p>
            <a:pPr marL="502276" lvl="1" indent="-261319" defTabSz="997765">
              <a:buFontTx/>
              <a:buChar char="•"/>
            </a:pPr>
            <a:r>
              <a:rPr lang="zh-CN" altLang="en-US" sz="1400" dirty="0"/>
              <a:t>人力资源</a:t>
            </a:r>
          </a:p>
          <a:p>
            <a:pPr marL="239260" indent="-239260" defTabSz="997765"/>
            <a:r>
              <a:rPr lang="zh-CN" altLang="en-US" sz="1400" dirty="0"/>
              <a:t>8.	和前一年战略规划的差异及总结</a:t>
            </a:r>
          </a:p>
        </p:txBody>
      </p:sp>
      <p:sp>
        <p:nvSpPr>
          <p:cNvPr id="700423" name="Line 7"/>
          <p:cNvSpPr>
            <a:spLocks noChangeShapeType="1"/>
          </p:cNvSpPr>
          <p:nvPr/>
        </p:nvSpPr>
        <p:spPr bwMode="blackWhite">
          <a:xfrm>
            <a:off x="433443" y="1893482"/>
            <a:ext cx="8756588" cy="0"/>
          </a:xfrm>
          <a:prstGeom prst="line">
            <a:avLst/>
          </a:prstGeom>
          <a:noFill/>
          <a:ln w="12700">
            <a:solidFill>
              <a:schemeClr val="tx1"/>
            </a:solidFill>
            <a:round/>
            <a:headEnd/>
            <a:tailEnd/>
          </a:ln>
          <a:effectLst/>
        </p:spPr>
        <p:txBody>
          <a:bodyPr wrap="none" lIns="97740" tIns="48870" rIns="97740" bIns="48870" anchor="ctr"/>
          <a:lstStyle/>
          <a:p>
            <a:endParaRPr lang="zh-CN" altLang="en-US"/>
          </a:p>
        </p:txBody>
      </p:sp>
      <p:sp>
        <p:nvSpPr>
          <p:cNvPr id="700424" name="Freeform 8"/>
          <p:cNvSpPr>
            <a:spLocks/>
          </p:cNvSpPr>
          <p:nvPr/>
        </p:nvSpPr>
        <p:spPr bwMode="invGray">
          <a:xfrm>
            <a:off x="9362004" y="225145"/>
            <a:ext cx="108799" cy="110143"/>
          </a:xfrm>
          <a:custGeom>
            <a:avLst/>
            <a:gdLst/>
            <a:ahLst/>
            <a:cxnLst>
              <a:cxn ang="0">
                <a:pos x="1178" y="1099"/>
              </a:cxn>
              <a:cxn ang="0">
                <a:pos x="589" y="0"/>
              </a:cxn>
              <a:cxn ang="0">
                <a:pos x="0" y="1099"/>
              </a:cxn>
              <a:cxn ang="0">
                <a:pos x="1178" y="1099"/>
              </a:cxn>
            </a:cxnLst>
            <a:rect l="0" t="0" r="r" b="b"/>
            <a:pathLst>
              <a:path w="1179" h="1100">
                <a:moveTo>
                  <a:pt x="1178" y="1099"/>
                </a:moveTo>
                <a:lnTo>
                  <a:pt x="589" y="0"/>
                </a:lnTo>
                <a:lnTo>
                  <a:pt x="0" y="1099"/>
                </a:lnTo>
                <a:lnTo>
                  <a:pt x="1178" y="1099"/>
                </a:lnTo>
              </a:path>
            </a:pathLst>
          </a:custGeom>
          <a:solidFill>
            <a:schemeClr val="accent1"/>
          </a:solidFill>
          <a:ln w="12700" cap="rnd" cmpd="sng">
            <a:solidFill>
              <a:schemeClr val="tx1"/>
            </a:solidFill>
            <a:prstDash val="solid"/>
            <a:round/>
            <a:headEnd/>
            <a:tailEnd/>
          </a:ln>
          <a:effectLst/>
        </p:spPr>
        <p:txBody>
          <a:bodyPr lIns="97740" tIns="48870" rIns="97740" bIns="48870"/>
          <a:lstStyle/>
          <a:p>
            <a:endParaRPr lang="zh-CN" altLang="en-US"/>
          </a:p>
        </p:txBody>
      </p:sp>
      <p:sp>
        <p:nvSpPr>
          <p:cNvPr id="700425" name="Freeform 9"/>
          <p:cNvSpPr>
            <a:spLocks/>
          </p:cNvSpPr>
          <p:nvPr/>
        </p:nvSpPr>
        <p:spPr bwMode="invGray">
          <a:xfrm>
            <a:off x="9254959" y="443810"/>
            <a:ext cx="322888" cy="110143"/>
          </a:xfrm>
          <a:custGeom>
            <a:avLst/>
            <a:gdLst/>
            <a:ahLst/>
            <a:cxnLst>
              <a:cxn ang="0">
                <a:pos x="2952" y="0"/>
              </a:cxn>
              <a:cxn ang="0">
                <a:pos x="590" y="0"/>
              </a:cxn>
              <a:cxn ang="0">
                <a:pos x="0" y="1102"/>
              </a:cxn>
              <a:cxn ang="0">
                <a:pos x="3543" y="1102"/>
              </a:cxn>
              <a:cxn ang="0">
                <a:pos x="2952" y="0"/>
              </a:cxn>
            </a:cxnLst>
            <a:rect l="0" t="0" r="r" b="b"/>
            <a:pathLst>
              <a:path w="3544" h="1103">
                <a:moveTo>
                  <a:pt x="2952" y="0"/>
                </a:moveTo>
                <a:lnTo>
                  <a:pt x="590" y="0"/>
                </a:lnTo>
                <a:lnTo>
                  <a:pt x="0" y="1102"/>
                </a:lnTo>
                <a:lnTo>
                  <a:pt x="3543" y="1102"/>
                </a:lnTo>
                <a:lnTo>
                  <a:pt x="2952" y="0"/>
                </a:lnTo>
              </a:path>
            </a:pathLst>
          </a:custGeom>
          <a:solidFill>
            <a:schemeClr val="hlink"/>
          </a:solidFill>
          <a:ln w="12700" cap="rnd" cmpd="sng">
            <a:solidFill>
              <a:schemeClr val="tx1"/>
            </a:solidFill>
            <a:prstDash val="solid"/>
            <a:round/>
            <a:headEnd/>
            <a:tailEnd/>
          </a:ln>
          <a:effectLst/>
        </p:spPr>
        <p:txBody>
          <a:bodyPr lIns="97740" tIns="48870" rIns="97740" bIns="48870"/>
          <a:lstStyle/>
          <a:p>
            <a:endParaRPr lang="zh-CN" altLang="en-US"/>
          </a:p>
        </p:txBody>
      </p:sp>
      <p:sp>
        <p:nvSpPr>
          <p:cNvPr id="700426" name="Freeform 10"/>
          <p:cNvSpPr>
            <a:spLocks/>
          </p:cNvSpPr>
          <p:nvPr/>
        </p:nvSpPr>
        <p:spPr bwMode="invGray">
          <a:xfrm>
            <a:off x="9309359" y="335288"/>
            <a:ext cx="214089" cy="108522"/>
          </a:xfrm>
          <a:custGeom>
            <a:avLst/>
            <a:gdLst/>
            <a:ahLst/>
            <a:cxnLst>
              <a:cxn ang="0">
                <a:pos x="2363" y="1099"/>
              </a:cxn>
              <a:cxn ang="0">
                <a:pos x="1771" y="0"/>
              </a:cxn>
              <a:cxn ang="0">
                <a:pos x="592" y="0"/>
              </a:cxn>
              <a:cxn ang="0">
                <a:pos x="0" y="1099"/>
              </a:cxn>
              <a:cxn ang="0">
                <a:pos x="2363" y="1099"/>
              </a:cxn>
            </a:cxnLst>
            <a:rect l="0" t="0" r="r" b="b"/>
            <a:pathLst>
              <a:path w="2364" h="1100">
                <a:moveTo>
                  <a:pt x="2363" y="1099"/>
                </a:moveTo>
                <a:lnTo>
                  <a:pt x="1771" y="0"/>
                </a:lnTo>
                <a:lnTo>
                  <a:pt x="592" y="0"/>
                </a:lnTo>
                <a:lnTo>
                  <a:pt x="0" y="1099"/>
                </a:lnTo>
                <a:lnTo>
                  <a:pt x="2363" y="1099"/>
                </a:lnTo>
              </a:path>
            </a:pathLst>
          </a:custGeom>
          <a:solidFill>
            <a:schemeClr val="hlink"/>
          </a:solidFill>
          <a:ln w="12700" cap="rnd" cmpd="sng">
            <a:solidFill>
              <a:schemeClr val="tx1"/>
            </a:solidFill>
            <a:prstDash val="solid"/>
            <a:round/>
            <a:headEnd/>
            <a:tailEnd/>
          </a:ln>
          <a:effectLst/>
        </p:spPr>
        <p:txBody>
          <a:bodyPr lIns="97740" tIns="48870" rIns="97740" bIns="48870"/>
          <a:lstStyle/>
          <a:p>
            <a:endParaRPr lang="zh-CN" altLang="en-US"/>
          </a:p>
        </p:txBody>
      </p:sp>
      <p:sp>
        <p:nvSpPr>
          <p:cNvPr id="14" name="标题 13"/>
          <p:cNvSpPr>
            <a:spLocks noGrp="1"/>
          </p:cNvSpPr>
          <p:nvPr>
            <p:ph type="title"/>
          </p:nvPr>
        </p:nvSpPr>
        <p:spPr>
          <a:xfrm>
            <a:off x="457200" y="274638"/>
            <a:ext cx="3995734" cy="368280"/>
          </a:xfrm>
        </p:spPr>
        <p:txBody>
          <a:bodyPr/>
          <a:lstStyle/>
          <a:p>
            <a:pPr lvl="0" defTabSz="914400" eaLnBrk="1" fontAlgn="auto" hangingPunct="1">
              <a:spcBef>
                <a:spcPts val="0"/>
              </a:spcBef>
              <a:spcAft>
                <a:spcPts val="0"/>
              </a:spcAft>
            </a:pPr>
            <a:r>
              <a:rPr lang="zh-CN" altLang="en-US" sz="1800" b="1" kern="1200" dirty="0" smtClean="0">
                <a:solidFill>
                  <a:srgbClr val="000000"/>
                </a:solidFill>
                <a:latin typeface="Arial"/>
                <a:ea typeface="SimSun"/>
                <a:cs typeface="+mn-cs"/>
              </a:rPr>
              <a:t>支持</a:t>
            </a:r>
            <a:endParaRPr lang="zh-CN" altLang="en-US" b="1"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战略总图</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23</a:t>
            </a:fld>
            <a:endParaRPr lang="zh-CN" altLang="en-US" dirty="0">
              <a:solidFill>
                <a:srgbClr val="000000"/>
              </a:solidFill>
              <a:latin typeface="微软雅黑" pitchFamily="34" charset="-122"/>
              <a:ea typeface="微软雅黑" pitchFamily="34" charset="-122"/>
            </a:endParaRPr>
          </a:p>
        </p:txBody>
      </p:sp>
      <p:grpSp>
        <p:nvGrpSpPr>
          <p:cNvPr id="2" name="组合 7"/>
          <p:cNvGrpSpPr/>
          <p:nvPr/>
        </p:nvGrpSpPr>
        <p:grpSpPr>
          <a:xfrm>
            <a:off x="848544" y="1916832"/>
            <a:ext cx="8134424" cy="4317503"/>
            <a:chOff x="595313" y="1214438"/>
            <a:chExt cx="8675687" cy="4731865"/>
          </a:xfrm>
        </p:grpSpPr>
        <p:sp>
          <p:nvSpPr>
            <p:cNvPr id="9" name="等腰三角形 17"/>
            <p:cNvSpPr>
              <a:spLocks noChangeArrowheads="1"/>
            </p:cNvSpPr>
            <p:nvPr>
              <p:custDataLst>
                <p:tags r:id="rId2"/>
              </p:custDataLst>
            </p:nvPr>
          </p:nvSpPr>
          <p:spPr bwMode="auto">
            <a:xfrm>
              <a:off x="1166813" y="1214438"/>
              <a:ext cx="8001000" cy="1214437"/>
            </a:xfrm>
            <a:prstGeom prst="triangle">
              <a:avLst>
                <a:gd name="adj" fmla="val 50000"/>
              </a:avLst>
            </a:prstGeom>
            <a:solidFill>
              <a:schemeClr val="accent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10" name="矩形 23"/>
            <p:cNvSpPr>
              <a:spLocks noChangeArrowheads="1"/>
            </p:cNvSpPr>
            <p:nvPr>
              <p:custDataLst>
                <p:tags r:id="rId3"/>
              </p:custDataLst>
            </p:nvPr>
          </p:nvSpPr>
          <p:spPr bwMode="auto">
            <a:xfrm>
              <a:off x="1809750" y="2428875"/>
              <a:ext cx="6715125" cy="571500"/>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11" name="矩形 26"/>
            <p:cNvSpPr>
              <a:spLocks noChangeArrowheads="1"/>
            </p:cNvSpPr>
            <p:nvPr>
              <p:custDataLst>
                <p:tags r:id="rId4"/>
              </p:custDataLst>
            </p:nvPr>
          </p:nvSpPr>
          <p:spPr bwMode="auto">
            <a:xfrm>
              <a:off x="1809750" y="3000375"/>
              <a:ext cx="6715125" cy="428625"/>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12" name="矩形 29"/>
            <p:cNvSpPr>
              <a:spLocks noChangeArrowheads="1"/>
            </p:cNvSpPr>
            <p:nvPr>
              <p:custDataLst>
                <p:tags r:id="rId5"/>
              </p:custDataLst>
            </p:nvPr>
          </p:nvSpPr>
          <p:spPr bwMode="auto">
            <a:xfrm>
              <a:off x="1809750" y="3429000"/>
              <a:ext cx="1071563" cy="1928813"/>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13" name="矩形 30"/>
            <p:cNvSpPr>
              <a:spLocks noChangeArrowheads="1"/>
            </p:cNvSpPr>
            <p:nvPr>
              <p:custDataLst>
                <p:tags r:id="rId6"/>
              </p:custDataLst>
            </p:nvPr>
          </p:nvSpPr>
          <p:spPr bwMode="auto">
            <a:xfrm>
              <a:off x="3762375" y="3429000"/>
              <a:ext cx="1073150" cy="1928813"/>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14" name="矩形 31"/>
            <p:cNvSpPr>
              <a:spLocks noChangeArrowheads="1"/>
            </p:cNvSpPr>
            <p:nvPr>
              <p:custDataLst>
                <p:tags r:id="rId7"/>
              </p:custDataLst>
            </p:nvPr>
          </p:nvSpPr>
          <p:spPr bwMode="auto">
            <a:xfrm>
              <a:off x="5500688" y="3429000"/>
              <a:ext cx="1071562" cy="1928813"/>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15" name="矩形 32"/>
            <p:cNvSpPr>
              <a:spLocks noChangeArrowheads="1"/>
            </p:cNvSpPr>
            <p:nvPr>
              <p:custDataLst>
                <p:tags r:id="rId8"/>
              </p:custDataLst>
            </p:nvPr>
          </p:nvSpPr>
          <p:spPr bwMode="auto">
            <a:xfrm>
              <a:off x="7453313" y="3429000"/>
              <a:ext cx="1071562" cy="1928813"/>
            </a:xfrm>
            <a:prstGeom prst="rect">
              <a:avLst/>
            </a:prstGeom>
            <a:solidFill>
              <a:schemeClr val="bg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16" name="矩形 33"/>
            <p:cNvSpPr>
              <a:spLocks noChangeArrowheads="1"/>
            </p:cNvSpPr>
            <p:nvPr>
              <p:custDataLst>
                <p:tags r:id="rId9"/>
              </p:custDataLst>
            </p:nvPr>
          </p:nvSpPr>
          <p:spPr bwMode="auto">
            <a:xfrm>
              <a:off x="1238250" y="5374803"/>
              <a:ext cx="7929563" cy="571500"/>
            </a:xfrm>
            <a:prstGeom prst="rect">
              <a:avLst/>
            </a:prstGeom>
            <a:solidFill>
              <a:schemeClr val="accent1"/>
            </a:solidFill>
            <a:ln w="9525" algn="ctr">
              <a:solidFill>
                <a:schemeClr val="tx1"/>
              </a:solidFill>
              <a:round/>
              <a:headEnd/>
              <a:tailEnd/>
            </a:ln>
          </p:spPr>
          <p:txBody>
            <a:bodyPr/>
            <a:lstStyle/>
            <a:p>
              <a:pPr defTabSz="1017588" fontAlgn="base">
                <a:spcBef>
                  <a:spcPct val="0"/>
                </a:spcBef>
                <a:spcAft>
                  <a:spcPct val="0"/>
                </a:spcAft>
              </a:pPr>
              <a:endParaRPr lang="zh-CN" altLang="en-US" sz="2000" smtClean="0">
                <a:solidFill>
                  <a:srgbClr val="000000"/>
                </a:solidFill>
                <a:latin typeface="微软雅黑" pitchFamily="34" charset="-122"/>
                <a:ea typeface="微软雅黑" pitchFamily="34" charset="-122"/>
              </a:endParaRPr>
            </a:p>
          </p:txBody>
        </p:sp>
        <p:sp>
          <p:nvSpPr>
            <p:cNvPr id="17" name="矩形 40"/>
            <p:cNvSpPr>
              <a:spLocks noChangeArrowheads="1"/>
            </p:cNvSpPr>
            <p:nvPr>
              <p:custDataLst>
                <p:tags r:id="rId10"/>
              </p:custDataLst>
            </p:nvPr>
          </p:nvSpPr>
          <p:spPr bwMode="auto">
            <a:xfrm>
              <a:off x="5000501" y="1556792"/>
              <a:ext cx="689338"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dirty="0" smtClean="0">
                  <a:solidFill>
                    <a:srgbClr val="000000"/>
                  </a:solidFill>
                  <a:latin typeface="微软雅黑" pitchFamily="34" charset="-122"/>
                  <a:ea typeface="微软雅黑" pitchFamily="34" charset="-122"/>
                </a:rPr>
                <a:t>使命</a:t>
              </a:r>
            </a:p>
          </p:txBody>
        </p:sp>
        <p:sp>
          <p:nvSpPr>
            <p:cNvPr id="18" name="矩形 41"/>
            <p:cNvSpPr>
              <a:spLocks noChangeArrowheads="1"/>
            </p:cNvSpPr>
            <p:nvPr>
              <p:custDataLst>
                <p:tags r:id="rId11"/>
              </p:custDataLst>
            </p:nvPr>
          </p:nvSpPr>
          <p:spPr bwMode="auto">
            <a:xfrm>
              <a:off x="5000501" y="2060848"/>
              <a:ext cx="689338"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dirty="0" smtClean="0">
                  <a:solidFill>
                    <a:srgbClr val="000000"/>
                  </a:solidFill>
                  <a:latin typeface="微软雅黑" pitchFamily="34" charset="-122"/>
                  <a:ea typeface="微软雅黑" pitchFamily="34" charset="-122"/>
                </a:rPr>
                <a:t>愿景</a:t>
              </a:r>
            </a:p>
          </p:txBody>
        </p:sp>
        <p:sp>
          <p:nvSpPr>
            <p:cNvPr id="19" name="矩形 42"/>
            <p:cNvSpPr>
              <a:spLocks noChangeArrowheads="1"/>
            </p:cNvSpPr>
            <p:nvPr>
              <p:custDataLst>
                <p:tags r:id="rId12"/>
              </p:custDataLst>
            </p:nvPr>
          </p:nvSpPr>
          <p:spPr bwMode="auto">
            <a:xfrm>
              <a:off x="4781646" y="2545249"/>
              <a:ext cx="1181722"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smtClean="0">
                  <a:solidFill>
                    <a:srgbClr val="000000"/>
                  </a:solidFill>
                  <a:latin typeface="微软雅黑" pitchFamily="34" charset="-122"/>
                  <a:ea typeface="微软雅黑" pitchFamily="34" charset="-122"/>
                </a:rPr>
                <a:t>战略目</a:t>
              </a:r>
              <a:r>
                <a:rPr lang="zh-CN" altLang="en-US" b="1" dirty="0" smtClean="0">
                  <a:solidFill>
                    <a:srgbClr val="000000"/>
                  </a:solidFill>
                  <a:latin typeface="微软雅黑" pitchFamily="34" charset="-122"/>
                  <a:ea typeface="微软雅黑" pitchFamily="34" charset="-122"/>
                </a:rPr>
                <a:t>标</a:t>
              </a:r>
            </a:p>
          </p:txBody>
        </p:sp>
        <p:sp>
          <p:nvSpPr>
            <p:cNvPr id="24" name="矩形 43"/>
            <p:cNvSpPr>
              <a:spLocks noChangeArrowheads="1"/>
            </p:cNvSpPr>
            <p:nvPr>
              <p:custDataLst>
                <p:tags r:id="rId13"/>
              </p:custDataLst>
            </p:nvPr>
          </p:nvSpPr>
          <p:spPr bwMode="auto">
            <a:xfrm>
              <a:off x="5000501" y="3068960"/>
              <a:ext cx="689338"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smtClean="0">
                  <a:solidFill>
                    <a:srgbClr val="000000"/>
                  </a:solidFill>
                  <a:latin typeface="微软雅黑" pitchFamily="34" charset="-122"/>
                  <a:ea typeface="微软雅黑" pitchFamily="34" charset="-122"/>
                </a:rPr>
                <a:t>策略</a:t>
              </a:r>
            </a:p>
          </p:txBody>
        </p:sp>
        <p:sp>
          <p:nvSpPr>
            <p:cNvPr id="25" name="矩形 44"/>
            <p:cNvSpPr>
              <a:spLocks noChangeArrowheads="1"/>
            </p:cNvSpPr>
            <p:nvPr>
              <p:custDataLst>
                <p:tags r:id="rId14"/>
              </p:custDataLst>
            </p:nvPr>
          </p:nvSpPr>
          <p:spPr bwMode="auto">
            <a:xfrm>
              <a:off x="1928664" y="4149080"/>
              <a:ext cx="841499"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dirty="0" smtClean="0">
                  <a:solidFill>
                    <a:srgbClr val="000000"/>
                  </a:solidFill>
                  <a:latin typeface="微软雅黑" pitchFamily="34" charset="-122"/>
                  <a:ea typeface="微软雅黑" pitchFamily="34" charset="-122"/>
                </a:rPr>
                <a:t>举措</a:t>
              </a:r>
              <a:r>
                <a:rPr lang="en-US" altLang="zh-CN" b="1" dirty="0" smtClean="0">
                  <a:solidFill>
                    <a:srgbClr val="000000"/>
                  </a:solidFill>
                  <a:latin typeface="微软雅黑" pitchFamily="34" charset="-122"/>
                  <a:ea typeface="微软雅黑" pitchFamily="34" charset="-122"/>
                </a:rPr>
                <a:t>1</a:t>
              </a:r>
              <a:endParaRPr lang="zh-CN" altLang="en-US" b="1" dirty="0" smtClean="0">
                <a:solidFill>
                  <a:srgbClr val="000000"/>
                </a:solidFill>
                <a:latin typeface="微软雅黑" pitchFamily="34" charset="-122"/>
                <a:ea typeface="微软雅黑" pitchFamily="34" charset="-122"/>
              </a:endParaRPr>
            </a:p>
          </p:txBody>
        </p:sp>
        <p:sp>
          <p:nvSpPr>
            <p:cNvPr id="26" name="矩形 45"/>
            <p:cNvSpPr>
              <a:spLocks noChangeArrowheads="1"/>
            </p:cNvSpPr>
            <p:nvPr>
              <p:custDataLst>
                <p:tags r:id="rId15"/>
              </p:custDataLst>
            </p:nvPr>
          </p:nvSpPr>
          <p:spPr bwMode="auto">
            <a:xfrm>
              <a:off x="4736976" y="5537075"/>
              <a:ext cx="1071563" cy="404778"/>
            </a:xfrm>
            <a:prstGeom prst="rect">
              <a:avLst/>
            </a:prstGeom>
            <a:noFill/>
            <a:ln w="9525">
              <a:noFill/>
              <a:miter lim="800000"/>
              <a:headEnd/>
              <a:tailEnd/>
            </a:ln>
          </p:spPr>
          <p:txBody>
            <a:bodyPr>
              <a:spAutoFit/>
            </a:bodyPr>
            <a:lstStyle/>
            <a:p>
              <a:pPr algn="ctr" fontAlgn="base">
                <a:spcBef>
                  <a:spcPct val="0"/>
                </a:spcBef>
                <a:spcAft>
                  <a:spcPct val="0"/>
                </a:spcAft>
              </a:pPr>
              <a:r>
                <a:rPr lang="zh-CN" altLang="en-US" b="1" dirty="0" smtClean="0">
                  <a:solidFill>
                    <a:srgbClr val="000000"/>
                  </a:solidFill>
                  <a:latin typeface="微软雅黑" pitchFamily="34" charset="-122"/>
                  <a:ea typeface="微软雅黑" pitchFamily="34" charset="-122"/>
                </a:rPr>
                <a:t>价值观</a:t>
              </a:r>
            </a:p>
          </p:txBody>
        </p:sp>
        <p:cxnSp>
          <p:nvCxnSpPr>
            <p:cNvPr id="27" name="直接连接符 37"/>
            <p:cNvCxnSpPr>
              <a:cxnSpLocks noChangeShapeType="1"/>
            </p:cNvCxnSpPr>
            <p:nvPr/>
          </p:nvCxnSpPr>
          <p:spPr bwMode="auto">
            <a:xfrm>
              <a:off x="595313" y="2000250"/>
              <a:ext cx="8675687" cy="1588"/>
            </a:xfrm>
            <a:prstGeom prst="line">
              <a:avLst/>
            </a:prstGeom>
            <a:noFill/>
            <a:ln w="9525" algn="ctr">
              <a:solidFill>
                <a:schemeClr val="tx1"/>
              </a:solidFill>
              <a:prstDash val="lgDash"/>
              <a:round/>
              <a:headEnd/>
              <a:tailEnd/>
            </a:ln>
          </p:spPr>
        </p:cxnSp>
        <p:cxnSp>
          <p:nvCxnSpPr>
            <p:cNvPr id="28" name="直接连接符 37"/>
            <p:cNvCxnSpPr>
              <a:cxnSpLocks noChangeShapeType="1"/>
            </p:cNvCxnSpPr>
            <p:nvPr/>
          </p:nvCxnSpPr>
          <p:spPr bwMode="auto">
            <a:xfrm>
              <a:off x="595313" y="2428875"/>
              <a:ext cx="8675687" cy="1588"/>
            </a:xfrm>
            <a:prstGeom prst="line">
              <a:avLst/>
            </a:prstGeom>
            <a:noFill/>
            <a:ln w="9525" algn="ctr">
              <a:solidFill>
                <a:schemeClr val="tx1"/>
              </a:solidFill>
              <a:prstDash val="lgDash"/>
              <a:round/>
              <a:headEnd/>
              <a:tailEnd/>
            </a:ln>
          </p:spPr>
        </p:cxnSp>
        <p:cxnSp>
          <p:nvCxnSpPr>
            <p:cNvPr id="29" name="直接连接符 37"/>
            <p:cNvCxnSpPr>
              <a:cxnSpLocks noChangeShapeType="1"/>
            </p:cNvCxnSpPr>
            <p:nvPr/>
          </p:nvCxnSpPr>
          <p:spPr bwMode="auto">
            <a:xfrm>
              <a:off x="595313" y="2998788"/>
              <a:ext cx="8675687" cy="1587"/>
            </a:xfrm>
            <a:prstGeom prst="line">
              <a:avLst/>
            </a:prstGeom>
            <a:noFill/>
            <a:ln w="9525" algn="ctr">
              <a:solidFill>
                <a:schemeClr val="tx1"/>
              </a:solidFill>
              <a:prstDash val="lgDash"/>
              <a:round/>
              <a:headEnd/>
              <a:tailEnd/>
            </a:ln>
          </p:spPr>
        </p:cxnSp>
        <p:cxnSp>
          <p:nvCxnSpPr>
            <p:cNvPr id="30" name="直接连接符 37"/>
            <p:cNvCxnSpPr>
              <a:cxnSpLocks noChangeShapeType="1"/>
            </p:cNvCxnSpPr>
            <p:nvPr/>
          </p:nvCxnSpPr>
          <p:spPr bwMode="auto">
            <a:xfrm>
              <a:off x="595313" y="3427413"/>
              <a:ext cx="8675687" cy="1587"/>
            </a:xfrm>
            <a:prstGeom prst="line">
              <a:avLst/>
            </a:prstGeom>
            <a:noFill/>
            <a:ln w="9525" algn="ctr">
              <a:solidFill>
                <a:schemeClr val="tx1"/>
              </a:solidFill>
              <a:prstDash val="lgDash"/>
              <a:round/>
              <a:headEnd/>
              <a:tailEnd/>
            </a:ln>
          </p:spPr>
        </p:cxnSp>
        <p:cxnSp>
          <p:nvCxnSpPr>
            <p:cNvPr id="31" name="直接连接符 37"/>
            <p:cNvCxnSpPr>
              <a:cxnSpLocks noChangeShapeType="1"/>
            </p:cNvCxnSpPr>
            <p:nvPr/>
          </p:nvCxnSpPr>
          <p:spPr bwMode="auto">
            <a:xfrm>
              <a:off x="595313" y="5373216"/>
              <a:ext cx="8675687" cy="1587"/>
            </a:xfrm>
            <a:prstGeom prst="line">
              <a:avLst/>
            </a:prstGeom>
            <a:noFill/>
            <a:ln w="9525" algn="ctr">
              <a:solidFill>
                <a:schemeClr val="tx1"/>
              </a:solidFill>
              <a:prstDash val="lgDash"/>
              <a:round/>
              <a:headEnd/>
              <a:tailEnd/>
            </a:ln>
          </p:spPr>
        </p:cxnSp>
        <p:sp>
          <p:nvSpPr>
            <p:cNvPr id="32" name="矩形 44"/>
            <p:cNvSpPr>
              <a:spLocks noChangeArrowheads="1"/>
            </p:cNvSpPr>
            <p:nvPr>
              <p:custDataLst>
                <p:tags r:id="rId16"/>
              </p:custDataLst>
            </p:nvPr>
          </p:nvSpPr>
          <p:spPr bwMode="auto">
            <a:xfrm>
              <a:off x="4016896" y="4149080"/>
              <a:ext cx="841499"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dirty="0" smtClean="0">
                  <a:solidFill>
                    <a:srgbClr val="000000"/>
                  </a:solidFill>
                  <a:latin typeface="微软雅黑" pitchFamily="34" charset="-122"/>
                  <a:ea typeface="微软雅黑" pitchFamily="34" charset="-122"/>
                </a:rPr>
                <a:t>举措</a:t>
              </a:r>
              <a:r>
                <a:rPr lang="en-US" altLang="zh-CN" b="1" dirty="0" smtClean="0">
                  <a:solidFill>
                    <a:srgbClr val="000000"/>
                  </a:solidFill>
                  <a:latin typeface="微软雅黑" pitchFamily="34" charset="-122"/>
                  <a:ea typeface="微软雅黑" pitchFamily="34" charset="-122"/>
                </a:rPr>
                <a:t>2</a:t>
              </a:r>
              <a:endParaRPr lang="zh-CN" altLang="en-US" b="1" dirty="0" smtClean="0">
                <a:solidFill>
                  <a:srgbClr val="000000"/>
                </a:solidFill>
                <a:latin typeface="微软雅黑" pitchFamily="34" charset="-122"/>
                <a:ea typeface="微软雅黑" pitchFamily="34" charset="-122"/>
              </a:endParaRPr>
            </a:p>
          </p:txBody>
        </p:sp>
        <p:sp>
          <p:nvSpPr>
            <p:cNvPr id="33" name="矩形 44"/>
            <p:cNvSpPr>
              <a:spLocks noChangeArrowheads="1"/>
            </p:cNvSpPr>
            <p:nvPr>
              <p:custDataLst>
                <p:tags r:id="rId17"/>
              </p:custDataLst>
            </p:nvPr>
          </p:nvSpPr>
          <p:spPr bwMode="auto">
            <a:xfrm>
              <a:off x="5601072" y="4149080"/>
              <a:ext cx="841499" cy="404778"/>
            </a:xfrm>
            <a:prstGeom prst="rect">
              <a:avLst/>
            </a:prstGeom>
            <a:noFill/>
            <a:ln w="9525">
              <a:noFill/>
              <a:miter lim="800000"/>
              <a:headEnd/>
              <a:tailEnd/>
            </a:ln>
          </p:spPr>
          <p:txBody>
            <a:bodyPr wrap="none">
              <a:spAutoFit/>
            </a:bodyPr>
            <a:lstStyle/>
            <a:p>
              <a:pPr fontAlgn="base">
                <a:spcBef>
                  <a:spcPct val="0"/>
                </a:spcBef>
                <a:spcAft>
                  <a:spcPct val="0"/>
                </a:spcAft>
              </a:pPr>
              <a:r>
                <a:rPr lang="zh-CN" altLang="en-US" b="1" dirty="0" smtClean="0">
                  <a:solidFill>
                    <a:srgbClr val="000000"/>
                  </a:solidFill>
                  <a:latin typeface="微软雅黑" pitchFamily="34" charset="-122"/>
                  <a:ea typeface="微软雅黑" pitchFamily="34" charset="-122"/>
                </a:rPr>
                <a:t>举措</a:t>
              </a:r>
              <a:r>
                <a:rPr lang="en-US" altLang="zh-CN" b="1" dirty="0" smtClean="0">
                  <a:solidFill>
                    <a:srgbClr val="000000"/>
                  </a:solidFill>
                  <a:latin typeface="微软雅黑" pitchFamily="34" charset="-122"/>
                  <a:ea typeface="微软雅黑" pitchFamily="34" charset="-122"/>
                </a:rPr>
                <a:t>3</a:t>
              </a:r>
              <a:endParaRPr lang="zh-CN" altLang="en-US" b="1" dirty="0" smtClean="0">
                <a:solidFill>
                  <a:srgbClr val="000000"/>
                </a:solidFill>
                <a:latin typeface="微软雅黑" pitchFamily="34" charset="-122"/>
                <a:ea typeface="微软雅黑" pitchFamily="34" charset="-122"/>
              </a:endParaRPr>
            </a:p>
          </p:txBody>
        </p:sp>
      </p:grpSp>
      <p:sp>
        <p:nvSpPr>
          <p:cNvPr id="34" name="矩形 44"/>
          <p:cNvSpPr>
            <a:spLocks noChangeArrowheads="1"/>
          </p:cNvSpPr>
          <p:nvPr>
            <p:custDataLst>
              <p:tags r:id="rId1"/>
            </p:custDataLst>
          </p:nvPr>
        </p:nvSpPr>
        <p:spPr bwMode="auto">
          <a:xfrm>
            <a:off x="7473280" y="4581128"/>
            <a:ext cx="530915" cy="307777"/>
          </a:xfrm>
          <a:prstGeom prst="rect">
            <a:avLst/>
          </a:prstGeom>
          <a:noFill/>
          <a:ln w="9525">
            <a:noFill/>
            <a:miter lim="800000"/>
            <a:headEnd/>
            <a:tailEnd/>
          </a:ln>
        </p:spPr>
        <p:txBody>
          <a:bodyPr wrap="none">
            <a:spAutoFit/>
          </a:bodyPr>
          <a:lstStyle/>
          <a:p>
            <a:pPr fontAlgn="base">
              <a:spcBef>
                <a:spcPct val="0"/>
              </a:spcBef>
              <a:spcAft>
                <a:spcPct val="0"/>
              </a:spcAft>
            </a:pPr>
            <a:r>
              <a:rPr lang="en-US" altLang="zh-CN" sz="1400" b="1" dirty="0" smtClean="0">
                <a:solidFill>
                  <a:srgbClr val="000000"/>
                </a:solidFill>
                <a:latin typeface="微软雅黑" pitchFamily="34" charset="-122"/>
                <a:ea typeface="微软雅黑" pitchFamily="34" charset="-122"/>
              </a:rPr>
              <a:t>……</a:t>
            </a:r>
            <a:endParaRPr lang="zh-CN" altLang="en-US" sz="1400" b="1" dirty="0" smtClean="0">
              <a:solidFill>
                <a:srgbClr val="000000"/>
              </a:solidFill>
              <a:latin typeface="微软雅黑" pitchFamily="34" charset="-122"/>
              <a:ea typeface="微软雅黑" pitchFamily="34" charset="-122"/>
            </a:endParaRPr>
          </a:p>
        </p:txBody>
      </p:sp>
      <p:sp>
        <p:nvSpPr>
          <p:cNvPr id="35" name="TextBox 34"/>
          <p:cNvSpPr txBox="1"/>
          <p:nvPr/>
        </p:nvSpPr>
        <p:spPr>
          <a:xfrm>
            <a:off x="64155" y="181253"/>
            <a:ext cx="2646878" cy="461665"/>
          </a:xfrm>
          <a:prstGeom prst="rect">
            <a:avLst/>
          </a:prstGeom>
          <a:noFill/>
        </p:spPr>
        <p:txBody>
          <a:bodyPr wrap="none" rtlCol="0">
            <a:spAutoFit/>
          </a:bodyPr>
          <a:lstStyle/>
          <a:p>
            <a:r>
              <a:rPr lang="zh-CN" altLang="en-US" sz="2400" dirty="0" smtClean="0">
                <a:solidFill>
                  <a:srgbClr val="000000"/>
                </a:solidFill>
                <a:latin typeface="微软雅黑" pitchFamily="34" charset="-122"/>
                <a:ea typeface="微软雅黑" pitchFamily="34" charset="-122"/>
              </a:rPr>
              <a:t>战略规划内容要件</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0E4C057-BBCE-4EDB-879B-95646D0D652D}" type="slidenum">
              <a:rPr lang="zh-CN" altLang="en-US">
                <a:solidFill>
                  <a:srgbClr val="000000"/>
                </a:solidFill>
              </a:rPr>
              <a:pPr/>
              <a:t>24</a:t>
            </a:fld>
            <a:endParaRPr lang="zh-CN" altLang="en-US">
              <a:solidFill>
                <a:srgbClr val="000000"/>
              </a:solidFill>
            </a:endParaRPr>
          </a:p>
        </p:txBody>
      </p:sp>
      <p:sp>
        <p:nvSpPr>
          <p:cNvPr id="355330" name="Rectangle 2"/>
          <p:cNvSpPr>
            <a:spLocks noGrp="1" noChangeArrowheads="1"/>
          </p:cNvSpPr>
          <p:nvPr>
            <p:ph type="title"/>
          </p:nvPr>
        </p:nvSpPr>
        <p:spPr>
          <a:xfrm>
            <a:off x="344488" y="1052736"/>
            <a:ext cx="9047825" cy="609600"/>
          </a:xfrm>
        </p:spPr>
        <p:txBody>
          <a:bodyPr/>
          <a:lstStyle/>
          <a:p>
            <a:r>
              <a:rPr lang="zh-CN" altLang="en-US" dirty="0" smtClean="0"/>
              <a:t>小测验</a:t>
            </a:r>
            <a:endParaRPr lang="zh-CN" altLang="en-US" dirty="0"/>
          </a:p>
        </p:txBody>
      </p:sp>
      <p:sp>
        <p:nvSpPr>
          <p:cNvPr id="355337" name="Text Box 9"/>
          <p:cNvSpPr txBox="1">
            <a:spLocks noChangeArrowheads="1"/>
          </p:cNvSpPr>
          <p:nvPr/>
        </p:nvSpPr>
        <p:spPr bwMode="auto">
          <a:xfrm>
            <a:off x="630634" y="2060848"/>
            <a:ext cx="7778750" cy="1000274"/>
          </a:xfrm>
          <a:prstGeom prst="rect">
            <a:avLst/>
          </a:prstGeom>
          <a:noFill/>
          <a:ln w="6350">
            <a:noFill/>
            <a:miter lim="800000"/>
            <a:headEnd/>
            <a:tailEnd/>
          </a:ln>
          <a:effectLst/>
        </p:spPr>
        <p:txBody>
          <a:bodyPr lIns="0" tIns="0" rIns="0" bIns="0">
            <a:spAutoFit/>
          </a:bodyPr>
          <a:lstStyle/>
          <a:p>
            <a:pPr>
              <a:lnSpc>
                <a:spcPct val="110000"/>
              </a:lnSpc>
              <a:spcBef>
                <a:spcPct val="105000"/>
              </a:spcBef>
            </a:pPr>
            <a:r>
              <a:rPr kumimoji="1" lang="zh-CN" altLang="en-US" sz="2000" dirty="0" smtClean="0">
                <a:solidFill>
                  <a:srgbClr val="000000"/>
                </a:solidFill>
              </a:rPr>
              <a:t>请说出您所在体系的使命和愿景？</a:t>
            </a:r>
            <a:endParaRPr kumimoji="1" lang="en-US" altLang="zh-CN" sz="2000" dirty="0" smtClean="0">
              <a:solidFill>
                <a:srgbClr val="000000"/>
              </a:solidFill>
            </a:endParaRPr>
          </a:p>
          <a:p>
            <a:pPr>
              <a:lnSpc>
                <a:spcPct val="110000"/>
              </a:lnSpc>
              <a:spcBef>
                <a:spcPct val="105000"/>
              </a:spcBef>
            </a:pPr>
            <a:r>
              <a:rPr kumimoji="1" lang="zh-CN" altLang="en-US" sz="2000" dirty="0" smtClean="0">
                <a:solidFill>
                  <a:srgbClr val="000000"/>
                </a:solidFill>
              </a:rPr>
              <a:t>如果不知道，是为什么？</a:t>
            </a:r>
            <a:endParaRPr kumimoji="1" lang="en-US" altLang="zh-CN" sz="2000" dirty="0" smtClean="0">
              <a:solidFill>
                <a:srgbClr val="000000"/>
              </a:solidFill>
            </a:endParaRPr>
          </a:p>
        </p:txBody>
      </p:sp>
    </p:spTree>
    <p:extLst>
      <p:ext uri="{BB962C8B-B14F-4D97-AF65-F5344CB8AC3E}">
        <p14:creationId xmlns:p14="http://schemas.microsoft.com/office/powerpoint/2010/main" xmlns="" val="39022766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666720" y="2786058"/>
            <a:ext cx="8072494" cy="1643074"/>
          </a:xfrm>
          <a:prstGeom prst="rect">
            <a:avLst/>
          </a:prstGeom>
          <a:solidFill>
            <a:schemeClr val="accent5">
              <a:lumMod val="90000"/>
            </a:schemeClr>
          </a:solidFill>
          <a:ln w="9525">
            <a:noFill/>
            <a:miter lim="800000"/>
            <a:headEnd/>
            <a:tailEnd/>
          </a:ln>
          <a:effectLst>
            <a:prstShdw prst="shdw17" dist="17961" dir="2700000">
              <a:srgbClr val="995C00"/>
            </a:prstShdw>
          </a:effectLst>
        </p:spPr>
        <p:txBody>
          <a:bodyPr wrap="none" rtlCol="0" anchor="ctr"/>
          <a:lstStyle/>
          <a:p>
            <a:pPr algn="ctr"/>
            <a:endParaRPr lang="zh-CN" altLang="en-US">
              <a:solidFill>
                <a:srgbClr val="000000"/>
              </a:solidFill>
            </a:endParaRPr>
          </a:p>
        </p:txBody>
      </p:sp>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使命</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25</a:t>
            </a:fld>
            <a:endParaRPr lang="zh-CN" altLang="en-US" dirty="0">
              <a:solidFill>
                <a:srgbClr val="000000"/>
              </a:solidFill>
              <a:latin typeface="微软雅黑" pitchFamily="34" charset="-122"/>
              <a:ea typeface="微软雅黑" pitchFamily="34" charset="-122"/>
            </a:endParaRPr>
          </a:p>
        </p:txBody>
      </p:sp>
      <p:sp>
        <p:nvSpPr>
          <p:cNvPr id="35" name="TextBox 34"/>
          <p:cNvSpPr txBox="1"/>
          <p:nvPr/>
        </p:nvSpPr>
        <p:spPr>
          <a:xfrm>
            <a:off x="595282" y="2285992"/>
            <a:ext cx="8424936" cy="2585323"/>
          </a:xfrm>
          <a:prstGeom prst="rect">
            <a:avLst/>
          </a:prstGeom>
          <a:noFill/>
        </p:spPr>
        <p:txBody>
          <a:bodyPr wrap="square" rtlCol="0">
            <a:spAutoFit/>
          </a:bodyPr>
          <a:lstStyle/>
          <a:p>
            <a:pPr marL="342900" indent="-342900">
              <a:lnSpc>
                <a:spcPct val="150000"/>
              </a:lnSpc>
            </a:pPr>
            <a:r>
              <a:rPr lang="zh-CN" altLang="en-US" smtClean="0">
                <a:solidFill>
                  <a:srgbClr val="000000"/>
                </a:solidFill>
                <a:latin typeface="微软雅黑" pitchFamily="34" charset="-122"/>
                <a:ea typeface="微软雅黑" pitchFamily="34" charset="-122"/>
              </a:rPr>
              <a:t>通俗的理解：</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pPr>
            <a:endParaRPr lang="en-US" altLang="zh-CN" dirty="0" smtClean="0">
              <a:solidFill>
                <a:srgbClr val="000000"/>
              </a:solidFill>
              <a:latin typeface="微软雅黑" pitchFamily="34" charset="-122"/>
              <a:ea typeface="微软雅黑" pitchFamily="34" charset="-122"/>
            </a:endParaRPr>
          </a:p>
          <a:p>
            <a:pPr marL="1257300" lvl="2" indent="-342900">
              <a:lnSpc>
                <a:spcPct val="150000"/>
              </a:lnSpc>
              <a:buFont typeface="+mj-lt"/>
              <a:buAutoNum type="arabicPeriod"/>
            </a:pPr>
            <a:r>
              <a:rPr lang="zh-CN" altLang="en-US" smtClean="0">
                <a:solidFill>
                  <a:srgbClr val="000000"/>
                </a:solidFill>
                <a:latin typeface="微软雅黑" pitchFamily="34" charset="-122"/>
                <a:ea typeface="微软雅黑" pitchFamily="34" charset="-122"/>
              </a:rPr>
              <a:t>使命就是“要</a:t>
            </a:r>
            <a:r>
              <a:rPr lang="zh-CN" altLang="en-US" dirty="0" smtClean="0">
                <a:solidFill>
                  <a:srgbClr val="000000"/>
                </a:solidFill>
                <a:latin typeface="微软雅黑" pitchFamily="34" charset="-122"/>
                <a:ea typeface="微软雅黑" pitchFamily="34" charset="-122"/>
              </a:rPr>
              <a:t>如何使用</a:t>
            </a:r>
            <a:r>
              <a:rPr lang="zh-CN" altLang="en-US" smtClean="0">
                <a:solidFill>
                  <a:srgbClr val="000000"/>
                </a:solidFill>
                <a:latin typeface="微软雅黑" pitchFamily="34" charset="-122"/>
                <a:ea typeface="微软雅黑" pitchFamily="34" charset="-122"/>
              </a:rPr>
              <a:t>生命”。</a:t>
            </a:r>
            <a:endParaRPr lang="en-US" altLang="zh-CN" dirty="0" smtClean="0">
              <a:solidFill>
                <a:srgbClr val="000000"/>
              </a:solidFill>
              <a:latin typeface="微软雅黑" pitchFamily="34" charset="-122"/>
              <a:ea typeface="微软雅黑" pitchFamily="34" charset="-122"/>
            </a:endParaRPr>
          </a:p>
          <a:p>
            <a:pPr marL="1257300" lvl="2" indent="-342900">
              <a:lnSpc>
                <a:spcPct val="150000"/>
              </a:lnSpc>
              <a:buFont typeface="+mj-lt"/>
              <a:buAutoNum type="arabicPeriod"/>
            </a:pPr>
            <a:r>
              <a:rPr lang="zh-CN" altLang="en-US" smtClean="0">
                <a:solidFill>
                  <a:srgbClr val="000000"/>
                </a:solidFill>
                <a:latin typeface="微软雅黑" pitchFamily="34" charset="-122"/>
                <a:ea typeface="微软雅黑" pitchFamily="34" charset="-122"/>
              </a:rPr>
              <a:t>“使劲”和“使命”</a:t>
            </a:r>
            <a:endParaRPr lang="en-US" altLang="zh-CN" dirty="0" smtClean="0">
              <a:solidFill>
                <a:srgbClr val="000000"/>
              </a:solidFill>
              <a:latin typeface="微软雅黑" pitchFamily="34" charset="-122"/>
              <a:ea typeface="微软雅黑" pitchFamily="34" charset="-122"/>
            </a:endParaRPr>
          </a:p>
          <a:p>
            <a:pPr marL="1257300" lvl="2" indent="-342900">
              <a:lnSpc>
                <a:spcPct val="150000"/>
              </a:lnSpc>
            </a:pPr>
            <a:endParaRPr lang="en-US" altLang="zh-CN" dirty="0" smtClean="0">
              <a:solidFill>
                <a:srgbClr val="000000"/>
              </a:solidFill>
              <a:latin typeface="微软雅黑" pitchFamily="34" charset="-122"/>
              <a:ea typeface="微软雅黑" pitchFamily="34" charset="-122"/>
            </a:endParaRPr>
          </a:p>
          <a:p>
            <a:pPr marL="342900" indent="-342900">
              <a:lnSpc>
                <a:spcPct val="150000"/>
              </a:lnSpc>
            </a:pPr>
            <a:endParaRPr lang="en-US" altLang="zh-CN" dirty="0" smtClean="0">
              <a:solidFill>
                <a:srgbClr val="000000"/>
              </a:solidFill>
              <a:latin typeface="微软雅黑" pitchFamily="34" charset="-122"/>
              <a:ea typeface="微软雅黑" pitchFamily="34" charset="-122"/>
            </a:endParaRPr>
          </a:p>
        </p:txBody>
      </p:sp>
      <p:sp>
        <p:nvSpPr>
          <p:cNvPr id="8" name="矩形 7"/>
          <p:cNvSpPr/>
          <p:nvPr/>
        </p:nvSpPr>
        <p:spPr>
          <a:xfrm>
            <a:off x="595282" y="1827084"/>
            <a:ext cx="8215370" cy="458908"/>
          </a:xfrm>
          <a:prstGeom prst="rect">
            <a:avLst/>
          </a:prstGeom>
        </p:spPr>
        <p:txBody>
          <a:bodyPr wrap="square">
            <a:spAutoFit/>
          </a:bodyPr>
          <a:lstStyle/>
          <a:p>
            <a:pPr marL="342900" indent="-342900">
              <a:lnSpc>
                <a:spcPct val="150000"/>
              </a:lnSpc>
            </a:pPr>
            <a:r>
              <a:rPr lang="zh-CN" altLang="en-US" b="1" smtClean="0">
                <a:solidFill>
                  <a:srgbClr val="000000"/>
                </a:solidFill>
                <a:latin typeface="微软雅黑" pitchFamily="34" charset="-122"/>
                <a:ea typeface="微软雅黑" pitchFamily="34" charset="-122"/>
              </a:rPr>
              <a:t>概念：</a:t>
            </a:r>
            <a:r>
              <a:rPr lang="zh-CN" altLang="en-US" smtClean="0">
                <a:solidFill>
                  <a:srgbClr val="000000"/>
                </a:solidFill>
                <a:latin typeface="微软雅黑" pitchFamily="34" charset="-122"/>
                <a:ea typeface="微软雅黑" pitchFamily="34" charset="-122"/>
              </a:rPr>
              <a:t>使命是组织存在的最为重要的价值（社会价值），也是企业最基本的责任。</a:t>
            </a:r>
            <a:endParaRPr lang="en-US" altLang="zh-CN" dirty="0" smtClean="0">
              <a:solidFill>
                <a:srgbClr val="000000"/>
              </a:solidFill>
              <a:latin typeface="微软雅黑" pitchFamily="34" charset="-122"/>
              <a:ea typeface="微软雅黑" pitchFamily="34" charset="-122"/>
            </a:endParaRPr>
          </a:p>
        </p:txBody>
      </p:sp>
      <p:sp>
        <p:nvSpPr>
          <p:cNvPr id="9" name="矩形 8"/>
          <p:cNvSpPr/>
          <p:nvPr/>
        </p:nvSpPr>
        <p:spPr>
          <a:xfrm>
            <a:off x="666720" y="4500570"/>
            <a:ext cx="8390736" cy="1754326"/>
          </a:xfrm>
          <a:prstGeom prst="rect">
            <a:avLst/>
          </a:prstGeom>
        </p:spPr>
        <p:txBody>
          <a:bodyPr wrap="square">
            <a:spAutoFit/>
          </a:bodyPr>
          <a:lstStyle/>
          <a:p>
            <a:pPr marL="342900" indent="-342900">
              <a:lnSpc>
                <a:spcPct val="150000"/>
              </a:lnSpc>
            </a:pPr>
            <a:r>
              <a:rPr lang="zh-CN" altLang="en-US" dirty="0" smtClean="0">
                <a:solidFill>
                  <a:srgbClr val="000000"/>
                </a:solidFill>
                <a:latin typeface="微软雅黑" pitchFamily="34" charset="-122"/>
                <a:ea typeface="微软雅黑" pitchFamily="34" charset="-122"/>
              </a:rPr>
              <a:t>使命是战略的起点，使命不明，就不知如何是好。</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pPr>
            <a:r>
              <a:rPr lang="zh-CN" altLang="en-US" dirty="0" smtClean="0">
                <a:solidFill>
                  <a:srgbClr val="000000"/>
                </a:solidFill>
                <a:latin typeface="微软雅黑" pitchFamily="34" charset="-122"/>
                <a:ea typeface="微软雅黑" pitchFamily="34" charset="-122"/>
              </a:rPr>
              <a:t>使命是企业的“心声”</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pPr>
            <a:r>
              <a:rPr lang="zh-CN" altLang="en-US" dirty="0" smtClean="0">
                <a:solidFill>
                  <a:srgbClr val="000000"/>
                </a:solidFill>
                <a:latin typeface="微软雅黑" pitchFamily="34" charset="-122"/>
                <a:ea typeface="微软雅黑" pitchFamily="34" charset="-122"/>
              </a:rPr>
              <a:t>使命就是要阐明</a:t>
            </a:r>
            <a:r>
              <a:rPr lang="en-US" altLang="zh-CN" dirty="0" smtClean="0">
                <a:solidFill>
                  <a:srgbClr val="000000"/>
                </a:solidFill>
                <a:latin typeface="微软雅黑" pitchFamily="34" charset="-122"/>
                <a:ea typeface="微软雅黑" pitchFamily="34" charset="-122"/>
              </a:rPr>
              <a:t>"</a:t>
            </a:r>
            <a:r>
              <a:rPr lang="zh-CN" altLang="en-US" dirty="0" smtClean="0">
                <a:solidFill>
                  <a:srgbClr val="000000"/>
                </a:solidFill>
                <a:latin typeface="微软雅黑" pitchFamily="34" charset="-122"/>
                <a:ea typeface="微软雅黑" pitchFamily="34" charset="-122"/>
              </a:rPr>
              <a:t>为谁，做什么”的问题</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pPr>
            <a:r>
              <a:rPr lang="zh-CN" altLang="en-US" dirty="0" smtClean="0">
                <a:solidFill>
                  <a:srgbClr val="000000"/>
                </a:solidFill>
                <a:latin typeface="微软雅黑" pitchFamily="34" charset="-122"/>
                <a:ea typeface="微软雅黑" pitchFamily="34" charset="-122"/>
              </a:rPr>
              <a:t>使命为企业发展指明方向，是企业战略制定和实施的前提和行动基础。</a:t>
            </a:r>
            <a:endParaRPr lang="en-US" altLang="zh-CN" dirty="0" smtClean="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 calcmode="lin" valueType="num">
                                      <p:cBhvr additive="base">
                                        <p:cTn id="2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5" grpId="0"/>
      <p:bldP spid="8" grpId="0" build="allAtOnce"/>
      <p:bldP spid="9"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26</a:t>
            </a:fld>
            <a:endParaRPr lang="zh-CN" altLang="en-US" dirty="0">
              <a:solidFill>
                <a:srgbClr val="000000"/>
              </a:solidFill>
              <a:latin typeface="微软雅黑" pitchFamily="34" charset="-122"/>
              <a:ea typeface="微软雅黑" pitchFamily="34" charset="-122"/>
            </a:endParaRPr>
          </a:p>
        </p:txBody>
      </p:sp>
      <p:sp>
        <p:nvSpPr>
          <p:cNvPr id="7" name="矩形 6"/>
          <p:cNvSpPr/>
          <p:nvPr/>
        </p:nvSpPr>
        <p:spPr>
          <a:xfrm>
            <a:off x="560512" y="1334953"/>
            <a:ext cx="8712968" cy="5478423"/>
          </a:xfrm>
          <a:prstGeom prst="rect">
            <a:avLst/>
          </a:prstGeom>
        </p:spPr>
        <p:txBody>
          <a:bodyPr wrap="square">
            <a:spAutoFit/>
          </a:bodyPr>
          <a:lstStyle/>
          <a:p>
            <a:pPr>
              <a:lnSpc>
                <a:spcPct val="150000"/>
              </a:lnSpc>
              <a:spcBef>
                <a:spcPts val="600"/>
              </a:spcBef>
              <a:spcAft>
                <a:spcPts val="600"/>
              </a:spcAft>
            </a:pPr>
            <a:r>
              <a:rPr lang="zh-CN" altLang="en-US" b="1" dirty="0" smtClean="0">
                <a:solidFill>
                  <a:srgbClr val="000000"/>
                </a:solidFill>
                <a:latin typeface="微软雅黑" pitchFamily="34" charset="-122"/>
                <a:ea typeface="微软雅黑" pitchFamily="34" charset="-122"/>
              </a:rPr>
              <a:t>宇通： </a:t>
            </a:r>
            <a:r>
              <a:rPr lang="zh-CN" altLang="en-US" dirty="0" smtClean="0">
                <a:solidFill>
                  <a:srgbClr val="000000"/>
                </a:solidFill>
                <a:latin typeface="微软雅黑" pitchFamily="34" charset="-122"/>
                <a:ea typeface="微软雅黑" pitchFamily="34" charset="-122"/>
              </a:rPr>
              <a:t>为客户创造更大价值</a:t>
            </a:r>
            <a:endParaRPr lang="en-US" altLang="zh-CN" b="1" dirty="0" smtClean="0">
              <a:solidFill>
                <a:srgbClr val="000000"/>
              </a:solidFill>
              <a:latin typeface="微软雅黑" pitchFamily="34" charset="-122"/>
              <a:ea typeface="微软雅黑" pitchFamily="34" charset="-122"/>
            </a:endParaRPr>
          </a:p>
          <a:p>
            <a:pPr>
              <a:lnSpc>
                <a:spcPct val="150000"/>
              </a:lnSpc>
              <a:spcBef>
                <a:spcPts val="600"/>
              </a:spcBef>
              <a:spcAft>
                <a:spcPts val="600"/>
              </a:spcAft>
            </a:pPr>
            <a:r>
              <a:rPr lang="zh-CN" altLang="en-US" b="1" dirty="0" smtClean="0">
                <a:solidFill>
                  <a:srgbClr val="000000"/>
                </a:solidFill>
                <a:latin typeface="微软雅黑" pitchFamily="34" charset="-122"/>
                <a:ea typeface="微软雅黑" pitchFamily="34" charset="-122"/>
              </a:rPr>
              <a:t>麻省理工学院：</a:t>
            </a:r>
            <a:r>
              <a:rPr lang="zh-CN" altLang="en-US" dirty="0" smtClean="0">
                <a:solidFill>
                  <a:srgbClr val="000000"/>
                </a:solidFill>
                <a:latin typeface="微软雅黑" pitchFamily="34" charset="-122"/>
                <a:ea typeface="微软雅黑" pitchFamily="34" charset="-122"/>
              </a:rPr>
              <a:t>在科学、技术及其他学术领域，为</a:t>
            </a:r>
            <a:r>
              <a:rPr lang="en-US" altLang="zh-CN" dirty="0" smtClean="0">
                <a:solidFill>
                  <a:srgbClr val="000000"/>
                </a:solidFill>
                <a:latin typeface="微软雅黑" pitchFamily="34" charset="-122"/>
                <a:ea typeface="微软雅黑" pitchFamily="34" charset="-122"/>
              </a:rPr>
              <a:t>21</a:t>
            </a:r>
            <a:r>
              <a:rPr lang="zh-CN" altLang="en-US" dirty="0" smtClean="0">
                <a:solidFill>
                  <a:srgbClr val="000000"/>
                </a:solidFill>
                <a:latin typeface="微软雅黑" pitchFamily="34" charset="-122"/>
                <a:ea typeface="微软雅黑" pitchFamily="34" charset="-122"/>
              </a:rPr>
              <a:t>实际的国家（美国）和世界创造最有用的 知识，培育最适用的人才。</a:t>
            </a:r>
            <a:endParaRPr lang="en-US" altLang="zh-CN" dirty="0" smtClean="0">
              <a:solidFill>
                <a:srgbClr val="000000"/>
              </a:solidFill>
              <a:latin typeface="微软雅黑" pitchFamily="34" charset="-122"/>
              <a:ea typeface="微软雅黑" pitchFamily="34" charset="-122"/>
            </a:endParaRPr>
          </a:p>
          <a:p>
            <a:pPr>
              <a:lnSpc>
                <a:spcPct val="150000"/>
              </a:lnSpc>
              <a:spcBef>
                <a:spcPts val="600"/>
              </a:spcBef>
              <a:spcAft>
                <a:spcPts val="600"/>
              </a:spcAft>
            </a:pPr>
            <a:r>
              <a:rPr lang="zh-CN" altLang="en-US" b="1" dirty="0" smtClean="0">
                <a:solidFill>
                  <a:srgbClr val="000000"/>
                </a:solidFill>
                <a:latin typeface="微软雅黑" pitchFamily="34" charset="-122"/>
                <a:ea typeface="微软雅黑" pitchFamily="34" charset="-122"/>
              </a:rPr>
              <a:t>迪斯尼公司：</a:t>
            </a:r>
            <a:r>
              <a:rPr lang="zh-CN" altLang="en-US" dirty="0" smtClean="0">
                <a:solidFill>
                  <a:srgbClr val="000000"/>
                </a:solidFill>
                <a:latin typeface="微软雅黑" pitchFamily="34" charset="-122"/>
                <a:ea typeface="微软雅黑" pitchFamily="34" charset="-122"/>
              </a:rPr>
              <a:t>使人们过得快活</a:t>
            </a:r>
            <a:endParaRPr lang="en-US" altLang="zh-CN" dirty="0" smtClean="0">
              <a:solidFill>
                <a:srgbClr val="000000"/>
              </a:solidFill>
              <a:latin typeface="微软雅黑" pitchFamily="34" charset="-122"/>
              <a:ea typeface="微软雅黑" pitchFamily="34" charset="-122"/>
            </a:endParaRPr>
          </a:p>
          <a:p>
            <a:pPr>
              <a:lnSpc>
                <a:spcPct val="150000"/>
              </a:lnSpc>
              <a:spcBef>
                <a:spcPts val="600"/>
              </a:spcBef>
              <a:spcAft>
                <a:spcPts val="600"/>
              </a:spcAft>
            </a:pPr>
            <a:r>
              <a:rPr lang="en-US" altLang="zh-CN" b="1" dirty="0" smtClean="0">
                <a:solidFill>
                  <a:srgbClr val="000000"/>
                </a:solidFill>
                <a:latin typeface="微软雅黑" pitchFamily="34" charset="-122"/>
                <a:ea typeface="微软雅黑" pitchFamily="34" charset="-122"/>
              </a:rPr>
              <a:t>IBM</a:t>
            </a:r>
            <a:r>
              <a:rPr lang="zh-CN" altLang="en-US" b="1" dirty="0" smtClean="0">
                <a:solidFill>
                  <a:srgbClr val="000000"/>
                </a:solidFill>
                <a:latin typeface="微软雅黑" pitchFamily="34" charset="-122"/>
                <a:ea typeface="微软雅黑" pitchFamily="34" charset="-122"/>
              </a:rPr>
              <a:t>公司：</a:t>
            </a:r>
            <a:r>
              <a:rPr lang="zh-CN" altLang="en-US" dirty="0" smtClean="0">
                <a:solidFill>
                  <a:srgbClr val="000000"/>
                </a:solidFill>
                <a:latin typeface="微软雅黑" pitchFamily="34" charset="-122"/>
                <a:ea typeface="微软雅黑" pitchFamily="34" charset="-122"/>
              </a:rPr>
              <a:t>无论是一小步，还是一大步，都要带动人类的进步 </a:t>
            </a:r>
            <a:endParaRPr lang="en-US" altLang="zh-CN" dirty="0" smtClean="0">
              <a:solidFill>
                <a:srgbClr val="000000"/>
              </a:solidFill>
              <a:latin typeface="微软雅黑" pitchFamily="34" charset="-122"/>
              <a:ea typeface="微软雅黑" pitchFamily="34" charset="-122"/>
            </a:endParaRPr>
          </a:p>
          <a:p>
            <a:pPr>
              <a:lnSpc>
                <a:spcPct val="150000"/>
              </a:lnSpc>
              <a:spcBef>
                <a:spcPts val="600"/>
              </a:spcBef>
              <a:spcAft>
                <a:spcPts val="600"/>
              </a:spcAft>
            </a:pPr>
            <a:r>
              <a:rPr lang="zh-CN" altLang="en-US" b="1" dirty="0" smtClean="0">
                <a:solidFill>
                  <a:srgbClr val="000000"/>
                </a:solidFill>
                <a:latin typeface="微软雅黑" pitchFamily="34" charset="-122"/>
                <a:ea typeface="微软雅黑" pitchFamily="34" charset="-122"/>
              </a:rPr>
              <a:t>波士顿咨询公司：</a:t>
            </a:r>
            <a:r>
              <a:rPr lang="zh-CN" altLang="en-US" dirty="0" smtClean="0">
                <a:solidFill>
                  <a:srgbClr val="000000"/>
                </a:solidFill>
                <a:latin typeface="微软雅黑" pitchFamily="34" charset="-122"/>
                <a:ea typeface="微软雅黑" pitchFamily="34" charset="-122"/>
              </a:rPr>
              <a:t>协助客户创造并保持竞争优势，以提高客户的业绩</a:t>
            </a:r>
            <a:endParaRPr lang="en-US" altLang="zh-CN" dirty="0" smtClean="0">
              <a:solidFill>
                <a:srgbClr val="000000"/>
              </a:solidFill>
              <a:latin typeface="微软雅黑" pitchFamily="34" charset="-122"/>
              <a:ea typeface="微软雅黑" pitchFamily="34" charset="-122"/>
            </a:endParaRPr>
          </a:p>
          <a:p>
            <a:pPr>
              <a:lnSpc>
                <a:spcPct val="150000"/>
              </a:lnSpc>
              <a:spcBef>
                <a:spcPts val="600"/>
              </a:spcBef>
              <a:spcAft>
                <a:spcPts val="600"/>
              </a:spcAft>
            </a:pPr>
            <a:r>
              <a:rPr lang="zh-CN" altLang="en-US" b="1" dirty="0" smtClean="0">
                <a:solidFill>
                  <a:srgbClr val="000000"/>
                </a:solidFill>
                <a:latin typeface="微软雅黑" pitchFamily="34" charset="-122"/>
                <a:ea typeface="微软雅黑" pitchFamily="34" charset="-122"/>
              </a:rPr>
              <a:t>联合利华：</a:t>
            </a:r>
            <a:r>
              <a:rPr lang="zh-TW" altLang="en-US" dirty="0" smtClean="0">
                <a:solidFill>
                  <a:srgbClr val="000000"/>
                </a:solidFill>
                <a:latin typeface="微软雅黑" pitchFamily="34" charset="-122"/>
                <a:ea typeface="微软雅黑" pitchFamily="34" charset="-122"/>
              </a:rPr>
              <a:t>讓生活更具活力</a:t>
            </a:r>
            <a:endParaRPr lang="en-US" altLang="zh-TW" dirty="0" smtClean="0">
              <a:solidFill>
                <a:srgbClr val="000000"/>
              </a:solidFill>
              <a:latin typeface="微软雅黑" pitchFamily="34" charset="-122"/>
              <a:ea typeface="微软雅黑" pitchFamily="34" charset="-122"/>
            </a:endParaRPr>
          </a:p>
          <a:p>
            <a:pPr>
              <a:lnSpc>
                <a:spcPct val="150000"/>
              </a:lnSpc>
              <a:spcBef>
                <a:spcPts val="600"/>
              </a:spcBef>
              <a:spcAft>
                <a:spcPts val="600"/>
              </a:spcAft>
            </a:pPr>
            <a:r>
              <a:rPr lang="zh-CN" altLang="en-US" b="1" dirty="0" smtClean="0">
                <a:solidFill>
                  <a:srgbClr val="000000"/>
                </a:solidFill>
                <a:latin typeface="微软雅黑" pitchFamily="34" charset="-122"/>
                <a:ea typeface="微软雅黑" pitchFamily="34" charset="-122"/>
              </a:rPr>
              <a:t>玫琳凯：</a:t>
            </a:r>
            <a:r>
              <a:rPr lang="zh-CN" altLang="en-US" dirty="0" smtClean="0">
                <a:solidFill>
                  <a:srgbClr val="000000"/>
                </a:solidFill>
                <a:latin typeface="微软雅黑" pitchFamily="34" charset="-122"/>
                <a:ea typeface="微软雅黑" pitchFamily="34" charset="-122"/>
              </a:rPr>
              <a:t>丰富女性人生</a:t>
            </a:r>
            <a:endParaRPr lang="en-US" altLang="zh-CN" dirty="0" smtClean="0">
              <a:solidFill>
                <a:srgbClr val="000000"/>
              </a:solidFill>
              <a:latin typeface="微软雅黑" pitchFamily="34" charset="-122"/>
              <a:ea typeface="微软雅黑" pitchFamily="34" charset="-122"/>
            </a:endParaRPr>
          </a:p>
          <a:p>
            <a:pPr>
              <a:lnSpc>
                <a:spcPct val="150000"/>
              </a:lnSpc>
              <a:spcBef>
                <a:spcPts val="600"/>
              </a:spcBef>
              <a:spcAft>
                <a:spcPts val="600"/>
              </a:spcAft>
            </a:pPr>
            <a:r>
              <a:rPr lang="zh-CN" altLang="en-US" b="1" dirty="0" smtClean="0">
                <a:solidFill>
                  <a:srgbClr val="0000FF"/>
                </a:solidFill>
                <a:latin typeface="微软雅黑" pitchFamily="34" charset="-122"/>
                <a:ea typeface="微软雅黑" pitchFamily="34" charset="-122"/>
              </a:rPr>
              <a:t>小米：</a:t>
            </a:r>
            <a:r>
              <a:rPr lang="zh-CN" altLang="en-US" dirty="0" smtClean="0">
                <a:solidFill>
                  <a:srgbClr val="0000FF"/>
                </a:solidFill>
                <a:latin typeface="微软雅黑" pitchFamily="34" charset="-122"/>
                <a:ea typeface="微软雅黑" pitchFamily="34" charset="-122"/>
              </a:rPr>
              <a:t>让每个人都能享受科技的乐趣</a:t>
            </a:r>
            <a:endParaRPr lang="en-US" altLang="zh-CN" dirty="0" smtClean="0">
              <a:solidFill>
                <a:srgbClr val="0000FF"/>
              </a:solidFill>
              <a:latin typeface="微软雅黑" pitchFamily="34" charset="-122"/>
              <a:ea typeface="微软雅黑" pitchFamily="34" charset="-122"/>
            </a:endParaRPr>
          </a:p>
          <a:p>
            <a:pPr>
              <a:lnSpc>
                <a:spcPct val="150000"/>
              </a:lnSpc>
              <a:spcBef>
                <a:spcPts val="600"/>
              </a:spcBef>
              <a:spcAft>
                <a:spcPts val="600"/>
              </a:spcAft>
            </a:pPr>
            <a:r>
              <a:rPr lang="en-US" altLang="zh-CN" dirty="0" smtClean="0">
                <a:solidFill>
                  <a:srgbClr val="000000"/>
                </a:solidFill>
                <a:latin typeface="微软雅黑" pitchFamily="34" charset="-122"/>
                <a:ea typeface="微软雅黑" pitchFamily="34" charset="-122"/>
              </a:rPr>
              <a:t>……</a:t>
            </a:r>
            <a:endParaRPr lang="zh-CN" altLang="en-US" dirty="0" smtClean="0">
              <a:solidFill>
                <a:srgbClr val="000000"/>
              </a:solidFill>
              <a:latin typeface="微软雅黑" pitchFamily="34" charset="-122"/>
              <a:ea typeface="微软雅黑" pitchFamily="34" charset="-122"/>
            </a:endParaRPr>
          </a:p>
        </p:txBody>
      </p:sp>
      <p:sp>
        <p:nvSpPr>
          <p:cNvPr id="8" name="TextBox 7"/>
          <p:cNvSpPr txBox="1"/>
          <p:nvPr/>
        </p:nvSpPr>
        <p:spPr>
          <a:xfrm>
            <a:off x="488504" y="908720"/>
            <a:ext cx="748923" cy="430887"/>
          </a:xfrm>
          <a:prstGeom prst="rect">
            <a:avLst/>
          </a:prstGeom>
          <a:noFill/>
        </p:spPr>
        <p:txBody>
          <a:bodyPr wrap="none" rtlCol="0">
            <a:spAutoFit/>
          </a:bodyPr>
          <a:lstStyle/>
          <a:p>
            <a:r>
              <a:rPr lang="zh-CN" altLang="en-US" sz="2200" b="1" dirty="0" smtClean="0">
                <a:solidFill>
                  <a:srgbClr val="000000"/>
                </a:solidFill>
                <a:latin typeface="微软雅黑" pitchFamily="34" charset="-122"/>
                <a:ea typeface="微软雅黑" pitchFamily="34" charset="-122"/>
              </a:rPr>
              <a:t>案例</a:t>
            </a:r>
            <a:endParaRPr lang="zh-CN" altLang="en-US" sz="2200" b="1" dirty="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体系</a:t>
            </a:r>
            <a:r>
              <a:rPr lang="en-US" altLang="zh-CN" sz="2200" b="1" kern="0" dirty="0" smtClean="0">
                <a:solidFill>
                  <a:srgbClr val="000000"/>
                </a:solidFill>
                <a:latin typeface="微软雅黑" pitchFamily="34" charset="-122"/>
                <a:ea typeface="微软雅黑" pitchFamily="34" charset="-122"/>
              </a:rPr>
              <a:t>/</a:t>
            </a:r>
            <a:r>
              <a:rPr lang="zh-CN" altLang="en-US" sz="2200" b="1" kern="0" dirty="0" smtClean="0">
                <a:solidFill>
                  <a:srgbClr val="000000"/>
                </a:solidFill>
                <a:latin typeface="微软雅黑" pitchFamily="34" charset="-122"/>
                <a:ea typeface="微软雅黑" pitchFamily="34" charset="-122"/>
              </a:rPr>
              <a:t>部门的使命</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27</a:t>
            </a:fld>
            <a:endParaRPr lang="zh-CN" altLang="en-US" dirty="0">
              <a:solidFill>
                <a:srgbClr val="000000"/>
              </a:solidFill>
              <a:latin typeface="微软雅黑" pitchFamily="34" charset="-122"/>
              <a:ea typeface="微软雅黑" pitchFamily="34" charset="-122"/>
            </a:endParaRPr>
          </a:p>
        </p:txBody>
      </p:sp>
      <p:sp>
        <p:nvSpPr>
          <p:cNvPr id="23" name="矩形 22"/>
          <p:cNvSpPr/>
          <p:nvPr/>
        </p:nvSpPr>
        <p:spPr>
          <a:xfrm>
            <a:off x="4099164" y="2718040"/>
            <a:ext cx="1224136" cy="576064"/>
          </a:xfrm>
          <a:prstGeom prst="rect">
            <a:avLst/>
          </a:prstGeom>
          <a:solidFill>
            <a:srgbClr val="FFFFFF"/>
          </a:solidFill>
          <a:ln w="25400" cap="flat" cmpd="sng" algn="ctr">
            <a:solidFill>
              <a:srgbClr val="000000"/>
            </a:solidFill>
            <a:prstDash val="solid"/>
          </a:ln>
          <a:effectLst/>
        </p:spPr>
        <p:txBody>
          <a:bodyPr rtlCol="0" anchor="ctr"/>
          <a:lstStyle/>
          <a:p>
            <a:pPr algn="ctr">
              <a:defRPr/>
            </a:pPr>
            <a:r>
              <a:rPr lang="zh-CN" altLang="en-US" sz="1400" kern="0" dirty="0" smtClean="0">
                <a:solidFill>
                  <a:srgbClr val="000000"/>
                </a:solidFill>
                <a:latin typeface="微软雅黑" pitchFamily="34" charset="-122"/>
                <a:ea typeface="微软雅黑" pitchFamily="34" charset="-122"/>
              </a:rPr>
              <a:t>对公司使命的承接</a:t>
            </a:r>
            <a:endParaRPr lang="en-US" altLang="zh-CN" sz="1400" kern="0" dirty="0" smtClean="0">
              <a:solidFill>
                <a:srgbClr val="000000"/>
              </a:solidFill>
              <a:latin typeface="微软雅黑" pitchFamily="34" charset="-122"/>
              <a:ea typeface="微软雅黑" pitchFamily="34" charset="-122"/>
            </a:endParaRPr>
          </a:p>
        </p:txBody>
      </p:sp>
      <p:sp>
        <p:nvSpPr>
          <p:cNvPr id="24" name="矩形 23"/>
          <p:cNvSpPr/>
          <p:nvPr/>
        </p:nvSpPr>
        <p:spPr>
          <a:xfrm>
            <a:off x="6609184" y="3856488"/>
            <a:ext cx="1224136" cy="576064"/>
          </a:xfrm>
          <a:prstGeom prst="rect">
            <a:avLst/>
          </a:prstGeom>
          <a:solidFill>
            <a:srgbClr val="FFFFFF"/>
          </a:solidFill>
          <a:ln w="25400" cap="flat" cmpd="sng" algn="ctr">
            <a:solidFill>
              <a:srgbClr val="000000"/>
            </a:solidFill>
            <a:prstDash val="solid"/>
          </a:ln>
          <a:effectLst/>
        </p:spPr>
        <p:txBody>
          <a:bodyPr rtlCol="0" anchor="ctr"/>
          <a:lstStyle/>
          <a:p>
            <a:pPr algn="ctr">
              <a:defRPr/>
            </a:pPr>
            <a:r>
              <a:rPr lang="zh-CN" altLang="en-US" sz="1400" kern="0" dirty="0" smtClean="0">
                <a:solidFill>
                  <a:srgbClr val="FF0000"/>
                </a:solidFill>
                <a:latin typeface="微软雅黑" pitchFamily="34" charset="-122"/>
                <a:ea typeface="微软雅黑" pitchFamily="34" charset="-122"/>
              </a:rPr>
              <a:t>天生职责</a:t>
            </a:r>
          </a:p>
        </p:txBody>
      </p:sp>
      <p:cxnSp>
        <p:nvCxnSpPr>
          <p:cNvPr id="29" name="直接箭头连接符 28"/>
          <p:cNvCxnSpPr>
            <a:stCxn id="23" idx="2"/>
          </p:cNvCxnSpPr>
          <p:nvPr/>
        </p:nvCxnSpPr>
        <p:spPr bwMode="auto">
          <a:xfrm rot="16200000" flipH="1">
            <a:off x="4430182" y="3575153"/>
            <a:ext cx="566944" cy="4845"/>
          </a:xfrm>
          <a:prstGeom prst="straightConnector1">
            <a:avLst/>
          </a:prstGeom>
          <a:solidFill>
            <a:srgbClr val="C4DDE5"/>
          </a:solidFill>
          <a:ln w="9525" cap="flat" cmpd="sng" algn="ctr">
            <a:solidFill>
              <a:srgbClr val="000000"/>
            </a:solidFill>
            <a:prstDash val="solid"/>
            <a:round/>
            <a:headEnd type="none" w="med" len="med"/>
            <a:tailEnd type="arrow"/>
          </a:ln>
          <a:effectLst/>
        </p:spPr>
      </p:cxnSp>
      <p:cxnSp>
        <p:nvCxnSpPr>
          <p:cNvPr id="30" name="直接箭头连接符 29"/>
          <p:cNvCxnSpPr>
            <a:stCxn id="32" idx="3"/>
          </p:cNvCxnSpPr>
          <p:nvPr/>
        </p:nvCxnSpPr>
        <p:spPr bwMode="auto">
          <a:xfrm>
            <a:off x="2689784" y="4144520"/>
            <a:ext cx="1419070" cy="4560"/>
          </a:xfrm>
          <a:prstGeom prst="straightConnector1">
            <a:avLst/>
          </a:prstGeom>
          <a:solidFill>
            <a:srgbClr val="C4DDE5"/>
          </a:solidFill>
          <a:ln w="9525" cap="flat" cmpd="sng" algn="ctr">
            <a:solidFill>
              <a:srgbClr val="000000"/>
            </a:solidFill>
            <a:prstDash val="solid"/>
            <a:round/>
            <a:headEnd type="none" w="med" len="med"/>
            <a:tailEnd type="arrow"/>
          </a:ln>
          <a:effectLst/>
        </p:spPr>
      </p:cxnSp>
      <p:cxnSp>
        <p:nvCxnSpPr>
          <p:cNvPr id="31" name="直接箭头连接符 30"/>
          <p:cNvCxnSpPr>
            <a:stCxn id="24" idx="1"/>
          </p:cNvCxnSpPr>
          <p:nvPr/>
        </p:nvCxnSpPr>
        <p:spPr bwMode="auto">
          <a:xfrm rot="10800000" flipV="1">
            <a:off x="5332990" y="4144520"/>
            <a:ext cx="1276194" cy="4560"/>
          </a:xfrm>
          <a:prstGeom prst="straightConnector1">
            <a:avLst/>
          </a:prstGeom>
          <a:solidFill>
            <a:srgbClr val="C4DDE5"/>
          </a:solidFill>
          <a:ln w="9525" cap="flat" cmpd="sng" algn="ctr">
            <a:solidFill>
              <a:srgbClr val="000000"/>
            </a:solidFill>
            <a:prstDash val="solid"/>
            <a:round/>
            <a:headEnd type="none" w="med" len="med"/>
            <a:tailEnd type="arrow"/>
          </a:ln>
          <a:effectLst/>
        </p:spPr>
      </p:cxnSp>
      <p:sp>
        <p:nvSpPr>
          <p:cNvPr id="32" name="矩形 31"/>
          <p:cNvSpPr/>
          <p:nvPr/>
        </p:nvSpPr>
        <p:spPr>
          <a:xfrm>
            <a:off x="1465648" y="3856488"/>
            <a:ext cx="1224136" cy="576064"/>
          </a:xfrm>
          <a:prstGeom prst="rect">
            <a:avLst/>
          </a:prstGeom>
          <a:solidFill>
            <a:srgbClr val="FFFFFF"/>
          </a:solidFill>
          <a:ln w="25400" cap="flat" cmpd="sng" algn="ctr">
            <a:solidFill>
              <a:srgbClr val="000000"/>
            </a:solidFill>
            <a:prstDash val="solid"/>
          </a:ln>
          <a:effectLst/>
        </p:spPr>
        <p:txBody>
          <a:bodyPr rtlCol="0" anchor="ctr"/>
          <a:lstStyle/>
          <a:p>
            <a:pPr algn="ctr">
              <a:defRPr/>
            </a:pPr>
            <a:r>
              <a:rPr lang="zh-CN" altLang="en-US" sz="1400" kern="0" dirty="0" smtClean="0">
                <a:solidFill>
                  <a:srgbClr val="000000"/>
                </a:solidFill>
                <a:latin typeface="微软雅黑" pitchFamily="34" charset="-122"/>
                <a:ea typeface="微软雅黑" pitchFamily="34" charset="-122"/>
              </a:rPr>
              <a:t>客户的期许</a:t>
            </a:r>
            <a:endParaRPr lang="en-US" altLang="zh-CN" sz="1400" kern="0" dirty="0" smtClean="0">
              <a:solidFill>
                <a:srgbClr val="000000"/>
              </a:solidFill>
              <a:latin typeface="微软雅黑" pitchFamily="34" charset="-122"/>
              <a:ea typeface="微软雅黑" pitchFamily="34" charset="-122"/>
            </a:endParaRPr>
          </a:p>
        </p:txBody>
      </p:sp>
      <p:sp>
        <p:nvSpPr>
          <p:cNvPr id="34" name="矩形 33"/>
          <p:cNvSpPr/>
          <p:nvPr/>
        </p:nvSpPr>
        <p:spPr>
          <a:xfrm>
            <a:off x="4108854" y="3861048"/>
            <a:ext cx="1224136" cy="57606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0000"/>
                </a:solidFill>
                <a:latin typeface="微软雅黑" pitchFamily="34" charset="-122"/>
                <a:ea typeface="微软雅黑" pitchFamily="34" charset="-122"/>
              </a:rPr>
              <a:t>体系的使命</a:t>
            </a:r>
            <a:endParaRPr lang="en-US" altLang="zh-CN" sz="1400" dirty="0" smtClean="0">
              <a:solidFill>
                <a:srgbClr val="000000"/>
              </a:solidFill>
              <a:latin typeface="微软雅黑" pitchFamily="34" charset="-122"/>
              <a:ea typeface="微软雅黑" pitchFamily="34" charset="-122"/>
            </a:endParaRPr>
          </a:p>
        </p:txBody>
      </p:sp>
      <p:sp>
        <p:nvSpPr>
          <p:cNvPr id="35" name="TextBox 34"/>
          <p:cNvSpPr txBox="1"/>
          <p:nvPr/>
        </p:nvSpPr>
        <p:spPr>
          <a:xfrm>
            <a:off x="523844" y="4857760"/>
            <a:ext cx="8963380" cy="1477328"/>
          </a:xfrm>
          <a:prstGeom prst="rect">
            <a:avLst/>
          </a:prstGeom>
          <a:noFill/>
        </p:spPr>
        <p:txBody>
          <a:bodyPr wrap="square" rtlCol="0">
            <a:spAutoFit/>
          </a:bodyPr>
          <a:lstStyle/>
          <a:p>
            <a:endParaRPr lang="en-US" altLang="zh-CN" dirty="0" smtClean="0">
              <a:solidFill>
                <a:srgbClr val="000000"/>
              </a:solidFill>
              <a:latin typeface="微软雅黑" pitchFamily="34" charset="-122"/>
              <a:ea typeface="微软雅黑" pitchFamily="34" charset="-122"/>
            </a:endParaRPr>
          </a:p>
          <a:p>
            <a:endParaRPr lang="en-US" altLang="zh-CN" dirty="0" smtClean="0">
              <a:solidFill>
                <a:srgbClr val="000000"/>
              </a:solidFill>
              <a:latin typeface="微软雅黑" pitchFamily="34" charset="-122"/>
              <a:ea typeface="微软雅黑" pitchFamily="34" charset="-122"/>
            </a:endParaRPr>
          </a:p>
          <a:p>
            <a:r>
              <a:rPr lang="zh-CN" altLang="en-US" smtClean="0">
                <a:solidFill>
                  <a:srgbClr val="000000"/>
                </a:solidFill>
                <a:latin typeface="微软雅黑" pitchFamily="34" charset="-122"/>
                <a:ea typeface="微软雅黑" pitchFamily="34" charset="-122"/>
              </a:rPr>
              <a:t>天生职责是体系使命的一个重点，来自对该体系职能分工的一般理解，而不是强调现有的职责，因为现有的职责是缺失或过剩的</a:t>
            </a:r>
            <a:endParaRPr lang="en-US" altLang="zh-CN" dirty="0" smtClean="0">
              <a:solidFill>
                <a:srgbClr val="000000"/>
              </a:solidFill>
              <a:latin typeface="微软雅黑" pitchFamily="34" charset="-122"/>
              <a:ea typeface="微软雅黑" pitchFamily="34" charset="-122"/>
            </a:endParaRPr>
          </a:p>
          <a:p>
            <a:endParaRPr lang="zh-CN" altLang="en-US" dirty="0">
              <a:solidFill>
                <a:srgbClr val="000000"/>
              </a:solidFill>
              <a:latin typeface="微软雅黑" pitchFamily="34" charset="-122"/>
              <a:ea typeface="微软雅黑" pitchFamily="34" charset="-122"/>
            </a:endParaRPr>
          </a:p>
        </p:txBody>
      </p:sp>
      <p:sp>
        <p:nvSpPr>
          <p:cNvPr id="13" name="TextBox 12"/>
          <p:cNvSpPr txBox="1"/>
          <p:nvPr/>
        </p:nvSpPr>
        <p:spPr>
          <a:xfrm>
            <a:off x="6141782" y="1124744"/>
            <a:ext cx="2627642" cy="1754326"/>
          </a:xfrm>
          <a:prstGeom prst="rect">
            <a:avLst/>
          </a:prstGeom>
          <a:noFill/>
        </p:spPr>
        <p:txBody>
          <a:bodyPr wrap="none" rtlCol="0">
            <a:spAutoFit/>
          </a:bodyPr>
          <a:lstStyle/>
          <a:p>
            <a:pPr>
              <a:lnSpc>
                <a:spcPct val="150000"/>
              </a:lnSpc>
            </a:pPr>
            <a:r>
              <a:rPr lang="zh-CN" altLang="en-US" smtClean="0">
                <a:solidFill>
                  <a:srgbClr val="000000"/>
                </a:solidFill>
                <a:latin typeface="微软雅黑" pitchFamily="34" charset="-122"/>
                <a:ea typeface="微软雅黑" pitchFamily="34" charset="-122"/>
              </a:rPr>
              <a:t>原</a:t>
            </a:r>
            <a:r>
              <a:rPr lang="zh-CN" altLang="en-US" dirty="0" smtClean="0">
                <a:solidFill>
                  <a:srgbClr val="000000"/>
                </a:solidFill>
                <a:latin typeface="微软雅黑" pitchFamily="34" charset="-122"/>
                <a:ea typeface="微软雅黑" pitchFamily="34" charset="-122"/>
              </a:rPr>
              <a:t>则：</a:t>
            </a:r>
            <a:endParaRPr lang="en-US" altLang="zh-CN" dirty="0" smtClean="0">
              <a:solidFill>
                <a:srgbClr val="000000"/>
              </a:solidFill>
              <a:latin typeface="微软雅黑" pitchFamily="34" charset="-122"/>
              <a:ea typeface="微软雅黑" pitchFamily="34" charset="-122"/>
            </a:endParaRPr>
          </a:p>
          <a:p>
            <a:pPr>
              <a:lnSpc>
                <a:spcPct val="150000"/>
              </a:lnSpc>
            </a:pPr>
            <a:r>
              <a:rPr lang="en-US" altLang="zh-CN" dirty="0" smtClean="0">
                <a:solidFill>
                  <a:srgbClr val="000000"/>
                </a:solidFill>
                <a:latin typeface="微软雅黑" pitchFamily="34" charset="-122"/>
                <a:ea typeface="微软雅黑" pitchFamily="34" charset="-122"/>
              </a:rPr>
              <a:t>1</a:t>
            </a:r>
            <a:r>
              <a:rPr lang="zh-CN" altLang="en-US" dirty="0" smtClean="0">
                <a:solidFill>
                  <a:srgbClr val="000000"/>
                </a:solidFill>
                <a:latin typeface="微软雅黑" pitchFamily="34" charset="-122"/>
                <a:ea typeface="微软雅黑" pitchFamily="34" charset="-122"/>
              </a:rPr>
              <a:t>、定位准确、清晰</a:t>
            </a:r>
            <a:endParaRPr lang="en-US" altLang="zh-CN" dirty="0" smtClean="0">
              <a:solidFill>
                <a:srgbClr val="000000"/>
              </a:solidFill>
              <a:latin typeface="微软雅黑" pitchFamily="34" charset="-122"/>
              <a:ea typeface="微软雅黑" pitchFamily="34" charset="-122"/>
            </a:endParaRPr>
          </a:p>
          <a:p>
            <a:pPr>
              <a:lnSpc>
                <a:spcPct val="150000"/>
              </a:lnSpc>
            </a:pPr>
            <a:r>
              <a:rPr lang="en-US" altLang="zh-CN" dirty="0" smtClean="0">
                <a:solidFill>
                  <a:srgbClr val="000000"/>
                </a:solidFill>
                <a:latin typeface="微软雅黑" pitchFamily="34" charset="-122"/>
                <a:ea typeface="微软雅黑" pitchFamily="34" charset="-122"/>
              </a:rPr>
              <a:t>2</a:t>
            </a:r>
            <a:r>
              <a:rPr lang="zh-CN" altLang="en-US" dirty="0" smtClean="0">
                <a:solidFill>
                  <a:srgbClr val="000000"/>
                </a:solidFill>
                <a:latin typeface="微软雅黑" pitchFamily="34" charset="-122"/>
                <a:ea typeface="微软雅黑" pitchFamily="34" charset="-122"/>
              </a:rPr>
              <a:t>、抓住核心，重点突出</a:t>
            </a:r>
            <a:endParaRPr lang="en-US" altLang="zh-CN" dirty="0" smtClean="0">
              <a:solidFill>
                <a:srgbClr val="000000"/>
              </a:solidFill>
              <a:latin typeface="微软雅黑" pitchFamily="34" charset="-122"/>
              <a:ea typeface="微软雅黑" pitchFamily="34" charset="-122"/>
            </a:endParaRPr>
          </a:p>
          <a:p>
            <a:pPr>
              <a:lnSpc>
                <a:spcPct val="150000"/>
              </a:lnSpc>
            </a:pPr>
            <a:r>
              <a:rPr lang="en-US" altLang="zh-CN" dirty="0" smtClean="0">
                <a:solidFill>
                  <a:srgbClr val="000000"/>
                </a:solidFill>
                <a:latin typeface="微软雅黑" pitchFamily="34" charset="-122"/>
                <a:ea typeface="微软雅黑" pitchFamily="34" charset="-122"/>
              </a:rPr>
              <a:t>3</a:t>
            </a:r>
            <a:r>
              <a:rPr lang="zh-CN" altLang="en-US" dirty="0" smtClean="0">
                <a:solidFill>
                  <a:srgbClr val="000000"/>
                </a:solidFill>
                <a:latin typeface="微软雅黑" pitchFamily="34" charset="-122"/>
                <a:ea typeface="微软雅黑" pitchFamily="34" charset="-122"/>
              </a:rPr>
              <a:t>、简洁、易于传播</a:t>
            </a:r>
            <a:endParaRPr lang="en-US" altLang="zh-CN" dirty="0" smtClean="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anim calcmode="lin" valueType="num">
                                      <p:cBhvr additive="base">
                                        <p:cTn id="7" dur="500" fill="hold"/>
                                        <p:tgtEl>
                                          <p:spTgt spid="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案例分析</a:t>
            </a:r>
            <a:r>
              <a:rPr lang="en-US" altLang="zh-CN" sz="2200" b="1" kern="0" dirty="0" smtClean="0">
                <a:latin typeface="微软雅黑" pitchFamily="34" charset="-122"/>
                <a:ea typeface="微软雅黑" pitchFamily="34" charset="-122"/>
              </a:rPr>
              <a:t>-1</a:t>
            </a:r>
            <a:r>
              <a:rPr lang="zh-CN" altLang="en-US" sz="2200" b="1" kern="0" dirty="0" smtClean="0">
                <a:latin typeface="微软雅黑" pitchFamily="34" charset="-122"/>
                <a:ea typeface="微软雅黑" pitchFamily="34" charset="-122"/>
              </a:rPr>
              <a:t>国内营销</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28</a:t>
            </a:fld>
            <a:endParaRPr lang="zh-CN" altLang="en-US" dirty="0">
              <a:latin typeface="微软雅黑" pitchFamily="34" charset="-122"/>
              <a:ea typeface="微软雅黑" pitchFamily="34" charset="-122"/>
            </a:endParaRPr>
          </a:p>
        </p:txBody>
      </p:sp>
      <p:sp>
        <p:nvSpPr>
          <p:cNvPr id="15" name="矩形 14"/>
          <p:cNvSpPr/>
          <p:nvPr/>
        </p:nvSpPr>
        <p:spPr>
          <a:xfrm>
            <a:off x="560512" y="1772816"/>
            <a:ext cx="8424936" cy="923330"/>
          </a:xfrm>
          <a:prstGeom prst="rect">
            <a:avLst/>
          </a:prstGeom>
        </p:spPr>
        <p:txBody>
          <a:bodyPr wrap="square">
            <a:spAutoFit/>
          </a:bodyPr>
          <a:lstStyle/>
          <a:p>
            <a:r>
              <a:rPr lang="zh-CN" altLang="en-US" dirty="0" smtClean="0">
                <a:latin typeface="微软雅黑" pitchFamily="34" charset="-122"/>
                <a:ea typeface="微软雅黑" pitchFamily="34" charset="-122"/>
              </a:rPr>
              <a:t>体系使命：营销</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销售是市场与企业的桥梁，通过营销</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销售</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服务工作的“推”（面向客户的推销）和“拉”（面向技术、生产等体系的拉动改进以及协同），使企业与市场互动沟通，为客户创造价值，实现公司的战略目标；</a:t>
            </a:r>
            <a:endParaRPr lang="zh-CN" altLang="en-US" dirty="0">
              <a:latin typeface="微软雅黑" pitchFamily="34" charset="-122"/>
              <a:ea typeface="微软雅黑" pitchFamily="34" charset="-122"/>
            </a:endParaRPr>
          </a:p>
        </p:txBody>
      </p:sp>
      <p:sp>
        <p:nvSpPr>
          <p:cNvPr id="17" name="TextBox 16"/>
          <p:cNvSpPr txBox="1"/>
          <p:nvPr/>
        </p:nvSpPr>
        <p:spPr>
          <a:xfrm>
            <a:off x="560512" y="3140968"/>
            <a:ext cx="8496944" cy="2169825"/>
          </a:xfrm>
          <a:prstGeom prst="rect">
            <a:avLst/>
          </a:prstGeom>
          <a:noFill/>
        </p:spPr>
        <p:txBody>
          <a:bodyPr wrap="square" rtlCol="0">
            <a:spAutoFit/>
          </a:bodyPr>
          <a:lstStyle/>
          <a:p>
            <a:pPr>
              <a:lnSpc>
                <a:spcPct val="150000"/>
              </a:lnSpc>
            </a:pPr>
            <a:r>
              <a:rPr lang="zh-CN" altLang="en-US" smtClean="0">
                <a:latin typeface="微软雅黑" pitchFamily="34" charset="-122"/>
                <a:ea typeface="微软雅黑" pitchFamily="34" charset="-122"/>
              </a:rPr>
              <a:t>分析：</a:t>
            </a:r>
            <a:endParaRPr lang="en-US" altLang="zh-CN" smtClean="0">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反映了对公司使命的支撑</a:t>
            </a:r>
            <a:endParaRPr lang="en-US" altLang="zh-CN" smtClean="0">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反映了客户的需要</a:t>
            </a:r>
            <a:endParaRPr lang="en-US" altLang="zh-CN" smtClean="0">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反映了“天生职责”</a:t>
            </a:r>
            <a:endParaRPr lang="en-US" altLang="zh-CN" smtClean="0">
              <a:latin typeface="微软雅黑" pitchFamily="34" charset="-122"/>
              <a:ea typeface="微软雅黑" pitchFamily="34" charset="-122"/>
            </a:endParaRPr>
          </a:p>
          <a:p>
            <a:pPr>
              <a:lnSpc>
                <a:spcPct val="150000"/>
              </a:lnSpc>
            </a:pPr>
            <a:r>
              <a:rPr lang="zh-CN" altLang="en-US" smtClean="0">
                <a:latin typeface="微软雅黑" pitchFamily="34" charset="-122"/>
                <a:ea typeface="微软雅黑" pitchFamily="34" charset="-122"/>
              </a:rPr>
              <a:t>讲清楚了“为谁、做什么”</a:t>
            </a:r>
            <a:endParaRPr lang="en-US" altLang="zh-CN" smtClean="0">
              <a:latin typeface="微软雅黑" pitchFamily="34" charset="-122"/>
              <a:ea typeface="微软雅黑" pitchFamily="34" charset="-122"/>
            </a:endParaRPr>
          </a:p>
        </p:txBody>
      </p:sp>
      <p:sp>
        <p:nvSpPr>
          <p:cNvPr id="7" name="矩形 6"/>
          <p:cNvSpPr/>
          <p:nvPr/>
        </p:nvSpPr>
        <p:spPr>
          <a:xfrm>
            <a:off x="523844" y="5500702"/>
            <a:ext cx="2954655" cy="507831"/>
          </a:xfrm>
          <a:prstGeom prst="rect">
            <a:avLst/>
          </a:prstGeom>
        </p:spPr>
        <p:txBody>
          <a:bodyPr wrap="none">
            <a:spAutoFit/>
          </a:bodyPr>
          <a:lstStyle/>
          <a:p>
            <a:pPr>
              <a:lnSpc>
                <a:spcPct val="150000"/>
              </a:lnSpc>
            </a:pPr>
            <a:r>
              <a:rPr lang="zh-CN" altLang="en-US" smtClean="0">
                <a:latin typeface="微软雅黑" pitchFamily="34" charset="-122"/>
                <a:ea typeface="微软雅黑" pitchFamily="34" charset="-122"/>
              </a:rPr>
              <a:t>但内容偏复杂，不易传播。</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611676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 calcmode="lin" valueType="num">
                                      <p:cBhvr additive="base">
                                        <p:cTn id="1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 calcmode="lin" valueType="num">
                                      <p:cBhvr additive="base">
                                        <p:cTn id="15"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 calcmode="lin" valueType="num">
                                      <p:cBhvr additive="base">
                                        <p:cTn id="19"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anim calcmode="lin" valueType="num">
                                      <p:cBhvr additive="base">
                                        <p:cTn id="23"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additive="base">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P spid="7"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案例分析</a:t>
            </a:r>
            <a:r>
              <a:rPr lang="en-US" altLang="zh-CN" sz="2200" b="1" kern="0" dirty="0" smtClean="0">
                <a:latin typeface="微软雅黑" pitchFamily="34" charset="-122"/>
                <a:ea typeface="微软雅黑" pitchFamily="34" charset="-122"/>
              </a:rPr>
              <a:t>-2</a:t>
            </a:r>
            <a:r>
              <a:rPr lang="zh-CN" altLang="en-US" sz="2200" b="1" kern="0" dirty="0" smtClean="0">
                <a:latin typeface="微软雅黑" pitchFamily="34" charset="-122"/>
                <a:ea typeface="微软雅黑" pitchFamily="34" charset="-122"/>
              </a:rPr>
              <a:t>海外营销</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29</a:t>
            </a:fld>
            <a:endParaRPr lang="zh-CN" altLang="en-US" dirty="0">
              <a:latin typeface="微软雅黑" pitchFamily="34" charset="-122"/>
              <a:ea typeface="微软雅黑" pitchFamily="34" charset="-122"/>
            </a:endParaRPr>
          </a:p>
        </p:txBody>
      </p:sp>
      <p:sp>
        <p:nvSpPr>
          <p:cNvPr id="17" name="TextBox 16"/>
          <p:cNvSpPr txBox="1"/>
          <p:nvPr/>
        </p:nvSpPr>
        <p:spPr>
          <a:xfrm>
            <a:off x="560512" y="2924944"/>
            <a:ext cx="8496944" cy="1754326"/>
          </a:xfrm>
          <a:prstGeom prst="rect">
            <a:avLst/>
          </a:prstGeom>
          <a:noFill/>
        </p:spPr>
        <p:txBody>
          <a:bodyPr wrap="square" rtlCol="0">
            <a:spAutoFit/>
          </a:bodyPr>
          <a:lstStyle/>
          <a:p>
            <a:pPr>
              <a:lnSpc>
                <a:spcPct val="150000"/>
              </a:lnSpc>
            </a:pPr>
            <a:r>
              <a:rPr lang="zh-CN" altLang="en-US" smtClean="0">
                <a:latin typeface="微软雅黑" pitchFamily="34" charset="-122"/>
                <a:ea typeface="微软雅黑" pitchFamily="34" charset="-122"/>
              </a:rPr>
              <a:t>分析：</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分析：定位不够清晰，描述了很多诉求（缔造品牌、拓展市场、拉动提升、为客户创造价值）等，而且几项诉求不在</a:t>
            </a:r>
            <a:r>
              <a:rPr lang="zh-CN" altLang="en-US" smtClean="0">
                <a:latin typeface="微软雅黑" pitchFamily="34" charset="-122"/>
                <a:ea typeface="微软雅黑" pitchFamily="34" charset="-122"/>
              </a:rPr>
              <a:t>一个层</a:t>
            </a:r>
            <a:r>
              <a:rPr lang="zh-CN" altLang="en-US" dirty="0" smtClean="0">
                <a:latin typeface="微软雅黑" pitchFamily="34" charset="-122"/>
                <a:ea typeface="微软雅黑" pitchFamily="34" charset="-122"/>
              </a:rPr>
              <a:t>面。</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建</a:t>
            </a:r>
            <a:r>
              <a:rPr lang="zh-CN" altLang="en-US" smtClean="0">
                <a:latin typeface="微软雅黑" pitchFamily="34" charset="-122"/>
                <a:ea typeface="微软雅黑" pitchFamily="34" charset="-122"/>
              </a:rPr>
              <a:t>议：提炼最为重点的内容</a:t>
            </a:r>
            <a:endParaRPr lang="en-US" altLang="zh-CN" dirty="0" smtClean="0">
              <a:latin typeface="微软雅黑" pitchFamily="34" charset="-122"/>
              <a:ea typeface="微软雅黑" pitchFamily="34" charset="-122"/>
            </a:endParaRPr>
          </a:p>
        </p:txBody>
      </p:sp>
      <p:sp>
        <p:nvSpPr>
          <p:cNvPr id="8" name="矩形 7"/>
          <p:cNvSpPr/>
          <p:nvPr/>
        </p:nvSpPr>
        <p:spPr>
          <a:xfrm>
            <a:off x="560512" y="1772816"/>
            <a:ext cx="8424936" cy="646331"/>
          </a:xfrm>
          <a:prstGeom prst="rect">
            <a:avLst/>
          </a:prstGeom>
        </p:spPr>
        <p:txBody>
          <a:bodyPr wrap="square">
            <a:spAutoFit/>
          </a:bodyPr>
          <a:lstStyle/>
          <a:p>
            <a:r>
              <a:rPr lang="zh-CN" altLang="en-US" dirty="0" smtClean="0">
                <a:latin typeface="微软雅黑" pitchFamily="34" charset="-122"/>
                <a:ea typeface="微软雅黑" pitchFamily="34" charset="-122"/>
              </a:rPr>
              <a:t>体系使命：缔造宇通品牌，拓展国际市场，拉动公司技术和生产制造能力提升，为客户创造更大价值</a:t>
            </a:r>
            <a:endParaRPr lang="zh-CN" altLang="en-US" dirty="0" smtClean="0">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xmlns="" val="32510234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 calcmode="lin" valueType="num">
                                      <p:cBhvr additive="base">
                                        <p:cTn id="1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 calcmode="lin" valueType="num">
                                      <p:cBhvr additive="base">
                                        <p:cTn id="15"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523844" y="1500174"/>
            <a:ext cx="8643998" cy="560674"/>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endParaRPr>
          </a:p>
        </p:txBody>
      </p:sp>
      <p:cxnSp>
        <p:nvCxnSpPr>
          <p:cNvPr id="5" name="直接连接符 4"/>
          <p:cNvCxnSpPr/>
          <p:nvPr/>
        </p:nvCxnSpPr>
        <p:spPr>
          <a:xfrm>
            <a:off x="0" y="714356"/>
            <a:ext cx="990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3</a:t>
            </a:fld>
            <a:endParaRPr lang="zh-CN" altLang="en-US" dirty="0">
              <a:latin typeface="微软雅黑" pitchFamily="34" charset="-122"/>
              <a:ea typeface="微软雅黑" pitchFamily="34" charset="-122"/>
            </a:endParaRPr>
          </a:p>
        </p:txBody>
      </p:sp>
      <p:sp>
        <p:nvSpPr>
          <p:cNvPr id="8" name="TextBox 7"/>
          <p:cNvSpPr txBox="1"/>
          <p:nvPr/>
        </p:nvSpPr>
        <p:spPr>
          <a:xfrm>
            <a:off x="166654" y="214290"/>
            <a:ext cx="800219" cy="461665"/>
          </a:xfrm>
          <a:prstGeom prst="rect">
            <a:avLst/>
          </a:prstGeom>
          <a:noFill/>
        </p:spPr>
        <p:txBody>
          <a:bodyPr wrap="none" rtlCol="0">
            <a:spAutoFit/>
          </a:bodyPr>
          <a:lstStyle/>
          <a:p>
            <a:r>
              <a:rPr lang="zh-CN" altLang="en-US" sz="2400" b="1" kern="0" smtClean="0">
                <a:latin typeface="微软雅黑" pitchFamily="34" charset="-122"/>
                <a:ea typeface="微软雅黑" pitchFamily="34" charset="-122"/>
              </a:rPr>
              <a:t>目录</a:t>
            </a:r>
            <a:endParaRPr lang="zh-CN" altLang="en-US" sz="2400" b="1" kern="0" dirty="0" smtClean="0">
              <a:latin typeface="微软雅黑" pitchFamily="34" charset="-122"/>
              <a:ea typeface="微软雅黑" pitchFamily="34" charset="-122"/>
            </a:endParaRPr>
          </a:p>
        </p:txBody>
      </p:sp>
      <p:sp>
        <p:nvSpPr>
          <p:cNvPr id="10" name="TextBox 9"/>
          <p:cNvSpPr txBox="1"/>
          <p:nvPr/>
        </p:nvSpPr>
        <p:spPr>
          <a:xfrm>
            <a:off x="595282" y="1357298"/>
            <a:ext cx="8215370" cy="3046988"/>
          </a:xfrm>
          <a:prstGeom prst="rect">
            <a:avLst/>
          </a:prstGeom>
          <a:noFill/>
        </p:spPr>
        <p:txBody>
          <a:bodyPr wrap="square" rtlCol="0">
            <a:spAutoFit/>
          </a:bodyPr>
          <a:lstStyle/>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战略是什么</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战略的构成要素</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制定战略</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实施</a:t>
            </a:r>
            <a:r>
              <a:rPr lang="zh-CN" altLang="en-US" sz="2400" dirty="0">
                <a:latin typeface="微软雅黑" pitchFamily="34" charset="-122"/>
                <a:ea typeface="微软雅黑" pitchFamily="34" charset="-122"/>
              </a:rPr>
              <a:t>战略</a:t>
            </a:r>
            <a:endParaRPr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2068995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案例分析</a:t>
            </a:r>
            <a:r>
              <a:rPr lang="en-US" altLang="zh-CN" sz="2200" b="1" kern="0" dirty="0" smtClean="0">
                <a:latin typeface="微软雅黑" pitchFamily="34" charset="-122"/>
                <a:ea typeface="微软雅黑" pitchFamily="34" charset="-122"/>
              </a:rPr>
              <a:t>-3</a:t>
            </a:r>
            <a:r>
              <a:rPr lang="zh-CN" altLang="en-US" sz="2200" b="1" kern="0" dirty="0" smtClean="0">
                <a:latin typeface="微软雅黑" pitchFamily="34" charset="-122"/>
                <a:ea typeface="微软雅黑" pitchFamily="34" charset="-122"/>
              </a:rPr>
              <a:t>供应链</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30</a:t>
            </a:fld>
            <a:endParaRPr lang="zh-CN" altLang="en-US" dirty="0">
              <a:latin typeface="微软雅黑" pitchFamily="34" charset="-122"/>
              <a:ea typeface="微软雅黑" pitchFamily="34" charset="-122"/>
            </a:endParaRPr>
          </a:p>
        </p:txBody>
      </p:sp>
      <p:sp>
        <p:nvSpPr>
          <p:cNvPr id="17" name="TextBox 16"/>
          <p:cNvSpPr txBox="1"/>
          <p:nvPr/>
        </p:nvSpPr>
        <p:spPr>
          <a:xfrm>
            <a:off x="488504" y="3284984"/>
            <a:ext cx="9001000" cy="1338828"/>
          </a:xfrm>
          <a:prstGeom prst="rect">
            <a:avLst/>
          </a:prstGeom>
          <a:noFill/>
        </p:spPr>
        <p:txBody>
          <a:bodyPr wrap="square" rtlCol="0">
            <a:spAutoFit/>
          </a:bodyPr>
          <a:lstStyle/>
          <a:p>
            <a:pPr>
              <a:lnSpc>
                <a:spcPct val="150000"/>
              </a:lnSpc>
            </a:pPr>
            <a:r>
              <a:rPr lang="zh-CN" altLang="en-US" smtClean="0">
                <a:latin typeface="微软雅黑" pitchFamily="34" charset="-122"/>
                <a:ea typeface="微软雅黑" pitchFamily="34" charset="-122"/>
              </a:rPr>
              <a:t>分</a:t>
            </a:r>
            <a:r>
              <a:rPr lang="zh-CN" altLang="en-US" dirty="0" smtClean="0">
                <a:latin typeface="微软雅黑" pitchFamily="34" charset="-122"/>
                <a:ea typeface="微软雅黑" pitchFamily="34" charset="-122"/>
              </a:rPr>
              <a:t>析：定位不够清晰，指向性不清</a:t>
            </a:r>
            <a:r>
              <a:rPr lang="zh-CN" altLang="en-US" smtClean="0">
                <a:latin typeface="微软雅黑" pitchFamily="34" charset="-122"/>
                <a:ea typeface="微软雅黑" pitchFamily="34" charset="-122"/>
              </a:rPr>
              <a:t>晰，而后半句更像是一个想法。没解决“为谁、做什么”的问题</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建</a:t>
            </a:r>
            <a:r>
              <a:rPr lang="zh-CN" altLang="en-US" smtClean="0">
                <a:latin typeface="微软雅黑" pitchFamily="34" charset="-122"/>
                <a:ea typeface="微软雅黑" pitchFamily="34" charset="-122"/>
              </a:rPr>
              <a:t>议：要切中要点</a:t>
            </a:r>
            <a:endParaRPr lang="en-US" altLang="zh-CN" dirty="0" smtClean="0">
              <a:latin typeface="微软雅黑" pitchFamily="34" charset="-122"/>
              <a:ea typeface="微软雅黑" pitchFamily="34" charset="-122"/>
            </a:endParaRPr>
          </a:p>
        </p:txBody>
      </p:sp>
      <p:sp>
        <p:nvSpPr>
          <p:cNvPr id="9" name="矩形 8"/>
          <p:cNvSpPr/>
          <p:nvPr/>
        </p:nvSpPr>
        <p:spPr>
          <a:xfrm>
            <a:off x="595282" y="2071678"/>
            <a:ext cx="8424936" cy="369332"/>
          </a:xfrm>
          <a:prstGeom prst="rect">
            <a:avLst/>
          </a:prstGeom>
        </p:spPr>
        <p:txBody>
          <a:bodyPr wrap="square">
            <a:spAutoFit/>
          </a:bodyPr>
          <a:lstStyle/>
          <a:p>
            <a:r>
              <a:rPr lang="zh-CN" altLang="en-US" dirty="0" smtClean="0">
                <a:latin typeface="微软雅黑" pitchFamily="34" charset="-122"/>
                <a:ea typeface="微软雅黑" pitchFamily="34" charset="-122"/>
              </a:rPr>
              <a:t>体系使命：对内供应链成为公司核心竞争力之一，对外供应链管理要成为行业标杆</a:t>
            </a:r>
          </a:p>
        </p:txBody>
      </p:sp>
    </p:spTree>
    <p:extLst>
      <p:ext uri="{BB962C8B-B14F-4D97-AF65-F5344CB8AC3E}">
        <p14:creationId xmlns:p14="http://schemas.microsoft.com/office/powerpoint/2010/main" xmlns="" val="354762490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 calcmode="lin" valueType="num">
                                      <p:cBhvr additive="base">
                                        <p:cTn id="1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愿景</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31</a:t>
            </a:fld>
            <a:endParaRPr lang="zh-CN" altLang="en-US" dirty="0">
              <a:solidFill>
                <a:srgbClr val="000000"/>
              </a:solidFill>
              <a:latin typeface="微软雅黑" pitchFamily="34" charset="-122"/>
              <a:ea typeface="微软雅黑" pitchFamily="34" charset="-122"/>
            </a:endParaRPr>
          </a:p>
        </p:txBody>
      </p:sp>
      <p:sp>
        <p:nvSpPr>
          <p:cNvPr id="8" name="TextBox 7"/>
          <p:cNvSpPr txBox="1"/>
          <p:nvPr/>
        </p:nvSpPr>
        <p:spPr>
          <a:xfrm>
            <a:off x="738158" y="3571876"/>
            <a:ext cx="8625408" cy="1012906"/>
          </a:xfrm>
          <a:prstGeom prst="rect">
            <a:avLst/>
          </a:prstGeom>
          <a:noFill/>
        </p:spPr>
        <p:txBody>
          <a:bodyPr wrap="square" rtlCol="0">
            <a:spAutoFit/>
          </a:bodyPr>
          <a:lstStyle/>
          <a:p>
            <a:pPr>
              <a:lnSpc>
                <a:spcPct val="150000"/>
              </a:lnSpc>
            </a:pPr>
            <a:r>
              <a:rPr lang="zh-CN" altLang="en-US" sz="2400" smtClean="0">
                <a:solidFill>
                  <a:srgbClr val="000000"/>
                </a:solidFill>
                <a:latin typeface="微软雅黑" pitchFamily="34" charset="-122"/>
                <a:ea typeface="微软雅黑" pitchFamily="34" charset="-122"/>
              </a:rPr>
              <a:t>景</a:t>
            </a:r>
            <a:r>
              <a:rPr lang="zh-CN" altLang="en-US" sz="2400" dirty="0" smtClean="0">
                <a:solidFill>
                  <a:srgbClr val="000000"/>
                </a:solidFill>
                <a:latin typeface="微软雅黑" pitchFamily="34" charset="-122"/>
                <a:ea typeface="微软雅黑" pitchFamily="34" charset="-122"/>
              </a:rPr>
              <a:t>：</a:t>
            </a:r>
            <a:r>
              <a:rPr lang="zh-CN" altLang="en-US" dirty="0" smtClean="0">
                <a:solidFill>
                  <a:srgbClr val="000000"/>
                </a:solidFill>
                <a:latin typeface="微软雅黑" pitchFamily="34" charset="-122"/>
                <a:ea typeface="微软雅黑" pitchFamily="34" charset="-122"/>
              </a:rPr>
              <a:t>场景、景</a:t>
            </a:r>
            <a:r>
              <a:rPr lang="zh-CN" altLang="en-US" smtClean="0">
                <a:solidFill>
                  <a:srgbClr val="000000"/>
                </a:solidFill>
                <a:latin typeface="微软雅黑" pitchFamily="34" charset="-122"/>
                <a:ea typeface="微软雅黑" pitchFamily="34" charset="-122"/>
              </a:rPr>
              <a:t>象。例如：大跃进时期对共产主义的景象如此描绘</a:t>
            </a:r>
            <a:r>
              <a:rPr lang="en-US" altLang="zh-CN" dirty="0" smtClean="0">
                <a:solidFill>
                  <a:srgbClr val="000000"/>
                </a:solidFill>
                <a:latin typeface="微软雅黑" pitchFamily="34" charset="-122"/>
                <a:ea typeface="微软雅黑" pitchFamily="34" charset="-122"/>
              </a:rPr>
              <a:t>--</a:t>
            </a:r>
            <a:r>
              <a:rPr lang="zh-CN" altLang="en-US" smtClean="0">
                <a:solidFill>
                  <a:srgbClr val="000000"/>
                </a:solidFill>
                <a:latin typeface="微软雅黑" pitchFamily="34" charset="-122"/>
                <a:ea typeface="微软雅黑" pitchFamily="34" charset="-122"/>
              </a:rPr>
              <a:t>楼</a:t>
            </a:r>
            <a:r>
              <a:rPr lang="zh-CN" altLang="en-US" dirty="0" smtClean="0">
                <a:solidFill>
                  <a:srgbClr val="000000"/>
                </a:solidFill>
                <a:latin typeface="微软雅黑" pitchFamily="34" charset="-122"/>
                <a:ea typeface="微软雅黑" pitchFamily="34" charset="-122"/>
              </a:rPr>
              <a:t>上楼下，电灯</a:t>
            </a:r>
            <a:r>
              <a:rPr lang="zh-CN" altLang="en-US" smtClean="0">
                <a:solidFill>
                  <a:srgbClr val="000000"/>
                </a:solidFill>
                <a:latin typeface="微软雅黑" pitchFamily="34" charset="-122"/>
                <a:ea typeface="微软雅黑" pitchFamily="34" charset="-122"/>
              </a:rPr>
              <a:t>电话、耕地不用牛、点灯不用油</a:t>
            </a:r>
            <a:endParaRPr lang="en-US" altLang="zh-CN" dirty="0" smtClean="0">
              <a:solidFill>
                <a:srgbClr val="000000"/>
              </a:solidFill>
              <a:latin typeface="微软雅黑" pitchFamily="34" charset="-122"/>
              <a:ea typeface="微软雅黑" pitchFamily="34" charset="-122"/>
            </a:endParaRPr>
          </a:p>
        </p:txBody>
      </p:sp>
      <p:sp>
        <p:nvSpPr>
          <p:cNvPr id="12" name="TextBox 11"/>
          <p:cNvSpPr txBox="1"/>
          <p:nvPr/>
        </p:nvSpPr>
        <p:spPr>
          <a:xfrm>
            <a:off x="809596" y="5214950"/>
            <a:ext cx="6878806" cy="369332"/>
          </a:xfrm>
          <a:prstGeom prst="rect">
            <a:avLst/>
          </a:prstGeom>
          <a:noFill/>
        </p:spPr>
        <p:txBody>
          <a:bodyPr wrap="none" rtlCol="0">
            <a:spAutoFit/>
          </a:bodyPr>
          <a:lstStyle/>
          <a:p>
            <a:r>
              <a:rPr lang="zh-CN" altLang="en-US" dirty="0" smtClean="0">
                <a:solidFill>
                  <a:srgbClr val="000000"/>
                </a:solidFill>
                <a:latin typeface="微软雅黑" pitchFamily="34" charset="-122"/>
                <a:ea typeface="微软雅黑" pitchFamily="34" charset="-122"/>
              </a:rPr>
              <a:t>愿景：</a:t>
            </a:r>
            <a:r>
              <a:rPr lang="zh-CN" altLang="en-US" dirty="0" smtClean="0">
                <a:solidFill>
                  <a:srgbClr val="FF0000"/>
                </a:solidFill>
                <a:latin typeface="微软雅黑" pitchFamily="34" charset="-122"/>
                <a:ea typeface="微软雅黑" pitchFamily="34" charset="-122"/>
              </a:rPr>
              <a:t>是为达成使命，期望在一定时间内达到、实现的状态和程度</a:t>
            </a:r>
            <a:endParaRPr lang="zh-CN" altLang="en-US" dirty="0">
              <a:solidFill>
                <a:srgbClr val="FF0000"/>
              </a:solidFill>
              <a:latin typeface="微软雅黑" pitchFamily="34" charset="-122"/>
              <a:ea typeface="微软雅黑" pitchFamily="34" charset="-122"/>
            </a:endParaRPr>
          </a:p>
        </p:txBody>
      </p:sp>
      <p:sp>
        <p:nvSpPr>
          <p:cNvPr id="7" name="矩形 6"/>
          <p:cNvSpPr/>
          <p:nvPr/>
        </p:nvSpPr>
        <p:spPr>
          <a:xfrm>
            <a:off x="738158" y="2067089"/>
            <a:ext cx="8358246" cy="1477328"/>
          </a:xfrm>
          <a:prstGeom prst="rect">
            <a:avLst/>
          </a:prstGeom>
        </p:spPr>
        <p:txBody>
          <a:bodyPr wrap="square">
            <a:spAutoFit/>
          </a:bodyPr>
          <a:lstStyle/>
          <a:p>
            <a:pPr>
              <a:lnSpc>
                <a:spcPct val="150000"/>
              </a:lnSpc>
            </a:pPr>
            <a:r>
              <a:rPr lang="zh-CN" altLang="en-US" sz="2400" smtClean="0">
                <a:solidFill>
                  <a:srgbClr val="000000"/>
                </a:solidFill>
                <a:latin typeface="微软雅黑" pitchFamily="34" charset="-122"/>
                <a:ea typeface="微软雅黑" pitchFamily="34" charset="-122"/>
              </a:rPr>
              <a:t>愿</a:t>
            </a:r>
            <a:r>
              <a:rPr lang="zh-CN" altLang="en-US" smtClean="0">
                <a:solidFill>
                  <a:srgbClr val="000000"/>
                </a:solidFill>
                <a:latin typeface="微软雅黑" pitchFamily="34" charset="-122"/>
                <a:ea typeface="微软雅黑" pitchFamily="34" charset="-122"/>
              </a:rPr>
              <a:t>：指愿望，中国文化中讲究“起心发愿”，“许愿”等。</a:t>
            </a:r>
            <a:endParaRPr lang="en-US" altLang="zh-CN" dirty="0" smtClean="0">
              <a:solidFill>
                <a:srgbClr val="000000"/>
              </a:solidFill>
              <a:latin typeface="微软雅黑" pitchFamily="34" charset="-122"/>
              <a:ea typeface="微软雅黑" pitchFamily="34" charset="-122"/>
            </a:endParaRPr>
          </a:p>
          <a:p>
            <a:pPr>
              <a:lnSpc>
                <a:spcPct val="150000"/>
              </a:lnSpc>
            </a:pPr>
            <a:r>
              <a:rPr lang="zh-CN" altLang="en-US" smtClean="0">
                <a:solidFill>
                  <a:srgbClr val="000000"/>
                </a:solidFill>
                <a:latin typeface="微软雅黑" pitchFamily="34" charset="-122"/>
                <a:ea typeface="微软雅黑" pitchFamily="34" charset="-122"/>
              </a:rPr>
              <a:t>“愿”与“想”是有区别的，“想”可以只是想想而已，而“愿”是要“发愿”并且要“还愿”的。换句话说，“愿”是人们愿意为之付出代价的想法。</a:t>
            </a:r>
            <a:endParaRPr lang="en-US" altLang="zh-CN" dirty="0" smtClean="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fade">
                                      <p:cBhvr>
                                        <p:cTn id="23"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12" grpId="0" build="allAtOnce"/>
      <p:bldP spid="7"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38092" y="1000108"/>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愿景的特点</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05387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32</a:t>
            </a:fld>
            <a:endParaRPr lang="zh-CN" altLang="en-US" dirty="0">
              <a:solidFill>
                <a:srgbClr val="000000"/>
              </a:solidFill>
              <a:latin typeface="微软雅黑" pitchFamily="34" charset="-122"/>
              <a:ea typeface="微软雅黑" pitchFamily="34" charset="-122"/>
            </a:endParaRPr>
          </a:p>
        </p:txBody>
      </p:sp>
      <p:sp>
        <p:nvSpPr>
          <p:cNvPr id="8" name="TextBox 7"/>
          <p:cNvSpPr txBox="1"/>
          <p:nvPr/>
        </p:nvSpPr>
        <p:spPr>
          <a:xfrm>
            <a:off x="378214" y="1785926"/>
            <a:ext cx="7272808" cy="2862322"/>
          </a:xfrm>
          <a:prstGeom prst="rect">
            <a:avLst/>
          </a:prstGeom>
          <a:noFill/>
        </p:spPr>
        <p:txBody>
          <a:bodyPr wrap="square" rtlCol="0">
            <a:spAutoFit/>
          </a:bodyPr>
          <a:lstStyle/>
          <a:p>
            <a:pPr marL="400050" indent="-400050">
              <a:lnSpc>
                <a:spcPct val="200000"/>
              </a:lnSpc>
              <a:buFont typeface="Arial" pitchFamily="34" charset="0"/>
              <a:buChar char="•"/>
            </a:pPr>
            <a:r>
              <a:rPr lang="zh-CN" altLang="en-US" b="1" dirty="0" smtClean="0">
                <a:solidFill>
                  <a:srgbClr val="000000"/>
                </a:solidFill>
                <a:latin typeface="微软雅黑" pitchFamily="34" charset="-122"/>
                <a:ea typeface="微软雅黑" pitchFamily="34" charset="-122"/>
              </a:rPr>
              <a:t>前瞻性（</a:t>
            </a:r>
            <a:r>
              <a:rPr lang="zh-CN" altLang="en-US" dirty="0" smtClean="0">
                <a:solidFill>
                  <a:srgbClr val="FF0000"/>
                </a:solidFill>
                <a:latin typeface="微软雅黑" pitchFamily="34" charset="-122"/>
                <a:ea typeface="微软雅黑" pitchFamily="34" charset="-122"/>
              </a:rPr>
              <a:t>隐含了对路径、方向的选择</a:t>
            </a:r>
            <a:r>
              <a:rPr lang="zh-CN" altLang="en-US" b="1" dirty="0" smtClean="0">
                <a:solidFill>
                  <a:srgbClr val="000000"/>
                </a:solidFill>
                <a:latin typeface="微软雅黑" pitchFamily="34" charset="-122"/>
                <a:ea typeface="微软雅黑" pitchFamily="34" charset="-122"/>
              </a:rPr>
              <a:t>）    </a:t>
            </a:r>
            <a:endParaRPr lang="en-US" altLang="zh-CN" b="1" dirty="0" smtClean="0">
              <a:solidFill>
                <a:srgbClr val="000000"/>
              </a:solidFill>
              <a:latin typeface="微软雅黑" pitchFamily="34" charset="-122"/>
              <a:ea typeface="微软雅黑" pitchFamily="34" charset="-122"/>
            </a:endParaRPr>
          </a:p>
          <a:p>
            <a:pPr marL="400050" indent="-400050">
              <a:lnSpc>
                <a:spcPct val="200000"/>
              </a:lnSpc>
              <a:buFont typeface="Arial" pitchFamily="34" charset="0"/>
              <a:buChar char="•"/>
            </a:pPr>
            <a:r>
              <a:rPr lang="zh-CN" altLang="en-US" b="1" dirty="0" smtClean="0">
                <a:solidFill>
                  <a:srgbClr val="000000"/>
                </a:solidFill>
                <a:latin typeface="微软雅黑" pitchFamily="34" charset="-122"/>
                <a:ea typeface="微软雅黑" pitchFamily="34" charset="-122"/>
              </a:rPr>
              <a:t>激励性</a:t>
            </a:r>
            <a:endParaRPr lang="en-US" altLang="zh-CN" b="1" dirty="0" smtClean="0">
              <a:solidFill>
                <a:srgbClr val="000000"/>
              </a:solidFill>
              <a:latin typeface="微软雅黑" pitchFamily="34" charset="-122"/>
              <a:ea typeface="微软雅黑" pitchFamily="34" charset="-122"/>
            </a:endParaRPr>
          </a:p>
          <a:p>
            <a:pPr marL="400050" indent="-400050">
              <a:lnSpc>
                <a:spcPct val="200000"/>
              </a:lnSpc>
              <a:buFont typeface="Arial" pitchFamily="34" charset="0"/>
              <a:buChar char="•"/>
            </a:pPr>
            <a:r>
              <a:rPr lang="zh-CN" altLang="en-US" b="1" dirty="0" smtClean="0">
                <a:solidFill>
                  <a:srgbClr val="000000"/>
                </a:solidFill>
                <a:latin typeface="微软雅黑" pitchFamily="34" charset="-122"/>
                <a:ea typeface="微软雅黑" pitchFamily="34" charset="-122"/>
              </a:rPr>
              <a:t>具象性</a:t>
            </a:r>
            <a:endParaRPr lang="en-US" altLang="zh-CN" b="1" dirty="0" smtClean="0">
              <a:solidFill>
                <a:srgbClr val="000000"/>
              </a:solidFill>
              <a:latin typeface="微软雅黑" pitchFamily="34" charset="-122"/>
              <a:ea typeface="微软雅黑" pitchFamily="34" charset="-122"/>
            </a:endParaRPr>
          </a:p>
          <a:p>
            <a:pPr marL="400050" indent="-400050">
              <a:lnSpc>
                <a:spcPct val="200000"/>
              </a:lnSpc>
              <a:buFont typeface="Arial" pitchFamily="34" charset="0"/>
              <a:buChar char="•"/>
            </a:pPr>
            <a:r>
              <a:rPr lang="zh-CN" altLang="en-US" b="1" dirty="0" smtClean="0">
                <a:solidFill>
                  <a:srgbClr val="000000"/>
                </a:solidFill>
                <a:latin typeface="微软雅黑" pitchFamily="34" charset="-122"/>
                <a:ea typeface="微软雅黑" pitchFamily="34" charset="-122"/>
              </a:rPr>
              <a:t>时限性</a:t>
            </a:r>
            <a:endParaRPr lang="en-US" altLang="zh-CN" b="1" dirty="0" smtClean="0">
              <a:solidFill>
                <a:srgbClr val="000000"/>
              </a:solidFill>
              <a:latin typeface="微软雅黑" pitchFamily="34" charset="-122"/>
              <a:ea typeface="微软雅黑" pitchFamily="34" charset="-122"/>
            </a:endParaRPr>
          </a:p>
          <a:p>
            <a:pPr marL="400050" indent="-400050">
              <a:lnSpc>
                <a:spcPct val="200000"/>
              </a:lnSpc>
              <a:buFont typeface="Arial" pitchFamily="34" charset="0"/>
              <a:buChar char="•"/>
            </a:pPr>
            <a:r>
              <a:rPr lang="zh-CN" altLang="en-US" b="1" dirty="0" smtClean="0">
                <a:solidFill>
                  <a:srgbClr val="000000"/>
                </a:solidFill>
                <a:latin typeface="微软雅黑" pitchFamily="34" charset="-122"/>
                <a:ea typeface="微软雅黑" pitchFamily="34" charset="-122"/>
              </a:rPr>
              <a:t>可衡量性</a:t>
            </a:r>
            <a:endParaRPr lang="en-US" altLang="zh-CN" b="1" dirty="0" smtClean="0">
              <a:solidFill>
                <a:srgbClr val="000000"/>
              </a:solidFill>
              <a:latin typeface="微软雅黑" pitchFamily="34" charset="-122"/>
              <a:ea typeface="微软雅黑" pitchFamily="34" charset="-122"/>
            </a:endParaRPr>
          </a:p>
        </p:txBody>
      </p:sp>
      <p:sp>
        <p:nvSpPr>
          <p:cNvPr id="26" name="TextBox 25"/>
          <p:cNvSpPr txBox="1"/>
          <p:nvPr/>
        </p:nvSpPr>
        <p:spPr>
          <a:xfrm>
            <a:off x="5738818" y="1978408"/>
            <a:ext cx="3416320" cy="369332"/>
          </a:xfrm>
          <a:prstGeom prst="rect">
            <a:avLst/>
          </a:prstGeom>
          <a:noFill/>
        </p:spPr>
        <p:txBody>
          <a:bodyPr wrap="none" rtlCol="0">
            <a:spAutoFit/>
          </a:bodyPr>
          <a:lstStyle/>
          <a:p>
            <a:r>
              <a:rPr lang="zh-CN" altLang="en-US" dirty="0" smtClean="0">
                <a:solidFill>
                  <a:srgbClr val="000000"/>
                </a:solidFill>
                <a:latin typeface="微软雅黑" pitchFamily="34" charset="-122"/>
                <a:ea typeface="微软雅黑" pitchFamily="34" charset="-122"/>
              </a:rPr>
              <a:t>顺应、引领趋势，不做明日黄花</a:t>
            </a:r>
            <a:endParaRPr lang="zh-CN" altLang="en-US" dirty="0">
              <a:solidFill>
                <a:srgbClr val="000000"/>
              </a:solidFill>
              <a:latin typeface="微软雅黑" pitchFamily="34" charset="-122"/>
              <a:ea typeface="微软雅黑" pitchFamily="34" charset="-122"/>
            </a:endParaRPr>
          </a:p>
        </p:txBody>
      </p:sp>
      <p:sp>
        <p:nvSpPr>
          <p:cNvPr id="27" name="TextBox 26"/>
          <p:cNvSpPr txBox="1"/>
          <p:nvPr/>
        </p:nvSpPr>
        <p:spPr>
          <a:xfrm>
            <a:off x="5738818" y="2491756"/>
            <a:ext cx="2922595" cy="369332"/>
          </a:xfrm>
          <a:prstGeom prst="rect">
            <a:avLst/>
          </a:prstGeom>
          <a:noFill/>
        </p:spPr>
        <p:txBody>
          <a:bodyPr wrap="none" rtlCol="0">
            <a:spAutoFit/>
          </a:bodyPr>
          <a:lstStyle/>
          <a:p>
            <a:r>
              <a:rPr lang="zh-CN" altLang="en-US" smtClean="0">
                <a:solidFill>
                  <a:srgbClr val="000000"/>
                </a:solidFill>
                <a:latin typeface="微软雅黑" pitchFamily="34" charset="-122"/>
                <a:ea typeface="微软雅黑" pitchFamily="34" charset="-122"/>
              </a:rPr>
              <a:t>“能生存下去”</a:t>
            </a:r>
            <a:r>
              <a:rPr lang="en-US" altLang="zh-CN" dirty="0" smtClean="0">
                <a:solidFill>
                  <a:srgbClr val="000000"/>
                </a:solidFill>
                <a:latin typeface="微软雅黑" pitchFamily="34" charset="-122"/>
                <a:ea typeface="微软雅黑" pitchFamily="34" charset="-122"/>
              </a:rPr>
              <a:t>--</a:t>
            </a:r>
            <a:r>
              <a:rPr lang="zh-CN" altLang="en-US" smtClean="0">
                <a:solidFill>
                  <a:srgbClr val="000000"/>
                </a:solidFill>
                <a:latin typeface="微软雅黑" pitchFamily="34" charset="-122"/>
                <a:ea typeface="微软雅黑" pitchFamily="34" charset="-122"/>
              </a:rPr>
              <a:t>缺乏激励</a:t>
            </a:r>
            <a:endParaRPr lang="zh-CN" altLang="en-US" dirty="0">
              <a:solidFill>
                <a:srgbClr val="000000"/>
              </a:solidFill>
              <a:latin typeface="微软雅黑" pitchFamily="34" charset="-122"/>
              <a:ea typeface="微软雅黑" pitchFamily="34" charset="-122"/>
            </a:endParaRPr>
          </a:p>
        </p:txBody>
      </p:sp>
      <p:sp>
        <p:nvSpPr>
          <p:cNvPr id="28" name="TextBox 27"/>
          <p:cNvSpPr txBox="1"/>
          <p:nvPr/>
        </p:nvSpPr>
        <p:spPr>
          <a:xfrm>
            <a:off x="5738818" y="3058528"/>
            <a:ext cx="1569660" cy="369332"/>
          </a:xfrm>
          <a:prstGeom prst="rect">
            <a:avLst/>
          </a:prstGeom>
          <a:noFill/>
        </p:spPr>
        <p:txBody>
          <a:bodyPr wrap="none" rtlCol="0">
            <a:spAutoFit/>
          </a:bodyPr>
          <a:lstStyle/>
          <a:p>
            <a:r>
              <a:rPr lang="zh-CN" altLang="en-US" smtClean="0">
                <a:solidFill>
                  <a:srgbClr val="000000"/>
                </a:solidFill>
                <a:latin typeface="微软雅黑" pitchFamily="34" charset="-122"/>
                <a:ea typeface="微软雅黑" pitchFamily="34" charset="-122"/>
              </a:rPr>
              <a:t>“我要幸福”</a:t>
            </a:r>
            <a:endParaRPr lang="zh-CN" altLang="en-US" dirty="0">
              <a:solidFill>
                <a:srgbClr val="000000"/>
              </a:solidFill>
              <a:latin typeface="微软雅黑" pitchFamily="34" charset="-122"/>
              <a:ea typeface="微软雅黑" pitchFamily="34" charset="-122"/>
            </a:endParaRPr>
          </a:p>
        </p:txBody>
      </p:sp>
      <p:sp>
        <p:nvSpPr>
          <p:cNvPr id="29" name="TextBox 28"/>
          <p:cNvSpPr txBox="1"/>
          <p:nvPr/>
        </p:nvSpPr>
        <p:spPr>
          <a:xfrm>
            <a:off x="5738818" y="3571876"/>
            <a:ext cx="3877985" cy="369332"/>
          </a:xfrm>
          <a:prstGeom prst="rect">
            <a:avLst/>
          </a:prstGeom>
          <a:noFill/>
        </p:spPr>
        <p:txBody>
          <a:bodyPr wrap="none" rtlCol="0">
            <a:spAutoFit/>
          </a:bodyPr>
          <a:lstStyle/>
          <a:p>
            <a:r>
              <a:rPr lang="zh-CN" altLang="en-US" smtClean="0">
                <a:solidFill>
                  <a:srgbClr val="000000"/>
                </a:solidFill>
                <a:latin typeface="微软雅黑" pitchFamily="34" charset="-122"/>
                <a:ea typeface="微软雅黑" pitchFamily="34" charset="-122"/>
              </a:rPr>
              <a:t>“要</a:t>
            </a:r>
            <a:r>
              <a:rPr lang="zh-CN" altLang="en-US" dirty="0" smtClean="0">
                <a:solidFill>
                  <a:srgbClr val="000000"/>
                </a:solidFill>
                <a:latin typeface="微软雅黑" pitchFamily="34" charset="-122"/>
                <a:ea typeface="微软雅黑" pitchFamily="34" charset="-122"/>
              </a:rPr>
              <a:t>实现共产</a:t>
            </a:r>
            <a:r>
              <a:rPr lang="zh-CN" altLang="en-US" smtClean="0">
                <a:solidFill>
                  <a:srgbClr val="000000"/>
                </a:solidFill>
                <a:latin typeface="微软雅黑" pitchFamily="34" charset="-122"/>
                <a:ea typeface="微软雅黑" pitchFamily="34" charset="-122"/>
              </a:rPr>
              <a:t>主义”（</a:t>
            </a:r>
            <a:r>
              <a:rPr lang="zh-CN" altLang="en-US" dirty="0" smtClean="0">
                <a:solidFill>
                  <a:srgbClr val="000000"/>
                </a:solidFill>
                <a:latin typeface="微软雅黑" pitchFamily="34" charset="-122"/>
                <a:ea typeface="微软雅黑" pitchFamily="34" charset="-122"/>
              </a:rPr>
              <a:t>什么时候？）</a:t>
            </a:r>
            <a:endParaRPr lang="zh-CN" altLang="en-US" dirty="0">
              <a:solidFill>
                <a:srgbClr val="000000"/>
              </a:solidFill>
              <a:latin typeface="微软雅黑" pitchFamily="34" charset="-122"/>
              <a:ea typeface="微软雅黑" pitchFamily="34" charset="-122"/>
            </a:endParaRPr>
          </a:p>
        </p:txBody>
      </p:sp>
      <p:sp>
        <p:nvSpPr>
          <p:cNvPr id="30" name="TextBox 29"/>
          <p:cNvSpPr txBox="1"/>
          <p:nvPr/>
        </p:nvSpPr>
        <p:spPr>
          <a:xfrm>
            <a:off x="5738818" y="4138648"/>
            <a:ext cx="3647152" cy="369332"/>
          </a:xfrm>
          <a:prstGeom prst="rect">
            <a:avLst/>
          </a:prstGeom>
          <a:noFill/>
        </p:spPr>
        <p:txBody>
          <a:bodyPr wrap="none" rtlCol="0">
            <a:spAutoFit/>
          </a:bodyPr>
          <a:lstStyle/>
          <a:p>
            <a:r>
              <a:rPr lang="zh-CN" altLang="en-US" smtClean="0">
                <a:solidFill>
                  <a:srgbClr val="000000"/>
                </a:solidFill>
                <a:latin typeface="微软雅黑" pitchFamily="34" charset="-122"/>
                <a:ea typeface="微软雅黑" pitchFamily="34" charset="-122"/>
              </a:rPr>
              <a:t>“要</a:t>
            </a:r>
            <a:r>
              <a:rPr lang="zh-CN" altLang="en-US" dirty="0" smtClean="0">
                <a:solidFill>
                  <a:srgbClr val="000000"/>
                </a:solidFill>
                <a:latin typeface="微软雅黑" pitchFamily="34" charset="-122"/>
                <a:ea typeface="微软雅黑" pitchFamily="34" charset="-122"/>
              </a:rPr>
              <a:t>成为有</a:t>
            </a:r>
            <a:r>
              <a:rPr lang="zh-CN" altLang="en-US" smtClean="0">
                <a:solidFill>
                  <a:srgbClr val="000000"/>
                </a:solidFill>
                <a:latin typeface="微软雅黑" pitchFamily="34" charset="-122"/>
                <a:ea typeface="微软雅黑" pitchFamily="34" charset="-122"/>
              </a:rPr>
              <a:t>钱人”（</a:t>
            </a:r>
            <a:r>
              <a:rPr lang="zh-CN" altLang="en-US" dirty="0" smtClean="0">
                <a:solidFill>
                  <a:srgbClr val="000000"/>
                </a:solidFill>
                <a:latin typeface="微软雅黑" pitchFamily="34" charset="-122"/>
                <a:ea typeface="微软雅黑" pitchFamily="34" charset="-122"/>
              </a:rPr>
              <a:t>多少算有钱）</a:t>
            </a:r>
            <a:endParaRPr lang="zh-CN" altLang="en-US" dirty="0">
              <a:solidFill>
                <a:srgbClr val="000000"/>
              </a:solidFill>
              <a:latin typeface="微软雅黑" pitchFamily="34" charset="-122"/>
              <a:ea typeface="微软雅黑" pitchFamily="34" charset="-122"/>
            </a:endParaRPr>
          </a:p>
        </p:txBody>
      </p:sp>
      <p:sp>
        <p:nvSpPr>
          <p:cNvPr id="12" name="TextBox 11"/>
          <p:cNvSpPr txBox="1"/>
          <p:nvPr/>
        </p:nvSpPr>
        <p:spPr>
          <a:xfrm>
            <a:off x="3952868" y="5357826"/>
            <a:ext cx="2031325" cy="461665"/>
          </a:xfrm>
          <a:prstGeom prst="rect">
            <a:avLst/>
          </a:prstGeom>
          <a:noFill/>
        </p:spPr>
        <p:txBody>
          <a:bodyPr wrap="none" rtlCol="0">
            <a:spAutoFit/>
          </a:bodyPr>
          <a:lstStyle/>
          <a:p>
            <a:r>
              <a:rPr lang="zh-CN" altLang="en-US" sz="2400" b="1" kern="0" smtClean="0">
                <a:solidFill>
                  <a:srgbClr val="000000"/>
                </a:solidFill>
                <a:latin typeface="微软雅黑" pitchFamily="34" charset="-122"/>
                <a:ea typeface="微软雅黑" pitchFamily="34" charset="-122"/>
              </a:rPr>
              <a:t>还要重点突出</a:t>
            </a:r>
            <a:endParaRPr lang="zh-CN" altLang="en-US" sz="2400" b="1" kern="0" dirty="0" smtClean="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xEl>
                                              <p:pRg st="0" end="0"/>
                                            </p:txEl>
                                          </p:spTgt>
                                        </p:tgtEl>
                                        <p:attrNameLst>
                                          <p:attrName>style.visibility</p:attrName>
                                        </p:attrNameLst>
                                      </p:cBhvr>
                                      <p:to>
                                        <p:strVal val="visible"/>
                                      </p:to>
                                    </p:set>
                                    <p:anim calcmode="lin" valueType="num">
                                      <p:cBhvr additive="base">
                                        <p:cTn id="13"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anim calcmode="lin" valueType="num">
                                      <p:cBhvr additive="base">
                                        <p:cTn id="1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xEl>
                                              <p:pRg st="0" end="0"/>
                                            </p:txEl>
                                          </p:spTgt>
                                        </p:tgtEl>
                                        <p:attrNameLst>
                                          <p:attrName>style.visibility</p:attrName>
                                        </p:attrNameLst>
                                      </p:cBhvr>
                                      <p:to>
                                        <p:strVal val="visible"/>
                                      </p:to>
                                    </p:set>
                                    <p:anim calcmode="lin" valueType="num">
                                      <p:cBhvr additive="base">
                                        <p:cTn id="31"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27" grpId="0" build="p"/>
      <p:bldP spid="28" grpId="0" build="p"/>
      <p:bldP spid="29" grpId="0" build="p"/>
      <p:bldP spid="30" grpId="0" build="p"/>
      <p:bldP spid="12"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38092" y="1000108"/>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愿景的特点</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05387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33</a:t>
            </a:fld>
            <a:endParaRPr lang="zh-CN" altLang="en-US" dirty="0">
              <a:solidFill>
                <a:srgbClr val="000000"/>
              </a:solidFill>
              <a:latin typeface="微软雅黑" pitchFamily="34" charset="-122"/>
              <a:ea typeface="微软雅黑" pitchFamily="34" charset="-122"/>
            </a:endParaRPr>
          </a:p>
        </p:txBody>
      </p:sp>
      <p:sp>
        <p:nvSpPr>
          <p:cNvPr id="8" name="TextBox 7"/>
          <p:cNvSpPr txBox="1"/>
          <p:nvPr/>
        </p:nvSpPr>
        <p:spPr>
          <a:xfrm>
            <a:off x="378214" y="1785926"/>
            <a:ext cx="7272808" cy="2862322"/>
          </a:xfrm>
          <a:prstGeom prst="rect">
            <a:avLst/>
          </a:prstGeom>
          <a:noFill/>
        </p:spPr>
        <p:txBody>
          <a:bodyPr wrap="square" rtlCol="0">
            <a:spAutoFit/>
          </a:bodyPr>
          <a:lstStyle/>
          <a:p>
            <a:pPr marL="400050" indent="-400050">
              <a:lnSpc>
                <a:spcPct val="200000"/>
              </a:lnSpc>
              <a:buFont typeface="Arial" pitchFamily="34" charset="0"/>
              <a:buChar char="•"/>
            </a:pPr>
            <a:r>
              <a:rPr lang="zh-CN" altLang="en-US" b="1" dirty="0" smtClean="0">
                <a:solidFill>
                  <a:srgbClr val="000000"/>
                </a:solidFill>
                <a:latin typeface="微软雅黑" pitchFamily="34" charset="-122"/>
                <a:ea typeface="微软雅黑" pitchFamily="34" charset="-122"/>
              </a:rPr>
              <a:t>前瞻性    </a:t>
            </a:r>
            <a:endParaRPr lang="en-US" altLang="zh-CN" b="1" dirty="0" smtClean="0">
              <a:solidFill>
                <a:srgbClr val="000000"/>
              </a:solidFill>
              <a:latin typeface="微软雅黑" pitchFamily="34" charset="-122"/>
              <a:ea typeface="微软雅黑" pitchFamily="34" charset="-122"/>
            </a:endParaRPr>
          </a:p>
          <a:p>
            <a:pPr marL="400050" indent="-400050">
              <a:lnSpc>
                <a:spcPct val="200000"/>
              </a:lnSpc>
              <a:buFont typeface="Arial" pitchFamily="34" charset="0"/>
              <a:buChar char="•"/>
            </a:pPr>
            <a:r>
              <a:rPr lang="zh-CN" altLang="en-US" b="1" dirty="0" smtClean="0">
                <a:solidFill>
                  <a:srgbClr val="000000"/>
                </a:solidFill>
                <a:latin typeface="微软雅黑" pitchFamily="34" charset="-122"/>
                <a:ea typeface="微软雅黑" pitchFamily="34" charset="-122"/>
              </a:rPr>
              <a:t>激励性</a:t>
            </a:r>
            <a:endParaRPr lang="en-US" altLang="zh-CN" b="1" dirty="0" smtClean="0">
              <a:solidFill>
                <a:srgbClr val="000000"/>
              </a:solidFill>
              <a:latin typeface="微软雅黑" pitchFamily="34" charset="-122"/>
              <a:ea typeface="微软雅黑" pitchFamily="34" charset="-122"/>
            </a:endParaRPr>
          </a:p>
          <a:p>
            <a:pPr marL="400050" indent="-400050">
              <a:lnSpc>
                <a:spcPct val="200000"/>
              </a:lnSpc>
              <a:buFont typeface="Arial" pitchFamily="34" charset="0"/>
              <a:buChar char="•"/>
            </a:pPr>
            <a:r>
              <a:rPr lang="zh-CN" altLang="en-US" b="1" dirty="0" smtClean="0">
                <a:solidFill>
                  <a:srgbClr val="000000"/>
                </a:solidFill>
                <a:latin typeface="微软雅黑" pitchFamily="34" charset="-122"/>
                <a:ea typeface="微软雅黑" pitchFamily="34" charset="-122"/>
              </a:rPr>
              <a:t>具象性</a:t>
            </a:r>
            <a:endParaRPr lang="en-US" altLang="zh-CN" b="1" dirty="0" smtClean="0">
              <a:solidFill>
                <a:srgbClr val="000000"/>
              </a:solidFill>
              <a:latin typeface="微软雅黑" pitchFamily="34" charset="-122"/>
              <a:ea typeface="微软雅黑" pitchFamily="34" charset="-122"/>
            </a:endParaRPr>
          </a:p>
          <a:p>
            <a:pPr marL="400050" indent="-400050">
              <a:lnSpc>
                <a:spcPct val="200000"/>
              </a:lnSpc>
              <a:buFont typeface="Arial" pitchFamily="34" charset="0"/>
              <a:buChar char="•"/>
            </a:pPr>
            <a:r>
              <a:rPr lang="zh-CN" altLang="en-US" b="1" dirty="0" smtClean="0">
                <a:solidFill>
                  <a:srgbClr val="000000"/>
                </a:solidFill>
                <a:latin typeface="微软雅黑" pitchFamily="34" charset="-122"/>
                <a:ea typeface="微软雅黑" pitchFamily="34" charset="-122"/>
              </a:rPr>
              <a:t>时限性</a:t>
            </a:r>
            <a:endParaRPr lang="en-US" altLang="zh-CN" b="1" dirty="0" smtClean="0">
              <a:solidFill>
                <a:srgbClr val="000000"/>
              </a:solidFill>
              <a:latin typeface="微软雅黑" pitchFamily="34" charset="-122"/>
              <a:ea typeface="微软雅黑" pitchFamily="34" charset="-122"/>
            </a:endParaRPr>
          </a:p>
          <a:p>
            <a:pPr marL="400050" indent="-400050">
              <a:lnSpc>
                <a:spcPct val="200000"/>
              </a:lnSpc>
              <a:buFont typeface="Arial" pitchFamily="34" charset="0"/>
              <a:buChar char="•"/>
            </a:pPr>
            <a:r>
              <a:rPr lang="zh-CN" altLang="en-US" b="1" dirty="0" smtClean="0">
                <a:solidFill>
                  <a:srgbClr val="000000"/>
                </a:solidFill>
                <a:latin typeface="微软雅黑" pitchFamily="34" charset="-122"/>
                <a:ea typeface="微软雅黑" pitchFamily="34" charset="-122"/>
              </a:rPr>
              <a:t>可衡</a:t>
            </a:r>
            <a:r>
              <a:rPr lang="zh-CN" altLang="en-US" b="1" smtClean="0">
                <a:solidFill>
                  <a:srgbClr val="000000"/>
                </a:solidFill>
                <a:latin typeface="微软雅黑" pitchFamily="34" charset="-122"/>
                <a:ea typeface="微软雅黑" pitchFamily="34" charset="-122"/>
              </a:rPr>
              <a:t>量性</a:t>
            </a:r>
            <a:endParaRPr lang="en-US" altLang="zh-CN" b="1" dirty="0" smtClean="0">
              <a:solidFill>
                <a:srgbClr val="000000"/>
              </a:solidFill>
              <a:latin typeface="微软雅黑" pitchFamily="34" charset="-122"/>
              <a:ea typeface="微软雅黑" pitchFamily="34" charset="-122"/>
            </a:endParaRPr>
          </a:p>
        </p:txBody>
      </p:sp>
      <p:sp>
        <p:nvSpPr>
          <p:cNvPr id="12" name="TextBox 11"/>
          <p:cNvSpPr txBox="1"/>
          <p:nvPr/>
        </p:nvSpPr>
        <p:spPr>
          <a:xfrm>
            <a:off x="666720" y="5286388"/>
            <a:ext cx="2031325" cy="461665"/>
          </a:xfrm>
          <a:prstGeom prst="rect">
            <a:avLst/>
          </a:prstGeom>
          <a:noFill/>
        </p:spPr>
        <p:txBody>
          <a:bodyPr wrap="none" rtlCol="0">
            <a:spAutoFit/>
          </a:bodyPr>
          <a:lstStyle/>
          <a:p>
            <a:r>
              <a:rPr lang="zh-CN" altLang="en-US" sz="2400" b="1" kern="0" smtClean="0">
                <a:solidFill>
                  <a:srgbClr val="000000"/>
                </a:solidFill>
                <a:latin typeface="微软雅黑" pitchFamily="34" charset="-122"/>
                <a:ea typeface="微软雅黑" pitchFamily="34" charset="-122"/>
              </a:rPr>
              <a:t>还要重点突出</a:t>
            </a:r>
            <a:endParaRPr lang="zh-CN" altLang="en-US" sz="2400" b="1" kern="0" dirty="0" smtClean="0">
              <a:solidFill>
                <a:srgbClr val="000000"/>
              </a:solidFill>
              <a:latin typeface="微软雅黑" pitchFamily="34" charset="-122"/>
              <a:ea typeface="微软雅黑" pitchFamily="34" charset="-122"/>
            </a:endParaRPr>
          </a:p>
        </p:txBody>
      </p:sp>
      <p:sp>
        <p:nvSpPr>
          <p:cNvPr id="13" name="TextBox 12"/>
          <p:cNvSpPr txBox="1"/>
          <p:nvPr/>
        </p:nvSpPr>
        <p:spPr>
          <a:xfrm>
            <a:off x="3381364" y="2643182"/>
            <a:ext cx="5786478" cy="1950662"/>
          </a:xfrm>
          <a:prstGeom prst="rect">
            <a:avLst/>
          </a:prstGeom>
          <a:noFill/>
        </p:spPr>
        <p:txBody>
          <a:bodyPr wrap="square" rtlCol="0">
            <a:spAutoFit/>
          </a:bodyPr>
          <a:lstStyle/>
          <a:p>
            <a:pPr algn="ctr">
              <a:lnSpc>
                <a:spcPct val="200000"/>
              </a:lnSpc>
            </a:pPr>
            <a:r>
              <a:rPr lang="zh-CN" altLang="en-US" sz="1600" kern="0" smtClean="0">
                <a:solidFill>
                  <a:srgbClr val="000000"/>
                </a:solidFill>
                <a:latin typeface="微软雅黑" pitchFamily="34" charset="-122"/>
                <a:ea typeface="微软雅黑" pitchFamily="34" charset="-122"/>
              </a:rPr>
              <a:t>在十二五规划期：</a:t>
            </a:r>
            <a:endParaRPr lang="en-US" altLang="zh-CN" sz="1600" kern="0" dirty="0" smtClean="0">
              <a:solidFill>
                <a:srgbClr val="000000"/>
              </a:solidFill>
              <a:latin typeface="微软雅黑" pitchFamily="34" charset="-122"/>
              <a:ea typeface="微软雅黑" pitchFamily="34" charset="-122"/>
            </a:endParaRPr>
          </a:p>
          <a:p>
            <a:pPr algn="ctr">
              <a:lnSpc>
                <a:spcPct val="200000"/>
              </a:lnSpc>
            </a:pPr>
            <a:r>
              <a:rPr lang="zh-CN" altLang="en-US" sz="2400" b="1" kern="0" smtClean="0">
                <a:solidFill>
                  <a:srgbClr val="000000"/>
                </a:solidFill>
                <a:latin typeface="微软雅黑" pitchFamily="34" charset="-122"/>
                <a:ea typeface="微软雅黑" pitchFamily="34" charset="-122"/>
              </a:rPr>
              <a:t>巩固国内客车第一品牌、成为国际客车主流供应商</a:t>
            </a:r>
            <a:endParaRPr lang="zh-CN" altLang="en-US" sz="2400" b="1" kern="0" dirty="0" smtClean="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0E4C057-BBCE-4EDB-879B-95646D0D652D}" type="slidenum">
              <a:rPr lang="zh-CN" altLang="en-US">
                <a:solidFill>
                  <a:srgbClr val="000000"/>
                </a:solidFill>
              </a:rPr>
              <a:pPr/>
              <a:t>34</a:t>
            </a:fld>
            <a:endParaRPr lang="zh-CN" altLang="en-US">
              <a:solidFill>
                <a:srgbClr val="000000"/>
              </a:solidFill>
            </a:endParaRPr>
          </a:p>
        </p:txBody>
      </p:sp>
      <p:sp>
        <p:nvSpPr>
          <p:cNvPr id="355330" name="Rectangle 2"/>
          <p:cNvSpPr>
            <a:spLocks noGrp="1" noChangeArrowheads="1"/>
          </p:cNvSpPr>
          <p:nvPr>
            <p:ph type="title"/>
          </p:nvPr>
        </p:nvSpPr>
        <p:spPr>
          <a:xfrm>
            <a:off x="344488" y="1052736"/>
            <a:ext cx="9047825" cy="609600"/>
          </a:xfrm>
        </p:spPr>
        <p:txBody>
          <a:bodyPr/>
          <a:lstStyle/>
          <a:p>
            <a:r>
              <a:rPr lang="zh-CN" altLang="en-US" dirty="0"/>
              <a:t>愿景为什么是必须的？</a:t>
            </a:r>
          </a:p>
        </p:txBody>
      </p:sp>
      <p:sp>
        <p:nvSpPr>
          <p:cNvPr id="355337" name="Text Box 9"/>
          <p:cNvSpPr txBox="1">
            <a:spLocks noChangeArrowheads="1"/>
          </p:cNvSpPr>
          <p:nvPr/>
        </p:nvSpPr>
        <p:spPr bwMode="auto">
          <a:xfrm>
            <a:off x="630634" y="1712362"/>
            <a:ext cx="7778750" cy="4956998"/>
          </a:xfrm>
          <a:prstGeom prst="rect">
            <a:avLst/>
          </a:prstGeom>
          <a:noFill/>
          <a:ln w="6350">
            <a:noFill/>
            <a:miter lim="800000"/>
            <a:headEnd/>
            <a:tailEnd/>
          </a:ln>
          <a:effectLst/>
        </p:spPr>
        <p:txBody>
          <a:bodyPr lIns="0" tIns="0" rIns="0" bIns="0">
            <a:spAutoFit/>
          </a:bodyPr>
          <a:lstStyle/>
          <a:p>
            <a:pPr marL="223838" indent="-223838">
              <a:lnSpc>
                <a:spcPct val="110000"/>
              </a:lnSpc>
              <a:spcBef>
                <a:spcPct val="105000"/>
              </a:spcBef>
              <a:buFontTx/>
              <a:buChar char="•"/>
            </a:pPr>
            <a:r>
              <a:rPr kumimoji="1" lang="zh-CN" altLang="en-US" sz="2000" dirty="0">
                <a:solidFill>
                  <a:srgbClr val="000000"/>
                </a:solidFill>
              </a:rPr>
              <a:t>愿景增加了对成功进行系统化管理的可能性</a:t>
            </a:r>
          </a:p>
          <a:p>
            <a:pPr marL="223838" indent="-223838">
              <a:lnSpc>
                <a:spcPct val="110000"/>
              </a:lnSpc>
              <a:spcBef>
                <a:spcPct val="105000"/>
              </a:spcBef>
              <a:buFontTx/>
              <a:buChar char="•"/>
            </a:pPr>
            <a:r>
              <a:rPr kumimoji="1" lang="zh-CN" altLang="en-US" sz="2000" dirty="0">
                <a:solidFill>
                  <a:srgbClr val="000000"/>
                </a:solidFill>
              </a:rPr>
              <a:t>缺乏愿景，公司将依赖于</a:t>
            </a:r>
          </a:p>
          <a:p>
            <a:pPr marL="684213" lvl="1" indent="-227013">
              <a:lnSpc>
                <a:spcPct val="110000"/>
              </a:lnSpc>
              <a:spcBef>
                <a:spcPct val="105000"/>
              </a:spcBef>
              <a:buFontTx/>
              <a:buChar char="–"/>
            </a:pPr>
            <a:r>
              <a:rPr kumimoji="1" lang="zh-CN" altLang="en-US" sz="2000" dirty="0">
                <a:solidFill>
                  <a:srgbClr val="000000"/>
                </a:solidFill>
              </a:rPr>
              <a:t>高级和中级管理层中所有决策者良好的企业家技能</a:t>
            </a:r>
          </a:p>
          <a:p>
            <a:pPr marL="684213" lvl="1" indent="-227013">
              <a:lnSpc>
                <a:spcPct val="110000"/>
              </a:lnSpc>
              <a:spcBef>
                <a:spcPct val="105000"/>
              </a:spcBef>
              <a:buFontTx/>
              <a:buChar char="–"/>
            </a:pPr>
            <a:r>
              <a:rPr kumimoji="1" lang="zh-CN" altLang="en-US" sz="2000" dirty="0">
                <a:solidFill>
                  <a:srgbClr val="000000"/>
                </a:solidFill>
              </a:rPr>
              <a:t>机会主义，而不是系统的成功</a:t>
            </a:r>
          </a:p>
          <a:p>
            <a:pPr marL="223838" indent="-223838">
              <a:lnSpc>
                <a:spcPct val="110000"/>
              </a:lnSpc>
              <a:spcBef>
                <a:spcPct val="105000"/>
              </a:spcBef>
              <a:buFontTx/>
              <a:buChar char="•"/>
            </a:pPr>
            <a:r>
              <a:rPr kumimoji="1" lang="zh-CN" altLang="en-US" sz="2000" dirty="0">
                <a:solidFill>
                  <a:srgbClr val="000000"/>
                </a:solidFill>
              </a:rPr>
              <a:t>愿景十分广泛，但提供了强大的指导方针：</a:t>
            </a:r>
          </a:p>
          <a:p>
            <a:pPr marL="684213" lvl="1" indent="-227013">
              <a:lnSpc>
                <a:spcPct val="110000"/>
              </a:lnSpc>
              <a:spcBef>
                <a:spcPct val="105000"/>
              </a:spcBef>
              <a:buFontTx/>
              <a:buChar char="–"/>
            </a:pPr>
            <a:r>
              <a:rPr kumimoji="1" lang="zh-CN" altLang="en-US" sz="2000" dirty="0">
                <a:solidFill>
                  <a:srgbClr val="000000"/>
                </a:solidFill>
              </a:rPr>
              <a:t>重要决策的“石蕊”试验</a:t>
            </a:r>
            <a:r>
              <a:rPr kumimoji="1" lang="zh-CN" altLang="en-US" sz="2000" dirty="0" smtClean="0">
                <a:solidFill>
                  <a:srgbClr val="000000"/>
                </a:solidFill>
              </a:rPr>
              <a:t>：所有决策</a:t>
            </a:r>
            <a:r>
              <a:rPr kumimoji="1" lang="zh-CN" altLang="en-US" sz="2000" dirty="0">
                <a:solidFill>
                  <a:srgbClr val="000000"/>
                </a:solidFill>
              </a:rPr>
              <a:t>都必须“与愿景保持一致”(“愿景相容性”)</a:t>
            </a:r>
          </a:p>
          <a:p>
            <a:pPr marL="684213" lvl="1" indent="-227013">
              <a:lnSpc>
                <a:spcPct val="110000"/>
              </a:lnSpc>
              <a:spcBef>
                <a:spcPct val="105000"/>
              </a:spcBef>
              <a:buFontTx/>
              <a:buChar char="–"/>
            </a:pPr>
            <a:r>
              <a:rPr kumimoji="1" lang="zh-CN" altLang="en-US" sz="2000" dirty="0">
                <a:solidFill>
                  <a:srgbClr val="000000"/>
                </a:solidFill>
              </a:rPr>
              <a:t>主动性的新推动力：经理人员时刻被激励去问自己：“为增强本部门业务与公司愿景的适应性，我所做的已经足够了吗？”</a:t>
            </a:r>
          </a:p>
        </p:txBody>
      </p:sp>
    </p:spTree>
  </p:cSld>
  <p:clrMapOvr>
    <a:masterClrMapping/>
  </p:clrMapOvr>
  <p:transition spd="slow">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30E4C057-BBCE-4EDB-879B-95646D0D652D}" type="slidenum">
              <a:rPr lang="zh-CN" altLang="en-US">
                <a:solidFill>
                  <a:srgbClr val="000000"/>
                </a:solidFill>
              </a:rPr>
              <a:pPr/>
              <a:t>35</a:t>
            </a:fld>
            <a:endParaRPr lang="zh-CN" altLang="en-US">
              <a:solidFill>
                <a:srgbClr val="000000"/>
              </a:solidFill>
            </a:endParaRPr>
          </a:p>
        </p:txBody>
      </p:sp>
      <p:sp>
        <p:nvSpPr>
          <p:cNvPr id="355330" name="Rectangle 2"/>
          <p:cNvSpPr>
            <a:spLocks noGrp="1" noChangeArrowheads="1"/>
          </p:cNvSpPr>
          <p:nvPr>
            <p:ph type="title"/>
          </p:nvPr>
        </p:nvSpPr>
        <p:spPr>
          <a:xfrm>
            <a:off x="344488" y="1052736"/>
            <a:ext cx="9047825" cy="609600"/>
          </a:xfrm>
        </p:spPr>
        <p:txBody>
          <a:bodyPr/>
          <a:lstStyle/>
          <a:p>
            <a:r>
              <a:rPr lang="zh-CN" altLang="en-US" dirty="0" smtClean="0"/>
              <a:t>愿景解读常见问题</a:t>
            </a:r>
            <a:endParaRPr lang="zh-CN" altLang="en-US" dirty="0"/>
          </a:p>
        </p:txBody>
      </p:sp>
      <p:sp>
        <p:nvSpPr>
          <p:cNvPr id="355337" name="Text Box 9"/>
          <p:cNvSpPr txBox="1">
            <a:spLocks noChangeArrowheads="1"/>
          </p:cNvSpPr>
          <p:nvPr/>
        </p:nvSpPr>
        <p:spPr bwMode="auto">
          <a:xfrm>
            <a:off x="630634" y="1712362"/>
            <a:ext cx="7778750" cy="371384"/>
          </a:xfrm>
          <a:prstGeom prst="rect">
            <a:avLst/>
          </a:prstGeom>
          <a:noFill/>
          <a:ln w="6350">
            <a:noFill/>
            <a:miter lim="800000"/>
            <a:headEnd/>
            <a:tailEnd/>
          </a:ln>
          <a:effectLst/>
        </p:spPr>
        <p:txBody>
          <a:bodyPr lIns="0" tIns="0" rIns="0" bIns="0">
            <a:spAutoFit/>
          </a:bodyPr>
          <a:lstStyle/>
          <a:p>
            <a:pPr marL="223838" indent="-223838">
              <a:lnSpc>
                <a:spcPct val="110000"/>
              </a:lnSpc>
              <a:spcBef>
                <a:spcPct val="105000"/>
              </a:spcBef>
              <a:buFontTx/>
              <a:buChar char="•"/>
            </a:pPr>
            <a:r>
              <a:rPr kumimoji="1" lang="zh-CN" altLang="en-US" sz="2400" b="1" dirty="0" smtClean="0">
                <a:solidFill>
                  <a:srgbClr val="000000"/>
                </a:solidFill>
              </a:rPr>
              <a:t>片面强调某一个方面</a:t>
            </a:r>
            <a:endParaRPr kumimoji="1" lang="zh-CN" altLang="en-US" sz="2400" b="1" dirty="0">
              <a:solidFill>
                <a:srgbClr val="000000"/>
              </a:solidFill>
            </a:endParaRPr>
          </a:p>
        </p:txBody>
      </p:sp>
      <p:sp>
        <p:nvSpPr>
          <p:cNvPr id="7" name="TextBox 6"/>
          <p:cNvSpPr txBox="1"/>
          <p:nvPr/>
        </p:nvSpPr>
        <p:spPr>
          <a:xfrm>
            <a:off x="881034" y="2285992"/>
            <a:ext cx="8143932" cy="646331"/>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例如海外在解读“国际主流供应商”时，片面解读为“销量、占有率”，而没有考虑市场定位、实现路径。</a:t>
            </a:r>
            <a:endParaRPr lang="zh-CN" altLang="en-US" dirty="0">
              <a:latin typeface="微软雅黑" pitchFamily="34" charset="-122"/>
              <a:ea typeface="微软雅黑" pitchFamily="34" charset="-122"/>
            </a:endParaRPr>
          </a:p>
        </p:txBody>
      </p:sp>
      <p:sp>
        <p:nvSpPr>
          <p:cNvPr id="8" name="Text Box 9"/>
          <p:cNvSpPr txBox="1">
            <a:spLocks noChangeArrowheads="1"/>
          </p:cNvSpPr>
          <p:nvPr/>
        </p:nvSpPr>
        <p:spPr bwMode="auto">
          <a:xfrm>
            <a:off x="666720" y="2986178"/>
            <a:ext cx="7778750" cy="371384"/>
          </a:xfrm>
          <a:prstGeom prst="rect">
            <a:avLst/>
          </a:prstGeom>
          <a:noFill/>
          <a:ln w="6350">
            <a:noFill/>
            <a:miter lim="800000"/>
            <a:headEnd/>
            <a:tailEnd/>
          </a:ln>
          <a:effectLst/>
        </p:spPr>
        <p:txBody>
          <a:bodyPr lIns="0" tIns="0" rIns="0" bIns="0">
            <a:spAutoFit/>
          </a:bodyPr>
          <a:lstStyle/>
          <a:p>
            <a:pPr marL="223838" indent="-223838">
              <a:lnSpc>
                <a:spcPct val="110000"/>
              </a:lnSpc>
              <a:spcBef>
                <a:spcPct val="105000"/>
              </a:spcBef>
              <a:buFontTx/>
              <a:buChar char="•"/>
            </a:pPr>
            <a:r>
              <a:rPr kumimoji="1" lang="zh-CN" altLang="en-US" sz="2400" b="1" dirty="0" smtClean="0">
                <a:solidFill>
                  <a:srgbClr val="000000"/>
                </a:solidFill>
              </a:rPr>
              <a:t>生搬硬套，缺乏思考</a:t>
            </a:r>
            <a:endParaRPr kumimoji="1" lang="zh-CN" altLang="en-US" sz="2400" b="1" dirty="0">
              <a:solidFill>
                <a:srgbClr val="000000"/>
              </a:solidFill>
            </a:endParaRPr>
          </a:p>
        </p:txBody>
      </p:sp>
      <p:sp>
        <p:nvSpPr>
          <p:cNvPr id="9" name="TextBox 8"/>
          <p:cNvSpPr txBox="1"/>
          <p:nvPr/>
        </p:nvSpPr>
        <p:spPr>
          <a:xfrm>
            <a:off x="881034" y="3429000"/>
            <a:ext cx="8143932" cy="646331"/>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例如专用车、二手车部等一些独立业务的公司，在制定愿景的时候直接套用客车的愿景，只把主体改掉</a:t>
            </a:r>
            <a:endParaRPr lang="zh-CN" altLang="en-US" dirty="0">
              <a:latin typeface="微软雅黑" pitchFamily="34" charset="-122"/>
              <a:ea typeface="微软雅黑" pitchFamily="34" charset="-122"/>
            </a:endParaRPr>
          </a:p>
        </p:txBody>
      </p:sp>
      <p:sp>
        <p:nvSpPr>
          <p:cNvPr id="10" name="Text Box 9"/>
          <p:cNvSpPr txBox="1">
            <a:spLocks noChangeArrowheads="1"/>
          </p:cNvSpPr>
          <p:nvPr/>
        </p:nvSpPr>
        <p:spPr bwMode="auto">
          <a:xfrm>
            <a:off x="738158" y="4143380"/>
            <a:ext cx="7778750" cy="371384"/>
          </a:xfrm>
          <a:prstGeom prst="rect">
            <a:avLst/>
          </a:prstGeom>
          <a:noFill/>
          <a:ln w="6350">
            <a:noFill/>
            <a:miter lim="800000"/>
            <a:headEnd/>
            <a:tailEnd/>
          </a:ln>
          <a:effectLst/>
        </p:spPr>
        <p:txBody>
          <a:bodyPr lIns="0" tIns="0" rIns="0" bIns="0">
            <a:spAutoFit/>
          </a:bodyPr>
          <a:lstStyle/>
          <a:p>
            <a:pPr marL="223838" indent="-223838">
              <a:lnSpc>
                <a:spcPct val="110000"/>
              </a:lnSpc>
              <a:spcBef>
                <a:spcPct val="105000"/>
              </a:spcBef>
              <a:buFontTx/>
              <a:buChar char="•"/>
            </a:pPr>
            <a:r>
              <a:rPr kumimoji="1" lang="zh-CN" altLang="en-US" sz="2400" b="1" dirty="0" smtClean="0">
                <a:solidFill>
                  <a:srgbClr val="000000"/>
                </a:solidFill>
              </a:rPr>
              <a:t>缺乏逻辑，颗粒度有大有小</a:t>
            </a:r>
            <a:endParaRPr kumimoji="1" lang="zh-CN" altLang="en-US" sz="2400" b="1" dirty="0">
              <a:solidFill>
                <a:srgbClr val="000000"/>
              </a:solidFill>
            </a:endParaRPr>
          </a:p>
        </p:txBody>
      </p:sp>
    </p:spTree>
  </p:cSld>
  <p:clrMapOvr>
    <a:masterClrMapping/>
  </p:clrMapOvr>
  <p:transition spd="slow">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案例分析</a:t>
            </a:r>
            <a:r>
              <a:rPr lang="en-US" altLang="zh-CN" sz="2200" b="1" kern="0" dirty="0" smtClean="0">
                <a:latin typeface="微软雅黑" pitchFamily="34" charset="-122"/>
                <a:ea typeface="微软雅黑" pitchFamily="34" charset="-122"/>
              </a:rPr>
              <a:t>-1</a:t>
            </a:r>
            <a:r>
              <a:rPr lang="zh-CN" altLang="en-US" sz="2200" b="1" kern="0" dirty="0" smtClean="0">
                <a:latin typeface="微软雅黑" pitchFamily="34" charset="-122"/>
                <a:ea typeface="微软雅黑" pitchFamily="34" charset="-122"/>
              </a:rPr>
              <a:t>技术体系</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36</a:t>
            </a:fld>
            <a:endParaRPr lang="zh-CN" altLang="en-US" dirty="0">
              <a:latin typeface="微软雅黑" pitchFamily="34" charset="-122"/>
              <a:ea typeface="微软雅黑" pitchFamily="34" charset="-122"/>
            </a:endParaRPr>
          </a:p>
        </p:txBody>
      </p:sp>
      <p:sp>
        <p:nvSpPr>
          <p:cNvPr id="15" name="矩形 14"/>
          <p:cNvSpPr/>
          <p:nvPr/>
        </p:nvSpPr>
        <p:spPr>
          <a:xfrm>
            <a:off x="560512" y="1556792"/>
            <a:ext cx="8712968" cy="3782895"/>
          </a:xfrm>
          <a:prstGeom prst="rect">
            <a:avLst/>
          </a:prstGeom>
        </p:spPr>
        <p:txBody>
          <a:bodyPr wrap="square">
            <a:spAutoFit/>
          </a:bodyPr>
          <a:lstStyle/>
          <a:p>
            <a:pPr marL="342900" indent="-342900" defTabSz="2085975">
              <a:lnSpc>
                <a:spcPct val="150000"/>
              </a:lnSpc>
              <a:buFont typeface="Wingdings" pitchFamily="2" charset="2"/>
              <a:buChar char="p"/>
              <a:defRPr/>
            </a:pPr>
            <a:r>
              <a:rPr kumimoji="1" lang="zh-CN" altLang="en-US" dirty="0" smtClean="0">
                <a:latin typeface="微软雅黑" pitchFamily="34" charset="-122"/>
                <a:ea typeface="微软雅黑" pitchFamily="34" charset="-122"/>
              </a:rPr>
              <a:t>产品：实现中低端产品竞争力全面提升，领先国内竞争对手，并形成产品的规模化销售；实现中高端产品突破，与国际竞争对手在产品品质、性能上基本拉平</a:t>
            </a:r>
            <a:endParaRPr kumimoji="1" lang="en-US" altLang="zh-CN" dirty="0" smtClean="0">
              <a:latin typeface="微软雅黑" pitchFamily="34" charset="-122"/>
              <a:ea typeface="微软雅黑" pitchFamily="34" charset="-122"/>
            </a:endParaRPr>
          </a:p>
          <a:p>
            <a:pPr marL="342900" indent="-342900" defTabSz="2085975">
              <a:lnSpc>
                <a:spcPct val="150000"/>
              </a:lnSpc>
              <a:buFont typeface="Wingdings" pitchFamily="2" charset="2"/>
              <a:buChar char="p"/>
              <a:defRPr/>
            </a:pPr>
            <a:r>
              <a:rPr kumimoji="1" lang="zh-CN" altLang="en-US" dirty="0" smtClean="0">
                <a:latin typeface="微软雅黑" pitchFamily="34" charset="-122"/>
                <a:ea typeface="微软雅黑" pitchFamily="34" charset="-122"/>
              </a:rPr>
              <a:t>技术：形成储备、研究、应用的合理布局，实现创新成果持续领先竞争对手</a:t>
            </a:r>
            <a:r>
              <a:rPr kumimoji="1" lang="en-US" altLang="zh-CN" dirty="0" smtClean="0">
                <a:latin typeface="微软雅黑" pitchFamily="34" charset="-122"/>
                <a:ea typeface="微软雅黑" pitchFamily="34" charset="-122"/>
              </a:rPr>
              <a:t>2~3</a:t>
            </a:r>
            <a:r>
              <a:rPr kumimoji="1" lang="zh-CN" altLang="en-US" dirty="0" smtClean="0">
                <a:latin typeface="微软雅黑" pitchFamily="34" charset="-122"/>
                <a:ea typeface="微软雅黑" pitchFamily="34" charset="-122"/>
              </a:rPr>
              <a:t>年，并表现在产品性能、结构和创新溢价上，同时电子化、智能化、新能源方面牢固的占领制高点</a:t>
            </a:r>
            <a:endParaRPr kumimoji="1" lang="en-US" altLang="zh-CN" dirty="0" smtClean="0">
              <a:latin typeface="微软雅黑" pitchFamily="34" charset="-122"/>
              <a:ea typeface="微软雅黑" pitchFamily="34" charset="-122"/>
            </a:endParaRPr>
          </a:p>
          <a:p>
            <a:pPr marL="342900" indent="-342900" defTabSz="2085975">
              <a:lnSpc>
                <a:spcPct val="150000"/>
              </a:lnSpc>
              <a:buFont typeface="Wingdings" pitchFamily="2" charset="2"/>
              <a:buChar char="p"/>
              <a:defRPr/>
            </a:pPr>
            <a:r>
              <a:rPr kumimoji="1" lang="zh-CN" altLang="en-US" dirty="0" smtClean="0">
                <a:latin typeface="微软雅黑" pitchFamily="34" charset="-122"/>
                <a:ea typeface="微软雅黑" pitchFamily="34" charset="-122"/>
              </a:rPr>
              <a:t>工艺：机械化、自动化接近乘用车水平，形成制造的高效率和装配的高质量、精细化</a:t>
            </a:r>
            <a:endParaRPr kumimoji="1" lang="en-US" altLang="zh-CN" dirty="0" smtClean="0">
              <a:latin typeface="微软雅黑" pitchFamily="34" charset="-122"/>
              <a:ea typeface="微软雅黑" pitchFamily="34" charset="-122"/>
            </a:endParaRPr>
          </a:p>
          <a:p>
            <a:pPr marL="342900" indent="-342900" defTabSz="2085975">
              <a:lnSpc>
                <a:spcPct val="150000"/>
              </a:lnSpc>
              <a:buFont typeface="Wingdings" pitchFamily="2" charset="2"/>
              <a:buChar char="p"/>
              <a:defRPr/>
            </a:pPr>
            <a:r>
              <a:rPr kumimoji="1" lang="zh-CN" altLang="en-US" dirty="0" smtClean="0">
                <a:latin typeface="微软雅黑" pitchFamily="34" charset="-122"/>
                <a:ea typeface="微软雅黑" pitchFamily="34" charset="-122"/>
              </a:rPr>
              <a:t>管理：体系化的研发管理、</a:t>
            </a:r>
            <a:r>
              <a:rPr lang="zh-CN" altLang="en-US" dirty="0" smtClean="0">
                <a:latin typeface="微软雅黑" pitchFamily="34" charset="-122"/>
                <a:ea typeface="微软雅黑" pitchFamily="34" charset="-122"/>
              </a:rPr>
              <a:t>超强凝聚力的创新团队、有成就感的员工发展平台，不断获取、保留、激励和发展人才，以驱动创新、增长和质量提升</a:t>
            </a:r>
            <a:endParaRPr kumimoji="1" lang="en-US" altLang="zh-CN" dirty="0">
              <a:latin typeface="微软雅黑" pitchFamily="34" charset="-122"/>
              <a:ea typeface="微软雅黑" pitchFamily="34" charset="-122"/>
            </a:endParaRPr>
          </a:p>
        </p:txBody>
      </p:sp>
      <p:sp>
        <p:nvSpPr>
          <p:cNvPr id="17" name="TextBox 16"/>
          <p:cNvSpPr txBox="1"/>
          <p:nvPr/>
        </p:nvSpPr>
        <p:spPr>
          <a:xfrm>
            <a:off x="560512" y="5258524"/>
            <a:ext cx="9001000" cy="1338828"/>
          </a:xfrm>
          <a:prstGeom prst="rect">
            <a:avLst/>
          </a:prstGeom>
          <a:noFill/>
        </p:spPr>
        <p:txBody>
          <a:bodyPr wrap="square" rtlCol="0">
            <a:spAutoFit/>
          </a:bodyPr>
          <a:lstStyle/>
          <a:p>
            <a:pPr>
              <a:lnSpc>
                <a:spcPct val="150000"/>
              </a:lnSpc>
            </a:pPr>
            <a:r>
              <a:rPr lang="zh-CN" altLang="en-US" smtClean="0">
                <a:latin typeface="微软雅黑" pitchFamily="34" charset="-122"/>
                <a:ea typeface="微软雅黑" pitchFamily="34" charset="-122"/>
              </a:rPr>
              <a:t>分析：</a:t>
            </a:r>
            <a:endParaRPr lang="en-US" altLang="zh-CN" dirty="0" smtClean="0">
              <a:latin typeface="微软雅黑" pitchFamily="34" charset="-122"/>
              <a:ea typeface="微软雅黑" pitchFamily="34" charset="-122"/>
            </a:endParaRPr>
          </a:p>
          <a:p>
            <a:pPr>
              <a:lnSpc>
                <a:spcPct val="150000"/>
              </a:lnSpc>
            </a:pP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、符</a:t>
            </a:r>
            <a:r>
              <a:rPr lang="zh-CN" altLang="en-US" dirty="0" smtClean="0">
                <a:latin typeface="微软雅黑" pitchFamily="34" charset="-122"/>
                <a:ea typeface="微软雅黑" pitchFamily="34" charset="-122"/>
              </a:rPr>
              <a:t>合“场景化”的描述方式</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、内容过于繁杂，事无巨细</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各体系普遍存在的共性问题</a:t>
            </a:r>
            <a:r>
              <a:rPr lang="en-US" altLang="zh-CN" dirty="0" smtClean="0">
                <a:latin typeface="微软雅黑" pitchFamily="34" charset="-122"/>
                <a:ea typeface="微软雅黑" pitchFamily="34" charset="-122"/>
              </a:rPr>
              <a:t>)</a:t>
            </a:r>
          </a:p>
        </p:txBody>
      </p:sp>
    </p:spTree>
    <p:extLst>
      <p:ext uri="{BB962C8B-B14F-4D97-AF65-F5344CB8AC3E}">
        <p14:creationId xmlns:p14="http://schemas.microsoft.com/office/powerpoint/2010/main" xmlns="" val="8091094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 calcmode="lin" valueType="num">
                                      <p:cBhvr additive="base">
                                        <p:cTn id="1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 calcmode="lin" valueType="num">
                                      <p:cBhvr additive="base">
                                        <p:cTn id="15"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案例分析</a:t>
            </a:r>
            <a:r>
              <a:rPr lang="en-US" altLang="zh-CN" sz="2200" b="1" kern="0" dirty="0" smtClean="0">
                <a:latin typeface="微软雅黑" pitchFamily="34" charset="-122"/>
                <a:ea typeface="微软雅黑" pitchFamily="34" charset="-122"/>
              </a:rPr>
              <a:t>-2</a:t>
            </a:r>
            <a:r>
              <a:rPr lang="zh-CN" altLang="en-US" sz="2200" b="1" kern="0" dirty="0" smtClean="0">
                <a:latin typeface="微软雅黑" pitchFamily="34" charset="-122"/>
                <a:ea typeface="微软雅黑" pitchFamily="34" charset="-122"/>
              </a:rPr>
              <a:t>生产体系</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37</a:t>
            </a:fld>
            <a:endParaRPr lang="zh-CN" altLang="en-US" dirty="0">
              <a:latin typeface="微软雅黑" pitchFamily="34" charset="-122"/>
              <a:ea typeface="微软雅黑" pitchFamily="34" charset="-122"/>
            </a:endParaRPr>
          </a:p>
        </p:txBody>
      </p:sp>
      <p:sp>
        <p:nvSpPr>
          <p:cNvPr id="15" name="矩形 14"/>
          <p:cNvSpPr/>
          <p:nvPr/>
        </p:nvSpPr>
        <p:spPr>
          <a:xfrm>
            <a:off x="560512" y="1556792"/>
            <a:ext cx="8712968" cy="3416320"/>
          </a:xfrm>
          <a:prstGeom prst="rect">
            <a:avLst/>
          </a:prstGeom>
        </p:spPr>
        <p:txBody>
          <a:bodyPr wrap="square">
            <a:spAutoFit/>
          </a:bodyPr>
          <a:lstStyle/>
          <a:p>
            <a:pPr marL="342900" indent="-342900" defTabSz="2085975">
              <a:lnSpc>
                <a:spcPct val="200000"/>
              </a:lnSpc>
              <a:defRPr/>
            </a:pPr>
            <a:r>
              <a:rPr kumimoji="1" lang="zh-CN" altLang="en-US" dirty="0" smtClean="0">
                <a:latin typeface="微软雅黑" pitchFamily="34" charset="-122"/>
                <a:ea typeface="微软雅黑" pitchFamily="34" charset="-122"/>
              </a:rPr>
              <a:t>到</a:t>
            </a:r>
            <a:r>
              <a:rPr kumimoji="1" lang="en-US" altLang="zh-CN" dirty="0" smtClean="0">
                <a:latin typeface="微软雅黑" pitchFamily="34" charset="-122"/>
                <a:ea typeface="微软雅黑" pitchFamily="34" charset="-122"/>
              </a:rPr>
              <a:t>2016</a:t>
            </a:r>
            <a:r>
              <a:rPr kumimoji="1" lang="zh-CN" altLang="en-US" dirty="0" smtClean="0">
                <a:latin typeface="微软雅黑" pitchFamily="34" charset="-122"/>
                <a:ea typeface="微软雅黑" pitchFamily="34" charset="-122"/>
              </a:rPr>
              <a:t>年本体系将在：</a:t>
            </a:r>
          </a:p>
          <a:p>
            <a:pPr marL="342900" indent="-342900" defTabSz="2085975">
              <a:lnSpc>
                <a:spcPct val="200000"/>
              </a:lnSpc>
              <a:buFont typeface="Wingdings" pitchFamily="2" charset="2"/>
              <a:buChar char="p"/>
              <a:defRPr/>
            </a:pPr>
            <a:r>
              <a:rPr kumimoji="1" lang="zh-CN" altLang="en-US" smtClean="0">
                <a:latin typeface="微软雅黑" pitchFamily="34" charset="-122"/>
                <a:ea typeface="微软雅黑" pitchFamily="34" charset="-122"/>
              </a:rPr>
              <a:t>产</a:t>
            </a:r>
            <a:r>
              <a:rPr kumimoji="1" lang="zh-CN" altLang="en-US" dirty="0" smtClean="0">
                <a:latin typeface="微软雅黑" pitchFamily="34" charset="-122"/>
                <a:ea typeface="微软雅黑" pitchFamily="34" charset="-122"/>
              </a:rPr>
              <a:t>品表现：实现高端产品突破，中低端产品的表现与竞争对手拉开差距；</a:t>
            </a:r>
          </a:p>
          <a:p>
            <a:pPr marL="342900" indent="-342900" defTabSz="2085975">
              <a:lnSpc>
                <a:spcPct val="200000"/>
              </a:lnSpc>
              <a:buFont typeface="Wingdings" pitchFamily="2" charset="2"/>
              <a:buChar char="p"/>
              <a:defRPr/>
            </a:pPr>
            <a:r>
              <a:rPr kumimoji="1" lang="zh-CN" altLang="en-US" smtClean="0">
                <a:latin typeface="微软雅黑" pitchFamily="34" charset="-122"/>
                <a:ea typeface="微软雅黑" pitchFamily="34" charset="-122"/>
              </a:rPr>
              <a:t>核</a:t>
            </a:r>
            <a:r>
              <a:rPr kumimoji="1" lang="zh-CN" altLang="en-US" dirty="0" smtClean="0">
                <a:latin typeface="微软雅黑" pitchFamily="34" charset="-122"/>
                <a:ea typeface="微软雅黑" pitchFamily="34" charset="-122"/>
              </a:rPr>
              <a:t>心业务：制造过程质量、生产效率、成本、准时交付四大核心业务达到国际先进水平，初步向乘用车制造过程看齐；</a:t>
            </a:r>
          </a:p>
          <a:p>
            <a:pPr marL="342900" indent="-342900" defTabSz="2085975">
              <a:lnSpc>
                <a:spcPct val="200000"/>
              </a:lnSpc>
              <a:buFont typeface="Wingdings" pitchFamily="2" charset="2"/>
              <a:buChar char="p"/>
              <a:defRPr/>
            </a:pPr>
            <a:r>
              <a:rPr kumimoji="1" lang="zh-CN" altLang="en-US" smtClean="0">
                <a:latin typeface="微软雅黑" pitchFamily="34" charset="-122"/>
                <a:ea typeface="微软雅黑" pitchFamily="34" charset="-122"/>
              </a:rPr>
              <a:t>组</a:t>
            </a:r>
            <a:r>
              <a:rPr kumimoji="1" lang="zh-CN" altLang="en-US" dirty="0" smtClean="0">
                <a:latin typeface="微软雅黑" pitchFamily="34" charset="-122"/>
                <a:ea typeface="微软雅黑" pitchFamily="34" charset="-122"/>
              </a:rPr>
              <a:t>织能力：组织自主高效运转，员工具有“主人翁”精神，有能力和意愿开展工作、发现并改进问题。</a:t>
            </a:r>
          </a:p>
        </p:txBody>
      </p:sp>
      <p:sp>
        <p:nvSpPr>
          <p:cNvPr id="17" name="TextBox 16"/>
          <p:cNvSpPr txBox="1"/>
          <p:nvPr/>
        </p:nvSpPr>
        <p:spPr>
          <a:xfrm>
            <a:off x="560512" y="4869160"/>
            <a:ext cx="9001000" cy="1754326"/>
          </a:xfrm>
          <a:prstGeom prst="rect">
            <a:avLst/>
          </a:prstGeom>
          <a:noFill/>
        </p:spPr>
        <p:txBody>
          <a:bodyPr wrap="square" rtlCol="0">
            <a:spAutoFit/>
          </a:bodyPr>
          <a:lstStyle/>
          <a:p>
            <a:pPr>
              <a:lnSpc>
                <a:spcPct val="150000"/>
              </a:lnSpc>
            </a:pPr>
            <a:r>
              <a:rPr lang="zh-CN" altLang="en-US" smtClean="0">
                <a:latin typeface="微软雅黑" pitchFamily="34" charset="-122"/>
                <a:ea typeface="微软雅黑" pitchFamily="34" charset="-122"/>
              </a:rPr>
              <a:t>分析</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、产品表现的描述过于</a:t>
            </a:r>
            <a:r>
              <a:rPr lang="zh-CN" altLang="en-US" smtClean="0">
                <a:latin typeface="微软雅黑" pitchFamily="34" charset="-122"/>
                <a:ea typeface="微软雅黑" pitchFamily="34" charset="-122"/>
              </a:rPr>
              <a:t>宽泛，没聚焦本职。</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、核心业务方面描述</a:t>
            </a:r>
            <a:r>
              <a:rPr lang="zh-CN" altLang="en-US" smtClean="0">
                <a:latin typeface="微软雅黑" pitchFamily="34" charset="-122"/>
                <a:ea typeface="微软雅黑" pitchFamily="34" charset="-122"/>
              </a:rPr>
              <a:t>较好。</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、组织能力描述的内容片面，较</a:t>
            </a:r>
            <a:r>
              <a:rPr lang="zh-CN" altLang="en-US" smtClean="0">
                <a:latin typeface="微软雅黑" pitchFamily="34" charset="-122"/>
                <a:ea typeface="微软雅黑" pitchFamily="34" charset="-122"/>
              </a:rPr>
              <a:t>微观，难以衡量。</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8270319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 calcmode="lin" valueType="num">
                                      <p:cBhvr additive="base">
                                        <p:cTn id="1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 calcmode="lin" valueType="num">
                                      <p:cBhvr additive="base">
                                        <p:cTn id="15"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 calcmode="lin" valueType="num">
                                      <p:cBhvr additive="base">
                                        <p:cTn id="19"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案例分析</a:t>
            </a:r>
            <a:r>
              <a:rPr lang="en-US" altLang="zh-CN" sz="2200" b="1" kern="0" dirty="0" smtClean="0">
                <a:latin typeface="微软雅黑" pitchFamily="34" charset="-122"/>
                <a:ea typeface="微软雅黑" pitchFamily="34" charset="-122"/>
              </a:rPr>
              <a:t>-3</a:t>
            </a:r>
            <a:r>
              <a:rPr lang="zh-CN" altLang="en-US" sz="2200" b="1" kern="0" dirty="0" smtClean="0">
                <a:latin typeface="微软雅黑" pitchFamily="34" charset="-122"/>
                <a:ea typeface="微软雅黑" pitchFamily="34" charset="-122"/>
              </a:rPr>
              <a:t>后勤体系</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38</a:t>
            </a:fld>
            <a:endParaRPr lang="zh-CN" altLang="en-US" dirty="0">
              <a:latin typeface="微软雅黑" pitchFamily="34" charset="-122"/>
              <a:ea typeface="微软雅黑" pitchFamily="34" charset="-122"/>
            </a:endParaRPr>
          </a:p>
        </p:txBody>
      </p:sp>
      <p:sp>
        <p:nvSpPr>
          <p:cNvPr id="15" name="矩形 14"/>
          <p:cNvSpPr/>
          <p:nvPr/>
        </p:nvSpPr>
        <p:spPr>
          <a:xfrm>
            <a:off x="560512" y="2132856"/>
            <a:ext cx="8712968" cy="2778774"/>
          </a:xfrm>
          <a:prstGeom prst="rect">
            <a:avLst/>
          </a:prstGeom>
        </p:spPr>
        <p:txBody>
          <a:bodyPr wrap="square">
            <a:spAutoFit/>
          </a:bodyPr>
          <a:lstStyle/>
          <a:p>
            <a:pPr marL="342900" indent="-342900" defTabSz="2085975">
              <a:lnSpc>
                <a:spcPct val="200000"/>
              </a:lnSpc>
              <a:defRPr/>
            </a:pPr>
            <a:r>
              <a:rPr kumimoji="1" lang="zh-CN" altLang="en-US" b="1" dirty="0" smtClean="0">
                <a:latin typeface="微软雅黑" pitchFamily="34" charset="-122"/>
                <a:ea typeface="微软雅黑" pitchFamily="34" charset="-122"/>
              </a:rPr>
              <a:t>到</a:t>
            </a:r>
            <a:r>
              <a:rPr kumimoji="1" lang="en-US" altLang="zh-CN" b="1" dirty="0" smtClean="0">
                <a:latin typeface="微软雅黑" pitchFamily="34" charset="-122"/>
                <a:ea typeface="微软雅黑" pitchFamily="34" charset="-122"/>
              </a:rPr>
              <a:t>2016</a:t>
            </a:r>
            <a:r>
              <a:rPr kumimoji="1" lang="zh-CN" altLang="en-US" b="1" dirty="0" smtClean="0">
                <a:latin typeface="微软雅黑" pitchFamily="34" charset="-122"/>
                <a:ea typeface="微软雅黑" pitchFamily="34" charset="-122"/>
              </a:rPr>
              <a:t>年本体系将成为国内汽车制造业内一流的后勤保障体系。</a:t>
            </a:r>
          </a:p>
          <a:p>
            <a:pPr marL="342900" indent="-342900" defTabSz="2085975">
              <a:lnSpc>
                <a:spcPct val="200000"/>
              </a:lnSpc>
              <a:defRPr/>
            </a:pPr>
            <a:r>
              <a:rPr kumimoji="1" lang="zh-CN" altLang="en-US" dirty="0" smtClean="0">
                <a:latin typeface="微软雅黑" pitchFamily="34" charset="-122"/>
                <a:ea typeface="微软雅黑" pitchFamily="34" charset="-122"/>
              </a:rPr>
              <a:t>对内：让宇通的每一位员工及客户都能享受到规范专业、安全健康、高效便捷的后勤保障服务。</a:t>
            </a:r>
          </a:p>
          <a:p>
            <a:pPr marL="342900" indent="-342900" defTabSz="2085975">
              <a:lnSpc>
                <a:spcPct val="200000"/>
              </a:lnSpc>
              <a:defRPr/>
            </a:pPr>
            <a:r>
              <a:rPr kumimoji="1" lang="zh-CN" altLang="en-US" dirty="0" smtClean="0">
                <a:latin typeface="微软雅黑" pitchFamily="34" charset="-122"/>
                <a:ea typeface="微软雅黑" pitchFamily="34" charset="-122"/>
              </a:rPr>
              <a:t>对外：能提供多元化的增值服务业务，新业务要有对外竞争力，盈利能力高于行业平均水平。增值服务业务复合增长率超过</a:t>
            </a:r>
            <a:r>
              <a:rPr kumimoji="1" lang="en-US" altLang="zh-CN" dirty="0" smtClean="0">
                <a:latin typeface="微软雅黑" pitchFamily="34" charset="-122"/>
                <a:ea typeface="微软雅黑" pitchFamily="34" charset="-122"/>
              </a:rPr>
              <a:t>20% </a:t>
            </a:r>
            <a:r>
              <a:rPr kumimoji="1" lang="zh-CN" altLang="en-US" dirty="0" smtClean="0">
                <a:latin typeface="微软雅黑" pitchFamily="34" charset="-122"/>
                <a:ea typeface="微软雅黑" pitchFamily="34" charset="-122"/>
              </a:rPr>
              <a:t>。</a:t>
            </a:r>
          </a:p>
        </p:txBody>
      </p:sp>
    </p:spTree>
    <p:extLst>
      <p:ext uri="{BB962C8B-B14F-4D97-AF65-F5344CB8AC3E}">
        <p14:creationId xmlns:p14="http://schemas.microsoft.com/office/powerpoint/2010/main" xmlns="" val="3998046252"/>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案例分析</a:t>
            </a:r>
            <a:r>
              <a:rPr lang="en-US" altLang="zh-CN" sz="2200" b="1" kern="0" dirty="0" smtClean="0">
                <a:latin typeface="微软雅黑" pitchFamily="34" charset="-122"/>
                <a:ea typeface="微软雅黑" pitchFamily="34" charset="-122"/>
              </a:rPr>
              <a:t>-4</a:t>
            </a:r>
            <a:r>
              <a:rPr lang="zh-CN" altLang="en-US" sz="2200" b="1" kern="0" dirty="0" smtClean="0">
                <a:latin typeface="微软雅黑" pitchFamily="34" charset="-122"/>
                <a:ea typeface="微软雅黑" pitchFamily="34" charset="-122"/>
              </a:rPr>
              <a:t>海外</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39</a:t>
            </a:fld>
            <a:endParaRPr lang="zh-CN" altLang="en-US" dirty="0">
              <a:latin typeface="微软雅黑" pitchFamily="34" charset="-122"/>
              <a:ea typeface="微软雅黑" pitchFamily="34" charset="-122"/>
            </a:endParaRPr>
          </a:p>
        </p:txBody>
      </p:sp>
      <p:sp>
        <p:nvSpPr>
          <p:cNvPr id="15" name="矩形 14"/>
          <p:cNvSpPr/>
          <p:nvPr/>
        </p:nvSpPr>
        <p:spPr>
          <a:xfrm>
            <a:off x="560512" y="2132856"/>
            <a:ext cx="8712968" cy="2945422"/>
          </a:xfrm>
          <a:prstGeom prst="rect">
            <a:avLst/>
          </a:prstGeom>
        </p:spPr>
        <p:txBody>
          <a:bodyPr wrap="square">
            <a:spAutoFit/>
          </a:bodyPr>
          <a:lstStyle/>
          <a:p>
            <a:pPr>
              <a:lnSpc>
                <a:spcPct val="130000"/>
              </a:lnSpc>
              <a:spcBef>
                <a:spcPct val="50000"/>
              </a:spcBef>
              <a:defRPr/>
            </a:pPr>
            <a:r>
              <a:rPr lang="zh-CN" altLang="en-US" dirty="0" smtClean="0">
                <a:latin typeface="微软雅黑" pitchFamily="34" charset="-122"/>
                <a:ea typeface="微软雅黑" pitchFamily="34" charset="-122"/>
              </a:rPr>
              <a:t>到</a:t>
            </a:r>
            <a:r>
              <a:rPr lang="en-US" altLang="zh-CN" dirty="0" smtClean="0">
                <a:latin typeface="微软雅黑" pitchFamily="34" charset="-122"/>
                <a:ea typeface="微软雅黑" pitchFamily="34" charset="-122"/>
              </a:rPr>
              <a:t>2016</a:t>
            </a:r>
            <a:r>
              <a:rPr lang="zh-CN" altLang="en-US" dirty="0" smtClean="0">
                <a:latin typeface="微软雅黑" pitchFamily="34" charset="-122"/>
                <a:ea typeface="微软雅黑" pitchFamily="34" charset="-122"/>
              </a:rPr>
              <a:t>年本体系将：</a:t>
            </a:r>
          </a:p>
          <a:p>
            <a:pPr>
              <a:lnSpc>
                <a:spcPct val="130000"/>
              </a:lnSpc>
              <a:spcBef>
                <a:spcPct val="50000"/>
              </a:spcBef>
              <a:defRPr/>
            </a:pPr>
            <a:r>
              <a:rPr lang="zh-CN" altLang="en-US" b="1" dirty="0" smtClean="0">
                <a:latin typeface="微软雅黑" pitchFamily="34" charset="-122"/>
                <a:ea typeface="微软雅黑" pitchFamily="34" charset="-122"/>
              </a:rPr>
              <a:t>成为国际主流客车供应商</a:t>
            </a:r>
            <a:endParaRPr lang="en-US" altLang="zh-CN" b="1" dirty="0" smtClean="0">
              <a:latin typeface="微软雅黑" pitchFamily="34" charset="-122"/>
              <a:ea typeface="微软雅黑" pitchFamily="34" charset="-122"/>
            </a:endParaRPr>
          </a:p>
          <a:p>
            <a:pPr>
              <a:lnSpc>
                <a:spcPct val="130000"/>
              </a:lnSpc>
              <a:spcBef>
                <a:spcPct val="50000"/>
              </a:spcBef>
              <a:defRPr/>
            </a:pPr>
            <a:endParaRPr kumimoji="1" lang="zh-CN" altLang="en-US" dirty="0" smtClean="0">
              <a:latin typeface="微软雅黑" pitchFamily="34" charset="-122"/>
              <a:ea typeface="微软雅黑" pitchFamily="34" charset="-122"/>
            </a:endParaRPr>
          </a:p>
          <a:p>
            <a:pPr>
              <a:lnSpc>
                <a:spcPct val="130000"/>
              </a:lnSpc>
              <a:spcBef>
                <a:spcPct val="50000"/>
              </a:spcBef>
              <a:buSzPct val="60000"/>
              <a:buFont typeface="Wingdings" pitchFamily="2" charset="2"/>
              <a:buChar char="l"/>
              <a:defRPr/>
            </a:pPr>
            <a:r>
              <a:rPr kumimoji="1" lang="zh-CN" altLang="en-US" dirty="0" smtClean="0">
                <a:latin typeface="微软雅黑" pitchFamily="34" charset="-122"/>
                <a:ea typeface="微软雅黑" pitchFamily="34" charset="-122"/>
              </a:rPr>
              <a:t>销量突破</a:t>
            </a:r>
            <a:r>
              <a:rPr kumimoji="1" lang="en-US" altLang="zh-CN" dirty="0" smtClean="0">
                <a:latin typeface="微软雅黑" pitchFamily="34" charset="-122"/>
                <a:ea typeface="微软雅黑" pitchFamily="34" charset="-122"/>
              </a:rPr>
              <a:t>xx</a:t>
            </a:r>
            <a:r>
              <a:rPr kumimoji="1" lang="zh-CN" altLang="en-US" dirty="0" smtClean="0">
                <a:latin typeface="微软雅黑" pitchFamily="34" charset="-122"/>
                <a:ea typeface="微软雅黑" pitchFamily="34" charset="-122"/>
              </a:rPr>
              <a:t>万台，占有率达到</a:t>
            </a:r>
            <a:r>
              <a:rPr kumimoji="1" lang="en-US" altLang="zh-CN" dirty="0" smtClean="0">
                <a:latin typeface="微软雅黑" pitchFamily="34" charset="-122"/>
                <a:ea typeface="微软雅黑" pitchFamily="34" charset="-122"/>
              </a:rPr>
              <a:t>xx</a:t>
            </a:r>
          </a:p>
          <a:p>
            <a:pPr>
              <a:lnSpc>
                <a:spcPct val="130000"/>
              </a:lnSpc>
              <a:spcBef>
                <a:spcPct val="50000"/>
              </a:spcBef>
              <a:buSzPct val="60000"/>
              <a:buFont typeface="Wingdings" pitchFamily="2" charset="2"/>
              <a:buChar char="l"/>
              <a:defRPr/>
            </a:pPr>
            <a:r>
              <a:rPr kumimoji="1" lang="zh-CN" altLang="en-US" dirty="0" smtClean="0">
                <a:latin typeface="微软雅黑" pitchFamily="34" charset="-122"/>
                <a:ea typeface="微软雅黑" pitchFamily="34" charset="-122"/>
              </a:rPr>
              <a:t>高端产品达到</a:t>
            </a:r>
            <a:r>
              <a:rPr kumimoji="1" lang="en-US" altLang="zh-CN" dirty="0" smtClean="0">
                <a:latin typeface="微软雅黑" pitchFamily="34" charset="-122"/>
                <a:ea typeface="微软雅黑" pitchFamily="34" charset="-122"/>
              </a:rPr>
              <a:t>xx</a:t>
            </a:r>
          </a:p>
          <a:p>
            <a:pPr>
              <a:lnSpc>
                <a:spcPct val="130000"/>
              </a:lnSpc>
              <a:spcBef>
                <a:spcPct val="50000"/>
              </a:spcBef>
              <a:buSzPct val="60000"/>
              <a:buFont typeface="Wingdings" pitchFamily="2" charset="2"/>
              <a:buChar char="l"/>
              <a:defRPr/>
            </a:pPr>
            <a:r>
              <a:rPr kumimoji="1" lang="en-US" altLang="zh-CN" dirty="0" smtClean="0">
                <a:latin typeface="微软雅黑" pitchFamily="34" charset="-122"/>
                <a:ea typeface="微软雅黑" pitchFamily="34" charset="-122"/>
              </a:rPr>
              <a:t>……</a:t>
            </a:r>
          </a:p>
        </p:txBody>
      </p:sp>
      <p:sp>
        <p:nvSpPr>
          <p:cNvPr id="6" name="爆炸形 1 5"/>
          <p:cNvSpPr/>
          <p:nvPr/>
        </p:nvSpPr>
        <p:spPr bwMode="auto">
          <a:xfrm>
            <a:off x="452406" y="4000504"/>
            <a:ext cx="3929090" cy="2143140"/>
          </a:xfrm>
          <a:prstGeom prst="irregularSeal1">
            <a:avLst/>
          </a:prstGeom>
          <a:solidFill>
            <a:schemeClr val="accent5">
              <a:lumMod val="90000"/>
            </a:schemeClr>
          </a:solidFill>
          <a:ln w="9525">
            <a:noFill/>
            <a:miter lim="800000"/>
            <a:headEnd/>
            <a:tailEnd/>
          </a:ln>
          <a:effectLst>
            <a:prstShdw prst="shdw17" dist="17961" dir="2700000">
              <a:srgbClr val="995C00"/>
            </a:prstShdw>
          </a:effectLst>
        </p:spPr>
        <p:txBody>
          <a:bodyPr wrap="none" rtlCol="0" anchor="ctr"/>
          <a:lstStyle/>
          <a:p>
            <a:pPr algn="ctr"/>
            <a:r>
              <a:rPr lang="zh-CN" altLang="en-US" dirty="0" smtClean="0">
                <a:solidFill>
                  <a:srgbClr val="FF0000"/>
                </a:solidFill>
              </a:rPr>
              <a:t>方向不明，路径不明，</a:t>
            </a:r>
            <a:endParaRPr lang="en-US" altLang="zh-CN" dirty="0" smtClean="0">
              <a:solidFill>
                <a:srgbClr val="FF0000"/>
              </a:solidFill>
            </a:endParaRPr>
          </a:p>
          <a:p>
            <a:pPr algn="ctr"/>
            <a:r>
              <a:rPr lang="zh-CN" altLang="en-US" dirty="0" smtClean="0">
                <a:solidFill>
                  <a:srgbClr val="FF0000"/>
                </a:solidFill>
              </a:rPr>
              <a:t>跟自己的工作建立不起来联系</a:t>
            </a:r>
            <a:endParaRPr lang="zh-CN" altLang="en-US" dirty="0">
              <a:solidFill>
                <a:srgbClr val="FF0000"/>
              </a:solidFill>
            </a:endParaRPr>
          </a:p>
        </p:txBody>
      </p:sp>
      <p:sp>
        <p:nvSpPr>
          <p:cNvPr id="8" name="右箭头 7"/>
          <p:cNvSpPr/>
          <p:nvPr/>
        </p:nvSpPr>
        <p:spPr bwMode="auto">
          <a:xfrm>
            <a:off x="4738686" y="3143248"/>
            <a:ext cx="857256" cy="1143008"/>
          </a:xfrm>
          <a:prstGeom prst="rightArrow">
            <a:avLst/>
          </a:prstGeom>
          <a:solidFill>
            <a:schemeClr val="accent5">
              <a:lumMod val="90000"/>
            </a:schemeClr>
          </a:solidFill>
          <a:ln w="9525">
            <a:noFill/>
            <a:miter lim="800000"/>
            <a:headEnd/>
            <a:tailEnd/>
          </a:ln>
          <a:effectLst>
            <a:prstShdw prst="shdw17" dist="17961" dir="2700000">
              <a:srgbClr val="995C00"/>
            </a:prstShdw>
          </a:effectLst>
        </p:spPr>
        <p:txBody>
          <a:bodyPr wrap="none" rtlCol="0" anchor="ctr"/>
          <a:lstStyle/>
          <a:p>
            <a:pPr algn="ctr"/>
            <a:r>
              <a:rPr lang="zh-CN" altLang="en-US" dirty="0" smtClean="0"/>
              <a:t>调整后</a:t>
            </a:r>
            <a:endParaRPr lang="zh-CN" altLang="en-US" dirty="0"/>
          </a:p>
        </p:txBody>
      </p:sp>
      <p:sp>
        <p:nvSpPr>
          <p:cNvPr id="9" name="矩形 8"/>
          <p:cNvSpPr/>
          <p:nvPr/>
        </p:nvSpPr>
        <p:spPr>
          <a:xfrm>
            <a:off x="5953132" y="1142984"/>
            <a:ext cx="3416320" cy="452432"/>
          </a:xfrm>
          <a:prstGeom prst="rect">
            <a:avLst/>
          </a:prstGeom>
        </p:spPr>
        <p:txBody>
          <a:bodyPr wrap="none">
            <a:spAutoFit/>
          </a:bodyPr>
          <a:lstStyle/>
          <a:p>
            <a:pPr>
              <a:lnSpc>
                <a:spcPct val="130000"/>
              </a:lnSpc>
              <a:spcBef>
                <a:spcPct val="50000"/>
              </a:spcBef>
              <a:defRPr/>
            </a:pPr>
            <a:r>
              <a:rPr lang="zh-CN" altLang="en-US" b="1" dirty="0" smtClean="0">
                <a:latin typeface="微软雅黑" pitchFamily="34" charset="-122"/>
                <a:ea typeface="微软雅黑" pitchFamily="34" charset="-122"/>
              </a:rPr>
              <a:t>愿景：成为国际主流客车供应商</a:t>
            </a:r>
            <a:endParaRPr lang="en-US" altLang="zh-CN" b="1" dirty="0" smtClean="0">
              <a:latin typeface="微软雅黑" pitchFamily="34" charset="-122"/>
              <a:ea typeface="微软雅黑" pitchFamily="34" charset="-122"/>
            </a:endParaRPr>
          </a:p>
        </p:txBody>
      </p:sp>
      <p:sp>
        <p:nvSpPr>
          <p:cNvPr id="10" name="矩形 9"/>
          <p:cNvSpPr/>
          <p:nvPr/>
        </p:nvSpPr>
        <p:spPr>
          <a:xfrm>
            <a:off x="5667380" y="1857364"/>
            <a:ext cx="4000528" cy="4468916"/>
          </a:xfrm>
          <a:prstGeom prst="rect">
            <a:avLst/>
          </a:prstGeom>
        </p:spPr>
        <p:txBody>
          <a:bodyPr wrap="square">
            <a:spAutoFit/>
          </a:bodyPr>
          <a:lstStyle/>
          <a:p>
            <a:pPr>
              <a:lnSpc>
                <a:spcPct val="130000"/>
              </a:lnSpc>
              <a:spcBef>
                <a:spcPct val="50000"/>
              </a:spcBef>
              <a:buSzPct val="60000"/>
              <a:buFont typeface="Wingdings" pitchFamily="2" charset="2"/>
              <a:buChar char="l"/>
              <a:defRPr/>
            </a:pPr>
            <a:r>
              <a:rPr kumimoji="1" lang="zh-CN" altLang="en-US" b="1" dirty="0" smtClean="0">
                <a:latin typeface="微软雅黑" pitchFamily="34" charset="-122"/>
                <a:ea typeface="微软雅黑" pitchFamily="34" charset="-122"/>
              </a:rPr>
              <a:t>技术领先：</a:t>
            </a:r>
            <a:r>
              <a:rPr kumimoji="1" lang="zh-CN" altLang="en-US" dirty="0" smtClean="0">
                <a:latin typeface="微软雅黑" pitchFamily="34" charset="-122"/>
                <a:ea typeface="微软雅黑" pitchFamily="34" charset="-122"/>
              </a:rPr>
              <a:t>传统汽车技术拉近与国际一流汽车的差距，新能源、智能化成为核心竞争力</a:t>
            </a:r>
            <a:endParaRPr kumimoji="1" lang="en-US" altLang="zh-CN" dirty="0" smtClean="0">
              <a:latin typeface="微软雅黑" pitchFamily="34" charset="-122"/>
              <a:ea typeface="微软雅黑" pitchFamily="34" charset="-122"/>
            </a:endParaRPr>
          </a:p>
          <a:p>
            <a:pPr>
              <a:lnSpc>
                <a:spcPct val="130000"/>
              </a:lnSpc>
              <a:spcBef>
                <a:spcPct val="50000"/>
              </a:spcBef>
              <a:buSzPct val="60000"/>
              <a:buFont typeface="Wingdings" pitchFamily="2" charset="2"/>
              <a:buChar char="l"/>
              <a:defRPr/>
            </a:pPr>
            <a:r>
              <a:rPr kumimoji="1" lang="zh-CN" altLang="en-US" b="1" dirty="0" smtClean="0">
                <a:latin typeface="微软雅黑" pitchFamily="34" charset="-122"/>
                <a:ea typeface="微软雅黑" pitchFamily="34" charset="-122"/>
              </a:rPr>
              <a:t>高端产品实现突破：</a:t>
            </a:r>
            <a:r>
              <a:rPr kumimoji="1" lang="zh-CN" altLang="en-US" dirty="0" smtClean="0">
                <a:latin typeface="微软雅黑" pitchFamily="34" charset="-122"/>
                <a:ea typeface="微软雅黑" pitchFamily="34" charset="-122"/>
              </a:rPr>
              <a:t>抓住新能源窗口期，建立品牌影响</a:t>
            </a:r>
            <a:endParaRPr kumimoji="1" lang="en-US" altLang="zh-CN" dirty="0" smtClean="0">
              <a:latin typeface="微软雅黑" pitchFamily="34" charset="-122"/>
              <a:ea typeface="微软雅黑" pitchFamily="34" charset="-122"/>
            </a:endParaRPr>
          </a:p>
          <a:p>
            <a:pPr>
              <a:lnSpc>
                <a:spcPct val="130000"/>
              </a:lnSpc>
              <a:spcBef>
                <a:spcPct val="50000"/>
              </a:spcBef>
              <a:buSzPct val="60000"/>
              <a:buFont typeface="Wingdings" pitchFamily="2" charset="2"/>
              <a:buChar char="l"/>
              <a:defRPr/>
            </a:pPr>
            <a:r>
              <a:rPr kumimoji="1" lang="zh-CN" altLang="en-US" b="1" dirty="0" smtClean="0">
                <a:latin typeface="微软雅黑" pitchFamily="34" charset="-122"/>
                <a:ea typeface="微软雅黑" pitchFamily="34" charset="-122"/>
              </a:rPr>
              <a:t>具备解决方案能力：</a:t>
            </a:r>
            <a:r>
              <a:rPr kumimoji="1" lang="zh-CN" altLang="en-US" dirty="0" smtClean="0">
                <a:latin typeface="微软雅黑" pitchFamily="34" charset="-122"/>
                <a:ea typeface="微软雅黑" pitchFamily="34" charset="-122"/>
              </a:rPr>
              <a:t>具备金融、本地制造、服务、车队管理等系统化解决方案能力，实现</a:t>
            </a:r>
            <a:r>
              <a:rPr kumimoji="1" lang="en-US" altLang="zh-CN" dirty="0" smtClean="0">
                <a:latin typeface="微软雅黑" pitchFamily="34" charset="-122"/>
                <a:ea typeface="微软雅黑" pitchFamily="34" charset="-122"/>
              </a:rPr>
              <a:t>LCC</a:t>
            </a:r>
            <a:r>
              <a:rPr kumimoji="1" lang="zh-CN" altLang="en-US" dirty="0" smtClean="0">
                <a:latin typeface="微软雅黑" pitchFamily="34" charset="-122"/>
                <a:ea typeface="微软雅黑" pitchFamily="34" charset="-122"/>
              </a:rPr>
              <a:t>价值最优</a:t>
            </a:r>
            <a:endParaRPr kumimoji="1" lang="en-US" altLang="zh-CN" dirty="0" smtClean="0">
              <a:latin typeface="微软雅黑" pitchFamily="34" charset="-122"/>
              <a:ea typeface="微软雅黑" pitchFamily="34" charset="-122"/>
            </a:endParaRPr>
          </a:p>
          <a:p>
            <a:pPr>
              <a:lnSpc>
                <a:spcPct val="130000"/>
              </a:lnSpc>
              <a:spcBef>
                <a:spcPct val="50000"/>
              </a:spcBef>
              <a:buSzPct val="60000"/>
              <a:buFont typeface="Wingdings" pitchFamily="2" charset="2"/>
              <a:buChar char="l"/>
              <a:defRPr/>
            </a:pPr>
            <a:r>
              <a:rPr kumimoji="1" lang="zh-CN" altLang="en-US" b="1" dirty="0" smtClean="0">
                <a:latin typeface="微软雅黑" pitchFamily="34" charset="-122"/>
                <a:ea typeface="微软雅黑" pitchFamily="34" charset="-122"/>
              </a:rPr>
              <a:t>发挥规模优势：</a:t>
            </a:r>
            <a:r>
              <a:rPr kumimoji="1" lang="zh-CN" altLang="en-US" dirty="0" smtClean="0">
                <a:latin typeface="微软雅黑" pitchFamily="34" charset="-122"/>
                <a:ea typeface="微软雅黑" pitchFamily="34" charset="-122"/>
              </a:rPr>
              <a:t>深挖具备规模化可持续增长实现，实现规模领先；推进五化转型，发挥规模优势。</a:t>
            </a:r>
            <a:endParaRPr kumimoji="1"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85833019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4</a:t>
            </a:fld>
            <a:endParaRPr lang="zh-CN" altLang="en-US" dirty="0">
              <a:latin typeface="微软雅黑" pitchFamily="34" charset="-122"/>
              <a:ea typeface="微软雅黑" pitchFamily="34" charset="-122"/>
            </a:endParaRPr>
          </a:p>
        </p:txBody>
      </p:sp>
      <p:sp>
        <p:nvSpPr>
          <p:cNvPr id="2" name="矩形 1"/>
          <p:cNvSpPr/>
          <p:nvPr/>
        </p:nvSpPr>
        <p:spPr>
          <a:xfrm>
            <a:off x="591722" y="1268760"/>
            <a:ext cx="8537741" cy="3293209"/>
          </a:xfrm>
          <a:prstGeom prst="rect">
            <a:avLst/>
          </a:prstGeom>
        </p:spPr>
        <p:txBody>
          <a:bodyPr wrap="square">
            <a:spAutoFit/>
          </a:bodyPr>
          <a:lstStyle/>
          <a:p>
            <a:r>
              <a:rPr lang="zh-CN" altLang="en-US" sz="3600" b="1" dirty="0" smtClean="0"/>
              <a:t>战略</a:t>
            </a:r>
            <a:r>
              <a:rPr lang="zh-CN" altLang="en-US" sz="3600" b="1" dirty="0"/>
              <a:t>：</a:t>
            </a:r>
            <a:r>
              <a:rPr lang="zh-CN" altLang="en-US" sz="2800" dirty="0"/>
              <a:t>指导全局的计划和策略，在一定历史时期内具有相对稳定性，通过策略手段逐步</a:t>
            </a:r>
            <a:r>
              <a:rPr lang="zh-CN" altLang="en-US" sz="2800" dirty="0" smtClean="0"/>
              <a:t>实现。</a:t>
            </a:r>
            <a:r>
              <a:rPr lang="en-US" altLang="zh-CN" sz="2800" dirty="0" smtClean="0"/>
              <a:t>——</a:t>
            </a:r>
            <a:r>
              <a:rPr lang="zh-CN" altLang="en-US" sz="2800" dirty="0" smtClean="0"/>
              <a:t>汉语词典</a:t>
            </a:r>
            <a:endParaRPr lang="en-US" altLang="zh-CN" sz="2400" dirty="0" smtClean="0"/>
          </a:p>
          <a:p>
            <a:endParaRPr lang="en-US" altLang="zh-CN" sz="2400" dirty="0" smtClean="0"/>
          </a:p>
          <a:p>
            <a:r>
              <a:rPr lang="zh-CN" altLang="en-US" sz="3600" b="1" dirty="0" smtClean="0"/>
              <a:t>战略</a:t>
            </a:r>
            <a:r>
              <a:rPr lang="zh-CN" altLang="en-US" sz="3600" b="1" dirty="0"/>
              <a:t>管理</a:t>
            </a:r>
            <a:r>
              <a:rPr lang="zh-CN" altLang="en-US" sz="3600" b="1" dirty="0" smtClean="0"/>
              <a:t>：</a:t>
            </a:r>
            <a:r>
              <a:rPr lang="zh-CN" altLang="en-US" sz="2800" dirty="0"/>
              <a:t>对企业战略的管理，包括</a:t>
            </a:r>
            <a:r>
              <a:rPr lang="zh-CN" altLang="en-US" sz="2800" dirty="0">
                <a:hlinkClick r:id="rId3" action="ppaction://hlinkfile" tooltip="战略制定"/>
              </a:rPr>
              <a:t>战略制定</a:t>
            </a:r>
            <a:r>
              <a:rPr lang="zh-CN" altLang="en-US" sz="2800" dirty="0"/>
              <a:t>／</a:t>
            </a:r>
            <a:r>
              <a:rPr lang="zh-CN" altLang="en-US" sz="2800" dirty="0" smtClean="0"/>
              <a:t>形成与</a:t>
            </a:r>
            <a:r>
              <a:rPr lang="zh-CN" altLang="en-US" sz="2800" dirty="0">
                <a:hlinkClick r:id="rId4" action="ppaction://hlinkfile" tooltip="战略实施"/>
              </a:rPr>
              <a:t>战略</a:t>
            </a:r>
            <a:r>
              <a:rPr lang="zh-CN" altLang="en-US" sz="2800" dirty="0" smtClean="0">
                <a:hlinkClick r:id="rId4" action="ppaction://hlinkfile" tooltip="战略实施"/>
              </a:rPr>
              <a:t>实施</a:t>
            </a:r>
            <a:r>
              <a:rPr lang="zh-CN" altLang="en-US" sz="2800" dirty="0" smtClean="0"/>
              <a:t>两</a:t>
            </a:r>
            <a:r>
              <a:rPr lang="zh-CN" altLang="en-US" sz="2800" dirty="0"/>
              <a:t>个部分</a:t>
            </a:r>
            <a:r>
              <a:rPr lang="zh-CN" altLang="en-US" sz="2800" dirty="0" smtClean="0"/>
              <a:t>。</a:t>
            </a:r>
            <a:endParaRPr lang="zh-CN" altLang="en-US" sz="2400" dirty="0"/>
          </a:p>
          <a:p>
            <a:endParaRPr lang="zh-CN" altLang="en-US" sz="2800" dirty="0"/>
          </a:p>
        </p:txBody>
      </p:sp>
    </p:spTree>
    <p:extLst>
      <p:ext uri="{BB962C8B-B14F-4D97-AF65-F5344CB8AC3E}">
        <p14:creationId xmlns:p14="http://schemas.microsoft.com/office/powerpoint/2010/main" xmlns="" val="8591623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40</a:t>
            </a:fld>
            <a:endParaRPr lang="zh-CN" altLang="en-US" dirty="0">
              <a:latin typeface="微软雅黑" pitchFamily="34" charset="-122"/>
              <a:ea typeface="微软雅黑" pitchFamily="34" charset="-122"/>
            </a:endParaRPr>
          </a:p>
        </p:txBody>
      </p:sp>
      <p:sp>
        <p:nvSpPr>
          <p:cNvPr id="11" name="TextBox 10"/>
          <p:cNvSpPr txBox="1"/>
          <p:nvPr/>
        </p:nvSpPr>
        <p:spPr>
          <a:xfrm>
            <a:off x="309530" y="214290"/>
            <a:ext cx="646331" cy="369332"/>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讨论</a:t>
            </a:r>
            <a:endParaRPr lang="zh-CN" altLang="en-US" b="1" dirty="0">
              <a:latin typeface="微软雅黑" pitchFamily="34" charset="-122"/>
              <a:ea typeface="微软雅黑" pitchFamily="34" charset="-122"/>
            </a:endParaRPr>
          </a:p>
        </p:txBody>
      </p:sp>
      <p:sp>
        <p:nvSpPr>
          <p:cNvPr id="12" name="TextBox 11"/>
          <p:cNvSpPr txBox="1"/>
          <p:nvPr/>
        </p:nvSpPr>
        <p:spPr>
          <a:xfrm>
            <a:off x="380968" y="1214422"/>
            <a:ext cx="3570208"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宇通客车十三五战略愿景</a:t>
            </a:r>
            <a:endParaRPr lang="zh-CN" altLang="en-US" sz="2400" dirty="0">
              <a:latin typeface="微软雅黑" pitchFamily="34" charset="-122"/>
              <a:ea typeface="微软雅黑" pitchFamily="34" charset="-122"/>
            </a:endParaRPr>
          </a:p>
        </p:txBody>
      </p:sp>
      <p:sp>
        <p:nvSpPr>
          <p:cNvPr id="13" name="TextBox 12"/>
          <p:cNvSpPr txBox="1"/>
          <p:nvPr/>
        </p:nvSpPr>
        <p:spPr>
          <a:xfrm>
            <a:off x="595282" y="2214554"/>
            <a:ext cx="2262158" cy="1200329"/>
          </a:xfrm>
          <a:prstGeom prst="rect">
            <a:avLst/>
          </a:prstGeom>
          <a:noFill/>
        </p:spPr>
        <p:txBody>
          <a:bodyPr wrap="none" rtlCol="0">
            <a:spAutoFit/>
          </a:bodyPr>
          <a:lstStyle/>
          <a:p>
            <a:r>
              <a:rPr lang="zh-CN" altLang="en-US" dirty="0" smtClean="0">
                <a:latin typeface="微软雅黑" pitchFamily="34" charset="-122"/>
                <a:ea typeface="微软雅黑" pitchFamily="34" charset="-122"/>
              </a:rPr>
              <a:t>目前的战略愿景？</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未来应该如何表述？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2858330194"/>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solidFill>
                  <a:srgbClr val="000000"/>
                </a:solidFill>
                <a:latin typeface="微软雅黑" pitchFamily="34" charset="-122"/>
                <a:ea typeface="微软雅黑" pitchFamily="34" charset="-122"/>
              </a:rPr>
              <a:t>战</a:t>
            </a:r>
            <a:r>
              <a:rPr lang="zh-CN" altLang="en-US" sz="2200" b="1" kern="0" dirty="0" smtClean="0">
                <a:solidFill>
                  <a:srgbClr val="000000"/>
                </a:solidFill>
                <a:latin typeface="微软雅黑" pitchFamily="34" charset="-122"/>
                <a:ea typeface="微软雅黑" pitchFamily="34" charset="-122"/>
              </a:rPr>
              <a:t>略目标</a:t>
            </a:r>
            <a:endParaRPr lang="en-US" altLang="zh-CN" sz="2200" b="1" kern="0" dirty="0" smtClean="0">
              <a:solidFill>
                <a:srgbClr val="000000"/>
              </a:solidFill>
              <a:latin typeface="微软雅黑" pitchFamily="34" charset="-122"/>
              <a:ea typeface="微软雅黑" pitchFamily="34" charset="-122"/>
            </a:endParaRPr>
          </a:p>
          <a:p>
            <a:pPr marL="457200" indent="-457200" eaLnBrk="0" hangingPunct="0">
              <a:lnSpc>
                <a:spcPct val="150000"/>
              </a:lnSpc>
              <a:spcBef>
                <a:spcPct val="20000"/>
              </a:spcBef>
              <a:defRPr/>
            </a:pP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41</a:t>
            </a:fld>
            <a:endParaRPr lang="zh-CN" altLang="en-US" dirty="0">
              <a:solidFill>
                <a:srgbClr val="000000"/>
              </a:solidFill>
              <a:latin typeface="微软雅黑" pitchFamily="34" charset="-122"/>
              <a:ea typeface="微软雅黑" pitchFamily="34" charset="-122"/>
            </a:endParaRPr>
          </a:p>
        </p:txBody>
      </p:sp>
      <p:sp>
        <p:nvSpPr>
          <p:cNvPr id="14" name="TextBox 13"/>
          <p:cNvSpPr txBox="1"/>
          <p:nvPr/>
        </p:nvSpPr>
        <p:spPr>
          <a:xfrm>
            <a:off x="523844" y="1857364"/>
            <a:ext cx="8424936" cy="369332"/>
          </a:xfrm>
          <a:prstGeom prst="rect">
            <a:avLst/>
          </a:prstGeom>
          <a:noFill/>
        </p:spPr>
        <p:txBody>
          <a:bodyPr wrap="square" rtlCol="0">
            <a:spAutoFit/>
          </a:bodyPr>
          <a:lstStyle/>
          <a:p>
            <a:pPr marL="0" lvl="2"/>
            <a:r>
              <a:rPr lang="zh-CN" altLang="en-US" b="1" dirty="0" smtClean="0">
                <a:solidFill>
                  <a:srgbClr val="000000"/>
                </a:solidFill>
                <a:latin typeface="微软雅黑" pitchFamily="34" charset="-122"/>
                <a:ea typeface="微软雅黑" pitchFamily="34" charset="-122"/>
              </a:rPr>
              <a:t>概</a:t>
            </a:r>
            <a:r>
              <a:rPr lang="zh-CN" altLang="en-US" b="1" smtClean="0">
                <a:solidFill>
                  <a:srgbClr val="000000"/>
                </a:solidFill>
                <a:latin typeface="微软雅黑" pitchFamily="34" charset="-122"/>
                <a:ea typeface="微软雅黑" pitchFamily="34" charset="-122"/>
              </a:rPr>
              <a:t>念：战略目标是愿景达成与否的衡量标准和标志</a:t>
            </a:r>
            <a:endParaRPr lang="en-US" altLang="zh-CN" b="1" dirty="0" smtClean="0">
              <a:solidFill>
                <a:srgbClr val="000000"/>
              </a:solidFill>
              <a:latin typeface="微软雅黑" pitchFamily="34" charset="-122"/>
              <a:ea typeface="微软雅黑" pitchFamily="34" charset="-122"/>
            </a:endParaRPr>
          </a:p>
        </p:txBody>
      </p:sp>
      <p:grpSp>
        <p:nvGrpSpPr>
          <p:cNvPr id="2" name="组合 10"/>
          <p:cNvGrpSpPr/>
          <p:nvPr/>
        </p:nvGrpSpPr>
        <p:grpSpPr>
          <a:xfrm>
            <a:off x="452406" y="2428892"/>
            <a:ext cx="2143140" cy="4286256"/>
            <a:chOff x="452406" y="2571744"/>
            <a:chExt cx="1928826" cy="3529172"/>
          </a:xfrm>
        </p:grpSpPr>
        <p:sp>
          <p:nvSpPr>
            <p:cNvPr id="10" name="矩形 9"/>
            <p:cNvSpPr/>
            <p:nvPr/>
          </p:nvSpPr>
          <p:spPr bwMode="auto">
            <a:xfrm>
              <a:off x="452406" y="2571744"/>
              <a:ext cx="1928826" cy="3429024"/>
            </a:xfrm>
            <a:prstGeom prst="rect">
              <a:avLst/>
            </a:prstGeom>
            <a:solidFill>
              <a:schemeClr val="accent5">
                <a:lumMod val="90000"/>
              </a:schemeClr>
            </a:solidFill>
            <a:ln w="9525">
              <a:noFill/>
              <a:miter lim="800000"/>
              <a:headEnd/>
              <a:tailEnd/>
            </a:ln>
            <a:effectLst>
              <a:prstShdw prst="shdw17" dist="17961" dir="2700000">
                <a:srgbClr val="995C00"/>
              </a:prstShdw>
            </a:effectLst>
          </p:spPr>
          <p:txBody>
            <a:bodyPr wrap="none" rtlCol="0" anchor="ctr"/>
            <a:lstStyle/>
            <a:p>
              <a:pPr algn="ctr"/>
              <a:endParaRPr lang="zh-CN" altLang="en-US">
                <a:solidFill>
                  <a:srgbClr val="000000"/>
                </a:solidFill>
              </a:endParaRPr>
            </a:p>
          </p:txBody>
        </p:sp>
        <p:sp>
          <p:nvSpPr>
            <p:cNvPr id="8" name="矩形 7"/>
            <p:cNvSpPr/>
            <p:nvPr/>
          </p:nvSpPr>
          <p:spPr>
            <a:xfrm>
              <a:off x="523844" y="2571744"/>
              <a:ext cx="1643074" cy="3529172"/>
            </a:xfrm>
            <a:prstGeom prst="rect">
              <a:avLst/>
            </a:prstGeom>
          </p:spPr>
          <p:txBody>
            <a:bodyPr wrap="square">
              <a:spAutoFit/>
            </a:bodyPr>
            <a:lstStyle/>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全面性</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平衡性</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精简</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挑战性</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可实现性</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可衡量性</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公认性</a:t>
              </a:r>
              <a:endParaRPr lang="en-US" altLang="zh-CN" dirty="0" smtClean="0">
                <a:solidFill>
                  <a:srgbClr val="000000"/>
                </a:solidFill>
                <a:latin typeface="微软雅黑" pitchFamily="34" charset="-122"/>
                <a:ea typeface="微软雅黑" pitchFamily="34" charset="-122"/>
              </a:endParaRPr>
            </a:p>
          </p:txBody>
        </p:sp>
      </p:grpSp>
      <p:grpSp>
        <p:nvGrpSpPr>
          <p:cNvPr id="3" name="组合 15"/>
          <p:cNvGrpSpPr/>
          <p:nvPr/>
        </p:nvGrpSpPr>
        <p:grpSpPr>
          <a:xfrm>
            <a:off x="2809860" y="3286124"/>
            <a:ext cx="6715172" cy="2357454"/>
            <a:chOff x="2809860" y="3000372"/>
            <a:chExt cx="6715172" cy="2357454"/>
          </a:xfrm>
        </p:grpSpPr>
        <p:sp>
          <p:nvSpPr>
            <p:cNvPr id="13" name="矩形 12"/>
            <p:cNvSpPr/>
            <p:nvPr/>
          </p:nvSpPr>
          <p:spPr bwMode="auto">
            <a:xfrm>
              <a:off x="2809860" y="3000372"/>
              <a:ext cx="6715172" cy="2357454"/>
            </a:xfrm>
            <a:prstGeom prst="rect">
              <a:avLst/>
            </a:prstGeom>
            <a:solidFill>
              <a:schemeClr val="accent5">
                <a:lumMod val="90000"/>
              </a:schemeClr>
            </a:solidFill>
            <a:ln w="9525">
              <a:noFill/>
              <a:miter lim="800000"/>
              <a:headEnd/>
              <a:tailEnd/>
            </a:ln>
            <a:effectLst>
              <a:prstShdw prst="shdw17" dist="17961" dir="2700000">
                <a:srgbClr val="995C00"/>
              </a:prstShdw>
            </a:effectLst>
          </p:spPr>
          <p:txBody>
            <a:bodyPr wrap="none" rtlCol="0" anchor="ctr"/>
            <a:lstStyle/>
            <a:p>
              <a:pPr algn="ctr"/>
              <a:endParaRPr lang="zh-CN" altLang="en-US">
                <a:solidFill>
                  <a:srgbClr val="000000"/>
                </a:solidFill>
              </a:endParaRPr>
            </a:p>
          </p:txBody>
        </p:sp>
        <p:sp>
          <p:nvSpPr>
            <p:cNvPr id="9" name="矩形 8"/>
            <p:cNvSpPr/>
            <p:nvPr/>
          </p:nvSpPr>
          <p:spPr>
            <a:xfrm>
              <a:off x="3167050" y="3357562"/>
              <a:ext cx="5857916" cy="1200329"/>
            </a:xfrm>
            <a:prstGeom prst="rect">
              <a:avLst/>
            </a:prstGeom>
          </p:spPr>
          <p:txBody>
            <a:bodyPr wrap="square">
              <a:spAutoFit/>
            </a:bodyPr>
            <a:lstStyle/>
            <a:p>
              <a:pPr algn="ctr"/>
              <a:endParaRPr lang="en-US" altLang="zh-CN" dirty="0" smtClean="0">
                <a:solidFill>
                  <a:srgbClr val="000000"/>
                </a:solidFill>
                <a:latin typeface="微软雅黑" pitchFamily="34" charset="-122"/>
                <a:ea typeface="微软雅黑" pitchFamily="34" charset="-122"/>
              </a:endParaRPr>
            </a:p>
            <a:p>
              <a:pPr algn="ctr"/>
              <a:r>
                <a:rPr lang="zh-CN" altLang="en-US" b="1" smtClean="0">
                  <a:solidFill>
                    <a:srgbClr val="000000"/>
                  </a:solidFill>
                  <a:latin typeface="微软雅黑" pitchFamily="34" charset="-122"/>
                  <a:ea typeface="微软雅黑" pitchFamily="34" charset="-122"/>
                </a:rPr>
                <a:t>最为关键的是：</a:t>
              </a:r>
              <a:endParaRPr lang="en-US" altLang="zh-CN" b="1" dirty="0" smtClean="0">
                <a:solidFill>
                  <a:srgbClr val="000000"/>
                </a:solidFill>
                <a:latin typeface="微软雅黑" pitchFamily="34" charset="-122"/>
                <a:ea typeface="微软雅黑" pitchFamily="34" charset="-122"/>
              </a:endParaRPr>
            </a:p>
            <a:p>
              <a:pPr algn="ctr"/>
              <a:r>
                <a:rPr lang="zh-CN" altLang="en-US" smtClean="0">
                  <a:solidFill>
                    <a:srgbClr val="000000"/>
                  </a:solidFill>
                  <a:latin typeface="微软雅黑" pitchFamily="34" charset="-122"/>
                  <a:ea typeface="微软雅黑" pitchFamily="34" charset="-122"/>
                </a:rPr>
                <a:t>与愿景相互构成充分必要条件（目标达成则愿景达成，目标没达成，则愿景也就没有达成）</a:t>
              </a:r>
              <a:endParaRPr lang="en-US" altLang="zh-CN" dirty="0" smtClean="0">
                <a:solidFill>
                  <a:srgbClr val="000000"/>
                </a:solidFill>
                <a:latin typeface="微软雅黑" pitchFamily="34" charset="-122"/>
                <a:ea typeface="微软雅黑" pitchFamily="34" charset="-122"/>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solidFill>
                  <a:srgbClr val="000000"/>
                </a:solidFill>
                <a:latin typeface="微软雅黑" pitchFamily="34" charset="-122"/>
                <a:ea typeface="微软雅黑" pitchFamily="34" charset="-122"/>
              </a:rPr>
              <a:t>从对问题的解答中，提炼目标，并挑选出最为重要的形成战略目标</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42</a:t>
            </a:fld>
            <a:endParaRPr lang="zh-CN" altLang="en-US" dirty="0">
              <a:solidFill>
                <a:srgbClr val="000000"/>
              </a:solidFill>
              <a:latin typeface="微软雅黑" pitchFamily="34" charset="-122"/>
              <a:ea typeface="微软雅黑" pitchFamily="34" charset="-122"/>
            </a:endParaRPr>
          </a:p>
        </p:txBody>
      </p:sp>
      <p:sp>
        <p:nvSpPr>
          <p:cNvPr id="9" name="矩形 8"/>
          <p:cNvSpPr/>
          <p:nvPr/>
        </p:nvSpPr>
        <p:spPr>
          <a:xfrm>
            <a:off x="562898" y="2542096"/>
            <a:ext cx="3416320" cy="369332"/>
          </a:xfrm>
          <a:prstGeom prst="rect">
            <a:avLst/>
          </a:prstGeom>
        </p:spPr>
        <p:txBody>
          <a:bodyPr wrap="none">
            <a:spAutoFit/>
          </a:bodyPr>
          <a:lstStyle/>
          <a:p>
            <a:r>
              <a:rPr lang="zh-CN" altLang="en-US" smtClean="0">
                <a:solidFill>
                  <a:srgbClr val="000000"/>
                </a:solidFill>
                <a:latin typeface="微软雅黑" pitchFamily="34" charset="-122"/>
                <a:ea typeface="微软雅黑" pitchFamily="34" charset="-122"/>
              </a:rPr>
              <a:t>销售规模和占有率优势持续强化</a:t>
            </a:r>
            <a:endParaRPr lang="en-US" altLang="zh-CN" dirty="0" smtClean="0">
              <a:solidFill>
                <a:srgbClr val="000000"/>
              </a:solidFill>
              <a:latin typeface="微软雅黑" pitchFamily="34" charset="-122"/>
              <a:ea typeface="微软雅黑" pitchFamily="34" charset="-122"/>
            </a:endParaRPr>
          </a:p>
        </p:txBody>
      </p:sp>
      <p:sp>
        <p:nvSpPr>
          <p:cNvPr id="10" name="矩形 9"/>
          <p:cNvSpPr/>
          <p:nvPr/>
        </p:nvSpPr>
        <p:spPr>
          <a:xfrm>
            <a:off x="562898" y="3456860"/>
            <a:ext cx="3185487" cy="369332"/>
          </a:xfrm>
          <a:prstGeom prst="rect">
            <a:avLst/>
          </a:prstGeom>
        </p:spPr>
        <p:txBody>
          <a:bodyPr wrap="none">
            <a:spAutoFit/>
          </a:bodyPr>
          <a:lstStyle/>
          <a:p>
            <a:r>
              <a:rPr lang="zh-CN" altLang="en-US" smtClean="0">
                <a:solidFill>
                  <a:srgbClr val="000000"/>
                </a:solidFill>
                <a:latin typeface="微软雅黑" pitchFamily="34" charset="-122"/>
                <a:ea typeface="微软雅黑" pitchFamily="34" charset="-122"/>
              </a:rPr>
              <a:t>海外既定市场成为主流供应商</a:t>
            </a:r>
            <a:endParaRPr lang="en-US" altLang="zh-CN" dirty="0" smtClean="0">
              <a:solidFill>
                <a:srgbClr val="000000"/>
              </a:solidFill>
              <a:latin typeface="微软雅黑" pitchFamily="34" charset="-122"/>
              <a:ea typeface="微软雅黑" pitchFamily="34" charset="-122"/>
            </a:endParaRPr>
          </a:p>
        </p:txBody>
      </p:sp>
      <p:sp>
        <p:nvSpPr>
          <p:cNvPr id="11" name="矩形 10"/>
          <p:cNvSpPr/>
          <p:nvPr/>
        </p:nvSpPr>
        <p:spPr>
          <a:xfrm>
            <a:off x="562898" y="4371624"/>
            <a:ext cx="2262158" cy="369332"/>
          </a:xfrm>
          <a:prstGeom prst="rect">
            <a:avLst/>
          </a:prstGeom>
        </p:spPr>
        <p:txBody>
          <a:bodyPr wrap="none">
            <a:spAutoFit/>
          </a:bodyPr>
          <a:lstStyle/>
          <a:p>
            <a:r>
              <a:rPr lang="zh-CN" altLang="en-US" smtClean="0">
                <a:solidFill>
                  <a:srgbClr val="000000"/>
                </a:solidFill>
                <a:latin typeface="微软雅黑" pitchFamily="34" charset="-122"/>
                <a:ea typeface="微软雅黑" pitchFamily="34" charset="-122"/>
              </a:rPr>
              <a:t>率先实现工业化转型</a:t>
            </a:r>
            <a:endParaRPr lang="en-US" altLang="zh-CN" dirty="0" smtClean="0">
              <a:solidFill>
                <a:srgbClr val="000000"/>
              </a:solidFill>
              <a:latin typeface="微软雅黑" pitchFamily="34" charset="-122"/>
              <a:ea typeface="微软雅黑" pitchFamily="34" charset="-122"/>
            </a:endParaRPr>
          </a:p>
        </p:txBody>
      </p:sp>
      <p:sp>
        <p:nvSpPr>
          <p:cNvPr id="12" name="矩形 11"/>
          <p:cNvSpPr/>
          <p:nvPr/>
        </p:nvSpPr>
        <p:spPr>
          <a:xfrm>
            <a:off x="562898" y="5286388"/>
            <a:ext cx="2792752" cy="369332"/>
          </a:xfrm>
          <a:prstGeom prst="rect">
            <a:avLst/>
          </a:prstGeom>
        </p:spPr>
        <p:txBody>
          <a:bodyPr wrap="none">
            <a:spAutoFit/>
          </a:bodyPr>
          <a:lstStyle/>
          <a:p>
            <a:r>
              <a:rPr lang="zh-CN" altLang="en-US" smtClean="0">
                <a:solidFill>
                  <a:srgbClr val="000000"/>
                </a:solidFill>
                <a:latin typeface="微软雅黑" pitchFamily="34" charset="-122"/>
                <a:ea typeface="微软雅黑" pitchFamily="34" charset="-122"/>
              </a:rPr>
              <a:t>盈利领先，保持稳定增长</a:t>
            </a:r>
            <a:endParaRPr lang="zh-CN" altLang="en-US">
              <a:solidFill>
                <a:srgbClr val="000000"/>
              </a:solidFill>
              <a:latin typeface="微软雅黑" pitchFamily="34" charset="-122"/>
              <a:ea typeface="微软雅黑" pitchFamily="34" charset="-122"/>
            </a:endParaRPr>
          </a:p>
        </p:txBody>
      </p:sp>
      <p:sp>
        <p:nvSpPr>
          <p:cNvPr id="13" name="矩形 12"/>
          <p:cNvSpPr/>
          <p:nvPr/>
        </p:nvSpPr>
        <p:spPr>
          <a:xfrm>
            <a:off x="5810256" y="1779687"/>
            <a:ext cx="3214710" cy="5078313"/>
          </a:xfrm>
          <a:prstGeom prst="rect">
            <a:avLst/>
          </a:prstGeom>
        </p:spPr>
        <p:txBody>
          <a:bodyPr wrap="square">
            <a:spAutoFit/>
          </a:bodyPr>
          <a:lstStyle/>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份额和销量的领先</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产品档次领先</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管理和技术领先</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品牌和企业的影响力领先</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一定程度上引领行业的发展</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在主流的市场</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拥有主流的客户</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规模化地销售主流的产品</a:t>
            </a:r>
            <a:endParaRPr lang="en-US" altLang="zh-CN" dirty="0" smtClean="0">
              <a:solidFill>
                <a:srgbClr val="000000"/>
              </a:solidFill>
              <a:latin typeface="微软雅黑" pitchFamily="34" charset="-122"/>
              <a:ea typeface="微软雅黑" pitchFamily="34" charset="-122"/>
            </a:endParaRPr>
          </a:p>
          <a:p>
            <a:pPr>
              <a:lnSpc>
                <a:spcPct val="200000"/>
              </a:lnSpc>
              <a:buFont typeface="Arial" pitchFamily="34" charset="0"/>
              <a:buChar char="•"/>
            </a:pPr>
            <a:r>
              <a:rPr lang="zh-CN" altLang="en-US" smtClean="0">
                <a:solidFill>
                  <a:srgbClr val="000000"/>
                </a:solidFill>
                <a:latin typeface="微软雅黑" pitchFamily="34" charset="-122"/>
                <a:ea typeface="微软雅黑" pitchFamily="34" charset="-122"/>
              </a:rPr>
              <a:t>地位非常牢固，不可撼动</a:t>
            </a:r>
            <a:endParaRPr lang="en-US" altLang="zh-CN" dirty="0" smtClean="0">
              <a:solidFill>
                <a:srgbClr val="000000"/>
              </a:solidFill>
              <a:latin typeface="微软雅黑" pitchFamily="34" charset="-122"/>
              <a:ea typeface="微软雅黑" pitchFamily="34" charset="-122"/>
            </a:endParaRPr>
          </a:p>
        </p:txBody>
      </p:sp>
      <p:cxnSp>
        <p:nvCxnSpPr>
          <p:cNvPr id="15" name="曲线连接符 14"/>
          <p:cNvCxnSpPr>
            <a:stCxn id="9" idx="3"/>
          </p:cNvCxnSpPr>
          <p:nvPr/>
        </p:nvCxnSpPr>
        <p:spPr bwMode="auto">
          <a:xfrm flipV="1">
            <a:off x="3979218" y="2214554"/>
            <a:ext cx="1759600" cy="512208"/>
          </a:xfrm>
          <a:prstGeom prst="curvedConnector3">
            <a:avLst>
              <a:gd name="adj1" fmla="val 50000"/>
            </a:avLst>
          </a:prstGeom>
          <a:ln>
            <a:solidFill>
              <a:srgbClr val="FF0000"/>
            </a:solidFill>
            <a:headEnd type="none" w="med" len="med"/>
            <a:tailEnd type="arrow"/>
          </a:ln>
        </p:spPr>
        <p:style>
          <a:lnRef idx="1">
            <a:schemeClr val="dk1"/>
          </a:lnRef>
          <a:fillRef idx="0">
            <a:schemeClr val="dk1"/>
          </a:fillRef>
          <a:effectRef idx="0">
            <a:schemeClr val="dk1"/>
          </a:effectRef>
          <a:fontRef idx="minor">
            <a:schemeClr val="tx1"/>
          </a:fontRef>
        </p:style>
      </p:cxnSp>
      <p:cxnSp>
        <p:nvCxnSpPr>
          <p:cNvPr id="17" name="曲线连接符 16"/>
          <p:cNvCxnSpPr>
            <a:stCxn id="10" idx="3"/>
          </p:cNvCxnSpPr>
          <p:nvPr/>
        </p:nvCxnSpPr>
        <p:spPr bwMode="auto">
          <a:xfrm>
            <a:off x="3748385" y="3641526"/>
            <a:ext cx="2061871" cy="1216234"/>
          </a:xfrm>
          <a:prstGeom prst="curvedConnector3">
            <a:avLst>
              <a:gd name="adj1" fmla="val 50000"/>
            </a:avLst>
          </a:prstGeom>
          <a:ln>
            <a:solidFill>
              <a:srgbClr val="0000FF"/>
            </a:solidFill>
            <a:headEnd type="none" w="med" len="med"/>
            <a:tailEnd type="arrow"/>
          </a:ln>
        </p:spPr>
        <p:style>
          <a:lnRef idx="1">
            <a:schemeClr val="dk1"/>
          </a:lnRef>
          <a:fillRef idx="0">
            <a:schemeClr val="dk1"/>
          </a:fillRef>
          <a:effectRef idx="0">
            <a:schemeClr val="dk1"/>
          </a:effectRef>
          <a:fontRef idx="minor">
            <a:schemeClr val="tx1"/>
          </a:fontRef>
        </p:style>
      </p:cxnSp>
      <p:cxnSp>
        <p:nvCxnSpPr>
          <p:cNvPr id="20" name="曲线连接符 19"/>
          <p:cNvCxnSpPr>
            <a:stCxn id="10" idx="3"/>
          </p:cNvCxnSpPr>
          <p:nvPr/>
        </p:nvCxnSpPr>
        <p:spPr bwMode="auto">
          <a:xfrm>
            <a:off x="3748385" y="3641526"/>
            <a:ext cx="2061871" cy="1787738"/>
          </a:xfrm>
          <a:prstGeom prst="curvedConnector3">
            <a:avLst>
              <a:gd name="adj1" fmla="val 50000"/>
            </a:avLst>
          </a:prstGeom>
          <a:ln>
            <a:solidFill>
              <a:srgbClr val="0000FF"/>
            </a:solidFill>
            <a:headEnd type="none" w="med" len="med"/>
            <a:tailEnd type="arrow"/>
          </a:ln>
        </p:spPr>
        <p:style>
          <a:lnRef idx="1">
            <a:schemeClr val="dk1"/>
          </a:lnRef>
          <a:fillRef idx="0">
            <a:schemeClr val="dk1"/>
          </a:fillRef>
          <a:effectRef idx="0">
            <a:schemeClr val="dk1"/>
          </a:effectRef>
          <a:fontRef idx="minor">
            <a:schemeClr val="tx1"/>
          </a:fontRef>
        </p:style>
      </p:cxnSp>
      <p:cxnSp>
        <p:nvCxnSpPr>
          <p:cNvPr id="23" name="曲线连接符 22"/>
          <p:cNvCxnSpPr>
            <a:stCxn id="10" idx="3"/>
          </p:cNvCxnSpPr>
          <p:nvPr/>
        </p:nvCxnSpPr>
        <p:spPr bwMode="auto">
          <a:xfrm>
            <a:off x="3748385" y="3641526"/>
            <a:ext cx="2061871" cy="2287804"/>
          </a:xfrm>
          <a:prstGeom prst="curvedConnector2">
            <a:avLst/>
          </a:prstGeom>
          <a:ln>
            <a:solidFill>
              <a:srgbClr val="0000FF"/>
            </a:solidFill>
            <a:headEnd type="none" w="med" len="med"/>
            <a:tailEnd type="arrow"/>
          </a:ln>
        </p:spPr>
        <p:style>
          <a:lnRef idx="1">
            <a:schemeClr val="dk1"/>
          </a:lnRef>
          <a:fillRef idx="0">
            <a:schemeClr val="dk1"/>
          </a:fillRef>
          <a:effectRef idx="0">
            <a:schemeClr val="dk1"/>
          </a:effectRef>
          <a:fontRef idx="minor">
            <a:schemeClr val="tx1"/>
          </a:fontRef>
        </p:style>
      </p:cxnSp>
      <p:cxnSp>
        <p:nvCxnSpPr>
          <p:cNvPr id="29" name="曲线连接符 28"/>
          <p:cNvCxnSpPr/>
          <p:nvPr/>
        </p:nvCxnSpPr>
        <p:spPr bwMode="auto">
          <a:xfrm flipV="1">
            <a:off x="2881298" y="3286124"/>
            <a:ext cx="2857520" cy="1285884"/>
          </a:xfrm>
          <a:prstGeom prst="curvedConnector3">
            <a:avLst>
              <a:gd name="adj1" fmla="val 50000"/>
            </a:avLst>
          </a:prstGeom>
          <a:ln>
            <a:solidFill>
              <a:srgbClr val="366B7E"/>
            </a:solidFill>
            <a:headEnd type="none" w="med" len="med"/>
            <a:tailEnd type="arrow"/>
          </a:ln>
        </p:spPr>
        <p:style>
          <a:lnRef idx="1">
            <a:schemeClr val="dk1"/>
          </a:lnRef>
          <a:fillRef idx="0">
            <a:schemeClr val="dk1"/>
          </a:fillRef>
          <a:effectRef idx="0">
            <a:schemeClr val="dk1"/>
          </a:effectRef>
          <a:fontRef idx="minor">
            <a:schemeClr val="tx1"/>
          </a:fontRef>
        </p:style>
      </p:cxnSp>
      <p:cxnSp>
        <p:nvCxnSpPr>
          <p:cNvPr id="31" name="曲线连接符 22"/>
          <p:cNvCxnSpPr>
            <a:stCxn id="10" idx="3"/>
          </p:cNvCxnSpPr>
          <p:nvPr/>
        </p:nvCxnSpPr>
        <p:spPr bwMode="auto">
          <a:xfrm flipV="1">
            <a:off x="3748385" y="2714620"/>
            <a:ext cx="2061871" cy="926906"/>
          </a:xfrm>
          <a:prstGeom prst="curvedConnector3">
            <a:avLst>
              <a:gd name="adj1" fmla="val 50000"/>
            </a:avLst>
          </a:prstGeom>
          <a:ln>
            <a:solidFill>
              <a:srgbClr val="0000FF"/>
            </a:solidFill>
            <a:headEnd type="none" w="med" len="med"/>
            <a:tailEnd type="arrow"/>
          </a:ln>
        </p:spPr>
        <p:style>
          <a:lnRef idx="1">
            <a:schemeClr val="dk1"/>
          </a:lnRef>
          <a:fillRef idx="0">
            <a:schemeClr val="dk1"/>
          </a:fillRef>
          <a:effectRef idx="0">
            <a:schemeClr val="dk1"/>
          </a:effectRef>
          <a:fontRef idx="minor">
            <a:schemeClr val="tx1"/>
          </a:fontRef>
        </p:style>
      </p:cxnSp>
      <p:cxnSp>
        <p:nvCxnSpPr>
          <p:cNvPr id="34" name="曲线连接符 33"/>
          <p:cNvCxnSpPr/>
          <p:nvPr/>
        </p:nvCxnSpPr>
        <p:spPr bwMode="auto">
          <a:xfrm flipV="1">
            <a:off x="2952736" y="3786190"/>
            <a:ext cx="2714644" cy="785818"/>
          </a:xfrm>
          <a:prstGeom prst="curvedConnector3">
            <a:avLst>
              <a:gd name="adj1" fmla="val 50000"/>
            </a:avLst>
          </a:prstGeom>
          <a:ln>
            <a:solidFill>
              <a:srgbClr val="366B7E"/>
            </a:solidFill>
            <a:headEnd type="none" w="med" len="med"/>
            <a:tailEnd type="arrow"/>
          </a:ln>
        </p:spPr>
        <p:style>
          <a:lnRef idx="1">
            <a:schemeClr val="dk1"/>
          </a:lnRef>
          <a:fillRef idx="0">
            <a:schemeClr val="dk1"/>
          </a:fillRef>
          <a:effectRef idx="0">
            <a:schemeClr val="dk1"/>
          </a:effectRef>
          <a:fontRef idx="minor">
            <a:schemeClr val="tx1"/>
          </a:fontRef>
        </p:style>
      </p:cxnSp>
      <p:cxnSp>
        <p:nvCxnSpPr>
          <p:cNvPr id="37" name="曲线连接符 36"/>
          <p:cNvCxnSpPr/>
          <p:nvPr/>
        </p:nvCxnSpPr>
        <p:spPr bwMode="auto">
          <a:xfrm flipV="1">
            <a:off x="2952736" y="4357694"/>
            <a:ext cx="2786082" cy="214314"/>
          </a:xfrm>
          <a:prstGeom prst="curvedConnector3">
            <a:avLst>
              <a:gd name="adj1" fmla="val 50000"/>
            </a:avLst>
          </a:prstGeom>
          <a:ln>
            <a:solidFill>
              <a:srgbClr val="366B7E"/>
            </a:solidFill>
            <a:headEnd type="none" w="med" len="med"/>
            <a:tailEnd type="arrow"/>
          </a:ln>
        </p:spPr>
        <p:style>
          <a:lnRef idx="1">
            <a:schemeClr val="dk1"/>
          </a:lnRef>
          <a:fillRef idx="0">
            <a:schemeClr val="dk1"/>
          </a:fillRef>
          <a:effectRef idx="0">
            <a:schemeClr val="dk1"/>
          </a:effectRef>
          <a:fontRef idx="minor">
            <a:schemeClr val="tx1"/>
          </a:fontRef>
        </p:style>
      </p:cxnSp>
      <p:cxnSp>
        <p:nvCxnSpPr>
          <p:cNvPr id="40" name="曲线连接符 39"/>
          <p:cNvCxnSpPr/>
          <p:nvPr/>
        </p:nvCxnSpPr>
        <p:spPr bwMode="auto">
          <a:xfrm>
            <a:off x="3238488" y="5500702"/>
            <a:ext cx="2571768" cy="1000132"/>
          </a:xfrm>
          <a:prstGeom prst="curvedConnector3">
            <a:avLst>
              <a:gd name="adj1" fmla="val 50000"/>
            </a:avLst>
          </a:prstGeom>
          <a:ln>
            <a:solidFill>
              <a:srgbClr val="FFC000"/>
            </a:solidFill>
            <a:headEnd type="none" w="med" len="med"/>
            <a:tailEnd type="arrow"/>
          </a:ln>
        </p:spPr>
        <p:style>
          <a:lnRef idx="1">
            <a:schemeClr val="dk1"/>
          </a:lnRef>
          <a:fillRef idx="0">
            <a:schemeClr val="dk1"/>
          </a:fillRef>
          <a:effectRef idx="0">
            <a:schemeClr val="dk1"/>
          </a:effectRef>
          <a:fontRef idx="minor">
            <a:schemeClr val="tx1"/>
          </a:fontRef>
        </p:style>
      </p:cxnSp>
      <p:cxnSp>
        <p:nvCxnSpPr>
          <p:cNvPr id="43" name="曲线连接符 42"/>
          <p:cNvCxnSpPr/>
          <p:nvPr/>
        </p:nvCxnSpPr>
        <p:spPr bwMode="auto">
          <a:xfrm flipV="1">
            <a:off x="3238488" y="3929066"/>
            <a:ext cx="2571768" cy="1571636"/>
          </a:xfrm>
          <a:prstGeom prst="curvedConnector3">
            <a:avLst>
              <a:gd name="adj1" fmla="val 50000"/>
            </a:avLst>
          </a:prstGeom>
          <a:ln>
            <a:solidFill>
              <a:srgbClr val="FFC000"/>
            </a:solidFill>
            <a:headEnd type="none" w="med" len="med"/>
            <a:tailEnd type="arrow"/>
          </a:ln>
        </p:spPr>
        <p:style>
          <a:lnRef idx="1">
            <a:schemeClr val="dk1"/>
          </a:lnRef>
          <a:fillRef idx="0">
            <a:schemeClr val="dk1"/>
          </a:fillRef>
          <a:effectRef idx="0">
            <a:schemeClr val="dk1"/>
          </a:effectRef>
          <a:fontRef idx="minor">
            <a:schemeClr val="tx1"/>
          </a:fontRef>
        </p:style>
      </p:cxnSp>
      <p:cxnSp>
        <p:nvCxnSpPr>
          <p:cNvPr id="46" name="曲线连接符 45"/>
          <p:cNvCxnSpPr>
            <a:stCxn id="9" idx="3"/>
          </p:cNvCxnSpPr>
          <p:nvPr/>
        </p:nvCxnSpPr>
        <p:spPr bwMode="auto">
          <a:xfrm>
            <a:off x="3979218" y="2726762"/>
            <a:ext cx="1759600" cy="987990"/>
          </a:xfrm>
          <a:prstGeom prst="curvedConnector3">
            <a:avLst>
              <a:gd name="adj1" fmla="val 50000"/>
            </a:avLst>
          </a:prstGeom>
          <a:ln>
            <a:solidFill>
              <a:srgbClr val="FF0000"/>
            </a:solidFill>
            <a:headEnd type="none" w="med" len="med"/>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80968" y="857232"/>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latin typeface="微软雅黑" pitchFamily="34" charset="-122"/>
                <a:ea typeface="微软雅黑" pitchFamily="34" charset="-122"/>
              </a:rPr>
              <a:t>体系战</a:t>
            </a:r>
            <a:r>
              <a:rPr lang="zh-CN" altLang="en-US" sz="2200" b="1" kern="0" dirty="0" smtClean="0">
                <a:latin typeface="微软雅黑" pitchFamily="34" charset="-122"/>
                <a:ea typeface="微软雅黑" pitchFamily="34" charset="-122"/>
              </a:rPr>
              <a:t>略</a:t>
            </a:r>
            <a:r>
              <a:rPr lang="zh-CN" altLang="en-US" sz="2200" b="1" kern="0" smtClean="0">
                <a:latin typeface="微软雅黑" pitchFamily="34" charset="-122"/>
                <a:ea typeface="微软雅黑" pitchFamily="34" charset="-122"/>
              </a:rPr>
              <a:t>目标</a:t>
            </a:r>
            <a:r>
              <a:rPr lang="en-US" altLang="zh-CN" sz="2200" b="1" kern="0" smtClean="0">
                <a:latin typeface="微软雅黑" pitchFamily="34" charset="-122"/>
                <a:ea typeface="微软雅黑" pitchFamily="34" charset="-122"/>
              </a:rPr>
              <a:t>:</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43</a:t>
            </a:fld>
            <a:endParaRPr lang="zh-CN" altLang="en-US" dirty="0">
              <a:latin typeface="微软雅黑" pitchFamily="34" charset="-122"/>
              <a:ea typeface="微软雅黑" pitchFamily="34" charset="-122"/>
            </a:endParaRPr>
          </a:p>
        </p:txBody>
      </p:sp>
      <p:sp>
        <p:nvSpPr>
          <p:cNvPr id="34" name="矩形 33"/>
          <p:cNvSpPr/>
          <p:nvPr/>
        </p:nvSpPr>
        <p:spPr>
          <a:xfrm>
            <a:off x="452406" y="1357298"/>
            <a:ext cx="7992888" cy="923330"/>
          </a:xfrm>
          <a:prstGeom prst="rect">
            <a:avLst/>
          </a:prstGeom>
        </p:spPr>
        <p:txBody>
          <a:bodyPr wrap="square">
            <a:spAutoFit/>
          </a:bodyPr>
          <a:lstStyle/>
          <a:p>
            <a:pPr marL="0" lvl="2">
              <a:lnSpc>
                <a:spcPct val="150000"/>
              </a:lnSpc>
            </a:pPr>
            <a:r>
              <a:rPr lang="zh-CN" altLang="en-US" smtClean="0">
                <a:latin typeface="微软雅黑" pitchFamily="34" charset="-122"/>
                <a:ea typeface="微软雅黑" pitchFamily="34" charset="-122"/>
              </a:rPr>
              <a:t>除了来自体系愿景的解读外，有时也会直接承接公司的战略目标</a:t>
            </a:r>
            <a:endParaRPr lang="en-US" altLang="zh-CN" smtClean="0">
              <a:latin typeface="微软雅黑" pitchFamily="34" charset="-122"/>
              <a:ea typeface="微软雅黑" pitchFamily="34" charset="-122"/>
            </a:endParaRPr>
          </a:p>
          <a:p>
            <a:pPr marL="0" lvl="2">
              <a:lnSpc>
                <a:spcPct val="150000"/>
              </a:lnSpc>
            </a:pPr>
            <a:r>
              <a:rPr lang="zh-CN" altLang="en-US" smtClean="0">
                <a:latin typeface="微软雅黑" pitchFamily="34" charset="-122"/>
                <a:ea typeface="微软雅黑" pitchFamily="34" charset="-122"/>
              </a:rPr>
              <a:t>除了业务指标外，还会有核心能力建设的目标，以突出对能力的重视</a:t>
            </a:r>
            <a:endParaRPr lang="en-US" altLang="zh-CN" dirty="0" smtClean="0">
              <a:latin typeface="微软雅黑" pitchFamily="34" charset="-122"/>
              <a:ea typeface="微软雅黑" pitchFamily="34" charset="-122"/>
            </a:endParaRPr>
          </a:p>
        </p:txBody>
      </p:sp>
      <p:grpSp>
        <p:nvGrpSpPr>
          <p:cNvPr id="32" name="组合 31"/>
          <p:cNvGrpSpPr/>
          <p:nvPr/>
        </p:nvGrpSpPr>
        <p:grpSpPr>
          <a:xfrm>
            <a:off x="952472" y="2928934"/>
            <a:ext cx="7081854" cy="2972520"/>
            <a:chOff x="1095348" y="3571876"/>
            <a:chExt cx="7081854" cy="2972520"/>
          </a:xfrm>
        </p:grpSpPr>
        <p:sp>
          <p:nvSpPr>
            <p:cNvPr id="9" name="Rectangle 10"/>
            <p:cNvSpPr>
              <a:spLocks noChangeArrowheads="1"/>
            </p:cNvSpPr>
            <p:nvPr/>
          </p:nvSpPr>
          <p:spPr bwMode="auto">
            <a:xfrm>
              <a:off x="4636275" y="3571876"/>
              <a:ext cx="1534402" cy="434856"/>
            </a:xfrm>
            <a:prstGeom prst="rect">
              <a:avLst/>
            </a:prstGeom>
            <a:noFill/>
            <a:ln w="9525">
              <a:solidFill>
                <a:schemeClr val="tx2"/>
              </a:solidFill>
              <a:miter lim="800000"/>
              <a:headEnd/>
              <a:tailEnd/>
            </a:ln>
          </p:spPr>
          <p:txBody>
            <a:bodyPr wrap="none" anchor="ctr"/>
            <a:lstStyle/>
            <a:p>
              <a:endParaRPr lang="zh-CN" altLang="en-US" sz="1200">
                <a:latin typeface="微软雅黑" pitchFamily="34" charset="-122"/>
                <a:ea typeface="微软雅黑" pitchFamily="34" charset="-122"/>
              </a:endParaRPr>
            </a:p>
          </p:txBody>
        </p:sp>
        <p:sp>
          <p:nvSpPr>
            <p:cNvPr id="10" name="Rectangle 11"/>
            <p:cNvSpPr>
              <a:spLocks noChangeArrowheads="1"/>
            </p:cNvSpPr>
            <p:nvPr/>
          </p:nvSpPr>
          <p:spPr bwMode="auto">
            <a:xfrm>
              <a:off x="4872337" y="3580315"/>
              <a:ext cx="1121294" cy="3323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61950" indent="-361950">
                <a:lnSpc>
                  <a:spcPct val="130000"/>
                </a:lnSpc>
                <a:defRPr/>
              </a:pPr>
              <a:r>
                <a:rPr lang="zh-CN" altLang="en-US" sz="1200">
                  <a:latin typeface="微软雅黑" pitchFamily="34" charset="-122"/>
                  <a:ea typeface="微软雅黑" pitchFamily="34" charset="-122"/>
                </a:rPr>
                <a:t>体系五年愿景</a:t>
              </a:r>
              <a:endParaRPr lang="en-US" altLang="zh-CN" sz="1200">
                <a:latin typeface="微软雅黑" pitchFamily="34" charset="-122"/>
                <a:ea typeface="微软雅黑" pitchFamily="34" charset="-122"/>
              </a:endParaRPr>
            </a:p>
          </p:txBody>
        </p:sp>
        <p:sp>
          <p:nvSpPr>
            <p:cNvPr id="11" name="Rectangle 12"/>
            <p:cNvSpPr>
              <a:spLocks noChangeArrowheads="1"/>
            </p:cNvSpPr>
            <p:nvPr/>
          </p:nvSpPr>
          <p:spPr bwMode="auto">
            <a:xfrm>
              <a:off x="1862549" y="4537871"/>
              <a:ext cx="3481912" cy="2006525"/>
            </a:xfrm>
            <a:prstGeom prst="rect">
              <a:avLst/>
            </a:prstGeom>
            <a:solidFill>
              <a:schemeClr val="accent1"/>
            </a:solidFill>
            <a:ln w="9525">
              <a:noFill/>
              <a:miter lim="800000"/>
              <a:headEnd/>
              <a:tailEnd/>
            </a:ln>
          </p:spPr>
          <p:txBody>
            <a:bodyPr wrap="none" anchor="ctr"/>
            <a:lstStyle/>
            <a:p>
              <a:endParaRPr lang="zh-CN" altLang="en-US" sz="1200">
                <a:latin typeface="微软雅黑" pitchFamily="34" charset="-122"/>
                <a:ea typeface="微软雅黑" pitchFamily="34" charset="-122"/>
              </a:endParaRPr>
            </a:p>
          </p:txBody>
        </p:sp>
        <p:sp>
          <p:nvSpPr>
            <p:cNvPr id="12" name="Rectangle 13"/>
            <p:cNvSpPr>
              <a:spLocks noChangeArrowheads="1"/>
            </p:cNvSpPr>
            <p:nvPr/>
          </p:nvSpPr>
          <p:spPr bwMode="auto">
            <a:xfrm>
              <a:off x="2039595" y="4655902"/>
              <a:ext cx="1652433" cy="361189"/>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61950" indent="-361950">
                <a:lnSpc>
                  <a:spcPct val="170000"/>
                </a:lnSpc>
                <a:defRPr/>
              </a:pPr>
              <a:r>
                <a:rPr lang="zh-CN" altLang="en-US" sz="1200">
                  <a:latin typeface="微软雅黑" pitchFamily="34" charset="-122"/>
                  <a:ea typeface="微软雅黑" pitchFamily="34" charset="-122"/>
                </a:rPr>
                <a:t>五年核心业务目标</a:t>
              </a:r>
            </a:p>
          </p:txBody>
        </p:sp>
        <p:sp>
          <p:nvSpPr>
            <p:cNvPr id="13" name="Rectangle 14"/>
            <p:cNvSpPr>
              <a:spLocks noChangeArrowheads="1"/>
            </p:cNvSpPr>
            <p:nvPr/>
          </p:nvSpPr>
          <p:spPr bwMode="auto">
            <a:xfrm>
              <a:off x="5521507" y="4537871"/>
              <a:ext cx="2655695" cy="2006525"/>
            </a:xfrm>
            <a:prstGeom prst="rect">
              <a:avLst/>
            </a:prstGeom>
            <a:solidFill>
              <a:schemeClr val="accent1"/>
            </a:solidFill>
            <a:ln w="9525">
              <a:noFill/>
              <a:miter lim="800000"/>
              <a:headEnd/>
              <a:tailEnd/>
            </a:ln>
          </p:spPr>
          <p:txBody>
            <a:bodyPr wrap="none" anchor="ctr"/>
            <a:lstStyle/>
            <a:p>
              <a:endParaRPr lang="zh-CN" altLang="en-US" sz="1200">
                <a:latin typeface="微软雅黑" pitchFamily="34" charset="-122"/>
                <a:ea typeface="微软雅黑" pitchFamily="34" charset="-122"/>
              </a:endParaRPr>
            </a:p>
          </p:txBody>
        </p:sp>
        <p:sp>
          <p:nvSpPr>
            <p:cNvPr id="14" name="Rectangle 15"/>
            <p:cNvSpPr>
              <a:spLocks noChangeArrowheads="1"/>
            </p:cNvSpPr>
            <p:nvPr/>
          </p:nvSpPr>
          <p:spPr bwMode="auto">
            <a:xfrm>
              <a:off x="6170677" y="4714917"/>
              <a:ext cx="1652433" cy="1300799"/>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61950" indent="-361950">
                <a:lnSpc>
                  <a:spcPct val="130000"/>
                </a:lnSpc>
                <a:defRPr/>
              </a:pPr>
              <a:r>
                <a:rPr lang="zh-CN" altLang="en-US" sz="1200">
                  <a:latin typeface="微软雅黑" pitchFamily="34" charset="-122"/>
                  <a:ea typeface="微软雅黑" pitchFamily="34" charset="-122"/>
                </a:rPr>
                <a:t>五年核心能力目标</a:t>
              </a:r>
            </a:p>
            <a:p>
              <a:pPr marL="361950" indent="-361950">
                <a:lnSpc>
                  <a:spcPct val="130000"/>
                </a:lnSpc>
                <a:buFontTx/>
                <a:buAutoNum type="arabicPeriod"/>
                <a:defRPr/>
              </a:pPr>
              <a:r>
                <a:rPr lang="en-US" altLang="zh-CN" sz="1200">
                  <a:latin typeface="微软雅黑" pitchFamily="34" charset="-122"/>
                  <a:ea typeface="微软雅黑" pitchFamily="34" charset="-122"/>
                </a:rPr>
                <a:t>……</a:t>
              </a:r>
            </a:p>
            <a:p>
              <a:pPr marL="361950" indent="-361950">
                <a:lnSpc>
                  <a:spcPct val="130000"/>
                </a:lnSpc>
                <a:buFontTx/>
                <a:buAutoNum type="arabicPeriod"/>
                <a:defRPr/>
              </a:pPr>
              <a:r>
                <a:rPr lang="en-US" altLang="zh-CN" sz="1200">
                  <a:latin typeface="微软雅黑" pitchFamily="34" charset="-122"/>
                  <a:ea typeface="微软雅黑" pitchFamily="34" charset="-122"/>
                </a:rPr>
                <a:t>……</a:t>
              </a:r>
            </a:p>
            <a:p>
              <a:pPr marL="361950" indent="-361950">
                <a:lnSpc>
                  <a:spcPct val="130000"/>
                </a:lnSpc>
                <a:buFontTx/>
                <a:buAutoNum type="arabicPeriod"/>
                <a:defRPr/>
              </a:pPr>
              <a:r>
                <a:rPr lang="en-US" altLang="zh-CN" sz="1200">
                  <a:latin typeface="微软雅黑" pitchFamily="34" charset="-122"/>
                  <a:ea typeface="微软雅黑" pitchFamily="34" charset="-122"/>
                </a:rPr>
                <a:t>……</a:t>
              </a:r>
            </a:p>
            <a:p>
              <a:pPr marL="361950" indent="-361950">
                <a:lnSpc>
                  <a:spcPct val="130000"/>
                </a:lnSpc>
                <a:buFontTx/>
                <a:buAutoNum type="arabicPeriod"/>
                <a:defRPr/>
              </a:pPr>
              <a:r>
                <a:rPr lang="en-US" altLang="zh-CN" sz="1200">
                  <a:latin typeface="微软雅黑" pitchFamily="34" charset="-122"/>
                  <a:ea typeface="微软雅黑" pitchFamily="34" charset="-122"/>
                </a:rPr>
                <a:t>……</a:t>
              </a:r>
            </a:p>
          </p:txBody>
        </p:sp>
        <p:sp>
          <p:nvSpPr>
            <p:cNvPr id="15" name="Rectangle 18"/>
            <p:cNvSpPr>
              <a:spLocks noChangeArrowheads="1"/>
            </p:cNvSpPr>
            <p:nvPr/>
          </p:nvSpPr>
          <p:spPr bwMode="auto">
            <a:xfrm>
              <a:off x="1095348" y="5069010"/>
              <a:ext cx="4308128" cy="295077"/>
            </a:xfrm>
            <a:prstGeom prst="rect">
              <a:avLst/>
            </a:prstGeom>
            <a:noFill/>
            <a:ln w="9525">
              <a:solidFill>
                <a:schemeClr val="tx1"/>
              </a:solidFill>
              <a:prstDash val="sysDot"/>
              <a:miter lim="800000"/>
              <a:headEnd/>
              <a:tailEnd/>
            </a:ln>
          </p:spPr>
          <p:txBody>
            <a:bodyPr wrap="none" anchor="ctr"/>
            <a:lstStyle/>
            <a:p>
              <a:endParaRPr lang="zh-CN" altLang="en-US" sz="1200">
                <a:latin typeface="微软雅黑" pitchFamily="34" charset="-122"/>
                <a:ea typeface="微软雅黑" pitchFamily="34" charset="-122"/>
              </a:endParaRPr>
            </a:p>
          </p:txBody>
        </p:sp>
        <p:sp>
          <p:nvSpPr>
            <p:cNvPr id="16" name="Rectangle 19"/>
            <p:cNvSpPr>
              <a:spLocks noChangeArrowheads="1"/>
            </p:cNvSpPr>
            <p:nvPr/>
          </p:nvSpPr>
          <p:spPr bwMode="auto">
            <a:xfrm>
              <a:off x="1095348" y="5423103"/>
              <a:ext cx="4308128" cy="295077"/>
            </a:xfrm>
            <a:prstGeom prst="rect">
              <a:avLst/>
            </a:prstGeom>
            <a:noFill/>
            <a:ln w="9525">
              <a:solidFill>
                <a:schemeClr val="tx1"/>
              </a:solidFill>
              <a:prstDash val="sysDot"/>
              <a:miter lim="800000"/>
              <a:headEnd/>
              <a:tailEnd/>
            </a:ln>
          </p:spPr>
          <p:txBody>
            <a:bodyPr wrap="none" anchor="ctr"/>
            <a:lstStyle/>
            <a:p>
              <a:endParaRPr lang="zh-CN" altLang="en-US" sz="1200">
                <a:latin typeface="微软雅黑" pitchFamily="34" charset="-122"/>
                <a:ea typeface="微软雅黑" pitchFamily="34" charset="-122"/>
              </a:endParaRPr>
            </a:p>
          </p:txBody>
        </p:sp>
        <p:sp>
          <p:nvSpPr>
            <p:cNvPr id="17" name="Rectangle 20"/>
            <p:cNvSpPr>
              <a:spLocks noChangeArrowheads="1"/>
            </p:cNvSpPr>
            <p:nvPr/>
          </p:nvSpPr>
          <p:spPr bwMode="auto">
            <a:xfrm>
              <a:off x="1095348" y="5777195"/>
              <a:ext cx="4308128" cy="295077"/>
            </a:xfrm>
            <a:prstGeom prst="rect">
              <a:avLst/>
            </a:prstGeom>
            <a:noFill/>
            <a:ln w="9525">
              <a:solidFill>
                <a:schemeClr val="tx1"/>
              </a:solidFill>
              <a:prstDash val="sysDot"/>
              <a:miter lim="800000"/>
              <a:headEnd/>
              <a:tailEnd/>
            </a:ln>
          </p:spPr>
          <p:txBody>
            <a:bodyPr wrap="none" anchor="ctr"/>
            <a:lstStyle/>
            <a:p>
              <a:endParaRPr lang="zh-CN" altLang="en-US" sz="1200">
                <a:latin typeface="微软雅黑" pitchFamily="34" charset="-122"/>
                <a:ea typeface="微软雅黑" pitchFamily="34" charset="-122"/>
              </a:endParaRPr>
            </a:p>
          </p:txBody>
        </p:sp>
        <p:sp>
          <p:nvSpPr>
            <p:cNvPr id="18" name="Rectangle 21"/>
            <p:cNvSpPr>
              <a:spLocks noChangeArrowheads="1"/>
            </p:cNvSpPr>
            <p:nvPr/>
          </p:nvSpPr>
          <p:spPr bwMode="auto">
            <a:xfrm>
              <a:off x="1095348" y="6131288"/>
              <a:ext cx="4308128" cy="295077"/>
            </a:xfrm>
            <a:prstGeom prst="rect">
              <a:avLst/>
            </a:prstGeom>
            <a:noFill/>
            <a:ln w="9525">
              <a:solidFill>
                <a:schemeClr val="tx1"/>
              </a:solidFill>
              <a:prstDash val="sysDot"/>
              <a:miter lim="800000"/>
              <a:headEnd/>
              <a:tailEnd/>
            </a:ln>
          </p:spPr>
          <p:txBody>
            <a:bodyPr wrap="none" anchor="ctr"/>
            <a:lstStyle/>
            <a:p>
              <a:endParaRPr lang="zh-CN" altLang="en-US" sz="1200">
                <a:latin typeface="微软雅黑" pitchFamily="34" charset="-122"/>
                <a:ea typeface="微软雅黑" pitchFamily="34" charset="-122"/>
              </a:endParaRPr>
            </a:p>
          </p:txBody>
        </p:sp>
        <p:sp>
          <p:nvSpPr>
            <p:cNvPr id="19" name="Rectangle 22"/>
            <p:cNvSpPr>
              <a:spLocks noChangeArrowheads="1"/>
            </p:cNvSpPr>
            <p:nvPr/>
          </p:nvSpPr>
          <p:spPr bwMode="auto">
            <a:xfrm>
              <a:off x="1154363" y="5069010"/>
              <a:ext cx="885232" cy="31720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61950" indent="-361950">
                <a:lnSpc>
                  <a:spcPct val="130000"/>
                </a:lnSpc>
                <a:defRPr/>
              </a:pPr>
              <a:r>
                <a:rPr lang="zh-CN" altLang="en-US" sz="1200">
                  <a:latin typeface="微软雅黑" pitchFamily="34" charset="-122"/>
                  <a:ea typeface="微软雅黑" pitchFamily="34" charset="-122"/>
                </a:rPr>
                <a:t>职能</a:t>
              </a:r>
              <a:r>
                <a:rPr lang="en-US" altLang="zh-CN" sz="1200">
                  <a:latin typeface="微软雅黑" pitchFamily="34" charset="-122"/>
                  <a:ea typeface="微软雅黑" pitchFamily="34" charset="-122"/>
                </a:rPr>
                <a:t>1</a:t>
              </a:r>
            </a:p>
          </p:txBody>
        </p:sp>
        <p:sp>
          <p:nvSpPr>
            <p:cNvPr id="20" name="Rectangle 23"/>
            <p:cNvSpPr>
              <a:spLocks noChangeArrowheads="1"/>
            </p:cNvSpPr>
            <p:nvPr/>
          </p:nvSpPr>
          <p:spPr bwMode="auto">
            <a:xfrm>
              <a:off x="1154363" y="5364087"/>
              <a:ext cx="885232" cy="31720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61950" indent="-361950">
                <a:lnSpc>
                  <a:spcPct val="130000"/>
                </a:lnSpc>
                <a:defRPr/>
              </a:pPr>
              <a:r>
                <a:rPr lang="zh-CN" altLang="en-US" sz="1200">
                  <a:latin typeface="微软雅黑" pitchFamily="34" charset="-122"/>
                  <a:ea typeface="微软雅黑" pitchFamily="34" charset="-122"/>
                </a:rPr>
                <a:t>职能</a:t>
              </a:r>
              <a:r>
                <a:rPr lang="en-US" altLang="zh-CN" sz="1200">
                  <a:latin typeface="微软雅黑" pitchFamily="34" charset="-122"/>
                  <a:ea typeface="微软雅黑" pitchFamily="34" charset="-122"/>
                </a:rPr>
                <a:t>2</a:t>
              </a:r>
            </a:p>
          </p:txBody>
        </p:sp>
        <p:sp>
          <p:nvSpPr>
            <p:cNvPr id="21" name="Rectangle 24"/>
            <p:cNvSpPr>
              <a:spLocks noChangeArrowheads="1"/>
            </p:cNvSpPr>
            <p:nvPr/>
          </p:nvSpPr>
          <p:spPr bwMode="auto">
            <a:xfrm>
              <a:off x="1154363" y="5718180"/>
              <a:ext cx="885232" cy="31720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61950" indent="-361950">
                <a:lnSpc>
                  <a:spcPct val="130000"/>
                </a:lnSpc>
                <a:defRPr/>
              </a:pPr>
              <a:r>
                <a:rPr lang="zh-CN" altLang="en-US" sz="1200">
                  <a:latin typeface="微软雅黑" pitchFamily="34" charset="-122"/>
                  <a:ea typeface="微软雅黑" pitchFamily="34" charset="-122"/>
                </a:rPr>
                <a:t>职能</a:t>
              </a:r>
              <a:r>
                <a:rPr lang="en-US" altLang="zh-CN" sz="1200">
                  <a:latin typeface="微软雅黑" pitchFamily="34" charset="-122"/>
                  <a:ea typeface="微软雅黑" pitchFamily="34" charset="-122"/>
                </a:rPr>
                <a:t>3</a:t>
              </a:r>
            </a:p>
          </p:txBody>
        </p:sp>
        <p:sp>
          <p:nvSpPr>
            <p:cNvPr id="22" name="Rectangle 25"/>
            <p:cNvSpPr>
              <a:spLocks noChangeArrowheads="1"/>
            </p:cNvSpPr>
            <p:nvPr/>
          </p:nvSpPr>
          <p:spPr bwMode="auto">
            <a:xfrm>
              <a:off x="1154363" y="6131288"/>
              <a:ext cx="885232" cy="31720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61950" indent="-361950">
                <a:lnSpc>
                  <a:spcPct val="130000"/>
                </a:lnSpc>
                <a:defRPr/>
              </a:pPr>
              <a:r>
                <a:rPr lang="zh-CN" altLang="en-US" sz="1200">
                  <a:latin typeface="微软雅黑" pitchFamily="34" charset="-122"/>
                  <a:ea typeface="微软雅黑" pitchFamily="34" charset="-122"/>
                </a:rPr>
                <a:t>职能</a:t>
              </a:r>
              <a:r>
                <a:rPr lang="en-US" altLang="zh-CN" sz="1200">
                  <a:latin typeface="微软雅黑" pitchFamily="34" charset="-122"/>
                  <a:ea typeface="微软雅黑" pitchFamily="34" charset="-122"/>
                </a:rPr>
                <a:t>4</a:t>
              </a:r>
            </a:p>
          </p:txBody>
        </p:sp>
        <p:sp>
          <p:nvSpPr>
            <p:cNvPr id="24" name="Rectangle 28"/>
            <p:cNvSpPr>
              <a:spLocks noChangeArrowheads="1"/>
            </p:cNvSpPr>
            <p:nvPr/>
          </p:nvSpPr>
          <p:spPr bwMode="auto">
            <a:xfrm>
              <a:off x="2157626" y="5069010"/>
              <a:ext cx="3127819" cy="30899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marL="361950" indent="-361950">
                <a:lnSpc>
                  <a:spcPct val="130000"/>
                </a:lnSpc>
                <a:defRPr/>
              </a:pPr>
              <a:r>
                <a:rPr lang="zh-CN" altLang="en-US" sz="1200">
                  <a:latin typeface="微软雅黑" pitchFamily="34" charset="-122"/>
                  <a:ea typeface="微软雅黑" pitchFamily="34" charset="-122"/>
                </a:rPr>
                <a:t>目标：</a:t>
              </a:r>
              <a:r>
                <a:rPr lang="en-US" altLang="zh-CN" sz="1200">
                  <a:latin typeface="微软雅黑" pitchFamily="34" charset="-122"/>
                  <a:ea typeface="微软雅黑" pitchFamily="34" charset="-122"/>
                </a:rPr>
                <a:t>1</a:t>
              </a:r>
              <a:r>
                <a:rPr lang="zh-CN" altLang="en-US" sz="1200">
                  <a:latin typeface="微软雅黑" pitchFamily="34" charset="-122"/>
                  <a:ea typeface="微软雅黑" pitchFamily="34" charset="-122"/>
                </a:rPr>
                <a:t>、</a:t>
              </a:r>
              <a:r>
                <a:rPr lang="en-US" altLang="zh-CN" sz="1200">
                  <a:latin typeface="微软雅黑" pitchFamily="34" charset="-122"/>
                  <a:ea typeface="微软雅黑" pitchFamily="34" charset="-122"/>
                </a:rPr>
                <a:t>……2</a:t>
              </a:r>
              <a:r>
                <a:rPr lang="zh-CN" altLang="en-US" sz="1200">
                  <a:latin typeface="微软雅黑" pitchFamily="34" charset="-122"/>
                  <a:ea typeface="微软雅黑" pitchFamily="34" charset="-122"/>
                </a:rPr>
                <a:t>、</a:t>
              </a:r>
              <a:r>
                <a:rPr lang="en-US" altLang="zh-CN" sz="1200">
                  <a:latin typeface="微软雅黑" pitchFamily="34" charset="-122"/>
                  <a:ea typeface="微软雅黑" pitchFamily="34" charset="-122"/>
                </a:rPr>
                <a:t>……</a:t>
              </a:r>
            </a:p>
          </p:txBody>
        </p:sp>
        <p:sp>
          <p:nvSpPr>
            <p:cNvPr id="25" name="Rectangle 32"/>
            <p:cNvSpPr>
              <a:spLocks noChangeArrowheads="1"/>
            </p:cNvSpPr>
            <p:nvPr/>
          </p:nvSpPr>
          <p:spPr bwMode="auto">
            <a:xfrm>
              <a:off x="2157626" y="5364087"/>
              <a:ext cx="1938118" cy="3323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61950" indent="-361950">
                <a:lnSpc>
                  <a:spcPct val="130000"/>
                </a:lnSpc>
                <a:defRPr/>
              </a:pPr>
              <a:r>
                <a:rPr lang="zh-CN" altLang="en-US" sz="1200">
                  <a:latin typeface="微软雅黑" pitchFamily="34" charset="-122"/>
                  <a:ea typeface="微软雅黑" pitchFamily="34" charset="-122"/>
                </a:rPr>
                <a:t>目标：</a:t>
              </a:r>
              <a:r>
                <a:rPr lang="en-US" altLang="zh-CN" sz="1200">
                  <a:latin typeface="微软雅黑" pitchFamily="34" charset="-122"/>
                  <a:ea typeface="微软雅黑" pitchFamily="34" charset="-122"/>
                </a:rPr>
                <a:t>……</a:t>
              </a:r>
            </a:p>
          </p:txBody>
        </p:sp>
        <p:sp>
          <p:nvSpPr>
            <p:cNvPr id="26" name="Rectangle 33"/>
            <p:cNvSpPr>
              <a:spLocks noChangeArrowheads="1"/>
            </p:cNvSpPr>
            <p:nvPr/>
          </p:nvSpPr>
          <p:spPr bwMode="auto">
            <a:xfrm>
              <a:off x="2157626" y="5718180"/>
              <a:ext cx="2009556" cy="3323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61950" indent="-361950">
                <a:lnSpc>
                  <a:spcPct val="130000"/>
                </a:lnSpc>
                <a:defRPr/>
              </a:pPr>
              <a:r>
                <a:rPr lang="zh-CN" altLang="en-US" sz="1200">
                  <a:latin typeface="微软雅黑" pitchFamily="34" charset="-122"/>
                  <a:ea typeface="微软雅黑" pitchFamily="34" charset="-122"/>
                </a:rPr>
                <a:t>目标：</a:t>
              </a:r>
              <a:r>
                <a:rPr lang="en-US" altLang="zh-CN" sz="1200">
                  <a:latin typeface="微软雅黑" pitchFamily="34" charset="-122"/>
                  <a:ea typeface="微软雅黑" pitchFamily="34" charset="-122"/>
                </a:rPr>
                <a:t>……</a:t>
              </a:r>
            </a:p>
          </p:txBody>
        </p:sp>
        <p:sp>
          <p:nvSpPr>
            <p:cNvPr id="27" name="Rectangle 34"/>
            <p:cNvSpPr>
              <a:spLocks noChangeArrowheads="1"/>
            </p:cNvSpPr>
            <p:nvPr/>
          </p:nvSpPr>
          <p:spPr bwMode="auto">
            <a:xfrm>
              <a:off x="2157626" y="6131288"/>
              <a:ext cx="1652366" cy="3323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61950" indent="-361950">
                <a:lnSpc>
                  <a:spcPct val="130000"/>
                </a:lnSpc>
                <a:defRPr/>
              </a:pPr>
              <a:r>
                <a:rPr lang="zh-CN" altLang="en-US" sz="1200">
                  <a:latin typeface="微软雅黑" pitchFamily="34" charset="-122"/>
                  <a:ea typeface="微软雅黑" pitchFamily="34" charset="-122"/>
                </a:rPr>
                <a:t>目标：</a:t>
              </a:r>
              <a:r>
                <a:rPr lang="en-US" altLang="zh-CN" sz="1200">
                  <a:latin typeface="微软雅黑" pitchFamily="34" charset="-122"/>
                  <a:ea typeface="微软雅黑" pitchFamily="34" charset="-122"/>
                </a:rPr>
                <a:t>……</a:t>
              </a:r>
            </a:p>
          </p:txBody>
        </p:sp>
        <p:sp>
          <p:nvSpPr>
            <p:cNvPr id="28" name="Rectangle 36"/>
            <p:cNvSpPr>
              <a:spLocks noChangeArrowheads="1"/>
            </p:cNvSpPr>
            <p:nvPr/>
          </p:nvSpPr>
          <p:spPr bwMode="auto">
            <a:xfrm>
              <a:off x="2749010" y="3571876"/>
              <a:ext cx="1474156" cy="434856"/>
            </a:xfrm>
            <a:prstGeom prst="rect">
              <a:avLst/>
            </a:prstGeom>
            <a:noFill/>
            <a:ln w="9525">
              <a:solidFill>
                <a:schemeClr val="tx2"/>
              </a:solidFill>
              <a:miter lim="800000"/>
              <a:headEnd/>
              <a:tailEnd/>
            </a:ln>
          </p:spPr>
          <p:txBody>
            <a:bodyPr wrap="none" anchor="ctr"/>
            <a:lstStyle/>
            <a:p>
              <a:endParaRPr lang="zh-CN" altLang="en-US" sz="1200">
                <a:latin typeface="微软雅黑" pitchFamily="34" charset="-122"/>
                <a:ea typeface="微软雅黑" pitchFamily="34" charset="-122"/>
              </a:endParaRPr>
            </a:p>
          </p:txBody>
        </p:sp>
        <p:sp>
          <p:nvSpPr>
            <p:cNvPr id="29" name="Rectangle 37"/>
            <p:cNvSpPr>
              <a:spLocks noChangeArrowheads="1"/>
            </p:cNvSpPr>
            <p:nvPr/>
          </p:nvSpPr>
          <p:spPr bwMode="auto">
            <a:xfrm>
              <a:off x="3101873" y="3580315"/>
              <a:ext cx="885232" cy="332399"/>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361950" indent="-361950">
                <a:lnSpc>
                  <a:spcPct val="130000"/>
                </a:lnSpc>
                <a:defRPr/>
              </a:pPr>
              <a:r>
                <a:rPr lang="zh-CN" altLang="en-US" sz="1200">
                  <a:latin typeface="微软雅黑" pitchFamily="34" charset="-122"/>
                  <a:ea typeface="微软雅黑" pitchFamily="34" charset="-122"/>
                </a:rPr>
                <a:t>公司目标</a:t>
              </a:r>
              <a:endParaRPr lang="en-US" altLang="zh-CN" sz="1200">
                <a:latin typeface="微软雅黑" pitchFamily="34" charset="-122"/>
                <a:ea typeface="微软雅黑" pitchFamily="34" charset="-122"/>
              </a:endParaRPr>
            </a:p>
          </p:txBody>
        </p:sp>
        <p:sp>
          <p:nvSpPr>
            <p:cNvPr id="30" name="AutoShape 38"/>
            <p:cNvSpPr>
              <a:spLocks noChangeArrowheads="1"/>
            </p:cNvSpPr>
            <p:nvPr/>
          </p:nvSpPr>
          <p:spPr bwMode="auto">
            <a:xfrm>
              <a:off x="4283412" y="3632023"/>
              <a:ext cx="293847" cy="197662"/>
            </a:xfrm>
            <a:prstGeom prst="plus">
              <a:avLst>
                <a:gd name="adj" fmla="val 45833"/>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defRPr/>
              </a:pPr>
              <a:endParaRPr lang="zh-CN" altLang="en-US" sz="1200">
                <a:latin typeface="微软雅黑" pitchFamily="34" charset="-122"/>
                <a:ea typeface="微软雅黑" pitchFamily="34" charset="-122"/>
              </a:endParaRPr>
            </a:p>
          </p:txBody>
        </p:sp>
        <p:sp>
          <p:nvSpPr>
            <p:cNvPr id="31" name="AutoShape 39"/>
            <p:cNvSpPr>
              <a:spLocks noChangeArrowheads="1"/>
            </p:cNvSpPr>
            <p:nvPr/>
          </p:nvSpPr>
          <p:spPr bwMode="auto">
            <a:xfrm flipV="1">
              <a:off x="2749010" y="4065747"/>
              <a:ext cx="3539697" cy="354093"/>
            </a:xfrm>
            <a:prstGeom prst="triangle">
              <a:avLst>
                <a:gd name="adj" fmla="val 50000"/>
              </a:avLst>
            </a:prstGeom>
            <a:solidFill>
              <a:srgbClr val="DDDDDD"/>
            </a:solidFill>
            <a:ln w="9525">
              <a:noFill/>
              <a:miter lim="800000"/>
              <a:headEnd/>
              <a:tailEnd/>
            </a:ln>
          </p:spPr>
          <p:txBody>
            <a:bodyPr wrap="none" anchor="ctr"/>
            <a:lstStyle/>
            <a:p>
              <a:endParaRPr lang="zh-CN" altLang="en-US" sz="1200">
                <a:latin typeface="微软雅黑" pitchFamily="34" charset="-122"/>
                <a:ea typeface="微软雅黑" pitchFamily="34" charset="-122"/>
              </a:endParaRPr>
            </a:p>
          </p:txBody>
        </p:sp>
      </p:grpSp>
    </p:spTree>
    <p:extLst>
      <p:ext uri="{BB962C8B-B14F-4D97-AF65-F5344CB8AC3E}">
        <p14:creationId xmlns:p14="http://schemas.microsoft.com/office/powerpoint/2010/main" xmlns="" val="2767435068"/>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80968" y="857232"/>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latin typeface="微软雅黑" pitchFamily="34" charset="-122"/>
                <a:ea typeface="微软雅黑" pitchFamily="34" charset="-122"/>
              </a:rPr>
              <a:t>关于能力目标</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44</a:t>
            </a:fld>
            <a:endParaRPr lang="zh-CN" altLang="en-US" dirty="0">
              <a:latin typeface="微软雅黑" pitchFamily="34" charset="-122"/>
              <a:ea typeface="微软雅黑" pitchFamily="34" charset="-122"/>
            </a:endParaRPr>
          </a:p>
        </p:txBody>
      </p:sp>
      <p:sp>
        <p:nvSpPr>
          <p:cNvPr id="34" name="矩形 33"/>
          <p:cNvSpPr/>
          <p:nvPr/>
        </p:nvSpPr>
        <p:spPr>
          <a:xfrm>
            <a:off x="452406" y="1857364"/>
            <a:ext cx="8572560" cy="4524315"/>
          </a:xfrm>
          <a:prstGeom prst="rect">
            <a:avLst/>
          </a:prstGeom>
        </p:spPr>
        <p:txBody>
          <a:bodyPr wrap="square">
            <a:spAutoFit/>
          </a:bodyPr>
          <a:lstStyle/>
          <a:p>
            <a:pPr marL="342900" lvl="2" indent="-342900">
              <a:lnSpc>
                <a:spcPct val="200000"/>
              </a:lnSpc>
              <a:buFont typeface="+mj-lt"/>
              <a:buAutoNum type="arabicPeriod"/>
            </a:pPr>
            <a:r>
              <a:rPr lang="zh-CN" altLang="en-US" sz="1600" smtClean="0">
                <a:latin typeface="微软雅黑" pitchFamily="34" charset="-122"/>
                <a:ea typeface="微软雅黑" pitchFamily="34" charset="-122"/>
              </a:rPr>
              <a:t>最好是业界公认的专业能力；至少应该是公司公认的专业能力；切忌随意定义能力的范围，造成沟通困难。例如：宾馆管理最好选服务星级的能力体系。而对于比较生僻的能力概念，选择要谨慎。如：对标能力，市场导向的能力，以员工为中心的能力等。</a:t>
            </a:r>
            <a:endParaRPr lang="en-US" altLang="zh-CN" sz="1600" smtClean="0">
              <a:latin typeface="微软雅黑" pitchFamily="34" charset="-122"/>
              <a:ea typeface="微软雅黑" pitchFamily="34" charset="-122"/>
            </a:endParaRPr>
          </a:p>
          <a:p>
            <a:pPr marL="342900" lvl="2" indent="-342900">
              <a:lnSpc>
                <a:spcPct val="200000"/>
              </a:lnSpc>
              <a:buFont typeface="+mj-lt"/>
              <a:buAutoNum type="arabicPeriod"/>
            </a:pPr>
            <a:r>
              <a:rPr lang="zh-CN" altLang="en-US" sz="1600" smtClean="0">
                <a:latin typeface="微软雅黑" pitchFamily="34" charset="-122"/>
                <a:ea typeface="微软雅黑" pitchFamily="34" charset="-122"/>
              </a:rPr>
              <a:t>选定能力目标后，要充分理解其专业定义，切忌随意偷换、缩小概念。例如：质量管理能力至少是质量策划、质量检验和过程控制。</a:t>
            </a:r>
            <a:r>
              <a:rPr lang="en-US" altLang="zh-CN" sz="1600" smtClean="0">
                <a:latin typeface="微软雅黑" pitchFamily="34" charset="-122"/>
                <a:ea typeface="微软雅黑" pitchFamily="34" charset="-122"/>
              </a:rPr>
              <a:t>HR</a:t>
            </a:r>
            <a:r>
              <a:rPr lang="zh-CN" altLang="en-US" sz="1600" smtClean="0">
                <a:latin typeface="微软雅黑" pitchFamily="34" charset="-122"/>
                <a:ea typeface="微软雅黑" pitchFamily="34" charset="-122"/>
              </a:rPr>
              <a:t>能力至少是规划、招聘、薪酬、绩效、员工关系和培训发展。可以选取重点，但不能直接就取一点。</a:t>
            </a:r>
            <a:endParaRPr lang="en-US" altLang="zh-CN" sz="1600" smtClean="0">
              <a:latin typeface="微软雅黑" pitchFamily="34" charset="-122"/>
              <a:ea typeface="微软雅黑" pitchFamily="34" charset="-122"/>
            </a:endParaRPr>
          </a:p>
          <a:p>
            <a:pPr marL="342900" lvl="2" indent="-342900">
              <a:lnSpc>
                <a:spcPct val="200000"/>
              </a:lnSpc>
              <a:buFont typeface="+mj-lt"/>
              <a:buAutoNum type="arabicPeriod"/>
            </a:pPr>
            <a:r>
              <a:rPr lang="zh-CN" altLang="en-US" sz="1600" smtClean="0">
                <a:latin typeface="微软雅黑" pitchFamily="34" charset="-122"/>
                <a:ea typeface="微软雅黑" pitchFamily="34" charset="-122"/>
              </a:rPr>
              <a:t>能力目标要与业务指标有所区分，虽然这对专业职能部门似乎比较困难，但仍应尽力区分，业务指标衡量的是结果，而能力目标除了反映在结果上之外，还应该有充分的过程逻辑。也就是说业务结果好，未必是能力提升所致，业务结果不好，未必能力没有提升。</a:t>
            </a:r>
            <a:endParaRPr lang="en-US" altLang="zh-CN" sz="1600" smtClean="0">
              <a:latin typeface="微软雅黑" pitchFamily="34" charset="-122"/>
              <a:ea typeface="微软雅黑" pitchFamily="34" charset="-122"/>
            </a:endParaRPr>
          </a:p>
        </p:txBody>
      </p:sp>
    </p:spTree>
    <p:extLst>
      <p:ext uri="{BB962C8B-B14F-4D97-AF65-F5344CB8AC3E}">
        <p14:creationId xmlns:p14="http://schemas.microsoft.com/office/powerpoint/2010/main" xmlns="" val="4178113234"/>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80968" y="857232"/>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latin typeface="微软雅黑" pitchFamily="34" charset="-122"/>
                <a:ea typeface="微软雅黑" pitchFamily="34" charset="-122"/>
              </a:rPr>
              <a:t>对能力目标的设计，可以考虑分层分阶段的方法来进行阐释</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45</a:t>
            </a:fld>
            <a:endParaRPr lang="zh-CN" altLang="en-US" dirty="0">
              <a:latin typeface="微软雅黑" pitchFamily="34" charset="-122"/>
              <a:ea typeface="微软雅黑" pitchFamily="34" charset="-122"/>
            </a:endParaRPr>
          </a:p>
        </p:txBody>
      </p:sp>
      <p:sp>
        <p:nvSpPr>
          <p:cNvPr id="34" name="矩形 33"/>
          <p:cNvSpPr/>
          <p:nvPr/>
        </p:nvSpPr>
        <p:spPr>
          <a:xfrm>
            <a:off x="452406" y="1643051"/>
            <a:ext cx="8572560" cy="418191"/>
          </a:xfrm>
          <a:prstGeom prst="rect">
            <a:avLst/>
          </a:prstGeom>
        </p:spPr>
        <p:txBody>
          <a:bodyPr wrap="square">
            <a:spAutoFit/>
          </a:bodyPr>
          <a:lstStyle/>
          <a:p>
            <a:pPr marL="342900" lvl="2" indent="-342900">
              <a:lnSpc>
                <a:spcPct val="150000"/>
              </a:lnSpc>
            </a:pPr>
            <a:r>
              <a:rPr lang="zh-CN" altLang="en-US" sz="1600" smtClean="0">
                <a:latin typeface="微软雅黑" pitchFamily="34" charset="-122"/>
                <a:ea typeface="微软雅黑" pitchFamily="34" charset="-122"/>
              </a:rPr>
              <a:t>每个专业能力的分层、分阶段都与其所属专业有关，分的方法可能不同，在此试举一例：</a:t>
            </a:r>
            <a:endParaRPr lang="en-US" altLang="zh-CN" sz="1600" smtClean="0">
              <a:latin typeface="微软雅黑" pitchFamily="34" charset="-122"/>
              <a:ea typeface="微软雅黑" pitchFamily="34" charset="-122"/>
            </a:endParaRPr>
          </a:p>
        </p:txBody>
      </p:sp>
      <p:graphicFrame>
        <p:nvGraphicFramePr>
          <p:cNvPr id="6" name="表格 5"/>
          <p:cNvGraphicFramePr>
            <a:graphicFrameLocks noGrp="1"/>
          </p:cNvGraphicFramePr>
          <p:nvPr/>
        </p:nvGraphicFramePr>
        <p:xfrm>
          <a:off x="452406" y="2214554"/>
          <a:ext cx="8929751" cy="3960736"/>
        </p:xfrm>
        <a:graphic>
          <a:graphicData uri="http://schemas.openxmlformats.org/drawingml/2006/table">
            <a:tbl>
              <a:tblPr firstRow="1" bandRow="1">
                <a:tableStyleId>{5C22544A-7EE6-4342-B048-85BDC9FD1C3A}</a:tableStyleId>
              </a:tblPr>
              <a:tblGrid>
                <a:gridCol w="812937"/>
                <a:gridCol w="1548650"/>
                <a:gridCol w="2353321"/>
                <a:gridCol w="2188780"/>
                <a:gridCol w="2026063"/>
              </a:tblGrid>
              <a:tr h="258432">
                <a:tc>
                  <a:txBody>
                    <a:bodyPr/>
                    <a:lstStyle/>
                    <a:p>
                      <a:pPr algn="ctr"/>
                      <a:r>
                        <a:rPr lang="zh-CN" altLang="en-US" sz="1600" dirty="0" smtClean="0">
                          <a:solidFill>
                            <a:schemeClr val="tx1"/>
                          </a:solidFill>
                          <a:latin typeface="微软雅黑" pitchFamily="34" charset="-122"/>
                          <a:ea typeface="微软雅黑" pitchFamily="34" charset="-122"/>
                        </a:rPr>
                        <a:t>类别</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zh-CN" altLang="en-US" sz="1600" smtClean="0">
                          <a:solidFill>
                            <a:schemeClr val="tx1"/>
                          </a:solidFill>
                          <a:latin typeface="微软雅黑" pitchFamily="34" charset="-122"/>
                          <a:ea typeface="微软雅黑" pitchFamily="34" charset="-122"/>
                        </a:rPr>
                        <a:t>知识引入阶段</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zh-CN" altLang="en-US" sz="1600" smtClean="0">
                          <a:solidFill>
                            <a:schemeClr val="tx1"/>
                          </a:solidFill>
                          <a:latin typeface="微软雅黑" pitchFamily="34" charset="-122"/>
                          <a:ea typeface="微软雅黑" pitchFamily="34" charset="-122"/>
                        </a:rPr>
                        <a:t>过程落地阶段</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zh-CN" altLang="en-US" sz="1600" smtClean="0">
                          <a:solidFill>
                            <a:schemeClr val="tx1"/>
                          </a:solidFill>
                          <a:latin typeface="微软雅黑" pitchFamily="34" charset="-122"/>
                          <a:ea typeface="微软雅黑" pitchFamily="34" charset="-122"/>
                        </a:rPr>
                        <a:t>结果实现阶段</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521976">
                <a:tc rowSpan="4">
                  <a:txBody>
                    <a:bodyPr/>
                    <a:lstStyle/>
                    <a:p>
                      <a:pPr algn="ctr"/>
                      <a:r>
                        <a:rPr lang="en-US" altLang="zh-CN" sz="1600" smtClean="0">
                          <a:solidFill>
                            <a:schemeClr val="tx1"/>
                          </a:solidFill>
                          <a:latin typeface="微软雅黑" pitchFamily="34" charset="-122"/>
                          <a:ea typeface="微软雅黑" pitchFamily="34" charset="-122"/>
                        </a:rPr>
                        <a:t>3D</a:t>
                      </a:r>
                      <a:r>
                        <a:rPr lang="zh-CN" altLang="en-US" sz="1600" smtClean="0">
                          <a:solidFill>
                            <a:schemeClr val="tx1"/>
                          </a:solidFill>
                          <a:latin typeface="微软雅黑" pitchFamily="34" charset="-122"/>
                          <a:ea typeface="微软雅黑" pitchFamily="34" charset="-122"/>
                        </a:rPr>
                        <a:t>能力建设</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500" smtClean="0">
                          <a:solidFill>
                            <a:schemeClr val="tx1"/>
                          </a:solidFill>
                          <a:latin typeface="微软雅黑" pitchFamily="34" charset="-122"/>
                          <a:ea typeface="微软雅黑" pitchFamily="34" charset="-122"/>
                        </a:rPr>
                        <a:t>管理层面</a:t>
                      </a:r>
                      <a:endParaRPr lang="zh-CN" altLang="en-US" sz="15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Font typeface="Arial" pitchFamily="34" charset="0"/>
                        <a:buChar char="•"/>
                      </a:pPr>
                      <a:r>
                        <a:rPr lang="zh-CN" altLang="en-US" sz="1500" smtClean="0">
                          <a:solidFill>
                            <a:schemeClr val="tx1"/>
                          </a:solidFill>
                          <a:latin typeface="微软雅黑" pitchFamily="34" charset="-122"/>
                          <a:ea typeface="微软雅黑" pitchFamily="34" charset="-122"/>
                        </a:rPr>
                        <a:t>是否有周密的策划方案输出和制度层面的安排</a:t>
                      </a:r>
                      <a:endParaRPr lang="en-US" altLang="zh-CN" sz="1500" dirty="0" smtClean="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Font typeface="Arial" pitchFamily="34" charset="0"/>
                        <a:buChar char="•"/>
                      </a:pPr>
                      <a:r>
                        <a:rPr lang="zh-CN" altLang="en-US" sz="1500" smtClean="0">
                          <a:solidFill>
                            <a:schemeClr val="tx1"/>
                          </a:solidFill>
                          <a:latin typeface="微软雅黑" pitchFamily="34" charset="-122"/>
                          <a:ea typeface="微软雅黑" pitchFamily="34" charset="-122"/>
                        </a:rPr>
                        <a:t>制度是否得到了严格执行以及完善。</a:t>
                      </a:r>
                      <a:endParaRPr lang="en-US" altLang="zh-CN" sz="1500" dirty="0" smtClean="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Font typeface="Arial" pitchFamily="34" charset="0"/>
                        <a:buChar char="•"/>
                      </a:pPr>
                      <a:r>
                        <a:rPr lang="zh-CN" altLang="en-US" sz="1500" smtClean="0">
                          <a:solidFill>
                            <a:schemeClr val="tx1"/>
                          </a:solidFill>
                          <a:latin typeface="微软雅黑" pitchFamily="34" charset="-122"/>
                          <a:ea typeface="微软雅黑" pitchFamily="34" charset="-122"/>
                        </a:rPr>
                        <a:t>是否固化形成闭环</a:t>
                      </a:r>
                      <a:endParaRPr lang="en-US" altLang="zh-CN" sz="1500" dirty="0" smtClean="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06888">
                <a:tc vMerge="1">
                  <a:txBody>
                    <a:bodyPr/>
                    <a:lstStyle/>
                    <a:p>
                      <a:pPr algn="ct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500" smtClean="0">
                          <a:solidFill>
                            <a:schemeClr val="tx1"/>
                          </a:solidFill>
                          <a:latin typeface="微软雅黑" pitchFamily="34" charset="-122"/>
                          <a:ea typeface="微软雅黑" pitchFamily="34" charset="-122"/>
                        </a:rPr>
                        <a:t>组织层面</a:t>
                      </a:r>
                      <a:endParaRPr lang="zh-CN" altLang="en-US" sz="15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Font typeface="Arial" pitchFamily="34" charset="0"/>
                        <a:buChar char="•"/>
                      </a:pPr>
                      <a:r>
                        <a:rPr lang="zh-CN" altLang="en-US" sz="1500" smtClean="0">
                          <a:solidFill>
                            <a:schemeClr val="tx1"/>
                          </a:solidFill>
                          <a:latin typeface="微软雅黑" pitchFamily="34" charset="-122"/>
                          <a:ea typeface="微软雅黑" pitchFamily="34" charset="-122"/>
                        </a:rPr>
                        <a:t>相关软硬件是否妥善准备。</a:t>
                      </a:r>
                      <a:endParaRPr lang="en-US" altLang="zh-CN" sz="1500" smtClean="0">
                        <a:solidFill>
                          <a:schemeClr val="tx1"/>
                        </a:solidFill>
                        <a:latin typeface="微软雅黑" pitchFamily="34" charset="-122"/>
                        <a:ea typeface="微软雅黑" pitchFamily="34" charset="-122"/>
                      </a:endParaRPr>
                    </a:p>
                    <a:p>
                      <a:pPr>
                        <a:buFont typeface="Arial" pitchFamily="34" charset="0"/>
                        <a:buChar char="•"/>
                      </a:pPr>
                      <a:r>
                        <a:rPr lang="zh-CN" altLang="en-US" sz="1500" smtClean="0">
                          <a:solidFill>
                            <a:schemeClr val="tx1"/>
                          </a:solidFill>
                          <a:latin typeface="微软雅黑" pitchFamily="34" charset="-122"/>
                          <a:ea typeface="微软雅黑" pitchFamily="34" charset="-122"/>
                        </a:rPr>
                        <a:t>课程搭建、知识架构是否完备</a:t>
                      </a:r>
                      <a:endParaRPr lang="en-US" altLang="zh-CN" sz="1500" smtClean="0">
                        <a:solidFill>
                          <a:schemeClr val="tx1"/>
                        </a:solidFill>
                        <a:latin typeface="微软雅黑" pitchFamily="34" charset="-122"/>
                        <a:ea typeface="微软雅黑" pitchFamily="34" charset="-122"/>
                      </a:endParaRPr>
                    </a:p>
                    <a:p>
                      <a:pPr>
                        <a:buFont typeface="Arial" pitchFamily="34" charset="0"/>
                        <a:buChar char="•"/>
                      </a:pPr>
                      <a:r>
                        <a:rPr lang="zh-CN" altLang="en-US" sz="1500" smtClean="0">
                          <a:solidFill>
                            <a:schemeClr val="tx1"/>
                          </a:solidFill>
                          <a:latin typeface="微软雅黑" pitchFamily="34" charset="-122"/>
                          <a:ea typeface="微软雅黑" pitchFamily="34" charset="-122"/>
                        </a:rPr>
                        <a:t>相关的培训计划是否按期完成</a:t>
                      </a:r>
                      <a:endParaRPr lang="en-US" altLang="zh-CN" sz="1500" dirty="0" smtClean="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Font typeface="Arial" pitchFamily="34" charset="0"/>
                        <a:buChar char="•"/>
                      </a:pPr>
                      <a:r>
                        <a:rPr lang="zh-CN" altLang="en-US" sz="1500" smtClean="0">
                          <a:solidFill>
                            <a:schemeClr val="tx1"/>
                          </a:solidFill>
                          <a:latin typeface="微软雅黑" pitchFamily="34" charset="-122"/>
                          <a:ea typeface="微软雅黑" pitchFamily="34" charset="-122"/>
                        </a:rPr>
                        <a:t>系统工作效率和质量</a:t>
                      </a:r>
                      <a:endParaRPr lang="en-US" altLang="zh-CN" sz="1500" smtClean="0">
                        <a:solidFill>
                          <a:schemeClr val="tx1"/>
                        </a:solidFill>
                        <a:latin typeface="微软雅黑" pitchFamily="34" charset="-122"/>
                        <a:ea typeface="微软雅黑" pitchFamily="34" charset="-122"/>
                      </a:endParaRPr>
                    </a:p>
                    <a:p>
                      <a:pPr>
                        <a:buFont typeface="Arial" pitchFamily="34" charset="0"/>
                        <a:buChar char="•"/>
                      </a:pPr>
                      <a:r>
                        <a:rPr lang="zh-CN" altLang="en-US" sz="1500" smtClean="0">
                          <a:solidFill>
                            <a:schemeClr val="tx1"/>
                          </a:solidFill>
                          <a:latin typeface="微软雅黑" pitchFamily="34" charset="-122"/>
                          <a:ea typeface="微软雅黑" pitchFamily="34" charset="-122"/>
                        </a:rPr>
                        <a:t>建模的完备程度，应用的进度</a:t>
                      </a:r>
                      <a:endParaRPr lang="en-US" altLang="zh-CN" sz="1500" dirty="0" smtClean="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Font typeface="Arial" pitchFamily="34" charset="0"/>
                        <a:buChar char="•"/>
                      </a:pPr>
                      <a:r>
                        <a:rPr lang="zh-CN" altLang="en-US" sz="1500" smtClean="0">
                          <a:solidFill>
                            <a:schemeClr val="tx1"/>
                          </a:solidFill>
                          <a:latin typeface="微软雅黑" pitchFamily="34" charset="-122"/>
                          <a:ea typeface="微软雅黑" pitchFamily="34" charset="-122"/>
                        </a:rPr>
                        <a:t>运用</a:t>
                      </a:r>
                      <a:r>
                        <a:rPr lang="en-US" altLang="zh-CN" sz="1500" smtClean="0">
                          <a:solidFill>
                            <a:schemeClr val="tx1"/>
                          </a:solidFill>
                          <a:latin typeface="微软雅黑" pitchFamily="34" charset="-122"/>
                          <a:ea typeface="微软雅黑" pitchFamily="34" charset="-122"/>
                        </a:rPr>
                        <a:t>3D</a:t>
                      </a:r>
                      <a:r>
                        <a:rPr lang="zh-CN" altLang="en-US" sz="1500" smtClean="0">
                          <a:solidFill>
                            <a:schemeClr val="tx1"/>
                          </a:solidFill>
                          <a:latin typeface="微软雅黑" pitchFamily="34" charset="-122"/>
                          <a:ea typeface="微软雅黑" pitchFamily="34" charset="-122"/>
                        </a:rPr>
                        <a:t>实现结构优化的效果</a:t>
                      </a:r>
                      <a:endParaRPr lang="en-US" altLang="zh-CN" sz="1500" smtClean="0">
                        <a:solidFill>
                          <a:schemeClr val="tx1"/>
                        </a:solidFill>
                        <a:latin typeface="微软雅黑" pitchFamily="34" charset="-122"/>
                        <a:ea typeface="微软雅黑" pitchFamily="34" charset="-122"/>
                      </a:endParaRPr>
                    </a:p>
                    <a:p>
                      <a:pPr>
                        <a:buFont typeface="Arial" pitchFamily="34" charset="0"/>
                        <a:buChar char="•"/>
                      </a:pPr>
                      <a:r>
                        <a:rPr lang="zh-CN" altLang="en-US" sz="1500" smtClean="0">
                          <a:solidFill>
                            <a:schemeClr val="tx1"/>
                          </a:solidFill>
                          <a:latin typeface="微软雅黑" pitchFamily="34" charset="-122"/>
                          <a:ea typeface="微软雅黑" pitchFamily="34" charset="-122"/>
                        </a:rPr>
                        <a:t>对开发速度的提升</a:t>
                      </a:r>
                      <a:endParaRPr lang="en-US" altLang="zh-CN" sz="1500" smtClean="0">
                        <a:solidFill>
                          <a:schemeClr val="tx1"/>
                        </a:solidFill>
                        <a:latin typeface="微软雅黑" pitchFamily="34" charset="-122"/>
                        <a:ea typeface="微软雅黑" pitchFamily="34" charset="-122"/>
                      </a:endParaRPr>
                    </a:p>
                    <a:p>
                      <a:pPr>
                        <a:buFont typeface="Arial" pitchFamily="34" charset="0"/>
                        <a:buChar char="•"/>
                      </a:pPr>
                      <a:r>
                        <a:rPr lang="zh-CN" altLang="en-US" sz="1500" smtClean="0">
                          <a:solidFill>
                            <a:schemeClr val="tx1"/>
                          </a:solidFill>
                          <a:latin typeface="微软雅黑" pitchFamily="34" charset="-122"/>
                          <a:ea typeface="微软雅黑" pitchFamily="34" charset="-122"/>
                        </a:rPr>
                        <a:t>对开发质量的提升</a:t>
                      </a:r>
                      <a:endParaRPr lang="en-US" altLang="zh-CN" sz="1500" smtClean="0">
                        <a:solidFill>
                          <a:schemeClr val="tx1"/>
                        </a:solidFill>
                        <a:latin typeface="微软雅黑" pitchFamily="34" charset="-122"/>
                        <a:ea typeface="微软雅黑" pitchFamily="34" charset="-122"/>
                      </a:endParaRPr>
                    </a:p>
                    <a:p>
                      <a:pPr>
                        <a:buFont typeface="Arial" pitchFamily="34" charset="0"/>
                        <a:buChar char="•"/>
                      </a:pPr>
                      <a:r>
                        <a:rPr lang="zh-CN" altLang="en-US" sz="1500" smtClean="0">
                          <a:solidFill>
                            <a:schemeClr val="tx1"/>
                          </a:solidFill>
                          <a:latin typeface="微软雅黑" pitchFamily="34" charset="-122"/>
                          <a:ea typeface="微软雅黑" pitchFamily="34" charset="-122"/>
                        </a:rPr>
                        <a:t>支撑</a:t>
                      </a:r>
                      <a:r>
                        <a:rPr lang="en-US" altLang="zh-CN" sz="1500" smtClean="0">
                          <a:solidFill>
                            <a:schemeClr val="tx1"/>
                          </a:solidFill>
                          <a:latin typeface="微软雅黑" pitchFamily="34" charset="-122"/>
                          <a:ea typeface="微软雅黑" pitchFamily="34" charset="-122"/>
                        </a:rPr>
                        <a:t>CAE</a:t>
                      </a:r>
                      <a:r>
                        <a:rPr lang="zh-CN" altLang="en-US" sz="1500" smtClean="0">
                          <a:solidFill>
                            <a:schemeClr val="tx1"/>
                          </a:solidFill>
                          <a:latin typeface="微软雅黑" pitchFamily="34" charset="-122"/>
                          <a:ea typeface="微软雅黑" pitchFamily="34" charset="-122"/>
                        </a:rPr>
                        <a:t>优化验证的效果</a:t>
                      </a:r>
                      <a:endParaRPr lang="en-US" altLang="zh-CN" sz="1500" dirty="0" smtClean="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06888">
                <a:tc vMerge="1">
                  <a:txBody>
                    <a:bodyPr/>
                    <a:lstStyle/>
                    <a:p>
                      <a:pPr algn="ct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500" smtClean="0">
                          <a:solidFill>
                            <a:schemeClr val="tx1"/>
                          </a:solidFill>
                          <a:latin typeface="微软雅黑" pitchFamily="34" charset="-122"/>
                          <a:ea typeface="微软雅黑" pitchFamily="34" charset="-122"/>
                        </a:rPr>
                        <a:t>个人层面</a:t>
                      </a:r>
                      <a:endParaRPr lang="zh-CN" altLang="en-US" sz="15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500" kern="1200" smtClean="0">
                          <a:solidFill>
                            <a:schemeClr val="tx1"/>
                          </a:solidFill>
                          <a:latin typeface="微软雅黑" pitchFamily="34" charset="-122"/>
                          <a:ea typeface="微软雅黑" pitchFamily="34" charset="-122"/>
                          <a:cs typeface="+mn-cs"/>
                        </a:rPr>
                        <a:t>是否掌握基本技能</a:t>
                      </a:r>
                      <a:endParaRPr lang="en-US" altLang="zh-CN" sz="1500" kern="1200" smtClean="0">
                        <a:solidFill>
                          <a:schemeClr val="tx1"/>
                        </a:solidFill>
                        <a:latin typeface="微软雅黑" pitchFamily="34" charset="-122"/>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500" kern="1200" smtClean="0">
                          <a:solidFill>
                            <a:schemeClr val="tx1"/>
                          </a:solidFill>
                          <a:latin typeface="微软雅黑" pitchFamily="34" charset="-122"/>
                          <a:ea typeface="微软雅黑" pitchFamily="34" charset="-122"/>
                          <a:cs typeface="+mn-cs"/>
                        </a:rPr>
                        <a:t>考试是否合格</a:t>
                      </a:r>
                      <a:endParaRPr lang="zh-CN" altLang="en-US" sz="1500" kern="1200" dirty="0" smtClean="0">
                        <a:solidFill>
                          <a:schemeClr val="tx1"/>
                        </a:solidFill>
                        <a:latin typeface="微软雅黑" pitchFamily="34" charset="-122"/>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500" kern="1200" smtClean="0">
                          <a:solidFill>
                            <a:schemeClr val="tx1"/>
                          </a:solidFill>
                          <a:latin typeface="微软雅黑" pitchFamily="34" charset="-122"/>
                          <a:ea typeface="微软雅黑" pitchFamily="34" charset="-122"/>
                          <a:cs typeface="+mn-cs"/>
                        </a:rPr>
                        <a:t>个人工作效率和质量</a:t>
                      </a:r>
                      <a:endParaRPr lang="zh-CN" altLang="en-US" sz="1500" kern="1200" dirty="0" smtClean="0">
                        <a:solidFill>
                          <a:schemeClr val="tx1"/>
                        </a:solidFill>
                        <a:latin typeface="微软雅黑" pitchFamily="34" charset="-122"/>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zh-CN" altLang="en-US" sz="1500" kern="1200" dirty="0" smtClean="0">
                        <a:solidFill>
                          <a:schemeClr val="tx1"/>
                        </a:solidFill>
                        <a:latin typeface="微软雅黑" pitchFamily="34" charset="-122"/>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06888">
                <a:tc vMerge="1">
                  <a:txBody>
                    <a:bodyPr/>
                    <a:lstStyle/>
                    <a:p>
                      <a:pPr algn="ct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500" smtClean="0">
                          <a:solidFill>
                            <a:schemeClr val="tx1"/>
                          </a:solidFill>
                          <a:latin typeface="微软雅黑" pitchFamily="34" charset="-122"/>
                          <a:ea typeface="微软雅黑" pitchFamily="34" charset="-122"/>
                        </a:rPr>
                        <a:t>……</a:t>
                      </a:r>
                      <a:endParaRPr lang="zh-CN" altLang="en-US" sz="15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1500" kern="1200" smtClean="0">
                          <a:solidFill>
                            <a:schemeClr val="tx1"/>
                          </a:solidFill>
                          <a:latin typeface="微软雅黑" pitchFamily="34" charset="-122"/>
                          <a:ea typeface="微软雅黑" pitchFamily="34" charset="-122"/>
                          <a:cs typeface="+mn-cs"/>
                        </a:rPr>
                        <a:t>本阶段以进度和完备度的衡量为主</a:t>
                      </a:r>
                      <a:endParaRPr lang="zh-CN" altLang="en-US" sz="1500" kern="1200" dirty="0" smtClean="0">
                        <a:solidFill>
                          <a:schemeClr val="tx1"/>
                        </a:solidFill>
                        <a:latin typeface="微软雅黑" pitchFamily="34" charset="-122"/>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500" kern="1200" smtClean="0">
                          <a:solidFill>
                            <a:schemeClr val="tx1"/>
                          </a:solidFill>
                          <a:latin typeface="微软雅黑" pitchFamily="34" charset="-122"/>
                          <a:ea typeface="微软雅黑" pitchFamily="34" charset="-122"/>
                          <a:cs typeface="+mn-cs"/>
                        </a:rPr>
                        <a:t>本阶段以衡量工作本身的效率和质量为主</a:t>
                      </a:r>
                      <a:endParaRPr lang="zh-CN" altLang="en-US" sz="1500" kern="1200" dirty="0" smtClean="0">
                        <a:solidFill>
                          <a:schemeClr val="tx1"/>
                        </a:solidFill>
                        <a:latin typeface="微软雅黑" pitchFamily="34" charset="-122"/>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zh-CN" altLang="en-US" sz="1500" kern="1200" smtClean="0">
                          <a:solidFill>
                            <a:schemeClr val="tx1"/>
                          </a:solidFill>
                          <a:latin typeface="微软雅黑" pitchFamily="34" charset="-122"/>
                          <a:ea typeface="微软雅黑" pitchFamily="34" charset="-122"/>
                          <a:cs typeface="+mn-cs"/>
                        </a:rPr>
                        <a:t>本阶段以衡量该项能力带来和支撑的业务结果为主</a:t>
                      </a:r>
                      <a:endParaRPr lang="zh-CN" altLang="en-US" sz="1500" kern="1200" dirty="0" smtClean="0">
                        <a:solidFill>
                          <a:schemeClr val="tx1"/>
                        </a:solidFill>
                        <a:latin typeface="微软雅黑" pitchFamily="34" charset="-122"/>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523844" y="6429396"/>
            <a:ext cx="3877985"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关于目标分解：横向、纵向、时间轴</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4205786665"/>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80968" y="928670"/>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solidFill>
                  <a:srgbClr val="000000"/>
                </a:solidFill>
                <a:latin typeface="微软雅黑" pitchFamily="34" charset="-122"/>
                <a:ea typeface="微软雅黑" pitchFamily="34" charset="-122"/>
              </a:rPr>
              <a:t>指标</a:t>
            </a:r>
            <a:endParaRPr lang="en-US" altLang="zh-CN" sz="2200" b="1" kern="0" dirty="0" smtClean="0">
              <a:solidFill>
                <a:srgbClr val="000000"/>
              </a:solidFill>
              <a:latin typeface="微软雅黑" pitchFamily="34" charset="-122"/>
              <a:ea typeface="微软雅黑" pitchFamily="34" charset="-122"/>
            </a:endParaRPr>
          </a:p>
          <a:p>
            <a:pPr marL="457200" indent="-457200" eaLnBrk="0" hangingPunct="0">
              <a:lnSpc>
                <a:spcPct val="150000"/>
              </a:lnSpc>
              <a:spcBef>
                <a:spcPct val="20000"/>
              </a:spcBef>
              <a:defRPr/>
            </a:pPr>
            <a:endParaRPr lang="en-US" altLang="zh-CN" sz="2200" b="1" kern="0" dirty="0" smtClean="0">
              <a:solidFill>
                <a:srgbClr val="000000"/>
              </a:solidFill>
              <a:latin typeface="微软雅黑" pitchFamily="34" charset="-122"/>
              <a:ea typeface="微软雅黑" pitchFamily="34" charset="-122"/>
            </a:endParaRPr>
          </a:p>
          <a:p>
            <a:pPr marL="457200" indent="-457200" eaLnBrk="0" hangingPunct="0">
              <a:lnSpc>
                <a:spcPct val="150000"/>
              </a:lnSpc>
              <a:spcBef>
                <a:spcPct val="20000"/>
              </a:spcBef>
              <a:defRPr/>
            </a:pP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46</a:t>
            </a:fld>
            <a:endParaRPr lang="zh-CN" altLang="en-US" dirty="0">
              <a:solidFill>
                <a:srgbClr val="000000"/>
              </a:solidFill>
              <a:latin typeface="微软雅黑" pitchFamily="34" charset="-122"/>
              <a:ea typeface="微软雅黑" pitchFamily="34" charset="-122"/>
            </a:endParaRPr>
          </a:p>
        </p:txBody>
      </p:sp>
      <p:sp>
        <p:nvSpPr>
          <p:cNvPr id="34" name="矩形 33"/>
          <p:cNvSpPr/>
          <p:nvPr/>
        </p:nvSpPr>
        <p:spPr>
          <a:xfrm>
            <a:off x="452406" y="1500174"/>
            <a:ext cx="8858312" cy="1754326"/>
          </a:xfrm>
          <a:prstGeom prst="rect">
            <a:avLst/>
          </a:prstGeom>
        </p:spPr>
        <p:txBody>
          <a:bodyPr wrap="square">
            <a:spAutoFit/>
          </a:bodyPr>
          <a:lstStyle/>
          <a:p>
            <a:pPr marL="0" lvl="2">
              <a:lnSpc>
                <a:spcPct val="150000"/>
              </a:lnSpc>
            </a:pPr>
            <a:r>
              <a:rPr lang="zh-CN" altLang="en-US" dirty="0" smtClean="0">
                <a:solidFill>
                  <a:srgbClr val="000000"/>
                </a:solidFill>
                <a:latin typeface="微软雅黑" pitchFamily="34" charset="-122"/>
                <a:ea typeface="微软雅黑" pitchFamily="34" charset="-122"/>
              </a:rPr>
              <a:t>概念：指</a:t>
            </a:r>
            <a:r>
              <a:rPr lang="zh-CN" altLang="en-US" smtClean="0">
                <a:solidFill>
                  <a:srgbClr val="000000"/>
                </a:solidFill>
                <a:latin typeface="微软雅黑" pitchFamily="34" charset="-122"/>
                <a:ea typeface="微软雅黑" pitchFamily="34" charset="-122"/>
              </a:rPr>
              <a:t>标是对战略目标的描述和衡量方法。</a:t>
            </a:r>
            <a:endParaRPr lang="en-US" altLang="zh-CN" dirty="0" smtClean="0">
              <a:solidFill>
                <a:srgbClr val="000000"/>
              </a:solidFill>
              <a:latin typeface="微软雅黑" pitchFamily="34" charset="-122"/>
              <a:ea typeface="微软雅黑" pitchFamily="34" charset="-122"/>
            </a:endParaRPr>
          </a:p>
          <a:p>
            <a:pPr marL="0" lvl="2">
              <a:lnSpc>
                <a:spcPct val="150000"/>
              </a:lnSpc>
            </a:pPr>
            <a:r>
              <a:rPr lang="zh-CN" altLang="en-US" smtClean="0">
                <a:solidFill>
                  <a:srgbClr val="000000"/>
                </a:solidFill>
                <a:latin typeface="微软雅黑" pitchFamily="34" charset="-122"/>
                <a:ea typeface="微软雅黑" pitchFamily="34" charset="-122"/>
              </a:rPr>
              <a:t>由于颗粒度的问题，在目标层面我们经常会遇到概念较大，无法充分阐释的问题，这时可以使用指标，从多维度描述和衡量目标。</a:t>
            </a:r>
            <a:endParaRPr lang="en-US" altLang="zh-CN" dirty="0" smtClean="0">
              <a:solidFill>
                <a:srgbClr val="000000"/>
              </a:solidFill>
              <a:latin typeface="微软雅黑" pitchFamily="34" charset="-122"/>
              <a:ea typeface="微软雅黑" pitchFamily="34" charset="-122"/>
            </a:endParaRPr>
          </a:p>
          <a:p>
            <a:pPr marL="0" lvl="2">
              <a:lnSpc>
                <a:spcPct val="150000"/>
              </a:lnSpc>
            </a:pPr>
            <a:r>
              <a:rPr lang="zh-CN" altLang="en-US" smtClean="0">
                <a:solidFill>
                  <a:srgbClr val="000000"/>
                </a:solidFill>
                <a:latin typeface="微软雅黑" pitchFamily="34" charset="-122"/>
                <a:ea typeface="微软雅黑" pitchFamily="34" charset="-122"/>
              </a:rPr>
              <a:t>例如：</a:t>
            </a:r>
            <a:endParaRPr lang="en-US" altLang="zh-CN" dirty="0" smtClean="0">
              <a:solidFill>
                <a:srgbClr val="000000"/>
              </a:solidFill>
              <a:latin typeface="微软雅黑" pitchFamily="34" charset="-122"/>
              <a:ea typeface="微软雅黑" pitchFamily="34" charset="-122"/>
            </a:endParaRPr>
          </a:p>
        </p:txBody>
      </p:sp>
      <p:graphicFrame>
        <p:nvGraphicFramePr>
          <p:cNvPr id="8" name="Group 72"/>
          <p:cNvGraphicFramePr>
            <a:graphicFrameLocks noGrp="1"/>
          </p:cNvGraphicFramePr>
          <p:nvPr/>
        </p:nvGraphicFramePr>
        <p:xfrm>
          <a:off x="595282" y="3357562"/>
          <a:ext cx="8429684" cy="2988777"/>
        </p:xfrm>
        <a:graphic>
          <a:graphicData uri="http://schemas.openxmlformats.org/drawingml/2006/table">
            <a:tbl>
              <a:tblPr/>
              <a:tblGrid>
                <a:gridCol w="536641"/>
                <a:gridCol w="2784145"/>
                <a:gridCol w="1465560"/>
                <a:gridCol w="1214446"/>
                <a:gridCol w="1214446"/>
                <a:gridCol w="1214446"/>
              </a:tblGrid>
              <a:tr h="511205">
                <a:tc gridSpan="2">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700" b="1" i="0" u="none" strike="noStrike" cap="none" normalizeH="0" baseline="0" dirty="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3300"/>
                          </a:solidFill>
                          <a:effectLst/>
                          <a:latin typeface="微软雅黑" pitchFamily="34" charset="-122"/>
                          <a:ea typeface="微软雅黑" pitchFamily="34" charset="-122"/>
                        </a:rPr>
                        <a:t>2013</a:t>
                      </a:r>
                      <a:endParaRPr kumimoji="0" lang="zh-CN" altLang="en-US" sz="1600" b="1" i="0" u="none" strike="noStrike" cap="none" normalizeH="0" baseline="0" dirty="0" smtClean="0">
                        <a:ln>
                          <a:noFill/>
                        </a:ln>
                        <a:solidFill>
                          <a:srgbClr val="FF3300"/>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微软雅黑" pitchFamily="34" charset="-122"/>
                          <a:ea typeface="微软雅黑" pitchFamily="34" charset="-122"/>
                        </a:rPr>
                        <a:t>2014</a:t>
                      </a:r>
                      <a:endPar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微软雅黑" pitchFamily="34" charset="-122"/>
                          <a:ea typeface="微软雅黑" pitchFamily="34" charset="-122"/>
                        </a:rPr>
                        <a:t>2015</a:t>
                      </a:r>
                      <a:endPar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微软雅黑" pitchFamily="34" charset="-122"/>
                          <a:ea typeface="微软雅黑" pitchFamily="34" charset="-122"/>
                        </a:rPr>
                        <a:t>2016</a:t>
                      </a:r>
                      <a:endPar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1871">
                <a:tc rowSpan="8">
                  <a:txBody>
                    <a:bodyPr/>
                    <a:lstStyle/>
                    <a:p>
                      <a:pPr marL="0" marR="0" lvl="1" indent="0" algn="l" defTabSz="858838"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微软雅黑" pitchFamily="34" charset="-122"/>
                          <a:ea typeface="微软雅黑" pitchFamily="34" charset="-122"/>
                        </a:rPr>
                        <a:t>率先实现工业化转型</a:t>
                      </a: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defRPr/>
                      </a:pPr>
                      <a:r>
                        <a:rPr kumimoji="0" lang="zh-CN" altLang="en-US" sz="1400" b="0" i="0" u="none" strike="noStrike" cap="none" normalizeH="0" baseline="0" smtClean="0">
                          <a:ln>
                            <a:noFill/>
                          </a:ln>
                          <a:solidFill>
                            <a:srgbClr val="000000"/>
                          </a:solidFill>
                          <a:effectLst/>
                          <a:latin typeface="微软雅黑" pitchFamily="34" charset="-122"/>
                          <a:ea typeface="微软雅黑" pitchFamily="34" charset="-122"/>
                        </a:rPr>
                        <a:t>国内产品单一产品系列销量</a:t>
                      </a:r>
                      <a:endParaRPr kumimoji="0" lang="en-US" altLang="zh-CN" sz="1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rgbClr val="FF3300"/>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0839">
                <a:tc vMerge="1">
                  <a:txBody>
                    <a:bodyPr/>
                    <a:lstStyle/>
                    <a:p>
                      <a:pPr marL="0" marR="0" lvl="1" indent="0" algn="l"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公路</a:t>
                      </a:r>
                      <a:r>
                        <a:rPr kumimoji="0" lang="en-US" altLang="zh-CN" sz="1400" b="0" i="0" u="none" strike="noStrike" cap="none" normalizeH="0" baseline="0" dirty="0" err="1" smtClean="0">
                          <a:ln>
                            <a:noFill/>
                          </a:ln>
                          <a:solidFill>
                            <a:schemeClr val="tx1"/>
                          </a:solidFill>
                          <a:effectLst/>
                          <a:latin typeface="微软雅黑" pitchFamily="34" charset="-122"/>
                          <a:ea typeface="微软雅黑" pitchFamily="34" charset="-122"/>
                        </a:rPr>
                        <a:t>MTO与ETO</a:t>
                      </a:r>
                      <a:r>
                        <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比例之和</a:t>
                      </a:r>
                      <a:endParaRPr kumimoji="0" lang="zh-CN" altLang="en-US" sz="1400" b="0" i="0" u="none" strike="noStrike" cap="none" normalizeH="0" baseline="30000" dirty="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FF3300"/>
                        </a:solidFill>
                        <a:effectLst/>
                        <a:latin typeface="微软雅黑" pitchFamily="34" charset="-122"/>
                        <a:ea typeface="微软雅黑" pitchFamily="34"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0839">
                <a:tc vMerge="1">
                  <a:txBody>
                    <a:bodyPr/>
                    <a:lstStyle/>
                    <a:p>
                      <a:endParaRPr lang="zh-CN" altLang="en-US"/>
                    </a:p>
                  </a:txBody>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公路</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ETO+B\C</a:t>
                      </a: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比例</a:t>
                      </a:r>
                      <a:endParaRPr kumimoji="0" lang="zh-CN" altLang="en-US" sz="1400" b="0" i="0" u="none" strike="noStrike" cap="none" normalizeH="0" baseline="3000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FF3300"/>
                        </a:solidFill>
                        <a:effectLst/>
                        <a:latin typeface="微软雅黑" pitchFamily="34" charset="-122"/>
                        <a:ea typeface="微软雅黑" pitchFamily="34"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0839">
                <a:tc vMerge="1">
                  <a:txBody>
                    <a:bodyPr/>
                    <a:lstStyle/>
                    <a:p>
                      <a:endParaRPr lang="zh-CN" altLang="en-US"/>
                    </a:p>
                  </a:txBody>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公交</a:t>
                      </a:r>
                      <a:r>
                        <a:rPr kumimoji="0" lang="en-US" altLang="zh-CN" sz="1400" b="0" i="0" u="none" strike="noStrike" cap="none" normalizeH="0" baseline="0" err="1" smtClean="0">
                          <a:ln>
                            <a:noFill/>
                          </a:ln>
                          <a:solidFill>
                            <a:schemeClr val="tx1"/>
                          </a:solidFill>
                          <a:effectLst/>
                          <a:latin typeface="微软雅黑" pitchFamily="34" charset="-122"/>
                          <a:ea typeface="微软雅黑" pitchFamily="34" charset="-122"/>
                        </a:rPr>
                        <a:t>MTO</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与ETO-</a:t>
                      </a:r>
                      <a:r>
                        <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rPr>
                        <a:t>比例之和</a:t>
                      </a:r>
                      <a:endPar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8" marB="36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FF3300"/>
                        </a:solidFill>
                        <a:effectLst/>
                        <a:latin typeface="微软雅黑" pitchFamily="34" charset="-122"/>
                        <a:ea typeface="微软雅黑" pitchFamily="34"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0839">
                <a:tc vMerge="1">
                  <a:txBody>
                    <a:bodyPr/>
                    <a:lstStyle/>
                    <a:p>
                      <a:endParaRPr lang="zh-CN" altLang="en-US"/>
                    </a:p>
                  </a:txBody>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公交</a:t>
                      </a:r>
                      <a:r>
                        <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rPr>
                        <a:t>ETO+B\C比例</a:t>
                      </a:r>
                    </a:p>
                  </a:txBody>
                  <a:tcPr marL="36000" marR="36000" marT="36008" marB="360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FF3300"/>
                        </a:solidFill>
                        <a:effectLst/>
                        <a:latin typeface="微软雅黑" pitchFamily="34" charset="-122"/>
                        <a:ea typeface="微软雅黑" pitchFamily="34"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70839">
                <a:tc vMerge="1">
                  <a:txBody>
                    <a:bodyPr/>
                    <a:lstStyle/>
                    <a:p>
                      <a:endParaRPr lang="zh-CN" altLang="en-US"/>
                    </a:p>
                  </a:txBody>
                  <a:tcPr/>
                </a:tc>
                <a:tc>
                  <a:txBody>
                    <a:bodyPr/>
                    <a:lstStyle/>
                    <a:p>
                      <a:pPr marL="0" marR="0" lvl="1" indent="0" algn="ctr" defTabSz="85883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零件通用化率</a:t>
                      </a: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FF3300"/>
                        </a:solidFill>
                        <a:effectLst/>
                        <a:latin typeface="微软雅黑" pitchFamily="34" charset="-122"/>
                        <a:ea typeface="微软雅黑" pitchFamily="34"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endParaRP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21871">
                <a:tc vMerge="1">
                  <a:txBody>
                    <a:bodyPr/>
                    <a:lstStyle/>
                    <a:p>
                      <a:endParaRPr lang="zh-CN" altLang="en-US"/>
                    </a:p>
                  </a:txBody>
                  <a:tcPr/>
                </a:tc>
                <a:tc>
                  <a:txBody>
                    <a:bodyPr/>
                    <a:lstStyle/>
                    <a:p>
                      <a:pPr marL="0" marR="0" lvl="1" indent="0" algn="ctr" defTabSz="85883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质保期产品故障率</a:t>
                      </a: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55675" rtl="0" eaLnBrk="0" fontAlgn="b"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FF3300"/>
                        </a:solidFill>
                        <a:effectLst/>
                        <a:latin typeface="微软雅黑" pitchFamily="34" charset="-122"/>
                        <a:ea typeface="微软雅黑" pitchFamily="34"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55675" rtl="0" eaLnBrk="0" fontAlgn="b" latinLnBrk="0" hangingPunct="0">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55675" rtl="0" eaLnBrk="0" fontAlgn="b"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55675" rtl="0" eaLnBrk="0" fontAlgn="b" latinLnBrk="0" hangingPunct="0">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9790">
                <a:tc vMerge="1">
                  <a:txBody>
                    <a:bodyPr/>
                    <a:lstStyle/>
                    <a:p>
                      <a:endParaRPr lang="zh-CN" altLang="en-US"/>
                    </a:p>
                  </a:txBody>
                  <a:tcPr/>
                </a:tc>
                <a:tc>
                  <a:txBody>
                    <a:bodyPr/>
                    <a:lstStyle/>
                    <a:p>
                      <a:pPr marL="0" marR="0" lvl="1" indent="0" algn="ctr" defTabSz="858838"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微软雅黑" pitchFamily="34" charset="-122"/>
                          <a:ea typeface="微软雅黑" pitchFamily="34" charset="-122"/>
                        </a:rPr>
                        <a:t>平均标配总工时下降率</a:t>
                      </a:r>
                    </a:p>
                  </a:txBody>
                  <a:tcPr marL="91439" marR="91439"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rgbClr val="FF3300"/>
                        </a:solidFill>
                        <a:effectLst/>
                        <a:latin typeface="微软雅黑" pitchFamily="34" charset="-122"/>
                        <a:ea typeface="微软雅黑" pitchFamily="34" charset="-122"/>
                      </a:endParaRPr>
                    </a:p>
                  </a:txBody>
                  <a:tcPr marL="108000" marR="108000"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chemeClr val="tx1"/>
                        </a:solidFill>
                        <a:effectLst/>
                        <a:latin typeface="微软雅黑" pitchFamily="34" charset="-122"/>
                        <a:ea typeface="微软雅黑" pitchFamily="34" charset="-122"/>
                      </a:endParaRPr>
                    </a:p>
                  </a:txBody>
                  <a:tcPr marL="108000" marR="108000"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108000" marR="108000"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108000" marR="108000"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solidFill>
                  <a:srgbClr val="000000"/>
                </a:solidFill>
                <a:latin typeface="微软雅黑" pitchFamily="34" charset="-122"/>
                <a:ea typeface="微软雅黑" pitchFamily="34" charset="-122"/>
              </a:rPr>
              <a:t>对于指标的一般性要求：</a:t>
            </a:r>
            <a:endParaRPr lang="en-US" altLang="zh-CN" sz="2200" b="1" kern="0" smtClean="0">
              <a:solidFill>
                <a:srgbClr val="000000"/>
              </a:solidFill>
              <a:latin typeface="微软雅黑" pitchFamily="34" charset="-122"/>
              <a:ea typeface="微软雅黑" pitchFamily="34" charset="-122"/>
            </a:endParaRPr>
          </a:p>
          <a:p>
            <a:pPr marL="457200" indent="-457200" eaLnBrk="0" hangingPunct="0">
              <a:lnSpc>
                <a:spcPct val="150000"/>
              </a:lnSpc>
              <a:spcBef>
                <a:spcPct val="20000"/>
              </a:spcBef>
              <a:defRPr/>
            </a:pPr>
            <a:endParaRPr lang="en-US" altLang="zh-CN" sz="2200" b="1" kern="0" smtClean="0">
              <a:solidFill>
                <a:srgbClr val="000000"/>
              </a:solidFill>
              <a:latin typeface="微软雅黑" pitchFamily="34" charset="-122"/>
              <a:ea typeface="微软雅黑" pitchFamily="34" charset="-122"/>
            </a:endParaRPr>
          </a:p>
          <a:p>
            <a:pPr marL="457200" indent="-457200" eaLnBrk="0" hangingPunct="0">
              <a:lnSpc>
                <a:spcPct val="150000"/>
              </a:lnSpc>
              <a:spcBef>
                <a:spcPct val="20000"/>
              </a:spcBef>
              <a:defRPr/>
            </a:pP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47</a:t>
            </a:fld>
            <a:endParaRPr lang="zh-CN" altLang="en-US" dirty="0">
              <a:solidFill>
                <a:srgbClr val="000000"/>
              </a:solidFill>
              <a:latin typeface="微软雅黑" pitchFamily="34" charset="-122"/>
              <a:ea typeface="微软雅黑" pitchFamily="34" charset="-122"/>
            </a:endParaRPr>
          </a:p>
        </p:txBody>
      </p:sp>
      <p:sp>
        <p:nvSpPr>
          <p:cNvPr id="7" name="TextBox 6"/>
          <p:cNvSpPr txBox="1"/>
          <p:nvPr/>
        </p:nvSpPr>
        <p:spPr>
          <a:xfrm>
            <a:off x="523844" y="3786190"/>
            <a:ext cx="7992888" cy="2169825"/>
          </a:xfrm>
          <a:prstGeom prst="rect">
            <a:avLst/>
          </a:prstGeom>
          <a:noFill/>
        </p:spPr>
        <p:txBody>
          <a:bodyPr wrap="square" rtlCol="0">
            <a:spAutoFit/>
          </a:bodyPr>
          <a:lstStyle/>
          <a:p>
            <a:pPr>
              <a:lnSpc>
                <a:spcPct val="150000"/>
              </a:lnSpc>
              <a:buFont typeface="Arial" pitchFamily="34" charset="0"/>
              <a:buChar char="•"/>
            </a:pPr>
            <a:r>
              <a:rPr lang="zh-CN" altLang="en-US" smtClean="0">
                <a:solidFill>
                  <a:srgbClr val="000000"/>
                </a:solidFill>
                <a:latin typeface="微软雅黑" pitchFamily="34" charset="-122"/>
                <a:ea typeface="微软雅黑" pitchFamily="34" charset="-122"/>
              </a:rPr>
              <a:t>充分性（能够充分描述战</a:t>
            </a:r>
            <a:r>
              <a:rPr lang="zh-CN" altLang="en-US" dirty="0" smtClean="0">
                <a:solidFill>
                  <a:srgbClr val="000000"/>
                </a:solidFill>
                <a:latin typeface="微软雅黑" pitchFamily="34" charset="-122"/>
                <a:ea typeface="微软雅黑" pitchFamily="34" charset="-122"/>
              </a:rPr>
              <a:t>略</a:t>
            </a:r>
            <a:r>
              <a:rPr lang="zh-CN" altLang="en-US" smtClean="0">
                <a:solidFill>
                  <a:srgbClr val="000000"/>
                </a:solidFill>
                <a:latin typeface="微软雅黑" pitchFamily="34" charset="-122"/>
                <a:ea typeface="微软雅黑" pitchFamily="34" charset="-122"/>
              </a:rPr>
              <a:t>目标）</a:t>
            </a:r>
            <a:endParaRPr lang="en-US" altLang="zh-CN" smtClean="0">
              <a:solidFill>
                <a:srgbClr val="000000"/>
              </a:solidFill>
              <a:latin typeface="微软雅黑" pitchFamily="34" charset="-122"/>
              <a:ea typeface="微软雅黑" pitchFamily="34" charset="-122"/>
            </a:endParaRPr>
          </a:p>
          <a:p>
            <a:pPr>
              <a:lnSpc>
                <a:spcPct val="150000"/>
              </a:lnSpc>
              <a:buFont typeface="Arial" pitchFamily="34" charset="0"/>
              <a:buChar char="•"/>
            </a:pPr>
            <a:r>
              <a:rPr lang="zh-CN" altLang="en-US" smtClean="0">
                <a:solidFill>
                  <a:srgbClr val="000000"/>
                </a:solidFill>
                <a:latin typeface="微软雅黑" pitchFamily="34" charset="-122"/>
                <a:ea typeface="微软雅黑" pitchFamily="34" charset="-122"/>
              </a:rPr>
              <a:t>公认性（避免自说自话）</a:t>
            </a:r>
            <a:endParaRPr lang="en-US" altLang="zh-CN" dirty="0" smtClean="0">
              <a:solidFill>
                <a:srgbClr val="000000"/>
              </a:solidFill>
              <a:latin typeface="微软雅黑" pitchFamily="34" charset="-122"/>
              <a:ea typeface="微软雅黑" pitchFamily="34" charset="-122"/>
            </a:endParaRPr>
          </a:p>
          <a:p>
            <a:pPr>
              <a:lnSpc>
                <a:spcPct val="150000"/>
              </a:lnSpc>
              <a:buFont typeface="Arial" pitchFamily="34" charset="0"/>
              <a:buChar char="•"/>
            </a:pPr>
            <a:r>
              <a:rPr lang="zh-CN" altLang="en-US" dirty="0" smtClean="0">
                <a:solidFill>
                  <a:srgbClr val="000000"/>
                </a:solidFill>
                <a:latin typeface="微软雅黑" pitchFamily="34" charset="-122"/>
                <a:ea typeface="微软雅黑" pitchFamily="34" charset="-122"/>
              </a:rPr>
              <a:t>客观</a:t>
            </a:r>
            <a:r>
              <a:rPr lang="zh-CN" altLang="en-US" smtClean="0">
                <a:solidFill>
                  <a:srgbClr val="000000"/>
                </a:solidFill>
                <a:latin typeface="微软雅黑" pitchFamily="34" charset="-122"/>
                <a:ea typeface="微软雅黑" pitchFamily="34" charset="-122"/>
              </a:rPr>
              <a:t>性（避免既</a:t>
            </a:r>
            <a:r>
              <a:rPr lang="zh-CN" altLang="en-US" dirty="0" smtClean="0">
                <a:solidFill>
                  <a:srgbClr val="000000"/>
                </a:solidFill>
                <a:latin typeface="微软雅黑" pitchFamily="34" charset="-122"/>
                <a:ea typeface="微软雅黑" pitchFamily="34" charset="-122"/>
              </a:rPr>
              <a:t>当运动员，又当裁判权）</a:t>
            </a:r>
            <a:endParaRPr lang="en-US" altLang="zh-CN" dirty="0" smtClean="0">
              <a:solidFill>
                <a:srgbClr val="000000"/>
              </a:solidFill>
              <a:latin typeface="微软雅黑" pitchFamily="34" charset="-122"/>
              <a:ea typeface="微软雅黑" pitchFamily="34" charset="-122"/>
            </a:endParaRPr>
          </a:p>
          <a:p>
            <a:pPr>
              <a:lnSpc>
                <a:spcPct val="150000"/>
              </a:lnSpc>
              <a:buFont typeface="Arial" pitchFamily="34" charset="0"/>
              <a:buChar char="•"/>
            </a:pPr>
            <a:r>
              <a:rPr lang="zh-CN" altLang="en-US" dirty="0" smtClean="0">
                <a:solidFill>
                  <a:srgbClr val="000000"/>
                </a:solidFill>
                <a:latin typeface="微软雅黑" pitchFamily="34" charset="-122"/>
                <a:ea typeface="微软雅黑" pitchFamily="34" charset="-122"/>
              </a:rPr>
              <a:t>可衡量（业界</a:t>
            </a:r>
            <a:r>
              <a:rPr lang="en-US" altLang="zh-CN" dirty="0" smtClean="0">
                <a:solidFill>
                  <a:srgbClr val="000000"/>
                </a:solidFill>
                <a:latin typeface="微软雅黑" pitchFamily="34" charset="-122"/>
                <a:ea typeface="微软雅黑" pitchFamily="34" charset="-122"/>
              </a:rPr>
              <a:t>/</a:t>
            </a:r>
            <a:r>
              <a:rPr lang="zh-CN" altLang="en-US" dirty="0" smtClean="0">
                <a:solidFill>
                  <a:srgbClr val="000000"/>
                </a:solidFill>
                <a:latin typeface="微软雅黑" pitchFamily="34" charset="-122"/>
                <a:ea typeface="微软雅黑" pitchFamily="34" charset="-122"/>
              </a:rPr>
              <a:t>公司公认的标准，有可靠的衡量手段，能量化的尽量量化）</a:t>
            </a:r>
            <a:endParaRPr lang="en-US" altLang="zh-CN" dirty="0" smtClean="0">
              <a:solidFill>
                <a:srgbClr val="000000"/>
              </a:solidFill>
              <a:latin typeface="微软雅黑" pitchFamily="34" charset="-122"/>
              <a:ea typeface="微软雅黑" pitchFamily="34" charset="-122"/>
            </a:endParaRPr>
          </a:p>
          <a:p>
            <a:pPr>
              <a:lnSpc>
                <a:spcPct val="150000"/>
              </a:lnSpc>
              <a:buFont typeface="Arial" pitchFamily="34" charset="0"/>
              <a:buChar char="•"/>
            </a:pPr>
            <a:r>
              <a:rPr lang="zh-CN" altLang="en-US" smtClean="0">
                <a:solidFill>
                  <a:srgbClr val="000000"/>
                </a:solidFill>
                <a:latin typeface="微软雅黑" pitchFamily="34" charset="-122"/>
                <a:ea typeface="微软雅黑" pitchFamily="34" charset="-122"/>
              </a:rPr>
              <a:t>连</a:t>
            </a:r>
            <a:r>
              <a:rPr lang="zh-CN" altLang="en-US" dirty="0" smtClean="0">
                <a:solidFill>
                  <a:srgbClr val="000000"/>
                </a:solidFill>
                <a:latin typeface="微软雅黑" pitchFamily="34" charset="-122"/>
                <a:ea typeface="微软雅黑" pitchFamily="34" charset="-122"/>
              </a:rPr>
              <a:t>续性（尽量保持指标的定义、计算方式稳定，历史数据具有延续性）</a:t>
            </a:r>
            <a:endParaRPr lang="en-US" altLang="zh-CN" dirty="0" smtClean="0">
              <a:solidFill>
                <a:srgbClr val="000000"/>
              </a:solidFill>
              <a:latin typeface="微软雅黑" pitchFamily="34" charset="-122"/>
              <a:ea typeface="微软雅黑" pitchFamily="34" charset="-122"/>
            </a:endParaRPr>
          </a:p>
        </p:txBody>
      </p:sp>
      <p:sp>
        <p:nvSpPr>
          <p:cNvPr id="8" name="矩形 7"/>
          <p:cNvSpPr/>
          <p:nvPr/>
        </p:nvSpPr>
        <p:spPr>
          <a:xfrm>
            <a:off x="452406" y="1714488"/>
            <a:ext cx="8715436" cy="1754326"/>
          </a:xfrm>
          <a:prstGeom prst="rect">
            <a:avLst/>
          </a:prstGeom>
        </p:spPr>
        <p:txBody>
          <a:bodyPr wrap="square">
            <a:spAutoFit/>
          </a:bodyPr>
          <a:lstStyle/>
          <a:p>
            <a:pPr>
              <a:lnSpc>
                <a:spcPct val="150000"/>
              </a:lnSpc>
            </a:pPr>
            <a:r>
              <a:rPr lang="zh-CN" altLang="en-US" smtClean="0">
                <a:solidFill>
                  <a:srgbClr val="000000"/>
                </a:solidFill>
                <a:latin typeface="微软雅黑" pitchFamily="34" charset="-122"/>
                <a:ea typeface="微软雅黑" pitchFamily="34" charset="-122"/>
              </a:rPr>
              <a:t>指标围绕目标而存在，重点在于衡量目标，而不在于指标本身。例如为支撑“销量和占有率领先”的目标，我们可能定了年度销量为</a:t>
            </a:r>
            <a:r>
              <a:rPr lang="en-US" altLang="zh-CN" smtClean="0">
                <a:solidFill>
                  <a:srgbClr val="000000"/>
                </a:solidFill>
                <a:latin typeface="微软雅黑" pitchFamily="34" charset="-122"/>
                <a:ea typeface="微软雅黑" pitchFamily="34" charset="-122"/>
              </a:rPr>
              <a:t>XXX</a:t>
            </a:r>
            <a:r>
              <a:rPr lang="zh-CN" altLang="en-US" smtClean="0">
                <a:solidFill>
                  <a:srgbClr val="000000"/>
                </a:solidFill>
                <a:latin typeface="微软雅黑" pitchFamily="34" charset="-122"/>
                <a:ea typeface="微软雅黑" pitchFamily="34" charset="-122"/>
              </a:rPr>
              <a:t>台的目标，但当行业增长很快时，即便实现了这个指标，目标也未实现，所以对指标不能孤立地看，而必须联系战略目标以及背后的真实目的。</a:t>
            </a:r>
            <a:endParaRPr lang="en-US" altLang="zh-CN" smtClean="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策略</a:t>
            </a:r>
            <a:endParaRPr lang="en-US" altLang="zh-CN" sz="2200" b="1" kern="0" dirty="0" smtClean="0">
              <a:solidFill>
                <a:srgbClr val="000000"/>
              </a:solidFill>
              <a:latin typeface="微软雅黑" pitchFamily="34" charset="-122"/>
              <a:ea typeface="微软雅黑" pitchFamily="34" charset="-122"/>
            </a:endParaRPr>
          </a:p>
          <a:p>
            <a:pPr marL="457200" indent="-457200" eaLnBrk="0" hangingPunct="0">
              <a:lnSpc>
                <a:spcPct val="150000"/>
              </a:lnSpc>
              <a:spcBef>
                <a:spcPct val="20000"/>
              </a:spcBef>
              <a:defRPr/>
            </a:pP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81892" y="6357958"/>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48</a:t>
            </a:fld>
            <a:endParaRPr lang="zh-CN" altLang="en-US" dirty="0">
              <a:solidFill>
                <a:srgbClr val="000000"/>
              </a:solidFill>
              <a:latin typeface="微软雅黑" pitchFamily="34" charset="-122"/>
              <a:ea typeface="微软雅黑" pitchFamily="34" charset="-122"/>
            </a:endParaRPr>
          </a:p>
        </p:txBody>
      </p:sp>
      <p:sp>
        <p:nvSpPr>
          <p:cNvPr id="14" name="TextBox 13"/>
          <p:cNvSpPr txBox="1"/>
          <p:nvPr/>
        </p:nvSpPr>
        <p:spPr>
          <a:xfrm>
            <a:off x="704528" y="1772816"/>
            <a:ext cx="7831395" cy="369332"/>
          </a:xfrm>
          <a:prstGeom prst="rect">
            <a:avLst/>
          </a:prstGeom>
          <a:noFill/>
        </p:spPr>
        <p:txBody>
          <a:bodyPr wrap="square" rtlCol="0">
            <a:spAutoFit/>
          </a:bodyPr>
          <a:lstStyle/>
          <a:p>
            <a:pPr marL="400050" indent="-400050"/>
            <a:r>
              <a:rPr lang="zh-CN" altLang="en-US" dirty="0" smtClean="0">
                <a:solidFill>
                  <a:srgbClr val="000000"/>
                </a:solidFill>
                <a:latin typeface="微软雅黑" pitchFamily="34" charset="-122"/>
                <a:ea typeface="微软雅黑" pitchFamily="34" charset="-122"/>
              </a:rPr>
              <a:t>概念：是实现目标的基本逻辑和路径。</a:t>
            </a:r>
            <a:endParaRPr lang="zh-CN" altLang="en-US" dirty="0">
              <a:solidFill>
                <a:srgbClr val="000000"/>
              </a:solidFill>
              <a:latin typeface="微软雅黑" pitchFamily="34" charset="-122"/>
              <a:ea typeface="微软雅黑" pitchFamily="34" charset="-122"/>
            </a:endParaRPr>
          </a:p>
        </p:txBody>
      </p:sp>
      <p:sp>
        <p:nvSpPr>
          <p:cNvPr id="17" name="左大括号 16"/>
          <p:cNvSpPr/>
          <p:nvPr/>
        </p:nvSpPr>
        <p:spPr bwMode="auto">
          <a:xfrm>
            <a:off x="2360712" y="4341734"/>
            <a:ext cx="360040" cy="1872208"/>
          </a:xfrm>
          <a:prstGeom prst="leftBrace">
            <a:avLst/>
          </a:prstGeom>
          <a:no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2400" smtClean="0">
              <a:solidFill>
                <a:srgbClr val="000000"/>
              </a:solidFill>
              <a:latin typeface="Tahoma" pitchFamily="34" charset="0"/>
              <a:ea typeface="黑体" pitchFamily="2" charset="-122"/>
            </a:endParaRPr>
          </a:p>
        </p:txBody>
      </p:sp>
      <p:sp>
        <p:nvSpPr>
          <p:cNvPr id="21" name="矩形 20"/>
          <p:cNvSpPr/>
          <p:nvPr/>
        </p:nvSpPr>
        <p:spPr>
          <a:xfrm>
            <a:off x="523844" y="4845790"/>
            <a:ext cx="1620844" cy="646331"/>
          </a:xfrm>
          <a:prstGeom prst="rect">
            <a:avLst/>
          </a:prstGeom>
        </p:spPr>
        <p:txBody>
          <a:bodyPr wrap="square">
            <a:spAutoFit/>
          </a:bodyPr>
          <a:lstStyle/>
          <a:p>
            <a:r>
              <a:rPr lang="zh-CN" altLang="en-US" dirty="0" smtClean="0">
                <a:solidFill>
                  <a:srgbClr val="000000"/>
                </a:solidFill>
                <a:latin typeface="微软雅黑" pitchFamily="34" charset="-122"/>
                <a:ea typeface="微软雅黑" pitchFamily="34" charset="-122"/>
              </a:rPr>
              <a:t>目标：</a:t>
            </a:r>
            <a:endParaRPr lang="en-US" altLang="zh-CN" dirty="0" smtClean="0">
              <a:solidFill>
                <a:srgbClr val="000000"/>
              </a:solidFill>
              <a:latin typeface="微软雅黑" pitchFamily="34" charset="-122"/>
              <a:ea typeface="微软雅黑" pitchFamily="34" charset="-122"/>
            </a:endParaRPr>
          </a:p>
          <a:p>
            <a:r>
              <a:rPr lang="zh-CN" altLang="en-US" dirty="0" smtClean="0">
                <a:solidFill>
                  <a:srgbClr val="000000"/>
                </a:solidFill>
                <a:latin typeface="微软雅黑" pitchFamily="34" charset="-122"/>
                <a:ea typeface="微软雅黑" pitchFamily="34" charset="-122"/>
              </a:rPr>
              <a:t>上</a:t>
            </a:r>
            <a:r>
              <a:rPr lang="zh-CN" altLang="en-US" smtClean="0">
                <a:solidFill>
                  <a:srgbClr val="000000"/>
                </a:solidFill>
                <a:latin typeface="微软雅黑" pitchFamily="34" charset="-122"/>
                <a:ea typeface="微软雅黑" pitchFamily="34" charset="-122"/>
              </a:rPr>
              <a:t>清</a:t>
            </a:r>
            <a:r>
              <a:rPr lang="zh-CN" altLang="en-US" dirty="0" smtClean="0">
                <a:solidFill>
                  <a:srgbClr val="000000"/>
                </a:solidFill>
                <a:latin typeface="微软雅黑" pitchFamily="34" charset="-122"/>
                <a:ea typeface="微软雅黑" pitchFamily="34" charset="-122"/>
              </a:rPr>
              <a:t>华</a:t>
            </a:r>
            <a:r>
              <a:rPr lang="zh-CN" altLang="en-US" smtClean="0">
                <a:solidFill>
                  <a:srgbClr val="000000"/>
                </a:solidFill>
                <a:latin typeface="微软雅黑" pitchFamily="34" charset="-122"/>
                <a:ea typeface="微软雅黑" pitchFamily="34" charset="-122"/>
              </a:rPr>
              <a:t>大学</a:t>
            </a:r>
            <a:endParaRPr lang="zh-CN" altLang="en-US" dirty="0">
              <a:solidFill>
                <a:srgbClr val="000000"/>
              </a:solidFill>
              <a:latin typeface="微软雅黑" pitchFamily="34" charset="-122"/>
              <a:ea typeface="微软雅黑" pitchFamily="34" charset="-122"/>
            </a:endParaRPr>
          </a:p>
        </p:txBody>
      </p:sp>
      <p:sp>
        <p:nvSpPr>
          <p:cNvPr id="22" name="TextBox 21"/>
          <p:cNvSpPr txBox="1"/>
          <p:nvPr/>
        </p:nvSpPr>
        <p:spPr>
          <a:xfrm>
            <a:off x="2936776" y="4197718"/>
            <a:ext cx="5976664" cy="369332"/>
          </a:xfrm>
          <a:prstGeom prst="rect">
            <a:avLst/>
          </a:prstGeom>
          <a:noFill/>
        </p:spPr>
        <p:txBody>
          <a:bodyPr wrap="square" rtlCol="0">
            <a:spAutoFit/>
          </a:bodyPr>
          <a:lstStyle/>
          <a:p>
            <a:r>
              <a:rPr lang="zh-CN" altLang="en-US" dirty="0" smtClean="0">
                <a:solidFill>
                  <a:srgbClr val="000000"/>
                </a:solidFill>
                <a:latin typeface="微软雅黑" pitchFamily="34" charset="-122"/>
                <a:ea typeface="微软雅黑" pitchFamily="34" charset="-122"/>
              </a:rPr>
              <a:t>策略</a:t>
            </a:r>
            <a:r>
              <a:rPr lang="en-US" altLang="zh-CN" dirty="0" smtClean="0">
                <a:solidFill>
                  <a:srgbClr val="000000"/>
                </a:solidFill>
                <a:latin typeface="微软雅黑" pitchFamily="34" charset="-122"/>
                <a:ea typeface="微软雅黑" pitchFamily="34" charset="-122"/>
              </a:rPr>
              <a:t>1</a:t>
            </a:r>
            <a:r>
              <a:rPr lang="zh-CN" altLang="en-US" dirty="0" smtClean="0">
                <a:solidFill>
                  <a:srgbClr val="000000"/>
                </a:solidFill>
                <a:latin typeface="微软雅黑" pitchFamily="34" charset="-122"/>
                <a:ea typeface="微软雅黑" pitchFamily="34" charset="-122"/>
              </a:rPr>
              <a:t>：努力学习，高考力争全省第一名</a:t>
            </a:r>
            <a:endParaRPr lang="zh-CN" altLang="en-US" dirty="0">
              <a:solidFill>
                <a:srgbClr val="000000"/>
              </a:solidFill>
              <a:latin typeface="微软雅黑" pitchFamily="34" charset="-122"/>
              <a:ea typeface="微软雅黑" pitchFamily="34" charset="-122"/>
            </a:endParaRPr>
          </a:p>
        </p:txBody>
      </p:sp>
      <p:sp>
        <p:nvSpPr>
          <p:cNvPr id="23" name="TextBox 22"/>
          <p:cNvSpPr txBox="1"/>
          <p:nvPr/>
        </p:nvSpPr>
        <p:spPr>
          <a:xfrm>
            <a:off x="2936776" y="4845790"/>
            <a:ext cx="5976664" cy="369332"/>
          </a:xfrm>
          <a:prstGeom prst="rect">
            <a:avLst/>
          </a:prstGeom>
          <a:noFill/>
        </p:spPr>
        <p:txBody>
          <a:bodyPr wrap="square" rtlCol="0">
            <a:spAutoFit/>
          </a:bodyPr>
          <a:lstStyle/>
          <a:p>
            <a:r>
              <a:rPr lang="zh-CN" altLang="en-US" dirty="0" smtClean="0">
                <a:solidFill>
                  <a:srgbClr val="000000"/>
                </a:solidFill>
                <a:latin typeface="微软雅黑" pitchFamily="34" charset="-122"/>
                <a:ea typeface="微软雅黑" pitchFamily="34" charset="-122"/>
              </a:rPr>
              <a:t>策略</a:t>
            </a:r>
            <a:r>
              <a:rPr lang="en-US" altLang="zh-CN" dirty="0" smtClean="0">
                <a:solidFill>
                  <a:srgbClr val="000000"/>
                </a:solidFill>
                <a:latin typeface="微软雅黑" pitchFamily="34" charset="-122"/>
                <a:ea typeface="微软雅黑" pitchFamily="34" charset="-122"/>
              </a:rPr>
              <a:t>2</a:t>
            </a:r>
            <a:r>
              <a:rPr lang="zh-CN" altLang="en-US" dirty="0" smtClean="0">
                <a:solidFill>
                  <a:srgbClr val="000000"/>
                </a:solidFill>
                <a:latin typeface="微软雅黑" pitchFamily="34" charset="-122"/>
                <a:ea typeface="微软雅黑" pitchFamily="34" charset="-122"/>
              </a:rPr>
              <a:t>：见义勇为，且通过媒体宣传被清华特招录取</a:t>
            </a:r>
            <a:endParaRPr lang="zh-CN" altLang="en-US" dirty="0">
              <a:solidFill>
                <a:srgbClr val="000000"/>
              </a:solidFill>
              <a:latin typeface="微软雅黑" pitchFamily="34" charset="-122"/>
              <a:ea typeface="微软雅黑" pitchFamily="34" charset="-122"/>
            </a:endParaRPr>
          </a:p>
        </p:txBody>
      </p:sp>
      <p:sp>
        <p:nvSpPr>
          <p:cNvPr id="24" name="TextBox 23"/>
          <p:cNvSpPr txBox="1"/>
          <p:nvPr/>
        </p:nvSpPr>
        <p:spPr>
          <a:xfrm>
            <a:off x="2936776" y="5484570"/>
            <a:ext cx="6192688" cy="369332"/>
          </a:xfrm>
          <a:prstGeom prst="rect">
            <a:avLst/>
          </a:prstGeom>
          <a:noFill/>
        </p:spPr>
        <p:txBody>
          <a:bodyPr wrap="square" rtlCol="0">
            <a:spAutoFit/>
          </a:bodyPr>
          <a:lstStyle/>
          <a:p>
            <a:r>
              <a:rPr lang="zh-CN" altLang="en-US" dirty="0" smtClean="0">
                <a:solidFill>
                  <a:srgbClr val="000000"/>
                </a:solidFill>
                <a:latin typeface="微软雅黑" pitchFamily="34" charset="-122"/>
                <a:ea typeface="微软雅黑" pitchFamily="34" charset="-122"/>
              </a:rPr>
              <a:t>策略</a:t>
            </a:r>
            <a:r>
              <a:rPr lang="en-US" altLang="zh-CN" dirty="0" smtClean="0">
                <a:solidFill>
                  <a:srgbClr val="000000"/>
                </a:solidFill>
                <a:latin typeface="微软雅黑" pitchFamily="34" charset="-122"/>
                <a:ea typeface="微软雅黑" pitchFamily="34" charset="-122"/>
              </a:rPr>
              <a:t>3</a:t>
            </a:r>
            <a:r>
              <a:rPr lang="zh-CN" altLang="en-US" dirty="0" smtClean="0">
                <a:solidFill>
                  <a:srgbClr val="000000"/>
                </a:solidFill>
                <a:latin typeface="微软雅黑" pitchFamily="34" charset="-122"/>
                <a:ea typeface="微软雅黑" pitchFamily="34" charset="-122"/>
              </a:rPr>
              <a:t>：发挥体育特长，获得奥运会金牌，被清华特招录取</a:t>
            </a:r>
            <a:endParaRPr lang="zh-CN" altLang="en-US" dirty="0">
              <a:solidFill>
                <a:srgbClr val="000000"/>
              </a:solidFill>
              <a:latin typeface="微软雅黑" pitchFamily="34" charset="-122"/>
              <a:ea typeface="微软雅黑" pitchFamily="34" charset="-122"/>
            </a:endParaRPr>
          </a:p>
        </p:txBody>
      </p:sp>
      <p:sp>
        <p:nvSpPr>
          <p:cNvPr id="25" name="TextBox 24"/>
          <p:cNvSpPr txBox="1"/>
          <p:nvPr/>
        </p:nvSpPr>
        <p:spPr>
          <a:xfrm>
            <a:off x="2936776" y="5988626"/>
            <a:ext cx="6192688" cy="369332"/>
          </a:xfrm>
          <a:prstGeom prst="rect">
            <a:avLst/>
          </a:prstGeom>
          <a:noFill/>
        </p:spPr>
        <p:txBody>
          <a:bodyPr wrap="square" rtlCol="0">
            <a:spAutoFit/>
          </a:bodyPr>
          <a:lstStyle/>
          <a:p>
            <a:r>
              <a:rPr lang="zh-CN" altLang="en-US" dirty="0" smtClean="0">
                <a:solidFill>
                  <a:srgbClr val="000000"/>
                </a:solidFill>
                <a:latin typeface="微软雅黑" pitchFamily="34" charset="-122"/>
                <a:ea typeface="微软雅黑" pitchFamily="34" charset="-122"/>
              </a:rPr>
              <a:t>策略</a:t>
            </a:r>
            <a:r>
              <a:rPr lang="en-US" altLang="zh-CN" dirty="0" smtClean="0">
                <a:solidFill>
                  <a:srgbClr val="000000"/>
                </a:solidFill>
                <a:latin typeface="微软雅黑" pitchFamily="34" charset="-122"/>
                <a:ea typeface="微软雅黑" pitchFamily="34" charset="-122"/>
              </a:rPr>
              <a:t>4</a:t>
            </a:r>
            <a:r>
              <a:rPr lang="zh-CN" altLang="en-US" dirty="0" smtClean="0">
                <a:solidFill>
                  <a:srgbClr val="000000"/>
                </a:solidFill>
                <a:latin typeface="微软雅黑" pitchFamily="34" charset="-122"/>
                <a:ea typeface="微软雅黑" pitchFamily="34" charset="-122"/>
              </a:rPr>
              <a:t>：花钱，上清华的总裁班</a:t>
            </a:r>
            <a:endParaRPr lang="zh-CN" altLang="en-US" dirty="0">
              <a:solidFill>
                <a:srgbClr val="000000"/>
              </a:solidFill>
              <a:latin typeface="微软雅黑" pitchFamily="34" charset="-122"/>
              <a:ea typeface="微软雅黑" pitchFamily="34" charset="-122"/>
            </a:endParaRPr>
          </a:p>
        </p:txBody>
      </p:sp>
      <p:sp>
        <p:nvSpPr>
          <p:cNvPr id="26" name="TextBox 25"/>
          <p:cNvSpPr txBox="1"/>
          <p:nvPr/>
        </p:nvSpPr>
        <p:spPr>
          <a:xfrm>
            <a:off x="920552" y="2276872"/>
            <a:ext cx="8424936" cy="1754326"/>
          </a:xfrm>
          <a:prstGeom prst="rect">
            <a:avLst/>
          </a:prstGeom>
          <a:noFill/>
        </p:spPr>
        <p:txBody>
          <a:bodyPr wrap="square" rtlCol="0">
            <a:spAutoFit/>
          </a:bodyPr>
          <a:lstStyle/>
          <a:p>
            <a:pPr>
              <a:lnSpc>
                <a:spcPct val="150000"/>
              </a:lnSpc>
              <a:buFont typeface="Arial" pitchFamily="34" charset="0"/>
              <a:buChar char="•"/>
            </a:pPr>
            <a:r>
              <a:rPr lang="zh-CN" altLang="en-US" dirty="0" smtClean="0">
                <a:solidFill>
                  <a:srgbClr val="000000"/>
                </a:solidFill>
                <a:latin typeface="微软雅黑" pitchFamily="34" charset="-122"/>
                <a:ea typeface="微软雅黑" pitchFamily="34" charset="-122"/>
              </a:rPr>
              <a:t>策略可大可</a:t>
            </a:r>
            <a:r>
              <a:rPr lang="zh-CN" altLang="en-US" smtClean="0">
                <a:solidFill>
                  <a:srgbClr val="000000"/>
                </a:solidFill>
                <a:latin typeface="微软雅黑" pitchFamily="34" charset="-122"/>
                <a:ea typeface="微软雅黑" pitchFamily="34" charset="-122"/>
              </a:rPr>
              <a:t>小，公</a:t>
            </a:r>
            <a:r>
              <a:rPr lang="zh-CN" altLang="en-US" dirty="0" smtClean="0">
                <a:solidFill>
                  <a:srgbClr val="000000"/>
                </a:solidFill>
                <a:latin typeface="微软雅黑" pitchFamily="34" charset="-122"/>
                <a:ea typeface="微软雅黑" pitchFamily="34" charset="-122"/>
              </a:rPr>
              <a:t>司、体系、</a:t>
            </a:r>
            <a:r>
              <a:rPr lang="zh-CN" altLang="en-US" smtClean="0">
                <a:solidFill>
                  <a:srgbClr val="000000"/>
                </a:solidFill>
                <a:latin typeface="微软雅黑" pitchFamily="34" charset="-122"/>
                <a:ea typeface="微软雅黑" pitchFamily="34" charset="-122"/>
              </a:rPr>
              <a:t>举措等，都面临路径的问题，大了可以叫策略，小了可以叫思路</a:t>
            </a:r>
            <a:endParaRPr lang="en-US" altLang="zh-CN" dirty="0" smtClean="0">
              <a:solidFill>
                <a:srgbClr val="000000"/>
              </a:solidFill>
              <a:latin typeface="微软雅黑" pitchFamily="34" charset="-122"/>
              <a:ea typeface="微软雅黑" pitchFamily="34" charset="-122"/>
            </a:endParaRPr>
          </a:p>
          <a:p>
            <a:pPr>
              <a:lnSpc>
                <a:spcPct val="150000"/>
              </a:lnSpc>
              <a:buFont typeface="Arial" pitchFamily="34" charset="0"/>
              <a:buChar char="•"/>
            </a:pPr>
            <a:r>
              <a:rPr lang="zh-CN" altLang="en-US" smtClean="0">
                <a:solidFill>
                  <a:srgbClr val="000000"/>
                </a:solidFill>
                <a:latin typeface="微软雅黑" pitchFamily="34" charset="-122"/>
                <a:ea typeface="微软雅黑" pitchFamily="34" charset="-122"/>
              </a:rPr>
              <a:t>策略要售前要针</a:t>
            </a:r>
            <a:r>
              <a:rPr lang="zh-CN" altLang="en-US" dirty="0" smtClean="0">
                <a:solidFill>
                  <a:srgbClr val="000000"/>
                </a:solidFill>
                <a:latin typeface="微软雅黑" pitchFamily="34" charset="-122"/>
                <a:ea typeface="微软雅黑" pitchFamily="34" charset="-122"/>
              </a:rPr>
              <a:t>对目</a:t>
            </a:r>
            <a:r>
              <a:rPr lang="zh-CN" altLang="en-US" smtClean="0">
                <a:solidFill>
                  <a:srgbClr val="000000"/>
                </a:solidFill>
                <a:latin typeface="微软雅黑" pitchFamily="34" charset="-122"/>
                <a:ea typeface="微软雅黑" pitchFamily="34" charset="-122"/>
              </a:rPr>
              <a:t>标，然后做路径的选择，没有目标的策略是没有意义的</a:t>
            </a:r>
            <a:endParaRPr lang="en-US" altLang="zh-CN" dirty="0" smtClean="0">
              <a:solidFill>
                <a:srgbClr val="000000"/>
              </a:solidFill>
              <a:latin typeface="微软雅黑" pitchFamily="34" charset="-122"/>
              <a:ea typeface="微软雅黑" pitchFamily="34" charset="-122"/>
            </a:endParaRPr>
          </a:p>
          <a:p>
            <a:pPr>
              <a:lnSpc>
                <a:spcPct val="150000"/>
              </a:lnSpc>
              <a:buFont typeface="Arial" pitchFamily="34" charset="0"/>
              <a:buChar char="•"/>
            </a:pPr>
            <a:r>
              <a:rPr lang="zh-CN" altLang="en-US" dirty="0" smtClean="0">
                <a:solidFill>
                  <a:srgbClr val="000000"/>
                </a:solidFill>
                <a:latin typeface="微软雅黑" pitchFamily="34" charset="-122"/>
                <a:ea typeface="微软雅黑" pitchFamily="34" charset="-122"/>
              </a:rPr>
              <a:t>策略最重要的是适用，而不是教条</a:t>
            </a:r>
            <a:endParaRPr lang="zh-CN" altLang="en-US" dirty="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 calcmode="lin" valueType="num">
                                      <p:cBhvr additive="base">
                                        <p:cTn id="1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 calcmode="lin" valueType="num">
                                      <p:cBhvr additive="base">
                                        <p:cTn id="2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xEl>
                                              <p:pRg st="0" end="0"/>
                                            </p:txEl>
                                          </p:spTgt>
                                        </p:tgtEl>
                                        <p:attrNameLst>
                                          <p:attrName>style.visibility</p:attrName>
                                        </p:attrNameLst>
                                      </p:cBhvr>
                                      <p:to>
                                        <p:strVal val="visible"/>
                                      </p:to>
                                    </p:set>
                                    <p:anim calcmode="lin" valueType="num">
                                      <p:cBhvr additive="base">
                                        <p:cTn id="2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2" grpId="0" build="allAtOnce"/>
      <p:bldP spid="23" grpId="0" build="allAtOnce"/>
      <p:bldP spid="24" grpId="0" build="allAtOnce"/>
      <p:bldP spid="25" grpId="0"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60512"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体系策略</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49</a:t>
            </a:fld>
            <a:endParaRPr lang="zh-CN" altLang="en-US" dirty="0">
              <a:latin typeface="微软雅黑" pitchFamily="34" charset="-122"/>
              <a:ea typeface="微软雅黑" pitchFamily="34" charset="-122"/>
            </a:endParaRPr>
          </a:p>
        </p:txBody>
      </p:sp>
      <p:sp>
        <p:nvSpPr>
          <p:cNvPr id="14" name="TextBox 13"/>
          <p:cNvSpPr txBox="1"/>
          <p:nvPr/>
        </p:nvSpPr>
        <p:spPr>
          <a:xfrm>
            <a:off x="666720" y="1785926"/>
            <a:ext cx="8640960" cy="507831"/>
          </a:xfrm>
          <a:prstGeom prst="rect">
            <a:avLst/>
          </a:prstGeom>
          <a:noFill/>
        </p:spPr>
        <p:txBody>
          <a:bodyPr wrap="square" rtlCol="0">
            <a:spAutoFit/>
          </a:bodyPr>
          <a:lstStyle/>
          <a:p>
            <a:pPr marL="400050" indent="-400050">
              <a:lnSpc>
                <a:spcPct val="150000"/>
              </a:lnSpc>
            </a:pPr>
            <a:r>
              <a:rPr lang="zh-CN" altLang="en-US" dirty="0" smtClean="0">
                <a:latin typeface="微软雅黑" pitchFamily="34" charset="-122"/>
                <a:ea typeface="微软雅黑" pitchFamily="34" charset="-122"/>
              </a:rPr>
              <a:t>道理一样，总体层面是策</a:t>
            </a:r>
            <a:r>
              <a:rPr lang="zh-CN" altLang="en-US" smtClean="0">
                <a:latin typeface="微软雅黑" pitchFamily="34" charset="-122"/>
                <a:ea typeface="微软雅黑" pitchFamily="34" charset="-122"/>
              </a:rPr>
              <a:t>略，针对具</a:t>
            </a:r>
            <a:r>
              <a:rPr lang="zh-CN" altLang="en-US" dirty="0" smtClean="0">
                <a:latin typeface="微软雅黑" pitchFamily="34" charset="-122"/>
                <a:ea typeface="微软雅黑" pitchFamily="34" charset="-122"/>
              </a:rPr>
              <a:t>体目标、</a:t>
            </a:r>
            <a:r>
              <a:rPr lang="zh-CN" altLang="en-US" smtClean="0">
                <a:latin typeface="微软雅黑" pitchFamily="34" charset="-122"/>
                <a:ea typeface="微软雅黑" pitchFamily="34" charset="-122"/>
              </a:rPr>
              <a:t>举措的层面可以是思路</a:t>
            </a:r>
            <a:endParaRPr lang="en-US" altLang="zh-CN" dirty="0" smtClean="0">
              <a:latin typeface="微软雅黑" pitchFamily="34" charset="-122"/>
              <a:ea typeface="微软雅黑" pitchFamily="34" charset="-122"/>
            </a:endParaRPr>
          </a:p>
        </p:txBody>
      </p:sp>
      <p:sp>
        <p:nvSpPr>
          <p:cNvPr id="8" name="TextBox 7"/>
          <p:cNvSpPr txBox="1"/>
          <p:nvPr/>
        </p:nvSpPr>
        <p:spPr>
          <a:xfrm>
            <a:off x="560512" y="2996952"/>
            <a:ext cx="8856984" cy="2031325"/>
          </a:xfrm>
          <a:prstGeom prst="rect">
            <a:avLst/>
          </a:prstGeom>
          <a:noFill/>
        </p:spPr>
        <p:txBody>
          <a:bodyPr wrap="square" rtlCol="0">
            <a:spAutoFit/>
          </a:bodyPr>
          <a:lstStyle/>
          <a:p>
            <a:r>
              <a:rPr lang="zh-CN" altLang="en-US" b="1" smtClean="0">
                <a:latin typeface="微软雅黑" pitchFamily="34" charset="-122"/>
                <a:ea typeface="微软雅黑" pitchFamily="34" charset="-122"/>
              </a:rPr>
              <a:t>案</a:t>
            </a:r>
            <a:r>
              <a:rPr lang="zh-CN" altLang="en-US" b="1" dirty="0" smtClean="0">
                <a:latin typeface="微软雅黑" pitchFamily="34" charset="-122"/>
                <a:ea typeface="微软雅黑" pitchFamily="34" charset="-122"/>
              </a:rPr>
              <a:t>例</a:t>
            </a:r>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国内销售：</a:t>
            </a:r>
            <a:endParaRPr lang="en-US" altLang="zh-CN" b="1" dirty="0" smtClean="0">
              <a:latin typeface="微软雅黑" pitchFamily="34" charset="-122"/>
              <a:ea typeface="微软雅黑" pitchFamily="34" charset="-122"/>
            </a:endParaRPr>
          </a:p>
          <a:p>
            <a:endParaRPr lang="en-US" altLang="zh-CN" dirty="0" smtClean="0">
              <a:solidFill>
                <a:srgbClr val="0000FF"/>
              </a:solidFill>
              <a:latin typeface="微软雅黑" pitchFamily="34" charset="-122"/>
              <a:ea typeface="微软雅黑" pitchFamily="34" charset="-122"/>
            </a:endParaRPr>
          </a:p>
          <a:p>
            <a:r>
              <a:rPr lang="zh-CN" altLang="en-US" smtClean="0">
                <a:latin typeface="微软雅黑" pitchFamily="34" charset="-122"/>
                <a:ea typeface="微软雅黑" pitchFamily="34" charset="-122"/>
              </a:rPr>
              <a:t>达成销量目标的策</a:t>
            </a:r>
            <a:r>
              <a:rPr lang="zh-CN" altLang="en-US" dirty="0" smtClean="0">
                <a:latin typeface="微软雅黑" pitchFamily="34" charset="-122"/>
                <a:ea typeface="微软雅黑" pitchFamily="34" charset="-122"/>
              </a:rPr>
              <a:t>略：关键是通过公交、校车市场寻找增量，其次是客运、旅游、团体，而轻型、专用车做为有益补充。</a:t>
            </a:r>
            <a:endParaRPr lang="en-US" altLang="zh-CN" dirty="0" smtClean="0">
              <a:latin typeface="微软雅黑" pitchFamily="34" charset="-122"/>
              <a:ea typeface="微软雅黑" pitchFamily="34" charset="-122"/>
            </a:endParaRPr>
          </a:p>
          <a:p>
            <a:endParaRPr lang="en-US" altLang="zh-CN" dirty="0" smtClean="0">
              <a:solidFill>
                <a:srgbClr val="0000FF"/>
              </a:solidFill>
              <a:latin typeface="微软雅黑" pitchFamily="34" charset="-122"/>
              <a:ea typeface="微软雅黑" pitchFamily="34" charset="-122"/>
            </a:endParaRPr>
          </a:p>
          <a:p>
            <a:endParaRPr lang="zh-CN" altLang="en-US" dirty="0" smtClean="0">
              <a:solidFill>
                <a:srgbClr val="0000FF"/>
              </a:solidFill>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9" name="矩形 8"/>
          <p:cNvSpPr/>
          <p:nvPr/>
        </p:nvSpPr>
        <p:spPr>
          <a:xfrm>
            <a:off x="6897216" y="3573016"/>
            <a:ext cx="554960" cy="769441"/>
          </a:xfrm>
          <a:prstGeom prst="rect">
            <a:avLst/>
          </a:prstGeom>
        </p:spPr>
        <p:txBody>
          <a:bodyPr wrap="none">
            <a:spAutoFit/>
          </a:bodyPr>
          <a:lstStyle/>
          <a:p>
            <a:r>
              <a:rPr lang="zh-CN" altLang="en-US" sz="4400" dirty="0" smtClean="0">
                <a:solidFill>
                  <a:srgbClr val="0000FF"/>
                </a:solidFill>
              </a:rPr>
              <a:t>√</a:t>
            </a:r>
            <a:endParaRPr lang="zh-CN" altLang="en-US" sz="4400" dirty="0"/>
          </a:p>
        </p:txBody>
      </p:sp>
      <p:sp>
        <p:nvSpPr>
          <p:cNvPr id="10" name="矩形 9"/>
          <p:cNvSpPr/>
          <p:nvPr/>
        </p:nvSpPr>
        <p:spPr>
          <a:xfrm>
            <a:off x="560512" y="4869160"/>
            <a:ext cx="8424936" cy="646331"/>
          </a:xfrm>
          <a:prstGeom prst="rect">
            <a:avLst/>
          </a:prstGeom>
        </p:spPr>
        <p:txBody>
          <a:bodyPr wrap="square">
            <a:spAutoFit/>
          </a:bodyPr>
          <a:lstStyle/>
          <a:p>
            <a:r>
              <a:rPr lang="zh-CN" altLang="en-US" dirty="0" smtClean="0">
                <a:latin typeface="微软雅黑" pitchFamily="34" charset="-122"/>
                <a:ea typeface="微软雅黑" pitchFamily="34" charset="-122"/>
              </a:rPr>
              <a:t>体系策略：依据汽车零部件行业发展趋势，精益达要以产品技术为核心，尤其是在系统化与模块化、电子化、轻量化、新能源与环保化方面抓住机会，形成领先优势。</a:t>
            </a:r>
            <a:endParaRPr lang="zh-CN" altLang="en-US" dirty="0">
              <a:latin typeface="微软雅黑" pitchFamily="34" charset="-122"/>
              <a:ea typeface="微软雅黑" pitchFamily="34" charset="-122"/>
            </a:endParaRPr>
          </a:p>
        </p:txBody>
      </p:sp>
      <p:sp>
        <p:nvSpPr>
          <p:cNvPr id="11" name="矩形 10"/>
          <p:cNvSpPr/>
          <p:nvPr/>
        </p:nvSpPr>
        <p:spPr>
          <a:xfrm>
            <a:off x="560512" y="4509120"/>
            <a:ext cx="1813317" cy="369332"/>
          </a:xfrm>
          <a:prstGeom prst="rect">
            <a:avLst/>
          </a:prstGeom>
        </p:spPr>
        <p:txBody>
          <a:bodyPr wrap="none">
            <a:spAutoFit/>
          </a:bodyPr>
          <a:lstStyle/>
          <a:p>
            <a:r>
              <a:rPr lang="zh-CN" altLang="en-US" b="1" smtClean="0">
                <a:latin typeface="微软雅黑" pitchFamily="34" charset="-122"/>
                <a:ea typeface="微软雅黑" pitchFamily="34" charset="-122"/>
              </a:rPr>
              <a:t>案</a:t>
            </a:r>
            <a:r>
              <a:rPr lang="zh-CN" altLang="en-US" b="1" dirty="0" smtClean="0">
                <a:latin typeface="微软雅黑" pitchFamily="34" charset="-122"/>
                <a:ea typeface="微软雅黑" pitchFamily="34" charset="-122"/>
              </a:rPr>
              <a:t>例</a:t>
            </a:r>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精益达：</a:t>
            </a:r>
            <a:endParaRPr lang="zh-CN" altLang="en-US" b="1" dirty="0">
              <a:latin typeface="微软雅黑" pitchFamily="34" charset="-122"/>
              <a:ea typeface="微软雅黑" pitchFamily="34" charset="-122"/>
            </a:endParaRPr>
          </a:p>
        </p:txBody>
      </p:sp>
      <p:sp>
        <p:nvSpPr>
          <p:cNvPr id="12" name="矩形 11"/>
          <p:cNvSpPr/>
          <p:nvPr/>
        </p:nvSpPr>
        <p:spPr>
          <a:xfrm>
            <a:off x="7329264" y="5085184"/>
            <a:ext cx="554960" cy="769441"/>
          </a:xfrm>
          <a:prstGeom prst="rect">
            <a:avLst/>
          </a:prstGeom>
        </p:spPr>
        <p:txBody>
          <a:bodyPr wrap="none">
            <a:spAutoFit/>
          </a:bodyPr>
          <a:lstStyle/>
          <a:p>
            <a:r>
              <a:rPr lang="zh-CN" altLang="en-US" sz="4400" dirty="0" smtClean="0">
                <a:solidFill>
                  <a:srgbClr val="0000FF"/>
                </a:solidFill>
              </a:rPr>
              <a:t>√</a:t>
            </a:r>
            <a:endParaRPr lang="zh-CN" altLang="en-US" sz="4400" dirty="0"/>
          </a:p>
        </p:txBody>
      </p:sp>
    </p:spTree>
    <p:extLst>
      <p:ext uri="{BB962C8B-B14F-4D97-AF65-F5344CB8AC3E}">
        <p14:creationId xmlns:p14="http://schemas.microsoft.com/office/powerpoint/2010/main" xmlns="" val="191645562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5</a:t>
            </a:fld>
            <a:endParaRPr lang="zh-CN" altLang="en-US" dirty="0">
              <a:latin typeface="微软雅黑" pitchFamily="34" charset="-122"/>
              <a:ea typeface="微软雅黑" pitchFamily="34" charset="-122"/>
            </a:endParaRPr>
          </a:p>
        </p:txBody>
      </p:sp>
      <p:sp>
        <p:nvSpPr>
          <p:cNvPr id="4" name="TextBox 3"/>
          <p:cNvSpPr txBox="1"/>
          <p:nvPr/>
        </p:nvSpPr>
        <p:spPr>
          <a:xfrm>
            <a:off x="309530" y="142852"/>
            <a:ext cx="3775393" cy="523220"/>
          </a:xfrm>
          <a:prstGeom prst="rect">
            <a:avLst/>
          </a:prstGeom>
          <a:noFill/>
        </p:spPr>
        <p:txBody>
          <a:bodyPr wrap="none" rtlCol="0">
            <a:spAutoFit/>
          </a:bodyPr>
          <a:lstStyle/>
          <a:p>
            <a:r>
              <a:rPr lang="zh-CN" altLang="en-US" sz="2800" dirty="0" smtClean="0">
                <a:latin typeface="微软雅黑" pitchFamily="34" charset="-122"/>
                <a:ea typeface="微软雅黑" pitchFamily="34" charset="-122"/>
              </a:rPr>
              <a:t>战略理论的流派与观点</a:t>
            </a:r>
            <a:endParaRPr lang="zh-CN" altLang="en-US" sz="2800" dirty="0">
              <a:latin typeface="微软雅黑" pitchFamily="34" charset="-122"/>
              <a:ea typeface="微软雅黑" pitchFamily="34" charset="-122"/>
            </a:endParaRPr>
          </a:p>
        </p:txBody>
      </p:sp>
      <p:sp>
        <p:nvSpPr>
          <p:cNvPr id="5" name="矩形 4"/>
          <p:cNvSpPr/>
          <p:nvPr/>
        </p:nvSpPr>
        <p:spPr>
          <a:xfrm>
            <a:off x="595282" y="1142984"/>
            <a:ext cx="2236510" cy="400110"/>
          </a:xfrm>
          <a:prstGeom prst="rect">
            <a:avLst/>
          </a:prstGeom>
        </p:spPr>
        <p:txBody>
          <a:bodyPr wrap="none">
            <a:spAutoFit/>
          </a:bodyPr>
          <a:lstStyle/>
          <a:p>
            <a:r>
              <a:rPr lang="zh-CN" altLang="en-US" sz="2000" dirty="0" smtClean="0">
                <a:ea typeface="华文隶书" pitchFamily="2" charset="-122"/>
              </a:rPr>
              <a:t>古典战略理论阶段</a:t>
            </a:r>
            <a:endParaRPr lang="zh-CN" altLang="en-US" sz="2000" dirty="0"/>
          </a:p>
        </p:txBody>
      </p:sp>
      <p:sp>
        <p:nvSpPr>
          <p:cNvPr id="7" name="矩形 6"/>
          <p:cNvSpPr/>
          <p:nvPr/>
        </p:nvSpPr>
        <p:spPr>
          <a:xfrm>
            <a:off x="857256" y="1643050"/>
            <a:ext cx="8667776" cy="369332"/>
          </a:xfrm>
          <a:prstGeom prst="rect">
            <a:avLst/>
          </a:prstGeom>
        </p:spPr>
        <p:txBody>
          <a:bodyPr wrap="square">
            <a:spAutoFit/>
          </a:bodyPr>
          <a:lstStyle/>
          <a:p>
            <a:r>
              <a:rPr lang="zh-CN" altLang="en-US" dirty="0" smtClean="0"/>
              <a:t>安索夫战略四要素：产品与市场范围、增长向量、协同效应和竞争优势</a:t>
            </a:r>
            <a:endParaRPr lang="zh-CN" altLang="en-US" dirty="0"/>
          </a:p>
        </p:txBody>
      </p:sp>
      <p:sp>
        <p:nvSpPr>
          <p:cNvPr id="8" name="矩形 7"/>
          <p:cNvSpPr/>
          <p:nvPr/>
        </p:nvSpPr>
        <p:spPr>
          <a:xfrm>
            <a:off x="523844" y="2000240"/>
            <a:ext cx="8953528" cy="5262979"/>
          </a:xfrm>
          <a:prstGeom prst="rect">
            <a:avLst/>
          </a:prstGeom>
        </p:spPr>
        <p:txBody>
          <a:bodyPr wrap="square">
            <a:spAutoFit/>
          </a:bodyPr>
          <a:lstStyle/>
          <a:p>
            <a:r>
              <a:rPr lang="zh-CN" altLang="en-US" sz="2400" dirty="0" smtClean="0">
                <a:latin typeface="+mn-ea"/>
              </a:rPr>
              <a:t>设计学派：强调战略形成过程实际上是把内部条件与外部环境进行匹配的过程</a:t>
            </a:r>
            <a:endParaRPr lang="en-US" altLang="zh-CN" sz="2400" dirty="0" smtClean="0">
              <a:latin typeface="+mn-ea"/>
            </a:endParaRPr>
          </a:p>
          <a:p>
            <a:r>
              <a:rPr lang="zh-CN" altLang="en-US" sz="2400" dirty="0" smtClean="0">
                <a:latin typeface="+mn-ea"/>
              </a:rPr>
              <a:t>计划学派：战略产生于一个受控的，有意识的正式的规划过程，</a:t>
            </a:r>
            <a:endParaRPr lang="en-US" altLang="zh-CN" sz="2400" dirty="0" smtClean="0">
              <a:latin typeface="+mn-ea"/>
            </a:endParaRPr>
          </a:p>
          <a:p>
            <a:r>
              <a:rPr lang="zh-CN" altLang="en-US" sz="2400" dirty="0" smtClean="0">
                <a:latin typeface="+mn-ea"/>
              </a:rPr>
              <a:t>定位学派：波特</a:t>
            </a:r>
            <a:r>
              <a:rPr lang="en-US" altLang="zh-CN" sz="2400" dirty="0" smtClean="0">
                <a:latin typeface="+mn-ea"/>
              </a:rPr>
              <a:t>《</a:t>
            </a:r>
            <a:r>
              <a:rPr lang="zh-CN" altLang="en-US" sz="2400" dirty="0" smtClean="0">
                <a:latin typeface="+mn-ea"/>
              </a:rPr>
              <a:t>竞争战略</a:t>
            </a:r>
            <a:r>
              <a:rPr lang="en-US" altLang="zh-CN" sz="2400" dirty="0" smtClean="0">
                <a:latin typeface="+mn-ea"/>
              </a:rPr>
              <a:t>》</a:t>
            </a:r>
            <a:r>
              <a:rPr lang="zh-CN" altLang="en-US" sz="2400" dirty="0" smtClean="0">
                <a:latin typeface="+mn-ea"/>
              </a:rPr>
              <a:t>，选择一个好行业</a:t>
            </a:r>
            <a:endParaRPr lang="en-US" altLang="zh-CN" sz="2400" dirty="0" smtClean="0">
              <a:latin typeface="+mn-ea"/>
            </a:endParaRPr>
          </a:p>
          <a:p>
            <a:r>
              <a:rPr lang="zh-CN" altLang="en-US" sz="2400" dirty="0" smtClean="0">
                <a:latin typeface="+mn-ea"/>
              </a:rPr>
              <a:t>创业学派：（企业家学派）：一个直接思维、寻找灵感的过程。</a:t>
            </a:r>
            <a:endParaRPr lang="en-US" altLang="zh-CN" sz="2400" dirty="0" smtClean="0">
              <a:latin typeface="+mn-ea"/>
            </a:endParaRPr>
          </a:p>
          <a:p>
            <a:r>
              <a:rPr lang="zh-CN" altLang="en-US" sz="2400" dirty="0" smtClean="0">
                <a:latin typeface="+mn-ea"/>
              </a:rPr>
              <a:t>认知学派：战略的形成是基于出来信息、获得知识和建立概念的认知过程</a:t>
            </a:r>
            <a:endParaRPr lang="en-US" altLang="zh-CN" sz="2400" dirty="0" smtClean="0">
              <a:latin typeface="+mn-ea"/>
            </a:endParaRPr>
          </a:p>
          <a:p>
            <a:r>
              <a:rPr lang="zh-CN" altLang="en-US" sz="2400" dirty="0" smtClean="0">
                <a:latin typeface="+mn-ea"/>
              </a:rPr>
              <a:t>学习学派：组织在各种不可预测的环境因素的约束下的战略</a:t>
            </a:r>
            <a:endParaRPr lang="en-US" altLang="zh-CN" sz="2400" dirty="0" smtClean="0">
              <a:latin typeface="+mn-ea"/>
            </a:endParaRPr>
          </a:p>
          <a:p>
            <a:r>
              <a:rPr lang="zh-CN" altLang="en-US" sz="2400" dirty="0" smtClean="0">
                <a:latin typeface="+mn-ea"/>
              </a:rPr>
              <a:t>权力学派：战略制定不仅要注意行业环境、竞争力量等经济因素，而且要注意利益团体、权力分享等政治因素。</a:t>
            </a:r>
            <a:endParaRPr lang="en-US" altLang="zh-CN" sz="2400" dirty="0" smtClean="0">
              <a:latin typeface="+mn-ea"/>
            </a:endParaRPr>
          </a:p>
          <a:p>
            <a:r>
              <a:rPr lang="zh-CN" altLang="en-US" sz="2400" dirty="0" smtClean="0">
                <a:latin typeface="+mn-ea"/>
              </a:rPr>
              <a:t>文化学派：企业战略根植于企业文化及其背后的社会价值观念 </a:t>
            </a:r>
            <a:endParaRPr lang="en-US" altLang="zh-CN" sz="2400" dirty="0" smtClean="0">
              <a:latin typeface="+mn-ea"/>
            </a:endParaRPr>
          </a:p>
          <a:p>
            <a:r>
              <a:rPr lang="zh-CN" altLang="en-US" sz="2400" dirty="0" smtClean="0">
                <a:latin typeface="+mn-ea"/>
              </a:rPr>
              <a:t>环境学派：要求企业发挥主观能动性，适应环境</a:t>
            </a:r>
            <a:endParaRPr lang="en-US" altLang="zh-CN" sz="2400" dirty="0" smtClean="0">
              <a:latin typeface="+mn-ea"/>
            </a:endParaRPr>
          </a:p>
          <a:p>
            <a:endParaRPr lang="en-US" altLang="zh-CN" sz="2400" dirty="0" smtClean="0">
              <a:latin typeface="+mn-ea"/>
            </a:endParaRPr>
          </a:p>
          <a:p>
            <a:endParaRPr lang="zh-CN" altLang="en-US" sz="2400" dirty="0">
              <a:latin typeface="+mn-ea"/>
            </a:endParaRPr>
          </a:p>
        </p:txBody>
      </p:sp>
    </p:spTree>
    <p:extLst>
      <p:ext uri="{BB962C8B-B14F-4D97-AF65-F5344CB8AC3E}">
        <p14:creationId xmlns:p14="http://schemas.microsoft.com/office/powerpoint/2010/main" xmlns="" val="8591623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7"/>
            <a:ext cx="8536810" cy="3888432"/>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举措</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50</a:t>
            </a:fld>
            <a:endParaRPr lang="zh-CN" altLang="en-US" dirty="0">
              <a:solidFill>
                <a:srgbClr val="000000"/>
              </a:solidFill>
              <a:latin typeface="微软雅黑" pitchFamily="34" charset="-122"/>
              <a:ea typeface="微软雅黑" pitchFamily="34" charset="-122"/>
            </a:endParaRPr>
          </a:p>
        </p:txBody>
      </p:sp>
      <p:sp>
        <p:nvSpPr>
          <p:cNvPr id="14" name="TextBox 13"/>
          <p:cNvSpPr txBox="1"/>
          <p:nvPr/>
        </p:nvSpPr>
        <p:spPr>
          <a:xfrm>
            <a:off x="488504" y="1772816"/>
            <a:ext cx="8640960" cy="507831"/>
          </a:xfrm>
          <a:prstGeom prst="rect">
            <a:avLst/>
          </a:prstGeom>
          <a:noFill/>
        </p:spPr>
        <p:txBody>
          <a:bodyPr wrap="square" rtlCol="0">
            <a:spAutoFit/>
          </a:bodyPr>
          <a:lstStyle/>
          <a:p>
            <a:pPr marL="400050" indent="-400050">
              <a:lnSpc>
                <a:spcPct val="150000"/>
              </a:lnSpc>
            </a:pPr>
            <a:r>
              <a:rPr lang="zh-CN" altLang="en-US" b="1" dirty="0" smtClean="0">
                <a:solidFill>
                  <a:srgbClr val="000000"/>
                </a:solidFill>
                <a:latin typeface="微软雅黑" pitchFamily="34" charset="-122"/>
                <a:ea typeface="微软雅黑" pitchFamily="34" charset="-122"/>
              </a:rPr>
              <a:t>概念：</a:t>
            </a:r>
            <a:r>
              <a:rPr lang="zh-CN" altLang="en-US" dirty="0" smtClean="0">
                <a:solidFill>
                  <a:srgbClr val="000000"/>
                </a:solidFill>
                <a:latin typeface="微软雅黑" pitchFamily="34" charset="-122"/>
                <a:ea typeface="微软雅黑" pitchFamily="34" charset="-122"/>
              </a:rPr>
              <a:t>为了实现目标，而采取的</a:t>
            </a:r>
            <a:r>
              <a:rPr lang="zh-CN" altLang="en-US" smtClean="0">
                <a:solidFill>
                  <a:srgbClr val="000000"/>
                </a:solidFill>
                <a:latin typeface="微软雅黑" pitchFamily="34" charset="-122"/>
                <a:ea typeface="微软雅黑" pitchFamily="34" charset="-122"/>
              </a:rPr>
              <a:t>措施和行动。</a:t>
            </a:r>
            <a:endParaRPr lang="en-US" altLang="zh-CN" dirty="0" smtClean="0">
              <a:solidFill>
                <a:srgbClr val="000000"/>
              </a:solidFill>
              <a:latin typeface="微软雅黑" pitchFamily="34" charset="-122"/>
              <a:ea typeface="微软雅黑" pitchFamily="34" charset="-122"/>
            </a:endParaRPr>
          </a:p>
        </p:txBody>
      </p:sp>
      <p:sp>
        <p:nvSpPr>
          <p:cNvPr id="6" name="TextBox 5"/>
          <p:cNvSpPr txBox="1"/>
          <p:nvPr/>
        </p:nvSpPr>
        <p:spPr>
          <a:xfrm>
            <a:off x="560512" y="2361361"/>
            <a:ext cx="5832648" cy="2585323"/>
          </a:xfrm>
          <a:prstGeom prst="rect">
            <a:avLst/>
          </a:prstGeom>
          <a:noFill/>
        </p:spPr>
        <p:txBody>
          <a:bodyPr wrap="square" rtlCol="0">
            <a:spAutoFit/>
          </a:bodyPr>
          <a:lstStyle/>
          <a:p>
            <a:pPr marL="342900" indent="-342900">
              <a:lnSpc>
                <a:spcPct val="150000"/>
              </a:lnSpc>
            </a:pPr>
            <a:r>
              <a:rPr lang="zh-CN" altLang="en-US" b="1" smtClean="0">
                <a:solidFill>
                  <a:srgbClr val="000000"/>
                </a:solidFill>
                <a:latin typeface="微软雅黑" pitchFamily="34" charset="-122"/>
                <a:ea typeface="微软雅黑" pitchFamily="34" charset="-122"/>
              </a:rPr>
              <a:t>好的举措特</a:t>
            </a:r>
            <a:r>
              <a:rPr lang="zh-CN" altLang="en-US" b="1" dirty="0" smtClean="0">
                <a:solidFill>
                  <a:srgbClr val="000000"/>
                </a:solidFill>
                <a:latin typeface="微软雅黑" pitchFamily="34" charset="-122"/>
                <a:ea typeface="微软雅黑" pitchFamily="34" charset="-122"/>
              </a:rPr>
              <a:t>征：</a:t>
            </a:r>
            <a:endParaRPr lang="en-US" altLang="zh-CN" b="1"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solidFill>
                  <a:srgbClr val="000000"/>
                </a:solidFill>
                <a:latin typeface="微软雅黑" pitchFamily="34" charset="-122"/>
                <a:ea typeface="微软雅黑" pitchFamily="34" charset="-122"/>
              </a:rPr>
              <a:t>针对性：</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solidFill>
                  <a:srgbClr val="000000"/>
                </a:solidFill>
                <a:latin typeface="微软雅黑" pitchFamily="34" charset="-122"/>
                <a:ea typeface="微软雅黑" pitchFamily="34" charset="-122"/>
              </a:rPr>
              <a:t>必然性：</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solidFill>
                  <a:srgbClr val="000000"/>
                </a:solidFill>
                <a:latin typeface="微软雅黑" pitchFamily="34" charset="-122"/>
                <a:ea typeface="微软雅黑" pitchFamily="34" charset="-122"/>
              </a:rPr>
              <a:t>专业和科学性（特别是举措的内容）</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solidFill>
                  <a:srgbClr val="000000"/>
                </a:solidFill>
                <a:latin typeface="微软雅黑" pitchFamily="34" charset="-122"/>
                <a:ea typeface="微软雅黑" pitchFamily="34" charset="-122"/>
              </a:rPr>
              <a:t>变化性：</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solidFill>
                  <a:srgbClr val="000000"/>
                </a:solidFill>
                <a:latin typeface="微软雅黑" pitchFamily="34" charset="-122"/>
                <a:ea typeface="微软雅黑" pitchFamily="34" charset="-122"/>
              </a:rPr>
              <a:t>重要性：</a:t>
            </a:r>
            <a:endParaRPr lang="en-US" altLang="zh-CN" dirty="0" smtClean="0">
              <a:solidFill>
                <a:srgbClr val="000000"/>
              </a:solidFill>
              <a:latin typeface="微软雅黑" pitchFamily="34" charset="-122"/>
              <a:ea typeface="微软雅黑" pitchFamily="34" charset="-122"/>
            </a:endParaRPr>
          </a:p>
        </p:txBody>
      </p:sp>
      <p:sp>
        <p:nvSpPr>
          <p:cNvPr id="8" name="矩形 7"/>
          <p:cNvSpPr/>
          <p:nvPr/>
        </p:nvSpPr>
        <p:spPr>
          <a:xfrm>
            <a:off x="4880992" y="2289353"/>
            <a:ext cx="5025008" cy="2723823"/>
          </a:xfrm>
          <a:prstGeom prst="rect">
            <a:avLst/>
          </a:prstGeom>
        </p:spPr>
        <p:txBody>
          <a:bodyPr wrap="square">
            <a:spAutoFit/>
          </a:bodyPr>
          <a:lstStyle/>
          <a:p>
            <a:pPr marL="342900" indent="-342900">
              <a:lnSpc>
                <a:spcPct val="150000"/>
              </a:lnSpc>
              <a:defRPr/>
            </a:pPr>
            <a:r>
              <a:rPr lang="zh-CN" altLang="en-US" b="1" dirty="0" smtClean="0">
                <a:solidFill>
                  <a:srgbClr val="000000"/>
                </a:solidFill>
                <a:latin typeface="微软雅黑" pitchFamily="34" charset="-122"/>
                <a:ea typeface="微软雅黑" pitchFamily="34" charset="-122"/>
              </a:rPr>
              <a:t>构成要件：</a:t>
            </a:r>
            <a:endParaRPr lang="en-US" altLang="zh-CN" b="1"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defRPr/>
            </a:pPr>
            <a:r>
              <a:rPr lang="zh-CN" altLang="en-US" sz="1600" dirty="0" smtClean="0">
                <a:solidFill>
                  <a:srgbClr val="000000"/>
                </a:solidFill>
                <a:latin typeface="微软雅黑" pitchFamily="34" charset="-122"/>
                <a:ea typeface="微软雅黑" pitchFamily="34" charset="-122"/>
              </a:rPr>
              <a:t>方法：有明确指向性，逻辑与常识判断上可行</a:t>
            </a:r>
            <a:endParaRPr lang="en-US" altLang="zh-CN" sz="1600"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defRPr/>
            </a:pPr>
            <a:r>
              <a:rPr lang="zh-CN" altLang="en-US" sz="1600" dirty="0" smtClean="0">
                <a:solidFill>
                  <a:srgbClr val="000000"/>
                </a:solidFill>
                <a:latin typeface="微软雅黑" pitchFamily="34" charset="-122"/>
                <a:ea typeface="微软雅黑" pitchFamily="34" charset="-122"/>
              </a:rPr>
              <a:t>里程碑：时间点，不能是时间段</a:t>
            </a:r>
            <a:endParaRPr lang="en-US" altLang="zh-CN" sz="1600"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defRPr/>
            </a:pPr>
            <a:r>
              <a:rPr lang="zh-CN" altLang="en-US" sz="1600" dirty="0" smtClean="0">
                <a:solidFill>
                  <a:srgbClr val="000000"/>
                </a:solidFill>
                <a:latin typeface="微软雅黑" pitchFamily="34" charset="-122"/>
                <a:ea typeface="微软雅黑" pitchFamily="34" charset="-122"/>
              </a:rPr>
              <a:t>输出物：重点做到什么，而不是做了什么</a:t>
            </a:r>
            <a:endParaRPr lang="en-US" altLang="zh-CN" sz="1600"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defRPr/>
            </a:pPr>
            <a:r>
              <a:rPr lang="zh-CN" altLang="en-US" sz="1600" dirty="0" smtClean="0">
                <a:solidFill>
                  <a:srgbClr val="000000"/>
                </a:solidFill>
                <a:latin typeface="微软雅黑" pitchFamily="34" charset="-122"/>
                <a:ea typeface="微软雅黑" pitchFamily="34" charset="-122"/>
              </a:rPr>
              <a:t>衡量指标：是举措所能主要影响，向上充分支撑战略目标达成</a:t>
            </a:r>
            <a:endParaRPr lang="en-US" altLang="zh-CN" sz="1600"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defRPr/>
            </a:pPr>
            <a:r>
              <a:rPr lang="zh-CN" altLang="en-US" sz="1600" dirty="0" smtClean="0">
                <a:solidFill>
                  <a:srgbClr val="000000"/>
                </a:solidFill>
                <a:latin typeface="微软雅黑" pitchFamily="34" charset="-122"/>
                <a:ea typeface="微软雅黑" pitchFamily="34" charset="-122"/>
              </a:rPr>
              <a:t>责任人：责权利对等，不能过高、也不能过低层级</a:t>
            </a:r>
            <a:endParaRPr lang="en-US" altLang="zh-CN" sz="1600" b="1" dirty="0" smtClean="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 calcmode="lin" valueType="num">
                                      <p:cBhvr additive="base">
                                        <p:cTn id="2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 calcmode="lin" valueType="num">
                                      <p:cBhvr additive="base">
                                        <p:cTn id="3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 calcmode="lin" valueType="num">
                                      <p:cBhvr additive="base">
                                        <p:cTn id="3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additive="base">
                                        <p:cTn id="4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anim calcmode="lin" valueType="num">
                                      <p:cBhvr additive="base">
                                        <p:cTn id="4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txEl>
                                              <p:pRg st="4" end="4"/>
                                            </p:txEl>
                                          </p:spTgt>
                                        </p:tgtEl>
                                        <p:attrNameLst>
                                          <p:attrName>style.visibility</p:attrName>
                                        </p:attrNameLst>
                                      </p:cBhvr>
                                      <p:to>
                                        <p:strVal val="visible"/>
                                      </p:to>
                                    </p:set>
                                    <p:anim calcmode="lin" valueType="num">
                                      <p:cBhvr additive="base">
                                        <p:cTn id="4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anim calcmode="lin" valueType="num">
                                      <p:cBhvr additive="base">
                                        <p:cTn id="5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8" grpId="0"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7"/>
            <a:ext cx="8536810" cy="3888432"/>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举措</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51</a:t>
            </a:fld>
            <a:endParaRPr lang="zh-CN" altLang="en-US" dirty="0">
              <a:solidFill>
                <a:srgbClr val="000000"/>
              </a:solidFill>
              <a:latin typeface="微软雅黑" pitchFamily="34" charset="-122"/>
              <a:ea typeface="微软雅黑" pitchFamily="34" charset="-122"/>
            </a:endParaRPr>
          </a:p>
        </p:txBody>
      </p:sp>
      <p:sp>
        <p:nvSpPr>
          <p:cNvPr id="14" name="TextBox 13"/>
          <p:cNvSpPr txBox="1"/>
          <p:nvPr/>
        </p:nvSpPr>
        <p:spPr>
          <a:xfrm>
            <a:off x="704528" y="1772816"/>
            <a:ext cx="8640960" cy="458908"/>
          </a:xfrm>
          <a:prstGeom prst="rect">
            <a:avLst/>
          </a:prstGeom>
          <a:noFill/>
        </p:spPr>
        <p:txBody>
          <a:bodyPr wrap="square" rtlCol="0">
            <a:spAutoFit/>
          </a:bodyPr>
          <a:lstStyle/>
          <a:p>
            <a:pPr marL="400050" indent="-400050">
              <a:lnSpc>
                <a:spcPct val="150000"/>
              </a:lnSpc>
            </a:pPr>
            <a:r>
              <a:rPr lang="zh-CN" altLang="en-US" dirty="0" smtClean="0">
                <a:solidFill>
                  <a:srgbClr val="000000"/>
                </a:solidFill>
                <a:latin typeface="微软雅黑" pitchFamily="34" charset="-122"/>
                <a:ea typeface="微软雅黑" pitchFamily="34" charset="-122"/>
              </a:rPr>
              <a:t>怎么制定某项举措方案</a:t>
            </a:r>
            <a:endParaRPr lang="en-US" altLang="zh-CN" dirty="0" smtClean="0">
              <a:solidFill>
                <a:srgbClr val="000000"/>
              </a:solidFill>
              <a:latin typeface="微软雅黑" pitchFamily="34" charset="-122"/>
              <a:ea typeface="微软雅黑" pitchFamily="34" charset="-122"/>
            </a:endParaRPr>
          </a:p>
        </p:txBody>
      </p:sp>
      <p:sp>
        <p:nvSpPr>
          <p:cNvPr id="6" name="TextBox 5"/>
          <p:cNvSpPr txBox="1"/>
          <p:nvPr/>
        </p:nvSpPr>
        <p:spPr>
          <a:xfrm>
            <a:off x="776536" y="2214554"/>
            <a:ext cx="3962150" cy="1338828"/>
          </a:xfrm>
          <a:prstGeom prst="rect">
            <a:avLst/>
          </a:prstGeom>
          <a:noFill/>
        </p:spPr>
        <p:txBody>
          <a:bodyPr wrap="square" rtlCol="0">
            <a:spAutoFit/>
          </a:bodyPr>
          <a:lstStyle/>
          <a:p>
            <a:pPr marL="342900" indent="-342900">
              <a:lnSpc>
                <a:spcPct val="150000"/>
              </a:lnSpc>
              <a:buFont typeface="+mj-lt"/>
              <a:buAutoNum type="arabicPeriod"/>
            </a:pPr>
            <a:r>
              <a:rPr lang="zh-CN" altLang="en-US" dirty="0" smtClean="0">
                <a:solidFill>
                  <a:srgbClr val="000000"/>
                </a:solidFill>
                <a:latin typeface="微软雅黑" pitchFamily="34" charset="-122"/>
                <a:ea typeface="微软雅黑" pitchFamily="34" charset="-122"/>
              </a:rPr>
              <a:t>了解</a:t>
            </a:r>
            <a:r>
              <a:rPr lang="zh-CN" altLang="en-US" smtClean="0">
                <a:solidFill>
                  <a:srgbClr val="000000"/>
                </a:solidFill>
                <a:latin typeface="微软雅黑" pitchFamily="34" charset="-122"/>
                <a:ea typeface="微软雅黑" pitchFamily="34" charset="-122"/>
              </a:rPr>
              <a:t>事实（对照目标）</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solidFill>
                  <a:srgbClr val="000000"/>
                </a:solidFill>
                <a:latin typeface="微软雅黑" pitchFamily="34" charset="-122"/>
                <a:ea typeface="微软雅黑" pitchFamily="34" charset="-122"/>
              </a:rPr>
              <a:t>发现</a:t>
            </a:r>
            <a:r>
              <a:rPr lang="zh-CN" altLang="en-US" smtClean="0">
                <a:solidFill>
                  <a:srgbClr val="000000"/>
                </a:solidFill>
                <a:latin typeface="微软雅黑" pitchFamily="34" charset="-122"/>
                <a:ea typeface="微软雅黑" pitchFamily="34" charset="-122"/>
              </a:rPr>
              <a:t>问题（找到原因）</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solidFill>
                  <a:srgbClr val="000000"/>
                </a:solidFill>
                <a:latin typeface="微软雅黑" pitchFamily="34" charset="-122"/>
                <a:ea typeface="微软雅黑" pitchFamily="34" charset="-122"/>
              </a:rPr>
              <a:t>专业</a:t>
            </a:r>
            <a:r>
              <a:rPr lang="zh-CN" altLang="en-US" smtClean="0">
                <a:solidFill>
                  <a:srgbClr val="000000"/>
                </a:solidFill>
                <a:latin typeface="微软雅黑" pitchFamily="34" charset="-122"/>
                <a:ea typeface="微软雅黑" pitchFamily="34" charset="-122"/>
              </a:rPr>
              <a:t>判断（明确思路方法和步骤）</a:t>
            </a:r>
            <a:endParaRPr lang="en-US" altLang="zh-CN" dirty="0" smtClean="0">
              <a:solidFill>
                <a:srgbClr val="000000"/>
              </a:solidFill>
              <a:latin typeface="微软雅黑" pitchFamily="34" charset="-122"/>
              <a:ea typeface="微软雅黑" pitchFamily="34" charset="-122"/>
            </a:endParaRPr>
          </a:p>
        </p:txBody>
      </p:sp>
      <p:sp>
        <p:nvSpPr>
          <p:cNvPr id="8" name="TextBox 7"/>
          <p:cNvSpPr txBox="1"/>
          <p:nvPr/>
        </p:nvSpPr>
        <p:spPr>
          <a:xfrm>
            <a:off x="5238752" y="1857364"/>
            <a:ext cx="3471936" cy="1754326"/>
          </a:xfrm>
          <a:prstGeom prst="rect">
            <a:avLst/>
          </a:prstGeom>
          <a:noFill/>
        </p:spPr>
        <p:txBody>
          <a:bodyPr wrap="square" rtlCol="0">
            <a:spAutoFit/>
          </a:bodyPr>
          <a:lstStyle/>
          <a:p>
            <a:pPr marL="342900" indent="-342900">
              <a:lnSpc>
                <a:spcPct val="150000"/>
              </a:lnSpc>
            </a:pPr>
            <a:r>
              <a:rPr lang="zh-CN" altLang="en-US" smtClean="0">
                <a:solidFill>
                  <a:srgbClr val="000000"/>
                </a:solidFill>
                <a:latin typeface="微软雅黑" pitchFamily="34" charset="-122"/>
                <a:ea typeface="微软雅黑" pitchFamily="34" charset="-122"/>
              </a:rPr>
              <a:t>常用的方</a:t>
            </a:r>
            <a:r>
              <a:rPr lang="zh-CN" altLang="en-US" dirty="0" smtClean="0">
                <a:solidFill>
                  <a:srgbClr val="000000"/>
                </a:solidFill>
                <a:latin typeface="微软雅黑" pitchFamily="34" charset="-122"/>
                <a:ea typeface="微软雅黑" pitchFamily="34" charset="-122"/>
              </a:rPr>
              <a:t>法</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solidFill>
                  <a:srgbClr val="000000"/>
                </a:solidFill>
                <a:latin typeface="微软雅黑" pitchFamily="34" charset="-122"/>
                <a:ea typeface="微软雅黑" pitchFamily="34" charset="-122"/>
              </a:rPr>
              <a:t>短板分</a:t>
            </a:r>
            <a:r>
              <a:rPr lang="zh-CN" altLang="en-US" smtClean="0">
                <a:solidFill>
                  <a:srgbClr val="000000"/>
                </a:solidFill>
                <a:latin typeface="微软雅黑" pitchFamily="34" charset="-122"/>
                <a:ea typeface="微软雅黑" pitchFamily="34" charset="-122"/>
              </a:rPr>
              <a:t>析法</a:t>
            </a:r>
            <a:endParaRPr lang="en-US" altLang="zh-CN" dirty="0"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pPr>
            <a:r>
              <a:rPr lang="zh-CN" altLang="en-US" smtClean="0">
                <a:solidFill>
                  <a:srgbClr val="000000"/>
                </a:solidFill>
                <a:latin typeface="微软雅黑" pitchFamily="34" charset="-122"/>
                <a:ea typeface="微软雅黑" pitchFamily="34" charset="-122"/>
              </a:rPr>
              <a:t>对标学习法</a:t>
            </a:r>
            <a:endParaRPr lang="en-US" altLang="zh-CN" smtClean="0">
              <a:solidFill>
                <a:srgbClr val="000000"/>
              </a:solidFill>
              <a:latin typeface="微软雅黑" pitchFamily="34" charset="-122"/>
              <a:ea typeface="微软雅黑" pitchFamily="34" charset="-122"/>
            </a:endParaRPr>
          </a:p>
          <a:p>
            <a:pPr marL="342900" indent="-342900">
              <a:lnSpc>
                <a:spcPct val="150000"/>
              </a:lnSpc>
              <a:buFont typeface="+mj-lt"/>
              <a:buAutoNum type="arabicPeriod"/>
            </a:pPr>
            <a:r>
              <a:rPr lang="zh-CN" altLang="en-US" smtClean="0">
                <a:solidFill>
                  <a:srgbClr val="000000"/>
                </a:solidFill>
                <a:latin typeface="微软雅黑" pitchFamily="34" charset="-122"/>
                <a:ea typeface="微软雅黑" pitchFamily="34" charset="-122"/>
              </a:rPr>
              <a:t>枚举法（一般用于讨论阶段）</a:t>
            </a:r>
            <a:endParaRPr lang="en-US" altLang="zh-CN" dirty="0" smtClean="0">
              <a:solidFill>
                <a:srgbClr val="000000"/>
              </a:solidFill>
              <a:latin typeface="微软雅黑" pitchFamily="34" charset="-122"/>
              <a:ea typeface="微软雅黑" pitchFamily="34" charset="-122"/>
            </a:endParaRPr>
          </a:p>
        </p:txBody>
      </p:sp>
      <p:sp>
        <p:nvSpPr>
          <p:cNvPr id="9" name="TextBox 8"/>
          <p:cNvSpPr txBox="1"/>
          <p:nvPr/>
        </p:nvSpPr>
        <p:spPr>
          <a:xfrm>
            <a:off x="560512" y="3933056"/>
            <a:ext cx="8496944" cy="646331"/>
          </a:xfrm>
          <a:prstGeom prst="rect">
            <a:avLst/>
          </a:prstGeom>
          <a:noFill/>
        </p:spPr>
        <p:txBody>
          <a:bodyPr wrap="square" rtlCol="0">
            <a:spAutoFit/>
          </a:bodyPr>
          <a:lstStyle/>
          <a:p>
            <a:r>
              <a:rPr lang="zh-CN" altLang="en-US" smtClean="0">
                <a:solidFill>
                  <a:srgbClr val="000000"/>
                </a:solidFill>
                <a:latin typeface="微软雅黑" pitchFamily="34" charset="-122"/>
                <a:ea typeface="微软雅黑" pitchFamily="34" charset="-122"/>
              </a:rPr>
              <a:t>其中短板分析法最为常用，例如：针</a:t>
            </a:r>
            <a:r>
              <a:rPr lang="zh-CN" altLang="en-US" dirty="0" smtClean="0">
                <a:solidFill>
                  <a:srgbClr val="000000"/>
                </a:solidFill>
                <a:latin typeface="微软雅黑" pitchFamily="34" charset="-122"/>
                <a:ea typeface="微软雅黑" pitchFamily="34" charset="-122"/>
              </a:rPr>
              <a:t>对离职率高的问</a:t>
            </a:r>
            <a:r>
              <a:rPr lang="zh-CN" altLang="en-US" smtClean="0">
                <a:solidFill>
                  <a:srgbClr val="000000"/>
                </a:solidFill>
                <a:latin typeface="微软雅黑" pitchFamily="34" charset="-122"/>
                <a:ea typeface="微软雅黑" pitchFamily="34" charset="-122"/>
              </a:rPr>
              <a:t>题，可以分</a:t>
            </a:r>
            <a:r>
              <a:rPr lang="zh-CN" altLang="en-US" dirty="0" smtClean="0">
                <a:solidFill>
                  <a:srgbClr val="000000"/>
                </a:solidFill>
                <a:latin typeface="微软雅黑" pitchFamily="34" charset="-122"/>
                <a:ea typeface="微软雅黑" pitchFamily="34" charset="-122"/>
              </a:rPr>
              <a:t>别从横向与纵向</a:t>
            </a:r>
            <a:r>
              <a:rPr lang="zh-CN" altLang="en-US" smtClean="0">
                <a:solidFill>
                  <a:srgbClr val="000000"/>
                </a:solidFill>
                <a:latin typeface="微软雅黑" pitchFamily="34" charset="-122"/>
                <a:ea typeface="微软雅黑" pitchFamily="34" charset="-122"/>
              </a:rPr>
              <a:t>发现短板并</a:t>
            </a:r>
            <a:r>
              <a:rPr lang="zh-CN" altLang="en-US" dirty="0" smtClean="0">
                <a:solidFill>
                  <a:srgbClr val="000000"/>
                </a:solidFill>
                <a:latin typeface="微软雅黑" pitchFamily="34" charset="-122"/>
                <a:ea typeface="微软雅黑" pitchFamily="34" charset="-122"/>
              </a:rPr>
              <a:t>针对性解决</a:t>
            </a:r>
            <a:endParaRPr lang="zh-CN" altLang="en-US" dirty="0">
              <a:solidFill>
                <a:srgbClr val="000000"/>
              </a:solidFill>
              <a:latin typeface="微软雅黑" pitchFamily="34" charset="-122"/>
              <a:ea typeface="微软雅黑" pitchFamily="34" charset="-122"/>
            </a:endParaRPr>
          </a:p>
        </p:txBody>
      </p:sp>
      <p:grpSp>
        <p:nvGrpSpPr>
          <p:cNvPr id="2" name="组合 22"/>
          <p:cNvGrpSpPr/>
          <p:nvPr/>
        </p:nvGrpSpPr>
        <p:grpSpPr>
          <a:xfrm>
            <a:off x="2864768" y="5112568"/>
            <a:ext cx="2952328" cy="1556792"/>
            <a:chOff x="2936776" y="5301208"/>
            <a:chExt cx="2952328" cy="432048"/>
          </a:xfrm>
        </p:grpSpPr>
        <p:cxnSp>
          <p:nvCxnSpPr>
            <p:cNvPr id="11" name="直接连接符 10"/>
            <p:cNvCxnSpPr/>
            <p:nvPr/>
          </p:nvCxnSpPr>
          <p:spPr bwMode="auto">
            <a:xfrm>
              <a:off x="2936776" y="5301208"/>
              <a:ext cx="0" cy="432048"/>
            </a:xfrm>
            <a:prstGeom prst="line">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12" name="直接连接符 11"/>
            <p:cNvCxnSpPr/>
            <p:nvPr/>
          </p:nvCxnSpPr>
          <p:spPr bwMode="auto">
            <a:xfrm>
              <a:off x="3920885" y="5301208"/>
              <a:ext cx="0" cy="432048"/>
            </a:xfrm>
            <a:prstGeom prst="line">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13" name="直接连接符 12"/>
            <p:cNvCxnSpPr/>
            <p:nvPr/>
          </p:nvCxnSpPr>
          <p:spPr bwMode="auto">
            <a:xfrm>
              <a:off x="4904994" y="5301208"/>
              <a:ext cx="0" cy="432048"/>
            </a:xfrm>
            <a:prstGeom prst="line">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15" name="直接连接符 14"/>
            <p:cNvCxnSpPr/>
            <p:nvPr/>
          </p:nvCxnSpPr>
          <p:spPr bwMode="auto">
            <a:xfrm>
              <a:off x="5889104" y="5301208"/>
              <a:ext cx="0" cy="432048"/>
            </a:xfrm>
            <a:prstGeom prst="line">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grpSp>
      <p:grpSp>
        <p:nvGrpSpPr>
          <p:cNvPr id="3" name="组合 24"/>
          <p:cNvGrpSpPr/>
          <p:nvPr/>
        </p:nvGrpSpPr>
        <p:grpSpPr>
          <a:xfrm>
            <a:off x="2360712" y="5373216"/>
            <a:ext cx="3888432" cy="1152128"/>
            <a:chOff x="2432720" y="5589240"/>
            <a:chExt cx="3888432" cy="936104"/>
          </a:xfrm>
        </p:grpSpPr>
        <p:cxnSp>
          <p:nvCxnSpPr>
            <p:cNvPr id="10" name="直接连接符 9"/>
            <p:cNvCxnSpPr/>
            <p:nvPr/>
          </p:nvCxnSpPr>
          <p:spPr bwMode="auto">
            <a:xfrm>
              <a:off x="2432720" y="5589240"/>
              <a:ext cx="3888432" cy="0"/>
            </a:xfrm>
            <a:prstGeom prst="line">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16" name="直接连接符 15"/>
            <p:cNvCxnSpPr/>
            <p:nvPr/>
          </p:nvCxnSpPr>
          <p:spPr bwMode="auto">
            <a:xfrm>
              <a:off x="2432720" y="5877272"/>
              <a:ext cx="3888432" cy="0"/>
            </a:xfrm>
            <a:prstGeom prst="line">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17" name="直接连接符 16"/>
            <p:cNvCxnSpPr/>
            <p:nvPr/>
          </p:nvCxnSpPr>
          <p:spPr bwMode="auto">
            <a:xfrm>
              <a:off x="2432720" y="6237312"/>
              <a:ext cx="3888432" cy="0"/>
            </a:xfrm>
            <a:prstGeom prst="line">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cxnSp>
          <p:nvCxnSpPr>
            <p:cNvPr id="18" name="直接连接符 17"/>
            <p:cNvCxnSpPr/>
            <p:nvPr/>
          </p:nvCxnSpPr>
          <p:spPr bwMode="auto">
            <a:xfrm>
              <a:off x="2432720" y="6525344"/>
              <a:ext cx="3888432" cy="0"/>
            </a:xfrm>
            <a:prstGeom prst="line">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cxnSp>
      </p:grpSp>
      <p:sp>
        <p:nvSpPr>
          <p:cNvPr id="24" name="TextBox 23"/>
          <p:cNvSpPr txBox="1"/>
          <p:nvPr/>
        </p:nvSpPr>
        <p:spPr>
          <a:xfrm>
            <a:off x="1496616" y="5157192"/>
            <a:ext cx="389850" cy="1526187"/>
          </a:xfrm>
          <a:prstGeom prst="rect">
            <a:avLst/>
          </a:prstGeom>
          <a:noFill/>
        </p:spPr>
        <p:txBody>
          <a:bodyPr wrap="none" rtlCol="0">
            <a:spAutoFit/>
          </a:bodyPr>
          <a:lstStyle/>
          <a:p>
            <a:pPr>
              <a:lnSpc>
                <a:spcPct val="150000"/>
              </a:lnSpc>
            </a:pPr>
            <a:r>
              <a:rPr lang="zh-CN" altLang="en-US" sz="1600" dirty="0" smtClean="0">
                <a:solidFill>
                  <a:srgbClr val="000000"/>
                </a:solidFill>
                <a:latin typeface="微软雅黑" pitchFamily="34" charset="-122"/>
                <a:ea typeface="微软雅黑" pitchFamily="34" charset="-122"/>
              </a:rPr>
              <a:t>选</a:t>
            </a:r>
            <a:endParaRPr lang="en-US" altLang="zh-CN" sz="1600" dirty="0" smtClean="0">
              <a:solidFill>
                <a:srgbClr val="000000"/>
              </a:solidFill>
              <a:latin typeface="微软雅黑" pitchFamily="34" charset="-122"/>
              <a:ea typeface="微软雅黑" pitchFamily="34" charset="-122"/>
            </a:endParaRPr>
          </a:p>
          <a:p>
            <a:pPr>
              <a:lnSpc>
                <a:spcPct val="150000"/>
              </a:lnSpc>
            </a:pPr>
            <a:r>
              <a:rPr lang="zh-CN" altLang="en-US" sz="1600" dirty="0" smtClean="0">
                <a:solidFill>
                  <a:srgbClr val="000000"/>
                </a:solidFill>
                <a:latin typeface="微软雅黑" pitchFamily="34" charset="-122"/>
                <a:ea typeface="微软雅黑" pitchFamily="34" charset="-122"/>
              </a:rPr>
              <a:t>用</a:t>
            </a:r>
            <a:endParaRPr lang="en-US" altLang="zh-CN" sz="1600" dirty="0" smtClean="0">
              <a:solidFill>
                <a:srgbClr val="000000"/>
              </a:solidFill>
              <a:latin typeface="微软雅黑" pitchFamily="34" charset="-122"/>
              <a:ea typeface="微软雅黑" pitchFamily="34" charset="-122"/>
            </a:endParaRPr>
          </a:p>
          <a:p>
            <a:pPr>
              <a:lnSpc>
                <a:spcPct val="150000"/>
              </a:lnSpc>
            </a:pPr>
            <a:r>
              <a:rPr lang="zh-CN" altLang="en-US" sz="1600" dirty="0" smtClean="0">
                <a:solidFill>
                  <a:srgbClr val="000000"/>
                </a:solidFill>
                <a:latin typeface="微软雅黑" pitchFamily="34" charset="-122"/>
                <a:ea typeface="微软雅黑" pitchFamily="34" charset="-122"/>
              </a:rPr>
              <a:t>育</a:t>
            </a:r>
            <a:endParaRPr lang="en-US" altLang="zh-CN" sz="1600" dirty="0" smtClean="0">
              <a:solidFill>
                <a:srgbClr val="000000"/>
              </a:solidFill>
              <a:latin typeface="微软雅黑" pitchFamily="34" charset="-122"/>
              <a:ea typeface="微软雅黑" pitchFamily="34" charset="-122"/>
            </a:endParaRPr>
          </a:p>
          <a:p>
            <a:pPr>
              <a:lnSpc>
                <a:spcPct val="150000"/>
              </a:lnSpc>
            </a:pPr>
            <a:r>
              <a:rPr lang="zh-CN" altLang="en-US" sz="1600" dirty="0" smtClean="0">
                <a:solidFill>
                  <a:srgbClr val="000000"/>
                </a:solidFill>
                <a:latin typeface="微软雅黑" pitchFamily="34" charset="-122"/>
                <a:ea typeface="微软雅黑" pitchFamily="34" charset="-122"/>
              </a:rPr>
              <a:t>留</a:t>
            </a:r>
            <a:endParaRPr lang="zh-CN" altLang="en-US" sz="1600" dirty="0">
              <a:solidFill>
                <a:srgbClr val="000000"/>
              </a:solidFill>
              <a:latin typeface="微软雅黑" pitchFamily="34" charset="-122"/>
              <a:ea typeface="微软雅黑" pitchFamily="34" charset="-122"/>
            </a:endParaRPr>
          </a:p>
        </p:txBody>
      </p:sp>
      <p:sp>
        <p:nvSpPr>
          <p:cNvPr id="26" name="TextBox 25"/>
          <p:cNvSpPr txBox="1"/>
          <p:nvPr/>
        </p:nvSpPr>
        <p:spPr>
          <a:xfrm>
            <a:off x="2576736" y="4797152"/>
            <a:ext cx="646331" cy="369332"/>
          </a:xfrm>
          <a:prstGeom prst="rect">
            <a:avLst/>
          </a:prstGeom>
          <a:noFill/>
        </p:spPr>
        <p:txBody>
          <a:bodyPr wrap="none" rtlCol="0">
            <a:spAutoFit/>
          </a:bodyPr>
          <a:lstStyle/>
          <a:p>
            <a:r>
              <a:rPr lang="zh-CN" altLang="en-US" dirty="0" smtClean="0">
                <a:solidFill>
                  <a:srgbClr val="000000"/>
                </a:solidFill>
                <a:latin typeface="微软雅黑" pitchFamily="34" charset="-122"/>
                <a:ea typeface="微软雅黑" pitchFamily="34" charset="-122"/>
              </a:rPr>
              <a:t>生产</a:t>
            </a:r>
            <a:endParaRPr lang="zh-CN" altLang="en-US" dirty="0">
              <a:solidFill>
                <a:srgbClr val="000000"/>
              </a:solidFill>
              <a:latin typeface="微软雅黑" pitchFamily="34" charset="-122"/>
              <a:ea typeface="微软雅黑" pitchFamily="34" charset="-122"/>
            </a:endParaRPr>
          </a:p>
        </p:txBody>
      </p:sp>
      <p:sp>
        <p:nvSpPr>
          <p:cNvPr id="27" name="TextBox 26"/>
          <p:cNvSpPr txBox="1"/>
          <p:nvPr/>
        </p:nvSpPr>
        <p:spPr>
          <a:xfrm>
            <a:off x="3584848" y="4797152"/>
            <a:ext cx="646331" cy="369332"/>
          </a:xfrm>
          <a:prstGeom prst="rect">
            <a:avLst/>
          </a:prstGeom>
          <a:noFill/>
        </p:spPr>
        <p:txBody>
          <a:bodyPr wrap="none" rtlCol="0">
            <a:spAutoFit/>
          </a:bodyPr>
          <a:lstStyle/>
          <a:p>
            <a:r>
              <a:rPr lang="zh-CN" altLang="en-US" dirty="0" smtClean="0">
                <a:solidFill>
                  <a:srgbClr val="000000"/>
                </a:solidFill>
                <a:latin typeface="微软雅黑" pitchFamily="34" charset="-122"/>
                <a:ea typeface="微软雅黑" pitchFamily="34" charset="-122"/>
              </a:rPr>
              <a:t>技术</a:t>
            </a:r>
            <a:endParaRPr lang="zh-CN" altLang="en-US" dirty="0">
              <a:solidFill>
                <a:srgbClr val="000000"/>
              </a:solidFill>
              <a:latin typeface="微软雅黑" pitchFamily="34" charset="-122"/>
              <a:ea typeface="微软雅黑" pitchFamily="34" charset="-122"/>
            </a:endParaRPr>
          </a:p>
        </p:txBody>
      </p:sp>
      <p:sp>
        <p:nvSpPr>
          <p:cNvPr id="28" name="TextBox 27"/>
          <p:cNvSpPr txBox="1"/>
          <p:nvPr/>
        </p:nvSpPr>
        <p:spPr>
          <a:xfrm>
            <a:off x="4520952" y="4797152"/>
            <a:ext cx="646331" cy="369332"/>
          </a:xfrm>
          <a:prstGeom prst="rect">
            <a:avLst/>
          </a:prstGeom>
          <a:noFill/>
        </p:spPr>
        <p:txBody>
          <a:bodyPr wrap="none" rtlCol="0">
            <a:spAutoFit/>
          </a:bodyPr>
          <a:lstStyle/>
          <a:p>
            <a:r>
              <a:rPr lang="zh-CN" altLang="en-US" dirty="0" smtClean="0">
                <a:solidFill>
                  <a:srgbClr val="000000"/>
                </a:solidFill>
                <a:latin typeface="微软雅黑" pitchFamily="34" charset="-122"/>
                <a:ea typeface="微软雅黑" pitchFamily="34" charset="-122"/>
              </a:rPr>
              <a:t>销售</a:t>
            </a:r>
            <a:endParaRPr lang="zh-CN" altLang="en-US" dirty="0">
              <a:solidFill>
                <a:srgbClr val="000000"/>
              </a:solidFill>
              <a:latin typeface="微软雅黑" pitchFamily="34" charset="-122"/>
              <a:ea typeface="微软雅黑" pitchFamily="34" charset="-122"/>
            </a:endParaRPr>
          </a:p>
        </p:txBody>
      </p:sp>
      <p:sp>
        <p:nvSpPr>
          <p:cNvPr id="29" name="TextBox 28"/>
          <p:cNvSpPr txBox="1"/>
          <p:nvPr/>
        </p:nvSpPr>
        <p:spPr>
          <a:xfrm>
            <a:off x="5529064" y="4797152"/>
            <a:ext cx="646331" cy="369332"/>
          </a:xfrm>
          <a:prstGeom prst="rect">
            <a:avLst/>
          </a:prstGeom>
          <a:noFill/>
        </p:spPr>
        <p:txBody>
          <a:bodyPr wrap="none" rtlCol="0">
            <a:spAutoFit/>
          </a:bodyPr>
          <a:lstStyle/>
          <a:p>
            <a:r>
              <a:rPr lang="zh-CN" altLang="en-US" dirty="0" smtClean="0">
                <a:solidFill>
                  <a:srgbClr val="000000"/>
                </a:solidFill>
                <a:latin typeface="微软雅黑" pitchFamily="34" charset="-122"/>
                <a:ea typeface="微软雅黑" pitchFamily="34" charset="-122"/>
              </a:rPr>
              <a:t>职能</a:t>
            </a:r>
            <a:endParaRPr lang="zh-CN" altLang="en-US" dirty="0">
              <a:solidFill>
                <a:srgbClr val="000000"/>
              </a:solidFill>
              <a:latin typeface="微软雅黑" pitchFamily="34" charset="-122"/>
              <a:ea typeface="微软雅黑" pitchFamily="34" charset="-122"/>
            </a:endParaRPr>
          </a:p>
        </p:txBody>
      </p:sp>
      <p:sp>
        <p:nvSpPr>
          <p:cNvPr id="31" name="椭圆 30"/>
          <p:cNvSpPr/>
          <p:nvPr/>
        </p:nvSpPr>
        <p:spPr bwMode="auto">
          <a:xfrm>
            <a:off x="2792760" y="5661248"/>
            <a:ext cx="144016" cy="144016"/>
          </a:xfrm>
          <a:prstGeom prst="ellipse">
            <a:avLst/>
          </a:prstGeom>
          <a:solidFill>
            <a:srgbClr val="FF0000"/>
          </a:solidFill>
          <a:ln w="9525">
            <a:noFill/>
            <a:miter lim="800000"/>
            <a:headEnd/>
            <a:tailEnd/>
          </a:ln>
          <a:effectLst>
            <a:prstShdw prst="shdw17" dist="17961" dir="2700000">
              <a:srgbClr val="995C00"/>
            </a:prstShdw>
          </a:effectLst>
        </p:spPr>
        <p:txBody>
          <a:bodyPr wrap="none" rtlCol="0" anchor="ctr"/>
          <a:lstStyle/>
          <a:p>
            <a:pPr algn="ctr"/>
            <a:endParaRPr lang="zh-CN" altLang="en-US">
              <a:solidFill>
                <a:srgbClr val="000000"/>
              </a:solidFill>
            </a:endParaRPr>
          </a:p>
        </p:txBody>
      </p:sp>
      <p:sp>
        <p:nvSpPr>
          <p:cNvPr id="34" name="椭圆 33"/>
          <p:cNvSpPr/>
          <p:nvPr/>
        </p:nvSpPr>
        <p:spPr bwMode="auto">
          <a:xfrm>
            <a:off x="3800872" y="5301208"/>
            <a:ext cx="144016" cy="144016"/>
          </a:xfrm>
          <a:prstGeom prst="ellipse">
            <a:avLst/>
          </a:prstGeom>
          <a:solidFill>
            <a:srgbClr val="FF0000"/>
          </a:solidFill>
          <a:ln w="9525">
            <a:noFill/>
            <a:miter lim="800000"/>
            <a:headEnd/>
            <a:tailEnd/>
          </a:ln>
          <a:effectLst>
            <a:prstShdw prst="shdw17" dist="17961" dir="2700000">
              <a:srgbClr val="995C00"/>
            </a:prstShdw>
          </a:effectLst>
        </p:spPr>
        <p:txBody>
          <a:bodyPr wrap="none" rtlCol="0" anchor="ctr"/>
          <a:lstStyle/>
          <a:p>
            <a:pPr algn="ctr"/>
            <a:endParaRPr lang="zh-CN" altLang="en-US">
              <a:solidFill>
                <a:srgbClr val="000000"/>
              </a:solidFill>
            </a:endParaRPr>
          </a:p>
        </p:txBody>
      </p:sp>
      <p:sp>
        <p:nvSpPr>
          <p:cNvPr id="35" name="椭圆 34"/>
          <p:cNvSpPr/>
          <p:nvPr/>
        </p:nvSpPr>
        <p:spPr bwMode="auto">
          <a:xfrm>
            <a:off x="4808984" y="6453336"/>
            <a:ext cx="144016" cy="144016"/>
          </a:xfrm>
          <a:prstGeom prst="ellipse">
            <a:avLst/>
          </a:prstGeom>
          <a:solidFill>
            <a:srgbClr val="FF0000"/>
          </a:solidFill>
          <a:ln w="9525">
            <a:noFill/>
            <a:miter lim="800000"/>
            <a:headEnd/>
            <a:tailEnd/>
          </a:ln>
          <a:effectLst>
            <a:prstShdw prst="shdw17" dist="17961" dir="2700000">
              <a:srgbClr val="995C00"/>
            </a:prstShdw>
          </a:effectLst>
        </p:spPr>
        <p:txBody>
          <a:bodyPr wrap="none" rtlCol="0" anchor="ctr"/>
          <a:lstStyle/>
          <a:p>
            <a:pPr algn="ctr"/>
            <a:endParaRPr lang="zh-CN" altLang="en-US">
              <a:solidFill>
                <a:srgbClr val="000000"/>
              </a:solidFill>
            </a:endParaRPr>
          </a:p>
        </p:txBody>
      </p:sp>
      <p:sp>
        <p:nvSpPr>
          <p:cNvPr id="36" name="椭圆 35"/>
          <p:cNvSpPr/>
          <p:nvPr/>
        </p:nvSpPr>
        <p:spPr bwMode="auto">
          <a:xfrm>
            <a:off x="5745088" y="6093296"/>
            <a:ext cx="144016" cy="144016"/>
          </a:xfrm>
          <a:prstGeom prst="ellipse">
            <a:avLst/>
          </a:prstGeom>
          <a:solidFill>
            <a:srgbClr val="FF0000"/>
          </a:solidFill>
          <a:ln w="9525">
            <a:noFill/>
            <a:miter lim="800000"/>
            <a:headEnd/>
            <a:tailEnd/>
          </a:ln>
          <a:effectLst>
            <a:prstShdw prst="shdw17" dist="17961" dir="2700000">
              <a:srgbClr val="995C00"/>
            </a:prstShdw>
          </a:effectLst>
        </p:spPr>
        <p:txBody>
          <a:bodyPr wrap="none" rtlCol="0" anchor="ctr"/>
          <a:lstStyle/>
          <a:p>
            <a:pPr algn="ctr"/>
            <a:endParaRPr lang="zh-CN" altLang="en-US">
              <a:solidFill>
                <a:srgbClr val="000000"/>
              </a:solidFill>
            </a:endParaRPr>
          </a:p>
        </p:txBody>
      </p:sp>
      <p:sp>
        <p:nvSpPr>
          <p:cNvPr id="37" name="TextBox 36"/>
          <p:cNvSpPr txBox="1"/>
          <p:nvPr/>
        </p:nvSpPr>
        <p:spPr>
          <a:xfrm>
            <a:off x="6609184" y="5229200"/>
            <a:ext cx="2074607" cy="1156855"/>
          </a:xfrm>
          <a:prstGeom prst="rect">
            <a:avLst/>
          </a:prstGeom>
          <a:noFill/>
        </p:spPr>
        <p:txBody>
          <a:bodyPr wrap="none" rtlCol="0">
            <a:spAutoFit/>
          </a:bodyPr>
          <a:lstStyle/>
          <a:p>
            <a:pPr>
              <a:lnSpc>
                <a:spcPct val="150000"/>
              </a:lnSpc>
            </a:pPr>
            <a:r>
              <a:rPr lang="zh-CN" altLang="en-US" sz="1600" dirty="0" smtClean="0">
                <a:solidFill>
                  <a:srgbClr val="000000"/>
                </a:solidFill>
                <a:latin typeface="微软雅黑" pitchFamily="34" charset="-122"/>
                <a:ea typeface="微软雅黑" pitchFamily="34" charset="-122"/>
              </a:rPr>
              <a:t>问题</a:t>
            </a:r>
            <a:r>
              <a:rPr lang="en-US" altLang="zh-CN" sz="1600" dirty="0" smtClean="0">
                <a:solidFill>
                  <a:srgbClr val="000000"/>
                </a:solidFill>
                <a:latin typeface="微软雅黑" pitchFamily="34" charset="-122"/>
                <a:ea typeface="微软雅黑" pitchFamily="34" charset="-122"/>
              </a:rPr>
              <a:t>1</a:t>
            </a:r>
            <a:r>
              <a:rPr lang="zh-CN" altLang="en-US" sz="1600" dirty="0" smtClean="0">
                <a:solidFill>
                  <a:srgbClr val="000000"/>
                </a:solidFill>
                <a:latin typeface="微软雅黑" pitchFamily="34" charset="-122"/>
                <a:ea typeface="微软雅黑" pitchFamily="34" charset="-122"/>
              </a:rPr>
              <a:t>，应对举措</a:t>
            </a:r>
            <a:r>
              <a:rPr lang="en-US" altLang="zh-CN" sz="1600" dirty="0" smtClean="0">
                <a:solidFill>
                  <a:srgbClr val="000000"/>
                </a:solidFill>
                <a:latin typeface="微软雅黑" pitchFamily="34" charset="-122"/>
                <a:ea typeface="微软雅黑" pitchFamily="34" charset="-122"/>
              </a:rPr>
              <a:t>……</a:t>
            </a:r>
          </a:p>
          <a:p>
            <a:pPr>
              <a:lnSpc>
                <a:spcPct val="150000"/>
              </a:lnSpc>
            </a:pPr>
            <a:r>
              <a:rPr lang="zh-CN" altLang="en-US" sz="1600" dirty="0" smtClean="0">
                <a:solidFill>
                  <a:srgbClr val="000000"/>
                </a:solidFill>
                <a:latin typeface="微软雅黑" pitchFamily="34" charset="-122"/>
                <a:ea typeface="微软雅黑" pitchFamily="34" charset="-122"/>
              </a:rPr>
              <a:t>问题</a:t>
            </a:r>
            <a:r>
              <a:rPr lang="en-US" altLang="zh-CN" sz="1600" dirty="0" smtClean="0">
                <a:solidFill>
                  <a:srgbClr val="000000"/>
                </a:solidFill>
                <a:latin typeface="微软雅黑" pitchFamily="34" charset="-122"/>
                <a:ea typeface="微软雅黑" pitchFamily="34" charset="-122"/>
              </a:rPr>
              <a:t>2</a:t>
            </a:r>
            <a:r>
              <a:rPr lang="zh-CN" altLang="en-US" sz="1600" dirty="0" smtClean="0">
                <a:solidFill>
                  <a:srgbClr val="000000"/>
                </a:solidFill>
                <a:latin typeface="微软雅黑" pitchFamily="34" charset="-122"/>
                <a:ea typeface="微软雅黑" pitchFamily="34" charset="-122"/>
              </a:rPr>
              <a:t>，应对举措</a:t>
            </a:r>
            <a:r>
              <a:rPr lang="en-US" altLang="zh-CN" sz="1600" dirty="0" smtClean="0">
                <a:solidFill>
                  <a:srgbClr val="000000"/>
                </a:solidFill>
                <a:latin typeface="微软雅黑" pitchFamily="34" charset="-122"/>
                <a:ea typeface="微软雅黑" pitchFamily="34" charset="-122"/>
              </a:rPr>
              <a:t>……</a:t>
            </a:r>
          </a:p>
          <a:p>
            <a:pPr>
              <a:lnSpc>
                <a:spcPct val="150000"/>
              </a:lnSpc>
            </a:pPr>
            <a:r>
              <a:rPr lang="en-US" altLang="zh-CN" sz="1600" dirty="0" smtClean="0">
                <a:solidFill>
                  <a:srgbClr val="000000"/>
                </a:solidFill>
                <a:latin typeface="微软雅黑" pitchFamily="34" charset="-122"/>
                <a:ea typeface="微软雅黑" pitchFamily="34"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0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2000"/>
                                        <p:tgtEl>
                                          <p:spTgt spid="2"/>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20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20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20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20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20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20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2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20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20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9" grpId="0"/>
      <p:bldP spid="24" grpId="0"/>
      <p:bldP spid="26" grpId="0"/>
      <p:bldP spid="27" grpId="0"/>
      <p:bldP spid="28" grpId="0"/>
      <p:bldP spid="29" grpId="0"/>
      <p:bldP spid="31" grpId="0" animBg="1"/>
      <p:bldP spid="34" grpId="0" animBg="1"/>
      <p:bldP spid="35" grpId="0" animBg="1"/>
      <p:bldP spid="36" grpId="0" animBg="1"/>
      <p:bldP spid="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6"/>
            <a:ext cx="8751346" cy="509090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solidFill>
                  <a:srgbClr val="000000"/>
                </a:solidFill>
                <a:latin typeface="微软雅黑" pitchFamily="34" charset="-122"/>
                <a:ea typeface="微软雅黑" pitchFamily="34" charset="-122"/>
              </a:rPr>
              <a:t>好的举</a:t>
            </a:r>
            <a:r>
              <a:rPr lang="zh-CN" altLang="en-US" sz="2200" b="1" kern="0" dirty="0" smtClean="0">
                <a:solidFill>
                  <a:srgbClr val="000000"/>
                </a:solidFill>
                <a:latin typeface="微软雅黑" pitchFamily="34" charset="-122"/>
                <a:ea typeface="微软雅黑" pitchFamily="34" charset="-122"/>
              </a:rPr>
              <a:t>措</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52</a:t>
            </a:fld>
            <a:endParaRPr lang="zh-CN" altLang="en-US" dirty="0">
              <a:solidFill>
                <a:srgbClr val="000000"/>
              </a:solidFill>
              <a:latin typeface="微软雅黑" pitchFamily="34" charset="-122"/>
              <a:ea typeface="微软雅黑" pitchFamily="34" charset="-122"/>
            </a:endParaRPr>
          </a:p>
        </p:txBody>
      </p:sp>
      <p:sp>
        <p:nvSpPr>
          <p:cNvPr id="7" name="TextBox 6"/>
          <p:cNvSpPr txBox="1"/>
          <p:nvPr/>
        </p:nvSpPr>
        <p:spPr>
          <a:xfrm>
            <a:off x="523844" y="1928802"/>
            <a:ext cx="8749636" cy="3416320"/>
          </a:xfrm>
          <a:prstGeom prst="rect">
            <a:avLst/>
          </a:prstGeom>
          <a:noFill/>
        </p:spPr>
        <p:txBody>
          <a:bodyPr wrap="square" rtlCol="0">
            <a:spAutoFit/>
          </a:bodyPr>
          <a:lstStyle/>
          <a:p>
            <a:pPr marL="342900" indent="-342900">
              <a:lnSpc>
                <a:spcPct val="150000"/>
              </a:lnSpc>
            </a:pPr>
            <a:r>
              <a:rPr lang="zh-CN" altLang="en-US" b="1" smtClean="0">
                <a:solidFill>
                  <a:srgbClr val="000000"/>
                </a:solidFill>
                <a:latin typeface="微软雅黑" pitchFamily="34" charset="-122"/>
                <a:ea typeface="微软雅黑" pitchFamily="34" charset="-122"/>
              </a:rPr>
              <a:t>一针见血、眼前一亮</a:t>
            </a:r>
            <a:endParaRPr lang="en-US" altLang="zh-CN" b="1" smtClean="0">
              <a:solidFill>
                <a:srgbClr val="000000"/>
              </a:solidFill>
              <a:latin typeface="微软雅黑" pitchFamily="34" charset="-122"/>
              <a:ea typeface="微软雅黑" pitchFamily="34" charset="-122"/>
            </a:endParaRPr>
          </a:p>
          <a:p>
            <a:pPr marL="342900" indent="-342900">
              <a:lnSpc>
                <a:spcPct val="150000"/>
              </a:lnSpc>
              <a:buFont typeface="Arial" pitchFamily="34" charset="0"/>
              <a:buChar char="•"/>
            </a:pPr>
            <a:r>
              <a:rPr lang="zh-CN" altLang="en-US" smtClean="0">
                <a:solidFill>
                  <a:srgbClr val="000000"/>
                </a:solidFill>
                <a:latin typeface="微软雅黑" pitchFamily="34" charset="-122"/>
                <a:ea typeface="微软雅黑" pitchFamily="34" charset="-122"/>
              </a:rPr>
              <a:t>充分掌握了问题的根因，直指问题的关键。</a:t>
            </a:r>
            <a:endParaRPr lang="en-US" altLang="zh-CN" smtClean="0">
              <a:solidFill>
                <a:srgbClr val="000000"/>
              </a:solidFill>
              <a:latin typeface="微软雅黑" pitchFamily="34" charset="-122"/>
              <a:ea typeface="微软雅黑" pitchFamily="34" charset="-122"/>
            </a:endParaRPr>
          </a:p>
          <a:p>
            <a:pPr marL="342900" indent="-342900">
              <a:lnSpc>
                <a:spcPct val="150000"/>
              </a:lnSpc>
            </a:pPr>
            <a:r>
              <a:rPr lang="zh-CN" altLang="en-US" b="1" smtClean="0">
                <a:solidFill>
                  <a:srgbClr val="000000"/>
                </a:solidFill>
                <a:latin typeface="微软雅黑" pitchFamily="34" charset="-122"/>
                <a:ea typeface="微软雅黑" pitchFamily="34" charset="-122"/>
              </a:rPr>
              <a:t>思路清晰、重点突出</a:t>
            </a:r>
            <a:endParaRPr lang="en-US" altLang="zh-CN" b="1" smtClean="0">
              <a:solidFill>
                <a:srgbClr val="000000"/>
              </a:solidFill>
              <a:latin typeface="微软雅黑" pitchFamily="34" charset="-122"/>
              <a:ea typeface="微软雅黑" pitchFamily="34" charset="-122"/>
            </a:endParaRPr>
          </a:p>
          <a:p>
            <a:pPr marL="342900" indent="-342900">
              <a:lnSpc>
                <a:spcPct val="150000"/>
              </a:lnSpc>
              <a:buFont typeface="Arial" pitchFamily="34" charset="0"/>
              <a:buChar char="•"/>
            </a:pPr>
            <a:r>
              <a:rPr lang="zh-CN" altLang="en-US" smtClean="0">
                <a:solidFill>
                  <a:srgbClr val="000000"/>
                </a:solidFill>
                <a:latin typeface="微软雅黑" pitchFamily="34" charset="-122"/>
                <a:ea typeface="微软雅黑" pitchFamily="34" charset="-122"/>
              </a:rPr>
              <a:t>把要做的重点讲的很清晰，而旁枝末节则简化</a:t>
            </a:r>
            <a:endParaRPr lang="en-US" altLang="zh-CN" smtClean="0">
              <a:solidFill>
                <a:srgbClr val="000000"/>
              </a:solidFill>
              <a:latin typeface="微软雅黑" pitchFamily="34" charset="-122"/>
              <a:ea typeface="微软雅黑" pitchFamily="34" charset="-122"/>
            </a:endParaRPr>
          </a:p>
          <a:p>
            <a:pPr marL="342900" indent="-342900">
              <a:lnSpc>
                <a:spcPct val="150000"/>
              </a:lnSpc>
            </a:pPr>
            <a:r>
              <a:rPr lang="zh-CN" altLang="en-US" b="1" smtClean="0">
                <a:solidFill>
                  <a:srgbClr val="000000"/>
                </a:solidFill>
                <a:latin typeface="微软雅黑" pitchFamily="34" charset="-122"/>
                <a:ea typeface="微软雅黑" pitchFamily="34" charset="-122"/>
              </a:rPr>
              <a:t>创新前瞻、专业功底</a:t>
            </a:r>
            <a:endParaRPr lang="en-US" altLang="zh-CN" b="1" dirty="0" smtClean="0">
              <a:solidFill>
                <a:srgbClr val="000000"/>
              </a:solidFill>
              <a:latin typeface="微软雅黑" pitchFamily="34" charset="-122"/>
              <a:ea typeface="微软雅黑" pitchFamily="34" charset="-122"/>
            </a:endParaRPr>
          </a:p>
          <a:p>
            <a:pPr marL="342900" indent="-342900">
              <a:lnSpc>
                <a:spcPct val="150000"/>
              </a:lnSpc>
              <a:buFont typeface="Arial" pitchFamily="34" charset="0"/>
              <a:buChar char="•"/>
            </a:pPr>
            <a:r>
              <a:rPr lang="zh-CN" altLang="en-US" smtClean="0">
                <a:solidFill>
                  <a:srgbClr val="000000"/>
                </a:solidFill>
                <a:latin typeface="微软雅黑" pitchFamily="34" charset="-122"/>
                <a:ea typeface="微软雅黑" pitchFamily="34" charset="-122"/>
              </a:rPr>
              <a:t>基于专业视野和专业见解，运用创新的思维，框架符合专业的分类规范</a:t>
            </a:r>
            <a:endParaRPr lang="en-US" altLang="zh-CN" smtClean="0">
              <a:solidFill>
                <a:srgbClr val="000000"/>
              </a:solidFill>
              <a:latin typeface="微软雅黑" pitchFamily="34" charset="-122"/>
              <a:ea typeface="微软雅黑" pitchFamily="34" charset="-122"/>
            </a:endParaRPr>
          </a:p>
          <a:p>
            <a:pPr marL="342900" indent="-342900">
              <a:lnSpc>
                <a:spcPct val="150000"/>
              </a:lnSpc>
            </a:pPr>
            <a:r>
              <a:rPr lang="zh-CN" altLang="en-US" b="1" smtClean="0">
                <a:solidFill>
                  <a:srgbClr val="000000"/>
                </a:solidFill>
                <a:latin typeface="微软雅黑" pitchFamily="34" charset="-122"/>
                <a:ea typeface="微软雅黑" pitchFamily="34" charset="-122"/>
              </a:rPr>
              <a:t>逻辑充分、保障实现</a:t>
            </a:r>
            <a:endParaRPr lang="en-US" altLang="zh-CN" b="1" smtClean="0">
              <a:solidFill>
                <a:srgbClr val="000000"/>
              </a:solidFill>
              <a:latin typeface="微软雅黑" pitchFamily="34" charset="-122"/>
              <a:ea typeface="微软雅黑" pitchFamily="34" charset="-122"/>
            </a:endParaRPr>
          </a:p>
          <a:p>
            <a:pPr marL="342900" indent="-342900">
              <a:lnSpc>
                <a:spcPct val="150000"/>
              </a:lnSpc>
              <a:buFont typeface="Arial" pitchFamily="34" charset="0"/>
              <a:buChar char="•"/>
            </a:pPr>
            <a:r>
              <a:rPr lang="zh-CN" altLang="en-US" smtClean="0">
                <a:solidFill>
                  <a:srgbClr val="000000"/>
                </a:solidFill>
                <a:latin typeface="微软雅黑" pitchFamily="34" charset="-122"/>
                <a:ea typeface="微软雅黑" pitchFamily="34" charset="-122"/>
              </a:rPr>
              <a:t>内容符合逻辑，思维缜密，从表达上能够看到举措的可实现性</a:t>
            </a:r>
            <a:endParaRPr lang="zh-CN" altLang="en-US" dirty="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2406" y="642918"/>
            <a:ext cx="8751346" cy="509090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smtClean="0">
                <a:solidFill>
                  <a:srgbClr val="000000"/>
                </a:solidFill>
                <a:latin typeface="微软雅黑" pitchFamily="34" charset="-122"/>
                <a:ea typeface="微软雅黑" pitchFamily="34" charset="-122"/>
              </a:rPr>
              <a:t>不好的举</a:t>
            </a:r>
            <a:r>
              <a:rPr lang="zh-CN" altLang="en-US" sz="2200" b="1" kern="0" dirty="0" smtClean="0">
                <a:solidFill>
                  <a:srgbClr val="000000"/>
                </a:solidFill>
                <a:latin typeface="微软雅黑" pitchFamily="34" charset="-122"/>
                <a:ea typeface="微软雅黑" pitchFamily="34" charset="-122"/>
              </a:rPr>
              <a:t>措</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53</a:t>
            </a:fld>
            <a:endParaRPr lang="zh-CN" altLang="en-US" dirty="0">
              <a:solidFill>
                <a:srgbClr val="000000"/>
              </a:solidFill>
              <a:latin typeface="微软雅黑" pitchFamily="34" charset="-122"/>
              <a:ea typeface="微软雅黑" pitchFamily="34" charset="-122"/>
            </a:endParaRPr>
          </a:p>
        </p:txBody>
      </p:sp>
      <p:sp>
        <p:nvSpPr>
          <p:cNvPr id="7" name="TextBox 6"/>
          <p:cNvSpPr txBox="1"/>
          <p:nvPr/>
        </p:nvSpPr>
        <p:spPr>
          <a:xfrm>
            <a:off x="523844" y="1352766"/>
            <a:ext cx="8749636" cy="5219506"/>
          </a:xfrm>
          <a:prstGeom prst="rect">
            <a:avLst/>
          </a:prstGeom>
          <a:noFill/>
        </p:spPr>
        <p:txBody>
          <a:bodyPr wrap="square" rtlCol="0">
            <a:spAutoFit/>
          </a:bodyPr>
          <a:lstStyle/>
          <a:p>
            <a:pPr marL="342900" indent="-342900">
              <a:lnSpc>
                <a:spcPct val="150000"/>
              </a:lnSpc>
            </a:pPr>
            <a:r>
              <a:rPr lang="zh-CN" altLang="en-US" sz="1600" b="1" smtClean="0">
                <a:solidFill>
                  <a:srgbClr val="000000"/>
                </a:solidFill>
                <a:latin typeface="微软雅黑" pitchFamily="34" charset="-122"/>
                <a:ea typeface="微软雅黑" pitchFamily="34" charset="-122"/>
              </a:rPr>
              <a:t>“强</a:t>
            </a:r>
            <a:r>
              <a:rPr lang="zh-CN" altLang="en-US" sz="1600" b="1" dirty="0" smtClean="0">
                <a:solidFill>
                  <a:srgbClr val="000000"/>
                </a:solidFill>
                <a:latin typeface="微软雅黑" pitchFamily="34" charset="-122"/>
                <a:ea typeface="微软雅黑" pitchFamily="34" charset="-122"/>
              </a:rPr>
              <a:t>身</a:t>
            </a:r>
            <a:r>
              <a:rPr lang="zh-CN" altLang="en-US" sz="1600" b="1" smtClean="0">
                <a:solidFill>
                  <a:srgbClr val="000000"/>
                </a:solidFill>
                <a:latin typeface="微软雅黑" pitchFamily="34" charset="-122"/>
                <a:ea typeface="微软雅黑" pitchFamily="34" charset="-122"/>
              </a:rPr>
              <a:t>健体”型</a:t>
            </a:r>
            <a:endParaRPr lang="en-US" altLang="zh-CN" sz="1600" b="1" smtClean="0">
              <a:solidFill>
                <a:srgbClr val="000000"/>
              </a:solidFill>
              <a:latin typeface="微软雅黑" pitchFamily="34" charset="-122"/>
              <a:ea typeface="微软雅黑" pitchFamily="34" charset="-122"/>
            </a:endParaRPr>
          </a:p>
          <a:p>
            <a:pPr marL="342900" indent="-342900">
              <a:lnSpc>
                <a:spcPct val="150000"/>
              </a:lnSpc>
              <a:buFont typeface="Arial" pitchFamily="34" charset="0"/>
              <a:buChar char="•"/>
            </a:pPr>
            <a:r>
              <a:rPr lang="zh-CN" altLang="en-US" sz="1600" smtClean="0">
                <a:solidFill>
                  <a:srgbClr val="000000"/>
                </a:solidFill>
                <a:latin typeface="微软雅黑" pitchFamily="34" charset="-122"/>
                <a:ea typeface="微软雅黑" pitchFamily="34" charset="-122"/>
              </a:rPr>
              <a:t>谈的都是加强、强化、改进提升，看不到核心、看不到变化，难以支撑目标</a:t>
            </a:r>
            <a:endParaRPr lang="en-US" altLang="zh-CN" sz="1600" dirty="0" smtClean="0">
              <a:solidFill>
                <a:srgbClr val="000000"/>
              </a:solidFill>
              <a:latin typeface="微软雅黑" pitchFamily="34" charset="-122"/>
              <a:ea typeface="微软雅黑" pitchFamily="34" charset="-122"/>
            </a:endParaRPr>
          </a:p>
          <a:p>
            <a:pPr marL="342900" indent="-342900">
              <a:lnSpc>
                <a:spcPct val="150000"/>
              </a:lnSpc>
            </a:pPr>
            <a:r>
              <a:rPr lang="zh-CN" altLang="en-US" sz="1600" b="1" smtClean="0">
                <a:solidFill>
                  <a:srgbClr val="000000"/>
                </a:solidFill>
                <a:latin typeface="微软雅黑" pitchFamily="34" charset="-122"/>
                <a:ea typeface="微软雅黑" pitchFamily="34" charset="-122"/>
              </a:rPr>
              <a:t>“把大象关冰箱”型</a:t>
            </a:r>
            <a:r>
              <a:rPr lang="en-US" altLang="zh-CN" sz="1600" b="1" smtClean="0">
                <a:solidFill>
                  <a:srgbClr val="000000"/>
                </a:solidFill>
                <a:latin typeface="微软雅黑" pitchFamily="34" charset="-122"/>
                <a:ea typeface="微软雅黑" pitchFamily="34" charset="-122"/>
              </a:rPr>
              <a:t>+</a:t>
            </a:r>
            <a:r>
              <a:rPr lang="zh-CN" altLang="en-US" sz="1600" b="1" smtClean="0">
                <a:solidFill>
                  <a:srgbClr val="000000"/>
                </a:solidFill>
                <a:latin typeface="微软雅黑" pitchFamily="34" charset="-122"/>
                <a:ea typeface="微软雅黑" pitchFamily="34" charset="-122"/>
              </a:rPr>
              <a:t>”到时候再说“型</a:t>
            </a:r>
            <a:endParaRPr lang="en-US" altLang="zh-CN" sz="1600" b="1" smtClean="0">
              <a:solidFill>
                <a:srgbClr val="000000"/>
              </a:solidFill>
              <a:latin typeface="微软雅黑" pitchFamily="34" charset="-122"/>
              <a:ea typeface="微软雅黑" pitchFamily="34" charset="-122"/>
            </a:endParaRPr>
          </a:p>
          <a:p>
            <a:pPr marL="342900" indent="-342900">
              <a:lnSpc>
                <a:spcPct val="150000"/>
              </a:lnSpc>
              <a:buFont typeface="Arial" pitchFamily="34" charset="0"/>
              <a:buChar char="•"/>
            </a:pPr>
            <a:r>
              <a:rPr lang="zh-CN" altLang="en-US" sz="1600" smtClean="0">
                <a:solidFill>
                  <a:srgbClr val="000000"/>
                </a:solidFill>
                <a:latin typeface="微软雅黑" pitchFamily="34" charset="-122"/>
                <a:ea typeface="微软雅黑" pitchFamily="34" charset="-122"/>
              </a:rPr>
              <a:t>谈的都是做</a:t>
            </a:r>
            <a:r>
              <a:rPr lang="zh-CN" altLang="en-US" sz="1600" dirty="0" smtClean="0">
                <a:solidFill>
                  <a:srgbClr val="000000"/>
                </a:solidFill>
                <a:latin typeface="微软雅黑" pitchFamily="34" charset="-122"/>
                <a:ea typeface="微软雅黑" pitchFamily="34" charset="-122"/>
              </a:rPr>
              <a:t>事的一般</a:t>
            </a:r>
            <a:r>
              <a:rPr lang="zh-CN" altLang="en-US" sz="1600" smtClean="0">
                <a:solidFill>
                  <a:srgbClr val="000000"/>
                </a:solidFill>
                <a:latin typeface="微软雅黑" pitchFamily="34" charset="-122"/>
                <a:ea typeface="微软雅黑" pitchFamily="34" charset="-122"/>
              </a:rPr>
              <a:t>程序，“</a:t>
            </a:r>
            <a:r>
              <a:rPr lang="zh-CN" altLang="en-US" sz="1600" dirty="0" smtClean="0">
                <a:solidFill>
                  <a:srgbClr val="000000"/>
                </a:solidFill>
                <a:latin typeface="微软雅黑" pitchFamily="34" charset="-122"/>
                <a:ea typeface="微软雅黑" pitchFamily="34" charset="-122"/>
              </a:rPr>
              <a:t>制定方案、实施方案、回顾</a:t>
            </a:r>
            <a:r>
              <a:rPr lang="zh-CN" altLang="en-US" sz="1600" smtClean="0">
                <a:solidFill>
                  <a:srgbClr val="000000"/>
                </a:solidFill>
                <a:latin typeface="微软雅黑" pitchFamily="34" charset="-122"/>
                <a:ea typeface="微软雅黑" pitchFamily="34" charset="-122"/>
              </a:rPr>
              <a:t>改进“的</a:t>
            </a:r>
            <a:r>
              <a:rPr lang="zh-CN" altLang="en-US" sz="1600" dirty="0" smtClean="0">
                <a:solidFill>
                  <a:srgbClr val="000000"/>
                </a:solidFill>
                <a:latin typeface="微软雅黑" pitchFamily="34" charset="-122"/>
                <a:ea typeface="微软雅黑" pitchFamily="34" charset="-122"/>
              </a:rPr>
              <a:t>三</a:t>
            </a:r>
            <a:r>
              <a:rPr lang="zh-CN" altLang="en-US" sz="1600" smtClean="0">
                <a:solidFill>
                  <a:srgbClr val="000000"/>
                </a:solidFill>
                <a:latin typeface="微软雅黑" pitchFamily="34" charset="-122"/>
                <a:ea typeface="微软雅黑" pitchFamily="34" charset="-122"/>
              </a:rPr>
              <a:t>段论。或者是</a:t>
            </a:r>
            <a:r>
              <a:rPr lang="en-US" altLang="zh-CN" sz="1600" smtClean="0">
                <a:solidFill>
                  <a:srgbClr val="000000"/>
                </a:solidFill>
                <a:latin typeface="微软雅黑" pitchFamily="34" charset="-122"/>
                <a:ea typeface="微软雅黑" pitchFamily="34" charset="-122"/>
              </a:rPr>
              <a:t>14</a:t>
            </a:r>
            <a:r>
              <a:rPr lang="zh-CN" altLang="en-US" sz="1600" smtClean="0">
                <a:solidFill>
                  <a:srgbClr val="000000"/>
                </a:solidFill>
                <a:latin typeface="微软雅黑" pitchFamily="34" charset="-122"/>
                <a:ea typeface="微软雅黑" pitchFamily="34" charset="-122"/>
              </a:rPr>
              <a:t>年</a:t>
            </a:r>
            <a:r>
              <a:rPr lang="en-US" altLang="zh-CN" sz="1600" smtClean="0">
                <a:solidFill>
                  <a:srgbClr val="000000"/>
                </a:solidFill>
                <a:latin typeface="微软雅黑" pitchFamily="34" charset="-122"/>
                <a:ea typeface="微软雅黑" pitchFamily="34" charset="-122"/>
              </a:rPr>
              <a:t>3</a:t>
            </a:r>
            <a:r>
              <a:rPr lang="zh-CN" altLang="en-US" sz="1600" smtClean="0">
                <a:solidFill>
                  <a:srgbClr val="000000"/>
                </a:solidFill>
                <a:latin typeface="微软雅黑" pitchFamily="34" charset="-122"/>
                <a:ea typeface="微软雅黑" pitchFamily="34" charset="-122"/>
              </a:rPr>
              <a:t>月定思路，</a:t>
            </a:r>
            <a:r>
              <a:rPr lang="en-US" altLang="zh-CN" sz="1600" smtClean="0">
                <a:solidFill>
                  <a:srgbClr val="000000"/>
                </a:solidFill>
                <a:latin typeface="微软雅黑" pitchFamily="34" charset="-122"/>
                <a:ea typeface="微软雅黑" pitchFamily="34" charset="-122"/>
              </a:rPr>
              <a:t>5</a:t>
            </a:r>
            <a:r>
              <a:rPr lang="zh-CN" altLang="en-US" sz="1600" smtClean="0">
                <a:solidFill>
                  <a:srgbClr val="000000"/>
                </a:solidFill>
                <a:latin typeface="微软雅黑" pitchFamily="34" charset="-122"/>
                <a:ea typeface="微软雅黑" pitchFamily="34" charset="-122"/>
              </a:rPr>
              <a:t>月定计划，</a:t>
            </a:r>
            <a:r>
              <a:rPr lang="en-US" altLang="zh-CN" sz="1600" smtClean="0">
                <a:solidFill>
                  <a:srgbClr val="000000"/>
                </a:solidFill>
                <a:latin typeface="微软雅黑" pitchFamily="34" charset="-122"/>
                <a:ea typeface="微软雅黑" pitchFamily="34" charset="-122"/>
              </a:rPr>
              <a:t>6</a:t>
            </a:r>
            <a:r>
              <a:rPr lang="zh-CN" altLang="en-US" sz="1600" smtClean="0">
                <a:solidFill>
                  <a:srgbClr val="000000"/>
                </a:solidFill>
                <a:latin typeface="微软雅黑" pitchFamily="34" charset="-122"/>
                <a:ea typeface="微软雅黑" pitchFamily="34" charset="-122"/>
              </a:rPr>
              <a:t>月执行，</a:t>
            </a:r>
            <a:r>
              <a:rPr lang="en-US" altLang="zh-CN" sz="1600" smtClean="0">
                <a:solidFill>
                  <a:srgbClr val="000000"/>
                </a:solidFill>
                <a:latin typeface="微软雅黑" pitchFamily="34" charset="-122"/>
                <a:ea typeface="微软雅黑" pitchFamily="34" charset="-122"/>
              </a:rPr>
              <a:t>8</a:t>
            </a:r>
            <a:r>
              <a:rPr lang="zh-CN" altLang="en-US" sz="1600" smtClean="0">
                <a:solidFill>
                  <a:srgbClr val="000000"/>
                </a:solidFill>
                <a:latin typeface="微软雅黑" pitchFamily="34" charset="-122"/>
                <a:ea typeface="微软雅黑" pitchFamily="34" charset="-122"/>
              </a:rPr>
              <a:t>月回顾总结</a:t>
            </a:r>
            <a:r>
              <a:rPr lang="en-US" altLang="zh-CN" sz="1600" smtClean="0">
                <a:solidFill>
                  <a:srgbClr val="000000"/>
                </a:solidFill>
                <a:latin typeface="微软雅黑" pitchFamily="34" charset="-122"/>
                <a:ea typeface="微软雅黑" pitchFamily="34" charset="-122"/>
              </a:rPr>
              <a:t>……</a:t>
            </a:r>
            <a:endParaRPr lang="en-US" altLang="zh-CN" sz="1600" dirty="0" smtClean="0">
              <a:solidFill>
                <a:srgbClr val="000000"/>
              </a:solidFill>
              <a:latin typeface="微软雅黑" pitchFamily="34" charset="-122"/>
              <a:ea typeface="微软雅黑" pitchFamily="34" charset="-122"/>
            </a:endParaRPr>
          </a:p>
          <a:p>
            <a:pPr marL="342900" indent="-342900">
              <a:lnSpc>
                <a:spcPct val="150000"/>
              </a:lnSpc>
            </a:pPr>
            <a:r>
              <a:rPr lang="zh-CN" altLang="en-US" sz="1600" b="1" smtClean="0">
                <a:solidFill>
                  <a:srgbClr val="000000"/>
                </a:solidFill>
                <a:latin typeface="微软雅黑" pitchFamily="34" charset="-122"/>
                <a:ea typeface="微软雅黑" pitchFamily="34" charset="-122"/>
              </a:rPr>
              <a:t>”日常工作“型</a:t>
            </a:r>
            <a:endParaRPr lang="en-US" altLang="zh-CN" sz="1600" b="1" dirty="0" smtClean="0">
              <a:solidFill>
                <a:srgbClr val="000000"/>
              </a:solidFill>
              <a:latin typeface="微软雅黑" pitchFamily="34" charset="-122"/>
              <a:ea typeface="微软雅黑" pitchFamily="34" charset="-122"/>
            </a:endParaRPr>
          </a:p>
          <a:p>
            <a:pPr marL="342900" indent="-342900">
              <a:lnSpc>
                <a:spcPct val="150000"/>
              </a:lnSpc>
              <a:buFont typeface="Arial" pitchFamily="34" charset="0"/>
              <a:buChar char="•"/>
            </a:pPr>
            <a:r>
              <a:rPr lang="zh-CN" altLang="en-US" sz="1600" smtClean="0">
                <a:solidFill>
                  <a:srgbClr val="000000"/>
                </a:solidFill>
                <a:latin typeface="微软雅黑" pitchFamily="34" charset="-122"/>
                <a:ea typeface="微软雅黑" pitchFamily="34" charset="-122"/>
              </a:rPr>
              <a:t>以日常工作和微观动作支撑宏观目标，无异于缘木求鱼。为了解决离职率问题，对应的举措只是加强员工生活关怀、定期进行离职率分析的基础动作</a:t>
            </a:r>
            <a:endParaRPr lang="en-US" altLang="zh-CN" sz="1600" smtClean="0">
              <a:solidFill>
                <a:srgbClr val="000000"/>
              </a:solidFill>
              <a:latin typeface="微软雅黑" pitchFamily="34" charset="-122"/>
              <a:ea typeface="微软雅黑" pitchFamily="34" charset="-122"/>
            </a:endParaRPr>
          </a:p>
          <a:p>
            <a:pPr marL="342900" indent="-342900">
              <a:lnSpc>
                <a:spcPct val="150000"/>
              </a:lnSpc>
            </a:pPr>
            <a:r>
              <a:rPr lang="zh-CN" altLang="en-US" sz="1600" b="1" smtClean="0">
                <a:solidFill>
                  <a:srgbClr val="000000"/>
                </a:solidFill>
                <a:latin typeface="微软雅黑" pitchFamily="34" charset="-122"/>
                <a:ea typeface="微软雅黑" pitchFamily="34" charset="-122"/>
              </a:rPr>
              <a:t>”事无巨细“型</a:t>
            </a:r>
            <a:endParaRPr lang="en-US" altLang="zh-CN" sz="1600" b="1" smtClean="0">
              <a:solidFill>
                <a:srgbClr val="000000"/>
              </a:solidFill>
              <a:latin typeface="微软雅黑" pitchFamily="34" charset="-122"/>
              <a:ea typeface="微软雅黑" pitchFamily="34" charset="-122"/>
            </a:endParaRPr>
          </a:p>
          <a:p>
            <a:pPr marL="342900" indent="-342900">
              <a:lnSpc>
                <a:spcPct val="150000"/>
              </a:lnSpc>
              <a:buFont typeface="Arial" pitchFamily="34" charset="0"/>
              <a:buChar char="•"/>
            </a:pPr>
            <a:r>
              <a:rPr lang="zh-CN" altLang="en-US" sz="1600" smtClean="0">
                <a:solidFill>
                  <a:srgbClr val="000000"/>
                </a:solidFill>
                <a:latin typeface="微软雅黑" pitchFamily="34" charset="-122"/>
                <a:ea typeface="微软雅黑" pitchFamily="34" charset="-122"/>
              </a:rPr>
              <a:t>把想做的事情不分主次，一股脑地罗列，胡子眉毛一把抓</a:t>
            </a:r>
            <a:endParaRPr lang="en-US" altLang="zh-CN" sz="1600" smtClean="0">
              <a:solidFill>
                <a:srgbClr val="000000"/>
              </a:solidFill>
              <a:latin typeface="微软雅黑" pitchFamily="34" charset="-122"/>
              <a:ea typeface="微软雅黑" pitchFamily="34" charset="-122"/>
            </a:endParaRPr>
          </a:p>
          <a:p>
            <a:pPr marL="342900" indent="-342900">
              <a:lnSpc>
                <a:spcPct val="150000"/>
              </a:lnSpc>
            </a:pPr>
            <a:r>
              <a:rPr lang="zh-CN" altLang="en-US" sz="1600" b="1" smtClean="0">
                <a:solidFill>
                  <a:srgbClr val="000000"/>
                </a:solidFill>
                <a:latin typeface="微软雅黑" pitchFamily="34" charset="-122"/>
                <a:ea typeface="微软雅黑" pitchFamily="34" charset="-122"/>
              </a:rPr>
              <a:t>”剑走偏锋“型</a:t>
            </a:r>
            <a:endParaRPr lang="en-US" altLang="zh-CN" sz="1600" b="1" smtClean="0">
              <a:solidFill>
                <a:srgbClr val="000000"/>
              </a:solidFill>
              <a:latin typeface="微软雅黑" pitchFamily="34" charset="-122"/>
              <a:ea typeface="微软雅黑" pitchFamily="34" charset="-122"/>
            </a:endParaRPr>
          </a:p>
          <a:p>
            <a:pPr marL="342900" indent="-342900">
              <a:lnSpc>
                <a:spcPct val="150000"/>
              </a:lnSpc>
              <a:buFont typeface="Arial" pitchFamily="34" charset="0"/>
              <a:buChar char="•"/>
            </a:pPr>
            <a:r>
              <a:rPr lang="zh-CN" altLang="en-US" sz="1600" smtClean="0">
                <a:solidFill>
                  <a:srgbClr val="000000"/>
                </a:solidFill>
                <a:latin typeface="微软雅黑" pitchFamily="34" charset="-122"/>
                <a:ea typeface="微软雅黑" pitchFamily="34" charset="-122"/>
              </a:rPr>
              <a:t>没有找到核心问题，而是片面强调某一点，动作难以真正支撑目标实现</a:t>
            </a:r>
            <a:endParaRPr lang="en-US" altLang="zh-CN" sz="1600" smtClean="0">
              <a:solidFill>
                <a:srgbClr val="000000"/>
              </a:solidFill>
              <a:latin typeface="微软雅黑" pitchFamily="34" charset="-122"/>
              <a:ea typeface="微软雅黑" pitchFamily="34" charset="-122"/>
            </a:endParaRPr>
          </a:p>
          <a:p>
            <a:pPr marL="342900" indent="-342900">
              <a:lnSpc>
                <a:spcPct val="150000"/>
              </a:lnSpc>
            </a:pPr>
            <a:r>
              <a:rPr lang="zh-CN" altLang="en-US" sz="1600" b="1" smtClean="0">
                <a:solidFill>
                  <a:srgbClr val="000000"/>
                </a:solidFill>
                <a:latin typeface="微软雅黑" pitchFamily="34" charset="-122"/>
                <a:ea typeface="微软雅黑" pitchFamily="34" charset="-122"/>
              </a:rPr>
              <a:t>”群众摊派“型</a:t>
            </a:r>
            <a:endParaRPr lang="en-US" altLang="zh-CN" sz="1600" b="1" smtClean="0">
              <a:solidFill>
                <a:srgbClr val="000000"/>
              </a:solidFill>
              <a:latin typeface="微软雅黑" pitchFamily="34" charset="-122"/>
              <a:ea typeface="微软雅黑" pitchFamily="34" charset="-122"/>
            </a:endParaRPr>
          </a:p>
          <a:p>
            <a:pPr marL="342900" indent="-342900">
              <a:lnSpc>
                <a:spcPct val="150000"/>
              </a:lnSpc>
              <a:buFont typeface="Arial" pitchFamily="34" charset="0"/>
              <a:buChar char="•"/>
            </a:pPr>
            <a:r>
              <a:rPr lang="zh-CN" altLang="en-US" sz="1600" smtClean="0">
                <a:solidFill>
                  <a:srgbClr val="000000"/>
                </a:solidFill>
                <a:latin typeface="微软雅黑" pitchFamily="34" charset="-122"/>
                <a:ea typeface="微软雅黑" pitchFamily="34" charset="-122"/>
              </a:rPr>
              <a:t>目标要实现就是大家的目标都实现，举措就是每个人都做好</a:t>
            </a:r>
            <a:endParaRPr lang="zh-CN" altLang="en-US" sz="1600" dirty="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7"/>
            <a:ext cx="8536810" cy="3888432"/>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a:t>
            </a:r>
            <a:r>
              <a:rPr lang="zh-CN" altLang="en-US" sz="2200" b="1" kern="0" smtClean="0">
                <a:latin typeface="微软雅黑" pitchFamily="34" charset="-122"/>
                <a:ea typeface="微软雅黑" pitchFamily="34" charset="-122"/>
              </a:rPr>
              <a:t>分析</a:t>
            </a:r>
            <a:r>
              <a:rPr lang="en-US" altLang="zh-CN" sz="2200" b="1" kern="0" smtClean="0">
                <a:latin typeface="微软雅黑" pitchFamily="34" charset="-122"/>
                <a:ea typeface="微软雅黑" pitchFamily="34" charset="-122"/>
              </a:rPr>
              <a:t>1</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54</a:t>
            </a:fld>
            <a:endParaRPr lang="zh-CN" altLang="en-US" dirty="0">
              <a:latin typeface="微软雅黑" pitchFamily="34" charset="-122"/>
              <a:ea typeface="微软雅黑" pitchFamily="34" charset="-122"/>
            </a:endParaRPr>
          </a:p>
        </p:txBody>
      </p:sp>
      <p:graphicFrame>
        <p:nvGraphicFramePr>
          <p:cNvPr id="10" name="Group 197"/>
          <p:cNvGraphicFramePr>
            <a:graphicFrameLocks noGrp="1"/>
          </p:cNvGraphicFramePr>
          <p:nvPr>
            <p:extLst>
              <p:ext uri="{D42A27DB-BD31-4B8C-83A1-F6EECF244321}">
                <p14:modId xmlns:p14="http://schemas.microsoft.com/office/powerpoint/2010/main" xmlns="" val="176766472"/>
              </p:ext>
            </p:extLst>
          </p:nvPr>
        </p:nvGraphicFramePr>
        <p:xfrm>
          <a:off x="128464" y="1782616"/>
          <a:ext cx="9777538" cy="4146713"/>
        </p:xfrm>
        <a:graphic>
          <a:graphicData uri="http://schemas.openxmlformats.org/drawingml/2006/table">
            <a:tbl>
              <a:tblPr/>
              <a:tblGrid>
                <a:gridCol w="214312"/>
                <a:gridCol w="785366"/>
                <a:gridCol w="785366"/>
                <a:gridCol w="1509145"/>
                <a:gridCol w="3502551"/>
                <a:gridCol w="845267"/>
                <a:gridCol w="845267"/>
                <a:gridCol w="644266"/>
                <a:gridCol w="645998"/>
              </a:tblGrid>
              <a:tr h="593972">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微软雅黑" pitchFamily="34" charset="-122"/>
                          <a:ea typeface="微软雅黑" pitchFamily="34" charset="-122"/>
                        </a:rPr>
                        <a:t>序</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微软雅黑" pitchFamily="34" charset="-122"/>
                          <a:ea typeface="微软雅黑" pitchFamily="34" charset="-122"/>
                        </a:rPr>
                        <a:t>工作举措</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微软雅黑" pitchFamily="34" charset="-122"/>
                          <a:ea typeface="微软雅黑" pitchFamily="34" charset="-122"/>
                        </a:rPr>
                        <a:t>目标</a:t>
                      </a:r>
                    </a:p>
                  </a:txBody>
                  <a:tcPr marT="45708" marB="457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微软雅黑" pitchFamily="34" charset="-122"/>
                          <a:ea typeface="微软雅黑" pitchFamily="34" charset="-122"/>
                        </a:rPr>
                        <a:t>举措内容</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defRPr/>
                      </a:pPr>
                      <a:r>
                        <a:rPr kumimoji="0" lang="zh-CN" altLang="en-US" sz="1100" b="1" i="0" u="none" strike="noStrike" cap="none" normalizeH="0" baseline="0" dirty="0" smtClean="0">
                          <a:ln>
                            <a:noFill/>
                          </a:ln>
                          <a:solidFill>
                            <a:schemeClr val="tx1"/>
                          </a:solidFill>
                          <a:effectLst/>
                          <a:latin typeface="微软雅黑" pitchFamily="34" charset="-122"/>
                          <a:ea typeface="微软雅黑" pitchFamily="34" charset="-122"/>
                        </a:rPr>
                        <a:t>关键里程碑</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微软雅黑" pitchFamily="34" charset="-122"/>
                          <a:ea typeface="微软雅黑" pitchFamily="34" charset="-122"/>
                        </a:rPr>
                        <a:t>开始时间</a:t>
                      </a:r>
                    </a:p>
                  </a:txBody>
                  <a:tcPr marT="45708" marB="457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微软雅黑" pitchFamily="34" charset="-122"/>
                          <a:ea typeface="微软雅黑" pitchFamily="34" charset="-122"/>
                        </a:rPr>
                        <a:t>完成时间</a:t>
                      </a:r>
                    </a:p>
                  </a:txBody>
                  <a:tcPr marT="45708" marB="457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微软雅黑" pitchFamily="34" charset="-122"/>
                          <a:ea typeface="微软雅黑" pitchFamily="34" charset="-122"/>
                        </a:rPr>
                        <a:t>责任人</a:t>
                      </a:r>
                    </a:p>
                  </a:txBody>
                  <a:tcPr marT="45708" marB="457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100" b="1" i="0" u="none" strike="noStrike" cap="none" normalizeH="0" baseline="0" dirty="0" smtClean="0">
                          <a:ln>
                            <a:noFill/>
                          </a:ln>
                          <a:solidFill>
                            <a:schemeClr val="tx1"/>
                          </a:solidFill>
                          <a:effectLst/>
                          <a:latin typeface="微软雅黑" pitchFamily="34" charset="-122"/>
                          <a:ea typeface="微软雅黑" pitchFamily="34" charset="-122"/>
                        </a:rPr>
                        <a:t>备注</a:t>
                      </a:r>
                    </a:p>
                  </a:txBody>
                  <a:tcPr marT="45708" marB="457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r>
              <a:tr h="560243">
                <a:tc rowSpan="4">
                  <a:txBody>
                    <a:bodyPr/>
                    <a:lstStyle/>
                    <a:p>
                      <a:pPr marL="0" marR="0" lvl="0" indent="0" algn="ctr" defTabSz="914400" rtl="0" eaLnBrk="1" fontAlgn="ctr" latinLnBrk="0" hangingPunct="1">
                        <a:lnSpc>
                          <a:spcPct val="110000"/>
                        </a:lnSpc>
                        <a:spcBef>
                          <a:spcPct val="1000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1</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0" fontAlgn="ctr" latinLnBrk="0" hangingPunct="0">
                        <a:lnSpc>
                          <a:spcPct val="100000"/>
                        </a:lnSpc>
                        <a:spcBef>
                          <a:spcPct val="0"/>
                        </a:spcBef>
                        <a:spcAft>
                          <a:spcPct val="0"/>
                        </a:spcAft>
                        <a:buClrTx/>
                        <a:buSzTx/>
                        <a:buFont typeface="Wingdings" pitchFamily="2" charset="2"/>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形成方案和培训课件</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7">
                  <a:txBody>
                    <a:bodyPr/>
                    <a:lstStyle/>
                    <a:p>
                      <a:pPr marL="0" marR="0" lvl="0" indent="0" algn="l" defTabSz="914400" rtl="0" eaLnBrk="0" fontAlgn="ctr" latinLnBrk="0" hangingPunct="0">
                        <a:lnSpc>
                          <a:spcPct val="100000"/>
                        </a:lnSpc>
                        <a:spcBef>
                          <a:spcPct val="0"/>
                        </a:spcBef>
                        <a:spcAft>
                          <a:spcPct val="0"/>
                        </a:spcAft>
                        <a:buClrTx/>
                        <a:buSzTx/>
                        <a:buFont typeface="Wingdings" pitchFamily="2" charset="2"/>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需求管理知识沉淀</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制定技能提升及评估方案</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制定技能提升及评估方案</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0">
                        <a:lnSpc>
                          <a:spcPct val="100000"/>
                        </a:lnSpc>
                        <a:spcBef>
                          <a:spcPts val="338"/>
                        </a:spcBef>
                        <a:spcAft>
                          <a:spcPct val="0"/>
                        </a:spcAft>
                        <a:buClrTx/>
                        <a:buSzTx/>
                        <a:buFontTx/>
                        <a:buNone/>
                        <a:tabLst/>
                        <a:defRPr/>
                      </a:pP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a:t>
                      </a: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2014.2</a:t>
                      </a: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常青</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已完成</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964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3">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完成培训课件</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完善需求管理（产品管理类）培训课件</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0">
                        <a:lnSpc>
                          <a:spcPct val="100000"/>
                        </a:lnSpc>
                        <a:spcBef>
                          <a:spcPts val="338"/>
                        </a:spcBef>
                        <a:spcAft>
                          <a:spcPct val="0"/>
                        </a:spcAft>
                        <a:buClrTx/>
                        <a:buSzTx/>
                        <a:buFontTx/>
                        <a:buNone/>
                        <a:tabLst/>
                        <a:defRPr/>
                      </a:pP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a:t>
                      </a: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55675"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2014.2</a:t>
                      </a: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常青</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已完成</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36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完成需求管理（设计工艺类）培训课件</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55675"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2014.2</a:t>
                      </a: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55675"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2014.4</a:t>
                      </a:r>
                    </a:p>
                    <a:p>
                      <a:pPr marL="342900" marR="0" lvl="0" indent="-342900" algn="ctr" defTabSz="955675" rtl="0" eaLnBrk="0" fontAlgn="base" latinLnBrk="0" hangingPunct="0">
                        <a:lnSpc>
                          <a:spcPct val="100000"/>
                        </a:lnSpc>
                        <a:spcBef>
                          <a:spcPct val="20000"/>
                        </a:spcBef>
                        <a:spcAft>
                          <a:spcPct val="0"/>
                        </a:spcAft>
                        <a:buClrTx/>
                        <a:buSzTx/>
                        <a:buFontTx/>
                        <a:buNone/>
                        <a:tabLst/>
                        <a:defRPr/>
                      </a:pPr>
                      <a:r>
                        <a:rPr kumimoji="0" lang="en-US" altLang="zh-CN" sz="1100" b="0" i="0" u="none" strike="noStrike" cap="none" normalizeH="0" baseline="0" dirty="0" smtClean="0">
                          <a:ln>
                            <a:noFill/>
                          </a:ln>
                          <a:solidFill>
                            <a:srgbClr val="0000FF"/>
                          </a:solidFill>
                          <a:effectLst/>
                          <a:latin typeface="微软雅黑" pitchFamily="34" charset="-122"/>
                          <a:ea typeface="微软雅黑" pitchFamily="34" charset="-122"/>
                        </a:rPr>
                        <a:t>2014.6</a:t>
                      </a:r>
                      <a:endParaRPr kumimoji="0" lang="zh-CN" altLang="en-US" sz="1100" b="0" i="0" u="none" strike="noStrike" cap="none" normalizeH="0" baseline="0" dirty="0" smtClean="0">
                        <a:ln>
                          <a:noFill/>
                        </a:ln>
                        <a:solidFill>
                          <a:srgbClr val="0000FF"/>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田铁</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张宝锋</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36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rPr>
                        <a:t>完成市场研究、产品营销、产品生命周期管理培训课件</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55675"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smtClean="0">
                          <a:ln>
                            <a:noFill/>
                          </a:ln>
                          <a:solidFill>
                            <a:srgbClr val="0000FF"/>
                          </a:solidFill>
                          <a:effectLst/>
                          <a:latin typeface="微软雅黑" pitchFamily="34" charset="-122"/>
                          <a:ea typeface="微软雅黑" pitchFamily="34" charset="-122"/>
                        </a:rPr>
                        <a:t>2014.7</a:t>
                      </a:r>
                      <a:endParaRPr kumimoji="0" lang="zh-CN" altLang="en-US" sz="1100" b="0" i="0" u="none" strike="noStrike" cap="none" normalizeH="0" baseline="0" dirty="0" smtClean="0">
                        <a:ln>
                          <a:noFill/>
                        </a:ln>
                        <a:solidFill>
                          <a:srgbClr val="0000FF"/>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55675"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2014.6</a:t>
                      </a:r>
                    </a:p>
                    <a:p>
                      <a:pPr marL="342900" marR="0" lvl="0" indent="-342900" algn="ctr" defTabSz="955675"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smtClean="0">
                          <a:ln>
                            <a:noFill/>
                          </a:ln>
                          <a:solidFill>
                            <a:srgbClr val="0000FF"/>
                          </a:solidFill>
                          <a:effectLst/>
                          <a:latin typeface="微软雅黑" pitchFamily="34" charset="-122"/>
                          <a:ea typeface="微软雅黑" pitchFamily="34" charset="-122"/>
                        </a:rPr>
                        <a:t>2014.8</a:t>
                      </a: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常青</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9642">
                <a:tc rowSpan="3">
                  <a:txBody>
                    <a:bodyPr/>
                    <a:lstStyle/>
                    <a:p>
                      <a:pPr marL="0" marR="0" lvl="0" indent="0" algn="ctr" defTabSz="914400" rtl="0" eaLnBrk="1" fontAlgn="ctr" latinLnBrk="0" hangingPunct="1">
                        <a:lnSpc>
                          <a:spcPct val="110000"/>
                        </a:lnSpc>
                        <a:spcBef>
                          <a:spcPct val="10000"/>
                        </a:spcBef>
                        <a:spcAft>
                          <a:spcPct val="0"/>
                        </a:spcAft>
                        <a:buClrTx/>
                        <a:buSzTx/>
                        <a:buFontTx/>
                        <a:buNone/>
                        <a:tabLst/>
                      </a:pP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2</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ctr" latinLnBrk="0" hangingPunct="0">
                        <a:lnSpc>
                          <a:spcPct val="100000"/>
                        </a:lnSpc>
                        <a:spcBef>
                          <a:spcPct val="0"/>
                        </a:spcBef>
                        <a:spcAft>
                          <a:spcPct val="0"/>
                        </a:spcAft>
                        <a:buClrTx/>
                        <a:buSzTx/>
                        <a:buFont typeface="Wingdings" pitchFamily="2" charset="2"/>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组织培训、应用及评估</a:t>
                      </a: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ctr" latinLnBrk="0" hangingPunct="0">
                        <a:lnSpc>
                          <a:spcPct val="100000"/>
                        </a:lnSpc>
                        <a:spcBef>
                          <a:spcPct val="0"/>
                        </a:spcBef>
                        <a:spcAft>
                          <a:spcPct val="0"/>
                        </a:spcAft>
                        <a:buClrTx/>
                        <a:buSzTx/>
                        <a:buFont typeface="Wingdings" pitchFamily="2" charset="2"/>
                        <a:buNone/>
                        <a:tabLst/>
                      </a:pPr>
                      <a:endParaRPr kumimoji="0" lang="zh-CN" altLang="en-US" sz="1100" b="0" i="0" u="none" strike="noStrike" cap="none" normalizeH="0" baseline="0" dirty="0" smtClean="0">
                        <a:ln>
                          <a:noFill/>
                        </a:ln>
                        <a:solidFill>
                          <a:schemeClr val="tx1"/>
                        </a:solidFill>
                        <a:effectLst/>
                        <a:latin typeface="Arial" pitchFamily="34" charset="0"/>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组织专题培训、应用</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完成专题培训和应用（按分批计划）</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每年</a:t>
                      </a: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9</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月</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微软雅黑" pitchFamily="34" charset="-122"/>
                          <a:ea typeface="微软雅黑" pitchFamily="34" charset="-122"/>
                        </a:rPr>
                        <a:t>每年</a:t>
                      </a:r>
                      <a:r>
                        <a:rPr kumimoji="0" lang="en-US" altLang="zh-CN" sz="1100" b="0" i="0" u="none" strike="noStrike" cap="none" normalizeH="0" baseline="0" smtClean="0">
                          <a:ln>
                            <a:noFill/>
                          </a:ln>
                          <a:solidFill>
                            <a:schemeClr val="tx1"/>
                          </a:solidFill>
                          <a:effectLst/>
                          <a:latin typeface="微软雅黑" pitchFamily="34" charset="-122"/>
                          <a:ea typeface="微软雅黑" pitchFamily="34" charset="-122"/>
                        </a:rPr>
                        <a:t>10</a:t>
                      </a:r>
                      <a:r>
                        <a:rPr kumimoji="0" lang="zh-CN" altLang="en-US" sz="1100" b="0" i="0" u="none" strike="noStrike" cap="none" normalizeH="0" baseline="0" smtClean="0">
                          <a:ln>
                            <a:noFill/>
                          </a:ln>
                          <a:solidFill>
                            <a:schemeClr val="tx1"/>
                          </a:solidFill>
                          <a:effectLst/>
                          <a:latin typeface="微软雅黑" pitchFamily="34" charset="-122"/>
                          <a:ea typeface="微软雅黑" pitchFamily="34" charset="-122"/>
                        </a:rPr>
                        <a:t>月</a:t>
                      </a:r>
                      <a:endParaRPr kumimoji="0" lang="en-US" altLang="zh-CN" sz="1100" b="0" i="0" u="none" strike="noStrike" cap="none" normalizeH="0" baseline="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宁跃杰</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24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培训评估、总结</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完成</a:t>
                      </a:r>
                      <a:r>
                        <a:rPr kumimoji="0" lang="zh-CN" altLang="en-US" sz="1100" b="0" i="0" u="none" strike="noStrike" cap="none" normalizeH="0" baseline="0" dirty="0" smtClean="0">
                          <a:ln>
                            <a:noFill/>
                          </a:ln>
                          <a:solidFill>
                            <a:srgbClr val="0000FF"/>
                          </a:solidFill>
                          <a:effectLst/>
                          <a:latin typeface="微软雅黑" pitchFamily="34" charset="-122"/>
                          <a:ea typeface="微软雅黑" pitchFamily="34" charset="-122"/>
                        </a:rPr>
                        <a:t>需求管理方法的</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评估、总结（含岗位新增人员和现有人员持续强化）</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rgbClr val="0000FF"/>
                          </a:solidFill>
                          <a:effectLst/>
                          <a:latin typeface="微软雅黑" pitchFamily="34" charset="-122"/>
                          <a:ea typeface="微软雅黑" pitchFamily="34" charset="-122"/>
                        </a:rPr>
                        <a:t>每年</a:t>
                      </a:r>
                      <a:r>
                        <a:rPr kumimoji="0" lang="en-US" altLang="zh-CN" sz="1100" b="0" i="0" u="none" strike="noStrike" cap="none" normalizeH="0" baseline="0" dirty="0" smtClean="0">
                          <a:ln>
                            <a:noFill/>
                          </a:ln>
                          <a:solidFill>
                            <a:srgbClr val="0000FF"/>
                          </a:solidFill>
                          <a:effectLst/>
                          <a:latin typeface="微软雅黑" pitchFamily="34" charset="-122"/>
                          <a:ea typeface="微软雅黑" pitchFamily="34" charset="-122"/>
                        </a:rPr>
                        <a:t>12</a:t>
                      </a:r>
                      <a:r>
                        <a:rPr kumimoji="0" lang="zh-CN" altLang="en-US" sz="1100" b="0" i="0" u="none" strike="noStrike" cap="none" normalizeH="0" baseline="0" dirty="0" smtClean="0">
                          <a:ln>
                            <a:noFill/>
                          </a:ln>
                          <a:solidFill>
                            <a:srgbClr val="0000FF"/>
                          </a:solidFill>
                          <a:effectLst/>
                          <a:latin typeface="微软雅黑" pitchFamily="34" charset="-122"/>
                          <a:ea typeface="微软雅黑" pitchFamily="34" charset="-122"/>
                        </a:rPr>
                        <a:t>月</a:t>
                      </a:r>
                      <a:endParaRPr kumimoji="0" lang="en-US" altLang="zh-CN" sz="1100" b="0" i="0" u="none" strike="noStrike" cap="none" normalizeH="0" baseline="0" dirty="0" smtClean="0">
                        <a:ln>
                          <a:noFill/>
                        </a:ln>
                        <a:solidFill>
                          <a:srgbClr val="0000FF"/>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每年</a:t>
                      </a: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12</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月</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常青</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田铁</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张宝锋</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243">
                <a:tc vMerge="1">
                  <a:txBody>
                    <a:bodyPr/>
                    <a:lstStyle/>
                    <a:p>
                      <a:pPr marL="0" marR="0" lvl="0" indent="0" algn="ctr" defTabSz="914400" rtl="0" eaLnBrk="1" fontAlgn="ctr" latinLnBrk="0" hangingPunct="1">
                        <a:lnSpc>
                          <a:spcPct val="110000"/>
                        </a:lnSpc>
                        <a:spcBef>
                          <a:spcPct val="1000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ctr" latinLnBrk="0" hangingPunct="0">
                        <a:lnSpc>
                          <a:spcPct val="100000"/>
                        </a:lnSpc>
                        <a:spcBef>
                          <a:spcPct val="0"/>
                        </a:spcBef>
                        <a:spcAft>
                          <a:spcPct val="0"/>
                        </a:spcAft>
                        <a:buClrTx/>
                        <a:buSzTx/>
                        <a:buFont typeface="Wingdings" pitchFamily="2" charset="2"/>
                        <a:buNone/>
                        <a:tabLst/>
                      </a:pPr>
                      <a:endParaRPr kumimoji="0" lang="zh-CN" altLang="en-US" sz="1200" b="0" i="0" u="none" strike="noStrike" cap="none" normalizeH="0" baseline="0" dirty="0" smtClean="0">
                        <a:ln>
                          <a:noFill/>
                        </a:ln>
                        <a:solidFill>
                          <a:srgbClr val="0000FF"/>
                        </a:solidFill>
                        <a:effectLst/>
                        <a:latin typeface="Arial" pitchFamily="34" charset="0"/>
                        <a:ea typeface="宋体"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858838" rtl="0" eaLnBrk="1" fontAlgn="ctr"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认证</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完成</a:t>
                      </a:r>
                      <a:r>
                        <a:rPr kumimoji="0" lang="zh-CN" altLang="en-US" sz="1100" b="0" i="0" u="none" strike="noStrike" cap="none" normalizeH="0" baseline="0" dirty="0" smtClean="0">
                          <a:ln>
                            <a:noFill/>
                          </a:ln>
                          <a:solidFill>
                            <a:srgbClr val="0000FF"/>
                          </a:solidFill>
                          <a:effectLst/>
                          <a:latin typeface="微软雅黑" pitchFamily="34" charset="-122"/>
                          <a:ea typeface="微软雅黑" pitchFamily="34" charset="-122"/>
                        </a:rPr>
                        <a:t>需求管理方法的</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认证（参考任职资格，用实际案例进行举证、查证、查末端）</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defRPr/>
                      </a:pPr>
                      <a:r>
                        <a:rPr kumimoji="0" lang="zh-CN" altLang="en-US" sz="1100" b="0" i="0" u="none" strike="noStrike" cap="none" normalizeH="0" baseline="0" dirty="0" smtClean="0">
                          <a:ln>
                            <a:noFill/>
                          </a:ln>
                          <a:solidFill>
                            <a:srgbClr val="0000FF"/>
                          </a:solidFill>
                          <a:effectLst/>
                          <a:latin typeface="微软雅黑" pitchFamily="34" charset="-122"/>
                          <a:ea typeface="微软雅黑" pitchFamily="34" charset="-122"/>
                        </a:rPr>
                        <a:t>每年</a:t>
                      </a:r>
                      <a:r>
                        <a:rPr kumimoji="0" lang="en-US" altLang="zh-CN" sz="1100" b="0" i="0" u="none" strike="noStrike" cap="none" normalizeH="0" baseline="0" dirty="0" smtClean="0">
                          <a:ln>
                            <a:noFill/>
                          </a:ln>
                          <a:solidFill>
                            <a:srgbClr val="0000FF"/>
                          </a:solidFill>
                          <a:effectLst/>
                          <a:latin typeface="微软雅黑" pitchFamily="34" charset="-122"/>
                          <a:ea typeface="微软雅黑" pitchFamily="34" charset="-122"/>
                        </a:rPr>
                        <a:t>12</a:t>
                      </a:r>
                      <a:r>
                        <a:rPr kumimoji="0" lang="zh-CN" altLang="en-US" sz="1100" b="0" i="0" u="none" strike="noStrike" cap="none" normalizeH="0" baseline="0" dirty="0" smtClean="0">
                          <a:ln>
                            <a:noFill/>
                          </a:ln>
                          <a:solidFill>
                            <a:srgbClr val="0000FF"/>
                          </a:solidFill>
                          <a:effectLst/>
                          <a:latin typeface="微软雅黑" pitchFamily="34" charset="-122"/>
                          <a:ea typeface="微软雅黑" pitchFamily="34" charset="-122"/>
                        </a:rPr>
                        <a:t>月</a:t>
                      </a:r>
                      <a:endParaRPr kumimoji="0" lang="en-US" altLang="zh-CN" sz="1100" b="0" i="0" u="none" strike="noStrike" cap="none" normalizeH="0" baseline="0" dirty="0" smtClean="0">
                        <a:ln>
                          <a:noFill/>
                        </a:ln>
                        <a:solidFill>
                          <a:srgbClr val="0000FF"/>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每年</a:t>
                      </a:r>
                      <a:r>
                        <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rPr>
                        <a:t>12</a:t>
                      </a:r>
                      <a:r>
                        <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rPr>
                        <a:t>月</a:t>
                      </a:r>
                      <a:endParaRPr kumimoji="0" lang="en-US" altLang="zh-CN"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rgbClr val="0000FF"/>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endParaRPr kumimoji="0" lang="zh-CN" altLang="en-US" sz="11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矩形 7"/>
          <p:cNvSpPr/>
          <p:nvPr/>
        </p:nvSpPr>
        <p:spPr bwMode="auto">
          <a:xfrm>
            <a:off x="1095348" y="3929066"/>
            <a:ext cx="857256" cy="500066"/>
          </a:xfrm>
          <a:prstGeom prst="rect">
            <a:avLst/>
          </a:prstGeom>
          <a:noFill/>
          <a:ln w="9525">
            <a:solidFill>
              <a:srgbClr val="FF0000"/>
            </a:solidFill>
            <a:miter lim="800000"/>
            <a:headEnd/>
            <a:tailEnd/>
          </a:ln>
          <a:effectLst>
            <a:prstShdw prst="shdw17" dist="17961" dir="2700000">
              <a:srgbClr val="995C00"/>
            </a:prstShdw>
          </a:effectLst>
        </p:spPr>
        <p:txBody>
          <a:bodyPr wrap="none" rtlCol="0" anchor="ctr"/>
          <a:lstStyle/>
          <a:p>
            <a:pPr algn="ctr"/>
            <a:endParaRPr lang="zh-CN" altLang="en-US"/>
          </a:p>
        </p:txBody>
      </p:sp>
      <p:sp>
        <p:nvSpPr>
          <p:cNvPr id="9" name="矩形 8"/>
          <p:cNvSpPr/>
          <p:nvPr/>
        </p:nvSpPr>
        <p:spPr>
          <a:xfrm>
            <a:off x="3881430" y="6143644"/>
            <a:ext cx="2031325" cy="458908"/>
          </a:xfrm>
          <a:prstGeom prst="rect">
            <a:avLst/>
          </a:prstGeom>
        </p:spPr>
        <p:txBody>
          <a:bodyPr wrap="none">
            <a:spAutoFit/>
          </a:bodyPr>
          <a:lstStyle/>
          <a:p>
            <a:pPr marL="342900" indent="-342900">
              <a:lnSpc>
                <a:spcPct val="150000"/>
              </a:lnSpc>
            </a:pPr>
            <a:r>
              <a:rPr lang="zh-CN" altLang="en-US" b="1" smtClean="0">
                <a:solidFill>
                  <a:srgbClr val="FF0000"/>
                </a:solidFill>
                <a:latin typeface="微软雅黑" pitchFamily="34" charset="-122"/>
                <a:ea typeface="微软雅黑" pitchFamily="34" charset="-122"/>
              </a:rPr>
              <a:t>”剑走偏锋“型？</a:t>
            </a:r>
            <a:endParaRPr lang="en-US" altLang="zh-CN" b="1"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6291796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uild="allAtOnce"/>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7"/>
            <a:ext cx="8536810" cy="3888432"/>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a:t>
            </a:r>
            <a:r>
              <a:rPr lang="zh-CN" altLang="en-US" sz="2200" b="1" kern="0" smtClean="0">
                <a:latin typeface="微软雅黑" pitchFamily="34" charset="-122"/>
                <a:ea typeface="微软雅黑" pitchFamily="34" charset="-122"/>
              </a:rPr>
              <a:t>分析</a:t>
            </a:r>
            <a:r>
              <a:rPr lang="en-US" altLang="zh-CN" sz="2200" b="1" kern="0" smtClean="0">
                <a:latin typeface="微软雅黑" pitchFamily="34" charset="-122"/>
                <a:ea typeface="微软雅黑" pitchFamily="34" charset="-122"/>
              </a:rPr>
              <a:t>2</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55</a:t>
            </a:fld>
            <a:endParaRPr lang="zh-CN" altLang="en-US" dirty="0">
              <a:latin typeface="微软雅黑" pitchFamily="34" charset="-122"/>
              <a:ea typeface="微软雅黑" pitchFamily="34" charset="-122"/>
            </a:endParaRPr>
          </a:p>
        </p:txBody>
      </p:sp>
      <p:graphicFrame>
        <p:nvGraphicFramePr>
          <p:cNvPr id="8" name="Group 95"/>
          <p:cNvGraphicFramePr>
            <a:graphicFrameLocks noGrp="1"/>
          </p:cNvGraphicFramePr>
          <p:nvPr/>
        </p:nvGraphicFramePr>
        <p:xfrm>
          <a:off x="309530" y="1772816"/>
          <a:ext cx="9144065" cy="2594549"/>
        </p:xfrm>
        <a:graphic>
          <a:graphicData uri="http://schemas.openxmlformats.org/drawingml/2006/table">
            <a:tbl>
              <a:tblPr/>
              <a:tblGrid>
                <a:gridCol w="514448"/>
                <a:gridCol w="1161711"/>
                <a:gridCol w="2017444"/>
                <a:gridCol w="1856049"/>
                <a:gridCol w="1129769"/>
                <a:gridCol w="1371862"/>
                <a:gridCol w="726280"/>
                <a:gridCol w="366502"/>
              </a:tblGrid>
              <a:tr h="457200">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rPr>
                        <a:t>序号</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微软雅黑" pitchFamily="34" charset="-122"/>
                          <a:ea typeface="微软雅黑" pitchFamily="34" charset="-122"/>
                        </a:rPr>
                        <a:t>举措名称</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内容</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关键里程碑</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里程碑时间</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开始</a:t>
                      </a:r>
                      <a:r>
                        <a:rPr kumimoji="0" lang="en-US" altLang="zh-CN" sz="1200" b="1"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完成时间</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责任人</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备注</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r>
              <a:tr h="915988">
                <a:tc rowSpan="3">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快速响应新产品开发项目需求，提高工作质量和效率</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完善新产品外购件质量预防机制</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发布新产品质量预防机制并运转</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2014</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年</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4</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月</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itchFamily="34" charset="-122"/>
                          <a:ea typeface="微软雅黑" pitchFamily="34" charset="-122"/>
                        </a:rPr>
                        <a:t>2014.1-2014.4</a:t>
                      </a:r>
                      <a:endPar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rPr>
                        <a:t>申占初</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55675" rtl="0" eaLnBrk="0" fontAlgn="base" latinLnBrk="0" hangingPunct="0">
                        <a:lnSpc>
                          <a:spcPct val="100000"/>
                        </a:lnSpc>
                        <a:spcBef>
                          <a:spcPct val="20000"/>
                        </a:spcBef>
                        <a:spcAft>
                          <a:spcPct val="0"/>
                        </a:spcAft>
                        <a:buClrTx/>
                        <a:buSzTx/>
                        <a:buFontTx/>
                        <a:buNone/>
                        <a:tabLst/>
                      </a:pP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1363">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rPr>
                        <a:t>管理新产品新物料定点定价工作</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人员到位且明确管理模式（工具、方法）</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2014</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年</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4</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月</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微软雅黑" pitchFamily="34" charset="-122"/>
                          <a:ea typeface="微软雅黑" pitchFamily="34" charset="-122"/>
                        </a:rPr>
                        <a:t>2013.11-2014.4</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477838">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微软雅黑" pitchFamily="34" charset="-122"/>
                          <a:ea typeface="微软雅黑" pitchFamily="34" charset="-122"/>
                        </a:rPr>
                        <a:t>充分利用供应商的新技术，支撑产品竞争力提升</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明确管理办法、机制并运转</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2014</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年</a:t>
                      </a: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a:t>
                      </a: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月</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2013.11-2014.2</a:t>
                      </a:r>
                    </a:p>
                  </a:txBody>
                  <a:tcPr marL="90000" marR="90000" marT="46800" marB="468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bl>
          </a:graphicData>
        </a:graphic>
      </p:graphicFrame>
      <p:sp>
        <p:nvSpPr>
          <p:cNvPr id="10" name="矩形 9"/>
          <p:cNvSpPr/>
          <p:nvPr/>
        </p:nvSpPr>
        <p:spPr>
          <a:xfrm>
            <a:off x="3881430" y="4929198"/>
            <a:ext cx="2031325" cy="458908"/>
          </a:xfrm>
          <a:prstGeom prst="rect">
            <a:avLst/>
          </a:prstGeom>
        </p:spPr>
        <p:txBody>
          <a:bodyPr wrap="none">
            <a:spAutoFit/>
          </a:bodyPr>
          <a:lstStyle/>
          <a:p>
            <a:pPr marL="342900" indent="-342900">
              <a:lnSpc>
                <a:spcPct val="150000"/>
              </a:lnSpc>
            </a:pPr>
            <a:r>
              <a:rPr lang="zh-CN" altLang="en-US" b="1" smtClean="0">
                <a:solidFill>
                  <a:srgbClr val="FF0000"/>
                </a:solidFill>
                <a:latin typeface="微软雅黑" pitchFamily="34" charset="-122"/>
                <a:ea typeface="微软雅黑" pitchFamily="34" charset="-122"/>
              </a:rPr>
              <a:t>“强身健体”型？</a:t>
            </a:r>
            <a:endParaRPr lang="en-US" altLang="zh-CN" b="1"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758952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38092" y="785794"/>
            <a:ext cx="9429816" cy="3714776"/>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a:t>
            </a:r>
            <a:r>
              <a:rPr lang="zh-CN" altLang="en-US" sz="2200" b="1" kern="0" smtClean="0">
                <a:latin typeface="微软雅黑" pitchFamily="34" charset="-122"/>
                <a:ea typeface="微软雅黑" pitchFamily="34" charset="-122"/>
              </a:rPr>
              <a:t>分析</a:t>
            </a:r>
            <a:r>
              <a:rPr lang="en-US" altLang="zh-CN" sz="2200" b="1" kern="0" smtClean="0">
                <a:latin typeface="微软雅黑" pitchFamily="34" charset="-122"/>
                <a:ea typeface="微软雅黑" pitchFamily="34" charset="-122"/>
              </a:rPr>
              <a:t>3</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56</a:t>
            </a:fld>
            <a:endParaRPr lang="zh-CN" altLang="en-US" dirty="0">
              <a:latin typeface="微软雅黑" pitchFamily="34" charset="-122"/>
              <a:ea typeface="微软雅黑" pitchFamily="34" charset="-122"/>
            </a:endParaRPr>
          </a:p>
        </p:txBody>
      </p:sp>
      <p:graphicFrame>
        <p:nvGraphicFramePr>
          <p:cNvPr id="10" name="Group 203"/>
          <p:cNvGraphicFramePr>
            <a:graphicFrameLocks noGrp="1"/>
          </p:cNvGraphicFramePr>
          <p:nvPr/>
        </p:nvGraphicFramePr>
        <p:xfrm>
          <a:off x="228600" y="1428736"/>
          <a:ext cx="9448800" cy="5092446"/>
        </p:xfrm>
        <a:graphic>
          <a:graphicData uri="http://schemas.openxmlformats.org/drawingml/2006/table">
            <a:tbl>
              <a:tblPr/>
              <a:tblGrid>
                <a:gridCol w="427038"/>
                <a:gridCol w="792162"/>
                <a:gridCol w="1828800"/>
                <a:gridCol w="3676650"/>
                <a:gridCol w="1000125"/>
                <a:gridCol w="1038225"/>
                <a:gridCol w="685800"/>
              </a:tblGrid>
              <a:tr h="381000">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300" b="1" i="0" u="none" strike="noStrike" cap="none" normalizeH="0" baseline="0" dirty="0" smtClean="0">
                          <a:ln>
                            <a:noFill/>
                          </a:ln>
                          <a:solidFill>
                            <a:schemeClr val="tx1"/>
                          </a:solidFill>
                          <a:effectLst/>
                          <a:latin typeface="宋体" pitchFamily="2" charset="-122"/>
                          <a:ea typeface="宋体" pitchFamily="2" charset="-122"/>
                        </a:rPr>
                        <a:t>序</a:t>
                      </a: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举措名称</a:t>
                      </a: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内容</a:t>
                      </a: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关键里程碑</a:t>
                      </a: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开始时间</a:t>
                      </a: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交付时间</a:t>
                      </a: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300" b="1" i="0" u="none" strike="noStrike" cap="none" normalizeH="0" baseline="0" smtClean="0">
                          <a:ln>
                            <a:noFill/>
                          </a:ln>
                          <a:solidFill>
                            <a:schemeClr val="tx1"/>
                          </a:solidFill>
                          <a:effectLst/>
                          <a:latin typeface="宋体" pitchFamily="2" charset="-122"/>
                          <a:ea typeface="宋体" pitchFamily="2" charset="-122"/>
                        </a:rPr>
                        <a:t>责任人</a:t>
                      </a: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44613">
                <a:tc rowSpan="2">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1</a:t>
                      </a: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71438" marR="0" lvl="0" indent="0" algn="l" defTabSz="955675" rtl="0" eaLnBrk="0" fontAlgn="base" latinLnBrk="0" hangingPunct="0">
                        <a:lnSpc>
                          <a:spcPct val="15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建立以“关键职种课程”带动培训计划达成的运营体系，确保培训支持业务目标实现</a:t>
                      </a: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1438" marR="0" lvl="0" indent="0" algn="l" defTabSz="955675" rtl="0" eaLnBrk="0" fontAlgn="base" latinLnBrk="0" hangingPunct="0">
                        <a:lnSpc>
                          <a:spcPct val="15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用学员收获、效果评估推动持续改善培训体系，打造一支以业务为导向的培训专员队伍；</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1438" marR="0" lvl="0" indent="0" algn="l" defTabSz="955675" rtl="0" eaLnBrk="0" fontAlgn="base" latinLnBrk="0" hangingPunct="0">
                        <a:lnSpc>
                          <a:spcPct val="150000"/>
                        </a:lnSpc>
                        <a:spcBef>
                          <a:spcPct val="2000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、制订培训效果评估检查计划</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955675" rtl="0" eaLnBrk="0" fontAlgn="base" latinLnBrk="0" hangingPunct="0">
                        <a:lnSpc>
                          <a:spcPct val="150000"/>
                        </a:lnSpc>
                        <a:spcBef>
                          <a:spcPct val="2000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、按照计划开展评估检查</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955675" rtl="0" eaLnBrk="0" fontAlgn="base" latinLnBrk="0" hangingPunct="0">
                        <a:lnSpc>
                          <a:spcPct val="150000"/>
                        </a:lnSpc>
                        <a:spcBef>
                          <a:spcPct val="2000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3</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、出具季度培训效果评估报告</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955675" rtl="0" eaLnBrk="0" fontAlgn="base" latinLnBrk="0" hangingPunct="0">
                        <a:lnSpc>
                          <a:spcPct val="150000"/>
                        </a:lnSpc>
                        <a:spcBef>
                          <a:spcPct val="2000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4</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、对出现问题协同体系提出改进建议并追踪落实</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955675" rtl="0" eaLnBrk="0" fontAlgn="base" latinLnBrk="0" hangingPunct="0">
                        <a:lnSpc>
                          <a:spcPct val="150000"/>
                        </a:lnSpc>
                        <a:spcBef>
                          <a:spcPct val="2000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5</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、对现有评估方案提出改进建议并实施</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1438" marR="0" lvl="0" indent="0" algn="l" defTabSz="858838" rtl="0" eaLnBrk="1" fontAlgn="ctr" latinLnBrk="0" hangingPunct="1">
                        <a:lnSpc>
                          <a:spcPct val="15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1</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300" b="0" i="0" u="none" strike="noStrike" cap="none" normalizeH="0" baseline="0" smtClean="0">
                          <a:ln>
                            <a:noFill/>
                          </a:ln>
                          <a:solidFill>
                            <a:schemeClr val="tx1"/>
                          </a:solidFill>
                          <a:effectLst/>
                          <a:latin typeface="宋体" pitchFamily="2" charset="-122"/>
                          <a:ea typeface="宋体" pitchFamily="2" charset="-122"/>
                        </a:rPr>
                        <a:t>2014.02</a:t>
                      </a:r>
                    </a:p>
                    <a:p>
                      <a:pPr marL="71438" marR="0" lvl="0" indent="0" algn="l" defTabSz="858838" rtl="0" eaLnBrk="1" fontAlgn="ctr" latinLnBrk="0" hangingPunct="1">
                        <a:lnSpc>
                          <a:spcPct val="15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2</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300" b="0" i="0" u="none" strike="noStrike" cap="none" normalizeH="0" baseline="0" smtClean="0">
                          <a:ln>
                            <a:noFill/>
                          </a:ln>
                          <a:solidFill>
                            <a:schemeClr val="tx1"/>
                          </a:solidFill>
                          <a:effectLst/>
                          <a:latin typeface="宋体" pitchFamily="2" charset="-122"/>
                          <a:ea typeface="宋体" pitchFamily="2" charset="-122"/>
                        </a:rPr>
                        <a:t>2014.04</a:t>
                      </a:r>
                    </a:p>
                    <a:p>
                      <a:pPr marL="71438" marR="0" lvl="0" indent="0" algn="l" defTabSz="858838" rtl="0" eaLnBrk="1" fontAlgn="ctr" latinLnBrk="0" hangingPunct="1">
                        <a:lnSpc>
                          <a:spcPct val="15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、每季度</a:t>
                      </a:r>
                      <a:endParaRPr kumimoji="0" lang="en-US" altLang="zh-CN" sz="1300" b="0" i="0" u="none" strike="noStrike" cap="none" normalizeH="0" baseline="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ct val="15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4</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、每季度</a:t>
                      </a:r>
                      <a:endParaRPr kumimoji="0" lang="en-US" altLang="zh-CN" sz="1300" b="0" i="0" u="none" strike="noStrike" cap="none" normalizeH="0" baseline="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ct val="15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5</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300" b="0" i="0" u="none" strike="noStrike" cap="none" normalizeH="0" baseline="0" smtClean="0">
                          <a:ln>
                            <a:noFill/>
                          </a:ln>
                          <a:solidFill>
                            <a:schemeClr val="tx1"/>
                          </a:solidFill>
                          <a:effectLst/>
                          <a:latin typeface="宋体" pitchFamily="2" charset="-122"/>
                          <a:ea typeface="宋体" pitchFamily="2" charset="-122"/>
                        </a:rPr>
                        <a:t>2014.12</a:t>
                      </a:r>
                      <a:endParaRPr kumimoji="0" lang="zh-CN" altLang="en-US" sz="1300" b="0" i="0" u="none" strike="noStrike" cap="none" normalizeH="0" baseline="0" smtClean="0">
                        <a:ln>
                          <a:noFill/>
                        </a:ln>
                        <a:solidFill>
                          <a:schemeClr val="tx1"/>
                        </a:solidFill>
                        <a:effectLst/>
                        <a:latin typeface="宋体" pitchFamily="2" charset="-122"/>
                        <a:ea typeface="宋体" pitchFamily="2" charset="-122"/>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1438" marR="0" lvl="0" indent="0" algn="l" defTabSz="858838" rtl="0" eaLnBrk="1" fontAlgn="ctr" latinLnBrk="0" hangingPunct="1">
                        <a:lnSpc>
                          <a:spcPct val="15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1</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300" b="0" i="0" u="none" strike="noStrike" cap="none" normalizeH="0" baseline="0" smtClean="0">
                          <a:ln>
                            <a:noFill/>
                          </a:ln>
                          <a:solidFill>
                            <a:schemeClr val="tx1"/>
                          </a:solidFill>
                          <a:effectLst/>
                          <a:latin typeface="宋体" pitchFamily="2" charset="-122"/>
                          <a:ea typeface="宋体" pitchFamily="2" charset="-122"/>
                        </a:rPr>
                        <a:t>2014.02</a:t>
                      </a:r>
                    </a:p>
                    <a:p>
                      <a:pPr marL="71438" marR="0" lvl="0" indent="0" algn="l" defTabSz="858838" rtl="0" eaLnBrk="1" fontAlgn="ctr" latinLnBrk="0" hangingPunct="1">
                        <a:lnSpc>
                          <a:spcPct val="15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2</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、每月</a:t>
                      </a:r>
                      <a:endParaRPr kumimoji="0" lang="en-US" altLang="zh-CN" sz="1300" b="0" i="0" u="none" strike="noStrike" cap="none" normalizeH="0" baseline="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ct val="15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、每季度</a:t>
                      </a:r>
                      <a:endParaRPr kumimoji="0" lang="en-US" altLang="zh-CN" sz="1300" b="0" i="0" u="none" strike="noStrike" cap="none" normalizeH="0" baseline="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ct val="15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4</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、每季度</a:t>
                      </a:r>
                      <a:endParaRPr kumimoji="0" lang="en-US" altLang="zh-CN" sz="1300" b="0" i="0" u="none" strike="noStrike" cap="none" normalizeH="0" baseline="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ct val="15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5</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300" b="0" i="0" u="none" strike="noStrike" cap="none" normalizeH="0" baseline="0" smtClean="0">
                          <a:ln>
                            <a:noFill/>
                          </a:ln>
                          <a:solidFill>
                            <a:schemeClr val="tx1"/>
                          </a:solidFill>
                          <a:effectLst/>
                          <a:latin typeface="宋体" pitchFamily="2" charset="-122"/>
                          <a:ea typeface="宋体" pitchFamily="2" charset="-122"/>
                        </a:rPr>
                        <a:t>2015.02</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55675" rtl="0" eaLnBrk="0" fontAlgn="base" latinLnBrk="0" hangingPunct="0">
                        <a:lnSpc>
                          <a:spcPct val="100000"/>
                        </a:lnSpc>
                        <a:spcBef>
                          <a:spcPct val="20000"/>
                        </a:spcBef>
                        <a:spcAft>
                          <a:spcPct val="0"/>
                        </a:spcAft>
                        <a:buClrTx/>
                        <a:buSzTx/>
                        <a:buFontTx/>
                        <a:buNone/>
                        <a:tabLst/>
                      </a:pPr>
                      <a:endParaRPr kumimoji="0" lang="zh-CN" altLang="en-US" sz="1300" b="0" i="0" u="none" strike="noStrike" cap="none" normalizeH="0" baseline="0" smtClean="0">
                        <a:ln>
                          <a:noFill/>
                        </a:ln>
                        <a:solidFill>
                          <a:schemeClr val="tx1"/>
                        </a:solidFill>
                        <a:effectLst/>
                        <a:latin typeface="宋体" pitchFamily="2" charset="-122"/>
                        <a:ea typeface="宋体" pitchFamily="2" charset="-122"/>
                      </a:endParaRP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75">
                <a:tc vMerge="1">
                  <a:txBody>
                    <a:bodyPr/>
                    <a:lstStyle/>
                    <a:p>
                      <a:endParaRPr lang="zh-CN" altLang="en-US"/>
                    </a:p>
                  </a:txBody>
                  <a:tcPr/>
                </a:tc>
                <a:tc vMerge="1">
                  <a:txBody>
                    <a:bodyPr/>
                    <a:lstStyle/>
                    <a:p>
                      <a:endParaRPr lang="zh-CN" altLang="en-US"/>
                    </a:p>
                  </a:txBody>
                  <a:tcPr/>
                </a:tc>
                <a:tc>
                  <a:txBody>
                    <a:bodyPr/>
                    <a:lstStyle/>
                    <a:p>
                      <a:pPr marL="71438" marR="0" lvl="0" indent="0" algn="l" defTabSz="955675" rtl="0" eaLnBrk="0" fontAlgn="base" latinLnBrk="0" hangingPunct="0">
                        <a:lnSpc>
                          <a:spcPct val="15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建立完善的培训运营管理体系，用培训结果支持业务达成。</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2" marR="36002" marT="35996" marB="359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、支持产供研销业务战略的培训计划达成</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1.1</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制订培训支持业务战略的方案</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1.2</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各体系培训需求计划制定</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1.3</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各体系培训计划及预算完成情况沟通</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1.4</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培训支持业务战略效果评价</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、完成体系一对一培训支持</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2.1</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完善体系接口人制度</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2.2</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不定期组织体系培训沟通会</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3</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、完成培训运营体系建设</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3.1</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梳理培训流程</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3.2</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建立培训管理信息化平台</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3.3</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完善公司三级培训团队管理机制</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1.1 2013.12</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1.2 201.12</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1.3 </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每季度</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1.4 2014.12</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2.1 2014.01</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2.2 </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不定期</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3.1 2014.06</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3.2 </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已开始</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3.3 </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已开始</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1.1 2014.01</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1.2 2014.04</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1.3 </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每季度</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1.4 2015.02</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2.1 2014.03</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2.2 </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不定期</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3.1 2014.09</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3.2 2015.06</a:t>
                      </a:r>
                    </a:p>
                    <a:p>
                      <a:pPr marL="71438" marR="0" lvl="0" indent="0" algn="l" defTabSz="858838" rtl="0" eaLnBrk="1" fontAlgn="ctr" latinLnBrk="0" hangingPunct="1">
                        <a:lnSpc>
                          <a:spcPts val="2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3.3 2015.12</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11" name="矩形 10"/>
          <p:cNvSpPr/>
          <p:nvPr/>
        </p:nvSpPr>
        <p:spPr>
          <a:xfrm>
            <a:off x="1309662" y="5715016"/>
            <a:ext cx="2031325" cy="458908"/>
          </a:xfrm>
          <a:prstGeom prst="rect">
            <a:avLst/>
          </a:prstGeom>
        </p:spPr>
        <p:txBody>
          <a:bodyPr wrap="none">
            <a:spAutoFit/>
          </a:bodyPr>
          <a:lstStyle/>
          <a:p>
            <a:pPr marL="342900" indent="-342900">
              <a:lnSpc>
                <a:spcPct val="150000"/>
              </a:lnSpc>
            </a:pPr>
            <a:r>
              <a:rPr lang="zh-CN" altLang="en-US" b="1" smtClean="0">
                <a:solidFill>
                  <a:srgbClr val="FF0000"/>
                </a:solidFill>
                <a:latin typeface="微软雅黑" pitchFamily="34" charset="-122"/>
                <a:ea typeface="微软雅黑" pitchFamily="34" charset="-122"/>
              </a:rPr>
              <a:t>”日常工作“型？</a:t>
            </a:r>
            <a:endParaRPr lang="en-US" altLang="zh-CN" b="1"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36666873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38092" y="785794"/>
            <a:ext cx="9429816" cy="3714776"/>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a:t>
            </a:r>
            <a:r>
              <a:rPr lang="zh-CN" altLang="en-US" sz="2200" b="1" kern="0" smtClean="0">
                <a:latin typeface="微软雅黑" pitchFamily="34" charset="-122"/>
                <a:ea typeface="微软雅黑" pitchFamily="34" charset="-122"/>
              </a:rPr>
              <a:t>分析</a:t>
            </a:r>
            <a:r>
              <a:rPr lang="en-US" altLang="zh-CN" sz="2200" b="1" kern="0" smtClean="0">
                <a:latin typeface="微软雅黑" pitchFamily="34" charset="-122"/>
                <a:ea typeface="微软雅黑" pitchFamily="34" charset="-122"/>
              </a:rPr>
              <a:t>4</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57</a:t>
            </a:fld>
            <a:endParaRPr lang="zh-CN" altLang="en-US" dirty="0">
              <a:latin typeface="微软雅黑" pitchFamily="34" charset="-122"/>
              <a:ea typeface="微软雅黑" pitchFamily="34" charset="-122"/>
            </a:endParaRPr>
          </a:p>
        </p:txBody>
      </p:sp>
      <p:graphicFrame>
        <p:nvGraphicFramePr>
          <p:cNvPr id="9" name="Group 64"/>
          <p:cNvGraphicFramePr>
            <a:graphicFrameLocks noGrp="1"/>
          </p:cNvGraphicFramePr>
          <p:nvPr/>
        </p:nvGraphicFramePr>
        <p:xfrm>
          <a:off x="166654" y="2143116"/>
          <a:ext cx="9525000" cy="4562432"/>
        </p:xfrm>
        <a:graphic>
          <a:graphicData uri="http://schemas.openxmlformats.org/drawingml/2006/table">
            <a:tbl>
              <a:tblPr/>
              <a:tblGrid>
                <a:gridCol w="417513"/>
                <a:gridCol w="496887"/>
                <a:gridCol w="990600"/>
                <a:gridCol w="1981200"/>
                <a:gridCol w="2895600"/>
                <a:gridCol w="1066800"/>
                <a:gridCol w="990600"/>
                <a:gridCol w="685800"/>
              </a:tblGrid>
              <a:tr h="490538">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序号</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举措分类</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举措名称</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内容</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关键里程碑</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1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里程碑</a:t>
                      </a:r>
                    </a:p>
                    <a:p>
                      <a:pPr marL="0" marR="0" lvl="0" indent="0" algn="ctr" defTabSz="955675" rtl="0" eaLnBrk="0" fontAlgn="base" latinLnBrk="0" hangingPunct="0">
                        <a:lnSpc>
                          <a:spcPct val="11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时间</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1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开始</a:t>
                      </a:r>
                      <a:r>
                        <a:rPr kumimoji="0" lang="en-US" altLang="zh-CN" sz="1200" b="1" i="0" u="none" strike="noStrike" cap="none" normalizeH="0" baseline="0" smtClean="0">
                          <a:ln>
                            <a:noFill/>
                          </a:ln>
                          <a:solidFill>
                            <a:schemeClr val="tx1"/>
                          </a:solidFill>
                          <a:effectLst/>
                          <a:latin typeface="微软雅黑" pitchFamily="34" charset="-122"/>
                          <a:ea typeface="微软雅黑" pitchFamily="34" charset="-122"/>
                        </a:rPr>
                        <a:t>/</a:t>
                      </a: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完成时间</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微软雅黑" pitchFamily="34" charset="-122"/>
                          <a:ea typeface="微软雅黑" pitchFamily="34" charset="-122"/>
                        </a:rPr>
                        <a:t>责任人</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66CCFF">
                        <a:alpha val="50195"/>
                      </a:srgbClr>
                    </a:solidFill>
                  </a:tcPr>
                </a:tc>
              </a:tr>
              <a:tr h="538163">
                <a:tc rowSpan="6">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新增</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55675" rtl="0" eaLnBrk="0" fontAlgn="base" latinLnBrk="0" hangingPunct="0">
                        <a:lnSpc>
                          <a:spcPct val="12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供应商交付管理</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55675" rtl="0" eaLnBrk="0" fontAlgn="base" latinLnBrk="0" hangingPunct="0">
                        <a:lnSpc>
                          <a:spcPct val="12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供应商交付能力提升，包括供应商计划能力、库存管理能力、应急交付保障能力等；实现供应商交付管理信息化透明化</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0" fontAlgn="base" latinLnBrk="0" hangingPunct="0">
                        <a:lnSpc>
                          <a:spcPct val="12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1</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、对</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年的提升机制回顾总结；</a:t>
                      </a:r>
                      <a:endParaRPr kumimoji="0"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2014</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4</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月</a:t>
                      </a:r>
                      <a:endParaRPr kumimoji="0"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月</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/2015</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8</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月</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闵杰</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6143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858838" rtl="0" eaLnBrk="0" fontAlgn="base" latinLnBrk="0" hangingPunct="0">
                        <a:lnSpc>
                          <a:spcPct val="12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 </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输出</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2014</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年供应商交付优化管理方案及开展计划；</a:t>
                      </a:r>
                      <a:endParaRPr kumimoji="0"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2014</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6</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月</a:t>
                      </a:r>
                    </a:p>
                    <a:p>
                      <a:pPr marL="0" marR="0" lvl="0" indent="0" algn="ctr" defTabSz="955675" rtl="0" eaLnBrk="0" fontAlgn="base" latinLnBrk="0" hangingPunct="0">
                        <a:lnSpc>
                          <a:spcPct val="12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按计划</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4143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858838" rtl="0" eaLnBrk="1" fontAlgn="base" latinLnBrk="0" hangingPunct="1">
                        <a:lnSpc>
                          <a:spcPct val="12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、实现供应商交付管理风险信息透明化；</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2015</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8</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月</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6953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3">
                  <a:txBody>
                    <a:bodyPr/>
                    <a:lstStyle/>
                    <a:p>
                      <a:pPr marL="0" marR="0" lvl="0" indent="0" algn="l" defTabSz="955675" rtl="0" eaLnBrk="0" fontAlgn="base" latinLnBrk="0" hangingPunct="0">
                        <a:lnSpc>
                          <a:spcPct val="12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供应商交付风险识别与管理：包括供应商交付的质量风险、渠道安全风险的识别与管控</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base" latinLnBrk="0" hangingPunct="1">
                        <a:lnSpc>
                          <a:spcPct val="12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1</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zh-CN" altLang="zh-CN" sz="1400" b="0" i="0" u="none" strike="noStrike" cap="none" normalizeH="0" baseline="0" smtClean="0">
                          <a:ln>
                            <a:noFill/>
                          </a:ln>
                          <a:solidFill>
                            <a:schemeClr val="tx1"/>
                          </a:solidFill>
                          <a:effectLst/>
                          <a:latin typeface="宋体" pitchFamily="2" charset="-122"/>
                          <a:ea typeface="宋体" pitchFamily="2" charset="-122"/>
                        </a:rPr>
                        <a:t>识别影响供应商产能及交付的外部影响因素（如：单渠道、质量异常等）；</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2014</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5</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月</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10</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月</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/2015</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月</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闵杰</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6858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858838" rtl="0" eaLnBrk="1" fontAlgn="base" latinLnBrk="0" hangingPunct="1">
                        <a:lnSpc>
                          <a:spcPct val="12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宋体" pitchFamily="2" charset="-122"/>
                          <a:ea typeface="宋体" pitchFamily="2" charset="-122"/>
                        </a:rPr>
                        <a:t>2</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zh-CN" altLang="zh-CN" sz="1400" b="0" i="0" u="none" strike="noStrike" cap="none" normalizeH="0" baseline="0" smtClean="0">
                          <a:ln>
                            <a:noFill/>
                          </a:ln>
                          <a:solidFill>
                            <a:schemeClr val="tx1"/>
                          </a:solidFill>
                          <a:effectLst/>
                          <a:latin typeface="宋体" pitchFamily="2" charset="-122"/>
                          <a:ea typeface="宋体" pitchFamily="2" charset="-122"/>
                        </a:rPr>
                        <a:t>针对各类影响因素</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，结合采购品类策略</a:t>
                      </a:r>
                      <a:r>
                        <a:rPr kumimoji="0" lang="zh-CN" altLang="zh-CN" sz="1400" b="0" i="0" u="none" strike="noStrike" cap="none" normalizeH="0" baseline="0" smtClean="0">
                          <a:ln>
                            <a:noFill/>
                          </a:ln>
                          <a:solidFill>
                            <a:schemeClr val="tx1"/>
                          </a:solidFill>
                          <a:effectLst/>
                          <a:latin typeface="宋体" pitchFamily="2" charset="-122"/>
                          <a:ea typeface="宋体" pitchFamily="2" charset="-122"/>
                        </a:rPr>
                        <a:t>分别制定管控措施和改进计划</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endParaRPr kumimoji="0" lang="en-US" altLang="zh-CN" sz="1400" b="0" i="0" u="none" strike="noStrike" cap="none" normalizeH="0" baseline="0" smtClean="0">
                        <a:ln>
                          <a:noFill/>
                        </a:ln>
                        <a:solidFill>
                          <a:schemeClr val="tx1"/>
                        </a:solidFill>
                        <a:effectLst/>
                        <a:latin typeface="宋体" pitchFamily="2" charset="-122"/>
                        <a:ea typeface="宋体" pitchFamily="2" charset="-122"/>
                      </a:endParaRP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2014</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10</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月</a:t>
                      </a:r>
                    </a:p>
                    <a:p>
                      <a:pPr marL="0" marR="0" lvl="0" indent="0" algn="ctr" defTabSz="955675" rtl="0" eaLnBrk="0" fontAlgn="base" latinLnBrk="0" hangingPunct="0">
                        <a:lnSpc>
                          <a:spcPct val="12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并按计划推进</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6000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858838" rtl="0" eaLnBrk="1" fontAlgn="base" latinLnBrk="0" hangingPunct="1">
                        <a:lnSpc>
                          <a:spcPct val="12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、回顾并总结外部因素影响产能的管控机制；</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2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2015</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年</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3</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月</a:t>
                      </a:r>
                    </a:p>
                  </a:txBody>
                  <a:tcPr marL="36002" marR="36002" marT="35999" marB="35999"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bl>
          </a:graphicData>
        </a:graphic>
      </p:graphicFrame>
      <p:sp>
        <p:nvSpPr>
          <p:cNvPr id="11" name="TextBox 4"/>
          <p:cNvSpPr txBox="1">
            <a:spLocks noChangeArrowheads="1"/>
          </p:cNvSpPr>
          <p:nvPr/>
        </p:nvSpPr>
        <p:spPr bwMode="auto">
          <a:xfrm>
            <a:off x="166654" y="1785926"/>
            <a:ext cx="5029200" cy="336550"/>
          </a:xfrm>
          <a:prstGeom prst="rect">
            <a:avLst/>
          </a:prstGeom>
          <a:noFill/>
          <a:ln w="9525" algn="ctr">
            <a:noFill/>
            <a:miter lim="800000"/>
            <a:headEnd/>
            <a:tailEnd/>
          </a:ln>
        </p:spPr>
        <p:txBody>
          <a:bodyPr>
            <a:spAutoFit/>
          </a:bodyPr>
          <a:lstStyle/>
          <a:p>
            <a:r>
              <a:rPr lang="zh-CN" altLang="en-US" sz="1600" b="1">
                <a:latin typeface="微软雅黑" pitchFamily="34" charset="-122"/>
                <a:ea typeface="微软雅黑" pitchFamily="34" charset="-122"/>
              </a:rPr>
              <a:t>提升百台车外购件影响生产异常台次</a:t>
            </a:r>
            <a:r>
              <a:rPr lang="en-US" altLang="zh-CN" sz="1600" b="1">
                <a:latin typeface="微软雅黑" pitchFamily="34" charset="-122"/>
                <a:ea typeface="微软雅黑" pitchFamily="34" charset="-122"/>
              </a:rPr>
              <a:t>—</a:t>
            </a:r>
            <a:r>
              <a:rPr lang="zh-CN" altLang="en-US" sz="1600" b="1">
                <a:latin typeface="微软雅黑" pitchFamily="34" charset="-122"/>
                <a:ea typeface="微软雅黑" pitchFamily="34" charset="-122"/>
              </a:rPr>
              <a:t>举措 </a:t>
            </a:r>
          </a:p>
        </p:txBody>
      </p:sp>
      <p:sp>
        <p:nvSpPr>
          <p:cNvPr id="12" name="矩形 11"/>
          <p:cNvSpPr/>
          <p:nvPr/>
        </p:nvSpPr>
        <p:spPr>
          <a:xfrm>
            <a:off x="4881562" y="1714488"/>
            <a:ext cx="2492990" cy="369332"/>
          </a:xfrm>
          <a:prstGeom prst="rect">
            <a:avLst/>
          </a:prstGeom>
        </p:spPr>
        <p:txBody>
          <a:bodyPr wrap="none">
            <a:spAutoFit/>
          </a:bodyPr>
          <a:lstStyle/>
          <a:p>
            <a:r>
              <a:rPr lang="zh-CN" altLang="en-US" b="1" smtClean="0">
                <a:solidFill>
                  <a:srgbClr val="FF0000"/>
                </a:solidFill>
                <a:latin typeface="微软雅黑" pitchFamily="34" charset="-122"/>
                <a:ea typeface="微软雅黑" pitchFamily="34" charset="-122"/>
              </a:rPr>
              <a:t>“把大象关冰箱”型？</a:t>
            </a:r>
            <a:endParaRPr lang="zh-CN" altLang="en-US">
              <a:solidFill>
                <a:srgbClr val="FF0000"/>
              </a:solidFill>
            </a:endParaRPr>
          </a:p>
        </p:txBody>
      </p:sp>
    </p:spTree>
    <p:extLst>
      <p:ext uri="{BB962C8B-B14F-4D97-AF65-F5344CB8AC3E}">
        <p14:creationId xmlns:p14="http://schemas.microsoft.com/office/powerpoint/2010/main" xmlns="" val="29157600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38092" y="785794"/>
            <a:ext cx="9429816" cy="3714776"/>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a:t>
            </a:r>
            <a:r>
              <a:rPr lang="zh-CN" altLang="en-US" sz="2200" b="1" kern="0" smtClean="0">
                <a:latin typeface="微软雅黑" pitchFamily="34" charset="-122"/>
                <a:ea typeface="微软雅黑" pitchFamily="34" charset="-122"/>
              </a:rPr>
              <a:t>分析</a:t>
            </a:r>
            <a:r>
              <a:rPr lang="en-US" altLang="zh-CN" sz="2200" b="1" kern="0" smtClean="0">
                <a:latin typeface="微软雅黑" pitchFamily="34" charset="-122"/>
                <a:ea typeface="微软雅黑" pitchFamily="34" charset="-122"/>
              </a:rPr>
              <a:t>5</a:t>
            </a:r>
            <a:endParaRPr lang="en-US" altLang="zh-CN" sz="2200" b="1" kern="0" dirty="0" smtClean="0">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pPr algn="r"/>
            <a:fld id="{93CD91EE-8026-4D3B-B155-7C66DDCAE3A0}" type="slidenum">
              <a:rPr lang="zh-CN" altLang="en-US" smtClean="0">
                <a:latin typeface="微软雅黑" pitchFamily="34" charset="-122"/>
                <a:ea typeface="微软雅黑" pitchFamily="34" charset="-122"/>
              </a:rPr>
              <a:pPr algn="r"/>
              <a:t>58</a:t>
            </a:fld>
            <a:endParaRPr lang="zh-CN" altLang="en-US" dirty="0">
              <a:latin typeface="微软雅黑" pitchFamily="34" charset="-122"/>
              <a:ea typeface="微软雅黑" pitchFamily="34" charset="-122"/>
            </a:endParaRPr>
          </a:p>
        </p:txBody>
      </p:sp>
      <p:graphicFrame>
        <p:nvGraphicFramePr>
          <p:cNvPr id="7" name="表格 6"/>
          <p:cNvGraphicFramePr>
            <a:graphicFrameLocks noGrp="1"/>
          </p:cNvGraphicFramePr>
          <p:nvPr/>
        </p:nvGraphicFramePr>
        <p:xfrm>
          <a:off x="238092" y="2214554"/>
          <a:ext cx="9328150" cy="3676560"/>
        </p:xfrm>
        <a:graphic>
          <a:graphicData uri="http://schemas.openxmlformats.org/drawingml/2006/table">
            <a:tbl>
              <a:tblPr/>
              <a:tblGrid>
                <a:gridCol w="269875"/>
                <a:gridCol w="690563"/>
                <a:gridCol w="2751658"/>
                <a:gridCol w="3599929"/>
                <a:gridCol w="865188"/>
                <a:gridCol w="687387"/>
                <a:gridCol w="463550"/>
              </a:tblGrid>
              <a:tr h="250553">
                <a:tc rowSpan="10">
                  <a:txBody>
                    <a:bodyPr/>
                    <a:lstStyle/>
                    <a:p>
                      <a:pPr marL="0" marR="0" lvl="0" indent="0" algn="ctr" defTabSz="914400" rtl="0" eaLnBrk="1" fontAlgn="ctr" latinLnBrk="0" hangingPunct="1">
                        <a:lnSpc>
                          <a:spcPct val="110000"/>
                        </a:lnSpc>
                        <a:spcBef>
                          <a:spcPct val="1000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宋体" pitchFamily="2" charset="-122"/>
                          <a:ea typeface="宋体" pitchFamily="2" charset="-122"/>
                        </a:rPr>
                        <a:t>5</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0">
                  <a:txBody>
                    <a:bodyPr/>
                    <a:lstStyle/>
                    <a:p>
                      <a:pPr marL="0" marR="0" lvl="0" indent="0" algn="ctr" defTabSz="914400" rtl="0" eaLnBrk="1" fontAlgn="ctr" latinLnBrk="0" hangingPunct="1">
                        <a:lnSpc>
                          <a:spcPct val="110000"/>
                        </a:lnSpc>
                        <a:spcBef>
                          <a:spcPct val="1000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产品领先工程项目</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根据产品覆盖度扫描及性能分析，技术、结构及工艺对标，确定支撑产品领先的技术、结构及工艺类子项目清单</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完成产品竞争力提升报告</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0">
                        <a:lnSpc>
                          <a:spcPct val="100000"/>
                        </a:lnSpc>
                        <a:spcBef>
                          <a:spcPts val="338"/>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2012.7</a:t>
                      </a:r>
                      <a:endParaRPr kumimoji="0" lang="zh-CN"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杨朝霞</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zh-CN" sz="1300" b="0" i="0" u="none" strike="noStrike" cap="none" normalizeH="0" baseline="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553">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完成产品领先工程</a:t>
                      </a:r>
                      <a:r>
                        <a:rPr kumimoji="0" lang="en-US" altLang="zh-CN" sz="1300" b="0" i="0" u="none" strike="noStrike" cap="none" normalizeH="0" baseline="0" smtClean="0">
                          <a:ln>
                            <a:noFill/>
                          </a:ln>
                          <a:solidFill>
                            <a:schemeClr val="tx1"/>
                          </a:solidFill>
                          <a:effectLst/>
                          <a:latin typeface="宋体" pitchFamily="2" charset="-122"/>
                          <a:ea typeface="宋体" pitchFamily="2" charset="-122"/>
                        </a:rPr>
                        <a:t>2012</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年</a:t>
                      </a:r>
                      <a:r>
                        <a:rPr kumimoji="0" lang="en-US" altLang="zh-CN" sz="1300" b="0" i="0" u="none" strike="noStrike" cap="none" normalizeH="0" baseline="0" smtClean="0">
                          <a:ln>
                            <a:noFill/>
                          </a:ln>
                          <a:solidFill>
                            <a:schemeClr val="tx1"/>
                          </a:solidFill>
                          <a:effectLst/>
                          <a:latin typeface="宋体" pitchFamily="2" charset="-122"/>
                          <a:ea typeface="宋体" pitchFamily="2" charset="-122"/>
                        </a:rPr>
                        <a:t>-2015</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年开展子项目的清单</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0">
                        <a:lnSpc>
                          <a:spcPct val="100000"/>
                        </a:lnSpc>
                        <a:spcBef>
                          <a:spcPts val="338"/>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2012.10</a:t>
                      </a:r>
                      <a:endParaRPr kumimoji="0" lang="zh-CN"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张磊</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zh-CN" sz="1300" b="0" i="0" u="none" strike="noStrike" cap="none" normalizeH="0" baseline="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553">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完成</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2013</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年度所计划完成的子项目清单的确定</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0">
                        <a:lnSpc>
                          <a:spcPct val="100000"/>
                        </a:lnSpc>
                        <a:spcBef>
                          <a:spcPts val="338"/>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2013.1</a:t>
                      </a:r>
                      <a:endParaRPr kumimoji="0" lang="zh-CN"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553">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完成</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2014</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年度所计划完成子项目的细分计划（含推广）</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0">
                        <a:lnSpc>
                          <a:spcPct val="100000"/>
                        </a:lnSpc>
                        <a:spcBef>
                          <a:spcPts val="338"/>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2014.1</a:t>
                      </a:r>
                      <a:endParaRPr kumimoji="0" lang="zh-CN"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延续</a:t>
                      </a:r>
                      <a:endParaRPr kumimoji="0" lang="en-US" altLang="zh-CN" sz="1300" b="0" i="0" u="none" strike="noStrike" cap="none" normalizeH="0" baseline="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345">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技术、结构及工艺类子项目过程管控</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完成月度子项目进度跟踪（包括执行情况、风险管控等）</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0">
                        <a:lnSpc>
                          <a:spcPct val="100000"/>
                        </a:lnSpc>
                        <a:spcBef>
                          <a:spcPts val="338"/>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月度</a:t>
                      </a:r>
                      <a:endParaRPr kumimoji="0" lang="zh-CN"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张磊</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延续</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553">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已完成子项目的实效统计</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0">
                        <a:lnSpc>
                          <a:spcPct val="100000"/>
                        </a:lnSpc>
                        <a:spcBef>
                          <a:spcPts val="338"/>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月度</a:t>
                      </a:r>
                      <a:endParaRPr kumimoji="0" lang="zh-CN"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345">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chemeClr val="tx1"/>
                          </a:solidFill>
                          <a:effectLst/>
                          <a:latin typeface="宋体" pitchFamily="2" charset="-122"/>
                          <a:ea typeface="宋体" pitchFamily="2" charset="-122"/>
                        </a:rPr>
                        <a:t>A</a:t>
                      </a:r>
                      <a:r>
                        <a:rPr kumimoji="0" lang="zh-CN" altLang="en-US" sz="1300" b="0" i="0" u="none" strike="noStrike" cap="none" normalizeH="0" baseline="0" smtClean="0">
                          <a:ln>
                            <a:noFill/>
                          </a:ln>
                          <a:solidFill>
                            <a:schemeClr val="tx1"/>
                          </a:solidFill>
                          <a:effectLst/>
                          <a:latin typeface="宋体" pitchFamily="2" charset="-122"/>
                          <a:ea typeface="宋体" pitchFamily="2" charset="-122"/>
                        </a:rPr>
                        <a:t>类项目的汇报</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按</a:t>
                      </a:r>
                      <a:r>
                        <a:rPr kumimoji="0" lang="en-US" altLang="zh-CN" sz="1300" b="0" i="0" u="none" strike="noStrike" cap="none" normalizeH="0" baseline="0" dirty="0" smtClean="0">
                          <a:ln>
                            <a:noFill/>
                          </a:ln>
                          <a:solidFill>
                            <a:schemeClr val="tx1"/>
                          </a:solidFill>
                          <a:effectLst/>
                          <a:latin typeface="宋体" pitchFamily="2" charset="-122"/>
                          <a:ea typeface="宋体" pitchFamily="2" charset="-122"/>
                        </a:rPr>
                        <a:t>A</a:t>
                      </a: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类项目计划</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553">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技术、结构及工艺类完成子项目的应用推广</a:t>
                      </a:r>
                      <a:endParaRPr kumimoji="0" lang="en-US" altLang="zh-CN" sz="1300" b="0" i="0" u="none" strike="noStrike" cap="none" normalizeH="0" baseline="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完成月度已完成项目的清单输出</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月度</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宋体" pitchFamily="2" charset="-122"/>
                          <a:ea typeface="宋体" pitchFamily="2" charset="-122"/>
                        </a:rPr>
                        <a:t>李雅雷</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延续</a:t>
                      </a:r>
                      <a:endParaRPr kumimoji="0" lang="en-US" altLang="zh-CN" sz="13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553">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858838"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向产品经理推介技术的材料（技术、结构类子项目）</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58838"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宋体" pitchFamily="2" charset="-122"/>
                          <a:ea typeface="宋体" pitchFamily="2" charset="-122"/>
                        </a:rPr>
                        <a:t>月度</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0553">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rPr>
                        <a:t>已完成子项目的应用推广情况回顾</a:t>
                      </a: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宋体" pitchFamily="2" charset="-122"/>
                          <a:ea typeface="宋体" pitchFamily="2" charset="-122"/>
                        </a:rPr>
                        <a:t>2014.12</a:t>
                      </a:r>
                      <a:endParaRPr kumimoji="0" lang="zh-CN" altLang="en-US" sz="1200" b="0" i="0" u="none" strike="noStrike" cap="none" normalizeH="0" baseline="0" dirty="0" smtClean="0">
                        <a:ln>
                          <a:noFill/>
                        </a:ln>
                        <a:solidFill>
                          <a:schemeClr val="tx1"/>
                        </a:solidFill>
                        <a:effectLst/>
                        <a:latin typeface="宋体" pitchFamily="2" charset="-122"/>
                        <a:ea typeface="宋体" pitchFamily="2" charset="-122"/>
                      </a:endParaRPr>
                    </a:p>
                  </a:txBody>
                  <a:tcPr marL="36000" marR="36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矩形 7"/>
          <p:cNvSpPr/>
          <p:nvPr/>
        </p:nvSpPr>
        <p:spPr>
          <a:xfrm>
            <a:off x="3309926" y="6072206"/>
            <a:ext cx="2031325" cy="458908"/>
          </a:xfrm>
          <a:prstGeom prst="rect">
            <a:avLst/>
          </a:prstGeom>
        </p:spPr>
        <p:txBody>
          <a:bodyPr wrap="none">
            <a:spAutoFit/>
          </a:bodyPr>
          <a:lstStyle/>
          <a:p>
            <a:pPr marL="342900" indent="-342900">
              <a:lnSpc>
                <a:spcPct val="150000"/>
              </a:lnSpc>
            </a:pPr>
            <a:r>
              <a:rPr lang="zh-CN" altLang="en-US" b="1" smtClean="0">
                <a:solidFill>
                  <a:srgbClr val="FF0000"/>
                </a:solidFill>
                <a:latin typeface="微软雅黑" pitchFamily="34" charset="-122"/>
                <a:ea typeface="微软雅黑" pitchFamily="34" charset="-122"/>
              </a:rPr>
              <a:t>”日常工作“型？</a:t>
            </a:r>
            <a:endParaRPr lang="en-US" altLang="zh-CN" b="1"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7180087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38092" y="785794"/>
            <a:ext cx="9429816" cy="3714776"/>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latin typeface="微软雅黑" pitchFamily="34" charset="-122"/>
                <a:ea typeface="微软雅黑" pitchFamily="34" charset="-122"/>
              </a:rPr>
              <a:t>案例</a:t>
            </a:r>
            <a:r>
              <a:rPr lang="zh-CN" altLang="en-US" sz="2200" b="1" kern="0" smtClean="0">
                <a:latin typeface="微软雅黑" pitchFamily="34" charset="-122"/>
                <a:ea typeface="微软雅黑" pitchFamily="34" charset="-122"/>
              </a:rPr>
              <a:t>分析</a:t>
            </a:r>
            <a:r>
              <a:rPr lang="en-US" altLang="zh-CN" sz="2200" b="1" kern="0" smtClean="0">
                <a:latin typeface="微软雅黑" pitchFamily="34" charset="-122"/>
                <a:ea typeface="微软雅黑" pitchFamily="34" charset="-122"/>
              </a:rPr>
              <a:t>6</a:t>
            </a:r>
            <a:endParaRPr lang="en-US" altLang="zh-CN" sz="2200" b="1" kern="0" dirty="0" smtClean="0">
              <a:latin typeface="微软雅黑" pitchFamily="34" charset="-122"/>
              <a:ea typeface="微软雅黑" pitchFamily="34" charset="-122"/>
            </a:endParaRPr>
          </a:p>
        </p:txBody>
      </p:sp>
      <p:graphicFrame>
        <p:nvGraphicFramePr>
          <p:cNvPr id="5" name="Group 74"/>
          <p:cNvGraphicFramePr>
            <a:graphicFrameLocks noGrp="1"/>
          </p:cNvGraphicFramePr>
          <p:nvPr/>
        </p:nvGraphicFramePr>
        <p:xfrm>
          <a:off x="0" y="1430933"/>
          <a:ext cx="9372600" cy="5427067"/>
        </p:xfrm>
        <a:graphic>
          <a:graphicData uri="http://schemas.openxmlformats.org/drawingml/2006/table">
            <a:tbl>
              <a:tblPr/>
              <a:tblGrid>
                <a:gridCol w="393700"/>
                <a:gridCol w="787400"/>
                <a:gridCol w="3622675"/>
                <a:gridCol w="3151188"/>
                <a:gridCol w="866775"/>
                <a:gridCol w="550862"/>
              </a:tblGrid>
              <a:tr h="0">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Arial" charset="0"/>
                          <a:ea typeface="宋体" pitchFamily="2" charset="-122"/>
                        </a:rPr>
                        <a:t>序号</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举措名称</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内容</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关键里程碑</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交付时间</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Arial" charset="0"/>
                          <a:ea typeface="宋体" pitchFamily="2" charset="-122"/>
                        </a:rPr>
                        <a:t>责任人</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775">
                <a:tc rowSpan="12">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3</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12">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质量标准建设</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rPr>
                        <a:t>1.</a:t>
                      </a:r>
                      <a:r>
                        <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rPr>
                        <a:t>基于属性工程的质量标准建设，结合现有技术专家经验，对产品属性进行展开</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rPr>
                        <a:t>输出基于公司现有经验的属性</a:t>
                      </a:r>
                      <a:r>
                        <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rPr>
                        <a:t>标准清单</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rPr>
                        <a:t>2013-11-16</a:t>
                      </a:r>
                      <a:endPar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12">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杨冰</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225">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rPr>
                        <a:t>2.</a:t>
                      </a:r>
                      <a:r>
                        <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rPr>
                        <a:t>从售前、售后、典型客户收集客户的抱怨点，为后续按照</a:t>
                      </a:r>
                      <a:r>
                        <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rPr>
                        <a:t>QFD</a:t>
                      </a:r>
                      <a:r>
                        <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rPr>
                        <a:t>质量功能展开形成属性</a:t>
                      </a:r>
                      <a:r>
                        <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rPr>
                        <a:t>-</a:t>
                      </a:r>
                      <a:r>
                        <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rPr>
                        <a:t>标准做铺垫</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rPr>
                        <a:t>从售前、售后、典型客户收集并输出目前客户的抱怨点，并对比分析</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rPr>
                        <a:t>2013-11-14</a:t>
                      </a:r>
                      <a:endPar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149225">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rPr>
                        <a:t>3.</a:t>
                      </a:r>
                      <a:r>
                        <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rPr>
                        <a:t>与咨询公司合作，完善项目开展方案</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rPr>
                        <a:t>与咨询公司沟通，完善项目开展思路</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rPr>
                        <a:t>2013-12-30</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r>
              <a:tr h="404813">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rPr>
                        <a:t>4.</a:t>
                      </a:r>
                      <a:r>
                        <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rPr>
                        <a:t>与咨询公司沟通，并寻求合作，完善项目开展方案</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确定合作则招标，签订合作协议；</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cs typeface="Times New Roman" pitchFamily="18" charset="0"/>
                        </a:rPr>
                        <a:t>2014-1-25</a:t>
                      </a:r>
                      <a:endParaRPr kumimoji="0" lang="zh-CN" altLang="en-US" sz="12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109538">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5.</a:t>
                      </a:r>
                      <a:r>
                        <a:rPr kumimoji="0" lang="zh-CN" altLang="en-US" sz="1200" b="0" i="0" u="none" strike="noStrike" cap="none" normalizeH="0" baseline="0" smtClean="0">
                          <a:ln>
                            <a:noFill/>
                          </a:ln>
                          <a:solidFill>
                            <a:schemeClr val="tx1"/>
                          </a:solidFill>
                          <a:effectLst/>
                          <a:latin typeface="Arial" charset="0"/>
                          <a:ea typeface="宋体" pitchFamily="2" charset="-122"/>
                        </a:rPr>
                        <a:t>结合咨询公司制定项目具体工作计划的甘特图</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项目工作计划的甘特图</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2014-2-28</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546100">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6.</a:t>
                      </a:r>
                      <a:r>
                        <a:rPr kumimoji="0" lang="zh-CN" altLang="en-US" sz="1200" b="0" i="0" u="none" strike="noStrike" cap="none" normalizeH="0" baseline="0" smtClean="0">
                          <a:ln>
                            <a:noFill/>
                          </a:ln>
                          <a:solidFill>
                            <a:schemeClr val="tx1"/>
                          </a:solidFill>
                          <a:effectLst/>
                          <a:latin typeface="Arial" charset="0"/>
                          <a:ea typeface="宋体" pitchFamily="2" charset="-122"/>
                        </a:rPr>
                        <a:t>通过质量功能矩阵</a:t>
                      </a:r>
                      <a:r>
                        <a:rPr kumimoji="0" lang="en-US" altLang="zh-CN" sz="1200" b="0" i="0" u="none" strike="noStrike" cap="none" normalizeH="0" baseline="0" smtClean="0">
                          <a:ln>
                            <a:noFill/>
                          </a:ln>
                          <a:solidFill>
                            <a:schemeClr val="tx1"/>
                          </a:solidFill>
                          <a:effectLst/>
                          <a:latin typeface="Arial" charset="0"/>
                          <a:ea typeface="宋体" pitchFamily="2" charset="-122"/>
                        </a:rPr>
                        <a:t>QFD</a:t>
                      </a:r>
                      <a:r>
                        <a:rPr kumimoji="0" lang="zh-CN" altLang="en-US" sz="1200" b="0" i="0" u="none" strike="noStrike" cap="none" normalizeH="0" baseline="0" smtClean="0">
                          <a:ln>
                            <a:noFill/>
                          </a:ln>
                          <a:solidFill>
                            <a:schemeClr val="tx1"/>
                          </a:solidFill>
                          <a:effectLst/>
                          <a:latin typeface="Arial" charset="0"/>
                          <a:ea typeface="宋体" pitchFamily="2" charset="-122"/>
                        </a:rPr>
                        <a:t>对接属性，基于现有的性能、结构，形成以客运</a:t>
                      </a:r>
                      <a:r>
                        <a:rPr kumimoji="0" lang="en-US" altLang="zh-CN" sz="1200" b="0" i="0" u="none" strike="noStrike" cap="none" normalizeH="0" baseline="0" smtClean="0">
                          <a:ln>
                            <a:noFill/>
                          </a:ln>
                          <a:solidFill>
                            <a:schemeClr val="tx1"/>
                          </a:solidFill>
                          <a:effectLst/>
                          <a:latin typeface="Arial" charset="0"/>
                          <a:ea typeface="宋体" pitchFamily="2" charset="-122"/>
                        </a:rPr>
                        <a:t>12m</a:t>
                      </a:r>
                      <a:r>
                        <a:rPr kumimoji="0" lang="zh-CN" altLang="en-US" sz="1200" b="0" i="0" u="none" strike="noStrike" cap="none" normalizeH="0" baseline="0" smtClean="0">
                          <a:ln>
                            <a:noFill/>
                          </a:ln>
                          <a:solidFill>
                            <a:schemeClr val="tx1"/>
                          </a:solidFill>
                          <a:effectLst/>
                          <a:latin typeface="Arial" charset="0"/>
                          <a:ea typeface="宋体" pitchFamily="2" charset="-122"/>
                        </a:rPr>
                        <a:t>后置车型为载体的属性功能结构清单，并对能够制定标准限值的同步制定标准限值</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输出基于功能展开的产品属性性能清单</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2014-7-30</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92125">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7.</a:t>
                      </a:r>
                      <a:r>
                        <a:rPr kumimoji="0" lang="zh-CN" altLang="en-US" sz="1200" b="0" i="0" u="none" strike="noStrike" cap="none" normalizeH="0" baseline="0" smtClean="0">
                          <a:ln>
                            <a:noFill/>
                          </a:ln>
                          <a:solidFill>
                            <a:schemeClr val="tx1"/>
                          </a:solidFill>
                          <a:effectLst/>
                          <a:latin typeface="Arial" charset="0"/>
                          <a:ea typeface="宋体" pitchFamily="2" charset="-122"/>
                        </a:rPr>
                        <a:t>针对不能够制定标准限值的属性项目，通过</a:t>
                      </a:r>
                      <a:r>
                        <a:rPr kumimoji="0" lang="en-US" altLang="zh-CN" sz="1200" b="0" i="0" u="none" strike="noStrike" cap="none" normalizeH="0" baseline="0" smtClean="0">
                          <a:ln>
                            <a:noFill/>
                          </a:ln>
                          <a:solidFill>
                            <a:schemeClr val="tx1"/>
                          </a:solidFill>
                          <a:effectLst/>
                          <a:latin typeface="Arial" charset="0"/>
                          <a:ea typeface="宋体" pitchFamily="2" charset="-122"/>
                        </a:rPr>
                        <a:t>VOC</a:t>
                      </a:r>
                      <a:r>
                        <a:rPr kumimoji="0" lang="zh-CN" altLang="en-US" sz="1200" b="0" i="0" u="none" strike="noStrike" cap="none" normalizeH="0" baseline="0" smtClean="0">
                          <a:ln>
                            <a:noFill/>
                          </a:ln>
                          <a:solidFill>
                            <a:schemeClr val="tx1"/>
                          </a:solidFill>
                          <a:effectLst/>
                          <a:latin typeface="Arial" charset="0"/>
                          <a:ea typeface="宋体" pitchFamily="2" charset="-122"/>
                        </a:rPr>
                        <a:t>针对性获取客户需求，并获取的客户需求进行分析</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输出需求分析清单</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2014-9-20</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539750">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8.</a:t>
                      </a:r>
                      <a:r>
                        <a:rPr kumimoji="0" lang="zh-CN" altLang="en-US" sz="1200" b="0" i="0" u="none" strike="noStrike" cap="none" normalizeH="0" baseline="0" smtClean="0">
                          <a:ln>
                            <a:noFill/>
                          </a:ln>
                          <a:solidFill>
                            <a:schemeClr val="tx1"/>
                          </a:solidFill>
                          <a:effectLst/>
                          <a:latin typeface="Arial" charset="0"/>
                          <a:ea typeface="宋体" pitchFamily="2" charset="-122"/>
                        </a:rPr>
                        <a:t>以客运</a:t>
                      </a:r>
                      <a:r>
                        <a:rPr kumimoji="0" lang="en-US" altLang="zh-CN" sz="1200" b="0" i="0" u="none" strike="noStrike" cap="none" normalizeH="0" baseline="0" smtClean="0">
                          <a:ln>
                            <a:noFill/>
                          </a:ln>
                          <a:solidFill>
                            <a:schemeClr val="tx1"/>
                          </a:solidFill>
                          <a:effectLst/>
                          <a:latin typeface="Arial" charset="0"/>
                          <a:ea typeface="宋体" pitchFamily="2" charset="-122"/>
                        </a:rPr>
                        <a:t>12m</a:t>
                      </a:r>
                      <a:r>
                        <a:rPr kumimoji="0" lang="zh-CN" altLang="en-US" sz="1200" b="0" i="0" u="none" strike="noStrike" cap="none" normalizeH="0" baseline="0" smtClean="0">
                          <a:ln>
                            <a:noFill/>
                          </a:ln>
                          <a:solidFill>
                            <a:schemeClr val="tx1"/>
                          </a:solidFill>
                          <a:effectLst/>
                          <a:latin typeface="Arial" charset="0"/>
                          <a:ea typeface="宋体" pitchFamily="2" charset="-122"/>
                        </a:rPr>
                        <a:t>后置车型为载体，根据分析结果完善基于功能展开的产品属性性能清单及标准限值</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输出完善后的产品属性性能清单</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2014-9-30</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14325">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9.</a:t>
                      </a:r>
                      <a:r>
                        <a:rPr kumimoji="0" lang="zh-CN" altLang="en-US" sz="1200" b="0" i="0" u="none" strike="noStrike" cap="none" normalizeH="0" baseline="0" smtClean="0">
                          <a:ln>
                            <a:noFill/>
                          </a:ln>
                          <a:solidFill>
                            <a:schemeClr val="tx1"/>
                          </a:solidFill>
                          <a:effectLst/>
                          <a:latin typeface="Arial" charset="0"/>
                          <a:ea typeface="宋体" pitchFamily="2" charset="-122"/>
                        </a:rPr>
                        <a:t>输出细分客运市场基于属性整车产品标准</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Arial" charset="0"/>
                          <a:ea typeface="宋体" pitchFamily="2" charset="-122"/>
                        </a:rPr>
                        <a:t>输出旅游、客运市场整车产品质量标准</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2014-12-30</a:t>
                      </a:r>
                      <a:endParaRPr kumimoji="0" lang="zh-CN" altLang="en-US" sz="1200" b="0" i="0" u="none" strike="noStrike" cap="none" normalizeH="0" baseline="0" dirty="0" smtClean="0">
                        <a:ln>
                          <a:noFill/>
                        </a:ln>
                        <a:solidFill>
                          <a:schemeClr val="tx1"/>
                        </a:solidFill>
                        <a:effectLst/>
                        <a:latin typeface="Arial" charset="0"/>
                        <a:ea typeface="宋体" pitchFamily="2" charset="-122"/>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276225">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10.</a:t>
                      </a:r>
                      <a:r>
                        <a:rPr kumimoji="0" lang="zh-CN" altLang="en-US" sz="1200" b="0" i="0" u="none" strike="noStrike" cap="none" normalizeH="0" baseline="0" smtClean="0">
                          <a:ln>
                            <a:noFill/>
                          </a:ln>
                          <a:solidFill>
                            <a:schemeClr val="tx1"/>
                          </a:solidFill>
                          <a:effectLst/>
                          <a:latin typeface="Arial" charset="0"/>
                          <a:ea typeface="宋体" pitchFamily="2" charset="-122"/>
                        </a:rPr>
                        <a:t>在客运细分市场的基础上完成质量规划目标的编制</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输出质量规划目标</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2014-11-20</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252413">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11.</a:t>
                      </a:r>
                      <a:r>
                        <a:rPr kumimoji="0" lang="zh-CN" altLang="en-US" sz="1200" b="0" i="0" u="none" strike="noStrike" cap="none" normalizeH="0" baseline="0" smtClean="0">
                          <a:ln>
                            <a:noFill/>
                          </a:ln>
                          <a:solidFill>
                            <a:schemeClr val="tx1"/>
                          </a:solidFill>
                          <a:effectLst/>
                          <a:latin typeface="Arial" charset="0"/>
                          <a:ea typeface="宋体" pitchFamily="2" charset="-122"/>
                        </a:rPr>
                        <a:t>输出以用户需求驱动的整车产品标准完善机制</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建立整车产品质量标准完善机制</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2014-11-30</a:t>
                      </a:r>
                      <a:endParaRPr kumimoji="0" lang="zh-CN" altLang="en-US" sz="1200" b="0" i="0" u="none" strike="noStrike" cap="none" normalizeH="0" baseline="0" smtClean="0">
                        <a:ln>
                          <a:noFill/>
                        </a:ln>
                        <a:solidFill>
                          <a:schemeClr val="tx1"/>
                        </a:solidFill>
                        <a:effectLst/>
                        <a:latin typeface="Arial" charset="0"/>
                        <a:ea typeface="宋体" pitchFamily="2" charset="-122"/>
                      </a:endParaRP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539750">
                <a:tc vMerge="1">
                  <a:txBody>
                    <a:bodyPr/>
                    <a:lstStyle/>
                    <a:p>
                      <a:endParaRPr lang="zh-CN" altLang="en-US"/>
                    </a:p>
                  </a:txBody>
                  <a:tcPr/>
                </a:tc>
                <a:tc vMerge="1">
                  <a:txBody>
                    <a:bodyPr/>
                    <a:lstStyle/>
                    <a:p>
                      <a:endParaRPr lang="zh-CN" altLang="en-US"/>
                    </a:p>
                  </a:txBody>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Arial" charset="0"/>
                          <a:ea typeface="宋体" pitchFamily="2" charset="-122"/>
                        </a:rPr>
                        <a:t>12.</a:t>
                      </a:r>
                      <a:r>
                        <a:rPr kumimoji="0" lang="zh-CN" altLang="en-US" sz="1200" b="0" i="0" u="none" strike="noStrike" cap="none" normalizeH="0" baseline="0" smtClean="0">
                          <a:ln>
                            <a:noFill/>
                          </a:ln>
                          <a:solidFill>
                            <a:schemeClr val="tx1"/>
                          </a:solidFill>
                          <a:effectLst/>
                          <a:latin typeface="Arial" charset="0"/>
                          <a:ea typeface="宋体" pitchFamily="2" charset="-122"/>
                        </a:rPr>
                        <a:t>通过客运市场产品标准制定的路径，展开其他不同细分市场的整车产品标准制定</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5675" rtl="0" eaLnBrk="0" fontAlgn="base" latinLnBrk="0" hangingPunct="0">
                        <a:lnSpc>
                          <a:spcPct val="100000"/>
                        </a:lnSpc>
                        <a:spcBef>
                          <a:spcPct val="2000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Arial" charset="0"/>
                          <a:ea typeface="宋体" pitchFamily="2" charset="-122"/>
                        </a:rPr>
                        <a:t>输出其他细分市场产品标准</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5675" rtl="0" eaLnBrk="0" fontAlgn="base" latinLnBrk="0" hangingPunct="0">
                        <a:lnSpc>
                          <a:spcPct val="100000"/>
                        </a:lnSpc>
                        <a:spcBef>
                          <a:spcPct val="2000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2015-12-30</a:t>
                      </a:r>
                    </a:p>
                  </a:txBody>
                  <a:tcPr marL="36002" marR="36002" marT="35999" marB="359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6" name="矩形 5"/>
          <p:cNvSpPr/>
          <p:nvPr/>
        </p:nvSpPr>
        <p:spPr>
          <a:xfrm>
            <a:off x="7524768" y="785794"/>
            <a:ext cx="2031325" cy="458908"/>
          </a:xfrm>
          <a:prstGeom prst="rect">
            <a:avLst/>
          </a:prstGeom>
        </p:spPr>
        <p:txBody>
          <a:bodyPr wrap="none">
            <a:spAutoFit/>
          </a:bodyPr>
          <a:lstStyle/>
          <a:p>
            <a:pPr marL="342900" indent="-342900">
              <a:lnSpc>
                <a:spcPct val="150000"/>
              </a:lnSpc>
            </a:pPr>
            <a:r>
              <a:rPr lang="zh-CN" altLang="en-US" b="1" smtClean="0">
                <a:solidFill>
                  <a:srgbClr val="FF0000"/>
                </a:solidFill>
                <a:latin typeface="微软雅黑" pitchFamily="34" charset="-122"/>
                <a:ea typeface="微软雅黑" pitchFamily="34" charset="-122"/>
              </a:rPr>
              <a:t>”事无巨细“型？</a:t>
            </a:r>
            <a:endParaRPr lang="en-US" altLang="zh-CN" b="1"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2023471980"/>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6</a:t>
            </a:fld>
            <a:endParaRPr lang="zh-CN" altLang="en-US" dirty="0">
              <a:latin typeface="微软雅黑" pitchFamily="34" charset="-122"/>
              <a:ea typeface="微软雅黑" pitchFamily="34" charset="-122"/>
            </a:endParaRPr>
          </a:p>
        </p:txBody>
      </p:sp>
      <p:sp>
        <p:nvSpPr>
          <p:cNvPr id="4" name="TextBox 3"/>
          <p:cNvSpPr txBox="1"/>
          <p:nvPr/>
        </p:nvSpPr>
        <p:spPr>
          <a:xfrm>
            <a:off x="309530" y="142852"/>
            <a:ext cx="3775393" cy="523220"/>
          </a:xfrm>
          <a:prstGeom prst="rect">
            <a:avLst/>
          </a:prstGeom>
          <a:noFill/>
        </p:spPr>
        <p:txBody>
          <a:bodyPr wrap="none" rtlCol="0">
            <a:spAutoFit/>
          </a:bodyPr>
          <a:lstStyle/>
          <a:p>
            <a:r>
              <a:rPr lang="zh-CN" altLang="en-US" sz="2800" dirty="0" smtClean="0">
                <a:latin typeface="微软雅黑" pitchFamily="34" charset="-122"/>
                <a:ea typeface="微软雅黑" pitchFamily="34" charset="-122"/>
              </a:rPr>
              <a:t>战略理论的流派与观点</a:t>
            </a:r>
            <a:endParaRPr lang="zh-CN" altLang="en-US" sz="2800" dirty="0">
              <a:latin typeface="微软雅黑" pitchFamily="34" charset="-122"/>
              <a:ea typeface="微软雅黑" pitchFamily="34" charset="-122"/>
            </a:endParaRPr>
          </a:p>
        </p:txBody>
      </p:sp>
      <p:sp>
        <p:nvSpPr>
          <p:cNvPr id="5" name="矩形 4"/>
          <p:cNvSpPr/>
          <p:nvPr/>
        </p:nvSpPr>
        <p:spPr>
          <a:xfrm>
            <a:off x="595282" y="1142984"/>
            <a:ext cx="2236510" cy="400110"/>
          </a:xfrm>
          <a:prstGeom prst="rect">
            <a:avLst/>
          </a:prstGeom>
        </p:spPr>
        <p:txBody>
          <a:bodyPr wrap="none">
            <a:spAutoFit/>
          </a:bodyPr>
          <a:lstStyle/>
          <a:p>
            <a:r>
              <a:rPr lang="zh-CN" altLang="en-US" sz="2000" b="1" dirty="0" smtClean="0"/>
              <a:t>竞争战略理论阶段</a:t>
            </a:r>
            <a:endParaRPr lang="zh-CN" altLang="en-US" sz="2000" b="1" dirty="0"/>
          </a:p>
        </p:txBody>
      </p:sp>
      <p:sp>
        <p:nvSpPr>
          <p:cNvPr id="9" name="矩形 8"/>
          <p:cNvSpPr/>
          <p:nvPr/>
        </p:nvSpPr>
        <p:spPr>
          <a:xfrm>
            <a:off x="1023911" y="1643050"/>
            <a:ext cx="8501122" cy="1938992"/>
          </a:xfrm>
          <a:prstGeom prst="rect">
            <a:avLst/>
          </a:prstGeom>
        </p:spPr>
        <p:txBody>
          <a:bodyPr wrap="square">
            <a:spAutoFit/>
          </a:bodyPr>
          <a:lstStyle/>
          <a:p>
            <a:r>
              <a:rPr lang="zh-CN" altLang="en-US" sz="2400" dirty="0" smtClean="0">
                <a:latin typeface="+mn-ea"/>
              </a:rPr>
              <a:t>行业结构学派：将产业组织理论应用于企业竞争战略的研究。</a:t>
            </a:r>
            <a:endParaRPr lang="en-US" altLang="zh-CN" sz="2400" dirty="0" smtClean="0">
              <a:latin typeface="+mn-ea"/>
            </a:endParaRPr>
          </a:p>
          <a:p>
            <a:r>
              <a:rPr lang="zh-CN" altLang="en-US" sz="2400" dirty="0" smtClean="0">
                <a:latin typeface="+mn-ea"/>
              </a:rPr>
              <a:t>核心能力学派：核心能力、核心产品和最终产品</a:t>
            </a:r>
            <a:endParaRPr lang="en-US" altLang="zh-CN" sz="2400" dirty="0" smtClean="0">
              <a:latin typeface="+mn-ea"/>
            </a:endParaRPr>
          </a:p>
          <a:p>
            <a:r>
              <a:rPr lang="zh-CN" altLang="en-US" sz="2400" dirty="0" smtClean="0">
                <a:latin typeface="+mn-ea"/>
              </a:rPr>
              <a:t>战略资源学派：企业战略的主要内容是培育企业独特的战略资源，以及最大限度地优化配置这种战略资源的能力。</a:t>
            </a:r>
            <a:endParaRPr lang="en-US" altLang="zh-CN" sz="2400" dirty="0" smtClean="0">
              <a:latin typeface="+mn-ea"/>
            </a:endParaRPr>
          </a:p>
          <a:p>
            <a:endParaRPr lang="zh-CN" altLang="en-US" sz="2400" dirty="0">
              <a:latin typeface="+mn-ea"/>
            </a:endParaRPr>
          </a:p>
        </p:txBody>
      </p:sp>
    </p:spTree>
    <p:extLst>
      <p:ext uri="{BB962C8B-B14F-4D97-AF65-F5344CB8AC3E}">
        <p14:creationId xmlns:p14="http://schemas.microsoft.com/office/powerpoint/2010/main" xmlns="" val="85916239"/>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16496" y="1052737"/>
            <a:ext cx="8536810" cy="3888432"/>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价值观：</a:t>
            </a:r>
            <a:endParaRPr lang="en-US" altLang="zh-CN" sz="2200"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60</a:t>
            </a:fld>
            <a:endParaRPr lang="zh-CN" altLang="en-US" dirty="0">
              <a:solidFill>
                <a:srgbClr val="000000"/>
              </a:solidFill>
              <a:latin typeface="微软雅黑" pitchFamily="34" charset="-122"/>
              <a:ea typeface="微软雅黑" pitchFamily="34" charset="-122"/>
            </a:endParaRPr>
          </a:p>
        </p:txBody>
      </p:sp>
      <p:sp>
        <p:nvSpPr>
          <p:cNvPr id="30" name="TextBox 29"/>
          <p:cNvSpPr txBox="1"/>
          <p:nvPr/>
        </p:nvSpPr>
        <p:spPr>
          <a:xfrm>
            <a:off x="809596" y="3571876"/>
            <a:ext cx="8352928" cy="2585323"/>
          </a:xfrm>
          <a:prstGeom prst="rect">
            <a:avLst/>
          </a:prstGeom>
          <a:noFill/>
        </p:spPr>
        <p:txBody>
          <a:bodyPr wrap="square" rtlCol="0">
            <a:spAutoFit/>
          </a:bodyPr>
          <a:lstStyle/>
          <a:p>
            <a:pPr>
              <a:lnSpc>
                <a:spcPct val="150000"/>
              </a:lnSpc>
            </a:pPr>
            <a:r>
              <a:rPr lang="zh-CN" altLang="en-US" dirty="0" smtClean="0">
                <a:solidFill>
                  <a:srgbClr val="000000"/>
                </a:solidFill>
                <a:latin typeface="微软雅黑" pitchFamily="34" charset="-122"/>
                <a:ea typeface="微软雅黑" pitchFamily="34" charset="-122"/>
              </a:rPr>
              <a:t>联想：</a:t>
            </a:r>
            <a:r>
              <a:rPr lang="zh-CN" altLang="en-US" dirty="0" smtClean="0">
                <a:solidFill>
                  <a:srgbClr val="000000"/>
                </a:solidFill>
              </a:rPr>
              <a:t>成就客户、创业创新、精准求实、诚信正直</a:t>
            </a:r>
            <a:endParaRPr lang="en-US" altLang="zh-CN" dirty="0" smtClean="0">
              <a:solidFill>
                <a:srgbClr val="000000"/>
              </a:solidFill>
            </a:endParaRPr>
          </a:p>
          <a:p>
            <a:pPr>
              <a:lnSpc>
                <a:spcPct val="150000"/>
              </a:lnSpc>
            </a:pPr>
            <a:r>
              <a:rPr lang="zh-CN" altLang="en-US" dirty="0" smtClean="0">
                <a:solidFill>
                  <a:srgbClr val="000000"/>
                </a:solidFill>
                <a:latin typeface="微软雅黑" pitchFamily="34" charset="-122"/>
                <a:ea typeface="微软雅黑" pitchFamily="34" charset="-122"/>
              </a:rPr>
              <a:t>迪斯尼：</a:t>
            </a:r>
            <a:r>
              <a:rPr lang="zh-CN" altLang="en-US" dirty="0" smtClean="0">
                <a:solidFill>
                  <a:srgbClr val="000000"/>
                </a:solidFill>
              </a:rPr>
              <a:t>极为注重一致性和细节刻画；通过创造性、梦幻和大胆的想象不断取得进步；严格控制、努力保持迪斯尼“魔力”的形象</a:t>
            </a:r>
            <a:endParaRPr lang="en-US" altLang="zh-CN" dirty="0" smtClean="0">
              <a:solidFill>
                <a:srgbClr val="000000"/>
              </a:solidFill>
            </a:endParaRPr>
          </a:p>
          <a:p>
            <a:pPr>
              <a:lnSpc>
                <a:spcPct val="150000"/>
              </a:lnSpc>
            </a:pPr>
            <a:r>
              <a:rPr lang="en-US" altLang="zh-CN" dirty="0" smtClean="0">
                <a:solidFill>
                  <a:srgbClr val="000000"/>
                </a:solidFill>
              </a:rPr>
              <a:t>IBM</a:t>
            </a:r>
            <a:r>
              <a:rPr lang="zh-CN" altLang="en-US" dirty="0" smtClean="0">
                <a:solidFill>
                  <a:srgbClr val="000000"/>
                </a:solidFill>
              </a:rPr>
              <a:t>：成就客户、创新为要、诚信负责</a:t>
            </a:r>
            <a:endParaRPr lang="en-US" altLang="zh-CN" dirty="0" smtClean="0">
              <a:solidFill>
                <a:srgbClr val="000000"/>
              </a:solidFill>
            </a:endParaRPr>
          </a:p>
          <a:p>
            <a:pPr>
              <a:lnSpc>
                <a:spcPct val="150000"/>
              </a:lnSpc>
            </a:pPr>
            <a:r>
              <a:rPr lang="en-US" altLang="zh-CN" b="1" dirty="0" smtClean="0">
                <a:solidFill>
                  <a:srgbClr val="000000"/>
                </a:solidFill>
              </a:rPr>
              <a:t>Google: </a:t>
            </a:r>
            <a:r>
              <a:rPr lang="zh-CN" altLang="en-US" dirty="0" smtClean="0">
                <a:solidFill>
                  <a:srgbClr val="000000"/>
                </a:solidFill>
              </a:rPr>
              <a:t>永不作恶（</a:t>
            </a:r>
            <a:r>
              <a:rPr lang="en-US" altLang="zh-CN" dirty="0" smtClean="0">
                <a:solidFill>
                  <a:srgbClr val="000000"/>
                </a:solidFill>
              </a:rPr>
              <a:t>don't do evil</a:t>
            </a:r>
            <a:r>
              <a:rPr lang="zh-CN" altLang="en-US" dirty="0" smtClean="0">
                <a:solidFill>
                  <a:srgbClr val="000000"/>
                </a:solidFill>
              </a:rPr>
              <a:t>）</a:t>
            </a:r>
            <a:endParaRPr lang="en-US" altLang="zh-CN" dirty="0" smtClean="0">
              <a:solidFill>
                <a:srgbClr val="000000"/>
              </a:solidFill>
            </a:endParaRPr>
          </a:p>
          <a:p>
            <a:pPr>
              <a:lnSpc>
                <a:spcPct val="150000"/>
              </a:lnSpc>
            </a:pPr>
            <a:r>
              <a:rPr lang="zh-CN" altLang="en-US" dirty="0" smtClean="0">
                <a:solidFill>
                  <a:srgbClr val="000000"/>
                </a:solidFill>
              </a:rPr>
              <a:t>宇通的价值观：崇德、 鼎鑫、协同</a:t>
            </a:r>
          </a:p>
        </p:txBody>
      </p:sp>
      <p:sp>
        <p:nvSpPr>
          <p:cNvPr id="6" name="矩形 5"/>
          <p:cNvSpPr/>
          <p:nvPr/>
        </p:nvSpPr>
        <p:spPr>
          <a:xfrm>
            <a:off x="1095348" y="1857364"/>
            <a:ext cx="7215238" cy="1274195"/>
          </a:xfrm>
          <a:prstGeom prst="rect">
            <a:avLst/>
          </a:prstGeom>
        </p:spPr>
        <p:txBody>
          <a:bodyPr wrap="square">
            <a:spAutoFit/>
          </a:bodyPr>
          <a:lstStyle/>
          <a:p>
            <a:pPr marL="457200" indent="-457200" eaLnBrk="0" hangingPunct="0">
              <a:lnSpc>
                <a:spcPct val="150000"/>
              </a:lnSpc>
              <a:spcBef>
                <a:spcPct val="20000"/>
              </a:spcBef>
              <a:buFont typeface="Arial" pitchFamily="34" charset="0"/>
              <a:buChar char="•"/>
              <a:defRPr/>
            </a:pPr>
            <a:r>
              <a:rPr lang="zh-CN" altLang="en-US" sz="2400" kern="0" dirty="0" smtClean="0">
                <a:solidFill>
                  <a:srgbClr val="000000"/>
                </a:solidFill>
                <a:latin typeface="微软雅黑" pitchFamily="34" charset="-122"/>
                <a:ea typeface="微软雅黑" pitchFamily="34" charset="-122"/>
              </a:rPr>
              <a:t>是企业的努力方向、行为标准和行事底线</a:t>
            </a:r>
            <a:endParaRPr lang="en-US" altLang="zh-CN" sz="2400" kern="0" dirty="0" smtClean="0">
              <a:solidFill>
                <a:srgbClr val="000000"/>
              </a:solidFill>
              <a:latin typeface="微软雅黑" pitchFamily="34" charset="-122"/>
              <a:ea typeface="微软雅黑" pitchFamily="34" charset="-122"/>
            </a:endParaRPr>
          </a:p>
          <a:p>
            <a:pPr marL="457200" indent="-457200" eaLnBrk="0" hangingPunct="0">
              <a:lnSpc>
                <a:spcPct val="150000"/>
              </a:lnSpc>
              <a:spcBef>
                <a:spcPct val="20000"/>
              </a:spcBef>
              <a:buFont typeface="Arial" pitchFamily="34" charset="0"/>
              <a:buChar char="•"/>
              <a:defRPr/>
            </a:pPr>
            <a:r>
              <a:rPr lang="zh-CN" altLang="en-US" sz="2400" kern="0" dirty="0" smtClean="0">
                <a:solidFill>
                  <a:srgbClr val="000000"/>
                </a:solidFill>
                <a:latin typeface="微软雅黑" pitchFamily="34" charset="-122"/>
                <a:ea typeface="微软雅黑" pitchFamily="34" charset="-122"/>
              </a:rPr>
              <a:t>是用于区别好坏，分辨是非及重要性的标准</a:t>
            </a:r>
            <a:endParaRPr lang="en-US" altLang="zh-CN" sz="2400" kern="0" dirty="0" smtClean="0">
              <a:solidFill>
                <a:srgbClr val="000000"/>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80" y="209526"/>
            <a:ext cx="8915400" cy="411162"/>
          </a:xfrm>
        </p:spPr>
        <p:txBody>
          <a:bodyPr/>
          <a:lstStyle/>
          <a:p>
            <a:r>
              <a:rPr lang="zh-CN" altLang="en-US" dirty="0" smtClean="0"/>
              <a:t>案例讨论</a:t>
            </a:r>
            <a:endParaRPr lang="zh-CN" altLang="en-US" dirty="0"/>
          </a:p>
        </p:txBody>
      </p:sp>
      <p:sp>
        <p:nvSpPr>
          <p:cNvPr id="4" name="灯片编号占位符 3"/>
          <p:cNvSpPr>
            <a:spLocks noGrp="1"/>
          </p:cNvSpPr>
          <p:nvPr>
            <p:ph type="sldNum" sz="quarter" idx="12"/>
          </p:nvPr>
        </p:nvSpPr>
        <p:spPr/>
        <p:txBody>
          <a:bodyPr/>
          <a:lstStyle/>
          <a:p>
            <a:pPr>
              <a:defRPr/>
            </a:pPr>
            <a:fld id="{8FE097E9-1B80-4B6E-8864-13BAB9CFB0A6}" type="slidenum">
              <a:rPr lang="en-US" smtClean="0">
                <a:solidFill>
                  <a:srgbClr val="000000"/>
                </a:solidFill>
              </a:rPr>
              <a:pPr>
                <a:defRPr/>
              </a:pPr>
              <a:t>61</a:t>
            </a:fld>
            <a:endParaRPr lang="en-US">
              <a:solidFill>
                <a:srgbClr val="000000"/>
              </a:solidFill>
            </a:endParaRPr>
          </a:p>
        </p:txBody>
      </p:sp>
      <p:sp>
        <p:nvSpPr>
          <p:cNvPr id="3" name="文本占位符 2"/>
          <p:cNvSpPr>
            <a:spLocks noGrp="1"/>
          </p:cNvSpPr>
          <p:nvPr>
            <p:ph type="body" sz="quarter" idx="4294967295"/>
          </p:nvPr>
        </p:nvSpPr>
        <p:spPr>
          <a:xfrm>
            <a:off x="0" y="709613"/>
            <a:ext cx="9467850" cy="792162"/>
          </a:xfrm>
        </p:spPr>
        <p:txBody>
          <a:bodyPr/>
          <a:lstStyle/>
          <a:p>
            <a:r>
              <a:rPr lang="zh-CN" altLang="en-US" dirty="0" smtClean="0"/>
              <a:t>中国历史上著名的战略规划</a:t>
            </a:r>
            <a:r>
              <a:rPr lang="en-US" altLang="zh-CN" dirty="0" smtClean="0"/>
              <a:t>——</a:t>
            </a:r>
            <a:r>
              <a:rPr lang="zh-CN" altLang="en-US" dirty="0" smtClean="0"/>
              <a:t>隆中对</a:t>
            </a:r>
            <a:endParaRPr lang="zh-CN" altLang="en-US" dirty="0"/>
          </a:p>
        </p:txBody>
      </p:sp>
      <p:sp>
        <p:nvSpPr>
          <p:cNvPr id="6" name="矩形 5"/>
          <p:cNvSpPr/>
          <p:nvPr/>
        </p:nvSpPr>
        <p:spPr>
          <a:xfrm>
            <a:off x="335466" y="1268760"/>
            <a:ext cx="9217024" cy="5586145"/>
          </a:xfrm>
          <a:prstGeom prst="rect">
            <a:avLst/>
          </a:prstGeom>
        </p:spPr>
        <p:txBody>
          <a:bodyPr wrap="square">
            <a:spAutoFit/>
          </a:bodyPr>
          <a:lstStyle/>
          <a:p>
            <a:pPr indent="457200">
              <a:lnSpc>
                <a:spcPct val="150000"/>
              </a:lnSpc>
            </a:pPr>
            <a:r>
              <a:rPr lang="en-US" altLang="zh-CN" sz="1400" dirty="0"/>
              <a:t>……</a:t>
            </a:r>
            <a:r>
              <a:rPr lang="zh-CN" altLang="en-US" sz="1400" dirty="0"/>
              <a:t>先帝就去</a:t>
            </a:r>
            <a:r>
              <a:rPr lang="zh-CN" altLang="en-US" sz="1400" dirty="0">
                <a:hlinkClick r:id="rId3" action="ppaction://hlinkfile"/>
              </a:rPr>
              <a:t>隆中</a:t>
            </a:r>
            <a:r>
              <a:rPr lang="zh-CN" altLang="en-US" sz="1400" dirty="0"/>
              <a:t>拜访诸葛亮，总共去了三次，才见到诸葛亮。于是刘备叫旁边的人退下，说：“汉室的统治崩溃，奸邪的臣子盗用政令，皇上蒙受风尘遭难出奔。我不能衡量自己的德行能否服人，估计自己的力量能否胜任，想要为天下人伸张大义，然而我才智与谋略短浅，就因此失败，弄到今天这个局面。但是我的志向到现在还没有罢休，您认为该采取怎样的办法呢？”</a:t>
            </a:r>
          </a:p>
          <a:p>
            <a:pPr indent="457200">
              <a:lnSpc>
                <a:spcPct val="150000"/>
              </a:lnSpc>
            </a:pPr>
            <a:r>
              <a:rPr lang="zh-CN" altLang="en-US" sz="1400" dirty="0"/>
              <a:t>诸葛亮回答道：“自</a:t>
            </a:r>
            <a:r>
              <a:rPr lang="zh-CN" altLang="en-US" sz="1400" dirty="0">
                <a:hlinkClick r:id="rId4" action="ppaction://hlinkfile"/>
              </a:rPr>
              <a:t>董卓</a:t>
            </a:r>
            <a:r>
              <a:rPr lang="zh-CN" altLang="en-US" sz="1400" dirty="0"/>
              <a:t>独掌大权以来，各地豪杰同时起兵，占据州、郡的人数不胜数。</a:t>
            </a:r>
            <a:r>
              <a:rPr lang="zh-CN" altLang="en-US" sz="1400" dirty="0">
                <a:hlinkClick r:id="rId5" action="ppaction://hlinkfile"/>
              </a:rPr>
              <a:t>曹操</a:t>
            </a:r>
            <a:r>
              <a:rPr lang="zh-CN" altLang="en-US" sz="1400" dirty="0"/>
              <a:t>与</a:t>
            </a:r>
            <a:r>
              <a:rPr lang="zh-CN" altLang="en-US" sz="1400" dirty="0">
                <a:hlinkClick r:id="rId6" action="ppaction://hlinkfile"/>
              </a:rPr>
              <a:t>袁绍</a:t>
            </a:r>
            <a:r>
              <a:rPr lang="zh-CN" altLang="en-US" sz="1400" dirty="0"/>
              <a:t>相比，声望少之又少，然而曹操最终之所以能打败袁绍，凭借弱小的力量战胜强大的原因，不仅依靠的是天时好，而且也是人的谋划得当。现在曹操已拥有百万大军，挟持皇帝来号令诸侯，这确实不能与他争强。</a:t>
            </a:r>
            <a:r>
              <a:rPr lang="zh-CN" altLang="en-US" sz="1400" dirty="0">
                <a:hlinkClick r:id="rId7" action="ppaction://hlinkfile"/>
              </a:rPr>
              <a:t>孙权</a:t>
            </a:r>
            <a:r>
              <a:rPr lang="zh-CN" altLang="en-US" sz="1400" dirty="0"/>
              <a:t>占据</a:t>
            </a:r>
            <a:r>
              <a:rPr lang="zh-CN" altLang="en-US" sz="1400" dirty="0">
                <a:hlinkClick r:id="rId8" action="ppaction://hlinkfile"/>
              </a:rPr>
              <a:t>江东</a:t>
            </a:r>
            <a:r>
              <a:rPr lang="zh-CN" altLang="en-US" sz="1400" dirty="0"/>
              <a:t>，已经历三世了，地势险要，民众归附，又任用了有才能的人，孙权这方面只可以把他作为外援，但是不可谋取他。荆州北靠</a:t>
            </a:r>
            <a:r>
              <a:rPr lang="zh-CN" altLang="en-US" sz="1400" dirty="0">
                <a:hlinkClick r:id="rId9" action="ppaction://hlinkfile"/>
              </a:rPr>
              <a:t>汉水</a:t>
            </a:r>
            <a:r>
              <a:rPr lang="zh-CN" altLang="en-US" sz="1400" dirty="0"/>
              <a:t>、沔水，一直到南海的物资都能得到，东面和</a:t>
            </a:r>
            <a:r>
              <a:rPr lang="zh-CN" altLang="en-US" sz="1400" dirty="0">
                <a:hlinkClick r:id="rId10" action="ppaction://hlinkfile"/>
              </a:rPr>
              <a:t>吴郡</a:t>
            </a:r>
            <a:r>
              <a:rPr lang="zh-CN" altLang="en-US" sz="1400" dirty="0"/>
              <a:t>、</a:t>
            </a:r>
            <a:r>
              <a:rPr lang="zh-CN" altLang="en-US" sz="1400" dirty="0">
                <a:hlinkClick r:id="rId11" action="ppaction://hlinkfile"/>
              </a:rPr>
              <a:t>会稽郡</a:t>
            </a:r>
            <a:r>
              <a:rPr lang="zh-CN" altLang="en-US" sz="1400" dirty="0"/>
              <a:t>相连，西边和</a:t>
            </a:r>
            <a:r>
              <a:rPr lang="zh-CN" altLang="en-US" sz="1400" dirty="0">
                <a:hlinkClick r:id="rId12" action="ppaction://hlinkfile"/>
              </a:rPr>
              <a:t>巴郡</a:t>
            </a:r>
            <a:r>
              <a:rPr lang="zh-CN" altLang="en-US" sz="1400" dirty="0"/>
              <a:t>、</a:t>
            </a:r>
            <a:r>
              <a:rPr lang="zh-CN" altLang="en-US" sz="1400" dirty="0">
                <a:hlinkClick r:id="rId13" action="ppaction://hlinkfile"/>
              </a:rPr>
              <a:t>蜀郡</a:t>
            </a:r>
            <a:r>
              <a:rPr lang="zh-CN" altLang="en-US" sz="1400" dirty="0"/>
              <a:t>相通，这是大家都要争夺的地方，但是它的主人却没有能力守住它，这大概是天拿它用来资助将军的，将军你可有占领它的意思呢？</a:t>
            </a:r>
            <a:r>
              <a:rPr lang="zh-CN" altLang="en-US" sz="1400" dirty="0">
                <a:hlinkClick r:id="rId14" action="ppaction://hlinkfile"/>
              </a:rPr>
              <a:t>益州</a:t>
            </a:r>
            <a:r>
              <a:rPr lang="zh-CN" altLang="en-US" sz="1400" dirty="0"/>
              <a:t>地势险要，有广阔肥沃的土地，自然条件优越，高祖凭借它建立了帝业。</a:t>
            </a:r>
            <a:r>
              <a:rPr lang="zh-CN" altLang="en-US" sz="1400" dirty="0">
                <a:hlinkClick r:id="rId15" action="ppaction://hlinkfile"/>
              </a:rPr>
              <a:t>刘璋</a:t>
            </a:r>
            <a:r>
              <a:rPr lang="zh-CN" altLang="en-US" sz="1400" dirty="0"/>
              <a:t>昏庸</a:t>
            </a:r>
            <a:r>
              <a:rPr lang="zh-CN" altLang="en-US" sz="1400" dirty="0">
                <a:hlinkClick r:id="rId16" action="ppaction://hlinkfile"/>
              </a:rPr>
              <a:t>懦弱</a:t>
            </a:r>
            <a:r>
              <a:rPr lang="zh-CN" altLang="en-US" sz="1400" dirty="0"/>
              <a:t>，</a:t>
            </a:r>
            <a:r>
              <a:rPr lang="zh-CN" altLang="en-US" sz="1400" dirty="0">
                <a:hlinkClick r:id="rId17" action="ppaction://hlinkfile"/>
              </a:rPr>
              <a:t>张鲁</a:t>
            </a:r>
            <a:r>
              <a:rPr lang="zh-CN" altLang="en-US" sz="1400" dirty="0"/>
              <a:t>在北面占据汉中，那里人民殷实富裕，物产丰富，刘璋却不知道爱惜，有才能的人都渴望得到贤明的君主。将军既是皇室的后代，而且声望很高，闻名天下，广泛地罗致英雄，思慕贤才，如饥似渴，如果能占据荆、益两州，守住险要的地方，和西边的各个民族和好，又安抚南边的少数民族，对外联合孙权，对内革新政治；一旦天下形势发生了变化，就派一员上将率领荆州的军队直指中原一带，将军您亲自率领益州的军队从</a:t>
            </a:r>
            <a:r>
              <a:rPr lang="zh-CN" altLang="en-US" sz="1400" dirty="0">
                <a:hlinkClick r:id="rId18" action="ppaction://hlinkfile"/>
              </a:rPr>
              <a:t>秦川</a:t>
            </a:r>
            <a:r>
              <a:rPr lang="zh-CN" altLang="en-US" sz="1400" dirty="0"/>
              <a:t>出击，老百姓谁敢不用竹篮盛着饭食，用壶装着酒来欢迎将军您呢？如果真能这样做，那么霸业可成，汉室</a:t>
            </a:r>
            <a:r>
              <a:rPr lang="zh-CN" altLang="en-US" sz="1400" dirty="0" smtClean="0"/>
              <a:t>可兴</a:t>
            </a:r>
            <a:r>
              <a:rPr lang="zh-CN" altLang="en-US" sz="1400" dirty="0"/>
              <a:t>了。</a:t>
            </a:r>
            <a:r>
              <a:rPr lang="zh-CN" altLang="en-US" sz="1400" dirty="0" smtClean="0"/>
              <a:t>”</a:t>
            </a:r>
            <a:endParaRPr lang="en-US" altLang="zh-CN" sz="1400" dirty="0" smtClean="0"/>
          </a:p>
          <a:p>
            <a:pPr indent="457200">
              <a:lnSpc>
                <a:spcPct val="150000"/>
              </a:lnSpc>
            </a:pPr>
            <a:r>
              <a:rPr lang="zh-CN" altLang="en-US" sz="1400" dirty="0"/>
              <a:t>刘备说：</a:t>
            </a:r>
            <a:r>
              <a:rPr lang="zh-CN" altLang="en-US" sz="1400" dirty="0" smtClean="0"/>
              <a:t>“好！”</a:t>
            </a:r>
            <a:endParaRPr lang="zh-CN" altLang="en-US" sz="1400" dirty="0"/>
          </a:p>
        </p:txBody>
      </p:sp>
    </p:spTree>
    <p:extLst>
      <p:ext uri="{BB962C8B-B14F-4D97-AF65-F5344CB8AC3E}">
        <p14:creationId xmlns:p14="http://schemas.microsoft.com/office/powerpoint/2010/main" xmlns="" val="27766604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80" y="209526"/>
            <a:ext cx="8915400" cy="411162"/>
          </a:xfrm>
        </p:spPr>
        <p:txBody>
          <a:bodyPr/>
          <a:lstStyle/>
          <a:p>
            <a:r>
              <a:rPr lang="zh-CN" altLang="en-US" dirty="0" smtClean="0"/>
              <a:t>案例讨论</a:t>
            </a:r>
            <a:endParaRPr lang="zh-CN" altLang="en-US" dirty="0"/>
          </a:p>
        </p:txBody>
      </p:sp>
      <p:sp>
        <p:nvSpPr>
          <p:cNvPr id="4" name="灯片编号占位符 3"/>
          <p:cNvSpPr>
            <a:spLocks noGrp="1"/>
          </p:cNvSpPr>
          <p:nvPr>
            <p:ph type="sldNum" sz="quarter" idx="12"/>
          </p:nvPr>
        </p:nvSpPr>
        <p:spPr/>
        <p:txBody>
          <a:bodyPr/>
          <a:lstStyle/>
          <a:p>
            <a:pPr>
              <a:defRPr/>
            </a:pPr>
            <a:fld id="{8FE097E9-1B80-4B6E-8864-13BAB9CFB0A6}" type="slidenum">
              <a:rPr lang="en-US" smtClean="0">
                <a:solidFill>
                  <a:srgbClr val="000000"/>
                </a:solidFill>
              </a:rPr>
              <a:pPr>
                <a:defRPr/>
              </a:pPr>
              <a:t>62</a:t>
            </a:fld>
            <a:endParaRPr lang="en-US">
              <a:solidFill>
                <a:srgbClr val="000000"/>
              </a:solidFill>
            </a:endParaRPr>
          </a:p>
        </p:txBody>
      </p:sp>
      <p:sp>
        <p:nvSpPr>
          <p:cNvPr id="3" name="文本占位符 2"/>
          <p:cNvSpPr>
            <a:spLocks noGrp="1"/>
          </p:cNvSpPr>
          <p:nvPr>
            <p:ph type="body" sz="quarter" idx="4294967295"/>
          </p:nvPr>
        </p:nvSpPr>
        <p:spPr>
          <a:xfrm>
            <a:off x="0" y="709613"/>
            <a:ext cx="9467850" cy="792162"/>
          </a:xfrm>
        </p:spPr>
        <p:txBody>
          <a:bodyPr/>
          <a:lstStyle/>
          <a:p>
            <a:r>
              <a:rPr lang="zh-CN" altLang="en-US" dirty="0" smtClean="0"/>
              <a:t>中国历史上著名的战略规划</a:t>
            </a:r>
            <a:r>
              <a:rPr lang="en-US" altLang="zh-CN" dirty="0" smtClean="0"/>
              <a:t>——</a:t>
            </a:r>
            <a:r>
              <a:rPr lang="zh-CN" altLang="en-US" dirty="0" smtClean="0"/>
              <a:t>隆中对</a:t>
            </a:r>
            <a:endParaRPr lang="zh-CN" altLang="en-US" dirty="0"/>
          </a:p>
        </p:txBody>
      </p:sp>
      <p:sp>
        <p:nvSpPr>
          <p:cNvPr id="5" name="五边形 4"/>
          <p:cNvSpPr/>
          <p:nvPr/>
        </p:nvSpPr>
        <p:spPr bwMode="auto">
          <a:xfrm>
            <a:off x="992560" y="2348880"/>
            <a:ext cx="3128348" cy="3816424"/>
          </a:xfrm>
          <a:prstGeom prst="homePlate">
            <a:avLst/>
          </a:prstGeom>
          <a:solidFill>
            <a:schemeClr val="accent5">
              <a:lumMod val="90000"/>
            </a:schemeClr>
          </a:solidFill>
          <a:ln w="9525">
            <a:noFill/>
            <a:miter lim="800000"/>
            <a:headEnd/>
            <a:tailEnd/>
          </a:ln>
          <a:effectLst>
            <a:prstShdw prst="shdw17" dist="17961" dir="2700000">
              <a:srgbClr val="995C00"/>
            </a:prstShdw>
          </a:effectLst>
        </p:spPr>
        <p:txBody>
          <a:bodyPr wrap="none" rtlCol="0" anchor="ctr"/>
          <a:lstStyle/>
          <a:p>
            <a:pPr algn="ctr"/>
            <a:r>
              <a:rPr lang="zh-CN" altLang="en-US" dirty="0" smtClean="0"/>
              <a:t>机会</a:t>
            </a:r>
            <a:endParaRPr lang="en-US" altLang="zh-CN" dirty="0" smtClean="0"/>
          </a:p>
          <a:p>
            <a:pPr algn="ctr"/>
            <a:r>
              <a:rPr lang="zh-CN" altLang="en-US" dirty="0" smtClean="0"/>
              <a:t>威胁</a:t>
            </a:r>
            <a:endParaRPr lang="en-US" altLang="zh-CN" dirty="0" smtClean="0"/>
          </a:p>
          <a:p>
            <a:pPr algn="ctr"/>
            <a:r>
              <a:rPr lang="zh-CN" altLang="en-US" dirty="0" smtClean="0"/>
              <a:t>优势</a:t>
            </a:r>
            <a:endParaRPr lang="en-US" altLang="zh-CN" dirty="0" smtClean="0"/>
          </a:p>
          <a:p>
            <a:pPr algn="ctr"/>
            <a:r>
              <a:rPr lang="zh-CN" altLang="en-US" dirty="0"/>
              <a:t>劣势</a:t>
            </a:r>
          </a:p>
        </p:txBody>
      </p:sp>
      <p:sp>
        <p:nvSpPr>
          <p:cNvPr id="7" name="矩形 6"/>
          <p:cNvSpPr/>
          <p:nvPr/>
        </p:nvSpPr>
        <p:spPr bwMode="auto">
          <a:xfrm>
            <a:off x="4736976" y="2348880"/>
            <a:ext cx="3312368" cy="3816424"/>
          </a:xfrm>
          <a:prstGeom prst="rect">
            <a:avLst/>
          </a:prstGeom>
          <a:solidFill>
            <a:schemeClr val="accent5">
              <a:lumMod val="90000"/>
            </a:schemeClr>
          </a:solidFill>
          <a:ln w="9525">
            <a:noFill/>
            <a:miter lim="800000"/>
            <a:headEnd/>
            <a:tailEnd/>
          </a:ln>
          <a:effectLst>
            <a:prstShdw prst="shdw17" dist="17961" dir="2700000">
              <a:srgbClr val="995C00"/>
            </a:prstShdw>
          </a:effectLst>
        </p:spPr>
        <p:txBody>
          <a:bodyPr wrap="none" rtlCol="0" anchor="ctr"/>
          <a:lstStyle/>
          <a:p>
            <a:pPr marL="1257300" lvl="2" indent="-342900">
              <a:lnSpc>
                <a:spcPct val="150000"/>
              </a:lnSpc>
              <a:buFont typeface="+mj-ea"/>
              <a:buAutoNum type="circleNumDbPlain"/>
            </a:pPr>
            <a:r>
              <a:rPr lang="zh-CN" altLang="en-US" sz="2400" dirty="0"/>
              <a:t>使命</a:t>
            </a:r>
            <a:endParaRPr lang="en-US" altLang="zh-CN" sz="2400" dirty="0"/>
          </a:p>
          <a:p>
            <a:pPr marL="1257300" lvl="2" indent="-342900">
              <a:lnSpc>
                <a:spcPct val="150000"/>
              </a:lnSpc>
              <a:buFont typeface="+mj-ea"/>
              <a:buAutoNum type="circleNumDbPlain"/>
            </a:pPr>
            <a:r>
              <a:rPr lang="zh-CN" altLang="en-US" sz="2400" dirty="0" smtClean="0"/>
              <a:t>愿</a:t>
            </a:r>
            <a:r>
              <a:rPr lang="zh-CN" altLang="en-US" sz="2400" dirty="0"/>
              <a:t>景</a:t>
            </a:r>
            <a:endParaRPr lang="en-US" altLang="zh-CN" sz="2400" dirty="0"/>
          </a:p>
          <a:p>
            <a:pPr marL="1257300" lvl="2" indent="-342900">
              <a:lnSpc>
                <a:spcPct val="150000"/>
              </a:lnSpc>
              <a:buFont typeface="+mj-ea"/>
              <a:buAutoNum type="circleNumDbPlain"/>
            </a:pPr>
            <a:r>
              <a:rPr lang="zh-CN" altLang="en-US" sz="2400" dirty="0" smtClean="0"/>
              <a:t>目标</a:t>
            </a:r>
            <a:endParaRPr lang="en-US" altLang="zh-CN" sz="2400" dirty="0"/>
          </a:p>
          <a:p>
            <a:pPr marL="1257300" lvl="2" indent="-342900">
              <a:lnSpc>
                <a:spcPct val="150000"/>
              </a:lnSpc>
              <a:buFont typeface="+mj-ea"/>
              <a:buAutoNum type="circleNumDbPlain"/>
            </a:pPr>
            <a:r>
              <a:rPr lang="zh-CN" altLang="en-US" sz="2400" dirty="0" smtClean="0"/>
              <a:t>策略</a:t>
            </a:r>
            <a:endParaRPr lang="en-US" altLang="zh-CN" sz="2400" dirty="0"/>
          </a:p>
          <a:p>
            <a:pPr marL="1257300" lvl="2" indent="-342900">
              <a:lnSpc>
                <a:spcPct val="150000"/>
              </a:lnSpc>
              <a:buFont typeface="+mj-ea"/>
              <a:buAutoNum type="circleNumDbPlain"/>
            </a:pPr>
            <a:r>
              <a:rPr lang="zh-CN" altLang="en-US" sz="2400" dirty="0" smtClean="0"/>
              <a:t>关键</a:t>
            </a:r>
            <a:r>
              <a:rPr lang="zh-CN" altLang="en-US" sz="2400" dirty="0"/>
              <a:t>举措</a:t>
            </a:r>
            <a:endParaRPr lang="en-US" altLang="zh-CN" sz="2400" dirty="0"/>
          </a:p>
          <a:p>
            <a:pPr algn="ctr"/>
            <a:endParaRPr lang="zh-CN" altLang="en-US" dirty="0"/>
          </a:p>
        </p:txBody>
      </p:sp>
      <p:sp>
        <p:nvSpPr>
          <p:cNvPr id="8" name="TextBox 7"/>
          <p:cNvSpPr txBox="1"/>
          <p:nvPr/>
        </p:nvSpPr>
        <p:spPr>
          <a:xfrm>
            <a:off x="6047127" y="1979548"/>
            <a:ext cx="646331"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规划</a:t>
            </a:r>
            <a:endParaRPr lang="zh-CN" altLang="en-US" dirty="0">
              <a:latin typeface="微软雅黑" pitchFamily="34" charset="-122"/>
              <a:ea typeface="微软雅黑" pitchFamily="34" charset="-122"/>
            </a:endParaRPr>
          </a:p>
        </p:txBody>
      </p:sp>
      <p:sp>
        <p:nvSpPr>
          <p:cNvPr id="9" name="TextBox 8"/>
          <p:cNvSpPr txBox="1"/>
          <p:nvPr/>
        </p:nvSpPr>
        <p:spPr>
          <a:xfrm>
            <a:off x="1793032" y="1997224"/>
            <a:ext cx="646331"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分析</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13939325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63</a:t>
            </a:fld>
            <a:endParaRPr lang="zh-CN" altLang="en-US" dirty="0">
              <a:solidFill>
                <a:srgbClr val="000000"/>
              </a:solidFill>
              <a:latin typeface="微软雅黑" pitchFamily="34" charset="-122"/>
              <a:ea typeface="微软雅黑" pitchFamily="34" charset="-122"/>
            </a:endParaRPr>
          </a:p>
        </p:txBody>
      </p:sp>
      <p:sp>
        <p:nvSpPr>
          <p:cNvPr id="52" name="TextBox 51"/>
          <p:cNvSpPr txBox="1"/>
          <p:nvPr/>
        </p:nvSpPr>
        <p:spPr>
          <a:xfrm>
            <a:off x="309530" y="285728"/>
            <a:ext cx="697627" cy="400110"/>
          </a:xfrm>
          <a:prstGeom prst="rect">
            <a:avLst/>
          </a:prstGeom>
          <a:noFill/>
        </p:spPr>
        <p:txBody>
          <a:bodyPr wrap="none" rtlCol="0">
            <a:spAutoFit/>
          </a:bodyPr>
          <a:lstStyle/>
          <a:p>
            <a:r>
              <a:rPr lang="zh-CN" altLang="en-US" sz="2000" dirty="0" smtClean="0">
                <a:latin typeface="微软雅黑" pitchFamily="34" charset="-122"/>
                <a:ea typeface="微软雅黑" pitchFamily="34" charset="-122"/>
              </a:rPr>
              <a:t>总结</a:t>
            </a:r>
            <a:endParaRPr lang="zh-CN" altLang="en-US" sz="2000" dirty="0">
              <a:latin typeface="微软雅黑" pitchFamily="34" charset="-122"/>
              <a:ea typeface="微软雅黑" pitchFamily="34" charset="-122"/>
            </a:endParaRPr>
          </a:p>
        </p:txBody>
      </p:sp>
      <p:sp>
        <p:nvSpPr>
          <p:cNvPr id="55" name="TextBox 54"/>
          <p:cNvSpPr txBox="1"/>
          <p:nvPr/>
        </p:nvSpPr>
        <p:spPr>
          <a:xfrm>
            <a:off x="523844" y="1428736"/>
            <a:ext cx="2031325"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战略基本概念</a:t>
            </a:r>
            <a:endParaRPr lang="zh-CN" altLang="en-US" sz="2400" dirty="0">
              <a:latin typeface="微软雅黑" pitchFamily="34" charset="-122"/>
              <a:ea typeface="微软雅黑" pitchFamily="34" charset="-122"/>
            </a:endParaRPr>
          </a:p>
        </p:txBody>
      </p:sp>
      <p:sp>
        <p:nvSpPr>
          <p:cNvPr id="57" name="TextBox 56"/>
          <p:cNvSpPr txBox="1"/>
          <p:nvPr/>
        </p:nvSpPr>
        <p:spPr>
          <a:xfrm>
            <a:off x="952472" y="2428868"/>
            <a:ext cx="7715304" cy="1323439"/>
          </a:xfrm>
          <a:prstGeom prst="rect">
            <a:avLst/>
          </a:prstGeom>
          <a:noFill/>
        </p:spPr>
        <p:txBody>
          <a:bodyPr wrap="square" rtlCol="0">
            <a:spAutoFit/>
          </a:bodyPr>
          <a:lstStyle/>
          <a:p>
            <a:pPr>
              <a:lnSpc>
                <a:spcPct val="200000"/>
              </a:lnSpc>
              <a:buFont typeface="Arial" pitchFamily="34" charset="0"/>
              <a:buChar char="•"/>
            </a:pPr>
            <a:r>
              <a:rPr kumimoji="1" lang="zh-CN" altLang="en-US" sz="2000" kern="0" dirty="0" smtClean="0">
                <a:solidFill>
                  <a:sysClr val="windowText" lastClr="000000"/>
                </a:solidFill>
              </a:rPr>
              <a:t>战略的三个层次</a:t>
            </a:r>
            <a:endParaRPr kumimoji="1" lang="en-US" altLang="zh-CN" sz="2000" kern="0" dirty="0" smtClean="0">
              <a:solidFill>
                <a:sysClr val="windowText" lastClr="000000"/>
              </a:solidFill>
            </a:endParaRPr>
          </a:p>
          <a:p>
            <a:pPr>
              <a:lnSpc>
                <a:spcPct val="200000"/>
              </a:lnSpc>
              <a:buFont typeface="Arial" pitchFamily="34" charset="0"/>
              <a:buChar char="•"/>
            </a:pPr>
            <a:r>
              <a:rPr kumimoji="1" lang="zh-CN" altLang="en-US" sz="2000" kern="0" dirty="0" smtClean="0">
                <a:solidFill>
                  <a:sysClr val="windowText" lastClr="000000"/>
                </a:solidFill>
              </a:rPr>
              <a:t>战略的关键要素：使命、愿景、价值观、目标、指标、举措</a:t>
            </a:r>
            <a:endParaRPr kumimoji="1" lang="en-US" altLang="zh-CN" sz="2000" kern="0" dirty="0" smtClean="0">
              <a:solidFill>
                <a:sysClr val="windowText" lastClr="000000"/>
              </a:solidFill>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bwMode="auto">
          <a:xfrm>
            <a:off x="523844" y="3012342"/>
            <a:ext cx="8643998" cy="560674"/>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endParaRPr>
          </a:p>
        </p:txBody>
      </p:sp>
      <p:cxnSp>
        <p:nvCxnSpPr>
          <p:cNvPr id="5" name="直接连接符 4"/>
          <p:cNvCxnSpPr/>
          <p:nvPr/>
        </p:nvCxnSpPr>
        <p:spPr>
          <a:xfrm>
            <a:off x="0" y="714356"/>
            <a:ext cx="990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latin typeface="微软雅黑" pitchFamily="34" charset="-122"/>
                <a:ea typeface="微软雅黑" pitchFamily="34" charset="-122"/>
              </a:rPr>
              <a:pPr/>
              <a:t>64</a:t>
            </a:fld>
            <a:endParaRPr lang="zh-CN" altLang="en-US" dirty="0">
              <a:latin typeface="微软雅黑" pitchFamily="34" charset="-122"/>
              <a:ea typeface="微软雅黑" pitchFamily="34" charset="-122"/>
            </a:endParaRPr>
          </a:p>
        </p:txBody>
      </p:sp>
      <p:sp>
        <p:nvSpPr>
          <p:cNvPr id="8" name="TextBox 7"/>
          <p:cNvSpPr txBox="1"/>
          <p:nvPr/>
        </p:nvSpPr>
        <p:spPr>
          <a:xfrm>
            <a:off x="166654" y="214290"/>
            <a:ext cx="800219" cy="461665"/>
          </a:xfrm>
          <a:prstGeom prst="rect">
            <a:avLst/>
          </a:prstGeom>
          <a:noFill/>
        </p:spPr>
        <p:txBody>
          <a:bodyPr wrap="none" rtlCol="0">
            <a:spAutoFit/>
          </a:bodyPr>
          <a:lstStyle/>
          <a:p>
            <a:r>
              <a:rPr lang="zh-CN" altLang="en-US" sz="2400" b="1" kern="0" smtClean="0">
                <a:latin typeface="微软雅黑" pitchFamily="34" charset="-122"/>
                <a:ea typeface="微软雅黑" pitchFamily="34" charset="-122"/>
              </a:rPr>
              <a:t>目录</a:t>
            </a:r>
            <a:endParaRPr lang="zh-CN" altLang="en-US" sz="2400" b="1" kern="0" dirty="0" smtClean="0">
              <a:latin typeface="微软雅黑" pitchFamily="34" charset="-122"/>
              <a:ea typeface="微软雅黑" pitchFamily="34" charset="-122"/>
            </a:endParaRPr>
          </a:p>
        </p:txBody>
      </p:sp>
      <p:sp>
        <p:nvSpPr>
          <p:cNvPr id="10" name="TextBox 9"/>
          <p:cNvSpPr txBox="1"/>
          <p:nvPr/>
        </p:nvSpPr>
        <p:spPr>
          <a:xfrm>
            <a:off x="595282" y="1357298"/>
            <a:ext cx="8215370" cy="3046988"/>
          </a:xfrm>
          <a:prstGeom prst="rect">
            <a:avLst/>
          </a:prstGeom>
          <a:noFill/>
        </p:spPr>
        <p:txBody>
          <a:bodyPr wrap="square" rtlCol="0">
            <a:spAutoFit/>
          </a:bodyPr>
          <a:lstStyle/>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战略是什么</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战略的构成要素</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制定战略</a:t>
            </a:r>
            <a:endParaRPr lang="en-US" altLang="zh-CN" sz="2400" dirty="0" smtClean="0">
              <a:latin typeface="微软雅黑" pitchFamily="34" charset="-122"/>
              <a:ea typeface="微软雅黑" pitchFamily="34" charset="-122"/>
            </a:endParaRPr>
          </a:p>
          <a:p>
            <a:pPr marL="400050" indent="-400050">
              <a:lnSpc>
                <a:spcPct val="200000"/>
              </a:lnSpc>
              <a:buFont typeface="+mj-ea"/>
              <a:buAutoNum type="ea1JpnChsDbPeriod"/>
            </a:pPr>
            <a:r>
              <a:rPr lang="zh-CN" altLang="en-US" sz="2400" dirty="0" smtClean="0">
                <a:latin typeface="微软雅黑" pitchFamily="34" charset="-122"/>
                <a:ea typeface="微软雅黑" pitchFamily="34" charset="-122"/>
              </a:rPr>
              <a:t>实施战略</a:t>
            </a:r>
            <a:endParaRPr lang="en-US" altLang="zh-CN" sz="2400" dirty="0">
              <a:latin typeface="微软雅黑" pitchFamily="34" charset="-122"/>
              <a:ea typeface="微软雅黑" pitchFamily="34" charset="-122"/>
            </a:endParaRPr>
          </a:p>
        </p:txBody>
      </p:sp>
    </p:spTree>
  </p:cSld>
  <p:clrMapOvr>
    <a:masterClrMapping/>
  </p:clrMapOvr>
  <p:transition spd="slow">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0" y="714356"/>
            <a:ext cx="990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latin typeface="微软雅黑" pitchFamily="34" charset="-122"/>
                <a:ea typeface="微软雅黑" pitchFamily="34" charset="-122"/>
              </a:rPr>
              <a:pPr/>
              <a:t>65</a:t>
            </a:fld>
            <a:endParaRPr lang="zh-CN" altLang="en-US" dirty="0">
              <a:latin typeface="微软雅黑" pitchFamily="34" charset="-122"/>
              <a:ea typeface="微软雅黑" pitchFamily="34" charset="-122"/>
            </a:endParaRPr>
          </a:p>
        </p:txBody>
      </p:sp>
      <p:sp>
        <p:nvSpPr>
          <p:cNvPr id="10" name="TextBox 9"/>
          <p:cNvSpPr txBox="1"/>
          <p:nvPr/>
        </p:nvSpPr>
        <p:spPr>
          <a:xfrm>
            <a:off x="166654" y="975709"/>
            <a:ext cx="8215370" cy="719556"/>
          </a:xfrm>
          <a:prstGeom prst="rect">
            <a:avLst/>
          </a:prstGeom>
          <a:noFill/>
        </p:spPr>
        <p:txBody>
          <a:bodyPr wrap="square" rtlCol="0">
            <a:spAutoFit/>
          </a:bodyPr>
          <a:lstStyle/>
          <a:p>
            <a:pPr>
              <a:lnSpc>
                <a:spcPct val="200000"/>
              </a:lnSpc>
            </a:pPr>
            <a:r>
              <a:rPr lang="zh-CN" altLang="en-US" sz="2400" dirty="0" smtClean="0">
                <a:latin typeface="微软雅黑" pitchFamily="34" charset="-122"/>
                <a:ea typeface="微软雅黑" pitchFamily="34" charset="-122"/>
              </a:rPr>
              <a:t>什么时候需要制定战略规划</a:t>
            </a:r>
            <a:endParaRPr lang="en-US" altLang="zh-CN" sz="2400" dirty="0">
              <a:latin typeface="微软雅黑" pitchFamily="34" charset="-122"/>
              <a:ea typeface="微软雅黑" pitchFamily="34" charset="-122"/>
            </a:endParaRPr>
          </a:p>
        </p:txBody>
      </p:sp>
      <p:sp>
        <p:nvSpPr>
          <p:cNvPr id="2" name="TextBox 1"/>
          <p:cNvSpPr txBox="1"/>
          <p:nvPr/>
        </p:nvSpPr>
        <p:spPr>
          <a:xfrm>
            <a:off x="632520" y="1909457"/>
            <a:ext cx="8208912" cy="4662815"/>
          </a:xfrm>
          <a:prstGeom prst="rect">
            <a:avLst/>
          </a:prstGeom>
          <a:noFill/>
        </p:spPr>
        <p:txBody>
          <a:bodyPr wrap="square" rtlCol="0">
            <a:spAutoFit/>
          </a:bodyPr>
          <a:lstStyle/>
          <a:p>
            <a:pPr>
              <a:lnSpc>
                <a:spcPct val="150000"/>
              </a:lnSpc>
            </a:pPr>
            <a:r>
              <a:rPr lang="zh-CN" altLang="en-US" dirty="0" smtClean="0">
                <a:latin typeface="微软雅黑" pitchFamily="34" charset="-122"/>
                <a:ea typeface="微软雅黑" pitchFamily="34" charset="-122"/>
              </a:rPr>
              <a:t>作为公司：</a:t>
            </a:r>
            <a:endParaRPr lang="en-US" altLang="zh-CN" dirty="0" smtClean="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外界环境发生</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可能发生重大变化</a:t>
            </a:r>
            <a:endParaRPr lang="en-US" altLang="zh-CN" dirty="0" smtClean="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希望实现更大成功</a:t>
            </a:r>
            <a:endParaRPr lang="en-US" altLang="zh-CN" dirty="0" smtClean="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遇到困难</a:t>
            </a:r>
            <a:endParaRPr lang="en-US" altLang="zh-CN" dirty="0" smtClean="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a:latin typeface="微软雅黑" pitchFamily="34" charset="-122"/>
                <a:ea typeface="微软雅黑" pitchFamily="34" charset="-122"/>
              </a:rPr>
              <a:t>开展</a:t>
            </a:r>
            <a:r>
              <a:rPr lang="zh-CN" altLang="en-US" dirty="0" smtClean="0">
                <a:latin typeface="微软雅黑" pitchFamily="34" charset="-122"/>
                <a:ea typeface="微软雅黑" pitchFamily="34" charset="-122"/>
              </a:rPr>
              <a:t>了一项新业务</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a:t>
            </a:r>
          </a:p>
          <a:p>
            <a:pPr>
              <a:lnSpc>
                <a:spcPct val="150000"/>
              </a:lnSpc>
            </a:pPr>
            <a:r>
              <a:rPr lang="zh-CN" altLang="en-US" dirty="0" smtClean="0">
                <a:latin typeface="微软雅黑" pitchFamily="34" charset="-122"/>
                <a:ea typeface="微软雅黑" pitchFamily="34" charset="-122"/>
              </a:rPr>
              <a:t>作为干部</a:t>
            </a:r>
            <a:endParaRPr lang="en-US" altLang="zh-CN" dirty="0" smtClean="0">
              <a:latin typeface="微软雅黑" pitchFamily="34" charset="-122"/>
              <a:ea typeface="微软雅黑" pitchFamily="34" charset="-122"/>
            </a:endParaRPr>
          </a:p>
          <a:p>
            <a:pPr marL="342900" indent="-342900">
              <a:lnSpc>
                <a:spcPct val="150000"/>
              </a:lnSpc>
              <a:buFont typeface="Arial" pitchFamily="34" charset="0"/>
              <a:buChar char="•"/>
            </a:pPr>
            <a:r>
              <a:rPr lang="zh-CN" altLang="en-US" dirty="0" smtClean="0">
                <a:latin typeface="微软雅黑" pitchFamily="34" charset="-122"/>
                <a:ea typeface="微软雅黑" pitchFamily="34" charset="-122"/>
              </a:rPr>
              <a:t>制定部门的职能规划</a:t>
            </a:r>
            <a:endParaRPr lang="en-US" altLang="zh-CN" dirty="0" smtClean="0">
              <a:latin typeface="微软雅黑" pitchFamily="34" charset="-122"/>
              <a:ea typeface="微软雅黑" pitchFamily="34" charset="-122"/>
            </a:endParaRPr>
          </a:p>
          <a:p>
            <a:pPr marL="342900" indent="-342900">
              <a:lnSpc>
                <a:spcPct val="150000"/>
              </a:lnSpc>
              <a:buFont typeface="Arial" pitchFamily="34" charset="0"/>
              <a:buChar char="•"/>
            </a:pPr>
            <a:r>
              <a:rPr lang="zh-CN" altLang="en-US" dirty="0" smtClean="0">
                <a:latin typeface="微软雅黑" pitchFamily="34" charset="-122"/>
                <a:ea typeface="微软雅黑" pitchFamily="34" charset="-122"/>
              </a:rPr>
              <a:t>负责一项新业务</a:t>
            </a:r>
            <a:endParaRPr lang="en-US" altLang="zh-CN" dirty="0" smtClean="0">
              <a:latin typeface="微软雅黑" pitchFamily="34" charset="-122"/>
              <a:ea typeface="微软雅黑" pitchFamily="34" charset="-122"/>
            </a:endParaRPr>
          </a:p>
          <a:p>
            <a:pPr marL="342900" indent="-342900">
              <a:lnSpc>
                <a:spcPct val="150000"/>
              </a:lnSpc>
              <a:buFont typeface="Arial" pitchFamily="34" charset="0"/>
              <a:buChar char="•"/>
            </a:pPr>
            <a:r>
              <a:rPr lang="zh-CN" altLang="en-US" dirty="0" smtClean="0">
                <a:latin typeface="微软雅黑" pitchFamily="34" charset="-122"/>
                <a:ea typeface="微软雅黑" pitchFamily="34" charset="-122"/>
              </a:rPr>
              <a:t>个人职业规划</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a:t>
            </a:r>
          </a:p>
        </p:txBody>
      </p:sp>
    </p:spTree>
    <p:extLst>
      <p:ext uri="{BB962C8B-B14F-4D97-AF65-F5344CB8AC3E}">
        <p14:creationId xmlns:p14="http://schemas.microsoft.com/office/powerpoint/2010/main" xmlns="" val="259255094"/>
      </p:ext>
    </p:extLst>
  </p:cSld>
  <p:clrMapOvr>
    <a:masterClrMapping/>
  </p:clrMapOvr>
  <p:transition spd="slow">
    <p:blinds/>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圆角矩形 64"/>
          <p:cNvSpPr/>
          <p:nvPr/>
        </p:nvSpPr>
        <p:spPr bwMode="auto">
          <a:xfrm>
            <a:off x="4160912" y="2276872"/>
            <a:ext cx="4968552" cy="4104456"/>
          </a:xfrm>
          <a:prstGeom prst="roundRect">
            <a:avLst/>
          </a:prstGeom>
          <a:solidFill>
            <a:schemeClr val="bg1"/>
          </a:solidFill>
          <a:ln w="9525">
            <a:solidFill>
              <a:srgbClr val="FF0000"/>
            </a:solidFill>
            <a:prstDash val="lgDash"/>
            <a:miter lim="800000"/>
            <a:headEnd/>
            <a:tailEnd/>
          </a:ln>
          <a:effectLst>
            <a:prstShdw prst="shdw17" dist="17961" dir="2700000">
              <a:srgbClr val="995C00"/>
            </a:prstShdw>
          </a:effectLst>
        </p:spPr>
        <p:txBody>
          <a:bodyPr wrap="none" rtlCol="0" anchor="ctr"/>
          <a:lstStyle/>
          <a:p>
            <a:pPr algn="ctr"/>
            <a:endParaRPr lang="zh-CN" altLang="en-US"/>
          </a:p>
        </p:txBody>
      </p:sp>
      <p:sp>
        <p:nvSpPr>
          <p:cNvPr id="64" name="圆角矩形 63"/>
          <p:cNvSpPr/>
          <p:nvPr/>
        </p:nvSpPr>
        <p:spPr bwMode="auto">
          <a:xfrm>
            <a:off x="344488" y="2276872"/>
            <a:ext cx="3672408" cy="3960440"/>
          </a:xfrm>
          <a:prstGeom prst="roundRect">
            <a:avLst/>
          </a:prstGeom>
          <a:solidFill>
            <a:schemeClr val="bg1"/>
          </a:solidFill>
          <a:ln w="9525">
            <a:solidFill>
              <a:srgbClr val="FF0000"/>
            </a:solidFill>
            <a:prstDash val="lgDash"/>
            <a:miter lim="800000"/>
            <a:headEnd/>
            <a:tailEnd/>
          </a:ln>
          <a:effectLst>
            <a:prstShdw prst="shdw17" dist="17961" dir="2700000">
              <a:srgbClr val="995C00"/>
            </a:prstShdw>
          </a:effectLst>
        </p:spPr>
        <p:txBody>
          <a:bodyPr wrap="none" rtlCol="0" anchor="ctr"/>
          <a:lstStyle/>
          <a:p>
            <a:pPr algn="ctr"/>
            <a:endParaRPr lang="zh-CN" altLang="en-US"/>
          </a:p>
        </p:txBody>
      </p:sp>
      <p:sp>
        <p:nvSpPr>
          <p:cNvPr id="4" name="Rectangle 2"/>
          <p:cNvSpPr txBox="1">
            <a:spLocks noChangeArrowheads="1"/>
          </p:cNvSpPr>
          <p:nvPr/>
        </p:nvSpPr>
        <p:spPr bwMode="auto">
          <a:xfrm>
            <a:off x="344488"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做事逻辑</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66</a:t>
            </a:fld>
            <a:endParaRPr lang="zh-CN" altLang="en-US" dirty="0">
              <a:solidFill>
                <a:srgbClr val="000000"/>
              </a:solidFill>
              <a:latin typeface="微软雅黑" pitchFamily="34" charset="-122"/>
              <a:ea typeface="微软雅黑" pitchFamily="34" charset="-122"/>
            </a:endParaRPr>
          </a:p>
        </p:txBody>
      </p:sp>
      <p:grpSp>
        <p:nvGrpSpPr>
          <p:cNvPr id="2" name="组合 9"/>
          <p:cNvGrpSpPr/>
          <p:nvPr/>
        </p:nvGrpSpPr>
        <p:grpSpPr>
          <a:xfrm>
            <a:off x="1064568" y="2564904"/>
            <a:ext cx="1296144" cy="648072"/>
            <a:chOff x="704528" y="2348880"/>
            <a:chExt cx="1296144" cy="648072"/>
          </a:xfrm>
          <a:solidFill>
            <a:schemeClr val="accent1"/>
          </a:solidFill>
        </p:grpSpPr>
        <p:sp>
          <p:nvSpPr>
            <p:cNvPr id="6" name="矩形 5"/>
            <p:cNvSpPr/>
            <p:nvPr/>
          </p:nvSpPr>
          <p:spPr bwMode="auto">
            <a:xfrm>
              <a:off x="704528" y="2348880"/>
              <a:ext cx="1296144" cy="648072"/>
            </a:xfrm>
            <a:prstGeom prst="rect">
              <a:avLst/>
            </a:prstGeom>
            <a:grpFill/>
            <a:ln w="9525">
              <a:noFill/>
              <a:miter lim="800000"/>
              <a:headEnd/>
              <a:tailEnd/>
            </a:ln>
            <a:effectLst>
              <a:prstShdw prst="shdw17" dist="17961" dir="2700000">
                <a:srgbClr val="995C00"/>
              </a:prstShdw>
            </a:effectLst>
          </p:spPr>
          <p:txBody>
            <a:bodyPr wrap="none" rtlCol="0" anchor="ctr"/>
            <a:lstStyle/>
            <a:p>
              <a:pPr algn="ctr"/>
              <a:endParaRPr lang="zh-CN" altLang="en-US"/>
            </a:p>
          </p:txBody>
        </p:sp>
        <p:sp>
          <p:nvSpPr>
            <p:cNvPr id="7" name="TextBox 6"/>
            <p:cNvSpPr txBox="1"/>
            <p:nvPr/>
          </p:nvSpPr>
          <p:spPr>
            <a:xfrm>
              <a:off x="920552" y="2420888"/>
              <a:ext cx="792088" cy="523220"/>
            </a:xfrm>
            <a:prstGeom prst="rect">
              <a:avLst/>
            </a:prstGeom>
            <a:grpFill/>
          </p:spPr>
          <p:txBody>
            <a:bodyPr wrap="square" rtlCol="0">
              <a:spAutoFit/>
            </a:bodyPr>
            <a:lstStyle/>
            <a:p>
              <a:r>
                <a:rPr lang="zh-CN" altLang="en-US" sz="1400" dirty="0" smtClean="0">
                  <a:latin typeface="微软雅黑" pitchFamily="34" charset="-122"/>
                  <a:ea typeface="微软雅黑" pitchFamily="34" charset="-122"/>
                </a:rPr>
                <a:t>经营环境分析</a:t>
              </a:r>
              <a:endParaRPr lang="zh-CN" altLang="en-US" sz="1400" dirty="0">
                <a:latin typeface="微软雅黑" pitchFamily="34" charset="-122"/>
                <a:ea typeface="微软雅黑" pitchFamily="34" charset="-122"/>
              </a:endParaRPr>
            </a:p>
          </p:txBody>
        </p:sp>
      </p:grpSp>
      <p:grpSp>
        <p:nvGrpSpPr>
          <p:cNvPr id="3" name="组合 10"/>
          <p:cNvGrpSpPr/>
          <p:nvPr/>
        </p:nvGrpSpPr>
        <p:grpSpPr>
          <a:xfrm>
            <a:off x="1064568" y="4725144"/>
            <a:ext cx="1296144" cy="648072"/>
            <a:chOff x="704528" y="2348880"/>
            <a:chExt cx="1296144" cy="648072"/>
          </a:xfrm>
          <a:solidFill>
            <a:schemeClr val="accent1"/>
          </a:solidFill>
        </p:grpSpPr>
        <p:sp>
          <p:nvSpPr>
            <p:cNvPr id="12" name="矩形 11"/>
            <p:cNvSpPr/>
            <p:nvPr/>
          </p:nvSpPr>
          <p:spPr bwMode="auto">
            <a:xfrm>
              <a:off x="704528" y="2348880"/>
              <a:ext cx="1296144" cy="648072"/>
            </a:xfrm>
            <a:prstGeom prst="rect">
              <a:avLst/>
            </a:prstGeom>
            <a:grpFill/>
            <a:ln w="9525">
              <a:noFill/>
              <a:miter lim="800000"/>
              <a:headEnd/>
              <a:tailEnd/>
            </a:ln>
            <a:effectLst>
              <a:prstShdw prst="shdw17" dist="17961" dir="2700000">
                <a:srgbClr val="995C00"/>
              </a:prstShdw>
            </a:effectLst>
          </p:spPr>
          <p:txBody>
            <a:bodyPr wrap="none" rtlCol="0" anchor="ctr"/>
            <a:lstStyle/>
            <a:p>
              <a:pPr algn="ctr"/>
              <a:endParaRPr lang="zh-CN" altLang="en-US"/>
            </a:p>
          </p:txBody>
        </p:sp>
        <p:sp>
          <p:nvSpPr>
            <p:cNvPr id="13" name="TextBox 12"/>
            <p:cNvSpPr txBox="1"/>
            <p:nvPr/>
          </p:nvSpPr>
          <p:spPr>
            <a:xfrm>
              <a:off x="920552" y="2420888"/>
              <a:ext cx="792088" cy="523220"/>
            </a:xfrm>
            <a:prstGeom prst="rect">
              <a:avLst/>
            </a:prstGeom>
            <a:grpFill/>
          </p:spPr>
          <p:txBody>
            <a:bodyPr wrap="square" rtlCol="0">
              <a:spAutoFit/>
            </a:bodyPr>
            <a:lstStyle/>
            <a:p>
              <a:pPr algn="ctr"/>
              <a:r>
                <a:rPr lang="zh-CN" altLang="en-US" sz="1400" dirty="0" smtClean="0">
                  <a:latin typeface="微软雅黑" pitchFamily="34" charset="-122"/>
                  <a:ea typeface="微软雅黑" pitchFamily="34" charset="-122"/>
                </a:rPr>
                <a:t>内部</a:t>
              </a:r>
              <a:endParaRPr lang="en-US" altLang="zh-CN" sz="1400" dirty="0" smtClean="0">
                <a:latin typeface="微软雅黑" pitchFamily="34" charset="-122"/>
                <a:ea typeface="微软雅黑" pitchFamily="34" charset="-122"/>
              </a:endParaRPr>
            </a:p>
            <a:p>
              <a:pPr algn="ctr"/>
              <a:r>
                <a:rPr lang="zh-CN" altLang="en-US" sz="1400" dirty="0" smtClean="0">
                  <a:latin typeface="微软雅黑" pitchFamily="34" charset="-122"/>
                  <a:ea typeface="微软雅黑" pitchFamily="34" charset="-122"/>
                </a:rPr>
                <a:t>分析</a:t>
              </a:r>
              <a:endParaRPr lang="zh-CN" altLang="en-US" sz="1400" dirty="0">
                <a:latin typeface="微软雅黑" pitchFamily="34" charset="-122"/>
                <a:ea typeface="微软雅黑" pitchFamily="34" charset="-122"/>
              </a:endParaRPr>
            </a:p>
          </p:txBody>
        </p:sp>
      </p:grpSp>
      <p:grpSp>
        <p:nvGrpSpPr>
          <p:cNvPr id="8" name="组合 13"/>
          <p:cNvGrpSpPr/>
          <p:nvPr/>
        </p:nvGrpSpPr>
        <p:grpSpPr>
          <a:xfrm>
            <a:off x="2576736" y="3573016"/>
            <a:ext cx="1296144" cy="648072"/>
            <a:chOff x="704528" y="2348880"/>
            <a:chExt cx="1296144" cy="648072"/>
          </a:xfrm>
          <a:solidFill>
            <a:schemeClr val="accent1"/>
          </a:solidFill>
        </p:grpSpPr>
        <p:sp>
          <p:nvSpPr>
            <p:cNvPr id="16" name="矩形 15"/>
            <p:cNvSpPr/>
            <p:nvPr/>
          </p:nvSpPr>
          <p:spPr bwMode="auto">
            <a:xfrm>
              <a:off x="704528" y="2348880"/>
              <a:ext cx="1296144" cy="648072"/>
            </a:xfrm>
            <a:prstGeom prst="rect">
              <a:avLst/>
            </a:prstGeom>
            <a:grpFill/>
            <a:ln w="9525">
              <a:noFill/>
              <a:miter lim="800000"/>
              <a:headEnd/>
              <a:tailEnd/>
            </a:ln>
            <a:effectLst>
              <a:prstShdw prst="shdw17" dist="17961" dir="2700000">
                <a:srgbClr val="995C00"/>
              </a:prstShdw>
            </a:effectLst>
          </p:spPr>
          <p:txBody>
            <a:bodyPr wrap="none" rtlCol="0" anchor="ctr"/>
            <a:lstStyle/>
            <a:p>
              <a:pPr algn="ctr"/>
              <a:endParaRPr lang="zh-CN" altLang="en-US"/>
            </a:p>
          </p:txBody>
        </p:sp>
        <p:sp>
          <p:nvSpPr>
            <p:cNvPr id="17" name="TextBox 16"/>
            <p:cNvSpPr txBox="1"/>
            <p:nvPr/>
          </p:nvSpPr>
          <p:spPr>
            <a:xfrm>
              <a:off x="848544" y="2420888"/>
              <a:ext cx="936104" cy="523220"/>
            </a:xfrm>
            <a:prstGeom prst="rect">
              <a:avLst/>
            </a:prstGeom>
            <a:grpFill/>
          </p:spPr>
          <p:txBody>
            <a:bodyPr wrap="square" rtlCol="0">
              <a:spAutoFit/>
            </a:bodyPr>
            <a:lstStyle/>
            <a:p>
              <a:pPr algn="ctr"/>
              <a:r>
                <a:rPr lang="zh-CN" altLang="en-US" sz="1400" dirty="0" smtClean="0">
                  <a:latin typeface="微软雅黑" pitchFamily="34" charset="-122"/>
                  <a:ea typeface="微软雅黑" pitchFamily="34" charset="-122"/>
                </a:rPr>
                <a:t>制定中长期规划</a:t>
              </a:r>
              <a:endParaRPr lang="zh-CN" altLang="en-US" sz="1400" dirty="0">
                <a:latin typeface="微软雅黑" pitchFamily="34" charset="-122"/>
                <a:ea typeface="微软雅黑" pitchFamily="34" charset="-122"/>
              </a:endParaRPr>
            </a:p>
          </p:txBody>
        </p:sp>
      </p:grpSp>
      <p:grpSp>
        <p:nvGrpSpPr>
          <p:cNvPr id="9" name="组合 17"/>
          <p:cNvGrpSpPr/>
          <p:nvPr/>
        </p:nvGrpSpPr>
        <p:grpSpPr>
          <a:xfrm>
            <a:off x="4232920" y="3573016"/>
            <a:ext cx="1296144" cy="648072"/>
            <a:chOff x="704528" y="2348880"/>
            <a:chExt cx="1296144" cy="648072"/>
          </a:xfrm>
          <a:solidFill>
            <a:schemeClr val="accent1"/>
          </a:solidFill>
        </p:grpSpPr>
        <p:sp>
          <p:nvSpPr>
            <p:cNvPr id="19" name="矩形 18"/>
            <p:cNvSpPr/>
            <p:nvPr/>
          </p:nvSpPr>
          <p:spPr bwMode="auto">
            <a:xfrm>
              <a:off x="704528" y="2348880"/>
              <a:ext cx="1296144" cy="648072"/>
            </a:xfrm>
            <a:prstGeom prst="rect">
              <a:avLst/>
            </a:prstGeom>
            <a:grpFill/>
            <a:ln w="9525">
              <a:noFill/>
              <a:miter lim="800000"/>
              <a:headEnd/>
              <a:tailEnd/>
            </a:ln>
            <a:effectLst>
              <a:prstShdw prst="shdw17" dist="17961" dir="2700000">
                <a:srgbClr val="995C00"/>
              </a:prstShdw>
            </a:effectLst>
          </p:spPr>
          <p:txBody>
            <a:bodyPr wrap="none" rtlCol="0" anchor="ctr"/>
            <a:lstStyle/>
            <a:p>
              <a:pPr algn="ctr"/>
              <a:endParaRPr lang="zh-CN" altLang="en-US"/>
            </a:p>
          </p:txBody>
        </p:sp>
        <p:sp>
          <p:nvSpPr>
            <p:cNvPr id="20" name="TextBox 19"/>
            <p:cNvSpPr txBox="1"/>
            <p:nvPr/>
          </p:nvSpPr>
          <p:spPr>
            <a:xfrm>
              <a:off x="848544" y="2420888"/>
              <a:ext cx="936104" cy="523220"/>
            </a:xfrm>
            <a:prstGeom prst="rect">
              <a:avLst/>
            </a:prstGeom>
            <a:grpFill/>
          </p:spPr>
          <p:txBody>
            <a:bodyPr wrap="square" rtlCol="0">
              <a:spAutoFit/>
            </a:bodyPr>
            <a:lstStyle/>
            <a:p>
              <a:pPr algn="ctr"/>
              <a:r>
                <a:rPr lang="zh-CN" altLang="en-US" sz="1400" dirty="0" smtClean="0">
                  <a:latin typeface="微软雅黑" pitchFamily="34" charset="-122"/>
                  <a:ea typeface="微软雅黑" pitchFamily="34" charset="-122"/>
                </a:rPr>
                <a:t>年度经营计划</a:t>
              </a:r>
              <a:endParaRPr lang="zh-CN" altLang="en-US" sz="1400" dirty="0">
                <a:latin typeface="微软雅黑" pitchFamily="34" charset="-122"/>
                <a:ea typeface="微软雅黑" pitchFamily="34" charset="-122"/>
              </a:endParaRPr>
            </a:p>
          </p:txBody>
        </p:sp>
      </p:grpSp>
      <p:grpSp>
        <p:nvGrpSpPr>
          <p:cNvPr id="10" name="组合 20"/>
          <p:cNvGrpSpPr/>
          <p:nvPr/>
        </p:nvGrpSpPr>
        <p:grpSpPr>
          <a:xfrm>
            <a:off x="5961112" y="2420888"/>
            <a:ext cx="1296144" cy="648072"/>
            <a:chOff x="704528" y="2348880"/>
            <a:chExt cx="1296144" cy="648072"/>
          </a:xfrm>
          <a:solidFill>
            <a:schemeClr val="bg1"/>
          </a:solidFill>
        </p:grpSpPr>
        <p:sp>
          <p:nvSpPr>
            <p:cNvPr id="22" name="矩形 21"/>
            <p:cNvSpPr/>
            <p:nvPr/>
          </p:nvSpPr>
          <p:spPr bwMode="auto">
            <a:xfrm>
              <a:off x="704528" y="2348880"/>
              <a:ext cx="1296144" cy="648072"/>
            </a:xfrm>
            <a:prstGeom prst="rect">
              <a:avLst/>
            </a:prstGeom>
            <a:grpFill/>
            <a:ln w="9525">
              <a:noFill/>
              <a:miter lim="800000"/>
              <a:headEnd/>
              <a:tailEnd/>
            </a:ln>
            <a:effectLst>
              <a:prstShdw prst="shdw17" dist="17961" dir="2700000">
                <a:srgbClr val="995C00"/>
              </a:prstShdw>
            </a:effectLst>
          </p:spPr>
          <p:txBody>
            <a:bodyPr wrap="none" rtlCol="0" anchor="ctr"/>
            <a:lstStyle/>
            <a:p>
              <a:pPr algn="ctr"/>
              <a:endParaRPr lang="zh-CN" altLang="en-US"/>
            </a:p>
          </p:txBody>
        </p:sp>
        <p:sp>
          <p:nvSpPr>
            <p:cNvPr id="23" name="TextBox 22"/>
            <p:cNvSpPr txBox="1"/>
            <p:nvPr/>
          </p:nvSpPr>
          <p:spPr>
            <a:xfrm>
              <a:off x="848544" y="2420888"/>
              <a:ext cx="936104" cy="523220"/>
            </a:xfrm>
            <a:prstGeom prst="rect">
              <a:avLst/>
            </a:prstGeom>
            <a:grpFill/>
          </p:spPr>
          <p:txBody>
            <a:bodyPr wrap="square" rtlCol="0">
              <a:spAutoFit/>
            </a:bodyPr>
            <a:lstStyle/>
            <a:p>
              <a:pPr algn="ctr"/>
              <a:r>
                <a:rPr lang="zh-CN" altLang="en-US" sz="1400" dirty="0" smtClean="0">
                  <a:latin typeface="微软雅黑" pitchFamily="34" charset="-122"/>
                  <a:ea typeface="微软雅黑" pitchFamily="34" charset="-122"/>
                </a:rPr>
                <a:t>年度财务预算</a:t>
              </a:r>
              <a:endParaRPr lang="zh-CN" altLang="en-US" sz="1400" dirty="0">
                <a:latin typeface="微软雅黑" pitchFamily="34" charset="-122"/>
                <a:ea typeface="微软雅黑" pitchFamily="34" charset="-122"/>
              </a:endParaRPr>
            </a:p>
          </p:txBody>
        </p:sp>
      </p:grpSp>
      <p:grpSp>
        <p:nvGrpSpPr>
          <p:cNvPr id="11" name="组合 23"/>
          <p:cNvGrpSpPr/>
          <p:nvPr/>
        </p:nvGrpSpPr>
        <p:grpSpPr>
          <a:xfrm>
            <a:off x="6033120" y="4941168"/>
            <a:ext cx="1296144" cy="648072"/>
            <a:chOff x="704528" y="2348880"/>
            <a:chExt cx="1296144" cy="648072"/>
          </a:xfrm>
          <a:solidFill>
            <a:schemeClr val="bg1"/>
          </a:solidFill>
        </p:grpSpPr>
        <p:sp>
          <p:nvSpPr>
            <p:cNvPr id="25" name="矩形 24"/>
            <p:cNvSpPr/>
            <p:nvPr/>
          </p:nvSpPr>
          <p:spPr bwMode="auto">
            <a:xfrm>
              <a:off x="704528" y="2348880"/>
              <a:ext cx="1296144" cy="648072"/>
            </a:xfrm>
            <a:prstGeom prst="rect">
              <a:avLst/>
            </a:prstGeom>
            <a:grpFill/>
            <a:ln w="9525">
              <a:noFill/>
              <a:miter lim="800000"/>
              <a:headEnd/>
              <a:tailEnd/>
            </a:ln>
            <a:effectLst>
              <a:prstShdw prst="shdw17" dist="17961" dir="2700000">
                <a:srgbClr val="995C00"/>
              </a:prstShdw>
            </a:effectLst>
          </p:spPr>
          <p:txBody>
            <a:bodyPr wrap="none" rtlCol="0" anchor="ctr"/>
            <a:lstStyle/>
            <a:p>
              <a:pPr algn="ctr"/>
              <a:endParaRPr lang="zh-CN" altLang="en-US"/>
            </a:p>
          </p:txBody>
        </p:sp>
        <p:sp>
          <p:nvSpPr>
            <p:cNvPr id="26" name="TextBox 25"/>
            <p:cNvSpPr txBox="1"/>
            <p:nvPr/>
          </p:nvSpPr>
          <p:spPr>
            <a:xfrm>
              <a:off x="848544" y="2420888"/>
              <a:ext cx="936104" cy="523220"/>
            </a:xfrm>
            <a:prstGeom prst="rect">
              <a:avLst/>
            </a:prstGeom>
            <a:grpFill/>
          </p:spPr>
          <p:txBody>
            <a:bodyPr wrap="square" rtlCol="0">
              <a:spAutoFit/>
            </a:bodyPr>
            <a:lstStyle/>
            <a:p>
              <a:pPr algn="ctr"/>
              <a:r>
                <a:rPr lang="zh-CN" altLang="en-US" sz="1400" dirty="0" smtClean="0">
                  <a:latin typeface="微软雅黑" pitchFamily="34" charset="-122"/>
                  <a:ea typeface="微软雅黑" pitchFamily="34" charset="-122"/>
                </a:rPr>
                <a:t>年度绩效积分卡</a:t>
              </a:r>
              <a:endParaRPr lang="zh-CN" altLang="en-US" sz="1400" dirty="0">
                <a:latin typeface="微软雅黑" pitchFamily="34" charset="-122"/>
                <a:ea typeface="微软雅黑" pitchFamily="34" charset="-122"/>
              </a:endParaRPr>
            </a:p>
          </p:txBody>
        </p:sp>
      </p:grpSp>
      <p:grpSp>
        <p:nvGrpSpPr>
          <p:cNvPr id="14" name="组合 26"/>
          <p:cNvGrpSpPr/>
          <p:nvPr/>
        </p:nvGrpSpPr>
        <p:grpSpPr>
          <a:xfrm>
            <a:off x="6033120" y="3573016"/>
            <a:ext cx="1296144" cy="648072"/>
            <a:chOff x="704528" y="2348880"/>
            <a:chExt cx="1296144" cy="648072"/>
          </a:xfrm>
          <a:solidFill>
            <a:schemeClr val="accent1"/>
          </a:solidFill>
        </p:grpSpPr>
        <p:sp>
          <p:nvSpPr>
            <p:cNvPr id="28" name="矩形 27"/>
            <p:cNvSpPr/>
            <p:nvPr/>
          </p:nvSpPr>
          <p:spPr bwMode="auto">
            <a:xfrm>
              <a:off x="704528" y="2348880"/>
              <a:ext cx="1296144" cy="648072"/>
            </a:xfrm>
            <a:prstGeom prst="rect">
              <a:avLst/>
            </a:prstGeom>
            <a:grpFill/>
            <a:ln w="9525">
              <a:noFill/>
              <a:miter lim="800000"/>
              <a:headEnd/>
              <a:tailEnd/>
            </a:ln>
            <a:effectLst>
              <a:prstShdw prst="shdw17" dist="17961" dir="2700000">
                <a:srgbClr val="995C00"/>
              </a:prstShdw>
            </a:effectLst>
          </p:spPr>
          <p:txBody>
            <a:bodyPr wrap="none" rtlCol="0" anchor="ctr"/>
            <a:lstStyle/>
            <a:p>
              <a:pPr algn="ctr"/>
              <a:endParaRPr lang="zh-CN" altLang="en-US"/>
            </a:p>
          </p:txBody>
        </p:sp>
        <p:sp>
          <p:nvSpPr>
            <p:cNvPr id="29" name="TextBox 28"/>
            <p:cNvSpPr txBox="1"/>
            <p:nvPr/>
          </p:nvSpPr>
          <p:spPr>
            <a:xfrm>
              <a:off x="848544" y="2420888"/>
              <a:ext cx="936104" cy="523220"/>
            </a:xfrm>
            <a:prstGeom prst="rect">
              <a:avLst/>
            </a:prstGeom>
            <a:grpFill/>
          </p:spPr>
          <p:txBody>
            <a:bodyPr wrap="square" rtlCol="0">
              <a:spAutoFit/>
            </a:bodyPr>
            <a:lstStyle/>
            <a:p>
              <a:pPr algn="ctr"/>
              <a:r>
                <a:rPr lang="zh-CN" altLang="en-US" sz="1400" dirty="0" smtClean="0">
                  <a:latin typeface="微软雅黑" pitchFamily="34" charset="-122"/>
                  <a:ea typeface="微软雅黑" pitchFamily="34" charset="-122"/>
                </a:rPr>
                <a:t>战略实施、监控</a:t>
              </a:r>
              <a:endParaRPr lang="zh-CN" altLang="en-US" sz="1400" dirty="0">
                <a:latin typeface="微软雅黑" pitchFamily="34" charset="-122"/>
                <a:ea typeface="微软雅黑" pitchFamily="34" charset="-122"/>
              </a:endParaRPr>
            </a:p>
          </p:txBody>
        </p:sp>
      </p:grpSp>
      <p:cxnSp>
        <p:nvCxnSpPr>
          <p:cNvPr id="31" name="肘形连接符 30"/>
          <p:cNvCxnSpPr>
            <a:stCxn id="6" idx="3"/>
            <a:endCxn id="16" idx="1"/>
          </p:cNvCxnSpPr>
          <p:nvPr/>
        </p:nvCxnSpPr>
        <p:spPr bwMode="auto">
          <a:xfrm>
            <a:off x="2360712" y="2888940"/>
            <a:ext cx="216024" cy="1008112"/>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33" name="肘形连接符 32"/>
          <p:cNvCxnSpPr>
            <a:stCxn id="12" idx="3"/>
            <a:endCxn id="16" idx="1"/>
          </p:cNvCxnSpPr>
          <p:nvPr/>
        </p:nvCxnSpPr>
        <p:spPr bwMode="auto">
          <a:xfrm flipV="1">
            <a:off x="2360712" y="3897052"/>
            <a:ext cx="216024" cy="1152128"/>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35" name="肘形连接符 34"/>
          <p:cNvCxnSpPr>
            <a:stCxn id="16" idx="3"/>
            <a:endCxn id="19" idx="1"/>
          </p:cNvCxnSpPr>
          <p:nvPr/>
        </p:nvCxnSpPr>
        <p:spPr bwMode="auto">
          <a:xfrm>
            <a:off x="3872880" y="3897052"/>
            <a:ext cx="360040" cy="12700"/>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37" name="直接箭头连接符 36"/>
          <p:cNvCxnSpPr>
            <a:stCxn id="19" idx="3"/>
            <a:endCxn id="28" idx="1"/>
          </p:cNvCxnSpPr>
          <p:nvPr/>
        </p:nvCxnSpPr>
        <p:spPr bwMode="auto">
          <a:xfrm>
            <a:off x="5529064" y="3897052"/>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39" name="形状 38"/>
          <p:cNvCxnSpPr>
            <a:stCxn id="19" idx="0"/>
            <a:endCxn id="22" idx="1"/>
          </p:cNvCxnSpPr>
          <p:nvPr/>
        </p:nvCxnSpPr>
        <p:spPr bwMode="auto">
          <a:xfrm rot="5400000" flipH="1" flipV="1">
            <a:off x="5007006" y="2618910"/>
            <a:ext cx="828092" cy="1080120"/>
          </a:xfrm>
          <a:prstGeom prst="bentConnector2">
            <a:avLst/>
          </a:prstGeom>
          <a:solidFill>
            <a:schemeClr val="accent1"/>
          </a:solidFill>
          <a:ln w="9525" cap="flat" cmpd="sng" algn="ctr">
            <a:solidFill>
              <a:schemeClr val="tx1"/>
            </a:solidFill>
            <a:prstDash val="lgDash"/>
            <a:round/>
            <a:headEnd type="none" w="med" len="med"/>
            <a:tailEnd type="arrow"/>
          </a:ln>
          <a:effectLst>
            <a:outerShdw dist="17961" dir="2700000" algn="ctr" rotWithShape="0">
              <a:schemeClr val="tx1">
                <a:gamma/>
                <a:shade val="60000"/>
                <a:invGamma/>
              </a:schemeClr>
            </a:outerShdw>
          </a:effectLst>
        </p:spPr>
      </p:cxnSp>
      <p:cxnSp>
        <p:nvCxnSpPr>
          <p:cNvPr id="40" name="形状 39"/>
          <p:cNvCxnSpPr>
            <a:stCxn id="19" idx="2"/>
            <a:endCxn id="25" idx="1"/>
          </p:cNvCxnSpPr>
          <p:nvPr/>
        </p:nvCxnSpPr>
        <p:spPr bwMode="auto">
          <a:xfrm rot="16200000" flipH="1">
            <a:off x="4934998" y="4167082"/>
            <a:ext cx="1044116" cy="1152128"/>
          </a:xfrm>
          <a:prstGeom prst="bentConnector2">
            <a:avLst/>
          </a:prstGeom>
          <a:solidFill>
            <a:schemeClr val="accent1"/>
          </a:solidFill>
          <a:ln w="9525" cap="flat" cmpd="sng" algn="ctr">
            <a:solidFill>
              <a:schemeClr val="tx1"/>
            </a:solidFill>
            <a:prstDash val="lgDash"/>
            <a:round/>
            <a:headEnd type="none" w="med" len="med"/>
            <a:tailEnd type="arrow"/>
          </a:ln>
          <a:effectLst>
            <a:outerShdw dist="17961" dir="2700000" algn="ctr" rotWithShape="0">
              <a:schemeClr val="tx1">
                <a:gamma/>
                <a:shade val="60000"/>
                <a:invGamma/>
              </a:schemeClr>
            </a:outerShdw>
          </a:effectLst>
        </p:spPr>
      </p:cxnSp>
      <p:cxnSp>
        <p:nvCxnSpPr>
          <p:cNvPr id="44" name="直接箭头连接符 43"/>
          <p:cNvCxnSpPr/>
          <p:nvPr/>
        </p:nvCxnSpPr>
        <p:spPr bwMode="auto">
          <a:xfrm>
            <a:off x="6537176" y="3212976"/>
            <a:ext cx="0" cy="288032"/>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46" name="直接箭头连接符 45"/>
          <p:cNvCxnSpPr/>
          <p:nvPr/>
        </p:nvCxnSpPr>
        <p:spPr bwMode="auto">
          <a:xfrm flipV="1">
            <a:off x="6681192" y="3212976"/>
            <a:ext cx="0" cy="288032"/>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47" name="直接箭头连接符 46"/>
          <p:cNvCxnSpPr/>
          <p:nvPr/>
        </p:nvCxnSpPr>
        <p:spPr bwMode="auto">
          <a:xfrm>
            <a:off x="6537176" y="4509120"/>
            <a:ext cx="0" cy="288032"/>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48" name="直接箭头连接符 47"/>
          <p:cNvCxnSpPr/>
          <p:nvPr/>
        </p:nvCxnSpPr>
        <p:spPr bwMode="auto">
          <a:xfrm flipV="1">
            <a:off x="6681192" y="4509120"/>
            <a:ext cx="0" cy="288032"/>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grpSp>
        <p:nvGrpSpPr>
          <p:cNvPr id="15" name="组合 48"/>
          <p:cNvGrpSpPr/>
          <p:nvPr/>
        </p:nvGrpSpPr>
        <p:grpSpPr>
          <a:xfrm>
            <a:off x="7761312" y="3573016"/>
            <a:ext cx="1296144" cy="648072"/>
            <a:chOff x="704528" y="2348880"/>
            <a:chExt cx="1296144" cy="648072"/>
          </a:xfrm>
          <a:solidFill>
            <a:schemeClr val="accent1"/>
          </a:solidFill>
        </p:grpSpPr>
        <p:sp>
          <p:nvSpPr>
            <p:cNvPr id="50" name="矩形 49"/>
            <p:cNvSpPr/>
            <p:nvPr/>
          </p:nvSpPr>
          <p:spPr bwMode="auto">
            <a:xfrm>
              <a:off x="704528" y="2348880"/>
              <a:ext cx="1296144" cy="648072"/>
            </a:xfrm>
            <a:prstGeom prst="rect">
              <a:avLst/>
            </a:prstGeom>
            <a:grpFill/>
            <a:ln w="9525">
              <a:noFill/>
              <a:miter lim="800000"/>
              <a:headEnd/>
              <a:tailEnd/>
            </a:ln>
            <a:effectLst>
              <a:prstShdw prst="shdw17" dist="17961" dir="2700000">
                <a:srgbClr val="995C00"/>
              </a:prstShdw>
            </a:effectLst>
          </p:spPr>
          <p:txBody>
            <a:bodyPr wrap="none" rtlCol="0" anchor="ctr"/>
            <a:lstStyle/>
            <a:p>
              <a:pPr algn="ctr"/>
              <a:endParaRPr lang="zh-CN" altLang="en-US"/>
            </a:p>
          </p:txBody>
        </p:sp>
        <p:sp>
          <p:nvSpPr>
            <p:cNvPr id="51" name="TextBox 50"/>
            <p:cNvSpPr txBox="1"/>
            <p:nvPr/>
          </p:nvSpPr>
          <p:spPr>
            <a:xfrm>
              <a:off x="848544" y="2420888"/>
              <a:ext cx="936104" cy="523220"/>
            </a:xfrm>
            <a:prstGeom prst="rect">
              <a:avLst/>
            </a:prstGeom>
            <a:grpFill/>
          </p:spPr>
          <p:txBody>
            <a:bodyPr wrap="square" rtlCol="0">
              <a:spAutoFit/>
            </a:bodyPr>
            <a:lstStyle/>
            <a:p>
              <a:pPr algn="ctr"/>
              <a:r>
                <a:rPr lang="zh-CN" altLang="en-US" sz="1400" dirty="0" smtClean="0">
                  <a:latin typeface="微软雅黑" pitchFamily="34" charset="-122"/>
                  <a:ea typeface="微软雅黑" pitchFamily="34" charset="-122"/>
                </a:rPr>
                <a:t>战略回顾与评价</a:t>
              </a:r>
              <a:endParaRPr lang="zh-CN" altLang="en-US" sz="1400" dirty="0">
                <a:latin typeface="微软雅黑" pitchFamily="34" charset="-122"/>
                <a:ea typeface="微软雅黑" pitchFamily="34" charset="-122"/>
              </a:endParaRPr>
            </a:p>
          </p:txBody>
        </p:sp>
      </p:grpSp>
      <p:cxnSp>
        <p:nvCxnSpPr>
          <p:cNvPr id="59" name="直接箭头连接符 58"/>
          <p:cNvCxnSpPr>
            <a:stCxn id="28" idx="3"/>
            <a:endCxn id="50" idx="1"/>
          </p:cNvCxnSpPr>
          <p:nvPr/>
        </p:nvCxnSpPr>
        <p:spPr bwMode="auto">
          <a:xfrm>
            <a:off x="7329264" y="3897052"/>
            <a:ext cx="432048" cy="0"/>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61" name="形状 60"/>
          <p:cNvCxnSpPr>
            <a:stCxn id="50" idx="3"/>
            <a:endCxn id="17" idx="2"/>
          </p:cNvCxnSpPr>
          <p:nvPr/>
        </p:nvCxnSpPr>
        <p:spPr bwMode="auto">
          <a:xfrm flipH="1">
            <a:off x="3188804" y="3897052"/>
            <a:ext cx="5868652" cy="271192"/>
          </a:xfrm>
          <a:prstGeom prst="bentConnector4">
            <a:avLst>
              <a:gd name="adj1" fmla="val -3895"/>
              <a:gd name="adj2" fmla="val 732026"/>
            </a:avLst>
          </a:prstGeom>
          <a:solidFill>
            <a:schemeClr val="accent1"/>
          </a:solidFill>
          <a:ln w="9525" cap="flat" cmpd="sng" algn="ctr">
            <a:solidFill>
              <a:schemeClr val="tx1"/>
            </a:solidFill>
            <a:prstDash val="lgDash"/>
            <a:round/>
            <a:headEnd type="none" w="med" len="med"/>
            <a:tailEnd type="arrow"/>
          </a:ln>
          <a:effectLst>
            <a:outerShdw dist="17961" dir="2700000" algn="ctr" rotWithShape="0">
              <a:schemeClr val="tx1">
                <a:gamma/>
                <a:shade val="60000"/>
                <a:invGamma/>
              </a:schemeClr>
            </a:outerShdw>
          </a:effectLst>
        </p:spPr>
      </p:cxnSp>
      <p:sp>
        <p:nvSpPr>
          <p:cNvPr id="45" name="TextBox 44"/>
          <p:cNvSpPr txBox="1"/>
          <p:nvPr/>
        </p:nvSpPr>
        <p:spPr>
          <a:xfrm>
            <a:off x="1784648" y="1844824"/>
            <a:ext cx="1107996"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制定战略</a:t>
            </a:r>
            <a:endParaRPr lang="zh-CN" altLang="en-US" dirty="0">
              <a:latin typeface="微软雅黑" pitchFamily="34" charset="-122"/>
              <a:ea typeface="微软雅黑" pitchFamily="34" charset="-122"/>
            </a:endParaRPr>
          </a:p>
        </p:txBody>
      </p:sp>
      <p:sp>
        <p:nvSpPr>
          <p:cNvPr id="49" name="TextBox 48"/>
          <p:cNvSpPr txBox="1"/>
          <p:nvPr/>
        </p:nvSpPr>
        <p:spPr>
          <a:xfrm>
            <a:off x="6077252" y="1844824"/>
            <a:ext cx="1107996"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实施战略</a:t>
            </a:r>
            <a:endParaRPr lang="zh-CN" altLang="en-US" dirty="0">
              <a:latin typeface="微软雅黑" pitchFamily="34" charset="-122"/>
              <a:ea typeface="微软雅黑" pitchFamily="34" charset="-122"/>
            </a:endParaRPr>
          </a:p>
        </p:txBody>
      </p:sp>
      <p:sp>
        <p:nvSpPr>
          <p:cNvPr id="53" name="椭圆 52"/>
          <p:cNvSpPr/>
          <p:nvPr/>
        </p:nvSpPr>
        <p:spPr bwMode="auto">
          <a:xfrm>
            <a:off x="128464" y="3429000"/>
            <a:ext cx="1296144" cy="100811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Arial" charset="0"/>
                <a:ea typeface="SimSun" pitchFamily="2" charset="-122"/>
              </a:rPr>
              <a:t>管理者期望</a:t>
            </a:r>
          </a:p>
        </p:txBody>
      </p:sp>
      <p:cxnSp>
        <p:nvCxnSpPr>
          <p:cNvPr id="54" name="直接箭头连接符 53"/>
          <p:cNvCxnSpPr>
            <a:stCxn id="53" idx="6"/>
            <a:endCxn id="16" idx="1"/>
          </p:cNvCxnSpPr>
          <p:nvPr/>
        </p:nvCxnSpPr>
        <p:spPr bwMode="auto">
          <a:xfrm flipV="1">
            <a:off x="1424608" y="3897052"/>
            <a:ext cx="1152128" cy="36004"/>
          </a:xfrm>
          <a:prstGeom prst="straightConnector1">
            <a:avLst/>
          </a:prstGeom>
          <a:solidFill>
            <a:schemeClr val="accent1"/>
          </a:solidFill>
          <a:ln w="9525" cap="flat" cmpd="sng" algn="ctr">
            <a:solidFill>
              <a:schemeClr val="tx1"/>
            </a:solidFill>
            <a:prstDash val="solid"/>
            <a:round/>
            <a:headEnd type="none" w="med" len="med"/>
            <a:tailEnd type="arrow"/>
          </a:ln>
          <a:effectLst>
            <a:outerShdw dist="17961" dir="2700000" algn="ctr" rotWithShape="0">
              <a:schemeClr val="tx1">
                <a:gamma/>
                <a:shade val="60000"/>
                <a:invGamma/>
              </a:schemeClr>
            </a:outerShdw>
          </a:effectLst>
        </p:spPr>
      </p:cxnSp>
      <p:cxnSp>
        <p:nvCxnSpPr>
          <p:cNvPr id="56" name="形状 55"/>
          <p:cNvCxnSpPr>
            <a:stCxn id="12" idx="1"/>
            <a:endCxn id="53" idx="4"/>
          </p:cNvCxnSpPr>
          <p:nvPr/>
        </p:nvCxnSpPr>
        <p:spPr bwMode="auto">
          <a:xfrm rot="10800000">
            <a:off x="776536" y="4437112"/>
            <a:ext cx="288032" cy="612068"/>
          </a:xfrm>
          <a:prstGeom prst="bentConnector2">
            <a:avLst/>
          </a:prstGeom>
          <a:solidFill>
            <a:schemeClr val="accent1"/>
          </a:solidFill>
          <a:ln w="9525" cap="flat" cmpd="sng" algn="ctr">
            <a:solidFill>
              <a:schemeClr val="tx1"/>
            </a:solidFill>
            <a:prstDash val="lgDash"/>
            <a:round/>
            <a:headEnd type="none" w="med" len="med"/>
            <a:tailEnd type="arrow"/>
          </a:ln>
          <a:effectLst>
            <a:outerShdw dist="17961" dir="2700000" algn="ctr" rotWithShape="0">
              <a:schemeClr val="tx1">
                <a:gamma/>
                <a:shade val="60000"/>
                <a:invGamma/>
              </a:schemeClr>
            </a:outerShdw>
          </a:effectLst>
        </p:spPr>
      </p:cxnSp>
      <p:cxnSp>
        <p:nvCxnSpPr>
          <p:cNvPr id="60" name="形状 59"/>
          <p:cNvCxnSpPr>
            <a:stCxn id="6" idx="1"/>
            <a:endCxn id="53" idx="0"/>
          </p:cNvCxnSpPr>
          <p:nvPr/>
        </p:nvCxnSpPr>
        <p:spPr bwMode="auto">
          <a:xfrm rot="10800000" flipV="1">
            <a:off x="776536" y="2888940"/>
            <a:ext cx="288032" cy="540060"/>
          </a:xfrm>
          <a:prstGeom prst="bentConnector2">
            <a:avLst/>
          </a:prstGeom>
          <a:solidFill>
            <a:schemeClr val="accent1"/>
          </a:solidFill>
          <a:ln w="9525" cap="flat" cmpd="sng" algn="ctr">
            <a:solidFill>
              <a:schemeClr val="tx1"/>
            </a:solidFill>
            <a:prstDash val="lgDash"/>
            <a:round/>
            <a:headEnd type="none" w="med" len="med"/>
            <a:tailEnd type="arrow"/>
          </a:ln>
          <a:effectLst>
            <a:outerShdw dist="17961" dir="2700000" algn="ctr" rotWithShape="0">
              <a:schemeClr val="tx1">
                <a:gamma/>
                <a:shade val="60000"/>
                <a:invGamma/>
              </a:schemeClr>
            </a:outerShdw>
          </a:effectLst>
        </p:spPr>
      </p:cxnSp>
      <p:sp>
        <p:nvSpPr>
          <p:cNvPr id="18" name="矩形 17"/>
          <p:cNvSpPr/>
          <p:nvPr/>
        </p:nvSpPr>
        <p:spPr bwMode="auto">
          <a:xfrm>
            <a:off x="5781092" y="1412776"/>
            <a:ext cx="3708412" cy="5184576"/>
          </a:xfrm>
          <a:prstGeom prst="rect">
            <a:avLst/>
          </a:prstGeom>
          <a:solidFill>
            <a:schemeClr val="accent5">
              <a:lumMod val="90000"/>
              <a:alpha val="41000"/>
            </a:schemeClr>
          </a:solidFill>
          <a:ln w="9525">
            <a:noFill/>
            <a:miter lim="800000"/>
            <a:headEnd/>
            <a:tailEnd/>
          </a:ln>
          <a:effectLst>
            <a:prstShdw prst="shdw17" dist="17961" dir="2700000">
              <a:srgbClr val="995C00"/>
            </a:prstShdw>
          </a:effectLst>
        </p:spPr>
        <p:txBody>
          <a:bodyPr wrap="none" rtlCol="0" anchor="ctr"/>
          <a:lstStyle/>
          <a:p>
            <a:pPr algn="ctr"/>
            <a:endParaRPr lang="zh-CN" altLang="en-US"/>
          </a:p>
        </p:txBody>
      </p:sp>
    </p:spTree>
    <p:extLst>
      <p:ext uri="{BB962C8B-B14F-4D97-AF65-F5344CB8AC3E}">
        <p14:creationId xmlns:p14="http://schemas.microsoft.com/office/powerpoint/2010/main" xmlns="" val="3430589193"/>
      </p:ext>
    </p:extLst>
  </p:cSld>
  <p:clrMapOvr>
    <a:masterClrMapping/>
  </p:clrMapOvr>
  <p:transition spd="slow">
    <p:blinds/>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44488" y="1052736"/>
            <a:ext cx="8536810" cy="4857767"/>
          </a:xfrm>
          <a:prstGeom prst="rect">
            <a:avLst/>
          </a:prstGeom>
          <a:noFill/>
          <a:ln w="9525">
            <a:noFill/>
            <a:miter lim="800000"/>
            <a:headEnd/>
            <a:tailEnd/>
          </a:ln>
        </p:spPr>
        <p:txBody>
          <a:bodyPr/>
          <a:lstStyle/>
          <a:p>
            <a:pPr marL="457200" indent="-457200" eaLnBrk="0" hangingPunct="0">
              <a:lnSpc>
                <a:spcPct val="150000"/>
              </a:lnSpc>
              <a:spcBef>
                <a:spcPct val="20000"/>
              </a:spcBef>
              <a:defRPr/>
            </a:pPr>
            <a:r>
              <a:rPr lang="zh-CN" altLang="en-US" sz="2200" b="1" kern="0" dirty="0" smtClean="0">
                <a:solidFill>
                  <a:srgbClr val="000000"/>
                </a:solidFill>
                <a:latin typeface="微软雅黑" pitchFamily="34" charset="-122"/>
                <a:ea typeface="微软雅黑" pitchFamily="34" charset="-122"/>
              </a:rPr>
              <a:t>做事步骤</a:t>
            </a:r>
            <a:endParaRPr lang="en-US" altLang="zh-CN" sz="2200" b="1" kern="0" dirty="0" smtClean="0">
              <a:solidFill>
                <a:srgbClr val="000000"/>
              </a:solidFill>
              <a:latin typeface="微软雅黑" pitchFamily="34" charset="-122"/>
              <a:ea typeface="微软雅黑" pitchFamily="34" charset="-122"/>
            </a:endParaRPr>
          </a:p>
        </p:txBody>
      </p:sp>
      <p:sp>
        <p:nvSpPr>
          <p:cNvPr id="5" name="灯片编号占位符 7"/>
          <p:cNvSpPr>
            <a:spLocks noGrp="1"/>
          </p:cNvSpPr>
          <p:nvPr>
            <p:ph type="sldNum" sz="quarter" idx="4294967295"/>
          </p:nvPr>
        </p:nvSpPr>
        <p:spPr>
          <a:xfrm>
            <a:off x="7391400" y="6400800"/>
            <a:ext cx="2311400" cy="320675"/>
          </a:xfrm>
          <a:prstGeom prst="rect">
            <a:avLst/>
          </a:prstGeom>
        </p:spPr>
        <p:txBody>
          <a:bodyPr/>
          <a:lstStyle/>
          <a:p>
            <a:fld id="{93CD91EE-8026-4D3B-B155-7C66DDCAE3A0}" type="slidenum">
              <a:rPr lang="zh-CN" altLang="en-US" smtClean="0">
                <a:solidFill>
                  <a:srgbClr val="000000"/>
                </a:solidFill>
                <a:latin typeface="微软雅黑" pitchFamily="34" charset="-122"/>
                <a:ea typeface="微软雅黑" pitchFamily="34" charset="-122"/>
              </a:rPr>
              <a:pPr/>
              <a:t>67</a:t>
            </a:fld>
            <a:endParaRPr lang="zh-CN" altLang="en-US" dirty="0">
              <a:solidFill>
                <a:srgbClr val="000000"/>
              </a:solidFill>
              <a:latin typeface="微软雅黑" pitchFamily="34" charset="-122"/>
              <a:ea typeface="微软雅黑" pitchFamily="34" charset="-122"/>
            </a:endParaRPr>
          </a:p>
        </p:txBody>
      </p:sp>
      <p:sp>
        <p:nvSpPr>
          <p:cNvPr id="52" name="TextBox 51"/>
          <p:cNvSpPr txBox="1"/>
          <p:nvPr/>
        </p:nvSpPr>
        <p:spPr>
          <a:xfrm>
            <a:off x="595282" y="1714488"/>
            <a:ext cx="8501122" cy="4247317"/>
          </a:xfrm>
          <a:prstGeom prst="rect">
            <a:avLst/>
          </a:prstGeom>
          <a:noFill/>
        </p:spPr>
        <p:txBody>
          <a:bodyPr wrap="square" rtlCol="0" anchor="ctr">
            <a:spAutoFit/>
          </a:bodyPr>
          <a:lstStyle/>
          <a:p>
            <a:pPr marL="342900" indent="-342900">
              <a:lnSpc>
                <a:spcPct val="150000"/>
              </a:lnSpc>
              <a:buFont typeface="+mj-lt"/>
              <a:buAutoNum type="arabicPeriod"/>
            </a:pPr>
            <a:r>
              <a:rPr lang="zh-CN" altLang="en-US" dirty="0" smtClean="0">
                <a:latin typeface="微软雅黑" pitchFamily="34" charset="-122"/>
                <a:ea typeface="微软雅黑" pitchFamily="34" charset="-122"/>
              </a:rPr>
              <a:t>明确目标，成立临时团队（通常由财务、技术、销售和企管人员组成）</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与决策者进行第一次沟通，了解管理者期望（做什么业务，期望达到什么目标）</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环境分析（宏观、产业、竞争），识别机会与风险</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内部分析（识别优势与劣势）</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项目组内部讨论及内外部专家访谈，初步识别可能的战略路径，形成备选方案</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与决策者进行第二次沟通，汇报可能的备选方案，进行初步筛选（可选）</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对经过初步筛选的方案，进行详细的可行性论证（投入、收益、风险、可行性）</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组织战略委员会正式汇报，组织评审决策，确定方案选择。</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a:pPr>
            <a:r>
              <a:rPr lang="zh-CN" altLang="en-US" dirty="0" smtClean="0">
                <a:latin typeface="微软雅黑" pitchFamily="34" charset="-122"/>
                <a:ea typeface="微软雅黑" pitchFamily="34" charset="-122"/>
              </a:rPr>
              <a:t>制定进一步落地计划，明确责任人、关键里程碑、完成时间，匹配相应的预算、定编，进入战略落地阶段。</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3430589193"/>
      </p:ext>
    </p:extLst>
  </p:cSld>
  <p:clrMapOvr>
    <a:masterClrMapping/>
  </p:clrMapOvr>
  <p:transition spd="slow">
    <p:blinds/>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68</a:t>
            </a:fld>
            <a:endParaRPr lang="en-US" altLang="zh-CN" dirty="0"/>
          </a:p>
        </p:txBody>
      </p:sp>
      <p:sp>
        <p:nvSpPr>
          <p:cNvPr id="37" name="TextBox 36"/>
          <p:cNvSpPr txBox="1"/>
          <p:nvPr/>
        </p:nvSpPr>
        <p:spPr>
          <a:xfrm>
            <a:off x="64155" y="181253"/>
            <a:ext cx="2031325"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战略分析框架</a:t>
            </a:r>
            <a:endParaRPr lang="zh-CN" altLang="en-US" sz="2400" dirty="0">
              <a:latin typeface="微软雅黑" pitchFamily="34" charset="-122"/>
              <a:ea typeface="微软雅黑" pitchFamily="34" charset="-122"/>
            </a:endParaRPr>
          </a:p>
        </p:txBody>
      </p:sp>
      <p:grpSp>
        <p:nvGrpSpPr>
          <p:cNvPr id="18" name="组合 17"/>
          <p:cNvGrpSpPr/>
          <p:nvPr/>
        </p:nvGrpSpPr>
        <p:grpSpPr>
          <a:xfrm>
            <a:off x="920552" y="1844824"/>
            <a:ext cx="7969250" cy="3897312"/>
            <a:chOff x="920552" y="1844824"/>
            <a:chExt cx="7969250" cy="3897312"/>
          </a:xfrm>
        </p:grpSpPr>
        <p:sp>
          <p:nvSpPr>
            <p:cNvPr id="52" name="Rectangle 9"/>
            <p:cNvSpPr>
              <a:spLocks noChangeArrowheads="1"/>
            </p:cNvSpPr>
            <p:nvPr/>
          </p:nvSpPr>
          <p:spPr bwMode="auto">
            <a:xfrm>
              <a:off x="920552" y="1844824"/>
              <a:ext cx="3784600" cy="450850"/>
            </a:xfrm>
            <a:prstGeom prst="rect">
              <a:avLst/>
            </a:prstGeom>
            <a:solidFill>
              <a:srgbClr val="B2D2DE"/>
            </a:solidFill>
            <a:ln w="6350">
              <a:no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400" b="0" i="0" u="none" strike="noStrike" kern="0" cap="none" spc="0" normalizeH="0" baseline="0" noProof="0" smtClean="0">
                  <a:ln>
                    <a:noFill/>
                  </a:ln>
                  <a:solidFill>
                    <a:sysClr val="windowText" lastClr="000000"/>
                  </a:solidFill>
                  <a:effectLst/>
                  <a:uLnTx/>
                  <a:uFillTx/>
                </a:rPr>
                <a:t>外部分析</a:t>
              </a:r>
              <a:endParaRPr kumimoji="1" lang="zh-CN" altLang="en-US" sz="1200" b="0" i="0" u="none" strike="noStrike" kern="0" cap="none" spc="0" normalizeH="0" baseline="0" noProof="0" smtClean="0">
                <a:ln>
                  <a:noFill/>
                </a:ln>
                <a:solidFill>
                  <a:sysClr val="windowText" lastClr="000000"/>
                </a:solidFill>
                <a:effectLst/>
                <a:uLnTx/>
                <a:uFillTx/>
              </a:endParaRPr>
            </a:p>
          </p:txBody>
        </p:sp>
        <p:sp>
          <p:nvSpPr>
            <p:cNvPr id="53" name="Rectangle 10"/>
            <p:cNvSpPr>
              <a:spLocks noChangeArrowheads="1"/>
            </p:cNvSpPr>
            <p:nvPr/>
          </p:nvSpPr>
          <p:spPr bwMode="auto">
            <a:xfrm>
              <a:off x="5105202" y="1844824"/>
              <a:ext cx="3784600" cy="450850"/>
            </a:xfrm>
            <a:prstGeom prst="rect">
              <a:avLst/>
            </a:prstGeom>
            <a:solidFill>
              <a:srgbClr val="B2D2DE"/>
            </a:solidFill>
            <a:ln w="6350">
              <a:no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400" b="0" i="0" u="none" strike="noStrike" kern="0" cap="none" spc="0" normalizeH="0" baseline="0" noProof="0" smtClean="0">
                  <a:ln>
                    <a:noFill/>
                  </a:ln>
                  <a:solidFill>
                    <a:sysClr val="windowText" lastClr="000000"/>
                  </a:solidFill>
                  <a:effectLst/>
                  <a:uLnTx/>
                  <a:uFillTx/>
                </a:rPr>
                <a:t>内部分析</a:t>
              </a:r>
              <a:endParaRPr kumimoji="1" lang="zh-CN" altLang="en-US" sz="1200" b="0" i="0" u="none" strike="noStrike" kern="0" cap="none" spc="0" normalizeH="0" baseline="0" noProof="0" smtClean="0">
                <a:ln>
                  <a:noFill/>
                </a:ln>
                <a:solidFill>
                  <a:sysClr val="windowText" lastClr="000000"/>
                </a:solidFill>
                <a:effectLst/>
                <a:uLnTx/>
                <a:uFillTx/>
              </a:endParaRPr>
            </a:p>
          </p:txBody>
        </p:sp>
        <p:sp>
          <p:nvSpPr>
            <p:cNvPr id="54" name="AutoShape 11"/>
            <p:cNvSpPr>
              <a:spLocks noChangeArrowheads="1"/>
            </p:cNvSpPr>
            <p:nvPr/>
          </p:nvSpPr>
          <p:spPr bwMode="auto">
            <a:xfrm>
              <a:off x="961827" y="2535386"/>
              <a:ext cx="2447925" cy="936625"/>
            </a:xfrm>
            <a:prstGeom prst="homePlate">
              <a:avLst>
                <a:gd name="adj" fmla="val 24647"/>
              </a:avLst>
            </a:prstGeom>
            <a:solidFill>
              <a:srgbClr val="6CAAC0"/>
            </a:solidFill>
            <a:ln w="6350">
              <a:noFill/>
              <a:miter lim="800000"/>
              <a:headEnd/>
              <a:tailEnd/>
            </a:ln>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            </a:t>
              </a:r>
              <a:r>
                <a:rPr kumimoji="1" lang="zh-CN" altLang="en-US" sz="1400" b="0" i="0" u="none" strike="noStrike" kern="0" cap="none" spc="0" normalizeH="0" baseline="0" noProof="0" smtClean="0">
                  <a:ln>
                    <a:noFill/>
                  </a:ln>
                  <a:solidFill>
                    <a:sysClr val="windowText" lastClr="000000"/>
                  </a:solidFill>
                  <a:effectLst/>
                  <a:uLnTx/>
                  <a:uFillTx/>
                </a:rPr>
                <a:t>宏观环境</a:t>
              </a:r>
            </a:p>
          </p:txBody>
        </p:sp>
        <p:sp>
          <p:nvSpPr>
            <p:cNvPr id="55" name="Rectangle 12"/>
            <p:cNvSpPr>
              <a:spLocks noChangeArrowheads="1"/>
            </p:cNvSpPr>
            <p:nvPr/>
          </p:nvSpPr>
          <p:spPr bwMode="auto">
            <a:xfrm>
              <a:off x="961827" y="2535386"/>
              <a:ext cx="854075" cy="3206750"/>
            </a:xfrm>
            <a:prstGeom prst="rect">
              <a:avLst/>
            </a:prstGeom>
            <a:solidFill>
              <a:srgbClr val="6CAAC0"/>
            </a:solidFill>
            <a:ln w="6350">
              <a:noFill/>
              <a:miter lim="800000"/>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AutoShape 13"/>
            <p:cNvSpPr>
              <a:spLocks noChangeArrowheads="1"/>
            </p:cNvSpPr>
            <p:nvPr/>
          </p:nvSpPr>
          <p:spPr bwMode="auto">
            <a:xfrm>
              <a:off x="1885752" y="3611711"/>
              <a:ext cx="1516062" cy="2092325"/>
            </a:xfrm>
            <a:prstGeom prst="homePlate">
              <a:avLst>
                <a:gd name="adj" fmla="val 14755"/>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AutoShape 14"/>
            <p:cNvSpPr>
              <a:spLocks noChangeArrowheads="1"/>
            </p:cNvSpPr>
            <p:nvPr/>
          </p:nvSpPr>
          <p:spPr bwMode="auto">
            <a:xfrm>
              <a:off x="2506464" y="4100661"/>
              <a:ext cx="952500" cy="525463"/>
            </a:xfrm>
            <a:prstGeom prst="homePlate">
              <a:avLst>
                <a:gd name="adj" fmla="val 18815"/>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市场分析</a:t>
              </a:r>
            </a:p>
          </p:txBody>
        </p:sp>
        <p:sp>
          <p:nvSpPr>
            <p:cNvPr id="58" name="AutoShape 15"/>
            <p:cNvSpPr>
              <a:spLocks noChangeArrowheads="1"/>
            </p:cNvSpPr>
            <p:nvPr/>
          </p:nvSpPr>
          <p:spPr bwMode="auto">
            <a:xfrm>
              <a:off x="2506464" y="4857899"/>
              <a:ext cx="952500" cy="525462"/>
            </a:xfrm>
            <a:prstGeom prst="homePlate">
              <a:avLst>
                <a:gd name="adj" fmla="val 18815"/>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竞争分析</a:t>
              </a:r>
            </a:p>
          </p:txBody>
        </p:sp>
        <p:sp>
          <p:nvSpPr>
            <p:cNvPr id="59" name="Text Box 16"/>
            <p:cNvSpPr txBox="1">
              <a:spLocks noChangeArrowheads="1"/>
            </p:cNvSpPr>
            <p:nvPr/>
          </p:nvSpPr>
          <p:spPr bwMode="auto">
            <a:xfrm>
              <a:off x="2096889" y="3765699"/>
              <a:ext cx="609600" cy="177800"/>
            </a:xfrm>
            <a:prstGeom prst="rect">
              <a:avLst/>
            </a:prstGeom>
            <a:noFill/>
            <a:ln w="6350">
              <a:noFill/>
              <a:miter lim="800000"/>
              <a:headEnd/>
              <a:tailEnd/>
            </a:ln>
            <a:effectLst/>
          </p:spPr>
          <p:txBody>
            <a:bodyPr wrap="none" lIns="0" tIns="0" rIns="0" bIns="0" anchor="ctr">
              <a:spAutoFit/>
            </a:bodyP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产业分析</a:t>
              </a:r>
            </a:p>
          </p:txBody>
        </p:sp>
        <p:sp>
          <p:nvSpPr>
            <p:cNvPr id="60" name="AutoShape 17"/>
            <p:cNvSpPr>
              <a:spLocks noChangeArrowheads="1"/>
            </p:cNvSpPr>
            <p:nvPr/>
          </p:nvSpPr>
          <p:spPr bwMode="auto">
            <a:xfrm>
              <a:off x="3711377" y="2535386"/>
              <a:ext cx="981075" cy="3168650"/>
            </a:xfrm>
            <a:prstGeom prst="homePlate">
              <a:avLst>
                <a:gd name="adj" fmla="val 25000"/>
              </a:avLst>
            </a:prstGeom>
            <a:solidFill>
              <a:srgbClr val="B2D2DE"/>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dirty="0" smtClean="0">
                  <a:ln>
                    <a:noFill/>
                  </a:ln>
                  <a:solidFill>
                    <a:srgbClr val="FF0000"/>
                  </a:solidFill>
                  <a:effectLst/>
                  <a:uLnTx/>
                  <a:uFillTx/>
                </a:rPr>
                <a:t>机会和威胁</a:t>
              </a:r>
            </a:p>
          </p:txBody>
        </p:sp>
        <p:sp>
          <p:nvSpPr>
            <p:cNvPr id="61" name="AutoShape 18"/>
            <p:cNvSpPr>
              <a:spLocks noChangeArrowheads="1"/>
            </p:cNvSpPr>
            <p:nvPr/>
          </p:nvSpPr>
          <p:spPr bwMode="auto">
            <a:xfrm flipH="1">
              <a:off x="5119489" y="2535386"/>
              <a:ext cx="981075" cy="3168650"/>
            </a:xfrm>
            <a:prstGeom prst="homePlate">
              <a:avLst>
                <a:gd name="adj" fmla="val 25000"/>
              </a:avLst>
            </a:prstGeom>
            <a:solidFill>
              <a:srgbClr val="B2D2DE"/>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dirty="0" smtClean="0">
                  <a:ln>
                    <a:noFill/>
                  </a:ln>
                  <a:solidFill>
                    <a:srgbClr val="FF0000"/>
                  </a:solidFill>
                  <a:effectLst/>
                  <a:uLnTx/>
                  <a:uFillTx/>
                </a:rPr>
                <a:t>强项和弱点</a:t>
              </a:r>
            </a:p>
          </p:txBody>
        </p:sp>
        <p:sp>
          <p:nvSpPr>
            <p:cNvPr id="62" name="Text Box 19"/>
            <p:cNvSpPr txBox="1">
              <a:spLocks noChangeArrowheads="1"/>
            </p:cNvSpPr>
            <p:nvPr/>
          </p:nvSpPr>
          <p:spPr bwMode="auto">
            <a:xfrm>
              <a:off x="4809927" y="3795861"/>
              <a:ext cx="177800" cy="533400"/>
            </a:xfrm>
            <a:prstGeom prst="rect">
              <a:avLst/>
            </a:prstGeom>
            <a:noFill/>
            <a:ln w="6350">
              <a:noFill/>
              <a:miter lim="800000"/>
              <a:headEnd/>
              <a:tailEnd/>
            </a:ln>
            <a:effectLst/>
          </p:spPr>
          <p:txBody>
            <a:bodyPr wrap="none" lIns="0" tIns="0" rIns="0" bIns="0" anchor="ctr">
              <a:spAutoFit/>
            </a:bodyP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400" b="0" i="0" u="none" strike="noStrike" kern="0" cap="none" spc="0" normalizeH="0" baseline="0" noProof="0" smtClean="0">
                  <a:ln>
                    <a:noFill/>
                  </a:ln>
                  <a:solidFill>
                    <a:sysClr val="windowText" lastClr="000000"/>
                  </a:solidFill>
                  <a:effectLst/>
                  <a:uLnTx/>
                  <a:uFillTx/>
                </a:rPr>
                <a:t>综</a:t>
              </a:r>
              <a:br>
                <a:rPr kumimoji="1" lang="zh-CN" altLang="en-US" sz="1400" b="0" i="0" u="none" strike="noStrike" kern="0" cap="none" spc="0" normalizeH="0" baseline="0" noProof="0" smtClean="0">
                  <a:ln>
                    <a:noFill/>
                  </a:ln>
                  <a:solidFill>
                    <a:sysClr val="windowText" lastClr="000000"/>
                  </a:solidFill>
                  <a:effectLst/>
                  <a:uLnTx/>
                  <a:uFillTx/>
                </a:rPr>
              </a:br>
              <a:endParaRPr kumimoji="1" lang="zh-CN" altLang="en-US" sz="1400" b="0" i="0" u="none" strike="noStrike" kern="0" cap="none" spc="0" normalizeH="0" baseline="0" noProof="0" smtClean="0">
                <a:ln>
                  <a:noFill/>
                </a:ln>
                <a:solidFill>
                  <a:sysClr val="windowText" lastClr="000000"/>
                </a:solidFill>
                <a:effectLst/>
                <a:uLnTx/>
                <a:uFillTx/>
              </a:endParaRPr>
            </a:p>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400" b="0" i="0" u="none" strike="noStrike" kern="0" cap="none" spc="0" normalizeH="0" baseline="0" noProof="0" smtClean="0">
                  <a:ln>
                    <a:noFill/>
                  </a:ln>
                  <a:solidFill>
                    <a:sysClr val="windowText" lastClr="000000"/>
                  </a:solidFill>
                  <a:effectLst/>
                  <a:uLnTx/>
                  <a:uFillTx/>
                </a:rPr>
                <a:t>合</a:t>
              </a:r>
            </a:p>
          </p:txBody>
        </p:sp>
        <p:sp>
          <p:nvSpPr>
            <p:cNvPr id="63" name="AutoShape 20"/>
            <p:cNvSpPr>
              <a:spLocks noChangeArrowheads="1"/>
            </p:cNvSpPr>
            <p:nvPr/>
          </p:nvSpPr>
          <p:spPr bwMode="auto">
            <a:xfrm flipH="1">
              <a:off x="6389489" y="2559199"/>
              <a:ext cx="2406650" cy="865187"/>
            </a:xfrm>
            <a:prstGeom prst="homePlate">
              <a:avLst>
                <a:gd name="adj" fmla="val 33934"/>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rPr>
                <a:t>核心竞争力</a:t>
              </a:r>
            </a:p>
          </p:txBody>
        </p:sp>
        <p:sp>
          <p:nvSpPr>
            <p:cNvPr id="64" name="AutoShape 21"/>
            <p:cNvSpPr>
              <a:spLocks noChangeArrowheads="1"/>
            </p:cNvSpPr>
            <p:nvPr/>
          </p:nvSpPr>
          <p:spPr bwMode="auto">
            <a:xfrm flipH="1">
              <a:off x="6389489" y="3679974"/>
              <a:ext cx="2406650" cy="865187"/>
            </a:xfrm>
            <a:prstGeom prst="homePlate">
              <a:avLst>
                <a:gd name="adj" fmla="val 33934"/>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400" b="0" i="0" u="none" strike="noStrike" kern="0" cap="none" spc="0" normalizeH="0" baseline="0" noProof="0" dirty="0" smtClean="0">
                  <a:ln>
                    <a:noFill/>
                  </a:ln>
                  <a:solidFill>
                    <a:sysClr val="windowText" lastClr="000000"/>
                  </a:solidFill>
                  <a:effectLst/>
                  <a:uLnTx/>
                  <a:uFillTx/>
                </a:rPr>
                <a:t>价值链分析</a:t>
              </a:r>
            </a:p>
          </p:txBody>
        </p:sp>
        <p:sp>
          <p:nvSpPr>
            <p:cNvPr id="65" name="AutoShape 22"/>
            <p:cNvSpPr>
              <a:spLocks noChangeArrowheads="1"/>
            </p:cNvSpPr>
            <p:nvPr/>
          </p:nvSpPr>
          <p:spPr bwMode="auto">
            <a:xfrm flipH="1">
              <a:off x="6389489" y="4802336"/>
              <a:ext cx="2406650" cy="865188"/>
            </a:xfrm>
            <a:prstGeom prst="homePlate">
              <a:avLst>
                <a:gd name="adj" fmla="val 33934"/>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en-US" altLang="zh-CN" sz="1400" kern="0" dirty="0" smtClean="0">
                  <a:solidFill>
                    <a:sysClr val="windowText" lastClr="000000"/>
                  </a:solidFill>
                </a:rPr>
                <a:t>……</a:t>
              </a:r>
              <a:endParaRPr kumimoji="1" lang="zh-CN" altLang="en-US" sz="1400" b="0" i="0" u="none" strike="noStrike" kern="0" cap="none" spc="0" normalizeH="0" baseline="0" noProof="0" dirty="0" smtClean="0">
                <a:ln>
                  <a:noFill/>
                </a:ln>
                <a:solidFill>
                  <a:sysClr val="windowText" lastClr="000000"/>
                </a:solidFill>
                <a:effectLst/>
                <a:uLnTx/>
                <a:uFillTx/>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69</a:t>
            </a:fld>
            <a:endParaRPr lang="en-US" altLang="zh-CN" dirty="0"/>
          </a:p>
        </p:txBody>
      </p:sp>
      <p:sp>
        <p:nvSpPr>
          <p:cNvPr id="35" name="TextBox 34"/>
          <p:cNvSpPr txBox="1"/>
          <p:nvPr/>
        </p:nvSpPr>
        <p:spPr>
          <a:xfrm>
            <a:off x="272480" y="1012666"/>
            <a:ext cx="8501122"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宏观环境分析</a:t>
            </a:r>
            <a:endParaRPr lang="zh-CN" altLang="en-US" sz="2000" b="1" dirty="0">
              <a:latin typeface="微软雅黑" pitchFamily="34" charset="-122"/>
              <a:ea typeface="微软雅黑" pitchFamily="34" charset="-122"/>
            </a:endParaRPr>
          </a:p>
        </p:txBody>
      </p:sp>
      <p:sp>
        <p:nvSpPr>
          <p:cNvPr id="36" name="矩形 35"/>
          <p:cNvSpPr/>
          <p:nvPr/>
        </p:nvSpPr>
        <p:spPr>
          <a:xfrm>
            <a:off x="272480" y="2276872"/>
            <a:ext cx="2088232" cy="3139321"/>
          </a:xfrm>
          <a:prstGeom prst="rect">
            <a:avLst/>
          </a:prstGeom>
        </p:spPr>
        <p:txBody>
          <a:bodyPr wrap="square">
            <a:spAutoFit/>
          </a:bodyPr>
          <a:lstStyle/>
          <a:p>
            <a:r>
              <a:rPr lang="zh-CN" altLang="en-US" b="1" dirty="0" smtClean="0"/>
              <a:t>目的：</a:t>
            </a:r>
            <a:endParaRPr lang="en-US" altLang="zh-CN" b="1" dirty="0" smtClean="0"/>
          </a:p>
          <a:p>
            <a:r>
              <a:rPr lang="en-US" altLang="zh-CN" b="1" dirty="0" smtClean="0"/>
              <a:t>1</a:t>
            </a:r>
            <a:r>
              <a:rPr lang="zh-CN" altLang="en-US" b="1" dirty="0" smtClean="0"/>
              <a:t>、顺势而为</a:t>
            </a:r>
            <a:br>
              <a:rPr lang="zh-CN" altLang="en-US" b="1" dirty="0" smtClean="0"/>
            </a:br>
            <a:r>
              <a:rPr lang="zh-CN" altLang="en-US" b="1" dirty="0" smtClean="0"/>
              <a:t/>
            </a:r>
            <a:br>
              <a:rPr lang="zh-CN" altLang="en-US" b="1" dirty="0" smtClean="0"/>
            </a:br>
            <a:r>
              <a:rPr lang="en-US" altLang="zh-CN" b="1" dirty="0" smtClean="0"/>
              <a:t>2</a:t>
            </a:r>
            <a:r>
              <a:rPr lang="zh-CN" altLang="en-US" b="1" dirty="0" smtClean="0"/>
              <a:t>、把握时机</a:t>
            </a:r>
            <a:br>
              <a:rPr lang="zh-CN" altLang="en-US" b="1" dirty="0" smtClean="0"/>
            </a:br>
            <a:r>
              <a:rPr lang="zh-CN" altLang="en-US" b="1" dirty="0" smtClean="0"/>
              <a:t/>
            </a:r>
            <a:br>
              <a:rPr lang="zh-CN" altLang="en-US" b="1" dirty="0" smtClean="0"/>
            </a:br>
            <a:r>
              <a:rPr lang="en-US" altLang="zh-CN" b="1" dirty="0" smtClean="0"/>
              <a:t>3</a:t>
            </a:r>
            <a:r>
              <a:rPr lang="zh-CN" altLang="en-US" b="1" dirty="0" smtClean="0"/>
              <a:t>、为企业制定战略目标和措施提供依据。</a:t>
            </a:r>
            <a:endParaRPr lang="en-US" altLang="zh-CN" b="1" dirty="0" smtClean="0"/>
          </a:p>
          <a:p>
            <a:endParaRPr lang="en-US" altLang="zh-CN" b="1" dirty="0" smtClean="0"/>
          </a:p>
          <a:p>
            <a:r>
              <a:rPr lang="en-US" altLang="zh-CN" b="1" dirty="0" smtClean="0"/>
              <a:t>4</a:t>
            </a:r>
            <a:r>
              <a:rPr lang="zh-CN" altLang="en-US" b="1" dirty="0" smtClean="0"/>
              <a:t>、规避风险</a:t>
            </a:r>
            <a:br>
              <a:rPr lang="zh-CN" altLang="en-US" b="1" dirty="0" smtClean="0"/>
            </a:br>
            <a:endParaRPr lang="zh-CN" altLang="en-US" dirty="0"/>
          </a:p>
        </p:txBody>
      </p:sp>
      <p:sp>
        <p:nvSpPr>
          <p:cNvPr id="37" name="TextBox 36"/>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、外部分析</a:t>
            </a:r>
            <a:endParaRPr lang="zh-CN" altLang="en-US" sz="2400" dirty="0">
              <a:latin typeface="微软雅黑" pitchFamily="34" charset="-122"/>
              <a:ea typeface="微软雅黑" pitchFamily="34" charset="-122"/>
            </a:endParaRPr>
          </a:p>
        </p:txBody>
      </p:sp>
      <p:sp>
        <p:nvSpPr>
          <p:cNvPr id="38" name="TextBox 37"/>
          <p:cNvSpPr txBox="1"/>
          <p:nvPr/>
        </p:nvSpPr>
        <p:spPr>
          <a:xfrm>
            <a:off x="3881430" y="1571612"/>
            <a:ext cx="5154224"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宏观分析的注意事项</a:t>
            </a:r>
            <a:endParaRPr lang="zh-CN" altLang="en-US" sz="2000" b="1" dirty="0">
              <a:latin typeface="微软雅黑" pitchFamily="34" charset="-122"/>
              <a:ea typeface="微软雅黑" pitchFamily="34" charset="-122"/>
            </a:endParaRPr>
          </a:p>
        </p:txBody>
      </p:sp>
      <p:sp>
        <p:nvSpPr>
          <p:cNvPr id="39" name="TextBox 38"/>
          <p:cNvSpPr txBox="1"/>
          <p:nvPr/>
        </p:nvSpPr>
        <p:spPr>
          <a:xfrm>
            <a:off x="4061356" y="2273434"/>
            <a:ext cx="5500726" cy="4247317"/>
          </a:xfrm>
          <a:prstGeom prst="rect">
            <a:avLst/>
          </a:prstGeom>
          <a:noFill/>
        </p:spPr>
        <p:txBody>
          <a:bodyPr wrap="square" rtlCol="0">
            <a:spAutoFit/>
          </a:bodyPr>
          <a:lstStyle/>
          <a:p>
            <a:pPr>
              <a:lnSpc>
                <a:spcPct val="150000"/>
              </a:lnSpc>
              <a:buFont typeface="Arial" pitchFamily="34" charset="0"/>
              <a:buChar char="•"/>
            </a:pPr>
            <a:r>
              <a:rPr lang="zh-CN" altLang="en-US" sz="2000" dirty="0" smtClean="0">
                <a:latin typeface="微软雅黑" pitchFamily="34" charset="-122"/>
                <a:ea typeface="微软雅黑" pitchFamily="34" charset="-122"/>
              </a:rPr>
              <a:t>分析范围避免过于宽泛，要与公司业务强相关。</a:t>
            </a:r>
            <a:endParaRPr lang="en-US" altLang="zh-CN" sz="2000" dirty="0" smtClean="0">
              <a:latin typeface="微软雅黑" pitchFamily="34" charset="-122"/>
              <a:ea typeface="微软雅黑" pitchFamily="34" charset="-122"/>
            </a:endParaRPr>
          </a:p>
          <a:p>
            <a:pPr>
              <a:lnSpc>
                <a:spcPct val="150000"/>
              </a:lnSpc>
              <a:buFont typeface="Arial" pitchFamily="34" charset="0"/>
              <a:buChar char="•"/>
            </a:pPr>
            <a:r>
              <a:rPr lang="zh-CN" altLang="en-US" sz="2000" dirty="0" smtClean="0">
                <a:latin typeface="微软雅黑" pitchFamily="34" charset="-122"/>
                <a:ea typeface="微软雅黑" pitchFamily="34" charset="-122"/>
              </a:rPr>
              <a:t>避免堆砌材料，为了分析而分析，应有明确、可行的结论。</a:t>
            </a:r>
            <a:endParaRPr lang="en-US" altLang="zh-CN" sz="2000" dirty="0" smtClean="0">
              <a:latin typeface="微软雅黑" pitchFamily="34" charset="-122"/>
              <a:ea typeface="微软雅黑" pitchFamily="34" charset="-122"/>
            </a:endParaRPr>
          </a:p>
          <a:p>
            <a:pPr>
              <a:lnSpc>
                <a:spcPct val="150000"/>
              </a:lnSpc>
              <a:buFont typeface="Arial" pitchFamily="34" charset="0"/>
              <a:buChar char="•"/>
            </a:pPr>
            <a:r>
              <a:rPr lang="zh-CN" altLang="en-US" sz="2000" dirty="0" smtClean="0">
                <a:latin typeface="微软雅黑" pitchFamily="34" charset="-122"/>
                <a:ea typeface="微软雅黑" pitchFamily="34" charset="-122"/>
              </a:rPr>
              <a:t>如作为新进入者，或者目前的市场份额很低，就不要投入太多精力去分析宏观因素对行业总量的影响，做趋势性分析即可。</a:t>
            </a:r>
            <a:endParaRPr lang="en-US" altLang="zh-CN" sz="2000" dirty="0" smtClean="0">
              <a:latin typeface="微软雅黑" pitchFamily="34" charset="-122"/>
              <a:ea typeface="微软雅黑" pitchFamily="34" charset="-122"/>
            </a:endParaRPr>
          </a:p>
          <a:p>
            <a:pPr>
              <a:lnSpc>
                <a:spcPct val="150000"/>
              </a:lnSpc>
              <a:buFont typeface="Arial" pitchFamily="34" charset="0"/>
              <a:buChar char="•"/>
            </a:pPr>
            <a:r>
              <a:rPr lang="zh-CN" altLang="en-US" sz="2000" dirty="0" smtClean="0">
                <a:latin typeface="微软雅黑" pitchFamily="34" charset="-122"/>
                <a:ea typeface="微软雅黑" pitchFamily="34" charset="-122"/>
              </a:rPr>
              <a:t>要善于“借力”，直接找外部专家、机构的研究结论。</a:t>
            </a:r>
            <a:endParaRPr lang="en-US" altLang="zh-CN" sz="2000" dirty="0" smtClean="0">
              <a:latin typeface="微软雅黑" pitchFamily="34" charset="-122"/>
              <a:ea typeface="微软雅黑" pitchFamily="34" charset="-122"/>
            </a:endParaRPr>
          </a:p>
          <a:p>
            <a:pPr>
              <a:lnSpc>
                <a:spcPct val="150000"/>
              </a:lnSpc>
              <a:buFont typeface="Arial" pitchFamily="34" charset="0"/>
              <a:buChar char="•"/>
            </a:pP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7</a:t>
            </a:fld>
            <a:endParaRPr lang="zh-CN" altLang="en-US" dirty="0">
              <a:latin typeface="微软雅黑" pitchFamily="34" charset="-122"/>
              <a:ea typeface="微软雅黑" pitchFamily="34" charset="-122"/>
            </a:endParaRPr>
          </a:p>
        </p:txBody>
      </p:sp>
      <p:sp>
        <p:nvSpPr>
          <p:cNvPr id="2" name="矩形 1"/>
          <p:cNvSpPr/>
          <p:nvPr/>
        </p:nvSpPr>
        <p:spPr>
          <a:xfrm>
            <a:off x="416496" y="836712"/>
            <a:ext cx="8537741" cy="646331"/>
          </a:xfrm>
          <a:prstGeom prst="rect">
            <a:avLst/>
          </a:prstGeom>
        </p:spPr>
        <p:txBody>
          <a:bodyPr wrap="square">
            <a:spAutoFit/>
          </a:bodyPr>
          <a:lstStyle/>
          <a:p>
            <a:r>
              <a:rPr lang="zh-CN" altLang="en-US" sz="3600" b="1" dirty="0" smtClean="0"/>
              <a:t>战略管理的定义</a:t>
            </a:r>
            <a:endParaRPr lang="en-US" altLang="zh-CN" sz="3600" b="1" dirty="0" smtClean="0"/>
          </a:p>
        </p:txBody>
      </p:sp>
      <p:sp>
        <p:nvSpPr>
          <p:cNvPr id="3" name="矩形 2"/>
          <p:cNvSpPr/>
          <p:nvPr/>
        </p:nvSpPr>
        <p:spPr>
          <a:xfrm>
            <a:off x="416496" y="1700808"/>
            <a:ext cx="9073008" cy="3670300"/>
          </a:xfrm>
          <a:prstGeom prst="rect">
            <a:avLst/>
          </a:prstGeom>
        </p:spPr>
        <p:txBody>
          <a:bodyPr wrap="square">
            <a:spAutoFit/>
          </a:bodyPr>
          <a:lstStyle/>
          <a:p>
            <a:pPr marL="342900" indent="-342900">
              <a:lnSpc>
                <a:spcPct val="150000"/>
              </a:lnSpc>
              <a:spcBef>
                <a:spcPts val="600"/>
              </a:spcBef>
              <a:spcAft>
                <a:spcPts val="600"/>
              </a:spcAft>
              <a:buFont typeface="Arial" pitchFamily="34" charset="0"/>
              <a:buChar char="•"/>
            </a:pPr>
            <a:r>
              <a:rPr lang="zh-CN" altLang="en-US" dirty="0" smtClean="0"/>
              <a:t>企业</a:t>
            </a:r>
            <a:r>
              <a:rPr lang="zh-CN" altLang="en-US" dirty="0"/>
              <a:t>的战略管理是指将企业的日常</a:t>
            </a:r>
            <a:r>
              <a:rPr lang="zh-CN" altLang="en-US" dirty="0">
                <a:hlinkClick r:id="rId3" action="ppaction://hlinkfile" tooltip="业务决策"/>
              </a:rPr>
              <a:t>业务决策</a:t>
            </a:r>
            <a:r>
              <a:rPr lang="zh-CN" altLang="en-US" dirty="0"/>
              <a:t>同</a:t>
            </a:r>
            <a:r>
              <a:rPr lang="zh-CN" altLang="en-US" dirty="0">
                <a:hlinkClick r:id="rId4" action="ppaction://hlinkfile" tooltip="长期计划"/>
              </a:rPr>
              <a:t>长期计划</a:t>
            </a:r>
            <a:r>
              <a:rPr lang="zh-CN" altLang="en-US" dirty="0"/>
              <a:t>决策相结合而形成的一系列</a:t>
            </a:r>
            <a:r>
              <a:rPr lang="zh-CN" altLang="en-US" dirty="0">
                <a:hlinkClick r:id="rId5" action="ppaction://hlinkfile" tooltip="经营管理"/>
              </a:rPr>
              <a:t>经营管理</a:t>
            </a:r>
            <a:r>
              <a:rPr lang="zh-CN" altLang="en-US" dirty="0"/>
              <a:t>业务</a:t>
            </a:r>
            <a:r>
              <a:rPr lang="en-US" altLang="zh-CN" dirty="0"/>
              <a:t>——</a:t>
            </a:r>
            <a:r>
              <a:rPr lang="zh-CN" altLang="en-US" dirty="0"/>
              <a:t>安索夫，</a:t>
            </a:r>
            <a:r>
              <a:rPr lang="en-US" altLang="zh-CN" dirty="0"/>
              <a:t>1976</a:t>
            </a:r>
          </a:p>
          <a:p>
            <a:pPr marL="342900" indent="-342900">
              <a:lnSpc>
                <a:spcPct val="150000"/>
              </a:lnSpc>
              <a:spcBef>
                <a:spcPts val="600"/>
              </a:spcBef>
              <a:spcAft>
                <a:spcPts val="600"/>
              </a:spcAft>
              <a:buFont typeface="Arial" pitchFamily="34" charset="0"/>
              <a:buChar char="•"/>
            </a:pPr>
            <a:r>
              <a:rPr lang="zh-CN" altLang="en-US" dirty="0"/>
              <a:t>企业战略管理是确定</a:t>
            </a:r>
            <a:r>
              <a:rPr lang="zh-CN" altLang="en-US" dirty="0">
                <a:hlinkClick r:id="rId6" action="ppaction://hlinkfile" tooltip="企业使命"/>
              </a:rPr>
              <a:t>企业使命</a:t>
            </a:r>
            <a:r>
              <a:rPr lang="zh-CN" altLang="en-US" dirty="0"/>
              <a:t>，根据</a:t>
            </a:r>
            <a:r>
              <a:rPr lang="zh-CN" altLang="en-US" dirty="0">
                <a:hlinkClick r:id="rId7" action="ppaction://hlinkfile" tooltip="企业外部环境"/>
              </a:rPr>
              <a:t>企业外部环境</a:t>
            </a:r>
            <a:r>
              <a:rPr lang="zh-CN" altLang="en-US" dirty="0"/>
              <a:t>和内部</a:t>
            </a:r>
            <a:r>
              <a:rPr lang="zh-CN" altLang="en-US" dirty="0">
                <a:hlinkClick r:id="rId8" action="ppaction://hlinkfile" tooltip="经营要素"/>
              </a:rPr>
              <a:t>经营要素</a:t>
            </a:r>
            <a:r>
              <a:rPr lang="zh-CN" altLang="en-US" dirty="0"/>
              <a:t>确定</a:t>
            </a:r>
            <a:r>
              <a:rPr lang="zh-CN" altLang="en-US" dirty="0">
                <a:hlinkClick r:id="rId9" action="ppaction://hlinkfile" tooltip="企业目标"/>
              </a:rPr>
              <a:t>企业目标</a:t>
            </a:r>
            <a:r>
              <a:rPr lang="zh-CN" altLang="en-US" dirty="0"/>
              <a:t>，保证目标的正确落实并使</a:t>
            </a:r>
            <a:r>
              <a:rPr lang="zh-CN" altLang="en-US" dirty="0">
                <a:hlinkClick r:id="rId6" action="ppaction://hlinkfile" tooltip="企业使命"/>
              </a:rPr>
              <a:t>企业使命</a:t>
            </a:r>
            <a:r>
              <a:rPr lang="zh-CN" altLang="en-US" dirty="0"/>
              <a:t>最终得以实现的一个动态过程。</a:t>
            </a:r>
            <a:r>
              <a:rPr lang="en-US" altLang="zh-CN" dirty="0"/>
              <a:t>——</a:t>
            </a:r>
            <a:r>
              <a:rPr lang="zh-CN" altLang="en-US" dirty="0">
                <a:hlinkClick r:id="rId10" action="ppaction://hlinkfile" tooltip="斯坦纳"/>
              </a:rPr>
              <a:t>斯坦纳</a:t>
            </a:r>
            <a:r>
              <a:rPr lang="zh-CN" altLang="en-US" dirty="0"/>
              <a:t>，</a:t>
            </a:r>
            <a:r>
              <a:rPr lang="en-US" altLang="zh-CN" dirty="0"/>
              <a:t>1982</a:t>
            </a:r>
          </a:p>
          <a:p>
            <a:pPr marL="342900" indent="-342900">
              <a:lnSpc>
                <a:spcPct val="150000"/>
              </a:lnSpc>
              <a:spcBef>
                <a:spcPts val="600"/>
              </a:spcBef>
              <a:spcAft>
                <a:spcPts val="600"/>
              </a:spcAft>
              <a:buFont typeface="Arial" pitchFamily="34" charset="0"/>
              <a:buChar char="•"/>
            </a:pPr>
            <a:r>
              <a:rPr lang="zh-CN" altLang="en-US" dirty="0"/>
              <a:t>从企业未来发展的角度来看，战略表现为一种计划（</a:t>
            </a:r>
            <a:r>
              <a:rPr lang="en-US" altLang="zh-CN" dirty="0"/>
              <a:t>Plan</a:t>
            </a:r>
            <a:r>
              <a:rPr lang="zh-CN" altLang="en-US" dirty="0"/>
              <a:t>），而从企业过去发展历程的角度来看，战略则表现为一种模式（</a:t>
            </a:r>
            <a:r>
              <a:rPr lang="en-US" altLang="zh-CN" dirty="0"/>
              <a:t>Pattern</a:t>
            </a:r>
            <a:r>
              <a:rPr lang="zh-CN" altLang="en-US" dirty="0"/>
              <a:t>）。如果从产业层次来看，战略表现为一种定位（</a:t>
            </a:r>
            <a:r>
              <a:rPr lang="en-US" altLang="zh-CN" dirty="0"/>
              <a:t>Position</a:t>
            </a:r>
            <a:r>
              <a:rPr lang="zh-CN" altLang="en-US" dirty="0"/>
              <a:t>），而从企业层次来看。战略则表现为一种观念（</a:t>
            </a:r>
            <a:r>
              <a:rPr lang="en-US" altLang="zh-CN" dirty="0"/>
              <a:t>Perspective</a:t>
            </a:r>
            <a:r>
              <a:rPr lang="zh-CN" altLang="en-US" dirty="0"/>
              <a:t>）。此外，战略也表现为企业在竞争中采用的一种计谋（</a:t>
            </a:r>
            <a:r>
              <a:rPr lang="en-US" altLang="zh-CN" dirty="0"/>
              <a:t>Ploy</a:t>
            </a:r>
            <a:r>
              <a:rPr lang="zh-CN" altLang="en-US" dirty="0"/>
              <a:t>）。</a:t>
            </a:r>
            <a:r>
              <a:rPr lang="en-US" altLang="zh-CN" dirty="0"/>
              <a:t>——</a:t>
            </a:r>
            <a:r>
              <a:rPr lang="zh-CN" altLang="en-US" dirty="0"/>
              <a:t>明茨伯格，</a:t>
            </a:r>
            <a:r>
              <a:rPr lang="en-US" altLang="zh-CN" dirty="0"/>
              <a:t>1998</a:t>
            </a:r>
          </a:p>
        </p:txBody>
      </p:sp>
      <p:sp>
        <p:nvSpPr>
          <p:cNvPr id="5" name="TextBox 4"/>
          <p:cNvSpPr txBox="1"/>
          <p:nvPr/>
        </p:nvSpPr>
        <p:spPr>
          <a:xfrm>
            <a:off x="377579" y="214290"/>
            <a:ext cx="646331"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支持</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1661369923"/>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70</a:t>
            </a:fld>
            <a:endParaRPr lang="en-US" altLang="zh-CN" dirty="0"/>
          </a:p>
        </p:txBody>
      </p:sp>
      <p:sp>
        <p:nvSpPr>
          <p:cNvPr id="35" name="TextBox 34"/>
          <p:cNvSpPr txBox="1"/>
          <p:nvPr/>
        </p:nvSpPr>
        <p:spPr>
          <a:xfrm>
            <a:off x="272480" y="1012666"/>
            <a:ext cx="8501122"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宏观分析方法（</a:t>
            </a:r>
            <a:r>
              <a:rPr lang="en-US" altLang="zh-CN" sz="2000" b="1" dirty="0" smtClean="0">
                <a:latin typeface="微软雅黑" pitchFamily="34" charset="-122"/>
                <a:ea typeface="微软雅黑" pitchFamily="34" charset="-122"/>
              </a:rPr>
              <a:t>PEST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37" name="TextBox 36"/>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、外部分析</a:t>
            </a:r>
            <a:endParaRPr lang="zh-CN" altLang="en-US" sz="2400" dirty="0">
              <a:latin typeface="微软雅黑" pitchFamily="34" charset="-122"/>
              <a:ea typeface="微软雅黑" pitchFamily="34" charset="-122"/>
            </a:endParaRPr>
          </a:p>
        </p:txBody>
      </p:sp>
      <p:grpSp>
        <p:nvGrpSpPr>
          <p:cNvPr id="6" name="Group 3"/>
          <p:cNvGrpSpPr>
            <a:grpSpLocks/>
          </p:cNvGrpSpPr>
          <p:nvPr/>
        </p:nvGrpSpPr>
        <p:grpSpPr bwMode="auto">
          <a:xfrm>
            <a:off x="2309794" y="914400"/>
            <a:ext cx="7121525" cy="5636421"/>
            <a:chOff x="1054" y="576"/>
            <a:chExt cx="4486" cy="3761"/>
          </a:xfrm>
        </p:grpSpPr>
        <p:sp>
          <p:nvSpPr>
            <p:cNvPr id="7" name="Text Box 4"/>
            <p:cNvSpPr txBox="1">
              <a:spLocks noChangeArrowheads="1"/>
            </p:cNvSpPr>
            <p:nvPr/>
          </p:nvSpPr>
          <p:spPr bwMode="auto">
            <a:xfrm>
              <a:off x="3072" y="576"/>
              <a:ext cx="439" cy="267"/>
            </a:xfrm>
            <a:prstGeom prst="rect">
              <a:avLst/>
            </a:prstGeom>
            <a:noFill/>
            <a:ln w="12700" cap="sq">
              <a:noFill/>
              <a:miter lim="800000"/>
              <a:headEnd/>
              <a:tailEnd/>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smtClean="0">
                  <a:ln>
                    <a:noFill/>
                  </a:ln>
                  <a:effectLst/>
                  <a:uLnTx/>
                  <a:uFillTx/>
                  <a:ea typeface="隶书" pitchFamily="49" charset="-122"/>
                </a:rPr>
                <a:t>经济</a:t>
              </a:r>
            </a:p>
          </p:txBody>
        </p:sp>
        <p:grpSp>
          <p:nvGrpSpPr>
            <p:cNvPr id="8" name="Group 5"/>
            <p:cNvGrpSpPr>
              <a:grpSpLocks/>
            </p:cNvGrpSpPr>
            <p:nvPr/>
          </p:nvGrpSpPr>
          <p:grpSpPr bwMode="auto">
            <a:xfrm>
              <a:off x="1054" y="624"/>
              <a:ext cx="4486" cy="3713"/>
              <a:chOff x="1054" y="624"/>
              <a:chExt cx="4486" cy="3713"/>
            </a:xfrm>
          </p:grpSpPr>
          <p:sp>
            <p:nvSpPr>
              <p:cNvPr id="9" name="AutoShape 6"/>
              <p:cNvSpPr>
                <a:spLocks noChangeArrowheads="1"/>
              </p:cNvSpPr>
              <p:nvPr/>
            </p:nvSpPr>
            <p:spPr bwMode="auto">
              <a:xfrm>
                <a:off x="1440" y="864"/>
                <a:ext cx="3744" cy="3222"/>
              </a:xfrm>
              <a:custGeom>
                <a:avLst/>
                <a:gdLst>
                  <a:gd name="G0" fmla="+- 9129 0 0"/>
                  <a:gd name="G1" fmla="+- 21600 0 9129"/>
                  <a:gd name="G2" fmla="+- 21600 0 9129"/>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129" y="10800"/>
                    </a:moveTo>
                    <a:cubicBezTo>
                      <a:pt x="9129" y="11723"/>
                      <a:pt x="9877" y="12471"/>
                      <a:pt x="10800" y="12471"/>
                    </a:cubicBezTo>
                    <a:cubicBezTo>
                      <a:pt x="11723" y="12471"/>
                      <a:pt x="12471" y="11723"/>
                      <a:pt x="12471" y="10800"/>
                    </a:cubicBezTo>
                    <a:cubicBezTo>
                      <a:pt x="12471" y="9877"/>
                      <a:pt x="11723" y="9129"/>
                      <a:pt x="10800" y="9129"/>
                    </a:cubicBezTo>
                    <a:cubicBezTo>
                      <a:pt x="9877" y="9129"/>
                      <a:pt x="9129" y="9877"/>
                      <a:pt x="9129" y="10800"/>
                    </a:cubicBezTo>
                    <a:close/>
                  </a:path>
                </a:pathLst>
              </a:custGeom>
              <a:solidFill>
                <a:schemeClr val="accent1">
                  <a:lumMod val="75000"/>
                </a:schemeClr>
              </a:solidFill>
              <a:ln w="28575" cap="sq">
                <a:solidFill>
                  <a:srgbClr val="CC6600"/>
                </a:solidFill>
                <a:round/>
                <a:headEnd/>
                <a:tailEnd/>
              </a:ln>
              <a:effec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zh-CN" sz="1600" b="0" i="0" u="none" strike="noStrike" kern="0" cap="none" spc="0" normalizeH="0" baseline="0" noProof="0" smtClean="0">
                  <a:ln>
                    <a:noFill/>
                  </a:ln>
                  <a:effectLst/>
                  <a:uLnTx/>
                  <a:uFillTx/>
                  <a:ea typeface="宋体" charset="-122"/>
                </a:endParaRPr>
              </a:p>
            </p:txBody>
          </p:sp>
          <p:sp>
            <p:nvSpPr>
              <p:cNvPr id="10" name="Line 7"/>
              <p:cNvSpPr>
                <a:spLocks noChangeShapeType="1"/>
              </p:cNvSpPr>
              <p:nvPr/>
            </p:nvSpPr>
            <p:spPr bwMode="auto">
              <a:xfrm>
                <a:off x="1344" y="954"/>
                <a:ext cx="1776" cy="1335"/>
              </a:xfrm>
              <a:prstGeom prst="line">
                <a:avLst/>
              </a:prstGeom>
              <a:noFill/>
              <a:ln w="28575" cap="sq">
                <a:solidFill>
                  <a:srgbClr val="66FFFF"/>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effectLst/>
                  <a:uLnTx/>
                  <a:uFillTx/>
                </a:endParaRPr>
              </a:p>
            </p:txBody>
          </p:sp>
          <p:sp>
            <p:nvSpPr>
              <p:cNvPr id="11" name="Text Box 8"/>
              <p:cNvSpPr txBox="1">
                <a:spLocks noChangeArrowheads="1"/>
              </p:cNvSpPr>
              <p:nvPr/>
            </p:nvSpPr>
            <p:spPr bwMode="auto">
              <a:xfrm>
                <a:off x="2928" y="957"/>
                <a:ext cx="908" cy="1212"/>
              </a:xfrm>
              <a:prstGeom prst="rect">
                <a:avLst/>
              </a:prstGeom>
              <a:noFill/>
              <a:ln w="28575" cap="sq">
                <a:noFill/>
                <a:miter lim="800000"/>
                <a:headEnd/>
                <a:tailEnd/>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400" b="0" i="0" u="none" strike="noStrike" kern="0" cap="none" spc="0" normalizeH="0" baseline="0" noProof="0" dirty="0" smtClean="0">
                    <a:ln>
                      <a:noFill/>
                    </a:ln>
                    <a:effectLst/>
                    <a:uLnTx/>
                    <a:uFillTx/>
                    <a:ea typeface="宋体" charset="-122"/>
                  </a:rPr>
                  <a:t>GNP</a:t>
                </a:r>
                <a:r>
                  <a:rPr kumimoji="0" lang="zh-CN" altLang="en-US" sz="1400" b="0" i="0" u="none" strike="noStrike" kern="0" cap="none" spc="0" normalizeH="0" baseline="0" noProof="0" dirty="0" smtClean="0">
                    <a:ln>
                      <a:noFill/>
                    </a:ln>
                    <a:effectLst/>
                    <a:uLnTx/>
                    <a:uFillTx/>
                    <a:ea typeface="宋体" charset="-122"/>
                  </a:rPr>
                  <a:t>的变化</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400" b="0" i="0" u="none" strike="noStrike" kern="0" cap="none" spc="0" normalizeH="0" baseline="0" noProof="0" dirty="0" smtClean="0">
                    <a:ln>
                      <a:noFill/>
                    </a:ln>
                    <a:effectLst/>
                    <a:uLnTx/>
                    <a:uFillTx/>
                    <a:ea typeface="宋体" charset="-122"/>
                  </a:rPr>
                  <a:t>利率</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400" b="0" i="0" u="none" strike="noStrike" kern="0" cap="none" spc="0" normalizeH="0" baseline="0" noProof="0" dirty="0" smtClean="0">
                    <a:ln>
                      <a:noFill/>
                    </a:ln>
                    <a:effectLst/>
                    <a:uLnTx/>
                    <a:uFillTx/>
                    <a:ea typeface="宋体" charset="-122"/>
                  </a:rPr>
                  <a:t>货币供给</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400" b="0" i="0" u="none" strike="noStrike" kern="0" cap="none" spc="0" normalizeH="0" baseline="0" noProof="0" dirty="0" smtClean="0">
                    <a:ln>
                      <a:noFill/>
                    </a:ln>
                    <a:effectLst/>
                    <a:uLnTx/>
                    <a:uFillTx/>
                    <a:ea typeface="宋体" charset="-122"/>
                  </a:rPr>
                  <a:t>通货膨胀</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400" b="0" i="0" u="none" strike="noStrike" kern="0" cap="none" spc="0" normalizeH="0" baseline="0" noProof="0" dirty="0" smtClean="0">
                    <a:ln>
                      <a:noFill/>
                    </a:ln>
                    <a:effectLst/>
                    <a:uLnTx/>
                    <a:uFillTx/>
                    <a:ea typeface="宋体" charset="-122"/>
                  </a:rPr>
                  <a:t>工资</a:t>
                </a:r>
                <a:r>
                  <a:rPr kumimoji="0" lang="en-US" altLang="zh-CN" sz="1400" b="0" i="0" u="none" strike="noStrike" kern="0" cap="none" spc="0" normalizeH="0" baseline="0" noProof="0" dirty="0" smtClean="0">
                    <a:ln>
                      <a:noFill/>
                    </a:ln>
                    <a:effectLst/>
                    <a:uLnTx/>
                    <a:uFillTx/>
                    <a:ea typeface="宋体" charset="-122"/>
                  </a:rPr>
                  <a:t>/</a:t>
                </a:r>
                <a:r>
                  <a:rPr kumimoji="0" lang="zh-CN" altLang="en-US" sz="1400" b="0" i="0" u="none" strike="noStrike" kern="0" cap="none" spc="0" normalizeH="0" baseline="0" noProof="0" dirty="0" smtClean="0">
                    <a:ln>
                      <a:noFill/>
                    </a:ln>
                    <a:effectLst/>
                    <a:uLnTx/>
                    <a:uFillTx/>
                    <a:ea typeface="宋体" charset="-122"/>
                  </a:rPr>
                  <a:t>物价控制</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400" b="0" i="0" u="none" strike="noStrike" kern="0" cap="none" spc="0" normalizeH="0" baseline="0" noProof="0" dirty="0" smtClean="0">
                    <a:ln>
                      <a:noFill/>
                    </a:ln>
                    <a:effectLst/>
                    <a:uLnTx/>
                    <a:uFillTx/>
                    <a:ea typeface="宋体" charset="-122"/>
                  </a:rPr>
                  <a:t>可任意支配收入</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400" b="0" i="0" u="none" strike="noStrike" kern="0" cap="none" spc="0" normalizeH="0" baseline="0" noProof="0" dirty="0" smtClean="0">
                    <a:ln>
                      <a:noFill/>
                    </a:ln>
                    <a:effectLst/>
                    <a:uLnTx/>
                    <a:uFillTx/>
                    <a:ea typeface="宋体" charset="-122"/>
                  </a:rPr>
                  <a:t>行业结构</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400" b="0" i="0" u="none" strike="noStrike" kern="0" cap="none" spc="0" normalizeH="0" baseline="0" noProof="0" dirty="0" smtClean="0">
                    <a:ln>
                      <a:noFill/>
                    </a:ln>
                    <a:effectLst/>
                    <a:uLnTx/>
                    <a:uFillTx/>
                    <a:ea typeface="宋体" charset="-122"/>
                  </a:rPr>
                  <a:t>市场需求</a:t>
                </a:r>
                <a:r>
                  <a:rPr kumimoji="0" lang="en-US" altLang="zh-CN" sz="1400" b="0" i="0" u="none" strike="noStrike" kern="0" cap="none" spc="0" normalizeH="0" baseline="0" noProof="0" dirty="0" smtClean="0">
                    <a:ln>
                      <a:noFill/>
                    </a:ln>
                    <a:effectLst/>
                    <a:uLnTx/>
                    <a:uFillTx/>
                    <a:ea typeface="宋体" charset="-122"/>
                  </a:rPr>
                  <a:t>…</a:t>
                </a:r>
              </a:p>
            </p:txBody>
          </p:sp>
          <p:sp>
            <p:nvSpPr>
              <p:cNvPr id="12" name="Text Box 9"/>
              <p:cNvSpPr txBox="1">
                <a:spLocks noChangeArrowheads="1"/>
              </p:cNvSpPr>
              <p:nvPr/>
            </p:nvSpPr>
            <p:spPr bwMode="auto">
              <a:xfrm>
                <a:off x="3072" y="2336"/>
                <a:ext cx="439" cy="267"/>
              </a:xfrm>
              <a:prstGeom prst="rect">
                <a:avLst/>
              </a:prstGeom>
              <a:noFill/>
              <a:ln w="28575" cap="sq">
                <a:noFill/>
                <a:miter lim="800000"/>
                <a:headEnd/>
                <a:tailEnd/>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smtClean="0">
                    <a:ln>
                      <a:noFill/>
                    </a:ln>
                    <a:effectLst/>
                    <a:uLnTx/>
                    <a:uFillTx/>
                    <a:ea typeface="宋体" charset="-122"/>
                  </a:rPr>
                  <a:t>企业</a:t>
                </a:r>
              </a:p>
            </p:txBody>
          </p:sp>
          <p:sp>
            <p:nvSpPr>
              <p:cNvPr id="13" name="Text Box 10"/>
              <p:cNvSpPr txBox="1">
                <a:spLocks noChangeArrowheads="1"/>
              </p:cNvSpPr>
              <p:nvPr/>
            </p:nvSpPr>
            <p:spPr bwMode="auto">
              <a:xfrm>
                <a:off x="1574" y="1904"/>
                <a:ext cx="1021" cy="1212"/>
              </a:xfrm>
              <a:prstGeom prst="rect">
                <a:avLst/>
              </a:prstGeom>
              <a:noFill/>
              <a:ln w="28575" cap="sq">
                <a:noFill/>
                <a:miter lim="800000"/>
                <a:headEnd/>
                <a:tailEnd/>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生活方式</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就业预期</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保护消费者运动</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结婚率</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人口年龄分布</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人口迁移</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文化及亚文化</a:t>
                </a:r>
                <a:r>
                  <a:rPr kumimoji="0" lang="en-US" altLang="zh-CN" sz="1600" b="0" i="0" u="none" strike="noStrike" kern="0" cap="none" spc="0" normalizeH="0" baseline="0" noProof="0" dirty="0" smtClean="0">
                    <a:ln>
                      <a:noFill/>
                    </a:ln>
                    <a:effectLst/>
                    <a:uLnTx/>
                    <a:uFillTx/>
                    <a:ea typeface="宋体" charset="-122"/>
                  </a:rPr>
                  <a:t>…</a:t>
                </a:r>
              </a:p>
            </p:txBody>
          </p:sp>
          <p:sp>
            <p:nvSpPr>
              <p:cNvPr id="14" name="Text Box 11"/>
              <p:cNvSpPr txBox="1">
                <a:spLocks noChangeArrowheads="1"/>
              </p:cNvSpPr>
              <p:nvPr/>
            </p:nvSpPr>
            <p:spPr bwMode="auto">
              <a:xfrm>
                <a:off x="2832" y="2795"/>
                <a:ext cx="1021" cy="1397"/>
              </a:xfrm>
              <a:prstGeom prst="rect">
                <a:avLst/>
              </a:prstGeom>
              <a:noFill/>
              <a:ln w="28575" cap="sq">
                <a:noFill/>
                <a:miter lim="800000"/>
                <a:headEnd/>
                <a:tailEnd/>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政治制度、体制</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政府的稳定性</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特殊经营政策</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反托拉斯立法</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环保立法</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外贸立法</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对外国企业态度</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就业立法</a:t>
                </a:r>
                <a:r>
                  <a:rPr kumimoji="0" lang="en-US" altLang="zh-CN" sz="1600" b="0" i="0" u="none" strike="noStrike" kern="0" cap="none" spc="0" normalizeH="0" baseline="0" noProof="0" dirty="0" smtClean="0">
                    <a:ln>
                      <a:noFill/>
                    </a:ln>
                    <a:effectLst/>
                    <a:uLnTx/>
                    <a:uFillTx/>
                    <a:ea typeface="宋体" charset="-122"/>
                  </a:rPr>
                  <a:t>…</a:t>
                </a:r>
              </a:p>
            </p:txBody>
          </p:sp>
          <p:sp>
            <p:nvSpPr>
              <p:cNvPr id="15" name="Text Box 12"/>
              <p:cNvSpPr txBox="1">
                <a:spLocks noChangeArrowheads="1"/>
              </p:cNvSpPr>
              <p:nvPr/>
            </p:nvSpPr>
            <p:spPr bwMode="auto">
              <a:xfrm>
                <a:off x="3792" y="1920"/>
                <a:ext cx="1409" cy="1088"/>
              </a:xfrm>
              <a:prstGeom prst="rect">
                <a:avLst/>
              </a:prstGeom>
              <a:noFill/>
              <a:ln w="28575" cap="sq">
                <a:noFill/>
                <a:miter lim="800000"/>
                <a:headEnd/>
                <a:tailEnd/>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新产品</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行业</a:t>
                </a:r>
                <a:r>
                  <a:rPr kumimoji="0" lang="en-US" altLang="zh-CN" sz="1600" b="0" i="0" u="none" strike="noStrike" kern="0" cap="none" spc="0" normalizeH="0" baseline="0" noProof="0" dirty="0" smtClean="0">
                    <a:ln>
                      <a:noFill/>
                    </a:ln>
                    <a:effectLst/>
                    <a:uLnTx/>
                    <a:uFillTx/>
                    <a:ea typeface="宋体" charset="-122"/>
                  </a:rPr>
                  <a:t>R&amp;D</a:t>
                </a:r>
                <a:r>
                  <a:rPr kumimoji="0" lang="zh-CN" altLang="en-US" sz="1600" b="0" i="0" u="none" strike="noStrike" kern="0" cap="none" spc="0" normalizeH="0" baseline="0" noProof="0" dirty="0" smtClean="0">
                    <a:ln>
                      <a:noFill/>
                    </a:ln>
                    <a:effectLst/>
                    <a:uLnTx/>
                    <a:uFillTx/>
                    <a:ea typeface="宋体" charset="-122"/>
                  </a:rPr>
                  <a:t>支出</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科技研究重点</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国家开发研究开发支出</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新技术的商品化</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1600" b="0" i="0" u="none" strike="noStrike" kern="0" cap="none" spc="0" normalizeH="0" baseline="0" noProof="0" dirty="0" smtClean="0">
                    <a:ln>
                      <a:noFill/>
                    </a:ln>
                    <a:effectLst/>
                    <a:uLnTx/>
                    <a:uFillTx/>
                    <a:ea typeface="宋体" charset="-122"/>
                  </a:rPr>
                  <a:t>专利产品</a:t>
                </a:r>
                <a:r>
                  <a:rPr kumimoji="0" lang="en-US" altLang="zh-CN" sz="1600" b="0" i="0" u="none" strike="noStrike" kern="0" cap="none" spc="0" normalizeH="0" baseline="0" noProof="0" dirty="0" smtClean="0">
                    <a:ln>
                      <a:noFill/>
                    </a:ln>
                    <a:effectLst/>
                    <a:uLnTx/>
                    <a:uFillTx/>
                    <a:ea typeface="宋体" charset="-122"/>
                  </a:rPr>
                  <a:t>…</a:t>
                </a:r>
              </a:p>
            </p:txBody>
          </p:sp>
          <p:sp>
            <p:nvSpPr>
              <p:cNvPr id="16" name="Text Box 13"/>
              <p:cNvSpPr txBox="1">
                <a:spLocks noChangeArrowheads="1"/>
              </p:cNvSpPr>
              <p:nvPr/>
            </p:nvSpPr>
            <p:spPr bwMode="auto">
              <a:xfrm>
                <a:off x="2976" y="4070"/>
                <a:ext cx="763" cy="267"/>
              </a:xfrm>
              <a:prstGeom prst="rect">
                <a:avLst/>
              </a:prstGeom>
              <a:noFill/>
              <a:ln w="28575" cap="sq">
                <a:noFill/>
                <a:miter lim="800000"/>
                <a:headEnd/>
                <a:tailEnd/>
              </a:ln>
              <a:effec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smtClean="0">
                    <a:ln>
                      <a:noFill/>
                    </a:ln>
                    <a:effectLst/>
                    <a:uLnTx/>
                    <a:uFillTx/>
                    <a:ea typeface="隶书" pitchFamily="49" charset="-122"/>
                  </a:rPr>
                  <a:t>政治法律</a:t>
                </a:r>
              </a:p>
            </p:txBody>
          </p:sp>
          <p:sp>
            <p:nvSpPr>
              <p:cNvPr id="17" name="Text Box 14"/>
              <p:cNvSpPr txBox="1">
                <a:spLocks noChangeArrowheads="1"/>
              </p:cNvSpPr>
              <p:nvPr/>
            </p:nvSpPr>
            <p:spPr bwMode="auto">
              <a:xfrm>
                <a:off x="1054" y="2016"/>
                <a:ext cx="310" cy="746"/>
              </a:xfrm>
              <a:prstGeom prst="rect">
                <a:avLst/>
              </a:prstGeom>
              <a:noFill/>
              <a:ln w="28575" cap="sq">
                <a:noFill/>
                <a:miter lim="800000"/>
                <a:headEnd/>
                <a:tailEnd/>
              </a:ln>
              <a:effectLst/>
            </p:spPr>
            <p:txBody>
              <a:bodyPr vert="eaVert"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smtClean="0">
                    <a:ln>
                      <a:noFill/>
                    </a:ln>
                    <a:effectLst/>
                    <a:uLnTx/>
                    <a:uFillTx/>
                    <a:ea typeface="隶书" pitchFamily="49" charset="-122"/>
                  </a:rPr>
                  <a:t>社会文化</a:t>
                </a:r>
              </a:p>
            </p:txBody>
          </p:sp>
          <p:sp>
            <p:nvSpPr>
              <p:cNvPr id="18" name="Text Box 15"/>
              <p:cNvSpPr txBox="1">
                <a:spLocks noChangeArrowheads="1"/>
              </p:cNvSpPr>
              <p:nvPr/>
            </p:nvSpPr>
            <p:spPr bwMode="auto">
              <a:xfrm>
                <a:off x="5230" y="2304"/>
                <a:ext cx="310" cy="404"/>
              </a:xfrm>
              <a:prstGeom prst="rect">
                <a:avLst/>
              </a:prstGeom>
              <a:noFill/>
              <a:ln w="28575" cap="sq">
                <a:noFill/>
                <a:miter lim="800000"/>
                <a:headEnd/>
                <a:tailEnd/>
              </a:ln>
              <a:effectLst/>
            </p:spPr>
            <p:txBody>
              <a:bodyPr vert="eaVert"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smtClean="0">
                    <a:ln>
                      <a:noFill/>
                    </a:ln>
                    <a:effectLst/>
                    <a:uLnTx/>
                    <a:uFillTx/>
                    <a:ea typeface="隶书" pitchFamily="49" charset="-122"/>
                  </a:rPr>
                  <a:t>技术</a:t>
                </a:r>
              </a:p>
            </p:txBody>
          </p:sp>
          <p:sp>
            <p:nvSpPr>
              <p:cNvPr id="19" name="Line 16"/>
              <p:cNvSpPr>
                <a:spLocks noChangeShapeType="1"/>
              </p:cNvSpPr>
              <p:nvPr/>
            </p:nvSpPr>
            <p:spPr bwMode="auto">
              <a:xfrm rot="-4859048">
                <a:off x="1412" y="2764"/>
                <a:ext cx="1776" cy="1335"/>
              </a:xfrm>
              <a:prstGeom prst="line">
                <a:avLst/>
              </a:prstGeom>
              <a:noFill/>
              <a:ln w="28575" cap="sq">
                <a:solidFill>
                  <a:srgbClr val="66FFFF"/>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effectLst/>
                  <a:uLnTx/>
                  <a:uFillTx/>
                </a:endParaRPr>
              </a:p>
            </p:txBody>
          </p:sp>
          <p:sp>
            <p:nvSpPr>
              <p:cNvPr id="20" name="Line 17"/>
              <p:cNvSpPr>
                <a:spLocks noChangeShapeType="1"/>
              </p:cNvSpPr>
              <p:nvPr/>
            </p:nvSpPr>
            <p:spPr bwMode="auto">
              <a:xfrm rot="-4936566">
                <a:off x="3428" y="844"/>
                <a:ext cx="1776" cy="1335"/>
              </a:xfrm>
              <a:prstGeom prst="line">
                <a:avLst/>
              </a:prstGeom>
              <a:noFill/>
              <a:ln w="28575" cap="sq">
                <a:solidFill>
                  <a:srgbClr val="66FFFF"/>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effectLst/>
                  <a:uLnTx/>
                  <a:uFillTx/>
                </a:endParaRPr>
              </a:p>
            </p:txBody>
          </p:sp>
          <p:sp>
            <p:nvSpPr>
              <p:cNvPr id="21" name="Line 18"/>
              <p:cNvSpPr>
                <a:spLocks noChangeShapeType="1"/>
              </p:cNvSpPr>
              <p:nvPr/>
            </p:nvSpPr>
            <p:spPr bwMode="auto">
              <a:xfrm>
                <a:off x="3552" y="2640"/>
                <a:ext cx="1776" cy="1335"/>
              </a:xfrm>
              <a:prstGeom prst="line">
                <a:avLst/>
              </a:prstGeom>
              <a:noFill/>
              <a:ln w="28575" cap="sq">
                <a:solidFill>
                  <a:srgbClr val="66FFFF"/>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effectLst/>
                  <a:uLnTx/>
                  <a:uFillTx/>
                </a:endParaRPr>
              </a:p>
            </p:txBody>
          </p:sp>
        </p:grpSp>
      </p:grpSp>
      <p:sp>
        <p:nvSpPr>
          <p:cNvPr id="23" name="TextBox 22"/>
          <p:cNvSpPr txBox="1"/>
          <p:nvPr/>
        </p:nvSpPr>
        <p:spPr>
          <a:xfrm>
            <a:off x="0" y="4429132"/>
            <a:ext cx="1338828" cy="1200329"/>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其它模型：</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PESTEL</a:t>
            </a:r>
            <a:endParaRPr lang="en-US" altLang="zh-CN" b="1" dirty="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71</a:t>
            </a:fld>
            <a:endParaRPr lang="en-US" altLang="zh-CN" dirty="0"/>
          </a:p>
        </p:txBody>
      </p:sp>
      <p:sp>
        <p:nvSpPr>
          <p:cNvPr id="35" name="TextBox 34"/>
          <p:cNvSpPr txBox="1"/>
          <p:nvPr/>
        </p:nvSpPr>
        <p:spPr>
          <a:xfrm>
            <a:off x="272480" y="1012666"/>
            <a:ext cx="9217024"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产业分析</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波特五力分析模型</a:t>
            </a:r>
            <a:endParaRPr lang="zh-CN" altLang="en-US" sz="2000" b="1" dirty="0">
              <a:latin typeface="微软雅黑" pitchFamily="34" charset="-122"/>
              <a:ea typeface="微软雅黑" pitchFamily="34" charset="-122"/>
            </a:endParaRPr>
          </a:p>
        </p:txBody>
      </p:sp>
      <p:sp>
        <p:nvSpPr>
          <p:cNvPr id="12" name="TextBox 11"/>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、外部分析</a:t>
            </a:r>
            <a:endParaRPr lang="zh-CN" altLang="en-US" sz="2400" dirty="0">
              <a:latin typeface="微软雅黑" pitchFamily="34" charset="-122"/>
              <a:ea typeface="微软雅黑" pitchFamily="34" charset="-122"/>
            </a:endParaRPr>
          </a:p>
        </p:txBody>
      </p:sp>
      <p:sp>
        <p:nvSpPr>
          <p:cNvPr id="14" name="矩形 13"/>
          <p:cNvSpPr/>
          <p:nvPr/>
        </p:nvSpPr>
        <p:spPr>
          <a:xfrm>
            <a:off x="380968" y="2143116"/>
            <a:ext cx="3500462" cy="3200876"/>
          </a:xfrm>
          <a:prstGeom prst="rect">
            <a:avLst/>
          </a:prstGeom>
        </p:spPr>
        <p:txBody>
          <a:bodyPr wrap="square">
            <a:spAutoFit/>
          </a:bodyPr>
          <a:lstStyle/>
          <a:p>
            <a:pPr>
              <a:lnSpc>
                <a:spcPct val="150000"/>
              </a:lnSpc>
              <a:spcBef>
                <a:spcPts val="600"/>
              </a:spcBef>
              <a:spcAft>
                <a:spcPts val="600"/>
              </a:spcAft>
            </a:pPr>
            <a:r>
              <a:rPr lang="zh-CN" altLang="en-US" dirty="0" smtClean="0"/>
              <a:t>目的：</a:t>
            </a:r>
            <a:endParaRPr lang="en-US" altLang="zh-CN" dirty="0" smtClean="0"/>
          </a:p>
          <a:p>
            <a:pPr>
              <a:lnSpc>
                <a:spcPct val="150000"/>
              </a:lnSpc>
              <a:spcBef>
                <a:spcPts val="600"/>
              </a:spcBef>
              <a:spcAft>
                <a:spcPts val="600"/>
              </a:spcAft>
              <a:buFont typeface="Arial" pitchFamily="34" charset="0"/>
              <a:buChar char="•"/>
            </a:pPr>
            <a:r>
              <a:rPr lang="zh-CN" altLang="en-US" b="1" dirty="0" smtClean="0"/>
              <a:t>市场有多大</a:t>
            </a:r>
            <a:r>
              <a:rPr lang="zh-CN" altLang="en-US" dirty="0" smtClean="0"/>
              <a:t>（现在、未来）</a:t>
            </a:r>
            <a:endParaRPr lang="en-US" altLang="zh-CN" dirty="0" smtClean="0"/>
          </a:p>
          <a:p>
            <a:pPr>
              <a:lnSpc>
                <a:spcPct val="150000"/>
              </a:lnSpc>
              <a:spcBef>
                <a:spcPts val="600"/>
              </a:spcBef>
              <a:spcAft>
                <a:spcPts val="600"/>
              </a:spcAft>
              <a:buFont typeface="Arial" pitchFamily="34" charset="0"/>
              <a:buChar char="•"/>
            </a:pPr>
            <a:r>
              <a:rPr lang="zh-CN" altLang="en-US" b="1" dirty="0" smtClean="0"/>
              <a:t>是否具有吸引力</a:t>
            </a:r>
            <a:r>
              <a:rPr lang="zh-CN" altLang="en-US" dirty="0" smtClean="0"/>
              <a:t>（规模、盈利）</a:t>
            </a:r>
            <a:endParaRPr lang="en-US" altLang="zh-CN" dirty="0" smtClean="0"/>
          </a:p>
          <a:p>
            <a:pPr>
              <a:lnSpc>
                <a:spcPct val="150000"/>
              </a:lnSpc>
              <a:spcBef>
                <a:spcPts val="600"/>
              </a:spcBef>
              <a:spcAft>
                <a:spcPts val="600"/>
              </a:spcAft>
              <a:buFont typeface="Arial" pitchFamily="34" charset="0"/>
              <a:buChar char="•"/>
            </a:pPr>
            <a:r>
              <a:rPr lang="zh-CN" altLang="en-US" b="1" dirty="0" smtClean="0"/>
              <a:t>有没有机会</a:t>
            </a:r>
            <a:r>
              <a:rPr lang="zh-CN" altLang="en-US" dirty="0" smtClean="0"/>
              <a:t>（是不是蓝海，有没有重塑行业的机会）</a:t>
            </a:r>
            <a:endParaRPr lang="en-US" altLang="zh-CN" dirty="0" smtClean="0"/>
          </a:p>
          <a:p>
            <a:pPr>
              <a:lnSpc>
                <a:spcPct val="150000"/>
              </a:lnSpc>
              <a:spcBef>
                <a:spcPts val="600"/>
              </a:spcBef>
              <a:spcAft>
                <a:spcPts val="600"/>
              </a:spcAft>
              <a:buFont typeface="Arial" pitchFamily="34" charset="0"/>
              <a:buChar char="•"/>
            </a:pPr>
            <a:r>
              <a:rPr lang="zh-CN" altLang="en-US" b="1" dirty="0" smtClean="0"/>
              <a:t>把握关键成功要素</a:t>
            </a:r>
            <a:endParaRPr lang="en-US" altLang="zh-CN" b="1" dirty="0" smtClean="0"/>
          </a:p>
        </p:txBody>
      </p:sp>
      <p:sp>
        <p:nvSpPr>
          <p:cNvPr id="17" name="Freeform 2"/>
          <p:cNvSpPr>
            <a:spLocks/>
          </p:cNvSpPr>
          <p:nvPr/>
        </p:nvSpPr>
        <p:spPr bwMode="auto">
          <a:xfrm>
            <a:off x="5950663" y="1772816"/>
            <a:ext cx="1344038" cy="1406525"/>
          </a:xfrm>
          <a:custGeom>
            <a:avLst/>
            <a:gdLst/>
            <a:ahLst/>
            <a:cxnLst>
              <a:cxn ang="0">
                <a:pos x="0" y="0"/>
              </a:cxn>
              <a:cxn ang="0">
                <a:pos x="1430" y="0"/>
              </a:cxn>
              <a:cxn ang="0">
                <a:pos x="1430" y="607"/>
              </a:cxn>
              <a:cxn ang="0">
                <a:pos x="873" y="607"/>
              </a:cxn>
              <a:cxn ang="0">
                <a:pos x="873" y="776"/>
              </a:cxn>
              <a:cxn ang="0">
                <a:pos x="925" y="776"/>
              </a:cxn>
              <a:cxn ang="0">
                <a:pos x="720" y="945"/>
              </a:cxn>
              <a:cxn ang="0">
                <a:pos x="499" y="776"/>
              </a:cxn>
              <a:cxn ang="0">
                <a:pos x="557" y="776"/>
              </a:cxn>
              <a:cxn ang="0">
                <a:pos x="557" y="607"/>
              </a:cxn>
              <a:cxn ang="0">
                <a:pos x="0" y="607"/>
              </a:cxn>
              <a:cxn ang="0">
                <a:pos x="0" y="0"/>
              </a:cxn>
            </a:cxnLst>
            <a:rect l="0" t="0" r="r" b="b"/>
            <a:pathLst>
              <a:path w="1431" h="946">
                <a:moveTo>
                  <a:pt x="0" y="0"/>
                </a:moveTo>
                <a:lnTo>
                  <a:pt x="1430" y="0"/>
                </a:lnTo>
                <a:lnTo>
                  <a:pt x="1430" y="607"/>
                </a:lnTo>
                <a:lnTo>
                  <a:pt x="873" y="607"/>
                </a:lnTo>
                <a:lnTo>
                  <a:pt x="873" y="776"/>
                </a:lnTo>
                <a:lnTo>
                  <a:pt x="925" y="776"/>
                </a:lnTo>
                <a:lnTo>
                  <a:pt x="720" y="945"/>
                </a:lnTo>
                <a:lnTo>
                  <a:pt x="499" y="776"/>
                </a:lnTo>
                <a:lnTo>
                  <a:pt x="557" y="776"/>
                </a:lnTo>
                <a:lnTo>
                  <a:pt x="557" y="607"/>
                </a:lnTo>
                <a:lnTo>
                  <a:pt x="0" y="607"/>
                </a:lnTo>
                <a:lnTo>
                  <a:pt x="0" y="0"/>
                </a:lnTo>
              </a:path>
            </a:pathLst>
          </a:custGeom>
          <a:solidFill>
            <a:srgbClr val="063DE8"/>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zh-CN" altLang="en-US"/>
          </a:p>
        </p:txBody>
      </p:sp>
      <p:sp>
        <p:nvSpPr>
          <p:cNvPr id="18" name="Rectangle 3"/>
          <p:cNvSpPr>
            <a:spLocks noChangeArrowheads="1"/>
          </p:cNvSpPr>
          <p:nvPr/>
        </p:nvSpPr>
        <p:spPr bwMode="auto">
          <a:xfrm>
            <a:off x="5928809" y="1861716"/>
            <a:ext cx="1387747" cy="585993"/>
          </a:xfrm>
          <a:prstGeom prst="rect">
            <a:avLst/>
          </a:prstGeom>
          <a:noFill/>
          <a:ln w="9525">
            <a:noFill/>
            <a:miter lim="800000"/>
            <a:headEnd/>
            <a:tailEnd/>
          </a:ln>
          <a:effectLst/>
        </p:spPr>
        <p:txBody>
          <a:bodyPr lIns="91154" tIns="46323" rIns="91154" bIns="46323">
            <a:spAutoFit/>
          </a:bodyPr>
          <a:lstStyle/>
          <a:p>
            <a:pPr algn="ctr" defTabSz="912813"/>
            <a:r>
              <a:rPr lang="zh-CN" altLang="en-US" sz="1600" dirty="0" smtClean="0">
                <a:solidFill>
                  <a:schemeClr val="bg1"/>
                </a:solidFill>
              </a:rPr>
              <a:t>替代品</a:t>
            </a:r>
            <a:endParaRPr lang="en-US" altLang="zh-CN" sz="1600" dirty="0" smtClean="0">
              <a:solidFill>
                <a:schemeClr val="bg1"/>
              </a:solidFill>
            </a:endParaRPr>
          </a:p>
          <a:p>
            <a:pPr algn="ctr" defTabSz="912813"/>
            <a:r>
              <a:rPr lang="zh-CN" altLang="en-US" sz="1600" dirty="0" smtClean="0">
                <a:solidFill>
                  <a:schemeClr val="bg1"/>
                </a:solidFill>
              </a:rPr>
              <a:t>威胁</a:t>
            </a:r>
            <a:endParaRPr lang="zh-CN" altLang="en-US" sz="1600" dirty="0">
              <a:solidFill>
                <a:schemeClr val="bg1"/>
              </a:solidFill>
            </a:endParaRPr>
          </a:p>
        </p:txBody>
      </p:sp>
      <p:sp>
        <p:nvSpPr>
          <p:cNvPr id="19" name="Freeform 4"/>
          <p:cNvSpPr>
            <a:spLocks/>
          </p:cNvSpPr>
          <p:nvPr/>
        </p:nvSpPr>
        <p:spPr bwMode="auto">
          <a:xfrm>
            <a:off x="5950663" y="4654129"/>
            <a:ext cx="1344038" cy="1406525"/>
          </a:xfrm>
          <a:custGeom>
            <a:avLst/>
            <a:gdLst/>
            <a:ahLst/>
            <a:cxnLst>
              <a:cxn ang="0">
                <a:pos x="1430" y="945"/>
              </a:cxn>
              <a:cxn ang="0">
                <a:pos x="0" y="945"/>
              </a:cxn>
              <a:cxn ang="0">
                <a:pos x="0" y="337"/>
              </a:cxn>
              <a:cxn ang="0">
                <a:pos x="557" y="337"/>
              </a:cxn>
              <a:cxn ang="0">
                <a:pos x="557" y="168"/>
              </a:cxn>
              <a:cxn ang="0">
                <a:pos x="504" y="168"/>
              </a:cxn>
              <a:cxn ang="0">
                <a:pos x="709" y="0"/>
              </a:cxn>
              <a:cxn ang="0">
                <a:pos x="930" y="168"/>
              </a:cxn>
              <a:cxn ang="0">
                <a:pos x="873" y="168"/>
              </a:cxn>
              <a:cxn ang="0">
                <a:pos x="873" y="337"/>
              </a:cxn>
              <a:cxn ang="0">
                <a:pos x="1430" y="337"/>
              </a:cxn>
              <a:cxn ang="0">
                <a:pos x="1430" y="945"/>
              </a:cxn>
            </a:cxnLst>
            <a:rect l="0" t="0" r="r" b="b"/>
            <a:pathLst>
              <a:path w="1431" h="946">
                <a:moveTo>
                  <a:pt x="1430" y="945"/>
                </a:moveTo>
                <a:lnTo>
                  <a:pt x="0" y="945"/>
                </a:lnTo>
                <a:lnTo>
                  <a:pt x="0" y="337"/>
                </a:lnTo>
                <a:lnTo>
                  <a:pt x="557" y="337"/>
                </a:lnTo>
                <a:lnTo>
                  <a:pt x="557" y="168"/>
                </a:lnTo>
                <a:lnTo>
                  <a:pt x="504" y="168"/>
                </a:lnTo>
                <a:lnTo>
                  <a:pt x="709" y="0"/>
                </a:lnTo>
                <a:lnTo>
                  <a:pt x="930" y="168"/>
                </a:lnTo>
                <a:lnTo>
                  <a:pt x="873" y="168"/>
                </a:lnTo>
                <a:lnTo>
                  <a:pt x="873" y="337"/>
                </a:lnTo>
                <a:lnTo>
                  <a:pt x="1430" y="337"/>
                </a:lnTo>
                <a:lnTo>
                  <a:pt x="1430" y="945"/>
                </a:lnTo>
              </a:path>
            </a:pathLst>
          </a:custGeom>
          <a:solidFill>
            <a:srgbClr val="FF6FC4"/>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zh-CN" altLang="en-US"/>
          </a:p>
        </p:txBody>
      </p:sp>
      <p:sp>
        <p:nvSpPr>
          <p:cNvPr id="20" name="Rectangle 5"/>
          <p:cNvSpPr>
            <a:spLocks noChangeArrowheads="1"/>
          </p:cNvSpPr>
          <p:nvPr/>
        </p:nvSpPr>
        <p:spPr bwMode="auto">
          <a:xfrm>
            <a:off x="6063908" y="5276429"/>
            <a:ext cx="1117548" cy="585993"/>
          </a:xfrm>
          <a:prstGeom prst="rect">
            <a:avLst/>
          </a:prstGeom>
          <a:noFill/>
          <a:ln w="9525">
            <a:noFill/>
            <a:miter lim="800000"/>
            <a:headEnd/>
            <a:tailEnd/>
          </a:ln>
          <a:effectLst/>
        </p:spPr>
        <p:txBody>
          <a:bodyPr lIns="91154" tIns="46323" rIns="91154" bIns="46323">
            <a:spAutoFit/>
          </a:bodyPr>
          <a:lstStyle/>
          <a:p>
            <a:pPr algn="ctr" defTabSz="912813"/>
            <a:r>
              <a:rPr lang="zh-CN" altLang="en-US" sz="1600" dirty="0" smtClean="0">
                <a:solidFill>
                  <a:schemeClr val="tx2"/>
                </a:solidFill>
              </a:rPr>
              <a:t>新进入者威胁</a:t>
            </a:r>
            <a:endParaRPr lang="zh-CN" altLang="en-US" sz="1600" dirty="0">
              <a:solidFill>
                <a:schemeClr val="tx2"/>
              </a:solidFill>
            </a:endParaRPr>
          </a:p>
        </p:txBody>
      </p:sp>
      <p:sp>
        <p:nvSpPr>
          <p:cNvPr id="22" name="Rectangle 10"/>
          <p:cNvSpPr>
            <a:spLocks noChangeArrowheads="1"/>
          </p:cNvSpPr>
          <p:nvPr/>
        </p:nvSpPr>
        <p:spPr bwMode="auto">
          <a:xfrm>
            <a:off x="5958610" y="3620666"/>
            <a:ext cx="1313244" cy="581025"/>
          </a:xfrm>
          <a:prstGeom prst="rect">
            <a:avLst/>
          </a:prstGeom>
          <a:solidFill>
            <a:schemeClr val="accent4">
              <a:lumMod val="90000"/>
            </a:schemeClr>
          </a:solidFill>
          <a:ln w="9525">
            <a:solidFill>
              <a:schemeClr val="tx2"/>
            </a:solidFill>
            <a:miter lim="800000"/>
            <a:headEnd/>
            <a:tailEnd/>
          </a:ln>
          <a:effectLst/>
        </p:spPr>
        <p:txBody>
          <a:bodyPr lIns="91154" tIns="46323" rIns="91154" bIns="46323">
            <a:spAutoFit/>
          </a:bodyPr>
          <a:lstStyle/>
          <a:p>
            <a:pPr algn="ctr" defTabSz="912813"/>
            <a:r>
              <a:rPr lang="zh-CN" altLang="en-US" sz="1600" dirty="0">
                <a:solidFill>
                  <a:schemeClr val="tx1"/>
                </a:solidFill>
              </a:rPr>
              <a:t>现有竞争者</a:t>
            </a:r>
          </a:p>
          <a:p>
            <a:pPr algn="ctr" defTabSz="912813"/>
            <a:r>
              <a:rPr lang="zh-CN" altLang="en-US" sz="1600" dirty="0">
                <a:solidFill>
                  <a:schemeClr val="tx1"/>
                </a:solidFill>
              </a:rPr>
              <a:t>之间的竞争</a:t>
            </a:r>
          </a:p>
        </p:txBody>
      </p:sp>
      <p:grpSp>
        <p:nvGrpSpPr>
          <p:cNvPr id="23" name="Group 11"/>
          <p:cNvGrpSpPr>
            <a:grpSpLocks/>
          </p:cNvGrpSpPr>
          <p:nvPr/>
        </p:nvGrpSpPr>
        <p:grpSpPr bwMode="auto">
          <a:xfrm>
            <a:off x="4016896" y="3350791"/>
            <a:ext cx="1540390" cy="1017588"/>
            <a:chOff x="271" y="2018"/>
            <a:chExt cx="1641" cy="684"/>
          </a:xfrm>
        </p:grpSpPr>
        <p:sp>
          <p:nvSpPr>
            <p:cNvPr id="26" name="Freeform 12"/>
            <p:cNvSpPr>
              <a:spLocks/>
            </p:cNvSpPr>
            <p:nvPr/>
          </p:nvSpPr>
          <p:spPr bwMode="auto">
            <a:xfrm>
              <a:off x="271" y="2018"/>
              <a:ext cx="1641" cy="684"/>
            </a:xfrm>
            <a:custGeom>
              <a:avLst/>
              <a:gdLst/>
              <a:ahLst/>
              <a:cxnLst>
                <a:cxn ang="0">
                  <a:pos x="0" y="640"/>
                </a:cxn>
                <a:cxn ang="0">
                  <a:pos x="0" y="25"/>
                </a:cxn>
                <a:cxn ang="0">
                  <a:pos x="1429" y="25"/>
                </a:cxn>
                <a:cxn ang="0">
                  <a:pos x="1429" y="84"/>
                </a:cxn>
                <a:cxn ang="0">
                  <a:pos x="1534" y="84"/>
                </a:cxn>
                <a:cxn ang="0">
                  <a:pos x="1534" y="0"/>
                </a:cxn>
                <a:cxn ang="0">
                  <a:pos x="1640" y="328"/>
                </a:cxn>
                <a:cxn ang="0">
                  <a:pos x="1534" y="683"/>
                </a:cxn>
                <a:cxn ang="0">
                  <a:pos x="1534" y="590"/>
                </a:cxn>
                <a:cxn ang="0">
                  <a:pos x="1429" y="590"/>
                </a:cxn>
                <a:cxn ang="0">
                  <a:pos x="1429" y="640"/>
                </a:cxn>
                <a:cxn ang="0">
                  <a:pos x="0" y="640"/>
                </a:cxn>
              </a:cxnLst>
              <a:rect l="0" t="0" r="r" b="b"/>
              <a:pathLst>
                <a:path w="1641" h="684">
                  <a:moveTo>
                    <a:pt x="0" y="640"/>
                  </a:moveTo>
                  <a:lnTo>
                    <a:pt x="0" y="25"/>
                  </a:lnTo>
                  <a:lnTo>
                    <a:pt x="1429" y="25"/>
                  </a:lnTo>
                  <a:lnTo>
                    <a:pt x="1429" y="84"/>
                  </a:lnTo>
                  <a:lnTo>
                    <a:pt x="1534" y="84"/>
                  </a:lnTo>
                  <a:lnTo>
                    <a:pt x="1534" y="0"/>
                  </a:lnTo>
                  <a:lnTo>
                    <a:pt x="1640" y="328"/>
                  </a:lnTo>
                  <a:lnTo>
                    <a:pt x="1534" y="683"/>
                  </a:lnTo>
                  <a:lnTo>
                    <a:pt x="1534" y="590"/>
                  </a:lnTo>
                  <a:lnTo>
                    <a:pt x="1429" y="590"/>
                  </a:lnTo>
                  <a:lnTo>
                    <a:pt x="1429" y="640"/>
                  </a:lnTo>
                  <a:lnTo>
                    <a:pt x="0" y="640"/>
                  </a:lnTo>
                </a:path>
              </a:pathLst>
            </a:custGeom>
            <a:solidFill>
              <a:schemeClr val="accent1"/>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zh-CN" altLang="en-US"/>
            </a:p>
          </p:txBody>
        </p:sp>
        <p:sp>
          <p:nvSpPr>
            <p:cNvPr id="27" name="Rectangle 13"/>
            <p:cNvSpPr>
              <a:spLocks noChangeArrowheads="1"/>
            </p:cNvSpPr>
            <p:nvPr/>
          </p:nvSpPr>
          <p:spPr bwMode="auto">
            <a:xfrm>
              <a:off x="412" y="2166"/>
              <a:ext cx="1322" cy="394"/>
            </a:xfrm>
            <a:prstGeom prst="rect">
              <a:avLst/>
            </a:prstGeom>
            <a:noFill/>
            <a:ln w="9525">
              <a:noFill/>
              <a:miter lim="800000"/>
              <a:headEnd/>
              <a:tailEnd/>
            </a:ln>
            <a:effectLst/>
          </p:spPr>
          <p:txBody>
            <a:bodyPr wrap="square" lIns="91154" tIns="46323" rIns="91154" bIns="46323">
              <a:spAutoFit/>
            </a:bodyPr>
            <a:lstStyle/>
            <a:p>
              <a:pPr algn="ctr" defTabSz="912813"/>
              <a:r>
                <a:rPr lang="zh-CN" altLang="en-US" sz="1600" dirty="0" smtClean="0">
                  <a:solidFill>
                    <a:schemeClr val="tx2"/>
                  </a:solidFill>
                </a:rPr>
                <a:t>上游供应商</a:t>
              </a:r>
              <a:endParaRPr lang="en-US" altLang="zh-CN" sz="1600" dirty="0" smtClean="0">
                <a:solidFill>
                  <a:schemeClr val="tx2"/>
                </a:solidFill>
              </a:endParaRPr>
            </a:p>
            <a:p>
              <a:pPr algn="ctr" defTabSz="912813"/>
              <a:r>
                <a:rPr lang="zh-CN" altLang="en-US" sz="1600" dirty="0" smtClean="0">
                  <a:solidFill>
                    <a:schemeClr val="tx2"/>
                  </a:solidFill>
                </a:rPr>
                <a:t>（供给）</a:t>
              </a:r>
              <a:endParaRPr lang="zh-CN" altLang="en-US" sz="1600" dirty="0">
                <a:solidFill>
                  <a:schemeClr val="tx2"/>
                </a:solidFill>
              </a:endParaRPr>
            </a:p>
          </p:txBody>
        </p:sp>
      </p:grpSp>
      <p:grpSp>
        <p:nvGrpSpPr>
          <p:cNvPr id="33" name="组合 32"/>
          <p:cNvGrpSpPr/>
          <p:nvPr/>
        </p:nvGrpSpPr>
        <p:grpSpPr>
          <a:xfrm>
            <a:off x="7688078" y="3350791"/>
            <a:ext cx="1540727" cy="1017588"/>
            <a:chOff x="7688078" y="3350791"/>
            <a:chExt cx="1540727" cy="1017588"/>
          </a:xfrm>
        </p:grpSpPr>
        <p:sp>
          <p:nvSpPr>
            <p:cNvPr id="24" name="Freeform 15"/>
            <p:cNvSpPr>
              <a:spLocks/>
            </p:cNvSpPr>
            <p:nvPr/>
          </p:nvSpPr>
          <p:spPr bwMode="auto">
            <a:xfrm>
              <a:off x="7688078" y="3350791"/>
              <a:ext cx="1540727" cy="1017588"/>
            </a:xfrm>
            <a:custGeom>
              <a:avLst/>
              <a:gdLst/>
              <a:ahLst/>
              <a:cxnLst>
                <a:cxn ang="0">
                  <a:pos x="1640" y="42"/>
                </a:cxn>
                <a:cxn ang="0">
                  <a:pos x="1640" y="657"/>
                </a:cxn>
                <a:cxn ang="0">
                  <a:pos x="210" y="657"/>
                </a:cxn>
                <a:cxn ang="0">
                  <a:pos x="210" y="598"/>
                </a:cxn>
                <a:cxn ang="0">
                  <a:pos x="105" y="598"/>
                </a:cxn>
                <a:cxn ang="0">
                  <a:pos x="105" y="683"/>
                </a:cxn>
                <a:cxn ang="0">
                  <a:pos x="0" y="354"/>
                </a:cxn>
                <a:cxn ang="0">
                  <a:pos x="105" y="0"/>
                </a:cxn>
                <a:cxn ang="0">
                  <a:pos x="105" y="92"/>
                </a:cxn>
                <a:cxn ang="0">
                  <a:pos x="210" y="92"/>
                </a:cxn>
                <a:cxn ang="0">
                  <a:pos x="210" y="42"/>
                </a:cxn>
                <a:cxn ang="0">
                  <a:pos x="1640" y="42"/>
                </a:cxn>
              </a:cxnLst>
              <a:rect l="0" t="0" r="r" b="b"/>
              <a:pathLst>
                <a:path w="1641" h="684">
                  <a:moveTo>
                    <a:pt x="1640" y="42"/>
                  </a:moveTo>
                  <a:lnTo>
                    <a:pt x="1640" y="657"/>
                  </a:lnTo>
                  <a:lnTo>
                    <a:pt x="210" y="657"/>
                  </a:lnTo>
                  <a:lnTo>
                    <a:pt x="210" y="598"/>
                  </a:lnTo>
                  <a:lnTo>
                    <a:pt x="105" y="598"/>
                  </a:lnTo>
                  <a:lnTo>
                    <a:pt x="105" y="683"/>
                  </a:lnTo>
                  <a:lnTo>
                    <a:pt x="0" y="354"/>
                  </a:lnTo>
                  <a:lnTo>
                    <a:pt x="105" y="0"/>
                  </a:lnTo>
                  <a:lnTo>
                    <a:pt x="105" y="92"/>
                  </a:lnTo>
                  <a:lnTo>
                    <a:pt x="210" y="92"/>
                  </a:lnTo>
                  <a:lnTo>
                    <a:pt x="210" y="42"/>
                  </a:lnTo>
                  <a:lnTo>
                    <a:pt x="1640" y="42"/>
                  </a:lnTo>
                </a:path>
              </a:pathLst>
            </a:custGeom>
            <a:solidFill>
              <a:schemeClr val="accent2"/>
            </a:solidFill>
            <a:ln w="12700" cap="rnd" cmpd="sng">
              <a:solidFill>
                <a:schemeClr val="tx1"/>
              </a:solidFill>
              <a:prstDash val="solid"/>
              <a:round/>
              <a:headEnd/>
              <a:tailEnd/>
            </a:ln>
            <a:effectLst>
              <a:outerShdw dist="53882" dir="2700000" algn="ctr" rotWithShape="0">
                <a:schemeClr val="bg2"/>
              </a:outerShdw>
            </a:effectLst>
          </p:spPr>
          <p:txBody>
            <a:bodyPr/>
            <a:lstStyle/>
            <a:p>
              <a:endParaRPr lang="zh-CN" altLang="en-US"/>
            </a:p>
          </p:txBody>
        </p:sp>
        <p:sp>
          <p:nvSpPr>
            <p:cNvPr id="25" name="Rectangle 16"/>
            <p:cNvSpPr>
              <a:spLocks noChangeArrowheads="1"/>
            </p:cNvSpPr>
            <p:nvPr/>
          </p:nvSpPr>
          <p:spPr bwMode="auto">
            <a:xfrm>
              <a:off x="8110088" y="3571454"/>
              <a:ext cx="1000505" cy="585993"/>
            </a:xfrm>
            <a:prstGeom prst="rect">
              <a:avLst/>
            </a:prstGeom>
            <a:noFill/>
            <a:ln w="9525">
              <a:noFill/>
              <a:miter lim="800000"/>
              <a:headEnd/>
              <a:tailEnd/>
            </a:ln>
            <a:effectLst/>
          </p:spPr>
          <p:txBody>
            <a:bodyPr wrap="square" lIns="91154" tIns="46323" rIns="91154" bIns="46323">
              <a:spAutoFit/>
            </a:bodyPr>
            <a:lstStyle/>
            <a:p>
              <a:pPr algn="ctr" defTabSz="912813"/>
              <a:r>
                <a:rPr lang="zh-CN" altLang="en-US" sz="1600" dirty="0" smtClean="0">
                  <a:solidFill>
                    <a:schemeClr val="tx2"/>
                  </a:solidFill>
                </a:rPr>
                <a:t>下游客户</a:t>
              </a:r>
              <a:endParaRPr lang="en-US" altLang="zh-CN" sz="1600" dirty="0" smtClean="0">
                <a:solidFill>
                  <a:schemeClr val="tx2"/>
                </a:solidFill>
              </a:endParaRPr>
            </a:p>
            <a:p>
              <a:pPr algn="ctr" defTabSz="912813"/>
              <a:r>
                <a:rPr lang="zh-CN" altLang="en-US" sz="1600" dirty="0" smtClean="0">
                  <a:solidFill>
                    <a:schemeClr val="tx2"/>
                  </a:solidFill>
                </a:rPr>
                <a:t>（需求）</a:t>
              </a:r>
              <a:endParaRPr lang="zh-CN" altLang="en-US" sz="1600" dirty="0">
                <a:solidFill>
                  <a:schemeClr val="tx2"/>
                </a:solidFill>
              </a:endParaRPr>
            </a:p>
          </p:txBody>
        </p:sp>
      </p:grpSp>
      <p:sp>
        <p:nvSpPr>
          <p:cNvPr id="32" name="Rectangle 3"/>
          <p:cNvSpPr>
            <a:spLocks noChangeArrowheads="1"/>
          </p:cNvSpPr>
          <p:nvPr/>
        </p:nvSpPr>
        <p:spPr bwMode="auto">
          <a:xfrm>
            <a:off x="1452538" y="5572140"/>
            <a:ext cx="3933770" cy="920765"/>
          </a:xfrm>
          <a:prstGeom prst="rect">
            <a:avLst/>
          </a:prstGeom>
          <a:noFill/>
          <a:ln w="12700">
            <a:noFill/>
            <a:miter lim="800000"/>
            <a:headEnd/>
            <a:tailEnd/>
          </a:ln>
          <a:effectLst/>
        </p:spPr>
        <p:txBody>
          <a:bodyPr wrap="none" lIns="90488" tIns="44450" rIns="90488" bIns="44450">
            <a:spAutoFit/>
          </a:bodyPr>
          <a:lstStyle/>
          <a:p>
            <a:r>
              <a:rPr lang="zh-CN" altLang="en-US" i="1" dirty="0" smtClean="0">
                <a:solidFill>
                  <a:srgbClr val="0000FF"/>
                </a:solidFill>
                <a:latin typeface="Book Antiqua" pitchFamily="18" charset="0"/>
              </a:rPr>
              <a:t>一</a:t>
            </a:r>
            <a:r>
              <a:rPr lang="zh-CN" altLang="en-GB" i="1" dirty="0" smtClean="0">
                <a:solidFill>
                  <a:srgbClr val="0000FF"/>
                </a:solidFill>
                <a:latin typeface="Book Antiqua" pitchFamily="18" charset="0"/>
              </a:rPr>
              <a:t>个</a:t>
            </a:r>
            <a:r>
              <a:rPr lang="zh-CN" altLang="en-GB" i="1" dirty="0">
                <a:solidFill>
                  <a:srgbClr val="0000FF"/>
                </a:solidFill>
                <a:latin typeface="Book Antiqua" pitchFamily="18" charset="0"/>
              </a:rPr>
              <a:t>简单而有力的逻辑</a:t>
            </a:r>
            <a:r>
              <a:rPr lang="en-GB" altLang="zh-CN" i="1" dirty="0" smtClean="0">
                <a:solidFill>
                  <a:srgbClr val="0000FF"/>
                </a:solidFill>
                <a:latin typeface="Book Antiqua" pitchFamily="18" charset="0"/>
              </a:rPr>
              <a:t>:</a:t>
            </a:r>
          </a:p>
          <a:p>
            <a:r>
              <a:rPr lang="en-GB" altLang="zh-CN" b="0" i="1" dirty="0" smtClean="0">
                <a:solidFill>
                  <a:srgbClr val="0000FF"/>
                </a:solidFill>
                <a:latin typeface="Book Antiqua" pitchFamily="18" charset="0"/>
              </a:rPr>
              <a:t> </a:t>
            </a:r>
            <a:r>
              <a:rPr lang="zh-CN" altLang="en-GB" b="0" i="1" dirty="0">
                <a:solidFill>
                  <a:srgbClr val="0000FF"/>
                </a:solidFill>
                <a:latin typeface="Book Antiqua" pitchFamily="18" charset="0"/>
              </a:rPr>
              <a:t>社会工作者: “你为什么要抢银行?</a:t>
            </a:r>
            <a:r>
              <a:rPr lang="zh-CN" altLang="en-GB" b="0" i="1" dirty="0" smtClean="0">
                <a:solidFill>
                  <a:srgbClr val="0000FF"/>
                </a:solidFill>
                <a:latin typeface="Book Antiqua" pitchFamily="18" charset="0"/>
              </a:rPr>
              <a:t>”</a:t>
            </a:r>
            <a:endParaRPr lang="en-GB" altLang="zh-CN" i="1" dirty="0" smtClean="0">
              <a:solidFill>
                <a:srgbClr val="0000FF"/>
              </a:solidFill>
              <a:latin typeface="Book Antiqua" pitchFamily="18" charset="0"/>
            </a:endParaRPr>
          </a:p>
          <a:p>
            <a:r>
              <a:rPr lang="en-GB" altLang="zh-CN" b="0" i="1" dirty="0" smtClean="0">
                <a:solidFill>
                  <a:srgbClr val="0000FF"/>
                </a:solidFill>
                <a:latin typeface="Book Antiqua" pitchFamily="18" charset="0"/>
              </a:rPr>
              <a:t> </a:t>
            </a:r>
            <a:r>
              <a:rPr lang="zh-CN" altLang="en-GB" b="0" i="1" dirty="0">
                <a:solidFill>
                  <a:srgbClr val="0000FF"/>
                </a:solidFill>
                <a:latin typeface="Book Antiqua" pitchFamily="18" charset="0"/>
              </a:rPr>
              <a:t>盗贼: “因为那里有钱。”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down)">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down)">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down)">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ppt_x"/>
                                          </p:val>
                                        </p:tav>
                                        <p:tav tm="100000">
                                          <p:val>
                                            <p:strVal val="#ppt_x"/>
                                          </p:val>
                                        </p:tav>
                                      </p:tavLst>
                                    </p:anim>
                                    <p:anim calcmode="lin" valueType="num">
                                      <p:cBhvr additive="base">
                                        <p:cTn id="5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ppt_x"/>
                                          </p:val>
                                        </p:tav>
                                        <p:tav tm="100000">
                                          <p:val>
                                            <p:strVal val="#ppt_x"/>
                                          </p:val>
                                        </p:tav>
                                      </p:tavLst>
                                    </p:anim>
                                    <p:anim calcmode="lin" valueType="num">
                                      <p:cBhvr additive="base">
                                        <p:cTn id="6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ppt_x"/>
                                          </p:val>
                                        </p:tav>
                                        <p:tav tm="100000">
                                          <p:val>
                                            <p:strVal val="#ppt_x"/>
                                          </p:val>
                                        </p:tav>
                                      </p:tavLst>
                                    </p:anim>
                                    <p:anim calcmode="lin" valueType="num">
                                      <p:cBhvr additive="base">
                                        <p:cTn id="6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2">
                                            <p:txEl>
                                              <p:pRg st="0" end="0"/>
                                            </p:txEl>
                                          </p:spTgt>
                                        </p:tgtEl>
                                        <p:attrNameLst>
                                          <p:attrName>style.visibility</p:attrName>
                                        </p:attrNameLst>
                                      </p:cBhvr>
                                      <p:to>
                                        <p:strVal val="visible"/>
                                      </p:to>
                                    </p:set>
                                    <p:anim calcmode="lin" valueType="num">
                                      <p:cBhvr additive="base">
                                        <p:cTn id="7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2">
                                            <p:txEl>
                                              <p:pRg st="1" end="1"/>
                                            </p:txEl>
                                          </p:spTgt>
                                        </p:tgtEl>
                                        <p:attrNameLst>
                                          <p:attrName>style.visibility</p:attrName>
                                        </p:attrNameLst>
                                      </p:cBhvr>
                                      <p:to>
                                        <p:strVal val="visible"/>
                                      </p:to>
                                    </p:set>
                                    <p:anim calcmode="lin" valueType="num">
                                      <p:cBhvr additive="base">
                                        <p:cTn id="78"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2">
                                            <p:txEl>
                                              <p:pRg st="1" end="1"/>
                                            </p:txEl>
                                          </p:spTgt>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2">
                                            <p:txEl>
                                              <p:pRg st="2" end="2"/>
                                            </p:txEl>
                                          </p:spTgt>
                                        </p:tgtEl>
                                        <p:attrNameLst>
                                          <p:attrName>style.visibility</p:attrName>
                                        </p:attrNameLst>
                                      </p:cBhvr>
                                      <p:to>
                                        <p:strVal val="visible"/>
                                      </p:to>
                                    </p:set>
                                    <p:anim calcmode="lin" valueType="num">
                                      <p:cBhvr additive="base">
                                        <p:cTn id="82" dur="500" fill="hold"/>
                                        <p:tgtEl>
                                          <p:spTgt spid="32">
                                            <p:txEl>
                                              <p:pRg st="2" end="2"/>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7" grpId="0" animBg="1"/>
      <p:bldP spid="18" grpId="0"/>
      <p:bldP spid="19" grpId="0" animBg="1"/>
      <p:bldP spid="20" grpId="0"/>
      <p:bldP spid="22" grpId="0" animBg="1"/>
      <p:bldP spid="32" grpId="0" uiExpand="1" build="allAtOnce"/>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72</a:t>
            </a:fld>
            <a:endParaRPr lang="en-US" altLang="zh-CN" dirty="0"/>
          </a:p>
        </p:txBody>
      </p:sp>
      <p:sp>
        <p:nvSpPr>
          <p:cNvPr id="35" name="TextBox 34"/>
          <p:cNvSpPr txBox="1"/>
          <p:nvPr/>
        </p:nvSpPr>
        <p:spPr>
          <a:xfrm>
            <a:off x="272480" y="1012666"/>
            <a:ext cx="9217024"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产业分析</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波特五力分析模型</a:t>
            </a:r>
            <a:endParaRPr lang="zh-CN" altLang="en-US" sz="2000" b="1" dirty="0">
              <a:latin typeface="微软雅黑" pitchFamily="34" charset="-122"/>
              <a:ea typeface="微软雅黑" pitchFamily="34" charset="-122"/>
            </a:endParaRPr>
          </a:p>
        </p:txBody>
      </p:sp>
      <p:sp>
        <p:nvSpPr>
          <p:cNvPr id="12" name="TextBox 11"/>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、外部分析</a:t>
            </a:r>
            <a:endParaRPr lang="zh-CN" altLang="en-US" sz="2400" dirty="0">
              <a:latin typeface="微软雅黑" pitchFamily="34" charset="-122"/>
              <a:ea typeface="微软雅黑" pitchFamily="34" charset="-122"/>
            </a:endParaRPr>
          </a:p>
        </p:txBody>
      </p:sp>
      <p:sp>
        <p:nvSpPr>
          <p:cNvPr id="21" name="TextBox 20"/>
          <p:cNvSpPr txBox="1"/>
          <p:nvPr/>
        </p:nvSpPr>
        <p:spPr>
          <a:xfrm>
            <a:off x="380968" y="1714488"/>
            <a:ext cx="1473480"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、需求分析</a:t>
            </a:r>
            <a:endParaRPr lang="zh-CN" altLang="en-US" dirty="0">
              <a:latin typeface="微软雅黑" pitchFamily="34" charset="-122"/>
              <a:ea typeface="微软雅黑" pitchFamily="34" charset="-122"/>
            </a:endParaRPr>
          </a:p>
        </p:txBody>
      </p:sp>
      <p:sp>
        <p:nvSpPr>
          <p:cNvPr id="23" name="矩形 22"/>
          <p:cNvSpPr/>
          <p:nvPr/>
        </p:nvSpPr>
        <p:spPr>
          <a:xfrm>
            <a:off x="881034" y="2500306"/>
            <a:ext cx="8786874" cy="1754326"/>
          </a:xfrm>
          <a:prstGeom prst="rect">
            <a:avLst/>
          </a:prstGeom>
        </p:spPr>
        <p:txBody>
          <a:bodyPr wrap="square">
            <a:spAutoFit/>
          </a:bodyPr>
          <a:lstStyle/>
          <a:p>
            <a:pPr marL="223838" lvl="0" indent="-223838">
              <a:lnSpc>
                <a:spcPct val="125000"/>
              </a:lnSpc>
              <a:spcBef>
                <a:spcPct val="50000"/>
              </a:spcBef>
              <a:buFontTx/>
              <a:buChar char="•"/>
              <a:defRPr/>
            </a:pPr>
            <a:r>
              <a:rPr kumimoji="1" lang="zh-CN" altLang="de-DE" kern="0" dirty="0" smtClean="0">
                <a:solidFill>
                  <a:sysClr val="windowText" lastClr="000000"/>
                </a:solidFill>
              </a:rPr>
              <a:t>市场总量变化</a:t>
            </a:r>
            <a:r>
              <a:rPr kumimoji="1" lang="zh-CN" altLang="en-US" kern="0" dirty="0" smtClean="0">
                <a:solidFill>
                  <a:sysClr val="windowText" lastClr="000000"/>
                </a:solidFill>
              </a:rPr>
              <a:t>及驱动因素</a:t>
            </a:r>
            <a:endParaRPr kumimoji="1" lang="zh-CN" altLang="de-DE" kern="0" dirty="0" smtClean="0">
              <a:solidFill>
                <a:sysClr val="windowText" lastClr="000000"/>
              </a:solidFill>
            </a:endParaRPr>
          </a:p>
          <a:p>
            <a:pPr marL="223838" lvl="0" indent="-223838">
              <a:lnSpc>
                <a:spcPct val="125000"/>
              </a:lnSpc>
              <a:spcBef>
                <a:spcPct val="50000"/>
              </a:spcBef>
              <a:buFontTx/>
              <a:buChar char="•"/>
              <a:defRPr/>
            </a:pPr>
            <a:r>
              <a:rPr kumimoji="1" lang="zh-CN" altLang="en-US" kern="0" dirty="0" smtClean="0">
                <a:solidFill>
                  <a:sysClr val="windowText" lastClr="000000"/>
                </a:solidFill>
              </a:rPr>
              <a:t>市场结构变化（产品、区域、消费群体、渠道、购买动机、购买考虑因素、购买行为变化</a:t>
            </a:r>
            <a:r>
              <a:rPr kumimoji="1" lang="en-US" altLang="zh-CN" kern="0" dirty="0" smtClean="0">
                <a:solidFill>
                  <a:sysClr val="windowText" lastClr="000000"/>
                </a:solidFill>
              </a:rPr>
              <a:t>……</a:t>
            </a:r>
            <a:r>
              <a:rPr kumimoji="1" lang="zh-CN" altLang="en-US" kern="0" dirty="0" smtClean="0">
                <a:solidFill>
                  <a:sysClr val="windowText" lastClr="000000"/>
                </a:solidFill>
              </a:rPr>
              <a:t>）及驱动因素</a:t>
            </a:r>
            <a:endParaRPr kumimoji="1" lang="en-US" altLang="zh-CN" kern="0" dirty="0" smtClean="0">
              <a:solidFill>
                <a:sysClr val="windowText" lastClr="000000"/>
              </a:solidFill>
            </a:endParaRPr>
          </a:p>
          <a:p>
            <a:pPr marL="223838" lvl="0" indent="-223838">
              <a:lnSpc>
                <a:spcPct val="125000"/>
              </a:lnSpc>
              <a:spcBef>
                <a:spcPct val="50000"/>
              </a:spcBef>
              <a:buFontTx/>
              <a:buChar char="•"/>
              <a:defRPr/>
            </a:pPr>
            <a:r>
              <a:rPr kumimoji="1" lang="zh-CN" altLang="en-US" kern="0" dirty="0" smtClean="0">
                <a:solidFill>
                  <a:sysClr val="windowText" lastClr="000000"/>
                </a:solidFill>
              </a:rPr>
              <a:t>市场机会（未被满足的需求、新的需求）</a:t>
            </a:r>
            <a:endParaRPr kumimoji="1" lang="en-US" altLang="zh-CN" kern="0" dirty="0" smtClean="0">
              <a:solidFill>
                <a:sysClr val="windowText" lastClr="000000"/>
              </a:solidFill>
            </a:endParaRPr>
          </a:p>
        </p:txBody>
      </p:sp>
      <p:sp>
        <p:nvSpPr>
          <p:cNvPr id="30" name="TextBox 29"/>
          <p:cNvSpPr txBox="1"/>
          <p:nvPr/>
        </p:nvSpPr>
        <p:spPr>
          <a:xfrm>
            <a:off x="452406" y="5214950"/>
            <a:ext cx="8942645" cy="400110"/>
          </a:xfrm>
          <a:prstGeom prst="rect">
            <a:avLst/>
          </a:prstGeom>
          <a:noFill/>
        </p:spPr>
        <p:txBody>
          <a:bodyPr wrap="square" rtlCol="0">
            <a:spAutoFit/>
          </a:bodyPr>
          <a:lstStyle/>
          <a:p>
            <a:pPr defTabSz="1017588" fontAlgn="base">
              <a:spcBef>
                <a:spcPct val="0"/>
              </a:spcBef>
              <a:spcAft>
                <a:spcPct val="0"/>
              </a:spcAft>
            </a:pPr>
            <a:r>
              <a:rPr lang="zh-CN" altLang="en-US" dirty="0" smtClean="0">
                <a:latin typeface="微软雅黑" pitchFamily="34" charset="-122"/>
                <a:ea typeface="微软雅黑" pitchFamily="34" charset="-122"/>
              </a:rPr>
              <a:t>案例：</a:t>
            </a:r>
            <a:r>
              <a:rPr lang="zh-CN" altLang="en-US" sz="2000" dirty="0" smtClean="0">
                <a:latin typeface="Arial" charset="0"/>
                <a:ea typeface="SimSun" pitchFamily="2" charset="-122"/>
              </a:rPr>
              <a:t>苹果手机</a:t>
            </a:r>
            <a:r>
              <a:rPr lang="zh-CN" altLang="en-US" dirty="0" smtClean="0">
                <a:latin typeface="Arial" charset="0"/>
                <a:ea typeface="SimSun" pitchFamily="2" charset="-122"/>
              </a:rPr>
              <a:t>（创造新需求）；网购决策模型（购买行为变化）</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73</a:t>
            </a:fld>
            <a:endParaRPr lang="en-US" altLang="zh-CN" dirty="0"/>
          </a:p>
        </p:txBody>
      </p:sp>
      <p:sp>
        <p:nvSpPr>
          <p:cNvPr id="35" name="TextBox 34"/>
          <p:cNvSpPr txBox="1"/>
          <p:nvPr/>
        </p:nvSpPr>
        <p:spPr>
          <a:xfrm>
            <a:off x="272480" y="1012666"/>
            <a:ext cx="9217024"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产业分析</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波特五力分析模型</a:t>
            </a:r>
            <a:endParaRPr lang="zh-CN" altLang="en-US" sz="2000" b="1" dirty="0">
              <a:latin typeface="微软雅黑" pitchFamily="34" charset="-122"/>
              <a:ea typeface="微软雅黑" pitchFamily="34" charset="-122"/>
            </a:endParaRPr>
          </a:p>
        </p:txBody>
      </p:sp>
      <p:sp>
        <p:nvSpPr>
          <p:cNvPr id="12" name="TextBox 11"/>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、外部分析</a:t>
            </a:r>
            <a:endParaRPr lang="zh-CN" altLang="en-US" sz="2400" dirty="0">
              <a:latin typeface="微软雅黑" pitchFamily="34" charset="-122"/>
              <a:ea typeface="微软雅黑" pitchFamily="34" charset="-122"/>
            </a:endParaRPr>
          </a:p>
        </p:txBody>
      </p:sp>
      <p:sp>
        <p:nvSpPr>
          <p:cNvPr id="21" name="TextBox 20"/>
          <p:cNvSpPr txBox="1"/>
          <p:nvPr/>
        </p:nvSpPr>
        <p:spPr>
          <a:xfrm>
            <a:off x="380968" y="1714488"/>
            <a:ext cx="1107996"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竞争分析</a:t>
            </a:r>
            <a:endParaRPr lang="zh-CN" altLang="en-US" dirty="0">
              <a:latin typeface="微软雅黑" pitchFamily="34" charset="-122"/>
              <a:ea typeface="微软雅黑" pitchFamily="34" charset="-122"/>
            </a:endParaRPr>
          </a:p>
        </p:txBody>
      </p:sp>
      <p:sp>
        <p:nvSpPr>
          <p:cNvPr id="23" name="矩形 22"/>
          <p:cNvSpPr/>
          <p:nvPr/>
        </p:nvSpPr>
        <p:spPr>
          <a:xfrm>
            <a:off x="666720" y="2285992"/>
            <a:ext cx="8786874" cy="2363724"/>
          </a:xfrm>
          <a:prstGeom prst="rect">
            <a:avLst/>
          </a:prstGeom>
        </p:spPr>
        <p:txBody>
          <a:bodyPr wrap="square">
            <a:spAutoFit/>
          </a:bodyPr>
          <a:lstStyle/>
          <a:p>
            <a:pPr marL="0" lvl="1" indent="1588" defTabSz="330200">
              <a:lnSpc>
                <a:spcPct val="140000"/>
              </a:lnSpc>
              <a:spcBef>
                <a:spcPct val="60000"/>
              </a:spcBef>
              <a:tabLst>
                <a:tab pos="8521700" algn="r"/>
              </a:tabLst>
            </a:pPr>
            <a:r>
              <a:rPr kumimoji="1" lang="zh-CN" altLang="de-DE" b="1" dirty="0" smtClean="0"/>
              <a:t>行业集中度</a:t>
            </a:r>
            <a:r>
              <a:rPr kumimoji="1" lang="zh-CN" altLang="en-US" b="1" dirty="0" smtClean="0"/>
              <a:t>：</a:t>
            </a:r>
            <a:r>
              <a:rPr kumimoji="1" lang="zh-CN" altLang="en-US" dirty="0" smtClean="0"/>
              <a:t>反映行业的整合程度，集中度迅速上升的企业蕴含发展机会，而稳定的行业则</a:t>
            </a:r>
            <a:r>
              <a:rPr kumimoji="1" lang="zh-CN" altLang="de-DE" dirty="0" smtClean="0"/>
              <a:t>表明市场竞争结构相对稳定，领导厂家的优势地位业已建立</a:t>
            </a:r>
            <a:r>
              <a:rPr kumimoji="1" lang="zh-CN" altLang="en-US" dirty="0" smtClean="0"/>
              <a:t>。</a:t>
            </a:r>
            <a:endParaRPr kumimoji="1" lang="en-US" altLang="zh-CN" dirty="0" smtClean="0"/>
          </a:p>
          <a:p>
            <a:pPr marL="0" lvl="1" indent="1588" defTabSz="330200">
              <a:lnSpc>
                <a:spcPct val="140000"/>
              </a:lnSpc>
              <a:spcBef>
                <a:spcPct val="60000"/>
              </a:spcBef>
              <a:tabLst>
                <a:tab pos="8521700" algn="r"/>
              </a:tabLst>
            </a:pPr>
            <a:r>
              <a:rPr kumimoji="1" lang="zh-CN" altLang="en-US" b="1" dirty="0" smtClean="0"/>
              <a:t>行业竞争态势：</a:t>
            </a:r>
            <a:r>
              <a:rPr kumimoji="1" lang="zh-CN" altLang="en-US" dirty="0" smtClean="0"/>
              <a:t>垄断市场，完全竞争市场</a:t>
            </a:r>
            <a:r>
              <a:rPr kumimoji="1" lang="en-US" altLang="zh-CN" dirty="0" smtClean="0"/>
              <a:t>……</a:t>
            </a:r>
          </a:p>
          <a:p>
            <a:pPr marL="0" lvl="1" indent="1588" defTabSz="330200">
              <a:lnSpc>
                <a:spcPct val="140000"/>
              </a:lnSpc>
              <a:spcBef>
                <a:spcPct val="60000"/>
              </a:spcBef>
              <a:tabLst>
                <a:tab pos="8521700" algn="r"/>
              </a:tabLst>
            </a:pPr>
            <a:r>
              <a:rPr kumimoji="1" lang="zh-CN" altLang="en-US" b="1" dirty="0" smtClean="0"/>
              <a:t>关键成功要素分析：</a:t>
            </a:r>
            <a:r>
              <a:rPr kumimoji="1" lang="zh-CN" altLang="en-US" dirty="0" smtClean="0"/>
              <a:t>分析不同要素在市场竞争中的重要程度，以及企业自身和竞争对手在不同要素的竞争力比较。</a:t>
            </a:r>
            <a:endParaRPr kumimoji="1"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74</a:t>
            </a:fld>
            <a:endParaRPr lang="en-US" altLang="zh-CN" dirty="0"/>
          </a:p>
        </p:txBody>
      </p:sp>
      <p:sp>
        <p:nvSpPr>
          <p:cNvPr id="35" name="TextBox 34"/>
          <p:cNvSpPr txBox="1"/>
          <p:nvPr/>
        </p:nvSpPr>
        <p:spPr>
          <a:xfrm>
            <a:off x="272480" y="1012666"/>
            <a:ext cx="9217024"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产业分析</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波特五力分析模型</a:t>
            </a:r>
            <a:endParaRPr lang="zh-CN" altLang="en-US" sz="2000" b="1" dirty="0">
              <a:latin typeface="微软雅黑" pitchFamily="34" charset="-122"/>
              <a:ea typeface="微软雅黑" pitchFamily="34" charset="-122"/>
            </a:endParaRPr>
          </a:p>
        </p:txBody>
      </p:sp>
      <p:sp>
        <p:nvSpPr>
          <p:cNvPr id="12" name="TextBox 11"/>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、外部分析</a:t>
            </a:r>
            <a:endParaRPr lang="zh-CN" altLang="en-US" sz="2400" dirty="0">
              <a:latin typeface="微软雅黑" pitchFamily="34" charset="-122"/>
              <a:ea typeface="微软雅黑" pitchFamily="34" charset="-122"/>
            </a:endParaRPr>
          </a:p>
        </p:txBody>
      </p:sp>
      <p:sp>
        <p:nvSpPr>
          <p:cNvPr id="21" name="TextBox 20"/>
          <p:cNvSpPr txBox="1"/>
          <p:nvPr/>
        </p:nvSpPr>
        <p:spPr>
          <a:xfrm>
            <a:off x="380968" y="1714488"/>
            <a:ext cx="1569660"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竞争对手分析</a:t>
            </a:r>
            <a:endParaRPr lang="zh-CN" altLang="en-US" dirty="0">
              <a:latin typeface="微软雅黑" pitchFamily="34" charset="-122"/>
              <a:ea typeface="微软雅黑" pitchFamily="34" charset="-122"/>
            </a:endParaRPr>
          </a:p>
        </p:txBody>
      </p:sp>
      <p:grpSp>
        <p:nvGrpSpPr>
          <p:cNvPr id="18" name="组合 17"/>
          <p:cNvGrpSpPr/>
          <p:nvPr/>
        </p:nvGrpSpPr>
        <p:grpSpPr>
          <a:xfrm>
            <a:off x="1881166" y="2000240"/>
            <a:ext cx="7054870" cy="4452948"/>
            <a:chOff x="755650" y="1774825"/>
            <a:chExt cx="7632700" cy="4678363"/>
          </a:xfrm>
        </p:grpSpPr>
        <p:sp>
          <p:nvSpPr>
            <p:cNvPr id="8" name="AutoShape 10"/>
            <p:cNvSpPr>
              <a:spLocks noChangeArrowheads="1"/>
            </p:cNvSpPr>
            <p:nvPr/>
          </p:nvSpPr>
          <p:spPr bwMode="auto">
            <a:xfrm rot="8522000">
              <a:off x="1979613" y="5014913"/>
              <a:ext cx="1008062" cy="431800"/>
            </a:xfrm>
            <a:prstGeom prst="leftArrow">
              <a:avLst>
                <a:gd name="adj1" fmla="val 50000"/>
                <a:gd name="adj2" fmla="val 58364"/>
              </a:avLst>
            </a:prstGeom>
            <a:solidFill>
              <a:schemeClr val="accent1"/>
            </a:solidFill>
            <a:ln w="9525">
              <a:noFill/>
              <a:miter lim="800000"/>
              <a:headEnd/>
              <a:tailEnd/>
            </a:ln>
            <a:effectLst/>
          </p:spPr>
          <p:txBody>
            <a:bodyPr wrap="none" anchor="ctr"/>
            <a:lstStyle/>
            <a:p>
              <a:endParaRPr lang="zh-CN" altLang="en-US"/>
            </a:p>
          </p:txBody>
        </p:sp>
        <p:sp>
          <p:nvSpPr>
            <p:cNvPr id="9" name="AutoShape 11"/>
            <p:cNvSpPr>
              <a:spLocks noChangeArrowheads="1"/>
            </p:cNvSpPr>
            <p:nvPr/>
          </p:nvSpPr>
          <p:spPr bwMode="auto">
            <a:xfrm rot="13495931">
              <a:off x="2052638" y="2782888"/>
              <a:ext cx="1008062" cy="431800"/>
            </a:xfrm>
            <a:prstGeom prst="leftArrow">
              <a:avLst>
                <a:gd name="adj1" fmla="val 50000"/>
                <a:gd name="adj2" fmla="val 58364"/>
              </a:avLst>
            </a:prstGeom>
            <a:solidFill>
              <a:schemeClr val="accent1"/>
            </a:solidFill>
            <a:ln w="9525">
              <a:noFill/>
              <a:miter lim="800000"/>
              <a:headEnd/>
              <a:tailEnd/>
            </a:ln>
            <a:effectLst/>
          </p:spPr>
          <p:txBody>
            <a:bodyPr wrap="none" anchor="ctr"/>
            <a:lstStyle/>
            <a:p>
              <a:endParaRPr lang="zh-CN" altLang="en-US"/>
            </a:p>
          </p:txBody>
        </p:sp>
        <p:sp>
          <p:nvSpPr>
            <p:cNvPr id="10" name="AutoShape 12"/>
            <p:cNvSpPr>
              <a:spLocks noChangeArrowheads="1"/>
            </p:cNvSpPr>
            <p:nvPr/>
          </p:nvSpPr>
          <p:spPr bwMode="auto">
            <a:xfrm rot="2402676">
              <a:off x="6156325" y="5013325"/>
              <a:ext cx="1008063" cy="431800"/>
            </a:xfrm>
            <a:prstGeom prst="leftArrow">
              <a:avLst>
                <a:gd name="adj1" fmla="val 50000"/>
                <a:gd name="adj2" fmla="val 58364"/>
              </a:avLst>
            </a:prstGeom>
            <a:solidFill>
              <a:schemeClr val="accent1"/>
            </a:solidFill>
            <a:ln w="9525">
              <a:noFill/>
              <a:miter lim="800000"/>
              <a:headEnd/>
              <a:tailEnd/>
            </a:ln>
            <a:effectLst/>
          </p:spPr>
          <p:txBody>
            <a:bodyPr wrap="none" anchor="ctr"/>
            <a:lstStyle/>
            <a:p>
              <a:endParaRPr lang="zh-CN" altLang="en-US"/>
            </a:p>
          </p:txBody>
        </p:sp>
        <p:sp>
          <p:nvSpPr>
            <p:cNvPr id="11" name="AutoShape 9"/>
            <p:cNvSpPr>
              <a:spLocks noChangeArrowheads="1"/>
            </p:cNvSpPr>
            <p:nvPr/>
          </p:nvSpPr>
          <p:spPr bwMode="auto">
            <a:xfrm rot="19099082">
              <a:off x="6084888" y="2782888"/>
              <a:ext cx="1008062" cy="431800"/>
            </a:xfrm>
            <a:prstGeom prst="leftArrow">
              <a:avLst>
                <a:gd name="adj1" fmla="val 50000"/>
                <a:gd name="adj2" fmla="val 58364"/>
              </a:avLst>
            </a:prstGeom>
            <a:solidFill>
              <a:schemeClr val="accent1"/>
            </a:solidFill>
            <a:ln w="9525">
              <a:noFill/>
              <a:miter lim="800000"/>
              <a:headEnd/>
              <a:tailEnd/>
            </a:ln>
            <a:effectLst/>
          </p:spPr>
          <p:txBody>
            <a:bodyPr wrap="none" anchor="ctr"/>
            <a:lstStyle/>
            <a:p>
              <a:endParaRPr lang="zh-CN" altLang="en-US"/>
            </a:p>
          </p:txBody>
        </p:sp>
        <p:sp>
          <p:nvSpPr>
            <p:cNvPr id="13" name="AutoShape 4"/>
            <p:cNvSpPr>
              <a:spLocks noChangeArrowheads="1"/>
            </p:cNvSpPr>
            <p:nvPr/>
          </p:nvSpPr>
          <p:spPr bwMode="auto">
            <a:xfrm>
              <a:off x="2627313" y="3286125"/>
              <a:ext cx="3889375" cy="1584325"/>
            </a:xfrm>
            <a:prstGeom prst="roundRect">
              <a:avLst>
                <a:gd name="adj" fmla="val 8556"/>
              </a:avLst>
            </a:prstGeom>
            <a:solidFill>
              <a:schemeClr val="accent1"/>
            </a:solidFill>
            <a:ln w="9525">
              <a:noFill/>
              <a:round/>
              <a:headEnd/>
              <a:tailEnd/>
            </a:ln>
            <a:effectLst>
              <a:outerShdw dist="71842" dir="2700000" algn="ctr" rotWithShape="0">
                <a:schemeClr val="bg2"/>
              </a:outerShdw>
            </a:effectLst>
          </p:spPr>
          <p:txBody>
            <a:bodyPr wrap="none" anchor="ctr"/>
            <a:lstStyle/>
            <a:p>
              <a:pPr>
                <a:lnSpc>
                  <a:spcPct val="140000"/>
                </a:lnSpc>
              </a:pPr>
              <a:r>
                <a:rPr lang="zh-CN" altLang="en-US" sz="1600">
                  <a:solidFill>
                    <a:srgbClr val="000099"/>
                  </a:solidFill>
                  <a:latin typeface="Arial" pitchFamily="34" charset="0"/>
                  <a:ea typeface="宋体" pitchFamily="2" charset="-122"/>
                </a:rPr>
                <a:t>竞争对手的反应概貌</a:t>
              </a:r>
            </a:p>
            <a:p>
              <a:pPr>
                <a:lnSpc>
                  <a:spcPct val="140000"/>
                </a:lnSpc>
                <a:buFont typeface="Wingdings" pitchFamily="2" charset="2"/>
                <a:buChar char="ü"/>
              </a:pPr>
              <a:r>
                <a:rPr lang="zh-CN" altLang="en-US" sz="1400" b="0">
                  <a:solidFill>
                    <a:srgbClr val="000099"/>
                  </a:solidFill>
                  <a:latin typeface="Arial" pitchFamily="34" charset="0"/>
                  <a:ea typeface="宋体" pitchFamily="2" charset="-122"/>
                </a:rPr>
                <a:t>竞争对手对其目前的地位满意吗？</a:t>
              </a:r>
            </a:p>
            <a:p>
              <a:pPr>
                <a:lnSpc>
                  <a:spcPct val="140000"/>
                </a:lnSpc>
                <a:buFont typeface="Wingdings" pitchFamily="2" charset="2"/>
                <a:buChar char="ü"/>
              </a:pPr>
              <a:r>
                <a:rPr lang="zh-CN" altLang="en-US" sz="1400" b="0">
                  <a:solidFill>
                    <a:srgbClr val="000099"/>
                  </a:solidFill>
                  <a:latin typeface="Arial" pitchFamily="34" charset="0"/>
                  <a:ea typeface="宋体" pitchFamily="2" charset="-122"/>
                </a:rPr>
                <a:t>竞争对手将作什么行动或战略转变？</a:t>
              </a:r>
            </a:p>
            <a:p>
              <a:pPr>
                <a:lnSpc>
                  <a:spcPct val="140000"/>
                </a:lnSpc>
                <a:buFont typeface="Wingdings" pitchFamily="2" charset="2"/>
                <a:buChar char="ü"/>
              </a:pPr>
              <a:r>
                <a:rPr lang="zh-CN" altLang="en-US" sz="1400" b="0">
                  <a:solidFill>
                    <a:srgbClr val="000099"/>
                  </a:solidFill>
                  <a:latin typeface="Arial" pitchFamily="34" charset="0"/>
                  <a:ea typeface="宋体" pitchFamily="2" charset="-122"/>
                </a:rPr>
                <a:t>竞争对手那里易受攻击？</a:t>
              </a:r>
            </a:p>
            <a:p>
              <a:pPr>
                <a:lnSpc>
                  <a:spcPct val="140000"/>
                </a:lnSpc>
                <a:buFont typeface="Wingdings" pitchFamily="2" charset="2"/>
                <a:buChar char="ü"/>
              </a:pPr>
              <a:r>
                <a:rPr lang="zh-CN" altLang="en-US" sz="1400" b="0">
                  <a:solidFill>
                    <a:srgbClr val="000099"/>
                  </a:solidFill>
                  <a:latin typeface="Arial" pitchFamily="34" charset="0"/>
                  <a:ea typeface="宋体" pitchFamily="2" charset="-122"/>
                </a:rPr>
                <a:t>什么将激起竞争对手最强烈和最有效的报复？</a:t>
              </a:r>
            </a:p>
          </p:txBody>
        </p:sp>
        <p:sp>
          <p:nvSpPr>
            <p:cNvPr id="14" name="AutoShape 5"/>
            <p:cNvSpPr>
              <a:spLocks noChangeArrowheads="1"/>
            </p:cNvSpPr>
            <p:nvPr/>
          </p:nvSpPr>
          <p:spPr bwMode="auto">
            <a:xfrm>
              <a:off x="5437188" y="1774825"/>
              <a:ext cx="2951162" cy="1079500"/>
            </a:xfrm>
            <a:prstGeom prst="roundRect">
              <a:avLst>
                <a:gd name="adj" fmla="val 16667"/>
              </a:avLst>
            </a:prstGeom>
            <a:solidFill>
              <a:srgbClr val="F8F8F8"/>
            </a:solidFill>
            <a:ln w="9525">
              <a:solidFill>
                <a:schemeClr val="tx1"/>
              </a:solidFill>
              <a:round/>
              <a:headEnd/>
              <a:tailEnd/>
            </a:ln>
            <a:effectLst>
              <a:outerShdw dist="71842" dir="2700000" algn="ctr" rotWithShape="0">
                <a:schemeClr val="bg2"/>
              </a:outerShdw>
            </a:effectLst>
          </p:spPr>
          <p:txBody>
            <a:bodyPr wrap="none" anchor="ctr"/>
            <a:lstStyle/>
            <a:p>
              <a:pPr algn="ctr">
                <a:lnSpc>
                  <a:spcPct val="130000"/>
                </a:lnSpc>
              </a:pPr>
              <a:r>
                <a:rPr lang="zh-CN" altLang="en-US" sz="1400" b="0">
                  <a:solidFill>
                    <a:srgbClr val="000099"/>
                  </a:solidFill>
                  <a:latin typeface="Arial" pitchFamily="34" charset="0"/>
                  <a:ea typeface="宋体" pitchFamily="2" charset="-122"/>
                </a:rPr>
                <a:t>竞争对手在做什么和能做什么</a:t>
              </a:r>
            </a:p>
            <a:p>
              <a:pPr algn="ctr">
                <a:lnSpc>
                  <a:spcPct val="130000"/>
                </a:lnSpc>
              </a:pPr>
              <a:r>
                <a:rPr lang="zh-CN" altLang="en-US" sz="1600">
                  <a:solidFill>
                    <a:schemeClr val="tx2"/>
                  </a:solidFill>
                  <a:latin typeface="Arial" pitchFamily="34" charset="0"/>
                </a:rPr>
                <a:t>现行战略</a:t>
              </a:r>
            </a:p>
            <a:p>
              <a:pPr algn="ctr">
                <a:lnSpc>
                  <a:spcPct val="130000"/>
                </a:lnSpc>
              </a:pPr>
              <a:r>
                <a:rPr lang="zh-CN" altLang="en-US" sz="1400" b="0">
                  <a:solidFill>
                    <a:srgbClr val="000099"/>
                  </a:solidFill>
                  <a:latin typeface="Arial" pitchFamily="34" charset="0"/>
                  <a:ea typeface="宋体" pitchFamily="2" charset="-122"/>
                </a:rPr>
                <a:t>该行业现在如何竞争</a:t>
              </a:r>
            </a:p>
          </p:txBody>
        </p:sp>
        <p:sp>
          <p:nvSpPr>
            <p:cNvPr id="15" name="AutoShape 6"/>
            <p:cNvSpPr>
              <a:spLocks noChangeArrowheads="1"/>
            </p:cNvSpPr>
            <p:nvPr/>
          </p:nvSpPr>
          <p:spPr bwMode="auto">
            <a:xfrm>
              <a:off x="755650" y="1774825"/>
              <a:ext cx="2951163" cy="1079500"/>
            </a:xfrm>
            <a:prstGeom prst="roundRect">
              <a:avLst>
                <a:gd name="adj" fmla="val 16667"/>
              </a:avLst>
            </a:prstGeom>
            <a:solidFill>
              <a:srgbClr val="F8F8F8"/>
            </a:solidFill>
            <a:ln w="9525">
              <a:solidFill>
                <a:schemeClr val="tx1"/>
              </a:solidFill>
              <a:round/>
              <a:headEnd/>
              <a:tailEnd/>
            </a:ln>
            <a:effectLst>
              <a:outerShdw dist="71842" dir="2700000" algn="ctr" rotWithShape="0">
                <a:schemeClr val="bg2"/>
              </a:outerShdw>
            </a:effectLst>
          </p:spPr>
          <p:txBody>
            <a:bodyPr wrap="none" anchor="ctr"/>
            <a:lstStyle/>
            <a:p>
              <a:pPr algn="ctr">
                <a:lnSpc>
                  <a:spcPct val="130000"/>
                </a:lnSpc>
              </a:pPr>
              <a:r>
                <a:rPr lang="zh-CN" altLang="en-US" sz="1400" b="0">
                  <a:solidFill>
                    <a:srgbClr val="000099"/>
                  </a:solidFill>
                  <a:latin typeface="Arial" pitchFamily="34" charset="0"/>
                  <a:ea typeface="宋体" pitchFamily="2" charset="-122"/>
                </a:rPr>
                <a:t>什么驱使着竞争对手</a:t>
              </a:r>
            </a:p>
            <a:p>
              <a:pPr algn="ctr">
                <a:lnSpc>
                  <a:spcPct val="130000"/>
                </a:lnSpc>
              </a:pPr>
              <a:r>
                <a:rPr lang="zh-CN" altLang="en-US" sz="1600">
                  <a:solidFill>
                    <a:schemeClr val="tx2"/>
                  </a:solidFill>
                  <a:latin typeface="Arial" pitchFamily="34" charset="0"/>
                </a:rPr>
                <a:t>未来目标</a:t>
              </a:r>
            </a:p>
            <a:p>
              <a:pPr algn="ctr">
                <a:lnSpc>
                  <a:spcPct val="130000"/>
                </a:lnSpc>
              </a:pPr>
              <a:r>
                <a:rPr lang="zh-CN" altLang="en-US" sz="1400" b="0">
                  <a:solidFill>
                    <a:srgbClr val="000099"/>
                  </a:solidFill>
                  <a:latin typeface="Arial" pitchFamily="34" charset="0"/>
                  <a:ea typeface="宋体" pitchFamily="2" charset="-122"/>
                </a:rPr>
                <a:t>存在于各级管理层和多个战略方面</a:t>
              </a:r>
            </a:p>
          </p:txBody>
        </p:sp>
        <p:sp>
          <p:nvSpPr>
            <p:cNvPr id="16" name="AutoShape 7"/>
            <p:cNvSpPr>
              <a:spLocks noChangeArrowheads="1"/>
            </p:cNvSpPr>
            <p:nvPr/>
          </p:nvSpPr>
          <p:spPr bwMode="auto">
            <a:xfrm>
              <a:off x="755650" y="5373688"/>
              <a:ext cx="2951163" cy="1079500"/>
            </a:xfrm>
            <a:prstGeom prst="roundRect">
              <a:avLst>
                <a:gd name="adj" fmla="val 16667"/>
              </a:avLst>
            </a:prstGeom>
            <a:solidFill>
              <a:srgbClr val="F8F8F8"/>
            </a:solidFill>
            <a:ln w="9525">
              <a:solidFill>
                <a:schemeClr val="tx1"/>
              </a:solidFill>
              <a:round/>
              <a:headEnd/>
              <a:tailEnd/>
            </a:ln>
            <a:effectLst>
              <a:outerShdw dist="71842" dir="2700000" algn="ctr" rotWithShape="0">
                <a:schemeClr val="bg2"/>
              </a:outerShdw>
            </a:effectLst>
          </p:spPr>
          <p:txBody>
            <a:bodyPr wrap="none" anchor="ctr"/>
            <a:lstStyle/>
            <a:p>
              <a:pPr algn="ctr">
                <a:lnSpc>
                  <a:spcPct val="130000"/>
                </a:lnSpc>
              </a:pPr>
              <a:r>
                <a:rPr lang="zh-CN" altLang="en-US" sz="1400" b="0">
                  <a:solidFill>
                    <a:srgbClr val="000099"/>
                  </a:solidFill>
                  <a:latin typeface="Arial" pitchFamily="34" charset="0"/>
                  <a:ea typeface="宋体" pitchFamily="2" charset="-122"/>
                </a:rPr>
                <a:t>竞争对手的战略意图</a:t>
              </a:r>
            </a:p>
            <a:p>
              <a:pPr algn="ctr">
                <a:lnSpc>
                  <a:spcPct val="130000"/>
                </a:lnSpc>
              </a:pPr>
              <a:r>
                <a:rPr lang="zh-CN" altLang="en-US" sz="1600">
                  <a:solidFill>
                    <a:schemeClr val="tx2"/>
                  </a:solidFill>
                  <a:latin typeface="Arial" pitchFamily="34" charset="0"/>
                </a:rPr>
                <a:t>自我假设</a:t>
              </a:r>
            </a:p>
            <a:p>
              <a:pPr algn="ctr">
                <a:lnSpc>
                  <a:spcPct val="130000"/>
                </a:lnSpc>
              </a:pPr>
              <a:r>
                <a:rPr lang="zh-CN" altLang="en-US" sz="1400" b="0">
                  <a:solidFill>
                    <a:srgbClr val="000099"/>
                  </a:solidFill>
                  <a:latin typeface="Arial" pitchFamily="34" charset="0"/>
                  <a:ea typeface="宋体" pitchFamily="2" charset="-122"/>
                </a:rPr>
                <a:t>关于其自身和产业的设想</a:t>
              </a:r>
            </a:p>
          </p:txBody>
        </p:sp>
        <p:sp>
          <p:nvSpPr>
            <p:cNvPr id="17" name="AutoShape 8"/>
            <p:cNvSpPr>
              <a:spLocks noChangeArrowheads="1"/>
            </p:cNvSpPr>
            <p:nvPr/>
          </p:nvSpPr>
          <p:spPr bwMode="auto">
            <a:xfrm>
              <a:off x="5437188" y="5373688"/>
              <a:ext cx="2951162" cy="1079500"/>
            </a:xfrm>
            <a:prstGeom prst="roundRect">
              <a:avLst>
                <a:gd name="adj" fmla="val 16667"/>
              </a:avLst>
            </a:prstGeom>
            <a:solidFill>
              <a:srgbClr val="F8F8F8"/>
            </a:solidFill>
            <a:ln w="9525">
              <a:solidFill>
                <a:schemeClr val="tx1"/>
              </a:solidFill>
              <a:round/>
              <a:headEnd/>
              <a:tailEnd/>
            </a:ln>
            <a:effectLst>
              <a:outerShdw dist="71842" dir="2700000" algn="ctr" rotWithShape="0">
                <a:schemeClr val="bg2"/>
              </a:outerShdw>
            </a:effectLst>
          </p:spPr>
          <p:txBody>
            <a:bodyPr wrap="none" anchor="ctr"/>
            <a:lstStyle/>
            <a:p>
              <a:pPr algn="ctr">
                <a:lnSpc>
                  <a:spcPct val="130000"/>
                </a:lnSpc>
              </a:pPr>
              <a:r>
                <a:rPr lang="zh-CN" altLang="en-US" sz="1400" b="0">
                  <a:solidFill>
                    <a:srgbClr val="000099"/>
                  </a:solidFill>
                  <a:latin typeface="Arial" pitchFamily="34" charset="0"/>
                  <a:ea typeface="宋体" pitchFamily="2" charset="-122"/>
                </a:rPr>
                <a:t>反应的可能性、时间、性质和强度</a:t>
              </a:r>
            </a:p>
            <a:p>
              <a:pPr algn="ctr">
                <a:lnSpc>
                  <a:spcPct val="130000"/>
                </a:lnSpc>
              </a:pPr>
              <a:r>
                <a:rPr lang="zh-CN" altLang="en-US" sz="1600">
                  <a:solidFill>
                    <a:schemeClr val="tx2"/>
                  </a:solidFill>
                  <a:latin typeface="Arial" pitchFamily="34" charset="0"/>
                </a:rPr>
                <a:t>企业实力</a:t>
              </a:r>
            </a:p>
            <a:p>
              <a:pPr algn="ctr">
                <a:lnSpc>
                  <a:spcPct val="130000"/>
                </a:lnSpc>
              </a:pPr>
              <a:r>
                <a:rPr lang="zh-CN" altLang="en-US" sz="1400" b="0">
                  <a:solidFill>
                    <a:srgbClr val="000099"/>
                  </a:solidFill>
                  <a:latin typeface="Arial" pitchFamily="34" charset="0"/>
                  <a:ea typeface="宋体" pitchFamily="2" charset="-122"/>
                </a:rPr>
                <a:t>竞争对手的强项和弱项</a:t>
              </a:r>
            </a:p>
          </p:txBody>
        </p:sp>
      </p:grpSp>
      <p:sp>
        <p:nvSpPr>
          <p:cNvPr id="19" name="TextBox 18"/>
          <p:cNvSpPr txBox="1"/>
          <p:nvPr/>
        </p:nvSpPr>
        <p:spPr>
          <a:xfrm>
            <a:off x="238092" y="3071810"/>
            <a:ext cx="2428892" cy="2169825"/>
          </a:xfrm>
          <a:prstGeom prst="rect">
            <a:avLst/>
          </a:prstGeom>
          <a:noFill/>
        </p:spPr>
        <p:txBody>
          <a:bodyPr wrap="square" rtlCol="0">
            <a:spAutoFit/>
          </a:bodyPr>
          <a:lstStyle/>
          <a:p>
            <a:pPr defTabSz="1017588" fontAlgn="base">
              <a:lnSpc>
                <a:spcPct val="150000"/>
              </a:lnSpc>
              <a:spcBef>
                <a:spcPct val="0"/>
              </a:spcBef>
              <a:spcAft>
                <a:spcPct val="0"/>
              </a:spcAft>
            </a:pPr>
            <a:r>
              <a:rPr lang="zh-CN" altLang="en-US" dirty="0" smtClean="0">
                <a:latin typeface="微软雅黑" pitchFamily="34" charset="-122"/>
                <a:ea typeface="微软雅黑" pitchFamily="34" charset="-122"/>
              </a:rPr>
              <a:t>注意：</a:t>
            </a:r>
            <a:endParaRPr lang="en-US" altLang="zh-CN" dirty="0" smtClean="0">
              <a:latin typeface="微软雅黑" pitchFamily="34" charset="-122"/>
              <a:ea typeface="微软雅黑" pitchFamily="34" charset="-122"/>
            </a:endParaRPr>
          </a:p>
          <a:p>
            <a:pPr defTabSz="1017588" fontAlgn="base">
              <a:lnSpc>
                <a:spcPct val="150000"/>
              </a:lnSpc>
              <a:spcBef>
                <a:spcPct val="0"/>
              </a:spcBef>
              <a:spcAft>
                <a:spcPct val="0"/>
              </a:spcAft>
              <a:buFont typeface="Arial" pitchFamily="34" charset="0"/>
              <a:buChar char="•"/>
            </a:pPr>
            <a:r>
              <a:rPr lang="zh-CN" altLang="en-US" dirty="0" smtClean="0">
                <a:latin typeface="微软雅黑" pitchFamily="34" charset="-122"/>
                <a:ea typeface="微软雅黑" pitchFamily="34" charset="-122"/>
              </a:rPr>
              <a:t>尊重对手，存在即合理</a:t>
            </a:r>
            <a:endParaRPr lang="en-US" altLang="zh-CN" dirty="0" smtClean="0">
              <a:latin typeface="微软雅黑" pitchFamily="34" charset="-122"/>
              <a:ea typeface="微软雅黑" pitchFamily="34" charset="-122"/>
            </a:endParaRPr>
          </a:p>
          <a:p>
            <a:pPr defTabSz="1017588" fontAlgn="base">
              <a:lnSpc>
                <a:spcPct val="150000"/>
              </a:lnSpc>
              <a:spcBef>
                <a:spcPct val="0"/>
              </a:spcBef>
              <a:spcAft>
                <a:spcPct val="0"/>
              </a:spcAft>
              <a:buFont typeface="Arial" pitchFamily="34" charset="0"/>
              <a:buChar char="•"/>
            </a:pPr>
            <a:r>
              <a:rPr lang="zh-CN" altLang="en-US" dirty="0" smtClean="0">
                <a:latin typeface="微软雅黑" pitchFamily="34" charset="-122"/>
                <a:ea typeface="微软雅黑" pitchFamily="34" charset="-122"/>
              </a:rPr>
              <a:t>摆脱思维定式，找到突破点</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83CDFB63-3794-4CE7-A023-D1410B16DC68}" type="slidenum">
              <a:rPr lang="en-US" altLang="zh-CN" smtClean="0"/>
              <a:pPr>
                <a:defRPr/>
              </a:pPr>
              <a:t>75</a:t>
            </a:fld>
            <a:endParaRPr lang="en-US" altLang="zh-CN" dirty="0"/>
          </a:p>
        </p:txBody>
      </p:sp>
      <p:sp>
        <p:nvSpPr>
          <p:cNvPr id="35" name="TextBox 34"/>
          <p:cNvSpPr txBox="1"/>
          <p:nvPr/>
        </p:nvSpPr>
        <p:spPr>
          <a:xfrm>
            <a:off x="272480" y="1012666"/>
            <a:ext cx="9217024"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产业分析</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波特五力分析模型</a:t>
            </a:r>
            <a:endParaRPr lang="zh-CN" altLang="en-US" sz="2000" b="1" dirty="0">
              <a:latin typeface="微软雅黑" pitchFamily="34" charset="-122"/>
              <a:ea typeface="微软雅黑" pitchFamily="34" charset="-122"/>
            </a:endParaRPr>
          </a:p>
        </p:txBody>
      </p:sp>
      <p:sp>
        <p:nvSpPr>
          <p:cNvPr id="12" name="TextBox 11"/>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、外部分析</a:t>
            </a:r>
            <a:endParaRPr lang="zh-CN" altLang="en-US" sz="2400" dirty="0">
              <a:latin typeface="微软雅黑" pitchFamily="34" charset="-122"/>
              <a:ea typeface="微软雅黑" pitchFamily="34" charset="-122"/>
            </a:endParaRPr>
          </a:p>
        </p:txBody>
      </p:sp>
      <p:sp>
        <p:nvSpPr>
          <p:cNvPr id="21" name="TextBox 20"/>
          <p:cNvSpPr txBox="1"/>
          <p:nvPr/>
        </p:nvSpPr>
        <p:spPr>
          <a:xfrm>
            <a:off x="380968" y="1714488"/>
            <a:ext cx="2723823"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不要忽视另外三个力量：</a:t>
            </a:r>
            <a:endParaRPr lang="zh-CN" altLang="en-US" dirty="0">
              <a:latin typeface="微软雅黑" pitchFamily="34" charset="-122"/>
              <a:ea typeface="微软雅黑" pitchFamily="34" charset="-122"/>
            </a:endParaRPr>
          </a:p>
        </p:txBody>
      </p:sp>
      <p:sp>
        <p:nvSpPr>
          <p:cNvPr id="23" name="矩形 22"/>
          <p:cNvSpPr/>
          <p:nvPr/>
        </p:nvSpPr>
        <p:spPr>
          <a:xfrm>
            <a:off x="809596" y="2428868"/>
            <a:ext cx="7286676" cy="1588127"/>
          </a:xfrm>
          <a:prstGeom prst="rect">
            <a:avLst/>
          </a:prstGeom>
        </p:spPr>
        <p:txBody>
          <a:bodyPr wrap="square">
            <a:spAutoFit/>
          </a:bodyPr>
          <a:lstStyle/>
          <a:p>
            <a:pPr marL="0" lvl="1" indent="1588" defTabSz="330200">
              <a:lnSpc>
                <a:spcPct val="140000"/>
              </a:lnSpc>
              <a:spcBef>
                <a:spcPct val="60000"/>
              </a:spcBef>
              <a:tabLst>
                <a:tab pos="8521700" algn="r"/>
              </a:tabLst>
            </a:pPr>
            <a:r>
              <a:rPr kumimoji="1" lang="zh-CN" altLang="en-US" dirty="0" smtClean="0"/>
              <a:t>替代者</a:t>
            </a:r>
            <a:endParaRPr kumimoji="1" lang="en-US" altLang="zh-CN" dirty="0" smtClean="0"/>
          </a:p>
          <a:p>
            <a:pPr marL="0" lvl="1" indent="1588" defTabSz="330200">
              <a:lnSpc>
                <a:spcPct val="140000"/>
              </a:lnSpc>
              <a:spcBef>
                <a:spcPct val="60000"/>
              </a:spcBef>
              <a:tabLst>
                <a:tab pos="8521700" algn="r"/>
              </a:tabLst>
            </a:pPr>
            <a:r>
              <a:rPr kumimoji="1" lang="zh-CN" altLang="en-US" dirty="0" smtClean="0"/>
              <a:t>新进入者</a:t>
            </a:r>
            <a:endParaRPr kumimoji="1" lang="en-US" altLang="zh-CN" dirty="0" smtClean="0"/>
          </a:p>
          <a:p>
            <a:pPr marL="0" lvl="1" indent="1588" defTabSz="330200">
              <a:lnSpc>
                <a:spcPct val="140000"/>
              </a:lnSpc>
              <a:spcBef>
                <a:spcPct val="60000"/>
              </a:spcBef>
              <a:tabLst>
                <a:tab pos="8521700" algn="r"/>
              </a:tabLst>
            </a:pPr>
            <a:r>
              <a:rPr kumimoji="1" lang="zh-CN" altLang="en-US" dirty="0" smtClean="0"/>
              <a:t>供应商</a:t>
            </a:r>
            <a:endParaRPr kumimoji="1" lang="en-US" altLang="zh-CN"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76</a:t>
            </a:fld>
            <a:endParaRPr lang="zh-CN" altLang="en-US" dirty="0">
              <a:solidFill>
                <a:prstClr val="black">
                  <a:tint val="75000"/>
                </a:prstClr>
              </a:solidFill>
            </a:endParaRPr>
          </a:p>
        </p:txBody>
      </p:sp>
      <p:sp>
        <p:nvSpPr>
          <p:cNvPr id="18" name="TextBox 17"/>
          <p:cNvSpPr txBox="1"/>
          <p:nvPr/>
        </p:nvSpPr>
        <p:spPr>
          <a:xfrm>
            <a:off x="309530" y="1000108"/>
            <a:ext cx="8501122" cy="52322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讨论：</a:t>
            </a:r>
            <a:endParaRPr lang="zh-CN" altLang="en-US" sz="2800" dirty="0">
              <a:latin typeface="微软雅黑" pitchFamily="34" charset="-122"/>
              <a:ea typeface="微软雅黑" pitchFamily="34" charset="-122"/>
            </a:endParaRPr>
          </a:p>
        </p:txBody>
      </p:sp>
      <p:sp>
        <p:nvSpPr>
          <p:cNvPr id="2" name="TextBox 1"/>
          <p:cNvSpPr txBox="1"/>
          <p:nvPr/>
        </p:nvSpPr>
        <p:spPr>
          <a:xfrm>
            <a:off x="529732" y="1763524"/>
            <a:ext cx="8280920" cy="2169825"/>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房车市场外部环境分析</a:t>
            </a:r>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宏观环境</a:t>
            </a:r>
            <a:endParaRPr lang="en-US" altLang="zh-CN" dirty="0" smtClean="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产业环境</a:t>
            </a:r>
            <a:endParaRPr lang="en-US" altLang="zh-CN" dirty="0" smtClean="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竞争态势</a:t>
            </a:r>
            <a:endParaRPr lang="en-US" altLang="zh-CN" dirty="0" smtClean="0">
              <a:latin typeface="微软雅黑" pitchFamily="34" charset="-122"/>
              <a:ea typeface="微软雅黑" pitchFamily="34" charset="-122"/>
            </a:endParaRPr>
          </a:p>
        </p:txBody>
      </p:sp>
      <p:sp>
        <p:nvSpPr>
          <p:cNvPr id="5" name="右箭头 4"/>
          <p:cNvSpPr/>
          <p:nvPr/>
        </p:nvSpPr>
        <p:spPr bwMode="auto">
          <a:xfrm>
            <a:off x="3667116" y="2714620"/>
            <a:ext cx="285752" cy="10001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endParaRPr>
          </a:p>
        </p:txBody>
      </p:sp>
      <p:sp>
        <p:nvSpPr>
          <p:cNvPr id="6" name="TextBox 5"/>
          <p:cNvSpPr txBox="1"/>
          <p:nvPr/>
        </p:nvSpPr>
        <p:spPr>
          <a:xfrm>
            <a:off x="4881562" y="2397807"/>
            <a:ext cx="646331" cy="2031325"/>
          </a:xfrm>
          <a:prstGeom prst="rect">
            <a:avLst/>
          </a:prstGeom>
          <a:noFill/>
        </p:spPr>
        <p:txBody>
          <a:bodyPr wrap="none" rtlCol="0">
            <a:spAutoFit/>
          </a:bodyPr>
          <a:lstStyle/>
          <a:p>
            <a:r>
              <a:rPr lang="zh-CN" altLang="en-US" dirty="0" smtClean="0">
                <a:latin typeface="微软雅黑" pitchFamily="34" charset="-122"/>
                <a:ea typeface="微软雅黑" pitchFamily="34" charset="-122"/>
              </a:rPr>
              <a:t>机会</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威胁</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35605420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pPr/>
              <a:t>77</a:t>
            </a:fld>
            <a:endParaRPr lang="zh-CN" altLang="en-US"/>
          </a:p>
        </p:txBody>
      </p:sp>
      <p:sp>
        <p:nvSpPr>
          <p:cNvPr id="23" name="TextBox 22"/>
          <p:cNvSpPr txBox="1"/>
          <p:nvPr/>
        </p:nvSpPr>
        <p:spPr>
          <a:xfrm>
            <a:off x="309530" y="1000108"/>
            <a:ext cx="8501122"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五力分析与三大通用战略的关系</a:t>
            </a:r>
            <a:endParaRPr lang="zh-CN" altLang="en-US" sz="2000" b="1" dirty="0">
              <a:latin typeface="微软雅黑" pitchFamily="34" charset="-122"/>
              <a:ea typeface="微软雅黑" pitchFamily="34" charset="-122"/>
            </a:endParaRPr>
          </a:p>
        </p:txBody>
      </p:sp>
      <p:sp>
        <p:nvSpPr>
          <p:cNvPr id="25" name="TextBox 24"/>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、外部分析</a:t>
            </a:r>
            <a:endParaRPr lang="zh-CN" altLang="en-US" sz="2400" dirty="0">
              <a:latin typeface="微软雅黑" pitchFamily="34" charset="-122"/>
              <a:ea typeface="微软雅黑" pitchFamily="34" charset="-122"/>
            </a:endParaRPr>
          </a:p>
        </p:txBody>
      </p:sp>
      <p:graphicFrame>
        <p:nvGraphicFramePr>
          <p:cNvPr id="26" name="表格 25"/>
          <p:cNvGraphicFramePr>
            <a:graphicFrameLocks noGrp="1"/>
          </p:cNvGraphicFramePr>
          <p:nvPr/>
        </p:nvGraphicFramePr>
        <p:xfrm>
          <a:off x="560512" y="1556792"/>
          <a:ext cx="8640959" cy="4896546"/>
        </p:xfrm>
        <a:graphic>
          <a:graphicData uri="http://schemas.openxmlformats.org/drawingml/2006/table">
            <a:tbl>
              <a:tblPr/>
              <a:tblGrid>
                <a:gridCol w="1364362"/>
                <a:gridCol w="2425532"/>
                <a:gridCol w="2349734"/>
                <a:gridCol w="2501331"/>
              </a:tblGrid>
              <a:tr h="335331">
                <a:tc rowSpan="2">
                  <a:txBody>
                    <a:bodyPr/>
                    <a:lstStyle/>
                    <a:p>
                      <a:pPr algn="ctr" fontAlgn="ctr"/>
                      <a:r>
                        <a:rPr lang="zh-CN" altLang="en-US" sz="1600" b="0" i="0" u="none" strike="noStrike" dirty="0">
                          <a:solidFill>
                            <a:srgbClr val="000000"/>
                          </a:solidFill>
                          <a:latin typeface="宋体"/>
                        </a:rPr>
                        <a:t>五力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zh-CN" altLang="en-US" sz="1600" b="0" i="0" u="none" strike="noStrike" dirty="0">
                          <a:solidFill>
                            <a:srgbClr val="000000"/>
                          </a:solidFill>
                          <a:latin typeface="宋体"/>
                        </a:rPr>
                        <a:t>通用战略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35331">
                <a:tc vMerge="1">
                  <a:txBody>
                    <a:bodyPr/>
                    <a:lstStyle/>
                    <a:p>
                      <a:endParaRPr lang="zh-CN" altLang="en-US"/>
                    </a:p>
                  </a:txBody>
                  <a:tcPr/>
                </a:tc>
                <a:tc>
                  <a:txBody>
                    <a:bodyPr/>
                    <a:lstStyle/>
                    <a:p>
                      <a:pPr algn="ctr" fontAlgn="ctr"/>
                      <a:r>
                        <a:rPr lang="zh-CN" altLang="en-US" sz="1600" b="0" i="0" u="none" strike="noStrike" dirty="0">
                          <a:solidFill>
                            <a:srgbClr val="000000"/>
                          </a:solidFill>
                          <a:latin typeface="宋体"/>
                        </a:rPr>
                        <a:t>成本领先战略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宋体"/>
                        </a:rPr>
                        <a:t>差异化战略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latin typeface="宋体"/>
                        </a:rPr>
                        <a:t>集中战略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632">
                <a:tc>
                  <a:txBody>
                    <a:bodyPr/>
                    <a:lstStyle/>
                    <a:p>
                      <a:pPr algn="l" fontAlgn="ctr"/>
                      <a:r>
                        <a:rPr lang="zh-CN" altLang="en-US" sz="1600" b="0" i="0" u="none" strike="noStrike">
                          <a:solidFill>
                            <a:srgbClr val="000000"/>
                          </a:solidFill>
                          <a:latin typeface="宋体"/>
                        </a:rPr>
                        <a:t>现有竞争对手的竞争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能更好地进行价格竞争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品牌忠诚能使顾客不理睬你的竞争对手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竞争对手无法满足集中差异化顾客的需求</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3540">
                <a:tc>
                  <a:txBody>
                    <a:bodyPr/>
                    <a:lstStyle/>
                    <a:p>
                      <a:pPr algn="l" fontAlgn="ctr"/>
                      <a:r>
                        <a:rPr lang="zh-CN" altLang="en-US" sz="1600" b="0" i="0" u="none" strike="noStrike">
                          <a:solidFill>
                            <a:srgbClr val="000000"/>
                          </a:solidFill>
                          <a:latin typeface="宋体"/>
                        </a:rPr>
                        <a:t>潜在竞争对手的威胁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具备杀价能力以阻止潜在竞争对手的进入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培育忠诚度以挫伤潜在竞争对手进入的信心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通过集中战略建立核心能力以阻止潜在竞争对手的进入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52632">
                <a:tc>
                  <a:txBody>
                    <a:bodyPr/>
                    <a:lstStyle/>
                    <a:p>
                      <a:pPr algn="l" fontAlgn="ctr"/>
                      <a:r>
                        <a:rPr lang="zh-CN" altLang="en-US" sz="1600" b="0" i="0" u="none" strike="noStrike">
                          <a:solidFill>
                            <a:srgbClr val="000000"/>
                          </a:solidFill>
                          <a:latin typeface="宋体"/>
                        </a:rPr>
                        <a:t>供方的侃价能力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更好地抑制大卖家的侃价能力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更好地将供方的涨价部分转嫁给客户方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能更好地将供方的涨价部分转嫁给客户方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3540">
                <a:tc>
                  <a:txBody>
                    <a:bodyPr/>
                    <a:lstStyle/>
                    <a:p>
                      <a:pPr algn="l" fontAlgn="ctr"/>
                      <a:r>
                        <a:rPr lang="zh-CN" altLang="en-US" sz="1600" b="0" i="0" u="none" strike="noStrike">
                          <a:solidFill>
                            <a:srgbClr val="000000"/>
                          </a:solidFill>
                          <a:latin typeface="宋体"/>
                        </a:rPr>
                        <a:t>买方的侃价能力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具备向大买家出更低价格的能力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略低于选择落范围小而削弱了大买家的谈判能力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因为没有选择范围使大买家丧失谈判能力</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73540">
                <a:tc>
                  <a:txBody>
                    <a:bodyPr/>
                    <a:lstStyle/>
                    <a:p>
                      <a:pPr algn="l" fontAlgn="ctr"/>
                      <a:r>
                        <a:rPr lang="zh-CN" altLang="en-US" sz="1600" b="0" i="0" u="none" strike="noStrike" dirty="0">
                          <a:solidFill>
                            <a:srgbClr val="000000"/>
                          </a:solidFill>
                          <a:latin typeface="宋体"/>
                        </a:rPr>
                        <a:t>替代品的威胁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能够利用低价抵御替代品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latin typeface="宋体"/>
                        </a:rPr>
                        <a:t>顾客习惯于一种独特的产品或服务因而降低了替代品的威胁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latin typeface="宋体"/>
                        </a:rPr>
                        <a:t>特殊的产品和核心能力能够防止替代品的威胁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78</a:t>
            </a:fld>
            <a:endParaRPr lang="zh-CN" altLang="en-US">
              <a:solidFill>
                <a:prstClr val="black">
                  <a:tint val="75000"/>
                </a:prstClr>
              </a:solidFill>
            </a:endParaRPr>
          </a:p>
        </p:txBody>
      </p:sp>
      <p:sp>
        <p:nvSpPr>
          <p:cNvPr id="5" name="TextBox 4"/>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、内部分析</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707886"/>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全面认识自己，识别自己的核心竞争力</a:t>
            </a:r>
          </a:p>
          <a:p>
            <a:endParaRPr lang="zh-CN" altLang="en-US" sz="2000" b="1" dirty="0" smtClean="0">
              <a:latin typeface="微软雅黑" pitchFamily="34" charset="-122"/>
              <a:ea typeface="微软雅黑" pitchFamily="34" charset="-122"/>
            </a:endParaRPr>
          </a:p>
        </p:txBody>
      </p:sp>
      <p:sp>
        <p:nvSpPr>
          <p:cNvPr id="19" name="矩形 18"/>
          <p:cNvSpPr/>
          <p:nvPr/>
        </p:nvSpPr>
        <p:spPr>
          <a:xfrm>
            <a:off x="560512" y="2060848"/>
            <a:ext cx="4378122" cy="2400657"/>
          </a:xfrm>
          <a:prstGeom prst="rect">
            <a:avLst/>
          </a:prstGeom>
        </p:spPr>
        <p:txBody>
          <a:bodyPr wrap="none">
            <a:spAutoFit/>
          </a:bodyPr>
          <a:lstStyle/>
          <a:p>
            <a:pPr>
              <a:lnSpc>
                <a:spcPct val="150000"/>
              </a:lnSpc>
              <a:buFont typeface="Arial" pitchFamily="34" charset="0"/>
              <a:buChar char="•"/>
            </a:pPr>
            <a:r>
              <a:rPr lang="zh-CN" altLang="en-US" sz="2000" dirty="0" smtClean="0">
                <a:ea typeface="宋体" charset="-122"/>
              </a:rPr>
              <a:t>企业素质和经营力</a:t>
            </a:r>
            <a:endParaRPr lang="en-US" altLang="zh-CN" sz="2000" dirty="0" smtClean="0">
              <a:ea typeface="宋体" charset="-122"/>
            </a:endParaRPr>
          </a:p>
          <a:p>
            <a:pPr>
              <a:lnSpc>
                <a:spcPct val="150000"/>
              </a:lnSpc>
              <a:buFont typeface="Arial" pitchFamily="34" charset="0"/>
              <a:buChar char="•"/>
            </a:pPr>
            <a:r>
              <a:rPr lang="zh-CN" altLang="en-US" sz="2000" dirty="0" smtClean="0">
                <a:ea typeface="宋体" charset="-122"/>
              </a:rPr>
              <a:t>市场营销能力</a:t>
            </a:r>
            <a:endParaRPr lang="en-US" altLang="zh-CN" sz="2000" dirty="0" smtClean="0">
              <a:ea typeface="宋体" charset="-122"/>
            </a:endParaRPr>
          </a:p>
          <a:p>
            <a:pPr>
              <a:lnSpc>
                <a:spcPct val="150000"/>
              </a:lnSpc>
              <a:buFont typeface="Arial" pitchFamily="34" charset="0"/>
              <a:buChar char="•"/>
            </a:pPr>
            <a:r>
              <a:rPr lang="zh-CN" altLang="en-US" sz="2000" dirty="0" smtClean="0">
                <a:ea typeface="宋体" charset="-122"/>
              </a:rPr>
              <a:t>财务管理和现状</a:t>
            </a:r>
            <a:endParaRPr lang="en-US" altLang="zh-CN" sz="2000" dirty="0" smtClean="0">
              <a:ea typeface="宋体" charset="-122"/>
            </a:endParaRPr>
          </a:p>
          <a:p>
            <a:pPr>
              <a:lnSpc>
                <a:spcPct val="150000"/>
              </a:lnSpc>
              <a:buFont typeface="Arial" pitchFamily="34" charset="0"/>
              <a:buChar char="•"/>
            </a:pPr>
            <a:r>
              <a:rPr lang="zh-CN" altLang="en-US" sz="2000" dirty="0" smtClean="0">
                <a:ea typeface="宋体" charset="-122"/>
              </a:rPr>
              <a:t>企业管理组织现状</a:t>
            </a:r>
            <a:endParaRPr lang="en-US" altLang="zh-CN" sz="2000" dirty="0" smtClean="0">
              <a:ea typeface="宋体" charset="-122"/>
            </a:endParaRPr>
          </a:p>
          <a:p>
            <a:pPr>
              <a:lnSpc>
                <a:spcPct val="150000"/>
              </a:lnSpc>
              <a:buFont typeface="Arial" pitchFamily="34" charset="0"/>
              <a:buChar char="•"/>
            </a:pPr>
            <a:r>
              <a:rPr lang="zh-CN" altLang="en-US" sz="2000" dirty="0" smtClean="0">
                <a:ea typeface="宋体" charset="-122"/>
              </a:rPr>
              <a:t>其他因素（生产管理、企业文化等）</a:t>
            </a:r>
            <a:endParaRPr lang="zh-CN" altLang="en-US" sz="2000" dirty="0"/>
          </a:p>
        </p:txBody>
      </p:sp>
      <p:sp>
        <p:nvSpPr>
          <p:cNvPr id="20" name="右箭头 19"/>
          <p:cNvSpPr/>
          <p:nvPr/>
        </p:nvSpPr>
        <p:spPr bwMode="auto">
          <a:xfrm>
            <a:off x="5025008" y="2636912"/>
            <a:ext cx="360040" cy="93610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SimSun" pitchFamily="2" charset="-122"/>
            </a:endParaRPr>
          </a:p>
        </p:txBody>
      </p:sp>
      <p:sp>
        <p:nvSpPr>
          <p:cNvPr id="21" name="TextBox 20"/>
          <p:cNvSpPr txBox="1"/>
          <p:nvPr/>
        </p:nvSpPr>
        <p:spPr>
          <a:xfrm>
            <a:off x="6249144" y="2420888"/>
            <a:ext cx="1338828" cy="1477328"/>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差距分析</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zh-CN" altLang="en-US" b="1" dirty="0" smtClean="0">
                <a:latin typeface="微软雅黑" pitchFamily="34" charset="-122"/>
                <a:ea typeface="微软雅黑" pitchFamily="34" charset="-122"/>
              </a:rPr>
              <a:t>对标分析</a:t>
            </a: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zh-CN" altLang="en-US" b="1" dirty="0" smtClean="0">
                <a:latin typeface="微软雅黑" pitchFamily="34" charset="-122"/>
                <a:ea typeface="微软雅黑" pitchFamily="34" charset="-122"/>
              </a:rPr>
              <a:t>价值链分析</a:t>
            </a:r>
            <a:endParaRPr lang="zh-CN" altLang="en-US"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79</a:t>
            </a:fld>
            <a:endParaRPr lang="zh-CN" altLang="en-US">
              <a:solidFill>
                <a:prstClr val="black">
                  <a:tint val="75000"/>
                </a:prstClr>
              </a:solidFill>
            </a:endParaRPr>
          </a:p>
        </p:txBody>
      </p:sp>
      <p:sp>
        <p:nvSpPr>
          <p:cNvPr id="5" name="TextBox 4"/>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、内部分析</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经营资源分析（看看自己有什么）</a:t>
            </a:r>
          </a:p>
        </p:txBody>
      </p:sp>
      <p:grpSp>
        <p:nvGrpSpPr>
          <p:cNvPr id="54" name="组合 53"/>
          <p:cNvGrpSpPr/>
          <p:nvPr/>
        </p:nvGrpSpPr>
        <p:grpSpPr>
          <a:xfrm>
            <a:off x="2504728" y="1700808"/>
            <a:ext cx="6574060" cy="3816449"/>
            <a:chOff x="611188" y="1628775"/>
            <a:chExt cx="7200900" cy="4679950"/>
          </a:xfrm>
        </p:grpSpPr>
        <p:grpSp>
          <p:nvGrpSpPr>
            <p:cNvPr id="8" name="Group 3"/>
            <p:cNvGrpSpPr>
              <a:grpSpLocks/>
            </p:cNvGrpSpPr>
            <p:nvPr/>
          </p:nvGrpSpPr>
          <p:grpSpPr bwMode="auto">
            <a:xfrm>
              <a:off x="2195513" y="2214563"/>
              <a:ext cx="5580062" cy="1871662"/>
              <a:chOff x="1383" y="1207"/>
              <a:chExt cx="3515" cy="1179"/>
            </a:xfrm>
          </p:grpSpPr>
          <p:sp>
            <p:nvSpPr>
              <p:cNvPr id="9" name="Text Box 4"/>
              <p:cNvSpPr txBox="1">
                <a:spLocks noChangeArrowheads="1"/>
              </p:cNvSpPr>
              <p:nvPr/>
            </p:nvSpPr>
            <p:spPr bwMode="auto">
              <a:xfrm>
                <a:off x="3764" y="1207"/>
                <a:ext cx="1134" cy="520"/>
              </a:xfrm>
              <a:prstGeom prst="rect">
                <a:avLst/>
              </a:prstGeom>
              <a:noFill/>
              <a:ln w="6350">
                <a:solidFill>
                  <a:schemeClr val="accent1"/>
                </a:solidFill>
                <a:prstDash val="dash"/>
                <a:miter lim="800000"/>
                <a:headEnd/>
                <a:tailEnd/>
              </a:ln>
              <a:effectLst/>
            </p:spPr>
            <p:txBody>
              <a:bodyPr wrap="none"/>
              <a:lstStyle/>
              <a:p>
                <a:pPr>
                  <a:buClr>
                    <a:schemeClr val="hlink"/>
                  </a:buClr>
                  <a:buFont typeface="Wingdings" pitchFamily="2" charset="2"/>
                  <a:buChar char="ü"/>
                </a:pPr>
                <a:r>
                  <a:rPr lang="zh-CN" altLang="en-US" sz="1600" dirty="0">
                    <a:solidFill>
                      <a:schemeClr val="tx2"/>
                    </a:solidFill>
                    <a:effectLst>
                      <a:outerShdw blurRad="38100" dist="38100" dir="2700000" algn="tl">
                        <a:srgbClr val="C0C0C0"/>
                      </a:outerShdw>
                    </a:effectLst>
                    <a:latin typeface="Arial" pitchFamily="34" charset="0"/>
                    <a:ea typeface="华文细黑" pitchFamily="2" charset="-122"/>
                  </a:rPr>
                  <a:t>专利权</a:t>
                </a:r>
              </a:p>
              <a:p>
                <a:pPr>
                  <a:buClr>
                    <a:schemeClr val="hlink"/>
                  </a:buClr>
                  <a:buFont typeface="Wingdings" pitchFamily="2" charset="2"/>
                  <a:buChar char="ü"/>
                </a:pPr>
                <a:r>
                  <a:rPr lang="zh-CN" altLang="en-US" sz="1600" dirty="0">
                    <a:solidFill>
                      <a:schemeClr val="tx2"/>
                    </a:solidFill>
                    <a:effectLst>
                      <a:outerShdw blurRad="38100" dist="38100" dir="2700000" algn="tl">
                        <a:srgbClr val="C0C0C0"/>
                      </a:outerShdw>
                    </a:effectLst>
                    <a:latin typeface="Arial" pitchFamily="34" charset="0"/>
                    <a:ea typeface="华文细黑" pitchFamily="2" charset="-122"/>
                  </a:rPr>
                  <a:t>品牌</a:t>
                </a:r>
              </a:p>
              <a:p>
                <a:pPr>
                  <a:buClr>
                    <a:schemeClr val="hlink"/>
                  </a:buClr>
                  <a:buFont typeface="Wingdings" pitchFamily="2" charset="2"/>
                  <a:buChar char="ü"/>
                </a:pPr>
                <a:r>
                  <a:rPr lang="zh-CN" altLang="en-US" sz="1600" dirty="0">
                    <a:solidFill>
                      <a:schemeClr val="tx2"/>
                    </a:solidFill>
                    <a:effectLst>
                      <a:outerShdw blurRad="38100" dist="38100" dir="2700000" algn="tl">
                        <a:srgbClr val="C0C0C0"/>
                      </a:outerShdw>
                    </a:effectLst>
                    <a:latin typeface="Arial" pitchFamily="34" charset="0"/>
                    <a:ea typeface="华文细黑" pitchFamily="2" charset="-122"/>
                  </a:rPr>
                  <a:t>报复能力</a:t>
                </a:r>
                <a:endParaRPr lang="en-US" altLang="zh-CN" sz="1600" dirty="0">
                  <a:solidFill>
                    <a:schemeClr val="tx2"/>
                  </a:solidFill>
                  <a:effectLst>
                    <a:outerShdw blurRad="38100" dist="38100" dir="2700000" algn="tl">
                      <a:srgbClr val="C0C0C0"/>
                    </a:outerShdw>
                  </a:effectLst>
                  <a:latin typeface="Arial" pitchFamily="34" charset="0"/>
                  <a:ea typeface="华文细黑" pitchFamily="2" charset="-122"/>
                </a:endParaRPr>
              </a:p>
            </p:txBody>
          </p:sp>
          <p:sp>
            <p:nvSpPr>
              <p:cNvPr id="10" name="Text Box 5"/>
              <p:cNvSpPr txBox="1">
                <a:spLocks noChangeArrowheads="1"/>
              </p:cNvSpPr>
              <p:nvPr/>
            </p:nvSpPr>
            <p:spPr bwMode="auto">
              <a:xfrm>
                <a:off x="3764" y="1762"/>
                <a:ext cx="1134" cy="216"/>
              </a:xfrm>
              <a:prstGeom prst="rect">
                <a:avLst/>
              </a:prstGeom>
              <a:noFill/>
              <a:ln w="6350">
                <a:solidFill>
                  <a:schemeClr val="accent1"/>
                </a:solidFill>
                <a:prstDash val="dash"/>
                <a:miter lim="800000"/>
                <a:headEnd/>
                <a:tailEnd/>
              </a:ln>
              <a:effectLst/>
            </p:spPr>
            <p:txBody>
              <a:bodyPr wrap="none"/>
              <a:lstStyle/>
              <a:p>
                <a:pPr>
                  <a:buClr>
                    <a:schemeClr val="hlink"/>
                  </a:buClr>
                  <a:buFont typeface="Wingdings" pitchFamily="2" charset="2"/>
                  <a:buChar char="ü"/>
                </a:pPr>
                <a:r>
                  <a:rPr lang="zh-CN" altLang="en-US" sz="1600">
                    <a:solidFill>
                      <a:schemeClr val="tx2"/>
                    </a:solidFill>
                    <a:effectLst>
                      <a:outerShdw blurRad="38100" dist="38100" dir="2700000" algn="tl">
                        <a:srgbClr val="C0C0C0"/>
                      </a:outerShdw>
                    </a:effectLst>
                    <a:latin typeface="Arial" pitchFamily="34" charset="0"/>
                    <a:ea typeface="华文细黑" pitchFamily="2" charset="-122"/>
                  </a:rPr>
                  <a:t>市场占有率</a:t>
                </a:r>
                <a:endParaRPr lang="en-US" altLang="zh-CN" sz="1600" dirty="0">
                  <a:solidFill>
                    <a:schemeClr val="tx2"/>
                  </a:solidFill>
                  <a:effectLst>
                    <a:outerShdw blurRad="38100" dist="38100" dir="2700000" algn="tl">
                      <a:srgbClr val="C0C0C0"/>
                    </a:outerShdw>
                  </a:effectLst>
                  <a:latin typeface="Arial" pitchFamily="34" charset="0"/>
                  <a:ea typeface="华文细黑" pitchFamily="2" charset="-122"/>
                </a:endParaRPr>
              </a:p>
            </p:txBody>
          </p:sp>
          <p:sp>
            <p:nvSpPr>
              <p:cNvPr id="11" name="Text Box 6"/>
              <p:cNvSpPr txBox="1">
                <a:spLocks noChangeArrowheads="1"/>
              </p:cNvSpPr>
              <p:nvPr/>
            </p:nvSpPr>
            <p:spPr bwMode="auto">
              <a:xfrm>
                <a:off x="3764" y="2020"/>
                <a:ext cx="1134" cy="366"/>
              </a:xfrm>
              <a:prstGeom prst="rect">
                <a:avLst/>
              </a:prstGeom>
              <a:noFill/>
              <a:ln w="6350">
                <a:solidFill>
                  <a:schemeClr val="accent1"/>
                </a:solidFill>
                <a:prstDash val="dash"/>
                <a:miter lim="800000"/>
                <a:headEnd/>
                <a:tailEnd/>
              </a:ln>
              <a:effectLst/>
            </p:spPr>
            <p:txBody>
              <a:bodyPr wrap="none"/>
              <a:lstStyle/>
              <a:p>
                <a:pPr>
                  <a:buClr>
                    <a:schemeClr val="hlink"/>
                  </a:buClr>
                  <a:buFont typeface="Wingdings" pitchFamily="2" charset="2"/>
                  <a:buChar char="ü"/>
                </a:pPr>
                <a:r>
                  <a:rPr lang="zh-CN" altLang="en-US" sz="1600">
                    <a:solidFill>
                      <a:schemeClr val="tx2"/>
                    </a:solidFill>
                    <a:effectLst>
                      <a:outerShdw blurRad="38100" dist="38100" dir="2700000" algn="tl">
                        <a:srgbClr val="C0C0C0"/>
                      </a:outerShdw>
                    </a:effectLst>
                    <a:latin typeface="Arial" pitchFamily="34" charset="0"/>
                    <a:ea typeface="华文细黑" pitchFamily="2" charset="-122"/>
                  </a:rPr>
                  <a:t>企业的规模</a:t>
                </a:r>
              </a:p>
              <a:p>
                <a:pPr>
                  <a:buClr>
                    <a:schemeClr val="hlink"/>
                  </a:buClr>
                  <a:buFont typeface="Wingdings" pitchFamily="2" charset="2"/>
                  <a:buChar char="ü"/>
                </a:pPr>
                <a:r>
                  <a:rPr lang="zh-CN" altLang="en-US" sz="1600">
                    <a:solidFill>
                      <a:schemeClr val="tx2"/>
                    </a:solidFill>
                    <a:effectLst>
                      <a:outerShdw blurRad="38100" dist="38100" dir="2700000" algn="tl">
                        <a:srgbClr val="C0C0C0"/>
                      </a:outerShdw>
                    </a:effectLst>
                    <a:latin typeface="Arial" pitchFamily="34" charset="0"/>
                    <a:ea typeface="华文细黑" pitchFamily="2" charset="-122"/>
                  </a:rPr>
                  <a:t>资金运用能力</a:t>
                </a:r>
                <a:endParaRPr lang="en-US" altLang="zh-CN" sz="1600" dirty="0">
                  <a:solidFill>
                    <a:schemeClr val="tx2"/>
                  </a:solidFill>
                  <a:effectLst>
                    <a:outerShdw blurRad="38100" dist="38100" dir="2700000" algn="tl">
                      <a:srgbClr val="C0C0C0"/>
                    </a:outerShdw>
                  </a:effectLst>
                  <a:latin typeface="Arial" pitchFamily="34" charset="0"/>
                  <a:ea typeface="华文细黑" pitchFamily="2" charset="-122"/>
                </a:endParaRPr>
              </a:p>
            </p:txBody>
          </p:sp>
          <p:sp>
            <p:nvSpPr>
              <p:cNvPr id="12" name="Text Box 7"/>
              <p:cNvSpPr txBox="1">
                <a:spLocks noChangeArrowheads="1"/>
              </p:cNvSpPr>
              <p:nvPr/>
            </p:nvSpPr>
            <p:spPr bwMode="auto">
              <a:xfrm>
                <a:off x="2222" y="2068"/>
                <a:ext cx="1315" cy="218"/>
              </a:xfrm>
              <a:prstGeom prst="rect">
                <a:avLst/>
              </a:prstGeom>
              <a:noFill/>
              <a:ln w="9525">
                <a:solidFill>
                  <a:schemeClr val="accent1"/>
                </a:solidFill>
                <a:prstDash val="dash"/>
                <a:miter lim="800000"/>
                <a:headEnd/>
                <a:tailEnd/>
              </a:ln>
              <a:effectLst/>
            </p:spPr>
            <p:txBody>
              <a:bodyPr>
                <a:spAutoFit/>
              </a:bodyPr>
              <a:lstStyle/>
              <a:p>
                <a:pPr algn="ctr">
                  <a:buClr>
                    <a:schemeClr val="hlink"/>
                  </a:buClr>
                  <a:buFont typeface="Wingdings" pitchFamily="2" charset="2"/>
                  <a:buNone/>
                </a:pPr>
                <a:r>
                  <a:rPr lang="zh-CN" altLang="en-US" sz="1600">
                    <a:solidFill>
                      <a:schemeClr val="tx2"/>
                    </a:solidFill>
                    <a:effectLst>
                      <a:outerShdw blurRad="38100" dist="38100" dir="2700000" algn="tl">
                        <a:srgbClr val="C0C0C0"/>
                      </a:outerShdw>
                    </a:effectLst>
                    <a:latin typeface="Arial" pitchFamily="34" charset="0"/>
                    <a:ea typeface="华文细黑" pitchFamily="2" charset="-122"/>
                  </a:rPr>
                  <a:t>购买者及供应者力量</a:t>
                </a:r>
                <a:endParaRPr lang="en-US" altLang="zh-CN" sz="1600" dirty="0">
                  <a:solidFill>
                    <a:schemeClr val="tx2"/>
                  </a:solidFill>
                  <a:effectLst>
                    <a:outerShdw blurRad="38100" dist="38100" dir="2700000" algn="tl">
                      <a:srgbClr val="C0C0C0"/>
                    </a:outerShdw>
                  </a:effectLst>
                  <a:latin typeface="Arial" pitchFamily="34" charset="0"/>
                  <a:ea typeface="华文细黑" pitchFamily="2" charset="-122"/>
                </a:endParaRPr>
              </a:p>
            </p:txBody>
          </p:sp>
          <p:sp>
            <p:nvSpPr>
              <p:cNvPr id="13" name="Text Box 8"/>
              <p:cNvSpPr txBox="1">
                <a:spLocks noChangeArrowheads="1"/>
              </p:cNvSpPr>
              <p:nvPr/>
            </p:nvSpPr>
            <p:spPr bwMode="auto">
              <a:xfrm>
                <a:off x="2222" y="1751"/>
                <a:ext cx="1315" cy="218"/>
              </a:xfrm>
              <a:prstGeom prst="rect">
                <a:avLst/>
              </a:prstGeom>
              <a:noFill/>
              <a:ln w="9525">
                <a:solidFill>
                  <a:schemeClr val="accent1"/>
                </a:solidFill>
                <a:prstDash val="dash"/>
                <a:miter lim="800000"/>
                <a:headEnd/>
                <a:tailEnd/>
              </a:ln>
              <a:effectLst/>
            </p:spPr>
            <p:txBody>
              <a:bodyPr>
                <a:spAutoFit/>
              </a:bodyPr>
              <a:lstStyle/>
              <a:p>
                <a:pPr algn="ctr">
                  <a:buClr>
                    <a:schemeClr val="hlink"/>
                  </a:buClr>
                  <a:buFont typeface="Wingdings" pitchFamily="2" charset="2"/>
                  <a:buNone/>
                </a:pPr>
                <a:r>
                  <a:rPr lang="zh-CN" altLang="en-US" sz="1600">
                    <a:solidFill>
                      <a:schemeClr val="tx2"/>
                    </a:solidFill>
                    <a:effectLst>
                      <a:outerShdw blurRad="38100" dist="38100" dir="2700000" algn="tl">
                        <a:srgbClr val="C0C0C0"/>
                      </a:outerShdw>
                    </a:effectLst>
                    <a:latin typeface="Arial" pitchFamily="34" charset="0"/>
                    <a:ea typeface="华文细黑" pitchFamily="2" charset="-122"/>
                  </a:rPr>
                  <a:t>垄  断</a:t>
                </a:r>
              </a:p>
            </p:txBody>
          </p:sp>
          <p:sp>
            <p:nvSpPr>
              <p:cNvPr id="15" name="Text Box 9"/>
              <p:cNvSpPr txBox="1">
                <a:spLocks noChangeArrowheads="1"/>
              </p:cNvSpPr>
              <p:nvPr/>
            </p:nvSpPr>
            <p:spPr bwMode="auto">
              <a:xfrm>
                <a:off x="2222" y="1357"/>
                <a:ext cx="1315" cy="218"/>
              </a:xfrm>
              <a:prstGeom prst="rect">
                <a:avLst/>
              </a:prstGeom>
              <a:noFill/>
              <a:ln w="9525">
                <a:solidFill>
                  <a:schemeClr val="accent1"/>
                </a:solidFill>
                <a:prstDash val="dash"/>
                <a:miter lim="800000"/>
                <a:headEnd/>
                <a:tailEnd/>
              </a:ln>
              <a:effectLst/>
            </p:spPr>
            <p:txBody>
              <a:bodyPr>
                <a:spAutoFit/>
              </a:bodyPr>
              <a:lstStyle/>
              <a:p>
                <a:pPr algn="ctr">
                  <a:buClr>
                    <a:schemeClr val="hlink"/>
                  </a:buClr>
                  <a:buFont typeface="Wingdings" pitchFamily="2" charset="2"/>
                  <a:buNone/>
                </a:pPr>
                <a:r>
                  <a:rPr lang="zh-CN" altLang="en-US" sz="1600">
                    <a:solidFill>
                      <a:schemeClr val="tx2"/>
                    </a:solidFill>
                    <a:effectLst>
                      <a:outerShdw blurRad="38100" dist="38100" dir="2700000" algn="tl">
                        <a:srgbClr val="C0C0C0"/>
                      </a:outerShdw>
                    </a:effectLst>
                    <a:latin typeface="Arial" pitchFamily="34" charset="0"/>
                    <a:ea typeface="华文细黑" pitchFamily="2" charset="-122"/>
                  </a:rPr>
                  <a:t>进入障碍</a:t>
                </a:r>
                <a:endParaRPr lang="en-US" altLang="zh-CN" sz="1600" dirty="0">
                  <a:solidFill>
                    <a:schemeClr val="tx2"/>
                  </a:solidFill>
                  <a:effectLst>
                    <a:outerShdw blurRad="38100" dist="38100" dir="2700000" algn="tl">
                      <a:srgbClr val="C0C0C0"/>
                    </a:outerShdw>
                  </a:effectLst>
                  <a:latin typeface="Arial" pitchFamily="34" charset="0"/>
                  <a:ea typeface="华文细黑" pitchFamily="2" charset="-122"/>
                </a:endParaRPr>
              </a:p>
            </p:txBody>
          </p:sp>
          <p:sp>
            <p:nvSpPr>
              <p:cNvPr id="16" name="Text Box 10"/>
              <p:cNvSpPr txBox="1">
                <a:spLocks noChangeArrowheads="1"/>
              </p:cNvSpPr>
              <p:nvPr/>
            </p:nvSpPr>
            <p:spPr bwMode="auto">
              <a:xfrm>
                <a:off x="1383" y="1615"/>
                <a:ext cx="635" cy="372"/>
              </a:xfrm>
              <a:prstGeom prst="rect">
                <a:avLst/>
              </a:prstGeom>
              <a:noFill/>
              <a:ln w="9525">
                <a:solidFill>
                  <a:schemeClr val="accent1"/>
                </a:solidFill>
                <a:prstDash val="dash"/>
                <a:miter lim="800000"/>
                <a:headEnd/>
                <a:tailEnd/>
              </a:ln>
              <a:effectLst/>
            </p:spPr>
            <p:txBody>
              <a:bodyPr>
                <a:spAutoFit/>
              </a:bodyPr>
              <a:lstStyle/>
              <a:p>
                <a:pPr algn="ctr">
                  <a:buClr>
                    <a:schemeClr val="hlink"/>
                  </a:buClr>
                  <a:buFont typeface="Wingdings" pitchFamily="2" charset="2"/>
                  <a:buNone/>
                </a:pPr>
                <a:r>
                  <a:rPr lang="zh-CN" altLang="en-US" sz="1600">
                    <a:solidFill>
                      <a:schemeClr val="tx2"/>
                    </a:solidFill>
                    <a:effectLst>
                      <a:outerShdw blurRad="38100" dist="38100" dir="2700000" algn="tl">
                        <a:srgbClr val="C0C0C0"/>
                      </a:outerShdw>
                    </a:effectLst>
                    <a:latin typeface="Arial" pitchFamily="34" charset="0"/>
                    <a:ea typeface="华文细黑" pitchFamily="2" charset="-122"/>
                  </a:rPr>
                  <a:t>有利的产业结构</a:t>
                </a:r>
                <a:endParaRPr lang="en-US" altLang="zh-CN" sz="1600" dirty="0">
                  <a:solidFill>
                    <a:schemeClr val="tx2"/>
                  </a:solidFill>
                  <a:effectLst>
                    <a:outerShdw blurRad="38100" dist="38100" dir="2700000" algn="tl">
                      <a:srgbClr val="C0C0C0"/>
                    </a:outerShdw>
                  </a:effectLst>
                  <a:latin typeface="Arial" pitchFamily="34" charset="0"/>
                  <a:ea typeface="华文细黑" pitchFamily="2" charset="-122"/>
                </a:endParaRPr>
              </a:p>
            </p:txBody>
          </p:sp>
          <p:sp>
            <p:nvSpPr>
              <p:cNvPr id="17" name="Line 11"/>
              <p:cNvSpPr>
                <a:spLocks noChangeShapeType="1"/>
              </p:cNvSpPr>
              <p:nvPr/>
            </p:nvSpPr>
            <p:spPr bwMode="auto">
              <a:xfrm flipH="1">
                <a:off x="3515" y="1434"/>
                <a:ext cx="227" cy="0"/>
              </a:xfrm>
              <a:prstGeom prst="line">
                <a:avLst/>
              </a:prstGeom>
              <a:noFill/>
              <a:ln w="9525">
                <a:solidFill>
                  <a:schemeClr val="tx1"/>
                </a:solidFill>
                <a:round/>
                <a:headEnd/>
                <a:tailEnd type="triangle" w="med" len="med"/>
              </a:ln>
              <a:effectLst/>
            </p:spPr>
            <p:txBody>
              <a:bodyPr/>
              <a:lstStyle/>
              <a:p>
                <a:endParaRPr lang="zh-CN" altLang="en-US"/>
              </a:p>
            </p:txBody>
          </p:sp>
          <p:sp>
            <p:nvSpPr>
              <p:cNvPr id="22" name="Line 12"/>
              <p:cNvSpPr>
                <a:spLocks noChangeShapeType="1"/>
              </p:cNvSpPr>
              <p:nvPr/>
            </p:nvSpPr>
            <p:spPr bwMode="auto">
              <a:xfrm flipH="1">
                <a:off x="3515" y="1842"/>
                <a:ext cx="227" cy="0"/>
              </a:xfrm>
              <a:prstGeom prst="line">
                <a:avLst/>
              </a:prstGeom>
              <a:noFill/>
              <a:ln w="9525">
                <a:solidFill>
                  <a:schemeClr val="tx1"/>
                </a:solidFill>
                <a:round/>
                <a:headEnd/>
                <a:tailEnd type="triangle" w="med" len="med"/>
              </a:ln>
              <a:effectLst/>
            </p:spPr>
            <p:txBody>
              <a:bodyPr/>
              <a:lstStyle/>
              <a:p>
                <a:endParaRPr lang="zh-CN" altLang="en-US"/>
              </a:p>
            </p:txBody>
          </p:sp>
          <p:sp>
            <p:nvSpPr>
              <p:cNvPr id="23" name="Line 13"/>
              <p:cNvSpPr>
                <a:spLocks noChangeShapeType="1"/>
              </p:cNvSpPr>
              <p:nvPr/>
            </p:nvSpPr>
            <p:spPr bwMode="auto">
              <a:xfrm flipH="1">
                <a:off x="3515" y="2170"/>
                <a:ext cx="227" cy="0"/>
              </a:xfrm>
              <a:prstGeom prst="line">
                <a:avLst/>
              </a:prstGeom>
              <a:noFill/>
              <a:ln w="9525">
                <a:solidFill>
                  <a:schemeClr val="tx1"/>
                </a:solidFill>
                <a:round/>
                <a:headEnd/>
                <a:tailEnd type="triangle" w="med" len="med"/>
              </a:ln>
              <a:effectLst/>
            </p:spPr>
            <p:txBody>
              <a:bodyPr/>
              <a:lstStyle/>
              <a:p>
                <a:endParaRPr lang="zh-CN" altLang="en-US"/>
              </a:p>
            </p:txBody>
          </p:sp>
          <p:sp>
            <p:nvSpPr>
              <p:cNvPr id="24" name="Line 14"/>
              <p:cNvSpPr>
                <a:spLocks noChangeShapeType="1"/>
              </p:cNvSpPr>
              <p:nvPr/>
            </p:nvSpPr>
            <p:spPr bwMode="auto">
              <a:xfrm flipH="1">
                <a:off x="2018" y="1842"/>
                <a:ext cx="182" cy="0"/>
              </a:xfrm>
              <a:prstGeom prst="line">
                <a:avLst/>
              </a:prstGeom>
              <a:noFill/>
              <a:ln w="9525">
                <a:solidFill>
                  <a:schemeClr val="tx1"/>
                </a:solidFill>
                <a:round/>
                <a:headEnd/>
                <a:tailEnd type="triangle" w="med" len="med"/>
              </a:ln>
              <a:effectLst/>
            </p:spPr>
            <p:txBody>
              <a:bodyPr/>
              <a:lstStyle/>
              <a:p>
                <a:endParaRPr lang="zh-CN" altLang="en-US"/>
              </a:p>
            </p:txBody>
          </p:sp>
          <p:sp>
            <p:nvSpPr>
              <p:cNvPr id="25" name="Line 15"/>
              <p:cNvSpPr>
                <a:spLocks noChangeShapeType="1"/>
              </p:cNvSpPr>
              <p:nvPr/>
            </p:nvSpPr>
            <p:spPr bwMode="auto">
              <a:xfrm flipH="1">
                <a:off x="2109" y="1480"/>
                <a:ext cx="91" cy="0"/>
              </a:xfrm>
              <a:prstGeom prst="line">
                <a:avLst/>
              </a:prstGeom>
              <a:noFill/>
              <a:ln w="9525">
                <a:solidFill>
                  <a:schemeClr val="tx1"/>
                </a:solidFill>
                <a:round/>
                <a:headEnd/>
                <a:tailEnd/>
              </a:ln>
              <a:effectLst/>
            </p:spPr>
            <p:txBody>
              <a:bodyPr/>
              <a:lstStyle/>
              <a:p>
                <a:endParaRPr lang="zh-CN" altLang="en-US"/>
              </a:p>
            </p:txBody>
          </p:sp>
          <p:sp>
            <p:nvSpPr>
              <p:cNvPr id="26" name="Line 16"/>
              <p:cNvSpPr>
                <a:spLocks noChangeShapeType="1"/>
              </p:cNvSpPr>
              <p:nvPr/>
            </p:nvSpPr>
            <p:spPr bwMode="auto">
              <a:xfrm flipH="1">
                <a:off x="2109" y="2160"/>
                <a:ext cx="91" cy="0"/>
              </a:xfrm>
              <a:prstGeom prst="line">
                <a:avLst/>
              </a:prstGeom>
              <a:noFill/>
              <a:ln w="9525">
                <a:solidFill>
                  <a:schemeClr val="tx1"/>
                </a:solidFill>
                <a:round/>
                <a:headEnd/>
                <a:tailEnd/>
              </a:ln>
              <a:effectLst/>
            </p:spPr>
            <p:txBody>
              <a:bodyPr/>
              <a:lstStyle/>
              <a:p>
                <a:endParaRPr lang="zh-CN" altLang="en-US"/>
              </a:p>
            </p:txBody>
          </p:sp>
          <p:sp>
            <p:nvSpPr>
              <p:cNvPr id="27" name="Line 17"/>
              <p:cNvSpPr>
                <a:spLocks noChangeShapeType="1"/>
              </p:cNvSpPr>
              <p:nvPr/>
            </p:nvSpPr>
            <p:spPr bwMode="auto">
              <a:xfrm>
                <a:off x="2109" y="1480"/>
                <a:ext cx="0" cy="680"/>
              </a:xfrm>
              <a:prstGeom prst="line">
                <a:avLst/>
              </a:prstGeom>
              <a:noFill/>
              <a:ln w="9525">
                <a:solidFill>
                  <a:schemeClr val="tx1"/>
                </a:solidFill>
                <a:round/>
                <a:headEnd/>
                <a:tailEnd/>
              </a:ln>
              <a:effectLst/>
            </p:spPr>
            <p:txBody>
              <a:bodyPr/>
              <a:lstStyle/>
              <a:p>
                <a:endParaRPr lang="zh-CN" altLang="en-US"/>
              </a:p>
            </p:txBody>
          </p:sp>
        </p:grpSp>
        <p:grpSp>
          <p:nvGrpSpPr>
            <p:cNvPr id="28" name="Group 18"/>
            <p:cNvGrpSpPr>
              <a:grpSpLocks/>
            </p:cNvGrpSpPr>
            <p:nvPr/>
          </p:nvGrpSpPr>
          <p:grpSpPr bwMode="auto">
            <a:xfrm>
              <a:off x="2195513" y="4340225"/>
              <a:ext cx="5580062" cy="1968500"/>
              <a:chOff x="1383" y="2546"/>
              <a:chExt cx="3515" cy="1240"/>
            </a:xfrm>
          </p:grpSpPr>
          <p:sp>
            <p:nvSpPr>
              <p:cNvPr id="29" name="Text Box 19"/>
              <p:cNvSpPr txBox="1">
                <a:spLocks noChangeArrowheads="1"/>
              </p:cNvSpPr>
              <p:nvPr/>
            </p:nvSpPr>
            <p:spPr bwMode="auto">
              <a:xfrm>
                <a:off x="3764" y="2546"/>
                <a:ext cx="1134" cy="520"/>
              </a:xfrm>
              <a:prstGeom prst="rect">
                <a:avLst/>
              </a:prstGeom>
              <a:noFill/>
              <a:ln w="6350">
                <a:solidFill>
                  <a:schemeClr val="hlink"/>
                </a:solidFill>
                <a:prstDash val="dash"/>
                <a:miter lim="800000"/>
                <a:headEnd/>
                <a:tailEnd/>
              </a:ln>
              <a:effectLst/>
            </p:spPr>
            <p:txBody>
              <a:bodyPr wrap="none"/>
              <a:lstStyle/>
              <a:p>
                <a:pPr>
                  <a:buClr>
                    <a:schemeClr val="hlink"/>
                  </a:buClr>
                  <a:buFont typeface="Wingdings" pitchFamily="2" charset="2"/>
                  <a:buChar char="ü"/>
                </a:pPr>
                <a:r>
                  <a:rPr lang="zh-CN" altLang="en-US" sz="1600">
                    <a:solidFill>
                      <a:srgbClr val="0000FF"/>
                    </a:solidFill>
                    <a:effectLst>
                      <a:outerShdw blurRad="38100" dist="38100" dir="2700000" algn="tl">
                        <a:srgbClr val="C0C0C0"/>
                      </a:outerShdw>
                    </a:effectLst>
                    <a:latin typeface="Arial" pitchFamily="34" charset="0"/>
                    <a:ea typeface="华文细黑" pitchFamily="2" charset="-122"/>
                  </a:rPr>
                  <a:t>工程技术</a:t>
                </a:r>
              </a:p>
              <a:p>
                <a:pPr>
                  <a:buClr>
                    <a:schemeClr val="hlink"/>
                  </a:buClr>
                  <a:buFont typeface="Wingdings" pitchFamily="2" charset="2"/>
                  <a:buChar char="ü"/>
                </a:pPr>
                <a:r>
                  <a:rPr lang="zh-CN" altLang="en-US" sz="1600">
                    <a:solidFill>
                      <a:srgbClr val="0000FF"/>
                    </a:solidFill>
                    <a:effectLst>
                      <a:outerShdw blurRad="38100" dist="38100" dir="2700000" algn="tl">
                        <a:srgbClr val="C0C0C0"/>
                      </a:outerShdw>
                    </a:effectLst>
                    <a:latin typeface="Arial" pitchFamily="34" charset="0"/>
                    <a:ea typeface="华文细黑" pitchFamily="2" charset="-122"/>
                  </a:rPr>
                  <a:t>工厂规模</a:t>
                </a:r>
              </a:p>
              <a:p>
                <a:pPr>
                  <a:buClr>
                    <a:schemeClr val="hlink"/>
                  </a:buClr>
                  <a:buFont typeface="Wingdings" pitchFamily="2" charset="2"/>
                  <a:buChar char="ü"/>
                </a:pPr>
                <a:r>
                  <a:rPr lang="zh-CN" altLang="en-US" sz="1600">
                    <a:solidFill>
                      <a:srgbClr val="0000FF"/>
                    </a:solidFill>
                    <a:effectLst>
                      <a:outerShdw blurRad="38100" dist="38100" dir="2700000" algn="tl">
                        <a:srgbClr val="C0C0C0"/>
                      </a:outerShdw>
                    </a:effectLst>
                    <a:latin typeface="Arial" pitchFamily="34" charset="0"/>
                    <a:ea typeface="华文细黑" pitchFamily="2" charset="-122"/>
                  </a:rPr>
                  <a:t>廉价投入要素</a:t>
                </a:r>
              </a:p>
            </p:txBody>
          </p:sp>
          <p:sp>
            <p:nvSpPr>
              <p:cNvPr id="30" name="Text Box 20"/>
              <p:cNvSpPr txBox="1">
                <a:spLocks noChangeArrowheads="1"/>
              </p:cNvSpPr>
              <p:nvPr/>
            </p:nvSpPr>
            <p:spPr bwMode="auto">
              <a:xfrm>
                <a:off x="3764" y="3112"/>
                <a:ext cx="1134" cy="674"/>
              </a:xfrm>
              <a:prstGeom prst="rect">
                <a:avLst/>
              </a:prstGeom>
              <a:noFill/>
              <a:ln w="6350">
                <a:solidFill>
                  <a:schemeClr val="hlink"/>
                </a:solidFill>
                <a:prstDash val="dash"/>
                <a:miter lim="800000"/>
                <a:headEnd/>
                <a:tailEnd/>
              </a:ln>
              <a:effectLst/>
            </p:spPr>
            <p:txBody>
              <a:bodyPr wrap="none"/>
              <a:lstStyle/>
              <a:p>
                <a:pPr>
                  <a:buClr>
                    <a:schemeClr val="hlink"/>
                  </a:buClr>
                  <a:buFont typeface="Wingdings" pitchFamily="2" charset="2"/>
                  <a:buChar char="ü"/>
                </a:pPr>
                <a:r>
                  <a:rPr lang="zh-CN" altLang="en-US" sz="1600">
                    <a:solidFill>
                      <a:srgbClr val="0000FF"/>
                    </a:solidFill>
                    <a:effectLst>
                      <a:outerShdw blurRad="38100" dist="38100" dir="2700000" algn="tl">
                        <a:srgbClr val="C0C0C0"/>
                      </a:outerShdw>
                    </a:effectLst>
                    <a:latin typeface="Arial" pitchFamily="34" charset="0"/>
                    <a:ea typeface="华文细黑" pitchFamily="2" charset="-122"/>
                  </a:rPr>
                  <a:t>品牌</a:t>
                </a:r>
              </a:p>
              <a:p>
                <a:pPr>
                  <a:buClr>
                    <a:schemeClr val="hlink"/>
                  </a:buClr>
                  <a:buFont typeface="Wingdings" pitchFamily="2" charset="2"/>
                  <a:buChar char="ü"/>
                </a:pPr>
                <a:r>
                  <a:rPr lang="zh-CN" altLang="en-US" sz="1600">
                    <a:solidFill>
                      <a:srgbClr val="0000FF"/>
                    </a:solidFill>
                    <a:effectLst>
                      <a:outerShdw blurRad="38100" dist="38100" dir="2700000" algn="tl">
                        <a:srgbClr val="C0C0C0"/>
                      </a:outerShdw>
                    </a:effectLst>
                    <a:latin typeface="Arial" pitchFamily="34" charset="0"/>
                    <a:ea typeface="华文细黑" pitchFamily="2" charset="-122"/>
                  </a:rPr>
                  <a:t>生产技术</a:t>
                </a:r>
              </a:p>
              <a:p>
                <a:pPr>
                  <a:buClr>
                    <a:schemeClr val="hlink"/>
                  </a:buClr>
                  <a:buFont typeface="Wingdings" pitchFamily="2" charset="2"/>
                  <a:buChar char="ü"/>
                </a:pPr>
                <a:r>
                  <a:rPr lang="zh-CN" altLang="en-US" sz="1600">
                    <a:solidFill>
                      <a:srgbClr val="0000FF"/>
                    </a:solidFill>
                    <a:effectLst>
                      <a:outerShdw blurRad="38100" dist="38100" dir="2700000" algn="tl">
                        <a:srgbClr val="C0C0C0"/>
                      </a:outerShdw>
                    </a:effectLst>
                    <a:latin typeface="Arial" pitchFamily="34" charset="0"/>
                    <a:ea typeface="华文细黑" pitchFamily="2" charset="-122"/>
                  </a:rPr>
                  <a:t>市场及流通渠道</a:t>
                </a:r>
              </a:p>
              <a:p>
                <a:pPr>
                  <a:buClr>
                    <a:schemeClr val="hlink"/>
                  </a:buClr>
                  <a:buFont typeface="Wingdings" pitchFamily="2" charset="2"/>
                  <a:buChar char="ü"/>
                </a:pPr>
                <a:r>
                  <a:rPr lang="zh-CN" altLang="en-US" sz="1600">
                    <a:solidFill>
                      <a:srgbClr val="0000FF"/>
                    </a:solidFill>
                    <a:effectLst>
                      <a:outerShdw blurRad="38100" dist="38100" dir="2700000" algn="tl">
                        <a:srgbClr val="C0C0C0"/>
                      </a:outerShdw>
                    </a:effectLst>
                    <a:latin typeface="Arial" pitchFamily="34" charset="0"/>
                    <a:ea typeface="华文细黑" pitchFamily="2" charset="-122"/>
                  </a:rPr>
                  <a:t>服务能力</a:t>
                </a:r>
                <a:endParaRPr lang="en-US" altLang="zh-CN" sz="1600" dirty="0">
                  <a:solidFill>
                    <a:srgbClr val="0000FF"/>
                  </a:solidFill>
                  <a:effectLst>
                    <a:outerShdw blurRad="38100" dist="38100" dir="2700000" algn="tl">
                      <a:srgbClr val="C0C0C0"/>
                    </a:outerShdw>
                  </a:effectLst>
                  <a:latin typeface="Arial" pitchFamily="34" charset="0"/>
                  <a:ea typeface="华文细黑" pitchFamily="2" charset="-122"/>
                </a:endParaRPr>
              </a:p>
            </p:txBody>
          </p:sp>
          <p:sp>
            <p:nvSpPr>
              <p:cNvPr id="31" name="Text Box 21"/>
              <p:cNvSpPr txBox="1">
                <a:spLocks noChangeArrowheads="1"/>
              </p:cNvSpPr>
              <p:nvPr/>
            </p:nvSpPr>
            <p:spPr bwMode="auto">
              <a:xfrm>
                <a:off x="2222" y="2658"/>
                <a:ext cx="1315" cy="218"/>
              </a:xfrm>
              <a:prstGeom prst="rect">
                <a:avLst/>
              </a:prstGeom>
              <a:noFill/>
              <a:ln w="9525">
                <a:solidFill>
                  <a:schemeClr val="hlink"/>
                </a:solidFill>
                <a:prstDash val="dash"/>
                <a:miter lim="800000"/>
                <a:headEnd/>
                <a:tailEnd/>
              </a:ln>
              <a:effectLst/>
            </p:spPr>
            <p:txBody>
              <a:bodyPr>
                <a:spAutoFit/>
              </a:bodyPr>
              <a:lstStyle/>
              <a:p>
                <a:pPr algn="ctr">
                  <a:buClr>
                    <a:schemeClr val="hlink"/>
                  </a:buClr>
                  <a:buFont typeface="Wingdings" pitchFamily="2" charset="2"/>
                  <a:buNone/>
                </a:pPr>
                <a:r>
                  <a:rPr lang="zh-CN" altLang="en-US" sz="1600">
                    <a:solidFill>
                      <a:srgbClr val="0000FF"/>
                    </a:solidFill>
                    <a:effectLst>
                      <a:outerShdw blurRad="38100" dist="38100" dir="2700000" algn="tl">
                        <a:srgbClr val="C0C0C0"/>
                      </a:outerShdw>
                    </a:effectLst>
                    <a:latin typeface="Arial" pitchFamily="34" charset="0"/>
                    <a:ea typeface="华文细黑" pitchFamily="2" charset="-122"/>
                  </a:rPr>
                  <a:t>低成本优势</a:t>
                </a:r>
                <a:endParaRPr lang="en-US" altLang="zh-CN" sz="1600" dirty="0">
                  <a:solidFill>
                    <a:srgbClr val="0000FF"/>
                  </a:solidFill>
                  <a:effectLst>
                    <a:outerShdw blurRad="38100" dist="38100" dir="2700000" algn="tl">
                      <a:srgbClr val="C0C0C0"/>
                    </a:outerShdw>
                  </a:effectLst>
                  <a:latin typeface="Arial" pitchFamily="34" charset="0"/>
                  <a:ea typeface="华文细黑" pitchFamily="2" charset="-122"/>
                </a:endParaRPr>
              </a:p>
            </p:txBody>
          </p:sp>
          <p:sp>
            <p:nvSpPr>
              <p:cNvPr id="32" name="Text Box 22"/>
              <p:cNvSpPr txBox="1">
                <a:spLocks noChangeArrowheads="1"/>
              </p:cNvSpPr>
              <p:nvPr/>
            </p:nvSpPr>
            <p:spPr bwMode="auto">
              <a:xfrm>
                <a:off x="2222" y="3338"/>
                <a:ext cx="1315" cy="218"/>
              </a:xfrm>
              <a:prstGeom prst="rect">
                <a:avLst/>
              </a:prstGeom>
              <a:noFill/>
              <a:ln w="9525">
                <a:solidFill>
                  <a:schemeClr val="hlink"/>
                </a:solidFill>
                <a:prstDash val="dash"/>
                <a:miter lim="800000"/>
                <a:headEnd/>
                <a:tailEnd/>
              </a:ln>
              <a:effectLst/>
            </p:spPr>
            <p:txBody>
              <a:bodyPr>
                <a:spAutoFit/>
              </a:bodyPr>
              <a:lstStyle/>
              <a:p>
                <a:pPr algn="ctr">
                  <a:buClr>
                    <a:schemeClr val="hlink"/>
                  </a:buClr>
                  <a:buFont typeface="Wingdings" pitchFamily="2" charset="2"/>
                  <a:buNone/>
                </a:pPr>
                <a:r>
                  <a:rPr lang="zh-CN" altLang="en-US" sz="1600">
                    <a:solidFill>
                      <a:srgbClr val="0000FF"/>
                    </a:solidFill>
                    <a:effectLst>
                      <a:outerShdw blurRad="38100" dist="38100" dir="2700000" algn="tl">
                        <a:srgbClr val="C0C0C0"/>
                      </a:outerShdw>
                    </a:effectLst>
                    <a:latin typeface="Arial" pitchFamily="34" charset="0"/>
                    <a:ea typeface="华文细黑" pitchFamily="2" charset="-122"/>
                  </a:rPr>
                  <a:t>差异化优势</a:t>
                </a:r>
                <a:endParaRPr lang="en-US" altLang="zh-CN" sz="1600" dirty="0">
                  <a:solidFill>
                    <a:srgbClr val="0000FF"/>
                  </a:solidFill>
                  <a:effectLst>
                    <a:outerShdw blurRad="38100" dist="38100" dir="2700000" algn="tl">
                      <a:srgbClr val="C0C0C0"/>
                    </a:outerShdw>
                  </a:effectLst>
                  <a:latin typeface="Arial" pitchFamily="34" charset="0"/>
                  <a:ea typeface="华文细黑" pitchFamily="2" charset="-122"/>
                </a:endParaRPr>
              </a:p>
            </p:txBody>
          </p:sp>
          <p:sp>
            <p:nvSpPr>
              <p:cNvPr id="33" name="Text Box 23"/>
              <p:cNvSpPr txBox="1">
                <a:spLocks noChangeArrowheads="1"/>
              </p:cNvSpPr>
              <p:nvPr/>
            </p:nvSpPr>
            <p:spPr bwMode="auto">
              <a:xfrm>
                <a:off x="1383" y="2885"/>
                <a:ext cx="635" cy="366"/>
              </a:xfrm>
              <a:prstGeom prst="rect">
                <a:avLst/>
              </a:prstGeom>
              <a:noFill/>
              <a:ln w="9525">
                <a:solidFill>
                  <a:schemeClr val="hlink"/>
                </a:solidFill>
                <a:prstDash val="dash"/>
                <a:miter lim="800000"/>
                <a:headEnd/>
                <a:tailEnd/>
              </a:ln>
              <a:effectLst/>
            </p:spPr>
            <p:txBody>
              <a:bodyPr anchor="ctr"/>
              <a:lstStyle/>
              <a:p>
                <a:pPr algn="ctr">
                  <a:buClr>
                    <a:schemeClr val="hlink"/>
                  </a:buClr>
                  <a:buFont typeface="Wingdings" pitchFamily="2" charset="2"/>
                  <a:buNone/>
                </a:pPr>
                <a:r>
                  <a:rPr lang="zh-CN" altLang="en-US" sz="1600">
                    <a:solidFill>
                      <a:srgbClr val="0000FF"/>
                    </a:solidFill>
                    <a:effectLst>
                      <a:outerShdw blurRad="38100" dist="38100" dir="2700000" algn="tl">
                        <a:srgbClr val="C0C0C0"/>
                      </a:outerShdw>
                    </a:effectLst>
                    <a:latin typeface="Arial" pitchFamily="34" charset="0"/>
                    <a:ea typeface="华文细黑" pitchFamily="2" charset="-122"/>
                  </a:rPr>
                  <a:t>竞争优势</a:t>
                </a:r>
                <a:endParaRPr lang="en-US" altLang="zh-CN" sz="1600" dirty="0">
                  <a:solidFill>
                    <a:srgbClr val="0000FF"/>
                  </a:solidFill>
                  <a:effectLst>
                    <a:outerShdw blurRad="38100" dist="38100" dir="2700000" algn="tl">
                      <a:srgbClr val="C0C0C0"/>
                    </a:outerShdw>
                  </a:effectLst>
                  <a:latin typeface="Arial" pitchFamily="34" charset="0"/>
                  <a:ea typeface="华文细黑" pitchFamily="2" charset="-122"/>
                </a:endParaRPr>
              </a:p>
            </p:txBody>
          </p:sp>
          <p:sp>
            <p:nvSpPr>
              <p:cNvPr id="34" name="Line 24"/>
              <p:cNvSpPr>
                <a:spLocks noChangeShapeType="1"/>
              </p:cNvSpPr>
              <p:nvPr/>
            </p:nvSpPr>
            <p:spPr bwMode="auto">
              <a:xfrm flipH="1">
                <a:off x="3515" y="2750"/>
                <a:ext cx="227" cy="0"/>
              </a:xfrm>
              <a:prstGeom prst="line">
                <a:avLst/>
              </a:prstGeom>
              <a:noFill/>
              <a:ln w="9525">
                <a:solidFill>
                  <a:schemeClr val="tx1"/>
                </a:solidFill>
                <a:round/>
                <a:headEnd/>
                <a:tailEnd type="triangle" w="med" len="med"/>
              </a:ln>
              <a:effectLst/>
            </p:spPr>
            <p:txBody>
              <a:bodyPr/>
              <a:lstStyle/>
              <a:p>
                <a:endParaRPr lang="zh-CN" altLang="en-US"/>
              </a:p>
            </p:txBody>
          </p:sp>
          <p:sp>
            <p:nvSpPr>
              <p:cNvPr id="35" name="Line 25"/>
              <p:cNvSpPr>
                <a:spLocks noChangeShapeType="1"/>
              </p:cNvSpPr>
              <p:nvPr/>
            </p:nvSpPr>
            <p:spPr bwMode="auto">
              <a:xfrm flipH="1">
                <a:off x="3515" y="3430"/>
                <a:ext cx="227" cy="0"/>
              </a:xfrm>
              <a:prstGeom prst="line">
                <a:avLst/>
              </a:prstGeom>
              <a:noFill/>
              <a:ln w="9525">
                <a:solidFill>
                  <a:schemeClr val="tx1"/>
                </a:solidFill>
                <a:round/>
                <a:headEnd/>
                <a:tailEnd type="triangle" w="med" len="med"/>
              </a:ln>
              <a:effectLst/>
            </p:spPr>
            <p:txBody>
              <a:bodyPr/>
              <a:lstStyle/>
              <a:p>
                <a:endParaRPr lang="zh-CN" altLang="en-US"/>
              </a:p>
            </p:txBody>
          </p:sp>
          <p:sp>
            <p:nvSpPr>
              <p:cNvPr id="36" name="Line 26"/>
              <p:cNvSpPr>
                <a:spLocks noChangeShapeType="1"/>
              </p:cNvSpPr>
              <p:nvPr/>
            </p:nvSpPr>
            <p:spPr bwMode="auto">
              <a:xfrm flipH="1">
                <a:off x="2109" y="2750"/>
                <a:ext cx="91" cy="0"/>
              </a:xfrm>
              <a:prstGeom prst="line">
                <a:avLst/>
              </a:prstGeom>
              <a:noFill/>
              <a:ln w="9525">
                <a:solidFill>
                  <a:schemeClr val="tx1"/>
                </a:solidFill>
                <a:round/>
                <a:headEnd/>
                <a:tailEnd/>
              </a:ln>
              <a:effectLst/>
            </p:spPr>
            <p:txBody>
              <a:bodyPr/>
              <a:lstStyle/>
              <a:p>
                <a:endParaRPr lang="zh-CN" altLang="en-US"/>
              </a:p>
            </p:txBody>
          </p:sp>
          <p:sp>
            <p:nvSpPr>
              <p:cNvPr id="37" name="Line 27"/>
              <p:cNvSpPr>
                <a:spLocks noChangeShapeType="1"/>
              </p:cNvSpPr>
              <p:nvPr/>
            </p:nvSpPr>
            <p:spPr bwMode="auto">
              <a:xfrm flipH="1">
                <a:off x="2109" y="3430"/>
                <a:ext cx="91" cy="0"/>
              </a:xfrm>
              <a:prstGeom prst="line">
                <a:avLst/>
              </a:prstGeom>
              <a:noFill/>
              <a:ln w="9525">
                <a:solidFill>
                  <a:schemeClr val="tx1"/>
                </a:solidFill>
                <a:round/>
                <a:headEnd/>
                <a:tailEnd/>
              </a:ln>
              <a:effectLst/>
            </p:spPr>
            <p:txBody>
              <a:bodyPr/>
              <a:lstStyle/>
              <a:p>
                <a:endParaRPr lang="zh-CN" altLang="en-US"/>
              </a:p>
            </p:txBody>
          </p:sp>
          <p:sp>
            <p:nvSpPr>
              <p:cNvPr id="38" name="Line 28"/>
              <p:cNvSpPr>
                <a:spLocks noChangeShapeType="1"/>
              </p:cNvSpPr>
              <p:nvPr/>
            </p:nvSpPr>
            <p:spPr bwMode="auto">
              <a:xfrm>
                <a:off x="2109" y="2750"/>
                <a:ext cx="0" cy="680"/>
              </a:xfrm>
              <a:prstGeom prst="line">
                <a:avLst/>
              </a:prstGeom>
              <a:noFill/>
              <a:ln w="9525">
                <a:solidFill>
                  <a:schemeClr val="tx1"/>
                </a:solidFill>
                <a:round/>
                <a:headEnd/>
                <a:tailEnd/>
              </a:ln>
              <a:effectLst/>
            </p:spPr>
            <p:txBody>
              <a:bodyPr/>
              <a:lstStyle/>
              <a:p>
                <a:endParaRPr lang="zh-CN" altLang="en-US"/>
              </a:p>
            </p:txBody>
          </p:sp>
          <p:sp>
            <p:nvSpPr>
              <p:cNvPr id="39" name="Line 29"/>
              <p:cNvSpPr>
                <a:spLocks noChangeShapeType="1"/>
              </p:cNvSpPr>
              <p:nvPr/>
            </p:nvSpPr>
            <p:spPr bwMode="auto">
              <a:xfrm flipH="1">
                <a:off x="2018" y="3067"/>
                <a:ext cx="91" cy="0"/>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40" name="Group 30"/>
            <p:cNvGrpSpPr>
              <a:grpSpLocks/>
            </p:cNvGrpSpPr>
            <p:nvPr/>
          </p:nvGrpSpPr>
          <p:grpSpPr bwMode="auto">
            <a:xfrm>
              <a:off x="684213" y="3151188"/>
              <a:ext cx="1511300" cy="2016125"/>
              <a:chOff x="431" y="1797"/>
              <a:chExt cx="952" cy="1270"/>
            </a:xfrm>
          </p:grpSpPr>
          <p:sp>
            <p:nvSpPr>
              <p:cNvPr id="41" name="Text Box 31"/>
              <p:cNvSpPr txBox="1">
                <a:spLocks noChangeArrowheads="1"/>
              </p:cNvSpPr>
              <p:nvPr/>
            </p:nvSpPr>
            <p:spPr bwMode="auto">
              <a:xfrm>
                <a:off x="431" y="2205"/>
                <a:ext cx="635" cy="366"/>
              </a:xfrm>
              <a:prstGeom prst="rect">
                <a:avLst/>
              </a:prstGeom>
              <a:solidFill>
                <a:srgbClr val="FFFF00"/>
              </a:solidFill>
              <a:ln w="9525">
                <a:solidFill>
                  <a:srgbClr val="66FF66"/>
                </a:solidFill>
                <a:prstDash val="dash"/>
                <a:miter lim="800000"/>
                <a:headEnd/>
                <a:tailEnd/>
              </a:ln>
              <a:effectLst/>
            </p:spPr>
            <p:txBody>
              <a:bodyPr anchor="ctr"/>
              <a:lstStyle/>
              <a:p>
                <a:pPr algn="ctr">
                  <a:buClr>
                    <a:schemeClr val="hlink"/>
                  </a:buClr>
                  <a:buFont typeface="Wingdings" pitchFamily="2" charset="2"/>
                  <a:buNone/>
                </a:pPr>
                <a:r>
                  <a:rPr lang="zh-CN" altLang="en-US" sz="1600">
                    <a:solidFill>
                      <a:srgbClr val="000000"/>
                    </a:solidFill>
                    <a:effectLst>
                      <a:outerShdw blurRad="38100" dist="38100" dir="2700000" algn="tl">
                        <a:srgbClr val="FFFFFF"/>
                      </a:outerShdw>
                    </a:effectLst>
                    <a:latin typeface="Arial" pitchFamily="34" charset="0"/>
                    <a:ea typeface="华文细黑" pitchFamily="2" charset="-122"/>
                  </a:rPr>
                  <a:t>高效率</a:t>
                </a:r>
              </a:p>
            </p:txBody>
          </p:sp>
          <p:sp>
            <p:nvSpPr>
              <p:cNvPr id="42" name="Line 32"/>
              <p:cNvSpPr>
                <a:spLocks noChangeShapeType="1"/>
              </p:cNvSpPr>
              <p:nvPr/>
            </p:nvSpPr>
            <p:spPr bwMode="auto">
              <a:xfrm>
                <a:off x="1202" y="1797"/>
                <a:ext cx="0" cy="1270"/>
              </a:xfrm>
              <a:prstGeom prst="line">
                <a:avLst/>
              </a:prstGeom>
              <a:noFill/>
              <a:ln w="9525">
                <a:solidFill>
                  <a:schemeClr val="tx1"/>
                </a:solidFill>
                <a:round/>
                <a:headEnd/>
                <a:tailEnd/>
              </a:ln>
              <a:effectLst/>
            </p:spPr>
            <p:txBody>
              <a:bodyPr/>
              <a:lstStyle/>
              <a:p>
                <a:endParaRPr lang="zh-CN" altLang="en-US"/>
              </a:p>
            </p:txBody>
          </p:sp>
          <p:sp>
            <p:nvSpPr>
              <p:cNvPr id="43" name="Line 33"/>
              <p:cNvSpPr>
                <a:spLocks noChangeShapeType="1"/>
              </p:cNvSpPr>
              <p:nvPr/>
            </p:nvSpPr>
            <p:spPr bwMode="auto">
              <a:xfrm>
                <a:off x="1202" y="1797"/>
                <a:ext cx="181" cy="0"/>
              </a:xfrm>
              <a:prstGeom prst="line">
                <a:avLst/>
              </a:prstGeom>
              <a:noFill/>
              <a:ln w="9525">
                <a:solidFill>
                  <a:schemeClr val="tx1"/>
                </a:solidFill>
                <a:round/>
                <a:headEnd/>
                <a:tailEnd/>
              </a:ln>
              <a:effectLst/>
            </p:spPr>
            <p:txBody>
              <a:bodyPr/>
              <a:lstStyle/>
              <a:p>
                <a:endParaRPr lang="zh-CN" altLang="en-US"/>
              </a:p>
            </p:txBody>
          </p:sp>
          <p:sp>
            <p:nvSpPr>
              <p:cNvPr id="44" name="Line 34"/>
              <p:cNvSpPr>
                <a:spLocks noChangeShapeType="1"/>
              </p:cNvSpPr>
              <p:nvPr/>
            </p:nvSpPr>
            <p:spPr bwMode="auto">
              <a:xfrm>
                <a:off x="1202" y="3067"/>
                <a:ext cx="181" cy="0"/>
              </a:xfrm>
              <a:prstGeom prst="line">
                <a:avLst/>
              </a:prstGeom>
              <a:noFill/>
              <a:ln w="9525">
                <a:solidFill>
                  <a:schemeClr val="tx1"/>
                </a:solidFill>
                <a:round/>
                <a:headEnd/>
                <a:tailEnd/>
              </a:ln>
              <a:effectLst/>
            </p:spPr>
            <p:txBody>
              <a:bodyPr/>
              <a:lstStyle/>
              <a:p>
                <a:endParaRPr lang="zh-CN" altLang="en-US"/>
              </a:p>
            </p:txBody>
          </p:sp>
          <p:sp>
            <p:nvSpPr>
              <p:cNvPr id="45" name="Line 35"/>
              <p:cNvSpPr>
                <a:spLocks noChangeShapeType="1"/>
              </p:cNvSpPr>
              <p:nvPr/>
            </p:nvSpPr>
            <p:spPr bwMode="auto">
              <a:xfrm flipH="1">
                <a:off x="1066" y="2387"/>
                <a:ext cx="136" cy="0"/>
              </a:xfrm>
              <a:prstGeom prst="line">
                <a:avLst/>
              </a:prstGeom>
              <a:noFill/>
              <a:ln w="9525">
                <a:solidFill>
                  <a:schemeClr val="tx1"/>
                </a:solidFill>
                <a:round/>
                <a:headEnd/>
                <a:tailEnd type="triangle" w="med" len="med"/>
              </a:ln>
              <a:effectLst/>
            </p:spPr>
            <p:txBody>
              <a:bodyPr/>
              <a:lstStyle/>
              <a:p>
                <a:endParaRPr lang="zh-CN" altLang="en-US"/>
              </a:p>
            </p:txBody>
          </p:sp>
        </p:grpSp>
        <p:sp>
          <p:nvSpPr>
            <p:cNvPr id="46" name="Line 36"/>
            <p:cNvSpPr>
              <a:spLocks noChangeShapeType="1"/>
            </p:cNvSpPr>
            <p:nvPr/>
          </p:nvSpPr>
          <p:spPr bwMode="auto">
            <a:xfrm>
              <a:off x="611188" y="1773238"/>
              <a:ext cx="7200900" cy="0"/>
            </a:xfrm>
            <a:prstGeom prst="line">
              <a:avLst/>
            </a:prstGeom>
            <a:noFill/>
            <a:ln w="12700">
              <a:solidFill>
                <a:schemeClr val="tx1"/>
              </a:solidFill>
              <a:round/>
              <a:headEnd/>
              <a:tailEnd/>
            </a:ln>
            <a:effectLst/>
          </p:spPr>
          <p:txBody>
            <a:bodyPr lIns="90000" tIns="46800" rIns="90000" bIns="46800" anchor="ctr"/>
            <a:lstStyle/>
            <a:p>
              <a:endParaRPr lang="zh-CN" altLang="en-US"/>
            </a:p>
          </p:txBody>
        </p:sp>
        <p:sp>
          <p:nvSpPr>
            <p:cNvPr id="47" name="Line 37"/>
            <p:cNvSpPr>
              <a:spLocks noChangeShapeType="1"/>
            </p:cNvSpPr>
            <p:nvPr/>
          </p:nvSpPr>
          <p:spPr bwMode="auto">
            <a:xfrm>
              <a:off x="611188" y="1628775"/>
              <a:ext cx="0" cy="360363"/>
            </a:xfrm>
            <a:prstGeom prst="line">
              <a:avLst/>
            </a:prstGeom>
            <a:noFill/>
            <a:ln w="12700">
              <a:solidFill>
                <a:schemeClr val="tx1"/>
              </a:solidFill>
              <a:round/>
              <a:headEnd/>
              <a:tailEnd/>
            </a:ln>
            <a:effectLst/>
          </p:spPr>
          <p:txBody>
            <a:bodyPr lIns="90000" tIns="46800" rIns="90000" bIns="46800" anchor="ctr"/>
            <a:lstStyle/>
            <a:p>
              <a:endParaRPr lang="zh-CN" altLang="en-US"/>
            </a:p>
          </p:txBody>
        </p:sp>
        <p:sp>
          <p:nvSpPr>
            <p:cNvPr id="48" name="Line 38"/>
            <p:cNvSpPr>
              <a:spLocks noChangeShapeType="1"/>
            </p:cNvSpPr>
            <p:nvPr/>
          </p:nvSpPr>
          <p:spPr bwMode="auto">
            <a:xfrm>
              <a:off x="1908175" y="1628775"/>
              <a:ext cx="0" cy="360363"/>
            </a:xfrm>
            <a:prstGeom prst="line">
              <a:avLst/>
            </a:prstGeom>
            <a:noFill/>
            <a:ln w="12700">
              <a:solidFill>
                <a:schemeClr val="tx1"/>
              </a:solidFill>
              <a:round/>
              <a:headEnd/>
              <a:tailEnd/>
            </a:ln>
            <a:effectLst/>
          </p:spPr>
          <p:txBody>
            <a:bodyPr lIns="90000" tIns="46800" rIns="90000" bIns="46800" anchor="ctr"/>
            <a:lstStyle/>
            <a:p>
              <a:endParaRPr lang="zh-CN" altLang="en-US"/>
            </a:p>
          </p:txBody>
        </p:sp>
        <p:sp>
          <p:nvSpPr>
            <p:cNvPr id="49" name="Line 39"/>
            <p:cNvSpPr>
              <a:spLocks noChangeShapeType="1"/>
            </p:cNvSpPr>
            <p:nvPr/>
          </p:nvSpPr>
          <p:spPr bwMode="auto">
            <a:xfrm>
              <a:off x="5795963" y="1628775"/>
              <a:ext cx="0" cy="360363"/>
            </a:xfrm>
            <a:prstGeom prst="line">
              <a:avLst/>
            </a:prstGeom>
            <a:noFill/>
            <a:ln w="12700">
              <a:solidFill>
                <a:schemeClr val="tx1"/>
              </a:solidFill>
              <a:round/>
              <a:headEnd/>
              <a:tailEnd/>
            </a:ln>
            <a:effectLst/>
          </p:spPr>
          <p:txBody>
            <a:bodyPr lIns="90000" tIns="46800" rIns="90000" bIns="46800" anchor="ctr"/>
            <a:lstStyle/>
            <a:p>
              <a:endParaRPr lang="zh-CN" altLang="en-US"/>
            </a:p>
          </p:txBody>
        </p:sp>
        <p:sp>
          <p:nvSpPr>
            <p:cNvPr id="50" name="Line 40"/>
            <p:cNvSpPr>
              <a:spLocks noChangeShapeType="1"/>
            </p:cNvSpPr>
            <p:nvPr/>
          </p:nvSpPr>
          <p:spPr bwMode="auto">
            <a:xfrm>
              <a:off x="7812088" y="1628775"/>
              <a:ext cx="0" cy="360363"/>
            </a:xfrm>
            <a:prstGeom prst="line">
              <a:avLst/>
            </a:prstGeom>
            <a:noFill/>
            <a:ln w="12700">
              <a:solidFill>
                <a:schemeClr val="tx1"/>
              </a:solidFill>
              <a:round/>
              <a:headEnd/>
              <a:tailEnd/>
            </a:ln>
            <a:effectLst/>
          </p:spPr>
          <p:txBody>
            <a:bodyPr lIns="90000" tIns="46800" rIns="90000" bIns="46800" anchor="ctr"/>
            <a:lstStyle/>
            <a:p>
              <a:endParaRPr lang="zh-CN" altLang="en-US"/>
            </a:p>
          </p:txBody>
        </p:sp>
        <p:sp>
          <p:nvSpPr>
            <p:cNvPr id="51" name="Text Box 41"/>
            <p:cNvSpPr txBox="1">
              <a:spLocks noChangeArrowheads="1"/>
            </p:cNvSpPr>
            <p:nvPr/>
          </p:nvSpPr>
          <p:spPr bwMode="auto">
            <a:xfrm>
              <a:off x="971550" y="1628775"/>
              <a:ext cx="587375" cy="336550"/>
            </a:xfrm>
            <a:prstGeom prst="rect">
              <a:avLst/>
            </a:prstGeom>
            <a:solidFill>
              <a:schemeClr val="bg1"/>
            </a:solidFill>
            <a:ln w="9525">
              <a:noFill/>
              <a:miter lim="800000"/>
              <a:headEnd/>
              <a:tailEnd/>
            </a:ln>
            <a:effectLst/>
          </p:spPr>
          <p:txBody>
            <a:bodyPr wrap="none" lIns="90000" tIns="46800" rIns="90000" bIns="46800">
              <a:spAutoFit/>
            </a:bodyPr>
            <a:lstStyle/>
            <a:p>
              <a:r>
                <a:rPr lang="zh-CN" altLang="en-US" sz="1600">
                  <a:solidFill>
                    <a:schemeClr val="tx2"/>
                  </a:solidFill>
                  <a:effectLst>
                    <a:outerShdw blurRad="38100" dist="38100" dir="2700000" algn="tl">
                      <a:srgbClr val="C0C0C0"/>
                    </a:outerShdw>
                  </a:effectLst>
                  <a:latin typeface="Arial" pitchFamily="34" charset="0"/>
                  <a:ea typeface="华文细黑" pitchFamily="2" charset="-122"/>
                </a:rPr>
                <a:t>效率</a:t>
              </a:r>
            </a:p>
          </p:txBody>
        </p:sp>
        <p:sp>
          <p:nvSpPr>
            <p:cNvPr id="52" name="Text Box 42"/>
            <p:cNvSpPr txBox="1">
              <a:spLocks noChangeArrowheads="1"/>
            </p:cNvSpPr>
            <p:nvPr/>
          </p:nvSpPr>
          <p:spPr bwMode="auto">
            <a:xfrm>
              <a:off x="2843213" y="1628775"/>
              <a:ext cx="2009775" cy="336550"/>
            </a:xfrm>
            <a:prstGeom prst="rect">
              <a:avLst/>
            </a:prstGeom>
            <a:solidFill>
              <a:schemeClr val="bg1"/>
            </a:solidFill>
            <a:ln w="9525">
              <a:noFill/>
              <a:miter lim="800000"/>
              <a:headEnd/>
              <a:tailEnd/>
            </a:ln>
            <a:effectLst/>
          </p:spPr>
          <p:txBody>
            <a:bodyPr wrap="none" lIns="90000" tIns="46800" rIns="90000" bIns="46800">
              <a:spAutoFit/>
            </a:bodyPr>
            <a:lstStyle/>
            <a:p>
              <a:r>
                <a:rPr lang="zh-CN" altLang="en-US" sz="1600">
                  <a:solidFill>
                    <a:schemeClr val="tx2"/>
                  </a:solidFill>
                  <a:effectLst>
                    <a:outerShdw blurRad="38100" dist="38100" dir="2700000" algn="tl">
                      <a:srgbClr val="C0C0C0"/>
                    </a:outerShdw>
                  </a:effectLst>
                  <a:latin typeface="Arial" pitchFamily="34" charset="0"/>
                  <a:ea typeface="华文细黑" pitchFamily="2" charset="-122"/>
                </a:rPr>
                <a:t>产业结构与竞争优势</a:t>
              </a:r>
              <a:endParaRPr lang="en-US" altLang="zh-CN" sz="1600" dirty="0">
                <a:solidFill>
                  <a:schemeClr val="tx2"/>
                </a:solidFill>
                <a:effectLst>
                  <a:outerShdw blurRad="38100" dist="38100" dir="2700000" algn="tl">
                    <a:srgbClr val="C0C0C0"/>
                  </a:outerShdw>
                </a:effectLst>
                <a:latin typeface="Arial" pitchFamily="34" charset="0"/>
                <a:ea typeface="华文细黑" pitchFamily="2" charset="-122"/>
              </a:endParaRPr>
            </a:p>
          </p:txBody>
        </p:sp>
        <p:sp>
          <p:nvSpPr>
            <p:cNvPr id="53" name="Text Box 43"/>
            <p:cNvSpPr txBox="1">
              <a:spLocks noChangeArrowheads="1"/>
            </p:cNvSpPr>
            <p:nvPr/>
          </p:nvSpPr>
          <p:spPr bwMode="auto">
            <a:xfrm>
              <a:off x="6443663" y="1628775"/>
              <a:ext cx="993775" cy="336550"/>
            </a:xfrm>
            <a:prstGeom prst="rect">
              <a:avLst/>
            </a:prstGeom>
            <a:solidFill>
              <a:schemeClr val="bg1"/>
            </a:solidFill>
            <a:ln w="9525">
              <a:noFill/>
              <a:miter lim="800000"/>
              <a:headEnd/>
              <a:tailEnd/>
            </a:ln>
            <a:effectLst/>
          </p:spPr>
          <p:txBody>
            <a:bodyPr wrap="none" lIns="90000" tIns="46800" rIns="90000" bIns="46800">
              <a:spAutoFit/>
            </a:bodyPr>
            <a:lstStyle/>
            <a:p>
              <a:r>
                <a:rPr lang="zh-CN" altLang="en-US" sz="1600">
                  <a:solidFill>
                    <a:schemeClr val="tx2"/>
                  </a:solidFill>
                  <a:effectLst>
                    <a:outerShdw blurRad="38100" dist="38100" dir="2700000" algn="tl">
                      <a:srgbClr val="C0C0C0"/>
                    </a:outerShdw>
                  </a:effectLst>
                  <a:latin typeface="Arial" pitchFamily="34" charset="0"/>
                  <a:ea typeface="华文细黑" pitchFamily="2" charset="-122"/>
                </a:rPr>
                <a:t>经营资源</a:t>
              </a:r>
              <a:endParaRPr lang="en-US" altLang="zh-CN" sz="1600" dirty="0">
                <a:solidFill>
                  <a:schemeClr val="tx2"/>
                </a:solidFill>
                <a:effectLst>
                  <a:outerShdw blurRad="38100" dist="38100" dir="2700000" algn="tl">
                    <a:srgbClr val="C0C0C0"/>
                  </a:outerShdw>
                </a:effectLst>
                <a:latin typeface="Arial" pitchFamily="34" charset="0"/>
                <a:ea typeface="华文细黑" pitchFamily="2" charset="-122"/>
              </a:endParaRPr>
            </a:p>
          </p:txBody>
        </p:sp>
      </p:grpSp>
      <p:sp>
        <p:nvSpPr>
          <p:cNvPr id="55" name="矩形 54"/>
          <p:cNvSpPr/>
          <p:nvPr/>
        </p:nvSpPr>
        <p:spPr>
          <a:xfrm>
            <a:off x="272480" y="2780928"/>
            <a:ext cx="2088232" cy="2446824"/>
          </a:xfrm>
          <a:prstGeom prst="rect">
            <a:avLst/>
          </a:prstGeom>
          <a:solidFill>
            <a:schemeClr val="accent1"/>
          </a:solidFill>
        </p:spPr>
        <p:txBody>
          <a:bodyPr wrap="square">
            <a:spAutoFit/>
          </a:bodyPr>
          <a:lstStyle/>
          <a:p>
            <a:pPr>
              <a:lnSpc>
                <a:spcPct val="150000"/>
              </a:lnSpc>
            </a:pPr>
            <a:r>
              <a:rPr lang="zh-CN" altLang="en-US" b="1" dirty="0" smtClean="0"/>
              <a:t>四个分析维度：</a:t>
            </a:r>
            <a:endParaRPr lang="en-US" altLang="zh-CN" b="1" dirty="0" smtClean="0"/>
          </a:p>
          <a:p>
            <a:pPr>
              <a:lnSpc>
                <a:spcPct val="150000"/>
              </a:lnSpc>
              <a:buFont typeface="Arial" pitchFamily="34" charset="0"/>
              <a:buChar char="•"/>
            </a:pPr>
            <a:r>
              <a:rPr lang="zh-CN" altLang="en-US" sz="1400" dirty="0" smtClean="0"/>
              <a:t>行业重要性分析</a:t>
            </a:r>
          </a:p>
          <a:p>
            <a:pPr>
              <a:lnSpc>
                <a:spcPct val="150000"/>
              </a:lnSpc>
              <a:buFont typeface="Arial" pitchFamily="34" charset="0"/>
              <a:buChar char="•"/>
            </a:pPr>
            <a:r>
              <a:rPr lang="zh-CN" altLang="en-US" sz="1400" dirty="0" smtClean="0"/>
              <a:t>企业拥有程度分析</a:t>
            </a:r>
          </a:p>
          <a:p>
            <a:pPr>
              <a:lnSpc>
                <a:spcPct val="150000"/>
              </a:lnSpc>
              <a:buFont typeface="Arial" pitchFamily="34" charset="0"/>
              <a:buChar char="•"/>
            </a:pPr>
            <a:r>
              <a:rPr lang="zh-CN" altLang="en-US" sz="1400" dirty="0" smtClean="0"/>
              <a:t>行业重要性</a:t>
            </a:r>
            <a:r>
              <a:rPr lang="en-US" altLang="zh-CN" sz="1400" dirty="0" smtClean="0"/>
              <a:t>—</a:t>
            </a:r>
            <a:r>
              <a:rPr lang="zh-CN" altLang="en-US" sz="1400" dirty="0" smtClean="0"/>
              <a:t>企业拥有程度综合分析</a:t>
            </a:r>
          </a:p>
          <a:p>
            <a:pPr>
              <a:lnSpc>
                <a:spcPct val="150000"/>
              </a:lnSpc>
              <a:buFont typeface="Arial" pitchFamily="34" charset="0"/>
              <a:buChar char="•"/>
            </a:pPr>
            <a:r>
              <a:rPr lang="zh-CN" altLang="en-US" sz="1400" dirty="0" smtClean="0"/>
              <a:t>各项资源与能力优劣势分析</a:t>
            </a:r>
            <a:endParaRPr lang="zh-CN" alt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3"/>
          <p:cNvGrpSpPr>
            <a:grpSpLocks/>
          </p:cNvGrpSpPr>
          <p:nvPr/>
        </p:nvGrpSpPr>
        <p:grpSpPr bwMode="auto">
          <a:xfrm>
            <a:off x="666720" y="1986904"/>
            <a:ext cx="8421546" cy="2162176"/>
            <a:chOff x="340" y="2525"/>
            <a:chExt cx="5078" cy="1362"/>
          </a:xfrm>
        </p:grpSpPr>
        <p:grpSp>
          <p:nvGrpSpPr>
            <p:cNvPr id="3" name="Group 129"/>
            <p:cNvGrpSpPr>
              <a:grpSpLocks/>
            </p:cNvGrpSpPr>
            <p:nvPr/>
          </p:nvGrpSpPr>
          <p:grpSpPr bwMode="auto">
            <a:xfrm>
              <a:off x="340" y="2525"/>
              <a:ext cx="5078" cy="1362"/>
              <a:chOff x="158" y="2432"/>
              <a:chExt cx="5444" cy="1316"/>
            </a:xfrm>
          </p:grpSpPr>
          <p:grpSp>
            <p:nvGrpSpPr>
              <p:cNvPr id="4" name="Group 128"/>
              <p:cNvGrpSpPr>
                <a:grpSpLocks/>
              </p:cNvGrpSpPr>
              <p:nvPr/>
            </p:nvGrpSpPr>
            <p:grpSpPr bwMode="auto">
              <a:xfrm>
                <a:off x="168" y="2432"/>
                <a:ext cx="5424" cy="249"/>
                <a:chOff x="168" y="2432"/>
                <a:chExt cx="5424" cy="249"/>
              </a:xfrm>
            </p:grpSpPr>
            <p:sp>
              <p:nvSpPr>
                <p:cNvPr id="35" name="Rectangle 21"/>
                <p:cNvSpPr>
                  <a:spLocks noChangeArrowheads="1"/>
                </p:cNvSpPr>
                <p:nvPr/>
              </p:nvSpPr>
              <p:spPr bwMode="auto">
                <a:xfrm>
                  <a:off x="4236" y="2432"/>
                  <a:ext cx="1356" cy="249"/>
                </a:xfrm>
                <a:prstGeom prst="rect">
                  <a:avLst/>
                </a:prstGeom>
                <a:solidFill>
                  <a:srgbClr val="FFFF00"/>
                </a:solidFill>
                <a:ln w="9525">
                  <a:solidFill>
                    <a:schemeClr val="tx1"/>
                  </a:solidFill>
                  <a:miter lim="800000"/>
                  <a:headEnd/>
                  <a:tailEnd/>
                </a:ln>
                <a:effectLst/>
              </p:spPr>
              <p:txBody>
                <a:bodyPr anchor="ctr"/>
                <a:lstStyle/>
                <a:p>
                  <a:pPr algn="ctr">
                    <a:lnSpc>
                      <a:spcPct val="110000"/>
                    </a:lnSpc>
                    <a:spcBef>
                      <a:spcPct val="20000"/>
                    </a:spcBef>
                    <a:buClr>
                      <a:srgbClr val="FFCC00"/>
                    </a:buClr>
                    <a:buSzPct val="85000"/>
                    <a:buFont typeface="Wingdings" pitchFamily="2" charset="2"/>
                    <a:buNone/>
                  </a:pPr>
                  <a:r>
                    <a:rPr lang="zh-CN" altLang="en-US" sz="1800">
                      <a:latin typeface="微软雅黑" pitchFamily="34" charset="-122"/>
                      <a:ea typeface="微软雅黑" pitchFamily="34" charset="-122"/>
                    </a:rPr>
                    <a:t>未来产出</a:t>
                  </a:r>
                  <a:endParaRPr lang="en-US" altLang="zh-CN" sz="1800" dirty="0">
                    <a:latin typeface="微软雅黑" pitchFamily="34" charset="-122"/>
                    <a:ea typeface="微软雅黑" pitchFamily="34" charset="-122"/>
                  </a:endParaRPr>
                </a:p>
              </p:txBody>
            </p:sp>
            <p:sp>
              <p:nvSpPr>
                <p:cNvPr id="36" name="Rectangle 20"/>
                <p:cNvSpPr>
                  <a:spLocks noChangeArrowheads="1"/>
                </p:cNvSpPr>
                <p:nvPr/>
              </p:nvSpPr>
              <p:spPr bwMode="auto">
                <a:xfrm>
                  <a:off x="3558" y="2432"/>
                  <a:ext cx="678" cy="249"/>
                </a:xfrm>
                <a:prstGeom prst="rect">
                  <a:avLst/>
                </a:prstGeom>
                <a:solidFill>
                  <a:srgbClr val="FFFF00"/>
                </a:solidFill>
                <a:ln w="9525">
                  <a:solidFill>
                    <a:schemeClr val="tx1"/>
                  </a:solidFill>
                  <a:miter lim="800000"/>
                  <a:headEnd/>
                  <a:tailEnd/>
                </a:ln>
                <a:effectLst/>
              </p:spPr>
              <p:txBody>
                <a:bodyPr anchor="ctr"/>
                <a:lstStyle/>
                <a:p>
                  <a:pPr algn="ctr">
                    <a:lnSpc>
                      <a:spcPct val="110000"/>
                    </a:lnSpc>
                    <a:spcBef>
                      <a:spcPct val="20000"/>
                    </a:spcBef>
                    <a:buClr>
                      <a:srgbClr val="FFCC00"/>
                    </a:buClr>
                    <a:buSzPct val="85000"/>
                    <a:buFont typeface="Wingdings" pitchFamily="2" charset="2"/>
                    <a:buNone/>
                  </a:pPr>
                  <a:r>
                    <a:rPr lang="zh-CN" altLang="en-US" sz="1800">
                      <a:latin typeface="微软雅黑" pitchFamily="34" charset="-122"/>
                      <a:ea typeface="微软雅黑" pitchFamily="34" charset="-122"/>
                    </a:rPr>
                    <a:t>产出</a:t>
                  </a:r>
                  <a:endParaRPr lang="en-US" altLang="zh-CN" sz="1800" dirty="0">
                    <a:latin typeface="微软雅黑" pitchFamily="34" charset="-122"/>
                    <a:ea typeface="微软雅黑" pitchFamily="34" charset="-122"/>
                  </a:endParaRPr>
                </a:p>
              </p:txBody>
            </p:sp>
            <p:sp>
              <p:nvSpPr>
                <p:cNvPr id="37" name="Rectangle 18"/>
                <p:cNvSpPr>
                  <a:spLocks noChangeArrowheads="1"/>
                </p:cNvSpPr>
                <p:nvPr/>
              </p:nvSpPr>
              <p:spPr bwMode="auto">
                <a:xfrm>
                  <a:off x="2202" y="2432"/>
                  <a:ext cx="1356" cy="249"/>
                </a:xfrm>
                <a:prstGeom prst="rect">
                  <a:avLst/>
                </a:prstGeom>
                <a:solidFill>
                  <a:srgbClr val="FFFF00"/>
                </a:solidFill>
                <a:ln w="9525">
                  <a:solidFill>
                    <a:schemeClr val="tx1"/>
                  </a:solidFill>
                  <a:miter lim="800000"/>
                  <a:headEnd/>
                  <a:tailEnd/>
                </a:ln>
                <a:effectLst/>
              </p:spPr>
              <p:txBody>
                <a:bodyPr anchor="ctr"/>
                <a:lstStyle/>
                <a:p>
                  <a:pPr algn="ctr">
                    <a:lnSpc>
                      <a:spcPct val="110000"/>
                    </a:lnSpc>
                    <a:spcBef>
                      <a:spcPct val="20000"/>
                    </a:spcBef>
                    <a:buClr>
                      <a:srgbClr val="FFCC00"/>
                    </a:buClr>
                    <a:buSzPct val="85000"/>
                    <a:buFont typeface="Wingdings" pitchFamily="2" charset="2"/>
                    <a:buNone/>
                  </a:pPr>
                  <a:r>
                    <a:rPr lang="zh-CN" altLang="en-US" sz="1800">
                      <a:latin typeface="微软雅黑" pitchFamily="34" charset="-122"/>
                      <a:ea typeface="微软雅黑" pitchFamily="34" charset="-122"/>
                    </a:rPr>
                    <a:t>生产现场</a:t>
                  </a:r>
                  <a:endParaRPr lang="en-US" altLang="zh-CN" sz="1800" dirty="0">
                    <a:latin typeface="微软雅黑" pitchFamily="34" charset="-122"/>
                    <a:ea typeface="微软雅黑" pitchFamily="34" charset="-122"/>
                  </a:endParaRPr>
                </a:p>
              </p:txBody>
            </p:sp>
            <p:sp>
              <p:nvSpPr>
                <p:cNvPr id="38" name="Rectangle 17"/>
                <p:cNvSpPr>
                  <a:spLocks noChangeArrowheads="1"/>
                </p:cNvSpPr>
                <p:nvPr/>
              </p:nvSpPr>
              <p:spPr bwMode="auto">
                <a:xfrm>
                  <a:off x="1524" y="2432"/>
                  <a:ext cx="678" cy="249"/>
                </a:xfrm>
                <a:prstGeom prst="rect">
                  <a:avLst/>
                </a:prstGeom>
                <a:solidFill>
                  <a:srgbClr val="FFFF00"/>
                </a:solidFill>
                <a:ln w="9525">
                  <a:solidFill>
                    <a:schemeClr val="tx1"/>
                  </a:solidFill>
                  <a:miter lim="800000"/>
                  <a:headEnd/>
                  <a:tailEnd/>
                </a:ln>
                <a:effectLst/>
              </p:spPr>
              <p:txBody>
                <a:bodyPr anchor="ctr"/>
                <a:lstStyle/>
                <a:p>
                  <a:pPr algn="ctr">
                    <a:lnSpc>
                      <a:spcPct val="110000"/>
                    </a:lnSpc>
                    <a:spcBef>
                      <a:spcPct val="20000"/>
                    </a:spcBef>
                    <a:buClr>
                      <a:srgbClr val="FFCC00"/>
                    </a:buClr>
                    <a:buSzPct val="85000"/>
                    <a:buFont typeface="Wingdings" pitchFamily="2" charset="2"/>
                    <a:buNone/>
                  </a:pPr>
                  <a:r>
                    <a:rPr lang="zh-CN" altLang="en-US" sz="1800" dirty="0">
                      <a:latin typeface="微软雅黑" pitchFamily="34" charset="-122"/>
                      <a:ea typeface="微软雅黑" pitchFamily="34" charset="-122"/>
                    </a:rPr>
                    <a:t>投入</a:t>
                  </a:r>
                  <a:endParaRPr lang="en-US" altLang="zh-CN" sz="1800" dirty="0">
                    <a:latin typeface="微软雅黑" pitchFamily="34" charset="-122"/>
                    <a:ea typeface="微软雅黑" pitchFamily="34" charset="-122"/>
                  </a:endParaRPr>
                </a:p>
              </p:txBody>
            </p:sp>
            <p:sp>
              <p:nvSpPr>
                <p:cNvPr id="39" name="Rectangle 15"/>
                <p:cNvSpPr>
                  <a:spLocks noChangeArrowheads="1"/>
                </p:cNvSpPr>
                <p:nvPr/>
              </p:nvSpPr>
              <p:spPr bwMode="auto">
                <a:xfrm>
                  <a:off x="168" y="2432"/>
                  <a:ext cx="1356" cy="249"/>
                </a:xfrm>
                <a:prstGeom prst="rect">
                  <a:avLst/>
                </a:prstGeom>
                <a:solidFill>
                  <a:srgbClr val="FFFF00"/>
                </a:solidFill>
                <a:ln w="9525">
                  <a:solidFill>
                    <a:schemeClr val="tx1"/>
                  </a:solidFill>
                  <a:miter lim="800000"/>
                  <a:headEnd/>
                  <a:tailEnd/>
                </a:ln>
                <a:effectLst/>
              </p:spPr>
              <p:txBody>
                <a:bodyPr anchor="ctr"/>
                <a:lstStyle/>
                <a:p>
                  <a:pPr algn="ctr">
                    <a:lnSpc>
                      <a:spcPct val="110000"/>
                    </a:lnSpc>
                    <a:spcBef>
                      <a:spcPct val="20000"/>
                    </a:spcBef>
                    <a:buClr>
                      <a:srgbClr val="FFCC00"/>
                    </a:buClr>
                    <a:buSzPct val="85000"/>
                    <a:buFont typeface="Wingdings" pitchFamily="2" charset="2"/>
                    <a:buNone/>
                  </a:pPr>
                  <a:r>
                    <a:rPr lang="zh-CN" altLang="en-US" sz="1800">
                      <a:latin typeface="微软雅黑" pitchFamily="34" charset="-122"/>
                      <a:ea typeface="微软雅黑" pitchFamily="34" charset="-122"/>
                    </a:rPr>
                    <a:t>未来投入</a:t>
                  </a:r>
                  <a:endParaRPr lang="en-US" altLang="zh-CN" sz="1800" dirty="0">
                    <a:latin typeface="微软雅黑" pitchFamily="34" charset="-122"/>
                    <a:ea typeface="微软雅黑" pitchFamily="34" charset="-122"/>
                  </a:endParaRPr>
                </a:p>
              </p:txBody>
            </p:sp>
            <p:sp>
              <p:nvSpPr>
                <p:cNvPr id="40" name="Line 55"/>
                <p:cNvSpPr>
                  <a:spLocks noChangeShapeType="1"/>
                </p:cNvSpPr>
                <p:nvPr/>
              </p:nvSpPr>
              <p:spPr bwMode="auto">
                <a:xfrm>
                  <a:off x="168" y="2432"/>
                  <a:ext cx="5424" cy="0"/>
                </a:xfrm>
                <a:prstGeom prst="line">
                  <a:avLst/>
                </a:prstGeom>
                <a:noFill/>
                <a:ln w="9525" cap="sq">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41" name="Line 60"/>
                <p:cNvSpPr>
                  <a:spLocks noChangeShapeType="1"/>
                </p:cNvSpPr>
                <p:nvPr/>
              </p:nvSpPr>
              <p:spPr bwMode="auto">
                <a:xfrm>
                  <a:off x="168" y="2681"/>
                  <a:ext cx="5424" cy="0"/>
                </a:xfrm>
                <a:prstGeom prst="line">
                  <a:avLst/>
                </a:prstGeom>
                <a:noFill/>
                <a:ln w="9525" cap="sq">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42" name="Line 61"/>
                <p:cNvSpPr>
                  <a:spLocks noChangeShapeType="1"/>
                </p:cNvSpPr>
                <p:nvPr/>
              </p:nvSpPr>
              <p:spPr bwMode="auto">
                <a:xfrm>
                  <a:off x="168" y="2432"/>
                  <a:ext cx="0" cy="249"/>
                </a:xfrm>
                <a:prstGeom prst="line">
                  <a:avLst/>
                </a:prstGeom>
                <a:noFill/>
                <a:ln w="9525" cap="sq">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43" name="Line 63"/>
                <p:cNvSpPr>
                  <a:spLocks noChangeShapeType="1"/>
                </p:cNvSpPr>
                <p:nvPr/>
              </p:nvSpPr>
              <p:spPr bwMode="auto">
                <a:xfrm>
                  <a:off x="1524" y="2432"/>
                  <a:ext cx="0" cy="249"/>
                </a:xfrm>
                <a:prstGeom prst="line">
                  <a:avLst/>
                </a:prstGeom>
                <a:noFill/>
                <a:ln w="12700">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44" name="Line 64"/>
                <p:cNvSpPr>
                  <a:spLocks noChangeShapeType="1"/>
                </p:cNvSpPr>
                <p:nvPr/>
              </p:nvSpPr>
              <p:spPr bwMode="auto">
                <a:xfrm>
                  <a:off x="2202" y="2432"/>
                  <a:ext cx="0" cy="249"/>
                </a:xfrm>
                <a:prstGeom prst="line">
                  <a:avLst/>
                </a:prstGeom>
                <a:noFill/>
                <a:ln w="12700">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45" name="Line 66"/>
                <p:cNvSpPr>
                  <a:spLocks noChangeShapeType="1"/>
                </p:cNvSpPr>
                <p:nvPr/>
              </p:nvSpPr>
              <p:spPr bwMode="auto">
                <a:xfrm>
                  <a:off x="3558" y="2432"/>
                  <a:ext cx="0" cy="249"/>
                </a:xfrm>
                <a:prstGeom prst="line">
                  <a:avLst/>
                </a:prstGeom>
                <a:noFill/>
                <a:ln w="12700">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46" name="Line 67"/>
                <p:cNvSpPr>
                  <a:spLocks noChangeShapeType="1"/>
                </p:cNvSpPr>
                <p:nvPr/>
              </p:nvSpPr>
              <p:spPr bwMode="auto">
                <a:xfrm>
                  <a:off x="4236" y="2432"/>
                  <a:ext cx="0" cy="249"/>
                </a:xfrm>
                <a:prstGeom prst="line">
                  <a:avLst/>
                </a:prstGeom>
                <a:noFill/>
                <a:ln w="12700">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47" name="Line 69"/>
                <p:cNvSpPr>
                  <a:spLocks noChangeShapeType="1"/>
                </p:cNvSpPr>
                <p:nvPr/>
              </p:nvSpPr>
              <p:spPr bwMode="auto">
                <a:xfrm>
                  <a:off x="5592" y="2432"/>
                  <a:ext cx="0" cy="249"/>
                </a:xfrm>
                <a:prstGeom prst="line">
                  <a:avLst/>
                </a:prstGeom>
                <a:noFill/>
                <a:ln w="9525" cap="sq">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grpSp>
          <p:sp>
            <p:nvSpPr>
              <p:cNvPr id="20" name="Line 113"/>
              <p:cNvSpPr>
                <a:spLocks noChangeShapeType="1"/>
              </p:cNvSpPr>
              <p:nvPr/>
            </p:nvSpPr>
            <p:spPr bwMode="auto">
              <a:xfrm>
                <a:off x="2200" y="2432"/>
                <a:ext cx="0" cy="590"/>
              </a:xfrm>
              <a:prstGeom prst="line">
                <a:avLst/>
              </a:prstGeom>
              <a:noFill/>
              <a:ln w="9525">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21" name="Line 114"/>
              <p:cNvSpPr>
                <a:spLocks noChangeShapeType="1"/>
              </p:cNvSpPr>
              <p:nvPr/>
            </p:nvSpPr>
            <p:spPr bwMode="auto">
              <a:xfrm>
                <a:off x="3560" y="2432"/>
                <a:ext cx="0" cy="590"/>
              </a:xfrm>
              <a:prstGeom prst="line">
                <a:avLst/>
              </a:prstGeom>
              <a:noFill/>
              <a:ln w="9525">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22" name="Line 115"/>
              <p:cNvSpPr>
                <a:spLocks noChangeShapeType="1"/>
              </p:cNvSpPr>
              <p:nvPr/>
            </p:nvSpPr>
            <p:spPr bwMode="auto">
              <a:xfrm>
                <a:off x="1519" y="2432"/>
                <a:ext cx="0" cy="907"/>
              </a:xfrm>
              <a:prstGeom prst="line">
                <a:avLst/>
              </a:prstGeom>
              <a:noFill/>
              <a:ln w="9525">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23" name="Line 116"/>
              <p:cNvSpPr>
                <a:spLocks noChangeShapeType="1"/>
              </p:cNvSpPr>
              <p:nvPr/>
            </p:nvSpPr>
            <p:spPr bwMode="auto">
              <a:xfrm>
                <a:off x="4241" y="2432"/>
                <a:ext cx="0" cy="907"/>
              </a:xfrm>
              <a:prstGeom prst="line">
                <a:avLst/>
              </a:prstGeom>
              <a:noFill/>
              <a:ln w="9525">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24" name="Line 117"/>
              <p:cNvSpPr>
                <a:spLocks noChangeShapeType="1"/>
              </p:cNvSpPr>
              <p:nvPr/>
            </p:nvSpPr>
            <p:spPr bwMode="auto">
              <a:xfrm>
                <a:off x="158" y="2432"/>
                <a:ext cx="0" cy="1316"/>
              </a:xfrm>
              <a:prstGeom prst="line">
                <a:avLst/>
              </a:prstGeom>
              <a:noFill/>
              <a:ln w="9525">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25" name="Line 118"/>
              <p:cNvSpPr>
                <a:spLocks noChangeShapeType="1"/>
              </p:cNvSpPr>
              <p:nvPr/>
            </p:nvSpPr>
            <p:spPr bwMode="auto">
              <a:xfrm>
                <a:off x="5602" y="2432"/>
                <a:ext cx="0" cy="1316"/>
              </a:xfrm>
              <a:prstGeom prst="line">
                <a:avLst/>
              </a:prstGeom>
              <a:noFill/>
              <a:ln w="9525">
                <a:solidFill>
                  <a:schemeClr val="tx1"/>
                </a:solidFill>
                <a:round/>
                <a:headEnd/>
                <a:tailEnd/>
              </a:ln>
              <a:effectLst/>
            </p:spPr>
            <p:txBody>
              <a:bodyPr anchor="ctr"/>
              <a:lstStyle/>
              <a:p>
                <a:endParaRPr lang="zh-CN" altLang="en-US">
                  <a:latin typeface="微软雅黑" pitchFamily="34" charset="-122"/>
                  <a:ea typeface="微软雅黑" pitchFamily="34" charset="-122"/>
                </a:endParaRPr>
              </a:p>
            </p:txBody>
          </p:sp>
          <p:sp>
            <p:nvSpPr>
              <p:cNvPr id="26" name="Text Box 119"/>
              <p:cNvSpPr txBox="1">
                <a:spLocks noChangeArrowheads="1"/>
              </p:cNvSpPr>
              <p:nvPr/>
            </p:nvSpPr>
            <p:spPr bwMode="auto">
              <a:xfrm>
                <a:off x="2535" y="2818"/>
                <a:ext cx="742" cy="223"/>
              </a:xfrm>
              <a:prstGeom prst="rect">
                <a:avLst/>
              </a:prstGeom>
              <a:noFill/>
              <a:ln w="9525">
                <a:noFill/>
                <a:miter lim="800000"/>
                <a:headEnd/>
                <a:tailEnd/>
              </a:ln>
              <a:effectLst/>
            </p:spPr>
            <p:txBody>
              <a:bodyPr anchor="ctr">
                <a:spAutoFit/>
              </a:bodyPr>
              <a:lstStyle/>
              <a:p>
                <a:r>
                  <a:rPr lang="zh-CN" altLang="en-US" sz="1800">
                    <a:latin typeface="微软雅黑" pitchFamily="34" charset="-122"/>
                    <a:ea typeface="微软雅黑" pitchFamily="34" charset="-122"/>
                  </a:rPr>
                  <a:t>作业管理</a:t>
                </a:r>
                <a:endParaRPr lang="en-US" altLang="zh-CN" sz="1800" dirty="0">
                  <a:latin typeface="微软雅黑" pitchFamily="34" charset="-122"/>
                  <a:ea typeface="微软雅黑" pitchFamily="34" charset="-122"/>
                </a:endParaRPr>
              </a:p>
            </p:txBody>
          </p:sp>
          <p:sp>
            <p:nvSpPr>
              <p:cNvPr id="27" name="Text Box 120"/>
              <p:cNvSpPr txBox="1">
                <a:spLocks noChangeArrowheads="1"/>
              </p:cNvSpPr>
              <p:nvPr/>
            </p:nvSpPr>
            <p:spPr bwMode="auto">
              <a:xfrm>
                <a:off x="2535" y="3136"/>
                <a:ext cx="742" cy="223"/>
              </a:xfrm>
              <a:prstGeom prst="rect">
                <a:avLst/>
              </a:prstGeom>
              <a:noFill/>
              <a:ln w="9525">
                <a:noFill/>
                <a:miter lim="800000"/>
                <a:headEnd/>
                <a:tailEnd/>
              </a:ln>
              <a:effectLst/>
            </p:spPr>
            <p:txBody>
              <a:bodyPr anchor="ctr">
                <a:spAutoFit/>
              </a:bodyPr>
              <a:lstStyle/>
              <a:p>
                <a:r>
                  <a:rPr lang="zh-CN" altLang="en-US" sz="1800" dirty="0">
                    <a:latin typeface="微软雅黑" pitchFamily="34" charset="-122"/>
                    <a:ea typeface="微软雅黑" pitchFamily="34" charset="-122"/>
                  </a:rPr>
                  <a:t>经营管理</a:t>
                </a:r>
                <a:endParaRPr lang="en-US" altLang="zh-CN" sz="1800" dirty="0">
                  <a:latin typeface="微软雅黑" pitchFamily="34" charset="-122"/>
                  <a:ea typeface="微软雅黑" pitchFamily="34" charset="-122"/>
                </a:endParaRPr>
              </a:p>
            </p:txBody>
          </p:sp>
          <p:sp>
            <p:nvSpPr>
              <p:cNvPr id="28" name="Text Box 121"/>
              <p:cNvSpPr txBox="1">
                <a:spLocks noChangeArrowheads="1"/>
              </p:cNvSpPr>
              <p:nvPr/>
            </p:nvSpPr>
            <p:spPr bwMode="auto">
              <a:xfrm>
                <a:off x="2535" y="3451"/>
                <a:ext cx="742" cy="224"/>
              </a:xfrm>
              <a:prstGeom prst="rect">
                <a:avLst/>
              </a:prstGeom>
              <a:noFill/>
              <a:ln w="9525">
                <a:noFill/>
                <a:miter lim="800000"/>
                <a:headEnd/>
                <a:tailEnd/>
              </a:ln>
              <a:effectLst/>
            </p:spPr>
            <p:txBody>
              <a:bodyPr anchor="ctr">
                <a:spAutoFit/>
              </a:bodyPr>
              <a:lstStyle/>
              <a:p>
                <a:r>
                  <a:rPr lang="zh-CN" altLang="en-US" sz="1800" dirty="0">
                    <a:latin typeface="微软雅黑" pitchFamily="34" charset="-122"/>
                    <a:ea typeface="微软雅黑" pitchFamily="34" charset="-122"/>
                  </a:rPr>
                  <a:t>战略管理</a:t>
                </a:r>
                <a:endParaRPr lang="en-US" altLang="zh-CN" sz="1800" dirty="0">
                  <a:latin typeface="微软雅黑" pitchFamily="34" charset="-122"/>
                  <a:ea typeface="微软雅黑" pitchFamily="34" charset="-122"/>
                </a:endParaRPr>
              </a:p>
            </p:txBody>
          </p:sp>
          <p:sp>
            <p:nvSpPr>
              <p:cNvPr id="29" name="Line 122"/>
              <p:cNvSpPr>
                <a:spLocks noChangeShapeType="1"/>
              </p:cNvSpPr>
              <p:nvPr/>
            </p:nvSpPr>
            <p:spPr bwMode="auto">
              <a:xfrm flipH="1">
                <a:off x="2200" y="2931"/>
                <a:ext cx="317" cy="0"/>
              </a:xfrm>
              <a:prstGeom prst="line">
                <a:avLst/>
              </a:prstGeom>
              <a:noFill/>
              <a:ln w="9525">
                <a:solidFill>
                  <a:schemeClr val="tx1"/>
                </a:solidFill>
                <a:round/>
                <a:headEnd/>
                <a:tailEnd type="triangle" w="med" len="med"/>
              </a:ln>
              <a:effectLst/>
            </p:spPr>
            <p:txBody>
              <a:bodyPr anchor="ctr"/>
              <a:lstStyle/>
              <a:p>
                <a:endParaRPr lang="zh-CN" altLang="en-US">
                  <a:latin typeface="微软雅黑" pitchFamily="34" charset="-122"/>
                  <a:ea typeface="微软雅黑" pitchFamily="34" charset="-122"/>
                </a:endParaRPr>
              </a:p>
            </p:txBody>
          </p:sp>
          <p:sp>
            <p:nvSpPr>
              <p:cNvPr id="30" name="Line 123"/>
              <p:cNvSpPr>
                <a:spLocks noChangeShapeType="1"/>
              </p:cNvSpPr>
              <p:nvPr/>
            </p:nvSpPr>
            <p:spPr bwMode="auto">
              <a:xfrm>
                <a:off x="3198" y="2931"/>
                <a:ext cx="362" cy="0"/>
              </a:xfrm>
              <a:prstGeom prst="line">
                <a:avLst/>
              </a:prstGeom>
              <a:noFill/>
              <a:ln w="9525">
                <a:solidFill>
                  <a:schemeClr val="tx1"/>
                </a:solidFill>
                <a:round/>
                <a:headEnd/>
                <a:tailEnd type="triangle" w="med" len="med"/>
              </a:ln>
              <a:effectLst/>
            </p:spPr>
            <p:txBody>
              <a:bodyPr anchor="ctr"/>
              <a:lstStyle/>
              <a:p>
                <a:endParaRPr lang="zh-CN" altLang="en-US">
                  <a:latin typeface="微软雅黑" pitchFamily="34" charset="-122"/>
                  <a:ea typeface="微软雅黑" pitchFamily="34" charset="-122"/>
                </a:endParaRPr>
              </a:p>
            </p:txBody>
          </p:sp>
          <p:sp>
            <p:nvSpPr>
              <p:cNvPr id="31" name="Line 124"/>
              <p:cNvSpPr>
                <a:spLocks noChangeShapeType="1"/>
              </p:cNvSpPr>
              <p:nvPr/>
            </p:nvSpPr>
            <p:spPr bwMode="auto">
              <a:xfrm flipH="1">
                <a:off x="1519" y="3249"/>
                <a:ext cx="998" cy="0"/>
              </a:xfrm>
              <a:prstGeom prst="line">
                <a:avLst/>
              </a:prstGeom>
              <a:noFill/>
              <a:ln w="9525">
                <a:solidFill>
                  <a:schemeClr val="tx1"/>
                </a:solidFill>
                <a:round/>
                <a:headEnd/>
                <a:tailEnd type="triangle" w="med" len="med"/>
              </a:ln>
              <a:effectLst/>
            </p:spPr>
            <p:txBody>
              <a:bodyPr anchor="ctr"/>
              <a:lstStyle/>
              <a:p>
                <a:endParaRPr lang="zh-CN" altLang="en-US">
                  <a:latin typeface="微软雅黑" pitchFamily="34" charset="-122"/>
                  <a:ea typeface="微软雅黑" pitchFamily="34" charset="-122"/>
                </a:endParaRPr>
              </a:p>
            </p:txBody>
          </p:sp>
          <p:sp>
            <p:nvSpPr>
              <p:cNvPr id="32" name="Line 125"/>
              <p:cNvSpPr>
                <a:spLocks noChangeShapeType="1"/>
              </p:cNvSpPr>
              <p:nvPr/>
            </p:nvSpPr>
            <p:spPr bwMode="auto">
              <a:xfrm>
                <a:off x="3198" y="3249"/>
                <a:ext cx="1043" cy="0"/>
              </a:xfrm>
              <a:prstGeom prst="line">
                <a:avLst/>
              </a:prstGeom>
              <a:noFill/>
              <a:ln w="9525">
                <a:solidFill>
                  <a:schemeClr val="tx1"/>
                </a:solidFill>
                <a:round/>
                <a:headEnd/>
                <a:tailEnd type="triangle" w="med" len="med"/>
              </a:ln>
              <a:effectLst/>
            </p:spPr>
            <p:txBody>
              <a:bodyPr anchor="ctr"/>
              <a:lstStyle/>
              <a:p>
                <a:endParaRPr lang="zh-CN" altLang="en-US">
                  <a:latin typeface="微软雅黑" pitchFamily="34" charset="-122"/>
                  <a:ea typeface="微软雅黑" pitchFamily="34" charset="-122"/>
                </a:endParaRPr>
              </a:p>
            </p:txBody>
          </p:sp>
          <p:sp>
            <p:nvSpPr>
              <p:cNvPr id="33" name="Line 126"/>
              <p:cNvSpPr>
                <a:spLocks noChangeShapeType="1"/>
              </p:cNvSpPr>
              <p:nvPr/>
            </p:nvSpPr>
            <p:spPr bwMode="auto">
              <a:xfrm flipH="1">
                <a:off x="158" y="3566"/>
                <a:ext cx="2404" cy="0"/>
              </a:xfrm>
              <a:prstGeom prst="line">
                <a:avLst/>
              </a:prstGeom>
              <a:noFill/>
              <a:ln w="9525">
                <a:solidFill>
                  <a:schemeClr val="tx1"/>
                </a:solidFill>
                <a:round/>
                <a:headEnd/>
                <a:tailEnd type="triangle" w="med" len="med"/>
              </a:ln>
              <a:effectLst/>
            </p:spPr>
            <p:txBody>
              <a:bodyPr anchor="ctr"/>
              <a:lstStyle/>
              <a:p>
                <a:endParaRPr lang="zh-CN" altLang="en-US">
                  <a:latin typeface="微软雅黑" pitchFamily="34" charset="-122"/>
                  <a:ea typeface="微软雅黑" pitchFamily="34" charset="-122"/>
                </a:endParaRPr>
              </a:p>
            </p:txBody>
          </p:sp>
          <p:sp>
            <p:nvSpPr>
              <p:cNvPr id="34" name="Line 127"/>
              <p:cNvSpPr>
                <a:spLocks noChangeShapeType="1"/>
              </p:cNvSpPr>
              <p:nvPr/>
            </p:nvSpPr>
            <p:spPr bwMode="auto">
              <a:xfrm>
                <a:off x="3198" y="3566"/>
                <a:ext cx="2404" cy="0"/>
              </a:xfrm>
              <a:prstGeom prst="line">
                <a:avLst/>
              </a:prstGeom>
              <a:noFill/>
              <a:ln w="9525">
                <a:solidFill>
                  <a:schemeClr val="tx1"/>
                </a:solidFill>
                <a:round/>
                <a:headEnd/>
                <a:tailEnd type="triangle" w="med" len="med"/>
              </a:ln>
              <a:effectLst/>
            </p:spPr>
            <p:txBody>
              <a:bodyPr anchor="ctr"/>
              <a:lstStyle/>
              <a:p>
                <a:endParaRPr lang="zh-CN" altLang="en-US">
                  <a:latin typeface="微软雅黑" pitchFamily="34" charset="-122"/>
                  <a:ea typeface="微软雅黑" pitchFamily="34" charset="-122"/>
                </a:endParaRPr>
              </a:p>
            </p:txBody>
          </p:sp>
        </p:grpSp>
        <p:sp>
          <p:nvSpPr>
            <p:cNvPr id="18" name="Text Box 138"/>
            <p:cNvSpPr txBox="1">
              <a:spLocks noChangeArrowheads="1"/>
            </p:cNvSpPr>
            <p:nvPr/>
          </p:nvSpPr>
          <p:spPr bwMode="auto">
            <a:xfrm>
              <a:off x="4377" y="3339"/>
              <a:ext cx="975" cy="252"/>
            </a:xfrm>
            <a:prstGeom prst="rect">
              <a:avLst/>
            </a:prstGeom>
            <a:noFill/>
            <a:ln w="9525">
              <a:noFill/>
              <a:miter lim="800000"/>
              <a:headEnd/>
              <a:tailEnd/>
            </a:ln>
            <a:effectLst/>
          </p:spPr>
          <p:txBody>
            <a:bodyPr wrap="none">
              <a:spAutoFit/>
            </a:bodyPr>
            <a:lstStyle/>
            <a:p>
              <a:r>
                <a:rPr lang="zh-CN" altLang="en-US" sz="2000">
                  <a:latin typeface="微软雅黑" pitchFamily="34" charset="-122"/>
                  <a:ea typeface="微软雅黑" pitchFamily="34" charset="-122"/>
                </a:rPr>
                <a:t>资源和能力  </a:t>
              </a:r>
            </a:p>
          </p:txBody>
        </p:sp>
      </p:grpSp>
      <p:sp>
        <p:nvSpPr>
          <p:cNvPr id="49"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8</a:t>
            </a:fld>
            <a:endParaRPr lang="zh-CN" altLang="en-US" dirty="0">
              <a:latin typeface="微软雅黑" pitchFamily="34" charset="-122"/>
              <a:ea typeface="微软雅黑" pitchFamily="34" charset="-122"/>
            </a:endParaRPr>
          </a:p>
        </p:txBody>
      </p:sp>
      <p:sp>
        <p:nvSpPr>
          <p:cNvPr id="50" name="TextBox 49"/>
          <p:cNvSpPr txBox="1"/>
          <p:nvPr/>
        </p:nvSpPr>
        <p:spPr>
          <a:xfrm>
            <a:off x="200472" y="1052736"/>
            <a:ext cx="6032421" cy="461665"/>
          </a:xfrm>
          <a:prstGeom prst="rect">
            <a:avLst/>
          </a:prstGeom>
          <a:noFill/>
        </p:spPr>
        <p:txBody>
          <a:bodyPr wrap="none" rtlCol="0">
            <a:spAutoFit/>
          </a:bodyPr>
          <a:lstStyle/>
          <a:p>
            <a:r>
              <a:rPr lang="zh-CN" altLang="en-US" sz="2400" kern="0" dirty="0" smtClean="0">
                <a:latin typeface="微软雅黑" pitchFamily="34" charset="-122"/>
                <a:ea typeface="微软雅黑" pitchFamily="34" charset="-122"/>
              </a:rPr>
              <a:t>企业管理的三个层次（战略、经营、作业）</a:t>
            </a:r>
          </a:p>
        </p:txBody>
      </p:sp>
    </p:spTree>
    <p:extLst>
      <p:ext uri="{BB962C8B-B14F-4D97-AF65-F5344CB8AC3E}">
        <p14:creationId xmlns:p14="http://schemas.microsoft.com/office/powerpoint/2010/main" xmlns="" val="1520264789"/>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80</a:t>
            </a:fld>
            <a:endParaRPr lang="zh-CN" altLang="en-US">
              <a:solidFill>
                <a:prstClr val="black">
                  <a:tint val="75000"/>
                </a:prstClr>
              </a:solidFill>
            </a:endParaRPr>
          </a:p>
        </p:txBody>
      </p:sp>
      <p:sp>
        <p:nvSpPr>
          <p:cNvPr id="5" name="TextBox 4"/>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、内部分析</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核心能力的两面性</a:t>
            </a:r>
            <a:endParaRPr lang="zh-CN" altLang="en-US" sz="2000" dirty="0">
              <a:latin typeface="微软雅黑" pitchFamily="34" charset="-122"/>
              <a:ea typeface="微软雅黑" pitchFamily="34" charset="-122"/>
            </a:endParaRPr>
          </a:p>
        </p:txBody>
      </p:sp>
      <p:sp>
        <p:nvSpPr>
          <p:cNvPr id="19" name="Text Box 3"/>
          <p:cNvSpPr txBox="1">
            <a:spLocks noChangeArrowheads="1"/>
          </p:cNvSpPr>
          <p:nvPr/>
        </p:nvSpPr>
        <p:spPr bwMode="auto">
          <a:xfrm>
            <a:off x="5562600" y="1219200"/>
            <a:ext cx="3048000" cy="882650"/>
          </a:xfrm>
          <a:prstGeom prst="rect">
            <a:avLst/>
          </a:prstGeom>
          <a:noFill/>
          <a:ln w="12700">
            <a:solidFill>
              <a:srgbClr val="006600"/>
            </a:solidFill>
            <a:miter lim="800000"/>
            <a:headEnd/>
            <a:tailEnd/>
          </a:ln>
          <a:effectLst/>
        </p:spPr>
        <p:txBody>
          <a:bodyPr>
            <a:spAutoFit/>
          </a:bodyPr>
          <a:lstStyle/>
          <a:p>
            <a:pPr eaLnBrk="0" hangingPunct="0">
              <a:spcBef>
                <a:spcPct val="50000"/>
              </a:spcBef>
              <a:buSzPct val="43000"/>
              <a:buFont typeface="Monotype Sorts" pitchFamily="2" charset="2"/>
              <a:buNone/>
            </a:pPr>
            <a:r>
              <a:rPr lang="zh-CN" altLang="en-US" sz="2400">
                <a:solidFill>
                  <a:srgbClr val="006600"/>
                </a:solidFill>
                <a:latin typeface="Arial" pitchFamily="34" charset="0"/>
                <a:ea typeface="宋体" pitchFamily="2" charset="-122"/>
              </a:rPr>
              <a:t>高度可持续性</a:t>
            </a:r>
          </a:p>
          <a:p>
            <a:pPr eaLnBrk="0" hangingPunct="0">
              <a:spcBef>
                <a:spcPct val="50000"/>
              </a:spcBef>
              <a:buSzPct val="43000"/>
              <a:buFont typeface="Monotype Sorts" pitchFamily="2" charset="2"/>
              <a:buNone/>
            </a:pPr>
            <a:r>
              <a:rPr lang="zh-CN" altLang="en-US" sz="1800">
                <a:latin typeface="Arial" pitchFamily="34" charset="0"/>
                <a:ea typeface="宋体" pitchFamily="2" charset="-122"/>
              </a:rPr>
              <a:t>(竞争对手难以模仿)</a:t>
            </a:r>
          </a:p>
        </p:txBody>
      </p:sp>
      <p:sp>
        <p:nvSpPr>
          <p:cNvPr id="20" name="Text Box 4"/>
          <p:cNvSpPr txBox="1">
            <a:spLocks noChangeArrowheads="1"/>
          </p:cNvSpPr>
          <p:nvPr/>
        </p:nvSpPr>
        <p:spPr bwMode="auto">
          <a:xfrm>
            <a:off x="5486400" y="5105400"/>
            <a:ext cx="2971800" cy="1157288"/>
          </a:xfrm>
          <a:prstGeom prst="rect">
            <a:avLst/>
          </a:prstGeom>
          <a:noFill/>
          <a:ln w="12700">
            <a:solidFill>
              <a:srgbClr val="006600"/>
            </a:solidFill>
            <a:miter lim="800000"/>
            <a:headEnd/>
            <a:tailEnd/>
          </a:ln>
          <a:effectLst/>
        </p:spPr>
        <p:txBody>
          <a:bodyPr>
            <a:spAutoFit/>
          </a:bodyPr>
          <a:lstStyle/>
          <a:p>
            <a:pPr eaLnBrk="0" hangingPunct="0">
              <a:spcBef>
                <a:spcPct val="50000"/>
              </a:spcBef>
              <a:buSzPct val="43000"/>
              <a:buFont typeface="Monotype Sorts" pitchFamily="2" charset="2"/>
              <a:buNone/>
            </a:pPr>
            <a:r>
              <a:rPr lang="zh-CN" altLang="en-US" sz="2400">
                <a:solidFill>
                  <a:srgbClr val="006600"/>
                </a:solidFill>
                <a:latin typeface="Arial" pitchFamily="34" charset="0"/>
                <a:ea typeface="宋体" pitchFamily="2" charset="-122"/>
              </a:rPr>
              <a:t>低转移性</a:t>
            </a:r>
          </a:p>
          <a:p>
            <a:pPr eaLnBrk="0" hangingPunct="0">
              <a:spcBef>
                <a:spcPct val="50000"/>
              </a:spcBef>
              <a:buSzPct val="43000"/>
              <a:buFont typeface="Monotype Sorts" pitchFamily="2" charset="2"/>
              <a:buNone/>
            </a:pPr>
            <a:r>
              <a:rPr lang="zh-CN" altLang="en-US" sz="1800">
                <a:latin typeface="Arial" pitchFamily="34" charset="0"/>
                <a:ea typeface="宋体" pitchFamily="2" charset="-122"/>
              </a:rPr>
              <a:t>(公司本身很难在新的环境下复制自己)</a:t>
            </a:r>
          </a:p>
        </p:txBody>
      </p:sp>
      <p:sp>
        <p:nvSpPr>
          <p:cNvPr id="21" name="Rectangle 5"/>
          <p:cNvSpPr>
            <a:spLocks noChangeArrowheads="1"/>
          </p:cNvSpPr>
          <p:nvPr/>
        </p:nvSpPr>
        <p:spPr bwMode="auto">
          <a:xfrm>
            <a:off x="5486400" y="1841500"/>
            <a:ext cx="184150" cy="366713"/>
          </a:xfrm>
          <a:prstGeom prst="rect">
            <a:avLst/>
          </a:prstGeom>
          <a:noFill/>
          <a:ln w="12700">
            <a:noFill/>
            <a:miter lim="800000"/>
            <a:headEnd/>
            <a:tailEnd/>
          </a:ln>
          <a:effectLst/>
        </p:spPr>
        <p:txBody>
          <a:bodyPr wrap="none">
            <a:spAutoFit/>
          </a:bodyPr>
          <a:lstStyle/>
          <a:p>
            <a:pPr eaLnBrk="0" hangingPunct="0">
              <a:spcBef>
                <a:spcPct val="50000"/>
              </a:spcBef>
              <a:buSzPct val="43000"/>
              <a:buFont typeface="Monotype Sorts" pitchFamily="2" charset="2"/>
              <a:buNone/>
            </a:pPr>
            <a:endParaRPr lang="zh-CN" altLang="en-US" sz="1800">
              <a:ea typeface="宋体" pitchFamily="2" charset="-122"/>
            </a:endParaRPr>
          </a:p>
        </p:txBody>
      </p:sp>
      <p:sp>
        <p:nvSpPr>
          <p:cNvPr id="22" name="AutoShape 6"/>
          <p:cNvSpPr>
            <a:spLocks noChangeArrowheads="1"/>
          </p:cNvSpPr>
          <p:nvPr/>
        </p:nvSpPr>
        <p:spPr bwMode="auto">
          <a:xfrm rot="20497882">
            <a:off x="3429000" y="2057400"/>
            <a:ext cx="2127250" cy="762000"/>
          </a:xfrm>
          <a:prstGeom prst="rightArrow">
            <a:avLst>
              <a:gd name="adj1" fmla="val 50000"/>
              <a:gd name="adj2" fmla="val 69792"/>
            </a:avLst>
          </a:prstGeom>
          <a:solidFill>
            <a:srgbClr val="006600"/>
          </a:solidFill>
          <a:ln w="12700">
            <a:noFill/>
            <a:miter lim="800000"/>
            <a:headEnd/>
            <a:tailEnd/>
          </a:ln>
          <a:effectLst/>
        </p:spPr>
        <p:txBody>
          <a:bodyPr wrap="none" anchor="ctr"/>
          <a:lstStyle/>
          <a:p>
            <a:pPr algn="ctr" eaLnBrk="0" hangingPunct="0">
              <a:spcBef>
                <a:spcPct val="20000"/>
              </a:spcBef>
              <a:buSzPct val="43000"/>
              <a:buFont typeface="Monotype Sorts" pitchFamily="2" charset="2"/>
              <a:buNone/>
            </a:pPr>
            <a:endParaRPr lang="zh-CN" altLang="en-US" sz="1800">
              <a:solidFill>
                <a:srgbClr val="006600"/>
              </a:solidFill>
              <a:ea typeface="宋体" pitchFamily="2" charset="-122"/>
            </a:endParaRPr>
          </a:p>
        </p:txBody>
      </p:sp>
      <p:sp>
        <p:nvSpPr>
          <p:cNvPr id="23" name="AutoShape 7"/>
          <p:cNvSpPr>
            <a:spLocks noChangeArrowheads="1"/>
          </p:cNvSpPr>
          <p:nvPr/>
        </p:nvSpPr>
        <p:spPr bwMode="auto">
          <a:xfrm rot="1502637">
            <a:off x="3276600" y="4508500"/>
            <a:ext cx="2209800" cy="762000"/>
          </a:xfrm>
          <a:prstGeom prst="rightArrow">
            <a:avLst>
              <a:gd name="adj1" fmla="val 50000"/>
              <a:gd name="adj2" fmla="val 72500"/>
            </a:avLst>
          </a:prstGeom>
          <a:solidFill>
            <a:srgbClr val="006600"/>
          </a:solidFill>
          <a:ln w="12700">
            <a:noFill/>
            <a:miter lim="800000"/>
            <a:headEnd/>
            <a:tailEnd/>
          </a:ln>
          <a:effectLst/>
        </p:spPr>
        <p:txBody>
          <a:bodyPr wrap="none" anchor="ctr"/>
          <a:lstStyle/>
          <a:p>
            <a:pPr algn="ctr" eaLnBrk="0" hangingPunct="0">
              <a:spcBef>
                <a:spcPct val="20000"/>
              </a:spcBef>
              <a:buSzPct val="43000"/>
              <a:buFont typeface="Monotype Sorts" pitchFamily="2" charset="2"/>
              <a:buNone/>
            </a:pPr>
            <a:endParaRPr lang="zh-CN" altLang="en-US" sz="1800">
              <a:solidFill>
                <a:srgbClr val="006600"/>
              </a:solidFill>
              <a:ea typeface="宋体" pitchFamily="2" charset="-122"/>
            </a:endParaRPr>
          </a:p>
        </p:txBody>
      </p:sp>
      <p:grpSp>
        <p:nvGrpSpPr>
          <p:cNvPr id="24" name="Group 8"/>
          <p:cNvGrpSpPr>
            <a:grpSpLocks/>
          </p:cNvGrpSpPr>
          <p:nvPr/>
        </p:nvGrpSpPr>
        <p:grpSpPr bwMode="auto">
          <a:xfrm>
            <a:off x="7162800" y="2362200"/>
            <a:ext cx="1371600" cy="2667000"/>
            <a:chOff x="4080" y="1536"/>
            <a:chExt cx="864" cy="1680"/>
          </a:xfrm>
        </p:grpSpPr>
        <p:sp>
          <p:nvSpPr>
            <p:cNvPr id="25" name="AutoShape 9"/>
            <p:cNvSpPr>
              <a:spLocks noChangeArrowheads="1"/>
            </p:cNvSpPr>
            <p:nvPr/>
          </p:nvSpPr>
          <p:spPr bwMode="auto">
            <a:xfrm>
              <a:off x="4224" y="1536"/>
              <a:ext cx="576" cy="1680"/>
            </a:xfrm>
            <a:prstGeom prst="upDownArrow">
              <a:avLst>
                <a:gd name="adj1" fmla="val 33333"/>
                <a:gd name="adj2" fmla="val 58374"/>
              </a:avLst>
            </a:prstGeom>
            <a:solidFill>
              <a:srgbClr val="000000"/>
            </a:solidFill>
            <a:ln w="12700">
              <a:noFill/>
              <a:miter lim="800000"/>
              <a:headEnd/>
              <a:tailEnd/>
            </a:ln>
            <a:effectLst/>
          </p:spPr>
          <p:txBody>
            <a:bodyPr wrap="none" anchor="ctr"/>
            <a:lstStyle/>
            <a:p>
              <a:pPr marL="0" marR="0" lvl="0" indent="0" algn="ctr" defTabSz="914400" eaLnBrk="0" fontAlgn="auto" latinLnBrk="0" hangingPunct="0">
                <a:lnSpc>
                  <a:spcPct val="100000"/>
                </a:lnSpc>
                <a:spcBef>
                  <a:spcPct val="20000"/>
                </a:spcBef>
                <a:spcAft>
                  <a:spcPts val="0"/>
                </a:spcAft>
                <a:buClrTx/>
                <a:buSzPct val="43000"/>
                <a:buFont typeface="Monotype Sorts" pitchFamily="2" charset="2"/>
                <a:buChar char="l"/>
                <a:tabLst/>
                <a:defRPr/>
              </a:pPr>
              <a:endParaRPr kumimoji="0" lang="zh-CN" altLang="en-US" sz="1800" b="0" i="0" u="none" strike="noStrike" kern="0" cap="none" spc="0" normalizeH="0" baseline="0" noProof="0" smtClean="0">
                <a:ln>
                  <a:noFill/>
                </a:ln>
                <a:solidFill>
                  <a:srgbClr val="003300"/>
                </a:solidFill>
                <a:effectLst/>
                <a:uLnTx/>
                <a:uFillTx/>
                <a:ea typeface="宋体" pitchFamily="2" charset="-122"/>
              </a:endParaRPr>
            </a:p>
          </p:txBody>
        </p:sp>
        <p:sp>
          <p:nvSpPr>
            <p:cNvPr id="26" name="Oval 10"/>
            <p:cNvSpPr>
              <a:spLocks noChangeArrowheads="1"/>
            </p:cNvSpPr>
            <p:nvPr/>
          </p:nvSpPr>
          <p:spPr bwMode="auto">
            <a:xfrm>
              <a:off x="4080" y="1968"/>
              <a:ext cx="864" cy="864"/>
            </a:xfrm>
            <a:prstGeom prst="ellipse">
              <a:avLst/>
            </a:prstGeom>
            <a:solidFill>
              <a:srgbClr val="FFFFFF"/>
            </a:solidFill>
            <a:ln w="12700">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AutoShape 11"/>
            <p:cNvSpPr>
              <a:spLocks noChangeArrowheads="1"/>
            </p:cNvSpPr>
            <p:nvPr/>
          </p:nvSpPr>
          <p:spPr bwMode="auto">
            <a:xfrm rot="-5400000">
              <a:off x="4080" y="1968"/>
              <a:ext cx="864" cy="864"/>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3300"/>
            </a:solid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28" name="Text Box 12"/>
          <p:cNvSpPr txBox="1">
            <a:spLocks noChangeArrowheads="1"/>
          </p:cNvSpPr>
          <p:nvPr/>
        </p:nvSpPr>
        <p:spPr bwMode="auto">
          <a:xfrm>
            <a:off x="4648200" y="3276600"/>
            <a:ext cx="2286000" cy="641350"/>
          </a:xfrm>
          <a:prstGeom prst="rect">
            <a:avLst/>
          </a:prstGeom>
          <a:solidFill>
            <a:srgbClr val="C0C0C0">
              <a:alpha val="50000"/>
            </a:srgbClr>
          </a:solidFill>
          <a:ln w="12700">
            <a:noFill/>
            <a:miter lim="800000"/>
            <a:headEnd/>
            <a:tailEnd/>
          </a:ln>
          <a:effectLst/>
        </p:spPr>
        <p:txBody>
          <a:bodyPr>
            <a:spAutoFit/>
          </a:bodyPr>
          <a:lstStyle/>
          <a:p>
            <a:pPr eaLnBrk="0" hangingPunct="0">
              <a:spcBef>
                <a:spcPct val="50000"/>
              </a:spcBef>
              <a:buSzPct val="43000"/>
              <a:buFont typeface="Monotype Sorts" pitchFamily="2" charset="2"/>
              <a:buNone/>
            </a:pPr>
            <a:r>
              <a:rPr lang="zh-CN" altLang="en-US" sz="1800">
                <a:latin typeface="Arial" pitchFamily="34" charset="0"/>
                <a:ea typeface="宋体" pitchFamily="2" charset="-122"/>
              </a:rPr>
              <a:t>最有价值的能力 最难转移。</a:t>
            </a:r>
          </a:p>
        </p:txBody>
      </p:sp>
      <p:sp useBgFill="1">
        <p:nvSpPr>
          <p:cNvPr id="29" name="Text Box 13"/>
          <p:cNvSpPr txBox="1">
            <a:spLocks noChangeArrowheads="1"/>
          </p:cNvSpPr>
          <p:nvPr/>
        </p:nvSpPr>
        <p:spPr bwMode="auto">
          <a:xfrm>
            <a:off x="533400" y="2590800"/>
            <a:ext cx="3048000" cy="1978025"/>
          </a:xfrm>
          <a:prstGeom prst="rect">
            <a:avLst/>
          </a:prstGeom>
          <a:ln w="12700">
            <a:solidFill>
              <a:srgbClr val="006600"/>
            </a:solidFill>
            <a:miter lim="800000"/>
            <a:headEnd/>
            <a:tailEnd/>
          </a:ln>
          <a:effectLst/>
        </p:spPr>
        <p:txBody>
          <a:bodyPr>
            <a:spAutoFit/>
          </a:bodyPr>
          <a:lstStyle/>
          <a:p>
            <a:pPr eaLnBrk="0" hangingPunct="0">
              <a:spcBef>
                <a:spcPct val="50000"/>
              </a:spcBef>
              <a:buSzPct val="43000"/>
              <a:buFont typeface="Monotype Sorts" pitchFamily="2" charset="2"/>
              <a:buNone/>
            </a:pPr>
            <a:r>
              <a:rPr lang="zh-CN" altLang="en-US" sz="2400">
                <a:solidFill>
                  <a:srgbClr val="006600"/>
                </a:solidFill>
                <a:latin typeface="Arial" pitchFamily="34" charset="0"/>
                <a:ea typeface="宋体" pitchFamily="2" charset="-122"/>
              </a:rPr>
              <a:t>核心能力:</a:t>
            </a:r>
          </a:p>
          <a:p>
            <a:pPr lvl="1" indent="-228600" eaLnBrk="0" hangingPunct="0">
              <a:spcBef>
                <a:spcPct val="10000"/>
              </a:spcBef>
              <a:buSzPct val="43000"/>
            </a:pPr>
            <a:r>
              <a:rPr lang="zh-CN" altLang="en-US" sz="1800">
                <a:latin typeface="Arial" pitchFamily="34" charset="0"/>
                <a:ea typeface="宋体" pitchFamily="2" charset="-122"/>
              </a:rPr>
              <a:t>- 复杂</a:t>
            </a:r>
          </a:p>
          <a:p>
            <a:pPr lvl="1" indent="-228600" eaLnBrk="0" hangingPunct="0">
              <a:spcBef>
                <a:spcPct val="10000"/>
              </a:spcBef>
              <a:buSzPct val="43000"/>
            </a:pPr>
            <a:r>
              <a:rPr lang="zh-CN" altLang="en-US" sz="1800">
                <a:latin typeface="Arial" pitchFamily="34" charset="0"/>
                <a:ea typeface="宋体" pitchFamily="2" charset="-122"/>
              </a:rPr>
              <a:t>- 内在性</a:t>
            </a:r>
          </a:p>
          <a:p>
            <a:pPr lvl="1" indent="-228600" eaLnBrk="0" hangingPunct="0">
              <a:spcBef>
                <a:spcPct val="10000"/>
              </a:spcBef>
              <a:buSzPct val="43000"/>
            </a:pPr>
            <a:r>
              <a:rPr lang="zh-CN" altLang="en-US" sz="1800">
                <a:latin typeface="Arial" pitchFamily="34" charset="0"/>
                <a:ea typeface="宋体" pitchFamily="2" charset="-122"/>
              </a:rPr>
              <a:t>- 公司特征 </a:t>
            </a:r>
          </a:p>
          <a:p>
            <a:pPr lvl="1" indent="-228600" eaLnBrk="0" hangingPunct="0">
              <a:spcBef>
                <a:spcPct val="10000"/>
              </a:spcBef>
              <a:buSzPct val="43000"/>
            </a:pPr>
            <a:r>
              <a:rPr lang="zh-CN" altLang="en-US" sz="1800">
                <a:latin typeface="Arial" pitchFamily="34" charset="0"/>
                <a:ea typeface="宋体" pitchFamily="2" charset="-122"/>
              </a:rPr>
              <a:t>- 嵌入行动系统  </a:t>
            </a:r>
          </a:p>
          <a:p>
            <a:pPr lvl="1" indent="-228600" eaLnBrk="0" hangingPunct="0">
              <a:spcBef>
                <a:spcPct val="10000"/>
              </a:spcBef>
              <a:buSzPct val="43000"/>
            </a:pPr>
            <a:r>
              <a:rPr lang="zh-CN" altLang="en-US" sz="1800">
                <a:latin typeface="Arial" pitchFamily="34" charset="0"/>
                <a:ea typeface="宋体" pitchFamily="2" charset="-122"/>
              </a:rPr>
              <a:t>- 通过组织传递</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81</a:t>
            </a:fld>
            <a:endParaRPr lang="zh-CN" altLang="en-US">
              <a:solidFill>
                <a:prstClr val="black">
                  <a:tint val="75000"/>
                </a:prstClr>
              </a:solidFill>
            </a:endParaRPr>
          </a:p>
        </p:txBody>
      </p:sp>
      <p:sp>
        <p:nvSpPr>
          <p:cNvPr id="5" name="TextBox 4"/>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、内部分析</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价值链分析</a:t>
            </a:r>
            <a:endParaRPr lang="zh-CN" altLang="en-US" sz="2000" dirty="0">
              <a:latin typeface="微软雅黑" pitchFamily="34" charset="-122"/>
              <a:ea typeface="微软雅黑" pitchFamily="34" charset="-122"/>
            </a:endParaRPr>
          </a:p>
        </p:txBody>
      </p:sp>
      <p:grpSp>
        <p:nvGrpSpPr>
          <p:cNvPr id="38" name="Group 4"/>
          <p:cNvGrpSpPr>
            <a:grpSpLocks/>
          </p:cNvGrpSpPr>
          <p:nvPr/>
        </p:nvGrpSpPr>
        <p:grpSpPr bwMode="auto">
          <a:xfrm>
            <a:off x="2091433" y="1556792"/>
            <a:ext cx="3778250" cy="793750"/>
            <a:chOff x="1255" y="823"/>
            <a:chExt cx="2380" cy="500"/>
          </a:xfrm>
        </p:grpSpPr>
        <p:sp>
          <p:nvSpPr>
            <p:cNvPr id="39" name="AutoShape 5"/>
            <p:cNvSpPr>
              <a:spLocks noChangeArrowheads="1"/>
            </p:cNvSpPr>
            <p:nvPr/>
          </p:nvSpPr>
          <p:spPr bwMode="auto">
            <a:xfrm>
              <a:off x="2909" y="823"/>
              <a:ext cx="726" cy="488"/>
            </a:xfrm>
            <a:prstGeom prst="homePlate">
              <a:avLst>
                <a:gd name="adj" fmla="val 37193"/>
              </a:avLst>
            </a:prstGeom>
            <a:solidFill>
              <a:srgbClr val="FFFFFF"/>
            </a:solidFill>
            <a:ln w="9525">
              <a:solidFill>
                <a:schemeClr val="tx1"/>
              </a:solidFill>
              <a:miter lim="800000"/>
              <a:headEnd/>
              <a:tailEnd/>
            </a:ln>
          </p:spPr>
          <p:txBody>
            <a:bodyPr wrap="none" anchor="ctr"/>
            <a:lstStyle/>
            <a:p>
              <a:endParaRPr lang="zh-CN" altLang="en-US"/>
            </a:p>
          </p:txBody>
        </p:sp>
        <p:sp>
          <p:nvSpPr>
            <p:cNvPr id="40" name="AutoShape 6"/>
            <p:cNvSpPr>
              <a:spLocks noChangeArrowheads="1"/>
            </p:cNvSpPr>
            <p:nvPr/>
          </p:nvSpPr>
          <p:spPr bwMode="auto">
            <a:xfrm>
              <a:off x="2381" y="823"/>
              <a:ext cx="697" cy="488"/>
            </a:xfrm>
            <a:prstGeom prst="homePlate">
              <a:avLst>
                <a:gd name="adj" fmla="val 35707"/>
              </a:avLst>
            </a:prstGeom>
            <a:solidFill>
              <a:srgbClr val="FFFFFF"/>
            </a:solidFill>
            <a:ln w="9525">
              <a:solidFill>
                <a:schemeClr val="tx1"/>
              </a:solidFill>
              <a:miter lim="800000"/>
              <a:headEnd/>
              <a:tailEnd/>
            </a:ln>
          </p:spPr>
          <p:txBody>
            <a:bodyPr wrap="none" anchor="ctr"/>
            <a:lstStyle/>
            <a:p>
              <a:endParaRPr lang="zh-CN" altLang="en-US"/>
            </a:p>
          </p:txBody>
        </p:sp>
        <p:sp>
          <p:nvSpPr>
            <p:cNvPr id="41" name="AutoShape 7"/>
            <p:cNvSpPr>
              <a:spLocks noChangeArrowheads="1"/>
            </p:cNvSpPr>
            <p:nvPr/>
          </p:nvSpPr>
          <p:spPr bwMode="auto">
            <a:xfrm>
              <a:off x="1837" y="823"/>
              <a:ext cx="719" cy="488"/>
            </a:xfrm>
            <a:prstGeom prst="homePlate">
              <a:avLst>
                <a:gd name="adj" fmla="val 36834"/>
              </a:avLst>
            </a:prstGeom>
            <a:solidFill>
              <a:srgbClr val="FFCC99"/>
            </a:solidFill>
            <a:ln w="9525">
              <a:solidFill>
                <a:schemeClr val="tx1"/>
              </a:solidFill>
              <a:miter lim="800000"/>
              <a:headEnd/>
              <a:tailEnd/>
            </a:ln>
          </p:spPr>
          <p:txBody>
            <a:bodyPr wrap="none" anchor="ctr"/>
            <a:lstStyle/>
            <a:p>
              <a:endParaRPr lang="zh-CN" altLang="en-US"/>
            </a:p>
          </p:txBody>
        </p:sp>
        <p:sp>
          <p:nvSpPr>
            <p:cNvPr id="42" name="AutoShape 8"/>
            <p:cNvSpPr>
              <a:spLocks noChangeArrowheads="1"/>
            </p:cNvSpPr>
            <p:nvPr/>
          </p:nvSpPr>
          <p:spPr bwMode="auto">
            <a:xfrm>
              <a:off x="1255" y="823"/>
              <a:ext cx="771" cy="488"/>
            </a:xfrm>
            <a:prstGeom prst="homePlate">
              <a:avLst>
                <a:gd name="adj" fmla="val 39498"/>
              </a:avLst>
            </a:prstGeom>
            <a:solidFill>
              <a:srgbClr val="FFFFFF"/>
            </a:solidFill>
            <a:ln w="9525">
              <a:solidFill>
                <a:schemeClr val="tx1"/>
              </a:solidFill>
              <a:miter lim="800000"/>
              <a:headEnd/>
              <a:tailEnd/>
            </a:ln>
          </p:spPr>
          <p:txBody>
            <a:bodyPr wrap="none" anchor="ctr"/>
            <a:lstStyle/>
            <a:p>
              <a:endParaRPr lang="zh-CN" altLang="en-US"/>
            </a:p>
          </p:txBody>
        </p:sp>
        <p:sp>
          <p:nvSpPr>
            <p:cNvPr id="43" name="Text Box 9"/>
            <p:cNvSpPr txBox="1">
              <a:spLocks noChangeArrowheads="1"/>
            </p:cNvSpPr>
            <p:nvPr/>
          </p:nvSpPr>
          <p:spPr bwMode="auto">
            <a:xfrm>
              <a:off x="1282" y="896"/>
              <a:ext cx="596" cy="334"/>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供应</a:t>
              </a:r>
            </a:p>
            <a:p>
              <a:pPr algn="ctr" defTabSz="762000" eaLnBrk="0" hangingPunct="0">
                <a:lnSpc>
                  <a:spcPct val="120000"/>
                </a:lnSpc>
              </a:pPr>
              <a:r>
                <a:rPr kumimoji="1" lang="zh-CN" altLang="en-US" sz="1200" b="1">
                  <a:latin typeface="Gulim" pitchFamily="34" charset="-127"/>
                </a:rPr>
                <a:t>（供应商）</a:t>
              </a:r>
            </a:p>
          </p:txBody>
        </p:sp>
        <p:sp>
          <p:nvSpPr>
            <p:cNvPr id="44" name="Text Box 10"/>
            <p:cNvSpPr txBox="1">
              <a:spLocks noChangeArrowheads="1"/>
            </p:cNvSpPr>
            <p:nvPr/>
          </p:nvSpPr>
          <p:spPr bwMode="auto">
            <a:xfrm>
              <a:off x="1882" y="896"/>
              <a:ext cx="596" cy="334"/>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转变</a:t>
              </a:r>
            </a:p>
            <a:p>
              <a:pPr algn="ctr" defTabSz="762000" eaLnBrk="0" hangingPunct="0">
                <a:lnSpc>
                  <a:spcPct val="120000"/>
                </a:lnSpc>
              </a:pPr>
              <a:r>
                <a:rPr kumimoji="1" lang="zh-CN" altLang="en-US" sz="1200" b="1">
                  <a:latin typeface="Gulim" pitchFamily="34" charset="-127"/>
                </a:rPr>
                <a:t>（制造商）</a:t>
              </a:r>
            </a:p>
          </p:txBody>
        </p:sp>
        <p:sp>
          <p:nvSpPr>
            <p:cNvPr id="45" name="Text Box 11"/>
            <p:cNvSpPr txBox="1">
              <a:spLocks noChangeArrowheads="1"/>
            </p:cNvSpPr>
            <p:nvPr/>
          </p:nvSpPr>
          <p:spPr bwMode="auto">
            <a:xfrm>
              <a:off x="2471" y="851"/>
              <a:ext cx="539" cy="472"/>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流通</a:t>
              </a:r>
            </a:p>
            <a:p>
              <a:pPr algn="ctr" defTabSz="762000" eaLnBrk="0" hangingPunct="0">
                <a:lnSpc>
                  <a:spcPct val="120000"/>
                </a:lnSpc>
              </a:pPr>
              <a:r>
                <a:rPr kumimoji="1" lang="zh-CN" altLang="en-US" sz="1200" b="1">
                  <a:latin typeface="Gulim" pitchFamily="34" charset="-127"/>
                </a:rPr>
                <a:t>（经销商</a:t>
              </a:r>
              <a:r>
                <a:rPr kumimoji="1" lang="en-US" altLang="zh-CN" sz="1200" b="1">
                  <a:latin typeface="Gulim" pitchFamily="34" charset="-127"/>
                </a:rPr>
                <a:t>/</a:t>
              </a:r>
            </a:p>
            <a:p>
              <a:pPr algn="ctr" defTabSz="762000" eaLnBrk="0" hangingPunct="0">
                <a:lnSpc>
                  <a:spcPct val="120000"/>
                </a:lnSpc>
              </a:pPr>
              <a:r>
                <a:rPr kumimoji="1" lang="zh-CN" altLang="en-US" sz="1200" b="1">
                  <a:latin typeface="Gulim" pitchFamily="34" charset="-127"/>
                </a:rPr>
                <a:t>零售商）</a:t>
              </a:r>
            </a:p>
          </p:txBody>
        </p:sp>
        <p:sp>
          <p:nvSpPr>
            <p:cNvPr id="46" name="Text Box 12"/>
            <p:cNvSpPr txBox="1">
              <a:spLocks noChangeArrowheads="1"/>
            </p:cNvSpPr>
            <p:nvPr/>
          </p:nvSpPr>
          <p:spPr bwMode="auto">
            <a:xfrm>
              <a:off x="2880" y="880"/>
              <a:ext cx="692" cy="334"/>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消费</a:t>
              </a:r>
            </a:p>
            <a:p>
              <a:pPr algn="ctr" defTabSz="762000" eaLnBrk="0" hangingPunct="0">
                <a:lnSpc>
                  <a:spcPct val="120000"/>
                </a:lnSpc>
              </a:pPr>
              <a:r>
                <a:rPr kumimoji="1" lang="zh-CN" altLang="en-US" sz="1200" b="1">
                  <a:latin typeface="Gulim" pitchFamily="34" charset="-127"/>
                </a:rPr>
                <a:t>（最终用户）</a:t>
              </a:r>
            </a:p>
          </p:txBody>
        </p:sp>
      </p:grpSp>
      <p:sp>
        <p:nvSpPr>
          <p:cNvPr id="47" name="Text Box 13"/>
          <p:cNvSpPr txBox="1">
            <a:spLocks noChangeArrowheads="1"/>
          </p:cNvSpPr>
          <p:nvPr/>
        </p:nvSpPr>
        <p:spPr bwMode="auto">
          <a:xfrm>
            <a:off x="632520" y="1823492"/>
            <a:ext cx="1027113" cy="311150"/>
          </a:xfrm>
          <a:prstGeom prst="rect">
            <a:avLst/>
          </a:prstGeom>
          <a:solidFill>
            <a:srgbClr val="A8BBF6"/>
          </a:solidFill>
          <a:ln w="9525">
            <a:noFill/>
            <a:miter lim="800000"/>
            <a:headEnd/>
            <a:tailEnd/>
          </a:ln>
        </p:spPr>
        <p:txBody>
          <a:bodyPr>
            <a:spAutoFit/>
          </a:bodyPr>
          <a:lstStyle/>
          <a:p>
            <a:pPr defTabSz="762000" eaLnBrk="0" hangingPunct="0">
              <a:lnSpc>
                <a:spcPct val="120000"/>
              </a:lnSpc>
            </a:pPr>
            <a:r>
              <a:rPr kumimoji="1" lang="zh-CN" altLang="en-US" sz="1200" b="1">
                <a:latin typeface="Gulim" pitchFamily="34" charset="-127"/>
              </a:rPr>
              <a:t>行业价值链</a:t>
            </a:r>
            <a:endParaRPr kumimoji="1" lang="zh-CN" altLang="en-US" sz="1200" b="1">
              <a:latin typeface="Gulim" pitchFamily="34" charset="-127"/>
              <a:ea typeface="Gulim" pitchFamily="34" charset="-127"/>
            </a:endParaRPr>
          </a:p>
        </p:txBody>
      </p:sp>
      <p:sp>
        <p:nvSpPr>
          <p:cNvPr id="48" name="Text Box 14"/>
          <p:cNvSpPr txBox="1">
            <a:spLocks noChangeArrowheads="1"/>
          </p:cNvSpPr>
          <p:nvPr/>
        </p:nvSpPr>
        <p:spPr bwMode="auto">
          <a:xfrm>
            <a:off x="632520" y="3318917"/>
            <a:ext cx="1027113" cy="311150"/>
          </a:xfrm>
          <a:prstGeom prst="rect">
            <a:avLst/>
          </a:prstGeom>
          <a:solidFill>
            <a:srgbClr val="A8BBF6"/>
          </a:solidFill>
          <a:ln w="9525">
            <a:noFill/>
            <a:miter lim="800000"/>
            <a:headEnd/>
            <a:tailEnd/>
          </a:ln>
        </p:spPr>
        <p:txBody>
          <a:bodyPr>
            <a:spAutoFit/>
          </a:bodyPr>
          <a:lstStyle/>
          <a:p>
            <a:pPr defTabSz="762000" eaLnBrk="0" hangingPunct="0">
              <a:lnSpc>
                <a:spcPct val="120000"/>
              </a:lnSpc>
            </a:pPr>
            <a:r>
              <a:rPr kumimoji="1" lang="zh-CN" altLang="en-US" sz="1200" b="1">
                <a:latin typeface="Gulim" pitchFamily="34" charset="-127"/>
              </a:rPr>
              <a:t>公司价值链</a:t>
            </a:r>
            <a:endParaRPr kumimoji="1" lang="zh-CN" altLang="en-US" sz="1200" b="1">
              <a:latin typeface="Gulim" pitchFamily="34" charset="-127"/>
              <a:ea typeface="Gulim" pitchFamily="34" charset="-127"/>
            </a:endParaRPr>
          </a:p>
        </p:txBody>
      </p:sp>
      <p:sp>
        <p:nvSpPr>
          <p:cNvPr id="49" name="Line 15"/>
          <p:cNvSpPr>
            <a:spLocks noChangeShapeType="1"/>
          </p:cNvSpPr>
          <p:nvPr/>
        </p:nvSpPr>
        <p:spPr bwMode="auto">
          <a:xfrm flipH="1">
            <a:off x="2078733" y="2310854"/>
            <a:ext cx="936625" cy="720725"/>
          </a:xfrm>
          <a:prstGeom prst="line">
            <a:avLst/>
          </a:prstGeom>
          <a:noFill/>
          <a:ln w="9525">
            <a:solidFill>
              <a:schemeClr val="tx1"/>
            </a:solidFill>
            <a:prstDash val="dash"/>
            <a:round/>
            <a:headEnd/>
            <a:tailEnd/>
          </a:ln>
        </p:spPr>
        <p:txBody>
          <a:bodyPr/>
          <a:lstStyle/>
          <a:p>
            <a:endParaRPr lang="zh-CN" altLang="en-US"/>
          </a:p>
        </p:txBody>
      </p:sp>
      <p:grpSp>
        <p:nvGrpSpPr>
          <p:cNvPr id="50" name="Group 16"/>
          <p:cNvGrpSpPr>
            <a:grpSpLocks/>
          </p:cNvGrpSpPr>
          <p:nvPr/>
        </p:nvGrpSpPr>
        <p:grpSpPr bwMode="auto">
          <a:xfrm>
            <a:off x="2078733" y="3023642"/>
            <a:ext cx="5473700" cy="782637"/>
            <a:chOff x="1247" y="1747"/>
            <a:chExt cx="3448" cy="493"/>
          </a:xfrm>
        </p:grpSpPr>
        <p:sp>
          <p:nvSpPr>
            <p:cNvPr id="51" name="AutoShape 17"/>
            <p:cNvSpPr>
              <a:spLocks noChangeArrowheads="1"/>
            </p:cNvSpPr>
            <p:nvPr/>
          </p:nvSpPr>
          <p:spPr bwMode="auto">
            <a:xfrm>
              <a:off x="3969" y="1752"/>
              <a:ext cx="726" cy="488"/>
            </a:xfrm>
            <a:prstGeom prst="homePlate">
              <a:avLst>
                <a:gd name="adj" fmla="val 37193"/>
              </a:avLst>
            </a:prstGeom>
            <a:solidFill>
              <a:srgbClr val="FFFFFF"/>
            </a:solidFill>
            <a:ln w="9525">
              <a:solidFill>
                <a:schemeClr val="tx1"/>
              </a:solidFill>
              <a:miter lim="800000"/>
              <a:headEnd/>
              <a:tailEnd/>
            </a:ln>
          </p:spPr>
          <p:txBody>
            <a:bodyPr wrap="none" anchor="ctr"/>
            <a:lstStyle/>
            <a:p>
              <a:endParaRPr lang="zh-CN" altLang="en-US"/>
            </a:p>
          </p:txBody>
        </p:sp>
        <p:sp>
          <p:nvSpPr>
            <p:cNvPr id="52" name="AutoShape 18"/>
            <p:cNvSpPr>
              <a:spLocks noChangeArrowheads="1"/>
            </p:cNvSpPr>
            <p:nvPr/>
          </p:nvSpPr>
          <p:spPr bwMode="auto">
            <a:xfrm>
              <a:off x="3424" y="1752"/>
              <a:ext cx="726" cy="488"/>
            </a:xfrm>
            <a:prstGeom prst="homePlate">
              <a:avLst>
                <a:gd name="adj" fmla="val 37193"/>
              </a:avLst>
            </a:prstGeom>
            <a:solidFill>
              <a:srgbClr val="FFFFFF"/>
            </a:solidFill>
            <a:ln w="9525">
              <a:solidFill>
                <a:schemeClr val="tx1"/>
              </a:solidFill>
              <a:miter lim="800000"/>
              <a:headEnd/>
              <a:tailEnd/>
            </a:ln>
          </p:spPr>
          <p:txBody>
            <a:bodyPr wrap="none" anchor="ctr"/>
            <a:lstStyle/>
            <a:p>
              <a:endParaRPr lang="zh-CN" altLang="en-US"/>
            </a:p>
          </p:txBody>
        </p:sp>
        <p:sp>
          <p:nvSpPr>
            <p:cNvPr id="53" name="AutoShape 19"/>
            <p:cNvSpPr>
              <a:spLocks noChangeArrowheads="1"/>
            </p:cNvSpPr>
            <p:nvPr/>
          </p:nvSpPr>
          <p:spPr bwMode="auto">
            <a:xfrm>
              <a:off x="2901" y="1752"/>
              <a:ext cx="726" cy="488"/>
            </a:xfrm>
            <a:prstGeom prst="homePlate">
              <a:avLst>
                <a:gd name="adj" fmla="val 37193"/>
              </a:avLst>
            </a:prstGeom>
            <a:solidFill>
              <a:srgbClr val="FFFFFF"/>
            </a:solidFill>
            <a:ln w="9525">
              <a:solidFill>
                <a:schemeClr val="tx1"/>
              </a:solidFill>
              <a:miter lim="800000"/>
              <a:headEnd/>
              <a:tailEnd/>
            </a:ln>
          </p:spPr>
          <p:txBody>
            <a:bodyPr wrap="none" anchor="ctr"/>
            <a:lstStyle/>
            <a:p>
              <a:endParaRPr lang="zh-CN" altLang="en-US"/>
            </a:p>
          </p:txBody>
        </p:sp>
        <p:sp>
          <p:nvSpPr>
            <p:cNvPr id="54" name="AutoShape 20"/>
            <p:cNvSpPr>
              <a:spLocks noChangeArrowheads="1"/>
            </p:cNvSpPr>
            <p:nvPr/>
          </p:nvSpPr>
          <p:spPr bwMode="auto">
            <a:xfrm>
              <a:off x="2381" y="1752"/>
              <a:ext cx="726" cy="488"/>
            </a:xfrm>
            <a:prstGeom prst="homePlate">
              <a:avLst>
                <a:gd name="adj" fmla="val 37193"/>
              </a:avLst>
            </a:prstGeom>
            <a:solidFill>
              <a:srgbClr val="FFCC99"/>
            </a:solidFill>
            <a:ln w="9525">
              <a:solidFill>
                <a:schemeClr val="tx1"/>
              </a:solidFill>
              <a:miter lim="800000"/>
              <a:headEnd/>
              <a:tailEnd/>
            </a:ln>
          </p:spPr>
          <p:txBody>
            <a:bodyPr wrap="none" anchor="ctr"/>
            <a:lstStyle/>
            <a:p>
              <a:endParaRPr lang="zh-CN" altLang="en-US"/>
            </a:p>
          </p:txBody>
        </p:sp>
        <p:sp>
          <p:nvSpPr>
            <p:cNvPr id="55" name="AutoShape 21"/>
            <p:cNvSpPr>
              <a:spLocks noChangeArrowheads="1"/>
            </p:cNvSpPr>
            <p:nvPr/>
          </p:nvSpPr>
          <p:spPr bwMode="auto">
            <a:xfrm>
              <a:off x="1837" y="1747"/>
              <a:ext cx="719" cy="488"/>
            </a:xfrm>
            <a:prstGeom prst="homePlate">
              <a:avLst>
                <a:gd name="adj" fmla="val 36834"/>
              </a:avLst>
            </a:prstGeom>
            <a:solidFill>
              <a:schemeClr val="bg1"/>
            </a:solidFill>
            <a:ln w="9525">
              <a:solidFill>
                <a:schemeClr val="tx1"/>
              </a:solidFill>
              <a:miter lim="800000"/>
              <a:headEnd/>
              <a:tailEnd/>
            </a:ln>
          </p:spPr>
          <p:txBody>
            <a:bodyPr wrap="none" anchor="ctr"/>
            <a:lstStyle/>
            <a:p>
              <a:endParaRPr lang="zh-CN" altLang="en-US"/>
            </a:p>
          </p:txBody>
        </p:sp>
        <p:sp>
          <p:nvSpPr>
            <p:cNvPr id="56" name="AutoShape 22"/>
            <p:cNvSpPr>
              <a:spLocks noChangeArrowheads="1"/>
            </p:cNvSpPr>
            <p:nvPr/>
          </p:nvSpPr>
          <p:spPr bwMode="auto">
            <a:xfrm>
              <a:off x="1247" y="1752"/>
              <a:ext cx="771" cy="488"/>
            </a:xfrm>
            <a:prstGeom prst="homePlate">
              <a:avLst>
                <a:gd name="adj" fmla="val 39498"/>
              </a:avLst>
            </a:prstGeom>
            <a:solidFill>
              <a:srgbClr val="FFFFFF"/>
            </a:solidFill>
            <a:ln w="9525">
              <a:solidFill>
                <a:schemeClr val="tx1"/>
              </a:solidFill>
              <a:miter lim="800000"/>
              <a:headEnd/>
              <a:tailEnd/>
            </a:ln>
          </p:spPr>
          <p:txBody>
            <a:bodyPr wrap="none" anchor="ctr"/>
            <a:lstStyle/>
            <a:p>
              <a:endParaRPr lang="zh-CN" altLang="en-US"/>
            </a:p>
          </p:txBody>
        </p:sp>
        <p:sp>
          <p:nvSpPr>
            <p:cNvPr id="57" name="Text Box 23"/>
            <p:cNvSpPr txBox="1">
              <a:spLocks noChangeArrowheads="1"/>
            </p:cNvSpPr>
            <p:nvPr/>
          </p:nvSpPr>
          <p:spPr bwMode="auto">
            <a:xfrm>
              <a:off x="1419" y="1881"/>
              <a:ext cx="308" cy="196"/>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研发</a:t>
              </a:r>
            </a:p>
          </p:txBody>
        </p:sp>
        <p:sp>
          <p:nvSpPr>
            <p:cNvPr id="58" name="Text Box 24"/>
            <p:cNvSpPr txBox="1">
              <a:spLocks noChangeArrowheads="1"/>
            </p:cNvSpPr>
            <p:nvPr/>
          </p:nvSpPr>
          <p:spPr bwMode="auto">
            <a:xfrm>
              <a:off x="2000" y="1825"/>
              <a:ext cx="347" cy="334"/>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采购</a:t>
              </a:r>
              <a:r>
                <a:rPr kumimoji="1" lang="en-US" altLang="zh-CN" sz="1200" b="1">
                  <a:latin typeface="Gulim" pitchFamily="34" charset="-127"/>
                </a:rPr>
                <a:t>/</a:t>
              </a:r>
            </a:p>
            <a:p>
              <a:pPr algn="ctr" defTabSz="762000" eaLnBrk="0" hangingPunct="0">
                <a:lnSpc>
                  <a:spcPct val="120000"/>
                </a:lnSpc>
              </a:pPr>
              <a:r>
                <a:rPr kumimoji="1" lang="zh-CN" altLang="en-US" sz="1200" b="1">
                  <a:latin typeface="Gulim" pitchFamily="34" charset="-127"/>
                </a:rPr>
                <a:t>物流</a:t>
              </a:r>
            </a:p>
          </p:txBody>
        </p:sp>
        <p:sp>
          <p:nvSpPr>
            <p:cNvPr id="59" name="Text Box 25"/>
            <p:cNvSpPr txBox="1">
              <a:spLocks noChangeArrowheads="1"/>
            </p:cNvSpPr>
            <p:nvPr/>
          </p:nvSpPr>
          <p:spPr bwMode="auto">
            <a:xfrm>
              <a:off x="2578" y="1820"/>
              <a:ext cx="347" cy="334"/>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制造</a:t>
              </a:r>
              <a:r>
                <a:rPr kumimoji="1" lang="en-US" altLang="zh-CN" sz="1200" b="1">
                  <a:latin typeface="Gulim" pitchFamily="34" charset="-127"/>
                </a:rPr>
                <a:t>/</a:t>
              </a:r>
            </a:p>
            <a:p>
              <a:pPr algn="ctr" defTabSz="762000" eaLnBrk="0" hangingPunct="0">
                <a:lnSpc>
                  <a:spcPct val="120000"/>
                </a:lnSpc>
              </a:pPr>
              <a:r>
                <a:rPr kumimoji="1" lang="zh-CN" altLang="en-US" sz="1200" b="1">
                  <a:latin typeface="Gulim" pitchFamily="34" charset="-127"/>
                </a:rPr>
                <a:t>运行</a:t>
              </a:r>
            </a:p>
          </p:txBody>
        </p:sp>
        <p:sp>
          <p:nvSpPr>
            <p:cNvPr id="60" name="Text Box 26"/>
            <p:cNvSpPr txBox="1">
              <a:spLocks noChangeArrowheads="1"/>
            </p:cNvSpPr>
            <p:nvPr/>
          </p:nvSpPr>
          <p:spPr bwMode="auto">
            <a:xfrm>
              <a:off x="3089" y="1825"/>
              <a:ext cx="347" cy="334"/>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营销</a:t>
              </a:r>
            </a:p>
            <a:p>
              <a:pPr algn="ctr" defTabSz="762000" eaLnBrk="0" hangingPunct="0">
                <a:lnSpc>
                  <a:spcPct val="120000"/>
                </a:lnSpc>
              </a:pPr>
              <a:r>
                <a:rPr kumimoji="1" lang="en-US" altLang="zh-CN" sz="1200" b="1">
                  <a:latin typeface="Gulim" pitchFamily="34" charset="-127"/>
                </a:rPr>
                <a:t>/</a:t>
              </a:r>
              <a:r>
                <a:rPr kumimoji="1" lang="zh-CN" altLang="en-US" sz="1200" b="1">
                  <a:latin typeface="Gulim" pitchFamily="34" charset="-127"/>
                </a:rPr>
                <a:t>销售</a:t>
              </a:r>
            </a:p>
          </p:txBody>
        </p:sp>
        <p:sp>
          <p:nvSpPr>
            <p:cNvPr id="61" name="Text Box 27"/>
            <p:cNvSpPr txBox="1">
              <a:spLocks noChangeArrowheads="1"/>
            </p:cNvSpPr>
            <p:nvPr/>
          </p:nvSpPr>
          <p:spPr bwMode="auto">
            <a:xfrm>
              <a:off x="3632" y="1824"/>
              <a:ext cx="347" cy="334"/>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分销</a:t>
              </a:r>
            </a:p>
            <a:p>
              <a:pPr algn="ctr" defTabSz="762000" eaLnBrk="0" hangingPunct="0">
                <a:lnSpc>
                  <a:spcPct val="120000"/>
                </a:lnSpc>
              </a:pPr>
              <a:r>
                <a:rPr kumimoji="1" lang="en-US" altLang="zh-CN" sz="1200" b="1">
                  <a:latin typeface="Gulim" pitchFamily="34" charset="-127"/>
                </a:rPr>
                <a:t>/</a:t>
              </a:r>
              <a:r>
                <a:rPr kumimoji="1" lang="zh-CN" altLang="en-US" sz="1200" b="1">
                  <a:latin typeface="Gulim" pitchFamily="34" charset="-127"/>
                </a:rPr>
                <a:t>物流</a:t>
              </a:r>
            </a:p>
          </p:txBody>
        </p:sp>
        <p:sp>
          <p:nvSpPr>
            <p:cNvPr id="62" name="Text Box 28"/>
            <p:cNvSpPr txBox="1">
              <a:spLocks noChangeArrowheads="1"/>
            </p:cNvSpPr>
            <p:nvPr/>
          </p:nvSpPr>
          <p:spPr bwMode="auto">
            <a:xfrm>
              <a:off x="4119" y="1896"/>
              <a:ext cx="500" cy="196"/>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售后服务</a:t>
              </a:r>
            </a:p>
          </p:txBody>
        </p:sp>
      </p:grpSp>
      <p:sp>
        <p:nvSpPr>
          <p:cNvPr id="63" name="Line 29"/>
          <p:cNvSpPr>
            <a:spLocks noChangeShapeType="1"/>
          </p:cNvSpPr>
          <p:nvPr/>
        </p:nvSpPr>
        <p:spPr bwMode="auto">
          <a:xfrm>
            <a:off x="3878958" y="2323554"/>
            <a:ext cx="3384550" cy="720725"/>
          </a:xfrm>
          <a:prstGeom prst="line">
            <a:avLst/>
          </a:prstGeom>
          <a:noFill/>
          <a:ln w="9525">
            <a:solidFill>
              <a:schemeClr val="tx1"/>
            </a:solidFill>
            <a:prstDash val="dash"/>
            <a:round/>
            <a:headEnd/>
            <a:tailEnd/>
          </a:ln>
        </p:spPr>
        <p:txBody>
          <a:bodyPr/>
          <a:lstStyle/>
          <a:p>
            <a:endParaRPr lang="zh-CN" altLang="en-US"/>
          </a:p>
        </p:txBody>
      </p:sp>
      <p:sp>
        <p:nvSpPr>
          <p:cNvPr id="64" name="Text Box 30"/>
          <p:cNvSpPr txBox="1">
            <a:spLocks noChangeArrowheads="1"/>
          </p:cNvSpPr>
          <p:nvPr/>
        </p:nvSpPr>
        <p:spPr bwMode="auto">
          <a:xfrm>
            <a:off x="632520" y="4758779"/>
            <a:ext cx="1027113" cy="311150"/>
          </a:xfrm>
          <a:prstGeom prst="rect">
            <a:avLst/>
          </a:prstGeom>
          <a:solidFill>
            <a:srgbClr val="A8BBF6"/>
          </a:solidFill>
          <a:ln w="9525">
            <a:noFill/>
            <a:miter lim="800000"/>
            <a:headEnd/>
            <a:tailEnd/>
          </a:ln>
        </p:spPr>
        <p:txBody>
          <a:bodyPr>
            <a:spAutoFit/>
          </a:bodyPr>
          <a:lstStyle/>
          <a:p>
            <a:pPr defTabSz="762000" eaLnBrk="0" hangingPunct="0">
              <a:lnSpc>
                <a:spcPct val="120000"/>
              </a:lnSpc>
            </a:pPr>
            <a:r>
              <a:rPr kumimoji="1" lang="zh-CN" altLang="en-US" sz="1200" b="1">
                <a:latin typeface="Gulim" pitchFamily="34" charset="-127"/>
              </a:rPr>
              <a:t>运营价值链</a:t>
            </a:r>
            <a:endParaRPr kumimoji="1" lang="zh-CN" altLang="en-US" sz="1200" b="1">
              <a:latin typeface="Gulim" pitchFamily="34" charset="-127"/>
              <a:ea typeface="Gulim" pitchFamily="34" charset="-127"/>
            </a:endParaRPr>
          </a:p>
        </p:txBody>
      </p:sp>
      <p:grpSp>
        <p:nvGrpSpPr>
          <p:cNvPr id="65" name="Group 31"/>
          <p:cNvGrpSpPr>
            <a:grpSpLocks/>
          </p:cNvGrpSpPr>
          <p:nvPr/>
        </p:nvGrpSpPr>
        <p:grpSpPr bwMode="auto">
          <a:xfrm>
            <a:off x="2078733" y="4471442"/>
            <a:ext cx="4608512" cy="782637"/>
            <a:chOff x="1103" y="2659"/>
            <a:chExt cx="2903" cy="493"/>
          </a:xfrm>
        </p:grpSpPr>
        <p:sp>
          <p:nvSpPr>
            <p:cNvPr id="66" name="AutoShape 32"/>
            <p:cNvSpPr>
              <a:spLocks noChangeArrowheads="1"/>
            </p:cNvSpPr>
            <p:nvPr/>
          </p:nvSpPr>
          <p:spPr bwMode="auto">
            <a:xfrm>
              <a:off x="3280" y="2664"/>
              <a:ext cx="726" cy="488"/>
            </a:xfrm>
            <a:prstGeom prst="homePlate">
              <a:avLst>
                <a:gd name="adj" fmla="val 37193"/>
              </a:avLst>
            </a:prstGeom>
            <a:solidFill>
              <a:srgbClr val="FFFFFF"/>
            </a:solidFill>
            <a:ln w="9525">
              <a:solidFill>
                <a:schemeClr val="tx1"/>
              </a:solidFill>
              <a:miter lim="800000"/>
              <a:headEnd/>
              <a:tailEnd/>
            </a:ln>
          </p:spPr>
          <p:txBody>
            <a:bodyPr wrap="none" anchor="ctr"/>
            <a:lstStyle/>
            <a:p>
              <a:endParaRPr lang="zh-CN" altLang="en-US"/>
            </a:p>
          </p:txBody>
        </p:sp>
        <p:sp>
          <p:nvSpPr>
            <p:cNvPr id="67" name="AutoShape 33"/>
            <p:cNvSpPr>
              <a:spLocks noChangeArrowheads="1"/>
            </p:cNvSpPr>
            <p:nvPr/>
          </p:nvSpPr>
          <p:spPr bwMode="auto">
            <a:xfrm>
              <a:off x="2757" y="2664"/>
              <a:ext cx="726" cy="488"/>
            </a:xfrm>
            <a:prstGeom prst="homePlate">
              <a:avLst>
                <a:gd name="adj" fmla="val 37193"/>
              </a:avLst>
            </a:prstGeom>
            <a:solidFill>
              <a:srgbClr val="FFFFFF"/>
            </a:solidFill>
            <a:ln w="9525">
              <a:solidFill>
                <a:schemeClr val="tx1"/>
              </a:solidFill>
              <a:miter lim="800000"/>
              <a:headEnd/>
              <a:tailEnd/>
            </a:ln>
          </p:spPr>
          <p:txBody>
            <a:bodyPr wrap="none" anchor="ctr"/>
            <a:lstStyle/>
            <a:p>
              <a:endParaRPr lang="zh-CN" altLang="en-US"/>
            </a:p>
          </p:txBody>
        </p:sp>
        <p:sp>
          <p:nvSpPr>
            <p:cNvPr id="68" name="AutoShape 34"/>
            <p:cNvSpPr>
              <a:spLocks noChangeArrowheads="1"/>
            </p:cNvSpPr>
            <p:nvPr/>
          </p:nvSpPr>
          <p:spPr bwMode="auto">
            <a:xfrm>
              <a:off x="2237" y="2664"/>
              <a:ext cx="726" cy="488"/>
            </a:xfrm>
            <a:prstGeom prst="homePlate">
              <a:avLst>
                <a:gd name="adj" fmla="val 37193"/>
              </a:avLst>
            </a:prstGeom>
            <a:solidFill>
              <a:schemeClr val="bg1"/>
            </a:solidFill>
            <a:ln w="9525">
              <a:solidFill>
                <a:schemeClr val="tx1"/>
              </a:solidFill>
              <a:miter lim="800000"/>
              <a:headEnd/>
              <a:tailEnd/>
            </a:ln>
          </p:spPr>
          <p:txBody>
            <a:bodyPr wrap="none" anchor="ctr"/>
            <a:lstStyle/>
            <a:p>
              <a:endParaRPr lang="zh-CN" altLang="en-US"/>
            </a:p>
          </p:txBody>
        </p:sp>
        <p:sp>
          <p:nvSpPr>
            <p:cNvPr id="69" name="AutoShape 35"/>
            <p:cNvSpPr>
              <a:spLocks noChangeArrowheads="1"/>
            </p:cNvSpPr>
            <p:nvPr/>
          </p:nvSpPr>
          <p:spPr bwMode="auto">
            <a:xfrm>
              <a:off x="1693" y="2659"/>
              <a:ext cx="719" cy="488"/>
            </a:xfrm>
            <a:prstGeom prst="homePlate">
              <a:avLst>
                <a:gd name="adj" fmla="val 36834"/>
              </a:avLst>
            </a:prstGeom>
            <a:solidFill>
              <a:schemeClr val="bg1"/>
            </a:solidFill>
            <a:ln w="9525">
              <a:solidFill>
                <a:schemeClr val="tx1"/>
              </a:solidFill>
              <a:miter lim="800000"/>
              <a:headEnd/>
              <a:tailEnd/>
            </a:ln>
          </p:spPr>
          <p:txBody>
            <a:bodyPr wrap="none" anchor="ctr"/>
            <a:lstStyle/>
            <a:p>
              <a:endParaRPr lang="zh-CN" altLang="en-US"/>
            </a:p>
          </p:txBody>
        </p:sp>
        <p:sp>
          <p:nvSpPr>
            <p:cNvPr id="70" name="AutoShape 36"/>
            <p:cNvSpPr>
              <a:spLocks noChangeArrowheads="1"/>
            </p:cNvSpPr>
            <p:nvPr/>
          </p:nvSpPr>
          <p:spPr bwMode="auto">
            <a:xfrm>
              <a:off x="1103" y="2664"/>
              <a:ext cx="771" cy="488"/>
            </a:xfrm>
            <a:prstGeom prst="homePlate">
              <a:avLst>
                <a:gd name="adj" fmla="val 39498"/>
              </a:avLst>
            </a:prstGeom>
            <a:solidFill>
              <a:schemeClr val="bg1"/>
            </a:solidFill>
            <a:ln w="9525">
              <a:solidFill>
                <a:schemeClr val="tx1"/>
              </a:solidFill>
              <a:miter lim="800000"/>
              <a:headEnd/>
              <a:tailEnd/>
            </a:ln>
          </p:spPr>
          <p:txBody>
            <a:bodyPr wrap="none" anchor="ctr"/>
            <a:lstStyle/>
            <a:p>
              <a:endParaRPr lang="zh-CN" altLang="en-US"/>
            </a:p>
          </p:txBody>
        </p:sp>
        <p:sp>
          <p:nvSpPr>
            <p:cNvPr id="71" name="Text Box 37"/>
            <p:cNvSpPr txBox="1">
              <a:spLocks noChangeArrowheads="1"/>
            </p:cNvSpPr>
            <p:nvPr/>
          </p:nvSpPr>
          <p:spPr bwMode="auto">
            <a:xfrm>
              <a:off x="1179" y="2793"/>
              <a:ext cx="500" cy="196"/>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材料预备</a:t>
              </a:r>
            </a:p>
          </p:txBody>
        </p:sp>
        <p:sp>
          <p:nvSpPr>
            <p:cNvPr id="72" name="Text Box 38"/>
            <p:cNvSpPr txBox="1">
              <a:spLocks noChangeArrowheads="1"/>
            </p:cNvSpPr>
            <p:nvPr/>
          </p:nvSpPr>
          <p:spPr bwMode="auto">
            <a:xfrm>
              <a:off x="1829" y="2801"/>
              <a:ext cx="500" cy="196"/>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功能转变</a:t>
              </a:r>
            </a:p>
          </p:txBody>
        </p:sp>
        <p:sp>
          <p:nvSpPr>
            <p:cNvPr id="73" name="Text Box 39"/>
            <p:cNvSpPr txBox="1">
              <a:spLocks noChangeArrowheads="1"/>
            </p:cNvSpPr>
            <p:nvPr/>
          </p:nvSpPr>
          <p:spPr bwMode="auto">
            <a:xfrm>
              <a:off x="2393" y="2796"/>
              <a:ext cx="500" cy="196"/>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组装成型</a:t>
              </a:r>
            </a:p>
          </p:txBody>
        </p:sp>
        <p:sp>
          <p:nvSpPr>
            <p:cNvPr id="74" name="Text Box 40"/>
            <p:cNvSpPr txBox="1">
              <a:spLocks noChangeArrowheads="1"/>
            </p:cNvSpPr>
            <p:nvPr/>
          </p:nvSpPr>
          <p:spPr bwMode="auto">
            <a:xfrm>
              <a:off x="2950" y="2801"/>
              <a:ext cx="500" cy="196"/>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品质保证</a:t>
              </a:r>
            </a:p>
          </p:txBody>
        </p:sp>
        <p:sp>
          <p:nvSpPr>
            <p:cNvPr id="75" name="Text Box 41"/>
            <p:cNvSpPr txBox="1">
              <a:spLocks noChangeArrowheads="1"/>
            </p:cNvSpPr>
            <p:nvPr/>
          </p:nvSpPr>
          <p:spPr bwMode="auto">
            <a:xfrm>
              <a:off x="3508" y="2808"/>
              <a:ext cx="308" cy="196"/>
            </a:xfrm>
            <a:prstGeom prst="rect">
              <a:avLst/>
            </a:prstGeom>
            <a:noFill/>
            <a:ln w="9525">
              <a:noFill/>
              <a:miter lim="800000"/>
              <a:headEnd/>
              <a:tailEnd/>
            </a:ln>
          </p:spPr>
          <p:txBody>
            <a:bodyPr wrap="none">
              <a:spAutoFit/>
            </a:bodyPr>
            <a:lstStyle/>
            <a:p>
              <a:pPr algn="ctr" defTabSz="762000" eaLnBrk="0" hangingPunct="0">
                <a:lnSpc>
                  <a:spcPct val="120000"/>
                </a:lnSpc>
              </a:pPr>
              <a:r>
                <a:rPr kumimoji="1" lang="zh-CN" altLang="en-US" sz="1200" b="1">
                  <a:latin typeface="Gulim" pitchFamily="34" charset="-127"/>
                </a:rPr>
                <a:t>包装</a:t>
              </a:r>
            </a:p>
          </p:txBody>
        </p:sp>
      </p:grpSp>
      <p:sp>
        <p:nvSpPr>
          <p:cNvPr id="76" name="Line 42"/>
          <p:cNvSpPr>
            <a:spLocks noChangeShapeType="1"/>
          </p:cNvSpPr>
          <p:nvPr/>
        </p:nvSpPr>
        <p:spPr bwMode="auto">
          <a:xfrm flipH="1">
            <a:off x="2078733" y="3823742"/>
            <a:ext cx="1800225" cy="647700"/>
          </a:xfrm>
          <a:prstGeom prst="line">
            <a:avLst/>
          </a:prstGeom>
          <a:noFill/>
          <a:ln w="9525">
            <a:solidFill>
              <a:schemeClr val="tx1"/>
            </a:solidFill>
            <a:prstDash val="dash"/>
            <a:round/>
            <a:headEnd/>
            <a:tailEnd/>
          </a:ln>
        </p:spPr>
        <p:txBody>
          <a:bodyPr/>
          <a:lstStyle/>
          <a:p>
            <a:endParaRPr lang="zh-CN" altLang="en-US"/>
          </a:p>
        </p:txBody>
      </p:sp>
      <p:sp>
        <p:nvSpPr>
          <p:cNvPr id="77" name="Line 43"/>
          <p:cNvSpPr>
            <a:spLocks noChangeShapeType="1"/>
          </p:cNvSpPr>
          <p:nvPr/>
        </p:nvSpPr>
        <p:spPr bwMode="auto">
          <a:xfrm>
            <a:off x="4742558" y="3823742"/>
            <a:ext cx="1657350" cy="647700"/>
          </a:xfrm>
          <a:prstGeom prst="line">
            <a:avLst/>
          </a:prstGeom>
          <a:noFill/>
          <a:ln w="9525">
            <a:solidFill>
              <a:schemeClr val="tx1"/>
            </a:solidFill>
            <a:prstDash val="dash"/>
            <a:round/>
            <a:headEnd/>
            <a:tailEnd/>
          </a:ln>
        </p:spPr>
        <p:txBody>
          <a:bodyPr/>
          <a:lstStyle/>
          <a:p>
            <a:endParaRPr lang="zh-CN" altLang="en-US"/>
          </a:p>
        </p:txBody>
      </p:sp>
      <p:sp>
        <p:nvSpPr>
          <p:cNvPr id="78" name="Text Box 44"/>
          <p:cNvSpPr txBox="1">
            <a:spLocks noChangeArrowheads="1"/>
          </p:cNvSpPr>
          <p:nvPr/>
        </p:nvSpPr>
        <p:spPr bwMode="auto">
          <a:xfrm>
            <a:off x="632520" y="5839867"/>
            <a:ext cx="1027113" cy="311150"/>
          </a:xfrm>
          <a:prstGeom prst="rect">
            <a:avLst/>
          </a:prstGeom>
          <a:solidFill>
            <a:srgbClr val="A8BBF6"/>
          </a:solidFill>
          <a:ln w="9525">
            <a:noFill/>
            <a:miter lim="800000"/>
            <a:headEnd/>
            <a:tailEnd/>
          </a:ln>
        </p:spPr>
        <p:txBody>
          <a:bodyPr>
            <a:spAutoFit/>
          </a:bodyPr>
          <a:lstStyle/>
          <a:p>
            <a:pPr algn="ctr" defTabSz="762000" eaLnBrk="0" hangingPunct="0">
              <a:lnSpc>
                <a:spcPct val="120000"/>
              </a:lnSpc>
            </a:pPr>
            <a:r>
              <a:rPr kumimoji="1" lang="zh-CN" altLang="en-US" sz="1200" b="1">
                <a:latin typeface="Gulim" pitchFamily="34" charset="-127"/>
              </a:rPr>
              <a:t>最终成果</a:t>
            </a:r>
          </a:p>
        </p:txBody>
      </p:sp>
      <p:sp>
        <p:nvSpPr>
          <p:cNvPr id="79" name="Text Box 45"/>
          <p:cNvSpPr txBox="1">
            <a:spLocks noChangeArrowheads="1"/>
          </p:cNvSpPr>
          <p:nvPr/>
        </p:nvSpPr>
        <p:spPr bwMode="auto">
          <a:xfrm>
            <a:off x="2019995" y="5839867"/>
            <a:ext cx="1584325" cy="457200"/>
          </a:xfrm>
          <a:prstGeom prst="rect">
            <a:avLst/>
          </a:prstGeom>
          <a:noFill/>
          <a:ln w="9525">
            <a:noFill/>
            <a:miter lim="800000"/>
            <a:headEnd/>
            <a:tailEnd/>
          </a:ln>
        </p:spPr>
        <p:txBody>
          <a:bodyPr>
            <a:spAutoFit/>
          </a:bodyPr>
          <a:lstStyle/>
          <a:p>
            <a:pPr>
              <a:spcBef>
                <a:spcPct val="50000"/>
              </a:spcBef>
            </a:pPr>
            <a:r>
              <a:rPr lang="en-US" altLang="zh-CN" sz="1200"/>
              <a:t>1</a:t>
            </a:r>
            <a:r>
              <a:rPr lang="zh-CN" altLang="en-US" sz="1200"/>
              <a:t>、公司的主要活动？</a:t>
            </a:r>
          </a:p>
        </p:txBody>
      </p:sp>
      <p:sp>
        <p:nvSpPr>
          <p:cNvPr id="80" name="Text Box 46"/>
          <p:cNvSpPr txBox="1">
            <a:spLocks noChangeArrowheads="1"/>
          </p:cNvSpPr>
          <p:nvPr/>
        </p:nvSpPr>
        <p:spPr bwMode="auto">
          <a:xfrm>
            <a:off x="3891658" y="5839867"/>
            <a:ext cx="1584325" cy="457200"/>
          </a:xfrm>
          <a:prstGeom prst="rect">
            <a:avLst/>
          </a:prstGeom>
          <a:noFill/>
          <a:ln w="9525">
            <a:noFill/>
            <a:miter lim="800000"/>
            <a:headEnd/>
            <a:tailEnd/>
          </a:ln>
        </p:spPr>
        <p:txBody>
          <a:bodyPr>
            <a:spAutoFit/>
          </a:bodyPr>
          <a:lstStyle/>
          <a:p>
            <a:pPr>
              <a:spcBef>
                <a:spcPct val="50000"/>
              </a:spcBef>
            </a:pPr>
            <a:r>
              <a:rPr lang="en-US" altLang="zh-CN" sz="1200"/>
              <a:t>2</a:t>
            </a:r>
            <a:r>
              <a:rPr lang="zh-CN" altLang="en-US" sz="1200"/>
              <a:t>、哪些活动是关键的？</a:t>
            </a:r>
          </a:p>
        </p:txBody>
      </p:sp>
      <p:sp>
        <p:nvSpPr>
          <p:cNvPr id="81" name="Text Box 47"/>
          <p:cNvSpPr txBox="1">
            <a:spLocks noChangeArrowheads="1"/>
          </p:cNvSpPr>
          <p:nvPr/>
        </p:nvSpPr>
        <p:spPr bwMode="auto">
          <a:xfrm>
            <a:off x="5836345" y="5839867"/>
            <a:ext cx="1584325" cy="639762"/>
          </a:xfrm>
          <a:prstGeom prst="rect">
            <a:avLst/>
          </a:prstGeom>
          <a:noFill/>
          <a:ln w="9525">
            <a:noFill/>
            <a:miter lim="800000"/>
            <a:headEnd/>
            <a:tailEnd/>
          </a:ln>
        </p:spPr>
        <p:txBody>
          <a:bodyPr>
            <a:spAutoFit/>
          </a:bodyPr>
          <a:lstStyle/>
          <a:p>
            <a:pPr>
              <a:spcBef>
                <a:spcPct val="50000"/>
              </a:spcBef>
            </a:pPr>
            <a:r>
              <a:rPr lang="en-US" altLang="zh-CN" sz="1200"/>
              <a:t>3</a:t>
            </a:r>
            <a:r>
              <a:rPr lang="zh-CN" altLang="en-US" sz="1200"/>
              <a:t>、哪些关键活动提供最大机会（杠杆效应最大）？</a:t>
            </a:r>
          </a:p>
        </p:txBody>
      </p:sp>
      <p:sp>
        <p:nvSpPr>
          <p:cNvPr id="82" name="Text Box 48"/>
          <p:cNvSpPr txBox="1">
            <a:spLocks noChangeArrowheads="1"/>
          </p:cNvSpPr>
          <p:nvPr/>
        </p:nvSpPr>
        <p:spPr bwMode="auto">
          <a:xfrm>
            <a:off x="7977385" y="1142206"/>
            <a:ext cx="504825" cy="274638"/>
          </a:xfrm>
          <a:prstGeom prst="rect">
            <a:avLst/>
          </a:prstGeom>
          <a:noFill/>
          <a:ln w="9525">
            <a:noFill/>
            <a:miter lim="800000"/>
            <a:headEnd/>
            <a:tailEnd/>
          </a:ln>
        </p:spPr>
        <p:txBody>
          <a:bodyPr>
            <a:spAutoFit/>
          </a:bodyPr>
          <a:lstStyle/>
          <a:p>
            <a:pPr>
              <a:spcBef>
                <a:spcPct val="50000"/>
              </a:spcBef>
            </a:pPr>
            <a:r>
              <a:rPr lang="zh-CN" altLang="en-US" sz="1200" b="1" dirty="0" smtClean="0"/>
              <a:t>目的</a:t>
            </a:r>
            <a:endParaRPr lang="zh-CN" altLang="en-US" sz="1200" b="1" dirty="0"/>
          </a:p>
        </p:txBody>
      </p:sp>
      <p:sp>
        <p:nvSpPr>
          <p:cNvPr id="83" name="Text Box 49"/>
          <p:cNvSpPr txBox="1">
            <a:spLocks noChangeArrowheads="1"/>
          </p:cNvSpPr>
          <p:nvPr/>
        </p:nvSpPr>
        <p:spPr bwMode="auto">
          <a:xfrm>
            <a:off x="7617296" y="1484784"/>
            <a:ext cx="2016224" cy="738664"/>
          </a:xfrm>
          <a:prstGeom prst="rect">
            <a:avLst/>
          </a:prstGeom>
          <a:noFill/>
          <a:ln w="9525">
            <a:noFill/>
            <a:miter lim="800000"/>
            <a:headEnd/>
            <a:tailEnd/>
          </a:ln>
        </p:spPr>
        <p:txBody>
          <a:bodyPr wrap="square">
            <a:spAutoFit/>
          </a:bodyPr>
          <a:lstStyle/>
          <a:p>
            <a:pPr>
              <a:spcBef>
                <a:spcPct val="50000"/>
              </a:spcBef>
            </a:pPr>
            <a:r>
              <a:rPr kumimoji="1" lang="zh-CN" altLang="en-US" sz="1400" dirty="0" smtClean="0">
                <a:latin typeface="HY울릉도B" pitchFamily="18" charset="-127"/>
              </a:rPr>
              <a:t>通过产业链经济学模型来发现</a:t>
            </a:r>
            <a:r>
              <a:rPr kumimoji="1" lang="zh-CN" altLang="en-US" sz="1400" dirty="0" smtClean="0">
                <a:solidFill>
                  <a:srgbClr val="FF3300"/>
                </a:solidFill>
                <a:latin typeface="HY울릉도B" pitchFamily="18" charset="-127"/>
              </a:rPr>
              <a:t>产业利润区和战略控制点</a:t>
            </a:r>
            <a:endParaRPr kumimoji="1" lang="zh-CN" altLang="en-US" sz="1400" dirty="0">
              <a:solidFill>
                <a:srgbClr val="FF3300"/>
              </a:solidFill>
              <a:latin typeface="HY울릉도B" pitchFamily="18" charset="-127"/>
            </a:endParaRPr>
          </a:p>
        </p:txBody>
      </p:sp>
      <p:sp>
        <p:nvSpPr>
          <p:cNvPr id="84" name="Text Box 50"/>
          <p:cNvSpPr txBox="1">
            <a:spLocks noChangeArrowheads="1"/>
          </p:cNvSpPr>
          <p:nvPr/>
        </p:nvSpPr>
        <p:spPr bwMode="auto">
          <a:xfrm>
            <a:off x="7708008" y="3031579"/>
            <a:ext cx="1295400" cy="954107"/>
          </a:xfrm>
          <a:prstGeom prst="rect">
            <a:avLst/>
          </a:prstGeom>
          <a:noFill/>
          <a:ln w="9525">
            <a:noFill/>
            <a:miter lim="800000"/>
            <a:headEnd/>
            <a:tailEnd/>
          </a:ln>
        </p:spPr>
        <p:txBody>
          <a:bodyPr>
            <a:spAutoFit/>
          </a:bodyPr>
          <a:lstStyle/>
          <a:p>
            <a:pPr>
              <a:spcBef>
                <a:spcPct val="50000"/>
              </a:spcBef>
              <a:buFont typeface="Wingdings" pitchFamily="2" charset="2"/>
              <a:buChar char="l"/>
            </a:pPr>
            <a:r>
              <a:rPr lang="en-US" altLang="zh-CN" sz="1400" dirty="0"/>
              <a:t> </a:t>
            </a:r>
            <a:r>
              <a:rPr lang="zh-CN" altLang="en-US" sz="1400" dirty="0"/>
              <a:t>成本分析</a:t>
            </a:r>
          </a:p>
          <a:p>
            <a:pPr>
              <a:spcBef>
                <a:spcPct val="50000"/>
              </a:spcBef>
              <a:buFont typeface="Wingdings" pitchFamily="2" charset="2"/>
              <a:buChar char="l"/>
            </a:pPr>
            <a:r>
              <a:rPr lang="zh-CN" altLang="en-US" sz="1400" dirty="0"/>
              <a:t> 竞争差异化</a:t>
            </a:r>
          </a:p>
          <a:p>
            <a:pPr>
              <a:spcBef>
                <a:spcPct val="50000"/>
              </a:spcBef>
              <a:buFont typeface="Wingdings" pitchFamily="2" charset="2"/>
              <a:buChar char="l"/>
            </a:pPr>
            <a:r>
              <a:rPr lang="zh-CN" altLang="en-US" sz="1400" dirty="0"/>
              <a:t> 行业划分</a:t>
            </a:r>
          </a:p>
        </p:txBody>
      </p:sp>
      <p:sp>
        <p:nvSpPr>
          <p:cNvPr id="85" name="Text Box 51"/>
          <p:cNvSpPr txBox="1">
            <a:spLocks noChangeArrowheads="1"/>
          </p:cNvSpPr>
          <p:nvPr/>
        </p:nvSpPr>
        <p:spPr bwMode="auto">
          <a:xfrm>
            <a:off x="7708008" y="4471442"/>
            <a:ext cx="1295400" cy="954107"/>
          </a:xfrm>
          <a:prstGeom prst="rect">
            <a:avLst/>
          </a:prstGeom>
          <a:noFill/>
          <a:ln w="9525">
            <a:noFill/>
            <a:miter lim="800000"/>
            <a:headEnd/>
            <a:tailEnd/>
          </a:ln>
        </p:spPr>
        <p:txBody>
          <a:bodyPr>
            <a:spAutoFit/>
          </a:bodyPr>
          <a:lstStyle/>
          <a:p>
            <a:pPr>
              <a:spcBef>
                <a:spcPct val="50000"/>
              </a:spcBef>
              <a:buFont typeface="Wingdings" pitchFamily="2" charset="2"/>
              <a:buChar char="l"/>
            </a:pPr>
            <a:r>
              <a:rPr lang="en-US" altLang="zh-CN" sz="1400" dirty="0"/>
              <a:t> </a:t>
            </a:r>
            <a:r>
              <a:rPr lang="zh-CN" altLang="en-US" sz="1400" dirty="0"/>
              <a:t>流程再造</a:t>
            </a:r>
          </a:p>
          <a:p>
            <a:pPr>
              <a:spcBef>
                <a:spcPct val="50000"/>
              </a:spcBef>
              <a:buFont typeface="Wingdings" pitchFamily="2" charset="2"/>
              <a:buChar char="l"/>
            </a:pPr>
            <a:r>
              <a:rPr lang="zh-CN" altLang="en-US" sz="1400" dirty="0"/>
              <a:t> 成本分析</a:t>
            </a:r>
          </a:p>
          <a:p>
            <a:pPr>
              <a:spcBef>
                <a:spcPct val="50000"/>
              </a:spcBef>
              <a:buFont typeface="Wingdings" pitchFamily="2" charset="2"/>
              <a:buChar char="l"/>
            </a:pPr>
            <a:r>
              <a:rPr lang="zh-CN" altLang="en-US" sz="1400" dirty="0"/>
              <a:t> 竞争差异化</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82</a:t>
            </a:fld>
            <a:endParaRPr lang="zh-CN" altLang="en-US">
              <a:solidFill>
                <a:prstClr val="black">
                  <a:tint val="75000"/>
                </a:prstClr>
              </a:solidFill>
            </a:endParaRPr>
          </a:p>
        </p:txBody>
      </p:sp>
      <p:sp>
        <p:nvSpPr>
          <p:cNvPr id="5" name="TextBox 4"/>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、内部分析</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商业模式</a:t>
            </a:r>
            <a:endParaRPr lang="zh-CN" altLang="en-US" sz="2000" dirty="0">
              <a:latin typeface="微软雅黑" pitchFamily="34" charset="-122"/>
              <a:ea typeface="微软雅黑" pitchFamily="34" charset="-122"/>
            </a:endParaRPr>
          </a:p>
        </p:txBody>
      </p:sp>
      <p:sp>
        <p:nvSpPr>
          <p:cNvPr id="65" name="AutoShape 3"/>
          <p:cNvSpPr>
            <a:spLocks noChangeArrowheads="1"/>
          </p:cNvSpPr>
          <p:nvPr/>
        </p:nvSpPr>
        <p:spPr bwMode="auto">
          <a:xfrm>
            <a:off x="5894418" y="1820882"/>
            <a:ext cx="3487738" cy="1676400"/>
          </a:xfrm>
          <a:prstGeom prst="roundRect">
            <a:avLst>
              <a:gd name="adj" fmla="val 16667"/>
            </a:avLst>
          </a:prstGeom>
          <a:noFill/>
          <a:ln w="9525">
            <a:solidFill>
              <a:srgbClr val="800000"/>
            </a:solidFill>
            <a:prstDash val="dash"/>
            <a:round/>
            <a:headEnd/>
            <a:tailEnd/>
          </a:ln>
          <a:effectLst/>
        </p:spPr>
        <p:txBody>
          <a:bodyPr wrap="none" anchor="ctr"/>
          <a:lstStyle/>
          <a:p>
            <a:pPr algn="ctr"/>
            <a:endParaRPr lang="fr-FR" altLang="zh-CN" sz="1400">
              <a:solidFill>
                <a:schemeClr val="tx2"/>
              </a:solidFill>
              <a:latin typeface="幼圆" pitchFamily="49" charset="-122"/>
              <a:cs typeface="Arial" pitchFamily="34" charset="0"/>
            </a:endParaRPr>
          </a:p>
        </p:txBody>
      </p:sp>
      <p:sp>
        <p:nvSpPr>
          <p:cNvPr id="86" name="AutoShape 4"/>
          <p:cNvSpPr>
            <a:spLocks noChangeArrowheads="1"/>
          </p:cNvSpPr>
          <p:nvPr/>
        </p:nvSpPr>
        <p:spPr bwMode="auto">
          <a:xfrm>
            <a:off x="484218" y="3573482"/>
            <a:ext cx="8888413" cy="914400"/>
          </a:xfrm>
          <a:prstGeom prst="roundRect">
            <a:avLst>
              <a:gd name="adj" fmla="val 16667"/>
            </a:avLst>
          </a:prstGeom>
          <a:noFill/>
          <a:ln w="9525">
            <a:solidFill>
              <a:srgbClr val="800000"/>
            </a:solidFill>
            <a:prstDash val="dash"/>
            <a:round/>
            <a:headEnd/>
            <a:tailEnd/>
          </a:ln>
          <a:effectLst/>
        </p:spPr>
        <p:txBody>
          <a:bodyPr wrap="none" anchor="ctr"/>
          <a:lstStyle/>
          <a:p>
            <a:pPr algn="ctr"/>
            <a:endParaRPr lang="fr-FR" altLang="zh-CN" sz="1400">
              <a:solidFill>
                <a:schemeClr val="tx2"/>
              </a:solidFill>
              <a:latin typeface="幼圆" pitchFamily="49" charset="-122"/>
              <a:cs typeface="Arial" pitchFamily="34" charset="0"/>
            </a:endParaRPr>
          </a:p>
        </p:txBody>
      </p:sp>
      <p:sp>
        <p:nvSpPr>
          <p:cNvPr id="87" name="AutoShape 5"/>
          <p:cNvSpPr>
            <a:spLocks noChangeArrowheads="1"/>
          </p:cNvSpPr>
          <p:nvPr/>
        </p:nvSpPr>
        <p:spPr bwMode="auto">
          <a:xfrm>
            <a:off x="3989418" y="1820882"/>
            <a:ext cx="1905000" cy="1676400"/>
          </a:xfrm>
          <a:prstGeom prst="roundRect">
            <a:avLst>
              <a:gd name="adj" fmla="val 16667"/>
            </a:avLst>
          </a:prstGeom>
          <a:noFill/>
          <a:ln w="9525">
            <a:solidFill>
              <a:srgbClr val="800000"/>
            </a:solidFill>
            <a:prstDash val="dash"/>
            <a:round/>
            <a:headEnd/>
            <a:tailEnd/>
          </a:ln>
          <a:effectLst/>
        </p:spPr>
        <p:txBody>
          <a:bodyPr wrap="none" anchor="ctr"/>
          <a:lstStyle/>
          <a:p>
            <a:pPr algn="ctr"/>
            <a:endParaRPr lang="fr-FR" altLang="zh-CN" sz="1400">
              <a:solidFill>
                <a:schemeClr val="tx2"/>
              </a:solidFill>
              <a:latin typeface="幼圆" pitchFamily="49" charset="-122"/>
              <a:cs typeface="Arial" pitchFamily="34" charset="0"/>
            </a:endParaRPr>
          </a:p>
        </p:txBody>
      </p:sp>
      <p:sp>
        <p:nvSpPr>
          <p:cNvPr id="88" name="AutoShape 6"/>
          <p:cNvSpPr>
            <a:spLocks noChangeArrowheads="1"/>
          </p:cNvSpPr>
          <p:nvPr/>
        </p:nvSpPr>
        <p:spPr bwMode="auto">
          <a:xfrm>
            <a:off x="484218" y="1820882"/>
            <a:ext cx="3505200" cy="1676400"/>
          </a:xfrm>
          <a:prstGeom prst="roundRect">
            <a:avLst>
              <a:gd name="adj" fmla="val 16667"/>
            </a:avLst>
          </a:prstGeom>
          <a:noFill/>
          <a:ln w="9525">
            <a:solidFill>
              <a:srgbClr val="800000"/>
            </a:solidFill>
            <a:prstDash val="dash"/>
            <a:round/>
            <a:headEnd/>
            <a:tailEnd/>
          </a:ln>
          <a:effectLst/>
        </p:spPr>
        <p:txBody>
          <a:bodyPr wrap="none" anchor="ctr"/>
          <a:lstStyle/>
          <a:p>
            <a:pPr algn="ctr"/>
            <a:endParaRPr lang="fr-FR" altLang="zh-CN" sz="1400">
              <a:solidFill>
                <a:schemeClr val="tx2"/>
              </a:solidFill>
              <a:latin typeface="幼圆" pitchFamily="49" charset="-122"/>
              <a:cs typeface="Arial" pitchFamily="34" charset="0"/>
            </a:endParaRPr>
          </a:p>
        </p:txBody>
      </p:sp>
      <p:sp>
        <p:nvSpPr>
          <p:cNvPr id="89" name="AutoShape 7"/>
          <p:cNvSpPr>
            <a:spLocks noChangeArrowheads="1"/>
          </p:cNvSpPr>
          <p:nvPr/>
        </p:nvSpPr>
        <p:spPr bwMode="auto">
          <a:xfrm>
            <a:off x="4141818" y="2354282"/>
            <a:ext cx="1600200" cy="609600"/>
          </a:xfrm>
          <a:prstGeom prst="roundRect">
            <a:avLst>
              <a:gd name="adj" fmla="val 16667"/>
            </a:avLst>
          </a:prstGeom>
          <a:solidFill>
            <a:srgbClr val="DCCE9C"/>
          </a:solidFill>
          <a:ln w="9525">
            <a:solidFill>
              <a:srgbClr val="800000"/>
            </a:solidFill>
            <a:round/>
            <a:headEnd/>
            <a:tailEnd/>
          </a:ln>
          <a:effectLst/>
        </p:spPr>
        <p:txBody>
          <a:bodyPr wrap="none" anchor="ctr"/>
          <a:lstStyle/>
          <a:p>
            <a:pPr algn="ctr"/>
            <a:r>
              <a:rPr lang="zh-CN" altLang="en-US" sz="1400" b="1">
                <a:solidFill>
                  <a:schemeClr val="tx2"/>
                </a:solidFill>
                <a:latin typeface="幼圆" pitchFamily="49" charset="-122"/>
                <a:cs typeface="Arial" pitchFamily="34" charset="0"/>
              </a:rPr>
              <a:t>价值</a:t>
            </a:r>
            <a:endParaRPr lang="en-US" altLang="zh-CN" sz="1400" b="1">
              <a:solidFill>
                <a:schemeClr val="tx2"/>
              </a:solidFill>
              <a:latin typeface="幼圆" pitchFamily="49" charset="-122"/>
              <a:cs typeface="Arial" pitchFamily="34" charset="0"/>
            </a:endParaRPr>
          </a:p>
          <a:p>
            <a:pPr algn="ctr"/>
            <a:r>
              <a:rPr lang="zh-CN" altLang="en-US" sz="1400" b="1">
                <a:solidFill>
                  <a:schemeClr val="tx2"/>
                </a:solidFill>
                <a:latin typeface="幼圆" pitchFamily="49" charset="-122"/>
                <a:cs typeface="Arial" pitchFamily="34" charset="0"/>
              </a:rPr>
              <a:t>主张</a:t>
            </a:r>
            <a:endParaRPr lang="en-US" altLang="zh-CN" sz="1400" b="1">
              <a:solidFill>
                <a:schemeClr val="tx2"/>
              </a:solidFill>
              <a:latin typeface="幼圆" pitchFamily="49" charset="-122"/>
              <a:cs typeface="Arial" pitchFamily="34" charset="0"/>
            </a:endParaRPr>
          </a:p>
        </p:txBody>
      </p:sp>
      <p:sp>
        <p:nvSpPr>
          <p:cNvPr id="90" name="AutoShape 8"/>
          <p:cNvSpPr>
            <a:spLocks noChangeArrowheads="1"/>
          </p:cNvSpPr>
          <p:nvPr/>
        </p:nvSpPr>
        <p:spPr bwMode="auto">
          <a:xfrm>
            <a:off x="2313018" y="3725882"/>
            <a:ext cx="1600200" cy="609600"/>
          </a:xfrm>
          <a:prstGeom prst="roundRect">
            <a:avLst>
              <a:gd name="adj" fmla="val 16667"/>
            </a:avLst>
          </a:prstGeom>
          <a:solidFill>
            <a:srgbClr val="DCCE9C"/>
          </a:solidFill>
          <a:ln w="9525">
            <a:solidFill>
              <a:srgbClr val="800000"/>
            </a:solidFill>
            <a:round/>
            <a:headEnd/>
            <a:tailEnd/>
          </a:ln>
          <a:effectLst/>
        </p:spPr>
        <p:txBody>
          <a:bodyPr wrap="none" anchor="ctr"/>
          <a:lstStyle/>
          <a:p>
            <a:pPr algn="ctr"/>
            <a:r>
              <a:rPr lang="zh-CN" altLang="en-US" sz="1400" b="1">
                <a:solidFill>
                  <a:schemeClr val="tx2"/>
                </a:solidFill>
                <a:latin typeface="幼圆" pitchFamily="49" charset="-122"/>
                <a:cs typeface="Arial" pitchFamily="34" charset="0"/>
              </a:rPr>
              <a:t>成本</a:t>
            </a:r>
            <a:endParaRPr lang="en-US" altLang="zh-CN" sz="1400" b="1">
              <a:solidFill>
                <a:schemeClr val="tx2"/>
              </a:solidFill>
              <a:latin typeface="幼圆" pitchFamily="49" charset="-122"/>
              <a:cs typeface="Arial" pitchFamily="34" charset="0"/>
            </a:endParaRPr>
          </a:p>
          <a:p>
            <a:pPr algn="ctr"/>
            <a:r>
              <a:rPr lang="zh-CN" altLang="en-US" sz="1400" b="1">
                <a:solidFill>
                  <a:schemeClr val="tx2"/>
                </a:solidFill>
                <a:latin typeface="幼圆" pitchFamily="49" charset="-122"/>
                <a:cs typeface="Arial" pitchFamily="34" charset="0"/>
              </a:rPr>
              <a:t>结构</a:t>
            </a:r>
            <a:endParaRPr lang="en-US" altLang="zh-CN" sz="1400" b="1">
              <a:solidFill>
                <a:schemeClr val="tx2"/>
              </a:solidFill>
              <a:latin typeface="幼圆" pitchFamily="49" charset="-122"/>
              <a:cs typeface="Arial" pitchFamily="34" charset="0"/>
            </a:endParaRPr>
          </a:p>
        </p:txBody>
      </p:sp>
      <p:sp>
        <p:nvSpPr>
          <p:cNvPr id="91" name="AutoShape 9"/>
          <p:cNvSpPr>
            <a:spLocks noChangeArrowheads="1"/>
          </p:cNvSpPr>
          <p:nvPr/>
        </p:nvSpPr>
        <p:spPr bwMode="auto">
          <a:xfrm>
            <a:off x="5970618" y="1973282"/>
            <a:ext cx="1673225" cy="609600"/>
          </a:xfrm>
          <a:prstGeom prst="roundRect">
            <a:avLst>
              <a:gd name="adj" fmla="val 16667"/>
            </a:avLst>
          </a:prstGeom>
          <a:solidFill>
            <a:srgbClr val="DCCE9C"/>
          </a:solidFill>
          <a:ln w="9525">
            <a:solidFill>
              <a:srgbClr val="800000"/>
            </a:solidFill>
            <a:round/>
            <a:headEnd/>
            <a:tailEnd/>
          </a:ln>
          <a:effectLst/>
        </p:spPr>
        <p:txBody>
          <a:bodyPr wrap="none" anchor="ctr"/>
          <a:lstStyle/>
          <a:p>
            <a:pPr algn="ctr"/>
            <a:r>
              <a:rPr lang="zh-CN" altLang="en-US" sz="1400" b="1">
                <a:solidFill>
                  <a:schemeClr val="tx2"/>
                </a:solidFill>
                <a:latin typeface="幼圆" pitchFamily="49" charset="-122"/>
                <a:cs typeface="Arial" pitchFamily="34" charset="0"/>
              </a:rPr>
              <a:t>客户</a:t>
            </a:r>
          </a:p>
          <a:p>
            <a:pPr algn="ctr"/>
            <a:r>
              <a:rPr lang="zh-CN" altLang="en-US" sz="1400" b="1">
                <a:solidFill>
                  <a:schemeClr val="tx2"/>
                </a:solidFill>
                <a:latin typeface="幼圆" pitchFamily="49" charset="-122"/>
                <a:cs typeface="Arial" pitchFamily="34" charset="0"/>
              </a:rPr>
              <a:t>关系</a:t>
            </a:r>
          </a:p>
        </p:txBody>
      </p:sp>
      <p:sp>
        <p:nvSpPr>
          <p:cNvPr id="92" name="AutoShape 10"/>
          <p:cNvSpPr>
            <a:spLocks noChangeArrowheads="1"/>
          </p:cNvSpPr>
          <p:nvPr/>
        </p:nvSpPr>
        <p:spPr bwMode="auto">
          <a:xfrm>
            <a:off x="7723218" y="2354282"/>
            <a:ext cx="1600200" cy="609600"/>
          </a:xfrm>
          <a:prstGeom prst="roundRect">
            <a:avLst>
              <a:gd name="adj" fmla="val 16667"/>
            </a:avLst>
          </a:prstGeom>
          <a:solidFill>
            <a:srgbClr val="DCCE9C"/>
          </a:solidFill>
          <a:ln w="9525">
            <a:solidFill>
              <a:srgbClr val="800000"/>
            </a:solidFill>
            <a:round/>
            <a:headEnd/>
            <a:tailEnd/>
          </a:ln>
          <a:effectLst/>
        </p:spPr>
        <p:txBody>
          <a:bodyPr wrap="none" anchor="ctr"/>
          <a:lstStyle/>
          <a:p>
            <a:pPr algn="ctr"/>
            <a:r>
              <a:rPr lang="zh-CN" altLang="en-US" sz="1400" b="1">
                <a:solidFill>
                  <a:schemeClr val="tx2"/>
                </a:solidFill>
                <a:latin typeface="幼圆" pitchFamily="49" charset="-122"/>
                <a:cs typeface="Arial" pitchFamily="34" charset="0"/>
              </a:rPr>
              <a:t>客户</a:t>
            </a:r>
            <a:endParaRPr lang="en-US" altLang="zh-CN" sz="1400" b="1">
              <a:solidFill>
                <a:schemeClr val="tx2"/>
              </a:solidFill>
              <a:latin typeface="幼圆" pitchFamily="49" charset="-122"/>
              <a:cs typeface="Arial" pitchFamily="34" charset="0"/>
            </a:endParaRPr>
          </a:p>
          <a:p>
            <a:pPr algn="ctr"/>
            <a:r>
              <a:rPr lang="zh-CN" altLang="en-US" sz="1400" b="1">
                <a:solidFill>
                  <a:schemeClr val="tx2"/>
                </a:solidFill>
                <a:latin typeface="幼圆" pitchFamily="49" charset="-122"/>
                <a:cs typeface="Arial" pitchFamily="34" charset="0"/>
              </a:rPr>
              <a:t>细分</a:t>
            </a:r>
            <a:endParaRPr lang="en-US" altLang="zh-CN" sz="1400" b="1">
              <a:solidFill>
                <a:schemeClr val="tx2"/>
              </a:solidFill>
              <a:latin typeface="幼圆" pitchFamily="49" charset="-122"/>
              <a:cs typeface="Arial" pitchFamily="34" charset="0"/>
            </a:endParaRPr>
          </a:p>
        </p:txBody>
      </p:sp>
      <p:sp>
        <p:nvSpPr>
          <p:cNvPr id="93" name="AutoShape 11"/>
          <p:cNvSpPr>
            <a:spLocks noChangeArrowheads="1"/>
          </p:cNvSpPr>
          <p:nvPr/>
        </p:nvSpPr>
        <p:spPr bwMode="auto">
          <a:xfrm>
            <a:off x="2313018" y="2735282"/>
            <a:ext cx="1600200" cy="609600"/>
          </a:xfrm>
          <a:prstGeom prst="roundRect">
            <a:avLst>
              <a:gd name="adj" fmla="val 16667"/>
            </a:avLst>
          </a:prstGeom>
          <a:solidFill>
            <a:srgbClr val="DCCE9C"/>
          </a:solidFill>
          <a:ln w="9525">
            <a:solidFill>
              <a:srgbClr val="800000"/>
            </a:solidFill>
            <a:round/>
            <a:headEnd/>
            <a:tailEnd/>
          </a:ln>
          <a:effectLst/>
        </p:spPr>
        <p:txBody>
          <a:bodyPr wrap="none" anchor="ctr"/>
          <a:lstStyle/>
          <a:p>
            <a:pPr algn="ctr"/>
            <a:r>
              <a:rPr lang="zh-CN" altLang="en-US" sz="1400" b="1">
                <a:solidFill>
                  <a:schemeClr val="tx2"/>
                </a:solidFill>
                <a:latin typeface="幼圆" pitchFamily="49" charset="-122"/>
                <a:cs typeface="Arial" pitchFamily="34" charset="0"/>
              </a:rPr>
              <a:t>核心</a:t>
            </a:r>
          </a:p>
          <a:p>
            <a:pPr algn="ctr"/>
            <a:r>
              <a:rPr lang="zh-CN" altLang="en-US" sz="1400" b="1">
                <a:solidFill>
                  <a:schemeClr val="tx2"/>
                </a:solidFill>
                <a:latin typeface="幼圆" pitchFamily="49" charset="-122"/>
                <a:cs typeface="Arial" pitchFamily="34" charset="0"/>
              </a:rPr>
              <a:t>资源</a:t>
            </a:r>
          </a:p>
        </p:txBody>
      </p:sp>
      <p:sp>
        <p:nvSpPr>
          <p:cNvPr id="94" name="AutoShape 12"/>
          <p:cNvSpPr>
            <a:spLocks noChangeArrowheads="1"/>
          </p:cNvSpPr>
          <p:nvPr/>
        </p:nvSpPr>
        <p:spPr bwMode="auto">
          <a:xfrm>
            <a:off x="560418" y="2354282"/>
            <a:ext cx="1600200" cy="609600"/>
          </a:xfrm>
          <a:prstGeom prst="roundRect">
            <a:avLst>
              <a:gd name="adj" fmla="val 16667"/>
            </a:avLst>
          </a:prstGeom>
          <a:solidFill>
            <a:srgbClr val="DCCE9C"/>
          </a:solidFill>
          <a:ln w="9525">
            <a:solidFill>
              <a:srgbClr val="800000"/>
            </a:solidFill>
            <a:round/>
            <a:headEnd/>
            <a:tailEnd/>
          </a:ln>
          <a:effectLst/>
        </p:spPr>
        <p:txBody>
          <a:bodyPr wrap="none" anchor="ctr"/>
          <a:lstStyle/>
          <a:p>
            <a:pPr algn="ctr"/>
            <a:r>
              <a:rPr lang="zh-CN" altLang="en-US" sz="1400" b="1">
                <a:solidFill>
                  <a:schemeClr val="tx2"/>
                </a:solidFill>
                <a:latin typeface="幼圆" pitchFamily="49" charset="-122"/>
                <a:cs typeface="Arial" pitchFamily="34" charset="0"/>
              </a:rPr>
              <a:t>重要</a:t>
            </a:r>
          </a:p>
          <a:p>
            <a:pPr algn="ctr"/>
            <a:r>
              <a:rPr lang="zh-CN" altLang="en-US" sz="1400" b="1">
                <a:solidFill>
                  <a:schemeClr val="tx2"/>
                </a:solidFill>
                <a:latin typeface="幼圆" pitchFamily="49" charset="-122"/>
                <a:cs typeface="Arial" pitchFamily="34" charset="0"/>
              </a:rPr>
              <a:t>伙伴</a:t>
            </a:r>
          </a:p>
        </p:txBody>
      </p:sp>
      <p:sp>
        <p:nvSpPr>
          <p:cNvPr id="95" name="AutoShape 13"/>
          <p:cNvSpPr>
            <a:spLocks noChangeArrowheads="1"/>
          </p:cNvSpPr>
          <p:nvPr/>
        </p:nvSpPr>
        <p:spPr bwMode="auto">
          <a:xfrm>
            <a:off x="2313018" y="1973282"/>
            <a:ext cx="1600200" cy="609600"/>
          </a:xfrm>
          <a:prstGeom prst="roundRect">
            <a:avLst>
              <a:gd name="adj" fmla="val 16667"/>
            </a:avLst>
          </a:prstGeom>
          <a:solidFill>
            <a:srgbClr val="DCCE9C"/>
          </a:solidFill>
          <a:ln w="9525">
            <a:solidFill>
              <a:srgbClr val="800000"/>
            </a:solidFill>
            <a:round/>
            <a:headEnd/>
            <a:tailEnd/>
          </a:ln>
          <a:effectLst/>
        </p:spPr>
        <p:txBody>
          <a:bodyPr wrap="none" anchor="ctr"/>
          <a:lstStyle/>
          <a:p>
            <a:pPr algn="ctr"/>
            <a:r>
              <a:rPr lang="zh-CN" altLang="en-US" sz="1400" b="1">
                <a:solidFill>
                  <a:schemeClr val="tx2"/>
                </a:solidFill>
                <a:latin typeface="幼圆" pitchFamily="49" charset="-122"/>
                <a:cs typeface="Arial" pitchFamily="34" charset="0"/>
              </a:rPr>
              <a:t>关键</a:t>
            </a:r>
          </a:p>
          <a:p>
            <a:pPr algn="ctr"/>
            <a:r>
              <a:rPr lang="zh-CN" altLang="en-US" sz="1400" b="1">
                <a:solidFill>
                  <a:schemeClr val="tx2"/>
                </a:solidFill>
                <a:latin typeface="幼圆" pitchFamily="49" charset="-122"/>
                <a:cs typeface="Arial" pitchFamily="34" charset="0"/>
              </a:rPr>
              <a:t>业务</a:t>
            </a:r>
            <a:endParaRPr lang="en-US" altLang="zh-CN" sz="1400" b="1">
              <a:solidFill>
                <a:schemeClr val="tx2"/>
              </a:solidFill>
              <a:latin typeface="幼圆" pitchFamily="49" charset="-122"/>
              <a:cs typeface="Arial" pitchFamily="34" charset="0"/>
            </a:endParaRPr>
          </a:p>
        </p:txBody>
      </p:sp>
      <p:sp>
        <p:nvSpPr>
          <p:cNvPr id="96" name="AutoShape 14"/>
          <p:cNvSpPr>
            <a:spLocks noChangeArrowheads="1"/>
          </p:cNvSpPr>
          <p:nvPr/>
        </p:nvSpPr>
        <p:spPr bwMode="auto">
          <a:xfrm>
            <a:off x="5970618" y="3725882"/>
            <a:ext cx="1673225" cy="609600"/>
          </a:xfrm>
          <a:prstGeom prst="roundRect">
            <a:avLst>
              <a:gd name="adj" fmla="val 16667"/>
            </a:avLst>
          </a:prstGeom>
          <a:solidFill>
            <a:srgbClr val="DCCE9C"/>
          </a:solidFill>
          <a:ln w="9525">
            <a:solidFill>
              <a:srgbClr val="800000"/>
            </a:solidFill>
            <a:round/>
            <a:headEnd/>
            <a:tailEnd/>
          </a:ln>
          <a:effectLst/>
        </p:spPr>
        <p:txBody>
          <a:bodyPr wrap="none" anchor="ctr"/>
          <a:lstStyle/>
          <a:p>
            <a:pPr algn="ctr"/>
            <a:r>
              <a:rPr lang="zh-CN" altLang="en-US" sz="1400" b="1">
                <a:solidFill>
                  <a:schemeClr val="tx2"/>
                </a:solidFill>
                <a:latin typeface="幼圆" pitchFamily="49" charset="-122"/>
                <a:cs typeface="Arial" pitchFamily="34" charset="0"/>
              </a:rPr>
              <a:t>收入</a:t>
            </a:r>
            <a:endParaRPr lang="en-US" altLang="zh-CN" sz="1400" b="1">
              <a:solidFill>
                <a:schemeClr val="tx2"/>
              </a:solidFill>
              <a:latin typeface="幼圆" pitchFamily="49" charset="-122"/>
              <a:cs typeface="Arial" pitchFamily="34" charset="0"/>
            </a:endParaRPr>
          </a:p>
          <a:p>
            <a:pPr algn="ctr"/>
            <a:r>
              <a:rPr lang="zh-CN" altLang="en-US" sz="1400" b="1">
                <a:solidFill>
                  <a:schemeClr val="tx2"/>
                </a:solidFill>
                <a:latin typeface="幼圆" pitchFamily="49" charset="-122"/>
                <a:cs typeface="Arial" pitchFamily="34" charset="0"/>
              </a:rPr>
              <a:t>来源</a:t>
            </a:r>
            <a:endParaRPr lang="en-US" altLang="zh-CN" sz="1400" b="1">
              <a:solidFill>
                <a:schemeClr val="tx2"/>
              </a:solidFill>
              <a:latin typeface="幼圆" pitchFamily="49" charset="-122"/>
              <a:cs typeface="Arial" pitchFamily="34" charset="0"/>
            </a:endParaRPr>
          </a:p>
        </p:txBody>
      </p:sp>
      <p:cxnSp>
        <p:nvCxnSpPr>
          <p:cNvPr id="97" name="AutoShape 15"/>
          <p:cNvCxnSpPr>
            <a:cxnSpLocks noChangeShapeType="1"/>
            <a:stCxn id="94" idx="3"/>
            <a:endCxn id="93" idx="1"/>
          </p:cNvCxnSpPr>
          <p:nvPr/>
        </p:nvCxnSpPr>
        <p:spPr bwMode="auto">
          <a:xfrm>
            <a:off x="2160618" y="2659082"/>
            <a:ext cx="152400" cy="381000"/>
          </a:xfrm>
          <a:prstGeom prst="curvedConnector3">
            <a:avLst>
              <a:gd name="adj1" fmla="val 50000"/>
            </a:avLst>
          </a:prstGeom>
          <a:noFill/>
          <a:ln w="12700">
            <a:solidFill>
              <a:srgbClr val="800000"/>
            </a:solidFill>
            <a:round/>
            <a:headEnd/>
            <a:tailEnd/>
          </a:ln>
          <a:effectLst/>
        </p:spPr>
      </p:cxnSp>
      <p:cxnSp>
        <p:nvCxnSpPr>
          <p:cNvPr id="98" name="AutoShape 16"/>
          <p:cNvCxnSpPr>
            <a:cxnSpLocks noChangeShapeType="1"/>
            <a:stCxn id="94" idx="3"/>
            <a:endCxn id="95" idx="1"/>
          </p:cNvCxnSpPr>
          <p:nvPr/>
        </p:nvCxnSpPr>
        <p:spPr bwMode="auto">
          <a:xfrm flipV="1">
            <a:off x="2160618" y="2278082"/>
            <a:ext cx="152400" cy="381000"/>
          </a:xfrm>
          <a:prstGeom prst="curvedConnector3">
            <a:avLst>
              <a:gd name="adj1" fmla="val 50000"/>
            </a:avLst>
          </a:prstGeom>
          <a:noFill/>
          <a:ln w="12700">
            <a:solidFill>
              <a:srgbClr val="800000"/>
            </a:solidFill>
            <a:round/>
            <a:headEnd/>
            <a:tailEnd/>
          </a:ln>
          <a:effectLst/>
        </p:spPr>
      </p:cxnSp>
      <p:cxnSp>
        <p:nvCxnSpPr>
          <p:cNvPr id="99" name="AutoShape 17"/>
          <p:cNvCxnSpPr>
            <a:cxnSpLocks noChangeShapeType="1"/>
            <a:stCxn id="93" idx="3"/>
            <a:endCxn id="89" idx="1"/>
          </p:cNvCxnSpPr>
          <p:nvPr/>
        </p:nvCxnSpPr>
        <p:spPr bwMode="auto">
          <a:xfrm flipV="1">
            <a:off x="3913218" y="2659082"/>
            <a:ext cx="228600" cy="381000"/>
          </a:xfrm>
          <a:prstGeom prst="curvedConnector3">
            <a:avLst>
              <a:gd name="adj1" fmla="val 50000"/>
            </a:avLst>
          </a:prstGeom>
          <a:noFill/>
          <a:ln w="12700">
            <a:solidFill>
              <a:srgbClr val="800000"/>
            </a:solidFill>
            <a:round/>
            <a:headEnd/>
            <a:tailEnd/>
          </a:ln>
          <a:effectLst/>
        </p:spPr>
      </p:cxnSp>
      <p:cxnSp>
        <p:nvCxnSpPr>
          <p:cNvPr id="100" name="AutoShape 18"/>
          <p:cNvCxnSpPr>
            <a:cxnSpLocks noChangeShapeType="1"/>
            <a:stCxn id="95" idx="3"/>
            <a:endCxn id="89" idx="1"/>
          </p:cNvCxnSpPr>
          <p:nvPr/>
        </p:nvCxnSpPr>
        <p:spPr bwMode="auto">
          <a:xfrm>
            <a:off x="3913218" y="2278082"/>
            <a:ext cx="228600" cy="381000"/>
          </a:xfrm>
          <a:prstGeom prst="curvedConnector3">
            <a:avLst>
              <a:gd name="adj1" fmla="val 50000"/>
            </a:avLst>
          </a:prstGeom>
          <a:noFill/>
          <a:ln w="12700">
            <a:solidFill>
              <a:srgbClr val="800000"/>
            </a:solidFill>
            <a:round/>
            <a:headEnd/>
            <a:tailEnd/>
          </a:ln>
          <a:effectLst/>
        </p:spPr>
      </p:cxnSp>
      <p:cxnSp>
        <p:nvCxnSpPr>
          <p:cNvPr id="101" name="AutoShape 19"/>
          <p:cNvCxnSpPr>
            <a:cxnSpLocks noChangeShapeType="1"/>
            <a:stCxn id="91" idx="3"/>
            <a:endCxn id="92" idx="1"/>
          </p:cNvCxnSpPr>
          <p:nvPr/>
        </p:nvCxnSpPr>
        <p:spPr bwMode="auto">
          <a:xfrm>
            <a:off x="7643843" y="2278082"/>
            <a:ext cx="79375" cy="381000"/>
          </a:xfrm>
          <a:prstGeom prst="curvedConnector3">
            <a:avLst>
              <a:gd name="adj1" fmla="val 50000"/>
            </a:avLst>
          </a:prstGeom>
          <a:noFill/>
          <a:ln w="12700">
            <a:solidFill>
              <a:srgbClr val="800000"/>
            </a:solidFill>
            <a:round/>
            <a:headEnd/>
            <a:tailEnd/>
          </a:ln>
          <a:effectLst/>
        </p:spPr>
      </p:cxnSp>
      <p:cxnSp>
        <p:nvCxnSpPr>
          <p:cNvPr id="102" name="AutoShape 20"/>
          <p:cNvCxnSpPr>
            <a:cxnSpLocks noChangeShapeType="1"/>
            <a:stCxn id="89" idx="3"/>
            <a:endCxn id="91" idx="1"/>
          </p:cNvCxnSpPr>
          <p:nvPr/>
        </p:nvCxnSpPr>
        <p:spPr bwMode="auto">
          <a:xfrm flipV="1">
            <a:off x="5742018" y="2278082"/>
            <a:ext cx="228600" cy="381000"/>
          </a:xfrm>
          <a:prstGeom prst="curvedConnector3">
            <a:avLst>
              <a:gd name="adj1" fmla="val 50000"/>
            </a:avLst>
          </a:prstGeom>
          <a:noFill/>
          <a:ln w="12700">
            <a:solidFill>
              <a:srgbClr val="800000"/>
            </a:solidFill>
            <a:round/>
            <a:headEnd/>
            <a:tailEnd/>
          </a:ln>
          <a:effectLst/>
        </p:spPr>
      </p:cxnSp>
      <p:cxnSp>
        <p:nvCxnSpPr>
          <p:cNvPr id="103" name="AutoShape 21"/>
          <p:cNvCxnSpPr>
            <a:cxnSpLocks noChangeShapeType="1"/>
            <a:stCxn id="117" idx="3"/>
            <a:endCxn id="92" idx="1"/>
          </p:cNvCxnSpPr>
          <p:nvPr/>
        </p:nvCxnSpPr>
        <p:spPr bwMode="auto">
          <a:xfrm flipV="1">
            <a:off x="7643843" y="2659082"/>
            <a:ext cx="79375" cy="381000"/>
          </a:xfrm>
          <a:prstGeom prst="curvedConnector3">
            <a:avLst>
              <a:gd name="adj1" fmla="val 50000"/>
            </a:avLst>
          </a:prstGeom>
          <a:noFill/>
          <a:ln w="12700">
            <a:solidFill>
              <a:srgbClr val="800000"/>
            </a:solidFill>
            <a:round/>
            <a:headEnd/>
            <a:tailEnd/>
          </a:ln>
          <a:effectLst/>
        </p:spPr>
      </p:cxnSp>
      <p:cxnSp>
        <p:nvCxnSpPr>
          <p:cNvPr id="104" name="AutoShape 22"/>
          <p:cNvCxnSpPr>
            <a:cxnSpLocks noChangeShapeType="1"/>
            <a:stCxn id="89" idx="3"/>
            <a:endCxn id="117" idx="1"/>
          </p:cNvCxnSpPr>
          <p:nvPr/>
        </p:nvCxnSpPr>
        <p:spPr bwMode="auto">
          <a:xfrm>
            <a:off x="5742018" y="2659082"/>
            <a:ext cx="228600" cy="381000"/>
          </a:xfrm>
          <a:prstGeom prst="curvedConnector3">
            <a:avLst>
              <a:gd name="adj1" fmla="val 50000"/>
            </a:avLst>
          </a:prstGeom>
          <a:noFill/>
          <a:ln w="12700">
            <a:solidFill>
              <a:srgbClr val="800000"/>
            </a:solidFill>
            <a:round/>
            <a:headEnd/>
            <a:tailEnd/>
          </a:ln>
          <a:effectLst/>
        </p:spPr>
      </p:cxnSp>
      <p:cxnSp>
        <p:nvCxnSpPr>
          <p:cNvPr id="105" name="AutoShape 23"/>
          <p:cNvCxnSpPr>
            <a:cxnSpLocks noChangeShapeType="1"/>
            <a:stCxn id="90" idx="0"/>
            <a:endCxn id="93" idx="2"/>
          </p:cNvCxnSpPr>
          <p:nvPr/>
        </p:nvCxnSpPr>
        <p:spPr bwMode="auto">
          <a:xfrm rot="16200000">
            <a:off x="2922618" y="3535382"/>
            <a:ext cx="381000" cy="0"/>
          </a:xfrm>
          <a:prstGeom prst="straightConnector1">
            <a:avLst/>
          </a:prstGeom>
          <a:noFill/>
          <a:ln w="12700">
            <a:solidFill>
              <a:srgbClr val="800000"/>
            </a:solidFill>
            <a:round/>
            <a:headEnd/>
            <a:tailEnd/>
          </a:ln>
          <a:effectLst/>
        </p:spPr>
      </p:cxnSp>
      <p:cxnSp>
        <p:nvCxnSpPr>
          <p:cNvPr id="106" name="AutoShape 24"/>
          <p:cNvCxnSpPr>
            <a:cxnSpLocks noChangeShapeType="1"/>
            <a:stCxn id="96" idx="0"/>
            <a:endCxn id="91" idx="2"/>
          </p:cNvCxnSpPr>
          <p:nvPr/>
        </p:nvCxnSpPr>
        <p:spPr bwMode="auto">
          <a:xfrm rot="16200000">
            <a:off x="6235731" y="3154382"/>
            <a:ext cx="1143000" cy="0"/>
          </a:xfrm>
          <a:prstGeom prst="straightConnector1">
            <a:avLst/>
          </a:prstGeom>
          <a:noFill/>
          <a:ln w="12700">
            <a:solidFill>
              <a:srgbClr val="800000"/>
            </a:solidFill>
            <a:round/>
            <a:headEnd/>
            <a:tailEnd/>
          </a:ln>
          <a:effectLst/>
        </p:spPr>
      </p:cxnSp>
      <p:cxnSp>
        <p:nvCxnSpPr>
          <p:cNvPr id="107" name="AutoShape 25"/>
          <p:cNvCxnSpPr>
            <a:cxnSpLocks noChangeShapeType="1"/>
            <a:stCxn id="93" idx="0"/>
            <a:endCxn id="95" idx="2"/>
          </p:cNvCxnSpPr>
          <p:nvPr/>
        </p:nvCxnSpPr>
        <p:spPr bwMode="auto">
          <a:xfrm rot="16200000">
            <a:off x="3036918" y="2659082"/>
            <a:ext cx="152400" cy="0"/>
          </a:xfrm>
          <a:prstGeom prst="straightConnector1">
            <a:avLst/>
          </a:prstGeom>
          <a:noFill/>
          <a:ln w="12700">
            <a:solidFill>
              <a:srgbClr val="800000"/>
            </a:solidFill>
            <a:round/>
            <a:headEnd/>
            <a:tailEnd/>
          </a:ln>
          <a:effectLst/>
        </p:spPr>
      </p:cxnSp>
      <p:sp>
        <p:nvSpPr>
          <p:cNvPr id="108" name="AutoShape 26"/>
          <p:cNvSpPr>
            <a:spLocks noChangeArrowheads="1"/>
          </p:cNvSpPr>
          <p:nvPr/>
        </p:nvSpPr>
        <p:spPr bwMode="auto">
          <a:xfrm>
            <a:off x="560418" y="1897082"/>
            <a:ext cx="1600200" cy="381000"/>
          </a:xfrm>
          <a:prstGeom prst="roundRect">
            <a:avLst>
              <a:gd name="adj" fmla="val 16667"/>
            </a:avLst>
          </a:prstGeom>
          <a:noFill/>
          <a:ln w="9525">
            <a:noFill/>
            <a:round/>
            <a:headEnd/>
            <a:tailEnd/>
          </a:ln>
          <a:effectLst/>
        </p:spPr>
        <p:txBody>
          <a:bodyPr wrap="none" anchor="ctr"/>
          <a:lstStyle/>
          <a:p>
            <a:pPr algn="ctr"/>
            <a:r>
              <a:rPr lang="zh-CN" altLang="en-US" sz="1200" b="1">
                <a:solidFill>
                  <a:schemeClr val="tx2"/>
                </a:solidFill>
                <a:latin typeface="幼圆" pitchFamily="49" charset="-122"/>
                <a:cs typeface="Arial" pitchFamily="34" charset="0"/>
              </a:rPr>
              <a:t>基础设施</a:t>
            </a:r>
            <a:endParaRPr lang="en-US" altLang="zh-CN" sz="1200" b="1">
              <a:solidFill>
                <a:schemeClr val="tx2"/>
              </a:solidFill>
              <a:latin typeface="幼圆" pitchFamily="49" charset="-122"/>
              <a:cs typeface="Arial" pitchFamily="34" charset="0"/>
            </a:endParaRPr>
          </a:p>
        </p:txBody>
      </p:sp>
      <p:sp>
        <p:nvSpPr>
          <p:cNvPr id="109" name="AutoShape 27"/>
          <p:cNvSpPr>
            <a:spLocks noChangeArrowheads="1"/>
          </p:cNvSpPr>
          <p:nvPr/>
        </p:nvSpPr>
        <p:spPr bwMode="auto">
          <a:xfrm>
            <a:off x="7723218" y="1897082"/>
            <a:ext cx="1600200" cy="381000"/>
          </a:xfrm>
          <a:prstGeom prst="roundRect">
            <a:avLst>
              <a:gd name="adj" fmla="val 16667"/>
            </a:avLst>
          </a:prstGeom>
          <a:noFill/>
          <a:ln w="9525">
            <a:noFill/>
            <a:round/>
            <a:headEnd/>
            <a:tailEnd/>
          </a:ln>
          <a:effectLst/>
        </p:spPr>
        <p:txBody>
          <a:bodyPr wrap="none" anchor="ctr"/>
          <a:lstStyle/>
          <a:p>
            <a:pPr algn="ctr"/>
            <a:r>
              <a:rPr lang="zh-CN" altLang="en-US" sz="1200" b="1">
                <a:solidFill>
                  <a:schemeClr val="tx2"/>
                </a:solidFill>
                <a:latin typeface="幼圆" pitchFamily="49" charset="-122"/>
                <a:cs typeface="Arial" pitchFamily="34" charset="0"/>
              </a:rPr>
              <a:t>客户</a:t>
            </a:r>
            <a:endParaRPr lang="en-US" altLang="zh-CN" sz="1200" b="1">
              <a:solidFill>
                <a:schemeClr val="tx2"/>
              </a:solidFill>
              <a:latin typeface="幼圆" pitchFamily="49" charset="-122"/>
              <a:cs typeface="Arial" pitchFamily="34" charset="0"/>
            </a:endParaRPr>
          </a:p>
        </p:txBody>
      </p:sp>
      <p:sp>
        <p:nvSpPr>
          <p:cNvPr id="110" name="AutoShape 28"/>
          <p:cNvSpPr>
            <a:spLocks noChangeArrowheads="1"/>
          </p:cNvSpPr>
          <p:nvPr/>
        </p:nvSpPr>
        <p:spPr bwMode="auto">
          <a:xfrm>
            <a:off x="4141818" y="1897082"/>
            <a:ext cx="1600200" cy="381000"/>
          </a:xfrm>
          <a:prstGeom prst="roundRect">
            <a:avLst>
              <a:gd name="adj" fmla="val 16667"/>
            </a:avLst>
          </a:prstGeom>
          <a:noFill/>
          <a:ln w="9525">
            <a:noFill/>
            <a:round/>
            <a:headEnd/>
            <a:tailEnd/>
          </a:ln>
          <a:effectLst/>
        </p:spPr>
        <p:txBody>
          <a:bodyPr wrap="none" anchor="ctr"/>
          <a:lstStyle/>
          <a:p>
            <a:pPr algn="ctr"/>
            <a:r>
              <a:rPr lang="zh-CN" altLang="en-US" sz="1200" b="1">
                <a:solidFill>
                  <a:schemeClr val="tx2"/>
                </a:solidFill>
                <a:latin typeface="幼圆" pitchFamily="49" charset="-122"/>
                <a:cs typeface="Arial" pitchFamily="34" charset="0"/>
              </a:rPr>
              <a:t>提供物</a:t>
            </a:r>
            <a:endParaRPr lang="en-US" altLang="zh-CN" sz="1200" b="1">
              <a:solidFill>
                <a:schemeClr val="tx2"/>
              </a:solidFill>
              <a:latin typeface="幼圆" pitchFamily="49" charset="-122"/>
              <a:cs typeface="Arial" pitchFamily="34" charset="0"/>
            </a:endParaRPr>
          </a:p>
        </p:txBody>
      </p:sp>
      <p:sp>
        <p:nvSpPr>
          <p:cNvPr id="111" name="AutoShape 29"/>
          <p:cNvSpPr>
            <a:spLocks noChangeArrowheads="1"/>
          </p:cNvSpPr>
          <p:nvPr/>
        </p:nvSpPr>
        <p:spPr bwMode="auto">
          <a:xfrm>
            <a:off x="4141818" y="3802082"/>
            <a:ext cx="1600200" cy="381000"/>
          </a:xfrm>
          <a:prstGeom prst="roundRect">
            <a:avLst>
              <a:gd name="adj" fmla="val 16667"/>
            </a:avLst>
          </a:prstGeom>
          <a:noFill/>
          <a:ln w="9525">
            <a:noFill/>
            <a:round/>
            <a:headEnd/>
            <a:tailEnd/>
          </a:ln>
          <a:effectLst/>
        </p:spPr>
        <p:txBody>
          <a:bodyPr wrap="none" anchor="ctr"/>
          <a:lstStyle/>
          <a:p>
            <a:pPr algn="ctr"/>
            <a:r>
              <a:rPr lang="zh-CN" altLang="en-US" sz="1200" b="1">
                <a:solidFill>
                  <a:schemeClr val="tx2"/>
                </a:solidFill>
                <a:latin typeface="幼圆" pitchFamily="49" charset="-122"/>
                <a:cs typeface="Arial" pitchFamily="34" charset="0"/>
              </a:rPr>
              <a:t>财务</a:t>
            </a:r>
            <a:endParaRPr lang="en-US" altLang="zh-CN" sz="1200" b="1">
              <a:solidFill>
                <a:schemeClr val="tx2"/>
              </a:solidFill>
              <a:latin typeface="幼圆" pitchFamily="49" charset="-122"/>
              <a:cs typeface="Arial" pitchFamily="34" charset="0"/>
            </a:endParaRPr>
          </a:p>
        </p:txBody>
      </p:sp>
      <p:cxnSp>
        <p:nvCxnSpPr>
          <p:cNvPr id="112" name="AutoShape 30"/>
          <p:cNvCxnSpPr>
            <a:cxnSpLocks noChangeShapeType="1"/>
            <a:stCxn id="89" idx="2"/>
            <a:endCxn id="96" idx="1"/>
          </p:cNvCxnSpPr>
          <p:nvPr/>
        </p:nvCxnSpPr>
        <p:spPr bwMode="auto">
          <a:xfrm rot="16200000" flipH="1">
            <a:off x="4922868" y="2982932"/>
            <a:ext cx="1066800" cy="1028700"/>
          </a:xfrm>
          <a:prstGeom prst="curvedConnector2">
            <a:avLst/>
          </a:prstGeom>
          <a:noFill/>
          <a:ln w="12700">
            <a:solidFill>
              <a:srgbClr val="800000"/>
            </a:solidFill>
            <a:round/>
            <a:headEnd/>
            <a:tailEnd/>
          </a:ln>
          <a:effectLst/>
        </p:spPr>
      </p:cxnSp>
      <p:cxnSp>
        <p:nvCxnSpPr>
          <p:cNvPr id="113" name="AutoShape 31"/>
          <p:cNvCxnSpPr>
            <a:cxnSpLocks noChangeShapeType="1"/>
            <a:stCxn id="92" idx="2"/>
            <a:endCxn id="96" idx="3"/>
          </p:cNvCxnSpPr>
          <p:nvPr/>
        </p:nvCxnSpPr>
        <p:spPr bwMode="auto">
          <a:xfrm rot="5400000">
            <a:off x="7550181" y="3057544"/>
            <a:ext cx="1066800" cy="879475"/>
          </a:xfrm>
          <a:prstGeom prst="curvedConnector2">
            <a:avLst/>
          </a:prstGeom>
          <a:noFill/>
          <a:ln w="12700">
            <a:solidFill>
              <a:srgbClr val="800000"/>
            </a:solidFill>
            <a:round/>
            <a:headEnd/>
            <a:tailEnd/>
          </a:ln>
          <a:effectLst/>
        </p:spPr>
      </p:cxnSp>
      <p:cxnSp>
        <p:nvCxnSpPr>
          <p:cNvPr id="114" name="AutoShape 32"/>
          <p:cNvCxnSpPr>
            <a:cxnSpLocks noChangeShapeType="1"/>
            <a:stCxn id="89" idx="2"/>
            <a:endCxn id="90" idx="3"/>
          </p:cNvCxnSpPr>
          <p:nvPr/>
        </p:nvCxnSpPr>
        <p:spPr bwMode="auto">
          <a:xfrm rot="5400000">
            <a:off x="3894168" y="2982932"/>
            <a:ext cx="1066800" cy="1028700"/>
          </a:xfrm>
          <a:prstGeom prst="curvedConnector2">
            <a:avLst/>
          </a:prstGeom>
          <a:noFill/>
          <a:ln w="12700">
            <a:solidFill>
              <a:srgbClr val="800000"/>
            </a:solidFill>
            <a:round/>
            <a:headEnd/>
            <a:tailEnd/>
          </a:ln>
          <a:effectLst/>
        </p:spPr>
      </p:cxnSp>
      <p:cxnSp>
        <p:nvCxnSpPr>
          <p:cNvPr id="115" name="AutoShape 33"/>
          <p:cNvCxnSpPr>
            <a:cxnSpLocks noChangeShapeType="1"/>
            <a:stCxn id="90" idx="1"/>
            <a:endCxn id="94" idx="2"/>
          </p:cNvCxnSpPr>
          <p:nvPr/>
        </p:nvCxnSpPr>
        <p:spPr bwMode="auto">
          <a:xfrm rot="10800000">
            <a:off x="1360518" y="2963882"/>
            <a:ext cx="952500" cy="1066800"/>
          </a:xfrm>
          <a:prstGeom prst="curvedConnector2">
            <a:avLst/>
          </a:prstGeom>
          <a:noFill/>
          <a:ln w="12700">
            <a:solidFill>
              <a:srgbClr val="800000"/>
            </a:solidFill>
            <a:round/>
            <a:headEnd/>
            <a:tailEnd/>
          </a:ln>
          <a:effectLst/>
        </p:spPr>
      </p:cxnSp>
      <p:sp>
        <p:nvSpPr>
          <p:cNvPr id="116" name="AutoShape 34"/>
          <p:cNvSpPr>
            <a:spLocks noChangeArrowheads="1"/>
          </p:cNvSpPr>
          <p:nvPr/>
        </p:nvSpPr>
        <p:spPr bwMode="auto">
          <a:xfrm>
            <a:off x="2313018" y="4924444"/>
            <a:ext cx="5486400" cy="1219200"/>
          </a:xfrm>
          <a:prstGeom prst="roundRect">
            <a:avLst>
              <a:gd name="adj" fmla="val 16667"/>
            </a:avLst>
          </a:prstGeom>
          <a:noFill/>
          <a:ln w="9525">
            <a:solidFill>
              <a:srgbClr val="C0C0C0"/>
            </a:solidFill>
            <a:round/>
            <a:headEnd/>
            <a:tailEnd/>
          </a:ln>
          <a:effectLst/>
        </p:spPr>
        <p:txBody>
          <a:bodyPr anchor="ctr"/>
          <a:lstStyle/>
          <a:p>
            <a:pPr algn="ctr"/>
            <a:r>
              <a:rPr lang="zh-CN" altLang="en-US" sz="2400" dirty="0" smtClean="0">
                <a:latin typeface="幼圆" pitchFamily="49" charset="-122"/>
                <a:cs typeface="Arial" pitchFamily="34" charset="0"/>
              </a:rPr>
              <a:t>企业商业模式描述了</a:t>
            </a:r>
          </a:p>
          <a:p>
            <a:pPr algn="ctr"/>
            <a:r>
              <a:rPr lang="zh-CN" altLang="en-US" sz="2400" dirty="0" smtClean="0">
                <a:latin typeface="幼圆" pitchFamily="49" charset="-122"/>
                <a:cs typeface="Arial" pitchFamily="34" charset="0"/>
              </a:rPr>
              <a:t>企业如何创造价值，传递价值，捕捉价值的基本原理</a:t>
            </a:r>
          </a:p>
        </p:txBody>
      </p:sp>
      <p:sp>
        <p:nvSpPr>
          <p:cNvPr id="117" name="AutoShape 35"/>
          <p:cNvSpPr>
            <a:spLocks noChangeArrowheads="1"/>
          </p:cNvSpPr>
          <p:nvPr/>
        </p:nvSpPr>
        <p:spPr bwMode="auto">
          <a:xfrm>
            <a:off x="5970618" y="2735282"/>
            <a:ext cx="1673225" cy="609600"/>
          </a:xfrm>
          <a:prstGeom prst="roundRect">
            <a:avLst>
              <a:gd name="adj" fmla="val 16667"/>
            </a:avLst>
          </a:prstGeom>
          <a:solidFill>
            <a:srgbClr val="DCCE9C"/>
          </a:solidFill>
          <a:ln w="9525">
            <a:solidFill>
              <a:srgbClr val="800000"/>
            </a:solidFill>
            <a:round/>
            <a:headEnd/>
            <a:tailEnd/>
          </a:ln>
          <a:effectLst/>
        </p:spPr>
        <p:txBody>
          <a:bodyPr wrap="none" anchor="ctr"/>
          <a:lstStyle/>
          <a:p>
            <a:pPr algn="ctr"/>
            <a:r>
              <a:rPr lang="zh-CN" altLang="en-US" sz="1400" b="1">
                <a:solidFill>
                  <a:schemeClr val="tx2"/>
                </a:solidFill>
                <a:latin typeface="幼圆" pitchFamily="49" charset="-122"/>
                <a:cs typeface="Arial" pitchFamily="34" charset="0"/>
              </a:rPr>
              <a:t>渠道</a:t>
            </a:r>
          </a:p>
          <a:p>
            <a:pPr algn="ctr"/>
            <a:r>
              <a:rPr lang="zh-CN" altLang="en-US" sz="1400" b="1">
                <a:solidFill>
                  <a:schemeClr val="tx2"/>
                </a:solidFill>
                <a:latin typeface="幼圆" pitchFamily="49" charset="-122"/>
                <a:cs typeface="Arial" pitchFamily="34" charset="0"/>
              </a:rPr>
              <a:t>通路</a:t>
            </a:r>
          </a:p>
        </p:txBody>
      </p:sp>
      <p:pic>
        <p:nvPicPr>
          <p:cNvPr id="118" name="图片 1"/>
          <p:cNvPicPr>
            <a:picLocks noChangeAspect="1"/>
          </p:cNvPicPr>
          <p:nvPr/>
        </p:nvPicPr>
        <p:blipFill>
          <a:blip r:embed="rId3" cstate="print"/>
          <a:srcRect/>
          <a:stretch>
            <a:fillRect/>
          </a:stretch>
        </p:blipFill>
        <p:spPr bwMode="auto">
          <a:xfrm>
            <a:off x="7945468" y="5135582"/>
            <a:ext cx="1041400" cy="871537"/>
          </a:xfrm>
          <a:prstGeom prst="rect">
            <a:avLst/>
          </a:prstGeom>
          <a:noFill/>
          <a:ln w="9525">
            <a:noFill/>
            <a:miter lim="800000"/>
            <a:headEnd/>
            <a:tailEnd/>
          </a:ln>
        </p:spPr>
      </p:pic>
      <p:pic>
        <p:nvPicPr>
          <p:cNvPr id="119" name="图片 3"/>
          <p:cNvPicPr>
            <a:picLocks noChangeAspect="1"/>
          </p:cNvPicPr>
          <p:nvPr/>
        </p:nvPicPr>
        <p:blipFill>
          <a:blip r:embed="rId4" cstate="print"/>
          <a:srcRect/>
          <a:stretch>
            <a:fillRect/>
          </a:stretch>
        </p:blipFill>
        <p:spPr bwMode="auto">
          <a:xfrm>
            <a:off x="1060481" y="5135582"/>
            <a:ext cx="1073150" cy="898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dissolve">
                                      <p:cBhvr>
                                        <p:cTn id="7" dur="500"/>
                                        <p:tgtEl>
                                          <p:spTgt spid="6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dissolve">
                                      <p:cBhvr>
                                        <p:cTn id="10" dur="500"/>
                                        <p:tgtEl>
                                          <p:spTgt spid="10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50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4"/>
                                        </p:tgtEl>
                                        <p:attrNameLst>
                                          <p:attrName>style.visibility</p:attrName>
                                        </p:attrNameLst>
                                      </p:cBhvr>
                                      <p:to>
                                        <p:strVal val="visible"/>
                                      </p:to>
                                    </p:set>
                                    <p:animEffect transition="in" filter="wipe(left)">
                                      <p:cBhvr>
                                        <p:cTn id="20" dur="500"/>
                                        <p:tgtEl>
                                          <p:spTgt spid="10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wipe(left)">
                                      <p:cBhvr>
                                        <p:cTn id="24" dur="500"/>
                                        <p:tgtEl>
                                          <p:spTgt spid="117"/>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wipe(left)">
                                      <p:cBhvr>
                                        <p:cTn id="28" dur="500"/>
                                        <p:tgtEl>
                                          <p:spTgt spid="10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wipe(left)">
                                      <p:cBhvr>
                                        <p:cTn id="41" dur="500"/>
                                        <p:tgtEl>
                                          <p:spTgt spid="10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dissolve">
                                      <p:cBhvr>
                                        <p:cTn id="46" dur="500"/>
                                        <p:tgtEl>
                                          <p:spTgt spid="8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animEffect transition="in" filter="dissolve">
                                      <p:cBhvr>
                                        <p:cTn id="49" dur="500"/>
                                        <p:tgtEl>
                                          <p:spTgt spid="111"/>
                                        </p:tgtEl>
                                      </p:cBhvr>
                                    </p:animEffect>
                                  </p:childTnLst>
                                </p:cTn>
                              </p:par>
                            </p:childTnLst>
                          </p:cTn>
                        </p:par>
                        <p:par>
                          <p:cTn id="50" fill="hold">
                            <p:stCondLst>
                              <p:cond delay="500"/>
                            </p:stCondLst>
                            <p:childTnLst>
                              <p:par>
                                <p:cTn id="51" presetID="22" presetClass="entr" presetSubtype="2" fill="hold" nodeType="afterEffect">
                                  <p:stCondLst>
                                    <p:cond delay="0"/>
                                  </p:stCondLst>
                                  <p:childTnLst>
                                    <p:set>
                                      <p:cBhvr>
                                        <p:cTn id="52" dur="1" fill="hold">
                                          <p:stCondLst>
                                            <p:cond delay="0"/>
                                          </p:stCondLst>
                                        </p:cTn>
                                        <p:tgtEl>
                                          <p:spTgt spid="113"/>
                                        </p:tgtEl>
                                        <p:attrNameLst>
                                          <p:attrName>style.visibility</p:attrName>
                                        </p:attrNameLst>
                                      </p:cBhvr>
                                      <p:to>
                                        <p:strVal val="visible"/>
                                      </p:to>
                                    </p:set>
                                    <p:animEffect transition="in" filter="wipe(right)">
                                      <p:cBhvr>
                                        <p:cTn id="53" dur="500"/>
                                        <p:tgtEl>
                                          <p:spTgt spid="113"/>
                                        </p:tgtEl>
                                      </p:cBhvr>
                                    </p:animEffect>
                                  </p:childTnLst>
                                </p:cTn>
                              </p:par>
                            </p:childTnLst>
                          </p:cTn>
                        </p:par>
                        <p:par>
                          <p:cTn id="54" fill="hold">
                            <p:stCondLst>
                              <p:cond delay="1000"/>
                            </p:stCondLst>
                            <p:childTnLst>
                              <p:par>
                                <p:cTn id="55" presetID="22" presetClass="entr" presetSubtype="2" fill="hold" grpId="0" nodeType="after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wipe(right)">
                                      <p:cBhvr>
                                        <p:cTn id="57" dur="500"/>
                                        <p:tgtEl>
                                          <p:spTgt spid="96"/>
                                        </p:tgtEl>
                                      </p:cBhvr>
                                    </p:animEffect>
                                  </p:childTnLst>
                                </p:cTn>
                              </p:par>
                            </p:childTnLst>
                          </p:cTn>
                        </p:par>
                        <p:par>
                          <p:cTn id="58" fill="hold">
                            <p:stCondLst>
                              <p:cond delay="1500"/>
                            </p:stCondLst>
                            <p:childTnLst>
                              <p:par>
                                <p:cTn id="59" presetID="22" presetClass="entr" presetSubtype="2" fill="hold" nodeType="afterEffect">
                                  <p:stCondLst>
                                    <p:cond delay="0"/>
                                  </p:stCondLst>
                                  <p:childTnLst>
                                    <p:set>
                                      <p:cBhvr>
                                        <p:cTn id="60" dur="1" fill="hold">
                                          <p:stCondLst>
                                            <p:cond delay="0"/>
                                          </p:stCondLst>
                                        </p:cTn>
                                        <p:tgtEl>
                                          <p:spTgt spid="112"/>
                                        </p:tgtEl>
                                        <p:attrNameLst>
                                          <p:attrName>style.visibility</p:attrName>
                                        </p:attrNameLst>
                                      </p:cBhvr>
                                      <p:to>
                                        <p:strVal val="visible"/>
                                      </p:to>
                                    </p:set>
                                    <p:animEffect transition="in" filter="wipe(right)">
                                      <p:cBhvr>
                                        <p:cTn id="61" dur="500"/>
                                        <p:tgtEl>
                                          <p:spTgt spid="112"/>
                                        </p:tgtEl>
                                      </p:cBhvr>
                                    </p:animEffect>
                                  </p:childTnLst>
                                </p:cTn>
                              </p:par>
                            </p:childTnLst>
                          </p:cTn>
                        </p:par>
                        <p:par>
                          <p:cTn id="62" fill="hold">
                            <p:stCondLst>
                              <p:cond delay="2000"/>
                            </p:stCondLst>
                            <p:childTnLst>
                              <p:par>
                                <p:cTn id="63" presetID="22" presetClass="entr" presetSubtype="1" fill="hold" nodeType="afterEffect">
                                  <p:stCondLst>
                                    <p:cond delay="0"/>
                                  </p:stCondLst>
                                  <p:childTnLst>
                                    <p:set>
                                      <p:cBhvr>
                                        <p:cTn id="64" dur="1" fill="hold">
                                          <p:stCondLst>
                                            <p:cond delay="0"/>
                                          </p:stCondLst>
                                        </p:cTn>
                                        <p:tgtEl>
                                          <p:spTgt spid="106"/>
                                        </p:tgtEl>
                                        <p:attrNameLst>
                                          <p:attrName>style.visibility</p:attrName>
                                        </p:attrNameLst>
                                      </p:cBhvr>
                                      <p:to>
                                        <p:strVal val="visible"/>
                                      </p:to>
                                    </p:set>
                                    <p:animEffect transition="in" filter="wipe(up)">
                                      <p:cBhvr>
                                        <p:cTn id="65" dur="500"/>
                                        <p:tgtEl>
                                          <p:spTgt spid="106"/>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dissolve">
                                      <p:cBhvr>
                                        <p:cTn id="70" dur="500"/>
                                        <p:tgtEl>
                                          <p:spTgt spid="88"/>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08"/>
                                        </p:tgtEl>
                                        <p:attrNameLst>
                                          <p:attrName>style.visibility</p:attrName>
                                        </p:attrNameLst>
                                      </p:cBhvr>
                                      <p:to>
                                        <p:strVal val="visible"/>
                                      </p:to>
                                    </p:set>
                                    <p:animEffect transition="in" filter="dissolve">
                                      <p:cBhvr>
                                        <p:cTn id="73" dur="500"/>
                                        <p:tgtEl>
                                          <p:spTgt spid="108"/>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94"/>
                                        </p:tgtEl>
                                        <p:attrNameLst>
                                          <p:attrName>style.visibility</p:attrName>
                                        </p:attrNameLst>
                                      </p:cBhvr>
                                      <p:to>
                                        <p:strVal val="visible"/>
                                      </p:to>
                                    </p:set>
                                    <p:animEffect transition="in" filter="wipe(left)">
                                      <p:cBhvr>
                                        <p:cTn id="77" dur="500"/>
                                        <p:tgtEl>
                                          <p:spTgt spid="9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wipe(left)">
                                      <p:cBhvr>
                                        <p:cTn id="82" dur="500"/>
                                        <p:tgtEl>
                                          <p:spTgt spid="97"/>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wipe(left)">
                                      <p:cBhvr>
                                        <p:cTn id="86" dur="500"/>
                                        <p:tgtEl>
                                          <p:spTgt spid="93"/>
                                        </p:tgtEl>
                                      </p:cBhvr>
                                    </p:animEffect>
                                  </p:childTnLst>
                                </p:cTn>
                              </p:par>
                            </p:childTnLst>
                          </p:cTn>
                        </p:par>
                        <p:par>
                          <p:cTn id="87" fill="hold">
                            <p:stCondLst>
                              <p:cond delay="1000"/>
                            </p:stCondLst>
                            <p:childTnLst>
                              <p:par>
                                <p:cTn id="88" presetID="22" presetClass="entr" presetSubtype="8" fill="hold" nodeType="afterEffect">
                                  <p:stCondLst>
                                    <p:cond delay="0"/>
                                  </p:stCondLst>
                                  <p:childTnLst>
                                    <p:set>
                                      <p:cBhvr>
                                        <p:cTn id="89" dur="1" fill="hold">
                                          <p:stCondLst>
                                            <p:cond delay="0"/>
                                          </p:stCondLst>
                                        </p:cTn>
                                        <p:tgtEl>
                                          <p:spTgt spid="99"/>
                                        </p:tgtEl>
                                        <p:attrNameLst>
                                          <p:attrName>style.visibility</p:attrName>
                                        </p:attrNameLst>
                                      </p:cBhvr>
                                      <p:to>
                                        <p:strVal val="visible"/>
                                      </p:to>
                                    </p:set>
                                    <p:animEffect transition="in" filter="wipe(left)">
                                      <p:cBhvr>
                                        <p:cTn id="90" dur="500"/>
                                        <p:tgtEl>
                                          <p:spTgt spid="9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98"/>
                                        </p:tgtEl>
                                        <p:attrNameLst>
                                          <p:attrName>style.visibility</p:attrName>
                                        </p:attrNameLst>
                                      </p:cBhvr>
                                      <p:to>
                                        <p:strVal val="visible"/>
                                      </p:to>
                                    </p:set>
                                    <p:animEffect transition="in" filter="wipe(left)">
                                      <p:cBhvr>
                                        <p:cTn id="95" dur="500"/>
                                        <p:tgtEl>
                                          <p:spTgt spid="98"/>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95"/>
                                        </p:tgtEl>
                                        <p:attrNameLst>
                                          <p:attrName>style.visibility</p:attrName>
                                        </p:attrNameLst>
                                      </p:cBhvr>
                                      <p:to>
                                        <p:strVal val="visible"/>
                                      </p:to>
                                    </p:set>
                                    <p:animEffect transition="in" filter="wipe(left)">
                                      <p:cBhvr>
                                        <p:cTn id="99" dur="500"/>
                                        <p:tgtEl>
                                          <p:spTgt spid="95"/>
                                        </p:tgtEl>
                                      </p:cBhvr>
                                    </p:animEffect>
                                  </p:childTnLst>
                                </p:cTn>
                              </p:par>
                            </p:childTnLst>
                          </p:cTn>
                        </p:par>
                        <p:par>
                          <p:cTn id="100" fill="hold">
                            <p:stCondLst>
                              <p:cond delay="1000"/>
                            </p:stCondLst>
                            <p:childTnLst>
                              <p:par>
                                <p:cTn id="101" presetID="22" presetClass="entr" presetSubtype="8" fill="hold" nodeType="after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wipe(left)">
                                      <p:cBhvr>
                                        <p:cTn id="103" dur="500"/>
                                        <p:tgtEl>
                                          <p:spTgt spid="107"/>
                                        </p:tgtEl>
                                      </p:cBhvr>
                                    </p:animEffect>
                                  </p:childTnLst>
                                </p:cTn>
                              </p:par>
                            </p:childTnLst>
                          </p:cTn>
                        </p:par>
                        <p:par>
                          <p:cTn id="104" fill="hold">
                            <p:stCondLst>
                              <p:cond delay="1500"/>
                            </p:stCondLst>
                            <p:childTnLst>
                              <p:par>
                                <p:cTn id="105" presetID="22" presetClass="entr" presetSubtype="8" fill="hold" nodeType="afterEffect">
                                  <p:stCondLst>
                                    <p:cond delay="0"/>
                                  </p:stCondLst>
                                  <p:childTnLst>
                                    <p:set>
                                      <p:cBhvr>
                                        <p:cTn id="106" dur="1" fill="hold">
                                          <p:stCondLst>
                                            <p:cond delay="0"/>
                                          </p:stCondLst>
                                        </p:cTn>
                                        <p:tgtEl>
                                          <p:spTgt spid="100"/>
                                        </p:tgtEl>
                                        <p:attrNameLst>
                                          <p:attrName>style.visibility</p:attrName>
                                        </p:attrNameLst>
                                      </p:cBhvr>
                                      <p:to>
                                        <p:strVal val="visible"/>
                                      </p:to>
                                    </p:set>
                                    <p:animEffect transition="in" filter="wipe(left)">
                                      <p:cBhvr>
                                        <p:cTn id="107" dur="500"/>
                                        <p:tgtEl>
                                          <p:spTgt spid="10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105"/>
                                        </p:tgtEl>
                                        <p:attrNameLst>
                                          <p:attrName>style.visibility</p:attrName>
                                        </p:attrNameLst>
                                      </p:cBhvr>
                                      <p:to>
                                        <p:strVal val="visible"/>
                                      </p:to>
                                    </p:set>
                                    <p:animEffect transition="in" filter="wipe(up)">
                                      <p:cBhvr>
                                        <p:cTn id="112" dur="500"/>
                                        <p:tgtEl>
                                          <p:spTgt spid="105"/>
                                        </p:tgtEl>
                                      </p:cBhvr>
                                    </p:animEffect>
                                  </p:childTnLst>
                                </p:cTn>
                              </p:par>
                            </p:childTnLst>
                          </p:cTn>
                        </p:par>
                        <p:par>
                          <p:cTn id="113" fill="hold">
                            <p:stCondLst>
                              <p:cond delay="500"/>
                            </p:stCondLst>
                            <p:childTnLst>
                              <p:par>
                                <p:cTn id="114" presetID="22" presetClass="entr" presetSubtype="8" fill="hold" nodeType="afterEffect">
                                  <p:stCondLst>
                                    <p:cond delay="0"/>
                                  </p:stCondLst>
                                  <p:childTnLst>
                                    <p:set>
                                      <p:cBhvr>
                                        <p:cTn id="115" dur="1" fill="hold">
                                          <p:stCondLst>
                                            <p:cond delay="0"/>
                                          </p:stCondLst>
                                        </p:cTn>
                                        <p:tgtEl>
                                          <p:spTgt spid="115"/>
                                        </p:tgtEl>
                                        <p:attrNameLst>
                                          <p:attrName>style.visibility</p:attrName>
                                        </p:attrNameLst>
                                      </p:cBhvr>
                                      <p:to>
                                        <p:strVal val="visible"/>
                                      </p:to>
                                    </p:set>
                                    <p:animEffect transition="in" filter="wipe(left)">
                                      <p:cBhvr>
                                        <p:cTn id="116" dur="500"/>
                                        <p:tgtEl>
                                          <p:spTgt spid="115"/>
                                        </p:tgtEl>
                                      </p:cBhvr>
                                    </p:animEffect>
                                  </p:child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wipe(left)">
                                      <p:cBhvr>
                                        <p:cTn id="120" dur="500"/>
                                        <p:tgtEl>
                                          <p:spTgt spid="90"/>
                                        </p:tgtEl>
                                      </p:cBhvr>
                                    </p:animEffect>
                                  </p:childTnLst>
                                </p:cTn>
                              </p:par>
                            </p:childTnLst>
                          </p:cTn>
                        </p:par>
                        <p:par>
                          <p:cTn id="121" fill="hold">
                            <p:stCondLst>
                              <p:cond delay="1500"/>
                            </p:stCondLst>
                            <p:childTnLst>
                              <p:par>
                                <p:cTn id="122" presetID="22" presetClass="entr" presetSubtype="8" fill="hold" nodeType="afterEffect">
                                  <p:stCondLst>
                                    <p:cond delay="0"/>
                                  </p:stCondLst>
                                  <p:childTnLst>
                                    <p:set>
                                      <p:cBhvr>
                                        <p:cTn id="123" dur="1" fill="hold">
                                          <p:stCondLst>
                                            <p:cond delay="0"/>
                                          </p:stCondLst>
                                        </p:cTn>
                                        <p:tgtEl>
                                          <p:spTgt spid="114"/>
                                        </p:tgtEl>
                                        <p:attrNameLst>
                                          <p:attrName>style.visibility</p:attrName>
                                        </p:attrNameLst>
                                      </p:cBhvr>
                                      <p:to>
                                        <p:strVal val="visible"/>
                                      </p:to>
                                    </p:set>
                                    <p:animEffect transition="in" filter="wipe(left)">
                                      <p:cBhvr>
                                        <p:cTn id="124"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86" grpId="0" animBg="1"/>
      <p:bldP spid="88" grpId="0" animBg="1"/>
      <p:bldP spid="90" grpId="0" animBg="1"/>
      <p:bldP spid="91" grpId="0" animBg="1"/>
      <p:bldP spid="92" grpId="0" animBg="1"/>
      <p:bldP spid="93" grpId="0" animBg="1"/>
      <p:bldP spid="94" grpId="0" animBg="1"/>
      <p:bldP spid="95" grpId="0" animBg="1"/>
      <p:bldP spid="96" grpId="0" animBg="1"/>
      <p:bldP spid="108" grpId="0"/>
      <p:bldP spid="109" grpId="0"/>
      <p:bldP spid="111" grpId="0"/>
      <p:bldP spid="11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83</a:t>
            </a:fld>
            <a:endParaRPr lang="zh-CN" altLang="en-US">
              <a:solidFill>
                <a:prstClr val="black">
                  <a:tint val="75000"/>
                </a:prstClr>
              </a:solidFill>
            </a:endParaRPr>
          </a:p>
        </p:txBody>
      </p:sp>
      <p:sp>
        <p:nvSpPr>
          <p:cNvPr id="5" name="TextBox 4"/>
          <p:cNvSpPr txBox="1"/>
          <p:nvPr/>
        </p:nvSpPr>
        <p:spPr>
          <a:xfrm>
            <a:off x="64155" y="181253"/>
            <a:ext cx="1904689"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、内部分析</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商业模式</a:t>
            </a:r>
            <a:endParaRPr lang="zh-CN" altLang="en-US" sz="2000" dirty="0">
              <a:latin typeface="微软雅黑" pitchFamily="34" charset="-122"/>
              <a:ea typeface="微软雅黑" pitchFamily="34" charset="-122"/>
            </a:endParaRPr>
          </a:p>
        </p:txBody>
      </p:sp>
      <p:sp>
        <p:nvSpPr>
          <p:cNvPr id="40" name="矩形 39"/>
          <p:cNvSpPr/>
          <p:nvPr/>
        </p:nvSpPr>
        <p:spPr>
          <a:xfrm>
            <a:off x="309530" y="1571612"/>
            <a:ext cx="9144064" cy="3831818"/>
          </a:xfrm>
          <a:prstGeom prst="rect">
            <a:avLst/>
          </a:prstGeom>
        </p:spPr>
        <p:txBody>
          <a:bodyPr wrap="square">
            <a:spAutoFit/>
          </a:bodyPr>
          <a:lstStyle/>
          <a:p>
            <a:pPr>
              <a:lnSpc>
                <a:spcPct val="150000"/>
              </a:lnSpc>
              <a:buFont typeface="Arial" pitchFamily="34" charset="0"/>
              <a:buChar char="•"/>
            </a:pPr>
            <a:r>
              <a:rPr lang="zh-CN" altLang="en-US" dirty="0" smtClean="0"/>
              <a:t>客户细分</a:t>
            </a:r>
            <a:r>
              <a:rPr lang="en-US" altLang="zh-CN" dirty="0" smtClean="0"/>
              <a:t>:</a:t>
            </a:r>
            <a:r>
              <a:rPr lang="zh-CN" altLang="en-US" dirty="0" smtClean="0"/>
              <a:t>构造块用来描绘一个企业想要接触和服务的不同人群或组织</a:t>
            </a:r>
            <a:endParaRPr lang="en-US" altLang="zh-CN" dirty="0" smtClean="0"/>
          </a:p>
          <a:p>
            <a:pPr>
              <a:lnSpc>
                <a:spcPct val="150000"/>
              </a:lnSpc>
              <a:buFont typeface="Arial" pitchFamily="34" charset="0"/>
              <a:buChar char="•"/>
              <a:defRPr/>
            </a:pPr>
            <a:r>
              <a:rPr lang="zh-CN" altLang="en-US" dirty="0" smtClean="0"/>
              <a:t>价值主张</a:t>
            </a:r>
            <a:r>
              <a:rPr lang="en-US" altLang="zh-CN" dirty="0" smtClean="0"/>
              <a:t>:</a:t>
            </a:r>
            <a:r>
              <a:rPr lang="zh-CN" altLang="en-US" dirty="0" smtClean="0"/>
              <a:t>构造块用来描绘为特定客户细分创造价值的系列产品和服务</a:t>
            </a:r>
            <a:endParaRPr lang="en-US" altLang="zh-CN" dirty="0" smtClean="0"/>
          </a:p>
          <a:p>
            <a:pPr>
              <a:lnSpc>
                <a:spcPct val="150000"/>
              </a:lnSpc>
              <a:buFont typeface="Arial" pitchFamily="34" charset="0"/>
              <a:buChar char="•"/>
            </a:pPr>
            <a:r>
              <a:rPr lang="zh-CN" altLang="en-US" dirty="0" smtClean="0"/>
              <a:t>渠道通路</a:t>
            </a:r>
            <a:r>
              <a:rPr lang="en-US" altLang="zh-CN" dirty="0" smtClean="0"/>
              <a:t>:</a:t>
            </a:r>
            <a:r>
              <a:rPr lang="zh-CN" altLang="en-US" dirty="0" smtClean="0"/>
              <a:t>构造块用来描绘公司是如何沟通、接触其客户细分而传递其价值主张</a:t>
            </a:r>
            <a:endParaRPr lang="en-US" altLang="zh-CN" dirty="0" smtClean="0"/>
          </a:p>
          <a:p>
            <a:pPr>
              <a:lnSpc>
                <a:spcPct val="150000"/>
              </a:lnSpc>
              <a:buFont typeface="Arial" pitchFamily="34" charset="0"/>
              <a:buChar char="•"/>
              <a:defRPr/>
            </a:pPr>
            <a:r>
              <a:rPr lang="zh-CN" altLang="en-US" dirty="0" smtClean="0"/>
              <a:t>客户关系</a:t>
            </a:r>
            <a:r>
              <a:rPr lang="en-US" altLang="zh-CN" dirty="0" smtClean="0"/>
              <a:t>:</a:t>
            </a:r>
            <a:r>
              <a:rPr lang="zh-CN" altLang="en-US" dirty="0" smtClean="0"/>
              <a:t>构造块用来描绘公司与特定客户细分群体建立的关系类型</a:t>
            </a:r>
            <a:endParaRPr lang="en-US" altLang="zh-CN" dirty="0" smtClean="0"/>
          </a:p>
          <a:p>
            <a:pPr>
              <a:lnSpc>
                <a:spcPct val="150000"/>
              </a:lnSpc>
              <a:buFont typeface="Arial" pitchFamily="34" charset="0"/>
              <a:buChar char="•"/>
            </a:pPr>
            <a:r>
              <a:rPr lang="zh-CN" altLang="en-US" dirty="0" smtClean="0"/>
              <a:t>收入来源</a:t>
            </a:r>
            <a:r>
              <a:rPr lang="en-US" altLang="zh-CN" dirty="0" smtClean="0"/>
              <a:t>:</a:t>
            </a:r>
            <a:r>
              <a:rPr lang="zh-CN" altLang="en-US" dirty="0" smtClean="0"/>
              <a:t>构造块用来描绘公司从每个客户群体中获取的现金收入</a:t>
            </a:r>
            <a:endParaRPr lang="en-US" altLang="zh-CN" dirty="0" smtClean="0"/>
          </a:p>
          <a:p>
            <a:pPr>
              <a:lnSpc>
                <a:spcPct val="150000"/>
              </a:lnSpc>
              <a:buFont typeface="Arial" pitchFamily="34" charset="0"/>
              <a:buChar char="•"/>
              <a:defRPr/>
            </a:pPr>
            <a:r>
              <a:rPr lang="zh-CN" altLang="en-US" dirty="0" smtClean="0"/>
              <a:t>核心资源</a:t>
            </a:r>
            <a:r>
              <a:rPr lang="en-US" altLang="zh-CN" dirty="0" smtClean="0"/>
              <a:t>:</a:t>
            </a:r>
            <a:r>
              <a:rPr lang="zh-CN" altLang="en-US" dirty="0" smtClean="0"/>
              <a:t>用来描绘让商业模式有效运转所必需的最重要因素</a:t>
            </a:r>
            <a:endParaRPr lang="en-US" altLang="zh-CN" dirty="0" smtClean="0"/>
          </a:p>
          <a:p>
            <a:pPr>
              <a:lnSpc>
                <a:spcPct val="150000"/>
              </a:lnSpc>
              <a:buFont typeface="Arial" pitchFamily="34" charset="0"/>
              <a:buChar char="•"/>
              <a:defRPr/>
            </a:pPr>
            <a:r>
              <a:rPr lang="zh-CN" altLang="en-US" dirty="0" smtClean="0"/>
              <a:t>关键业务</a:t>
            </a:r>
            <a:r>
              <a:rPr lang="en-US" altLang="zh-CN" dirty="0" smtClean="0"/>
              <a:t>:</a:t>
            </a:r>
            <a:r>
              <a:rPr lang="zh-CN" altLang="en-US" dirty="0" smtClean="0"/>
              <a:t>构造模块用来描绘为了确保其商业模式可行，企业必须做的最重要的事情</a:t>
            </a:r>
            <a:endParaRPr lang="en-US" altLang="zh-CN" dirty="0" smtClean="0"/>
          </a:p>
          <a:p>
            <a:pPr>
              <a:lnSpc>
                <a:spcPct val="150000"/>
              </a:lnSpc>
              <a:buFont typeface="Arial" pitchFamily="34" charset="0"/>
              <a:buChar char="•"/>
              <a:defRPr/>
            </a:pPr>
            <a:r>
              <a:rPr lang="zh-CN" altLang="en-US" dirty="0" smtClean="0"/>
              <a:t>关键合作：构造块用来描述让商业模式有效运作所需的供应商与合作伙伴的网络</a:t>
            </a:r>
            <a:endParaRPr lang="en-US" altLang="zh-CN" dirty="0" smtClean="0"/>
          </a:p>
          <a:p>
            <a:pPr>
              <a:lnSpc>
                <a:spcPct val="150000"/>
              </a:lnSpc>
              <a:buFont typeface="Arial" pitchFamily="34" charset="0"/>
              <a:buChar char="•"/>
              <a:defRPr/>
            </a:pPr>
            <a:r>
              <a:rPr lang="zh-CN" altLang="en-US" dirty="0" smtClean="0"/>
              <a:t>成本结构：构造块用来描绘运营一个商业模式所引发的所有成本</a:t>
            </a:r>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84</a:t>
            </a:fld>
            <a:endParaRPr lang="zh-CN" altLang="en-US" dirty="0">
              <a:solidFill>
                <a:prstClr val="black">
                  <a:tint val="75000"/>
                </a:prstClr>
              </a:solidFill>
            </a:endParaRPr>
          </a:p>
        </p:txBody>
      </p:sp>
      <p:sp>
        <p:nvSpPr>
          <p:cNvPr id="18" name="TextBox 17"/>
          <p:cNvSpPr txBox="1"/>
          <p:nvPr/>
        </p:nvSpPr>
        <p:spPr>
          <a:xfrm>
            <a:off x="309530" y="1000108"/>
            <a:ext cx="8501122" cy="523220"/>
          </a:xfrm>
          <a:prstGeom prst="rect">
            <a:avLst/>
          </a:prstGeom>
          <a:noFill/>
        </p:spPr>
        <p:txBody>
          <a:bodyPr wrap="square" rtlCol="0">
            <a:spAutoFit/>
          </a:bodyPr>
          <a:lstStyle/>
          <a:p>
            <a:r>
              <a:rPr lang="zh-CN" altLang="en-US" sz="2800" dirty="0" smtClean="0">
                <a:latin typeface="微软雅黑" pitchFamily="34" charset="-122"/>
                <a:ea typeface="微软雅黑" pitchFamily="34" charset="-122"/>
              </a:rPr>
              <a:t>讨论：</a:t>
            </a:r>
            <a:endParaRPr lang="zh-CN" altLang="en-US" sz="2800" dirty="0">
              <a:latin typeface="微软雅黑" pitchFamily="34" charset="-122"/>
              <a:ea typeface="微软雅黑" pitchFamily="34" charset="-122"/>
            </a:endParaRPr>
          </a:p>
        </p:txBody>
      </p:sp>
      <p:sp>
        <p:nvSpPr>
          <p:cNvPr id="2" name="TextBox 1"/>
          <p:cNvSpPr txBox="1"/>
          <p:nvPr/>
        </p:nvSpPr>
        <p:spPr>
          <a:xfrm>
            <a:off x="529732" y="1763524"/>
            <a:ext cx="8280920" cy="2446824"/>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房车业务的内部分析：</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宇通有哪些优势和劣势？</a:t>
            </a:r>
            <a:endParaRPr lang="en-US" altLang="zh-CN" dirty="0" smtClean="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如何重构商业模式？</a:t>
            </a:r>
            <a:endParaRPr lang="en-US" altLang="zh-CN" dirty="0" smtClean="0">
              <a:latin typeface="微软雅黑" pitchFamily="34" charset="-122"/>
              <a:ea typeface="微软雅黑" pitchFamily="34" charset="-122"/>
            </a:endParaRPr>
          </a:p>
          <a:p>
            <a:pPr marL="285750" indent="-285750">
              <a:lnSpc>
                <a:spcPct val="150000"/>
              </a:lnSpc>
              <a:buFont typeface="Arial" pitchFamily="34" charset="0"/>
              <a:buChar char="•"/>
            </a:pPr>
            <a:r>
              <a:rPr lang="zh-CN" altLang="en-US" dirty="0" smtClean="0">
                <a:latin typeface="微软雅黑" pitchFamily="34" charset="-122"/>
                <a:ea typeface="微软雅黑" pitchFamily="34" charset="-122"/>
              </a:rPr>
              <a:t>需要哪些资源与能力？</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35605420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85</a:t>
            </a:fld>
            <a:endParaRPr lang="zh-CN" altLang="en-US" dirty="0">
              <a:solidFill>
                <a:prstClr val="black">
                  <a:tint val="75000"/>
                </a:prstClr>
              </a:solidFill>
            </a:endParaRPr>
          </a:p>
        </p:txBody>
      </p:sp>
      <p:sp>
        <p:nvSpPr>
          <p:cNvPr id="5" name="TextBox 4"/>
          <p:cNvSpPr txBox="1"/>
          <p:nvPr/>
        </p:nvSpPr>
        <p:spPr>
          <a:xfrm>
            <a:off x="64155" y="181253"/>
            <a:ext cx="4674678"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、战略分析的组织实施与责任化</a:t>
            </a:r>
            <a:endParaRPr lang="zh-CN" altLang="en-US" sz="2400" dirty="0">
              <a:latin typeface="微软雅黑" pitchFamily="34" charset="-122"/>
              <a:ea typeface="微软雅黑" pitchFamily="34" charset="-122"/>
            </a:endParaRPr>
          </a:p>
        </p:txBody>
      </p:sp>
      <p:sp>
        <p:nvSpPr>
          <p:cNvPr id="65" name="TextBox 64"/>
          <p:cNvSpPr txBox="1"/>
          <p:nvPr/>
        </p:nvSpPr>
        <p:spPr>
          <a:xfrm>
            <a:off x="344488" y="1916832"/>
            <a:ext cx="8424936" cy="553998"/>
          </a:xfrm>
          <a:prstGeom prst="rect">
            <a:avLst/>
          </a:prstGeom>
          <a:noFill/>
        </p:spPr>
        <p:txBody>
          <a:bodyPr wrap="square" rtlCol="0">
            <a:spAutoFit/>
          </a:bodyPr>
          <a:lstStyle/>
          <a:p>
            <a:pPr>
              <a:lnSpc>
                <a:spcPct val="150000"/>
              </a:lnSpc>
            </a:pPr>
            <a:r>
              <a:rPr lang="zh-CN" altLang="en-US" sz="2000" dirty="0" smtClean="0">
                <a:latin typeface="微软雅黑" pitchFamily="34" charset="-122"/>
                <a:ea typeface="微软雅黑" pitchFamily="34" charset="-122"/>
              </a:rPr>
              <a:t>两个力量：</a:t>
            </a:r>
            <a:endParaRPr lang="zh-CN" altLang="en-US" sz="2000" dirty="0">
              <a:latin typeface="微软雅黑" pitchFamily="34" charset="-122"/>
              <a:ea typeface="微软雅黑" pitchFamily="34" charset="-122"/>
            </a:endParaRPr>
          </a:p>
        </p:txBody>
      </p:sp>
      <p:sp>
        <p:nvSpPr>
          <p:cNvPr id="6" name="矩形 5"/>
          <p:cNvSpPr/>
          <p:nvPr/>
        </p:nvSpPr>
        <p:spPr bwMode="auto">
          <a:xfrm>
            <a:off x="2072680" y="1484784"/>
            <a:ext cx="2952328" cy="129614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17588" fontAlgn="base">
              <a:spcBef>
                <a:spcPct val="0"/>
              </a:spcBef>
              <a:spcAft>
                <a:spcPct val="0"/>
              </a:spcAft>
            </a:pPr>
            <a:r>
              <a:rPr lang="zh-CN" altLang="en-US" sz="2000" dirty="0" smtClean="0">
                <a:latin typeface="微软雅黑" pitchFamily="34" charset="-122"/>
                <a:ea typeface="微软雅黑" pitchFamily="34" charset="-122"/>
              </a:rPr>
              <a:t>专业力量</a:t>
            </a:r>
            <a:endParaRPr lang="en-US" altLang="zh-CN" sz="2000" dirty="0" smtClean="0">
              <a:latin typeface="微软雅黑" pitchFamily="34" charset="-122"/>
              <a:ea typeface="微软雅黑" pitchFamily="34" charset="-122"/>
            </a:endParaRPr>
          </a:p>
          <a:p>
            <a:pPr algn="ctr" defTabSz="1017588" fontAlgn="base">
              <a:spcBef>
                <a:spcPct val="0"/>
              </a:spcBef>
              <a:spcAft>
                <a:spcPct val="0"/>
              </a:spcAft>
            </a:pPr>
            <a:r>
              <a:rPr lang="zh-CN" altLang="en-US" dirty="0" smtClean="0">
                <a:latin typeface="微软雅黑" pitchFamily="34" charset="-122"/>
                <a:ea typeface="微软雅黑" pitchFamily="34" charset="-122"/>
              </a:rPr>
              <a:t>（企管部门、战略部门、外部专家）</a:t>
            </a:r>
            <a:endParaRPr kumimoji="0" lang="zh-CN" altLang="en-US" sz="2000" b="0" i="0" u="none" strike="noStrike" cap="none" normalizeH="0" baseline="0" dirty="0" smtClean="0">
              <a:ln>
                <a:noFill/>
              </a:ln>
              <a:solidFill>
                <a:schemeClr val="tx1"/>
              </a:solidFill>
              <a:effectLst/>
              <a:latin typeface="Arial" charset="0"/>
              <a:ea typeface="SimSun" pitchFamily="2" charset="-122"/>
            </a:endParaRPr>
          </a:p>
        </p:txBody>
      </p:sp>
      <p:sp>
        <p:nvSpPr>
          <p:cNvPr id="7" name="矩形 6"/>
          <p:cNvSpPr/>
          <p:nvPr/>
        </p:nvSpPr>
        <p:spPr bwMode="auto">
          <a:xfrm>
            <a:off x="6177136" y="1484784"/>
            <a:ext cx="3384376" cy="129614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17588" fontAlgn="base">
              <a:spcBef>
                <a:spcPct val="0"/>
              </a:spcBef>
              <a:spcAft>
                <a:spcPct val="0"/>
              </a:spcAft>
            </a:pPr>
            <a:r>
              <a:rPr lang="zh-CN" altLang="en-US" sz="2000" dirty="0" smtClean="0">
                <a:latin typeface="微软雅黑" pitchFamily="34" charset="-122"/>
                <a:ea typeface="微软雅黑" pitchFamily="34" charset="-122"/>
              </a:rPr>
              <a:t>群众战争</a:t>
            </a:r>
            <a:endParaRPr lang="en-US" altLang="zh-CN" sz="2000" dirty="0" smtClean="0">
              <a:latin typeface="微软雅黑" pitchFamily="34" charset="-122"/>
              <a:ea typeface="微软雅黑" pitchFamily="34" charset="-122"/>
            </a:endParaRPr>
          </a:p>
          <a:p>
            <a:pPr algn="ctr" defTabSz="1017588" fontAlgn="base">
              <a:spcBef>
                <a:spcPct val="0"/>
              </a:spcBef>
              <a:spcAft>
                <a:spcPct val="0"/>
              </a:spcAft>
            </a:pPr>
            <a:r>
              <a:rPr lang="zh-CN" altLang="en-US" dirty="0" smtClean="0">
                <a:latin typeface="微软雅黑" pitchFamily="34" charset="-122"/>
                <a:ea typeface="微软雅黑" pitchFamily="34" charset="-122"/>
              </a:rPr>
              <a:t>（各部门对所负责专业领域具有内外部信息搜集、分析和推动决策的责任和义务）</a:t>
            </a:r>
          </a:p>
          <a:p>
            <a:pPr marL="0" marR="0" indent="0" algn="ctr"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Arial" charset="0"/>
              <a:ea typeface="SimSun" pitchFamily="2" charset="-122"/>
            </a:endParaRPr>
          </a:p>
        </p:txBody>
      </p:sp>
      <p:sp>
        <p:nvSpPr>
          <p:cNvPr id="8" name="TextBox 7"/>
          <p:cNvSpPr txBox="1"/>
          <p:nvPr/>
        </p:nvSpPr>
        <p:spPr>
          <a:xfrm>
            <a:off x="5385048" y="1916832"/>
            <a:ext cx="527709" cy="646331"/>
          </a:xfrm>
          <a:prstGeom prst="rect">
            <a:avLst/>
          </a:prstGeom>
          <a:noFill/>
        </p:spPr>
        <p:txBody>
          <a:bodyPr wrap="none" rtlCol="0">
            <a:spAutoFit/>
          </a:bodyPr>
          <a:lstStyle/>
          <a:p>
            <a:r>
              <a:rPr lang="en-US" altLang="zh-CN"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9" name="TextBox 8"/>
          <p:cNvSpPr txBox="1"/>
          <p:nvPr/>
        </p:nvSpPr>
        <p:spPr>
          <a:xfrm>
            <a:off x="416496" y="3861048"/>
            <a:ext cx="8424936" cy="499624"/>
          </a:xfrm>
          <a:prstGeom prst="rect">
            <a:avLst/>
          </a:prstGeom>
          <a:noFill/>
        </p:spPr>
        <p:txBody>
          <a:bodyPr wrap="square" rtlCol="0">
            <a:spAutoFit/>
          </a:bodyPr>
          <a:lstStyle/>
          <a:p>
            <a:pPr>
              <a:lnSpc>
                <a:spcPct val="150000"/>
              </a:lnSpc>
            </a:pPr>
            <a:r>
              <a:rPr lang="zh-CN" altLang="en-US" sz="2000" dirty="0" smtClean="0">
                <a:latin typeface="微软雅黑" pitchFamily="34" charset="-122"/>
                <a:ea typeface="微软雅黑" pitchFamily="34" charset="-122"/>
              </a:rPr>
              <a:t>两个阶段：</a:t>
            </a:r>
            <a:endParaRPr lang="zh-CN" altLang="en-US" sz="2000" dirty="0">
              <a:latin typeface="微软雅黑" pitchFamily="34" charset="-122"/>
              <a:ea typeface="微软雅黑" pitchFamily="34" charset="-122"/>
            </a:endParaRPr>
          </a:p>
        </p:txBody>
      </p:sp>
      <p:sp>
        <p:nvSpPr>
          <p:cNvPr id="10" name="矩形 9"/>
          <p:cNvSpPr/>
          <p:nvPr/>
        </p:nvSpPr>
        <p:spPr bwMode="auto">
          <a:xfrm>
            <a:off x="2144688" y="3429000"/>
            <a:ext cx="2952328" cy="129614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17588" fontAlgn="base">
              <a:spcBef>
                <a:spcPct val="0"/>
              </a:spcBef>
              <a:spcAft>
                <a:spcPct val="0"/>
              </a:spcAft>
            </a:pPr>
            <a:r>
              <a:rPr lang="zh-CN" altLang="en-US" sz="2400" dirty="0" smtClean="0">
                <a:latin typeface="微软雅黑" pitchFamily="34" charset="-122"/>
                <a:ea typeface="微软雅黑" pitchFamily="34" charset="-122"/>
              </a:rPr>
              <a:t>专项分析</a:t>
            </a:r>
            <a:endParaRPr lang="en-US" altLang="zh-CN" sz="2400" dirty="0" smtClean="0">
              <a:latin typeface="微软雅黑" pitchFamily="34" charset="-122"/>
              <a:ea typeface="微软雅黑" pitchFamily="34" charset="-122"/>
            </a:endParaRPr>
          </a:p>
          <a:p>
            <a:pPr algn="ctr" defTabSz="1017588" fontAlgn="base">
              <a:spcBef>
                <a:spcPct val="0"/>
              </a:spcBef>
              <a:spcAft>
                <a:spcPct val="0"/>
              </a:spcAft>
            </a:pPr>
            <a:r>
              <a:rPr lang="zh-CN" altLang="en-US" dirty="0" smtClean="0">
                <a:latin typeface="微软雅黑" pitchFamily="34" charset="-122"/>
                <a:ea typeface="微软雅黑" pitchFamily="34" charset="-122"/>
              </a:rPr>
              <a:t>（组织临时团队、有明确的目标、范围）</a:t>
            </a:r>
            <a:endParaRPr kumimoji="0" lang="zh-CN" altLang="en-US" sz="2000" b="0" i="0" u="none" strike="noStrike" cap="none" normalizeH="0" baseline="0" dirty="0" smtClean="0">
              <a:ln>
                <a:noFill/>
              </a:ln>
              <a:solidFill>
                <a:schemeClr val="tx1"/>
              </a:solidFill>
              <a:effectLst/>
              <a:latin typeface="Arial" charset="0"/>
              <a:ea typeface="SimSun" pitchFamily="2" charset="-122"/>
            </a:endParaRPr>
          </a:p>
        </p:txBody>
      </p:sp>
      <p:sp>
        <p:nvSpPr>
          <p:cNvPr id="11" name="矩形 10"/>
          <p:cNvSpPr/>
          <p:nvPr/>
        </p:nvSpPr>
        <p:spPr bwMode="auto">
          <a:xfrm>
            <a:off x="6249144" y="3429000"/>
            <a:ext cx="3384376" cy="129614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17588" fontAlgn="base">
              <a:spcBef>
                <a:spcPct val="0"/>
              </a:spcBef>
              <a:spcAft>
                <a:spcPct val="0"/>
              </a:spcAft>
            </a:pPr>
            <a:r>
              <a:rPr lang="zh-CN" altLang="en-US" sz="2000" dirty="0" smtClean="0">
                <a:latin typeface="微软雅黑" pitchFamily="34" charset="-122"/>
                <a:ea typeface="微软雅黑" pitchFamily="34" charset="-122"/>
              </a:rPr>
              <a:t>日常监控</a:t>
            </a:r>
            <a:endParaRPr lang="en-US" altLang="zh-CN" sz="2000" dirty="0" smtClean="0">
              <a:latin typeface="微软雅黑" pitchFamily="34" charset="-122"/>
              <a:ea typeface="微软雅黑" pitchFamily="34" charset="-122"/>
            </a:endParaRPr>
          </a:p>
          <a:p>
            <a:pPr algn="ctr" defTabSz="1017588" fontAlgn="base">
              <a:spcBef>
                <a:spcPct val="0"/>
              </a:spcBef>
              <a:spcAft>
                <a:spcPct val="0"/>
              </a:spcAft>
            </a:pPr>
            <a:r>
              <a:rPr lang="zh-CN" altLang="en-US" dirty="0" smtClean="0">
                <a:latin typeface="微软雅黑" pitchFamily="34" charset="-122"/>
                <a:ea typeface="微软雅黑" pitchFamily="34" charset="-122"/>
              </a:rPr>
              <a:t>（明确责任分工，责任不明的按照专业相近原则，重要信息及时升级决策）</a:t>
            </a:r>
          </a:p>
          <a:p>
            <a:pPr marL="0" marR="0" indent="0" algn="ctr" defTabSz="1017588"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Arial" charset="0"/>
              <a:ea typeface="SimSun" pitchFamily="2" charset="-122"/>
            </a:endParaRPr>
          </a:p>
        </p:txBody>
      </p:sp>
      <p:sp>
        <p:nvSpPr>
          <p:cNvPr id="12" name="TextBox 11"/>
          <p:cNvSpPr txBox="1"/>
          <p:nvPr/>
        </p:nvSpPr>
        <p:spPr>
          <a:xfrm>
            <a:off x="5457056" y="3861048"/>
            <a:ext cx="527709" cy="646331"/>
          </a:xfrm>
          <a:prstGeom prst="rect">
            <a:avLst/>
          </a:prstGeom>
          <a:noFill/>
        </p:spPr>
        <p:txBody>
          <a:bodyPr wrap="none" rtlCol="0">
            <a:spAutoFit/>
          </a:bodyPr>
          <a:lstStyle/>
          <a:p>
            <a:r>
              <a:rPr lang="en-US" altLang="zh-CN"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13" name="TextBox 12"/>
          <p:cNvSpPr txBox="1"/>
          <p:nvPr/>
        </p:nvSpPr>
        <p:spPr>
          <a:xfrm>
            <a:off x="416496" y="5517232"/>
            <a:ext cx="8424936" cy="499624"/>
          </a:xfrm>
          <a:prstGeom prst="rect">
            <a:avLst/>
          </a:prstGeom>
          <a:noFill/>
        </p:spPr>
        <p:txBody>
          <a:bodyPr wrap="square" rtlCol="0">
            <a:spAutoFit/>
          </a:bodyPr>
          <a:lstStyle/>
          <a:p>
            <a:pPr>
              <a:lnSpc>
                <a:spcPct val="150000"/>
              </a:lnSpc>
            </a:pPr>
            <a:r>
              <a:rPr lang="zh-CN" altLang="en-US" sz="2000" dirty="0" smtClean="0">
                <a:latin typeface="微软雅黑" pitchFamily="34" charset="-122"/>
                <a:ea typeface="微软雅黑" pitchFamily="34" charset="-122"/>
              </a:rPr>
              <a:t>管理闭环：</a:t>
            </a:r>
            <a:endParaRPr lang="zh-CN" altLang="en-US" sz="2000" dirty="0">
              <a:latin typeface="微软雅黑" pitchFamily="34" charset="-122"/>
              <a:ea typeface="微软雅黑" pitchFamily="34" charset="-122"/>
            </a:endParaRPr>
          </a:p>
        </p:txBody>
      </p:sp>
      <p:sp>
        <p:nvSpPr>
          <p:cNvPr id="15" name="矩形 14"/>
          <p:cNvSpPr/>
          <p:nvPr/>
        </p:nvSpPr>
        <p:spPr bwMode="auto">
          <a:xfrm>
            <a:off x="2144688" y="5229200"/>
            <a:ext cx="1296144" cy="93610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17588" fontAlgn="base">
              <a:spcBef>
                <a:spcPct val="0"/>
              </a:spcBef>
              <a:spcAft>
                <a:spcPct val="0"/>
              </a:spcAft>
            </a:pPr>
            <a:r>
              <a:rPr lang="zh-CN" altLang="en-US" sz="2400" dirty="0" smtClean="0">
                <a:latin typeface="微软雅黑" pitchFamily="34" charset="-122"/>
                <a:ea typeface="微软雅黑" pitchFamily="34" charset="-122"/>
              </a:rPr>
              <a:t>责任化</a:t>
            </a:r>
            <a:endParaRPr lang="en-US" altLang="zh-CN" sz="2400" dirty="0" smtClean="0">
              <a:latin typeface="微软雅黑" pitchFamily="34" charset="-122"/>
              <a:ea typeface="微软雅黑" pitchFamily="34" charset="-122"/>
            </a:endParaRPr>
          </a:p>
        </p:txBody>
      </p:sp>
      <p:sp>
        <p:nvSpPr>
          <p:cNvPr id="17" name="TextBox 16"/>
          <p:cNvSpPr txBox="1"/>
          <p:nvPr/>
        </p:nvSpPr>
        <p:spPr>
          <a:xfrm>
            <a:off x="-1527720" y="2636912"/>
            <a:ext cx="527709" cy="646331"/>
          </a:xfrm>
          <a:prstGeom prst="rect">
            <a:avLst/>
          </a:prstGeom>
          <a:noFill/>
        </p:spPr>
        <p:txBody>
          <a:bodyPr wrap="none" rtlCol="0">
            <a:spAutoFit/>
          </a:bodyPr>
          <a:lstStyle/>
          <a:p>
            <a:r>
              <a:rPr lang="en-US" altLang="zh-CN"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18" name="矩形 17"/>
          <p:cNvSpPr/>
          <p:nvPr/>
        </p:nvSpPr>
        <p:spPr bwMode="auto">
          <a:xfrm>
            <a:off x="3944888" y="5229200"/>
            <a:ext cx="1296144" cy="93610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17588" fontAlgn="base">
              <a:spcBef>
                <a:spcPct val="0"/>
              </a:spcBef>
              <a:spcAft>
                <a:spcPct val="0"/>
              </a:spcAft>
            </a:pPr>
            <a:r>
              <a:rPr lang="zh-CN" altLang="en-US" sz="2400" dirty="0" smtClean="0">
                <a:latin typeface="微软雅黑" pitchFamily="34" charset="-122"/>
                <a:ea typeface="微软雅黑" pitchFamily="34" charset="-122"/>
              </a:rPr>
              <a:t>实施</a:t>
            </a:r>
            <a:endParaRPr lang="en-US" altLang="zh-CN" sz="2400" dirty="0" smtClean="0">
              <a:latin typeface="微软雅黑" pitchFamily="34" charset="-122"/>
              <a:ea typeface="微软雅黑" pitchFamily="34" charset="-122"/>
            </a:endParaRPr>
          </a:p>
        </p:txBody>
      </p:sp>
      <p:sp>
        <p:nvSpPr>
          <p:cNvPr id="19" name="TextBox 18"/>
          <p:cNvSpPr txBox="1"/>
          <p:nvPr/>
        </p:nvSpPr>
        <p:spPr>
          <a:xfrm>
            <a:off x="12081792" y="2852936"/>
            <a:ext cx="527709" cy="646331"/>
          </a:xfrm>
          <a:prstGeom prst="rect">
            <a:avLst/>
          </a:prstGeom>
          <a:noFill/>
        </p:spPr>
        <p:txBody>
          <a:bodyPr wrap="none" rtlCol="0">
            <a:spAutoFit/>
          </a:bodyPr>
          <a:lstStyle/>
          <a:p>
            <a:r>
              <a:rPr lang="en-US" altLang="zh-CN"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20" name="矩形 19"/>
          <p:cNvSpPr/>
          <p:nvPr/>
        </p:nvSpPr>
        <p:spPr bwMode="auto">
          <a:xfrm>
            <a:off x="5673080" y="5229200"/>
            <a:ext cx="1368152" cy="93610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17588" fontAlgn="base">
              <a:spcBef>
                <a:spcPct val="0"/>
              </a:spcBef>
              <a:spcAft>
                <a:spcPct val="0"/>
              </a:spcAft>
            </a:pPr>
            <a:r>
              <a:rPr lang="zh-CN" altLang="en-US" sz="2400" dirty="0" smtClean="0">
                <a:latin typeface="微软雅黑" pitchFamily="34" charset="-122"/>
                <a:ea typeface="微软雅黑" pitchFamily="34" charset="-122"/>
              </a:rPr>
              <a:t>评价</a:t>
            </a:r>
            <a:endParaRPr lang="en-US" altLang="zh-CN" sz="2400" dirty="0" smtClean="0">
              <a:latin typeface="微软雅黑" pitchFamily="34" charset="-122"/>
              <a:ea typeface="微软雅黑" pitchFamily="34" charset="-122"/>
            </a:endParaRPr>
          </a:p>
          <a:p>
            <a:pPr algn="ctr" defTabSz="1017588" fontAlgn="base">
              <a:spcBef>
                <a:spcPct val="0"/>
              </a:spcBef>
              <a:spcAft>
                <a:spcPct val="0"/>
              </a:spcAft>
            </a:pPr>
            <a:r>
              <a:rPr lang="zh-CN" altLang="en-US" sz="2400" dirty="0" smtClean="0">
                <a:latin typeface="微软雅黑" pitchFamily="34" charset="-122"/>
                <a:ea typeface="微软雅黑" pitchFamily="34" charset="-122"/>
              </a:rPr>
              <a:t>兑现</a:t>
            </a:r>
            <a:endParaRPr lang="en-US" altLang="zh-CN" sz="2400" dirty="0" smtClean="0">
              <a:latin typeface="微软雅黑" pitchFamily="34" charset="-122"/>
              <a:ea typeface="微软雅黑" pitchFamily="34" charset="-122"/>
            </a:endParaRPr>
          </a:p>
        </p:txBody>
      </p:sp>
      <p:sp>
        <p:nvSpPr>
          <p:cNvPr id="21" name="TextBox 20"/>
          <p:cNvSpPr txBox="1"/>
          <p:nvPr/>
        </p:nvSpPr>
        <p:spPr>
          <a:xfrm>
            <a:off x="3440832" y="5373216"/>
            <a:ext cx="527709" cy="646331"/>
          </a:xfrm>
          <a:prstGeom prst="rect">
            <a:avLst/>
          </a:prstGeom>
          <a:noFill/>
        </p:spPr>
        <p:txBody>
          <a:bodyPr wrap="none" rtlCol="0">
            <a:spAutoFit/>
          </a:bodyPr>
          <a:lstStyle/>
          <a:p>
            <a:r>
              <a:rPr lang="en-US" altLang="zh-CN"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22" name="矩形 21"/>
          <p:cNvSpPr/>
          <p:nvPr/>
        </p:nvSpPr>
        <p:spPr bwMode="auto">
          <a:xfrm>
            <a:off x="7401272" y="5229200"/>
            <a:ext cx="1368152" cy="93610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17588" fontAlgn="base">
              <a:spcBef>
                <a:spcPct val="0"/>
              </a:spcBef>
              <a:spcAft>
                <a:spcPct val="0"/>
              </a:spcAft>
            </a:pPr>
            <a:r>
              <a:rPr lang="zh-CN" altLang="en-US" sz="2400" dirty="0" smtClean="0">
                <a:latin typeface="微软雅黑" pitchFamily="34" charset="-122"/>
                <a:ea typeface="微软雅黑" pitchFamily="34" charset="-122"/>
              </a:rPr>
              <a:t>回顾</a:t>
            </a:r>
            <a:endParaRPr lang="en-US" altLang="zh-CN" sz="2400" dirty="0" smtClean="0">
              <a:latin typeface="微软雅黑" pitchFamily="34" charset="-122"/>
              <a:ea typeface="微软雅黑" pitchFamily="34" charset="-122"/>
            </a:endParaRPr>
          </a:p>
          <a:p>
            <a:pPr algn="ctr" defTabSz="1017588" fontAlgn="base">
              <a:spcBef>
                <a:spcPct val="0"/>
              </a:spcBef>
              <a:spcAft>
                <a:spcPct val="0"/>
              </a:spcAft>
            </a:pPr>
            <a:r>
              <a:rPr lang="zh-CN" altLang="en-US" sz="2400" dirty="0" smtClean="0">
                <a:latin typeface="微软雅黑" pitchFamily="34" charset="-122"/>
                <a:ea typeface="微软雅黑" pitchFamily="34" charset="-122"/>
              </a:rPr>
              <a:t>完善</a:t>
            </a:r>
            <a:endParaRPr lang="en-US" altLang="zh-CN" sz="2400" dirty="0" smtClean="0">
              <a:latin typeface="微软雅黑" pitchFamily="34" charset="-122"/>
              <a:ea typeface="微软雅黑" pitchFamily="34" charset="-122"/>
            </a:endParaRPr>
          </a:p>
        </p:txBody>
      </p:sp>
      <p:sp>
        <p:nvSpPr>
          <p:cNvPr id="23" name="TextBox 22"/>
          <p:cNvSpPr txBox="1"/>
          <p:nvPr/>
        </p:nvSpPr>
        <p:spPr>
          <a:xfrm>
            <a:off x="5241032" y="5373216"/>
            <a:ext cx="527709" cy="646331"/>
          </a:xfrm>
          <a:prstGeom prst="rect">
            <a:avLst/>
          </a:prstGeom>
          <a:noFill/>
        </p:spPr>
        <p:txBody>
          <a:bodyPr wrap="none" rtlCol="0">
            <a:spAutoFit/>
          </a:bodyPr>
          <a:lstStyle/>
          <a:p>
            <a:r>
              <a:rPr lang="en-US" altLang="zh-CN"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sp>
        <p:nvSpPr>
          <p:cNvPr id="24" name="TextBox 23"/>
          <p:cNvSpPr txBox="1"/>
          <p:nvPr/>
        </p:nvSpPr>
        <p:spPr>
          <a:xfrm>
            <a:off x="6945571" y="5373216"/>
            <a:ext cx="527709" cy="646331"/>
          </a:xfrm>
          <a:prstGeom prst="rect">
            <a:avLst/>
          </a:prstGeom>
          <a:noFill/>
        </p:spPr>
        <p:txBody>
          <a:bodyPr wrap="none" rtlCol="0">
            <a:spAutoFit/>
          </a:bodyPr>
          <a:lstStyle/>
          <a:p>
            <a:r>
              <a:rPr lang="en-US" altLang="zh-CN" sz="3600" dirty="0" smtClean="0">
                <a:latin typeface="微软雅黑" pitchFamily="34" charset="-122"/>
                <a:ea typeface="微软雅黑" pitchFamily="34" charset="-122"/>
              </a:rPr>
              <a:t>+</a:t>
            </a:r>
            <a:endParaRPr lang="zh-CN" altLang="en-US" sz="3600" dirty="0">
              <a:latin typeface="微软雅黑" pitchFamily="34" charset="-122"/>
              <a:ea typeface="微软雅黑" pitchFamily="34" charset="-122"/>
            </a:endParaRPr>
          </a:p>
        </p:txBody>
      </p:sp>
      <p:cxnSp>
        <p:nvCxnSpPr>
          <p:cNvPr id="27" name="形状 26"/>
          <p:cNvCxnSpPr>
            <a:stCxn id="13" idx="3"/>
            <a:endCxn id="15" idx="2"/>
          </p:cNvCxnSpPr>
          <p:nvPr/>
        </p:nvCxnSpPr>
        <p:spPr bwMode="auto">
          <a:xfrm flipH="1">
            <a:off x="2792760" y="5767044"/>
            <a:ext cx="6048672" cy="398260"/>
          </a:xfrm>
          <a:prstGeom prst="bentConnector4">
            <a:avLst>
              <a:gd name="adj1" fmla="val -3779"/>
              <a:gd name="adj2" fmla="val 157400"/>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86</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战略决策</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r>
              <a:rPr lang="en-US" altLang="zh-CN" sz="2000" b="1" dirty="0" smtClean="0">
                <a:latin typeface="微软雅黑" pitchFamily="34" charset="-122"/>
                <a:ea typeface="微软雅黑" pitchFamily="34" charset="-122"/>
              </a:rPr>
              <a:t>SWOT</a:t>
            </a:r>
            <a:r>
              <a:rPr lang="zh-CN" altLang="en-US" sz="2000" b="1" dirty="0" smtClean="0">
                <a:latin typeface="微软雅黑" pitchFamily="34" charset="-122"/>
                <a:ea typeface="微软雅黑" pitchFamily="34" charset="-122"/>
              </a:rPr>
              <a:t>分析：</a:t>
            </a:r>
            <a:r>
              <a:rPr lang="zh-CN" altLang="en-US" sz="2000" dirty="0" smtClean="0">
                <a:latin typeface="微软雅黑" pitchFamily="34" charset="-122"/>
                <a:ea typeface="微软雅黑" pitchFamily="34" charset="-122"/>
              </a:rPr>
              <a:t>将内部和外部分析结合在一起</a:t>
            </a:r>
          </a:p>
        </p:txBody>
      </p:sp>
      <p:sp>
        <p:nvSpPr>
          <p:cNvPr id="64" name="Rectangle 4"/>
          <p:cNvSpPr>
            <a:spLocks noChangeArrowheads="1"/>
          </p:cNvSpPr>
          <p:nvPr/>
        </p:nvSpPr>
        <p:spPr bwMode="auto">
          <a:xfrm>
            <a:off x="685800" y="1903413"/>
            <a:ext cx="8532813" cy="203200"/>
          </a:xfrm>
          <a:prstGeom prst="rect">
            <a:avLst/>
          </a:prstGeom>
          <a:noFill/>
          <a:ln w="6350">
            <a:noFill/>
            <a:miter lim="800000"/>
            <a:headEnd/>
            <a:tailEnd/>
          </a:ln>
          <a:effectLst/>
        </p:spPr>
        <p:txBody>
          <a:bodyPr lIns="0" tIns="0" rIns="0" bIns="0">
            <a:spAutoFit/>
          </a:bodyPr>
          <a:lstStyle/>
          <a:p>
            <a:pPr marL="0" marR="0" lvl="0" indent="0" algn="ctr" defTabSz="330200" eaLnBrk="1" fontAlgn="auto" latinLnBrk="0" hangingPunct="1">
              <a:lnSpc>
                <a:spcPts val="1600"/>
              </a:lnSpc>
              <a:spcBef>
                <a:spcPts val="0"/>
              </a:spcBef>
              <a:spcAft>
                <a:spcPts val="0"/>
              </a:spcAft>
              <a:buClrTx/>
              <a:buSzTx/>
              <a:buFontTx/>
              <a:buNone/>
              <a:tabLst/>
              <a:defRPr/>
            </a:pPr>
            <a:r>
              <a:rPr kumimoji="1" lang="en-US" altLang="zh-CN" sz="1500" b="0" i="0" u="none" strike="noStrike" kern="0" cap="none" spc="0" normalizeH="0" baseline="0" noProof="0" smtClean="0">
                <a:ln>
                  <a:noFill/>
                </a:ln>
                <a:solidFill>
                  <a:sysClr val="windowText" lastClr="000000"/>
                </a:solidFill>
                <a:effectLst/>
                <a:uLnTx/>
                <a:uFillTx/>
              </a:rPr>
              <a:t>SWOT=</a:t>
            </a:r>
            <a:r>
              <a:rPr kumimoji="1" lang="zh-CN" altLang="en-US" sz="1500" b="0" i="0" u="none" strike="noStrike" kern="0" cap="none" spc="0" normalizeH="0" baseline="0" noProof="0" smtClean="0">
                <a:ln>
                  <a:noFill/>
                </a:ln>
                <a:solidFill>
                  <a:sysClr val="windowText" lastClr="000000"/>
                </a:solidFill>
                <a:effectLst/>
                <a:uLnTx/>
                <a:uFillTx/>
              </a:rPr>
              <a:t>强项、弱点、机会、威胁</a:t>
            </a:r>
            <a:r>
              <a:rPr kumimoji="1" lang="zh-CN" altLang="en-US" sz="1500" b="0" i="0" u="none" strike="noStrike" kern="0" cap="none" spc="0" normalizeH="0" baseline="30000" noProof="0" smtClean="0">
                <a:ln>
                  <a:noFill/>
                </a:ln>
                <a:solidFill>
                  <a:sysClr val="windowText" lastClr="000000"/>
                </a:solidFill>
                <a:effectLst/>
                <a:uLnTx/>
                <a:uFillTx/>
              </a:rPr>
              <a:t>1)</a:t>
            </a:r>
            <a:endParaRPr kumimoji="1" lang="zh-CN" altLang="en-US" sz="1500" b="0" i="0" u="none" strike="noStrike" kern="0" cap="none" spc="0" normalizeH="0" baseline="0" noProof="0" smtClean="0">
              <a:ln>
                <a:noFill/>
              </a:ln>
              <a:solidFill>
                <a:sysClr val="windowText" lastClr="000000"/>
              </a:solidFill>
              <a:effectLst/>
              <a:uLnTx/>
              <a:uFillTx/>
            </a:endParaRPr>
          </a:p>
        </p:txBody>
      </p:sp>
      <p:sp>
        <p:nvSpPr>
          <p:cNvPr id="65" name="Rectangle 11"/>
          <p:cNvSpPr>
            <a:spLocks noChangeArrowheads="1"/>
          </p:cNvSpPr>
          <p:nvPr/>
        </p:nvSpPr>
        <p:spPr bwMode="auto">
          <a:xfrm>
            <a:off x="1346200" y="2524125"/>
            <a:ext cx="1392238" cy="441325"/>
          </a:xfrm>
          <a:prstGeom prst="rect">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400" b="0" i="0" u="none" strike="noStrike" kern="0" cap="none" spc="0" normalizeH="0" baseline="0" noProof="0" smtClean="0">
                <a:ln>
                  <a:noFill/>
                </a:ln>
                <a:solidFill>
                  <a:sysClr val="windowText" lastClr="000000"/>
                </a:solidFill>
                <a:effectLst/>
                <a:uLnTx/>
                <a:uFillTx/>
              </a:rPr>
              <a:t>外部分析</a:t>
            </a:r>
          </a:p>
        </p:txBody>
      </p:sp>
      <p:sp>
        <p:nvSpPr>
          <p:cNvPr id="66" name="Rectangle 12"/>
          <p:cNvSpPr>
            <a:spLocks noChangeArrowheads="1"/>
          </p:cNvSpPr>
          <p:nvPr/>
        </p:nvSpPr>
        <p:spPr bwMode="auto">
          <a:xfrm>
            <a:off x="7215188" y="2524125"/>
            <a:ext cx="1392237" cy="441325"/>
          </a:xfrm>
          <a:prstGeom prst="rect">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400" b="0" i="0" u="none" strike="noStrike" kern="0" cap="none" spc="0" normalizeH="0" baseline="0" noProof="0" smtClean="0">
                <a:ln>
                  <a:noFill/>
                </a:ln>
                <a:solidFill>
                  <a:sysClr val="windowText" lastClr="000000"/>
                </a:solidFill>
                <a:effectLst/>
                <a:uLnTx/>
                <a:uFillTx/>
              </a:rPr>
              <a:t>内部分析</a:t>
            </a:r>
          </a:p>
        </p:txBody>
      </p:sp>
      <p:sp>
        <p:nvSpPr>
          <p:cNvPr id="67" name="Rectangle 13"/>
          <p:cNvSpPr>
            <a:spLocks noChangeArrowheads="1"/>
          </p:cNvSpPr>
          <p:nvPr/>
        </p:nvSpPr>
        <p:spPr bwMode="auto">
          <a:xfrm>
            <a:off x="1084263" y="3048000"/>
            <a:ext cx="7773987" cy="1701800"/>
          </a:xfrm>
          <a:prstGeom prst="rect">
            <a:avLst/>
          </a:prstGeom>
          <a:noFill/>
          <a:ln w="6350">
            <a:solidFill>
              <a:srgbClr val="000000"/>
            </a:solidFill>
            <a:miter lim="800000"/>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8" name="Rectangle 14"/>
          <p:cNvSpPr>
            <a:spLocks noChangeArrowheads="1"/>
          </p:cNvSpPr>
          <p:nvPr/>
        </p:nvSpPr>
        <p:spPr bwMode="auto">
          <a:xfrm>
            <a:off x="3986213" y="4967288"/>
            <a:ext cx="1916112" cy="309562"/>
          </a:xfrm>
          <a:prstGeom prst="rect">
            <a:avLst/>
          </a:prstGeom>
          <a:noFill/>
          <a:ln w="6350">
            <a:solidFill>
              <a:srgbClr val="000000"/>
            </a:solidFill>
            <a:miter lim="800000"/>
            <a:headEnd/>
            <a:tailEnd/>
          </a:ln>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战    略</a:t>
            </a:r>
          </a:p>
        </p:txBody>
      </p:sp>
      <p:sp>
        <p:nvSpPr>
          <p:cNvPr id="69" name="Rectangle 15"/>
          <p:cNvSpPr>
            <a:spLocks noChangeArrowheads="1"/>
          </p:cNvSpPr>
          <p:nvPr/>
        </p:nvSpPr>
        <p:spPr bwMode="auto">
          <a:xfrm>
            <a:off x="3986213" y="5402263"/>
            <a:ext cx="1916112" cy="309562"/>
          </a:xfrm>
          <a:prstGeom prst="rect">
            <a:avLst/>
          </a:prstGeom>
          <a:noFill/>
          <a:ln w="6350">
            <a:solidFill>
              <a:srgbClr val="000000"/>
            </a:solidFill>
            <a:miter lim="800000"/>
            <a:headEnd/>
            <a:tailEnd/>
          </a:ln>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目    标</a:t>
            </a:r>
          </a:p>
        </p:txBody>
      </p:sp>
      <p:sp>
        <p:nvSpPr>
          <p:cNvPr id="70" name="Rectangle 16"/>
          <p:cNvSpPr>
            <a:spLocks noChangeArrowheads="1"/>
          </p:cNvSpPr>
          <p:nvPr/>
        </p:nvSpPr>
        <p:spPr bwMode="auto">
          <a:xfrm>
            <a:off x="3986213" y="5837238"/>
            <a:ext cx="1916112" cy="309562"/>
          </a:xfrm>
          <a:prstGeom prst="rect">
            <a:avLst/>
          </a:prstGeom>
          <a:noFill/>
          <a:ln w="6350">
            <a:solidFill>
              <a:srgbClr val="000000"/>
            </a:solidFill>
            <a:miter lim="800000"/>
            <a:headEnd/>
            <a:tailEnd/>
          </a:ln>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实   施</a:t>
            </a:r>
          </a:p>
        </p:txBody>
      </p:sp>
      <p:grpSp>
        <p:nvGrpSpPr>
          <p:cNvPr id="71" name="Group 17"/>
          <p:cNvGrpSpPr>
            <a:grpSpLocks/>
          </p:cNvGrpSpPr>
          <p:nvPr/>
        </p:nvGrpSpPr>
        <p:grpSpPr bwMode="auto">
          <a:xfrm>
            <a:off x="1382713" y="3201988"/>
            <a:ext cx="2498725" cy="1528762"/>
            <a:chOff x="871" y="2017"/>
            <a:chExt cx="1574" cy="963"/>
          </a:xfrm>
        </p:grpSpPr>
        <p:sp>
          <p:nvSpPr>
            <p:cNvPr id="72" name="Arc 18"/>
            <p:cNvSpPr>
              <a:spLocks/>
            </p:cNvSpPr>
            <p:nvPr/>
          </p:nvSpPr>
          <p:spPr bwMode="auto">
            <a:xfrm flipH="1" flipV="1">
              <a:off x="871" y="2017"/>
              <a:ext cx="1417" cy="89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B2D2DE"/>
            </a:solidFill>
            <a:ln w="6350">
              <a:solidFill>
                <a:srgbClr val="000000"/>
              </a:solidFill>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3" name="Arc 19"/>
            <p:cNvSpPr>
              <a:spLocks/>
            </p:cNvSpPr>
            <p:nvPr/>
          </p:nvSpPr>
          <p:spPr bwMode="auto">
            <a:xfrm flipH="1" flipV="1">
              <a:off x="1703" y="2018"/>
              <a:ext cx="615" cy="704"/>
            </a:xfrm>
            <a:custGeom>
              <a:avLst/>
              <a:gdLst>
                <a:gd name="G0" fmla="+- 0 0 0"/>
                <a:gd name="G1" fmla="+- 21562 0 0"/>
                <a:gd name="G2" fmla="+- 21600 0 0"/>
                <a:gd name="T0" fmla="*/ 1280 w 21600"/>
                <a:gd name="T1" fmla="*/ 0 h 21562"/>
                <a:gd name="T2" fmla="*/ 21600 w 21600"/>
                <a:gd name="T3" fmla="*/ 21562 h 21562"/>
                <a:gd name="T4" fmla="*/ 0 w 21600"/>
                <a:gd name="T5" fmla="*/ 21562 h 21562"/>
              </a:gdLst>
              <a:ahLst/>
              <a:cxnLst>
                <a:cxn ang="0">
                  <a:pos x="T0" y="T1"/>
                </a:cxn>
                <a:cxn ang="0">
                  <a:pos x="T2" y="T3"/>
                </a:cxn>
                <a:cxn ang="0">
                  <a:pos x="T4" y="T5"/>
                </a:cxn>
              </a:cxnLst>
              <a:rect l="0" t="0" r="r" b="b"/>
              <a:pathLst>
                <a:path w="21600" h="21562" fill="none" extrusionOk="0">
                  <a:moveTo>
                    <a:pt x="1280" y="-1"/>
                  </a:moveTo>
                  <a:cubicBezTo>
                    <a:pt x="12692" y="677"/>
                    <a:pt x="21600" y="10129"/>
                    <a:pt x="21600" y="21562"/>
                  </a:cubicBezTo>
                </a:path>
                <a:path w="21600" h="21562" stroke="0" extrusionOk="0">
                  <a:moveTo>
                    <a:pt x="1280" y="-1"/>
                  </a:moveTo>
                  <a:cubicBezTo>
                    <a:pt x="12692" y="677"/>
                    <a:pt x="21600" y="10129"/>
                    <a:pt x="21600" y="21562"/>
                  </a:cubicBezTo>
                  <a:lnTo>
                    <a:pt x="0" y="21562"/>
                  </a:lnTo>
                  <a:close/>
                </a:path>
              </a:pathLst>
            </a:custGeom>
            <a:solidFill>
              <a:srgbClr val="FFFFFF"/>
            </a:solidFill>
            <a:ln w="6350">
              <a:solidFill>
                <a:srgbClr val="000000"/>
              </a:solidFill>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4" name="Freeform 20"/>
            <p:cNvSpPr>
              <a:spLocks/>
            </p:cNvSpPr>
            <p:nvPr/>
          </p:nvSpPr>
          <p:spPr bwMode="auto">
            <a:xfrm>
              <a:off x="2280" y="2618"/>
              <a:ext cx="165" cy="362"/>
            </a:xfrm>
            <a:custGeom>
              <a:avLst/>
              <a:gdLst/>
              <a:ahLst/>
              <a:cxnLst>
                <a:cxn ang="0">
                  <a:pos x="0" y="105"/>
                </a:cxn>
                <a:cxn ang="0">
                  <a:pos x="0" y="0"/>
                </a:cxn>
                <a:cxn ang="0">
                  <a:pos x="165" y="165"/>
                </a:cxn>
                <a:cxn ang="0">
                  <a:pos x="0" y="362"/>
                </a:cxn>
                <a:cxn ang="0">
                  <a:pos x="0" y="296"/>
                </a:cxn>
              </a:cxnLst>
              <a:rect l="0" t="0" r="r" b="b"/>
              <a:pathLst>
                <a:path w="165" h="362">
                  <a:moveTo>
                    <a:pt x="0" y="105"/>
                  </a:moveTo>
                  <a:lnTo>
                    <a:pt x="0" y="0"/>
                  </a:lnTo>
                  <a:lnTo>
                    <a:pt x="165" y="165"/>
                  </a:lnTo>
                  <a:lnTo>
                    <a:pt x="0" y="362"/>
                  </a:lnTo>
                  <a:lnTo>
                    <a:pt x="0" y="296"/>
                  </a:lnTo>
                </a:path>
              </a:pathLst>
            </a:custGeom>
            <a:solidFill>
              <a:srgbClr val="B2D2DE"/>
            </a:solidFill>
            <a:ln w="6350" cap="flat" cmpd="sng">
              <a:solidFill>
                <a:srgbClr val="000000"/>
              </a:solidFill>
              <a:prstDash val="solid"/>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5" name="Group 21"/>
          <p:cNvGrpSpPr>
            <a:grpSpLocks/>
          </p:cNvGrpSpPr>
          <p:nvPr/>
        </p:nvGrpSpPr>
        <p:grpSpPr bwMode="auto">
          <a:xfrm flipH="1">
            <a:off x="6049963" y="3201988"/>
            <a:ext cx="2498725" cy="1528762"/>
            <a:chOff x="871" y="2017"/>
            <a:chExt cx="1574" cy="963"/>
          </a:xfrm>
        </p:grpSpPr>
        <p:sp>
          <p:nvSpPr>
            <p:cNvPr id="76" name="Arc 22"/>
            <p:cNvSpPr>
              <a:spLocks/>
            </p:cNvSpPr>
            <p:nvPr/>
          </p:nvSpPr>
          <p:spPr bwMode="auto">
            <a:xfrm flipH="1" flipV="1">
              <a:off x="871" y="2017"/>
              <a:ext cx="1417" cy="89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B2D2DE"/>
            </a:solidFill>
            <a:ln w="6350">
              <a:solidFill>
                <a:srgbClr val="000000"/>
              </a:solidFill>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Arc 23"/>
            <p:cNvSpPr>
              <a:spLocks/>
            </p:cNvSpPr>
            <p:nvPr/>
          </p:nvSpPr>
          <p:spPr bwMode="auto">
            <a:xfrm flipH="1" flipV="1">
              <a:off x="1703" y="2018"/>
              <a:ext cx="615" cy="704"/>
            </a:xfrm>
            <a:custGeom>
              <a:avLst/>
              <a:gdLst>
                <a:gd name="G0" fmla="+- 0 0 0"/>
                <a:gd name="G1" fmla="+- 21562 0 0"/>
                <a:gd name="G2" fmla="+- 21600 0 0"/>
                <a:gd name="T0" fmla="*/ 1280 w 21600"/>
                <a:gd name="T1" fmla="*/ 0 h 21562"/>
                <a:gd name="T2" fmla="*/ 21600 w 21600"/>
                <a:gd name="T3" fmla="*/ 21562 h 21562"/>
                <a:gd name="T4" fmla="*/ 0 w 21600"/>
                <a:gd name="T5" fmla="*/ 21562 h 21562"/>
              </a:gdLst>
              <a:ahLst/>
              <a:cxnLst>
                <a:cxn ang="0">
                  <a:pos x="T0" y="T1"/>
                </a:cxn>
                <a:cxn ang="0">
                  <a:pos x="T2" y="T3"/>
                </a:cxn>
                <a:cxn ang="0">
                  <a:pos x="T4" y="T5"/>
                </a:cxn>
              </a:cxnLst>
              <a:rect l="0" t="0" r="r" b="b"/>
              <a:pathLst>
                <a:path w="21600" h="21562" fill="none" extrusionOk="0">
                  <a:moveTo>
                    <a:pt x="1280" y="-1"/>
                  </a:moveTo>
                  <a:cubicBezTo>
                    <a:pt x="12692" y="677"/>
                    <a:pt x="21600" y="10129"/>
                    <a:pt x="21600" y="21562"/>
                  </a:cubicBezTo>
                </a:path>
                <a:path w="21600" h="21562" stroke="0" extrusionOk="0">
                  <a:moveTo>
                    <a:pt x="1280" y="-1"/>
                  </a:moveTo>
                  <a:cubicBezTo>
                    <a:pt x="12692" y="677"/>
                    <a:pt x="21600" y="10129"/>
                    <a:pt x="21600" y="21562"/>
                  </a:cubicBezTo>
                  <a:lnTo>
                    <a:pt x="0" y="21562"/>
                  </a:lnTo>
                  <a:close/>
                </a:path>
              </a:pathLst>
            </a:custGeom>
            <a:solidFill>
              <a:srgbClr val="FFFFFF"/>
            </a:solidFill>
            <a:ln w="6350">
              <a:solidFill>
                <a:srgbClr val="000000"/>
              </a:solidFill>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8" name="Freeform 24"/>
            <p:cNvSpPr>
              <a:spLocks/>
            </p:cNvSpPr>
            <p:nvPr/>
          </p:nvSpPr>
          <p:spPr bwMode="auto">
            <a:xfrm>
              <a:off x="2280" y="2618"/>
              <a:ext cx="165" cy="362"/>
            </a:xfrm>
            <a:custGeom>
              <a:avLst/>
              <a:gdLst/>
              <a:ahLst/>
              <a:cxnLst>
                <a:cxn ang="0">
                  <a:pos x="0" y="105"/>
                </a:cxn>
                <a:cxn ang="0">
                  <a:pos x="0" y="0"/>
                </a:cxn>
                <a:cxn ang="0">
                  <a:pos x="165" y="165"/>
                </a:cxn>
                <a:cxn ang="0">
                  <a:pos x="0" y="362"/>
                </a:cxn>
                <a:cxn ang="0">
                  <a:pos x="0" y="296"/>
                </a:cxn>
              </a:cxnLst>
              <a:rect l="0" t="0" r="r" b="b"/>
              <a:pathLst>
                <a:path w="165" h="362">
                  <a:moveTo>
                    <a:pt x="0" y="105"/>
                  </a:moveTo>
                  <a:lnTo>
                    <a:pt x="0" y="0"/>
                  </a:lnTo>
                  <a:lnTo>
                    <a:pt x="165" y="165"/>
                  </a:lnTo>
                  <a:lnTo>
                    <a:pt x="0" y="362"/>
                  </a:lnTo>
                  <a:lnTo>
                    <a:pt x="0" y="296"/>
                  </a:lnTo>
                </a:path>
              </a:pathLst>
            </a:custGeom>
            <a:solidFill>
              <a:srgbClr val="B2D2DE"/>
            </a:solidFill>
            <a:ln w="6350" cap="flat" cmpd="sng">
              <a:solidFill>
                <a:srgbClr val="000000"/>
              </a:solidFill>
              <a:prstDash val="solid"/>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79" name="Text Box 25"/>
          <p:cNvSpPr txBox="1">
            <a:spLocks noChangeArrowheads="1"/>
          </p:cNvSpPr>
          <p:nvPr/>
        </p:nvSpPr>
        <p:spPr bwMode="auto">
          <a:xfrm>
            <a:off x="1681163" y="3311525"/>
            <a:ext cx="762000" cy="457200"/>
          </a:xfrm>
          <a:prstGeom prst="rect">
            <a:avLst/>
          </a:prstGeom>
          <a:noFill/>
          <a:ln w="6350">
            <a:noFill/>
            <a:miter lim="800000"/>
            <a:headEnd/>
            <a:tailEnd/>
          </a:ln>
          <a:effectLst/>
        </p:spPr>
        <p:txBody>
          <a:bodyPr wrap="none" lIns="0" tIns="0" rIns="0" bIns="0" anchor="ctr">
            <a:spAutoFit/>
          </a:bodyPr>
          <a:lstStyle/>
          <a:p>
            <a:pPr marL="0" marR="0" lvl="0" indent="0" algn="ctr" defTabSz="914400" eaLnBrk="1" fontAlgn="auto" latinLnBrk="0" hangingPunct="1">
              <a:lnSpc>
                <a:spcPct val="1250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环境中的</a:t>
            </a:r>
            <a:br>
              <a:rPr kumimoji="1" lang="zh-CN" altLang="en-US" sz="1200" b="0" i="0" u="none" strike="noStrike" kern="0" cap="none" spc="0" normalizeH="0" baseline="0" noProof="0" smtClean="0">
                <a:ln>
                  <a:noFill/>
                </a:ln>
                <a:solidFill>
                  <a:sysClr val="windowText" lastClr="000000"/>
                </a:solidFill>
                <a:effectLst/>
                <a:uLnTx/>
                <a:uFillTx/>
              </a:rPr>
            </a:br>
            <a:r>
              <a:rPr kumimoji="1" lang="zh-CN" altLang="en-US" sz="1200" b="0" i="0" u="none" strike="noStrike" kern="0" cap="none" spc="0" normalizeH="0" baseline="0" noProof="0" smtClean="0">
                <a:ln>
                  <a:noFill/>
                </a:ln>
                <a:solidFill>
                  <a:sysClr val="windowText" lastClr="000000"/>
                </a:solidFill>
                <a:effectLst/>
                <a:uLnTx/>
                <a:uFillTx/>
              </a:rPr>
              <a:t>机会和威胁</a:t>
            </a:r>
          </a:p>
        </p:txBody>
      </p:sp>
      <p:sp>
        <p:nvSpPr>
          <p:cNvPr id="80" name="Text Box 26"/>
          <p:cNvSpPr txBox="1">
            <a:spLocks noChangeArrowheads="1"/>
          </p:cNvSpPr>
          <p:nvPr/>
        </p:nvSpPr>
        <p:spPr bwMode="auto">
          <a:xfrm>
            <a:off x="7475538" y="3311525"/>
            <a:ext cx="762000" cy="457200"/>
          </a:xfrm>
          <a:prstGeom prst="rect">
            <a:avLst/>
          </a:prstGeom>
          <a:noFill/>
          <a:ln w="6350">
            <a:noFill/>
            <a:miter lim="800000"/>
            <a:headEnd/>
            <a:tailEnd/>
          </a:ln>
          <a:effectLst/>
        </p:spPr>
        <p:txBody>
          <a:bodyPr wrap="none" lIns="0" tIns="0" rIns="0" bIns="0" anchor="ctr">
            <a:spAutoFit/>
          </a:bodyPr>
          <a:lstStyle/>
          <a:p>
            <a:pPr marL="0" marR="0" lvl="0" indent="0" algn="ctr" defTabSz="914400" eaLnBrk="1" fontAlgn="auto" latinLnBrk="0" hangingPunct="1">
              <a:lnSpc>
                <a:spcPct val="1250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组织中的</a:t>
            </a:r>
            <a:br>
              <a:rPr kumimoji="1" lang="zh-CN" altLang="en-US" sz="1200" b="0" i="0" u="none" strike="noStrike" kern="0" cap="none" spc="0" normalizeH="0" baseline="0" noProof="0" smtClean="0">
                <a:ln>
                  <a:noFill/>
                </a:ln>
                <a:solidFill>
                  <a:sysClr val="windowText" lastClr="000000"/>
                </a:solidFill>
                <a:effectLst/>
                <a:uLnTx/>
                <a:uFillTx/>
              </a:rPr>
            </a:br>
            <a:r>
              <a:rPr kumimoji="1" lang="zh-CN" altLang="en-US" sz="1200" b="0" i="0" u="none" strike="noStrike" kern="0" cap="none" spc="0" normalizeH="0" baseline="0" noProof="0" smtClean="0">
                <a:ln>
                  <a:noFill/>
                </a:ln>
                <a:solidFill>
                  <a:sysClr val="windowText" lastClr="000000"/>
                </a:solidFill>
                <a:effectLst/>
                <a:uLnTx/>
                <a:uFillTx/>
              </a:rPr>
              <a:t>强项和弱点</a:t>
            </a:r>
          </a:p>
        </p:txBody>
      </p:sp>
      <p:sp>
        <p:nvSpPr>
          <p:cNvPr id="81" name="Text Box 27"/>
          <p:cNvSpPr txBox="1">
            <a:spLocks noChangeArrowheads="1"/>
          </p:cNvSpPr>
          <p:nvPr/>
        </p:nvSpPr>
        <p:spPr bwMode="auto">
          <a:xfrm>
            <a:off x="1992313" y="3867150"/>
            <a:ext cx="609600" cy="177800"/>
          </a:xfrm>
          <a:prstGeom prst="rect">
            <a:avLst/>
          </a:prstGeom>
          <a:noFill/>
          <a:ln w="6350">
            <a:noFill/>
            <a:miter lim="800000"/>
            <a:headEnd/>
            <a:tailEnd/>
          </a:ln>
          <a:effectLst/>
        </p:spPr>
        <p:txBody>
          <a:bodyPr wrap="none" lIns="0" tIns="0" rIns="0" bIns="0" anchor="ctr">
            <a:spAutoFit/>
          </a:bodyP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成功因素</a:t>
            </a:r>
          </a:p>
        </p:txBody>
      </p:sp>
      <p:sp>
        <p:nvSpPr>
          <p:cNvPr id="82" name="Text Box 28"/>
          <p:cNvSpPr txBox="1">
            <a:spLocks noChangeArrowheads="1"/>
          </p:cNvSpPr>
          <p:nvPr/>
        </p:nvSpPr>
        <p:spPr bwMode="auto">
          <a:xfrm>
            <a:off x="7248525" y="3867150"/>
            <a:ext cx="609600" cy="177800"/>
          </a:xfrm>
          <a:prstGeom prst="rect">
            <a:avLst/>
          </a:prstGeom>
          <a:noFill/>
          <a:ln w="6350">
            <a:noFill/>
            <a:miter lim="800000"/>
            <a:headEnd/>
            <a:tailEnd/>
          </a:ln>
          <a:effectLst/>
        </p:spPr>
        <p:txBody>
          <a:bodyPr wrap="none" lIns="0" tIns="0" rIns="0" bIns="0" anchor="ctr">
            <a:spAutoFit/>
          </a:bodyP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200" b="0" i="0" u="none" strike="noStrike" kern="0" cap="none" spc="0" normalizeH="0" baseline="0" noProof="0" smtClean="0">
                <a:ln>
                  <a:noFill/>
                </a:ln>
                <a:solidFill>
                  <a:sysClr val="windowText" lastClr="000000"/>
                </a:solidFill>
                <a:effectLst/>
                <a:uLnTx/>
                <a:uFillTx/>
              </a:rPr>
              <a:t>核心能力</a:t>
            </a:r>
          </a:p>
        </p:txBody>
      </p:sp>
      <p:sp>
        <p:nvSpPr>
          <p:cNvPr id="83" name="Rectangle 29"/>
          <p:cNvSpPr>
            <a:spLocks noChangeArrowheads="1"/>
          </p:cNvSpPr>
          <p:nvPr/>
        </p:nvSpPr>
        <p:spPr bwMode="auto">
          <a:xfrm>
            <a:off x="3986213" y="4183063"/>
            <a:ext cx="1916112" cy="485775"/>
          </a:xfrm>
          <a:prstGeom prst="rect">
            <a:avLst/>
          </a:prstGeom>
          <a:noFill/>
          <a:ln w="19050">
            <a:solidFill>
              <a:srgbClr val="000000"/>
            </a:solidFill>
            <a:miter lim="800000"/>
            <a:headEnd/>
            <a:tailEnd/>
          </a:ln>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400" b="0" i="0" u="none" strike="noStrike" kern="0" cap="none" spc="0" normalizeH="0" baseline="0" noProof="0" smtClean="0">
                <a:ln>
                  <a:noFill/>
                </a:ln>
                <a:solidFill>
                  <a:sysClr val="windowText" lastClr="000000"/>
                </a:solidFill>
                <a:effectLst/>
                <a:uLnTx/>
                <a:uFillTx/>
              </a:rPr>
              <a:t>定义关键议题</a:t>
            </a:r>
          </a:p>
        </p:txBody>
      </p:sp>
      <p:sp>
        <p:nvSpPr>
          <p:cNvPr id="84" name="Text Box 30"/>
          <p:cNvSpPr txBox="1">
            <a:spLocks noChangeArrowheads="1"/>
          </p:cNvSpPr>
          <p:nvPr/>
        </p:nvSpPr>
        <p:spPr bwMode="auto">
          <a:xfrm>
            <a:off x="4657725" y="2970213"/>
            <a:ext cx="615950" cy="177800"/>
          </a:xfrm>
          <a:prstGeom prst="rect">
            <a:avLst/>
          </a:prstGeom>
          <a:solidFill>
            <a:srgbClr val="FFFFFF"/>
          </a:solidFill>
          <a:ln w="6350">
            <a:noFill/>
            <a:miter lim="800000"/>
            <a:headEnd/>
            <a:tailEnd/>
          </a:ln>
          <a:effectLst/>
        </p:spPr>
        <p:txBody>
          <a:bodyPr lIns="0" tIns="0" rIns="0" bIns="0" anchor="ctr">
            <a:spAutoFit/>
          </a:bodyP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en-US" altLang="zh-CN" sz="1200" b="0" i="0" u="none" strike="noStrike" kern="0" cap="none" spc="0" normalizeH="0" baseline="0" noProof="0" smtClean="0">
                <a:ln>
                  <a:noFill/>
                </a:ln>
                <a:solidFill>
                  <a:sysClr val="windowText" lastClr="000000"/>
                </a:solidFill>
                <a:effectLst/>
                <a:uLnTx/>
                <a:uFillTx/>
              </a:rPr>
              <a:t>SWOT</a:t>
            </a:r>
          </a:p>
        </p:txBody>
      </p:sp>
      <p:sp>
        <p:nvSpPr>
          <p:cNvPr id="85" name="Line 31"/>
          <p:cNvSpPr>
            <a:spLocks noChangeShapeType="1"/>
          </p:cNvSpPr>
          <p:nvPr/>
        </p:nvSpPr>
        <p:spPr bwMode="auto">
          <a:xfrm>
            <a:off x="1377950" y="3205163"/>
            <a:ext cx="1322388" cy="0"/>
          </a:xfrm>
          <a:prstGeom prst="line">
            <a:avLst/>
          </a:prstGeom>
          <a:noFill/>
          <a:ln w="6350">
            <a:solidFill>
              <a:srgbClr val="000000"/>
            </a:solidFill>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6" name="Line 32"/>
          <p:cNvSpPr>
            <a:spLocks noChangeShapeType="1"/>
          </p:cNvSpPr>
          <p:nvPr/>
        </p:nvSpPr>
        <p:spPr bwMode="auto">
          <a:xfrm>
            <a:off x="7239000" y="3205163"/>
            <a:ext cx="1322388" cy="0"/>
          </a:xfrm>
          <a:prstGeom prst="line">
            <a:avLst/>
          </a:prstGeom>
          <a:noFill/>
          <a:ln w="6350">
            <a:solidFill>
              <a:srgbClr val="000000"/>
            </a:solidFill>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7" name="Line 33"/>
          <p:cNvSpPr>
            <a:spLocks noChangeShapeType="1"/>
          </p:cNvSpPr>
          <p:nvPr/>
        </p:nvSpPr>
        <p:spPr bwMode="auto">
          <a:xfrm>
            <a:off x="1590675" y="3776663"/>
            <a:ext cx="1277938" cy="0"/>
          </a:xfrm>
          <a:prstGeom prst="line">
            <a:avLst/>
          </a:prstGeom>
          <a:noFill/>
          <a:ln w="6350">
            <a:solidFill>
              <a:srgbClr val="000000"/>
            </a:solidFill>
            <a:prstDash val="dash"/>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34"/>
          <p:cNvSpPr>
            <a:spLocks noChangeShapeType="1"/>
          </p:cNvSpPr>
          <p:nvPr/>
        </p:nvSpPr>
        <p:spPr bwMode="auto">
          <a:xfrm>
            <a:off x="7092950" y="3776663"/>
            <a:ext cx="1277938" cy="0"/>
          </a:xfrm>
          <a:prstGeom prst="line">
            <a:avLst/>
          </a:prstGeom>
          <a:noFill/>
          <a:ln w="6350">
            <a:solidFill>
              <a:srgbClr val="000000"/>
            </a:solidFill>
            <a:prstDash val="dash"/>
            <a:round/>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87</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战略决策</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r>
              <a:rPr lang="en-US" altLang="zh-CN" sz="2000" b="1" dirty="0" smtClean="0">
                <a:latin typeface="微软雅黑" pitchFamily="34" charset="-122"/>
                <a:ea typeface="微软雅黑" pitchFamily="34" charset="-122"/>
              </a:rPr>
              <a:t>SWOT</a:t>
            </a:r>
            <a:r>
              <a:rPr lang="zh-CN" altLang="en-US" sz="2000" b="1" dirty="0" smtClean="0">
                <a:latin typeface="微软雅黑" pitchFamily="34" charset="-122"/>
                <a:ea typeface="微软雅黑" pitchFamily="34" charset="-122"/>
              </a:rPr>
              <a:t>分析</a:t>
            </a:r>
          </a:p>
        </p:txBody>
      </p:sp>
      <p:grpSp>
        <p:nvGrpSpPr>
          <p:cNvPr id="2" name="组合 59"/>
          <p:cNvGrpSpPr/>
          <p:nvPr/>
        </p:nvGrpSpPr>
        <p:grpSpPr>
          <a:xfrm>
            <a:off x="457200" y="1524000"/>
            <a:ext cx="7304112" cy="4724400"/>
            <a:chOff x="457200" y="1524000"/>
            <a:chExt cx="8305800" cy="4724400"/>
          </a:xfrm>
        </p:grpSpPr>
        <p:sp>
          <p:nvSpPr>
            <p:cNvPr id="44" name="Rectangle 2"/>
            <p:cNvSpPr>
              <a:spLocks noChangeArrowheads="1"/>
            </p:cNvSpPr>
            <p:nvPr/>
          </p:nvSpPr>
          <p:spPr bwMode="auto">
            <a:xfrm>
              <a:off x="762000" y="1524000"/>
              <a:ext cx="8001000" cy="4724400"/>
            </a:xfrm>
            <a:prstGeom prst="rect">
              <a:avLst/>
            </a:prstGeom>
            <a:solidFill>
              <a:schemeClr val="bg1"/>
            </a:solidFill>
            <a:ln w="9525">
              <a:noFill/>
              <a:miter lim="800000"/>
              <a:headEnd/>
              <a:tailEnd/>
            </a:ln>
            <a:effectLst/>
          </p:spPr>
          <p:txBody>
            <a:bodyPr wrap="none" anchor="ctr"/>
            <a:lstStyle/>
            <a:p>
              <a:endParaRPr lang="zh-CN" altLang="en-US"/>
            </a:p>
          </p:txBody>
        </p:sp>
        <p:grpSp>
          <p:nvGrpSpPr>
            <p:cNvPr id="3" name="Group 4"/>
            <p:cNvGrpSpPr>
              <a:grpSpLocks/>
            </p:cNvGrpSpPr>
            <p:nvPr/>
          </p:nvGrpSpPr>
          <p:grpSpPr bwMode="auto">
            <a:xfrm>
              <a:off x="457200" y="1905000"/>
              <a:ext cx="8229600" cy="4114800"/>
              <a:chOff x="288" y="768"/>
              <a:chExt cx="5184" cy="3024"/>
            </a:xfrm>
          </p:grpSpPr>
          <p:sp>
            <p:nvSpPr>
              <p:cNvPr id="46" name="Line 5"/>
              <p:cNvSpPr>
                <a:spLocks noChangeShapeType="1"/>
              </p:cNvSpPr>
              <p:nvPr/>
            </p:nvSpPr>
            <p:spPr bwMode="auto">
              <a:xfrm>
                <a:off x="576" y="768"/>
                <a:ext cx="4608" cy="0"/>
              </a:xfrm>
              <a:prstGeom prst="line">
                <a:avLst/>
              </a:prstGeom>
              <a:noFill/>
              <a:ln w="9525">
                <a:solidFill>
                  <a:srgbClr val="FF9933"/>
                </a:solidFill>
                <a:round/>
                <a:headEnd/>
                <a:tailEnd/>
              </a:ln>
            </p:spPr>
            <p:txBody>
              <a:bodyPr wrap="none" anchor="ctr"/>
              <a:lstStyle/>
              <a:p>
                <a:endParaRPr lang="zh-CN" altLang="en-US"/>
              </a:p>
            </p:txBody>
          </p:sp>
          <p:sp>
            <p:nvSpPr>
              <p:cNvPr id="47" name="Line 6"/>
              <p:cNvSpPr>
                <a:spLocks noChangeShapeType="1"/>
              </p:cNvSpPr>
              <p:nvPr/>
            </p:nvSpPr>
            <p:spPr bwMode="auto">
              <a:xfrm>
                <a:off x="576" y="1632"/>
                <a:ext cx="4608" cy="0"/>
              </a:xfrm>
              <a:prstGeom prst="line">
                <a:avLst/>
              </a:prstGeom>
              <a:noFill/>
              <a:ln w="9525">
                <a:solidFill>
                  <a:srgbClr val="FF9933"/>
                </a:solidFill>
                <a:round/>
                <a:headEnd/>
                <a:tailEnd/>
              </a:ln>
            </p:spPr>
            <p:txBody>
              <a:bodyPr wrap="none" anchor="ctr"/>
              <a:lstStyle/>
              <a:p>
                <a:endParaRPr lang="zh-CN" altLang="en-US"/>
              </a:p>
            </p:txBody>
          </p:sp>
          <p:sp>
            <p:nvSpPr>
              <p:cNvPr id="48" name="Line 7"/>
              <p:cNvSpPr>
                <a:spLocks noChangeShapeType="1"/>
              </p:cNvSpPr>
              <p:nvPr/>
            </p:nvSpPr>
            <p:spPr bwMode="auto">
              <a:xfrm>
                <a:off x="576" y="2688"/>
                <a:ext cx="4608" cy="0"/>
              </a:xfrm>
              <a:prstGeom prst="line">
                <a:avLst/>
              </a:prstGeom>
              <a:noFill/>
              <a:ln w="9525">
                <a:solidFill>
                  <a:srgbClr val="FF9933"/>
                </a:solidFill>
                <a:round/>
                <a:headEnd/>
                <a:tailEnd/>
              </a:ln>
            </p:spPr>
            <p:txBody>
              <a:bodyPr wrap="none" anchor="ctr"/>
              <a:lstStyle/>
              <a:p>
                <a:endParaRPr lang="zh-CN" altLang="en-US"/>
              </a:p>
            </p:txBody>
          </p:sp>
          <p:sp>
            <p:nvSpPr>
              <p:cNvPr id="49" name="Line 8"/>
              <p:cNvSpPr>
                <a:spLocks noChangeShapeType="1"/>
              </p:cNvSpPr>
              <p:nvPr/>
            </p:nvSpPr>
            <p:spPr bwMode="auto">
              <a:xfrm>
                <a:off x="576" y="3792"/>
                <a:ext cx="4608" cy="0"/>
              </a:xfrm>
              <a:prstGeom prst="line">
                <a:avLst/>
              </a:prstGeom>
              <a:noFill/>
              <a:ln w="9525">
                <a:solidFill>
                  <a:srgbClr val="FF9933"/>
                </a:solidFill>
                <a:round/>
                <a:headEnd/>
                <a:tailEnd/>
              </a:ln>
            </p:spPr>
            <p:txBody>
              <a:bodyPr wrap="none" anchor="ctr"/>
              <a:lstStyle/>
              <a:p>
                <a:endParaRPr lang="zh-CN" altLang="en-US"/>
              </a:p>
            </p:txBody>
          </p:sp>
          <p:sp>
            <p:nvSpPr>
              <p:cNvPr id="50" name="Line 9"/>
              <p:cNvSpPr>
                <a:spLocks noChangeShapeType="1"/>
              </p:cNvSpPr>
              <p:nvPr/>
            </p:nvSpPr>
            <p:spPr bwMode="auto">
              <a:xfrm>
                <a:off x="1968" y="768"/>
                <a:ext cx="0" cy="3024"/>
              </a:xfrm>
              <a:prstGeom prst="line">
                <a:avLst/>
              </a:prstGeom>
              <a:noFill/>
              <a:ln w="9525">
                <a:solidFill>
                  <a:srgbClr val="FF9933"/>
                </a:solidFill>
                <a:round/>
                <a:headEnd/>
                <a:tailEnd/>
              </a:ln>
            </p:spPr>
            <p:txBody>
              <a:bodyPr wrap="none" anchor="ctr"/>
              <a:lstStyle/>
              <a:p>
                <a:endParaRPr lang="zh-CN" altLang="en-US"/>
              </a:p>
            </p:txBody>
          </p:sp>
          <p:sp>
            <p:nvSpPr>
              <p:cNvPr id="51" name="Line 10"/>
              <p:cNvSpPr>
                <a:spLocks noChangeShapeType="1"/>
              </p:cNvSpPr>
              <p:nvPr/>
            </p:nvSpPr>
            <p:spPr bwMode="auto">
              <a:xfrm>
                <a:off x="3696" y="768"/>
                <a:ext cx="0" cy="3024"/>
              </a:xfrm>
              <a:prstGeom prst="line">
                <a:avLst/>
              </a:prstGeom>
              <a:noFill/>
              <a:ln w="9525">
                <a:solidFill>
                  <a:srgbClr val="FF9933"/>
                </a:solidFill>
                <a:round/>
                <a:headEnd/>
                <a:tailEnd/>
              </a:ln>
            </p:spPr>
            <p:txBody>
              <a:bodyPr wrap="none" anchor="ctr"/>
              <a:lstStyle/>
              <a:p>
                <a:endParaRPr lang="zh-CN" altLang="en-US"/>
              </a:p>
            </p:txBody>
          </p:sp>
          <p:sp>
            <p:nvSpPr>
              <p:cNvPr id="52" name="Text Box 11"/>
              <p:cNvSpPr txBox="1">
                <a:spLocks noChangeArrowheads="1"/>
              </p:cNvSpPr>
              <p:nvPr/>
            </p:nvSpPr>
            <p:spPr bwMode="auto">
              <a:xfrm>
                <a:off x="1968" y="949"/>
                <a:ext cx="1728" cy="628"/>
              </a:xfrm>
              <a:prstGeom prst="rect">
                <a:avLst/>
              </a:prstGeom>
              <a:noFill/>
              <a:ln w="9525">
                <a:noFill/>
                <a:miter lim="800000"/>
                <a:headEnd/>
                <a:tailEnd/>
              </a:ln>
            </p:spPr>
            <p:txBody>
              <a:bodyPr>
                <a:spAutoFit/>
              </a:bodyPr>
              <a:lstStyle/>
              <a:p>
                <a:pPr>
                  <a:spcBef>
                    <a:spcPct val="50000"/>
                  </a:spcBef>
                  <a:buFontTx/>
                  <a:buNone/>
                </a:pPr>
                <a:r>
                  <a:rPr lang="zh-CN" altLang="en-US" sz="2000" b="1" dirty="0">
                    <a:solidFill>
                      <a:srgbClr val="000099"/>
                    </a:solidFill>
                    <a:latin typeface="楷体_GB2312" pitchFamily="49" charset="-122"/>
                  </a:rPr>
                  <a:t>优势</a:t>
                </a:r>
                <a:r>
                  <a:rPr lang="en-US" altLang="zh-CN" sz="2000" b="1" dirty="0">
                    <a:solidFill>
                      <a:srgbClr val="000099"/>
                    </a:solidFill>
                    <a:latin typeface="Times New Roman"/>
                  </a:rPr>
                  <a:t>—</a:t>
                </a:r>
                <a:r>
                  <a:rPr lang="en-US" altLang="zh-CN" sz="2000" b="1" dirty="0">
                    <a:solidFill>
                      <a:srgbClr val="000099"/>
                    </a:solidFill>
                    <a:latin typeface="楷体_GB2312" pitchFamily="49" charset="-122"/>
                  </a:rPr>
                  <a:t>S</a:t>
                </a:r>
              </a:p>
              <a:p>
                <a:pPr>
                  <a:spcBef>
                    <a:spcPct val="50000"/>
                  </a:spcBef>
                  <a:buFontTx/>
                  <a:buNone/>
                </a:pPr>
                <a:r>
                  <a:rPr lang="zh-CN" altLang="en-US" sz="2000" dirty="0">
                    <a:solidFill>
                      <a:srgbClr val="000099"/>
                    </a:solidFill>
                    <a:latin typeface="楷体_GB2312" pitchFamily="49" charset="-122"/>
                  </a:rPr>
                  <a:t>列出优势</a:t>
                </a:r>
              </a:p>
            </p:txBody>
          </p:sp>
          <p:sp>
            <p:nvSpPr>
              <p:cNvPr id="53" name="Text Box 12"/>
              <p:cNvSpPr txBox="1">
                <a:spLocks noChangeArrowheads="1"/>
              </p:cNvSpPr>
              <p:nvPr/>
            </p:nvSpPr>
            <p:spPr bwMode="auto">
              <a:xfrm>
                <a:off x="3744" y="961"/>
                <a:ext cx="1728" cy="627"/>
              </a:xfrm>
              <a:prstGeom prst="rect">
                <a:avLst/>
              </a:prstGeom>
              <a:noFill/>
              <a:ln w="9525">
                <a:noFill/>
                <a:miter lim="800000"/>
                <a:headEnd/>
                <a:tailEnd/>
              </a:ln>
            </p:spPr>
            <p:txBody>
              <a:bodyPr>
                <a:spAutoFit/>
              </a:bodyPr>
              <a:lstStyle/>
              <a:p>
                <a:pPr>
                  <a:spcBef>
                    <a:spcPct val="50000"/>
                  </a:spcBef>
                  <a:buFontTx/>
                  <a:buNone/>
                </a:pPr>
                <a:r>
                  <a:rPr lang="zh-CN" altLang="en-US" sz="2000" b="1">
                    <a:solidFill>
                      <a:srgbClr val="000099"/>
                    </a:solidFill>
                    <a:latin typeface="楷体_GB2312" pitchFamily="49" charset="-122"/>
                  </a:rPr>
                  <a:t>劣势</a:t>
                </a:r>
                <a:r>
                  <a:rPr lang="en-US" altLang="zh-CN" sz="2000" b="1" dirty="0">
                    <a:solidFill>
                      <a:srgbClr val="000099"/>
                    </a:solidFill>
                    <a:latin typeface="Times New Roman"/>
                  </a:rPr>
                  <a:t>—</a:t>
                </a:r>
                <a:r>
                  <a:rPr lang="en-US" altLang="zh-CN" sz="2000" b="1" dirty="0">
                    <a:solidFill>
                      <a:srgbClr val="000099"/>
                    </a:solidFill>
                    <a:latin typeface="楷体_GB2312" pitchFamily="49" charset="-122"/>
                  </a:rPr>
                  <a:t>W</a:t>
                </a:r>
              </a:p>
              <a:p>
                <a:pPr>
                  <a:spcBef>
                    <a:spcPct val="50000"/>
                  </a:spcBef>
                  <a:buFontTx/>
                  <a:buNone/>
                </a:pPr>
                <a:r>
                  <a:rPr lang="zh-CN" altLang="en-US" sz="2000">
                    <a:solidFill>
                      <a:srgbClr val="000099"/>
                    </a:solidFill>
                    <a:latin typeface="楷体_GB2312" pitchFamily="49" charset="-122"/>
                  </a:rPr>
                  <a:t>列出劣势</a:t>
                </a:r>
              </a:p>
            </p:txBody>
          </p:sp>
          <p:sp>
            <p:nvSpPr>
              <p:cNvPr id="54" name="Text Box 13"/>
              <p:cNvSpPr txBox="1">
                <a:spLocks noChangeArrowheads="1"/>
              </p:cNvSpPr>
              <p:nvPr/>
            </p:nvSpPr>
            <p:spPr bwMode="auto">
              <a:xfrm>
                <a:off x="1968" y="1802"/>
                <a:ext cx="1728" cy="627"/>
              </a:xfrm>
              <a:prstGeom prst="rect">
                <a:avLst/>
              </a:prstGeom>
              <a:noFill/>
              <a:ln w="9525">
                <a:noFill/>
                <a:miter lim="800000"/>
                <a:headEnd/>
                <a:tailEnd/>
              </a:ln>
            </p:spPr>
            <p:txBody>
              <a:bodyPr>
                <a:spAutoFit/>
              </a:bodyPr>
              <a:lstStyle/>
              <a:p>
                <a:pPr>
                  <a:spcBef>
                    <a:spcPct val="50000"/>
                  </a:spcBef>
                  <a:buFontTx/>
                  <a:buNone/>
                </a:pPr>
                <a:r>
                  <a:rPr lang="en-US" altLang="zh-CN" sz="2000" b="1" dirty="0">
                    <a:solidFill>
                      <a:srgbClr val="000099"/>
                    </a:solidFill>
                    <a:latin typeface="楷体_GB2312" pitchFamily="49" charset="-122"/>
                  </a:rPr>
                  <a:t>SO</a:t>
                </a:r>
                <a:r>
                  <a:rPr lang="zh-CN" altLang="en-US" sz="2000" b="1">
                    <a:solidFill>
                      <a:srgbClr val="000099"/>
                    </a:solidFill>
                    <a:latin typeface="楷体_GB2312" pitchFamily="49" charset="-122"/>
                  </a:rPr>
                  <a:t>战略</a:t>
                </a:r>
              </a:p>
              <a:p>
                <a:pPr>
                  <a:spcBef>
                    <a:spcPct val="50000"/>
                  </a:spcBef>
                  <a:buFontTx/>
                  <a:buNone/>
                </a:pPr>
                <a:r>
                  <a:rPr lang="zh-CN" altLang="en-US" sz="2000">
                    <a:solidFill>
                      <a:srgbClr val="000099"/>
                    </a:solidFill>
                    <a:latin typeface="楷体_GB2312" pitchFamily="49" charset="-122"/>
                  </a:rPr>
                  <a:t>发挥优势，利用机会</a:t>
                </a:r>
              </a:p>
            </p:txBody>
          </p:sp>
          <p:sp>
            <p:nvSpPr>
              <p:cNvPr id="55" name="Text Box 14"/>
              <p:cNvSpPr txBox="1">
                <a:spLocks noChangeArrowheads="1"/>
              </p:cNvSpPr>
              <p:nvPr/>
            </p:nvSpPr>
            <p:spPr bwMode="auto">
              <a:xfrm>
                <a:off x="3744" y="1813"/>
                <a:ext cx="1728" cy="628"/>
              </a:xfrm>
              <a:prstGeom prst="rect">
                <a:avLst/>
              </a:prstGeom>
              <a:noFill/>
              <a:ln w="9525">
                <a:noFill/>
                <a:miter lim="800000"/>
                <a:headEnd/>
                <a:tailEnd/>
              </a:ln>
            </p:spPr>
            <p:txBody>
              <a:bodyPr>
                <a:spAutoFit/>
              </a:bodyPr>
              <a:lstStyle/>
              <a:p>
                <a:pPr>
                  <a:spcBef>
                    <a:spcPct val="50000"/>
                  </a:spcBef>
                  <a:buFontTx/>
                  <a:buNone/>
                </a:pPr>
                <a:r>
                  <a:rPr lang="en-US" altLang="zh-CN" sz="2000" b="1" dirty="0">
                    <a:solidFill>
                      <a:srgbClr val="000099"/>
                    </a:solidFill>
                    <a:latin typeface="楷体_GB2312" pitchFamily="49" charset="-122"/>
                  </a:rPr>
                  <a:t>WO</a:t>
                </a:r>
                <a:r>
                  <a:rPr lang="zh-CN" altLang="en-US" sz="2000" b="1">
                    <a:solidFill>
                      <a:srgbClr val="000099"/>
                    </a:solidFill>
                    <a:latin typeface="楷体_GB2312" pitchFamily="49" charset="-122"/>
                  </a:rPr>
                  <a:t>战略</a:t>
                </a:r>
              </a:p>
              <a:p>
                <a:pPr>
                  <a:spcBef>
                    <a:spcPct val="50000"/>
                  </a:spcBef>
                  <a:buFontTx/>
                  <a:buNone/>
                </a:pPr>
                <a:r>
                  <a:rPr lang="zh-CN" altLang="en-US" sz="2000">
                    <a:solidFill>
                      <a:srgbClr val="000099"/>
                    </a:solidFill>
                    <a:latin typeface="楷体_GB2312" pitchFamily="49" charset="-122"/>
                  </a:rPr>
                  <a:t>利用机会，克服弱点</a:t>
                </a:r>
              </a:p>
            </p:txBody>
          </p:sp>
          <p:sp>
            <p:nvSpPr>
              <p:cNvPr id="56" name="Text Box 15"/>
              <p:cNvSpPr txBox="1">
                <a:spLocks noChangeArrowheads="1"/>
              </p:cNvSpPr>
              <p:nvPr/>
            </p:nvSpPr>
            <p:spPr bwMode="auto">
              <a:xfrm>
                <a:off x="1968" y="2858"/>
                <a:ext cx="1728" cy="627"/>
              </a:xfrm>
              <a:prstGeom prst="rect">
                <a:avLst/>
              </a:prstGeom>
              <a:noFill/>
              <a:ln w="9525">
                <a:noFill/>
                <a:miter lim="800000"/>
                <a:headEnd/>
                <a:tailEnd/>
              </a:ln>
            </p:spPr>
            <p:txBody>
              <a:bodyPr>
                <a:spAutoFit/>
              </a:bodyPr>
              <a:lstStyle/>
              <a:p>
                <a:pPr>
                  <a:spcBef>
                    <a:spcPct val="50000"/>
                  </a:spcBef>
                  <a:buFontTx/>
                  <a:buNone/>
                </a:pPr>
                <a:r>
                  <a:rPr lang="en-US" altLang="zh-CN" sz="2000" b="1" dirty="0">
                    <a:solidFill>
                      <a:srgbClr val="000099"/>
                    </a:solidFill>
                    <a:latin typeface="楷体_GB2312" pitchFamily="49" charset="-122"/>
                  </a:rPr>
                  <a:t>ST</a:t>
                </a:r>
                <a:r>
                  <a:rPr lang="zh-CN" altLang="en-US" sz="2000" b="1">
                    <a:solidFill>
                      <a:srgbClr val="000099"/>
                    </a:solidFill>
                    <a:latin typeface="楷体_GB2312" pitchFamily="49" charset="-122"/>
                  </a:rPr>
                  <a:t>战略</a:t>
                </a:r>
              </a:p>
              <a:p>
                <a:pPr>
                  <a:spcBef>
                    <a:spcPct val="50000"/>
                  </a:spcBef>
                  <a:buFontTx/>
                  <a:buNone/>
                </a:pPr>
                <a:r>
                  <a:rPr lang="zh-CN" altLang="en-US" sz="2000">
                    <a:solidFill>
                      <a:srgbClr val="000099"/>
                    </a:solidFill>
                    <a:latin typeface="楷体_GB2312" pitchFamily="49" charset="-122"/>
                  </a:rPr>
                  <a:t>利用优势，回避威胁</a:t>
                </a:r>
              </a:p>
            </p:txBody>
          </p:sp>
          <p:sp>
            <p:nvSpPr>
              <p:cNvPr id="57" name="Text Box 16"/>
              <p:cNvSpPr txBox="1">
                <a:spLocks noChangeArrowheads="1"/>
              </p:cNvSpPr>
              <p:nvPr/>
            </p:nvSpPr>
            <p:spPr bwMode="auto">
              <a:xfrm>
                <a:off x="3744" y="2869"/>
                <a:ext cx="1728" cy="628"/>
              </a:xfrm>
              <a:prstGeom prst="rect">
                <a:avLst/>
              </a:prstGeom>
              <a:noFill/>
              <a:ln w="9525">
                <a:noFill/>
                <a:miter lim="800000"/>
                <a:headEnd/>
                <a:tailEnd/>
              </a:ln>
            </p:spPr>
            <p:txBody>
              <a:bodyPr>
                <a:spAutoFit/>
              </a:bodyPr>
              <a:lstStyle/>
              <a:p>
                <a:pPr>
                  <a:spcBef>
                    <a:spcPct val="50000"/>
                  </a:spcBef>
                  <a:buFontTx/>
                  <a:buNone/>
                </a:pPr>
                <a:r>
                  <a:rPr lang="en-US" altLang="zh-CN" sz="2000" b="1" dirty="0">
                    <a:solidFill>
                      <a:srgbClr val="000099"/>
                    </a:solidFill>
                    <a:latin typeface="楷体_GB2312" pitchFamily="49" charset="-122"/>
                  </a:rPr>
                  <a:t>WT</a:t>
                </a:r>
                <a:r>
                  <a:rPr lang="zh-CN" altLang="en-US" sz="2000" b="1">
                    <a:solidFill>
                      <a:srgbClr val="000099"/>
                    </a:solidFill>
                    <a:latin typeface="楷体_GB2312" pitchFamily="49" charset="-122"/>
                  </a:rPr>
                  <a:t>战略</a:t>
                </a:r>
              </a:p>
              <a:p>
                <a:pPr>
                  <a:spcBef>
                    <a:spcPct val="50000"/>
                  </a:spcBef>
                  <a:buFontTx/>
                  <a:buNone/>
                </a:pPr>
                <a:r>
                  <a:rPr lang="zh-CN" altLang="en-US" sz="2000">
                    <a:solidFill>
                      <a:srgbClr val="000099"/>
                    </a:solidFill>
                    <a:latin typeface="楷体_GB2312" pitchFamily="49" charset="-122"/>
                  </a:rPr>
                  <a:t>减小弱点，回避威胁</a:t>
                </a:r>
              </a:p>
            </p:txBody>
          </p:sp>
          <p:sp>
            <p:nvSpPr>
              <p:cNvPr id="58" name="Text Box 17"/>
              <p:cNvSpPr txBox="1">
                <a:spLocks noChangeArrowheads="1"/>
              </p:cNvSpPr>
              <p:nvPr/>
            </p:nvSpPr>
            <p:spPr bwMode="auto">
              <a:xfrm>
                <a:off x="288" y="1813"/>
                <a:ext cx="1728" cy="628"/>
              </a:xfrm>
              <a:prstGeom prst="rect">
                <a:avLst/>
              </a:prstGeom>
              <a:noFill/>
              <a:ln w="9525">
                <a:noFill/>
                <a:miter lim="800000"/>
                <a:headEnd/>
                <a:tailEnd/>
              </a:ln>
            </p:spPr>
            <p:txBody>
              <a:bodyPr>
                <a:spAutoFit/>
              </a:bodyPr>
              <a:lstStyle/>
              <a:p>
                <a:pPr>
                  <a:spcBef>
                    <a:spcPct val="50000"/>
                  </a:spcBef>
                  <a:buFontTx/>
                  <a:buNone/>
                </a:pPr>
                <a:r>
                  <a:rPr lang="zh-CN" altLang="en-US" sz="2000" b="1">
                    <a:solidFill>
                      <a:srgbClr val="000099"/>
                    </a:solidFill>
                    <a:latin typeface="楷体_GB2312" pitchFamily="49" charset="-122"/>
                  </a:rPr>
                  <a:t>机会</a:t>
                </a:r>
                <a:r>
                  <a:rPr lang="en-US" altLang="zh-CN" sz="2000" b="1" dirty="0">
                    <a:solidFill>
                      <a:srgbClr val="000099"/>
                    </a:solidFill>
                    <a:latin typeface="Times New Roman"/>
                  </a:rPr>
                  <a:t>—</a:t>
                </a:r>
                <a:r>
                  <a:rPr lang="en-US" altLang="zh-CN" sz="2000" b="1" dirty="0">
                    <a:solidFill>
                      <a:srgbClr val="000099"/>
                    </a:solidFill>
                    <a:latin typeface="楷体_GB2312" pitchFamily="49" charset="-122"/>
                  </a:rPr>
                  <a:t>O</a:t>
                </a:r>
              </a:p>
              <a:p>
                <a:pPr>
                  <a:spcBef>
                    <a:spcPct val="50000"/>
                  </a:spcBef>
                  <a:buFontTx/>
                  <a:buNone/>
                </a:pPr>
                <a:r>
                  <a:rPr lang="zh-CN" altLang="en-US" sz="2000">
                    <a:solidFill>
                      <a:srgbClr val="000099"/>
                    </a:solidFill>
                    <a:latin typeface="楷体_GB2312" pitchFamily="49" charset="-122"/>
                  </a:rPr>
                  <a:t>列出机会</a:t>
                </a:r>
              </a:p>
            </p:txBody>
          </p:sp>
          <p:sp>
            <p:nvSpPr>
              <p:cNvPr id="59" name="Text Box 18"/>
              <p:cNvSpPr txBox="1">
                <a:spLocks noChangeArrowheads="1"/>
              </p:cNvSpPr>
              <p:nvPr/>
            </p:nvSpPr>
            <p:spPr bwMode="auto">
              <a:xfrm>
                <a:off x="288" y="2869"/>
                <a:ext cx="1728" cy="628"/>
              </a:xfrm>
              <a:prstGeom prst="rect">
                <a:avLst/>
              </a:prstGeom>
              <a:noFill/>
              <a:ln w="9525">
                <a:noFill/>
                <a:miter lim="800000"/>
                <a:headEnd/>
                <a:tailEnd/>
              </a:ln>
            </p:spPr>
            <p:txBody>
              <a:bodyPr>
                <a:spAutoFit/>
              </a:bodyPr>
              <a:lstStyle/>
              <a:p>
                <a:pPr>
                  <a:spcBef>
                    <a:spcPct val="50000"/>
                  </a:spcBef>
                  <a:buFontTx/>
                  <a:buNone/>
                </a:pPr>
                <a:r>
                  <a:rPr lang="zh-CN" altLang="en-US" sz="2000" b="1">
                    <a:solidFill>
                      <a:srgbClr val="000099"/>
                    </a:solidFill>
                    <a:latin typeface="楷体_GB2312" pitchFamily="49" charset="-122"/>
                  </a:rPr>
                  <a:t>威胁</a:t>
                </a:r>
                <a:r>
                  <a:rPr lang="en-US" altLang="zh-CN" sz="2000" b="1" dirty="0">
                    <a:solidFill>
                      <a:srgbClr val="000099"/>
                    </a:solidFill>
                    <a:latin typeface="Times New Roman"/>
                  </a:rPr>
                  <a:t>—</a:t>
                </a:r>
                <a:r>
                  <a:rPr lang="en-US" altLang="zh-CN" sz="2000" b="1" dirty="0">
                    <a:solidFill>
                      <a:srgbClr val="000099"/>
                    </a:solidFill>
                    <a:latin typeface="楷体_GB2312" pitchFamily="49" charset="-122"/>
                  </a:rPr>
                  <a:t>T</a:t>
                </a:r>
              </a:p>
              <a:p>
                <a:pPr>
                  <a:spcBef>
                    <a:spcPct val="50000"/>
                  </a:spcBef>
                  <a:buFontTx/>
                  <a:buNone/>
                </a:pPr>
                <a:r>
                  <a:rPr lang="zh-CN" altLang="en-US" sz="2000">
                    <a:solidFill>
                      <a:srgbClr val="000099"/>
                    </a:solidFill>
                    <a:latin typeface="楷体_GB2312" pitchFamily="49" charset="-122"/>
                  </a:rPr>
                  <a:t>列出威胁</a:t>
                </a:r>
              </a:p>
            </p:txBody>
          </p:sp>
        </p:gr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88</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总体战略</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波士顿矩阵</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用于业务组合的分析和投资决策</a:t>
            </a:r>
          </a:p>
        </p:txBody>
      </p:sp>
      <p:graphicFrame>
        <p:nvGraphicFramePr>
          <p:cNvPr id="16" name="Group 3"/>
          <p:cNvGraphicFramePr>
            <a:graphicFrameLocks noGrp="1"/>
          </p:cNvGraphicFramePr>
          <p:nvPr/>
        </p:nvGraphicFramePr>
        <p:xfrm>
          <a:off x="993453" y="2114699"/>
          <a:ext cx="4860000" cy="3420000"/>
        </p:xfrm>
        <a:graphic>
          <a:graphicData uri="http://schemas.openxmlformats.org/drawingml/2006/table">
            <a:tbl>
              <a:tblPr/>
              <a:tblGrid>
                <a:gridCol w="2430000"/>
                <a:gridCol w="2430000"/>
              </a:tblGrid>
              <a:tr h="1710000">
                <a:tc>
                  <a:txBody>
                    <a:bodyPr/>
                    <a:lstStyle/>
                    <a:p>
                      <a:pPr marL="419100" marR="0" lvl="0" indent="-419100" algn="ctr" defTabSz="914400" rtl="0" eaLnBrk="1" fontAlgn="b" latinLnBrk="0" hangingPunct="1">
                        <a:lnSpc>
                          <a:spcPct val="100000"/>
                        </a:lnSpc>
                        <a:spcBef>
                          <a:spcPct val="0"/>
                        </a:spcBef>
                        <a:spcAft>
                          <a:spcPts val="1200"/>
                        </a:spcAft>
                        <a:buClrTx/>
                        <a:buSzPct val="80000"/>
                        <a:buFontTx/>
                        <a:buNone/>
                        <a:tabLst/>
                      </a:pPr>
                      <a:r>
                        <a:rPr kumimoji="0" lang="zh-CN" altLang="en-US" sz="1400" b="0" i="0" u="none" strike="noStrike" cap="none" normalizeH="0" baseline="0" dirty="0" smtClean="0">
                          <a:ln>
                            <a:noFill/>
                          </a:ln>
                          <a:solidFill>
                            <a:srgbClr val="001D58"/>
                          </a:solidFill>
                          <a:effectLst/>
                          <a:latin typeface="微软雅黑" pitchFamily="34" charset="-122"/>
                          <a:ea typeface="微软雅黑" pitchFamily="34" charset="-122"/>
                        </a:rPr>
                        <a:t>现金牛</a:t>
                      </a:r>
                    </a:p>
                  </a:txBody>
                  <a:tcPr marL="54000" marR="54000" marT="72000" marB="5400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ts val="0"/>
                        </a:spcBef>
                        <a:spcAft>
                          <a:spcPts val="1200"/>
                        </a:spcAft>
                        <a:buClrTx/>
                        <a:buSzPct val="80000"/>
                        <a:buFontTx/>
                        <a:buNone/>
                        <a:tabLst/>
                      </a:pPr>
                      <a:r>
                        <a:rPr kumimoji="0" lang="zh-CN" altLang="en-US" sz="1400" b="0" i="0" u="none" strike="noStrike" kern="1200" cap="none" normalizeH="0" baseline="0" dirty="0" smtClean="0">
                          <a:ln>
                            <a:noFill/>
                          </a:ln>
                          <a:solidFill>
                            <a:srgbClr val="001D58"/>
                          </a:solidFill>
                          <a:effectLst/>
                          <a:latin typeface="微软雅黑" pitchFamily="34" charset="-122"/>
                          <a:ea typeface="微软雅黑" pitchFamily="34" charset="-122"/>
                          <a:cs typeface="+mn-cs"/>
                        </a:rPr>
                        <a:t>明星</a:t>
                      </a:r>
                    </a:p>
                  </a:txBody>
                  <a:tcPr marL="54000" marR="54000" marT="72000" marB="5400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0000">
                <a:tc>
                  <a:txBody>
                    <a:bodyPr/>
                    <a:lstStyle/>
                    <a:p>
                      <a:pPr marL="0" marR="0" lvl="0" indent="0" algn="ctr" defTabSz="914400" rtl="0" eaLnBrk="1" fontAlgn="b" latinLnBrk="0" hangingPunct="1">
                        <a:lnSpc>
                          <a:spcPct val="100000"/>
                        </a:lnSpc>
                        <a:spcBef>
                          <a:spcPts val="0"/>
                        </a:spcBef>
                        <a:spcAft>
                          <a:spcPts val="1200"/>
                        </a:spcAft>
                        <a:buClrTx/>
                        <a:buSzPct val="80000"/>
                        <a:buFontTx/>
                        <a:buNone/>
                        <a:tabLst/>
                      </a:pPr>
                      <a:r>
                        <a:rPr kumimoji="0" lang="zh-CN" altLang="en-US" sz="1400" b="0" i="0" u="none" strike="noStrike" cap="none" normalizeH="0" baseline="0" dirty="0" smtClean="0">
                          <a:ln>
                            <a:noFill/>
                          </a:ln>
                          <a:solidFill>
                            <a:srgbClr val="001D58"/>
                          </a:solidFill>
                          <a:effectLst/>
                          <a:latin typeface="微软雅黑" pitchFamily="34" charset="-122"/>
                          <a:ea typeface="微软雅黑" pitchFamily="34" charset="-122"/>
                        </a:rPr>
                        <a:t>瘦狗</a:t>
                      </a:r>
                    </a:p>
                  </a:txBody>
                  <a:tcPr marL="54000" marR="54000" marT="72000" marB="5400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ts val="1200"/>
                        </a:spcAft>
                        <a:buClrTx/>
                        <a:buSzPct val="80000"/>
                        <a:buFontTx/>
                        <a:buNone/>
                        <a:tabLst/>
                      </a:pPr>
                      <a:r>
                        <a:rPr kumimoji="0" lang="zh-CN" altLang="en-US" sz="1400" b="0" i="0" u="none" strike="noStrike" cap="none" normalizeH="0" baseline="0" dirty="0" smtClean="0">
                          <a:ln>
                            <a:noFill/>
                          </a:ln>
                          <a:solidFill>
                            <a:srgbClr val="001D58"/>
                          </a:solidFill>
                          <a:effectLst/>
                          <a:latin typeface="微软雅黑" pitchFamily="34" charset="-122"/>
                          <a:ea typeface="微软雅黑" pitchFamily="34" charset="-122"/>
                        </a:rPr>
                        <a:t>问号</a:t>
                      </a:r>
                      <a:endParaRPr kumimoji="0" lang="en-US" altLang="zh-CN" sz="1400" b="0" i="0" u="none" strike="noStrike" cap="none" normalizeH="0" baseline="0" dirty="0" smtClean="0">
                        <a:ln>
                          <a:noFill/>
                        </a:ln>
                        <a:solidFill>
                          <a:srgbClr val="001D58"/>
                        </a:solidFill>
                        <a:effectLst/>
                        <a:latin typeface="微软雅黑" pitchFamily="34" charset="-122"/>
                        <a:ea typeface="微软雅黑" pitchFamily="34" charset="-122"/>
                      </a:endParaRPr>
                    </a:p>
                  </a:txBody>
                  <a:tcPr marL="54000" marR="54000" marT="72000" marB="5400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 name="Text Box 21"/>
          <p:cNvSpPr txBox="1">
            <a:spLocks noChangeArrowheads="1"/>
          </p:cNvSpPr>
          <p:nvPr/>
        </p:nvSpPr>
        <p:spPr bwMode="auto">
          <a:xfrm>
            <a:off x="704528" y="2517924"/>
            <a:ext cx="288925" cy="2613025"/>
          </a:xfrm>
          <a:prstGeom prst="rect">
            <a:avLst/>
          </a:prstGeom>
          <a:noFill/>
          <a:ln w="12700">
            <a:noFill/>
            <a:miter lim="800000"/>
            <a:headEnd/>
            <a:tailEnd/>
          </a:ln>
        </p:spPr>
        <p:txBody>
          <a:bodyPr vert="eaVert" lIns="0" rIns="0" anchor="b">
            <a:spAutoFit/>
          </a:bodyPr>
          <a:lstStyle/>
          <a:p>
            <a:pPr marL="457200" indent="-457200" algn="ctr">
              <a:lnSpc>
                <a:spcPct val="130000"/>
              </a:lnSpc>
              <a:spcBef>
                <a:spcPct val="50000"/>
              </a:spcBef>
            </a:pPr>
            <a:r>
              <a:rPr lang="zh-CN" altLang="en-US" sz="1600" b="1">
                <a:latin typeface="微软雅黑" pitchFamily="34" charset="-122"/>
                <a:ea typeface="微软雅黑" pitchFamily="34" charset="-122"/>
              </a:rPr>
              <a:t>市场份额</a:t>
            </a:r>
          </a:p>
        </p:txBody>
      </p:sp>
      <p:sp>
        <p:nvSpPr>
          <p:cNvPr id="19" name="Text Box 22"/>
          <p:cNvSpPr txBox="1">
            <a:spLocks noChangeArrowheads="1"/>
          </p:cNvSpPr>
          <p:nvPr/>
        </p:nvSpPr>
        <p:spPr bwMode="auto">
          <a:xfrm>
            <a:off x="717228" y="5202387"/>
            <a:ext cx="204787" cy="269875"/>
          </a:xfrm>
          <a:prstGeom prst="rect">
            <a:avLst/>
          </a:prstGeom>
          <a:noFill/>
          <a:ln w="25400" algn="ctr">
            <a:noFill/>
            <a:miter lim="800000"/>
            <a:headEnd/>
            <a:tailEnd/>
          </a:ln>
        </p:spPr>
        <p:txBody>
          <a:bodyPr wrap="none" lIns="0" tIns="0" rIns="0" bIns="0" anchor="ctr">
            <a:spAutoFit/>
          </a:bodyPr>
          <a:lstStyle/>
          <a:p>
            <a:pPr marL="457200" indent="-457200" algn="r">
              <a:lnSpc>
                <a:spcPct val="120000"/>
              </a:lnSpc>
              <a:spcBef>
                <a:spcPct val="50000"/>
              </a:spcBef>
            </a:pPr>
            <a:r>
              <a:rPr lang="zh-CN" altLang="en-US" sz="1600">
                <a:latin typeface="微软雅黑" pitchFamily="34" charset="-122"/>
                <a:ea typeface="微软雅黑" pitchFamily="34" charset="-122"/>
              </a:rPr>
              <a:t>小</a:t>
            </a:r>
          </a:p>
        </p:txBody>
      </p:sp>
      <p:sp>
        <p:nvSpPr>
          <p:cNvPr id="20" name="Text Box 23"/>
          <p:cNvSpPr txBox="1">
            <a:spLocks noChangeArrowheads="1"/>
          </p:cNvSpPr>
          <p:nvPr/>
        </p:nvSpPr>
        <p:spPr bwMode="auto">
          <a:xfrm>
            <a:off x="717228" y="1844824"/>
            <a:ext cx="204787" cy="269875"/>
          </a:xfrm>
          <a:prstGeom prst="rect">
            <a:avLst/>
          </a:prstGeom>
          <a:noFill/>
          <a:ln w="25400" algn="ctr">
            <a:noFill/>
            <a:miter lim="800000"/>
            <a:headEnd/>
            <a:tailEnd/>
          </a:ln>
        </p:spPr>
        <p:txBody>
          <a:bodyPr wrap="none" lIns="0" tIns="0" rIns="0" bIns="0" anchor="ctr">
            <a:spAutoFit/>
          </a:bodyPr>
          <a:lstStyle/>
          <a:p>
            <a:pPr marL="457200" indent="-457200" algn="r">
              <a:lnSpc>
                <a:spcPct val="120000"/>
              </a:lnSpc>
              <a:spcBef>
                <a:spcPct val="50000"/>
              </a:spcBef>
            </a:pPr>
            <a:r>
              <a:rPr lang="zh-CN" altLang="en-US" sz="1600">
                <a:latin typeface="微软雅黑" pitchFamily="34" charset="-122"/>
                <a:ea typeface="微软雅黑" pitchFamily="34" charset="-122"/>
              </a:rPr>
              <a:t>大</a:t>
            </a:r>
          </a:p>
        </p:txBody>
      </p:sp>
      <p:sp>
        <p:nvSpPr>
          <p:cNvPr id="21" name="Line 27"/>
          <p:cNvSpPr>
            <a:spLocks noChangeShapeType="1"/>
          </p:cNvSpPr>
          <p:nvPr/>
        </p:nvSpPr>
        <p:spPr bwMode="auto">
          <a:xfrm>
            <a:off x="993453" y="5534174"/>
            <a:ext cx="5214937" cy="0"/>
          </a:xfrm>
          <a:prstGeom prst="line">
            <a:avLst/>
          </a:prstGeom>
          <a:noFill/>
          <a:ln w="28575">
            <a:solidFill>
              <a:schemeClr val="accent1"/>
            </a:solidFill>
            <a:round/>
            <a:headEnd/>
            <a:tailEnd type="arrow" w="med" len="med"/>
          </a:ln>
        </p:spPr>
        <p:txBody>
          <a:bodyPr lIns="0" tIns="0" rIns="0" bIns="0">
            <a:spAutoFit/>
          </a:bodyPr>
          <a:lstStyle/>
          <a:p>
            <a:endParaRPr lang="zh-CN" altLang="en-US"/>
          </a:p>
        </p:txBody>
      </p:sp>
      <p:sp>
        <p:nvSpPr>
          <p:cNvPr id="22" name="Line 28"/>
          <p:cNvSpPr>
            <a:spLocks noChangeShapeType="1"/>
          </p:cNvSpPr>
          <p:nvPr/>
        </p:nvSpPr>
        <p:spPr bwMode="auto">
          <a:xfrm flipV="1">
            <a:off x="993453" y="1844824"/>
            <a:ext cx="0" cy="3689350"/>
          </a:xfrm>
          <a:prstGeom prst="line">
            <a:avLst/>
          </a:prstGeom>
          <a:noFill/>
          <a:ln w="28575">
            <a:solidFill>
              <a:schemeClr val="accent1"/>
            </a:solidFill>
            <a:round/>
            <a:headEnd/>
            <a:tailEnd type="arrow" w="med" len="med"/>
          </a:ln>
        </p:spPr>
        <p:txBody>
          <a:bodyPr lIns="0" tIns="0" rIns="0" bIns="0">
            <a:spAutoFit/>
          </a:bodyPr>
          <a:lstStyle/>
          <a:p>
            <a:endParaRPr lang="zh-CN" altLang="en-US"/>
          </a:p>
        </p:txBody>
      </p:sp>
      <p:sp>
        <p:nvSpPr>
          <p:cNvPr id="23" name="Text Box 22"/>
          <p:cNvSpPr txBox="1">
            <a:spLocks noChangeArrowheads="1"/>
          </p:cNvSpPr>
          <p:nvPr/>
        </p:nvSpPr>
        <p:spPr bwMode="auto">
          <a:xfrm>
            <a:off x="1090290" y="5559574"/>
            <a:ext cx="204788" cy="269875"/>
          </a:xfrm>
          <a:prstGeom prst="rect">
            <a:avLst/>
          </a:prstGeom>
          <a:noFill/>
          <a:ln w="25400" algn="ctr">
            <a:noFill/>
            <a:miter lim="800000"/>
            <a:headEnd/>
            <a:tailEnd/>
          </a:ln>
        </p:spPr>
        <p:txBody>
          <a:bodyPr wrap="none" lIns="0" tIns="0" rIns="0" bIns="0" anchor="ctr">
            <a:spAutoFit/>
          </a:bodyPr>
          <a:lstStyle/>
          <a:p>
            <a:pPr marL="457200" indent="-457200" algn="r">
              <a:lnSpc>
                <a:spcPct val="120000"/>
              </a:lnSpc>
              <a:spcBef>
                <a:spcPct val="50000"/>
              </a:spcBef>
            </a:pPr>
            <a:r>
              <a:rPr lang="zh-CN" altLang="en-US" sz="1600">
                <a:latin typeface="微软雅黑" pitchFamily="34" charset="-122"/>
                <a:ea typeface="微软雅黑" pitchFamily="34" charset="-122"/>
              </a:rPr>
              <a:t>低</a:t>
            </a:r>
          </a:p>
        </p:txBody>
      </p:sp>
      <p:sp>
        <p:nvSpPr>
          <p:cNvPr id="24" name="Text Box 23"/>
          <p:cNvSpPr txBox="1">
            <a:spLocks noChangeArrowheads="1"/>
          </p:cNvSpPr>
          <p:nvPr/>
        </p:nvSpPr>
        <p:spPr bwMode="auto">
          <a:xfrm>
            <a:off x="5851203" y="5559574"/>
            <a:ext cx="204787" cy="269875"/>
          </a:xfrm>
          <a:prstGeom prst="rect">
            <a:avLst/>
          </a:prstGeom>
          <a:noFill/>
          <a:ln w="25400" algn="ctr">
            <a:noFill/>
            <a:miter lim="800000"/>
            <a:headEnd/>
            <a:tailEnd/>
          </a:ln>
        </p:spPr>
        <p:txBody>
          <a:bodyPr wrap="none" lIns="0" tIns="0" rIns="0" bIns="0" anchor="ctr">
            <a:spAutoFit/>
          </a:bodyPr>
          <a:lstStyle/>
          <a:p>
            <a:pPr marL="457200" indent="-457200" algn="r">
              <a:lnSpc>
                <a:spcPct val="120000"/>
              </a:lnSpc>
              <a:spcBef>
                <a:spcPct val="50000"/>
              </a:spcBef>
            </a:pPr>
            <a:r>
              <a:rPr lang="zh-CN" altLang="en-US" sz="1600">
                <a:latin typeface="微软雅黑" pitchFamily="34" charset="-122"/>
                <a:ea typeface="微软雅黑" pitchFamily="34" charset="-122"/>
              </a:rPr>
              <a:t>高</a:t>
            </a:r>
          </a:p>
        </p:txBody>
      </p:sp>
      <p:sp>
        <p:nvSpPr>
          <p:cNvPr id="25" name="Text Box 21"/>
          <p:cNvSpPr txBox="1">
            <a:spLocks noChangeArrowheads="1"/>
          </p:cNvSpPr>
          <p:nvPr/>
        </p:nvSpPr>
        <p:spPr bwMode="auto">
          <a:xfrm>
            <a:off x="2244403" y="5488137"/>
            <a:ext cx="2357437" cy="381000"/>
          </a:xfrm>
          <a:prstGeom prst="rect">
            <a:avLst/>
          </a:prstGeom>
          <a:noFill/>
          <a:ln w="12700">
            <a:noFill/>
            <a:miter lim="800000"/>
            <a:headEnd/>
            <a:tailEnd/>
          </a:ln>
        </p:spPr>
        <p:txBody>
          <a:bodyPr lIns="0" rIns="0" anchor="b">
            <a:spAutoFit/>
          </a:bodyPr>
          <a:lstStyle/>
          <a:p>
            <a:pPr marL="457200" indent="-457200" algn="ctr">
              <a:lnSpc>
                <a:spcPct val="130000"/>
              </a:lnSpc>
              <a:spcBef>
                <a:spcPct val="50000"/>
              </a:spcBef>
            </a:pPr>
            <a:r>
              <a:rPr lang="zh-CN" altLang="en-US" sz="1600" b="1">
                <a:latin typeface="微软雅黑" pitchFamily="34" charset="-122"/>
                <a:ea typeface="微软雅黑" pitchFamily="34" charset="-122"/>
              </a:rPr>
              <a:t>市场增长率</a:t>
            </a:r>
          </a:p>
        </p:txBody>
      </p:sp>
      <p:pic>
        <p:nvPicPr>
          <p:cNvPr id="26" name="图片 25" descr="png-0483.png"/>
          <p:cNvPicPr>
            <a:picLocks noChangeAspect="1"/>
          </p:cNvPicPr>
          <p:nvPr/>
        </p:nvPicPr>
        <p:blipFill>
          <a:blip r:embed="rId2" cstate="print"/>
          <a:srcRect/>
          <a:stretch>
            <a:fillRect/>
          </a:stretch>
        </p:blipFill>
        <p:spPr bwMode="auto">
          <a:xfrm>
            <a:off x="4165278" y="2687787"/>
            <a:ext cx="900112" cy="900112"/>
          </a:xfrm>
          <a:prstGeom prst="rect">
            <a:avLst/>
          </a:prstGeom>
          <a:noFill/>
          <a:ln w="9525">
            <a:noFill/>
            <a:miter lim="800000"/>
            <a:headEnd/>
            <a:tailEnd/>
          </a:ln>
        </p:spPr>
      </p:pic>
      <p:pic>
        <p:nvPicPr>
          <p:cNvPr id="27" name="图片 26" descr="png-0493.png"/>
          <p:cNvPicPr>
            <a:picLocks noChangeAspect="1"/>
          </p:cNvPicPr>
          <p:nvPr/>
        </p:nvPicPr>
        <p:blipFill>
          <a:blip r:embed="rId3" cstate="print"/>
          <a:srcRect/>
          <a:stretch>
            <a:fillRect/>
          </a:stretch>
        </p:blipFill>
        <p:spPr bwMode="auto">
          <a:xfrm>
            <a:off x="1779265" y="4402287"/>
            <a:ext cx="900113" cy="900112"/>
          </a:xfrm>
          <a:prstGeom prst="rect">
            <a:avLst/>
          </a:prstGeom>
          <a:noFill/>
          <a:ln w="9525">
            <a:noFill/>
            <a:miter lim="800000"/>
            <a:headEnd/>
            <a:tailEnd/>
          </a:ln>
        </p:spPr>
      </p:pic>
      <p:pic>
        <p:nvPicPr>
          <p:cNvPr id="28" name="图片 27" descr="png-0494.png"/>
          <p:cNvPicPr>
            <a:picLocks noChangeAspect="1"/>
          </p:cNvPicPr>
          <p:nvPr/>
        </p:nvPicPr>
        <p:blipFill>
          <a:blip r:embed="rId4" cstate="print"/>
          <a:srcRect/>
          <a:stretch>
            <a:fillRect/>
          </a:stretch>
        </p:blipFill>
        <p:spPr bwMode="auto">
          <a:xfrm>
            <a:off x="1779265" y="2687787"/>
            <a:ext cx="900113" cy="900112"/>
          </a:xfrm>
          <a:prstGeom prst="rect">
            <a:avLst/>
          </a:prstGeom>
          <a:noFill/>
          <a:ln w="9525">
            <a:noFill/>
            <a:miter lim="800000"/>
            <a:headEnd/>
            <a:tailEnd/>
          </a:ln>
        </p:spPr>
      </p:pic>
      <p:pic>
        <p:nvPicPr>
          <p:cNvPr id="29" name="图片 28" descr="png-0499.png"/>
          <p:cNvPicPr>
            <a:picLocks noChangeAspect="1"/>
          </p:cNvPicPr>
          <p:nvPr/>
        </p:nvPicPr>
        <p:blipFill>
          <a:blip r:embed="rId5" cstate="print"/>
          <a:srcRect/>
          <a:stretch>
            <a:fillRect/>
          </a:stretch>
        </p:blipFill>
        <p:spPr bwMode="auto">
          <a:xfrm>
            <a:off x="4165278" y="4402287"/>
            <a:ext cx="900112" cy="900112"/>
          </a:xfrm>
          <a:prstGeom prst="rect">
            <a:avLst/>
          </a:prstGeom>
          <a:noFill/>
          <a:ln w="9525">
            <a:noFill/>
            <a:miter lim="800000"/>
            <a:headEnd/>
            <a:tailEnd/>
          </a:ln>
        </p:spPr>
      </p:pic>
      <p:sp>
        <p:nvSpPr>
          <p:cNvPr id="30" name="圆角矩形标注 29"/>
          <p:cNvSpPr/>
          <p:nvPr/>
        </p:nvSpPr>
        <p:spPr>
          <a:xfrm>
            <a:off x="4708203" y="2154387"/>
            <a:ext cx="914400" cy="576262"/>
          </a:xfrm>
          <a:prstGeom prst="wedgeRoundRectCallout">
            <a:avLst>
              <a:gd name="adj1" fmla="val -26715"/>
              <a:gd name="adj2" fmla="val 69085"/>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chemeClr val="tx2"/>
                </a:solidFill>
                <a:ea typeface="微软雅黑" pitchFamily="34" charset="-122"/>
              </a:rPr>
              <a:t>高度关注</a:t>
            </a:r>
            <a:endParaRPr lang="en-US" altLang="zh-CN" sz="1200" dirty="0">
              <a:solidFill>
                <a:schemeClr val="tx2"/>
              </a:solidFill>
              <a:ea typeface="微软雅黑" pitchFamily="34" charset="-122"/>
            </a:endParaRPr>
          </a:p>
          <a:p>
            <a:pPr algn="ctr">
              <a:defRPr/>
            </a:pPr>
            <a:r>
              <a:rPr lang="zh-CN" altLang="en-US" sz="1200" dirty="0">
                <a:solidFill>
                  <a:schemeClr val="tx2"/>
                </a:solidFill>
                <a:ea typeface="微软雅黑" pitchFamily="34" charset="-122"/>
              </a:rPr>
              <a:t>积极投资</a:t>
            </a:r>
          </a:p>
        </p:txBody>
      </p:sp>
      <p:sp>
        <p:nvSpPr>
          <p:cNvPr id="31" name="圆角矩形标注 30"/>
          <p:cNvSpPr/>
          <p:nvPr/>
        </p:nvSpPr>
        <p:spPr>
          <a:xfrm>
            <a:off x="2279328" y="2154387"/>
            <a:ext cx="914400" cy="576262"/>
          </a:xfrm>
          <a:prstGeom prst="wedgeRoundRectCallout">
            <a:avLst>
              <a:gd name="adj1" fmla="val -26715"/>
              <a:gd name="adj2" fmla="val 69085"/>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chemeClr val="tx2"/>
                </a:solidFill>
                <a:ea typeface="微软雅黑" pitchFamily="34" charset="-122"/>
              </a:rPr>
              <a:t>维持现状</a:t>
            </a:r>
            <a:endParaRPr lang="en-US" altLang="zh-CN" sz="1200" dirty="0">
              <a:solidFill>
                <a:schemeClr val="tx2"/>
              </a:solidFill>
              <a:ea typeface="微软雅黑" pitchFamily="34" charset="-122"/>
            </a:endParaRPr>
          </a:p>
          <a:p>
            <a:pPr algn="ctr">
              <a:defRPr/>
            </a:pPr>
            <a:r>
              <a:rPr lang="zh-CN" altLang="en-US" sz="1200" dirty="0">
                <a:solidFill>
                  <a:schemeClr val="tx2"/>
                </a:solidFill>
                <a:ea typeface="微软雅黑" pitchFamily="34" charset="-122"/>
              </a:rPr>
              <a:t>控制投资</a:t>
            </a:r>
          </a:p>
        </p:txBody>
      </p:sp>
      <p:sp>
        <p:nvSpPr>
          <p:cNvPr id="32" name="圆角矩形标注 31"/>
          <p:cNvSpPr/>
          <p:nvPr/>
        </p:nvSpPr>
        <p:spPr>
          <a:xfrm>
            <a:off x="2279328" y="3868887"/>
            <a:ext cx="914400" cy="576262"/>
          </a:xfrm>
          <a:prstGeom prst="wedgeRoundRectCallout">
            <a:avLst>
              <a:gd name="adj1" fmla="val -26715"/>
              <a:gd name="adj2" fmla="val 69085"/>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chemeClr val="tx2"/>
                </a:solidFill>
                <a:ea typeface="微软雅黑" pitchFamily="34" charset="-122"/>
              </a:rPr>
              <a:t>榨取利润</a:t>
            </a:r>
            <a:endParaRPr lang="en-US" altLang="zh-CN" sz="1200" dirty="0">
              <a:solidFill>
                <a:schemeClr val="tx2"/>
              </a:solidFill>
              <a:ea typeface="微软雅黑" pitchFamily="34" charset="-122"/>
            </a:endParaRPr>
          </a:p>
          <a:p>
            <a:pPr algn="ctr">
              <a:defRPr/>
            </a:pPr>
            <a:r>
              <a:rPr lang="zh-CN" altLang="en-US" sz="1200" dirty="0">
                <a:solidFill>
                  <a:schemeClr val="tx2"/>
                </a:solidFill>
                <a:ea typeface="微软雅黑" pitchFamily="34" charset="-122"/>
              </a:rPr>
              <a:t>放弃投资</a:t>
            </a:r>
          </a:p>
        </p:txBody>
      </p:sp>
      <p:sp>
        <p:nvSpPr>
          <p:cNvPr id="33" name="圆角矩形标注 32"/>
          <p:cNvSpPr/>
          <p:nvPr/>
        </p:nvSpPr>
        <p:spPr>
          <a:xfrm>
            <a:off x="4708203" y="3868887"/>
            <a:ext cx="914400" cy="576262"/>
          </a:xfrm>
          <a:prstGeom prst="wedgeRoundRectCallout">
            <a:avLst>
              <a:gd name="adj1" fmla="val -26715"/>
              <a:gd name="adj2" fmla="val 69085"/>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chemeClr val="tx2"/>
                </a:solidFill>
                <a:ea typeface="微软雅黑" pitchFamily="34" charset="-122"/>
              </a:rPr>
              <a:t>深入分析</a:t>
            </a:r>
            <a:endParaRPr lang="en-US" altLang="zh-CN" sz="1200" dirty="0">
              <a:solidFill>
                <a:schemeClr val="tx2"/>
              </a:solidFill>
              <a:ea typeface="微软雅黑" pitchFamily="34" charset="-122"/>
            </a:endParaRPr>
          </a:p>
          <a:p>
            <a:pPr algn="ctr">
              <a:defRPr/>
            </a:pPr>
            <a:r>
              <a:rPr lang="zh-CN" altLang="en-US" sz="1200" dirty="0">
                <a:solidFill>
                  <a:schemeClr val="tx2"/>
                </a:solidFill>
                <a:ea typeface="微软雅黑" pitchFamily="34" charset="-122"/>
              </a:rPr>
              <a:t>理性投资</a:t>
            </a:r>
          </a:p>
        </p:txBody>
      </p:sp>
      <p:sp>
        <p:nvSpPr>
          <p:cNvPr id="34" name="TextBox 33"/>
          <p:cNvSpPr txBox="1"/>
          <p:nvPr/>
        </p:nvSpPr>
        <p:spPr>
          <a:xfrm>
            <a:off x="6249144" y="1340768"/>
            <a:ext cx="3440832" cy="535531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波士顿矩阵对应四种战略选择：</a:t>
            </a:r>
            <a:endParaRPr lang="en-US" altLang="zh-CN" dirty="0" smtClean="0">
              <a:latin typeface="微软雅黑" pitchFamily="34" charset="-122"/>
              <a:ea typeface="微软雅黑" pitchFamily="34" charset="-122"/>
            </a:endParaRPr>
          </a:p>
          <a:p>
            <a:pPr>
              <a:buFontTx/>
              <a:buChar char="-"/>
            </a:pPr>
            <a:r>
              <a:rPr lang="zh-CN" altLang="en-US" b="1" dirty="0" smtClean="0"/>
              <a:t>发展战略：</a:t>
            </a:r>
            <a:r>
              <a:rPr lang="zh-CN" altLang="en-US" dirty="0" smtClean="0"/>
              <a:t>继续大量投资，目的是扩大战略业务单位的市场份额。主要针对有发展前途的问题业务和明星中的恒星业务。 </a:t>
            </a:r>
          </a:p>
          <a:p>
            <a:pPr>
              <a:buFontTx/>
              <a:buChar char="-"/>
            </a:pPr>
            <a:r>
              <a:rPr lang="zh-CN" altLang="en-US" b="1" dirty="0" smtClean="0"/>
              <a:t>维持战略：</a:t>
            </a:r>
            <a:r>
              <a:rPr lang="zh-CN" altLang="en-US" dirty="0" smtClean="0"/>
              <a:t>投资维持现状，目标是保持业务单位现有的市场份额。主要针对强大稳定的现金牛业务。 </a:t>
            </a:r>
          </a:p>
          <a:p>
            <a:pPr>
              <a:buFontTx/>
              <a:buChar char="-"/>
            </a:pPr>
            <a:r>
              <a:rPr lang="zh-CN" altLang="en-US" b="1" dirty="0" smtClean="0"/>
              <a:t>收获：</a:t>
            </a:r>
            <a:r>
              <a:rPr lang="zh-CN" altLang="en-US" dirty="0" smtClean="0"/>
              <a:t>实质上是一种榨取，目标是在短期内尽可能地得到最大限度的现金收入。主要针对处境不佳的现金牛业务及没有发展前途的问题业务和瘦狗业务。</a:t>
            </a:r>
          </a:p>
          <a:p>
            <a:pPr>
              <a:buFontTx/>
              <a:buChar char="-"/>
            </a:pPr>
            <a:r>
              <a:rPr lang="zh-CN" altLang="en-US" b="1" dirty="0" smtClean="0"/>
              <a:t>放弃：</a:t>
            </a:r>
            <a:r>
              <a:rPr lang="zh-CN" altLang="en-US" dirty="0" smtClean="0"/>
              <a:t>目标在于出售和清理某些业务，将资源转移到更有利的领域。这种目标适用于无利可图的瘦狗和问题业务。 </a:t>
            </a:r>
          </a:p>
          <a:p>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nextCondLst>
                <p:cond evt="onClick" delay="0">
                  <p:tgtEl>
                    <p:spTgt spid="26"/>
                  </p:tgtEl>
                </p:cond>
              </p:nextCondLst>
            </p:seq>
            <p:seq concurrent="1" nextAc="seek">
              <p:cTn id="7" restart="whenNotActive" fill="hold" evtFilter="cancelBubble" nodeType="interactiveSeq">
                <p:stCondLst>
                  <p:cond evt="onClick" delay="0">
                    <p:tgtEl>
                      <p:spTgt spid="28"/>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childTnLst>
                    </p:cTn>
                  </p:par>
                </p:childTnLst>
              </p:cTn>
              <p:nextCondLst>
                <p:cond evt="onClick" delay="0">
                  <p:tgtEl>
                    <p:spTgt spid="28"/>
                  </p:tgtEl>
                </p:cond>
              </p:nextCondLst>
            </p:seq>
            <p:seq concurrent="1" nextAc="seek">
              <p:cTn id="12" restart="whenNotActive" fill="hold" evtFilter="cancelBubble" nodeType="interactiveSeq">
                <p:stCondLst>
                  <p:cond evt="onClick" delay="0">
                    <p:tgtEl>
                      <p:spTgt spid="27"/>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nextCondLst>
                <p:cond evt="onClick" delay="0">
                  <p:tgtEl>
                    <p:spTgt spid="27"/>
                  </p:tgtEl>
                </p:cond>
              </p:nextCondLst>
            </p:seq>
            <p:seq concurrent="1" nextAc="seek">
              <p:cTn id="17" restart="whenNotActive" fill="hold" evtFilter="cancelBubble" nodeType="interactiveSeq">
                <p:stCondLst>
                  <p:cond evt="onClick" delay="0">
                    <p:tgtEl>
                      <p:spTgt spid="29"/>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childTnLst>
              </p:cTn>
              <p:nextCondLst>
                <p:cond evt="onClick" delay="0">
                  <p:tgtEl>
                    <p:spTgt spid="29"/>
                  </p:tgtEl>
                </p:cond>
              </p:nextCondLst>
            </p:seq>
          </p:childTnLst>
        </p:cTn>
      </p:par>
    </p:tnLst>
    <p:bldLst>
      <p:bldP spid="30" grpId="0" animBg="1"/>
      <p:bldP spid="31" grpId="0" animBg="1"/>
      <p:bldP spid="32" grpId="0" animBg="1"/>
      <p:bldP spid="3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89</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总体战略</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pPr lvl="0"/>
            <a:r>
              <a:rPr lang="zh-CN" altLang="en-US" sz="2000" b="1" dirty="0" smtClean="0">
                <a:latin typeface="微软雅黑" pitchFamily="34" charset="-122"/>
                <a:ea typeface="微软雅黑" pitchFamily="34" charset="-122"/>
              </a:rPr>
              <a:t>三层面模型</a:t>
            </a:r>
            <a:r>
              <a:rPr lang="en-US" altLang="zh-CN" sz="2000" b="1" dirty="0" smtClean="0">
                <a:latin typeface="微软雅黑" pitchFamily="34" charset="-122"/>
                <a:ea typeface="微软雅黑" pitchFamily="34" charset="-122"/>
              </a:rPr>
              <a:t>—</a:t>
            </a:r>
            <a:r>
              <a:rPr lang="en-US" altLang="zh-CN" sz="800" b="1" kern="0" dirty="0" smtClean="0">
                <a:ea typeface="宋体" pitchFamily="2" charset="-122"/>
              </a:rPr>
              <a:t>“</a:t>
            </a:r>
            <a:r>
              <a:rPr lang="zh-CN" altLang="en-US" sz="2000" b="1" kern="0" dirty="0" smtClean="0">
                <a:ea typeface="宋体" pitchFamily="2" charset="-122"/>
              </a:rPr>
              <a:t>平衡管好现有业务和建立新业务的有效途径</a:t>
            </a:r>
          </a:p>
        </p:txBody>
      </p:sp>
      <p:sp>
        <p:nvSpPr>
          <p:cNvPr id="23" name="Rectangle 20"/>
          <p:cNvSpPr txBox="1">
            <a:spLocks noChangeArrowheads="1"/>
          </p:cNvSpPr>
          <p:nvPr/>
        </p:nvSpPr>
        <p:spPr>
          <a:xfrm>
            <a:off x="344115" y="1109365"/>
            <a:ext cx="8569325" cy="5400675"/>
          </a:xfrm>
          <a:prstGeom prst="rect">
            <a:avLst/>
          </a:prstGeom>
        </p:spPr>
        <p:txBody>
          <a:bodyPr/>
          <a:lstStyle/>
          <a:p>
            <a:pPr marL="358775" marR="0" lvl="0" indent="-358775" algn="l" defTabSz="955675" rtl="0" eaLnBrk="1" fontAlgn="base" latinLnBrk="0" hangingPunct="1">
              <a:lnSpc>
                <a:spcPct val="100000"/>
              </a:lnSpc>
              <a:spcBef>
                <a:spcPct val="20000"/>
              </a:spcBef>
              <a:spcAft>
                <a:spcPct val="0"/>
              </a:spcAft>
              <a:buClrTx/>
              <a:buSzTx/>
              <a:buFontTx/>
              <a:buChar char="•"/>
              <a:tabLst/>
              <a:defRPr/>
            </a:pPr>
            <a:endParaRPr kumimoji="0" lang="zh-CN" altLang="en-US" sz="22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sp>
        <p:nvSpPr>
          <p:cNvPr id="24" name="Line 4"/>
          <p:cNvSpPr>
            <a:spLocks noChangeShapeType="1"/>
          </p:cNvSpPr>
          <p:nvPr/>
        </p:nvSpPr>
        <p:spPr bwMode="auto">
          <a:xfrm flipV="1">
            <a:off x="1922090" y="1796752"/>
            <a:ext cx="0" cy="28194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5" name="Line 5"/>
          <p:cNvSpPr>
            <a:spLocks noChangeShapeType="1"/>
          </p:cNvSpPr>
          <p:nvPr/>
        </p:nvSpPr>
        <p:spPr bwMode="auto">
          <a:xfrm>
            <a:off x="1922090" y="4616152"/>
            <a:ext cx="5334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6" name="Text Box 6"/>
          <p:cNvSpPr txBox="1">
            <a:spLocks noChangeArrowheads="1"/>
          </p:cNvSpPr>
          <p:nvPr/>
        </p:nvSpPr>
        <p:spPr bwMode="auto">
          <a:xfrm>
            <a:off x="7408490" y="4387552"/>
            <a:ext cx="914400" cy="336550"/>
          </a:xfrm>
          <a:prstGeom prst="rect">
            <a:avLst/>
          </a:prstGeom>
          <a:noFill/>
          <a:ln w="9525">
            <a:noFill/>
            <a:miter lim="800000"/>
            <a:headEnd/>
            <a:tailEnd/>
          </a:ln>
        </p:spPr>
        <p:txBody>
          <a:bodyPr>
            <a:spAutoFit/>
          </a:bodyPr>
          <a:lstStyle/>
          <a:p>
            <a:pPr>
              <a:spcBef>
                <a:spcPct val="50000"/>
              </a:spcBef>
            </a:pPr>
            <a:r>
              <a:rPr kumimoji="1" lang="zh-CN" altLang="en-US" sz="1600">
                <a:latin typeface="楷体_GB2312" pitchFamily="49" charset="-122"/>
                <a:ea typeface="楷体_GB2312" pitchFamily="49" charset="-122"/>
              </a:rPr>
              <a:t>时间</a:t>
            </a:r>
          </a:p>
        </p:txBody>
      </p:sp>
      <p:sp>
        <p:nvSpPr>
          <p:cNvPr id="27" name="Text Box 7"/>
          <p:cNvSpPr txBox="1">
            <a:spLocks noChangeArrowheads="1"/>
          </p:cNvSpPr>
          <p:nvPr/>
        </p:nvSpPr>
        <p:spPr bwMode="auto">
          <a:xfrm>
            <a:off x="1372815" y="2253952"/>
            <a:ext cx="396875" cy="581025"/>
          </a:xfrm>
          <a:prstGeom prst="rect">
            <a:avLst/>
          </a:prstGeom>
          <a:noFill/>
          <a:ln w="9525">
            <a:noFill/>
            <a:miter lim="800000"/>
            <a:headEnd/>
            <a:tailEnd/>
          </a:ln>
        </p:spPr>
        <p:txBody>
          <a:bodyPr>
            <a:spAutoFit/>
          </a:bodyPr>
          <a:lstStyle/>
          <a:p>
            <a:pPr>
              <a:spcBef>
                <a:spcPct val="50000"/>
              </a:spcBef>
            </a:pPr>
            <a:r>
              <a:rPr kumimoji="1" lang="zh-CN" altLang="en-US" sz="1600">
                <a:latin typeface="楷体_GB2312" pitchFamily="49" charset="-122"/>
                <a:ea typeface="楷体_GB2312" pitchFamily="49" charset="-122"/>
              </a:rPr>
              <a:t>利润</a:t>
            </a:r>
          </a:p>
        </p:txBody>
      </p:sp>
      <p:sp>
        <p:nvSpPr>
          <p:cNvPr id="28" name="Arc 8"/>
          <p:cNvSpPr>
            <a:spLocks/>
          </p:cNvSpPr>
          <p:nvPr/>
        </p:nvSpPr>
        <p:spPr bwMode="auto">
          <a:xfrm flipH="1">
            <a:off x="4817690" y="2101552"/>
            <a:ext cx="1981200" cy="838200"/>
          </a:xfrm>
          <a:custGeom>
            <a:avLst/>
            <a:gdLst>
              <a:gd name="T0" fmla="*/ 5412 w 21600"/>
              <a:gd name="T1" fmla="*/ 0 h 21600"/>
              <a:gd name="T2" fmla="*/ 19812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58" y="0"/>
                </a:moveTo>
                <a:cubicBezTo>
                  <a:pt x="11965" y="32"/>
                  <a:pt x="21600" y="9693"/>
                  <a:pt x="21600" y="21600"/>
                </a:cubicBezTo>
              </a:path>
              <a:path w="21600" h="21600" stroke="0" extrusionOk="0">
                <a:moveTo>
                  <a:pt x="58" y="0"/>
                </a:moveTo>
                <a:cubicBezTo>
                  <a:pt x="11965" y="32"/>
                  <a:pt x="21600" y="9693"/>
                  <a:pt x="21600" y="21600"/>
                </a:cubicBezTo>
                <a:lnTo>
                  <a:pt x="0" y="21600"/>
                </a:lnTo>
                <a:close/>
              </a:path>
            </a:pathLst>
          </a:custGeom>
          <a:noFill/>
          <a:ln w="38100">
            <a:solidFill>
              <a:schemeClr val="tx1"/>
            </a:solidFill>
            <a:round/>
            <a:headEnd/>
            <a:tailEnd/>
          </a:ln>
        </p:spPr>
        <p:txBody>
          <a:bodyPr wrap="none" anchor="ctr"/>
          <a:lstStyle/>
          <a:p>
            <a:endParaRPr lang="zh-CN" altLang="en-US"/>
          </a:p>
        </p:txBody>
      </p:sp>
      <p:sp>
        <p:nvSpPr>
          <p:cNvPr id="29" name="Text Box 9"/>
          <p:cNvSpPr txBox="1">
            <a:spLocks noChangeArrowheads="1"/>
          </p:cNvSpPr>
          <p:nvPr/>
        </p:nvSpPr>
        <p:spPr bwMode="auto">
          <a:xfrm>
            <a:off x="5122490" y="1872952"/>
            <a:ext cx="1219200" cy="336550"/>
          </a:xfrm>
          <a:prstGeom prst="rect">
            <a:avLst/>
          </a:prstGeom>
          <a:noFill/>
          <a:ln w="9525">
            <a:noFill/>
            <a:miter lim="800000"/>
            <a:headEnd/>
            <a:tailEnd/>
          </a:ln>
        </p:spPr>
        <p:txBody>
          <a:bodyPr>
            <a:spAutoFit/>
          </a:bodyPr>
          <a:lstStyle/>
          <a:p>
            <a:pPr>
              <a:spcBef>
                <a:spcPct val="50000"/>
              </a:spcBef>
            </a:pPr>
            <a:r>
              <a:rPr kumimoji="1" lang="zh-CN" altLang="en-US" sz="1600" b="1">
                <a:latin typeface="楷体_GB2312" pitchFamily="49" charset="-122"/>
                <a:ea typeface="楷体_GB2312" pitchFamily="49" charset="-122"/>
              </a:rPr>
              <a:t>第三层面</a:t>
            </a:r>
          </a:p>
        </p:txBody>
      </p:sp>
      <p:sp>
        <p:nvSpPr>
          <p:cNvPr id="30" name="Text Box 10"/>
          <p:cNvSpPr txBox="1">
            <a:spLocks noChangeArrowheads="1"/>
          </p:cNvSpPr>
          <p:nvPr/>
        </p:nvSpPr>
        <p:spPr bwMode="auto">
          <a:xfrm>
            <a:off x="5655890" y="2482552"/>
            <a:ext cx="1371600" cy="825500"/>
          </a:xfrm>
          <a:prstGeom prst="rect">
            <a:avLst/>
          </a:prstGeom>
          <a:noFill/>
          <a:ln w="9525">
            <a:noFill/>
            <a:miter lim="800000"/>
            <a:headEnd/>
            <a:tailEnd/>
          </a:ln>
        </p:spPr>
        <p:txBody>
          <a:bodyPr>
            <a:spAutoFit/>
          </a:bodyPr>
          <a:lstStyle/>
          <a:p>
            <a:pPr>
              <a:spcBef>
                <a:spcPct val="50000"/>
              </a:spcBef>
            </a:pPr>
            <a:r>
              <a:rPr kumimoji="1" lang="zh-CN" altLang="en-US" sz="1600">
                <a:latin typeface="楷体_GB2312" pitchFamily="49" charset="-122"/>
                <a:ea typeface="楷体_GB2312" pitchFamily="49" charset="-122"/>
              </a:rPr>
              <a:t>创造有生命力的候选业务（种子）</a:t>
            </a:r>
          </a:p>
        </p:txBody>
      </p:sp>
      <p:sp>
        <p:nvSpPr>
          <p:cNvPr id="31" name="Text Box 11"/>
          <p:cNvSpPr txBox="1">
            <a:spLocks noChangeArrowheads="1"/>
          </p:cNvSpPr>
          <p:nvPr/>
        </p:nvSpPr>
        <p:spPr bwMode="auto">
          <a:xfrm>
            <a:off x="1083890" y="6016327"/>
            <a:ext cx="7315200" cy="581025"/>
          </a:xfrm>
          <a:prstGeom prst="rect">
            <a:avLst/>
          </a:prstGeom>
          <a:noFill/>
          <a:ln w="9525">
            <a:noFill/>
            <a:miter lim="800000"/>
            <a:headEnd/>
            <a:tailEnd/>
          </a:ln>
        </p:spPr>
        <p:txBody>
          <a:bodyPr>
            <a:spAutoFit/>
          </a:bodyPr>
          <a:lstStyle/>
          <a:p>
            <a:pPr marL="101600" indent="-101600">
              <a:spcBef>
                <a:spcPct val="50000"/>
              </a:spcBef>
              <a:buSzPct val="200000"/>
              <a:buFontTx/>
              <a:buChar char="."/>
            </a:pPr>
            <a:r>
              <a:rPr kumimoji="1" lang="zh-CN" altLang="en-US" sz="1600">
                <a:latin typeface="楷体_GB2312" pitchFamily="49" charset="-122"/>
                <a:ea typeface="楷体_GB2312" pitchFamily="49" charset="-122"/>
              </a:rPr>
              <a:t>第三层面是对明天业务的研究、少量尝试、市场试点或联盟，失败的概率较高，但只有通过不断的尝试，才能为企业持续发展找到合适的增长点</a:t>
            </a:r>
          </a:p>
        </p:txBody>
      </p:sp>
      <p:sp>
        <p:nvSpPr>
          <p:cNvPr id="32" name="Arc 12"/>
          <p:cNvSpPr>
            <a:spLocks/>
          </p:cNvSpPr>
          <p:nvPr/>
        </p:nvSpPr>
        <p:spPr bwMode="auto">
          <a:xfrm flipH="1">
            <a:off x="1922090" y="3625552"/>
            <a:ext cx="1981200" cy="838200"/>
          </a:xfrm>
          <a:custGeom>
            <a:avLst/>
            <a:gdLst>
              <a:gd name="T0" fmla="*/ 5412 w 21600"/>
              <a:gd name="T1" fmla="*/ 0 h 21600"/>
              <a:gd name="T2" fmla="*/ 19812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58" y="0"/>
                </a:moveTo>
                <a:cubicBezTo>
                  <a:pt x="11965" y="32"/>
                  <a:pt x="21600" y="9693"/>
                  <a:pt x="21600" y="21600"/>
                </a:cubicBezTo>
              </a:path>
              <a:path w="21600" h="21600" stroke="0" extrusionOk="0">
                <a:moveTo>
                  <a:pt x="58" y="0"/>
                </a:moveTo>
                <a:cubicBezTo>
                  <a:pt x="11965" y="32"/>
                  <a:pt x="21600" y="9693"/>
                  <a:pt x="21600" y="21600"/>
                </a:cubicBezTo>
                <a:lnTo>
                  <a:pt x="0" y="21600"/>
                </a:lnTo>
                <a:close/>
              </a:path>
            </a:pathLst>
          </a:custGeom>
          <a:noFill/>
          <a:ln w="38100">
            <a:solidFill>
              <a:schemeClr val="tx1"/>
            </a:solidFill>
            <a:round/>
            <a:headEnd/>
            <a:tailEnd/>
          </a:ln>
        </p:spPr>
        <p:txBody>
          <a:bodyPr wrap="none" anchor="ctr"/>
          <a:lstStyle/>
          <a:p>
            <a:endParaRPr lang="zh-CN" altLang="en-US"/>
          </a:p>
        </p:txBody>
      </p:sp>
      <p:sp>
        <p:nvSpPr>
          <p:cNvPr id="33" name="Text Box 13"/>
          <p:cNvSpPr txBox="1">
            <a:spLocks noChangeArrowheads="1"/>
          </p:cNvSpPr>
          <p:nvPr/>
        </p:nvSpPr>
        <p:spPr bwMode="auto">
          <a:xfrm>
            <a:off x="2150690" y="3396952"/>
            <a:ext cx="1219200" cy="336550"/>
          </a:xfrm>
          <a:prstGeom prst="rect">
            <a:avLst/>
          </a:prstGeom>
          <a:noFill/>
          <a:ln w="9525">
            <a:noFill/>
            <a:miter lim="800000"/>
            <a:headEnd/>
            <a:tailEnd/>
          </a:ln>
        </p:spPr>
        <p:txBody>
          <a:bodyPr>
            <a:spAutoFit/>
          </a:bodyPr>
          <a:lstStyle/>
          <a:p>
            <a:pPr>
              <a:spcBef>
                <a:spcPct val="50000"/>
              </a:spcBef>
            </a:pPr>
            <a:r>
              <a:rPr kumimoji="1" lang="zh-CN" altLang="en-US" sz="1600" b="1">
                <a:latin typeface="楷体_GB2312" pitchFamily="49" charset="-122"/>
                <a:ea typeface="楷体_GB2312" pitchFamily="49" charset="-122"/>
              </a:rPr>
              <a:t>第一层面</a:t>
            </a:r>
          </a:p>
        </p:txBody>
      </p:sp>
      <p:sp>
        <p:nvSpPr>
          <p:cNvPr id="34" name="Text Box 14"/>
          <p:cNvSpPr txBox="1">
            <a:spLocks noChangeArrowheads="1"/>
          </p:cNvSpPr>
          <p:nvPr/>
        </p:nvSpPr>
        <p:spPr bwMode="auto">
          <a:xfrm>
            <a:off x="2150690" y="4006552"/>
            <a:ext cx="1600200" cy="581025"/>
          </a:xfrm>
          <a:prstGeom prst="rect">
            <a:avLst/>
          </a:prstGeom>
          <a:noFill/>
          <a:ln w="9525">
            <a:noFill/>
            <a:miter lim="800000"/>
            <a:headEnd/>
            <a:tailEnd/>
          </a:ln>
        </p:spPr>
        <p:txBody>
          <a:bodyPr>
            <a:spAutoFit/>
          </a:bodyPr>
          <a:lstStyle/>
          <a:p>
            <a:pPr>
              <a:spcBef>
                <a:spcPct val="50000"/>
              </a:spcBef>
            </a:pPr>
            <a:r>
              <a:rPr kumimoji="1" lang="zh-CN" altLang="en-US" sz="1600">
                <a:latin typeface="楷体_GB2312" pitchFamily="49" charset="-122"/>
                <a:ea typeface="楷体_GB2312" pitchFamily="49" charset="-122"/>
              </a:rPr>
              <a:t>拓展和守卫核心业务（金牛</a:t>
            </a:r>
            <a:r>
              <a:rPr kumimoji="1" lang="en-US" altLang="zh-CN" sz="1600">
                <a:latin typeface="楷体_GB2312" pitchFamily="49" charset="-122"/>
                <a:ea typeface="楷体_GB2312" pitchFamily="49" charset="-122"/>
              </a:rPr>
              <a:t>}</a:t>
            </a:r>
          </a:p>
        </p:txBody>
      </p:sp>
      <p:sp>
        <p:nvSpPr>
          <p:cNvPr id="35" name="Text Box 15"/>
          <p:cNvSpPr txBox="1">
            <a:spLocks noChangeArrowheads="1"/>
          </p:cNvSpPr>
          <p:nvPr/>
        </p:nvSpPr>
        <p:spPr bwMode="auto">
          <a:xfrm>
            <a:off x="1083890" y="4844752"/>
            <a:ext cx="7315200" cy="581025"/>
          </a:xfrm>
          <a:prstGeom prst="rect">
            <a:avLst/>
          </a:prstGeom>
          <a:noFill/>
          <a:ln w="9525">
            <a:noFill/>
            <a:miter lim="800000"/>
            <a:headEnd/>
            <a:tailEnd/>
          </a:ln>
        </p:spPr>
        <p:txBody>
          <a:bodyPr>
            <a:spAutoFit/>
          </a:bodyPr>
          <a:lstStyle/>
          <a:p>
            <a:pPr marL="101600" indent="-101600">
              <a:buSzPct val="205000"/>
              <a:buFontTx/>
              <a:buChar char="."/>
            </a:pPr>
            <a:r>
              <a:rPr kumimoji="1" lang="zh-CN" altLang="en-US" sz="1600" dirty="0">
                <a:latin typeface="楷体_GB2312" pitchFamily="49" charset="-122"/>
                <a:ea typeface="楷体_GB2312" pitchFamily="49" charset="-122"/>
              </a:rPr>
              <a:t>第一层面的业务对企业近期业绩影响重大，但其增长潜能将逐步衰退。应努力维持其竞争地位并发掘出核心业务中所有的潜能</a:t>
            </a:r>
          </a:p>
        </p:txBody>
      </p:sp>
      <p:sp>
        <p:nvSpPr>
          <p:cNvPr id="36" name="Arc 16"/>
          <p:cNvSpPr>
            <a:spLocks/>
          </p:cNvSpPr>
          <p:nvPr/>
        </p:nvSpPr>
        <p:spPr bwMode="auto">
          <a:xfrm flipH="1">
            <a:off x="3446090" y="2863552"/>
            <a:ext cx="1981200" cy="838200"/>
          </a:xfrm>
          <a:custGeom>
            <a:avLst/>
            <a:gdLst>
              <a:gd name="T0" fmla="*/ 5412 w 21600"/>
              <a:gd name="T1" fmla="*/ 0 h 21600"/>
              <a:gd name="T2" fmla="*/ 1981200 w 21600"/>
              <a:gd name="T3" fmla="*/ 838200 h 21600"/>
              <a:gd name="T4" fmla="*/ 0 w 21600"/>
              <a:gd name="T5" fmla="*/ 8382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58" y="0"/>
                </a:moveTo>
                <a:cubicBezTo>
                  <a:pt x="11965" y="32"/>
                  <a:pt x="21600" y="9693"/>
                  <a:pt x="21600" y="21600"/>
                </a:cubicBezTo>
              </a:path>
              <a:path w="21600" h="21600" stroke="0" extrusionOk="0">
                <a:moveTo>
                  <a:pt x="58" y="0"/>
                </a:moveTo>
                <a:cubicBezTo>
                  <a:pt x="11965" y="32"/>
                  <a:pt x="21600" y="9693"/>
                  <a:pt x="21600" y="21600"/>
                </a:cubicBezTo>
                <a:lnTo>
                  <a:pt x="0" y="21600"/>
                </a:lnTo>
                <a:close/>
              </a:path>
            </a:pathLst>
          </a:custGeom>
          <a:noFill/>
          <a:ln w="38100">
            <a:solidFill>
              <a:schemeClr val="tx1"/>
            </a:solidFill>
            <a:round/>
            <a:headEnd/>
            <a:tailEnd/>
          </a:ln>
        </p:spPr>
        <p:txBody>
          <a:bodyPr wrap="none" anchor="ctr"/>
          <a:lstStyle/>
          <a:p>
            <a:endParaRPr lang="zh-CN" altLang="en-US"/>
          </a:p>
        </p:txBody>
      </p:sp>
      <p:sp>
        <p:nvSpPr>
          <p:cNvPr id="37" name="Text Box 17"/>
          <p:cNvSpPr txBox="1">
            <a:spLocks noChangeArrowheads="1"/>
          </p:cNvSpPr>
          <p:nvPr/>
        </p:nvSpPr>
        <p:spPr bwMode="auto">
          <a:xfrm>
            <a:off x="3446090" y="2679402"/>
            <a:ext cx="1219200" cy="336550"/>
          </a:xfrm>
          <a:prstGeom prst="rect">
            <a:avLst/>
          </a:prstGeom>
          <a:noFill/>
          <a:ln w="9525">
            <a:noFill/>
            <a:miter lim="800000"/>
            <a:headEnd/>
            <a:tailEnd/>
          </a:ln>
        </p:spPr>
        <p:txBody>
          <a:bodyPr>
            <a:spAutoFit/>
          </a:bodyPr>
          <a:lstStyle/>
          <a:p>
            <a:pPr>
              <a:spcBef>
                <a:spcPct val="50000"/>
              </a:spcBef>
            </a:pPr>
            <a:r>
              <a:rPr kumimoji="1" lang="zh-CN" altLang="en-US" sz="1600" b="1">
                <a:latin typeface="楷体_GB2312" pitchFamily="49" charset="-122"/>
                <a:ea typeface="楷体_GB2312" pitchFamily="49" charset="-122"/>
              </a:rPr>
              <a:t>第二层面</a:t>
            </a:r>
          </a:p>
        </p:txBody>
      </p:sp>
      <p:sp>
        <p:nvSpPr>
          <p:cNvPr id="38" name="Text Box 18"/>
          <p:cNvSpPr txBox="1">
            <a:spLocks noChangeArrowheads="1"/>
          </p:cNvSpPr>
          <p:nvPr/>
        </p:nvSpPr>
        <p:spPr bwMode="auto">
          <a:xfrm>
            <a:off x="4055690" y="3396952"/>
            <a:ext cx="1295400" cy="581025"/>
          </a:xfrm>
          <a:prstGeom prst="rect">
            <a:avLst/>
          </a:prstGeom>
          <a:noFill/>
          <a:ln w="9525">
            <a:noFill/>
            <a:miter lim="800000"/>
            <a:headEnd/>
            <a:tailEnd/>
          </a:ln>
        </p:spPr>
        <p:txBody>
          <a:bodyPr>
            <a:spAutoFit/>
          </a:bodyPr>
          <a:lstStyle/>
          <a:p>
            <a:pPr>
              <a:spcBef>
                <a:spcPct val="50000"/>
              </a:spcBef>
            </a:pPr>
            <a:r>
              <a:rPr kumimoji="1" lang="zh-CN" altLang="en-US" sz="1600">
                <a:latin typeface="楷体_GB2312" pitchFamily="49" charset="-122"/>
                <a:ea typeface="楷体_GB2312" pitchFamily="49" charset="-122"/>
              </a:rPr>
              <a:t>建立新兴业务（明星）</a:t>
            </a:r>
          </a:p>
        </p:txBody>
      </p:sp>
      <p:sp>
        <p:nvSpPr>
          <p:cNvPr id="39" name="Text Box 19"/>
          <p:cNvSpPr txBox="1">
            <a:spLocks noChangeArrowheads="1"/>
          </p:cNvSpPr>
          <p:nvPr/>
        </p:nvSpPr>
        <p:spPr bwMode="auto">
          <a:xfrm>
            <a:off x="1083890" y="5406727"/>
            <a:ext cx="7315200" cy="581025"/>
          </a:xfrm>
          <a:prstGeom prst="rect">
            <a:avLst/>
          </a:prstGeom>
          <a:noFill/>
          <a:ln w="9525">
            <a:noFill/>
            <a:miter lim="800000"/>
            <a:headEnd/>
            <a:tailEnd/>
          </a:ln>
        </p:spPr>
        <p:txBody>
          <a:bodyPr>
            <a:spAutoFit/>
          </a:bodyPr>
          <a:lstStyle/>
          <a:p>
            <a:pPr marL="101600" indent="-101600">
              <a:spcBef>
                <a:spcPct val="50000"/>
              </a:spcBef>
              <a:buSzPct val="200000"/>
              <a:buFontTx/>
              <a:buChar char="."/>
            </a:pPr>
            <a:r>
              <a:rPr kumimoji="1" lang="zh-CN" altLang="en-US" sz="1600">
                <a:latin typeface="楷体_GB2312" pitchFamily="49" charset="-122"/>
                <a:ea typeface="楷体_GB2312" pitchFamily="49" charset="-122"/>
              </a:rPr>
              <a:t>第二层面的业务带有快速发展和创业性特质，表现为追求增加收入和市场份额，需要不断追加投资以推动其发展，并逐步替代核心业务</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7"/>
          <p:cNvSpPr>
            <a:spLocks noGrp="1"/>
          </p:cNvSpPr>
          <p:nvPr>
            <p:ph type="sldNum" sz="quarter" idx="12"/>
          </p:nvPr>
        </p:nvSpPr>
        <p:spPr>
          <a:xfrm>
            <a:off x="7391400" y="6400800"/>
            <a:ext cx="2311400" cy="320675"/>
          </a:xfrm>
        </p:spPr>
        <p:txBody>
          <a:bodyPr/>
          <a:lstStyle/>
          <a:p>
            <a:fld id="{93CD91EE-8026-4D3B-B155-7C66DDCAE3A0}" type="slidenum">
              <a:rPr lang="zh-CN" altLang="en-US" smtClean="0">
                <a:latin typeface="微软雅黑" pitchFamily="34" charset="-122"/>
                <a:ea typeface="微软雅黑" pitchFamily="34" charset="-122"/>
              </a:rPr>
              <a:pPr/>
              <a:t>9</a:t>
            </a:fld>
            <a:endParaRPr lang="zh-CN" altLang="en-US" dirty="0">
              <a:latin typeface="微软雅黑" pitchFamily="34" charset="-122"/>
              <a:ea typeface="微软雅黑" pitchFamily="34" charset="-122"/>
            </a:endParaRPr>
          </a:p>
        </p:txBody>
      </p:sp>
      <p:sp>
        <p:nvSpPr>
          <p:cNvPr id="50" name="TextBox 49"/>
          <p:cNvSpPr txBox="1"/>
          <p:nvPr/>
        </p:nvSpPr>
        <p:spPr>
          <a:xfrm>
            <a:off x="200472" y="1052736"/>
            <a:ext cx="3570208" cy="461665"/>
          </a:xfrm>
          <a:prstGeom prst="rect">
            <a:avLst/>
          </a:prstGeom>
          <a:noFill/>
        </p:spPr>
        <p:txBody>
          <a:bodyPr wrap="none" rtlCol="0">
            <a:spAutoFit/>
          </a:bodyPr>
          <a:lstStyle/>
          <a:p>
            <a:r>
              <a:rPr lang="zh-CN" altLang="en-US" sz="2400" kern="0" dirty="0" smtClean="0">
                <a:latin typeface="微软雅黑" pitchFamily="34" charset="-122"/>
                <a:ea typeface="微软雅黑" pitchFamily="34" charset="-122"/>
              </a:rPr>
              <a:t>经济发展已进入战略时代</a:t>
            </a:r>
          </a:p>
        </p:txBody>
      </p:sp>
      <p:grpSp>
        <p:nvGrpSpPr>
          <p:cNvPr id="48" name="Group 3"/>
          <p:cNvGrpSpPr>
            <a:grpSpLocks/>
          </p:cNvGrpSpPr>
          <p:nvPr/>
        </p:nvGrpSpPr>
        <p:grpSpPr bwMode="auto">
          <a:xfrm>
            <a:off x="457200" y="1981200"/>
            <a:ext cx="8305800" cy="3581400"/>
            <a:chOff x="288" y="1440"/>
            <a:chExt cx="5232" cy="2256"/>
          </a:xfrm>
        </p:grpSpPr>
        <p:sp>
          <p:nvSpPr>
            <p:cNvPr id="51" name="Line 4"/>
            <p:cNvSpPr>
              <a:spLocks noChangeShapeType="1"/>
            </p:cNvSpPr>
            <p:nvPr/>
          </p:nvSpPr>
          <p:spPr bwMode="auto">
            <a:xfrm>
              <a:off x="528" y="3408"/>
              <a:ext cx="1200" cy="0"/>
            </a:xfrm>
            <a:prstGeom prst="line">
              <a:avLst/>
            </a:prstGeom>
            <a:noFill/>
            <a:ln w="9525">
              <a:solidFill>
                <a:schemeClr val="tx1"/>
              </a:solidFill>
              <a:round/>
              <a:headEnd/>
              <a:tailEnd/>
            </a:ln>
          </p:spPr>
          <p:txBody>
            <a:bodyPr/>
            <a:lstStyle/>
            <a:p>
              <a:endParaRPr lang="zh-CN" altLang="en-US"/>
            </a:p>
          </p:txBody>
        </p:sp>
        <p:sp>
          <p:nvSpPr>
            <p:cNvPr id="52" name="Line 5"/>
            <p:cNvSpPr>
              <a:spLocks noChangeShapeType="1"/>
            </p:cNvSpPr>
            <p:nvPr/>
          </p:nvSpPr>
          <p:spPr bwMode="auto">
            <a:xfrm flipV="1">
              <a:off x="1728" y="3072"/>
              <a:ext cx="0" cy="336"/>
            </a:xfrm>
            <a:prstGeom prst="line">
              <a:avLst/>
            </a:prstGeom>
            <a:noFill/>
            <a:ln w="9525">
              <a:solidFill>
                <a:schemeClr val="tx1"/>
              </a:solidFill>
              <a:round/>
              <a:headEnd/>
              <a:tailEnd/>
            </a:ln>
          </p:spPr>
          <p:txBody>
            <a:bodyPr/>
            <a:lstStyle/>
            <a:p>
              <a:endParaRPr lang="zh-CN" altLang="en-US"/>
            </a:p>
          </p:txBody>
        </p:sp>
        <p:sp>
          <p:nvSpPr>
            <p:cNvPr id="53" name="Line 6"/>
            <p:cNvSpPr>
              <a:spLocks noChangeShapeType="1"/>
            </p:cNvSpPr>
            <p:nvPr/>
          </p:nvSpPr>
          <p:spPr bwMode="auto">
            <a:xfrm>
              <a:off x="1728" y="3072"/>
              <a:ext cx="1056" cy="0"/>
            </a:xfrm>
            <a:prstGeom prst="line">
              <a:avLst/>
            </a:prstGeom>
            <a:noFill/>
            <a:ln w="9525">
              <a:solidFill>
                <a:schemeClr val="tx1"/>
              </a:solidFill>
              <a:round/>
              <a:headEnd/>
              <a:tailEnd/>
            </a:ln>
          </p:spPr>
          <p:txBody>
            <a:bodyPr/>
            <a:lstStyle/>
            <a:p>
              <a:endParaRPr lang="zh-CN" altLang="en-US"/>
            </a:p>
          </p:txBody>
        </p:sp>
        <p:sp>
          <p:nvSpPr>
            <p:cNvPr id="54" name="Line 7"/>
            <p:cNvSpPr>
              <a:spLocks noChangeShapeType="1"/>
            </p:cNvSpPr>
            <p:nvPr/>
          </p:nvSpPr>
          <p:spPr bwMode="auto">
            <a:xfrm flipV="1">
              <a:off x="2784" y="2496"/>
              <a:ext cx="0" cy="576"/>
            </a:xfrm>
            <a:prstGeom prst="line">
              <a:avLst/>
            </a:prstGeom>
            <a:noFill/>
            <a:ln w="9525">
              <a:solidFill>
                <a:schemeClr val="tx1"/>
              </a:solidFill>
              <a:round/>
              <a:headEnd/>
              <a:tailEnd/>
            </a:ln>
          </p:spPr>
          <p:txBody>
            <a:bodyPr/>
            <a:lstStyle/>
            <a:p>
              <a:endParaRPr lang="zh-CN" altLang="en-US"/>
            </a:p>
          </p:txBody>
        </p:sp>
        <p:sp>
          <p:nvSpPr>
            <p:cNvPr id="55" name="Line 8"/>
            <p:cNvSpPr>
              <a:spLocks noChangeShapeType="1"/>
            </p:cNvSpPr>
            <p:nvPr/>
          </p:nvSpPr>
          <p:spPr bwMode="auto">
            <a:xfrm>
              <a:off x="2784" y="2496"/>
              <a:ext cx="1200" cy="0"/>
            </a:xfrm>
            <a:prstGeom prst="line">
              <a:avLst/>
            </a:prstGeom>
            <a:noFill/>
            <a:ln w="9525">
              <a:solidFill>
                <a:schemeClr val="tx1"/>
              </a:solidFill>
              <a:round/>
              <a:headEnd/>
              <a:tailEnd/>
            </a:ln>
          </p:spPr>
          <p:txBody>
            <a:bodyPr/>
            <a:lstStyle/>
            <a:p>
              <a:endParaRPr lang="zh-CN" altLang="en-US"/>
            </a:p>
          </p:txBody>
        </p:sp>
        <p:sp>
          <p:nvSpPr>
            <p:cNvPr id="56" name="Line 9"/>
            <p:cNvSpPr>
              <a:spLocks noChangeShapeType="1"/>
            </p:cNvSpPr>
            <p:nvPr/>
          </p:nvSpPr>
          <p:spPr bwMode="auto">
            <a:xfrm flipV="1">
              <a:off x="3984" y="1776"/>
              <a:ext cx="0" cy="720"/>
            </a:xfrm>
            <a:prstGeom prst="line">
              <a:avLst/>
            </a:prstGeom>
            <a:noFill/>
            <a:ln w="9525">
              <a:solidFill>
                <a:schemeClr val="tx1"/>
              </a:solidFill>
              <a:round/>
              <a:headEnd/>
              <a:tailEnd/>
            </a:ln>
          </p:spPr>
          <p:txBody>
            <a:bodyPr/>
            <a:lstStyle/>
            <a:p>
              <a:endParaRPr lang="zh-CN" altLang="en-US"/>
            </a:p>
          </p:txBody>
        </p:sp>
        <p:sp>
          <p:nvSpPr>
            <p:cNvPr id="57" name="Line 10"/>
            <p:cNvSpPr>
              <a:spLocks noChangeShapeType="1"/>
            </p:cNvSpPr>
            <p:nvPr/>
          </p:nvSpPr>
          <p:spPr bwMode="auto">
            <a:xfrm>
              <a:off x="3984" y="1776"/>
              <a:ext cx="1440" cy="0"/>
            </a:xfrm>
            <a:prstGeom prst="line">
              <a:avLst/>
            </a:prstGeom>
            <a:noFill/>
            <a:ln w="9525">
              <a:solidFill>
                <a:schemeClr val="tx1"/>
              </a:solidFill>
              <a:round/>
              <a:headEnd/>
              <a:tailEnd/>
            </a:ln>
          </p:spPr>
          <p:txBody>
            <a:bodyPr/>
            <a:lstStyle/>
            <a:p>
              <a:endParaRPr lang="zh-CN" altLang="en-US"/>
            </a:p>
          </p:txBody>
        </p:sp>
        <p:sp>
          <p:nvSpPr>
            <p:cNvPr id="58" name="Text Box 11"/>
            <p:cNvSpPr txBox="1">
              <a:spLocks noChangeArrowheads="1"/>
            </p:cNvSpPr>
            <p:nvPr/>
          </p:nvSpPr>
          <p:spPr bwMode="auto">
            <a:xfrm>
              <a:off x="480" y="3024"/>
              <a:ext cx="1200" cy="288"/>
            </a:xfrm>
            <a:prstGeom prst="rect">
              <a:avLst/>
            </a:prstGeom>
            <a:noFill/>
            <a:ln w="9525">
              <a:noFill/>
              <a:miter lim="800000"/>
              <a:headEnd/>
              <a:tailEnd/>
            </a:ln>
          </p:spPr>
          <p:txBody>
            <a:bodyPr>
              <a:spAutoFit/>
            </a:bodyPr>
            <a:lstStyle/>
            <a:p>
              <a:pPr algn="ctr">
                <a:spcBef>
                  <a:spcPct val="50000"/>
                </a:spcBef>
              </a:pPr>
              <a:r>
                <a:rPr lang="zh-CN" altLang="en-US" sz="2400"/>
                <a:t>生产管理</a:t>
              </a:r>
            </a:p>
          </p:txBody>
        </p:sp>
        <p:sp>
          <p:nvSpPr>
            <p:cNvPr id="59" name="Text Box 12"/>
            <p:cNvSpPr txBox="1">
              <a:spLocks noChangeArrowheads="1"/>
            </p:cNvSpPr>
            <p:nvPr/>
          </p:nvSpPr>
          <p:spPr bwMode="auto">
            <a:xfrm>
              <a:off x="1584" y="2736"/>
              <a:ext cx="1200" cy="288"/>
            </a:xfrm>
            <a:prstGeom prst="rect">
              <a:avLst/>
            </a:prstGeom>
            <a:noFill/>
            <a:ln w="9525">
              <a:noFill/>
              <a:miter lim="800000"/>
              <a:headEnd/>
              <a:tailEnd/>
            </a:ln>
          </p:spPr>
          <p:txBody>
            <a:bodyPr>
              <a:spAutoFit/>
            </a:bodyPr>
            <a:lstStyle/>
            <a:p>
              <a:pPr algn="ctr">
                <a:spcBef>
                  <a:spcPct val="50000"/>
                </a:spcBef>
              </a:pPr>
              <a:r>
                <a:rPr lang="zh-CN" altLang="en-US" sz="2400"/>
                <a:t>销售管理</a:t>
              </a:r>
            </a:p>
          </p:txBody>
        </p:sp>
        <p:sp>
          <p:nvSpPr>
            <p:cNvPr id="60" name="Text Box 13"/>
            <p:cNvSpPr txBox="1">
              <a:spLocks noChangeArrowheads="1"/>
            </p:cNvSpPr>
            <p:nvPr/>
          </p:nvSpPr>
          <p:spPr bwMode="auto">
            <a:xfrm>
              <a:off x="2688" y="2064"/>
              <a:ext cx="1200" cy="288"/>
            </a:xfrm>
            <a:prstGeom prst="rect">
              <a:avLst/>
            </a:prstGeom>
            <a:noFill/>
            <a:ln w="9525">
              <a:noFill/>
              <a:miter lim="800000"/>
              <a:headEnd/>
              <a:tailEnd/>
            </a:ln>
          </p:spPr>
          <p:txBody>
            <a:bodyPr>
              <a:spAutoFit/>
            </a:bodyPr>
            <a:lstStyle/>
            <a:p>
              <a:pPr algn="ctr">
                <a:spcBef>
                  <a:spcPct val="50000"/>
                </a:spcBef>
              </a:pPr>
              <a:r>
                <a:rPr lang="zh-CN" altLang="en-US" sz="2400"/>
                <a:t>营销管理</a:t>
              </a:r>
            </a:p>
          </p:txBody>
        </p:sp>
        <p:sp>
          <p:nvSpPr>
            <p:cNvPr id="61" name="Text Box 14"/>
            <p:cNvSpPr txBox="1">
              <a:spLocks noChangeArrowheads="1"/>
            </p:cNvSpPr>
            <p:nvPr/>
          </p:nvSpPr>
          <p:spPr bwMode="auto">
            <a:xfrm>
              <a:off x="4032" y="1440"/>
              <a:ext cx="1200" cy="288"/>
            </a:xfrm>
            <a:prstGeom prst="rect">
              <a:avLst/>
            </a:prstGeom>
            <a:noFill/>
            <a:ln w="9525">
              <a:noFill/>
              <a:miter lim="800000"/>
              <a:headEnd/>
              <a:tailEnd/>
            </a:ln>
          </p:spPr>
          <p:txBody>
            <a:bodyPr>
              <a:spAutoFit/>
            </a:bodyPr>
            <a:lstStyle/>
            <a:p>
              <a:pPr algn="ctr">
                <a:spcBef>
                  <a:spcPct val="50000"/>
                </a:spcBef>
              </a:pPr>
              <a:r>
                <a:rPr lang="zh-CN" altLang="en-US" sz="2400"/>
                <a:t>战略管理</a:t>
              </a:r>
            </a:p>
          </p:txBody>
        </p:sp>
        <p:sp>
          <p:nvSpPr>
            <p:cNvPr id="62" name="Line 15"/>
            <p:cNvSpPr>
              <a:spLocks noChangeShapeType="1"/>
            </p:cNvSpPr>
            <p:nvPr/>
          </p:nvSpPr>
          <p:spPr bwMode="auto">
            <a:xfrm>
              <a:off x="528" y="3408"/>
              <a:ext cx="0" cy="288"/>
            </a:xfrm>
            <a:prstGeom prst="line">
              <a:avLst/>
            </a:prstGeom>
            <a:noFill/>
            <a:ln w="9525">
              <a:solidFill>
                <a:schemeClr val="tx1"/>
              </a:solidFill>
              <a:round/>
              <a:headEnd/>
              <a:tailEnd/>
            </a:ln>
          </p:spPr>
          <p:txBody>
            <a:bodyPr/>
            <a:lstStyle/>
            <a:p>
              <a:endParaRPr lang="zh-CN" altLang="en-US"/>
            </a:p>
          </p:txBody>
        </p:sp>
        <p:sp>
          <p:nvSpPr>
            <p:cNvPr id="63" name="Text Box 16"/>
            <p:cNvSpPr txBox="1">
              <a:spLocks noChangeArrowheads="1"/>
            </p:cNvSpPr>
            <p:nvPr/>
          </p:nvSpPr>
          <p:spPr bwMode="auto">
            <a:xfrm>
              <a:off x="480" y="3408"/>
              <a:ext cx="1200" cy="288"/>
            </a:xfrm>
            <a:prstGeom prst="rect">
              <a:avLst/>
            </a:prstGeom>
            <a:noFill/>
            <a:ln w="9525">
              <a:noFill/>
              <a:miter lim="800000"/>
              <a:headEnd/>
              <a:tailEnd/>
            </a:ln>
          </p:spPr>
          <p:txBody>
            <a:bodyPr>
              <a:spAutoFit/>
            </a:bodyPr>
            <a:lstStyle/>
            <a:p>
              <a:pPr algn="ctr">
                <a:spcBef>
                  <a:spcPct val="50000"/>
                </a:spcBef>
              </a:pPr>
              <a:r>
                <a:rPr lang="zh-CN" altLang="en-US" sz="2400"/>
                <a:t>只要造出来</a:t>
              </a:r>
            </a:p>
          </p:txBody>
        </p:sp>
        <p:sp>
          <p:nvSpPr>
            <p:cNvPr id="64" name="Text Box 17"/>
            <p:cNvSpPr txBox="1">
              <a:spLocks noChangeArrowheads="1"/>
            </p:cNvSpPr>
            <p:nvPr/>
          </p:nvSpPr>
          <p:spPr bwMode="auto">
            <a:xfrm>
              <a:off x="1680" y="3120"/>
              <a:ext cx="1200" cy="288"/>
            </a:xfrm>
            <a:prstGeom prst="rect">
              <a:avLst/>
            </a:prstGeom>
            <a:noFill/>
            <a:ln w="9525">
              <a:noFill/>
              <a:miter lim="800000"/>
              <a:headEnd/>
              <a:tailEnd/>
            </a:ln>
          </p:spPr>
          <p:txBody>
            <a:bodyPr>
              <a:spAutoFit/>
            </a:bodyPr>
            <a:lstStyle/>
            <a:p>
              <a:pPr algn="ctr">
                <a:spcBef>
                  <a:spcPct val="50000"/>
                </a:spcBef>
              </a:pPr>
              <a:r>
                <a:rPr lang="zh-CN" altLang="en-US" sz="2400"/>
                <a:t>只要卖出去</a:t>
              </a:r>
            </a:p>
          </p:txBody>
        </p:sp>
        <p:sp>
          <p:nvSpPr>
            <p:cNvPr id="65" name="Text Box 18"/>
            <p:cNvSpPr txBox="1">
              <a:spLocks noChangeArrowheads="1"/>
            </p:cNvSpPr>
            <p:nvPr/>
          </p:nvSpPr>
          <p:spPr bwMode="auto">
            <a:xfrm>
              <a:off x="2784" y="2554"/>
              <a:ext cx="1200" cy="518"/>
            </a:xfrm>
            <a:prstGeom prst="rect">
              <a:avLst/>
            </a:prstGeom>
            <a:noFill/>
            <a:ln w="9525">
              <a:noFill/>
              <a:miter lim="800000"/>
              <a:headEnd/>
              <a:tailEnd/>
            </a:ln>
          </p:spPr>
          <p:txBody>
            <a:bodyPr>
              <a:spAutoFit/>
            </a:bodyPr>
            <a:lstStyle/>
            <a:p>
              <a:pPr algn="ctr">
                <a:spcBef>
                  <a:spcPct val="50000"/>
                </a:spcBef>
              </a:pPr>
              <a:r>
                <a:rPr lang="zh-CN" altLang="en-US" sz="2400"/>
                <a:t>你需要什么我生产什么</a:t>
              </a:r>
            </a:p>
          </p:txBody>
        </p:sp>
        <p:sp>
          <p:nvSpPr>
            <p:cNvPr id="66" name="Text Box 19"/>
            <p:cNvSpPr txBox="1">
              <a:spLocks noChangeArrowheads="1"/>
            </p:cNvSpPr>
            <p:nvPr/>
          </p:nvSpPr>
          <p:spPr bwMode="auto">
            <a:xfrm>
              <a:off x="3936" y="1796"/>
              <a:ext cx="1584" cy="978"/>
            </a:xfrm>
            <a:prstGeom prst="rect">
              <a:avLst/>
            </a:prstGeom>
            <a:noFill/>
            <a:ln w="9525">
              <a:noFill/>
              <a:miter lim="800000"/>
              <a:headEnd/>
              <a:tailEnd/>
            </a:ln>
          </p:spPr>
          <p:txBody>
            <a:bodyPr>
              <a:spAutoFit/>
            </a:bodyPr>
            <a:lstStyle/>
            <a:p>
              <a:pPr algn="ctr"/>
              <a:r>
                <a:rPr lang="zh-CN" altLang="en-US" sz="2400"/>
                <a:t>全面价值链管理核心能力</a:t>
              </a:r>
            </a:p>
            <a:p>
              <a:pPr algn="ctr"/>
              <a:r>
                <a:rPr lang="zh-CN" altLang="en-US" sz="2400"/>
                <a:t>持续竞争优势</a:t>
              </a:r>
            </a:p>
            <a:p>
              <a:pPr algn="ctr"/>
              <a:endParaRPr lang="en-US" altLang="zh-CN" sz="2400"/>
            </a:p>
          </p:txBody>
        </p:sp>
        <p:sp>
          <p:nvSpPr>
            <p:cNvPr id="67" name="Line 20"/>
            <p:cNvSpPr>
              <a:spLocks noChangeShapeType="1"/>
            </p:cNvSpPr>
            <p:nvPr/>
          </p:nvSpPr>
          <p:spPr bwMode="auto">
            <a:xfrm>
              <a:off x="288" y="3696"/>
              <a:ext cx="5184" cy="0"/>
            </a:xfrm>
            <a:prstGeom prst="line">
              <a:avLst/>
            </a:prstGeom>
            <a:noFill/>
            <a:ln w="9525">
              <a:solidFill>
                <a:schemeClr val="tx1"/>
              </a:solidFill>
              <a:round/>
              <a:headEnd/>
              <a:tailEnd/>
            </a:ln>
          </p:spPr>
          <p:txBody>
            <a:bodyPr/>
            <a:lstStyle/>
            <a:p>
              <a:endParaRPr lang="zh-CN" altLang="en-US"/>
            </a:p>
          </p:txBody>
        </p:sp>
      </p:grpSp>
    </p:spTree>
    <p:extLst>
      <p:ext uri="{BB962C8B-B14F-4D97-AF65-F5344CB8AC3E}">
        <p14:creationId xmlns:p14="http://schemas.microsoft.com/office/powerpoint/2010/main" xmlns="" val="1520264789"/>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90</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总体战略</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pPr lvl="0"/>
            <a:r>
              <a:rPr lang="zh-CN" altLang="en-US" sz="2000" b="1" dirty="0" smtClean="0">
                <a:latin typeface="微软雅黑" pitchFamily="34" charset="-122"/>
                <a:ea typeface="微软雅黑" pitchFamily="34" charset="-122"/>
              </a:rPr>
              <a:t>三层面模型用于业务诊断</a:t>
            </a:r>
            <a:endParaRPr lang="zh-CN" altLang="en-US" sz="2000" b="1" kern="0" dirty="0" smtClean="0">
              <a:ea typeface="宋体" pitchFamily="2" charset="-122"/>
            </a:endParaRPr>
          </a:p>
        </p:txBody>
      </p:sp>
      <p:sp>
        <p:nvSpPr>
          <p:cNvPr id="23" name="Rectangle 20"/>
          <p:cNvSpPr txBox="1">
            <a:spLocks noChangeArrowheads="1"/>
          </p:cNvSpPr>
          <p:nvPr/>
        </p:nvSpPr>
        <p:spPr>
          <a:xfrm>
            <a:off x="344115" y="1109365"/>
            <a:ext cx="8569325" cy="5400675"/>
          </a:xfrm>
          <a:prstGeom prst="rect">
            <a:avLst/>
          </a:prstGeom>
        </p:spPr>
        <p:txBody>
          <a:bodyPr/>
          <a:lstStyle/>
          <a:p>
            <a:pPr marL="358775" marR="0" lvl="0" indent="-358775" algn="l" defTabSz="955675" rtl="0" eaLnBrk="1" fontAlgn="base" latinLnBrk="0" hangingPunct="1">
              <a:lnSpc>
                <a:spcPct val="100000"/>
              </a:lnSpc>
              <a:spcBef>
                <a:spcPct val="20000"/>
              </a:spcBef>
              <a:spcAft>
                <a:spcPct val="0"/>
              </a:spcAft>
              <a:buClrTx/>
              <a:buSzTx/>
              <a:buFontTx/>
              <a:buChar char="•"/>
              <a:tabLst/>
              <a:defRPr/>
            </a:pPr>
            <a:endParaRPr kumimoji="0" lang="zh-CN" altLang="en-US" sz="22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grpSp>
        <p:nvGrpSpPr>
          <p:cNvPr id="22" name="Group 5"/>
          <p:cNvGrpSpPr>
            <a:grpSpLocks/>
          </p:cNvGrpSpPr>
          <p:nvPr/>
        </p:nvGrpSpPr>
        <p:grpSpPr bwMode="auto">
          <a:xfrm>
            <a:off x="2224608" y="1484784"/>
            <a:ext cx="2286000" cy="838200"/>
            <a:chOff x="720" y="1104"/>
            <a:chExt cx="1955" cy="912"/>
          </a:xfrm>
        </p:grpSpPr>
        <p:sp>
          <p:nvSpPr>
            <p:cNvPr id="40" name="Arc 6"/>
            <p:cNvSpPr>
              <a:spLocks/>
            </p:cNvSpPr>
            <p:nvPr/>
          </p:nvSpPr>
          <p:spPr bwMode="auto">
            <a:xfrm flipH="1">
              <a:off x="1309" y="1412"/>
              <a:ext cx="755" cy="311"/>
            </a:xfrm>
            <a:custGeom>
              <a:avLst/>
              <a:gdLst>
                <a:gd name="T0" fmla="*/ 0 w 21600"/>
                <a:gd name="T1" fmla="*/ 0 h 23355"/>
                <a:gd name="T2" fmla="*/ 753 w 21600"/>
                <a:gd name="T3" fmla="*/ 311 h 23355"/>
                <a:gd name="T4" fmla="*/ 0 w 21600"/>
                <a:gd name="T5" fmla="*/ 288 h 23355"/>
                <a:gd name="T6" fmla="*/ 0 60000 65536"/>
                <a:gd name="T7" fmla="*/ 0 60000 65536"/>
                <a:gd name="T8" fmla="*/ 0 60000 65536"/>
                <a:gd name="T9" fmla="*/ 0 w 21600"/>
                <a:gd name="T10" fmla="*/ 0 h 23355"/>
                <a:gd name="T11" fmla="*/ 21600 w 21600"/>
                <a:gd name="T12" fmla="*/ 23355 h 23355"/>
              </a:gdLst>
              <a:ahLst/>
              <a:cxnLst>
                <a:cxn ang="T6">
                  <a:pos x="T0" y="T1"/>
                </a:cxn>
                <a:cxn ang="T7">
                  <a:pos x="T2" y="T3"/>
                </a:cxn>
                <a:cxn ang="T8">
                  <a:pos x="T4" y="T5"/>
                </a:cxn>
              </a:cxnLst>
              <a:rect l="T9" t="T10" r="T11" b="T12"/>
              <a:pathLst>
                <a:path w="21600" h="23355" fill="none" extrusionOk="0">
                  <a:moveTo>
                    <a:pt x="-1" y="0"/>
                  </a:moveTo>
                  <a:cubicBezTo>
                    <a:pt x="11929" y="0"/>
                    <a:pt x="21600" y="9670"/>
                    <a:pt x="21600" y="21600"/>
                  </a:cubicBezTo>
                  <a:cubicBezTo>
                    <a:pt x="21600" y="22185"/>
                    <a:pt x="21576" y="22771"/>
                    <a:pt x="21528" y="23354"/>
                  </a:cubicBezTo>
                </a:path>
                <a:path w="21600" h="23355" stroke="0" extrusionOk="0">
                  <a:moveTo>
                    <a:pt x="-1" y="0"/>
                  </a:moveTo>
                  <a:cubicBezTo>
                    <a:pt x="11929" y="0"/>
                    <a:pt x="21600" y="9670"/>
                    <a:pt x="21600" y="21600"/>
                  </a:cubicBezTo>
                  <a:cubicBezTo>
                    <a:pt x="21600" y="22185"/>
                    <a:pt x="21576" y="22771"/>
                    <a:pt x="21528" y="23354"/>
                  </a:cubicBezTo>
                  <a:lnTo>
                    <a:pt x="0" y="21600"/>
                  </a:lnTo>
                  <a:close/>
                </a:path>
              </a:pathLst>
            </a:custGeom>
            <a:noFill/>
            <a:ln w="38100">
              <a:solidFill>
                <a:schemeClr val="tx1"/>
              </a:solidFill>
              <a:round/>
              <a:headEnd/>
              <a:tailEnd/>
            </a:ln>
          </p:spPr>
          <p:txBody>
            <a:bodyPr wrap="none" anchor="ctr"/>
            <a:lstStyle/>
            <a:p>
              <a:endParaRPr lang="zh-CN" altLang="en-US"/>
            </a:p>
          </p:txBody>
        </p:sp>
        <p:sp>
          <p:nvSpPr>
            <p:cNvPr id="41" name="Arc 7"/>
            <p:cNvSpPr>
              <a:spLocks/>
            </p:cNvSpPr>
            <p:nvPr/>
          </p:nvSpPr>
          <p:spPr bwMode="auto">
            <a:xfrm flipH="1">
              <a:off x="720" y="1705"/>
              <a:ext cx="755" cy="311"/>
            </a:xfrm>
            <a:custGeom>
              <a:avLst/>
              <a:gdLst>
                <a:gd name="T0" fmla="*/ 0 w 21600"/>
                <a:gd name="T1" fmla="*/ 0 h 23355"/>
                <a:gd name="T2" fmla="*/ 753 w 21600"/>
                <a:gd name="T3" fmla="*/ 311 h 23355"/>
                <a:gd name="T4" fmla="*/ 0 w 21600"/>
                <a:gd name="T5" fmla="*/ 288 h 23355"/>
                <a:gd name="T6" fmla="*/ 0 60000 65536"/>
                <a:gd name="T7" fmla="*/ 0 60000 65536"/>
                <a:gd name="T8" fmla="*/ 0 60000 65536"/>
                <a:gd name="T9" fmla="*/ 0 w 21600"/>
                <a:gd name="T10" fmla="*/ 0 h 23355"/>
                <a:gd name="T11" fmla="*/ 21600 w 21600"/>
                <a:gd name="T12" fmla="*/ 23355 h 23355"/>
              </a:gdLst>
              <a:ahLst/>
              <a:cxnLst>
                <a:cxn ang="T6">
                  <a:pos x="T0" y="T1"/>
                </a:cxn>
                <a:cxn ang="T7">
                  <a:pos x="T2" y="T3"/>
                </a:cxn>
                <a:cxn ang="T8">
                  <a:pos x="T4" y="T5"/>
                </a:cxn>
              </a:cxnLst>
              <a:rect l="T9" t="T10" r="T11" b="T12"/>
              <a:pathLst>
                <a:path w="21600" h="23355" fill="none" extrusionOk="0">
                  <a:moveTo>
                    <a:pt x="-1" y="0"/>
                  </a:moveTo>
                  <a:cubicBezTo>
                    <a:pt x="11929" y="0"/>
                    <a:pt x="21600" y="9670"/>
                    <a:pt x="21600" y="21600"/>
                  </a:cubicBezTo>
                  <a:cubicBezTo>
                    <a:pt x="21600" y="22185"/>
                    <a:pt x="21576" y="22771"/>
                    <a:pt x="21528" y="23354"/>
                  </a:cubicBezTo>
                </a:path>
                <a:path w="21600" h="23355" stroke="0" extrusionOk="0">
                  <a:moveTo>
                    <a:pt x="-1" y="0"/>
                  </a:moveTo>
                  <a:cubicBezTo>
                    <a:pt x="11929" y="0"/>
                    <a:pt x="21600" y="9670"/>
                    <a:pt x="21600" y="21600"/>
                  </a:cubicBezTo>
                  <a:cubicBezTo>
                    <a:pt x="21600" y="22185"/>
                    <a:pt x="21576" y="22771"/>
                    <a:pt x="21528" y="23354"/>
                  </a:cubicBezTo>
                  <a:lnTo>
                    <a:pt x="0" y="21600"/>
                  </a:lnTo>
                  <a:close/>
                </a:path>
              </a:pathLst>
            </a:custGeom>
            <a:noFill/>
            <a:ln w="38100">
              <a:solidFill>
                <a:schemeClr val="tx1"/>
              </a:solidFill>
              <a:round/>
              <a:headEnd/>
              <a:tailEnd/>
            </a:ln>
          </p:spPr>
          <p:txBody>
            <a:bodyPr wrap="none" anchor="ctr"/>
            <a:lstStyle/>
            <a:p>
              <a:endParaRPr lang="zh-CN" altLang="en-US"/>
            </a:p>
          </p:txBody>
        </p:sp>
        <p:sp>
          <p:nvSpPr>
            <p:cNvPr id="42" name="Arc 8"/>
            <p:cNvSpPr>
              <a:spLocks/>
            </p:cNvSpPr>
            <p:nvPr/>
          </p:nvSpPr>
          <p:spPr bwMode="auto">
            <a:xfrm flipH="1">
              <a:off x="1920" y="1104"/>
              <a:ext cx="755" cy="311"/>
            </a:xfrm>
            <a:custGeom>
              <a:avLst/>
              <a:gdLst>
                <a:gd name="T0" fmla="*/ 0 w 21600"/>
                <a:gd name="T1" fmla="*/ 0 h 23355"/>
                <a:gd name="T2" fmla="*/ 753 w 21600"/>
                <a:gd name="T3" fmla="*/ 311 h 23355"/>
                <a:gd name="T4" fmla="*/ 0 w 21600"/>
                <a:gd name="T5" fmla="*/ 288 h 23355"/>
                <a:gd name="T6" fmla="*/ 0 60000 65536"/>
                <a:gd name="T7" fmla="*/ 0 60000 65536"/>
                <a:gd name="T8" fmla="*/ 0 60000 65536"/>
                <a:gd name="T9" fmla="*/ 0 w 21600"/>
                <a:gd name="T10" fmla="*/ 0 h 23355"/>
                <a:gd name="T11" fmla="*/ 21600 w 21600"/>
                <a:gd name="T12" fmla="*/ 23355 h 23355"/>
              </a:gdLst>
              <a:ahLst/>
              <a:cxnLst>
                <a:cxn ang="T6">
                  <a:pos x="T0" y="T1"/>
                </a:cxn>
                <a:cxn ang="T7">
                  <a:pos x="T2" y="T3"/>
                </a:cxn>
                <a:cxn ang="T8">
                  <a:pos x="T4" y="T5"/>
                </a:cxn>
              </a:cxnLst>
              <a:rect l="T9" t="T10" r="T11" b="T12"/>
              <a:pathLst>
                <a:path w="21600" h="23355" fill="none" extrusionOk="0">
                  <a:moveTo>
                    <a:pt x="-1" y="0"/>
                  </a:moveTo>
                  <a:cubicBezTo>
                    <a:pt x="11929" y="0"/>
                    <a:pt x="21600" y="9670"/>
                    <a:pt x="21600" y="21600"/>
                  </a:cubicBezTo>
                  <a:cubicBezTo>
                    <a:pt x="21600" y="22185"/>
                    <a:pt x="21576" y="22771"/>
                    <a:pt x="21528" y="23354"/>
                  </a:cubicBezTo>
                </a:path>
                <a:path w="21600" h="23355" stroke="0" extrusionOk="0">
                  <a:moveTo>
                    <a:pt x="-1" y="0"/>
                  </a:moveTo>
                  <a:cubicBezTo>
                    <a:pt x="11929" y="0"/>
                    <a:pt x="21600" y="9670"/>
                    <a:pt x="21600" y="21600"/>
                  </a:cubicBezTo>
                  <a:cubicBezTo>
                    <a:pt x="21600" y="22185"/>
                    <a:pt x="21576" y="22771"/>
                    <a:pt x="21528" y="23354"/>
                  </a:cubicBezTo>
                  <a:lnTo>
                    <a:pt x="0" y="21600"/>
                  </a:lnTo>
                  <a:close/>
                </a:path>
              </a:pathLst>
            </a:custGeom>
            <a:noFill/>
            <a:ln w="38100">
              <a:solidFill>
                <a:schemeClr val="tx1"/>
              </a:solidFill>
              <a:round/>
              <a:headEnd/>
              <a:tailEnd/>
            </a:ln>
          </p:spPr>
          <p:txBody>
            <a:bodyPr wrap="none" anchor="ctr"/>
            <a:lstStyle/>
            <a:p>
              <a:endParaRPr lang="zh-CN" altLang="en-US"/>
            </a:p>
          </p:txBody>
        </p:sp>
      </p:grpSp>
      <p:sp>
        <p:nvSpPr>
          <p:cNvPr id="43" name="Text Box 9"/>
          <p:cNvSpPr txBox="1">
            <a:spLocks noChangeArrowheads="1"/>
          </p:cNvSpPr>
          <p:nvPr/>
        </p:nvSpPr>
        <p:spPr bwMode="auto">
          <a:xfrm>
            <a:off x="2529408" y="2018184"/>
            <a:ext cx="457200" cy="366712"/>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1</a:t>
            </a:r>
          </a:p>
        </p:txBody>
      </p:sp>
      <p:sp>
        <p:nvSpPr>
          <p:cNvPr id="44" name="Text Box 10"/>
          <p:cNvSpPr txBox="1">
            <a:spLocks noChangeArrowheads="1"/>
          </p:cNvSpPr>
          <p:nvPr/>
        </p:nvSpPr>
        <p:spPr bwMode="auto">
          <a:xfrm>
            <a:off x="3291408" y="1789584"/>
            <a:ext cx="457200" cy="366712"/>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2</a:t>
            </a:r>
          </a:p>
        </p:txBody>
      </p:sp>
      <p:sp>
        <p:nvSpPr>
          <p:cNvPr id="45" name="Text Box 11"/>
          <p:cNvSpPr txBox="1">
            <a:spLocks noChangeArrowheads="1"/>
          </p:cNvSpPr>
          <p:nvPr/>
        </p:nvSpPr>
        <p:spPr bwMode="auto">
          <a:xfrm>
            <a:off x="3977208" y="1484784"/>
            <a:ext cx="457200" cy="366712"/>
          </a:xfrm>
          <a:prstGeom prst="rect">
            <a:avLst/>
          </a:prstGeom>
          <a:noFill/>
          <a:ln w="9525">
            <a:noFill/>
            <a:miter lim="800000"/>
            <a:headEnd/>
            <a:tailEnd/>
          </a:ln>
        </p:spPr>
        <p:txBody>
          <a:bodyPr>
            <a:spAutoFit/>
          </a:bodyPr>
          <a:lstStyle/>
          <a:p>
            <a:pPr>
              <a:spcBef>
                <a:spcPct val="50000"/>
              </a:spcBef>
            </a:pPr>
            <a:r>
              <a:rPr kumimoji="1" lang="en-US" altLang="zh-CN" b="1">
                <a:latin typeface="Times New Roman" pitchFamily="18" charset="0"/>
              </a:rPr>
              <a:t>3</a:t>
            </a:r>
          </a:p>
        </p:txBody>
      </p:sp>
      <p:sp>
        <p:nvSpPr>
          <p:cNvPr id="46" name="Text Box 12"/>
          <p:cNvSpPr txBox="1">
            <a:spLocks noChangeArrowheads="1"/>
          </p:cNvSpPr>
          <p:nvPr/>
        </p:nvSpPr>
        <p:spPr bwMode="auto">
          <a:xfrm>
            <a:off x="4205808" y="1746721"/>
            <a:ext cx="1295400" cy="623888"/>
          </a:xfrm>
          <a:prstGeom prst="rect">
            <a:avLst/>
          </a:prstGeom>
          <a:noFill/>
          <a:ln w="9525">
            <a:noFill/>
            <a:miter lim="800000"/>
            <a:headEnd/>
            <a:tailEnd/>
          </a:ln>
        </p:spPr>
        <p:txBody>
          <a:bodyPr>
            <a:spAutoFit/>
          </a:bodyPr>
          <a:lstStyle/>
          <a:p>
            <a:pPr>
              <a:spcBef>
                <a:spcPct val="50000"/>
              </a:spcBef>
              <a:buFont typeface="Symbol" pitchFamily="18" charset="2"/>
              <a:buNone/>
            </a:pPr>
            <a:r>
              <a:rPr kumimoji="1" lang="en-US" altLang="zh-CN" sz="1400">
                <a:latin typeface="Times New Roman" pitchFamily="18" charset="0"/>
                <a:sym typeface="Symbol" pitchFamily="18" charset="2"/>
              </a:rPr>
              <a:t>  </a:t>
            </a:r>
            <a:r>
              <a:rPr kumimoji="1" lang="zh-CN" altLang="en-US" sz="1400">
                <a:latin typeface="仿宋_GB2312" pitchFamily="49" charset="-122"/>
                <a:ea typeface="仿宋_GB2312" pitchFamily="49" charset="-122"/>
              </a:rPr>
              <a:t>健全</a:t>
            </a:r>
          </a:p>
          <a:p>
            <a:pPr>
              <a:spcBef>
                <a:spcPct val="50000"/>
              </a:spcBef>
              <a:buFont typeface="Symbol" pitchFamily="18" charset="2"/>
              <a:buChar char="´"/>
            </a:pPr>
            <a:r>
              <a:rPr kumimoji="1" lang="zh-CN" altLang="en-US" sz="1400">
                <a:latin typeface="仿宋_GB2312" pitchFamily="49" charset="-122"/>
                <a:ea typeface="仿宋_GB2312" pitchFamily="49" charset="-122"/>
              </a:rPr>
              <a:t> 不健全</a:t>
            </a:r>
          </a:p>
        </p:txBody>
      </p:sp>
      <p:sp>
        <p:nvSpPr>
          <p:cNvPr id="47" name="Text Box 13"/>
          <p:cNvSpPr txBox="1">
            <a:spLocks noChangeArrowheads="1"/>
          </p:cNvSpPr>
          <p:nvPr/>
        </p:nvSpPr>
        <p:spPr bwMode="auto">
          <a:xfrm>
            <a:off x="1157808" y="2034059"/>
            <a:ext cx="914400" cy="304800"/>
          </a:xfrm>
          <a:prstGeom prst="rect">
            <a:avLst/>
          </a:prstGeom>
          <a:noFill/>
          <a:ln w="9525">
            <a:noFill/>
            <a:miter lim="800000"/>
            <a:headEnd/>
            <a:tailEnd/>
          </a:ln>
        </p:spPr>
        <p:txBody>
          <a:bodyPr>
            <a:spAutoFit/>
          </a:bodyPr>
          <a:lstStyle/>
          <a:p>
            <a:pPr algn="ctr">
              <a:spcBef>
                <a:spcPct val="50000"/>
              </a:spcBef>
            </a:pPr>
            <a:r>
              <a:rPr kumimoji="1" lang="zh-CN" altLang="en-US" sz="1400" b="1">
                <a:latin typeface="仿宋_GB2312" pitchFamily="49" charset="-122"/>
                <a:ea typeface="仿宋_GB2312" pitchFamily="49" charset="-122"/>
              </a:rPr>
              <a:t>类  型</a:t>
            </a:r>
          </a:p>
        </p:txBody>
      </p:sp>
      <p:sp>
        <p:nvSpPr>
          <p:cNvPr id="48" name="Line 14"/>
          <p:cNvSpPr>
            <a:spLocks noChangeShapeType="1"/>
          </p:cNvSpPr>
          <p:nvPr/>
        </p:nvSpPr>
        <p:spPr bwMode="auto">
          <a:xfrm flipV="1">
            <a:off x="1081608" y="2370609"/>
            <a:ext cx="7391400" cy="0"/>
          </a:xfrm>
          <a:prstGeom prst="line">
            <a:avLst/>
          </a:prstGeom>
          <a:noFill/>
          <a:ln w="28575">
            <a:solidFill>
              <a:schemeClr val="tx1"/>
            </a:solidFill>
            <a:round/>
            <a:headEnd/>
            <a:tailEnd/>
          </a:ln>
        </p:spPr>
        <p:txBody>
          <a:bodyPr wrap="none" anchor="ctr"/>
          <a:lstStyle/>
          <a:p>
            <a:endParaRPr lang="zh-CN" altLang="en-US"/>
          </a:p>
        </p:txBody>
      </p:sp>
      <p:sp>
        <p:nvSpPr>
          <p:cNvPr id="49" name="Text Box 15"/>
          <p:cNvSpPr txBox="1">
            <a:spLocks noChangeArrowheads="1"/>
          </p:cNvSpPr>
          <p:nvPr/>
        </p:nvSpPr>
        <p:spPr bwMode="auto">
          <a:xfrm>
            <a:off x="6110808" y="2003896"/>
            <a:ext cx="1298575" cy="304800"/>
          </a:xfrm>
          <a:prstGeom prst="rect">
            <a:avLst/>
          </a:prstGeom>
          <a:noFill/>
          <a:ln w="9525">
            <a:noFill/>
            <a:miter lim="800000"/>
            <a:headEnd/>
            <a:tailEnd/>
          </a:ln>
        </p:spPr>
        <p:txBody>
          <a:bodyPr>
            <a:spAutoFit/>
          </a:bodyPr>
          <a:lstStyle/>
          <a:p>
            <a:pPr algn="ctr">
              <a:spcBef>
                <a:spcPct val="50000"/>
              </a:spcBef>
            </a:pPr>
            <a:r>
              <a:rPr kumimoji="1" lang="zh-CN" altLang="en-US" sz="1400" b="1">
                <a:latin typeface="楷体_GB2312" pitchFamily="49" charset="-122"/>
                <a:ea typeface="楷体_GB2312" pitchFamily="49" charset="-122"/>
              </a:rPr>
              <a:t>说  明</a:t>
            </a:r>
          </a:p>
        </p:txBody>
      </p:sp>
      <p:sp>
        <p:nvSpPr>
          <p:cNvPr id="50" name="Text Box 16"/>
          <p:cNvSpPr txBox="1">
            <a:spLocks noChangeArrowheads="1"/>
          </p:cNvSpPr>
          <p:nvPr/>
        </p:nvSpPr>
        <p:spPr bwMode="auto">
          <a:xfrm>
            <a:off x="1005408" y="2446809"/>
            <a:ext cx="3352800" cy="366712"/>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楷体_GB2312" pitchFamily="49" charset="-122"/>
              </a:rPr>
              <a:t>遭到围攻</a:t>
            </a:r>
            <a:r>
              <a:rPr kumimoji="1" lang="zh-CN" altLang="en-US" sz="1600" b="1">
                <a:latin typeface="Times New Roman" pitchFamily="18" charset="0"/>
              </a:rPr>
              <a:t>             </a:t>
            </a:r>
            <a:r>
              <a:rPr kumimoji="1" lang="zh-CN" altLang="en-US" b="1">
                <a:latin typeface="Times New Roman" pitchFamily="18" charset="0"/>
                <a:sym typeface="Symbol" pitchFamily="18" charset="2"/>
              </a:rPr>
              <a:t>                    </a:t>
            </a:r>
            <a:endParaRPr kumimoji="1" lang="zh-CN" altLang="en-US" b="1">
              <a:latin typeface="Times New Roman" pitchFamily="18" charset="0"/>
            </a:endParaRPr>
          </a:p>
        </p:txBody>
      </p:sp>
      <p:sp>
        <p:nvSpPr>
          <p:cNvPr id="51" name="Text Box 17"/>
          <p:cNvSpPr txBox="1">
            <a:spLocks noChangeArrowheads="1"/>
          </p:cNvSpPr>
          <p:nvPr/>
        </p:nvSpPr>
        <p:spPr bwMode="auto">
          <a:xfrm>
            <a:off x="4510608" y="2370609"/>
            <a:ext cx="4114800" cy="517525"/>
          </a:xfrm>
          <a:prstGeom prst="rect">
            <a:avLst/>
          </a:prstGeom>
          <a:noFill/>
          <a:ln w="9525">
            <a:noFill/>
            <a:miter lim="800000"/>
            <a:headEnd/>
            <a:tailEnd/>
          </a:ln>
        </p:spPr>
        <p:txBody>
          <a:bodyPr>
            <a:spAutoFit/>
          </a:bodyPr>
          <a:lstStyle/>
          <a:p>
            <a:pPr>
              <a:spcBef>
                <a:spcPct val="50000"/>
              </a:spcBef>
            </a:pPr>
            <a:r>
              <a:rPr kumimoji="1" lang="zh-CN" altLang="en-US" sz="1400">
                <a:latin typeface="楷体_GB2312" pitchFamily="49" charset="-122"/>
                <a:ea typeface="楷体_GB2312" pitchFamily="49" charset="-122"/>
              </a:rPr>
              <a:t>核心业务业绩不佳，更新通道无所作为，没有新业务来挽回颓势，受到投资者的蔑视</a:t>
            </a:r>
          </a:p>
        </p:txBody>
      </p:sp>
      <p:sp>
        <p:nvSpPr>
          <p:cNvPr id="52" name="Text Box 18"/>
          <p:cNvSpPr txBox="1">
            <a:spLocks noChangeArrowheads="1"/>
          </p:cNvSpPr>
          <p:nvPr/>
        </p:nvSpPr>
        <p:spPr bwMode="auto">
          <a:xfrm>
            <a:off x="929208" y="2980209"/>
            <a:ext cx="3352800" cy="366712"/>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楷体_GB2312" pitchFamily="49" charset="-122"/>
              </a:rPr>
              <a:t>失去增长权利</a:t>
            </a:r>
            <a:r>
              <a:rPr kumimoji="1" lang="zh-CN" altLang="en-US" sz="1600" b="1">
                <a:latin typeface="Times New Roman" pitchFamily="18" charset="0"/>
              </a:rPr>
              <a:t>      </a:t>
            </a:r>
            <a:r>
              <a:rPr kumimoji="1" lang="zh-CN" altLang="en-US" b="1">
                <a:latin typeface="Times New Roman" pitchFamily="18" charset="0"/>
                <a:sym typeface="Symbol" pitchFamily="18" charset="2"/>
              </a:rPr>
              <a:t>          </a:t>
            </a:r>
            <a:r>
              <a:rPr kumimoji="1" lang="zh-CN" altLang="en-US">
                <a:latin typeface="Times New Roman" pitchFamily="18" charset="0"/>
                <a:sym typeface="Symbol" pitchFamily="18" charset="2"/>
              </a:rPr>
              <a:t>          </a:t>
            </a:r>
          </a:p>
        </p:txBody>
      </p:sp>
      <p:sp>
        <p:nvSpPr>
          <p:cNvPr id="53" name="Text Box 19"/>
          <p:cNvSpPr txBox="1">
            <a:spLocks noChangeArrowheads="1"/>
          </p:cNvSpPr>
          <p:nvPr/>
        </p:nvSpPr>
        <p:spPr bwMode="auto">
          <a:xfrm>
            <a:off x="4510608" y="2932584"/>
            <a:ext cx="4114800" cy="517525"/>
          </a:xfrm>
          <a:prstGeom prst="rect">
            <a:avLst/>
          </a:prstGeom>
          <a:noFill/>
          <a:ln w="9525">
            <a:noFill/>
            <a:miter lim="800000"/>
            <a:headEnd/>
            <a:tailEnd/>
          </a:ln>
        </p:spPr>
        <p:txBody>
          <a:bodyPr>
            <a:spAutoFit/>
          </a:bodyPr>
          <a:lstStyle/>
          <a:p>
            <a:pPr>
              <a:spcBef>
                <a:spcPct val="50000"/>
              </a:spcBef>
            </a:pPr>
            <a:r>
              <a:rPr kumimoji="1" lang="zh-CN" altLang="en-US" sz="1400">
                <a:latin typeface="楷体_GB2312" pitchFamily="49" charset="-122"/>
                <a:ea typeface="楷体_GB2312" pitchFamily="49" charset="-122"/>
              </a:rPr>
              <a:t>过量开发新业务，忽视对核心业务的维护，无法为驱动增长提供资金支持</a:t>
            </a:r>
          </a:p>
        </p:txBody>
      </p:sp>
      <p:sp>
        <p:nvSpPr>
          <p:cNvPr id="54" name="Text Box 20"/>
          <p:cNvSpPr txBox="1">
            <a:spLocks noChangeArrowheads="1"/>
          </p:cNvSpPr>
          <p:nvPr/>
        </p:nvSpPr>
        <p:spPr bwMode="auto">
          <a:xfrm>
            <a:off x="929208" y="3529484"/>
            <a:ext cx="3352800" cy="366712"/>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楷体_GB2312" pitchFamily="49" charset="-122"/>
              </a:rPr>
              <a:t>即将出局</a:t>
            </a:r>
            <a:r>
              <a:rPr kumimoji="1" lang="zh-CN" altLang="en-US" sz="1600" b="1">
                <a:latin typeface="Times New Roman" pitchFamily="18" charset="0"/>
              </a:rPr>
              <a:t>   </a:t>
            </a:r>
            <a:r>
              <a:rPr kumimoji="1" lang="zh-CN" altLang="en-US" b="1">
                <a:latin typeface="Times New Roman" pitchFamily="18" charset="0"/>
                <a:sym typeface="Symbol" pitchFamily="18" charset="2"/>
              </a:rPr>
              <a:t>          </a:t>
            </a:r>
            <a:r>
              <a:rPr kumimoji="1" lang="zh-CN" altLang="en-US">
                <a:latin typeface="Times New Roman" pitchFamily="18" charset="0"/>
                <a:sym typeface="Symbol" pitchFamily="18" charset="2"/>
              </a:rPr>
              <a:t>          </a:t>
            </a:r>
            <a:r>
              <a:rPr kumimoji="1" lang="zh-CN" altLang="en-US" b="1">
                <a:latin typeface="Times New Roman" pitchFamily="18" charset="0"/>
                <a:sym typeface="Symbol" pitchFamily="18" charset="2"/>
              </a:rPr>
              <a:t>         </a:t>
            </a:r>
            <a:endParaRPr kumimoji="1" lang="zh-CN" altLang="en-US" b="1">
              <a:latin typeface="Times New Roman" pitchFamily="18" charset="0"/>
            </a:endParaRPr>
          </a:p>
        </p:txBody>
      </p:sp>
      <p:sp>
        <p:nvSpPr>
          <p:cNvPr id="55" name="Text Box 21"/>
          <p:cNvSpPr txBox="1">
            <a:spLocks noChangeArrowheads="1"/>
          </p:cNvSpPr>
          <p:nvPr/>
        </p:nvSpPr>
        <p:spPr bwMode="auto">
          <a:xfrm>
            <a:off x="4510608" y="3513609"/>
            <a:ext cx="4114800" cy="517525"/>
          </a:xfrm>
          <a:prstGeom prst="rect">
            <a:avLst/>
          </a:prstGeom>
          <a:noFill/>
          <a:ln w="9525">
            <a:noFill/>
            <a:miter lim="800000"/>
            <a:headEnd/>
            <a:tailEnd/>
          </a:ln>
        </p:spPr>
        <p:txBody>
          <a:bodyPr>
            <a:spAutoFit/>
          </a:bodyPr>
          <a:lstStyle/>
          <a:p>
            <a:pPr>
              <a:spcBef>
                <a:spcPct val="50000"/>
              </a:spcBef>
            </a:pPr>
            <a:r>
              <a:rPr kumimoji="1" lang="zh-CN" altLang="en-US" sz="1400">
                <a:latin typeface="楷体_GB2312" pitchFamily="49" charset="-122"/>
                <a:ea typeface="楷体_GB2312" pitchFamily="49" charset="-122"/>
              </a:rPr>
              <a:t>盯住核心业务而忽视了对新兴业务的开拓，导致盈利短期化，危机即将出现</a:t>
            </a:r>
          </a:p>
        </p:txBody>
      </p:sp>
      <p:sp>
        <p:nvSpPr>
          <p:cNvPr id="56" name="Text Box 22"/>
          <p:cNvSpPr txBox="1">
            <a:spLocks noChangeArrowheads="1"/>
          </p:cNvSpPr>
          <p:nvPr/>
        </p:nvSpPr>
        <p:spPr bwMode="auto">
          <a:xfrm>
            <a:off x="929208" y="4045421"/>
            <a:ext cx="3352800" cy="779463"/>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楷体_GB2312" pitchFamily="49" charset="-122"/>
              </a:rPr>
              <a:t>开创新未来</a:t>
            </a:r>
            <a:r>
              <a:rPr kumimoji="1" lang="zh-CN" altLang="en-US" sz="1600" b="1">
                <a:latin typeface="Times New Roman" pitchFamily="18" charset="0"/>
              </a:rPr>
              <a:t>            </a:t>
            </a:r>
            <a:r>
              <a:rPr kumimoji="1" lang="zh-CN" altLang="en-US" b="1">
                <a:latin typeface="Times New Roman" pitchFamily="18" charset="0"/>
                <a:sym typeface="Symbol" pitchFamily="18" charset="2"/>
              </a:rPr>
              <a:t>          </a:t>
            </a:r>
            <a:r>
              <a:rPr kumimoji="1" lang="zh-CN" altLang="en-US">
                <a:latin typeface="Times New Roman" pitchFamily="18" charset="0"/>
                <a:sym typeface="Symbol" pitchFamily="18" charset="2"/>
              </a:rPr>
              <a:t>         </a:t>
            </a:r>
            <a:r>
              <a:rPr kumimoji="1" lang="zh-CN" altLang="en-US" b="1">
                <a:latin typeface="Times New Roman" pitchFamily="18" charset="0"/>
                <a:sym typeface="Symbol" pitchFamily="18" charset="2"/>
              </a:rPr>
              <a:t> </a:t>
            </a:r>
          </a:p>
          <a:p>
            <a:pPr>
              <a:spcBef>
                <a:spcPct val="50000"/>
              </a:spcBef>
            </a:pPr>
            <a:r>
              <a:rPr kumimoji="1" lang="zh-CN" altLang="en-US" b="1">
                <a:latin typeface="Times New Roman" pitchFamily="18" charset="0"/>
                <a:sym typeface="Symbol" pitchFamily="18" charset="2"/>
              </a:rPr>
              <a:t>                                               </a:t>
            </a:r>
            <a:r>
              <a:rPr kumimoji="1" lang="zh-CN" altLang="en-US">
                <a:latin typeface="Times New Roman" pitchFamily="18" charset="0"/>
                <a:sym typeface="Symbol" pitchFamily="18" charset="2"/>
              </a:rPr>
              <a:t> </a:t>
            </a:r>
          </a:p>
        </p:txBody>
      </p:sp>
      <p:sp>
        <p:nvSpPr>
          <p:cNvPr id="57" name="Text Box 23"/>
          <p:cNvSpPr txBox="1">
            <a:spLocks noChangeArrowheads="1"/>
          </p:cNvSpPr>
          <p:nvPr/>
        </p:nvSpPr>
        <p:spPr bwMode="auto">
          <a:xfrm>
            <a:off x="4510608" y="4059709"/>
            <a:ext cx="4114800" cy="730250"/>
          </a:xfrm>
          <a:prstGeom prst="rect">
            <a:avLst/>
          </a:prstGeom>
          <a:noFill/>
          <a:ln w="9525">
            <a:noFill/>
            <a:miter lim="800000"/>
            <a:headEnd/>
            <a:tailEnd/>
          </a:ln>
        </p:spPr>
        <p:txBody>
          <a:bodyPr>
            <a:spAutoFit/>
          </a:bodyPr>
          <a:lstStyle/>
          <a:p>
            <a:pPr>
              <a:spcBef>
                <a:spcPct val="50000"/>
              </a:spcBef>
            </a:pPr>
            <a:r>
              <a:rPr kumimoji="1" lang="zh-CN" altLang="en-US" sz="1400">
                <a:latin typeface="楷体_GB2312" pitchFamily="49" charset="-122"/>
                <a:ea typeface="楷体_GB2312" pitchFamily="49" charset="-122"/>
              </a:rPr>
              <a:t>虽然拥有前途广阔的第二或第三层面业务，却没有具有生存力的核心业务，难以为业务层面的转移提供足够的财力</a:t>
            </a:r>
          </a:p>
        </p:txBody>
      </p:sp>
      <p:sp>
        <p:nvSpPr>
          <p:cNvPr id="58" name="Text Box 24"/>
          <p:cNvSpPr txBox="1">
            <a:spLocks noChangeArrowheads="1"/>
          </p:cNvSpPr>
          <p:nvPr/>
        </p:nvSpPr>
        <p:spPr bwMode="auto">
          <a:xfrm>
            <a:off x="929208" y="4899496"/>
            <a:ext cx="3352800" cy="366713"/>
          </a:xfrm>
          <a:prstGeom prst="rect">
            <a:avLst/>
          </a:prstGeom>
          <a:noFill/>
          <a:ln w="9525">
            <a:noFill/>
            <a:miter lim="800000"/>
            <a:headEnd/>
            <a:tailEnd/>
          </a:ln>
        </p:spPr>
        <p:txBody>
          <a:bodyPr>
            <a:spAutoFit/>
          </a:bodyPr>
          <a:lstStyle/>
          <a:p>
            <a:pPr>
              <a:spcBef>
                <a:spcPct val="50000"/>
              </a:spcBef>
            </a:pPr>
            <a:r>
              <a:rPr kumimoji="1" lang="zh-CN" altLang="en-US" sz="1600" b="1">
                <a:latin typeface="Times New Roman" pitchFamily="18" charset="0"/>
                <a:ea typeface="楷体_GB2312" pitchFamily="49" charset="-122"/>
              </a:rPr>
              <a:t>没有开发未来</a:t>
            </a:r>
            <a:r>
              <a:rPr kumimoji="1" lang="zh-CN" altLang="en-US" sz="1600" b="1">
                <a:latin typeface="Times New Roman" pitchFamily="18" charset="0"/>
              </a:rPr>
              <a:t>       </a:t>
            </a:r>
            <a:r>
              <a:rPr kumimoji="1" lang="zh-CN" altLang="en-US">
                <a:latin typeface="Times New Roman" pitchFamily="18" charset="0"/>
                <a:sym typeface="Symbol" pitchFamily="18" charset="2"/>
              </a:rPr>
              <a:t>                  </a:t>
            </a:r>
            <a:r>
              <a:rPr kumimoji="1" lang="zh-CN" altLang="en-US" b="1">
                <a:latin typeface="Times New Roman" pitchFamily="18" charset="0"/>
                <a:sym typeface="Symbol" pitchFamily="18" charset="2"/>
              </a:rPr>
              <a:t></a:t>
            </a:r>
            <a:r>
              <a:rPr kumimoji="1" lang="zh-CN" altLang="en-US">
                <a:latin typeface="Times New Roman" pitchFamily="18" charset="0"/>
                <a:sym typeface="Symbol" pitchFamily="18" charset="2"/>
              </a:rPr>
              <a:t> </a:t>
            </a:r>
          </a:p>
        </p:txBody>
      </p:sp>
      <p:sp>
        <p:nvSpPr>
          <p:cNvPr id="59" name="Text Box 25"/>
          <p:cNvSpPr txBox="1">
            <a:spLocks noChangeArrowheads="1"/>
          </p:cNvSpPr>
          <p:nvPr/>
        </p:nvSpPr>
        <p:spPr bwMode="auto">
          <a:xfrm>
            <a:off x="4510608" y="4885209"/>
            <a:ext cx="4114800" cy="730250"/>
          </a:xfrm>
          <a:prstGeom prst="rect">
            <a:avLst/>
          </a:prstGeom>
          <a:noFill/>
          <a:ln w="9525">
            <a:noFill/>
            <a:miter lim="800000"/>
            <a:headEnd/>
            <a:tailEnd/>
          </a:ln>
        </p:spPr>
        <p:txBody>
          <a:bodyPr>
            <a:spAutoFit/>
          </a:bodyPr>
          <a:lstStyle/>
          <a:p>
            <a:pPr>
              <a:spcBef>
                <a:spcPct val="50000"/>
              </a:spcBef>
            </a:pPr>
            <a:r>
              <a:rPr kumimoji="1" lang="zh-CN" altLang="en-US" sz="1400">
                <a:latin typeface="楷体_GB2312" pitchFamily="49" charset="-122"/>
                <a:ea typeface="楷体_GB2312" pitchFamily="49" charset="-122"/>
              </a:rPr>
              <a:t>在第一层面有可观的收入，并在第二层面有大有希望的业务，但没有第三层面的待开发业务，将引起未来增长的停滞</a:t>
            </a:r>
          </a:p>
        </p:txBody>
      </p:sp>
      <p:sp>
        <p:nvSpPr>
          <p:cNvPr id="60" name="Text Box 26"/>
          <p:cNvSpPr txBox="1">
            <a:spLocks noChangeArrowheads="1"/>
          </p:cNvSpPr>
          <p:nvPr/>
        </p:nvSpPr>
        <p:spPr bwMode="auto">
          <a:xfrm>
            <a:off x="1032395" y="5732934"/>
            <a:ext cx="3352800" cy="376237"/>
          </a:xfrm>
          <a:prstGeom prst="rect">
            <a:avLst/>
          </a:prstGeom>
          <a:noFill/>
          <a:ln w="9525">
            <a:noFill/>
            <a:miter lim="800000"/>
            <a:headEnd/>
            <a:tailEnd/>
          </a:ln>
        </p:spPr>
        <p:txBody>
          <a:bodyPr/>
          <a:lstStyle/>
          <a:p>
            <a:pPr>
              <a:lnSpc>
                <a:spcPct val="30000"/>
              </a:lnSpc>
              <a:spcBef>
                <a:spcPct val="50000"/>
              </a:spcBef>
            </a:pPr>
            <a:r>
              <a:rPr kumimoji="1" lang="zh-CN" altLang="en-US" sz="1400" b="1">
                <a:latin typeface="Times New Roman" pitchFamily="18" charset="0"/>
                <a:ea typeface="楷体_GB2312" pitchFamily="49" charset="-122"/>
              </a:rPr>
              <a:t>出主意而不</a:t>
            </a:r>
          </a:p>
          <a:p>
            <a:pPr>
              <a:lnSpc>
                <a:spcPct val="30000"/>
              </a:lnSpc>
              <a:spcBef>
                <a:spcPct val="50000"/>
              </a:spcBef>
            </a:pPr>
            <a:r>
              <a:rPr kumimoji="1" lang="zh-CN" altLang="en-US" sz="1400" b="1">
                <a:latin typeface="Times New Roman" pitchFamily="18" charset="0"/>
                <a:ea typeface="楷体_GB2312" pitchFamily="49" charset="-122"/>
              </a:rPr>
              <a:t>是办新业务</a:t>
            </a:r>
            <a:r>
              <a:rPr kumimoji="1" lang="zh-CN" altLang="en-US" sz="1600" b="1">
                <a:latin typeface="Times New Roman" pitchFamily="18" charset="0"/>
              </a:rPr>
              <a:t>           </a:t>
            </a:r>
            <a:r>
              <a:rPr kumimoji="1" lang="zh-CN" altLang="en-US">
                <a:latin typeface="Times New Roman" pitchFamily="18" charset="0"/>
                <a:sym typeface="Symbol" pitchFamily="18" charset="2"/>
              </a:rPr>
              <a:t>          </a:t>
            </a:r>
            <a:r>
              <a:rPr kumimoji="1" lang="zh-CN" altLang="en-US" b="1">
                <a:latin typeface="Times New Roman" pitchFamily="18" charset="0"/>
                <a:sym typeface="Symbol" pitchFamily="18" charset="2"/>
              </a:rPr>
              <a:t>        </a:t>
            </a:r>
            <a:r>
              <a:rPr kumimoji="1" lang="zh-CN" altLang="en-US">
                <a:latin typeface="Times New Roman" pitchFamily="18" charset="0"/>
                <a:sym typeface="Symbol" pitchFamily="18" charset="2"/>
              </a:rPr>
              <a:t> </a:t>
            </a:r>
          </a:p>
        </p:txBody>
      </p:sp>
      <p:sp>
        <p:nvSpPr>
          <p:cNvPr id="61" name="Text Box 27"/>
          <p:cNvSpPr txBox="1">
            <a:spLocks noChangeArrowheads="1"/>
          </p:cNvSpPr>
          <p:nvPr/>
        </p:nvSpPr>
        <p:spPr bwMode="auto">
          <a:xfrm>
            <a:off x="4510608" y="5659909"/>
            <a:ext cx="4114800" cy="730250"/>
          </a:xfrm>
          <a:prstGeom prst="rect">
            <a:avLst/>
          </a:prstGeom>
          <a:noFill/>
          <a:ln w="9525">
            <a:noFill/>
            <a:miter lim="800000"/>
            <a:headEnd/>
            <a:tailEnd/>
          </a:ln>
        </p:spPr>
        <p:txBody>
          <a:bodyPr>
            <a:spAutoFit/>
          </a:bodyPr>
          <a:lstStyle/>
          <a:p>
            <a:pPr>
              <a:spcBef>
                <a:spcPct val="50000"/>
              </a:spcBef>
            </a:pPr>
            <a:r>
              <a:rPr kumimoji="1" lang="zh-CN" altLang="en-US" sz="1400">
                <a:latin typeface="楷体_GB2312" pitchFamily="49" charset="-122"/>
                <a:ea typeface="楷体_GB2312" pitchFamily="49" charset="-122"/>
              </a:rPr>
              <a:t>虽然拥有强大的核心业务及第三层面众多待上项目，却没有将待上项目变为实在的业务，产生虚假的繁荣</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91</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总体战略</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r>
              <a:rPr lang="zh-CN" altLang="en-US" sz="2000" kern="0" dirty="0" smtClean="0">
                <a:solidFill>
                  <a:srgbClr val="000000"/>
                </a:solidFill>
                <a:latin typeface="微软雅黑" pitchFamily="34" charset="-122"/>
                <a:ea typeface="微软雅黑" pitchFamily="34" charset="-122"/>
              </a:rPr>
              <a:t>三种战略形态</a:t>
            </a:r>
            <a:endParaRPr lang="en-US" altLang="zh-CN" sz="2000" kern="0" dirty="0" smtClean="0">
              <a:solidFill>
                <a:srgbClr val="000000"/>
              </a:solidFill>
              <a:latin typeface="微软雅黑" pitchFamily="34" charset="-122"/>
              <a:ea typeface="微软雅黑" pitchFamily="34" charset="-122"/>
            </a:endParaRPr>
          </a:p>
        </p:txBody>
      </p:sp>
      <p:grpSp>
        <p:nvGrpSpPr>
          <p:cNvPr id="2" name="组合 22"/>
          <p:cNvGrpSpPr/>
          <p:nvPr/>
        </p:nvGrpSpPr>
        <p:grpSpPr>
          <a:xfrm>
            <a:off x="2072680" y="1863948"/>
            <a:ext cx="5672138" cy="3797300"/>
            <a:chOff x="2057400" y="2192338"/>
            <a:chExt cx="5672138" cy="3797300"/>
          </a:xfrm>
        </p:grpSpPr>
        <p:sp>
          <p:nvSpPr>
            <p:cNvPr id="24" name="AutoShape 3"/>
            <p:cNvSpPr>
              <a:spLocks noChangeArrowheads="1"/>
            </p:cNvSpPr>
            <p:nvPr/>
          </p:nvSpPr>
          <p:spPr bwMode="auto">
            <a:xfrm>
              <a:off x="2882900" y="2982913"/>
              <a:ext cx="4044950" cy="2232025"/>
            </a:xfrm>
            <a:prstGeom prst="triangle">
              <a:avLst>
                <a:gd name="adj" fmla="val 50000"/>
              </a:avLst>
            </a:prstGeom>
            <a:noFill/>
            <a:ln w="25400">
              <a:solidFill>
                <a:schemeClr val="tx1"/>
              </a:solidFill>
              <a:miter lim="800000"/>
              <a:headEnd/>
              <a:tailEnd/>
            </a:ln>
            <a:effectLst/>
          </p:spPr>
          <p:txBody>
            <a:bodyPr wrap="none" lIns="72000" tIns="0" rIns="0" bIns="0" anchor="ctr"/>
            <a:lstStyle/>
            <a:p>
              <a:endParaRPr lang="zh-CN" altLang="en-US" sz="2400"/>
            </a:p>
          </p:txBody>
        </p:sp>
        <p:sp>
          <p:nvSpPr>
            <p:cNvPr id="25" name="Oval 4"/>
            <p:cNvSpPr>
              <a:spLocks noChangeArrowheads="1"/>
            </p:cNvSpPr>
            <p:nvPr/>
          </p:nvSpPr>
          <p:spPr bwMode="auto">
            <a:xfrm>
              <a:off x="4102100" y="2192338"/>
              <a:ext cx="1606550" cy="1606550"/>
            </a:xfrm>
            <a:prstGeom prst="ellipse">
              <a:avLst/>
            </a:prstGeom>
            <a:solidFill>
              <a:schemeClr val="accent2"/>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p>
              <a:endParaRPr lang="zh-CN" altLang="en-US" sz="2400"/>
            </a:p>
          </p:txBody>
        </p:sp>
        <p:sp>
          <p:nvSpPr>
            <p:cNvPr id="26" name="Oval 5"/>
            <p:cNvSpPr>
              <a:spLocks noChangeArrowheads="1"/>
            </p:cNvSpPr>
            <p:nvPr/>
          </p:nvSpPr>
          <p:spPr bwMode="auto">
            <a:xfrm>
              <a:off x="2057400" y="4383088"/>
              <a:ext cx="1606550" cy="1606550"/>
            </a:xfrm>
            <a:prstGeom prst="ellipse">
              <a:avLst/>
            </a:prstGeom>
            <a:solidFill>
              <a:schemeClr val="accent2"/>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p>
              <a:endParaRPr lang="zh-CN" altLang="en-US" sz="2400"/>
            </a:p>
          </p:txBody>
        </p:sp>
        <p:sp>
          <p:nvSpPr>
            <p:cNvPr id="27" name="Oval 6"/>
            <p:cNvSpPr>
              <a:spLocks noChangeArrowheads="1"/>
            </p:cNvSpPr>
            <p:nvPr/>
          </p:nvSpPr>
          <p:spPr bwMode="auto">
            <a:xfrm>
              <a:off x="6121400" y="4383088"/>
              <a:ext cx="1608138" cy="1606550"/>
            </a:xfrm>
            <a:prstGeom prst="ellipse">
              <a:avLst/>
            </a:prstGeom>
            <a:solidFill>
              <a:schemeClr val="accent2"/>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p>
              <a:endParaRPr lang="zh-CN" altLang="en-US" sz="2400"/>
            </a:p>
          </p:txBody>
        </p:sp>
        <p:sp>
          <p:nvSpPr>
            <p:cNvPr id="28" name="Text Box 7"/>
            <p:cNvSpPr txBox="1">
              <a:spLocks noChangeArrowheads="1"/>
            </p:cNvSpPr>
            <p:nvPr/>
          </p:nvSpPr>
          <p:spPr bwMode="auto">
            <a:xfrm flipH="1">
              <a:off x="2178050" y="5064047"/>
              <a:ext cx="1365250" cy="246221"/>
            </a:xfrm>
            <a:prstGeom prst="rect">
              <a:avLst/>
            </a:prstGeom>
            <a:noFill/>
            <a:ln w="6350">
              <a:noFill/>
              <a:miter lim="800000"/>
              <a:headEnd/>
              <a:tailEnd/>
            </a:ln>
            <a:effectLst/>
          </p:spPr>
          <p:txBody>
            <a:bodyPr lIns="0" tIns="0" rIns="0" bIns="0" anchor="ctr">
              <a:spAutoFit/>
            </a:bodyPr>
            <a:lstStyle/>
            <a:p>
              <a:pPr marL="358775" lvl="0" indent="-358775" defTabSz="955675" eaLnBrk="0" fontAlgn="base" hangingPunct="0">
                <a:spcBef>
                  <a:spcPct val="20000"/>
                </a:spcBef>
                <a:spcAft>
                  <a:spcPct val="0"/>
                </a:spcAft>
                <a:buFontTx/>
                <a:buChar char="•"/>
                <a:defRPr/>
              </a:pPr>
              <a:r>
                <a:rPr lang="zh-CN" altLang="en-US" sz="1600" b="1" kern="0" dirty="0" smtClean="0">
                  <a:ea typeface="宋体" pitchFamily="2" charset="-122"/>
                </a:rPr>
                <a:t>稳定战略</a:t>
              </a:r>
            </a:p>
          </p:txBody>
        </p:sp>
        <p:sp>
          <p:nvSpPr>
            <p:cNvPr id="29" name="Text Box 8"/>
            <p:cNvSpPr txBox="1">
              <a:spLocks noChangeArrowheads="1"/>
            </p:cNvSpPr>
            <p:nvPr/>
          </p:nvSpPr>
          <p:spPr bwMode="auto">
            <a:xfrm flipH="1">
              <a:off x="6243638" y="5064047"/>
              <a:ext cx="1363662" cy="246221"/>
            </a:xfrm>
            <a:prstGeom prst="rect">
              <a:avLst/>
            </a:prstGeom>
            <a:noFill/>
            <a:ln w="6350">
              <a:noFill/>
              <a:miter lim="800000"/>
              <a:headEnd/>
              <a:tailEnd/>
            </a:ln>
            <a:effectLst/>
          </p:spPr>
          <p:txBody>
            <a:bodyPr lIns="0" tIns="0" rIns="0" bIns="0" anchor="ctr">
              <a:spAutoFit/>
            </a:bodyPr>
            <a:lstStyle/>
            <a:p>
              <a:pPr marL="358775" lvl="0" indent="-358775" defTabSz="955675" eaLnBrk="0" fontAlgn="base" hangingPunct="0">
                <a:spcBef>
                  <a:spcPct val="20000"/>
                </a:spcBef>
                <a:spcAft>
                  <a:spcPct val="0"/>
                </a:spcAft>
                <a:buFontTx/>
                <a:buChar char="•"/>
                <a:defRPr/>
              </a:pPr>
              <a:r>
                <a:rPr lang="zh-CN" altLang="en-US" sz="1600" b="1" kern="0" dirty="0" smtClean="0">
                  <a:ea typeface="宋体" pitchFamily="2" charset="-122"/>
                </a:rPr>
                <a:t>收缩战略</a:t>
              </a:r>
            </a:p>
          </p:txBody>
        </p:sp>
        <p:sp>
          <p:nvSpPr>
            <p:cNvPr id="30" name="Text Box 9"/>
            <p:cNvSpPr txBox="1">
              <a:spLocks noChangeArrowheads="1"/>
            </p:cNvSpPr>
            <p:nvPr/>
          </p:nvSpPr>
          <p:spPr bwMode="auto">
            <a:xfrm flipH="1">
              <a:off x="4222750" y="2873296"/>
              <a:ext cx="1365250" cy="246221"/>
            </a:xfrm>
            <a:prstGeom prst="rect">
              <a:avLst/>
            </a:prstGeom>
            <a:noFill/>
            <a:ln w="6350">
              <a:noFill/>
              <a:miter lim="800000"/>
              <a:headEnd/>
              <a:tailEnd/>
            </a:ln>
            <a:effectLst/>
          </p:spPr>
          <p:txBody>
            <a:bodyPr lIns="0" tIns="0" rIns="0" bIns="0" anchor="ctr">
              <a:spAutoFit/>
            </a:bodyPr>
            <a:lstStyle/>
            <a:p>
              <a:pPr marL="358775" lvl="0" indent="-358775" defTabSz="955675" eaLnBrk="0" fontAlgn="base" hangingPunct="0">
                <a:spcBef>
                  <a:spcPct val="20000"/>
                </a:spcBef>
                <a:spcAft>
                  <a:spcPct val="0"/>
                </a:spcAft>
                <a:buFontTx/>
                <a:buChar char="•"/>
                <a:defRPr/>
              </a:pPr>
              <a:r>
                <a:rPr lang="zh-CN" altLang="en-US" sz="1600" b="1" kern="0" dirty="0" smtClean="0">
                  <a:ea typeface="宋体" pitchFamily="2" charset="-122"/>
                </a:rPr>
                <a:t>发展战略</a:t>
              </a: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92</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总体战略</a:t>
            </a:r>
          </a:p>
        </p:txBody>
      </p:sp>
      <p:sp>
        <p:nvSpPr>
          <p:cNvPr id="18" name="TextBox 17"/>
          <p:cNvSpPr txBox="1"/>
          <p:nvPr/>
        </p:nvSpPr>
        <p:spPr>
          <a:xfrm>
            <a:off x="309530" y="1000108"/>
            <a:ext cx="8501122"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发展战略的三个选择</a:t>
            </a:r>
          </a:p>
        </p:txBody>
      </p:sp>
      <p:grpSp>
        <p:nvGrpSpPr>
          <p:cNvPr id="2" name="组合 43"/>
          <p:cNvGrpSpPr/>
          <p:nvPr/>
        </p:nvGrpSpPr>
        <p:grpSpPr>
          <a:xfrm>
            <a:off x="2072680" y="1863948"/>
            <a:ext cx="5672138" cy="3797300"/>
            <a:chOff x="2057400" y="2192338"/>
            <a:chExt cx="5672138" cy="3797300"/>
          </a:xfrm>
        </p:grpSpPr>
        <p:sp>
          <p:nvSpPr>
            <p:cNvPr id="15" name="AutoShape 3"/>
            <p:cNvSpPr>
              <a:spLocks noChangeArrowheads="1"/>
            </p:cNvSpPr>
            <p:nvPr/>
          </p:nvSpPr>
          <p:spPr bwMode="auto">
            <a:xfrm>
              <a:off x="2882900" y="2982913"/>
              <a:ext cx="4044950" cy="2232025"/>
            </a:xfrm>
            <a:prstGeom prst="triangle">
              <a:avLst>
                <a:gd name="adj" fmla="val 50000"/>
              </a:avLst>
            </a:prstGeom>
            <a:noFill/>
            <a:ln w="25400">
              <a:solidFill>
                <a:schemeClr val="tx1"/>
              </a:solidFill>
              <a:miter lim="800000"/>
              <a:headEnd/>
              <a:tailEnd/>
            </a:ln>
            <a:effectLst/>
          </p:spPr>
          <p:txBody>
            <a:bodyPr wrap="none" lIns="72000" tIns="0" rIns="0" bIns="0" anchor="ctr"/>
            <a:lstStyle/>
            <a:p>
              <a:endParaRPr lang="zh-CN" altLang="en-US" sz="2400"/>
            </a:p>
          </p:txBody>
        </p:sp>
        <p:sp>
          <p:nvSpPr>
            <p:cNvPr id="16" name="Oval 4"/>
            <p:cNvSpPr>
              <a:spLocks noChangeArrowheads="1"/>
            </p:cNvSpPr>
            <p:nvPr/>
          </p:nvSpPr>
          <p:spPr bwMode="auto">
            <a:xfrm>
              <a:off x="4102100" y="2192338"/>
              <a:ext cx="1606550" cy="1606550"/>
            </a:xfrm>
            <a:prstGeom prst="ellipse">
              <a:avLst/>
            </a:prstGeom>
            <a:solidFill>
              <a:schemeClr val="accent2"/>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p>
              <a:endParaRPr lang="zh-CN" altLang="en-US" sz="2400"/>
            </a:p>
          </p:txBody>
        </p:sp>
        <p:sp>
          <p:nvSpPr>
            <p:cNvPr id="17" name="Oval 5"/>
            <p:cNvSpPr>
              <a:spLocks noChangeArrowheads="1"/>
            </p:cNvSpPr>
            <p:nvPr/>
          </p:nvSpPr>
          <p:spPr bwMode="auto">
            <a:xfrm>
              <a:off x="2057400" y="4383088"/>
              <a:ext cx="1606550" cy="1606550"/>
            </a:xfrm>
            <a:prstGeom prst="ellipse">
              <a:avLst/>
            </a:prstGeom>
            <a:solidFill>
              <a:schemeClr val="accent2"/>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p>
              <a:endParaRPr lang="zh-CN" altLang="en-US" sz="2400"/>
            </a:p>
          </p:txBody>
        </p:sp>
        <p:sp>
          <p:nvSpPr>
            <p:cNvPr id="19" name="Oval 6"/>
            <p:cNvSpPr>
              <a:spLocks noChangeArrowheads="1"/>
            </p:cNvSpPr>
            <p:nvPr/>
          </p:nvSpPr>
          <p:spPr bwMode="auto">
            <a:xfrm>
              <a:off x="6121400" y="4383088"/>
              <a:ext cx="1608138" cy="1606550"/>
            </a:xfrm>
            <a:prstGeom prst="ellipse">
              <a:avLst/>
            </a:prstGeom>
            <a:solidFill>
              <a:schemeClr val="accent2"/>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p>
              <a:endParaRPr lang="zh-CN" altLang="en-US" sz="2400"/>
            </a:p>
          </p:txBody>
        </p:sp>
        <p:sp>
          <p:nvSpPr>
            <p:cNvPr id="20" name="Text Box 7"/>
            <p:cNvSpPr txBox="1">
              <a:spLocks noChangeArrowheads="1"/>
            </p:cNvSpPr>
            <p:nvPr/>
          </p:nvSpPr>
          <p:spPr bwMode="auto">
            <a:xfrm flipH="1">
              <a:off x="2178050" y="4940936"/>
              <a:ext cx="1365250" cy="492443"/>
            </a:xfrm>
            <a:prstGeom prst="rect">
              <a:avLst/>
            </a:prstGeom>
            <a:noFill/>
            <a:ln w="6350">
              <a:noFill/>
              <a:miter lim="800000"/>
              <a:headEnd/>
              <a:tailEnd/>
            </a:ln>
            <a:effectLst/>
          </p:spPr>
          <p:txBody>
            <a:bodyPr lIns="0" tIns="0" rIns="0" bIns="0" anchor="ctr">
              <a:spAutoFit/>
            </a:bodyPr>
            <a:lstStyle/>
            <a:p>
              <a:pPr marL="358775" lvl="0" indent="-358775" defTabSz="955675" eaLnBrk="0" fontAlgn="base" hangingPunct="0">
                <a:spcBef>
                  <a:spcPct val="20000"/>
                </a:spcBef>
                <a:spcAft>
                  <a:spcPct val="0"/>
                </a:spcAft>
                <a:buFontTx/>
                <a:buChar char="•"/>
                <a:defRPr/>
              </a:pPr>
              <a:r>
                <a:rPr lang="zh-CN" altLang="en-US" sz="1600" b="1" kern="0" dirty="0" smtClean="0">
                  <a:ea typeface="宋体" pitchFamily="2" charset="-122"/>
                </a:rPr>
                <a:t>一体化增长战略</a:t>
              </a:r>
            </a:p>
          </p:txBody>
        </p:sp>
        <p:sp>
          <p:nvSpPr>
            <p:cNvPr id="21" name="Text Box 8"/>
            <p:cNvSpPr txBox="1">
              <a:spLocks noChangeArrowheads="1"/>
            </p:cNvSpPr>
            <p:nvPr/>
          </p:nvSpPr>
          <p:spPr bwMode="auto">
            <a:xfrm flipH="1">
              <a:off x="6243638" y="4940936"/>
              <a:ext cx="1363662" cy="492443"/>
            </a:xfrm>
            <a:prstGeom prst="rect">
              <a:avLst/>
            </a:prstGeom>
            <a:noFill/>
            <a:ln w="6350">
              <a:noFill/>
              <a:miter lim="800000"/>
              <a:headEnd/>
              <a:tailEnd/>
            </a:ln>
            <a:effectLst/>
          </p:spPr>
          <p:txBody>
            <a:bodyPr lIns="0" tIns="0" rIns="0" bIns="0" anchor="ctr">
              <a:spAutoFit/>
            </a:bodyPr>
            <a:lstStyle/>
            <a:p>
              <a:pPr marL="358775" lvl="0" indent="-358775" defTabSz="955675" eaLnBrk="0" fontAlgn="base" hangingPunct="0">
                <a:spcBef>
                  <a:spcPct val="20000"/>
                </a:spcBef>
                <a:spcAft>
                  <a:spcPct val="0"/>
                </a:spcAft>
                <a:buFontTx/>
                <a:buChar char="•"/>
                <a:defRPr/>
              </a:pPr>
              <a:r>
                <a:rPr lang="zh-CN" altLang="en-US" sz="1600" b="1" kern="0" dirty="0" smtClean="0">
                  <a:ea typeface="宋体" pitchFamily="2" charset="-122"/>
                </a:rPr>
                <a:t>多元化增长战略</a:t>
              </a:r>
            </a:p>
          </p:txBody>
        </p:sp>
        <p:sp>
          <p:nvSpPr>
            <p:cNvPr id="22" name="Text Box 9"/>
            <p:cNvSpPr txBox="1">
              <a:spLocks noChangeArrowheads="1"/>
            </p:cNvSpPr>
            <p:nvPr/>
          </p:nvSpPr>
          <p:spPr bwMode="auto">
            <a:xfrm flipH="1">
              <a:off x="4222750" y="2750185"/>
              <a:ext cx="1365250" cy="492443"/>
            </a:xfrm>
            <a:prstGeom prst="rect">
              <a:avLst/>
            </a:prstGeom>
            <a:noFill/>
            <a:ln w="6350">
              <a:noFill/>
              <a:miter lim="800000"/>
              <a:headEnd/>
              <a:tailEnd/>
            </a:ln>
            <a:effectLst/>
          </p:spPr>
          <p:txBody>
            <a:bodyPr lIns="0" tIns="0" rIns="0" bIns="0" anchor="ctr">
              <a:spAutoFit/>
            </a:bodyPr>
            <a:lstStyle/>
            <a:p>
              <a:pPr marL="358775" lvl="0" indent="-358775" defTabSz="955675" eaLnBrk="0" fontAlgn="base" hangingPunct="0">
                <a:spcBef>
                  <a:spcPct val="20000"/>
                </a:spcBef>
                <a:spcAft>
                  <a:spcPct val="0"/>
                </a:spcAft>
                <a:buFontTx/>
                <a:buChar char="•"/>
                <a:defRPr/>
              </a:pPr>
              <a:r>
                <a:rPr lang="zh-CN" altLang="en-US" sz="1600" b="1" kern="0" dirty="0" smtClean="0">
                  <a:ea typeface="宋体" pitchFamily="2" charset="-122"/>
                </a:rPr>
                <a:t>密集增长战略</a:t>
              </a:r>
            </a:p>
          </p:txBody>
        </p:sp>
      </p:grpSp>
      <p:sp>
        <p:nvSpPr>
          <p:cNvPr id="23" name="矩形 22"/>
          <p:cNvSpPr/>
          <p:nvPr/>
        </p:nvSpPr>
        <p:spPr>
          <a:xfrm>
            <a:off x="5961112" y="2060848"/>
            <a:ext cx="2736304" cy="1034129"/>
          </a:xfrm>
          <a:prstGeom prst="rect">
            <a:avLst/>
          </a:prstGeom>
        </p:spPr>
        <p:txBody>
          <a:bodyPr wrap="square">
            <a:spAutoFit/>
          </a:bodyPr>
          <a:lstStyle/>
          <a:p>
            <a:pPr marL="777875" lvl="1" indent="-298450" defTabSz="955675" eaLnBrk="0" fontAlgn="base" hangingPunct="0">
              <a:spcBef>
                <a:spcPct val="20000"/>
              </a:spcBef>
              <a:spcAft>
                <a:spcPct val="0"/>
              </a:spcAft>
              <a:buFontTx/>
              <a:buChar char="–"/>
              <a:defRPr/>
            </a:pPr>
            <a:r>
              <a:rPr lang="zh-CN" altLang="en-US" kern="0" dirty="0" smtClean="0">
                <a:ea typeface="宋体" pitchFamily="2" charset="-122"/>
              </a:rPr>
              <a:t>市场渗透</a:t>
            </a:r>
          </a:p>
          <a:p>
            <a:pPr marL="777875" lvl="1" indent="-298450" defTabSz="955675" eaLnBrk="0" fontAlgn="base" hangingPunct="0">
              <a:spcBef>
                <a:spcPct val="20000"/>
              </a:spcBef>
              <a:spcAft>
                <a:spcPct val="0"/>
              </a:spcAft>
              <a:buFontTx/>
              <a:buChar char="–"/>
              <a:defRPr/>
            </a:pPr>
            <a:r>
              <a:rPr lang="zh-CN" altLang="en-US" kern="0" dirty="0" smtClean="0">
                <a:ea typeface="宋体" pitchFamily="2" charset="-122"/>
              </a:rPr>
              <a:t>市场开发</a:t>
            </a:r>
          </a:p>
          <a:p>
            <a:pPr marL="777875" lvl="1" indent="-298450" defTabSz="955675" eaLnBrk="0" fontAlgn="base" hangingPunct="0">
              <a:spcBef>
                <a:spcPct val="20000"/>
              </a:spcBef>
              <a:spcAft>
                <a:spcPct val="0"/>
              </a:spcAft>
              <a:buFontTx/>
              <a:buChar char="–"/>
              <a:defRPr/>
            </a:pPr>
            <a:r>
              <a:rPr lang="zh-CN" altLang="en-US" kern="0" dirty="0" smtClean="0">
                <a:ea typeface="宋体" pitchFamily="2" charset="-122"/>
              </a:rPr>
              <a:t>产品开发</a:t>
            </a:r>
            <a:endParaRPr lang="en-US" altLang="zh-CN" kern="0" dirty="0" smtClean="0">
              <a:ea typeface="宋体" pitchFamily="2" charset="-122"/>
            </a:endParaRPr>
          </a:p>
        </p:txBody>
      </p:sp>
      <p:sp>
        <p:nvSpPr>
          <p:cNvPr id="31" name="矩形 30"/>
          <p:cNvSpPr/>
          <p:nvPr/>
        </p:nvSpPr>
        <p:spPr>
          <a:xfrm>
            <a:off x="776536" y="2924944"/>
            <a:ext cx="2764532" cy="1034129"/>
          </a:xfrm>
          <a:prstGeom prst="rect">
            <a:avLst/>
          </a:prstGeom>
        </p:spPr>
        <p:txBody>
          <a:bodyPr wrap="square">
            <a:spAutoFit/>
          </a:bodyPr>
          <a:lstStyle/>
          <a:p>
            <a:pPr marL="777875" lvl="1" indent="-298450" defTabSz="955675" eaLnBrk="0" fontAlgn="base" hangingPunct="0">
              <a:spcBef>
                <a:spcPct val="20000"/>
              </a:spcBef>
              <a:spcAft>
                <a:spcPct val="0"/>
              </a:spcAft>
              <a:buFontTx/>
              <a:buChar char="–"/>
              <a:defRPr/>
            </a:pPr>
            <a:r>
              <a:rPr lang="zh-CN" altLang="en-US" kern="0" dirty="0" smtClean="0">
                <a:ea typeface="宋体" pitchFamily="2" charset="-122"/>
              </a:rPr>
              <a:t>前向一体化</a:t>
            </a:r>
          </a:p>
          <a:p>
            <a:pPr marL="777875" lvl="1" indent="-298450" defTabSz="955675" eaLnBrk="0" fontAlgn="base" hangingPunct="0">
              <a:spcBef>
                <a:spcPct val="20000"/>
              </a:spcBef>
              <a:spcAft>
                <a:spcPct val="0"/>
              </a:spcAft>
              <a:buFontTx/>
              <a:buChar char="–"/>
              <a:defRPr/>
            </a:pPr>
            <a:r>
              <a:rPr lang="zh-CN" altLang="en-US" kern="0" dirty="0" smtClean="0">
                <a:ea typeface="宋体" pitchFamily="2" charset="-122"/>
              </a:rPr>
              <a:t>后向一体化</a:t>
            </a:r>
          </a:p>
          <a:p>
            <a:pPr marL="777875" lvl="1" indent="-298450" defTabSz="955675" eaLnBrk="0" fontAlgn="base" hangingPunct="0">
              <a:spcBef>
                <a:spcPct val="20000"/>
              </a:spcBef>
              <a:spcAft>
                <a:spcPct val="0"/>
              </a:spcAft>
              <a:buFontTx/>
              <a:buChar char="–"/>
              <a:defRPr/>
            </a:pPr>
            <a:r>
              <a:rPr lang="zh-CN" altLang="en-US" kern="0" dirty="0" smtClean="0">
                <a:ea typeface="宋体" pitchFamily="2" charset="-122"/>
              </a:rPr>
              <a:t>水平一体化</a:t>
            </a:r>
            <a:endParaRPr lang="zh-CN" altLang="en-US" sz="1600" dirty="0"/>
          </a:p>
        </p:txBody>
      </p:sp>
      <p:sp>
        <p:nvSpPr>
          <p:cNvPr id="32" name="矩形 31"/>
          <p:cNvSpPr/>
          <p:nvPr/>
        </p:nvSpPr>
        <p:spPr>
          <a:xfrm>
            <a:off x="4592960" y="5445224"/>
            <a:ext cx="2808312" cy="1034129"/>
          </a:xfrm>
          <a:prstGeom prst="rect">
            <a:avLst/>
          </a:prstGeom>
        </p:spPr>
        <p:txBody>
          <a:bodyPr wrap="square">
            <a:spAutoFit/>
          </a:bodyPr>
          <a:lstStyle/>
          <a:p>
            <a:pPr marL="777875" lvl="1" indent="-298450" defTabSz="955675" eaLnBrk="0" fontAlgn="base" hangingPunct="0">
              <a:spcBef>
                <a:spcPct val="20000"/>
              </a:spcBef>
              <a:spcAft>
                <a:spcPct val="0"/>
              </a:spcAft>
              <a:buFontTx/>
              <a:buChar char="–"/>
              <a:defRPr/>
            </a:pPr>
            <a:r>
              <a:rPr lang="zh-CN" altLang="en-US" kern="0" dirty="0" smtClean="0">
                <a:ea typeface="宋体" pitchFamily="2" charset="-122"/>
              </a:rPr>
              <a:t>同心多元化</a:t>
            </a:r>
          </a:p>
          <a:p>
            <a:pPr marL="777875" lvl="1" indent="-298450" defTabSz="955675" eaLnBrk="0" fontAlgn="base" hangingPunct="0">
              <a:spcBef>
                <a:spcPct val="20000"/>
              </a:spcBef>
              <a:spcAft>
                <a:spcPct val="0"/>
              </a:spcAft>
              <a:buFontTx/>
              <a:buChar char="–"/>
              <a:defRPr/>
            </a:pPr>
            <a:r>
              <a:rPr lang="zh-CN" altLang="en-US" kern="0" dirty="0" smtClean="0">
                <a:ea typeface="宋体" pitchFamily="2" charset="-122"/>
              </a:rPr>
              <a:t>水平多元化</a:t>
            </a:r>
          </a:p>
          <a:p>
            <a:pPr marL="777875" lvl="1" indent="-298450" defTabSz="955675" eaLnBrk="0" fontAlgn="base" hangingPunct="0">
              <a:spcBef>
                <a:spcPct val="20000"/>
              </a:spcBef>
              <a:spcAft>
                <a:spcPct val="0"/>
              </a:spcAft>
              <a:buFontTx/>
              <a:buChar char="–"/>
              <a:defRPr/>
            </a:pPr>
            <a:r>
              <a:rPr lang="zh-CN" altLang="en-US" kern="0" dirty="0" smtClean="0">
                <a:ea typeface="宋体" pitchFamily="2" charset="-122"/>
              </a:rPr>
              <a:t>综合多元化</a:t>
            </a:r>
            <a:endParaRPr lang="en-US" altLang="zh-CN" kern="0" dirty="0">
              <a:ea typeface="宋体"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93</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竞争战略</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r>
              <a:rPr lang="zh-CN" altLang="en-US" sz="2000" dirty="0" smtClean="0">
                <a:latin typeface="微软雅黑" pitchFamily="34" charset="-122"/>
                <a:ea typeface="微软雅黑" pitchFamily="34" charset="-122"/>
              </a:rPr>
              <a:t>竞争战略的三个选择</a:t>
            </a:r>
          </a:p>
        </p:txBody>
      </p:sp>
      <p:grpSp>
        <p:nvGrpSpPr>
          <p:cNvPr id="2" name="组合 43"/>
          <p:cNvGrpSpPr/>
          <p:nvPr/>
        </p:nvGrpSpPr>
        <p:grpSpPr>
          <a:xfrm>
            <a:off x="2648744" y="2079972"/>
            <a:ext cx="4608512" cy="3005212"/>
            <a:chOff x="2057400" y="2192338"/>
            <a:chExt cx="5672138" cy="3797300"/>
          </a:xfrm>
        </p:grpSpPr>
        <p:sp>
          <p:nvSpPr>
            <p:cNvPr id="25" name="AutoShape 3"/>
            <p:cNvSpPr>
              <a:spLocks noChangeArrowheads="1"/>
            </p:cNvSpPr>
            <p:nvPr/>
          </p:nvSpPr>
          <p:spPr bwMode="auto">
            <a:xfrm>
              <a:off x="2882900" y="2982913"/>
              <a:ext cx="4044950" cy="2232025"/>
            </a:xfrm>
            <a:prstGeom prst="triangle">
              <a:avLst>
                <a:gd name="adj" fmla="val 50000"/>
              </a:avLst>
            </a:prstGeom>
            <a:noFill/>
            <a:ln w="25400">
              <a:solidFill>
                <a:schemeClr val="tx1"/>
              </a:solidFill>
              <a:miter lim="800000"/>
              <a:headEnd/>
              <a:tailEnd/>
            </a:ln>
            <a:effectLst/>
          </p:spPr>
          <p:txBody>
            <a:bodyPr wrap="none" lIns="72000" tIns="0" rIns="0" bIns="0" anchor="ctr"/>
            <a:lstStyle/>
            <a:p>
              <a:endParaRPr lang="zh-CN" altLang="en-US" sz="2400"/>
            </a:p>
          </p:txBody>
        </p:sp>
        <p:sp>
          <p:nvSpPr>
            <p:cNvPr id="26" name="Oval 4"/>
            <p:cNvSpPr>
              <a:spLocks noChangeArrowheads="1"/>
            </p:cNvSpPr>
            <p:nvPr/>
          </p:nvSpPr>
          <p:spPr bwMode="auto">
            <a:xfrm>
              <a:off x="4102100" y="2192338"/>
              <a:ext cx="1606550" cy="1606550"/>
            </a:xfrm>
            <a:prstGeom prst="ellipse">
              <a:avLst/>
            </a:prstGeom>
            <a:solidFill>
              <a:schemeClr val="accent2"/>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p>
              <a:endParaRPr lang="zh-CN" altLang="en-US" sz="2400"/>
            </a:p>
          </p:txBody>
        </p:sp>
        <p:sp>
          <p:nvSpPr>
            <p:cNvPr id="27" name="Oval 5"/>
            <p:cNvSpPr>
              <a:spLocks noChangeArrowheads="1"/>
            </p:cNvSpPr>
            <p:nvPr/>
          </p:nvSpPr>
          <p:spPr bwMode="auto">
            <a:xfrm>
              <a:off x="2057400" y="4383088"/>
              <a:ext cx="1606550" cy="1606550"/>
            </a:xfrm>
            <a:prstGeom prst="ellipse">
              <a:avLst/>
            </a:prstGeom>
            <a:solidFill>
              <a:schemeClr val="accent2"/>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p>
              <a:endParaRPr lang="zh-CN" altLang="en-US" sz="2400"/>
            </a:p>
          </p:txBody>
        </p:sp>
        <p:sp>
          <p:nvSpPr>
            <p:cNvPr id="28" name="Oval 6"/>
            <p:cNvSpPr>
              <a:spLocks noChangeArrowheads="1"/>
            </p:cNvSpPr>
            <p:nvPr/>
          </p:nvSpPr>
          <p:spPr bwMode="auto">
            <a:xfrm>
              <a:off x="6121400" y="4383088"/>
              <a:ext cx="1608138" cy="1606550"/>
            </a:xfrm>
            <a:prstGeom prst="ellipse">
              <a:avLst/>
            </a:prstGeom>
            <a:solidFill>
              <a:schemeClr val="accent2"/>
            </a:solidFill>
            <a:ln w="6350">
              <a:solidFill>
                <a:schemeClr val="accent2"/>
              </a:solidFill>
              <a:round/>
              <a:headEnd/>
              <a:tailEnd/>
            </a:ln>
            <a:effectLst>
              <a:outerShdw dist="35921" dir="2700000" algn="ctr" rotWithShape="0">
                <a:schemeClr val="hlink"/>
              </a:outerShdw>
            </a:effectLst>
          </p:spPr>
          <p:txBody>
            <a:bodyPr wrap="none" lIns="72000" tIns="0" rIns="0" bIns="0" anchor="ctr"/>
            <a:lstStyle/>
            <a:p>
              <a:endParaRPr lang="zh-CN" altLang="en-US" sz="2400"/>
            </a:p>
          </p:txBody>
        </p:sp>
        <p:sp>
          <p:nvSpPr>
            <p:cNvPr id="29" name="Text Box 7"/>
            <p:cNvSpPr txBox="1">
              <a:spLocks noChangeArrowheads="1"/>
            </p:cNvSpPr>
            <p:nvPr/>
          </p:nvSpPr>
          <p:spPr bwMode="auto">
            <a:xfrm flipH="1">
              <a:off x="2178050" y="5064047"/>
              <a:ext cx="1365250" cy="246221"/>
            </a:xfrm>
            <a:prstGeom prst="rect">
              <a:avLst/>
            </a:prstGeom>
            <a:noFill/>
            <a:ln w="6350">
              <a:noFill/>
              <a:miter lim="800000"/>
              <a:headEnd/>
              <a:tailEnd/>
            </a:ln>
            <a:effectLst/>
          </p:spPr>
          <p:txBody>
            <a:bodyPr lIns="0" tIns="0" rIns="0" bIns="0" anchor="ctr">
              <a:spAutoFit/>
            </a:bodyPr>
            <a:lstStyle/>
            <a:p>
              <a:pPr marL="358775" lvl="0" indent="-358775" defTabSz="955675" eaLnBrk="0" fontAlgn="base" hangingPunct="0">
                <a:spcBef>
                  <a:spcPct val="20000"/>
                </a:spcBef>
                <a:spcAft>
                  <a:spcPct val="0"/>
                </a:spcAft>
                <a:buFontTx/>
                <a:buChar char="•"/>
                <a:defRPr/>
              </a:pPr>
              <a:r>
                <a:rPr lang="zh-CN" altLang="en-US" sz="1600" b="1" kern="0" dirty="0" smtClean="0">
                  <a:ea typeface="宋体" pitchFamily="2" charset="-122"/>
                </a:rPr>
                <a:t>低成本</a:t>
              </a:r>
            </a:p>
          </p:txBody>
        </p:sp>
        <p:sp>
          <p:nvSpPr>
            <p:cNvPr id="30" name="Text Box 8"/>
            <p:cNvSpPr txBox="1">
              <a:spLocks noChangeArrowheads="1"/>
            </p:cNvSpPr>
            <p:nvPr/>
          </p:nvSpPr>
          <p:spPr bwMode="auto">
            <a:xfrm flipH="1">
              <a:off x="6243638" y="5064047"/>
              <a:ext cx="1363662" cy="246221"/>
            </a:xfrm>
            <a:prstGeom prst="rect">
              <a:avLst/>
            </a:prstGeom>
            <a:noFill/>
            <a:ln w="6350">
              <a:noFill/>
              <a:miter lim="800000"/>
              <a:headEnd/>
              <a:tailEnd/>
            </a:ln>
            <a:effectLst/>
          </p:spPr>
          <p:txBody>
            <a:bodyPr lIns="0" tIns="0" rIns="0" bIns="0" anchor="ctr">
              <a:spAutoFit/>
            </a:bodyPr>
            <a:lstStyle/>
            <a:p>
              <a:pPr marL="358775" lvl="0" indent="-358775" defTabSz="955675" eaLnBrk="0" fontAlgn="base" hangingPunct="0">
                <a:spcBef>
                  <a:spcPct val="20000"/>
                </a:spcBef>
                <a:spcAft>
                  <a:spcPct val="0"/>
                </a:spcAft>
                <a:buFontTx/>
                <a:buChar char="•"/>
                <a:defRPr/>
              </a:pPr>
              <a:r>
                <a:rPr lang="zh-CN" altLang="en-US" sz="1600" b="1" kern="0" dirty="0" smtClean="0">
                  <a:ea typeface="宋体" pitchFamily="2" charset="-122"/>
                </a:rPr>
                <a:t>集中化</a:t>
              </a:r>
            </a:p>
          </p:txBody>
        </p:sp>
        <p:sp>
          <p:nvSpPr>
            <p:cNvPr id="33" name="Text Box 9"/>
            <p:cNvSpPr txBox="1">
              <a:spLocks noChangeArrowheads="1"/>
            </p:cNvSpPr>
            <p:nvPr/>
          </p:nvSpPr>
          <p:spPr bwMode="auto">
            <a:xfrm flipH="1">
              <a:off x="4222750" y="2873296"/>
              <a:ext cx="1365250" cy="246221"/>
            </a:xfrm>
            <a:prstGeom prst="rect">
              <a:avLst/>
            </a:prstGeom>
            <a:noFill/>
            <a:ln w="6350">
              <a:noFill/>
              <a:miter lim="800000"/>
              <a:headEnd/>
              <a:tailEnd/>
            </a:ln>
            <a:effectLst/>
          </p:spPr>
          <p:txBody>
            <a:bodyPr lIns="0" tIns="0" rIns="0" bIns="0" anchor="ctr">
              <a:spAutoFit/>
            </a:bodyPr>
            <a:lstStyle/>
            <a:p>
              <a:pPr marL="358775" lvl="0" indent="-358775" defTabSz="955675" eaLnBrk="0" fontAlgn="base" hangingPunct="0">
                <a:spcBef>
                  <a:spcPct val="20000"/>
                </a:spcBef>
                <a:spcAft>
                  <a:spcPct val="0"/>
                </a:spcAft>
                <a:buFontTx/>
                <a:buChar char="•"/>
                <a:defRPr/>
              </a:pPr>
              <a:r>
                <a:rPr lang="zh-CN" altLang="en-US" sz="1600" b="1" kern="0" dirty="0" smtClean="0">
                  <a:ea typeface="宋体" pitchFamily="2" charset="-122"/>
                </a:rPr>
                <a:t>差异化</a:t>
              </a:r>
            </a:p>
          </p:txBody>
        </p:sp>
      </p:grpSp>
      <p:sp>
        <p:nvSpPr>
          <p:cNvPr id="34" name="矩形 33"/>
          <p:cNvSpPr/>
          <p:nvPr/>
        </p:nvSpPr>
        <p:spPr>
          <a:xfrm>
            <a:off x="128464" y="2204864"/>
            <a:ext cx="2592288" cy="3293209"/>
          </a:xfrm>
          <a:prstGeom prst="rect">
            <a:avLst/>
          </a:prstGeom>
        </p:spPr>
        <p:txBody>
          <a:bodyPr wrap="square">
            <a:spAutoFit/>
          </a:bodyPr>
          <a:lstStyle/>
          <a:p>
            <a:r>
              <a:rPr lang="zh-CN" altLang="en-US" sz="1600" dirty="0" smtClean="0">
                <a:ea typeface="宋体" pitchFamily="2" charset="-122"/>
              </a:rPr>
              <a:t>强调以很低的单位成本为价格敏感用户生产标准化的产品</a:t>
            </a:r>
          </a:p>
          <a:p>
            <a:pPr marL="263525" lvl="1">
              <a:buFont typeface="Arial" pitchFamily="34" charset="0"/>
              <a:buChar char="•"/>
            </a:pPr>
            <a:r>
              <a:rPr lang="zh-CN" altLang="en-US" sz="1600" dirty="0" smtClean="0">
                <a:ea typeface="宋体" pitchFamily="2" charset="-122"/>
              </a:rPr>
              <a:t>市场中有很多对价格敏感的用户</a:t>
            </a:r>
          </a:p>
          <a:p>
            <a:pPr marL="263525" lvl="1">
              <a:buFont typeface="Arial" pitchFamily="34" charset="0"/>
              <a:buChar char="•"/>
            </a:pPr>
            <a:r>
              <a:rPr lang="zh-CN" altLang="en-US" sz="1600" dirty="0" smtClean="0">
                <a:ea typeface="宋体" pitchFamily="2" charset="-122"/>
              </a:rPr>
              <a:t>产业内产品标准化或同质化</a:t>
            </a:r>
            <a:endParaRPr lang="en-US" altLang="zh-CN" sz="1600" dirty="0" smtClean="0">
              <a:ea typeface="宋体" pitchFamily="2" charset="-122"/>
            </a:endParaRPr>
          </a:p>
          <a:p>
            <a:pPr marL="263525" lvl="1">
              <a:buFont typeface="Arial" pitchFamily="34" charset="0"/>
              <a:buChar char="•"/>
            </a:pPr>
            <a:r>
              <a:rPr lang="zh-CN" altLang="en-US" sz="1600" dirty="0" smtClean="0">
                <a:ea typeface="宋体" pitchFamily="2" charset="-122"/>
              </a:rPr>
              <a:t>实现产品差别化的途径很少</a:t>
            </a:r>
          </a:p>
          <a:p>
            <a:pPr marL="263525" lvl="1">
              <a:buFont typeface="Arial" pitchFamily="34" charset="0"/>
              <a:buChar char="•"/>
            </a:pPr>
            <a:r>
              <a:rPr lang="zh-CN" altLang="en-US" sz="1600" dirty="0" smtClean="0">
                <a:ea typeface="宋体" pitchFamily="2" charset="-122"/>
              </a:rPr>
              <a:t>购买者不太在意品牌间的差别</a:t>
            </a:r>
          </a:p>
          <a:p>
            <a:pPr marL="263525" lvl="1">
              <a:buFont typeface="Arial" pitchFamily="34" charset="0"/>
              <a:buChar char="•"/>
            </a:pPr>
            <a:r>
              <a:rPr lang="zh-CN" altLang="en-US" sz="1600" dirty="0" smtClean="0">
                <a:ea typeface="宋体" pitchFamily="2" charset="-122"/>
              </a:rPr>
              <a:t>存在大量讨价还价的购买者</a:t>
            </a:r>
            <a:endParaRPr lang="en-US" altLang="zh-CN" sz="1600" dirty="0">
              <a:ea typeface="宋体" pitchFamily="2" charset="-122"/>
            </a:endParaRPr>
          </a:p>
        </p:txBody>
      </p:sp>
      <p:sp>
        <p:nvSpPr>
          <p:cNvPr id="35" name="矩形 34"/>
          <p:cNvSpPr/>
          <p:nvPr/>
        </p:nvSpPr>
        <p:spPr>
          <a:xfrm>
            <a:off x="5817096" y="1268760"/>
            <a:ext cx="3672408" cy="1754326"/>
          </a:xfrm>
          <a:prstGeom prst="rect">
            <a:avLst/>
          </a:prstGeom>
        </p:spPr>
        <p:txBody>
          <a:bodyPr wrap="square">
            <a:spAutoFit/>
          </a:bodyPr>
          <a:lstStyle/>
          <a:p>
            <a:r>
              <a:rPr lang="zh-CN" altLang="en-US" dirty="0" smtClean="0">
                <a:ea typeface="宋体" pitchFamily="2" charset="-122"/>
              </a:rPr>
              <a:t>旨在为对价格相对不敏感的用户提供产业中独特的产品与服务</a:t>
            </a:r>
          </a:p>
          <a:p>
            <a:pPr lvl="1">
              <a:buFont typeface="Arial" pitchFamily="34" charset="0"/>
              <a:buChar char="•"/>
            </a:pPr>
            <a:r>
              <a:rPr lang="zh-CN" altLang="en-US" dirty="0" smtClean="0">
                <a:ea typeface="宋体" pitchFamily="2" charset="-122"/>
              </a:rPr>
              <a:t>产品差异化战略</a:t>
            </a:r>
          </a:p>
          <a:p>
            <a:pPr lvl="1">
              <a:buFont typeface="Arial" pitchFamily="34" charset="0"/>
              <a:buChar char="•"/>
            </a:pPr>
            <a:r>
              <a:rPr lang="zh-CN" altLang="en-US" dirty="0" smtClean="0">
                <a:ea typeface="宋体" pitchFamily="2" charset="-122"/>
              </a:rPr>
              <a:t>服务差异化战略</a:t>
            </a:r>
          </a:p>
          <a:p>
            <a:pPr lvl="1">
              <a:buFont typeface="Arial" pitchFamily="34" charset="0"/>
              <a:buChar char="•"/>
            </a:pPr>
            <a:r>
              <a:rPr lang="zh-CN" altLang="en-US" dirty="0" smtClean="0">
                <a:ea typeface="宋体" pitchFamily="2" charset="-122"/>
              </a:rPr>
              <a:t>人员差异化战略</a:t>
            </a:r>
          </a:p>
          <a:p>
            <a:pPr lvl="1">
              <a:buFont typeface="Arial" pitchFamily="34" charset="0"/>
              <a:buChar char="•"/>
            </a:pPr>
            <a:r>
              <a:rPr lang="zh-CN" altLang="en-US" dirty="0" smtClean="0">
                <a:ea typeface="宋体" pitchFamily="2" charset="-122"/>
              </a:rPr>
              <a:t>形象差异化战略</a:t>
            </a:r>
            <a:endParaRPr lang="zh-CN" altLang="en-US" dirty="0"/>
          </a:p>
        </p:txBody>
      </p:sp>
      <p:sp>
        <p:nvSpPr>
          <p:cNvPr id="36" name="矩形 35"/>
          <p:cNvSpPr/>
          <p:nvPr/>
        </p:nvSpPr>
        <p:spPr>
          <a:xfrm>
            <a:off x="5961112" y="5373216"/>
            <a:ext cx="2520280" cy="646331"/>
          </a:xfrm>
          <a:prstGeom prst="rect">
            <a:avLst/>
          </a:prstGeom>
        </p:spPr>
        <p:txBody>
          <a:bodyPr wrap="square">
            <a:spAutoFit/>
          </a:bodyPr>
          <a:lstStyle/>
          <a:p>
            <a:r>
              <a:rPr lang="zh-CN" altLang="en-US" dirty="0" smtClean="0">
                <a:ea typeface="宋体" pitchFamily="2" charset="-122"/>
              </a:rPr>
              <a:t>专门提供满足小用户群体需求的产品和服务</a:t>
            </a:r>
            <a:endParaRPr lang="zh-CN" altLang="en-US" dirty="0">
              <a:ea typeface="宋体"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94</a:t>
            </a:fld>
            <a:endParaRPr lang="zh-CN" altLang="en-US">
              <a:solidFill>
                <a:prstClr val="black">
                  <a:tint val="75000"/>
                </a:prstClr>
              </a:solidFill>
            </a:endParaRPr>
          </a:p>
        </p:txBody>
      </p:sp>
      <p:sp>
        <p:nvSpPr>
          <p:cNvPr id="6" name="矩形 5"/>
          <p:cNvSpPr/>
          <p:nvPr/>
        </p:nvSpPr>
        <p:spPr>
          <a:xfrm>
            <a:off x="309530" y="857232"/>
            <a:ext cx="8929750" cy="452432"/>
          </a:xfrm>
          <a:prstGeom prst="rect">
            <a:avLst/>
          </a:prstGeom>
        </p:spPr>
        <p:txBody>
          <a:bodyPr wrap="square">
            <a:spAutoFit/>
          </a:bodyPr>
          <a:lstStyle/>
          <a:p>
            <a:pPr>
              <a:lnSpc>
                <a:spcPct val="130000"/>
              </a:lnSpc>
              <a:spcAft>
                <a:spcPts val="600"/>
              </a:spcAft>
            </a:pPr>
            <a:r>
              <a:rPr lang="zh-CN" altLang="en-US" b="1" dirty="0" smtClean="0">
                <a:latin typeface="微软雅黑" pitchFamily="34" charset="-122"/>
                <a:ea typeface="微软雅黑" pitchFamily="34" charset="-122"/>
              </a:rPr>
              <a:t>竞争优势的种类</a:t>
            </a:r>
            <a:endParaRPr lang="zh-CN" altLang="zh-CN" b="1" dirty="0">
              <a:latin typeface="微软雅黑" pitchFamily="34" charset="-122"/>
              <a:ea typeface="微软雅黑" pitchFamily="34" charset="-122"/>
            </a:endParaRPr>
          </a:p>
        </p:txBody>
      </p:sp>
      <p:sp>
        <p:nvSpPr>
          <p:cNvPr id="7" name="Line 107"/>
          <p:cNvSpPr>
            <a:spLocks noChangeShapeType="1"/>
          </p:cNvSpPr>
          <p:nvPr/>
        </p:nvSpPr>
        <p:spPr bwMode="auto">
          <a:xfrm>
            <a:off x="1857344" y="3781446"/>
            <a:ext cx="1117600" cy="1588"/>
          </a:xfrm>
          <a:prstGeom prst="line">
            <a:avLst/>
          </a:prstGeom>
          <a:noFill/>
          <a:ln w="38100">
            <a:solidFill>
              <a:schemeClr val="tx1"/>
            </a:solidFill>
            <a:round/>
            <a:headEnd/>
            <a:tailEnd/>
          </a:ln>
          <a:effectLst/>
        </p:spPr>
        <p:txBody>
          <a:bodyPr wrap="none" anchor="ctr"/>
          <a:lstStyle/>
          <a:p>
            <a:endParaRPr lang="zh-CN" altLang="en-US"/>
          </a:p>
        </p:txBody>
      </p:sp>
      <p:sp>
        <p:nvSpPr>
          <p:cNvPr id="8" name="Line 108"/>
          <p:cNvSpPr>
            <a:spLocks noChangeShapeType="1"/>
          </p:cNvSpPr>
          <p:nvPr/>
        </p:nvSpPr>
        <p:spPr bwMode="auto">
          <a:xfrm>
            <a:off x="2390744" y="2027259"/>
            <a:ext cx="0" cy="3657600"/>
          </a:xfrm>
          <a:prstGeom prst="line">
            <a:avLst/>
          </a:prstGeom>
          <a:noFill/>
          <a:ln w="38100">
            <a:solidFill>
              <a:schemeClr val="tx1"/>
            </a:solidFill>
            <a:round/>
            <a:headEnd/>
            <a:tailEnd/>
          </a:ln>
          <a:effectLst/>
        </p:spPr>
        <p:txBody>
          <a:bodyPr wrap="none" anchor="ctr"/>
          <a:lstStyle/>
          <a:p>
            <a:endParaRPr lang="zh-CN" altLang="en-US"/>
          </a:p>
        </p:txBody>
      </p:sp>
      <p:sp>
        <p:nvSpPr>
          <p:cNvPr id="9" name="Line 111"/>
          <p:cNvSpPr>
            <a:spLocks noChangeShapeType="1"/>
          </p:cNvSpPr>
          <p:nvPr/>
        </p:nvSpPr>
        <p:spPr bwMode="auto">
          <a:xfrm flipV="1">
            <a:off x="2390744" y="2027259"/>
            <a:ext cx="381000" cy="0"/>
          </a:xfrm>
          <a:prstGeom prst="line">
            <a:avLst/>
          </a:prstGeom>
          <a:noFill/>
          <a:ln w="38100">
            <a:solidFill>
              <a:schemeClr val="tx1"/>
            </a:solidFill>
            <a:round/>
            <a:headEnd/>
            <a:tailEnd/>
          </a:ln>
          <a:effectLst/>
        </p:spPr>
        <p:txBody>
          <a:bodyPr wrap="none" anchor="ctr"/>
          <a:lstStyle/>
          <a:p>
            <a:endParaRPr lang="zh-CN" altLang="en-US"/>
          </a:p>
        </p:txBody>
      </p:sp>
      <p:sp>
        <p:nvSpPr>
          <p:cNvPr id="10" name="Rectangle 112"/>
          <p:cNvSpPr>
            <a:spLocks noChangeArrowheads="1"/>
          </p:cNvSpPr>
          <p:nvPr/>
        </p:nvSpPr>
        <p:spPr bwMode="auto">
          <a:xfrm>
            <a:off x="523844" y="3476646"/>
            <a:ext cx="1676400" cy="6096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1" name="Line 113"/>
          <p:cNvSpPr>
            <a:spLocks noChangeShapeType="1"/>
          </p:cNvSpPr>
          <p:nvPr/>
        </p:nvSpPr>
        <p:spPr bwMode="auto">
          <a:xfrm flipV="1">
            <a:off x="2390744" y="2940071"/>
            <a:ext cx="381000" cy="1588"/>
          </a:xfrm>
          <a:prstGeom prst="line">
            <a:avLst/>
          </a:prstGeom>
          <a:noFill/>
          <a:ln w="38100">
            <a:solidFill>
              <a:schemeClr val="tx1"/>
            </a:solidFill>
            <a:round/>
            <a:headEnd/>
            <a:tailEnd/>
          </a:ln>
          <a:effectLst/>
        </p:spPr>
        <p:txBody>
          <a:bodyPr wrap="none" anchor="ctr"/>
          <a:lstStyle/>
          <a:p>
            <a:endParaRPr lang="zh-CN" altLang="en-US"/>
          </a:p>
        </p:txBody>
      </p:sp>
      <p:sp>
        <p:nvSpPr>
          <p:cNvPr id="12" name="Line 116"/>
          <p:cNvSpPr>
            <a:spLocks noChangeShapeType="1"/>
          </p:cNvSpPr>
          <p:nvPr/>
        </p:nvSpPr>
        <p:spPr bwMode="auto">
          <a:xfrm flipV="1">
            <a:off x="2390744" y="4768871"/>
            <a:ext cx="381000" cy="1588"/>
          </a:xfrm>
          <a:prstGeom prst="line">
            <a:avLst/>
          </a:prstGeom>
          <a:noFill/>
          <a:ln w="38100">
            <a:solidFill>
              <a:schemeClr val="tx1"/>
            </a:solidFill>
            <a:round/>
            <a:headEnd/>
            <a:tailEnd/>
          </a:ln>
          <a:effectLst/>
        </p:spPr>
        <p:txBody>
          <a:bodyPr wrap="none" anchor="ctr"/>
          <a:lstStyle/>
          <a:p>
            <a:endParaRPr lang="zh-CN" altLang="en-US"/>
          </a:p>
        </p:txBody>
      </p:sp>
      <p:sp>
        <p:nvSpPr>
          <p:cNvPr id="13" name="Line 118"/>
          <p:cNvSpPr>
            <a:spLocks noChangeShapeType="1"/>
          </p:cNvSpPr>
          <p:nvPr/>
        </p:nvSpPr>
        <p:spPr bwMode="auto">
          <a:xfrm flipV="1">
            <a:off x="2390744" y="5684859"/>
            <a:ext cx="381000" cy="0"/>
          </a:xfrm>
          <a:prstGeom prst="line">
            <a:avLst/>
          </a:prstGeom>
          <a:noFill/>
          <a:ln w="38100">
            <a:solidFill>
              <a:schemeClr val="tx1"/>
            </a:solidFill>
            <a:round/>
            <a:headEnd/>
            <a:tailEnd/>
          </a:ln>
          <a:effectLst/>
        </p:spPr>
        <p:txBody>
          <a:bodyPr wrap="none" anchor="ctr"/>
          <a:lstStyle/>
          <a:p>
            <a:endParaRPr lang="zh-CN" altLang="en-US"/>
          </a:p>
        </p:txBody>
      </p:sp>
      <p:sp>
        <p:nvSpPr>
          <p:cNvPr id="15" name="Line 119"/>
          <p:cNvSpPr>
            <a:spLocks noChangeShapeType="1"/>
          </p:cNvSpPr>
          <p:nvPr/>
        </p:nvSpPr>
        <p:spPr bwMode="auto">
          <a:xfrm>
            <a:off x="4135407" y="1951059"/>
            <a:ext cx="160337" cy="0"/>
          </a:xfrm>
          <a:prstGeom prst="line">
            <a:avLst/>
          </a:prstGeom>
          <a:noFill/>
          <a:ln w="38100">
            <a:solidFill>
              <a:schemeClr val="tx1"/>
            </a:solidFill>
            <a:round/>
            <a:headEnd/>
            <a:tailEnd/>
          </a:ln>
          <a:effectLst/>
        </p:spPr>
        <p:txBody>
          <a:bodyPr wrap="none" anchor="ctr"/>
          <a:lstStyle/>
          <a:p>
            <a:endParaRPr lang="zh-CN" altLang="en-US"/>
          </a:p>
        </p:txBody>
      </p:sp>
      <p:sp>
        <p:nvSpPr>
          <p:cNvPr id="17" name="Line 120"/>
          <p:cNvSpPr>
            <a:spLocks noChangeShapeType="1"/>
          </p:cNvSpPr>
          <p:nvPr/>
        </p:nvSpPr>
        <p:spPr bwMode="auto">
          <a:xfrm flipV="1">
            <a:off x="4143344" y="5734071"/>
            <a:ext cx="152400" cy="0"/>
          </a:xfrm>
          <a:prstGeom prst="line">
            <a:avLst/>
          </a:prstGeom>
          <a:noFill/>
          <a:ln w="38100">
            <a:solidFill>
              <a:schemeClr val="tx1"/>
            </a:solidFill>
            <a:round/>
            <a:headEnd/>
            <a:tailEnd/>
          </a:ln>
          <a:effectLst/>
        </p:spPr>
        <p:txBody>
          <a:bodyPr wrap="none" anchor="ctr"/>
          <a:lstStyle/>
          <a:p>
            <a:endParaRPr lang="zh-CN" altLang="en-US"/>
          </a:p>
        </p:txBody>
      </p:sp>
      <p:sp>
        <p:nvSpPr>
          <p:cNvPr id="18" name="Line 121"/>
          <p:cNvSpPr>
            <a:spLocks noChangeShapeType="1"/>
          </p:cNvSpPr>
          <p:nvPr/>
        </p:nvSpPr>
        <p:spPr bwMode="auto">
          <a:xfrm>
            <a:off x="4143344" y="4770459"/>
            <a:ext cx="152400" cy="0"/>
          </a:xfrm>
          <a:prstGeom prst="line">
            <a:avLst/>
          </a:prstGeom>
          <a:noFill/>
          <a:ln w="38100">
            <a:solidFill>
              <a:schemeClr val="tx1"/>
            </a:solidFill>
            <a:round/>
            <a:headEnd/>
            <a:tailEnd/>
          </a:ln>
          <a:effectLst/>
        </p:spPr>
        <p:txBody>
          <a:bodyPr wrap="none" anchor="ctr"/>
          <a:lstStyle/>
          <a:p>
            <a:endParaRPr lang="zh-CN" altLang="en-US"/>
          </a:p>
        </p:txBody>
      </p:sp>
      <p:sp>
        <p:nvSpPr>
          <p:cNvPr id="19" name="Line 122"/>
          <p:cNvSpPr>
            <a:spLocks noChangeShapeType="1"/>
          </p:cNvSpPr>
          <p:nvPr/>
        </p:nvSpPr>
        <p:spPr bwMode="auto">
          <a:xfrm>
            <a:off x="4067144" y="3779859"/>
            <a:ext cx="228600" cy="0"/>
          </a:xfrm>
          <a:prstGeom prst="line">
            <a:avLst/>
          </a:prstGeom>
          <a:noFill/>
          <a:ln w="38100">
            <a:solidFill>
              <a:schemeClr val="tx1"/>
            </a:solidFill>
            <a:round/>
            <a:headEnd/>
            <a:tailEnd/>
          </a:ln>
          <a:effectLst/>
        </p:spPr>
        <p:txBody>
          <a:bodyPr wrap="none" anchor="ctr"/>
          <a:lstStyle/>
          <a:p>
            <a:endParaRPr lang="zh-CN" altLang="en-US"/>
          </a:p>
        </p:txBody>
      </p:sp>
      <p:sp>
        <p:nvSpPr>
          <p:cNvPr id="20" name="Line 123"/>
          <p:cNvSpPr>
            <a:spLocks noChangeShapeType="1"/>
          </p:cNvSpPr>
          <p:nvPr/>
        </p:nvSpPr>
        <p:spPr bwMode="auto">
          <a:xfrm flipV="1">
            <a:off x="4135407" y="2941659"/>
            <a:ext cx="160337" cy="0"/>
          </a:xfrm>
          <a:prstGeom prst="line">
            <a:avLst/>
          </a:prstGeom>
          <a:noFill/>
          <a:ln w="38100">
            <a:solidFill>
              <a:schemeClr val="tx1"/>
            </a:solidFill>
            <a:round/>
            <a:headEnd/>
            <a:tailEnd/>
          </a:ln>
          <a:effectLst/>
        </p:spPr>
        <p:txBody>
          <a:bodyPr wrap="none" anchor="ctr"/>
          <a:lstStyle/>
          <a:p>
            <a:endParaRPr lang="zh-CN" altLang="en-US"/>
          </a:p>
        </p:txBody>
      </p:sp>
      <p:sp>
        <p:nvSpPr>
          <p:cNvPr id="21" name="Line 124"/>
          <p:cNvSpPr>
            <a:spLocks noChangeShapeType="1"/>
          </p:cNvSpPr>
          <p:nvPr/>
        </p:nvSpPr>
        <p:spPr bwMode="auto">
          <a:xfrm>
            <a:off x="4295744" y="1543071"/>
            <a:ext cx="0" cy="865188"/>
          </a:xfrm>
          <a:prstGeom prst="line">
            <a:avLst/>
          </a:prstGeom>
          <a:noFill/>
          <a:ln w="38100">
            <a:solidFill>
              <a:schemeClr val="tx1"/>
            </a:solidFill>
            <a:round/>
            <a:headEnd/>
            <a:tailEnd/>
          </a:ln>
          <a:effectLst/>
        </p:spPr>
        <p:txBody>
          <a:bodyPr wrap="none" anchor="ctr"/>
          <a:lstStyle/>
          <a:p>
            <a:endParaRPr lang="zh-CN" altLang="en-US"/>
          </a:p>
        </p:txBody>
      </p:sp>
      <p:sp>
        <p:nvSpPr>
          <p:cNvPr id="22" name="Line 125"/>
          <p:cNvSpPr>
            <a:spLocks noChangeShapeType="1"/>
          </p:cNvSpPr>
          <p:nvPr/>
        </p:nvSpPr>
        <p:spPr bwMode="auto">
          <a:xfrm>
            <a:off x="4321144" y="2408259"/>
            <a:ext cx="279400" cy="1587"/>
          </a:xfrm>
          <a:prstGeom prst="line">
            <a:avLst/>
          </a:prstGeom>
          <a:noFill/>
          <a:ln w="38100">
            <a:solidFill>
              <a:schemeClr val="tx1"/>
            </a:solidFill>
            <a:round/>
            <a:headEnd/>
            <a:tailEnd/>
          </a:ln>
          <a:effectLst/>
        </p:spPr>
        <p:txBody>
          <a:bodyPr wrap="none" anchor="ctr"/>
          <a:lstStyle/>
          <a:p>
            <a:endParaRPr lang="zh-CN" altLang="en-US"/>
          </a:p>
        </p:txBody>
      </p:sp>
      <p:sp>
        <p:nvSpPr>
          <p:cNvPr id="23" name="Line 126"/>
          <p:cNvSpPr>
            <a:spLocks noChangeShapeType="1"/>
          </p:cNvSpPr>
          <p:nvPr/>
        </p:nvSpPr>
        <p:spPr bwMode="auto">
          <a:xfrm>
            <a:off x="4321144" y="1543071"/>
            <a:ext cx="279400" cy="1588"/>
          </a:xfrm>
          <a:prstGeom prst="line">
            <a:avLst/>
          </a:prstGeom>
          <a:noFill/>
          <a:ln w="38100">
            <a:solidFill>
              <a:schemeClr val="tx1"/>
            </a:solidFill>
            <a:round/>
            <a:headEnd/>
            <a:tailEnd/>
          </a:ln>
          <a:effectLst/>
        </p:spPr>
        <p:txBody>
          <a:bodyPr wrap="none" anchor="ctr"/>
          <a:lstStyle/>
          <a:p>
            <a:endParaRPr lang="zh-CN" altLang="en-US"/>
          </a:p>
        </p:txBody>
      </p:sp>
      <p:sp>
        <p:nvSpPr>
          <p:cNvPr id="24" name="Line 127"/>
          <p:cNvSpPr>
            <a:spLocks noChangeShapeType="1"/>
          </p:cNvSpPr>
          <p:nvPr/>
        </p:nvSpPr>
        <p:spPr bwMode="auto">
          <a:xfrm>
            <a:off x="4321144" y="1795484"/>
            <a:ext cx="279400" cy="1587"/>
          </a:xfrm>
          <a:prstGeom prst="line">
            <a:avLst/>
          </a:prstGeom>
          <a:noFill/>
          <a:ln w="38100">
            <a:solidFill>
              <a:schemeClr val="tx1"/>
            </a:solidFill>
            <a:round/>
            <a:headEnd/>
            <a:tailEnd/>
          </a:ln>
          <a:effectLst/>
        </p:spPr>
        <p:txBody>
          <a:bodyPr wrap="none" anchor="ctr"/>
          <a:lstStyle/>
          <a:p>
            <a:endParaRPr lang="zh-CN" altLang="en-US"/>
          </a:p>
        </p:txBody>
      </p:sp>
      <p:sp>
        <p:nvSpPr>
          <p:cNvPr id="25" name="Line 128"/>
          <p:cNvSpPr>
            <a:spLocks noChangeShapeType="1"/>
          </p:cNvSpPr>
          <p:nvPr/>
        </p:nvSpPr>
        <p:spPr bwMode="auto">
          <a:xfrm>
            <a:off x="4321144" y="2100284"/>
            <a:ext cx="279400" cy="1587"/>
          </a:xfrm>
          <a:prstGeom prst="line">
            <a:avLst/>
          </a:prstGeom>
          <a:noFill/>
          <a:ln w="38100">
            <a:solidFill>
              <a:schemeClr val="tx1"/>
            </a:solidFill>
            <a:round/>
            <a:headEnd/>
            <a:tailEnd/>
          </a:ln>
          <a:effectLst/>
        </p:spPr>
        <p:txBody>
          <a:bodyPr wrap="none" anchor="ctr"/>
          <a:lstStyle/>
          <a:p>
            <a:endParaRPr lang="zh-CN" altLang="en-US"/>
          </a:p>
        </p:txBody>
      </p:sp>
      <p:sp>
        <p:nvSpPr>
          <p:cNvPr id="26" name="Line 129"/>
          <p:cNvSpPr>
            <a:spLocks noChangeShapeType="1"/>
          </p:cNvSpPr>
          <p:nvPr/>
        </p:nvSpPr>
        <p:spPr bwMode="auto">
          <a:xfrm>
            <a:off x="4321144" y="2797196"/>
            <a:ext cx="1588" cy="271463"/>
          </a:xfrm>
          <a:prstGeom prst="line">
            <a:avLst/>
          </a:prstGeom>
          <a:noFill/>
          <a:ln w="38100">
            <a:solidFill>
              <a:schemeClr val="tx1"/>
            </a:solidFill>
            <a:round/>
            <a:headEnd/>
            <a:tailEnd/>
          </a:ln>
          <a:effectLst/>
        </p:spPr>
        <p:txBody>
          <a:bodyPr wrap="none" anchor="ctr"/>
          <a:lstStyle/>
          <a:p>
            <a:endParaRPr lang="zh-CN" altLang="en-US"/>
          </a:p>
        </p:txBody>
      </p:sp>
      <p:sp>
        <p:nvSpPr>
          <p:cNvPr id="27" name="Line 130"/>
          <p:cNvSpPr>
            <a:spLocks noChangeShapeType="1"/>
          </p:cNvSpPr>
          <p:nvPr/>
        </p:nvSpPr>
        <p:spPr bwMode="auto">
          <a:xfrm>
            <a:off x="4321144" y="2687659"/>
            <a:ext cx="1588" cy="1587"/>
          </a:xfrm>
          <a:prstGeom prst="line">
            <a:avLst/>
          </a:prstGeom>
          <a:noFill/>
          <a:ln w="9525">
            <a:solidFill>
              <a:schemeClr val="tx1"/>
            </a:solidFill>
            <a:round/>
            <a:headEnd/>
            <a:tailEnd/>
          </a:ln>
          <a:effectLst/>
        </p:spPr>
        <p:txBody>
          <a:bodyPr wrap="none" anchor="ctr"/>
          <a:lstStyle/>
          <a:p>
            <a:endParaRPr lang="zh-CN" altLang="en-US"/>
          </a:p>
        </p:txBody>
      </p:sp>
      <p:sp>
        <p:nvSpPr>
          <p:cNvPr id="28" name="Line 131"/>
          <p:cNvSpPr>
            <a:spLocks noChangeShapeType="1"/>
          </p:cNvSpPr>
          <p:nvPr/>
        </p:nvSpPr>
        <p:spPr bwMode="auto">
          <a:xfrm>
            <a:off x="4346544" y="5149871"/>
            <a:ext cx="254000" cy="1588"/>
          </a:xfrm>
          <a:prstGeom prst="line">
            <a:avLst/>
          </a:prstGeom>
          <a:noFill/>
          <a:ln w="38100">
            <a:solidFill>
              <a:schemeClr val="tx1"/>
            </a:solidFill>
            <a:round/>
            <a:headEnd/>
            <a:tailEnd/>
          </a:ln>
          <a:effectLst/>
        </p:spPr>
        <p:txBody>
          <a:bodyPr wrap="none" anchor="ctr"/>
          <a:lstStyle/>
          <a:p>
            <a:endParaRPr lang="zh-CN" altLang="en-US"/>
          </a:p>
        </p:txBody>
      </p:sp>
      <p:sp>
        <p:nvSpPr>
          <p:cNvPr id="29" name="Line 132"/>
          <p:cNvSpPr>
            <a:spLocks noChangeShapeType="1"/>
          </p:cNvSpPr>
          <p:nvPr/>
        </p:nvSpPr>
        <p:spPr bwMode="auto">
          <a:xfrm>
            <a:off x="4346544" y="4591071"/>
            <a:ext cx="254000" cy="0"/>
          </a:xfrm>
          <a:prstGeom prst="line">
            <a:avLst/>
          </a:prstGeom>
          <a:noFill/>
          <a:ln w="38100">
            <a:solidFill>
              <a:schemeClr val="tx1"/>
            </a:solidFill>
            <a:round/>
            <a:headEnd/>
            <a:tailEnd/>
          </a:ln>
          <a:effectLst/>
        </p:spPr>
        <p:txBody>
          <a:bodyPr wrap="none" anchor="ctr"/>
          <a:lstStyle/>
          <a:p>
            <a:endParaRPr lang="zh-CN" altLang="en-US"/>
          </a:p>
        </p:txBody>
      </p:sp>
      <p:sp>
        <p:nvSpPr>
          <p:cNvPr id="30" name="Line 133"/>
          <p:cNvSpPr>
            <a:spLocks noChangeShapeType="1"/>
          </p:cNvSpPr>
          <p:nvPr/>
        </p:nvSpPr>
        <p:spPr bwMode="auto">
          <a:xfrm>
            <a:off x="4321144" y="3068659"/>
            <a:ext cx="279400" cy="1587"/>
          </a:xfrm>
          <a:prstGeom prst="line">
            <a:avLst/>
          </a:prstGeom>
          <a:noFill/>
          <a:ln w="38100">
            <a:solidFill>
              <a:schemeClr val="tx1"/>
            </a:solidFill>
            <a:round/>
            <a:headEnd/>
            <a:tailEnd/>
          </a:ln>
          <a:effectLst/>
        </p:spPr>
        <p:txBody>
          <a:bodyPr wrap="none" anchor="ctr"/>
          <a:lstStyle/>
          <a:p>
            <a:endParaRPr lang="zh-CN" altLang="en-US"/>
          </a:p>
        </p:txBody>
      </p:sp>
      <p:sp>
        <p:nvSpPr>
          <p:cNvPr id="31" name="Line 134"/>
          <p:cNvSpPr>
            <a:spLocks noChangeShapeType="1"/>
          </p:cNvSpPr>
          <p:nvPr/>
        </p:nvSpPr>
        <p:spPr bwMode="auto">
          <a:xfrm>
            <a:off x="4321144" y="2763859"/>
            <a:ext cx="279400" cy="1587"/>
          </a:xfrm>
          <a:prstGeom prst="line">
            <a:avLst/>
          </a:prstGeom>
          <a:noFill/>
          <a:ln w="38100">
            <a:solidFill>
              <a:schemeClr val="tx1"/>
            </a:solidFill>
            <a:round/>
            <a:headEnd/>
            <a:tailEnd/>
          </a:ln>
          <a:effectLst/>
        </p:spPr>
        <p:txBody>
          <a:bodyPr wrap="none" anchor="ctr"/>
          <a:lstStyle/>
          <a:p>
            <a:endParaRPr lang="zh-CN" altLang="en-US"/>
          </a:p>
        </p:txBody>
      </p:sp>
      <p:sp>
        <p:nvSpPr>
          <p:cNvPr id="32" name="Line 135"/>
          <p:cNvSpPr>
            <a:spLocks noChangeShapeType="1"/>
          </p:cNvSpPr>
          <p:nvPr/>
        </p:nvSpPr>
        <p:spPr bwMode="auto">
          <a:xfrm>
            <a:off x="4321144" y="3475059"/>
            <a:ext cx="1588" cy="812800"/>
          </a:xfrm>
          <a:prstGeom prst="line">
            <a:avLst/>
          </a:prstGeom>
          <a:noFill/>
          <a:ln w="38100">
            <a:solidFill>
              <a:schemeClr val="tx1"/>
            </a:solidFill>
            <a:round/>
            <a:headEnd/>
            <a:tailEnd/>
          </a:ln>
          <a:effectLst/>
        </p:spPr>
        <p:txBody>
          <a:bodyPr wrap="none" anchor="ctr"/>
          <a:lstStyle/>
          <a:p>
            <a:endParaRPr lang="zh-CN" altLang="en-US"/>
          </a:p>
        </p:txBody>
      </p:sp>
      <p:sp>
        <p:nvSpPr>
          <p:cNvPr id="33" name="Line 136"/>
          <p:cNvSpPr>
            <a:spLocks noChangeShapeType="1"/>
          </p:cNvSpPr>
          <p:nvPr/>
        </p:nvSpPr>
        <p:spPr bwMode="auto">
          <a:xfrm>
            <a:off x="4321144" y="3983059"/>
            <a:ext cx="279400" cy="1587"/>
          </a:xfrm>
          <a:prstGeom prst="line">
            <a:avLst/>
          </a:prstGeom>
          <a:noFill/>
          <a:ln w="38100">
            <a:solidFill>
              <a:schemeClr val="tx1"/>
            </a:solidFill>
            <a:round/>
            <a:headEnd/>
            <a:tailEnd/>
          </a:ln>
          <a:effectLst/>
        </p:spPr>
        <p:txBody>
          <a:bodyPr wrap="none" anchor="ctr"/>
          <a:lstStyle/>
          <a:p>
            <a:endParaRPr lang="zh-CN" altLang="en-US"/>
          </a:p>
        </p:txBody>
      </p:sp>
      <p:sp>
        <p:nvSpPr>
          <p:cNvPr id="34" name="Line 137"/>
          <p:cNvSpPr>
            <a:spLocks noChangeShapeType="1"/>
          </p:cNvSpPr>
          <p:nvPr/>
        </p:nvSpPr>
        <p:spPr bwMode="auto">
          <a:xfrm>
            <a:off x="4321144" y="3448071"/>
            <a:ext cx="279400" cy="1588"/>
          </a:xfrm>
          <a:prstGeom prst="line">
            <a:avLst/>
          </a:prstGeom>
          <a:noFill/>
          <a:ln w="38100">
            <a:solidFill>
              <a:schemeClr val="tx1"/>
            </a:solidFill>
            <a:round/>
            <a:headEnd/>
            <a:tailEnd/>
          </a:ln>
          <a:effectLst/>
        </p:spPr>
        <p:txBody>
          <a:bodyPr wrap="none" anchor="ctr"/>
          <a:lstStyle/>
          <a:p>
            <a:endParaRPr lang="zh-CN" altLang="en-US"/>
          </a:p>
        </p:txBody>
      </p:sp>
      <p:sp>
        <p:nvSpPr>
          <p:cNvPr id="35" name="Line 138"/>
          <p:cNvSpPr>
            <a:spLocks noChangeShapeType="1"/>
          </p:cNvSpPr>
          <p:nvPr/>
        </p:nvSpPr>
        <p:spPr bwMode="auto">
          <a:xfrm>
            <a:off x="4321144" y="3702071"/>
            <a:ext cx="279400" cy="1588"/>
          </a:xfrm>
          <a:prstGeom prst="line">
            <a:avLst/>
          </a:prstGeom>
          <a:noFill/>
          <a:ln w="38100">
            <a:solidFill>
              <a:schemeClr val="tx1"/>
            </a:solidFill>
            <a:round/>
            <a:headEnd/>
            <a:tailEnd/>
          </a:ln>
          <a:effectLst/>
        </p:spPr>
        <p:txBody>
          <a:bodyPr wrap="none" anchor="ctr"/>
          <a:lstStyle/>
          <a:p>
            <a:endParaRPr lang="zh-CN" altLang="en-US"/>
          </a:p>
        </p:txBody>
      </p:sp>
      <p:sp>
        <p:nvSpPr>
          <p:cNvPr id="36" name="Line 139"/>
          <p:cNvSpPr>
            <a:spLocks noChangeShapeType="1"/>
          </p:cNvSpPr>
          <p:nvPr/>
        </p:nvSpPr>
        <p:spPr bwMode="auto">
          <a:xfrm>
            <a:off x="4321144" y="4287859"/>
            <a:ext cx="279400" cy="1587"/>
          </a:xfrm>
          <a:prstGeom prst="line">
            <a:avLst/>
          </a:prstGeom>
          <a:noFill/>
          <a:ln w="38100">
            <a:solidFill>
              <a:schemeClr val="tx1"/>
            </a:solidFill>
            <a:round/>
            <a:headEnd/>
            <a:tailEnd/>
          </a:ln>
          <a:effectLst/>
        </p:spPr>
        <p:txBody>
          <a:bodyPr wrap="none" anchor="ctr"/>
          <a:lstStyle/>
          <a:p>
            <a:endParaRPr lang="zh-CN" altLang="en-US"/>
          </a:p>
        </p:txBody>
      </p:sp>
      <p:sp>
        <p:nvSpPr>
          <p:cNvPr id="37" name="Line 140"/>
          <p:cNvSpPr>
            <a:spLocks noChangeShapeType="1"/>
          </p:cNvSpPr>
          <p:nvPr/>
        </p:nvSpPr>
        <p:spPr bwMode="auto">
          <a:xfrm>
            <a:off x="4321144" y="4618059"/>
            <a:ext cx="0" cy="533400"/>
          </a:xfrm>
          <a:prstGeom prst="line">
            <a:avLst/>
          </a:prstGeom>
          <a:noFill/>
          <a:ln w="38100">
            <a:solidFill>
              <a:schemeClr val="tx1"/>
            </a:solidFill>
            <a:round/>
            <a:headEnd/>
            <a:tailEnd/>
          </a:ln>
          <a:effectLst/>
        </p:spPr>
        <p:txBody>
          <a:bodyPr wrap="none" anchor="ctr"/>
          <a:lstStyle/>
          <a:p>
            <a:endParaRPr lang="zh-CN" altLang="en-US"/>
          </a:p>
        </p:txBody>
      </p:sp>
      <p:sp>
        <p:nvSpPr>
          <p:cNvPr id="38" name="Line 141"/>
          <p:cNvSpPr>
            <a:spLocks noChangeShapeType="1"/>
          </p:cNvSpPr>
          <p:nvPr/>
        </p:nvSpPr>
        <p:spPr bwMode="auto">
          <a:xfrm>
            <a:off x="4321144" y="5481659"/>
            <a:ext cx="1588" cy="812800"/>
          </a:xfrm>
          <a:prstGeom prst="line">
            <a:avLst/>
          </a:prstGeom>
          <a:noFill/>
          <a:ln w="38100">
            <a:solidFill>
              <a:schemeClr val="tx1"/>
            </a:solidFill>
            <a:round/>
            <a:headEnd/>
            <a:tailEnd/>
          </a:ln>
          <a:effectLst/>
        </p:spPr>
        <p:txBody>
          <a:bodyPr wrap="none" anchor="ctr"/>
          <a:lstStyle/>
          <a:p>
            <a:endParaRPr lang="zh-CN" altLang="en-US"/>
          </a:p>
        </p:txBody>
      </p:sp>
      <p:sp>
        <p:nvSpPr>
          <p:cNvPr id="39" name="Line 142"/>
          <p:cNvSpPr>
            <a:spLocks noChangeShapeType="1"/>
          </p:cNvSpPr>
          <p:nvPr/>
        </p:nvSpPr>
        <p:spPr bwMode="auto">
          <a:xfrm>
            <a:off x="4321144" y="5989659"/>
            <a:ext cx="279400" cy="1587"/>
          </a:xfrm>
          <a:prstGeom prst="line">
            <a:avLst/>
          </a:prstGeom>
          <a:noFill/>
          <a:ln w="38100">
            <a:solidFill>
              <a:schemeClr val="tx1"/>
            </a:solidFill>
            <a:round/>
            <a:headEnd/>
            <a:tailEnd/>
          </a:ln>
          <a:effectLst/>
        </p:spPr>
        <p:txBody>
          <a:bodyPr wrap="none" anchor="ctr"/>
          <a:lstStyle/>
          <a:p>
            <a:endParaRPr lang="zh-CN" altLang="en-US"/>
          </a:p>
        </p:txBody>
      </p:sp>
      <p:sp>
        <p:nvSpPr>
          <p:cNvPr id="40" name="Line 143"/>
          <p:cNvSpPr>
            <a:spLocks noChangeShapeType="1"/>
          </p:cNvSpPr>
          <p:nvPr/>
        </p:nvSpPr>
        <p:spPr bwMode="auto">
          <a:xfrm flipV="1">
            <a:off x="4321144" y="6292871"/>
            <a:ext cx="279400" cy="1588"/>
          </a:xfrm>
          <a:prstGeom prst="line">
            <a:avLst/>
          </a:prstGeom>
          <a:noFill/>
          <a:ln w="38100">
            <a:solidFill>
              <a:schemeClr val="tx1"/>
            </a:solidFill>
            <a:round/>
            <a:headEnd/>
            <a:tailEnd/>
          </a:ln>
          <a:effectLst/>
        </p:spPr>
        <p:txBody>
          <a:bodyPr wrap="none" anchor="ctr"/>
          <a:lstStyle/>
          <a:p>
            <a:endParaRPr lang="zh-CN" altLang="en-US"/>
          </a:p>
        </p:txBody>
      </p:sp>
      <p:sp>
        <p:nvSpPr>
          <p:cNvPr id="41" name="Line 144"/>
          <p:cNvSpPr>
            <a:spLocks noChangeShapeType="1"/>
          </p:cNvSpPr>
          <p:nvPr/>
        </p:nvSpPr>
        <p:spPr bwMode="auto">
          <a:xfrm>
            <a:off x="4321144" y="5684859"/>
            <a:ext cx="279400" cy="1587"/>
          </a:xfrm>
          <a:prstGeom prst="line">
            <a:avLst/>
          </a:prstGeom>
          <a:noFill/>
          <a:ln w="38100">
            <a:solidFill>
              <a:schemeClr val="tx1"/>
            </a:solidFill>
            <a:round/>
            <a:headEnd/>
            <a:tailEnd/>
          </a:ln>
          <a:effectLst/>
        </p:spPr>
        <p:txBody>
          <a:bodyPr wrap="none" anchor="ctr"/>
          <a:lstStyle/>
          <a:p>
            <a:endParaRPr lang="zh-CN" altLang="en-US"/>
          </a:p>
        </p:txBody>
      </p:sp>
      <p:sp>
        <p:nvSpPr>
          <p:cNvPr id="42" name="Line 145"/>
          <p:cNvSpPr>
            <a:spLocks noChangeShapeType="1"/>
          </p:cNvSpPr>
          <p:nvPr/>
        </p:nvSpPr>
        <p:spPr bwMode="auto">
          <a:xfrm>
            <a:off x="4321144" y="5454671"/>
            <a:ext cx="279400" cy="1588"/>
          </a:xfrm>
          <a:prstGeom prst="line">
            <a:avLst/>
          </a:prstGeom>
          <a:noFill/>
          <a:ln w="38100">
            <a:solidFill>
              <a:schemeClr val="tx1"/>
            </a:solidFill>
            <a:round/>
            <a:headEnd/>
            <a:tailEnd/>
          </a:ln>
          <a:effectLst/>
        </p:spPr>
        <p:txBody>
          <a:bodyPr wrap="none" anchor="ctr"/>
          <a:lstStyle/>
          <a:p>
            <a:endParaRPr lang="zh-CN" altLang="en-US"/>
          </a:p>
        </p:txBody>
      </p:sp>
      <p:sp>
        <p:nvSpPr>
          <p:cNvPr id="43" name="Text Box 146"/>
          <p:cNvSpPr txBox="1">
            <a:spLocks noChangeArrowheads="1"/>
          </p:cNvSpPr>
          <p:nvPr/>
        </p:nvSpPr>
        <p:spPr bwMode="auto">
          <a:xfrm>
            <a:off x="600044" y="3613171"/>
            <a:ext cx="1524000" cy="336550"/>
          </a:xfrm>
          <a:prstGeom prst="rect">
            <a:avLst/>
          </a:prstGeom>
          <a:noFill/>
          <a:ln w="9525">
            <a:noFill/>
            <a:miter lim="800000"/>
            <a:headEnd/>
            <a:tailEnd/>
          </a:ln>
          <a:effectLst/>
        </p:spPr>
        <p:txBody>
          <a:bodyPr>
            <a:spAutoFit/>
          </a:bodyPr>
          <a:lstStyle/>
          <a:p>
            <a:pPr>
              <a:spcBef>
                <a:spcPct val="50000"/>
              </a:spcBef>
            </a:pPr>
            <a:r>
              <a:rPr kumimoji="1" lang="zh-CN" altLang="en-US" sz="1600" b="1">
                <a:latin typeface="Times New Roman" pitchFamily="18" charset="0"/>
              </a:rPr>
              <a:t>竞争优势种类</a:t>
            </a:r>
          </a:p>
        </p:txBody>
      </p:sp>
      <p:sp>
        <p:nvSpPr>
          <p:cNvPr id="44" name="Rectangle 147"/>
          <p:cNvSpPr>
            <a:spLocks noChangeArrowheads="1"/>
          </p:cNvSpPr>
          <p:nvPr/>
        </p:nvSpPr>
        <p:spPr bwMode="auto">
          <a:xfrm>
            <a:off x="2619344" y="1722459"/>
            <a:ext cx="1508125" cy="568325"/>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5" name="Text Box 148"/>
          <p:cNvSpPr txBox="1">
            <a:spLocks noChangeArrowheads="1"/>
          </p:cNvSpPr>
          <p:nvPr/>
        </p:nvSpPr>
        <p:spPr bwMode="auto">
          <a:xfrm>
            <a:off x="2695544" y="1858984"/>
            <a:ext cx="1371600" cy="336550"/>
          </a:xfrm>
          <a:prstGeom prst="rect">
            <a:avLst/>
          </a:prstGeom>
          <a:noFill/>
          <a:ln w="9525">
            <a:noFill/>
            <a:miter lim="800000"/>
            <a:headEnd/>
            <a:tailEnd/>
          </a:ln>
          <a:effectLst/>
        </p:spPr>
        <p:txBody>
          <a:bodyPr>
            <a:spAutoFit/>
          </a:bodyPr>
          <a:lstStyle/>
          <a:p>
            <a:pPr>
              <a:spcBef>
                <a:spcPct val="50000"/>
              </a:spcBef>
            </a:pPr>
            <a:r>
              <a:rPr kumimoji="1" lang="zh-CN" altLang="en-US" sz="1600" b="1">
                <a:latin typeface="Times New Roman" pitchFamily="18" charset="0"/>
              </a:rPr>
              <a:t>结构性优势</a:t>
            </a:r>
          </a:p>
        </p:txBody>
      </p:sp>
      <p:sp>
        <p:nvSpPr>
          <p:cNvPr id="46" name="Rectangle 149"/>
          <p:cNvSpPr>
            <a:spLocks noChangeArrowheads="1"/>
          </p:cNvSpPr>
          <p:nvPr/>
        </p:nvSpPr>
        <p:spPr bwMode="auto">
          <a:xfrm>
            <a:off x="2619344" y="2636859"/>
            <a:ext cx="1508125" cy="568325"/>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7" name="Text Box 150"/>
          <p:cNvSpPr txBox="1">
            <a:spLocks noChangeArrowheads="1"/>
          </p:cNvSpPr>
          <p:nvPr/>
        </p:nvSpPr>
        <p:spPr bwMode="auto">
          <a:xfrm>
            <a:off x="2695544" y="2773384"/>
            <a:ext cx="1371600" cy="336550"/>
          </a:xfrm>
          <a:prstGeom prst="rect">
            <a:avLst/>
          </a:prstGeom>
          <a:noFill/>
          <a:ln w="9525">
            <a:noFill/>
            <a:miter lim="800000"/>
            <a:headEnd/>
            <a:tailEnd/>
          </a:ln>
          <a:effectLst/>
        </p:spPr>
        <p:txBody>
          <a:bodyPr>
            <a:spAutoFit/>
          </a:bodyPr>
          <a:lstStyle/>
          <a:p>
            <a:pPr>
              <a:spcBef>
                <a:spcPct val="50000"/>
              </a:spcBef>
            </a:pPr>
            <a:r>
              <a:rPr kumimoji="1" lang="zh-CN" altLang="en-US" sz="1600" b="1">
                <a:latin typeface="Times New Roman" pitchFamily="18" charset="0"/>
              </a:rPr>
              <a:t>良好声誉</a:t>
            </a:r>
          </a:p>
        </p:txBody>
      </p:sp>
      <p:sp>
        <p:nvSpPr>
          <p:cNvPr id="48" name="Rectangle 151"/>
          <p:cNvSpPr>
            <a:spLocks noChangeArrowheads="1"/>
          </p:cNvSpPr>
          <p:nvPr/>
        </p:nvSpPr>
        <p:spPr bwMode="auto">
          <a:xfrm>
            <a:off x="2619344" y="3490934"/>
            <a:ext cx="1508125" cy="568325"/>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9" name="Text Box 152"/>
          <p:cNvSpPr txBox="1">
            <a:spLocks noChangeArrowheads="1"/>
          </p:cNvSpPr>
          <p:nvPr/>
        </p:nvSpPr>
        <p:spPr bwMode="auto">
          <a:xfrm>
            <a:off x="2695544" y="3606821"/>
            <a:ext cx="1524000" cy="336550"/>
          </a:xfrm>
          <a:prstGeom prst="rect">
            <a:avLst/>
          </a:prstGeom>
          <a:noFill/>
          <a:ln w="9525">
            <a:noFill/>
            <a:miter lim="800000"/>
            <a:headEnd/>
            <a:tailEnd/>
          </a:ln>
          <a:effectLst/>
        </p:spPr>
        <p:txBody>
          <a:bodyPr>
            <a:spAutoFit/>
          </a:bodyPr>
          <a:lstStyle/>
          <a:p>
            <a:pPr>
              <a:spcBef>
                <a:spcPct val="50000"/>
              </a:spcBef>
            </a:pPr>
            <a:r>
              <a:rPr kumimoji="1" lang="zh-CN" altLang="en-US" sz="1600" b="1">
                <a:latin typeface="Times New Roman" pitchFamily="18" charset="0"/>
              </a:rPr>
              <a:t>业务系统优势</a:t>
            </a:r>
          </a:p>
        </p:txBody>
      </p:sp>
      <p:sp>
        <p:nvSpPr>
          <p:cNvPr id="50" name="Rectangle 153"/>
          <p:cNvSpPr>
            <a:spLocks noChangeArrowheads="1"/>
          </p:cNvSpPr>
          <p:nvPr/>
        </p:nvSpPr>
        <p:spPr bwMode="auto">
          <a:xfrm>
            <a:off x="2619344" y="4465659"/>
            <a:ext cx="1508125" cy="568325"/>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1" name="Text Box 154"/>
          <p:cNvSpPr txBox="1">
            <a:spLocks noChangeArrowheads="1"/>
          </p:cNvSpPr>
          <p:nvPr/>
        </p:nvSpPr>
        <p:spPr bwMode="auto">
          <a:xfrm>
            <a:off x="2695544" y="4602184"/>
            <a:ext cx="1371600" cy="336550"/>
          </a:xfrm>
          <a:prstGeom prst="rect">
            <a:avLst/>
          </a:prstGeom>
          <a:noFill/>
          <a:ln w="9525">
            <a:noFill/>
            <a:miter lim="800000"/>
            <a:headEnd/>
            <a:tailEnd/>
          </a:ln>
          <a:effectLst/>
        </p:spPr>
        <p:txBody>
          <a:bodyPr>
            <a:spAutoFit/>
          </a:bodyPr>
          <a:lstStyle/>
          <a:p>
            <a:pPr>
              <a:spcBef>
                <a:spcPct val="50000"/>
              </a:spcBef>
            </a:pPr>
            <a:r>
              <a:rPr kumimoji="1" lang="zh-CN" altLang="en-US" sz="1600" b="1">
                <a:latin typeface="Times New Roman" pitchFamily="18" charset="0"/>
              </a:rPr>
              <a:t>内在技能</a:t>
            </a:r>
          </a:p>
        </p:txBody>
      </p:sp>
      <p:sp>
        <p:nvSpPr>
          <p:cNvPr id="52" name="Rectangle 155"/>
          <p:cNvSpPr>
            <a:spLocks noChangeArrowheads="1"/>
          </p:cNvSpPr>
          <p:nvPr/>
        </p:nvSpPr>
        <p:spPr bwMode="auto">
          <a:xfrm>
            <a:off x="2619344" y="5434034"/>
            <a:ext cx="1508125" cy="568325"/>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53" name="Text Box 156"/>
          <p:cNvSpPr txBox="1">
            <a:spLocks noChangeArrowheads="1"/>
          </p:cNvSpPr>
          <p:nvPr/>
        </p:nvSpPr>
        <p:spPr bwMode="auto">
          <a:xfrm>
            <a:off x="2695544" y="5448321"/>
            <a:ext cx="1371600" cy="581025"/>
          </a:xfrm>
          <a:prstGeom prst="rect">
            <a:avLst/>
          </a:prstGeom>
          <a:noFill/>
          <a:ln w="9525">
            <a:noFill/>
            <a:miter lim="800000"/>
            <a:headEnd/>
            <a:tailEnd/>
          </a:ln>
          <a:effectLst/>
        </p:spPr>
        <p:txBody>
          <a:bodyPr>
            <a:spAutoFit/>
          </a:bodyPr>
          <a:lstStyle/>
          <a:p>
            <a:pPr>
              <a:lnSpc>
                <a:spcPct val="80000"/>
              </a:lnSpc>
              <a:spcBef>
                <a:spcPct val="40000"/>
              </a:spcBef>
            </a:pPr>
            <a:r>
              <a:rPr kumimoji="1" lang="zh-CN" altLang="en-US" sz="1600" b="1">
                <a:latin typeface="Times New Roman" pitchFamily="18" charset="0"/>
              </a:rPr>
              <a:t>对竞争者的</a:t>
            </a:r>
          </a:p>
          <a:p>
            <a:pPr>
              <a:lnSpc>
                <a:spcPct val="80000"/>
              </a:lnSpc>
              <a:spcBef>
                <a:spcPct val="40000"/>
              </a:spcBef>
            </a:pPr>
            <a:r>
              <a:rPr kumimoji="1" lang="zh-CN" altLang="en-US" sz="1600" b="1">
                <a:latin typeface="Times New Roman" pitchFamily="18" charset="0"/>
              </a:rPr>
              <a:t>行为约束</a:t>
            </a:r>
          </a:p>
        </p:txBody>
      </p:sp>
      <p:sp>
        <p:nvSpPr>
          <p:cNvPr id="54" name="Text Box 158"/>
          <p:cNvSpPr txBox="1">
            <a:spLocks noChangeArrowheads="1"/>
          </p:cNvSpPr>
          <p:nvPr/>
        </p:nvSpPr>
        <p:spPr bwMode="auto">
          <a:xfrm>
            <a:off x="4524344" y="1390671"/>
            <a:ext cx="4876800" cy="5038725"/>
          </a:xfrm>
          <a:prstGeom prst="rect">
            <a:avLst/>
          </a:prstGeom>
          <a:noFill/>
          <a:ln w="9525">
            <a:noFill/>
            <a:miter lim="800000"/>
            <a:headEnd/>
            <a:tailEnd/>
          </a:ln>
          <a:effectLst/>
        </p:spPr>
        <p:txBody>
          <a:bodyPr>
            <a:spAutoFit/>
          </a:bodyPr>
          <a:lstStyle/>
          <a:p>
            <a:pPr algn="l">
              <a:lnSpc>
                <a:spcPct val="80000"/>
              </a:lnSpc>
              <a:spcBef>
                <a:spcPct val="35000"/>
              </a:spcBef>
            </a:pPr>
            <a:r>
              <a:rPr kumimoji="1" lang="zh-CN" altLang="en-US" sz="1600">
                <a:latin typeface="Times New Roman" pitchFamily="18" charset="0"/>
              </a:rPr>
              <a:t>竞争结构</a:t>
            </a:r>
            <a:r>
              <a:rPr kumimoji="1" lang="en-US" altLang="zh-CN" sz="1600">
                <a:latin typeface="Times New Roman" pitchFamily="18" charset="0"/>
              </a:rPr>
              <a:t>(</a:t>
            </a:r>
            <a:r>
              <a:rPr kumimoji="1" lang="zh-CN" altLang="en-US" sz="1600">
                <a:latin typeface="Times New Roman" pitchFamily="18" charset="0"/>
              </a:rPr>
              <a:t>如：市场重点、规模经济）</a:t>
            </a:r>
          </a:p>
          <a:p>
            <a:pPr algn="l">
              <a:lnSpc>
                <a:spcPct val="80000"/>
              </a:lnSpc>
              <a:spcBef>
                <a:spcPct val="35000"/>
              </a:spcBef>
            </a:pPr>
            <a:r>
              <a:rPr kumimoji="1" lang="zh-CN" altLang="en-US" sz="1600">
                <a:latin typeface="Times New Roman" pitchFamily="18" charset="0"/>
              </a:rPr>
              <a:t>顾客结构（如：地理上、转换壁垒）</a:t>
            </a:r>
          </a:p>
          <a:p>
            <a:pPr algn="l">
              <a:lnSpc>
                <a:spcPct val="80000"/>
              </a:lnSpc>
              <a:spcBef>
                <a:spcPct val="35000"/>
              </a:spcBef>
            </a:pPr>
            <a:r>
              <a:rPr kumimoji="1" lang="zh-CN" altLang="en-US" sz="1600">
                <a:latin typeface="Times New Roman" pitchFamily="18" charset="0"/>
              </a:rPr>
              <a:t>资源获得</a:t>
            </a:r>
          </a:p>
          <a:p>
            <a:pPr algn="l">
              <a:lnSpc>
                <a:spcPct val="80000"/>
              </a:lnSpc>
              <a:spcBef>
                <a:spcPct val="35000"/>
              </a:spcBef>
            </a:pPr>
            <a:r>
              <a:rPr kumimoji="1" lang="zh-CN" altLang="en-US" sz="1600">
                <a:latin typeface="Times New Roman" pitchFamily="18" charset="0"/>
              </a:rPr>
              <a:t>政府影响（如：管理、反垄断）</a:t>
            </a:r>
          </a:p>
          <a:p>
            <a:pPr algn="l">
              <a:lnSpc>
                <a:spcPct val="80000"/>
              </a:lnSpc>
              <a:spcBef>
                <a:spcPct val="80000"/>
              </a:spcBef>
            </a:pPr>
            <a:r>
              <a:rPr kumimoji="1" lang="zh-CN" altLang="en-US" sz="1600">
                <a:latin typeface="Times New Roman" pitchFamily="18" charset="0"/>
              </a:rPr>
              <a:t>声誉（如：品牌）</a:t>
            </a:r>
          </a:p>
          <a:p>
            <a:pPr algn="l">
              <a:lnSpc>
                <a:spcPct val="80000"/>
              </a:lnSpc>
              <a:spcBef>
                <a:spcPct val="35000"/>
              </a:spcBef>
            </a:pPr>
            <a:r>
              <a:rPr kumimoji="1" lang="zh-CN" altLang="en-US" sz="1600">
                <a:latin typeface="Times New Roman" pitchFamily="18" charset="0"/>
              </a:rPr>
              <a:t>顾客习惯</a:t>
            </a:r>
          </a:p>
          <a:p>
            <a:pPr algn="l">
              <a:lnSpc>
                <a:spcPct val="80000"/>
              </a:lnSpc>
              <a:spcBef>
                <a:spcPct val="80000"/>
              </a:spcBef>
            </a:pPr>
            <a:r>
              <a:rPr kumimoji="1" lang="zh-CN" altLang="en-US" sz="1600">
                <a:latin typeface="Times New Roman" pitchFamily="18" charset="0"/>
              </a:rPr>
              <a:t>优秀设计能力</a:t>
            </a:r>
          </a:p>
          <a:p>
            <a:pPr algn="l">
              <a:lnSpc>
                <a:spcPct val="80000"/>
              </a:lnSpc>
              <a:spcBef>
                <a:spcPct val="35000"/>
              </a:spcBef>
            </a:pPr>
            <a:r>
              <a:rPr kumimoji="1" lang="zh-CN" altLang="en-US" sz="1600">
                <a:latin typeface="Times New Roman" pitchFamily="18" charset="0"/>
              </a:rPr>
              <a:t>某职能部门的优秀表现（如：低成本生产）</a:t>
            </a:r>
          </a:p>
          <a:p>
            <a:pPr algn="l">
              <a:lnSpc>
                <a:spcPct val="80000"/>
              </a:lnSpc>
              <a:spcBef>
                <a:spcPct val="35000"/>
              </a:spcBef>
            </a:pPr>
            <a:r>
              <a:rPr kumimoji="1" lang="zh-CN" altLang="en-US" sz="1600">
                <a:latin typeface="Times New Roman" pitchFamily="18" charset="0"/>
              </a:rPr>
              <a:t>跨职能部门合作</a:t>
            </a:r>
          </a:p>
          <a:p>
            <a:pPr algn="l">
              <a:lnSpc>
                <a:spcPct val="80000"/>
              </a:lnSpc>
              <a:spcBef>
                <a:spcPct val="35000"/>
              </a:spcBef>
            </a:pPr>
            <a:r>
              <a:rPr kumimoji="1" lang="zh-CN" altLang="en-US" sz="1600">
                <a:latin typeface="Times New Roman" pitchFamily="18" charset="0"/>
              </a:rPr>
              <a:t>跨职能部门能力（如：服务、满足顾客需求）</a:t>
            </a:r>
          </a:p>
          <a:p>
            <a:pPr algn="l">
              <a:lnSpc>
                <a:spcPct val="80000"/>
              </a:lnSpc>
              <a:spcBef>
                <a:spcPct val="50000"/>
              </a:spcBef>
            </a:pPr>
            <a:r>
              <a:rPr kumimoji="1" lang="zh-CN" altLang="en-US" sz="1600">
                <a:latin typeface="Times New Roman" pitchFamily="18" charset="0"/>
              </a:rPr>
              <a:t>组织技能（如：高效率的竞争）</a:t>
            </a:r>
          </a:p>
          <a:p>
            <a:pPr algn="l">
              <a:lnSpc>
                <a:spcPct val="80000"/>
              </a:lnSpc>
              <a:spcBef>
                <a:spcPct val="35000"/>
              </a:spcBef>
            </a:pPr>
            <a:r>
              <a:rPr kumimoji="1" lang="zh-CN" altLang="en-US" sz="1600">
                <a:latin typeface="Times New Roman" pitchFamily="18" charset="0"/>
              </a:rPr>
              <a:t>创新</a:t>
            </a:r>
          </a:p>
          <a:p>
            <a:pPr algn="l">
              <a:lnSpc>
                <a:spcPct val="80000"/>
              </a:lnSpc>
              <a:spcBef>
                <a:spcPct val="35000"/>
              </a:spcBef>
            </a:pPr>
            <a:r>
              <a:rPr kumimoji="1" lang="zh-CN" altLang="en-US" sz="1600">
                <a:latin typeface="Times New Roman" pitchFamily="18" charset="0"/>
              </a:rPr>
              <a:t>适应性</a:t>
            </a:r>
          </a:p>
          <a:p>
            <a:pPr algn="l">
              <a:lnSpc>
                <a:spcPct val="80000"/>
              </a:lnSpc>
              <a:spcBef>
                <a:spcPct val="35000"/>
              </a:spcBef>
            </a:pPr>
            <a:r>
              <a:rPr kumimoji="1" lang="zh-CN" altLang="en-US" sz="1600">
                <a:latin typeface="Times New Roman" pitchFamily="18" charset="0"/>
              </a:rPr>
              <a:t>“相应的缺陷”（如：调拨能力）</a:t>
            </a:r>
          </a:p>
          <a:p>
            <a:pPr algn="l">
              <a:lnSpc>
                <a:spcPct val="80000"/>
              </a:lnSpc>
              <a:spcBef>
                <a:spcPct val="35000"/>
              </a:spcBef>
            </a:pPr>
            <a:r>
              <a:rPr kumimoji="1" lang="zh-CN" altLang="en-US" sz="1600">
                <a:latin typeface="Times New Roman" pitchFamily="18" charset="0"/>
              </a:rPr>
              <a:t>害怕报复</a:t>
            </a:r>
          </a:p>
          <a:p>
            <a:pPr algn="l">
              <a:lnSpc>
                <a:spcPct val="80000"/>
              </a:lnSpc>
              <a:spcBef>
                <a:spcPct val="35000"/>
              </a:spcBef>
            </a:pPr>
            <a:r>
              <a:rPr kumimoji="1" lang="zh-CN" altLang="en-US" sz="1600">
                <a:latin typeface="Times New Roman" pitchFamily="18" charset="0"/>
              </a:rPr>
              <a:t>自愿约束</a:t>
            </a:r>
          </a:p>
          <a:p>
            <a:pPr algn="l">
              <a:lnSpc>
                <a:spcPct val="80000"/>
              </a:lnSpc>
              <a:spcBef>
                <a:spcPct val="35000"/>
              </a:spcBef>
            </a:pPr>
            <a:r>
              <a:rPr kumimoji="1" lang="zh-CN" altLang="en-US" sz="1600">
                <a:latin typeface="Times New Roman" pitchFamily="18" charset="0"/>
              </a:rPr>
              <a:t>缺乏意志力</a:t>
            </a:r>
          </a:p>
        </p:txBody>
      </p:sp>
      <p:sp>
        <p:nvSpPr>
          <p:cNvPr id="55" name="Line 159"/>
          <p:cNvSpPr>
            <a:spLocks noChangeShapeType="1"/>
          </p:cNvSpPr>
          <p:nvPr/>
        </p:nvSpPr>
        <p:spPr bwMode="auto">
          <a:xfrm>
            <a:off x="4321144" y="4846659"/>
            <a:ext cx="279400" cy="1587"/>
          </a:xfrm>
          <a:prstGeom prst="line">
            <a:avLst/>
          </a:prstGeom>
          <a:noFill/>
          <a:ln w="38100">
            <a:solidFill>
              <a:schemeClr val="tx1"/>
            </a:solidFill>
            <a:round/>
            <a:headEnd/>
            <a:tailEnd/>
          </a:ln>
          <a:effectLst/>
        </p:spPr>
        <p:txBody>
          <a:bodyPr wrap="none" anchor="ctr"/>
          <a:lstStyle/>
          <a:p>
            <a:endParaRPr lang="zh-CN" altLang="en-US"/>
          </a:p>
        </p:txBody>
      </p:sp>
      <p:sp>
        <p:nvSpPr>
          <p:cNvPr id="57" name="TextBox 56"/>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竞争战略</a:t>
            </a:r>
            <a:endParaRPr lang="zh-CN" altLang="en-US" sz="2400"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95</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竞争战略</a:t>
            </a:r>
            <a:endParaRPr lang="zh-CN" altLang="en-US" sz="2400" dirty="0">
              <a:latin typeface="微软雅黑" pitchFamily="34" charset="-122"/>
              <a:ea typeface="微软雅黑" pitchFamily="34" charset="-122"/>
            </a:endParaRPr>
          </a:p>
        </p:txBody>
      </p:sp>
      <p:sp>
        <p:nvSpPr>
          <p:cNvPr id="18" name="TextBox 17"/>
          <p:cNvSpPr txBox="1"/>
          <p:nvPr/>
        </p:nvSpPr>
        <p:spPr>
          <a:xfrm>
            <a:off x="309530" y="1000108"/>
            <a:ext cx="8501122" cy="400110"/>
          </a:xfrm>
          <a:prstGeom prst="rect">
            <a:avLst/>
          </a:prstGeom>
          <a:noFill/>
        </p:spPr>
        <p:txBody>
          <a:bodyPr wrap="square" rtlCol="0">
            <a:spAutoFit/>
          </a:bodyPr>
          <a:lstStyle/>
          <a:p>
            <a:pPr lvl="0"/>
            <a:r>
              <a:rPr lang="zh-CN" altLang="en-US" sz="2000" b="1" dirty="0" smtClean="0">
                <a:latin typeface="微软雅黑" pitchFamily="34" charset="-122"/>
                <a:ea typeface="微软雅黑" pitchFamily="34" charset="-122"/>
              </a:rPr>
              <a:t>四个不同的战略态势</a:t>
            </a:r>
            <a:endParaRPr lang="zh-CN" altLang="en-US" sz="2000" b="1" kern="0" dirty="0" smtClean="0">
              <a:ea typeface="宋体" pitchFamily="2" charset="-122"/>
            </a:endParaRPr>
          </a:p>
        </p:txBody>
      </p:sp>
      <p:sp>
        <p:nvSpPr>
          <p:cNvPr id="23" name="Rectangle 20"/>
          <p:cNvSpPr txBox="1">
            <a:spLocks noChangeArrowheads="1"/>
          </p:cNvSpPr>
          <p:nvPr/>
        </p:nvSpPr>
        <p:spPr>
          <a:xfrm>
            <a:off x="344115" y="1109365"/>
            <a:ext cx="8569325" cy="5400675"/>
          </a:xfrm>
          <a:prstGeom prst="rect">
            <a:avLst/>
          </a:prstGeom>
        </p:spPr>
        <p:txBody>
          <a:bodyPr/>
          <a:lstStyle/>
          <a:p>
            <a:pPr marL="358775" marR="0" lvl="0" indent="-358775" algn="l" defTabSz="955675" rtl="0" eaLnBrk="1" fontAlgn="base" latinLnBrk="0" hangingPunct="1">
              <a:lnSpc>
                <a:spcPct val="100000"/>
              </a:lnSpc>
              <a:spcBef>
                <a:spcPct val="20000"/>
              </a:spcBef>
              <a:spcAft>
                <a:spcPct val="0"/>
              </a:spcAft>
              <a:buClrTx/>
              <a:buSzTx/>
              <a:buFontTx/>
              <a:buChar char="•"/>
              <a:tabLst/>
              <a:defRPr/>
            </a:pPr>
            <a:endParaRPr kumimoji="0" lang="zh-CN" altLang="en-US" sz="2200" b="1" i="0" u="none" strike="noStrike" kern="0" cap="none" spc="0" normalizeH="0" baseline="0" noProof="0" dirty="0" smtClean="0">
              <a:ln>
                <a:noFill/>
              </a:ln>
              <a:solidFill>
                <a:schemeClr val="tx1"/>
              </a:solidFill>
              <a:effectLst/>
              <a:uLnTx/>
              <a:uFillTx/>
              <a:latin typeface="+mn-lt"/>
              <a:ea typeface="宋体" pitchFamily="2" charset="-122"/>
              <a:cs typeface="+mn-cs"/>
            </a:endParaRPr>
          </a:p>
        </p:txBody>
      </p:sp>
      <p:grpSp>
        <p:nvGrpSpPr>
          <p:cNvPr id="2" name="组合 242"/>
          <p:cNvGrpSpPr/>
          <p:nvPr/>
        </p:nvGrpSpPr>
        <p:grpSpPr>
          <a:xfrm>
            <a:off x="783233" y="1977579"/>
            <a:ext cx="2441575" cy="1595437"/>
            <a:chOff x="152400" y="1220788"/>
            <a:chExt cx="2441575" cy="1595437"/>
          </a:xfrm>
        </p:grpSpPr>
        <p:sp>
          <p:nvSpPr>
            <p:cNvPr id="147" name="Rectangle 15"/>
            <p:cNvSpPr>
              <a:spLocks noChangeArrowheads="1"/>
            </p:cNvSpPr>
            <p:nvPr/>
          </p:nvSpPr>
          <p:spPr bwMode="blackWhite">
            <a:xfrm>
              <a:off x="152400" y="1220788"/>
              <a:ext cx="2441575" cy="1595437"/>
            </a:xfrm>
            <a:prstGeom prst="rect">
              <a:avLst/>
            </a:prstGeom>
            <a:solidFill>
              <a:srgbClr val="C7E0FB"/>
            </a:solidFill>
            <a:ln w="12700" cap="rnd">
              <a:solidFill>
                <a:srgbClr val="000000"/>
              </a:solidFill>
              <a:miter lim="800000"/>
              <a:headEnd/>
              <a:tailEnd/>
            </a:ln>
            <a:effectLst/>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148" name="Arc 23"/>
            <p:cNvSpPr>
              <a:spLocks/>
            </p:cNvSpPr>
            <p:nvPr/>
          </p:nvSpPr>
          <p:spPr bwMode="auto">
            <a:xfrm>
              <a:off x="163513" y="2076450"/>
              <a:ext cx="1214437" cy="615950"/>
            </a:xfrm>
            <a:custGeom>
              <a:avLst/>
              <a:gdLst>
                <a:gd name="G0" fmla="+- 27 0 0"/>
                <a:gd name="G1" fmla="+- 0 0 0"/>
                <a:gd name="G2" fmla="+- 21600 0 0"/>
                <a:gd name="T0" fmla="*/ 21593 w 21593"/>
                <a:gd name="T1" fmla="*/ 1215 h 21600"/>
                <a:gd name="T2" fmla="*/ 0 w 21593"/>
                <a:gd name="T3" fmla="*/ 21600 h 21600"/>
                <a:gd name="T4" fmla="*/ 27 w 21593"/>
                <a:gd name="T5" fmla="*/ 0 h 21600"/>
              </a:gdLst>
              <a:ahLst/>
              <a:cxnLst>
                <a:cxn ang="0">
                  <a:pos x="T0" y="T1"/>
                </a:cxn>
                <a:cxn ang="0">
                  <a:pos x="T2" y="T3"/>
                </a:cxn>
                <a:cxn ang="0">
                  <a:pos x="T4" y="T5"/>
                </a:cxn>
              </a:cxnLst>
              <a:rect l="0" t="0" r="r" b="b"/>
              <a:pathLst>
                <a:path w="21593" h="21600" fill="none" extrusionOk="0">
                  <a:moveTo>
                    <a:pt x="21592" y="1214"/>
                  </a:moveTo>
                  <a:cubicBezTo>
                    <a:pt x="20948" y="12654"/>
                    <a:pt x="11484" y="21599"/>
                    <a:pt x="27" y="21600"/>
                  </a:cubicBezTo>
                  <a:cubicBezTo>
                    <a:pt x="18" y="21600"/>
                    <a:pt x="9" y="21599"/>
                    <a:pt x="0" y="21599"/>
                  </a:cubicBezTo>
                </a:path>
                <a:path w="21593" h="21600" stroke="0" extrusionOk="0">
                  <a:moveTo>
                    <a:pt x="21592" y="1214"/>
                  </a:moveTo>
                  <a:cubicBezTo>
                    <a:pt x="20948" y="12654"/>
                    <a:pt x="11484" y="21599"/>
                    <a:pt x="27" y="21600"/>
                  </a:cubicBezTo>
                  <a:cubicBezTo>
                    <a:pt x="18" y="21600"/>
                    <a:pt x="9" y="21599"/>
                    <a:pt x="0" y="21599"/>
                  </a:cubicBezTo>
                  <a:lnTo>
                    <a:pt x="27" y="0"/>
                  </a:lnTo>
                  <a:close/>
                </a:path>
              </a:pathLst>
            </a:custGeom>
            <a:noFill/>
            <a:ln w="38100">
              <a:solidFill>
                <a:srgbClr val="0344B9"/>
              </a:solidFill>
              <a:round/>
              <a:headEnd type="none" w="sm" len="sm"/>
              <a:tailEnd type="none" w="sm" len="sm"/>
            </a:ln>
            <a:effec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149" name="Arc 24"/>
            <p:cNvSpPr>
              <a:spLocks/>
            </p:cNvSpPr>
            <p:nvPr/>
          </p:nvSpPr>
          <p:spPr bwMode="auto">
            <a:xfrm flipH="1" flipV="1">
              <a:off x="1377950" y="1530350"/>
              <a:ext cx="1214438" cy="615950"/>
            </a:xfrm>
            <a:custGeom>
              <a:avLst/>
              <a:gdLst>
                <a:gd name="G0" fmla="+- 27 0 0"/>
                <a:gd name="G1" fmla="+- 0 0 0"/>
                <a:gd name="G2" fmla="+- 21600 0 0"/>
                <a:gd name="T0" fmla="*/ 21593 w 21593"/>
                <a:gd name="T1" fmla="*/ 1215 h 21600"/>
                <a:gd name="T2" fmla="*/ 0 w 21593"/>
                <a:gd name="T3" fmla="*/ 21600 h 21600"/>
                <a:gd name="T4" fmla="*/ 27 w 21593"/>
                <a:gd name="T5" fmla="*/ 0 h 21600"/>
              </a:gdLst>
              <a:ahLst/>
              <a:cxnLst>
                <a:cxn ang="0">
                  <a:pos x="T0" y="T1"/>
                </a:cxn>
                <a:cxn ang="0">
                  <a:pos x="T2" y="T3"/>
                </a:cxn>
                <a:cxn ang="0">
                  <a:pos x="T4" y="T5"/>
                </a:cxn>
              </a:cxnLst>
              <a:rect l="0" t="0" r="r" b="b"/>
              <a:pathLst>
                <a:path w="21593" h="21600" fill="none" extrusionOk="0">
                  <a:moveTo>
                    <a:pt x="21592" y="1214"/>
                  </a:moveTo>
                  <a:cubicBezTo>
                    <a:pt x="20948" y="12654"/>
                    <a:pt x="11484" y="21599"/>
                    <a:pt x="27" y="21600"/>
                  </a:cubicBezTo>
                  <a:cubicBezTo>
                    <a:pt x="18" y="21600"/>
                    <a:pt x="9" y="21599"/>
                    <a:pt x="0" y="21599"/>
                  </a:cubicBezTo>
                </a:path>
                <a:path w="21593" h="21600" stroke="0" extrusionOk="0">
                  <a:moveTo>
                    <a:pt x="21592" y="1214"/>
                  </a:moveTo>
                  <a:cubicBezTo>
                    <a:pt x="20948" y="12654"/>
                    <a:pt x="11484" y="21599"/>
                    <a:pt x="27" y="21600"/>
                  </a:cubicBezTo>
                  <a:cubicBezTo>
                    <a:pt x="18" y="21600"/>
                    <a:pt x="9" y="21599"/>
                    <a:pt x="0" y="21599"/>
                  </a:cubicBezTo>
                  <a:lnTo>
                    <a:pt x="27" y="0"/>
                  </a:lnTo>
                  <a:close/>
                </a:path>
              </a:pathLst>
            </a:custGeom>
            <a:noFill/>
            <a:ln w="38100">
              <a:solidFill>
                <a:srgbClr val="0344B9"/>
              </a:solidFill>
              <a:prstDash val="dash"/>
              <a:round/>
              <a:headEnd type="none" w="sm" len="sm"/>
              <a:tailEnd type="none" w="sm" len="sm"/>
            </a:ln>
            <a:effectLst/>
          </p:spPr>
          <p:txBody>
            <a:bodyPr rot="10800000"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nvGrpSpPr>
            <p:cNvPr id="3" name="Group 34"/>
            <p:cNvGrpSpPr>
              <a:grpSpLocks/>
            </p:cNvGrpSpPr>
            <p:nvPr/>
          </p:nvGrpSpPr>
          <p:grpSpPr bwMode="auto">
            <a:xfrm>
              <a:off x="630238" y="1225550"/>
              <a:ext cx="974725" cy="633413"/>
              <a:chOff x="3235" y="2297"/>
              <a:chExt cx="2502" cy="1626"/>
            </a:xfrm>
          </p:grpSpPr>
          <p:sp>
            <p:nvSpPr>
              <p:cNvPr id="151" name="Freeform 35"/>
              <p:cNvSpPr>
                <a:spLocks/>
              </p:cNvSpPr>
              <p:nvPr/>
            </p:nvSpPr>
            <p:spPr bwMode="auto">
              <a:xfrm>
                <a:off x="3467" y="3672"/>
                <a:ext cx="331" cy="239"/>
              </a:xfrm>
              <a:custGeom>
                <a:avLst/>
                <a:gdLst/>
                <a:ahLst/>
                <a:cxnLst>
                  <a:cxn ang="0">
                    <a:pos x="662" y="60"/>
                  </a:cxn>
                  <a:cxn ang="0">
                    <a:pos x="530" y="182"/>
                  </a:cxn>
                  <a:cxn ang="0">
                    <a:pos x="314" y="477"/>
                  </a:cxn>
                  <a:cxn ang="0">
                    <a:pos x="110" y="346"/>
                  </a:cxn>
                  <a:cxn ang="0">
                    <a:pos x="0" y="285"/>
                  </a:cxn>
                  <a:cxn ang="0">
                    <a:pos x="0" y="218"/>
                  </a:cxn>
                  <a:cxn ang="0">
                    <a:pos x="171" y="76"/>
                  </a:cxn>
                  <a:cxn ang="0">
                    <a:pos x="201" y="0"/>
                  </a:cxn>
                  <a:cxn ang="0">
                    <a:pos x="662" y="60"/>
                  </a:cxn>
                  <a:cxn ang="0">
                    <a:pos x="662" y="60"/>
                  </a:cxn>
                </a:cxnLst>
                <a:rect l="0" t="0" r="r" b="b"/>
                <a:pathLst>
                  <a:path w="662" h="477">
                    <a:moveTo>
                      <a:pt x="662" y="60"/>
                    </a:moveTo>
                    <a:lnTo>
                      <a:pt x="530" y="182"/>
                    </a:lnTo>
                    <a:lnTo>
                      <a:pt x="314" y="477"/>
                    </a:lnTo>
                    <a:lnTo>
                      <a:pt x="110" y="346"/>
                    </a:lnTo>
                    <a:lnTo>
                      <a:pt x="0" y="285"/>
                    </a:lnTo>
                    <a:lnTo>
                      <a:pt x="0" y="218"/>
                    </a:lnTo>
                    <a:lnTo>
                      <a:pt x="171" y="76"/>
                    </a:lnTo>
                    <a:lnTo>
                      <a:pt x="201" y="0"/>
                    </a:lnTo>
                    <a:lnTo>
                      <a:pt x="662" y="60"/>
                    </a:lnTo>
                    <a:lnTo>
                      <a:pt x="662" y="60"/>
                    </a:lnTo>
                    <a:close/>
                  </a:path>
                </a:pathLst>
              </a:custGeom>
              <a:solidFill>
                <a:srgbClr val="473F3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2" name="Freeform 36"/>
              <p:cNvSpPr>
                <a:spLocks/>
              </p:cNvSpPr>
              <p:nvPr/>
            </p:nvSpPr>
            <p:spPr bwMode="auto">
              <a:xfrm>
                <a:off x="4000" y="2786"/>
                <a:ext cx="280" cy="234"/>
              </a:xfrm>
              <a:custGeom>
                <a:avLst/>
                <a:gdLst/>
                <a:ahLst/>
                <a:cxnLst>
                  <a:cxn ang="0">
                    <a:pos x="331" y="0"/>
                  </a:cxn>
                  <a:cxn ang="0">
                    <a:pos x="0" y="426"/>
                  </a:cxn>
                  <a:cxn ang="0">
                    <a:pos x="291" y="470"/>
                  </a:cxn>
                  <a:cxn ang="0">
                    <a:pos x="559" y="162"/>
                  </a:cxn>
                  <a:cxn ang="0">
                    <a:pos x="506" y="10"/>
                  </a:cxn>
                  <a:cxn ang="0">
                    <a:pos x="331" y="0"/>
                  </a:cxn>
                  <a:cxn ang="0">
                    <a:pos x="331" y="0"/>
                  </a:cxn>
                </a:cxnLst>
                <a:rect l="0" t="0" r="r" b="b"/>
                <a:pathLst>
                  <a:path w="559" h="470">
                    <a:moveTo>
                      <a:pt x="331" y="0"/>
                    </a:moveTo>
                    <a:lnTo>
                      <a:pt x="0" y="426"/>
                    </a:lnTo>
                    <a:lnTo>
                      <a:pt x="291" y="470"/>
                    </a:lnTo>
                    <a:lnTo>
                      <a:pt x="559" y="162"/>
                    </a:lnTo>
                    <a:lnTo>
                      <a:pt x="506" y="10"/>
                    </a:lnTo>
                    <a:lnTo>
                      <a:pt x="331" y="0"/>
                    </a:lnTo>
                    <a:lnTo>
                      <a:pt x="331" y="0"/>
                    </a:lnTo>
                    <a:close/>
                  </a:path>
                </a:pathLst>
              </a:custGeom>
              <a:solidFill>
                <a:srgbClr val="A39494"/>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3" name="Freeform 37"/>
              <p:cNvSpPr>
                <a:spLocks/>
              </p:cNvSpPr>
              <p:nvPr/>
            </p:nvSpPr>
            <p:spPr bwMode="auto">
              <a:xfrm>
                <a:off x="4002" y="2728"/>
                <a:ext cx="367" cy="320"/>
              </a:xfrm>
              <a:custGeom>
                <a:avLst/>
                <a:gdLst/>
                <a:ahLst/>
                <a:cxnLst>
                  <a:cxn ang="0">
                    <a:pos x="394" y="10"/>
                  </a:cxn>
                  <a:cxn ang="0">
                    <a:pos x="371" y="50"/>
                  </a:cxn>
                  <a:cxn ang="0">
                    <a:pos x="0" y="538"/>
                  </a:cxn>
                  <a:cxn ang="0">
                    <a:pos x="331" y="152"/>
                  </a:cxn>
                  <a:cxn ang="0">
                    <a:pos x="403" y="145"/>
                  </a:cxn>
                  <a:cxn ang="0">
                    <a:pos x="519" y="215"/>
                  </a:cxn>
                  <a:cxn ang="0">
                    <a:pos x="493" y="278"/>
                  </a:cxn>
                  <a:cxn ang="0">
                    <a:pos x="274" y="586"/>
                  </a:cxn>
                  <a:cxn ang="0">
                    <a:pos x="453" y="641"/>
                  </a:cxn>
                  <a:cxn ang="0">
                    <a:pos x="734" y="224"/>
                  </a:cxn>
                  <a:cxn ang="0">
                    <a:pos x="447" y="0"/>
                  </a:cxn>
                  <a:cxn ang="0">
                    <a:pos x="394" y="10"/>
                  </a:cxn>
                  <a:cxn ang="0">
                    <a:pos x="394" y="10"/>
                  </a:cxn>
                </a:cxnLst>
                <a:rect l="0" t="0" r="r" b="b"/>
                <a:pathLst>
                  <a:path w="734" h="641">
                    <a:moveTo>
                      <a:pt x="394" y="10"/>
                    </a:moveTo>
                    <a:lnTo>
                      <a:pt x="371" y="50"/>
                    </a:lnTo>
                    <a:lnTo>
                      <a:pt x="0" y="538"/>
                    </a:lnTo>
                    <a:lnTo>
                      <a:pt x="331" y="152"/>
                    </a:lnTo>
                    <a:lnTo>
                      <a:pt x="403" y="145"/>
                    </a:lnTo>
                    <a:lnTo>
                      <a:pt x="519" y="215"/>
                    </a:lnTo>
                    <a:lnTo>
                      <a:pt x="493" y="278"/>
                    </a:lnTo>
                    <a:lnTo>
                      <a:pt x="274" y="586"/>
                    </a:lnTo>
                    <a:lnTo>
                      <a:pt x="453" y="641"/>
                    </a:lnTo>
                    <a:lnTo>
                      <a:pt x="734" y="224"/>
                    </a:lnTo>
                    <a:lnTo>
                      <a:pt x="447" y="0"/>
                    </a:lnTo>
                    <a:lnTo>
                      <a:pt x="394" y="10"/>
                    </a:lnTo>
                    <a:lnTo>
                      <a:pt x="394" y="10"/>
                    </a:lnTo>
                    <a:close/>
                  </a:path>
                </a:pathLst>
              </a:custGeom>
              <a:solidFill>
                <a:srgbClr val="75686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4" name="Freeform 38"/>
              <p:cNvSpPr>
                <a:spLocks/>
              </p:cNvSpPr>
              <p:nvPr/>
            </p:nvSpPr>
            <p:spPr bwMode="auto">
              <a:xfrm>
                <a:off x="4030" y="2824"/>
                <a:ext cx="194" cy="183"/>
              </a:xfrm>
              <a:custGeom>
                <a:avLst/>
                <a:gdLst/>
                <a:ahLst/>
                <a:cxnLst>
                  <a:cxn ang="0">
                    <a:pos x="388" y="59"/>
                  </a:cxn>
                  <a:cxn ang="0">
                    <a:pos x="170" y="367"/>
                  </a:cxn>
                  <a:cxn ang="0">
                    <a:pos x="0" y="354"/>
                  </a:cxn>
                  <a:cxn ang="0">
                    <a:pos x="259" y="29"/>
                  </a:cxn>
                  <a:cxn ang="0">
                    <a:pos x="303" y="0"/>
                  </a:cxn>
                  <a:cxn ang="0">
                    <a:pos x="388" y="59"/>
                  </a:cxn>
                  <a:cxn ang="0">
                    <a:pos x="388" y="59"/>
                  </a:cxn>
                </a:cxnLst>
                <a:rect l="0" t="0" r="r" b="b"/>
                <a:pathLst>
                  <a:path w="388" h="367">
                    <a:moveTo>
                      <a:pt x="388" y="59"/>
                    </a:moveTo>
                    <a:lnTo>
                      <a:pt x="170" y="367"/>
                    </a:lnTo>
                    <a:lnTo>
                      <a:pt x="0" y="354"/>
                    </a:lnTo>
                    <a:lnTo>
                      <a:pt x="259" y="29"/>
                    </a:lnTo>
                    <a:lnTo>
                      <a:pt x="303" y="0"/>
                    </a:lnTo>
                    <a:lnTo>
                      <a:pt x="388" y="59"/>
                    </a:lnTo>
                    <a:lnTo>
                      <a:pt x="388" y="59"/>
                    </a:lnTo>
                    <a:close/>
                  </a:path>
                </a:pathLst>
              </a:custGeom>
              <a:solidFill>
                <a:srgbClr val="D1BDB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5" name="Freeform 39"/>
              <p:cNvSpPr>
                <a:spLocks/>
              </p:cNvSpPr>
              <p:nvPr/>
            </p:nvSpPr>
            <p:spPr bwMode="auto">
              <a:xfrm>
                <a:off x="4174" y="2746"/>
                <a:ext cx="190" cy="295"/>
              </a:xfrm>
              <a:custGeom>
                <a:avLst/>
                <a:gdLst/>
                <a:ahLst/>
                <a:cxnLst>
                  <a:cxn ang="0">
                    <a:pos x="23" y="59"/>
                  </a:cxn>
                  <a:cxn ang="0">
                    <a:pos x="149" y="63"/>
                  </a:cxn>
                  <a:cxn ang="0">
                    <a:pos x="246" y="143"/>
                  </a:cxn>
                  <a:cxn ang="0">
                    <a:pos x="268" y="206"/>
                  </a:cxn>
                  <a:cxn ang="0">
                    <a:pos x="0" y="565"/>
                  </a:cxn>
                  <a:cxn ang="0">
                    <a:pos x="126" y="591"/>
                  </a:cxn>
                  <a:cxn ang="0">
                    <a:pos x="381" y="215"/>
                  </a:cxn>
                  <a:cxn ang="0">
                    <a:pos x="295" y="80"/>
                  </a:cxn>
                  <a:cxn ang="0">
                    <a:pos x="172" y="36"/>
                  </a:cxn>
                  <a:cxn ang="0">
                    <a:pos x="50" y="0"/>
                  </a:cxn>
                  <a:cxn ang="0">
                    <a:pos x="23" y="59"/>
                  </a:cxn>
                  <a:cxn ang="0">
                    <a:pos x="23" y="59"/>
                  </a:cxn>
                </a:cxnLst>
                <a:rect l="0" t="0" r="r" b="b"/>
                <a:pathLst>
                  <a:path w="381" h="591">
                    <a:moveTo>
                      <a:pt x="23" y="59"/>
                    </a:moveTo>
                    <a:lnTo>
                      <a:pt x="149" y="63"/>
                    </a:lnTo>
                    <a:lnTo>
                      <a:pt x="246" y="143"/>
                    </a:lnTo>
                    <a:lnTo>
                      <a:pt x="268" y="206"/>
                    </a:lnTo>
                    <a:lnTo>
                      <a:pt x="0" y="565"/>
                    </a:lnTo>
                    <a:lnTo>
                      <a:pt x="126" y="591"/>
                    </a:lnTo>
                    <a:lnTo>
                      <a:pt x="381" y="215"/>
                    </a:lnTo>
                    <a:lnTo>
                      <a:pt x="295" y="80"/>
                    </a:lnTo>
                    <a:lnTo>
                      <a:pt x="172" y="36"/>
                    </a:lnTo>
                    <a:lnTo>
                      <a:pt x="50" y="0"/>
                    </a:lnTo>
                    <a:lnTo>
                      <a:pt x="23" y="59"/>
                    </a:lnTo>
                    <a:lnTo>
                      <a:pt x="23" y="59"/>
                    </a:lnTo>
                    <a:close/>
                  </a:path>
                </a:pathLst>
              </a:custGeom>
              <a:solidFill>
                <a:srgbClr val="473F3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6" name="Freeform 40"/>
              <p:cNvSpPr>
                <a:spLocks/>
              </p:cNvSpPr>
              <p:nvPr/>
            </p:nvSpPr>
            <p:spPr bwMode="auto">
              <a:xfrm>
                <a:off x="4076" y="2357"/>
                <a:ext cx="626" cy="402"/>
              </a:xfrm>
              <a:custGeom>
                <a:avLst/>
                <a:gdLst/>
                <a:ahLst/>
                <a:cxnLst>
                  <a:cxn ang="0">
                    <a:pos x="241" y="4"/>
                  </a:cxn>
                  <a:cxn ang="0">
                    <a:pos x="106" y="83"/>
                  </a:cxn>
                  <a:cxn ang="0">
                    <a:pos x="49" y="218"/>
                  </a:cxn>
                  <a:cxn ang="0">
                    <a:pos x="0" y="384"/>
                  </a:cxn>
                  <a:cxn ang="0">
                    <a:pos x="201" y="553"/>
                  </a:cxn>
                  <a:cxn ang="0">
                    <a:pos x="1251" y="804"/>
                  </a:cxn>
                  <a:cxn ang="0">
                    <a:pos x="1251" y="675"/>
                  </a:cxn>
                  <a:cxn ang="0">
                    <a:pos x="1022" y="393"/>
                  </a:cxn>
                  <a:cxn ang="0">
                    <a:pos x="893" y="249"/>
                  </a:cxn>
                  <a:cxn ang="0">
                    <a:pos x="718" y="159"/>
                  </a:cxn>
                  <a:cxn ang="0">
                    <a:pos x="406" y="26"/>
                  </a:cxn>
                  <a:cxn ang="0">
                    <a:pos x="294" y="0"/>
                  </a:cxn>
                  <a:cxn ang="0">
                    <a:pos x="241" y="4"/>
                  </a:cxn>
                  <a:cxn ang="0">
                    <a:pos x="241" y="4"/>
                  </a:cxn>
                </a:cxnLst>
                <a:rect l="0" t="0" r="r" b="b"/>
                <a:pathLst>
                  <a:path w="1251" h="804">
                    <a:moveTo>
                      <a:pt x="241" y="4"/>
                    </a:moveTo>
                    <a:lnTo>
                      <a:pt x="106" y="83"/>
                    </a:lnTo>
                    <a:lnTo>
                      <a:pt x="49" y="218"/>
                    </a:lnTo>
                    <a:lnTo>
                      <a:pt x="0" y="384"/>
                    </a:lnTo>
                    <a:lnTo>
                      <a:pt x="201" y="553"/>
                    </a:lnTo>
                    <a:lnTo>
                      <a:pt x="1251" y="804"/>
                    </a:lnTo>
                    <a:lnTo>
                      <a:pt x="1251" y="675"/>
                    </a:lnTo>
                    <a:lnTo>
                      <a:pt x="1022" y="393"/>
                    </a:lnTo>
                    <a:lnTo>
                      <a:pt x="893" y="249"/>
                    </a:lnTo>
                    <a:lnTo>
                      <a:pt x="718" y="159"/>
                    </a:lnTo>
                    <a:lnTo>
                      <a:pt x="406" y="26"/>
                    </a:lnTo>
                    <a:lnTo>
                      <a:pt x="294" y="0"/>
                    </a:lnTo>
                    <a:lnTo>
                      <a:pt x="241" y="4"/>
                    </a:lnTo>
                    <a:lnTo>
                      <a:pt x="241" y="4"/>
                    </a:lnTo>
                    <a:close/>
                  </a:path>
                </a:pathLst>
              </a:custGeom>
              <a:solidFill>
                <a:srgbClr val="7F7F7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7" name="Freeform 41"/>
              <p:cNvSpPr>
                <a:spLocks/>
              </p:cNvSpPr>
              <p:nvPr/>
            </p:nvSpPr>
            <p:spPr bwMode="auto">
              <a:xfrm>
                <a:off x="4116" y="2390"/>
                <a:ext cx="197" cy="114"/>
              </a:xfrm>
              <a:custGeom>
                <a:avLst/>
                <a:gdLst/>
                <a:ahLst/>
                <a:cxnLst>
                  <a:cxn ang="0">
                    <a:pos x="19" y="228"/>
                  </a:cxn>
                  <a:cxn ang="0">
                    <a:pos x="265" y="175"/>
                  </a:cxn>
                  <a:cxn ang="0">
                    <a:pos x="324" y="156"/>
                  </a:cxn>
                  <a:cxn ang="0">
                    <a:pos x="394" y="50"/>
                  </a:cxn>
                  <a:cxn ang="0">
                    <a:pos x="327" y="31"/>
                  </a:cxn>
                  <a:cxn ang="0">
                    <a:pos x="198" y="0"/>
                  </a:cxn>
                  <a:cxn ang="0">
                    <a:pos x="122" y="10"/>
                  </a:cxn>
                  <a:cxn ang="0">
                    <a:pos x="73" y="54"/>
                  </a:cxn>
                  <a:cxn ang="0">
                    <a:pos x="23" y="126"/>
                  </a:cxn>
                  <a:cxn ang="0">
                    <a:pos x="0" y="192"/>
                  </a:cxn>
                  <a:cxn ang="0">
                    <a:pos x="19" y="228"/>
                  </a:cxn>
                  <a:cxn ang="0">
                    <a:pos x="19" y="228"/>
                  </a:cxn>
                </a:cxnLst>
                <a:rect l="0" t="0" r="r" b="b"/>
                <a:pathLst>
                  <a:path w="394" h="228">
                    <a:moveTo>
                      <a:pt x="19" y="228"/>
                    </a:moveTo>
                    <a:lnTo>
                      <a:pt x="265" y="175"/>
                    </a:lnTo>
                    <a:lnTo>
                      <a:pt x="324" y="156"/>
                    </a:lnTo>
                    <a:lnTo>
                      <a:pt x="394" y="50"/>
                    </a:lnTo>
                    <a:lnTo>
                      <a:pt x="327" y="31"/>
                    </a:lnTo>
                    <a:lnTo>
                      <a:pt x="198" y="0"/>
                    </a:lnTo>
                    <a:lnTo>
                      <a:pt x="122" y="10"/>
                    </a:lnTo>
                    <a:lnTo>
                      <a:pt x="73" y="54"/>
                    </a:lnTo>
                    <a:lnTo>
                      <a:pt x="23" y="126"/>
                    </a:lnTo>
                    <a:lnTo>
                      <a:pt x="0" y="192"/>
                    </a:lnTo>
                    <a:lnTo>
                      <a:pt x="19" y="228"/>
                    </a:lnTo>
                    <a:lnTo>
                      <a:pt x="19" y="228"/>
                    </a:lnTo>
                    <a:close/>
                  </a:path>
                </a:pathLst>
              </a:custGeom>
              <a:solidFill>
                <a:srgbClr val="99999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8" name="Freeform 42"/>
              <p:cNvSpPr>
                <a:spLocks/>
              </p:cNvSpPr>
              <p:nvPr/>
            </p:nvSpPr>
            <p:spPr bwMode="auto">
              <a:xfrm>
                <a:off x="4255" y="2443"/>
                <a:ext cx="445" cy="441"/>
              </a:xfrm>
              <a:custGeom>
                <a:avLst/>
                <a:gdLst/>
                <a:ahLst/>
                <a:cxnLst>
                  <a:cxn ang="0">
                    <a:pos x="540" y="165"/>
                  </a:cxn>
                  <a:cxn ang="0">
                    <a:pos x="272" y="19"/>
                  </a:cxn>
                  <a:cxn ang="0">
                    <a:pos x="143" y="0"/>
                  </a:cxn>
                  <a:cxn ang="0">
                    <a:pos x="76" y="85"/>
                  </a:cxn>
                  <a:cxn ang="0">
                    <a:pos x="0" y="243"/>
                  </a:cxn>
                  <a:cxn ang="0">
                    <a:pos x="0" y="469"/>
                  </a:cxn>
                  <a:cxn ang="0">
                    <a:pos x="245" y="690"/>
                  </a:cxn>
                  <a:cxn ang="0">
                    <a:pos x="546" y="836"/>
                  </a:cxn>
                  <a:cxn ang="0">
                    <a:pos x="702" y="882"/>
                  </a:cxn>
                  <a:cxn ang="0">
                    <a:pos x="844" y="760"/>
                  </a:cxn>
                  <a:cxn ang="0">
                    <a:pos x="890" y="621"/>
                  </a:cxn>
                  <a:cxn ang="0">
                    <a:pos x="778" y="426"/>
                  </a:cxn>
                  <a:cxn ang="0">
                    <a:pos x="540" y="165"/>
                  </a:cxn>
                  <a:cxn ang="0">
                    <a:pos x="540" y="165"/>
                  </a:cxn>
                </a:cxnLst>
                <a:rect l="0" t="0" r="r" b="b"/>
                <a:pathLst>
                  <a:path w="890" h="882">
                    <a:moveTo>
                      <a:pt x="540" y="165"/>
                    </a:moveTo>
                    <a:lnTo>
                      <a:pt x="272" y="19"/>
                    </a:lnTo>
                    <a:lnTo>
                      <a:pt x="143" y="0"/>
                    </a:lnTo>
                    <a:lnTo>
                      <a:pt x="76" y="85"/>
                    </a:lnTo>
                    <a:lnTo>
                      <a:pt x="0" y="243"/>
                    </a:lnTo>
                    <a:lnTo>
                      <a:pt x="0" y="469"/>
                    </a:lnTo>
                    <a:lnTo>
                      <a:pt x="245" y="690"/>
                    </a:lnTo>
                    <a:lnTo>
                      <a:pt x="546" y="836"/>
                    </a:lnTo>
                    <a:lnTo>
                      <a:pt x="702" y="882"/>
                    </a:lnTo>
                    <a:lnTo>
                      <a:pt x="844" y="760"/>
                    </a:lnTo>
                    <a:lnTo>
                      <a:pt x="890" y="621"/>
                    </a:lnTo>
                    <a:lnTo>
                      <a:pt x="778" y="426"/>
                    </a:lnTo>
                    <a:lnTo>
                      <a:pt x="540" y="165"/>
                    </a:lnTo>
                    <a:lnTo>
                      <a:pt x="540" y="165"/>
                    </a:lnTo>
                    <a:close/>
                  </a:path>
                </a:pathLst>
              </a:custGeom>
              <a:solidFill>
                <a:srgbClr val="7F7F7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9" name="Freeform 43"/>
              <p:cNvSpPr>
                <a:spLocks/>
              </p:cNvSpPr>
              <p:nvPr/>
            </p:nvSpPr>
            <p:spPr bwMode="auto">
              <a:xfrm>
                <a:off x="4090" y="2435"/>
                <a:ext cx="605" cy="447"/>
              </a:xfrm>
              <a:custGeom>
                <a:avLst/>
                <a:gdLst/>
                <a:ahLst/>
                <a:cxnLst>
                  <a:cxn ang="0">
                    <a:pos x="322" y="135"/>
                  </a:cxn>
                  <a:cxn ang="0">
                    <a:pos x="196" y="232"/>
                  </a:cxn>
                  <a:cxn ang="0">
                    <a:pos x="107" y="264"/>
                  </a:cxn>
                  <a:cxn ang="0">
                    <a:pos x="67" y="264"/>
                  </a:cxn>
                  <a:cxn ang="0">
                    <a:pos x="148" y="287"/>
                  </a:cxn>
                  <a:cxn ang="0">
                    <a:pos x="251" y="245"/>
                  </a:cxn>
                  <a:cxn ang="0">
                    <a:pos x="348" y="161"/>
                  </a:cxn>
                  <a:cxn ang="0">
                    <a:pos x="411" y="49"/>
                  </a:cxn>
                  <a:cxn ang="0">
                    <a:pos x="460" y="0"/>
                  </a:cxn>
                  <a:cxn ang="0">
                    <a:pos x="590" y="22"/>
                  </a:cxn>
                  <a:cxn ang="0">
                    <a:pos x="884" y="197"/>
                  </a:cxn>
                  <a:cxn ang="0">
                    <a:pos x="877" y="228"/>
                  </a:cxn>
                  <a:cxn ang="0">
                    <a:pos x="662" y="161"/>
                  </a:cxn>
                  <a:cxn ang="0">
                    <a:pos x="576" y="161"/>
                  </a:cxn>
                  <a:cxn ang="0">
                    <a:pos x="519" y="205"/>
                  </a:cxn>
                  <a:cxn ang="0">
                    <a:pos x="496" y="264"/>
                  </a:cxn>
                  <a:cxn ang="0">
                    <a:pos x="483" y="340"/>
                  </a:cxn>
                  <a:cxn ang="0">
                    <a:pos x="550" y="465"/>
                  </a:cxn>
                  <a:cxn ang="0">
                    <a:pos x="652" y="585"/>
                  </a:cxn>
                  <a:cxn ang="0">
                    <a:pos x="858" y="707"/>
                  </a:cxn>
                  <a:cxn ang="0">
                    <a:pos x="966" y="773"/>
                  </a:cxn>
                  <a:cxn ang="0">
                    <a:pos x="1086" y="743"/>
                  </a:cxn>
                  <a:cxn ang="0">
                    <a:pos x="1122" y="657"/>
                  </a:cxn>
                  <a:cxn ang="0">
                    <a:pos x="1063" y="501"/>
                  </a:cxn>
                  <a:cxn ang="0">
                    <a:pos x="957" y="300"/>
                  </a:cxn>
                  <a:cxn ang="0">
                    <a:pos x="1126" y="492"/>
                  </a:cxn>
                  <a:cxn ang="0">
                    <a:pos x="1211" y="621"/>
                  </a:cxn>
                  <a:cxn ang="0">
                    <a:pos x="1166" y="832"/>
                  </a:cxn>
                  <a:cxn ang="0">
                    <a:pos x="1059" y="895"/>
                  </a:cxn>
                  <a:cxn ang="0">
                    <a:pos x="823" y="827"/>
                  </a:cxn>
                  <a:cxn ang="0">
                    <a:pos x="519" y="657"/>
                  </a:cxn>
                  <a:cxn ang="0">
                    <a:pos x="242" y="380"/>
                  </a:cxn>
                  <a:cxn ang="0">
                    <a:pos x="57" y="344"/>
                  </a:cxn>
                  <a:cxn ang="0">
                    <a:pos x="0" y="209"/>
                  </a:cxn>
                  <a:cxn ang="0">
                    <a:pos x="322" y="135"/>
                  </a:cxn>
                  <a:cxn ang="0">
                    <a:pos x="322" y="135"/>
                  </a:cxn>
                </a:cxnLst>
                <a:rect l="0" t="0" r="r" b="b"/>
                <a:pathLst>
                  <a:path w="1211" h="895">
                    <a:moveTo>
                      <a:pt x="322" y="135"/>
                    </a:moveTo>
                    <a:lnTo>
                      <a:pt x="196" y="232"/>
                    </a:lnTo>
                    <a:lnTo>
                      <a:pt x="107" y="264"/>
                    </a:lnTo>
                    <a:lnTo>
                      <a:pt x="67" y="264"/>
                    </a:lnTo>
                    <a:lnTo>
                      <a:pt x="148" y="287"/>
                    </a:lnTo>
                    <a:lnTo>
                      <a:pt x="251" y="245"/>
                    </a:lnTo>
                    <a:lnTo>
                      <a:pt x="348" y="161"/>
                    </a:lnTo>
                    <a:lnTo>
                      <a:pt x="411" y="49"/>
                    </a:lnTo>
                    <a:lnTo>
                      <a:pt x="460" y="0"/>
                    </a:lnTo>
                    <a:lnTo>
                      <a:pt x="590" y="22"/>
                    </a:lnTo>
                    <a:lnTo>
                      <a:pt x="884" y="197"/>
                    </a:lnTo>
                    <a:lnTo>
                      <a:pt x="877" y="228"/>
                    </a:lnTo>
                    <a:lnTo>
                      <a:pt x="662" y="161"/>
                    </a:lnTo>
                    <a:lnTo>
                      <a:pt x="576" y="161"/>
                    </a:lnTo>
                    <a:lnTo>
                      <a:pt x="519" y="205"/>
                    </a:lnTo>
                    <a:lnTo>
                      <a:pt x="496" y="264"/>
                    </a:lnTo>
                    <a:lnTo>
                      <a:pt x="483" y="340"/>
                    </a:lnTo>
                    <a:lnTo>
                      <a:pt x="550" y="465"/>
                    </a:lnTo>
                    <a:lnTo>
                      <a:pt x="652" y="585"/>
                    </a:lnTo>
                    <a:lnTo>
                      <a:pt x="858" y="707"/>
                    </a:lnTo>
                    <a:lnTo>
                      <a:pt x="966" y="773"/>
                    </a:lnTo>
                    <a:lnTo>
                      <a:pt x="1086" y="743"/>
                    </a:lnTo>
                    <a:lnTo>
                      <a:pt x="1122" y="657"/>
                    </a:lnTo>
                    <a:lnTo>
                      <a:pt x="1063" y="501"/>
                    </a:lnTo>
                    <a:lnTo>
                      <a:pt x="957" y="300"/>
                    </a:lnTo>
                    <a:lnTo>
                      <a:pt x="1126" y="492"/>
                    </a:lnTo>
                    <a:lnTo>
                      <a:pt x="1211" y="621"/>
                    </a:lnTo>
                    <a:lnTo>
                      <a:pt x="1166" y="832"/>
                    </a:lnTo>
                    <a:lnTo>
                      <a:pt x="1059" y="895"/>
                    </a:lnTo>
                    <a:lnTo>
                      <a:pt x="823" y="827"/>
                    </a:lnTo>
                    <a:lnTo>
                      <a:pt x="519" y="657"/>
                    </a:lnTo>
                    <a:lnTo>
                      <a:pt x="242" y="380"/>
                    </a:lnTo>
                    <a:lnTo>
                      <a:pt x="57" y="344"/>
                    </a:lnTo>
                    <a:lnTo>
                      <a:pt x="0" y="209"/>
                    </a:lnTo>
                    <a:lnTo>
                      <a:pt x="322" y="135"/>
                    </a:lnTo>
                    <a:lnTo>
                      <a:pt x="322" y="135"/>
                    </a:lnTo>
                    <a:close/>
                  </a:path>
                </a:pathLst>
              </a:custGeom>
              <a:solidFill>
                <a:srgbClr val="666666"/>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0" name="Freeform 44"/>
              <p:cNvSpPr>
                <a:spLocks/>
              </p:cNvSpPr>
              <p:nvPr/>
            </p:nvSpPr>
            <p:spPr bwMode="auto">
              <a:xfrm>
                <a:off x="3235" y="2966"/>
                <a:ext cx="1106" cy="492"/>
              </a:xfrm>
              <a:custGeom>
                <a:avLst/>
                <a:gdLst/>
                <a:ahLst/>
                <a:cxnLst>
                  <a:cxn ang="0">
                    <a:pos x="0" y="90"/>
                  </a:cxn>
                  <a:cxn ang="0">
                    <a:pos x="0" y="820"/>
                  </a:cxn>
                  <a:cxn ang="0">
                    <a:pos x="1032" y="983"/>
                  </a:cxn>
                  <a:cxn ang="0">
                    <a:pos x="1785" y="852"/>
                  </a:cxn>
                  <a:cxn ang="0">
                    <a:pos x="1989" y="578"/>
                  </a:cxn>
                  <a:cxn ang="0">
                    <a:pos x="2194" y="517"/>
                  </a:cxn>
                  <a:cxn ang="0">
                    <a:pos x="2211" y="346"/>
                  </a:cxn>
                  <a:cxn ang="0">
                    <a:pos x="2017" y="152"/>
                  </a:cxn>
                  <a:cxn ang="0">
                    <a:pos x="1645" y="74"/>
                  </a:cxn>
                  <a:cxn ang="0">
                    <a:pos x="1422" y="59"/>
                  </a:cxn>
                  <a:cxn ang="0">
                    <a:pos x="1080" y="0"/>
                  </a:cxn>
                  <a:cxn ang="0">
                    <a:pos x="356" y="168"/>
                  </a:cxn>
                  <a:cxn ang="0">
                    <a:pos x="0" y="90"/>
                  </a:cxn>
                  <a:cxn ang="0">
                    <a:pos x="0" y="90"/>
                  </a:cxn>
                </a:cxnLst>
                <a:rect l="0" t="0" r="r" b="b"/>
                <a:pathLst>
                  <a:path w="2211" h="983">
                    <a:moveTo>
                      <a:pt x="0" y="90"/>
                    </a:moveTo>
                    <a:lnTo>
                      <a:pt x="0" y="820"/>
                    </a:lnTo>
                    <a:lnTo>
                      <a:pt x="1032" y="983"/>
                    </a:lnTo>
                    <a:lnTo>
                      <a:pt x="1785" y="852"/>
                    </a:lnTo>
                    <a:lnTo>
                      <a:pt x="1989" y="578"/>
                    </a:lnTo>
                    <a:lnTo>
                      <a:pt x="2194" y="517"/>
                    </a:lnTo>
                    <a:lnTo>
                      <a:pt x="2211" y="346"/>
                    </a:lnTo>
                    <a:lnTo>
                      <a:pt x="2017" y="152"/>
                    </a:lnTo>
                    <a:lnTo>
                      <a:pt x="1645" y="74"/>
                    </a:lnTo>
                    <a:lnTo>
                      <a:pt x="1422" y="59"/>
                    </a:lnTo>
                    <a:lnTo>
                      <a:pt x="1080" y="0"/>
                    </a:lnTo>
                    <a:lnTo>
                      <a:pt x="356" y="168"/>
                    </a:lnTo>
                    <a:lnTo>
                      <a:pt x="0" y="90"/>
                    </a:lnTo>
                    <a:lnTo>
                      <a:pt x="0" y="90"/>
                    </a:lnTo>
                    <a:close/>
                  </a:path>
                </a:pathLst>
              </a:custGeom>
              <a:solidFill>
                <a:srgbClr val="F59E9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1" name="Freeform 45"/>
              <p:cNvSpPr>
                <a:spLocks/>
              </p:cNvSpPr>
              <p:nvPr/>
            </p:nvSpPr>
            <p:spPr bwMode="auto">
              <a:xfrm>
                <a:off x="3241" y="3081"/>
                <a:ext cx="1100" cy="601"/>
              </a:xfrm>
              <a:custGeom>
                <a:avLst/>
                <a:gdLst/>
                <a:ahLst/>
                <a:cxnLst>
                  <a:cxn ang="0">
                    <a:pos x="52" y="534"/>
                  </a:cxn>
                  <a:cxn ang="0">
                    <a:pos x="210" y="572"/>
                  </a:cxn>
                  <a:cxn ang="0">
                    <a:pos x="307" y="586"/>
                  </a:cxn>
                  <a:cxn ang="0">
                    <a:pos x="379" y="586"/>
                  </a:cxn>
                  <a:cxn ang="0">
                    <a:pos x="428" y="542"/>
                  </a:cxn>
                  <a:cxn ang="0">
                    <a:pos x="447" y="485"/>
                  </a:cxn>
                  <a:cxn ang="0">
                    <a:pos x="430" y="369"/>
                  </a:cxn>
                  <a:cxn ang="0">
                    <a:pos x="407" y="42"/>
                  </a:cxn>
                  <a:cxn ang="0">
                    <a:pos x="493" y="333"/>
                  </a:cxn>
                  <a:cxn ang="0">
                    <a:pos x="616" y="396"/>
                  </a:cxn>
                  <a:cxn ang="0">
                    <a:pos x="715" y="396"/>
                  </a:cxn>
                  <a:cxn ang="0">
                    <a:pos x="826" y="479"/>
                  </a:cxn>
                  <a:cxn ang="0">
                    <a:pos x="928" y="502"/>
                  </a:cxn>
                  <a:cxn ang="0">
                    <a:pos x="1012" y="472"/>
                  </a:cxn>
                  <a:cxn ang="0">
                    <a:pos x="1099" y="399"/>
                  </a:cxn>
                  <a:cxn ang="0">
                    <a:pos x="1177" y="390"/>
                  </a:cxn>
                  <a:cxn ang="0">
                    <a:pos x="1265" y="403"/>
                  </a:cxn>
                  <a:cxn ang="0">
                    <a:pos x="1392" y="360"/>
                  </a:cxn>
                  <a:cxn ang="0">
                    <a:pos x="1423" y="434"/>
                  </a:cxn>
                  <a:cxn ang="0">
                    <a:pos x="1491" y="481"/>
                  </a:cxn>
                  <a:cxn ang="0">
                    <a:pos x="1616" y="496"/>
                  </a:cxn>
                  <a:cxn ang="0">
                    <a:pos x="1713" y="481"/>
                  </a:cxn>
                  <a:cxn ang="0">
                    <a:pos x="1786" y="445"/>
                  </a:cxn>
                  <a:cxn ang="0">
                    <a:pos x="1824" y="369"/>
                  </a:cxn>
                  <a:cxn ang="0">
                    <a:pos x="1841" y="240"/>
                  </a:cxn>
                  <a:cxn ang="0">
                    <a:pos x="1782" y="164"/>
                  </a:cxn>
                  <a:cxn ang="0">
                    <a:pos x="1715" y="152"/>
                  </a:cxn>
                  <a:cxn ang="0">
                    <a:pos x="1624" y="114"/>
                  </a:cxn>
                  <a:cxn ang="0">
                    <a:pos x="1717" y="67"/>
                  </a:cxn>
                  <a:cxn ang="0">
                    <a:pos x="1791" y="0"/>
                  </a:cxn>
                  <a:cxn ang="0">
                    <a:pos x="1881" y="131"/>
                  </a:cxn>
                  <a:cxn ang="0">
                    <a:pos x="1926" y="173"/>
                  </a:cxn>
                  <a:cxn ang="0">
                    <a:pos x="2014" y="183"/>
                  </a:cxn>
                  <a:cxn ang="0">
                    <a:pos x="2075" y="209"/>
                  </a:cxn>
                  <a:cxn ang="0">
                    <a:pos x="2124" y="209"/>
                  </a:cxn>
                  <a:cxn ang="0">
                    <a:pos x="2168" y="194"/>
                  </a:cxn>
                  <a:cxn ang="0">
                    <a:pos x="2198" y="133"/>
                  </a:cxn>
                  <a:cxn ang="0">
                    <a:pos x="2200" y="257"/>
                  </a:cxn>
                  <a:cxn ang="0">
                    <a:pos x="2143" y="348"/>
                  </a:cxn>
                  <a:cxn ang="0">
                    <a:pos x="1947" y="356"/>
                  </a:cxn>
                  <a:cxn ang="0">
                    <a:pos x="1852" y="698"/>
                  </a:cxn>
                  <a:cxn ang="0">
                    <a:pos x="1738" y="839"/>
                  </a:cxn>
                  <a:cxn ang="0">
                    <a:pos x="1679" y="975"/>
                  </a:cxn>
                  <a:cxn ang="0">
                    <a:pos x="1584" y="1034"/>
                  </a:cxn>
                  <a:cxn ang="0">
                    <a:pos x="1506" y="1150"/>
                  </a:cxn>
                  <a:cxn ang="0">
                    <a:pos x="1381" y="1200"/>
                  </a:cxn>
                  <a:cxn ang="0">
                    <a:pos x="1014" y="1202"/>
                  </a:cxn>
                  <a:cxn ang="0">
                    <a:pos x="649" y="1080"/>
                  </a:cxn>
                  <a:cxn ang="0">
                    <a:pos x="548" y="974"/>
                  </a:cxn>
                  <a:cxn ang="0">
                    <a:pos x="94" y="820"/>
                  </a:cxn>
                  <a:cxn ang="0">
                    <a:pos x="0" y="591"/>
                  </a:cxn>
                  <a:cxn ang="0">
                    <a:pos x="0" y="517"/>
                  </a:cxn>
                  <a:cxn ang="0">
                    <a:pos x="52" y="534"/>
                  </a:cxn>
                  <a:cxn ang="0">
                    <a:pos x="52" y="534"/>
                  </a:cxn>
                </a:cxnLst>
                <a:rect l="0" t="0" r="r" b="b"/>
                <a:pathLst>
                  <a:path w="2200" h="1202">
                    <a:moveTo>
                      <a:pt x="52" y="534"/>
                    </a:moveTo>
                    <a:lnTo>
                      <a:pt x="210" y="572"/>
                    </a:lnTo>
                    <a:lnTo>
                      <a:pt x="307" y="586"/>
                    </a:lnTo>
                    <a:lnTo>
                      <a:pt x="379" y="586"/>
                    </a:lnTo>
                    <a:lnTo>
                      <a:pt x="428" y="542"/>
                    </a:lnTo>
                    <a:lnTo>
                      <a:pt x="447" y="485"/>
                    </a:lnTo>
                    <a:lnTo>
                      <a:pt x="430" y="369"/>
                    </a:lnTo>
                    <a:lnTo>
                      <a:pt x="407" y="42"/>
                    </a:lnTo>
                    <a:lnTo>
                      <a:pt x="493" y="333"/>
                    </a:lnTo>
                    <a:lnTo>
                      <a:pt x="616" y="396"/>
                    </a:lnTo>
                    <a:lnTo>
                      <a:pt x="715" y="396"/>
                    </a:lnTo>
                    <a:lnTo>
                      <a:pt x="826" y="479"/>
                    </a:lnTo>
                    <a:lnTo>
                      <a:pt x="928" y="502"/>
                    </a:lnTo>
                    <a:lnTo>
                      <a:pt x="1012" y="472"/>
                    </a:lnTo>
                    <a:lnTo>
                      <a:pt x="1099" y="399"/>
                    </a:lnTo>
                    <a:lnTo>
                      <a:pt x="1177" y="390"/>
                    </a:lnTo>
                    <a:lnTo>
                      <a:pt x="1265" y="403"/>
                    </a:lnTo>
                    <a:lnTo>
                      <a:pt x="1392" y="360"/>
                    </a:lnTo>
                    <a:lnTo>
                      <a:pt x="1423" y="434"/>
                    </a:lnTo>
                    <a:lnTo>
                      <a:pt x="1491" y="481"/>
                    </a:lnTo>
                    <a:lnTo>
                      <a:pt x="1616" y="496"/>
                    </a:lnTo>
                    <a:lnTo>
                      <a:pt x="1713" y="481"/>
                    </a:lnTo>
                    <a:lnTo>
                      <a:pt x="1786" y="445"/>
                    </a:lnTo>
                    <a:lnTo>
                      <a:pt x="1824" y="369"/>
                    </a:lnTo>
                    <a:lnTo>
                      <a:pt x="1841" y="240"/>
                    </a:lnTo>
                    <a:lnTo>
                      <a:pt x="1782" y="164"/>
                    </a:lnTo>
                    <a:lnTo>
                      <a:pt x="1715" y="152"/>
                    </a:lnTo>
                    <a:lnTo>
                      <a:pt x="1624" y="114"/>
                    </a:lnTo>
                    <a:lnTo>
                      <a:pt x="1717" y="67"/>
                    </a:lnTo>
                    <a:lnTo>
                      <a:pt x="1791" y="0"/>
                    </a:lnTo>
                    <a:lnTo>
                      <a:pt x="1881" y="131"/>
                    </a:lnTo>
                    <a:lnTo>
                      <a:pt x="1926" y="173"/>
                    </a:lnTo>
                    <a:lnTo>
                      <a:pt x="2014" y="183"/>
                    </a:lnTo>
                    <a:lnTo>
                      <a:pt x="2075" y="209"/>
                    </a:lnTo>
                    <a:lnTo>
                      <a:pt x="2124" y="209"/>
                    </a:lnTo>
                    <a:lnTo>
                      <a:pt x="2168" y="194"/>
                    </a:lnTo>
                    <a:lnTo>
                      <a:pt x="2198" y="133"/>
                    </a:lnTo>
                    <a:lnTo>
                      <a:pt x="2200" y="257"/>
                    </a:lnTo>
                    <a:lnTo>
                      <a:pt x="2143" y="348"/>
                    </a:lnTo>
                    <a:lnTo>
                      <a:pt x="1947" y="356"/>
                    </a:lnTo>
                    <a:lnTo>
                      <a:pt x="1852" y="698"/>
                    </a:lnTo>
                    <a:lnTo>
                      <a:pt x="1738" y="839"/>
                    </a:lnTo>
                    <a:lnTo>
                      <a:pt x="1679" y="975"/>
                    </a:lnTo>
                    <a:lnTo>
                      <a:pt x="1584" y="1034"/>
                    </a:lnTo>
                    <a:lnTo>
                      <a:pt x="1506" y="1150"/>
                    </a:lnTo>
                    <a:lnTo>
                      <a:pt x="1381" y="1200"/>
                    </a:lnTo>
                    <a:lnTo>
                      <a:pt x="1014" y="1202"/>
                    </a:lnTo>
                    <a:lnTo>
                      <a:pt x="649" y="1080"/>
                    </a:lnTo>
                    <a:lnTo>
                      <a:pt x="548" y="974"/>
                    </a:lnTo>
                    <a:lnTo>
                      <a:pt x="94" y="820"/>
                    </a:lnTo>
                    <a:lnTo>
                      <a:pt x="0" y="591"/>
                    </a:lnTo>
                    <a:lnTo>
                      <a:pt x="0" y="517"/>
                    </a:lnTo>
                    <a:lnTo>
                      <a:pt x="52" y="534"/>
                    </a:lnTo>
                    <a:lnTo>
                      <a:pt x="52" y="534"/>
                    </a:lnTo>
                    <a:close/>
                  </a:path>
                </a:pathLst>
              </a:custGeom>
              <a:solidFill>
                <a:srgbClr val="E0847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2" name="Freeform 46"/>
              <p:cNvSpPr>
                <a:spLocks/>
              </p:cNvSpPr>
              <p:nvPr/>
            </p:nvSpPr>
            <p:spPr bwMode="auto">
              <a:xfrm>
                <a:off x="3734" y="3439"/>
                <a:ext cx="341" cy="136"/>
              </a:xfrm>
              <a:custGeom>
                <a:avLst/>
                <a:gdLst/>
                <a:ahLst/>
                <a:cxnLst>
                  <a:cxn ang="0">
                    <a:pos x="107" y="76"/>
                  </a:cxn>
                  <a:cxn ang="0">
                    <a:pos x="211" y="25"/>
                  </a:cxn>
                  <a:cxn ang="0">
                    <a:pos x="304" y="25"/>
                  </a:cxn>
                  <a:cxn ang="0">
                    <a:pos x="363" y="42"/>
                  </a:cxn>
                  <a:cxn ang="0">
                    <a:pos x="424" y="36"/>
                  </a:cxn>
                  <a:cxn ang="0">
                    <a:pos x="504" y="0"/>
                  </a:cxn>
                  <a:cxn ang="0">
                    <a:pos x="666" y="2"/>
                  </a:cxn>
                  <a:cxn ang="0">
                    <a:pos x="683" y="66"/>
                  </a:cxn>
                  <a:cxn ang="0">
                    <a:pos x="666" y="87"/>
                  </a:cxn>
                  <a:cxn ang="0">
                    <a:pos x="605" y="87"/>
                  </a:cxn>
                  <a:cxn ang="0">
                    <a:pos x="534" y="110"/>
                  </a:cxn>
                  <a:cxn ang="0">
                    <a:pos x="455" y="97"/>
                  </a:cxn>
                  <a:cxn ang="0">
                    <a:pos x="399" y="82"/>
                  </a:cxn>
                  <a:cxn ang="0">
                    <a:pos x="329" y="97"/>
                  </a:cxn>
                  <a:cxn ang="0">
                    <a:pos x="283" y="125"/>
                  </a:cxn>
                  <a:cxn ang="0">
                    <a:pos x="350" y="165"/>
                  </a:cxn>
                  <a:cxn ang="0">
                    <a:pos x="449" y="203"/>
                  </a:cxn>
                  <a:cxn ang="0">
                    <a:pos x="546" y="247"/>
                  </a:cxn>
                  <a:cxn ang="0">
                    <a:pos x="451" y="272"/>
                  </a:cxn>
                  <a:cxn ang="0">
                    <a:pos x="348" y="268"/>
                  </a:cxn>
                  <a:cxn ang="0">
                    <a:pos x="257" y="207"/>
                  </a:cxn>
                  <a:cxn ang="0">
                    <a:pos x="202" y="161"/>
                  </a:cxn>
                  <a:cxn ang="0">
                    <a:pos x="295" y="173"/>
                  </a:cxn>
                  <a:cxn ang="0">
                    <a:pos x="247" y="127"/>
                  </a:cxn>
                  <a:cxn ang="0">
                    <a:pos x="207" y="118"/>
                  </a:cxn>
                  <a:cxn ang="0">
                    <a:pos x="152" y="118"/>
                  </a:cxn>
                  <a:cxn ang="0">
                    <a:pos x="91" y="112"/>
                  </a:cxn>
                  <a:cxn ang="0">
                    <a:pos x="0" y="51"/>
                  </a:cxn>
                  <a:cxn ang="0">
                    <a:pos x="107" y="76"/>
                  </a:cxn>
                  <a:cxn ang="0">
                    <a:pos x="107" y="76"/>
                  </a:cxn>
                </a:cxnLst>
                <a:rect l="0" t="0" r="r" b="b"/>
                <a:pathLst>
                  <a:path w="683" h="272">
                    <a:moveTo>
                      <a:pt x="107" y="76"/>
                    </a:moveTo>
                    <a:lnTo>
                      <a:pt x="211" y="25"/>
                    </a:lnTo>
                    <a:lnTo>
                      <a:pt x="304" y="25"/>
                    </a:lnTo>
                    <a:lnTo>
                      <a:pt x="363" y="42"/>
                    </a:lnTo>
                    <a:lnTo>
                      <a:pt x="424" y="36"/>
                    </a:lnTo>
                    <a:lnTo>
                      <a:pt x="504" y="0"/>
                    </a:lnTo>
                    <a:lnTo>
                      <a:pt x="666" y="2"/>
                    </a:lnTo>
                    <a:lnTo>
                      <a:pt x="683" y="66"/>
                    </a:lnTo>
                    <a:lnTo>
                      <a:pt x="666" y="87"/>
                    </a:lnTo>
                    <a:lnTo>
                      <a:pt x="605" y="87"/>
                    </a:lnTo>
                    <a:lnTo>
                      <a:pt x="534" y="110"/>
                    </a:lnTo>
                    <a:lnTo>
                      <a:pt x="455" y="97"/>
                    </a:lnTo>
                    <a:lnTo>
                      <a:pt x="399" y="82"/>
                    </a:lnTo>
                    <a:lnTo>
                      <a:pt x="329" y="97"/>
                    </a:lnTo>
                    <a:lnTo>
                      <a:pt x="283" y="125"/>
                    </a:lnTo>
                    <a:lnTo>
                      <a:pt x="350" y="165"/>
                    </a:lnTo>
                    <a:lnTo>
                      <a:pt x="449" y="203"/>
                    </a:lnTo>
                    <a:lnTo>
                      <a:pt x="546" y="247"/>
                    </a:lnTo>
                    <a:lnTo>
                      <a:pt x="451" y="272"/>
                    </a:lnTo>
                    <a:lnTo>
                      <a:pt x="348" y="268"/>
                    </a:lnTo>
                    <a:lnTo>
                      <a:pt x="257" y="207"/>
                    </a:lnTo>
                    <a:lnTo>
                      <a:pt x="202" y="161"/>
                    </a:lnTo>
                    <a:lnTo>
                      <a:pt x="295" y="173"/>
                    </a:lnTo>
                    <a:lnTo>
                      <a:pt x="247" y="127"/>
                    </a:lnTo>
                    <a:lnTo>
                      <a:pt x="207" y="118"/>
                    </a:lnTo>
                    <a:lnTo>
                      <a:pt x="152" y="118"/>
                    </a:lnTo>
                    <a:lnTo>
                      <a:pt x="91" y="112"/>
                    </a:lnTo>
                    <a:lnTo>
                      <a:pt x="0" y="51"/>
                    </a:lnTo>
                    <a:lnTo>
                      <a:pt x="107" y="76"/>
                    </a:lnTo>
                    <a:lnTo>
                      <a:pt x="107" y="76"/>
                    </a:lnTo>
                    <a:close/>
                  </a:path>
                </a:pathLst>
              </a:custGeom>
              <a:solidFill>
                <a:srgbClr val="F59E9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3" name="Freeform 47"/>
              <p:cNvSpPr>
                <a:spLocks/>
              </p:cNvSpPr>
              <p:nvPr/>
            </p:nvSpPr>
            <p:spPr bwMode="auto">
              <a:xfrm>
                <a:off x="3235" y="3084"/>
                <a:ext cx="1112" cy="605"/>
              </a:xfrm>
              <a:custGeom>
                <a:avLst/>
                <a:gdLst/>
                <a:ahLst/>
                <a:cxnLst>
                  <a:cxn ang="0">
                    <a:pos x="340" y="705"/>
                  </a:cxn>
                  <a:cxn ang="0">
                    <a:pos x="544" y="730"/>
                  </a:cxn>
                  <a:cxn ang="0">
                    <a:pos x="639" y="660"/>
                  </a:cxn>
                  <a:cxn ang="0">
                    <a:pos x="827" y="812"/>
                  </a:cxn>
                  <a:cxn ang="0">
                    <a:pos x="1099" y="914"/>
                  </a:cxn>
                  <a:cxn ang="0">
                    <a:pos x="1205" y="994"/>
                  </a:cxn>
                  <a:cxn ang="0">
                    <a:pos x="1017" y="1007"/>
                  </a:cxn>
                  <a:cxn ang="0">
                    <a:pos x="852" y="1034"/>
                  </a:cxn>
                  <a:cxn ang="0">
                    <a:pos x="1120" y="1074"/>
                  </a:cxn>
                  <a:cxn ang="0">
                    <a:pos x="1352" y="1101"/>
                  </a:cxn>
                  <a:cxn ang="0">
                    <a:pos x="1517" y="1074"/>
                  </a:cxn>
                  <a:cxn ang="0">
                    <a:pos x="1584" y="949"/>
                  </a:cxn>
                  <a:cxn ang="0">
                    <a:pos x="1407" y="888"/>
                  </a:cxn>
                  <a:cxn ang="0">
                    <a:pos x="1462" y="829"/>
                  </a:cxn>
                  <a:cxn ang="0">
                    <a:pos x="1639" y="836"/>
                  </a:cxn>
                  <a:cxn ang="0">
                    <a:pos x="1694" y="766"/>
                  </a:cxn>
                  <a:cxn ang="0">
                    <a:pos x="1641" y="610"/>
                  </a:cxn>
                  <a:cxn ang="0">
                    <a:pos x="1504" y="504"/>
                  </a:cxn>
                  <a:cxn ang="0">
                    <a:pos x="1702" y="504"/>
                  </a:cxn>
                  <a:cxn ang="0">
                    <a:pos x="1816" y="430"/>
                  </a:cxn>
                  <a:cxn ang="0">
                    <a:pos x="1871" y="500"/>
                  </a:cxn>
                  <a:cxn ang="0">
                    <a:pos x="1871" y="247"/>
                  </a:cxn>
                  <a:cxn ang="0">
                    <a:pos x="1665" y="112"/>
                  </a:cxn>
                  <a:cxn ang="0">
                    <a:pos x="1806" y="0"/>
                  </a:cxn>
                  <a:cxn ang="0">
                    <a:pos x="1901" y="182"/>
                  </a:cxn>
                  <a:cxn ang="0">
                    <a:pos x="2004" y="203"/>
                  </a:cxn>
                  <a:cxn ang="0">
                    <a:pos x="2099" y="232"/>
                  </a:cxn>
                  <a:cxn ang="0">
                    <a:pos x="2171" y="217"/>
                  </a:cxn>
                  <a:cxn ang="0">
                    <a:pos x="2209" y="131"/>
                  </a:cxn>
                  <a:cxn ang="0">
                    <a:pos x="2186" y="314"/>
                  </a:cxn>
                  <a:cxn ang="0">
                    <a:pos x="1934" y="665"/>
                  </a:cxn>
                  <a:cxn ang="0">
                    <a:pos x="1715" y="912"/>
                  </a:cxn>
                  <a:cxn ang="0">
                    <a:pos x="1281" y="1211"/>
                  </a:cxn>
                  <a:cxn ang="0">
                    <a:pos x="568" y="1080"/>
                  </a:cxn>
                  <a:cxn ang="0">
                    <a:pos x="0" y="580"/>
                  </a:cxn>
                  <a:cxn ang="0">
                    <a:pos x="48" y="591"/>
                  </a:cxn>
                </a:cxnLst>
                <a:rect l="0" t="0" r="r" b="b"/>
                <a:pathLst>
                  <a:path w="2224" h="1211">
                    <a:moveTo>
                      <a:pt x="48" y="591"/>
                    </a:moveTo>
                    <a:lnTo>
                      <a:pt x="340" y="705"/>
                    </a:lnTo>
                    <a:lnTo>
                      <a:pt x="487" y="705"/>
                    </a:lnTo>
                    <a:lnTo>
                      <a:pt x="544" y="730"/>
                    </a:lnTo>
                    <a:lnTo>
                      <a:pt x="605" y="730"/>
                    </a:lnTo>
                    <a:lnTo>
                      <a:pt x="639" y="660"/>
                    </a:lnTo>
                    <a:lnTo>
                      <a:pt x="730" y="732"/>
                    </a:lnTo>
                    <a:lnTo>
                      <a:pt x="827" y="812"/>
                    </a:lnTo>
                    <a:lnTo>
                      <a:pt x="968" y="867"/>
                    </a:lnTo>
                    <a:lnTo>
                      <a:pt x="1099" y="914"/>
                    </a:lnTo>
                    <a:lnTo>
                      <a:pt x="1232" y="964"/>
                    </a:lnTo>
                    <a:lnTo>
                      <a:pt x="1205" y="994"/>
                    </a:lnTo>
                    <a:lnTo>
                      <a:pt x="1114" y="1007"/>
                    </a:lnTo>
                    <a:lnTo>
                      <a:pt x="1017" y="1007"/>
                    </a:lnTo>
                    <a:lnTo>
                      <a:pt x="916" y="1009"/>
                    </a:lnTo>
                    <a:lnTo>
                      <a:pt x="852" y="1034"/>
                    </a:lnTo>
                    <a:lnTo>
                      <a:pt x="989" y="1074"/>
                    </a:lnTo>
                    <a:lnTo>
                      <a:pt x="1120" y="1074"/>
                    </a:lnTo>
                    <a:lnTo>
                      <a:pt x="1230" y="1083"/>
                    </a:lnTo>
                    <a:lnTo>
                      <a:pt x="1352" y="1101"/>
                    </a:lnTo>
                    <a:lnTo>
                      <a:pt x="1449" y="1101"/>
                    </a:lnTo>
                    <a:lnTo>
                      <a:pt x="1517" y="1074"/>
                    </a:lnTo>
                    <a:lnTo>
                      <a:pt x="1549" y="1015"/>
                    </a:lnTo>
                    <a:lnTo>
                      <a:pt x="1584" y="949"/>
                    </a:lnTo>
                    <a:lnTo>
                      <a:pt x="1508" y="929"/>
                    </a:lnTo>
                    <a:lnTo>
                      <a:pt x="1407" y="888"/>
                    </a:lnTo>
                    <a:lnTo>
                      <a:pt x="1367" y="833"/>
                    </a:lnTo>
                    <a:lnTo>
                      <a:pt x="1462" y="829"/>
                    </a:lnTo>
                    <a:lnTo>
                      <a:pt x="1563" y="836"/>
                    </a:lnTo>
                    <a:lnTo>
                      <a:pt x="1639" y="836"/>
                    </a:lnTo>
                    <a:lnTo>
                      <a:pt x="1686" y="814"/>
                    </a:lnTo>
                    <a:lnTo>
                      <a:pt x="1694" y="766"/>
                    </a:lnTo>
                    <a:lnTo>
                      <a:pt x="1671" y="660"/>
                    </a:lnTo>
                    <a:lnTo>
                      <a:pt x="1641" y="610"/>
                    </a:lnTo>
                    <a:lnTo>
                      <a:pt x="1610" y="555"/>
                    </a:lnTo>
                    <a:lnTo>
                      <a:pt x="1504" y="504"/>
                    </a:lnTo>
                    <a:lnTo>
                      <a:pt x="1626" y="519"/>
                    </a:lnTo>
                    <a:lnTo>
                      <a:pt x="1702" y="504"/>
                    </a:lnTo>
                    <a:lnTo>
                      <a:pt x="1781" y="466"/>
                    </a:lnTo>
                    <a:lnTo>
                      <a:pt x="1816" y="430"/>
                    </a:lnTo>
                    <a:lnTo>
                      <a:pt x="1861" y="342"/>
                    </a:lnTo>
                    <a:lnTo>
                      <a:pt x="1871" y="500"/>
                    </a:lnTo>
                    <a:lnTo>
                      <a:pt x="1888" y="350"/>
                    </a:lnTo>
                    <a:lnTo>
                      <a:pt x="1871" y="247"/>
                    </a:lnTo>
                    <a:lnTo>
                      <a:pt x="1793" y="143"/>
                    </a:lnTo>
                    <a:lnTo>
                      <a:pt x="1665" y="112"/>
                    </a:lnTo>
                    <a:lnTo>
                      <a:pt x="1766" y="61"/>
                    </a:lnTo>
                    <a:lnTo>
                      <a:pt x="1806" y="0"/>
                    </a:lnTo>
                    <a:lnTo>
                      <a:pt x="1852" y="97"/>
                    </a:lnTo>
                    <a:lnTo>
                      <a:pt x="1901" y="182"/>
                    </a:lnTo>
                    <a:lnTo>
                      <a:pt x="1949" y="203"/>
                    </a:lnTo>
                    <a:lnTo>
                      <a:pt x="2004" y="203"/>
                    </a:lnTo>
                    <a:lnTo>
                      <a:pt x="2053" y="220"/>
                    </a:lnTo>
                    <a:lnTo>
                      <a:pt x="2099" y="232"/>
                    </a:lnTo>
                    <a:lnTo>
                      <a:pt x="2141" y="232"/>
                    </a:lnTo>
                    <a:lnTo>
                      <a:pt x="2171" y="217"/>
                    </a:lnTo>
                    <a:lnTo>
                      <a:pt x="2186" y="198"/>
                    </a:lnTo>
                    <a:lnTo>
                      <a:pt x="2209" y="131"/>
                    </a:lnTo>
                    <a:lnTo>
                      <a:pt x="2224" y="201"/>
                    </a:lnTo>
                    <a:lnTo>
                      <a:pt x="2186" y="314"/>
                    </a:lnTo>
                    <a:lnTo>
                      <a:pt x="1943" y="378"/>
                    </a:lnTo>
                    <a:lnTo>
                      <a:pt x="1934" y="665"/>
                    </a:lnTo>
                    <a:lnTo>
                      <a:pt x="1772" y="707"/>
                    </a:lnTo>
                    <a:lnTo>
                      <a:pt x="1715" y="912"/>
                    </a:lnTo>
                    <a:lnTo>
                      <a:pt x="1519" y="1161"/>
                    </a:lnTo>
                    <a:lnTo>
                      <a:pt x="1281" y="1211"/>
                    </a:lnTo>
                    <a:lnTo>
                      <a:pt x="797" y="1211"/>
                    </a:lnTo>
                    <a:lnTo>
                      <a:pt x="568" y="1080"/>
                    </a:lnTo>
                    <a:lnTo>
                      <a:pt x="0" y="981"/>
                    </a:lnTo>
                    <a:lnTo>
                      <a:pt x="0" y="580"/>
                    </a:lnTo>
                    <a:lnTo>
                      <a:pt x="48" y="591"/>
                    </a:lnTo>
                    <a:lnTo>
                      <a:pt x="48" y="591"/>
                    </a:lnTo>
                    <a:close/>
                  </a:path>
                </a:pathLst>
              </a:custGeom>
              <a:solidFill>
                <a:srgbClr val="C7695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4" name="Freeform 48"/>
              <p:cNvSpPr>
                <a:spLocks/>
              </p:cNvSpPr>
              <p:nvPr/>
            </p:nvSpPr>
            <p:spPr bwMode="auto">
              <a:xfrm>
                <a:off x="3458" y="2980"/>
                <a:ext cx="874" cy="340"/>
              </a:xfrm>
              <a:custGeom>
                <a:avLst/>
                <a:gdLst/>
                <a:ahLst/>
                <a:cxnLst>
                  <a:cxn ang="0">
                    <a:pos x="0" y="152"/>
                  </a:cxn>
                  <a:cxn ang="0">
                    <a:pos x="15" y="298"/>
                  </a:cxn>
                  <a:cxn ang="0">
                    <a:pos x="25" y="376"/>
                  </a:cxn>
                  <a:cxn ang="0">
                    <a:pos x="72" y="439"/>
                  </a:cxn>
                  <a:cxn ang="0">
                    <a:pos x="146" y="505"/>
                  </a:cxn>
                  <a:cxn ang="0">
                    <a:pos x="239" y="545"/>
                  </a:cxn>
                  <a:cxn ang="0">
                    <a:pos x="289" y="530"/>
                  </a:cxn>
                  <a:cxn ang="0">
                    <a:pos x="353" y="479"/>
                  </a:cxn>
                  <a:cxn ang="0">
                    <a:pos x="456" y="471"/>
                  </a:cxn>
                  <a:cxn ang="0">
                    <a:pos x="652" y="500"/>
                  </a:cxn>
                  <a:cxn ang="0">
                    <a:pos x="762" y="505"/>
                  </a:cxn>
                  <a:cxn ang="0">
                    <a:pos x="884" y="505"/>
                  </a:cxn>
                  <a:cxn ang="0">
                    <a:pos x="971" y="494"/>
                  </a:cxn>
                  <a:cxn ang="0">
                    <a:pos x="1040" y="496"/>
                  </a:cxn>
                  <a:cxn ang="0">
                    <a:pos x="1042" y="557"/>
                  </a:cxn>
                  <a:cxn ang="0">
                    <a:pos x="1036" y="606"/>
                  </a:cxn>
                  <a:cxn ang="0">
                    <a:pos x="1082" y="665"/>
                  </a:cxn>
                  <a:cxn ang="0">
                    <a:pos x="1154" y="678"/>
                  </a:cxn>
                  <a:cxn ang="0">
                    <a:pos x="1226" y="678"/>
                  </a:cxn>
                  <a:cxn ang="0">
                    <a:pos x="1295" y="661"/>
                  </a:cxn>
                  <a:cxn ang="0">
                    <a:pos x="1338" y="633"/>
                  </a:cxn>
                  <a:cxn ang="0">
                    <a:pos x="1371" y="581"/>
                  </a:cxn>
                  <a:cxn ang="0">
                    <a:pos x="1378" y="517"/>
                  </a:cxn>
                  <a:cxn ang="0">
                    <a:pos x="1378" y="446"/>
                  </a:cxn>
                  <a:cxn ang="0">
                    <a:pos x="1344" y="386"/>
                  </a:cxn>
                  <a:cxn ang="0">
                    <a:pos x="1209" y="348"/>
                  </a:cxn>
                  <a:cxn ang="0">
                    <a:pos x="1163" y="312"/>
                  </a:cxn>
                  <a:cxn ang="0">
                    <a:pos x="1234" y="281"/>
                  </a:cxn>
                  <a:cxn ang="0">
                    <a:pos x="1319" y="216"/>
                  </a:cxn>
                  <a:cxn ang="0">
                    <a:pos x="1355" y="173"/>
                  </a:cxn>
                  <a:cxn ang="0">
                    <a:pos x="1390" y="235"/>
                  </a:cxn>
                  <a:cxn ang="0">
                    <a:pos x="1456" y="323"/>
                  </a:cxn>
                  <a:cxn ang="0">
                    <a:pos x="1517" y="344"/>
                  </a:cxn>
                  <a:cxn ang="0">
                    <a:pos x="1582" y="353"/>
                  </a:cxn>
                  <a:cxn ang="0">
                    <a:pos x="1661" y="389"/>
                  </a:cxn>
                  <a:cxn ang="0">
                    <a:pos x="1717" y="389"/>
                  </a:cxn>
                  <a:cxn ang="0">
                    <a:pos x="1737" y="378"/>
                  </a:cxn>
                  <a:cxn ang="0">
                    <a:pos x="1747" y="317"/>
                  </a:cxn>
                  <a:cxn ang="0">
                    <a:pos x="1587" y="139"/>
                  </a:cxn>
                  <a:cxn ang="0">
                    <a:pos x="1192" y="36"/>
                  </a:cxn>
                  <a:cxn ang="0">
                    <a:pos x="962" y="30"/>
                  </a:cxn>
                  <a:cxn ang="0">
                    <a:pos x="652" y="0"/>
                  </a:cxn>
                  <a:cxn ang="0">
                    <a:pos x="407" y="62"/>
                  </a:cxn>
                  <a:cxn ang="0">
                    <a:pos x="215" y="108"/>
                  </a:cxn>
                  <a:cxn ang="0">
                    <a:pos x="57" y="123"/>
                  </a:cxn>
                  <a:cxn ang="0">
                    <a:pos x="0" y="152"/>
                  </a:cxn>
                  <a:cxn ang="0">
                    <a:pos x="0" y="152"/>
                  </a:cxn>
                </a:cxnLst>
                <a:rect l="0" t="0" r="r" b="b"/>
                <a:pathLst>
                  <a:path w="1747" h="678">
                    <a:moveTo>
                      <a:pt x="0" y="152"/>
                    </a:moveTo>
                    <a:lnTo>
                      <a:pt x="15" y="298"/>
                    </a:lnTo>
                    <a:lnTo>
                      <a:pt x="25" y="376"/>
                    </a:lnTo>
                    <a:lnTo>
                      <a:pt x="72" y="439"/>
                    </a:lnTo>
                    <a:lnTo>
                      <a:pt x="146" y="505"/>
                    </a:lnTo>
                    <a:lnTo>
                      <a:pt x="239" y="545"/>
                    </a:lnTo>
                    <a:lnTo>
                      <a:pt x="289" y="530"/>
                    </a:lnTo>
                    <a:lnTo>
                      <a:pt x="353" y="479"/>
                    </a:lnTo>
                    <a:lnTo>
                      <a:pt x="456" y="471"/>
                    </a:lnTo>
                    <a:lnTo>
                      <a:pt x="652" y="500"/>
                    </a:lnTo>
                    <a:lnTo>
                      <a:pt x="762" y="505"/>
                    </a:lnTo>
                    <a:lnTo>
                      <a:pt x="884" y="505"/>
                    </a:lnTo>
                    <a:lnTo>
                      <a:pt x="971" y="494"/>
                    </a:lnTo>
                    <a:lnTo>
                      <a:pt x="1040" y="496"/>
                    </a:lnTo>
                    <a:lnTo>
                      <a:pt x="1042" y="557"/>
                    </a:lnTo>
                    <a:lnTo>
                      <a:pt x="1036" y="606"/>
                    </a:lnTo>
                    <a:lnTo>
                      <a:pt x="1082" y="665"/>
                    </a:lnTo>
                    <a:lnTo>
                      <a:pt x="1154" y="678"/>
                    </a:lnTo>
                    <a:lnTo>
                      <a:pt x="1226" y="678"/>
                    </a:lnTo>
                    <a:lnTo>
                      <a:pt x="1295" y="661"/>
                    </a:lnTo>
                    <a:lnTo>
                      <a:pt x="1338" y="633"/>
                    </a:lnTo>
                    <a:lnTo>
                      <a:pt x="1371" y="581"/>
                    </a:lnTo>
                    <a:lnTo>
                      <a:pt x="1378" y="517"/>
                    </a:lnTo>
                    <a:lnTo>
                      <a:pt x="1378" y="446"/>
                    </a:lnTo>
                    <a:lnTo>
                      <a:pt x="1344" y="386"/>
                    </a:lnTo>
                    <a:lnTo>
                      <a:pt x="1209" y="348"/>
                    </a:lnTo>
                    <a:lnTo>
                      <a:pt x="1163" y="312"/>
                    </a:lnTo>
                    <a:lnTo>
                      <a:pt x="1234" y="281"/>
                    </a:lnTo>
                    <a:lnTo>
                      <a:pt x="1319" y="216"/>
                    </a:lnTo>
                    <a:lnTo>
                      <a:pt x="1355" y="173"/>
                    </a:lnTo>
                    <a:lnTo>
                      <a:pt x="1390" y="235"/>
                    </a:lnTo>
                    <a:lnTo>
                      <a:pt x="1456" y="323"/>
                    </a:lnTo>
                    <a:lnTo>
                      <a:pt x="1517" y="344"/>
                    </a:lnTo>
                    <a:lnTo>
                      <a:pt x="1582" y="353"/>
                    </a:lnTo>
                    <a:lnTo>
                      <a:pt x="1661" y="389"/>
                    </a:lnTo>
                    <a:lnTo>
                      <a:pt x="1717" y="389"/>
                    </a:lnTo>
                    <a:lnTo>
                      <a:pt x="1737" y="378"/>
                    </a:lnTo>
                    <a:lnTo>
                      <a:pt x="1747" y="317"/>
                    </a:lnTo>
                    <a:lnTo>
                      <a:pt x="1587" y="139"/>
                    </a:lnTo>
                    <a:lnTo>
                      <a:pt x="1192" y="36"/>
                    </a:lnTo>
                    <a:lnTo>
                      <a:pt x="962" y="30"/>
                    </a:lnTo>
                    <a:lnTo>
                      <a:pt x="652" y="0"/>
                    </a:lnTo>
                    <a:lnTo>
                      <a:pt x="407" y="62"/>
                    </a:lnTo>
                    <a:lnTo>
                      <a:pt x="215" y="108"/>
                    </a:lnTo>
                    <a:lnTo>
                      <a:pt x="57" y="123"/>
                    </a:lnTo>
                    <a:lnTo>
                      <a:pt x="0" y="152"/>
                    </a:lnTo>
                    <a:lnTo>
                      <a:pt x="0" y="152"/>
                    </a:lnTo>
                    <a:close/>
                  </a:path>
                </a:pathLst>
              </a:custGeom>
              <a:solidFill>
                <a:srgbClr val="FFB5A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5" name="Freeform 49"/>
              <p:cNvSpPr>
                <a:spLocks/>
              </p:cNvSpPr>
              <p:nvPr/>
            </p:nvSpPr>
            <p:spPr bwMode="auto">
              <a:xfrm>
                <a:off x="3235" y="3022"/>
                <a:ext cx="205" cy="291"/>
              </a:xfrm>
              <a:custGeom>
                <a:avLst/>
                <a:gdLst/>
                <a:ahLst/>
                <a:cxnLst>
                  <a:cxn ang="0">
                    <a:pos x="0" y="531"/>
                  </a:cxn>
                  <a:cxn ang="0">
                    <a:pos x="230" y="582"/>
                  </a:cxn>
                  <a:cxn ang="0">
                    <a:pos x="304" y="582"/>
                  </a:cxn>
                  <a:cxn ang="0">
                    <a:pos x="373" y="536"/>
                  </a:cxn>
                  <a:cxn ang="0">
                    <a:pos x="407" y="451"/>
                  </a:cxn>
                  <a:cxn ang="0">
                    <a:pos x="409" y="371"/>
                  </a:cxn>
                  <a:cxn ang="0">
                    <a:pos x="411" y="261"/>
                  </a:cxn>
                  <a:cxn ang="0">
                    <a:pos x="395" y="149"/>
                  </a:cxn>
                  <a:cxn ang="0">
                    <a:pos x="342" y="88"/>
                  </a:cxn>
                  <a:cxn ang="0">
                    <a:pos x="0" y="0"/>
                  </a:cxn>
                  <a:cxn ang="0">
                    <a:pos x="0" y="531"/>
                  </a:cxn>
                  <a:cxn ang="0">
                    <a:pos x="0" y="531"/>
                  </a:cxn>
                </a:cxnLst>
                <a:rect l="0" t="0" r="r" b="b"/>
                <a:pathLst>
                  <a:path w="411" h="582">
                    <a:moveTo>
                      <a:pt x="0" y="531"/>
                    </a:moveTo>
                    <a:lnTo>
                      <a:pt x="230" y="582"/>
                    </a:lnTo>
                    <a:lnTo>
                      <a:pt x="304" y="582"/>
                    </a:lnTo>
                    <a:lnTo>
                      <a:pt x="373" y="536"/>
                    </a:lnTo>
                    <a:lnTo>
                      <a:pt x="407" y="451"/>
                    </a:lnTo>
                    <a:lnTo>
                      <a:pt x="409" y="371"/>
                    </a:lnTo>
                    <a:lnTo>
                      <a:pt x="411" y="261"/>
                    </a:lnTo>
                    <a:lnTo>
                      <a:pt x="395" y="149"/>
                    </a:lnTo>
                    <a:lnTo>
                      <a:pt x="342" y="88"/>
                    </a:lnTo>
                    <a:lnTo>
                      <a:pt x="0" y="0"/>
                    </a:lnTo>
                    <a:lnTo>
                      <a:pt x="0" y="531"/>
                    </a:lnTo>
                    <a:lnTo>
                      <a:pt x="0" y="531"/>
                    </a:lnTo>
                    <a:close/>
                  </a:path>
                </a:pathLst>
              </a:custGeom>
              <a:solidFill>
                <a:srgbClr val="FFB5A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6" name="Freeform 50"/>
              <p:cNvSpPr>
                <a:spLocks/>
              </p:cNvSpPr>
              <p:nvPr/>
            </p:nvSpPr>
            <p:spPr bwMode="auto">
              <a:xfrm>
                <a:off x="3470" y="2984"/>
                <a:ext cx="854" cy="330"/>
              </a:xfrm>
              <a:custGeom>
                <a:avLst/>
                <a:gdLst/>
                <a:ahLst/>
                <a:cxnLst>
                  <a:cxn ang="0">
                    <a:pos x="9" y="266"/>
                  </a:cxn>
                  <a:cxn ang="0">
                    <a:pos x="114" y="386"/>
                  </a:cxn>
                  <a:cxn ang="0">
                    <a:pos x="195" y="358"/>
                  </a:cxn>
                  <a:cxn ang="0">
                    <a:pos x="260" y="362"/>
                  </a:cxn>
                  <a:cxn ang="0">
                    <a:pos x="406" y="392"/>
                  </a:cxn>
                  <a:cxn ang="0">
                    <a:pos x="593" y="377"/>
                  </a:cxn>
                  <a:cxn ang="0">
                    <a:pos x="791" y="426"/>
                  </a:cxn>
                  <a:cxn ang="0">
                    <a:pos x="925" y="382"/>
                  </a:cxn>
                  <a:cxn ang="0">
                    <a:pos x="1017" y="413"/>
                  </a:cxn>
                  <a:cxn ang="0">
                    <a:pos x="1053" y="533"/>
                  </a:cxn>
                  <a:cxn ang="0">
                    <a:pos x="1108" y="630"/>
                  </a:cxn>
                  <a:cxn ang="0">
                    <a:pos x="1195" y="660"/>
                  </a:cxn>
                  <a:cxn ang="0">
                    <a:pos x="1289" y="630"/>
                  </a:cxn>
                  <a:cxn ang="0">
                    <a:pos x="1338" y="523"/>
                  </a:cxn>
                  <a:cxn ang="0">
                    <a:pos x="1311" y="426"/>
                  </a:cxn>
                  <a:cxn ang="0">
                    <a:pos x="1213" y="369"/>
                  </a:cxn>
                  <a:cxn ang="0">
                    <a:pos x="1099" y="299"/>
                  </a:cxn>
                  <a:cxn ang="0">
                    <a:pos x="1232" y="238"/>
                  </a:cxn>
                  <a:cxn ang="0">
                    <a:pos x="1310" y="185"/>
                  </a:cxn>
                  <a:cxn ang="0">
                    <a:pos x="1387" y="246"/>
                  </a:cxn>
                  <a:cxn ang="0">
                    <a:pos x="1488" y="280"/>
                  </a:cxn>
                  <a:cxn ang="0">
                    <a:pos x="1610" y="280"/>
                  </a:cxn>
                  <a:cxn ang="0">
                    <a:pos x="1678" y="348"/>
                  </a:cxn>
                  <a:cxn ang="0">
                    <a:pos x="1709" y="327"/>
                  </a:cxn>
                  <a:cxn ang="0">
                    <a:pos x="1616" y="225"/>
                  </a:cxn>
                  <a:cxn ang="0">
                    <a:pos x="1424" y="114"/>
                  </a:cxn>
                  <a:cxn ang="0">
                    <a:pos x="922" y="63"/>
                  </a:cxn>
                  <a:cxn ang="0">
                    <a:pos x="559" y="23"/>
                  </a:cxn>
                  <a:cxn ang="0">
                    <a:pos x="319" y="88"/>
                  </a:cxn>
                  <a:cxn ang="0">
                    <a:pos x="176" y="130"/>
                  </a:cxn>
                  <a:cxn ang="0">
                    <a:pos x="0" y="149"/>
                  </a:cxn>
                  <a:cxn ang="0">
                    <a:pos x="0" y="217"/>
                  </a:cxn>
                </a:cxnLst>
                <a:rect l="0" t="0" r="r" b="b"/>
                <a:pathLst>
                  <a:path w="1709" h="660">
                    <a:moveTo>
                      <a:pt x="0" y="217"/>
                    </a:moveTo>
                    <a:lnTo>
                      <a:pt x="9" y="266"/>
                    </a:lnTo>
                    <a:lnTo>
                      <a:pt x="49" y="327"/>
                    </a:lnTo>
                    <a:lnTo>
                      <a:pt x="114" y="386"/>
                    </a:lnTo>
                    <a:lnTo>
                      <a:pt x="195" y="441"/>
                    </a:lnTo>
                    <a:lnTo>
                      <a:pt x="195" y="358"/>
                    </a:lnTo>
                    <a:lnTo>
                      <a:pt x="195" y="286"/>
                    </a:lnTo>
                    <a:lnTo>
                      <a:pt x="260" y="362"/>
                    </a:lnTo>
                    <a:lnTo>
                      <a:pt x="330" y="401"/>
                    </a:lnTo>
                    <a:lnTo>
                      <a:pt x="406" y="392"/>
                    </a:lnTo>
                    <a:lnTo>
                      <a:pt x="486" y="377"/>
                    </a:lnTo>
                    <a:lnTo>
                      <a:pt x="593" y="377"/>
                    </a:lnTo>
                    <a:lnTo>
                      <a:pt x="718" y="413"/>
                    </a:lnTo>
                    <a:lnTo>
                      <a:pt x="791" y="426"/>
                    </a:lnTo>
                    <a:lnTo>
                      <a:pt x="846" y="417"/>
                    </a:lnTo>
                    <a:lnTo>
                      <a:pt x="925" y="382"/>
                    </a:lnTo>
                    <a:lnTo>
                      <a:pt x="977" y="382"/>
                    </a:lnTo>
                    <a:lnTo>
                      <a:pt x="1017" y="413"/>
                    </a:lnTo>
                    <a:lnTo>
                      <a:pt x="1049" y="472"/>
                    </a:lnTo>
                    <a:lnTo>
                      <a:pt x="1053" y="533"/>
                    </a:lnTo>
                    <a:lnTo>
                      <a:pt x="1064" y="597"/>
                    </a:lnTo>
                    <a:lnTo>
                      <a:pt x="1108" y="630"/>
                    </a:lnTo>
                    <a:lnTo>
                      <a:pt x="1154" y="649"/>
                    </a:lnTo>
                    <a:lnTo>
                      <a:pt x="1195" y="660"/>
                    </a:lnTo>
                    <a:lnTo>
                      <a:pt x="1239" y="654"/>
                    </a:lnTo>
                    <a:lnTo>
                      <a:pt x="1289" y="630"/>
                    </a:lnTo>
                    <a:lnTo>
                      <a:pt x="1327" y="590"/>
                    </a:lnTo>
                    <a:lnTo>
                      <a:pt x="1338" y="523"/>
                    </a:lnTo>
                    <a:lnTo>
                      <a:pt x="1323" y="453"/>
                    </a:lnTo>
                    <a:lnTo>
                      <a:pt x="1311" y="426"/>
                    </a:lnTo>
                    <a:lnTo>
                      <a:pt x="1266" y="396"/>
                    </a:lnTo>
                    <a:lnTo>
                      <a:pt x="1213" y="369"/>
                    </a:lnTo>
                    <a:lnTo>
                      <a:pt x="1144" y="327"/>
                    </a:lnTo>
                    <a:lnTo>
                      <a:pt x="1099" y="299"/>
                    </a:lnTo>
                    <a:lnTo>
                      <a:pt x="1167" y="270"/>
                    </a:lnTo>
                    <a:lnTo>
                      <a:pt x="1232" y="238"/>
                    </a:lnTo>
                    <a:lnTo>
                      <a:pt x="1268" y="215"/>
                    </a:lnTo>
                    <a:lnTo>
                      <a:pt x="1310" y="185"/>
                    </a:lnTo>
                    <a:lnTo>
                      <a:pt x="1344" y="162"/>
                    </a:lnTo>
                    <a:lnTo>
                      <a:pt x="1387" y="246"/>
                    </a:lnTo>
                    <a:lnTo>
                      <a:pt x="1446" y="272"/>
                    </a:lnTo>
                    <a:lnTo>
                      <a:pt x="1488" y="280"/>
                    </a:lnTo>
                    <a:lnTo>
                      <a:pt x="1564" y="266"/>
                    </a:lnTo>
                    <a:lnTo>
                      <a:pt x="1610" y="280"/>
                    </a:lnTo>
                    <a:lnTo>
                      <a:pt x="1640" y="325"/>
                    </a:lnTo>
                    <a:lnTo>
                      <a:pt x="1678" y="348"/>
                    </a:lnTo>
                    <a:lnTo>
                      <a:pt x="1699" y="348"/>
                    </a:lnTo>
                    <a:lnTo>
                      <a:pt x="1709" y="327"/>
                    </a:lnTo>
                    <a:lnTo>
                      <a:pt x="1663" y="261"/>
                    </a:lnTo>
                    <a:lnTo>
                      <a:pt x="1616" y="225"/>
                    </a:lnTo>
                    <a:lnTo>
                      <a:pt x="1549" y="171"/>
                    </a:lnTo>
                    <a:lnTo>
                      <a:pt x="1424" y="114"/>
                    </a:lnTo>
                    <a:lnTo>
                      <a:pt x="1199" y="55"/>
                    </a:lnTo>
                    <a:lnTo>
                      <a:pt x="922" y="63"/>
                    </a:lnTo>
                    <a:lnTo>
                      <a:pt x="631" y="0"/>
                    </a:lnTo>
                    <a:lnTo>
                      <a:pt x="559" y="23"/>
                    </a:lnTo>
                    <a:lnTo>
                      <a:pt x="448" y="57"/>
                    </a:lnTo>
                    <a:lnTo>
                      <a:pt x="319" y="88"/>
                    </a:lnTo>
                    <a:lnTo>
                      <a:pt x="239" y="103"/>
                    </a:lnTo>
                    <a:lnTo>
                      <a:pt x="176" y="130"/>
                    </a:lnTo>
                    <a:lnTo>
                      <a:pt x="55" y="132"/>
                    </a:lnTo>
                    <a:lnTo>
                      <a:pt x="0" y="149"/>
                    </a:lnTo>
                    <a:lnTo>
                      <a:pt x="0" y="217"/>
                    </a:lnTo>
                    <a:lnTo>
                      <a:pt x="0" y="217"/>
                    </a:lnTo>
                    <a:close/>
                  </a:path>
                </a:pathLst>
              </a:custGeom>
              <a:solidFill>
                <a:srgbClr val="FFD6C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7" name="Freeform 51"/>
              <p:cNvSpPr>
                <a:spLocks/>
              </p:cNvSpPr>
              <p:nvPr/>
            </p:nvSpPr>
            <p:spPr bwMode="auto">
              <a:xfrm>
                <a:off x="3235" y="3030"/>
                <a:ext cx="201" cy="236"/>
              </a:xfrm>
              <a:custGeom>
                <a:avLst/>
                <a:gdLst/>
                <a:ahLst/>
                <a:cxnLst>
                  <a:cxn ang="0">
                    <a:pos x="80" y="456"/>
                  </a:cxn>
                  <a:cxn ang="0">
                    <a:pos x="179" y="456"/>
                  </a:cxn>
                  <a:cxn ang="0">
                    <a:pos x="251" y="471"/>
                  </a:cxn>
                  <a:cxn ang="0">
                    <a:pos x="340" y="443"/>
                  </a:cxn>
                  <a:cxn ang="0">
                    <a:pos x="382" y="355"/>
                  </a:cxn>
                  <a:cxn ang="0">
                    <a:pos x="401" y="275"/>
                  </a:cxn>
                  <a:cxn ang="0">
                    <a:pos x="386" y="155"/>
                  </a:cxn>
                  <a:cxn ang="0">
                    <a:pos x="337" y="83"/>
                  </a:cxn>
                  <a:cxn ang="0">
                    <a:pos x="0" y="0"/>
                  </a:cxn>
                  <a:cxn ang="0">
                    <a:pos x="0" y="441"/>
                  </a:cxn>
                  <a:cxn ang="0">
                    <a:pos x="80" y="456"/>
                  </a:cxn>
                  <a:cxn ang="0">
                    <a:pos x="80" y="456"/>
                  </a:cxn>
                </a:cxnLst>
                <a:rect l="0" t="0" r="r" b="b"/>
                <a:pathLst>
                  <a:path w="401" h="471">
                    <a:moveTo>
                      <a:pt x="80" y="456"/>
                    </a:moveTo>
                    <a:lnTo>
                      <a:pt x="179" y="456"/>
                    </a:lnTo>
                    <a:lnTo>
                      <a:pt x="251" y="471"/>
                    </a:lnTo>
                    <a:lnTo>
                      <a:pt x="340" y="443"/>
                    </a:lnTo>
                    <a:lnTo>
                      <a:pt x="382" y="355"/>
                    </a:lnTo>
                    <a:lnTo>
                      <a:pt x="401" y="275"/>
                    </a:lnTo>
                    <a:lnTo>
                      <a:pt x="386" y="155"/>
                    </a:lnTo>
                    <a:lnTo>
                      <a:pt x="337" y="83"/>
                    </a:lnTo>
                    <a:lnTo>
                      <a:pt x="0" y="0"/>
                    </a:lnTo>
                    <a:lnTo>
                      <a:pt x="0" y="441"/>
                    </a:lnTo>
                    <a:lnTo>
                      <a:pt x="80" y="456"/>
                    </a:lnTo>
                    <a:lnTo>
                      <a:pt x="80" y="456"/>
                    </a:lnTo>
                    <a:close/>
                  </a:path>
                </a:pathLst>
              </a:custGeom>
              <a:solidFill>
                <a:srgbClr val="FFD6C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8" name="Freeform 52"/>
              <p:cNvSpPr>
                <a:spLocks/>
              </p:cNvSpPr>
              <p:nvPr/>
            </p:nvSpPr>
            <p:spPr bwMode="auto">
              <a:xfrm>
                <a:off x="5263" y="3341"/>
                <a:ext cx="465" cy="421"/>
              </a:xfrm>
              <a:custGeom>
                <a:avLst/>
                <a:gdLst/>
                <a:ahLst/>
                <a:cxnLst>
                  <a:cxn ang="0">
                    <a:pos x="152" y="0"/>
                  </a:cxn>
                  <a:cxn ang="0">
                    <a:pos x="0" y="148"/>
                  </a:cxn>
                  <a:cxn ang="0">
                    <a:pos x="228" y="405"/>
                  </a:cxn>
                  <a:cxn ang="0">
                    <a:pos x="299" y="532"/>
                  </a:cxn>
                  <a:cxn ang="0">
                    <a:pos x="850" y="831"/>
                  </a:cxn>
                  <a:cxn ang="0">
                    <a:pos x="932" y="842"/>
                  </a:cxn>
                  <a:cxn ang="0">
                    <a:pos x="932" y="781"/>
                  </a:cxn>
                  <a:cxn ang="0">
                    <a:pos x="497" y="316"/>
                  </a:cxn>
                  <a:cxn ang="0">
                    <a:pos x="152" y="0"/>
                  </a:cxn>
                  <a:cxn ang="0">
                    <a:pos x="152" y="0"/>
                  </a:cxn>
                </a:cxnLst>
                <a:rect l="0" t="0" r="r" b="b"/>
                <a:pathLst>
                  <a:path w="932" h="842">
                    <a:moveTo>
                      <a:pt x="152" y="0"/>
                    </a:moveTo>
                    <a:lnTo>
                      <a:pt x="0" y="148"/>
                    </a:lnTo>
                    <a:lnTo>
                      <a:pt x="228" y="405"/>
                    </a:lnTo>
                    <a:lnTo>
                      <a:pt x="299" y="532"/>
                    </a:lnTo>
                    <a:lnTo>
                      <a:pt x="850" y="831"/>
                    </a:lnTo>
                    <a:lnTo>
                      <a:pt x="932" y="842"/>
                    </a:lnTo>
                    <a:lnTo>
                      <a:pt x="932" y="781"/>
                    </a:lnTo>
                    <a:lnTo>
                      <a:pt x="497" y="316"/>
                    </a:lnTo>
                    <a:lnTo>
                      <a:pt x="152" y="0"/>
                    </a:lnTo>
                    <a:lnTo>
                      <a:pt x="152" y="0"/>
                    </a:lnTo>
                    <a:close/>
                  </a:path>
                </a:pathLst>
              </a:custGeom>
              <a:solidFill>
                <a:srgbClr val="666666"/>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9" name="Freeform 53"/>
              <p:cNvSpPr>
                <a:spLocks/>
              </p:cNvSpPr>
              <p:nvPr/>
            </p:nvSpPr>
            <p:spPr bwMode="auto">
              <a:xfrm>
                <a:off x="5275" y="3362"/>
                <a:ext cx="379" cy="298"/>
              </a:xfrm>
              <a:custGeom>
                <a:avLst/>
                <a:gdLst/>
                <a:ahLst/>
                <a:cxnLst>
                  <a:cxn ang="0">
                    <a:pos x="51" y="65"/>
                  </a:cxn>
                  <a:cxn ang="0">
                    <a:pos x="213" y="213"/>
                  </a:cxn>
                  <a:cxn ang="0">
                    <a:pos x="249" y="202"/>
                  </a:cxn>
                  <a:cxn ang="0">
                    <a:pos x="57" y="4"/>
                  </a:cxn>
                  <a:cxn ang="0">
                    <a:pos x="122" y="0"/>
                  </a:cxn>
                  <a:cxn ang="0">
                    <a:pos x="375" y="217"/>
                  </a:cxn>
                  <a:cxn ang="0">
                    <a:pos x="477" y="232"/>
                  </a:cxn>
                  <a:cxn ang="0">
                    <a:pos x="759" y="597"/>
                  </a:cxn>
                  <a:cxn ang="0">
                    <a:pos x="593" y="481"/>
                  </a:cxn>
                  <a:cxn ang="0">
                    <a:pos x="435" y="399"/>
                  </a:cxn>
                  <a:cxn ang="0">
                    <a:pos x="329" y="350"/>
                  </a:cxn>
                  <a:cxn ang="0">
                    <a:pos x="283" y="350"/>
                  </a:cxn>
                  <a:cxn ang="0">
                    <a:pos x="314" y="253"/>
                  </a:cxn>
                  <a:cxn ang="0">
                    <a:pos x="253" y="304"/>
                  </a:cxn>
                  <a:cxn ang="0">
                    <a:pos x="137" y="304"/>
                  </a:cxn>
                  <a:cxn ang="0">
                    <a:pos x="0" y="76"/>
                  </a:cxn>
                  <a:cxn ang="0">
                    <a:pos x="51" y="65"/>
                  </a:cxn>
                  <a:cxn ang="0">
                    <a:pos x="51" y="65"/>
                  </a:cxn>
                </a:cxnLst>
                <a:rect l="0" t="0" r="r" b="b"/>
                <a:pathLst>
                  <a:path w="759" h="597">
                    <a:moveTo>
                      <a:pt x="51" y="65"/>
                    </a:moveTo>
                    <a:lnTo>
                      <a:pt x="213" y="213"/>
                    </a:lnTo>
                    <a:lnTo>
                      <a:pt x="249" y="202"/>
                    </a:lnTo>
                    <a:lnTo>
                      <a:pt x="57" y="4"/>
                    </a:lnTo>
                    <a:lnTo>
                      <a:pt x="122" y="0"/>
                    </a:lnTo>
                    <a:lnTo>
                      <a:pt x="375" y="217"/>
                    </a:lnTo>
                    <a:lnTo>
                      <a:pt x="477" y="232"/>
                    </a:lnTo>
                    <a:lnTo>
                      <a:pt x="759" y="597"/>
                    </a:lnTo>
                    <a:lnTo>
                      <a:pt x="593" y="481"/>
                    </a:lnTo>
                    <a:lnTo>
                      <a:pt x="435" y="399"/>
                    </a:lnTo>
                    <a:lnTo>
                      <a:pt x="329" y="350"/>
                    </a:lnTo>
                    <a:lnTo>
                      <a:pt x="283" y="350"/>
                    </a:lnTo>
                    <a:lnTo>
                      <a:pt x="314" y="253"/>
                    </a:lnTo>
                    <a:lnTo>
                      <a:pt x="253" y="304"/>
                    </a:lnTo>
                    <a:lnTo>
                      <a:pt x="137" y="304"/>
                    </a:lnTo>
                    <a:lnTo>
                      <a:pt x="0" y="76"/>
                    </a:lnTo>
                    <a:lnTo>
                      <a:pt x="51" y="65"/>
                    </a:lnTo>
                    <a:lnTo>
                      <a:pt x="51" y="65"/>
                    </a:lnTo>
                    <a:close/>
                  </a:path>
                </a:pathLst>
              </a:custGeom>
              <a:solidFill>
                <a:srgbClr val="4D4D4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0" name="Freeform 54"/>
              <p:cNvSpPr>
                <a:spLocks/>
              </p:cNvSpPr>
              <p:nvPr/>
            </p:nvSpPr>
            <p:spPr bwMode="auto">
              <a:xfrm>
                <a:off x="5328" y="3336"/>
                <a:ext cx="405" cy="408"/>
              </a:xfrm>
              <a:custGeom>
                <a:avLst/>
                <a:gdLst/>
                <a:ahLst/>
                <a:cxnLst>
                  <a:cxn ang="0">
                    <a:pos x="73" y="100"/>
                  </a:cxn>
                  <a:cxn ang="0">
                    <a:pos x="250" y="243"/>
                  </a:cxn>
                  <a:cxn ang="0">
                    <a:pos x="362" y="291"/>
                  </a:cxn>
                  <a:cxn ang="0">
                    <a:pos x="759" y="800"/>
                  </a:cxn>
                  <a:cxn ang="0">
                    <a:pos x="810" y="815"/>
                  </a:cxn>
                  <a:cxn ang="0">
                    <a:pos x="664" y="572"/>
                  </a:cxn>
                  <a:cxn ang="0">
                    <a:pos x="411" y="253"/>
                  </a:cxn>
                  <a:cxn ang="0">
                    <a:pos x="259" y="203"/>
                  </a:cxn>
                  <a:cxn ang="0">
                    <a:pos x="56" y="0"/>
                  </a:cxn>
                  <a:cxn ang="0">
                    <a:pos x="0" y="36"/>
                  </a:cxn>
                  <a:cxn ang="0">
                    <a:pos x="73" y="100"/>
                  </a:cxn>
                  <a:cxn ang="0">
                    <a:pos x="73" y="100"/>
                  </a:cxn>
                </a:cxnLst>
                <a:rect l="0" t="0" r="r" b="b"/>
                <a:pathLst>
                  <a:path w="810" h="815">
                    <a:moveTo>
                      <a:pt x="73" y="100"/>
                    </a:moveTo>
                    <a:lnTo>
                      <a:pt x="250" y="243"/>
                    </a:lnTo>
                    <a:lnTo>
                      <a:pt x="362" y="291"/>
                    </a:lnTo>
                    <a:lnTo>
                      <a:pt x="759" y="800"/>
                    </a:lnTo>
                    <a:lnTo>
                      <a:pt x="810" y="815"/>
                    </a:lnTo>
                    <a:lnTo>
                      <a:pt x="664" y="572"/>
                    </a:lnTo>
                    <a:lnTo>
                      <a:pt x="411" y="253"/>
                    </a:lnTo>
                    <a:lnTo>
                      <a:pt x="259" y="203"/>
                    </a:lnTo>
                    <a:lnTo>
                      <a:pt x="56" y="0"/>
                    </a:lnTo>
                    <a:lnTo>
                      <a:pt x="0" y="36"/>
                    </a:lnTo>
                    <a:lnTo>
                      <a:pt x="73" y="100"/>
                    </a:lnTo>
                    <a:lnTo>
                      <a:pt x="73" y="100"/>
                    </a:lnTo>
                    <a:close/>
                  </a:path>
                </a:pathLst>
              </a:custGeom>
              <a:solidFill>
                <a:srgbClr val="99999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1" name="Freeform 55"/>
              <p:cNvSpPr>
                <a:spLocks/>
              </p:cNvSpPr>
              <p:nvPr/>
            </p:nvSpPr>
            <p:spPr bwMode="auto">
              <a:xfrm>
                <a:off x="5519" y="3477"/>
                <a:ext cx="62" cy="72"/>
              </a:xfrm>
              <a:custGeom>
                <a:avLst/>
                <a:gdLst/>
                <a:ahLst/>
                <a:cxnLst>
                  <a:cxn ang="0">
                    <a:pos x="0" y="21"/>
                  </a:cxn>
                  <a:cxn ang="0">
                    <a:pos x="123" y="144"/>
                  </a:cxn>
                  <a:cxn ang="0">
                    <a:pos x="17" y="0"/>
                  </a:cxn>
                  <a:cxn ang="0">
                    <a:pos x="0" y="21"/>
                  </a:cxn>
                  <a:cxn ang="0">
                    <a:pos x="0" y="21"/>
                  </a:cxn>
                </a:cxnLst>
                <a:rect l="0" t="0" r="r" b="b"/>
                <a:pathLst>
                  <a:path w="123" h="144">
                    <a:moveTo>
                      <a:pt x="0" y="21"/>
                    </a:moveTo>
                    <a:lnTo>
                      <a:pt x="123" y="144"/>
                    </a:lnTo>
                    <a:lnTo>
                      <a:pt x="17" y="0"/>
                    </a:lnTo>
                    <a:lnTo>
                      <a:pt x="0" y="21"/>
                    </a:lnTo>
                    <a:lnTo>
                      <a:pt x="0" y="21"/>
                    </a:lnTo>
                    <a:close/>
                  </a:path>
                </a:pathLst>
              </a:custGeom>
              <a:solidFill>
                <a:srgbClr val="CCCCC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2" name="Freeform 56"/>
              <p:cNvSpPr>
                <a:spLocks/>
              </p:cNvSpPr>
              <p:nvPr/>
            </p:nvSpPr>
            <p:spPr bwMode="auto">
              <a:xfrm>
                <a:off x="5361" y="3376"/>
                <a:ext cx="112" cy="77"/>
              </a:xfrm>
              <a:custGeom>
                <a:avLst/>
                <a:gdLst/>
                <a:ahLst/>
                <a:cxnLst>
                  <a:cxn ang="0">
                    <a:pos x="0" y="0"/>
                  </a:cxn>
                  <a:cxn ang="0">
                    <a:pos x="188" y="154"/>
                  </a:cxn>
                  <a:cxn ang="0">
                    <a:pos x="224" y="154"/>
                  </a:cxn>
                  <a:cxn ang="0">
                    <a:pos x="0" y="0"/>
                  </a:cxn>
                  <a:cxn ang="0">
                    <a:pos x="0" y="0"/>
                  </a:cxn>
                </a:cxnLst>
                <a:rect l="0" t="0" r="r" b="b"/>
                <a:pathLst>
                  <a:path w="224" h="154">
                    <a:moveTo>
                      <a:pt x="0" y="0"/>
                    </a:moveTo>
                    <a:lnTo>
                      <a:pt x="188" y="154"/>
                    </a:lnTo>
                    <a:lnTo>
                      <a:pt x="224" y="154"/>
                    </a:lnTo>
                    <a:lnTo>
                      <a:pt x="0" y="0"/>
                    </a:lnTo>
                    <a:lnTo>
                      <a:pt x="0" y="0"/>
                    </a:lnTo>
                    <a:close/>
                  </a:path>
                </a:pathLst>
              </a:custGeom>
              <a:solidFill>
                <a:srgbClr val="CCCCC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3" name="Freeform 57"/>
              <p:cNvSpPr>
                <a:spLocks/>
              </p:cNvSpPr>
              <p:nvPr/>
            </p:nvSpPr>
            <p:spPr bwMode="auto">
              <a:xfrm>
                <a:off x="5460" y="3611"/>
                <a:ext cx="258" cy="137"/>
              </a:xfrm>
              <a:custGeom>
                <a:avLst/>
                <a:gdLst/>
                <a:ahLst/>
                <a:cxnLst>
                  <a:cxn ang="0">
                    <a:pos x="363" y="112"/>
                  </a:cxn>
                  <a:cxn ang="0">
                    <a:pos x="241" y="76"/>
                  </a:cxn>
                  <a:cxn ang="0">
                    <a:pos x="0" y="0"/>
                  </a:cxn>
                  <a:cxn ang="0">
                    <a:pos x="237" y="127"/>
                  </a:cxn>
                  <a:cxn ang="0">
                    <a:pos x="399" y="234"/>
                  </a:cxn>
                  <a:cxn ang="0">
                    <a:pos x="469" y="274"/>
                  </a:cxn>
                  <a:cxn ang="0">
                    <a:pos x="515" y="264"/>
                  </a:cxn>
                  <a:cxn ang="0">
                    <a:pos x="363" y="112"/>
                  </a:cxn>
                  <a:cxn ang="0">
                    <a:pos x="363" y="112"/>
                  </a:cxn>
                </a:cxnLst>
                <a:rect l="0" t="0" r="r" b="b"/>
                <a:pathLst>
                  <a:path w="515" h="274">
                    <a:moveTo>
                      <a:pt x="363" y="112"/>
                    </a:moveTo>
                    <a:lnTo>
                      <a:pt x="241" y="76"/>
                    </a:lnTo>
                    <a:lnTo>
                      <a:pt x="0" y="0"/>
                    </a:lnTo>
                    <a:lnTo>
                      <a:pt x="237" y="127"/>
                    </a:lnTo>
                    <a:lnTo>
                      <a:pt x="399" y="234"/>
                    </a:lnTo>
                    <a:lnTo>
                      <a:pt x="469" y="274"/>
                    </a:lnTo>
                    <a:lnTo>
                      <a:pt x="515" y="264"/>
                    </a:lnTo>
                    <a:lnTo>
                      <a:pt x="363" y="112"/>
                    </a:lnTo>
                    <a:lnTo>
                      <a:pt x="363" y="112"/>
                    </a:lnTo>
                    <a:close/>
                  </a:path>
                </a:pathLst>
              </a:custGeom>
              <a:solidFill>
                <a:srgbClr val="7F7F7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4" name="Freeform 58"/>
              <p:cNvSpPr>
                <a:spLocks/>
              </p:cNvSpPr>
              <p:nvPr/>
            </p:nvSpPr>
            <p:spPr bwMode="auto">
              <a:xfrm>
                <a:off x="3742" y="2297"/>
                <a:ext cx="1614" cy="1074"/>
              </a:xfrm>
              <a:custGeom>
                <a:avLst/>
                <a:gdLst/>
                <a:ahLst/>
                <a:cxnLst>
                  <a:cxn ang="0">
                    <a:pos x="1932" y="857"/>
                  </a:cxn>
                  <a:cxn ang="0">
                    <a:pos x="1879" y="1057"/>
                  </a:cxn>
                  <a:cxn ang="0">
                    <a:pos x="1763" y="1203"/>
                  </a:cxn>
                  <a:cxn ang="0">
                    <a:pos x="1740" y="1371"/>
                  </a:cxn>
                  <a:cxn ang="0">
                    <a:pos x="1983" y="1806"/>
                  </a:cxn>
                  <a:cxn ang="0">
                    <a:pos x="2318" y="2083"/>
                  </a:cxn>
                  <a:cxn ang="0">
                    <a:pos x="2582" y="2148"/>
                  </a:cxn>
                  <a:cxn ang="0">
                    <a:pos x="3208" y="2070"/>
                  </a:cxn>
                  <a:cxn ang="0">
                    <a:pos x="3229" y="1979"/>
                  </a:cxn>
                  <a:cxn ang="0">
                    <a:pos x="3187" y="1650"/>
                  </a:cxn>
                  <a:cxn ang="0">
                    <a:pos x="3166" y="1475"/>
                  </a:cxn>
                  <a:cxn ang="0">
                    <a:pos x="3109" y="1352"/>
                  </a:cxn>
                  <a:cxn ang="0">
                    <a:pos x="3018" y="1247"/>
                  </a:cxn>
                  <a:cxn ang="0">
                    <a:pos x="2955" y="1190"/>
                  </a:cxn>
                  <a:cxn ang="0">
                    <a:pos x="2936" y="1141"/>
                  </a:cxn>
                  <a:cxn ang="0">
                    <a:pos x="2879" y="1084"/>
                  </a:cxn>
                  <a:cxn ang="0">
                    <a:pos x="2713" y="1034"/>
                  </a:cxn>
                  <a:cxn ang="0">
                    <a:pos x="2521" y="962"/>
                  </a:cxn>
                  <a:cxn ang="0">
                    <a:pos x="2394" y="962"/>
                  </a:cxn>
                  <a:cxn ang="0">
                    <a:pos x="2308" y="981"/>
                  </a:cxn>
                  <a:cxn ang="0">
                    <a:pos x="2111" y="835"/>
                  </a:cxn>
                  <a:cxn ang="0">
                    <a:pos x="1770" y="422"/>
                  </a:cxn>
                  <a:cxn ang="0">
                    <a:pos x="1502" y="89"/>
                  </a:cxn>
                  <a:cxn ang="0">
                    <a:pos x="1409" y="0"/>
                  </a:cxn>
                  <a:cxn ang="0">
                    <a:pos x="0" y="0"/>
                  </a:cxn>
                  <a:cxn ang="0">
                    <a:pos x="613" y="698"/>
                  </a:cxn>
                  <a:cxn ang="0">
                    <a:pos x="903" y="878"/>
                  </a:cxn>
                  <a:cxn ang="0">
                    <a:pos x="1014" y="867"/>
                  </a:cxn>
                  <a:cxn ang="0">
                    <a:pos x="938" y="757"/>
                  </a:cxn>
                  <a:cxn ang="0">
                    <a:pos x="710" y="561"/>
                  </a:cxn>
                  <a:cxn ang="0">
                    <a:pos x="679" y="413"/>
                  </a:cxn>
                  <a:cxn ang="0">
                    <a:pos x="791" y="219"/>
                  </a:cxn>
                  <a:cxn ang="0">
                    <a:pos x="943" y="108"/>
                  </a:cxn>
                  <a:cxn ang="0">
                    <a:pos x="1046" y="143"/>
                  </a:cxn>
                  <a:cxn ang="0">
                    <a:pos x="1379" y="272"/>
                  </a:cxn>
                  <a:cxn ang="0">
                    <a:pos x="1565" y="384"/>
                  </a:cxn>
                  <a:cxn ang="0">
                    <a:pos x="1854" y="711"/>
                  </a:cxn>
                  <a:cxn ang="0">
                    <a:pos x="1919" y="814"/>
                  </a:cxn>
                  <a:cxn ang="0">
                    <a:pos x="1932" y="857"/>
                  </a:cxn>
                  <a:cxn ang="0">
                    <a:pos x="1932" y="857"/>
                  </a:cxn>
                </a:cxnLst>
                <a:rect l="0" t="0" r="r" b="b"/>
                <a:pathLst>
                  <a:path w="3229" h="2148">
                    <a:moveTo>
                      <a:pt x="1932" y="857"/>
                    </a:moveTo>
                    <a:lnTo>
                      <a:pt x="1879" y="1057"/>
                    </a:lnTo>
                    <a:lnTo>
                      <a:pt x="1763" y="1203"/>
                    </a:lnTo>
                    <a:lnTo>
                      <a:pt x="1740" y="1371"/>
                    </a:lnTo>
                    <a:lnTo>
                      <a:pt x="1983" y="1806"/>
                    </a:lnTo>
                    <a:lnTo>
                      <a:pt x="2318" y="2083"/>
                    </a:lnTo>
                    <a:lnTo>
                      <a:pt x="2582" y="2148"/>
                    </a:lnTo>
                    <a:lnTo>
                      <a:pt x="3208" y="2070"/>
                    </a:lnTo>
                    <a:lnTo>
                      <a:pt x="3229" y="1979"/>
                    </a:lnTo>
                    <a:lnTo>
                      <a:pt x="3187" y="1650"/>
                    </a:lnTo>
                    <a:lnTo>
                      <a:pt x="3166" y="1475"/>
                    </a:lnTo>
                    <a:lnTo>
                      <a:pt x="3109" y="1352"/>
                    </a:lnTo>
                    <a:lnTo>
                      <a:pt x="3018" y="1247"/>
                    </a:lnTo>
                    <a:lnTo>
                      <a:pt x="2955" y="1190"/>
                    </a:lnTo>
                    <a:lnTo>
                      <a:pt x="2936" y="1141"/>
                    </a:lnTo>
                    <a:lnTo>
                      <a:pt x="2879" y="1084"/>
                    </a:lnTo>
                    <a:lnTo>
                      <a:pt x="2713" y="1034"/>
                    </a:lnTo>
                    <a:lnTo>
                      <a:pt x="2521" y="962"/>
                    </a:lnTo>
                    <a:lnTo>
                      <a:pt x="2394" y="962"/>
                    </a:lnTo>
                    <a:lnTo>
                      <a:pt x="2308" y="981"/>
                    </a:lnTo>
                    <a:lnTo>
                      <a:pt x="2111" y="835"/>
                    </a:lnTo>
                    <a:lnTo>
                      <a:pt x="1770" y="422"/>
                    </a:lnTo>
                    <a:lnTo>
                      <a:pt x="1502" y="89"/>
                    </a:lnTo>
                    <a:lnTo>
                      <a:pt x="1409" y="0"/>
                    </a:lnTo>
                    <a:lnTo>
                      <a:pt x="0" y="0"/>
                    </a:lnTo>
                    <a:lnTo>
                      <a:pt x="613" y="698"/>
                    </a:lnTo>
                    <a:lnTo>
                      <a:pt x="903" y="878"/>
                    </a:lnTo>
                    <a:lnTo>
                      <a:pt x="1014" y="867"/>
                    </a:lnTo>
                    <a:lnTo>
                      <a:pt x="938" y="757"/>
                    </a:lnTo>
                    <a:lnTo>
                      <a:pt x="710" y="561"/>
                    </a:lnTo>
                    <a:lnTo>
                      <a:pt x="679" y="413"/>
                    </a:lnTo>
                    <a:lnTo>
                      <a:pt x="791" y="219"/>
                    </a:lnTo>
                    <a:lnTo>
                      <a:pt x="943" y="108"/>
                    </a:lnTo>
                    <a:lnTo>
                      <a:pt x="1046" y="143"/>
                    </a:lnTo>
                    <a:lnTo>
                      <a:pt x="1379" y="272"/>
                    </a:lnTo>
                    <a:lnTo>
                      <a:pt x="1565" y="384"/>
                    </a:lnTo>
                    <a:lnTo>
                      <a:pt x="1854" y="711"/>
                    </a:lnTo>
                    <a:lnTo>
                      <a:pt x="1919" y="814"/>
                    </a:lnTo>
                    <a:lnTo>
                      <a:pt x="1932" y="857"/>
                    </a:lnTo>
                    <a:lnTo>
                      <a:pt x="1932" y="857"/>
                    </a:lnTo>
                    <a:close/>
                  </a:path>
                </a:pathLst>
              </a:custGeom>
              <a:solidFill>
                <a:srgbClr val="FFB5A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5" name="Freeform 59"/>
              <p:cNvSpPr>
                <a:spLocks/>
              </p:cNvSpPr>
              <p:nvPr/>
            </p:nvSpPr>
            <p:spPr bwMode="auto">
              <a:xfrm>
                <a:off x="5074" y="3100"/>
                <a:ext cx="276" cy="240"/>
              </a:xfrm>
              <a:custGeom>
                <a:avLst/>
                <a:gdLst/>
                <a:ahLst/>
                <a:cxnLst>
                  <a:cxn ang="0">
                    <a:pos x="103" y="99"/>
                  </a:cxn>
                  <a:cxn ang="0">
                    <a:pos x="85" y="156"/>
                  </a:cxn>
                  <a:cxn ang="0">
                    <a:pos x="64" y="196"/>
                  </a:cxn>
                  <a:cxn ang="0">
                    <a:pos x="64" y="232"/>
                  </a:cxn>
                  <a:cxn ang="0">
                    <a:pos x="80" y="244"/>
                  </a:cxn>
                  <a:cxn ang="0">
                    <a:pos x="125" y="253"/>
                  </a:cxn>
                  <a:cxn ang="0">
                    <a:pos x="177" y="249"/>
                  </a:cxn>
                  <a:cxn ang="0">
                    <a:pos x="215" y="249"/>
                  </a:cxn>
                  <a:cxn ang="0">
                    <a:pos x="239" y="236"/>
                  </a:cxn>
                  <a:cxn ang="0">
                    <a:pos x="283" y="143"/>
                  </a:cxn>
                  <a:cxn ang="0">
                    <a:pos x="285" y="314"/>
                  </a:cxn>
                  <a:cxn ang="0">
                    <a:pos x="291" y="367"/>
                  </a:cxn>
                  <a:cxn ang="0">
                    <a:pos x="340" y="375"/>
                  </a:cxn>
                  <a:cxn ang="0">
                    <a:pos x="371" y="363"/>
                  </a:cxn>
                  <a:cxn ang="0">
                    <a:pos x="386" y="331"/>
                  </a:cxn>
                  <a:cxn ang="0">
                    <a:pos x="399" y="232"/>
                  </a:cxn>
                  <a:cxn ang="0">
                    <a:pos x="392" y="0"/>
                  </a:cxn>
                  <a:cxn ang="0">
                    <a:pos x="414" y="99"/>
                  </a:cxn>
                  <a:cxn ang="0">
                    <a:pos x="435" y="73"/>
                  </a:cxn>
                  <a:cxn ang="0">
                    <a:pos x="431" y="403"/>
                  </a:cxn>
                  <a:cxn ang="0">
                    <a:pos x="450" y="428"/>
                  </a:cxn>
                  <a:cxn ang="0">
                    <a:pos x="488" y="432"/>
                  </a:cxn>
                  <a:cxn ang="0">
                    <a:pos x="513" y="432"/>
                  </a:cxn>
                  <a:cxn ang="0">
                    <a:pos x="551" y="386"/>
                  </a:cxn>
                  <a:cxn ang="0">
                    <a:pos x="546" y="441"/>
                  </a:cxn>
                  <a:cxn ang="0">
                    <a:pos x="483" y="479"/>
                  </a:cxn>
                  <a:cxn ang="0">
                    <a:pos x="144" y="388"/>
                  </a:cxn>
                  <a:cxn ang="0">
                    <a:pos x="0" y="251"/>
                  </a:cxn>
                  <a:cxn ang="0">
                    <a:pos x="103" y="99"/>
                  </a:cxn>
                  <a:cxn ang="0">
                    <a:pos x="103" y="99"/>
                  </a:cxn>
                </a:cxnLst>
                <a:rect l="0" t="0" r="r" b="b"/>
                <a:pathLst>
                  <a:path w="551" h="479">
                    <a:moveTo>
                      <a:pt x="103" y="99"/>
                    </a:moveTo>
                    <a:lnTo>
                      <a:pt x="85" y="156"/>
                    </a:lnTo>
                    <a:lnTo>
                      <a:pt x="64" y="196"/>
                    </a:lnTo>
                    <a:lnTo>
                      <a:pt x="64" y="232"/>
                    </a:lnTo>
                    <a:lnTo>
                      <a:pt x="80" y="244"/>
                    </a:lnTo>
                    <a:lnTo>
                      <a:pt x="125" y="253"/>
                    </a:lnTo>
                    <a:lnTo>
                      <a:pt x="177" y="249"/>
                    </a:lnTo>
                    <a:lnTo>
                      <a:pt x="215" y="249"/>
                    </a:lnTo>
                    <a:lnTo>
                      <a:pt x="239" y="236"/>
                    </a:lnTo>
                    <a:lnTo>
                      <a:pt x="283" y="143"/>
                    </a:lnTo>
                    <a:lnTo>
                      <a:pt x="285" y="314"/>
                    </a:lnTo>
                    <a:lnTo>
                      <a:pt x="291" y="367"/>
                    </a:lnTo>
                    <a:lnTo>
                      <a:pt x="340" y="375"/>
                    </a:lnTo>
                    <a:lnTo>
                      <a:pt x="371" y="363"/>
                    </a:lnTo>
                    <a:lnTo>
                      <a:pt x="386" y="331"/>
                    </a:lnTo>
                    <a:lnTo>
                      <a:pt x="399" y="232"/>
                    </a:lnTo>
                    <a:lnTo>
                      <a:pt x="392" y="0"/>
                    </a:lnTo>
                    <a:lnTo>
                      <a:pt x="414" y="99"/>
                    </a:lnTo>
                    <a:lnTo>
                      <a:pt x="435" y="73"/>
                    </a:lnTo>
                    <a:lnTo>
                      <a:pt x="431" y="403"/>
                    </a:lnTo>
                    <a:lnTo>
                      <a:pt x="450" y="428"/>
                    </a:lnTo>
                    <a:lnTo>
                      <a:pt x="488" y="432"/>
                    </a:lnTo>
                    <a:lnTo>
                      <a:pt x="513" y="432"/>
                    </a:lnTo>
                    <a:lnTo>
                      <a:pt x="551" y="386"/>
                    </a:lnTo>
                    <a:lnTo>
                      <a:pt x="546" y="441"/>
                    </a:lnTo>
                    <a:lnTo>
                      <a:pt x="483" y="479"/>
                    </a:lnTo>
                    <a:lnTo>
                      <a:pt x="144" y="388"/>
                    </a:lnTo>
                    <a:lnTo>
                      <a:pt x="0" y="251"/>
                    </a:lnTo>
                    <a:lnTo>
                      <a:pt x="103" y="99"/>
                    </a:lnTo>
                    <a:lnTo>
                      <a:pt x="103" y="99"/>
                    </a:lnTo>
                    <a:close/>
                  </a:path>
                </a:pathLst>
              </a:custGeom>
              <a:solidFill>
                <a:srgbClr val="E0847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6" name="Freeform 60"/>
              <p:cNvSpPr>
                <a:spLocks/>
              </p:cNvSpPr>
              <p:nvPr/>
            </p:nvSpPr>
            <p:spPr bwMode="auto">
              <a:xfrm>
                <a:off x="3713" y="2297"/>
                <a:ext cx="378" cy="297"/>
              </a:xfrm>
              <a:custGeom>
                <a:avLst/>
                <a:gdLst/>
                <a:ahLst/>
                <a:cxnLst>
                  <a:cxn ang="0">
                    <a:pos x="392" y="0"/>
                  </a:cxn>
                  <a:cxn ang="0">
                    <a:pos x="590" y="260"/>
                  </a:cxn>
                  <a:cxn ang="0">
                    <a:pos x="671" y="327"/>
                  </a:cxn>
                  <a:cxn ang="0">
                    <a:pos x="757" y="355"/>
                  </a:cxn>
                  <a:cxn ang="0">
                    <a:pos x="742" y="595"/>
                  </a:cxn>
                  <a:cxn ang="0">
                    <a:pos x="0" y="0"/>
                  </a:cxn>
                  <a:cxn ang="0">
                    <a:pos x="392" y="0"/>
                  </a:cxn>
                  <a:cxn ang="0">
                    <a:pos x="392" y="0"/>
                  </a:cxn>
                </a:cxnLst>
                <a:rect l="0" t="0" r="r" b="b"/>
                <a:pathLst>
                  <a:path w="757" h="595">
                    <a:moveTo>
                      <a:pt x="392" y="0"/>
                    </a:moveTo>
                    <a:lnTo>
                      <a:pt x="590" y="260"/>
                    </a:lnTo>
                    <a:lnTo>
                      <a:pt x="671" y="327"/>
                    </a:lnTo>
                    <a:lnTo>
                      <a:pt x="757" y="355"/>
                    </a:lnTo>
                    <a:lnTo>
                      <a:pt x="742" y="595"/>
                    </a:lnTo>
                    <a:lnTo>
                      <a:pt x="0" y="0"/>
                    </a:lnTo>
                    <a:lnTo>
                      <a:pt x="392" y="0"/>
                    </a:lnTo>
                    <a:lnTo>
                      <a:pt x="392" y="0"/>
                    </a:lnTo>
                    <a:close/>
                  </a:path>
                </a:pathLst>
              </a:custGeom>
              <a:solidFill>
                <a:srgbClr val="E0847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7" name="Freeform 61"/>
              <p:cNvSpPr>
                <a:spLocks/>
              </p:cNvSpPr>
              <p:nvPr/>
            </p:nvSpPr>
            <p:spPr bwMode="auto">
              <a:xfrm>
                <a:off x="3720" y="2297"/>
                <a:ext cx="898" cy="704"/>
              </a:xfrm>
              <a:custGeom>
                <a:avLst/>
                <a:gdLst/>
                <a:ahLst/>
                <a:cxnLst>
                  <a:cxn ang="0">
                    <a:pos x="895" y="827"/>
                  </a:cxn>
                  <a:cxn ang="0">
                    <a:pos x="0" y="0"/>
                  </a:cxn>
                  <a:cxn ang="0">
                    <a:pos x="258" y="0"/>
                  </a:cxn>
                  <a:cxn ang="0">
                    <a:pos x="753" y="549"/>
                  </a:cxn>
                  <a:cxn ang="0">
                    <a:pos x="1386" y="1030"/>
                  </a:cxn>
                  <a:cxn ang="0">
                    <a:pos x="1796" y="1201"/>
                  </a:cxn>
                  <a:cxn ang="0">
                    <a:pos x="1739" y="1409"/>
                  </a:cxn>
                  <a:cxn ang="0">
                    <a:pos x="1123" y="924"/>
                  </a:cxn>
                  <a:cxn ang="0">
                    <a:pos x="895" y="827"/>
                  </a:cxn>
                  <a:cxn ang="0">
                    <a:pos x="895" y="827"/>
                  </a:cxn>
                </a:cxnLst>
                <a:rect l="0" t="0" r="r" b="b"/>
                <a:pathLst>
                  <a:path w="1796" h="1409">
                    <a:moveTo>
                      <a:pt x="895" y="827"/>
                    </a:moveTo>
                    <a:lnTo>
                      <a:pt x="0" y="0"/>
                    </a:lnTo>
                    <a:lnTo>
                      <a:pt x="258" y="0"/>
                    </a:lnTo>
                    <a:lnTo>
                      <a:pt x="753" y="549"/>
                    </a:lnTo>
                    <a:lnTo>
                      <a:pt x="1386" y="1030"/>
                    </a:lnTo>
                    <a:lnTo>
                      <a:pt x="1796" y="1201"/>
                    </a:lnTo>
                    <a:lnTo>
                      <a:pt x="1739" y="1409"/>
                    </a:lnTo>
                    <a:lnTo>
                      <a:pt x="1123" y="924"/>
                    </a:lnTo>
                    <a:lnTo>
                      <a:pt x="895" y="827"/>
                    </a:lnTo>
                    <a:lnTo>
                      <a:pt x="895" y="827"/>
                    </a:lnTo>
                    <a:close/>
                  </a:path>
                </a:pathLst>
              </a:custGeom>
              <a:solidFill>
                <a:srgbClr val="C7695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8" name="Freeform 62"/>
              <p:cNvSpPr>
                <a:spLocks/>
              </p:cNvSpPr>
              <p:nvPr/>
            </p:nvSpPr>
            <p:spPr bwMode="auto">
              <a:xfrm>
                <a:off x="4808" y="2850"/>
                <a:ext cx="318" cy="358"/>
              </a:xfrm>
              <a:custGeom>
                <a:avLst/>
                <a:gdLst/>
                <a:ahLst/>
                <a:cxnLst>
                  <a:cxn ang="0">
                    <a:pos x="0" y="0"/>
                  </a:cxn>
                  <a:cxn ang="0">
                    <a:pos x="39" y="35"/>
                  </a:cxn>
                  <a:cxn ang="0">
                    <a:pos x="83" y="38"/>
                  </a:cxn>
                  <a:cxn ang="0">
                    <a:pos x="140" y="19"/>
                  </a:cxn>
                  <a:cxn ang="0">
                    <a:pos x="222" y="2"/>
                  </a:cxn>
                  <a:cxn ang="0">
                    <a:pos x="159" y="65"/>
                  </a:cxn>
                  <a:cxn ang="0">
                    <a:pos x="148" y="97"/>
                  </a:cxn>
                  <a:cxn ang="0">
                    <a:pos x="199" y="103"/>
                  </a:cxn>
                  <a:cxn ang="0">
                    <a:pos x="188" y="147"/>
                  </a:cxn>
                  <a:cxn ang="0">
                    <a:pos x="237" y="183"/>
                  </a:cxn>
                  <a:cxn ang="0">
                    <a:pos x="226" y="238"/>
                  </a:cxn>
                  <a:cxn ang="0">
                    <a:pos x="233" y="333"/>
                  </a:cxn>
                  <a:cxn ang="0">
                    <a:pos x="237" y="377"/>
                  </a:cxn>
                  <a:cxn ang="0">
                    <a:pos x="300" y="439"/>
                  </a:cxn>
                  <a:cxn ang="0">
                    <a:pos x="268" y="464"/>
                  </a:cxn>
                  <a:cxn ang="0">
                    <a:pos x="266" y="495"/>
                  </a:cxn>
                  <a:cxn ang="0">
                    <a:pos x="357" y="512"/>
                  </a:cxn>
                  <a:cxn ang="0">
                    <a:pos x="454" y="517"/>
                  </a:cxn>
                  <a:cxn ang="0">
                    <a:pos x="524" y="495"/>
                  </a:cxn>
                  <a:cxn ang="0">
                    <a:pos x="572" y="495"/>
                  </a:cxn>
                  <a:cxn ang="0">
                    <a:pos x="635" y="508"/>
                  </a:cxn>
                  <a:cxn ang="0">
                    <a:pos x="435" y="717"/>
                  </a:cxn>
                  <a:cxn ang="0">
                    <a:pos x="207" y="559"/>
                  </a:cxn>
                  <a:cxn ang="0">
                    <a:pos x="138" y="479"/>
                  </a:cxn>
                  <a:cxn ang="0">
                    <a:pos x="39" y="405"/>
                  </a:cxn>
                  <a:cxn ang="0">
                    <a:pos x="195" y="367"/>
                  </a:cxn>
                  <a:cxn ang="0">
                    <a:pos x="165" y="179"/>
                  </a:cxn>
                  <a:cxn ang="0">
                    <a:pos x="15" y="71"/>
                  </a:cxn>
                  <a:cxn ang="0">
                    <a:pos x="0" y="0"/>
                  </a:cxn>
                  <a:cxn ang="0">
                    <a:pos x="0" y="0"/>
                  </a:cxn>
                </a:cxnLst>
                <a:rect l="0" t="0" r="r" b="b"/>
                <a:pathLst>
                  <a:path w="635" h="717">
                    <a:moveTo>
                      <a:pt x="0" y="0"/>
                    </a:moveTo>
                    <a:lnTo>
                      <a:pt x="39" y="35"/>
                    </a:lnTo>
                    <a:lnTo>
                      <a:pt x="83" y="38"/>
                    </a:lnTo>
                    <a:lnTo>
                      <a:pt x="140" y="19"/>
                    </a:lnTo>
                    <a:lnTo>
                      <a:pt x="222" y="2"/>
                    </a:lnTo>
                    <a:lnTo>
                      <a:pt x="159" y="65"/>
                    </a:lnTo>
                    <a:lnTo>
                      <a:pt x="148" y="97"/>
                    </a:lnTo>
                    <a:lnTo>
                      <a:pt x="199" y="103"/>
                    </a:lnTo>
                    <a:lnTo>
                      <a:pt x="188" y="147"/>
                    </a:lnTo>
                    <a:lnTo>
                      <a:pt x="237" y="183"/>
                    </a:lnTo>
                    <a:lnTo>
                      <a:pt x="226" y="238"/>
                    </a:lnTo>
                    <a:lnTo>
                      <a:pt x="233" y="333"/>
                    </a:lnTo>
                    <a:lnTo>
                      <a:pt x="237" y="377"/>
                    </a:lnTo>
                    <a:lnTo>
                      <a:pt x="300" y="439"/>
                    </a:lnTo>
                    <a:lnTo>
                      <a:pt x="268" y="464"/>
                    </a:lnTo>
                    <a:lnTo>
                      <a:pt x="266" y="495"/>
                    </a:lnTo>
                    <a:lnTo>
                      <a:pt x="357" y="512"/>
                    </a:lnTo>
                    <a:lnTo>
                      <a:pt x="454" y="517"/>
                    </a:lnTo>
                    <a:lnTo>
                      <a:pt x="524" y="495"/>
                    </a:lnTo>
                    <a:lnTo>
                      <a:pt x="572" y="495"/>
                    </a:lnTo>
                    <a:lnTo>
                      <a:pt x="635" y="508"/>
                    </a:lnTo>
                    <a:lnTo>
                      <a:pt x="435" y="717"/>
                    </a:lnTo>
                    <a:lnTo>
                      <a:pt x="207" y="559"/>
                    </a:lnTo>
                    <a:lnTo>
                      <a:pt x="138" y="479"/>
                    </a:lnTo>
                    <a:lnTo>
                      <a:pt x="39" y="405"/>
                    </a:lnTo>
                    <a:lnTo>
                      <a:pt x="195" y="367"/>
                    </a:lnTo>
                    <a:lnTo>
                      <a:pt x="165" y="179"/>
                    </a:lnTo>
                    <a:lnTo>
                      <a:pt x="15" y="71"/>
                    </a:lnTo>
                    <a:lnTo>
                      <a:pt x="0" y="0"/>
                    </a:lnTo>
                    <a:lnTo>
                      <a:pt x="0" y="0"/>
                    </a:lnTo>
                    <a:close/>
                  </a:path>
                </a:pathLst>
              </a:custGeom>
              <a:solidFill>
                <a:srgbClr val="E0847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9" name="Freeform 63"/>
              <p:cNvSpPr>
                <a:spLocks/>
              </p:cNvSpPr>
              <p:nvPr/>
            </p:nvSpPr>
            <p:spPr bwMode="auto">
              <a:xfrm>
                <a:off x="4707" y="2827"/>
                <a:ext cx="204" cy="226"/>
              </a:xfrm>
              <a:custGeom>
                <a:avLst/>
                <a:gdLst/>
                <a:ahLst/>
                <a:cxnLst>
                  <a:cxn ang="0">
                    <a:pos x="13" y="45"/>
                  </a:cxn>
                  <a:cxn ang="0">
                    <a:pos x="82" y="2"/>
                  </a:cxn>
                  <a:cxn ang="0">
                    <a:pos x="144" y="0"/>
                  </a:cxn>
                  <a:cxn ang="0">
                    <a:pos x="200" y="53"/>
                  </a:cxn>
                  <a:cxn ang="0">
                    <a:pos x="221" y="116"/>
                  </a:cxn>
                  <a:cxn ang="0">
                    <a:pos x="407" y="243"/>
                  </a:cxn>
                  <a:cxn ang="0">
                    <a:pos x="405" y="450"/>
                  </a:cxn>
                  <a:cxn ang="0">
                    <a:pos x="165" y="264"/>
                  </a:cxn>
                  <a:cxn ang="0">
                    <a:pos x="48" y="306"/>
                  </a:cxn>
                  <a:cxn ang="0">
                    <a:pos x="0" y="232"/>
                  </a:cxn>
                  <a:cxn ang="0">
                    <a:pos x="13" y="45"/>
                  </a:cxn>
                  <a:cxn ang="0">
                    <a:pos x="13" y="45"/>
                  </a:cxn>
                </a:cxnLst>
                <a:rect l="0" t="0" r="r" b="b"/>
                <a:pathLst>
                  <a:path w="407" h="450">
                    <a:moveTo>
                      <a:pt x="13" y="45"/>
                    </a:moveTo>
                    <a:lnTo>
                      <a:pt x="82" y="2"/>
                    </a:lnTo>
                    <a:lnTo>
                      <a:pt x="144" y="0"/>
                    </a:lnTo>
                    <a:lnTo>
                      <a:pt x="200" y="53"/>
                    </a:lnTo>
                    <a:lnTo>
                      <a:pt x="221" y="116"/>
                    </a:lnTo>
                    <a:lnTo>
                      <a:pt x="407" y="243"/>
                    </a:lnTo>
                    <a:lnTo>
                      <a:pt x="405" y="450"/>
                    </a:lnTo>
                    <a:lnTo>
                      <a:pt x="165" y="264"/>
                    </a:lnTo>
                    <a:lnTo>
                      <a:pt x="48" y="306"/>
                    </a:lnTo>
                    <a:lnTo>
                      <a:pt x="0" y="232"/>
                    </a:lnTo>
                    <a:lnTo>
                      <a:pt x="13" y="45"/>
                    </a:lnTo>
                    <a:lnTo>
                      <a:pt x="13" y="45"/>
                    </a:lnTo>
                    <a:close/>
                  </a:path>
                </a:pathLst>
              </a:custGeom>
              <a:solidFill>
                <a:srgbClr val="4D4D4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0" name="Freeform 64"/>
              <p:cNvSpPr>
                <a:spLocks/>
              </p:cNvSpPr>
              <p:nvPr/>
            </p:nvSpPr>
            <p:spPr bwMode="auto">
              <a:xfrm>
                <a:off x="5030" y="2790"/>
                <a:ext cx="200" cy="169"/>
              </a:xfrm>
              <a:custGeom>
                <a:avLst/>
                <a:gdLst/>
                <a:ahLst/>
                <a:cxnLst>
                  <a:cxn ang="0">
                    <a:pos x="0" y="0"/>
                  </a:cxn>
                  <a:cxn ang="0">
                    <a:pos x="81" y="68"/>
                  </a:cxn>
                  <a:cxn ang="0">
                    <a:pos x="190" y="68"/>
                  </a:cxn>
                  <a:cxn ang="0">
                    <a:pos x="309" y="108"/>
                  </a:cxn>
                  <a:cxn ang="0">
                    <a:pos x="361" y="190"/>
                  </a:cxn>
                  <a:cxn ang="0">
                    <a:pos x="349" y="285"/>
                  </a:cxn>
                  <a:cxn ang="0">
                    <a:pos x="349" y="336"/>
                  </a:cxn>
                  <a:cxn ang="0">
                    <a:pos x="382" y="317"/>
                  </a:cxn>
                  <a:cxn ang="0">
                    <a:pos x="401" y="235"/>
                  </a:cxn>
                  <a:cxn ang="0">
                    <a:pos x="355" y="152"/>
                  </a:cxn>
                  <a:cxn ang="0">
                    <a:pos x="309" y="97"/>
                  </a:cxn>
                  <a:cxn ang="0">
                    <a:pos x="159" y="45"/>
                  </a:cxn>
                  <a:cxn ang="0">
                    <a:pos x="0" y="0"/>
                  </a:cxn>
                  <a:cxn ang="0">
                    <a:pos x="0" y="0"/>
                  </a:cxn>
                </a:cxnLst>
                <a:rect l="0" t="0" r="r" b="b"/>
                <a:pathLst>
                  <a:path w="401" h="336">
                    <a:moveTo>
                      <a:pt x="0" y="0"/>
                    </a:moveTo>
                    <a:lnTo>
                      <a:pt x="81" y="68"/>
                    </a:lnTo>
                    <a:lnTo>
                      <a:pt x="190" y="68"/>
                    </a:lnTo>
                    <a:lnTo>
                      <a:pt x="309" y="108"/>
                    </a:lnTo>
                    <a:lnTo>
                      <a:pt x="361" y="190"/>
                    </a:lnTo>
                    <a:lnTo>
                      <a:pt x="349" y="285"/>
                    </a:lnTo>
                    <a:lnTo>
                      <a:pt x="349" y="336"/>
                    </a:lnTo>
                    <a:lnTo>
                      <a:pt x="382" y="317"/>
                    </a:lnTo>
                    <a:lnTo>
                      <a:pt x="401" y="235"/>
                    </a:lnTo>
                    <a:lnTo>
                      <a:pt x="355" y="152"/>
                    </a:lnTo>
                    <a:lnTo>
                      <a:pt x="309" y="97"/>
                    </a:lnTo>
                    <a:lnTo>
                      <a:pt x="159" y="45"/>
                    </a:lnTo>
                    <a:lnTo>
                      <a:pt x="0" y="0"/>
                    </a:lnTo>
                    <a:lnTo>
                      <a:pt x="0" y="0"/>
                    </a:lnTo>
                    <a:close/>
                  </a:path>
                </a:pathLst>
              </a:custGeom>
              <a:solidFill>
                <a:srgbClr val="E0847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1" name="Freeform 65"/>
              <p:cNvSpPr>
                <a:spLocks/>
              </p:cNvSpPr>
              <p:nvPr/>
            </p:nvSpPr>
            <p:spPr bwMode="auto">
              <a:xfrm>
                <a:off x="4620" y="2813"/>
                <a:ext cx="171" cy="261"/>
              </a:xfrm>
              <a:custGeom>
                <a:avLst/>
                <a:gdLst/>
                <a:ahLst/>
                <a:cxnLst>
                  <a:cxn ang="0">
                    <a:pos x="264" y="390"/>
                  </a:cxn>
                  <a:cxn ang="0">
                    <a:pos x="242" y="441"/>
                  </a:cxn>
                  <a:cxn ang="0">
                    <a:pos x="169" y="443"/>
                  </a:cxn>
                  <a:cxn ang="0">
                    <a:pos x="120" y="449"/>
                  </a:cxn>
                  <a:cxn ang="0">
                    <a:pos x="74" y="460"/>
                  </a:cxn>
                  <a:cxn ang="0">
                    <a:pos x="59" y="422"/>
                  </a:cxn>
                  <a:cxn ang="0">
                    <a:pos x="70" y="382"/>
                  </a:cxn>
                  <a:cxn ang="0">
                    <a:pos x="82" y="335"/>
                  </a:cxn>
                  <a:cxn ang="0">
                    <a:pos x="122" y="314"/>
                  </a:cxn>
                  <a:cxn ang="0">
                    <a:pos x="99" y="251"/>
                  </a:cxn>
                  <a:cxn ang="0">
                    <a:pos x="196" y="61"/>
                  </a:cxn>
                  <a:cxn ang="0">
                    <a:pos x="78" y="177"/>
                  </a:cxn>
                  <a:cxn ang="0">
                    <a:pos x="171" y="0"/>
                  </a:cxn>
                  <a:cxn ang="0">
                    <a:pos x="38" y="158"/>
                  </a:cxn>
                  <a:cxn ang="0">
                    <a:pos x="0" y="232"/>
                  </a:cxn>
                  <a:cxn ang="0">
                    <a:pos x="23" y="380"/>
                  </a:cxn>
                  <a:cxn ang="0">
                    <a:pos x="51" y="521"/>
                  </a:cxn>
                  <a:cxn ang="0">
                    <a:pos x="281" y="502"/>
                  </a:cxn>
                  <a:cxn ang="0">
                    <a:pos x="342" y="449"/>
                  </a:cxn>
                  <a:cxn ang="0">
                    <a:pos x="264" y="390"/>
                  </a:cxn>
                  <a:cxn ang="0">
                    <a:pos x="264" y="390"/>
                  </a:cxn>
                </a:cxnLst>
                <a:rect l="0" t="0" r="r" b="b"/>
                <a:pathLst>
                  <a:path w="342" h="521">
                    <a:moveTo>
                      <a:pt x="264" y="390"/>
                    </a:moveTo>
                    <a:lnTo>
                      <a:pt x="242" y="441"/>
                    </a:lnTo>
                    <a:lnTo>
                      <a:pt x="169" y="443"/>
                    </a:lnTo>
                    <a:lnTo>
                      <a:pt x="120" y="449"/>
                    </a:lnTo>
                    <a:lnTo>
                      <a:pt x="74" y="460"/>
                    </a:lnTo>
                    <a:lnTo>
                      <a:pt x="59" y="422"/>
                    </a:lnTo>
                    <a:lnTo>
                      <a:pt x="70" y="382"/>
                    </a:lnTo>
                    <a:lnTo>
                      <a:pt x="82" y="335"/>
                    </a:lnTo>
                    <a:lnTo>
                      <a:pt x="122" y="314"/>
                    </a:lnTo>
                    <a:lnTo>
                      <a:pt x="99" y="251"/>
                    </a:lnTo>
                    <a:lnTo>
                      <a:pt x="196" y="61"/>
                    </a:lnTo>
                    <a:lnTo>
                      <a:pt x="78" y="177"/>
                    </a:lnTo>
                    <a:lnTo>
                      <a:pt x="171" y="0"/>
                    </a:lnTo>
                    <a:lnTo>
                      <a:pt x="38" y="158"/>
                    </a:lnTo>
                    <a:lnTo>
                      <a:pt x="0" y="232"/>
                    </a:lnTo>
                    <a:lnTo>
                      <a:pt x="23" y="380"/>
                    </a:lnTo>
                    <a:lnTo>
                      <a:pt x="51" y="521"/>
                    </a:lnTo>
                    <a:lnTo>
                      <a:pt x="281" y="502"/>
                    </a:lnTo>
                    <a:lnTo>
                      <a:pt x="342" y="449"/>
                    </a:lnTo>
                    <a:lnTo>
                      <a:pt x="264" y="390"/>
                    </a:lnTo>
                    <a:lnTo>
                      <a:pt x="264" y="390"/>
                    </a:lnTo>
                    <a:close/>
                  </a:path>
                </a:pathLst>
              </a:custGeom>
              <a:solidFill>
                <a:srgbClr val="F59E9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2" name="Freeform 66"/>
              <p:cNvSpPr>
                <a:spLocks/>
              </p:cNvSpPr>
              <p:nvPr/>
            </p:nvSpPr>
            <p:spPr bwMode="auto">
              <a:xfrm>
                <a:off x="4816" y="2863"/>
                <a:ext cx="99" cy="106"/>
              </a:xfrm>
              <a:custGeom>
                <a:avLst/>
                <a:gdLst/>
                <a:ahLst/>
                <a:cxnLst>
                  <a:cxn ang="0">
                    <a:pos x="0" y="8"/>
                  </a:cxn>
                  <a:cxn ang="0">
                    <a:pos x="47" y="40"/>
                  </a:cxn>
                  <a:cxn ang="0">
                    <a:pos x="158" y="0"/>
                  </a:cxn>
                  <a:cxn ang="0">
                    <a:pos x="123" y="74"/>
                  </a:cxn>
                  <a:cxn ang="0">
                    <a:pos x="165" y="97"/>
                  </a:cxn>
                  <a:cxn ang="0">
                    <a:pos x="167" y="133"/>
                  </a:cxn>
                  <a:cxn ang="0">
                    <a:pos x="197" y="160"/>
                  </a:cxn>
                  <a:cxn ang="0">
                    <a:pos x="190" y="213"/>
                  </a:cxn>
                  <a:cxn ang="0">
                    <a:pos x="36" y="82"/>
                  </a:cxn>
                  <a:cxn ang="0">
                    <a:pos x="0" y="8"/>
                  </a:cxn>
                  <a:cxn ang="0">
                    <a:pos x="0" y="8"/>
                  </a:cxn>
                </a:cxnLst>
                <a:rect l="0" t="0" r="r" b="b"/>
                <a:pathLst>
                  <a:path w="197" h="213">
                    <a:moveTo>
                      <a:pt x="0" y="8"/>
                    </a:moveTo>
                    <a:lnTo>
                      <a:pt x="47" y="40"/>
                    </a:lnTo>
                    <a:lnTo>
                      <a:pt x="158" y="0"/>
                    </a:lnTo>
                    <a:lnTo>
                      <a:pt x="123" y="74"/>
                    </a:lnTo>
                    <a:lnTo>
                      <a:pt x="165" y="97"/>
                    </a:lnTo>
                    <a:lnTo>
                      <a:pt x="167" y="133"/>
                    </a:lnTo>
                    <a:lnTo>
                      <a:pt x="197" y="160"/>
                    </a:lnTo>
                    <a:lnTo>
                      <a:pt x="190" y="213"/>
                    </a:lnTo>
                    <a:lnTo>
                      <a:pt x="36" y="82"/>
                    </a:lnTo>
                    <a:lnTo>
                      <a:pt x="0" y="8"/>
                    </a:lnTo>
                    <a:lnTo>
                      <a:pt x="0" y="8"/>
                    </a:lnTo>
                    <a:close/>
                  </a:path>
                </a:pathLst>
              </a:custGeom>
              <a:solidFill>
                <a:srgbClr val="C7695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3" name="Freeform 67"/>
              <p:cNvSpPr>
                <a:spLocks/>
              </p:cNvSpPr>
              <p:nvPr/>
            </p:nvSpPr>
            <p:spPr bwMode="auto">
              <a:xfrm>
                <a:off x="4748" y="3055"/>
                <a:ext cx="194" cy="168"/>
              </a:xfrm>
              <a:custGeom>
                <a:avLst/>
                <a:gdLst/>
                <a:ahLst/>
                <a:cxnLst>
                  <a:cxn ang="0">
                    <a:pos x="118" y="23"/>
                  </a:cxn>
                  <a:cxn ang="0">
                    <a:pos x="55" y="65"/>
                  </a:cxn>
                  <a:cxn ang="0">
                    <a:pos x="0" y="118"/>
                  </a:cxn>
                  <a:cxn ang="0">
                    <a:pos x="0" y="198"/>
                  </a:cxn>
                  <a:cxn ang="0">
                    <a:pos x="42" y="249"/>
                  </a:cxn>
                  <a:cxn ang="0">
                    <a:pos x="142" y="274"/>
                  </a:cxn>
                  <a:cxn ang="0">
                    <a:pos x="186" y="325"/>
                  </a:cxn>
                  <a:cxn ang="0">
                    <a:pos x="232" y="336"/>
                  </a:cxn>
                  <a:cxn ang="0">
                    <a:pos x="294" y="295"/>
                  </a:cxn>
                  <a:cxn ang="0">
                    <a:pos x="304" y="272"/>
                  </a:cxn>
                  <a:cxn ang="0">
                    <a:pos x="215" y="274"/>
                  </a:cxn>
                  <a:cxn ang="0">
                    <a:pos x="177" y="249"/>
                  </a:cxn>
                  <a:cxn ang="0">
                    <a:pos x="135" y="213"/>
                  </a:cxn>
                  <a:cxn ang="0">
                    <a:pos x="93" y="205"/>
                  </a:cxn>
                  <a:cxn ang="0">
                    <a:pos x="66" y="173"/>
                  </a:cxn>
                  <a:cxn ang="0">
                    <a:pos x="62" y="118"/>
                  </a:cxn>
                  <a:cxn ang="0">
                    <a:pos x="80" y="80"/>
                  </a:cxn>
                  <a:cxn ang="0">
                    <a:pos x="133" y="59"/>
                  </a:cxn>
                  <a:cxn ang="0">
                    <a:pos x="184" y="53"/>
                  </a:cxn>
                  <a:cxn ang="0">
                    <a:pos x="260" y="76"/>
                  </a:cxn>
                  <a:cxn ang="0">
                    <a:pos x="304" y="135"/>
                  </a:cxn>
                  <a:cxn ang="0">
                    <a:pos x="388" y="222"/>
                  </a:cxn>
                  <a:cxn ang="0">
                    <a:pos x="310" y="49"/>
                  </a:cxn>
                  <a:cxn ang="0">
                    <a:pos x="215" y="0"/>
                  </a:cxn>
                  <a:cxn ang="0">
                    <a:pos x="118" y="23"/>
                  </a:cxn>
                  <a:cxn ang="0">
                    <a:pos x="118" y="23"/>
                  </a:cxn>
                </a:cxnLst>
                <a:rect l="0" t="0" r="r" b="b"/>
                <a:pathLst>
                  <a:path w="388" h="336">
                    <a:moveTo>
                      <a:pt x="118" y="23"/>
                    </a:moveTo>
                    <a:lnTo>
                      <a:pt x="55" y="65"/>
                    </a:lnTo>
                    <a:lnTo>
                      <a:pt x="0" y="118"/>
                    </a:lnTo>
                    <a:lnTo>
                      <a:pt x="0" y="198"/>
                    </a:lnTo>
                    <a:lnTo>
                      <a:pt x="42" y="249"/>
                    </a:lnTo>
                    <a:lnTo>
                      <a:pt x="142" y="274"/>
                    </a:lnTo>
                    <a:lnTo>
                      <a:pt x="186" y="325"/>
                    </a:lnTo>
                    <a:lnTo>
                      <a:pt x="232" y="336"/>
                    </a:lnTo>
                    <a:lnTo>
                      <a:pt x="294" y="295"/>
                    </a:lnTo>
                    <a:lnTo>
                      <a:pt x="304" y="272"/>
                    </a:lnTo>
                    <a:lnTo>
                      <a:pt x="215" y="274"/>
                    </a:lnTo>
                    <a:lnTo>
                      <a:pt x="177" y="249"/>
                    </a:lnTo>
                    <a:lnTo>
                      <a:pt x="135" y="213"/>
                    </a:lnTo>
                    <a:lnTo>
                      <a:pt x="93" y="205"/>
                    </a:lnTo>
                    <a:lnTo>
                      <a:pt x="66" y="173"/>
                    </a:lnTo>
                    <a:lnTo>
                      <a:pt x="62" y="118"/>
                    </a:lnTo>
                    <a:lnTo>
                      <a:pt x="80" y="80"/>
                    </a:lnTo>
                    <a:lnTo>
                      <a:pt x="133" y="59"/>
                    </a:lnTo>
                    <a:lnTo>
                      <a:pt x="184" y="53"/>
                    </a:lnTo>
                    <a:lnTo>
                      <a:pt x="260" y="76"/>
                    </a:lnTo>
                    <a:lnTo>
                      <a:pt x="304" y="135"/>
                    </a:lnTo>
                    <a:lnTo>
                      <a:pt x="388" y="222"/>
                    </a:lnTo>
                    <a:lnTo>
                      <a:pt x="310" y="49"/>
                    </a:lnTo>
                    <a:lnTo>
                      <a:pt x="215" y="0"/>
                    </a:lnTo>
                    <a:lnTo>
                      <a:pt x="118" y="23"/>
                    </a:lnTo>
                    <a:lnTo>
                      <a:pt x="118" y="23"/>
                    </a:lnTo>
                    <a:close/>
                  </a:path>
                </a:pathLst>
              </a:custGeom>
              <a:solidFill>
                <a:srgbClr val="FFB5A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4" name="Freeform 68"/>
              <p:cNvSpPr>
                <a:spLocks/>
              </p:cNvSpPr>
              <p:nvPr/>
            </p:nvSpPr>
            <p:spPr bwMode="auto">
              <a:xfrm>
                <a:off x="4642" y="3013"/>
                <a:ext cx="321" cy="328"/>
              </a:xfrm>
              <a:custGeom>
                <a:avLst/>
                <a:gdLst/>
                <a:ahLst/>
                <a:cxnLst>
                  <a:cxn ang="0">
                    <a:pos x="405" y="118"/>
                  </a:cxn>
                  <a:cxn ang="0">
                    <a:pos x="359" y="118"/>
                  </a:cxn>
                  <a:cxn ang="0">
                    <a:pos x="319" y="128"/>
                  </a:cxn>
                  <a:cxn ang="0">
                    <a:pos x="300" y="149"/>
                  </a:cxn>
                  <a:cxn ang="0">
                    <a:pos x="270" y="166"/>
                  </a:cxn>
                  <a:cxn ang="0">
                    <a:pos x="251" y="189"/>
                  </a:cxn>
                  <a:cxn ang="0">
                    <a:pos x="245" y="213"/>
                  </a:cxn>
                  <a:cxn ang="0">
                    <a:pos x="245" y="248"/>
                  </a:cxn>
                  <a:cxn ang="0">
                    <a:pos x="237" y="272"/>
                  </a:cxn>
                  <a:cxn ang="0">
                    <a:pos x="247" y="303"/>
                  </a:cxn>
                  <a:cxn ang="0">
                    <a:pos x="283" y="324"/>
                  </a:cxn>
                  <a:cxn ang="0">
                    <a:pos x="353" y="327"/>
                  </a:cxn>
                  <a:cxn ang="0">
                    <a:pos x="386" y="362"/>
                  </a:cxn>
                  <a:cxn ang="0">
                    <a:pos x="399" y="394"/>
                  </a:cxn>
                  <a:cxn ang="0">
                    <a:pos x="414" y="401"/>
                  </a:cxn>
                  <a:cxn ang="0">
                    <a:pos x="477" y="375"/>
                  </a:cxn>
                  <a:cxn ang="0">
                    <a:pos x="523" y="358"/>
                  </a:cxn>
                  <a:cxn ang="0">
                    <a:pos x="521" y="398"/>
                  </a:cxn>
                  <a:cxn ang="0">
                    <a:pos x="431" y="474"/>
                  </a:cxn>
                  <a:cxn ang="0">
                    <a:pos x="523" y="533"/>
                  </a:cxn>
                  <a:cxn ang="0">
                    <a:pos x="566" y="582"/>
                  </a:cxn>
                  <a:cxn ang="0">
                    <a:pos x="620" y="614"/>
                  </a:cxn>
                  <a:cxn ang="0">
                    <a:pos x="642" y="656"/>
                  </a:cxn>
                  <a:cxn ang="0">
                    <a:pos x="583" y="656"/>
                  </a:cxn>
                  <a:cxn ang="0">
                    <a:pos x="275" y="441"/>
                  </a:cxn>
                  <a:cxn ang="0">
                    <a:pos x="167" y="280"/>
                  </a:cxn>
                  <a:cxn ang="0">
                    <a:pos x="0" y="103"/>
                  </a:cxn>
                  <a:cxn ang="0">
                    <a:pos x="47" y="76"/>
                  </a:cxn>
                  <a:cxn ang="0">
                    <a:pos x="102" y="75"/>
                  </a:cxn>
                  <a:cxn ang="0">
                    <a:pos x="152" y="75"/>
                  </a:cxn>
                  <a:cxn ang="0">
                    <a:pos x="205" y="65"/>
                  </a:cxn>
                  <a:cxn ang="0">
                    <a:pos x="228" y="46"/>
                  </a:cxn>
                  <a:cxn ang="0">
                    <a:pos x="262" y="0"/>
                  </a:cxn>
                  <a:cxn ang="0">
                    <a:pos x="405" y="118"/>
                  </a:cxn>
                  <a:cxn ang="0">
                    <a:pos x="405" y="118"/>
                  </a:cxn>
                </a:cxnLst>
                <a:rect l="0" t="0" r="r" b="b"/>
                <a:pathLst>
                  <a:path w="642" h="656">
                    <a:moveTo>
                      <a:pt x="405" y="118"/>
                    </a:moveTo>
                    <a:lnTo>
                      <a:pt x="359" y="118"/>
                    </a:lnTo>
                    <a:lnTo>
                      <a:pt x="319" y="128"/>
                    </a:lnTo>
                    <a:lnTo>
                      <a:pt x="300" y="149"/>
                    </a:lnTo>
                    <a:lnTo>
                      <a:pt x="270" y="166"/>
                    </a:lnTo>
                    <a:lnTo>
                      <a:pt x="251" y="189"/>
                    </a:lnTo>
                    <a:lnTo>
                      <a:pt x="245" y="213"/>
                    </a:lnTo>
                    <a:lnTo>
                      <a:pt x="245" y="248"/>
                    </a:lnTo>
                    <a:lnTo>
                      <a:pt x="237" y="272"/>
                    </a:lnTo>
                    <a:lnTo>
                      <a:pt x="247" y="303"/>
                    </a:lnTo>
                    <a:lnTo>
                      <a:pt x="283" y="324"/>
                    </a:lnTo>
                    <a:lnTo>
                      <a:pt x="353" y="327"/>
                    </a:lnTo>
                    <a:lnTo>
                      <a:pt x="386" y="362"/>
                    </a:lnTo>
                    <a:lnTo>
                      <a:pt x="399" y="394"/>
                    </a:lnTo>
                    <a:lnTo>
                      <a:pt x="414" y="401"/>
                    </a:lnTo>
                    <a:lnTo>
                      <a:pt x="477" y="375"/>
                    </a:lnTo>
                    <a:lnTo>
                      <a:pt x="523" y="358"/>
                    </a:lnTo>
                    <a:lnTo>
                      <a:pt x="521" y="398"/>
                    </a:lnTo>
                    <a:lnTo>
                      <a:pt x="431" y="474"/>
                    </a:lnTo>
                    <a:lnTo>
                      <a:pt x="523" y="533"/>
                    </a:lnTo>
                    <a:lnTo>
                      <a:pt x="566" y="582"/>
                    </a:lnTo>
                    <a:lnTo>
                      <a:pt x="620" y="614"/>
                    </a:lnTo>
                    <a:lnTo>
                      <a:pt x="642" y="656"/>
                    </a:lnTo>
                    <a:lnTo>
                      <a:pt x="583" y="656"/>
                    </a:lnTo>
                    <a:lnTo>
                      <a:pt x="275" y="441"/>
                    </a:lnTo>
                    <a:lnTo>
                      <a:pt x="167" y="280"/>
                    </a:lnTo>
                    <a:lnTo>
                      <a:pt x="0" y="103"/>
                    </a:lnTo>
                    <a:lnTo>
                      <a:pt x="47" y="76"/>
                    </a:lnTo>
                    <a:lnTo>
                      <a:pt x="102" y="75"/>
                    </a:lnTo>
                    <a:lnTo>
                      <a:pt x="152" y="75"/>
                    </a:lnTo>
                    <a:lnTo>
                      <a:pt x="205" y="65"/>
                    </a:lnTo>
                    <a:lnTo>
                      <a:pt x="228" y="46"/>
                    </a:lnTo>
                    <a:lnTo>
                      <a:pt x="262" y="0"/>
                    </a:lnTo>
                    <a:lnTo>
                      <a:pt x="405" y="118"/>
                    </a:lnTo>
                    <a:lnTo>
                      <a:pt x="405" y="118"/>
                    </a:lnTo>
                    <a:close/>
                  </a:path>
                </a:pathLst>
              </a:custGeom>
              <a:solidFill>
                <a:srgbClr val="E08477"/>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5" name="Freeform 69"/>
              <p:cNvSpPr>
                <a:spLocks/>
              </p:cNvSpPr>
              <p:nvPr/>
            </p:nvSpPr>
            <p:spPr bwMode="auto">
              <a:xfrm>
                <a:off x="4608" y="2825"/>
                <a:ext cx="750" cy="602"/>
              </a:xfrm>
              <a:custGeom>
                <a:avLst/>
                <a:gdLst/>
                <a:ahLst/>
                <a:cxnLst>
                  <a:cxn ang="0">
                    <a:pos x="122" y="266"/>
                  </a:cxn>
                  <a:cxn ang="0">
                    <a:pos x="73" y="458"/>
                  </a:cxn>
                  <a:cxn ang="0">
                    <a:pos x="282" y="471"/>
                  </a:cxn>
                  <a:cxn ang="0">
                    <a:pos x="379" y="473"/>
                  </a:cxn>
                  <a:cxn ang="0">
                    <a:pos x="284" y="595"/>
                  </a:cxn>
                  <a:cxn ang="0">
                    <a:pos x="369" y="719"/>
                  </a:cxn>
                  <a:cxn ang="0">
                    <a:pos x="489" y="810"/>
                  </a:cxn>
                  <a:cxn ang="0">
                    <a:pos x="673" y="817"/>
                  </a:cxn>
                  <a:cxn ang="0">
                    <a:pos x="605" y="945"/>
                  </a:cxn>
                  <a:cxn ang="0">
                    <a:pos x="713" y="1021"/>
                  </a:cxn>
                  <a:cxn ang="0">
                    <a:pos x="738" y="760"/>
                  </a:cxn>
                  <a:cxn ang="0">
                    <a:pos x="713" y="572"/>
                  </a:cxn>
                  <a:cxn ang="0">
                    <a:pos x="962" y="565"/>
                  </a:cxn>
                  <a:cxn ang="0">
                    <a:pos x="1035" y="388"/>
                  </a:cxn>
                  <a:cxn ang="0">
                    <a:pos x="1071" y="319"/>
                  </a:cxn>
                  <a:cxn ang="0">
                    <a:pos x="1052" y="635"/>
                  </a:cxn>
                  <a:cxn ang="0">
                    <a:pos x="974" y="772"/>
                  </a:cxn>
                  <a:cxn ang="0">
                    <a:pos x="1088" y="836"/>
                  </a:cxn>
                  <a:cxn ang="0">
                    <a:pos x="1189" y="774"/>
                  </a:cxn>
                  <a:cxn ang="0">
                    <a:pos x="1263" y="399"/>
                  </a:cxn>
                  <a:cxn ang="0">
                    <a:pos x="1210" y="912"/>
                  </a:cxn>
                  <a:cxn ang="0">
                    <a:pos x="1308" y="939"/>
                  </a:cxn>
                  <a:cxn ang="0">
                    <a:pos x="1348" y="646"/>
                  </a:cxn>
                  <a:cxn ang="0">
                    <a:pos x="1402" y="418"/>
                  </a:cxn>
                  <a:cxn ang="0">
                    <a:pos x="1394" y="314"/>
                  </a:cxn>
                  <a:cxn ang="0">
                    <a:pos x="1365" y="646"/>
                  </a:cxn>
                  <a:cxn ang="0">
                    <a:pos x="1407" y="1004"/>
                  </a:cxn>
                  <a:cxn ang="0">
                    <a:pos x="1500" y="916"/>
                  </a:cxn>
                  <a:cxn ang="0">
                    <a:pos x="774" y="1055"/>
                  </a:cxn>
                  <a:cxn ang="0">
                    <a:pos x="33" y="521"/>
                  </a:cxn>
                  <a:cxn ang="0">
                    <a:pos x="33" y="511"/>
                  </a:cxn>
                  <a:cxn ang="0">
                    <a:pos x="31" y="504"/>
                  </a:cxn>
                  <a:cxn ang="0">
                    <a:pos x="31" y="492"/>
                  </a:cxn>
                  <a:cxn ang="0">
                    <a:pos x="29" y="483"/>
                  </a:cxn>
                  <a:cxn ang="0">
                    <a:pos x="29" y="475"/>
                  </a:cxn>
                  <a:cxn ang="0">
                    <a:pos x="27" y="470"/>
                  </a:cxn>
                  <a:cxn ang="0">
                    <a:pos x="27" y="468"/>
                  </a:cxn>
                  <a:cxn ang="0">
                    <a:pos x="27" y="456"/>
                  </a:cxn>
                  <a:cxn ang="0">
                    <a:pos x="25" y="443"/>
                  </a:cxn>
                  <a:cxn ang="0">
                    <a:pos x="25" y="439"/>
                  </a:cxn>
                  <a:cxn ang="0">
                    <a:pos x="23" y="422"/>
                  </a:cxn>
                  <a:cxn ang="0">
                    <a:pos x="23" y="420"/>
                  </a:cxn>
                  <a:cxn ang="0">
                    <a:pos x="21" y="409"/>
                  </a:cxn>
                  <a:cxn ang="0">
                    <a:pos x="21" y="407"/>
                  </a:cxn>
                  <a:cxn ang="0">
                    <a:pos x="19" y="394"/>
                  </a:cxn>
                  <a:cxn ang="0">
                    <a:pos x="17" y="380"/>
                  </a:cxn>
                  <a:cxn ang="0">
                    <a:pos x="17" y="373"/>
                  </a:cxn>
                  <a:cxn ang="0">
                    <a:pos x="16" y="359"/>
                  </a:cxn>
                  <a:cxn ang="0">
                    <a:pos x="16" y="346"/>
                  </a:cxn>
                  <a:cxn ang="0">
                    <a:pos x="14" y="342"/>
                  </a:cxn>
                  <a:cxn ang="0">
                    <a:pos x="12" y="327"/>
                  </a:cxn>
                  <a:cxn ang="0">
                    <a:pos x="12" y="321"/>
                  </a:cxn>
                  <a:cxn ang="0">
                    <a:pos x="10" y="306"/>
                  </a:cxn>
                  <a:cxn ang="0">
                    <a:pos x="10" y="293"/>
                  </a:cxn>
                  <a:cxn ang="0">
                    <a:pos x="8" y="285"/>
                  </a:cxn>
                  <a:cxn ang="0">
                    <a:pos x="6" y="272"/>
                  </a:cxn>
                  <a:cxn ang="0">
                    <a:pos x="6" y="270"/>
                  </a:cxn>
                  <a:cxn ang="0">
                    <a:pos x="4" y="251"/>
                  </a:cxn>
                  <a:cxn ang="0">
                    <a:pos x="4" y="241"/>
                  </a:cxn>
                  <a:cxn ang="0">
                    <a:pos x="4" y="236"/>
                  </a:cxn>
                  <a:cxn ang="0">
                    <a:pos x="2" y="226"/>
                  </a:cxn>
                  <a:cxn ang="0">
                    <a:pos x="2" y="217"/>
                  </a:cxn>
                  <a:cxn ang="0">
                    <a:pos x="86" y="97"/>
                  </a:cxn>
                </a:cxnLst>
                <a:rect l="0" t="0" r="r" b="b"/>
                <a:pathLst>
                  <a:path w="1500" h="1205">
                    <a:moveTo>
                      <a:pt x="171" y="0"/>
                    </a:moveTo>
                    <a:lnTo>
                      <a:pt x="80" y="162"/>
                    </a:lnTo>
                    <a:lnTo>
                      <a:pt x="75" y="190"/>
                    </a:lnTo>
                    <a:lnTo>
                      <a:pt x="122" y="266"/>
                    </a:lnTo>
                    <a:lnTo>
                      <a:pt x="94" y="316"/>
                    </a:lnTo>
                    <a:lnTo>
                      <a:pt x="71" y="374"/>
                    </a:lnTo>
                    <a:lnTo>
                      <a:pt x="71" y="426"/>
                    </a:lnTo>
                    <a:lnTo>
                      <a:pt x="73" y="458"/>
                    </a:lnTo>
                    <a:lnTo>
                      <a:pt x="107" y="489"/>
                    </a:lnTo>
                    <a:lnTo>
                      <a:pt x="151" y="473"/>
                    </a:lnTo>
                    <a:lnTo>
                      <a:pt x="221" y="471"/>
                    </a:lnTo>
                    <a:lnTo>
                      <a:pt x="282" y="471"/>
                    </a:lnTo>
                    <a:lnTo>
                      <a:pt x="320" y="445"/>
                    </a:lnTo>
                    <a:lnTo>
                      <a:pt x="331" y="388"/>
                    </a:lnTo>
                    <a:lnTo>
                      <a:pt x="438" y="471"/>
                    </a:lnTo>
                    <a:lnTo>
                      <a:pt x="379" y="473"/>
                    </a:lnTo>
                    <a:lnTo>
                      <a:pt x="339" y="509"/>
                    </a:lnTo>
                    <a:lnTo>
                      <a:pt x="303" y="527"/>
                    </a:lnTo>
                    <a:lnTo>
                      <a:pt x="284" y="559"/>
                    </a:lnTo>
                    <a:lnTo>
                      <a:pt x="284" y="595"/>
                    </a:lnTo>
                    <a:lnTo>
                      <a:pt x="259" y="639"/>
                    </a:lnTo>
                    <a:lnTo>
                      <a:pt x="289" y="665"/>
                    </a:lnTo>
                    <a:lnTo>
                      <a:pt x="322" y="696"/>
                    </a:lnTo>
                    <a:lnTo>
                      <a:pt x="369" y="719"/>
                    </a:lnTo>
                    <a:lnTo>
                      <a:pt x="398" y="764"/>
                    </a:lnTo>
                    <a:lnTo>
                      <a:pt x="430" y="783"/>
                    </a:lnTo>
                    <a:lnTo>
                      <a:pt x="468" y="795"/>
                    </a:lnTo>
                    <a:lnTo>
                      <a:pt x="489" y="810"/>
                    </a:lnTo>
                    <a:lnTo>
                      <a:pt x="521" y="777"/>
                    </a:lnTo>
                    <a:lnTo>
                      <a:pt x="567" y="762"/>
                    </a:lnTo>
                    <a:lnTo>
                      <a:pt x="595" y="730"/>
                    </a:lnTo>
                    <a:lnTo>
                      <a:pt x="673" y="817"/>
                    </a:lnTo>
                    <a:lnTo>
                      <a:pt x="597" y="796"/>
                    </a:lnTo>
                    <a:lnTo>
                      <a:pt x="544" y="871"/>
                    </a:lnTo>
                    <a:lnTo>
                      <a:pt x="561" y="909"/>
                    </a:lnTo>
                    <a:lnTo>
                      <a:pt x="605" y="945"/>
                    </a:lnTo>
                    <a:lnTo>
                      <a:pt x="630" y="971"/>
                    </a:lnTo>
                    <a:lnTo>
                      <a:pt x="668" y="985"/>
                    </a:lnTo>
                    <a:lnTo>
                      <a:pt x="689" y="1021"/>
                    </a:lnTo>
                    <a:lnTo>
                      <a:pt x="713" y="1021"/>
                    </a:lnTo>
                    <a:lnTo>
                      <a:pt x="753" y="969"/>
                    </a:lnTo>
                    <a:lnTo>
                      <a:pt x="782" y="924"/>
                    </a:lnTo>
                    <a:lnTo>
                      <a:pt x="776" y="850"/>
                    </a:lnTo>
                    <a:lnTo>
                      <a:pt x="738" y="760"/>
                    </a:lnTo>
                    <a:lnTo>
                      <a:pt x="613" y="555"/>
                    </a:lnTo>
                    <a:lnTo>
                      <a:pt x="620" y="506"/>
                    </a:lnTo>
                    <a:lnTo>
                      <a:pt x="668" y="565"/>
                    </a:lnTo>
                    <a:lnTo>
                      <a:pt x="713" y="572"/>
                    </a:lnTo>
                    <a:lnTo>
                      <a:pt x="803" y="585"/>
                    </a:lnTo>
                    <a:lnTo>
                      <a:pt x="858" y="582"/>
                    </a:lnTo>
                    <a:lnTo>
                      <a:pt x="917" y="559"/>
                    </a:lnTo>
                    <a:lnTo>
                      <a:pt x="962" y="565"/>
                    </a:lnTo>
                    <a:lnTo>
                      <a:pt x="997" y="566"/>
                    </a:lnTo>
                    <a:lnTo>
                      <a:pt x="1019" y="557"/>
                    </a:lnTo>
                    <a:lnTo>
                      <a:pt x="1035" y="513"/>
                    </a:lnTo>
                    <a:lnTo>
                      <a:pt x="1035" y="388"/>
                    </a:lnTo>
                    <a:lnTo>
                      <a:pt x="989" y="228"/>
                    </a:lnTo>
                    <a:lnTo>
                      <a:pt x="991" y="146"/>
                    </a:lnTo>
                    <a:lnTo>
                      <a:pt x="1033" y="209"/>
                    </a:lnTo>
                    <a:lnTo>
                      <a:pt x="1071" y="319"/>
                    </a:lnTo>
                    <a:lnTo>
                      <a:pt x="1071" y="403"/>
                    </a:lnTo>
                    <a:lnTo>
                      <a:pt x="1082" y="521"/>
                    </a:lnTo>
                    <a:lnTo>
                      <a:pt x="1071" y="595"/>
                    </a:lnTo>
                    <a:lnTo>
                      <a:pt x="1052" y="635"/>
                    </a:lnTo>
                    <a:lnTo>
                      <a:pt x="1025" y="671"/>
                    </a:lnTo>
                    <a:lnTo>
                      <a:pt x="1014" y="709"/>
                    </a:lnTo>
                    <a:lnTo>
                      <a:pt x="985" y="741"/>
                    </a:lnTo>
                    <a:lnTo>
                      <a:pt x="974" y="772"/>
                    </a:lnTo>
                    <a:lnTo>
                      <a:pt x="985" y="808"/>
                    </a:lnTo>
                    <a:lnTo>
                      <a:pt x="1012" y="825"/>
                    </a:lnTo>
                    <a:lnTo>
                      <a:pt x="1044" y="825"/>
                    </a:lnTo>
                    <a:lnTo>
                      <a:pt x="1088" y="836"/>
                    </a:lnTo>
                    <a:lnTo>
                      <a:pt x="1139" y="823"/>
                    </a:lnTo>
                    <a:lnTo>
                      <a:pt x="1156" y="838"/>
                    </a:lnTo>
                    <a:lnTo>
                      <a:pt x="1181" y="831"/>
                    </a:lnTo>
                    <a:lnTo>
                      <a:pt x="1189" y="774"/>
                    </a:lnTo>
                    <a:lnTo>
                      <a:pt x="1219" y="663"/>
                    </a:lnTo>
                    <a:lnTo>
                      <a:pt x="1225" y="468"/>
                    </a:lnTo>
                    <a:lnTo>
                      <a:pt x="1232" y="323"/>
                    </a:lnTo>
                    <a:lnTo>
                      <a:pt x="1263" y="399"/>
                    </a:lnTo>
                    <a:lnTo>
                      <a:pt x="1234" y="747"/>
                    </a:lnTo>
                    <a:lnTo>
                      <a:pt x="1229" y="842"/>
                    </a:lnTo>
                    <a:lnTo>
                      <a:pt x="1215" y="882"/>
                    </a:lnTo>
                    <a:lnTo>
                      <a:pt x="1210" y="912"/>
                    </a:lnTo>
                    <a:lnTo>
                      <a:pt x="1211" y="939"/>
                    </a:lnTo>
                    <a:lnTo>
                      <a:pt x="1236" y="954"/>
                    </a:lnTo>
                    <a:lnTo>
                      <a:pt x="1274" y="945"/>
                    </a:lnTo>
                    <a:lnTo>
                      <a:pt x="1308" y="939"/>
                    </a:lnTo>
                    <a:lnTo>
                      <a:pt x="1331" y="918"/>
                    </a:lnTo>
                    <a:lnTo>
                      <a:pt x="1339" y="882"/>
                    </a:lnTo>
                    <a:lnTo>
                      <a:pt x="1326" y="804"/>
                    </a:lnTo>
                    <a:lnTo>
                      <a:pt x="1348" y="646"/>
                    </a:lnTo>
                    <a:lnTo>
                      <a:pt x="1362" y="445"/>
                    </a:lnTo>
                    <a:lnTo>
                      <a:pt x="1400" y="542"/>
                    </a:lnTo>
                    <a:lnTo>
                      <a:pt x="1415" y="473"/>
                    </a:lnTo>
                    <a:lnTo>
                      <a:pt x="1402" y="418"/>
                    </a:lnTo>
                    <a:lnTo>
                      <a:pt x="1379" y="354"/>
                    </a:lnTo>
                    <a:lnTo>
                      <a:pt x="1354" y="392"/>
                    </a:lnTo>
                    <a:lnTo>
                      <a:pt x="1333" y="243"/>
                    </a:lnTo>
                    <a:lnTo>
                      <a:pt x="1394" y="314"/>
                    </a:lnTo>
                    <a:lnTo>
                      <a:pt x="1440" y="430"/>
                    </a:lnTo>
                    <a:lnTo>
                      <a:pt x="1440" y="504"/>
                    </a:lnTo>
                    <a:lnTo>
                      <a:pt x="1409" y="566"/>
                    </a:lnTo>
                    <a:lnTo>
                      <a:pt x="1365" y="646"/>
                    </a:lnTo>
                    <a:lnTo>
                      <a:pt x="1354" y="922"/>
                    </a:lnTo>
                    <a:lnTo>
                      <a:pt x="1348" y="969"/>
                    </a:lnTo>
                    <a:lnTo>
                      <a:pt x="1371" y="1000"/>
                    </a:lnTo>
                    <a:lnTo>
                      <a:pt x="1407" y="1004"/>
                    </a:lnTo>
                    <a:lnTo>
                      <a:pt x="1434" y="994"/>
                    </a:lnTo>
                    <a:lnTo>
                      <a:pt x="1464" y="990"/>
                    </a:lnTo>
                    <a:lnTo>
                      <a:pt x="1478" y="964"/>
                    </a:lnTo>
                    <a:lnTo>
                      <a:pt x="1500" y="916"/>
                    </a:lnTo>
                    <a:lnTo>
                      <a:pt x="1480" y="1009"/>
                    </a:lnTo>
                    <a:lnTo>
                      <a:pt x="1274" y="1190"/>
                    </a:lnTo>
                    <a:lnTo>
                      <a:pt x="1118" y="1205"/>
                    </a:lnTo>
                    <a:lnTo>
                      <a:pt x="774" y="1055"/>
                    </a:lnTo>
                    <a:lnTo>
                      <a:pt x="681" y="1055"/>
                    </a:lnTo>
                    <a:lnTo>
                      <a:pt x="491" y="945"/>
                    </a:lnTo>
                    <a:lnTo>
                      <a:pt x="185" y="669"/>
                    </a:lnTo>
                    <a:lnTo>
                      <a:pt x="33" y="521"/>
                    </a:lnTo>
                    <a:lnTo>
                      <a:pt x="33" y="517"/>
                    </a:lnTo>
                    <a:lnTo>
                      <a:pt x="33" y="517"/>
                    </a:lnTo>
                    <a:lnTo>
                      <a:pt x="33" y="513"/>
                    </a:lnTo>
                    <a:lnTo>
                      <a:pt x="33" y="511"/>
                    </a:lnTo>
                    <a:lnTo>
                      <a:pt x="31" y="508"/>
                    </a:lnTo>
                    <a:lnTo>
                      <a:pt x="31" y="506"/>
                    </a:lnTo>
                    <a:lnTo>
                      <a:pt x="31" y="504"/>
                    </a:lnTo>
                    <a:lnTo>
                      <a:pt x="31" y="504"/>
                    </a:lnTo>
                    <a:lnTo>
                      <a:pt x="31" y="504"/>
                    </a:lnTo>
                    <a:lnTo>
                      <a:pt x="31" y="502"/>
                    </a:lnTo>
                    <a:lnTo>
                      <a:pt x="31" y="492"/>
                    </a:lnTo>
                    <a:lnTo>
                      <a:pt x="31" y="492"/>
                    </a:lnTo>
                    <a:lnTo>
                      <a:pt x="31" y="490"/>
                    </a:lnTo>
                    <a:lnTo>
                      <a:pt x="29" y="489"/>
                    </a:lnTo>
                    <a:lnTo>
                      <a:pt x="29" y="487"/>
                    </a:lnTo>
                    <a:lnTo>
                      <a:pt x="29" y="483"/>
                    </a:lnTo>
                    <a:lnTo>
                      <a:pt x="29" y="481"/>
                    </a:lnTo>
                    <a:lnTo>
                      <a:pt x="29" y="477"/>
                    </a:lnTo>
                    <a:lnTo>
                      <a:pt x="29" y="477"/>
                    </a:lnTo>
                    <a:lnTo>
                      <a:pt x="29" y="475"/>
                    </a:lnTo>
                    <a:lnTo>
                      <a:pt x="29" y="473"/>
                    </a:lnTo>
                    <a:lnTo>
                      <a:pt x="29" y="471"/>
                    </a:lnTo>
                    <a:lnTo>
                      <a:pt x="27" y="471"/>
                    </a:lnTo>
                    <a:lnTo>
                      <a:pt x="27" y="470"/>
                    </a:lnTo>
                    <a:lnTo>
                      <a:pt x="27" y="470"/>
                    </a:lnTo>
                    <a:lnTo>
                      <a:pt x="27" y="468"/>
                    </a:lnTo>
                    <a:lnTo>
                      <a:pt x="27" y="468"/>
                    </a:lnTo>
                    <a:lnTo>
                      <a:pt x="27" y="468"/>
                    </a:lnTo>
                    <a:lnTo>
                      <a:pt x="27" y="464"/>
                    </a:lnTo>
                    <a:lnTo>
                      <a:pt x="27" y="462"/>
                    </a:lnTo>
                    <a:lnTo>
                      <a:pt x="27" y="458"/>
                    </a:lnTo>
                    <a:lnTo>
                      <a:pt x="27" y="456"/>
                    </a:lnTo>
                    <a:lnTo>
                      <a:pt x="27" y="454"/>
                    </a:lnTo>
                    <a:lnTo>
                      <a:pt x="25" y="449"/>
                    </a:lnTo>
                    <a:lnTo>
                      <a:pt x="25" y="445"/>
                    </a:lnTo>
                    <a:lnTo>
                      <a:pt x="25" y="443"/>
                    </a:lnTo>
                    <a:lnTo>
                      <a:pt x="25" y="443"/>
                    </a:lnTo>
                    <a:lnTo>
                      <a:pt x="25" y="441"/>
                    </a:lnTo>
                    <a:lnTo>
                      <a:pt x="25" y="441"/>
                    </a:lnTo>
                    <a:lnTo>
                      <a:pt x="25" y="439"/>
                    </a:lnTo>
                    <a:lnTo>
                      <a:pt x="25" y="435"/>
                    </a:lnTo>
                    <a:lnTo>
                      <a:pt x="23" y="430"/>
                    </a:lnTo>
                    <a:lnTo>
                      <a:pt x="23" y="426"/>
                    </a:lnTo>
                    <a:lnTo>
                      <a:pt x="23" y="422"/>
                    </a:lnTo>
                    <a:lnTo>
                      <a:pt x="23" y="422"/>
                    </a:lnTo>
                    <a:lnTo>
                      <a:pt x="23" y="422"/>
                    </a:lnTo>
                    <a:lnTo>
                      <a:pt x="23" y="422"/>
                    </a:lnTo>
                    <a:lnTo>
                      <a:pt x="23" y="420"/>
                    </a:lnTo>
                    <a:lnTo>
                      <a:pt x="23" y="418"/>
                    </a:lnTo>
                    <a:lnTo>
                      <a:pt x="21" y="414"/>
                    </a:lnTo>
                    <a:lnTo>
                      <a:pt x="21" y="409"/>
                    </a:lnTo>
                    <a:lnTo>
                      <a:pt x="21" y="409"/>
                    </a:lnTo>
                    <a:lnTo>
                      <a:pt x="21" y="409"/>
                    </a:lnTo>
                    <a:lnTo>
                      <a:pt x="21" y="407"/>
                    </a:lnTo>
                    <a:lnTo>
                      <a:pt x="21" y="407"/>
                    </a:lnTo>
                    <a:lnTo>
                      <a:pt x="21" y="407"/>
                    </a:lnTo>
                    <a:lnTo>
                      <a:pt x="21" y="405"/>
                    </a:lnTo>
                    <a:lnTo>
                      <a:pt x="21" y="403"/>
                    </a:lnTo>
                    <a:lnTo>
                      <a:pt x="21" y="401"/>
                    </a:lnTo>
                    <a:lnTo>
                      <a:pt x="19" y="394"/>
                    </a:lnTo>
                    <a:lnTo>
                      <a:pt x="19" y="390"/>
                    </a:lnTo>
                    <a:lnTo>
                      <a:pt x="19" y="388"/>
                    </a:lnTo>
                    <a:lnTo>
                      <a:pt x="19" y="386"/>
                    </a:lnTo>
                    <a:lnTo>
                      <a:pt x="17" y="380"/>
                    </a:lnTo>
                    <a:lnTo>
                      <a:pt x="17" y="376"/>
                    </a:lnTo>
                    <a:lnTo>
                      <a:pt x="17" y="374"/>
                    </a:lnTo>
                    <a:lnTo>
                      <a:pt x="17" y="373"/>
                    </a:lnTo>
                    <a:lnTo>
                      <a:pt x="17" y="373"/>
                    </a:lnTo>
                    <a:lnTo>
                      <a:pt x="16" y="365"/>
                    </a:lnTo>
                    <a:lnTo>
                      <a:pt x="16" y="361"/>
                    </a:lnTo>
                    <a:lnTo>
                      <a:pt x="16" y="359"/>
                    </a:lnTo>
                    <a:lnTo>
                      <a:pt x="16" y="359"/>
                    </a:lnTo>
                    <a:lnTo>
                      <a:pt x="16" y="357"/>
                    </a:lnTo>
                    <a:lnTo>
                      <a:pt x="16" y="357"/>
                    </a:lnTo>
                    <a:lnTo>
                      <a:pt x="16" y="350"/>
                    </a:lnTo>
                    <a:lnTo>
                      <a:pt x="16" y="346"/>
                    </a:lnTo>
                    <a:lnTo>
                      <a:pt x="14" y="344"/>
                    </a:lnTo>
                    <a:lnTo>
                      <a:pt x="14" y="344"/>
                    </a:lnTo>
                    <a:lnTo>
                      <a:pt x="14" y="342"/>
                    </a:lnTo>
                    <a:lnTo>
                      <a:pt x="14" y="342"/>
                    </a:lnTo>
                    <a:lnTo>
                      <a:pt x="14" y="342"/>
                    </a:lnTo>
                    <a:lnTo>
                      <a:pt x="14" y="335"/>
                    </a:lnTo>
                    <a:lnTo>
                      <a:pt x="14" y="327"/>
                    </a:lnTo>
                    <a:lnTo>
                      <a:pt x="12" y="327"/>
                    </a:lnTo>
                    <a:lnTo>
                      <a:pt x="12" y="327"/>
                    </a:lnTo>
                    <a:lnTo>
                      <a:pt x="12" y="325"/>
                    </a:lnTo>
                    <a:lnTo>
                      <a:pt x="12" y="323"/>
                    </a:lnTo>
                    <a:lnTo>
                      <a:pt x="12" y="321"/>
                    </a:lnTo>
                    <a:lnTo>
                      <a:pt x="12" y="314"/>
                    </a:lnTo>
                    <a:lnTo>
                      <a:pt x="12" y="312"/>
                    </a:lnTo>
                    <a:lnTo>
                      <a:pt x="12" y="310"/>
                    </a:lnTo>
                    <a:lnTo>
                      <a:pt x="10" y="306"/>
                    </a:lnTo>
                    <a:lnTo>
                      <a:pt x="10" y="298"/>
                    </a:lnTo>
                    <a:lnTo>
                      <a:pt x="10" y="297"/>
                    </a:lnTo>
                    <a:lnTo>
                      <a:pt x="10" y="295"/>
                    </a:lnTo>
                    <a:lnTo>
                      <a:pt x="10" y="293"/>
                    </a:lnTo>
                    <a:lnTo>
                      <a:pt x="10" y="293"/>
                    </a:lnTo>
                    <a:lnTo>
                      <a:pt x="10" y="293"/>
                    </a:lnTo>
                    <a:lnTo>
                      <a:pt x="8" y="289"/>
                    </a:lnTo>
                    <a:lnTo>
                      <a:pt x="8" y="285"/>
                    </a:lnTo>
                    <a:lnTo>
                      <a:pt x="8" y="279"/>
                    </a:lnTo>
                    <a:lnTo>
                      <a:pt x="8" y="276"/>
                    </a:lnTo>
                    <a:lnTo>
                      <a:pt x="6" y="272"/>
                    </a:lnTo>
                    <a:lnTo>
                      <a:pt x="6" y="272"/>
                    </a:lnTo>
                    <a:lnTo>
                      <a:pt x="6" y="272"/>
                    </a:lnTo>
                    <a:lnTo>
                      <a:pt x="6" y="272"/>
                    </a:lnTo>
                    <a:lnTo>
                      <a:pt x="6" y="270"/>
                    </a:lnTo>
                    <a:lnTo>
                      <a:pt x="6" y="270"/>
                    </a:lnTo>
                    <a:lnTo>
                      <a:pt x="6" y="266"/>
                    </a:lnTo>
                    <a:lnTo>
                      <a:pt x="6" y="260"/>
                    </a:lnTo>
                    <a:lnTo>
                      <a:pt x="6" y="255"/>
                    </a:lnTo>
                    <a:lnTo>
                      <a:pt x="4" y="251"/>
                    </a:lnTo>
                    <a:lnTo>
                      <a:pt x="4" y="249"/>
                    </a:lnTo>
                    <a:lnTo>
                      <a:pt x="4" y="245"/>
                    </a:lnTo>
                    <a:lnTo>
                      <a:pt x="4" y="243"/>
                    </a:lnTo>
                    <a:lnTo>
                      <a:pt x="4" y="241"/>
                    </a:lnTo>
                    <a:lnTo>
                      <a:pt x="4" y="241"/>
                    </a:lnTo>
                    <a:lnTo>
                      <a:pt x="4" y="238"/>
                    </a:lnTo>
                    <a:lnTo>
                      <a:pt x="4" y="238"/>
                    </a:lnTo>
                    <a:lnTo>
                      <a:pt x="4" y="236"/>
                    </a:lnTo>
                    <a:lnTo>
                      <a:pt x="2" y="234"/>
                    </a:lnTo>
                    <a:lnTo>
                      <a:pt x="2" y="230"/>
                    </a:lnTo>
                    <a:lnTo>
                      <a:pt x="2" y="228"/>
                    </a:lnTo>
                    <a:lnTo>
                      <a:pt x="2" y="226"/>
                    </a:lnTo>
                    <a:lnTo>
                      <a:pt x="2" y="224"/>
                    </a:lnTo>
                    <a:lnTo>
                      <a:pt x="2" y="221"/>
                    </a:lnTo>
                    <a:lnTo>
                      <a:pt x="2" y="219"/>
                    </a:lnTo>
                    <a:lnTo>
                      <a:pt x="2" y="217"/>
                    </a:lnTo>
                    <a:lnTo>
                      <a:pt x="0" y="211"/>
                    </a:lnTo>
                    <a:lnTo>
                      <a:pt x="0" y="205"/>
                    </a:lnTo>
                    <a:lnTo>
                      <a:pt x="0" y="200"/>
                    </a:lnTo>
                    <a:lnTo>
                      <a:pt x="86" y="97"/>
                    </a:lnTo>
                    <a:lnTo>
                      <a:pt x="171" y="0"/>
                    </a:lnTo>
                    <a:lnTo>
                      <a:pt x="171" y="0"/>
                    </a:lnTo>
                    <a:close/>
                  </a:path>
                </a:pathLst>
              </a:custGeom>
              <a:solidFill>
                <a:srgbClr val="C7695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6" name="Freeform 70"/>
              <p:cNvSpPr>
                <a:spLocks/>
              </p:cNvSpPr>
              <p:nvPr/>
            </p:nvSpPr>
            <p:spPr bwMode="auto">
              <a:xfrm>
                <a:off x="5298" y="3107"/>
                <a:ext cx="45" cy="202"/>
              </a:xfrm>
              <a:custGeom>
                <a:avLst/>
                <a:gdLst/>
                <a:ahLst/>
                <a:cxnLst>
                  <a:cxn ang="0">
                    <a:pos x="28" y="47"/>
                  </a:cxn>
                  <a:cxn ang="0">
                    <a:pos x="11" y="104"/>
                  </a:cxn>
                  <a:cxn ang="0">
                    <a:pos x="7" y="167"/>
                  </a:cxn>
                  <a:cxn ang="0">
                    <a:pos x="5" y="252"/>
                  </a:cxn>
                  <a:cxn ang="0">
                    <a:pos x="5" y="306"/>
                  </a:cxn>
                  <a:cxn ang="0">
                    <a:pos x="0" y="357"/>
                  </a:cxn>
                  <a:cxn ang="0">
                    <a:pos x="13" y="393"/>
                  </a:cxn>
                  <a:cxn ang="0">
                    <a:pos x="60" y="404"/>
                  </a:cxn>
                  <a:cxn ang="0">
                    <a:pos x="91" y="370"/>
                  </a:cxn>
                  <a:cxn ang="0">
                    <a:pos x="91" y="268"/>
                  </a:cxn>
                  <a:cxn ang="0">
                    <a:pos x="59" y="62"/>
                  </a:cxn>
                  <a:cxn ang="0">
                    <a:pos x="43" y="0"/>
                  </a:cxn>
                  <a:cxn ang="0">
                    <a:pos x="28" y="47"/>
                  </a:cxn>
                  <a:cxn ang="0">
                    <a:pos x="28" y="47"/>
                  </a:cxn>
                </a:cxnLst>
                <a:rect l="0" t="0" r="r" b="b"/>
                <a:pathLst>
                  <a:path w="91" h="404">
                    <a:moveTo>
                      <a:pt x="28" y="47"/>
                    </a:moveTo>
                    <a:lnTo>
                      <a:pt x="11" y="104"/>
                    </a:lnTo>
                    <a:lnTo>
                      <a:pt x="7" y="167"/>
                    </a:lnTo>
                    <a:lnTo>
                      <a:pt x="5" y="252"/>
                    </a:lnTo>
                    <a:lnTo>
                      <a:pt x="5" y="306"/>
                    </a:lnTo>
                    <a:lnTo>
                      <a:pt x="0" y="357"/>
                    </a:lnTo>
                    <a:lnTo>
                      <a:pt x="13" y="393"/>
                    </a:lnTo>
                    <a:lnTo>
                      <a:pt x="60" y="404"/>
                    </a:lnTo>
                    <a:lnTo>
                      <a:pt x="91" y="370"/>
                    </a:lnTo>
                    <a:lnTo>
                      <a:pt x="91" y="268"/>
                    </a:lnTo>
                    <a:lnTo>
                      <a:pt x="59" y="62"/>
                    </a:lnTo>
                    <a:lnTo>
                      <a:pt x="43" y="0"/>
                    </a:lnTo>
                    <a:lnTo>
                      <a:pt x="28" y="47"/>
                    </a:lnTo>
                    <a:lnTo>
                      <a:pt x="28" y="47"/>
                    </a:lnTo>
                    <a:close/>
                  </a:path>
                </a:pathLst>
              </a:custGeom>
              <a:solidFill>
                <a:srgbClr val="FFD6C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7" name="Freeform 71"/>
              <p:cNvSpPr>
                <a:spLocks/>
              </p:cNvSpPr>
              <p:nvPr/>
            </p:nvSpPr>
            <p:spPr bwMode="auto">
              <a:xfrm>
                <a:off x="5222" y="2916"/>
                <a:ext cx="61" cy="362"/>
              </a:xfrm>
              <a:custGeom>
                <a:avLst/>
                <a:gdLst/>
                <a:ahLst/>
                <a:cxnLst>
                  <a:cxn ang="0">
                    <a:pos x="5" y="123"/>
                  </a:cxn>
                  <a:cxn ang="0">
                    <a:pos x="34" y="230"/>
                  </a:cxn>
                  <a:cxn ang="0">
                    <a:pos x="0" y="663"/>
                  </a:cxn>
                  <a:cxn ang="0">
                    <a:pos x="3" y="705"/>
                  </a:cxn>
                  <a:cxn ang="0">
                    <a:pos x="20" y="724"/>
                  </a:cxn>
                  <a:cxn ang="0">
                    <a:pos x="60" y="724"/>
                  </a:cxn>
                  <a:cxn ang="0">
                    <a:pos x="83" y="693"/>
                  </a:cxn>
                  <a:cxn ang="0">
                    <a:pos x="85" y="686"/>
                  </a:cxn>
                  <a:cxn ang="0">
                    <a:pos x="85" y="682"/>
                  </a:cxn>
                  <a:cxn ang="0">
                    <a:pos x="85" y="680"/>
                  </a:cxn>
                  <a:cxn ang="0">
                    <a:pos x="85" y="680"/>
                  </a:cxn>
                  <a:cxn ang="0">
                    <a:pos x="85" y="678"/>
                  </a:cxn>
                  <a:cxn ang="0">
                    <a:pos x="85" y="678"/>
                  </a:cxn>
                  <a:cxn ang="0">
                    <a:pos x="85" y="671"/>
                  </a:cxn>
                  <a:cxn ang="0">
                    <a:pos x="87" y="667"/>
                  </a:cxn>
                  <a:cxn ang="0">
                    <a:pos x="87" y="661"/>
                  </a:cxn>
                  <a:cxn ang="0">
                    <a:pos x="87" y="657"/>
                  </a:cxn>
                  <a:cxn ang="0">
                    <a:pos x="89" y="652"/>
                  </a:cxn>
                  <a:cxn ang="0">
                    <a:pos x="91" y="631"/>
                  </a:cxn>
                  <a:cxn ang="0">
                    <a:pos x="97" y="577"/>
                  </a:cxn>
                  <a:cxn ang="0">
                    <a:pos x="89" y="437"/>
                  </a:cxn>
                  <a:cxn ang="0">
                    <a:pos x="87" y="283"/>
                  </a:cxn>
                  <a:cxn ang="0">
                    <a:pos x="121" y="397"/>
                  </a:cxn>
                  <a:cxn ang="0">
                    <a:pos x="112" y="247"/>
                  </a:cxn>
                  <a:cxn ang="0">
                    <a:pos x="97" y="159"/>
                  </a:cxn>
                  <a:cxn ang="0">
                    <a:pos x="97" y="85"/>
                  </a:cxn>
                  <a:cxn ang="0">
                    <a:pos x="66" y="32"/>
                  </a:cxn>
                  <a:cxn ang="0">
                    <a:pos x="17" y="0"/>
                  </a:cxn>
                  <a:cxn ang="0">
                    <a:pos x="17" y="43"/>
                  </a:cxn>
                  <a:cxn ang="0">
                    <a:pos x="22" y="68"/>
                  </a:cxn>
                  <a:cxn ang="0">
                    <a:pos x="11" y="102"/>
                  </a:cxn>
                  <a:cxn ang="0">
                    <a:pos x="5" y="123"/>
                  </a:cxn>
                  <a:cxn ang="0">
                    <a:pos x="5" y="123"/>
                  </a:cxn>
                </a:cxnLst>
                <a:rect l="0" t="0" r="r" b="b"/>
                <a:pathLst>
                  <a:path w="121" h="724">
                    <a:moveTo>
                      <a:pt x="5" y="123"/>
                    </a:moveTo>
                    <a:lnTo>
                      <a:pt x="34" y="230"/>
                    </a:lnTo>
                    <a:lnTo>
                      <a:pt x="0" y="663"/>
                    </a:lnTo>
                    <a:lnTo>
                      <a:pt x="3" y="705"/>
                    </a:lnTo>
                    <a:lnTo>
                      <a:pt x="20" y="724"/>
                    </a:lnTo>
                    <a:lnTo>
                      <a:pt x="60" y="724"/>
                    </a:lnTo>
                    <a:lnTo>
                      <a:pt x="83" y="693"/>
                    </a:lnTo>
                    <a:lnTo>
                      <a:pt x="85" y="686"/>
                    </a:lnTo>
                    <a:lnTo>
                      <a:pt x="85" y="682"/>
                    </a:lnTo>
                    <a:lnTo>
                      <a:pt x="85" y="680"/>
                    </a:lnTo>
                    <a:lnTo>
                      <a:pt x="85" y="680"/>
                    </a:lnTo>
                    <a:lnTo>
                      <a:pt x="85" y="678"/>
                    </a:lnTo>
                    <a:lnTo>
                      <a:pt x="85" y="678"/>
                    </a:lnTo>
                    <a:lnTo>
                      <a:pt x="85" y="671"/>
                    </a:lnTo>
                    <a:lnTo>
                      <a:pt x="87" y="667"/>
                    </a:lnTo>
                    <a:lnTo>
                      <a:pt x="87" y="661"/>
                    </a:lnTo>
                    <a:lnTo>
                      <a:pt x="87" y="657"/>
                    </a:lnTo>
                    <a:lnTo>
                      <a:pt x="89" y="652"/>
                    </a:lnTo>
                    <a:lnTo>
                      <a:pt x="91" y="631"/>
                    </a:lnTo>
                    <a:lnTo>
                      <a:pt x="97" y="577"/>
                    </a:lnTo>
                    <a:lnTo>
                      <a:pt x="89" y="437"/>
                    </a:lnTo>
                    <a:lnTo>
                      <a:pt x="87" y="283"/>
                    </a:lnTo>
                    <a:lnTo>
                      <a:pt x="121" y="397"/>
                    </a:lnTo>
                    <a:lnTo>
                      <a:pt x="112" y="247"/>
                    </a:lnTo>
                    <a:lnTo>
                      <a:pt x="97" y="159"/>
                    </a:lnTo>
                    <a:lnTo>
                      <a:pt x="97" y="85"/>
                    </a:lnTo>
                    <a:lnTo>
                      <a:pt x="66" y="32"/>
                    </a:lnTo>
                    <a:lnTo>
                      <a:pt x="17" y="0"/>
                    </a:lnTo>
                    <a:lnTo>
                      <a:pt x="17" y="43"/>
                    </a:lnTo>
                    <a:lnTo>
                      <a:pt x="22" y="68"/>
                    </a:lnTo>
                    <a:lnTo>
                      <a:pt x="11" y="102"/>
                    </a:lnTo>
                    <a:lnTo>
                      <a:pt x="5" y="123"/>
                    </a:lnTo>
                    <a:lnTo>
                      <a:pt x="5" y="123"/>
                    </a:lnTo>
                    <a:close/>
                  </a:path>
                </a:pathLst>
              </a:custGeom>
              <a:solidFill>
                <a:srgbClr val="FFD6C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8" name="Freeform 72"/>
              <p:cNvSpPr>
                <a:spLocks/>
              </p:cNvSpPr>
              <p:nvPr/>
            </p:nvSpPr>
            <p:spPr bwMode="auto">
              <a:xfrm>
                <a:off x="5082" y="2835"/>
                <a:ext cx="140" cy="378"/>
              </a:xfrm>
              <a:custGeom>
                <a:avLst/>
                <a:gdLst/>
                <a:ahLst/>
                <a:cxnLst>
                  <a:cxn ang="0">
                    <a:pos x="23" y="72"/>
                  </a:cxn>
                  <a:cxn ang="0">
                    <a:pos x="65" y="123"/>
                  </a:cxn>
                  <a:cxn ang="0">
                    <a:pos x="88" y="169"/>
                  </a:cxn>
                  <a:cxn ang="0">
                    <a:pos x="126" y="255"/>
                  </a:cxn>
                  <a:cxn ang="0">
                    <a:pos x="133" y="331"/>
                  </a:cxn>
                  <a:cxn ang="0">
                    <a:pos x="148" y="504"/>
                  </a:cxn>
                  <a:cxn ang="0">
                    <a:pos x="146" y="528"/>
                  </a:cxn>
                  <a:cxn ang="0">
                    <a:pos x="131" y="591"/>
                  </a:cxn>
                  <a:cxn ang="0">
                    <a:pos x="108" y="637"/>
                  </a:cxn>
                  <a:cxn ang="0">
                    <a:pos x="93" y="673"/>
                  </a:cxn>
                  <a:cxn ang="0">
                    <a:pos x="78" y="705"/>
                  </a:cxn>
                  <a:cxn ang="0">
                    <a:pos x="76" y="741"/>
                  </a:cxn>
                  <a:cxn ang="0">
                    <a:pos x="108" y="756"/>
                  </a:cxn>
                  <a:cxn ang="0">
                    <a:pos x="162" y="753"/>
                  </a:cxn>
                  <a:cxn ang="0">
                    <a:pos x="202" y="753"/>
                  </a:cxn>
                  <a:cxn ang="0">
                    <a:pos x="234" y="739"/>
                  </a:cxn>
                  <a:cxn ang="0">
                    <a:pos x="253" y="703"/>
                  </a:cxn>
                  <a:cxn ang="0">
                    <a:pos x="270" y="566"/>
                  </a:cxn>
                  <a:cxn ang="0">
                    <a:pos x="266" y="393"/>
                  </a:cxn>
                  <a:cxn ang="0">
                    <a:pos x="280" y="239"/>
                  </a:cxn>
                  <a:cxn ang="0">
                    <a:pos x="230" y="308"/>
                  </a:cxn>
                  <a:cxn ang="0">
                    <a:pos x="221" y="234"/>
                  </a:cxn>
                  <a:cxn ang="0">
                    <a:pos x="232" y="142"/>
                  </a:cxn>
                  <a:cxn ang="0">
                    <a:pos x="232" y="74"/>
                  </a:cxn>
                  <a:cxn ang="0">
                    <a:pos x="175" y="19"/>
                  </a:cxn>
                  <a:cxn ang="0">
                    <a:pos x="70" y="0"/>
                  </a:cxn>
                  <a:cxn ang="0">
                    <a:pos x="0" y="0"/>
                  </a:cxn>
                  <a:cxn ang="0">
                    <a:pos x="23" y="72"/>
                  </a:cxn>
                  <a:cxn ang="0">
                    <a:pos x="23" y="72"/>
                  </a:cxn>
                </a:cxnLst>
                <a:rect l="0" t="0" r="r" b="b"/>
                <a:pathLst>
                  <a:path w="280" h="756">
                    <a:moveTo>
                      <a:pt x="23" y="72"/>
                    </a:moveTo>
                    <a:lnTo>
                      <a:pt x="65" y="123"/>
                    </a:lnTo>
                    <a:lnTo>
                      <a:pt x="88" y="169"/>
                    </a:lnTo>
                    <a:lnTo>
                      <a:pt x="126" y="255"/>
                    </a:lnTo>
                    <a:lnTo>
                      <a:pt x="133" y="331"/>
                    </a:lnTo>
                    <a:lnTo>
                      <a:pt x="148" y="504"/>
                    </a:lnTo>
                    <a:lnTo>
                      <a:pt x="146" y="528"/>
                    </a:lnTo>
                    <a:lnTo>
                      <a:pt x="131" y="591"/>
                    </a:lnTo>
                    <a:lnTo>
                      <a:pt x="108" y="637"/>
                    </a:lnTo>
                    <a:lnTo>
                      <a:pt x="93" y="673"/>
                    </a:lnTo>
                    <a:lnTo>
                      <a:pt x="78" y="705"/>
                    </a:lnTo>
                    <a:lnTo>
                      <a:pt x="76" y="741"/>
                    </a:lnTo>
                    <a:lnTo>
                      <a:pt x="108" y="756"/>
                    </a:lnTo>
                    <a:lnTo>
                      <a:pt x="162" y="753"/>
                    </a:lnTo>
                    <a:lnTo>
                      <a:pt x="202" y="753"/>
                    </a:lnTo>
                    <a:lnTo>
                      <a:pt x="234" y="739"/>
                    </a:lnTo>
                    <a:lnTo>
                      <a:pt x="253" y="703"/>
                    </a:lnTo>
                    <a:lnTo>
                      <a:pt x="270" y="566"/>
                    </a:lnTo>
                    <a:lnTo>
                      <a:pt x="266" y="393"/>
                    </a:lnTo>
                    <a:lnTo>
                      <a:pt x="280" y="239"/>
                    </a:lnTo>
                    <a:lnTo>
                      <a:pt x="230" y="308"/>
                    </a:lnTo>
                    <a:lnTo>
                      <a:pt x="221" y="234"/>
                    </a:lnTo>
                    <a:lnTo>
                      <a:pt x="232" y="142"/>
                    </a:lnTo>
                    <a:lnTo>
                      <a:pt x="232" y="74"/>
                    </a:lnTo>
                    <a:lnTo>
                      <a:pt x="175" y="19"/>
                    </a:lnTo>
                    <a:lnTo>
                      <a:pt x="70" y="0"/>
                    </a:lnTo>
                    <a:lnTo>
                      <a:pt x="0" y="0"/>
                    </a:lnTo>
                    <a:lnTo>
                      <a:pt x="23" y="72"/>
                    </a:lnTo>
                    <a:lnTo>
                      <a:pt x="23" y="72"/>
                    </a:lnTo>
                    <a:close/>
                  </a:path>
                </a:pathLst>
              </a:custGeom>
              <a:solidFill>
                <a:srgbClr val="FFD6C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9" name="Freeform 73"/>
              <p:cNvSpPr>
                <a:spLocks/>
              </p:cNvSpPr>
              <p:nvPr/>
            </p:nvSpPr>
            <p:spPr bwMode="auto">
              <a:xfrm>
                <a:off x="4687" y="2786"/>
                <a:ext cx="427" cy="316"/>
              </a:xfrm>
              <a:custGeom>
                <a:avLst/>
                <a:gdLst/>
                <a:ahLst/>
                <a:cxnLst>
                  <a:cxn ang="0">
                    <a:pos x="493" y="451"/>
                  </a:cxn>
                  <a:cxn ang="0">
                    <a:pos x="498" y="506"/>
                  </a:cxn>
                  <a:cxn ang="0">
                    <a:pos x="544" y="549"/>
                  </a:cxn>
                  <a:cxn ang="0">
                    <a:pos x="591" y="574"/>
                  </a:cxn>
                  <a:cxn ang="0">
                    <a:pos x="555" y="587"/>
                  </a:cxn>
                  <a:cxn ang="0">
                    <a:pos x="525" y="603"/>
                  </a:cxn>
                  <a:cxn ang="0">
                    <a:pos x="565" y="620"/>
                  </a:cxn>
                  <a:cxn ang="0">
                    <a:pos x="647" y="633"/>
                  </a:cxn>
                  <a:cxn ang="0">
                    <a:pos x="713" y="627"/>
                  </a:cxn>
                  <a:cxn ang="0">
                    <a:pos x="761" y="605"/>
                  </a:cxn>
                  <a:cxn ang="0">
                    <a:pos x="818" y="605"/>
                  </a:cxn>
                  <a:cxn ang="0">
                    <a:pos x="846" y="593"/>
                  </a:cxn>
                  <a:cxn ang="0">
                    <a:pos x="856" y="551"/>
                  </a:cxn>
                  <a:cxn ang="0">
                    <a:pos x="850" y="441"/>
                  </a:cxn>
                  <a:cxn ang="0">
                    <a:pos x="808" y="280"/>
                  </a:cxn>
                  <a:cxn ang="0">
                    <a:pos x="801" y="184"/>
                  </a:cxn>
                  <a:cxn ang="0">
                    <a:pos x="763" y="91"/>
                  </a:cxn>
                  <a:cxn ang="0">
                    <a:pos x="707" y="34"/>
                  </a:cxn>
                  <a:cxn ang="0">
                    <a:pos x="639" y="0"/>
                  </a:cxn>
                  <a:cxn ang="0">
                    <a:pos x="525" y="8"/>
                  </a:cxn>
                  <a:cxn ang="0">
                    <a:pos x="468" y="25"/>
                  </a:cxn>
                  <a:cxn ang="0">
                    <a:pos x="432" y="40"/>
                  </a:cxn>
                  <a:cxn ang="0">
                    <a:pos x="485" y="84"/>
                  </a:cxn>
                  <a:cxn ang="0">
                    <a:pos x="403" y="40"/>
                  </a:cxn>
                  <a:cxn ang="0">
                    <a:pos x="318" y="30"/>
                  </a:cxn>
                  <a:cxn ang="0">
                    <a:pos x="162" y="36"/>
                  </a:cxn>
                  <a:cxn ang="0">
                    <a:pos x="80" y="61"/>
                  </a:cxn>
                  <a:cxn ang="0">
                    <a:pos x="0" y="127"/>
                  </a:cxn>
                  <a:cxn ang="0">
                    <a:pos x="48" y="99"/>
                  </a:cxn>
                  <a:cxn ang="0">
                    <a:pos x="175" y="61"/>
                  </a:cxn>
                  <a:cxn ang="0">
                    <a:pos x="225" y="78"/>
                  </a:cxn>
                  <a:cxn ang="0">
                    <a:pos x="302" y="141"/>
                  </a:cxn>
                  <a:cxn ang="0">
                    <a:pos x="365" y="139"/>
                  </a:cxn>
                  <a:cxn ang="0">
                    <a:pos x="498" y="114"/>
                  </a:cxn>
                  <a:cxn ang="0">
                    <a:pos x="428" y="194"/>
                  </a:cxn>
                  <a:cxn ang="0">
                    <a:pos x="411" y="222"/>
                  </a:cxn>
                  <a:cxn ang="0">
                    <a:pos x="456" y="224"/>
                  </a:cxn>
                  <a:cxn ang="0">
                    <a:pos x="447" y="262"/>
                  </a:cxn>
                  <a:cxn ang="0">
                    <a:pos x="494" y="291"/>
                  </a:cxn>
                  <a:cxn ang="0">
                    <a:pos x="487" y="390"/>
                  </a:cxn>
                  <a:cxn ang="0">
                    <a:pos x="493" y="451"/>
                  </a:cxn>
                  <a:cxn ang="0">
                    <a:pos x="493" y="451"/>
                  </a:cxn>
                </a:cxnLst>
                <a:rect l="0" t="0" r="r" b="b"/>
                <a:pathLst>
                  <a:path w="856" h="633">
                    <a:moveTo>
                      <a:pt x="493" y="451"/>
                    </a:moveTo>
                    <a:lnTo>
                      <a:pt x="498" y="506"/>
                    </a:lnTo>
                    <a:lnTo>
                      <a:pt x="544" y="549"/>
                    </a:lnTo>
                    <a:lnTo>
                      <a:pt x="591" y="574"/>
                    </a:lnTo>
                    <a:lnTo>
                      <a:pt x="555" y="587"/>
                    </a:lnTo>
                    <a:lnTo>
                      <a:pt x="525" y="603"/>
                    </a:lnTo>
                    <a:lnTo>
                      <a:pt x="565" y="620"/>
                    </a:lnTo>
                    <a:lnTo>
                      <a:pt x="647" y="633"/>
                    </a:lnTo>
                    <a:lnTo>
                      <a:pt x="713" y="627"/>
                    </a:lnTo>
                    <a:lnTo>
                      <a:pt x="761" y="605"/>
                    </a:lnTo>
                    <a:lnTo>
                      <a:pt x="818" y="605"/>
                    </a:lnTo>
                    <a:lnTo>
                      <a:pt x="846" y="593"/>
                    </a:lnTo>
                    <a:lnTo>
                      <a:pt x="856" y="551"/>
                    </a:lnTo>
                    <a:lnTo>
                      <a:pt x="850" y="441"/>
                    </a:lnTo>
                    <a:lnTo>
                      <a:pt x="808" y="280"/>
                    </a:lnTo>
                    <a:lnTo>
                      <a:pt x="801" y="184"/>
                    </a:lnTo>
                    <a:lnTo>
                      <a:pt x="763" y="91"/>
                    </a:lnTo>
                    <a:lnTo>
                      <a:pt x="707" y="34"/>
                    </a:lnTo>
                    <a:lnTo>
                      <a:pt x="639" y="0"/>
                    </a:lnTo>
                    <a:lnTo>
                      <a:pt x="525" y="8"/>
                    </a:lnTo>
                    <a:lnTo>
                      <a:pt x="468" y="25"/>
                    </a:lnTo>
                    <a:lnTo>
                      <a:pt x="432" y="40"/>
                    </a:lnTo>
                    <a:lnTo>
                      <a:pt x="485" y="84"/>
                    </a:lnTo>
                    <a:lnTo>
                      <a:pt x="403" y="40"/>
                    </a:lnTo>
                    <a:lnTo>
                      <a:pt x="318" y="30"/>
                    </a:lnTo>
                    <a:lnTo>
                      <a:pt x="162" y="36"/>
                    </a:lnTo>
                    <a:lnTo>
                      <a:pt x="80" y="61"/>
                    </a:lnTo>
                    <a:lnTo>
                      <a:pt x="0" y="127"/>
                    </a:lnTo>
                    <a:lnTo>
                      <a:pt x="48" y="99"/>
                    </a:lnTo>
                    <a:lnTo>
                      <a:pt x="175" y="61"/>
                    </a:lnTo>
                    <a:lnTo>
                      <a:pt x="225" y="78"/>
                    </a:lnTo>
                    <a:lnTo>
                      <a:pt x="302" y="141"/>
                    </a:lnTo>
                    <a:lnTo>
                      <a:pt x="365" y="139"/>
                    </a:lnTo>
                    <a:lnTo>
                      <a:pt x="498" y="114"/>
                    </a:lnTo>
                    <a:lnTo>
                      <a:pt x="428" y="194"/>
                    </a:lnTo>
                    <a:lnTo>
                      <a:pt x="411" y="222"/>
                    </a:lnTo>
                    <a:lnTo>
                      <a:pt x="456" y="224"/>
                    </a:lnTo>
                    <a:lnTo>
                      <a:pt x="447" y="262"/>
                    </a:lnTo>
                    <a:lnTo>
                      <a:pt x="494" y="291"/>
                    </a:lnTo>
                    <a:lnTo>
                      <a:pt x="487" y="390"/>
                    </a:lnTo>
                    <a:lnTo>
                      <a:pt x="493" y="451"/>
                    </a:lnTo>
                    <a:lnTo>
                      <a:pt x="493" y="451"/>
                    </a:lnTo>
                    <a:close/>
                  </a:path>
                </a:pathLst>
              </a:custGeom>
              <a:solidFill>
                <a:srgbClr val="FFD6C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0" name="Freeform 74"/>
              <p:cNvSpPr>
                <a:spLocks/>
              </p:cNvSpPr>
              <p:nvPr/>
            </p:nvSpPr>
            <p:spPr bwMode="auto">
              <a:xfrm>
                <a:off x="4776" y="3081"/>
                <a:ext cx="220" cy="251"/>
              </a:xfrm>
              <a:custGeom>
                <a:avLst/>
                <a:gdLst/>
                <a:ahLst/>
                <a:cxnLst>
                  <a:cxn ang="0">
                    <a:pos x="87" y="0"/>
                  </a:cxn>
                  <a:cxn ang="0">
                    <a:pos x="15" y="52"/>
                  </a:cxn>
                  <a:cxn ang="0">
                    <a:pos x="7" y="103"/>
                  </a:cxn>
                  <a:cxn ang="0">
                    <a:pos x="0" y="143"/>
                  </a:cxn>
                  <a:cxn ang="0">
                    <a:pos x="25" y="166"/>
                  </a:cxn>
                  <a:cxn ang="0">
                    <a:pos x="84" y="166"/>
                  </a:cxn>
                  <a:cxn ang="0">
                    <a:pos x="137" y="204"/>
                  </a:cxn>
                  <a:cxn ang="0">
                    <a:pos x="152" y="244"/>
                  </a:cxn>
                  <a:cxn ang="0">
                    <a:pos x="192" y="236"/>
                  </a:cxn>
                  <a:cxn ang="0">
                    <a:pos x="262" y="219"/>
                  </a:cxn>
                  <a:cxn ang="0">
                    <a:pos x="338" y="283"/>
                  </a:cxn>
                  <a:cxn ang="0">
                    <a:pos x="401" y="346"/>
                  </a:cxn>
                  <a:cxn ang="0">
                    <a:pos x="270" y="287"/>
                  </a:cxn>
                  <a:cxn ang="0">
                    <a:pos x="238" y="306"/>
                  </a:cxn>
                  <a:cxn ang="0">
                    <a:pos x="215" y="342"/>
                  </a:cxn>
                  <a:cxn ang="0">
                    <a:pos x="232" y="373"/>
                  </a:cxn>
                  <a:cxn ang="0">
                    <a:pos x="281" y="422"/>
                  </a:cxn>
                  <a:cxn ang="0">
                    <a:pos x="331" y="456"/>
                  </a:cxn>
                  <a:cxn ang="0">
                    <a:pos x="369" y="464"/>
                  </a:cxn>
                  <a:cxn ang="0">
                    <a:pos x="367" y="502"/>
                  </a:cxn>
                  <a:cxn ang="0">
                    <a:pos x="393" y="462"/>
                  </a:cxn>
                  <a:cxn ang="0">
                    <a:pos x="431" y="432"/>
                  </a:cxn>
                  <a:cxn ang="0">
                    <a:pos x="439" y="380"/>
                  </a:cxn>
                  <a:cxn ang="0">
                    <a:pos x="424" y="304"/>
                  </a:cxn>
                  <a:cxn ang="0">
                    <a:pos x="374" y="225"/>
                  </a:cxn>
                  <a:cxn ang="0">
                    <a:pos x="274" y="112"/>
                  </a:cxn>
                  <a:cxn ang="0">
                    <a:pos x="190" y="34"/>
                  </a:cxn>
                  <a:cxn ang="0">
                    <a:pos x="133" y="6"/>
                  </a:cxn>
                  <a:cxn ang="0">
                    <a:pos x="87" y="0"/>
                  </a:cxn>
                  <a:cxn ang="0">
                    <a:pos x="87" y="0"/>
                  </a:cxn>
                </a:cxnLst>
                <a:rect l="0" t="0" r="r" b="b"/>
                <a:pathLst>
                  <a:path w="439" h="502">
                    <a:moveTo>
                      <a:pt x="87" y="0"/>
                    </a:moveTo>
                    <a:lnTo>
                      <a:pt x="15" y="52"/>
                    </a:lnTo>
                    <a:lnTo>
                      <a:pt x="7" y="103"/>
                    </a:lnTo>
                    <a:lnTo>
                      <a:pt x="0" y="143"/>
                    </a:lnTo>
                    <a:lnTo>
                      <a:pt x="25" y="166"/>
                    </a:lnTo>
                    <a:lnTo>
                      <a:pt x="84" y="166"/>
                    </a:lnTo>
                    <a:lnTo>
                      <a:pt x="137" y="204"/>
                    </a:lnTo>
                    <a:lnTo>
                      <a:pt x="152" y="244"/>
                    </a:lnTo>
                    <a:lnTo>
                      <a:pt x="192" y="236"/>
                    </a:lnTo>
                    <a:lnTo>
                      <a:pt x="262" y="219"/>
                    </a:lnTo>
                    <a:lnTo>
                      <a:pt x="338" y="283"/>
                    </a:lnTo>
                    <a:lnTo>
                      <a:pt x="401" y="346"/>
                    </a:lnTo>
                    <a:lnTo>
                      <a:pt x="270" y="287"/>
                    </a:lnTo>
                    <a:lnTo>
                      <a:pt x="238" y="306"/>
                    </a:lnTo>
                    <a:lnTo>
                      <a:pt x="215" y="342"/>
                    </a:lnTo>
                    <a:lnTo>
                      <a:pt x="232" y="373"/>
                    </a:lnTo>
                    <a:lnTo>
                      <a:pt x="281" y="422"/>
                    </a:lnTo>
                    <a:lnTo>
                      <a:pt x="331" y="456"/>
                    </a:lnTo>
                    <a:lnTo>
                      <a:pt x="369" y="464"/>
                    </a:lnTo>
                    <a:lnTo>
                      <a:pt x="367" y="502"/>
                    </a:lnTo>
                    <a:lnTo>
                      <a:pt x="393" y="462"/>
                    </a:lnTo>
                    <a:lnTo>
                      <a:pt x="431" y="432"/>
                    </a:lnTo>
                    <a:lnTo>
                      <a:pt x="439" y="380"/>
                    </a:lnTo>
                    <a:lnTo>
                      <a:pt x="424" y="304"/>
                    </a:lnTo>
                    <a:lnTo>
                      <a:pt x="374" y="225"/>
                    </a:lnTo>
                    <a:lnTo>
                      <a:pt x="274" y="112"/>
                    </a:lnTo>
                    <a:lnTo>
                      <a:pt x="190" y="34"/>
                    </a:lnTo>
                    <a:lnTo>
                      <a:pt x="133" y="6"/>
                    </a:lnTo>
                    <a:lnTo>
                      <a:pt x="87" y="0"/>
                    </a:lnTo>
                    <a:lnTo>
                      <a:pt x="87" y="0"/>
                    </a:lnTo>
                    <a:close/>
                  </a:path>
                </a:pathLst>
              </a:custGeom>
              <a:solidFill>
                <a:srgbClr val="FFD6C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1" name="Freeform 75"/>
              <p:cNvSpPr>
                <a:spLocks/>
              </p:cNvSpPr>
              <p:nvPr/>
            </p:nvSpPr>
            <p:spPr bwMode="auto">
              <a:xfrm>
                <a:off x="4611" y="2821"/>
                <a:ext cx="732" cy="611"/>
              </a:xfrm>
              <a:custGeom>
                <a:avLst/>
                <a:gdLst/>
                <a:ahLst/>
                <a:cxnLst>
                  <a:cxn ang="0">
                    <a:pos x="55" y="474"/>
                  </a:cxn>
                  <a:cxn ang="0">
                    <a:pos x="146" y="559"/>
                  </a:cxn>
                  <a:cxn ang="0">
                    <a:pos x="222" y="651"/>
                  </a:cxn>
                  <a:cxn ang="0">
                    <a:pos x="336" y="732"/>
                  </a:cxn>
                  <a:cxn ang="0">
                    <a:pos x="407" y="825"/>
                  </a:cxn>
                  <a:cxn ang="0">
                    <a:pos x="475" y="867"/>
                  </a:cxn>
                  <a:cxn ang="0">
                    <a:pos x="568" y="776"/>
                  </a:cxn>
                  <a:cxn ang="0">
                    <a:pos x="671" y="816"/>
                  </a:cxn>
                  <a:cxn ang="0">
                    <a:pos x="521" y="879"/>
                  </a:cxn>
                  <a:cxn ang="0">
                    <a:pos x="572" y="960"/>
                  </a:cxn>
                  <a:cxn ang="0">
                    <a:pos x="660" y="1048"/>
                  </a:cxn>
                  <a:cxn ang="0">
                    <a:pos x="749" y="1000"/>
                  </a:cxn>
                  <a:cxn ang="0">
                    <a:pos x="781" y="873"/>
                  </a:cxn>
                  <a:cxn ang="0">
                    <a:pos x="665" y="687"/>
                  </a:cxn>
                  <a:cxn ang="0">
                    <a:pos x="610" y="527"/>
                  </a:cxn>
                  <a:cxn ang="0">
                    <a:pos x="726" y="651"/>
                  </a:cxn>
                  <a:cxn ang="0">
                    <a:pos x="751" y="603"/>
                  </a:cxn>
                  <a:cxn ang="0">
                    <a:pos x="914" y="595"/>
                  </a:cxn>
                  <a:cxn ang="0">
                    <a:pos x="1027" y="574"/>
                  </a:cxn>
                  <a:cxn ang="0">
                    <a:pos x="1029" y="369"/>
                  </a:cxn>
                  <a:cxn ang="0">
                    <a:pos x="994" y="171"/>
                  </a:cxn>
                  <a:cxn ang="0">
                    <a:pos x="1063" y="343"/>
                  </a:cxn>
                  <a:cxn ang="0">
                    <a:pos x="1072" y="536"/>
                  </a:cxn>
                  <a:cxn ang="0">
                    <a:pos x="1025" y="649"/>
                  </a:cxn>
                  <a:cxn ang="0">
                    <a:pos x="935" y="791"/>
                  </a:cxn>
                  <a:cxn ang="0">
                    <a:pos x="956" y="879"/>
                  </a:cxn>
                  <a:cxn ang="0">
                    <a:pos x="941" y="926"/>
                  </a:cxn>
                  <a:cxn ang="0">
                    <a:pos x="994" y="947"/>
                  </a:cxn>
                  <a:cxn ang="0">
                    <a:pos x="1101" y="884"/>
                  </a:cxn>
                  <a:cxn ang="0">
                    <a:pos x="1192" y="867"/>
                  </a:cxn>
                  <a:cxn ang="0">
                    <a:pos x="1224" y="628"/>
                  </a:cxn>
                  <a:cxn ang="0">
                    <a:pos x="1219" y="367"/>
                  </a:cxn>
                  <a:cxn ang="0">
                    <a:pos x="1232" y="704"/>
                  </a:cxn>
                  <a:cxn ang="0">
                    <a:pos x="1181" y="926"/>
                  </a:cxn>
                  <a:cxn ang="0">
                    <a:pos x="1110" y="995"/>
                  </a:cxn>
                  <a:cxn ang="0">
                    <a:pos x="996" y="1078"/>
                  </a:cxn>
                  <a:cxn ang="0">
                    <a:pos x="1013" y="1107"/>
                  </a:cxn>
                  <a:cxn ang="0">
                    <a:pos x="1154" y="998"/>
                  </a:cxn>
                  <a:cxn ang="0">
                    <a:pos x="1249" y="1000"/>
                  </a:cxn>
                  <a:cxn ang="0">
                    <a:pos x="1331" y="976"/>
                  </a:cxn>
                  <a:cxn ang="0">
                    <a:pos x="1348" y="1006"/>
                  </a:cxn>
                  <a:cxn ang="0">
                    <a:pos x="1281" y="1092"/>
                  </a:cxn>
                  <a:cxn ang="0">
                    <a:pos x="1279" y="1128"/>
                  </a:cxn>
                  <a:cxn ang="0">
                    <a:pos x="1361" y="1040"/>
                  </a:cxn>
                  <a:cxn ang="0">
                    <a:pos x="1432" y="1023"/>
                  </a:cxn>
                  <a:cxn ang="0">
                    <a:pos x="1255" y="1204"/>
                  </a:cxn>
                  <a:cxn ang="0">
                    <a:pos x="990" y="1173"/>
                  </a:cxn>
                  <a:cxn ang="0">
                    <a:pos x="751" y="1063"/>
                  </a:cxn>
                  <a:cxn ang="0">
                    <a:pos x="460" y="985"/>
                  </a:cxn>
                  <a:cxn ang="0">
                    <a:pos x="186" y="709"/>
                  </a:cxn>
                  <a:cxn ang="0">
                    <a:pos x="0" y="293"/>
                  </a:cxn>
                  <a:cxn ang="0">
                    <a:pos x="163" y="0"/>
                  </a:cxn>
                  <a:cxn ang="0">
                    <a:pos x="38" y="185"/>
                  </a:cxn>
                  <a:cxn ang="0">
                    <a:pos x="97" y="282"/>
                  </a:cxn>
                  <a:cxn ang="0">
                    <a:pos x="55" y="369"/>
                  </a:cxn>
                </a:cxnLst>
                <a:rect l="0" t="0" r="r" b="b"/>
                <a:pathLst>
                  <a:path w="1464" h="1223">
                    <a:moveTo>
                      <a:pt x="55" y="369"/>
                    </a:moveTo>
                    <a:lnTo>
                      <a:pt x="55" y="474"/>
                    </a:lnTo>
                    <a:lnTo>
                      <a:pt x="78" y="525"/>
                    </a:lnTo>
                    <a:lnTo>
                      <a:pt x="146" y="559"/>
                    </a:lnTo>
                    <a:lnTo>
                      <a:pt x="209" y="601"/>
                    </a:lnTo>
                    <a:lnTo>
                      <a:pt x="222" y="651"/>
                    </a:lnTo>
                    <a:lnTo>
                      <a:pt x="285" y="700"/>
                    </a:lnTo>
                    <a:lnTo>
                      <a:pt x="336" y="732"/>
                    </a:lnTo>
                    <a:lnTo>
                      <a:pt x="361" y="801"/>
                    </a:lnTo>
                    <a:lnTo>
                      <a:pt x="407" y="825"/>
                    </a:lnTo>
                    <a:lnTo>
                      <a:pt x="451" y="839"/>
                    </a:lnTo>
                    <a:lnTo>
                      <a:pt x="475" y="867"/>
                    </a:lnTo>
                    <a:lnTo>
                      <a:pt x="513" y="801"/>
                    </a:lnTo>
                    <a:lnTo>
                      <a:pt x="568" y="776"/>
                    </a:lnTo>
                    <a:lnTo>
                      <a:pt x="587" y="742"/>
                    </a:lnTo>
                    <a:lnTo>
                      <a:pt x="671" y="816"/>
                    </a:lnTo>
                    <a:lnTo>
                      <a:pt x="587" y="803"/>
                    </a:lnTo>
                    <a:lnTo>
                      <a:pt x="521" y="879"/>
                    </a:lnTo>
                    <a:lnTo>
                      <a:pt x="530" y="930"/>
                    </a:lnTo>
                    <a:lnTo>
                      <a:pt x="572" y="960"/>
                    </a:lnTo>
                    <a:lnTo>
                      <a:pt x="660" y="1025"/>
                    </a:lnTo>
                    <a:lnTo>
                      <a:pt x="660" y="1048"/>
                    </a:lnTo>
                    <a:lnTo>
                      <a:pt x="711" y="1040"/>
                    </a:lnTo>
                    <a:lnTo>
                      <a:pt x="749" y="1000"/>
                    </a:lnTo>
                    <a:lnTo>
                      <a:pt x="783" y="939"/>
                    </a:lnTo>
                    <a:lnTo>
                      <a:pt x="781" y="873"/>
                    </a:lnTo>
                    <a:lnTo>
                      <a:pt x="743" y="785"/>
                    </a:lnTo>
                    <a:lnTo>
                      <a:pt x="665" y="687"/>
                    </a:lnTo>
                    <a:lnTo>
                      <a:pt x="618" y="595"/>
                    </a:lnTo>
                    <a:lnTo>
                      <a:pt x="610" y="527"/>
                    </a:lnTo>
                    <a:lnTo>
                      <a:pt x="662" y="609"/>
                    </a:lnTo>
                    <a:lnTo>
                      <a:pt x="726" y="651"/>
                    </a:lnTo>
                    <a:lnTo>
                      <a:pt x="791" y="662"/>
                    </a:lnTo>
                    <a:lnTo>
                      <a:pt x="751" y="603"/>
                    </a:lnTo>
                    <a:lnTo>
                      <a:pt x="842" y="605"/>
                    </a:lnTo>
                    <a:lnTo>
                      <a:pt x="914" y="595"/>
                    </a:lnTo>
                    <a:lnTo>
                      <a:pt x="954" y="595"/>
                    </a:lnTo>
                    <a:lnTo>
                      <a:pt x="1027" y="574"/>
                    </a:lnTo>
                    <a:lnTo>
                      <a:pt x="1049" y="506"/>
                    </a:lnTo>
                    <a:lnTo>
                      <a:pt x="1029" y="369"/>
                    </a:lnTo>
                    <a:lnTo>
                      <a:pt x="994" y="248"/>
                    </a:lnTo>
                    <a:lnTo>
                      <a:pt x="994" y="171"/>
                    </a:lnTo>
                    <a:lnTo>
                      <a:pt x="1049" y="291"/>
                    </a:lnTo>
                    <a:lnTo>
                      <a:pt x="1063" y="343"/>
                    </a:lnTo>
                    <a:lnTo>
                      <a:pt x="1055" y="400"/>
                    </a:lnTo>
                    <a:lnTo>
                      <a:pt x="1072" y="536"/>
                    </a:lnTo>
                    <a:lnTo>
                      <a:pt x="1051" y="626"/>
                    </a:lnTo>
                    <a:lnTo>
                      <a:pt x="1025" y="649"/>
                    </a:lnTo>
                    <a:lnTo>
                      <a:pt x="966" y="742"/>
                    </a:lnTo>
                    <a:lnTo>
                      <a:pt x="935" y="791"/>
                    </a:lnTo>
                    <a:lnTo>
                      <a:pt x="918" y="850"/>
                    </a:lnTo>
                    <a:lnTo>
                      <a:pt x="956" y="879"/>
                    </a:lnTo>
                    <a:lnTo>
                      <a:pt x="996" y="900"/>
                    </a:lnTo>
                    <a:lnTo>
                      <a:pt x="941" y="926"/>
                    </a:lnTo>
                    <a:lnTo>
                      <a:pt x="918" y="976"/>
                    </a:lnTo>
                    <a:lnTo>
                      <a:pt x="994" y="947"/>
                    </a:lnTo>
                    <a:lnTo>
                      <a:pt x="1049" y="892"/>
                    </a:lnTo>
                    <a:lnTo>
                      <a:pt x="1101" y="884"/>
                    </a:lnTo>
                    <a:lnTo>
                      <a:pt x="1154" y="879"/>
                    </a:lnTo>
                    <a:lnTo>
                      <a:pt x="1192" y="867"/>
                    </a:lnTo>
                    <a:lnTo>
                      <a:pt x="1194" y="780"/>
                    </a:lnTo>
                    <a:lnTo>
                      <a:pt x="1224" y="628"/>
                    </a:lnTo>
                    <a:lnTo>
                      <a:pt x="1224" y="512"/>
                    </a:lnTo>
                    <a:lnTo>
                      <a:pt x="1219" y="367"/>
                    </a:lnTo>
                    <a:lnTo>
                      <a:pt x="1249" y="459"/>
                    </a:lnTo>
                    <a:lnTo>
                      <a:pt x="1232" y="704"/>
                    </a:lnTo>
                    <a:lnTo>
                      <a:pt x="1211" y="871"/>
                    </a:lnTo>
                    <a:lnTo>
                      <a:pt x="1181" y="926"/>
                    </a:lnTo>
                    <a:lnTo>
                      <a:pt x="1162" y="960"/>
                    </a:lnTo>
                    <a:lnTo>
                      <a:pt x="1110" y="995"/>
                    </a:lnTo>
                    <a:lnTo>
                      <a:pt x="1048" y="1036"/>
                    </a:lnTo>
                    <a:lnTo>
                      <a:pt x="996" y="1078"/>
                    </a:lnTo>
                    <a:lnTo>
                      <a:pt x="956" y="1105"/>
                    </a:lnTo>
                    <a:lnTo>
                      <a:pt x="1013" y="1107"/>
                    </a:lnTo>
                    <a:lnTo>
                      <a:pt x="1101" y="1038"/>
                    </a:lnTo>
                    <a:lnTo>
                      <a:pt x="1154" y="998"/>
                    </a:lnTo>
                    <a:lnTo>
                      <a:pt x="1207" y="1000"/>
                    </a:lnTo>
                    <a:lnTo>
                      <a:pt x="1249" y="1000"/>
                    </a:lnTo>
                    <a:lnTo>
                      <a:pt x="1297" y="979"/>
                    </a:lnTo>
                    <a:lnTo>
                      <a:pt x="1331" y="976"/>
                    </a:lnTo>
                    <a:lnTo>
                      <a:pt x="1262" y="1046"/>
                    </a:lnTo>
                    <a:lnTo>
                      <a:pt x="1348" y="1006"/>
                    </a:lnTo>
                    <a:lnTo>
                      <a:pt x="1327" y="1046"/>
                    </a:lnTo>
                    <a:lnTo>
                      <a:pt x="1281" y="1092"/>
                    </a:lnTo>
                    <a:lnTo>
                      <a:pt x="1211" y="1150"/>
                    </a:lnTo>
                    <a:lnTo>
                      <a:pt x="1279" y="1128"/>
                    </a:lnTo>
                    <a:lnTo>
                      <a:pt x="1331" y="1092"/>
                    </a:lnTo>
                    <a:lnTo>
                      <a:pt x="1361" y="1040"/>
                    </a:lnTo>
                    <a:lnTo>
                      <a:pt x="1376" y="1029"/>
                    </a:lnTo>
                    <a:lnTo>
                      <a:pt x="1432" y="1023"/>
                    </a:lnTo>
                    <a:lnTo>
                      <a:pt x="1464" y="1017"/>
                    </a:lnTo>
                    <a:lnTo>
                      <a:pt x="1255" y="1204"/>
                    </a:lnTo>
                    <a:lnTo>
                      <a:pt x="1156" y="1223"/>
                    </a:lnTo>
                    <a:lnTo>
                      <a:pt x="990" y="1173"/>
                    </a:lnTo>
                    <a:lnTo>
                      <a:pt x="825" y="1107"/>
                    </a:lnTo>
                    <a:lnTo>
                      <a:pt x="751" y="1063"/>
                    </a:lnTo>
                    <a:lnTo>
                      <a:pt x="648" y="1076"/>
                    </a:lnTo>
                    <a:lnTo>
                      <a:pt x="460" y="985"/>
                    </a:lnTo>
                    <a:lnTo>
                      <a:pt x="329" y="827"/>
                    </a:lnTo>
                    <a:lnTo>
                      <a:pt x="186" y="709"/>
                    </a:lnTo>
                    <a:lnTo>
                      <a:pt x="30" y="540"/>
                    </a:lnTo>
                    <a:lnTo>
                      <a:pt x="0" y="293"/>
                    </a:lnTo>
                    <a:lnTo>
                      <a:pt x="8" y="156"/>
                    </a:lnTo>
                    <a:lnTo>
                      <a:pt x="163" y="0"/>
                    </a:lnTo>
                    <a:lnTo>
                      <a:pt x="114" y="90"/>
                    </a:lnTo>
                    <a:lnTo>
                      <a:pt x="38" y="185"/>
                    </a:lnTo>
                    <a:lnTo>
                      <a:pt x="57" y="261"/>
                    </a:lnTo>
                    <a:lnTo>
                      <a:pt x="97" y="282"/>
                    </a:lnTo>
                    <a:lnTo>
                      <a:pt x="80" y="310"/>
                    </a:lnTo>
                    <a:lnTo>
                      <a:pt x="55" y="369"/>
                    </a:lnTo>
                    <a:lnTo>
                      <a:pt x="55" y="369"/>
                    </a:lnTo>
                    <a:close/>
                  </a:path>
                </a:pathLst>
              </a:custGeom>
              <a:solidFill>
                <a:srgbClr val="A84A3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2" name="Freeform 76"/>
              <p:cNvSpPr>
                <a:spLocks/>
              </p:cNvSpPr>
              <p:nvPr/>
            </p:nvSpPr>
            <p:spPr bwMode="auto">
              <a:xfrm>
                <a:off x="3235" y="3044"/>
                <a:ext cx="190" cy="147"/>
              </a:xfrm>
              <a:custGeom>
                <a:avLst/>
                <a:gdLst/>
                <a:ahLst/>
                <a:cxnLst>
                  <a:cxn ang="0">
                    <a:pos x="356" y="249"/>
                  </a:cxn>
                  <a:cxn ang="0">
                    <a:pos x="259" y="291"/>
                  </a:cxn>
                  <a:cxn ang="0">
                    <a:pos x="162" y="295"/>
                  </a:cxn>
                  <a:cxn ang="0">
                    <a:pos x="0" y="287"/>
                  </a:cxn>
                  <a:cxn ang="0">
                    <a:pos x="0" y="0"/>
                  </a:cxn>
                  <a:cxn ang="0">
                    <a:pos x="224" y="48"/>
                  </a:cxn>
                  <a:cxn ang="0">
                    <a:pos x="340" y="97"/>
                  </a:cxn>
                  <a:cxn ang="0">
                    <a:pos x="380" y="173"/>
                  </a:cxn>
                  <a:cxn ang="0">
                    <a:pos x="356" y="249"/>
                  </a:cxn>
                  <a:cxn ang="0">
                    <a:pos x="356" y="249"/>
                  </a:cxn>
                </a:cxnLst>
                <a:rect l="0" t="0" r="r" b="b"/>
                <a:pathLst>
                  <a:path w="380" h="295">
                    <a:moveTo>
                      <a:pt x="356" y="249"/>
                    </a:moveTo>
                    <a:lnTo>
                      <a:pt x="259" y="291"/>
                    </a:lnTo>
                    <a:lnTo>
                      <a:pt x="162" y="295"/>
                    </a:lnTo>
                    <a:lnTo>
                      <a:pt x="0" y="287"/>
                    </a:lnTo>
                    <a:lnTo>
                      <a:pt x="0" y="0"/>
                    </a:lnTo>
                    <a:lnTo>
                      <a:pt x="224" y="48"/>
                    </a:lnTo>
                    <a:lnTo>
                      <a:pt x="340" y="97"/>
                    </a:lnTo>
                    <a:lnTo>
                      <a:pt x="380" y="173"/>
                    </a:lnTo>
                    <a:lnTo>
                      <a:pt x="356" y="249"/>
                    </a:lnTo>
                    <a:lnTo>
                      <a:pt x="356" y="249"/>
                    </a:lnTo>
                    <a:close/>
                  </a:path>
                </a:pathLst>
              </a:custGeom>
              <a:solidFill>
                <a:srgbClr val="FFE5D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3" name="Freeform 77"/>
              <p:cNvSpPr>
                <a:spLocks/>
              </p:cNvSpPr>
              <p:nvPr/>
            </p:nvSpPr>
            <p:spPr bwMode="auto">
              <a:xfrm>
                <a:off x="3483" y="2997"/>
                <a:ext cx="742" cy="182"/>
              </a:xfrm>
              <a:custGeom>
                <a:avLst/>
                <a:gdLst/>
                <a:ahLst/>
                <a:cxnLst>
                  <a:cxn ang="0">
                    <a:pos x="0" y="184"/>
                  </a:cxn>
                  <a:cxn ang="0">
                    <a:pos x="8" y="226"/>
                  </a:cxn>
                  <a:cxn ang="0">
                    <a:pos x="53" y="274"/>
                  </a:cxn>
                  <a:cxn ang="0">
                    <a:pos x="139" y="365"/>
                  </a:cxn>
                  <a:cxn ang="0">
                    <a:pos x="145" y="213"/>
                  </a:cxn>
                  <a:cxn ang="0">
                    <a:pos x="230" y="268"/>
                  </a:cxn>
                  <a:cxn ang="0">
                    <a:pos x="303" y="318"/>
                  </a:cxn>
                  <a:cxn ang="0">
                    <a:pos x="443" y="310"/>
                  </a:cxn>
                  <a:cxn ang="0">
                    <a:pos x="599" y="325"/>
                  </a:cxn>
                  <a:cxn ang="0">
                    <a:pos x="742" y="357"/>
                  </a:cxn>
                  <a:cxn ang="0">
                    <a:pos x="837" y="325"/>
                  </a:cxn>
                  <a:cxn ang="0">
                    <a:pos x="970" y="325"/>
                  </a:cxn>
                  <a:cxn ang="0">
                    <a:pos x="1012" y="325"/>
                  </a:cxn>
                  <a:cxn ang="0">
                    <a:pos x="1088" y="325"/>
                  </a:cxn>
                  <a:cxn ang="0">
                    <a:pos x="1017" y="251"/>
                  </a:cxn>
                  <a:cxn ang="0">
                    <a:pos x="1130" y="211"/>
                  </a:cxn>
                  <a:cxn ang="0">
                    <a:pos x="1257" y="137"/>
                  </a:cxn>
                  <a:cxn ang="0">
                    <a:pos x="1303" y="120"/>
                  </a:cxn>
                  <a:cxn ang="0">
                    <a:pos x="1413" y="169"/>
                  </a:cxn>
                  <a:cxn ang="0">
                    <a:pos x="1449" y="175"/>
                  </a:cxn>
                  <a:cxn ang="0">
                    <a:pos x="1483" y="160"/>
                  </a:cxn>
                  <a:cxn ang="0">
                    <a:pos x="1443" y="127"/>
                  </a:cxn>
                  <a:cxn ang="0">
                    <a:pos x="1278" y="70"/>
                  </a:cxn>
                  <a:cxn ang="0">
                    <a:pos x="1131" y="53"/>
                  </a:cxn>
                  <a:cxn ang="0">
                    <a:pos x="894" y="67"/>
                  </a:cxn>
                  <a:cxn ang="0">
                    <a:pos x="673" y="8"/>
                  </a:cxn>
                  <a:cxn ang="0">
                    <a:pos x="595" y="0"/>
                  </a:cxn>
                  <a:cxn ang="0">
                    <a:pos x="474" y="36"/>
                  </a:cxn>
                  <a:cxn ang="0">
                    <a:pos x="367" y="67"/>
                  </a:cxn>
                  <a:cxn ang="0">
                    <a:pos x="204" y="108"/>
                  </a:cxn>
                  <a:cxn ang="0">
                    <a:pos x="166" y="143"/>
                  </a:cxn>
                  <a:cxn ang="0">
                    <a:pos x="46" y="120"/>
                  </a:cxn>
                  <a:cxn ang="0">
                    <a:pos x="8" y="139"/>
                  </a:cxn>
                  <a:cxn ang="0">
                    <a:pos x="0" y="184"/>
                  </a:cxn>
                  <a:cxn ang="0">
                    <a:pos x="0" y="184"/>
                  </a:cxn>
                </a:cxnLst>
                <a:rect l="0" t="0" r="r" b="b"/>
                <a:pathLst>
                  <a:path w="1483" h="365">
                    <a:moveTo>
                      <a:pt x="0" y="184"/>
                    </a:moveTo>
                    <a:lnTo>
                      <a:pt x="8" y="226"/>
                    </a:lnTo>
                    <a:lnTo>
                      <a:pt x="53" y="274"/>
                    </a:lnTo>
                    <a:lnTo>
                      <a:pt x="139" y="365"/>
                    </a:lnTo>
                    <a:lnTo>
                      <a:pt x="145" y="213"/>
                    </a:lnTo>
                    <a:lnTo>
                      <a:pt x="230" y="268"/>
                    </a:lnTo>
                    <a:lnTo>
                      <a:pt x="303" y="318"/>
                    </a:lnTo>
                    <a:lnTo>
                      <a:pt x="443" y="310"/>
                    </a:lnTo>
                    <a:lnTo>
                      <a:pt x="599" y="325"/>
                    </a:lnTo>
                    <a:lnTo>
                      <a:pt x="742" y="357"/>
                    </a:lnTo>
                    <a:lnTo>
                      <a:pt x="837" y="325"/>
                    </a:lnTo>
                    <a:lnTo>
                      <a:pt x="970" y="325"/>
                    </a:lnTo>
                    <a:lnTo>
                      <a:pt x="1012" y="325"/>
                    </a:lnTo>
                    <a:lnTo>
                      <a:pt x="1088" y="325"/>
                    </a:lnTo>
                    <a:lnTo>
                      <a:pt x="1017" y="251"/>
                    </a:lnTo>
                    <a:lnTo>
                      <a:pt x="1130" y="211"/>
                    </a:lnTo>
                    <a:lnTo>
                      <a:pt x="1257" y="137"/>
                    </a:lnTo>
                    <a:lnTo>
                      <a:pt x="1303" y="120"/>
                    </a:lnTo>
                    <a:lnTo>
                      <a:pt x="1413" y="169"/>
                    </a:lnTo>
                    <a:lnTo>
                      <a:pt x="1449" y="175"/>
                    </a:lnTo>
                    <a:lnTo>
                      <a:pt x="1483" y="160"/>
                    </a:lnTo>
                    <a:lnTo>
                      <a:pt x="1443" y="127"/>
                    </a:lnTo>
                    <a:lnTo>
                      <a:pt x="1278" y="70"/>
                    </a:lnTo>
                    <a:lnTo>
                      <a:pt x="1131" y="53"/>
                    </a:lnTo>
                    <a:lnTo>
                      <a:pt x="894" y="67"/>
                    </a:lnTo>
                    <a:lnTo>
                      <a:pt x="673" y="8"/>
                    </a:lnTo>
                    <a:lnTo>
                      <a:pt x="595" y="0"/>
                    </a:lnTo>
                    <a:lnTo>
                      <a:pt x="474" y="36"/>
                    </a:lnTo>
                    <a:lnTo>
                      <a:pt x="367" y="67"/>
                    </a:lnTo>
                    <a:lnTo>
                      <a:pt x="204" y="108"/>
                    </a:lnTo>
                    <a:lnTo>
                      <a:pt x="166" y="143"/>
                    </a:lnTo>
                    <a:lnTo>
                      <a:pt x="46" y="120"/>
                    </a:lnTo>
                    <a:lnTo>
                      <a:pt x="8" y="139"/>
                    </a:lnTo>
                    <a:lnTo>
                      <a:pt x="0" y="184"/>
                    </a:lnTo>
                    <a:lnTo>
                      <a:pt x="0" y="184"/>
                    </a:lnTo>
                    <a:close/>
                  </a:path>
                </a:pathLst>
              </a:custGeom>
              <a:solidFill>
                <a:srgbClr val="FFE5D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4" name="Freeform 78"/>
              <p:cNvSpPr>
                <a:spLocks/>
              </p:cNvSpPr>
              <p:nvPr/>
            </p:nvSpPr>
            <p:spPr bwMode="auto">
              <a:xfrm>
                <a:off x="4012" y="3202"/>
                <a:ext cx="109" cy="96"/>
              </a:xfrm>
              <a:custGeom>
                <a:avLst/>
                <a:gdLst/>
                <a:ahLst/>
                <a:cxnLst>
                  <a:cxn ang="0">
                    <a:pos x="0" y="0"/>
                  </a:cxn>
                  <a:cxn ang="0">
                    <a:pos x="19" y="64"/>
                  </a:cxn>
                  <a:cxn ang="0">
                    <a:pos x="19" y="140"/>
                  </a:cxn>
                  <a:cxn ang="0">
                    <a:pos x="90" y="192"/>
                  </a:cxn>
                  <a:cxn ang="0">
                    <a:pos x="166" y="192"/>
                  </a:cxn>
                  <a:cxn ang="0">
                    <a:pos x="206" y="159"/>
                  </a:cxn>
                  <a:cxn ang="0">
                    <a:pos x="219" y="102"/>
                  </a:cxn>
                  <a:cxn ang="0">
                    <a:pos x="187" y="49"/>
                  </a:cxn>
                  <a:cxn ang="0">
                    <a:pos x="103" y="17"/>
                  </a:cxn>
                  <a:cxn ang="0">
                    <a:pos x="0" y="0"/>
                  </a:cxn>
                  <a:cxn ang="0">
                    <a:pos x="0" y="0"/>
                  </a:cxn>
                </a:cxnLst>
                <a:rect l="0" t="0" r="r" b="b"/>
                <a:pathLst>
                  <a:path w="219" h="192">
                    <a:moveTo>
                      <a:pt x="0" y="0"/>
                    </a:moveTo>
                    <a:lnTo>
                      <a:pt x="19" y="64"/>
                    </a:lnTo>
                    <a:lnTo>
                      <a:pt x="19" y="140"/>
                    </a:lnTo>
                    <a:lnTo>
                      <a:pt x="90" y="192"/>
                    </a:lnTo>
                    <a:lnTo>
                      <a:pt x="166" y="192"/>
                    </a:lnTo>
                    <a:lnTo>
                      <a:pt x="206" y="159"/>
                    </a:lnTo>
                    <a:lnTo>
                      <a:pt x="219" y="102"/>
                    </a:lnTo>
                    <a:lnTo>
                      <a:pt x="187" y="49"/>
                    </a:lnTo>
                    <a:lnTo>
                      <a:pt x="103" y="17"/>
                    </a:lnTo>
                    <a:lnTo>
                      <a:pt x="0" y="0"/>
                    </a:lnTo>
                    <a:lnTo>
                      <a:pt x="0" y="0"/>
                    </a:lnTo>
                    <a:close/>
                  </a:path>
                </a:pathLst>
              </a:custGeom>
              <a:solidFill>
                <a:srgbClr val="FFE5D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5" name="Freeform 79"/>
              <p:cNvSpPr>
                <a:spLocks/>
              </p:cNvSpPr>
              <p:nvPr/>
            </p:nvSpPr>
            <p:spPr bwMode="auto">
              <a:xfrm>
                <a:off x="4795" y="3099"/>
                <a:ext cx="189" cy="152"/>
              </a:xfrm>
              <a:custGeom>
                <a:avLst/>
                <a:gdLst/>
                <a:ahLst/>
                <a:cxnLst>
                  <a:cxn ang="0">
                    <a:pos x="0" y="63"/>
                  </a:cxn>
                  <a:cxn ang="0">
                    <a:pos x="2" y="113"/>
                  </a:cxn>
                  <a:cxn ang="0">
                    <a:pos x="76" y="122"/>
                  </a:cxn>
                  <a:cxn ang="0">
                    <a:pos x="139" y="181"/>
                  </a:cxn>
                  <a:cxn ang="0">
                    <a:pos x="222" y="170"/>
                  </a:cxn>
                  <a:cxn ang="0">
                    <a:pos x="277" y="206"/>
                  </a:cxn>
                  <a:cxn ang="0">
                    <a:pos x="378" y="305"/>
                  </a:cxn>
                  <a:cxn ang="0">
                    <a:pos x="355" y="244"/>
                  </a:cxn>
                  <a:cxn ang="0">
                    <a:pos x="274" y="145"/>
                  </a:cxn>
                  <a:cxn ang="0">
                    <a:pos x="163" y="40"/>
                  </a:cxn>
                  <a:cxn ang="0">
                    <a:pos x="80" y="0"/>
                  </a:cxn>
                  <a:cxn ang="0">
                    <a:pos x="25" y="16"/>
                  </a:cxn>
                  <a:cxn ang="0">
                    <a:pos x="0" y="63"/>
                  </a:cxn>
                  <a:cxn ang="0">
                    <a:pos x="0" y="63"/>
                  </a:cxn>
                </a:cxnLst>
                <a:rect l="0" t="0" r="r" b="b"/>
                <a:pathLst>
                  <a:path w="378" h="305">
                    <a:moveTo>
                      <a:pt x="0" y="63"/>
                    </a:moveTo>
                    <a:lnTo>
                      <a:pt x="2" y="113"/>
                    </a:lnTo>
                    <a:lnTo>
                      <a:pt x="76" y="122"/>
                    </a:lnTo>
                    <a:lnTo>
                      <a:pt x="139" y="181"/>
                    </a:lnTo>
                    <a:lnTo>
                      <a:pt x="222" y="170"/>
                    </a:lnTo>
                    <a:lnTo>
                      <a:pt x="277" y="206"/>
                    </a:lnTo>
                    <a:lnTo>
                      <a:pt x="378" y="305"/>
                    </a:lnTo>
                    <a:lnTo>
                      <a:pt x="355" y="244"/>
                    </a:lnTo>
                    <a:lnTo>
                      <a:pt x="274" y="145"/>
                    </a:lnTo>
                    <a:lnTo>
                      <a:pt x="163" y="40"/>
                    </a:lnTo>
                    <a:lnTo>
                      <a:pt x="80" y="0"/>
                    </a:lnTo>
                    <a:lnTo>
                      <a:pt x="25" y="16"/>
                    </a:lnTo>
                    <a:lnTo>
                      <a:pt x="0" y="63"/>
                    </a:lnTo>
                    <a:lnTo>
                      <a:pt x="0" y="63"/>
                    </a:lnTo>
                    <a:close/>
                  </a:path>
                </a:pathLst>
              </a:custGeom>
              <a:solidFill>
                <a:srgbClr val="FFE5D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6" name="Freeform 80"/>
              <p:cNvSpPr>
                <a:spLocks/>
              </p:cNvSpPr>
              <p:nvPr/>
            </p:nvSpPr>
            <p:spPr bwMode="auto">
              <a:xfrm>
                <a:off x="4899" y="3234"/>
                <a:ext cx="83" cy="71"/>
              </a:xfrm>
              <a:custGeom>
                <a:avLst/>
                <a:gdLst/>
                <a:ahLst/>
                <a:cxnLst>
                  <a:cxn ang="0">
                    <a:pos x="0" y="46"/>
                  </a:cxn>
                  <a:cxn ang="0">
                    <a:pos x="126" y="143"/>
                  </a:cxn>
                  <a:cxn ang="0">
                    <a:pos x="167" y="76"/>
                  </a:cxn>
                  <a:cxn ang="0">
                    <a:pos x="36" y="0"/>
                  </a:cxn>
                  <a:cxn ang="0">
                    <a:pos x="0" y="0"/>
                  </a:cxn>
                  <a:cxn ang="0">
                    <a:pos x="0" y="46"/>
                  </a:cxn>
                  <a:cxn ang="0">
                    <a:pos x="0" y="46"/>
                  </a:cxn>
                </a:cxnLst>
                <a:rect l="0" t="0" r="r" b="b"/>
                <a:pathLst>
                  <a:path w="167" h="143">
                    <a:moveTo>
                      <a:pt x="0" y="46"/>
                    </a:moveTo>
                    <a:lnTo>
                      <a:pt x="126" y="143"/>
                    </a:lnTo>
                    <a:lnTo>
                      <a:pt x="167" y="76"/>
                    </a:lnTo>
                    <a:lnTo>
                      <a:pt x="36" y="0"/>
                    </a:lnTo>
                    <a:lnTo>
                      <a:pt x="0" y="0"/>
                    </a:lnTo>
                    <a:lnTo>
                      <a:pt x="0" y="46"/>
                    </a:lnTo>
                    <a:lnTo>
                      <a:pt x="0" y="46"/>
                    </a:lnTo>
                    <a:close/>
                  </a:path>
                </a:pathLst>
              </a:custGeom>
              <a:solidFill>
                <a:srgbClr val="FFF2E5"/>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7" name="Freeform 81"/>
              <p:cNvSpPr>
                <a:spLocks/>
              </p:cNvSpPr>
              <p:nvPr/>
            </p:nvSpPr>
            <p:spPr bwMode="auto">
              <a:xfrm>
                <a:off x="4911" y="2794"/>
                <a:ext cx="198" cy="294"/>
              </a:xfrm>
              <a:custGeom>
                <a:avLst/>
                <a:gdLst/>
                <a:ahLst/>
                <a:cxnLst>
                  <a:cxn ang="0">
                    <a:pos x="131" y="532"/>
                  </a:cxn>
                  <a:cxn ang="0">
                    <a:pos x="70" y="474"/>
                  </a:cxn>
                  <a:cxn ang="0">
                    <a:pos x="57" y="325"/>
                  </a:cxn>
                  <a:cxn ang="0">
                    <a:pos x="66" y="259"/>
                  </a:cxn>
                  <a:cxn ang="0">
                    <a:pos x="25" y="244"/>
                  </a:cxn>
                  <a:cxn ang="0">
                    <a:pos x="42" y="207"/>
                  </a:cxn>
                  <a:cxn ang="0">
                    <a:pos x="0" y="183"/>
                  </a:cxn>
                  <a:cxn ang="0">
                    <a:pos x="97" y="86"/>
                  </a:cxn>
                  <a:cxn ang="0">
                    <a:pos x="76" y="31"/>
                  </a:cxn>
                  <a:cxn ang="0">
                    <a:pos x="30" y="15"/>
                  </a:cxn>
                  <a:cxn ang="0">
                    <a:pos x="82" y="0"/>
                  </a:cxn>
                  <a:cxn ang="0">
                    <a:pos x="177" y="0"/>
                  </a:cxn>
                  <a:cxn ang="0">
                    <a:pos x="253" y="31"/>
                  </a:cxn>
                  <a:cxn ang="0">
                    <a:pos x="310" y="97"/>
                  </a:cxn>
                  <a:cxn ang="0">
                    <a:pos x="329" y="166"/>
                  </a:cxn>
                  <a:cxn ang="0">
                    <a:pos x="329" y="257"/>
                  </a:cxn>
                  <a:cxn ang="0">
                    <a:pos x="359" y="350"/>
                  </a:cxn>
                  <a:cxn ang="0">
                    <a:pos x="395" y="453"/>
                  </a:cxn>
                  <a:cxn ang="0">
                    <a:pos x="384" y="548"/>
                  </a:cxn>
                  <a:cxn ang="0">
                    <a:pos x="340" y="561"/>
                  </a:cxn>
                  <a:cxn ang="0">
                    <a:pos x="281" y="559"/>
                  </a:cxn>
                  <a:cxn ang="0">
                    <a:pos x="253" y="578"/>
                  </a:cxn>
                  <a:cxn ang="0">
                    <a:pos x="213" y="588"/>
                  </a:cxn>
                  <a:cxn ang="0">
                    <a:pos x="141" y="576"/>
                  </a:cxn>
                  <a:cxn ang="0">
                    <a:pos x="198" y="534"/>
                  </a:cxn>
                  <a:cxn ang="0">
                    <a:pos x="131" y="532"/>
                  </a:cxn>
                  <a:cxn ang="0">
                    <a:pos x="131" y="532"/>
                  </a:cxn>
                </a:cxnLst>
                <a:rect l="0" t="0" r="r" b="b"/>
                <a:pathLst>
                  <a:path w="395" h="588">
                    <a:moveTo>
                      <a:pt x="131" y="532"/>
                    </a:moveTo>
                    <a:lnTo>
                      <a:pt x="70" y="474"/>
                    </a:lnTo>
                    <a:lnTo>
                      <a:pt x="57" y="325"/>
                    </a:lnTo>
                    <a:lnTo>
                      <a:pt x="66" y="259"/>
                    </a:lnTo>
                    <a:lnTo>
                      <a:pt x="25" y="244"/>
                    </a:lnTo>
                    <a:lnTo>
                      <a:pt x="42" y="207"/>
                    </a:lnTo>
                    <a:lnTo>
                      <a:pt x="0" y="183"/>
                    </a:lnTo>
                    <a:lnTo>
                      <a:pt x="97" y="86"/>
                    </a:lnTo>
                    <a:lnTo>
                      <a:pt x="76" y="31"/>
                    </a:lnTo>
                    <a:lnTo>
                      <a:pt x="30" y="15"/>
                    </a:lnTo>
                    <a:lnTo>
                      <a:pt x="82" y="0"/>
                    </a:lnTo>
                    <a:lnTo>
                      <a:pt x="177" y="0"/>
                    </a:lnTo>
                    <a:lnTo>
                      <a:pt x="253" y="31"/>
                    </a:lnTo>
                    <a:lnTo>
                      <a:pt x="310" y="97"/>
                    </a:lnTo>
                    <a:lnTo>
                      <a:pt x="329" y="166"/>
                    </a:lnTo>
                    <a:lnTo>
                      <a:pt x="329" y="257"/>
                    </a:lnTo>
                    <a:lnTo>
                      <a:pt x="359" y="350"/>
                    </a:lnTo>
                    <a:lnTo>
                      <a:pt x="395" y="453"/>
                    </a:lnTo>
                    <a:lnTo>
                      <a:pt x="384" y="548"/>
                    </a:lnTo>
                    <a:lnTo>
                      <a:pt x="340" y="561"/>
                    </a:lnTo>
                    <a:lnTo>
                      <a:pt x="281" y="559"/>
                    </a:lnTo>
                    <a:lnTo>
                      <a:pt x="253" y="578"/>
                    </a:lnTo>
                    <a:lnTo>
                      <a:pt x="213" y="588"/>
                    </a:lnTo>
                    <a:lnTo>
                      <a:pt x="141" y="576"/>
                    </a:lnTo>
                    <a:lnTo>
                      <a:pt x="198" y="534"/>
                    </a:lnTo>
                    <a:lnTo>
                      <a:pt x="131" y="532"/>
                    </a:lnTo>
                    <a:lnTo>
                      <a:pt x="131" y="532"/>
                    </a:lnTo>
                    <a:close/>
                  </a:path>
                </a:pathLst>
              </a:custGeom>
              <a:solidFill>
                <a:srgbClr val="FFE5D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8" name="Freeform 82"/>
              <p:cNvSpPr>
                <a:spLocks/>
              </p:cNvSpPr>
              <p:nvPr/>
            </p:nvSpPr>
            <p:spPr bwMode="auto">
              <a:xfrm>
                <a:off x="5093" y="2843"/>
                <a:ext cx="126" cy="356"/>
              </a:xfrm>
              <a:custGeom>
                <a:avLst/>
                <a:gdLst/>
                <a:ahLst/>
                <a:cxnLst>
                  <a:cxn ang="0">
                    <a:pos x="0" y="0"/>
                  </a:cxn>
                  <a:cxn ang="0">
                    <a:pos x="61" y="0"/>
                  </a:cxn>
                  <a:cxn ang="0">
                    <a:pos x="137" y="15"/>
                  </a:cxn>
                  <a:cxn ang="0">
                    <a:pos x="186" y="65"/>
                  </a:cxn>
                  <a:cxn ang="0">
                    <a:pos x="186" y="141"/>
                  </a:cxn>
                  <a:cxn ang="0">
                    <a:pos x="171" y="242"/>
                  </a:cxn>
                  <a:cxn ang="0">
                    <a:pos x="186" y="302"/>
                  </a:cxn>
                  <a:cxn ang="0">
                    <a:pos x="201" y="354"/>
                  </a:cxn>
                  <a:cxn ang="0">
                    <a:pos x="251" y="240"/>
                  </a:cxn>
                  <a:cxn ang="0">
                    <a:pos x="247" y="399"/>
                  </a:cxn>
                  <a:cxn ang="0">
                    <a:pos x="228" y="536"/>
                  </a:cxn>
                  <a:cxn ang="0">
                    <a:pos x="222" y="612"/>
                  </a:cxn>
                  <a:cxn ang="0">
                    <a:pos x="222" y="679"/>
                  </a:cxn>
                  <a:cxn ang="0">
                    <a:pos x="171" y="698"/>
                  </a:cxn>
                  <a:cxn ang="0">
                    <a:pos x="122" y="713"/>
                  </a:cxn>
                  <a:cxn ang="0">
                    <a:pos x="87" y="690"/>
                  </a:cxn>
                  <a:cxn ang="0">
                    <a:pos x="108" y="645"/>
                  </a:cxn>
                  <a:cxn ang="0">
                    <a:pos x="123" y="580"/>
                  </a:cxn>
                  <a:cxn ang="0">
                    <a:pos x="148" y="506"/>
                  </a:cxn>
                  <a:cxn ang="0">
                    <a:pos x="129" y="354"/>
                  </a:cxn>
                  <a:cxn ang="0">
                    <a:pos x="125" y="232"/>
                  </a:cxn>
                  <a:cxn ang="0">
                    <a:pos x="78" y="131"/>
                  </a:cxn>
                  <a:cxn ang="0">
                    <a:pos x="61" y="91"/>
                  </a:cxn>
                  <a:cxn ang="0">
                    <a:pos x="0" y="0"/>
                  </a:cxn>
                  <a:cxn ang="0">
                    <a:pos x="0" y="0"/>
                  </a:cxn>
                </a:cxnLst>
                <a:rect l="0" t="0" r="r" b="b"/>
                <a:pathLst>
                  <a:path w="251" h="713">
                    <a:moveTo>
                      <a:pt x="0" y="0"/>
                    </a:moveTo>
                    <a:lnTo>
                      <a:pt x="61" y="0"/>
                    </a:lnTo>
                    <a:lnTo>
                      <a:pt x="137" y="15"/>
                    </a:lnTo>
                    <a:lnTo>
                      <a:pt x="186" y="65"/>
                    </a:lnTo>
                    <a:lnTo>
                      <a:pt x="186" y="141"/>
                    </a:lnTo>
                    <a:lnTo>
                      <a:pt x="171" y="242"/>
                    </a:lnTo>
                    <a:lnTo>
                      <a:pt x="186" y="302"/>
                    </a:lnTo>
                    <a:lnTo>
                      <a:pt x="201" y="354"/>
                    </a:lnTo>
                    <a:lnTo>
                      <a:pt x="251" y="240"/>
                    </a:lnTo>
                    <a:lnTo>
                      <a:pt x="247" y="399"/>
                    </a:lnTo>
                    <a:lnTo>
                      <a:pt x="228" y="536"/>
                    </a:lnTo>
                    <a:lnTo>
                      <a:pt x="222" y="612"/>
                    </a:lnTo>
                    <a:lnTo>
                      <a:pt x="222" y="679"/>
                    </a:lnTo>
                    <a:lnTo>
                      <a:pt x="171" y="698"/>
                    </a:lnTo>
                    <a:lnTo>
                      <a:pt x="122" y="713"/>
                    </a:lnTo>
                    <a:lnTo>
                      <a:pt x="87" y="690"/>
                    </a:lnTo>
                    <a:lnTo>
                      <a:pt x="108" y="645"/>
                    </a:lnTo>
                    <a:lnTo>
                      <a:pt x="123" y="580"/>
                    </a:lnTo>
                    <a:lnTo>
                      <a:pt x="148" y="506"/>
                    </a:lnTo>
                    <a:lnTo>
                      <a:pt x="129" y="354"/>
                    </a:lnTo>
                    <a:lnTo>
                      <a:pt x="125" y="232"/>
                    </a:lnTo>
                    <a:lnTo>
                      <a:pt x="78" y="131"/>
                    </a:lnTo>
                    <a:lnTo>
                      <a:pt x="61" y="91"/>
                    </a:lnTo>
                    <a:lnTo>
                      <a:pt x="0" y="0"/>
                    </a:lnTo>
                    <a:lnTo>
                      <a:pt x="0" y="0"/>
                    </a:lnTo>
                    <a:close/>
                  </a:path>
                </a:pathLst>
              </a:custGeom>
              <a:solidFill>
                <a:srgbClr val="FFE5D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9" name="Freeform 83"/>
              <p:cNvSpPr>
                <a:spLocks/>
              </p:cNvSpPr>
              <p:nvPr/>
            </p:nvSpPr>
            <p:spPr bwMode="auto">
              <a:xfrm>
                <a:off x="5228" y="2921"/>
                <a:ext cx="38" cy="349"/>
              </a:xfrm>
              <a:custGeom>
                <a:avLst/>
                <a:gdLst/>
                <a:ahLst/>
                <a:cxnLst>
                  <a:cxn ang="0">
                    <a:pos x="17" y="34"/>
                  </a:cxn>
                  <a:cxn ang="0">
                    <a:pos x="40" y="68"/>
                  </a:cxn>
                  <a:cxn ang="0">
                    <a:pos x="7" y="97"/>
                  </a:cxn>
                  <a:cxn ang="0">
                    <a:pos x="7" y="139"/>
                  </a:cxn>
                  <a:cxn ang="0">
                    <a:pos x="30" y="198"/>
                  </a:cxn>
                  <a:cxn ang="0">
                    <a:pos x="32" y="312"/>
                  </a:cxn>
                  <a:cxn ang="0">
                    <a:pos x="7" y="477"/>
                  </a:cxn>
                  <a:cxn ang="0">
                    <a:pos x="7" y="557"/>
                  </a:cxn>
                  <a:cxn ang="0">
                    <a:pos x="0" y="627"/>
                  </a:cxn>
                  <a:cxn ang="0">
                    <a:pos x="4" y="662"/>
                  </a:cxn>
                  <a:cxn ang="0">
                    <a:pos x="9" y="686"/>
                  </a:cxn>
                  <a:cxn ang="0">
                    <a:pos x="32" y="700"/>
                  </a:cxn>
                  <a:cxn ang="0">
                    <a:pos x="45" y="681"/>
                  </a:cxn>
                  <a:cxn ang="0">
                    <a:pos x="61" y="639"/>
                  </a:cxn>
                  <a:cxn ang="0">
                    <a:pos x="70" y="496"/>
                  </a:cxn>
                  <a:cxn ang="0">
                    <a:pos x="63" y="367"/>
                  </a:cxn>
                  <a:cxn ang="0">
                    <a:pos x="66" y="253"/>
                  </a:cxn>
                  <a:cxn ang="0">
                    <a:pos x="51" y="173"/>
                  </a:cxn>
                  <a:cxn ang="0">
                    <a:pos x="74" y="105"/>
                  </a:cxn>
                  <a:cxn ang="0">
                    <a:pos x="70" y="67"/>
                  </a:cxn>
                  <a:cxn ang="0">
                    <a:pos x="45" y="25"/>
                  </a:cxn>
                  <a:cxn ang="0">
                    <a:pos x="7" y="0"/>
                  </a:cxn>
                  <a:cxn ang="0">
                    <a:pos x="17" y="34"/>
                  </a:cxn>
                  <a:cxn ang="0">
                    <a:pos x="17" y="34"/>
                  </a:cxn>
                </a:cxnLst>
                <a:rect l="0" t="0" r="r" b="b"/>
                <a:pathLst>
                  <a:path w="74" h="700">
                    <a:moveTo>
                      <a:pt x="17" y="34"/>
                    </a:moveTo>
                    <a:lnTo>
                      <a:pt x="40" y="68"/>
                    </a:lnTo>
                    <a:lnTo>
                      <a:pt x="7" y="97"/>
                    </a:lnTo>
                    <a:lnTo>
                      <a:pt x="7" y="139"/>
                    </a:lnTo>
                    <a:lnTo>
                      <a:pt x="30" y="198"/>
                    </a:lnTo>
                    <a:lnTo>
                      <a:pt x="32" y="312"/>
                    </a:lnTo>
                    <a:lnTo>
                      <a:pt x="7" y="477"/>
                    </a:lnTo>
                    <a:lnTo>
                      <a:pt x="7" y="557"/>
                    </a:lnTo>
                    <a:lnTo>
                      <a:pt x="0" y="627"/>
                    </a:lnTo>
                    <a:lnTo>
                      <a:pt x="4" y="662"/>
                    </a:lnTo>
                    <a:lnTo>
                      <a:pt x="9" y="686"/>
                    </a:lnTo>
                    <a:lnTo>
                      <a:pt x="32" y="700"/>
                    </a:lnTo>
                    <a:lnTo>
                      <a:pt x="45" y="681"/>
                    </a:lnTo>
                    <a:lnTo>
                      <a:pt x="61" y="639"/>
                    </a:lnTo>
                    <a:lnTo>
                      <a:pt x="70" y="496"/>
                    </a:lnTo>
                    <a:lnTo>
                      <a:pt x="63" y="367"/>
                    </a:lnTo>
                    <a:lnTo>
                      <a:pt x="66" y="253"/>
                    </a:lnTo>
                    <a:lnTo>
                      <a:pt x="51" y="173"/>
                    </a:lnTo>
                    <a:lnTo>
                      <a:pt x="74" y="105"/>
                    </a:lnTo>
                    <a:lnTo>
                      <a:pt x="70" y="67"/>
                    </a:lnTo>
                    <a:lnTo>
                      <a:pt x="45" y="25"/>
                    </a:lnTo>
                    <a:lnTo>
                      <a:pt x="7" y="0"/>
                    </a:lnTo>
                    <a:lnTo>
                      <a:pt x="17" y="34"/>
                    </a:lnTo>
                    <a:lnTo>
                      <a:pt x="17" y="34"/>
                    </a:lnTo>
                    <a:close/>
                  </a:path>
                </a:pathLst>
              </a:custGeom>
              <a:solidFill>
                <a:srgbClr val="FFE5D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0" name="Freeform 84"/>
              <p:cNvSpPr>
                <a:spLocks/>
              </p:cNvSpPr>
              <p:nvPr/>
            </p:nvSpPr>
            <p:spPr bwMode="auto">
              <a:xfrm>
                <a:off x="5243" y="2970"/>
                <a:ext cx="38" cy="117"/>
              </a:xfrm>
              <a:custGeom>
                <a:avLst/>
                <a:gdLst/>
                <a:ahLst/>
                <a:cxnLst>
                  <a:cxn ang="0">
                    <a:pos x="38" y="114"/>
                  </a:cxn>
                  <a:cxn ang="0">
                    <a:pos x="76" y="234"/>
                  </a:cxn>
                  <a:cxn ang="0">
                    <a:pos x="63" y="137"/>
                  </a:cxn>
                  <a:cxn ang="0">
                    <a:pos x="38" y="51"/>
                  </a:cxn>
                  <a:cxn ang="0">
                    <a:pos x="25" y="0"/>
                  </a:cxn>
                  <a:cxn ang="0">
                    <a:pos x="0" y="91"/>
                  </a:cxn>
                  <a:cxn ang="0">
                    <a:pos x="38" y="114"/>
                  </a:cxn>
                  <a:cxn ang="0">
                    <a:pos x="38" y="114"/>
                  </a:cxn>
                </a:cxnLst>
                <a:rect l="0" t="0" r="r" b="b"/>
                <a:pathLst>
                  <a:path w="76" h="234">
                    <a:moveTo>
                      <a:pt x="38" y="114"/>
                    </a:moveTo>
                    <a:lnTo>
                      <a:pt x="76" y="234"/>
                    </a:lnTo>
                    <a:lnTo>
                      <a:pt x="63" y="137"/>
                    </a:lnTo>
                    <a:lnTo>
                      <a:pt x="38" y="51"/>
                    </a:lnTo>
                    <a:lnTo>
                      <a:pt x="25" y="0"/>
                    </a:lnTo>
                    <a:lnTo>
                      <a:pt x="0" y="91"/>
                    </a:lnTo>
                    <a:lnTo>
                      <a:pt x="38" y="114"/>
                    </a:lnTo>
                    <a:lnTo>
                      <a:pt x="38" y="114"/>
                    </a:lnTo>
                    <a:close/>
                  </a:path>
                </a:pathLst>
              </a:custGeom>
              <a:solidFill>
                <a:srgbClr val="FFE5D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1" name="Freeform 85"/>
              <p:cNvSpPr>
                <a:spLocks/>
              </p:cNvSpPr>
              <p:nvPr/>
            </p:nvSpPr>
            <p:spPr bwMode="auto">
              <a:xfrm>
                <a:off x="4725" y="2804"/>
                <a:ext cx="202" cy="40"/>
              </a:xfrm>
              <a:custGeom>
                <a:avLst/>
                <a:gdLst/>
                <a:ahLst/>
                <a:cxnLst>
                  <a:cxn ang="0">
                    <a:pos x="97" y="14"/>
                  </a:cxn>
                  <a:cxn ang="0">
                    <a:pos x="143" y="21"/>
                  </a:cxn>
                  <a:cxn ang="0">
                    <a:pos x="196" y="52"/>
                  </a:cxn>
                  <a:cxn ang="0">
                    <a:pos x="257" y="80"/>
                  </a:cxn>
                  <a:cxn ang="0">
                    <a:pos x="297" y="80"/>
                  </a:cxn>
                  <a:cxn ang="0">
                    <a:pos x="361" y="80"/>
                  </a:cxn>
                  <a:cxn ang="0">
                    <a:pos x="405" y="78"/>
                  </a:cxn>
                  <a:cxn ang="0">
                    <a:pos x="350" y="21"/>
                  </a:cxn>
                  <a:cxn ang="0">
                    <a:pos x="266" y="4"/>
                  </a:cxn>
                  <a:cxn ang="0">
                    <a:pos x="202" y="2"/>
                  </a:cxn>
                  <a:cxn ang="0">
                    <a:pos x="118" y="0"/>
                  </a:cxn>
                  <a:cxn ang="0">
                    <a:pos x="0" y="34"/>
                  </a:cxn>
                  <a:cxn ang="0">
                    <a:pos x="97" y="14"/>
                  </a:cxn>
                  <a:cxn ang="0">
                    <a:pos x="97" y="14"/>
                  </a:cxn>
                </a:cxnLst>
                <a:rect l="0" t="0" r="r" b="b"/>
                <a:pathLst>
                  <a:path w="405" h="80">
                    <a:moveTo>
                      <a:pt x="97" y="14"/>
                    </a:moveTo>
                    <a:lnTo>
                      <a:pt x="143" y="21"/>
                    </a:lnTo>
                    <a:lnTo>
                      <a:pt x="196" y="52"/>
                    </a:lnTo>
                    <a:lnTo>
                      <a:pt x="257" y="80"/>
                    </a:lnTo>
                    <a:lnTo>
                      <a:pt x="297" y="80"/>
                    </a:lnTo>
                    <a:lnTo>
                      <a:pt x="361" y="80"/>
                    </a:lnTo>
                    <a:lnTo>
                      <a:pt x="405" y="78"/>
                    </a:lnTo>
                    <a:lnTo>
                      <a:pt x="350" y="21"/>
                    </a:lnTo>
                    <a:lnTo>
                      <a:pt x="266" y="4"/>
                    </a:lnTo>
                    <a:lnTo>
                      <a:pt x="202" y="2"/>
                    </a:lnTo>
                    <a:lnTo>
                      <a:pt x="118" y="0"/>
                    </a:lnTo>
                    <a:lnTo>
                      <a:pt x="0" y="34"/>
                    </a:lnTo>
                    <a:lnTo>
                      <a:pt x="97" y="14"/>
                    </a:lnTo>
                    <a:lnTo>
                      <a:pt x="97" y="14"/>
                    </a:lnTo>
                    <a:close/>
                  </a:path>
                </a:pathLst>
              </a:custGeom>
              <a:solidFill>
                <a:srgbClr val="FFE5D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2" name="Freeform 86"/>
              <p:cNvSpPr>
                <a:spLocks/>
              </p:cNvSpPr>
              <p:nvPr/>
            </p:nvSpPr>
            <p:spPr bwMode="auto">
              <a:xfrm>
                <a:off x="4228" y="2297"/>
                <a:ext cx="633" cy="489"/>
              </a:xfrm>
              <a:custGeom>
                <a:avLst/>
                <a:gdLst/>
                <a:ahLst/>
                <a:cxnLst>
                  <a:cxn ang="0">
                    <a:pos x="371" y="2"/>
                  </a:cxn>
                  <a:cxn ang="0">
                    <a:pos x="492" y="114"/>
                  </a:cxn>
                  <a:cxn ang="0">
                    <a:pos x="722" y="386"/>
                  </a:cxn>
                  <a:cxn ang="0">
                    <a:pos x="844" y="540"/>
                  </a:cxn>
                  <a:cxn ang="0">
                    <a:pos x="973" y="703"/>
                  </a:cxn>
                  <a:cxn ang="0">
                    <a:pos x="1112" y="852"/>
                  </a:cxn>
                  <a:cxn ang="0">
                    <a:pos x="1264" y="979"/>
                  </a:cxn>
                  <a:cxn ang="0">
                    <a:pos x="1120" y="949"/>
                  </a:cxn>
                  <a:cxn ang="0">
                    <a:pos x="1021" y="926"/>
                  </a:cxn>
                  <a:cxn ang="0">
                    <a:pos x="971" y="779"/>
                  </a:cxn>
                  <a:cxn ang="0">
                    <a:pos x="741" y="475"/>
                  </a:cxn>
                  <a:cxn ang="0">
                    <a:pos x="538" y="300"/>
                  </a:cxn>
                  <a:cxn ang="0">
                    <a:pos x="329" y="188"/>
                  </a:cxn>
                  <a:cxn ang="0">
                    <a:pos x="192" y="120"/>
                  </a:cxn>
                  <a:cxn ang="0">
                    <a:pos x="0" y="0"/>
                  </a:cxn>
                  <a:cxn ang="0">
                    <a:pos x="371" y="2"/>
                  </a:cxn>
                  <a:cxn ang="0">
                    <a:pos x="371" y="2"/>
                  </a:cxn>
                </a:cxnLst>
                <a:rect l="0" t="0" r="r" b="b"/>
                <a:pathLst>
                  <a:path w="1264" h="979">
                    <a:moveTo>
                      <a:pt x="371" y="2"/>
                    </a:moveTo>
                    <a:lnTo>
                      <a:pt x="492" y="114"/>
                    </a:lnTo>
                    <a:lnTo>
                      <a:pt x="722" y="386"/>
                    </a:lnTo>
                    <a:lnTo>
                      <a:pt x="844" y="540"/>
                    </a:lnTo>
                    <a:lnTo>
                      <a:pt x="973" y="703"/>
                    </a:lnTo>
                    <a:lnTo>
                      <a:pt x="1112" y="852"/>
                    </a:lnTo>
                    <a:lnTo>
                      <a:pt x="1264" y="979"/>
                    </a:lnTo>
                    <a:lnTo>
                      <a:pt x="1120" y="949"/>
                    </a:lnTo>
                    <a:lnTo>
                      <a:pt x="1021" y="926"/>
                    </a:lnTo>
                    <a:lnTo>
                      <a:pt x="971" y="779"/>
                    </a:lnTo>
                    <a:lnTo>
                      <a:pt x="741" y="475"/>
                    </a:lnTo>
                    <a:lnTo>
                      <a:pt x="538" y="300"/>
                    </a:lnTo>
                    <a:lnTo>
                      <a:pt x="329" y="188"/>
                    </a:lnTo>
                    <a:lnTo>
                      <a:pt x="192" y="120"/>
                    </a:lnTo>
                    <a:lnTo>
                      <a:pt x="0" y="0"/>
                    </a:lnTo>
                    <a:lnTo>
                      <a:pt x="371" y="2"/>
                    </a:lnTo>
                    <a:lnTo>
                      <a:pt x="371" y="2"/>
                    </a:lnTo>
                    <a:close/>
                  </a:path>
                </a:pathLst>
              </a:custGeom>
              <a:solidFill>
                <a:srgbClr val="FFD6C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3" name="Freeform 87"/>
              <p:cNvSpPr>
                <a:spLocks/>
              </p:cNvSpPr>
              <p:nvPr/>
            </p:nvSpPr>
            <p:spPr bwMode="auto">
              <a:xfrm>
                <a:off x="4656" y="2981"/>
                <a:ext cx="84" cy="53"/>
              </a:xfrm>
              <a:custGeom>
                <a:avLst/>
                <a:gdLst/>
                <a:ahLst/>
                <a:cxnLst>
                  <a:cxn ang="0">
                    <a:pos x="36" y="0"/>
                  </a:cxn>
                  <a:cxn ang="0">
                    <a:pos x="78" y="30"/>
                  </a:cxn>
                  <a:cxn ang="0">
                    <a:pos x="132" y="24"/>
                  </a:cxn>
                  <a:cxn ang="0">
                    <a:pos x="168" y="57"/>
                  </a:cxn>
                  <a:cxn ang="0">
                    <a:pos x="149" y="87"/>
                  </a:cxn>
                  <a:cxn ang="0">
                    <a:pos x="88" y="95"/>
                  </a:cxn>
                  <a:cxn ang="0">
                    <a:pos x="12" y="104"/>
                  </a:cxn>
                  <a:cxn ang="0">
                    <a:pos x="0" y="81"/>
                  </a:cxn>
                  <a:cxn ang="0">
                    <a:pos x="17" y="15"/>
                  </a:cxn>
                  <a:cxn ang="0">
                    <a:pos x="36" y="0"/>
                  </a:cxn>
                  <a:cxn ang="0">
                    <a:pos x="36" y="0"/>
                  </a:cxn>
                </a:cxnLst>
                <a:rect l="0" t="0" r="r" b="b"/>
                <a:pathLst>
                  <a:path w="168" h="104">
                    <a:moveTo>
                      <a:pt x="36" y="0"/>
                    </a:moveTo>
                    <a:lnTo>
                      <a:pt x="78" y="30"/>
                    </a:lnTo>
                    <a:lnTo>
                      <a:pt x="132" y="24"/>
                    </a:lnTo>
                    <a:lnTo>
                      <a:pt x="168" y="57"/>
                    </a:lnTo>
                    <a:lnTo>
                      <a:pt x="149" y="87"/>
                    </a:lnTo>
                    <a:lnTo>
                      <a:pt x="88" y="95"/>
                    </a:lnTo>
                    <a:lnTo>
                      <a:pt x="12" y="104"/>
                    </a:lnTo>
                    <a:lnTo>
                      <a:pt x="0" y="81"/>
                    </a:lnTo>
                    <a:lnTo>
                      <a:pt x="17" y="15"/>
                    </a:lnTo>
                    <a:lnTo>
                      <a:pt x="36" y="0"/>
                    </a:lnTo>
                    <a:lnTo>
                      <a:pt x="36" y="0"/>
                    </a:lnTo>
                    <a:close/>
                  </a:path>
                </a:pathLst>
              </a:custGeom>
              <a:solidFill>
                <a:srgbClr val="FFD6C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4" name="Freeform 88"/>
              <p:cNvSpPr>
                <a:spLocks/>
              </p:cNvSpPr>
              <p:nvPr/>
            </p:nvSpPr>
            <p:spPr bwMode="auto">
              <a:xfrm>
                <a:off x="5304" y="3144"/>
                <a:ext cx="30" cy="157"/>
              </a:xfrm>
              <a:custGeom>
                <a:avLst/>
                <a:gdLst/>
                <a:ahLst/>
                <a:cxnLst>
                  <a:cxn ang="0">
                    <a:pos x="38" y="0"/>
                  </a:cxn>
                  <a:cxn ang="0">
                    <a:pos x="55" y="171"/>
                  </a:cxn>
                  <a:cxn ang="0">
                    <a:pos x="59" y="253"/>
                  </a:cxn>
                  <a:cxn ang="0">
                    <a:pos x="55" y="300"/>
                  </a:cxn>
                  <a:cxn ang="0">
                    <a:pos x="44" y="313"/>
                  </a:cxn>
                  <a:cxn ang="0">
                    <a:pos x="21" y="313"/>
                  </a:cxn>
                  <a:cxn ang="0">
                    <a:pos x="0" y="279"/>
                  </a:cxn>
                  <a:cxn ang="0">
                    <a:pos x="8" y="118"/>
                  </a:cxn>
                  <a:cxn ang="0">
                    <a:pos x="13" y="24"/>
                  </a:cxn>
                  <a:cxn ang="0">
                    <a:pos x="38" y="0"/>
                  </a:cxn>
                  <a:cxn ang="0">
                    <a:pos x="38" y="0"/>
                  </a:cxn>
                </a:cxnLst>
                <a:rect l="0" t="0" r="r" b="b"/>
                <a:pathLst>
                  <a:path w="59" h="313">
                    <a:moveTo>
                      <a:pt x="38" y="0"/>
                    </a:moveTo>
                    <a:lnTo>
                      <a:pt x="55" y="171"/>
                    </a:lnTo>
                    <a:lnTo>
                      <a:pt x="59" y="253"/>
                    </a:lnTo>
                    <a:lnTo>
                      <a:pt x="55" y="300"/>
                    </a:lnTo>
                    <a:lnTo>
                      <a:pt x="44" y="313"/>
                    </a:lnTo>
                    <a:lnTo>
                      <a:pt x="21" y="313"/>
                    </a:lnTo>
                    <a:lnTo>
                      <a:pt x="0" y="279"/>
                    </a:lnTo>
                    <a:lnTo>
                      <a:pt x="8" y="118"/>
                    </a:lnTo>
                    <a:lnTo>
                      <a:pt x="13" y="24"/>
                    </a:lnTo>
                    <a:lnTo>
                      <a:pt x="38" y="0"/>
                    </a:lnTo>
                    <a:lnTo>
                      <a:pt x="38" y="0"/>
                    </a:lnTo>
                    <a:close/>
                  </a:path>
                </a:pathLst>
              </a:custGeom>
              <a:solidFill>
                <a:srgbClr val="FFE5D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5" name="Freeform 89"/>
              <p:cNvSpPr>
                <a:spLocks/>
              </p:cNvSpPr>
              <p:nvPr/>
            </p:nvSpPr>
            <p:spPr bwMode="auto">
              <a:xfrm>
                <a:off x="4820" y="2918"/>
                <a:ext cx="63" cy="76"/>
              </a:xfrm>
              <a:custGeom>
                <a:avLst/>
                <a:gdLst/>
                <a:ahLst/>
                <a:cxnLst>
                  <a:cxn ang="0">
                    <a:pos x="14" y="0"/>
                  </a:cxn>
                  <a:cxn ang="0">
                    <a:pos x="0" y="57"/>
                  </a:cxn>
                  <a:cxn ang="0">
                    <a:pos x="118" y="152"/>
                  </a:cxn>
                  <a:cxn ang="0">
                    <a:pos x="128" y="92"/>
                  </a:cxn>
                  <a:cxn ang="0">
                    <a:pos x="14" y="0"/>
                  </a:cxn>
                  <a:cxn ang="0">
                    <a:pos x="14" y="0"/>
                  </a:cxn>
                </a:cxnLst>
                <a:rect l="0" t="0" r="r" b="b"/>
                <a:pathLst>
                  <a:path w="128" h="152">
                    <a:moveTo>
                      <a:pt x="14" y="0"/>
                    </a:moveTo>
                    <a:lnTo>
                      <a:pt x="0" y="57"/>
                    </a:lnTo>
                    <a:lnTo>
                      <a:pt x="118" y="152"/>
                    </a:lnTo>
                    <a:lnTo>
                      <a:pt x="128" y="92"/>
                    </a:lnTo>
                    <a:lnTo>
                      <a:pt x="14" y="0"/>
                    </a:lnTo>
                    <a:lnTo>
                      <a:pt x="14" y="0"/>
                    </a:lnTo>
                    <a:close/>
                  </a:path>
                </a:pathLst>
              </a:custGeom>
              <a:solidFill>
                <a:srgbClr val="7F7F7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6" name="Freeform 90"/>
              <p:cNvSpPr>
                <a:spLocks/>
              </p:cNvSpPr>
              <p:nvPr/>
            </p:nvSpPr>
            <p:spPr bwMode="auto">
              <a:xfrm>
                <a:off x="4735" y="2841"/>
                <a:ext cx="67" cy="118"/>
              </a:xfrm>
              <a:custGeom>
                <a:avLst/>
                <a:gdLst/>
                <a:ahLst/>
                <a:cxnLst>
                  <a:cxn ang="0">
                    <a:pos x="82" y="190"/>
                  </a:cxn>
                  <a:cxn ang="0">
                    <a:pos x="120" y="130"/>
                  </a:cxn>
                  <a:cxn ang="0">
                    <a:pos x="133" y="74"/>
                  </a:cxn>
                  <a:cxn ang="0">
                    <a:pos x="99" y="16"/>
                  </a:cxn>
                  <a:cxn ang="0">
                    <a:pos x="59" y="0"/>
                  </a:cxn>
                  <a:cxn ang="0">
                    <a:pos x="27" y="0"/>
                  </a:cxn>
                  <a:cxn ang="0">
                    <a:pos x="0" y="14"/>
                  </a:cxn>
                  <a:cxn ang="0">
                    <a:pos x="23" y="23"/>
                  </a:cxn>
                  <a:cxn ang="0">
                    <a:pos x="42" y="99"/>
                  </a:cxn>
                  <a:cxn ang="0">
                    <a:pos x="82" y="122"/>
                  </a:cxn>
                  <a:cxn ang="0">
                    <a:pos x="74" y="168"/>
                  </a:cxn>
                  <a:cxn ang="0">
                    <a:pos x="61" y="206"/>
                  </a:cxn>
                  <a:cxn ang="0">
                    <a:pos x="44" y="238"/>
                  </a:cxn>
                  <a:cxn ang="0">
                    <a:pos x="82" y="211"/>
                  </a:cxn>
                  <a:cxn ang="0">
                    <a:pos x="82" y="190"/>
                  </a:cxn>
                  <a:cxn ang="0">
                    <a:pos x="82" y="190"/>
                  </a:cxn>
                </a:cxnLst>
                <a:rect l="0" t="0" r="r" b="b"/>
                <a:pathLst>
                  <a:path w="133" h="238">
                    <a:moveTo>
                      <a:pt x="82" y="190"/>
                    </a:moveTo>
                    <a:lnTo>
                      <a:pt x="120" y="130"/>
                    </a:lnTo>
                    <a:lnTo>
                      <a:pt x="133" y="74"/>
                    </a:lnTo>
                    <a:lnTo>
                      <a:pt x="99" y="16"/>
                    </a:lnTo>
                    <a:lnTo>
                      <a:pt x="59" y="0"/>
                    </a:lnTo>
                    <a:lnTo>
                      <a:pt x="27" y="0"/>
                    </a:lnTo>
                    <a:lnTo>
                      <a:pt x="0" y="14"/>
                    </a:lnTo>
                    <a:lnTo>
                      <a:pt x="23" y="23"/>
                    </a:lnTo>
                    <a:lnTo>
                      <a:pt x="42" y="99"/>
                    </a:lnTo>
                    <a:lnTo>
                      <a:pt x="82" y="122"/>
                    </a:lnTo>
                    <a:lnTo>
                      <a:pt x="74" y="168"/>
                    </a:lnTo>
                    <a:lnTo>
                      <a:pt x="61" y="206"/>
                    </a:lnTo>
                    <a:lnTo>
                      <a:pt x="44" y="238"/>
                    </a:lnTo>
                    <a:lnTo>
                      <a:pt x="82" y="211"/>
                    </a:lnTo>
                    <a:lnTo>
                      <a:pt x="82" y="190"/>
                    </a:lnTo>
                    <a:lnTo>
                      <a:pt x="82" y="190"/>
                    </a:lnTo>
                    <a:close/>
                  </a:path>
                </a:pathLst>
              </a:custGeom>
              <a:solidFill>
                <a:srgbClr val="7F7F7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7" name="Freeform 91"/>
              <p:cNvSpPr>
                <a:spLocks/>
              </p:cNvSpPr>
              <p:nvPr/>
            </p:nvSpPr>
            <p:spPr bwMode="auto">
              <a:xfrm>
                <a:off x="4741" y="2841"/>
                <a:ext cx="55" cy="97"/>
              </a:xfrm>
              <a:custGeom>
                <a:avLst/>
                <a:gdLst/>
                <a:ahLst/>
                <a:cxnLst>
                  <a:cxn ang="0">
                    <a:pos x="24" y="21"/>
                  </a:cxn>
                  <a:cxn ang="0">
                    <a:pos x="36" y="86"/>
                  </a:cxn>
                  <a:cxn ang="0">
                    <a:pos x="77" y="99"/>
                  </a:cxn>
                  <a:cxn ang="0">
                    <a:pos x="77" y="137"/>
                  </a:cxn>
                  <a:cxn ang="0">
                    <a:pos x="62" y="194"/>
                  </a:cxn>
                  <a:cxn ang="0">
                    <a:pos x="95" y="143"/>
                  </a:cxn>
                  <a:cxn ang="0">
                    <a:pos x="110" y="86"/>
                  </a:cxn>
                  <a:cxn ang="0">
                    <a:pos x="98" y="29"/>
                  </a:cxn>
                  <a:cxn ang="0">
                    <a:pos x="70" y="8"/>
                  </a:cxn>
                  <a:cxn ang="0">
                    <a:pos x="47" y="0"/>
                  </a:cxn>
                  <a:cxn ang="0">
                    <a:pos x="22" y="0"/>
                  </a:cxn>
                  <a:cxn ang="0">
                    <a:pos x="0" y="12"/>
                  </a:cxn>
                  <a:cxn ang="0">
                    <a:pos x="24" y="21"/>
                  </a:cxn>
                  <a:cxn ang="0">
                    <a:pos x="24" y="21"/>
                  </a:cxn>
                </a:cxnLst>
                <a:rect l="0" t="0" r="r" b="b"/>
                <a:pathLst>
                  <a:path w="110" h="194">
                    <a:moveTo>
                      <a:pt x="24" y="21"/>
                    </a:moveTo>
                    <a:lnTo>
                      <a:pt x="36" y="86"/>
                    </a:lnTo>
                    <a:lnTo>
                      <a:pt x="77" y="99"/>
                    </a:lnTo>
                    <a:lnTo>
                      <a:pt x="77" y="137"/>
                    </a:lnTo>
                    <a:lnTo>
                      <a:pt x="62" y="194"/>
                    </a:lnTo>
                    <a:lnTo>
                      <a:pt x="95" y="143"/>
                    </a:lnTo>
                    <a:lnTo>
                      <a:pt x="110" y="86"/>
                    </a:lnTo>
                    <a:lnTo>
                      <a:pt x="98" y="29"/>
                    </a:lnTo>
                    <a:lnTo>
                      <a:pt x="70" y="8"/>
                    </a:lnTo>
                    <a:lnTo>
                      <a:pt x="47" y="0"/>
                    </a:lnTo>
                    <a:lnTo>
                      <a:pt x="22" y="0"/>
                    </a:lnTo>
                    <a:lnTo>
                      <a:pt x="0" y="12"/>
                    </a:lnTo>
                    <a:lnTo>
                      <a:pt x="24" y="21"/>
                    </a:lnTo>
                    <a:lnTo>
                      <a:pt x="24" y="21"/>
                    </a:lnTo>
                    <a:close/>
                  </a:path>
                </a:pathLst>
              </a:custGeom>
              <a:solidFill>
                <a:srgbClr val="99999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8" name="Freeform 92"/>
              <p:cNvSpPr>
                <a:spLocks/>
              </p:cNvSpPr>
              <p:nvPr/>
            </p:nvSpPr>
            <p:spPr bwMode="auto">
              <a:xfrm>
                <a:off x="4765" y="2850"/>
                <a:ext cx="22" cy="38"/>
              </a:xfrm>
              <a:custGeom>
                <a:avLst/>
                <a:gdLst/>
                <a:ahLst/>
                <a:cxnLst>
                  <a:cxn ang="0">
                    <a:pos x="0" y="0"/>
                  </a:cxn>
                  <a:cxn ang="0">
                    <a:pos x="6" y="44"/>
                  </a:cxn>
                  <a:cxn ang="0">
                    <a:pos x="46" y="76"/>
                  </a:cxn>
                  <a:cxn ang="0">
                    <a:pos x="32" y="12"/>
                  </a:cxn>
                  <a:cxn ang="0">
                    <a:pos x="0" y="0"/>
                  </a:cxn>
                  <a:cxn ang="0">
                    <a:pos x="0" y="0"/>
                  </a:cxn>
                </a:cxnLst>
                <a:rect l="0" t="0" r="r" b="b"/>
                <a:pathLst>
                  <a:path w="46" h="76">
                    <a:moveTo>
                      <a:pt x="0" y="0"/>
                    </a:moveTo>
                    <a:lnTo>
                      <a:pt x="6" y="44"/>
                    </a:lnTo>
                    <a:lnTo>
                      <a:pt x="46" y="76"/>
                    </a:lnTo>
                    <a:lnTo>
                      <a:pt x="32" y="12"/>
                    </a:lnTo>
                    <a:lnTo>
                      <a:pt x="0" y="0"/>
                    </a:lnTo>
                    <a:lnTo>
                      <a:pt x="0" y="0"/>
                    </a:lnTo>
                    <a:close/>
                  </a:path>
                </a:pathLst>
              </a:custGeom>
              <a:solidFill>
                <a:srgbClr val="CCCCC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9" name="Freeform 93"/>
              <p:cNvSpPr>
                <a:spLocks/>
              </p:cNvSpPr>
              <p:nvPr/>
            </p:nvSpPr>
            <p:spPr bwMode="auto">
              <a:xfrm>
                <a:off x="5529" y="3645"/>
                <a:ext cx="186" cy="103"/>
              </a:xfrm>
              <a:custGeom>
                <a:avLst/>
                <a:gdLst/>
                <a:ahLst/>
                <a:cxnLst>
                  <a:cxn ang="0">
                    <a:pos x="0" y="0"/>
                  </a:cxn>
                  <a:cxn ang="0">
                    <a:pos x="296" y="198"/>
                  </a:cxn>
                  <a:cxn ang="0">
                    <a:pos x="342" y="208"/>
                  </a:cxn>
                  <a:cxn ang="0">
                    <a:pos x="372" y="208"/>
                  </a:cxn>
                  <a:cxn ang="0">
                    <a:pos x="272" y="147"/>
                  </a:cxn>
                  <a:cxn ang="0">
                    <a:pos x="0" y="0"/>
                  </a:cxn>
                  <a:cxn ang="0">
                    <a:pos x="0" y="0"/>
                  </a:cxn>
                </a:cxnLst>
                <a:rect l="0" t="0" r="r" b="b"/>
                <a:pathLst>
                  <a:path w="372" h="208">
                    <a:moveTo>
                      <a:pt x="0" y="0"/>
                    </a:moveTo>
                    <a:lnTo>
                      <a:pt x="296" y="198"/>
                    </a:lnTo>
                    <a:lnTo>
                      <a:pt x="342" y="208"/>
                    </a:lnTo>
                    <a:lnTo>
                      <a:pt x="372" y="208"/>
                    </a:lnTo>
                    <a:lnTo>
                      <a:pt x="272" y="147"/>
                    </a:lnTo>
                    <a:lnTo>
                      <a:pt x="0" y="0"/>
                    </a:lnTo>
                    <a:lnTo>
                      <a:pt x="0" y="0"/>
                    </a:lnTo>
                    <a:close/>
                  </a:path>
                </a:pathLst>
              </a:custGeom>
              <a:solidFill>
                <a:srgbClr val="99999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0" name="Freeform 94"/>
              <p:cNvSpPr>
                <a:spLocks/>
              </p:cNvSpPr>
              <p:nvPr/>
            </p:nvSpPr>
            <p:spPr bwMode="auto">
              <a:xfrm>
                <a:off x="3694" y="3394"/>
                <a:ext cx="298" cy="50"/>
              </a:xfrm>
              <a:custGeom>
                <a:avLst/>
                <a:gdLst/>
                <a:ahLst/>
                <a:cxnLst>
                  <a:cxn ang="0">
                    <a:pos x="331" y="60"/>
                  </a:cxn>
                  <a:cxn ang="0">
                    <a:pos x="253" y="87"/>
                  </a:cxn>
                  <a:cxn ang="0">
                    <a:pos x="154" y="100"/>
                  </a:cxn>
                  <a:cxn ang="0">
                    <a:pos x="0" y="87"/>
                  </a:cxn>
                  <a:cxn ang="0">
                    <a:pos x="126" y="66"/>
                  </a:cxn>
                  <a:cxn ang="0">
                    <a:pos x="223" y="7"/>
                  </a:cxn>
                  <a:cxn ang="0">
                    <a:pos x="322" y="0"/>
                  </a:cxn>
                  <a:cxn ang="0">
                    <a:pos x="409" y="24"/>
                  </a:cxn>
                  <a:cxn ang="0">
                    <a:pos x="504" y="62"/>
                  </a:cxn>
                  <a:cxn ang="0">
                    <a:pos x="595" y="72"/>
                  </a:cxn>
                  <a:cxn ang="0">
                    <a:pos x="510" y="81"/>
                  </a:cxn>
                  <a:cxn ang="0">
                    <a:pos x="403" y="79"/>
                  </a:cxn>
                  <a:cxn ang="0">
                    <a:pos x="331" y="60"/>
                  </a:cxn>
                  <a:cxn ang="0">
                    <a:pos x="331" y="60"/>
                  </a:cxn>
                </a:cxnLst>
                <a:rect l="0" t="0" r="r" b="b"/>
                <a:pathLst>
                  <a:path w="595" h="100">
                    <a:moveTo>
                      <a:pt x="331" y="60"/>
                    </a:moveTo>
                    <a:lnTo>
                      <a:pt x="253" y="87"/>
                    </a:lnTo>
                    <a:lnTo>
                      <a:pt x="154" y="100"/>
                    </a:lnTo>
                    <a:lnTo>
                      <a:pt x="0" y="87"/>
                    </a:lnTo>
                    <a:lnTo>
                      <a:pt x="126" y="66"/>
                    </a:lnTo>
                    <a:lnTo>
                      <a:pt x="223" y="7"/>
                    </a:lnTo>
                    <a:lnTo>
                      <a:pt x="322" y="0"/>
                    </a:lnTo>
                    <a:lnTo>
                      <a:pt x="409" y="24"/>
                    </a:lnTo>
                    <a:lnTo>
                      <a:pt x="504" y="62"/>
                    </a:lnTo>
                    <a:lnTo>
                      <a:pt x="595" y="72"/>
                    </a:lnTo>
                    <a:lnTo>
                      <a:pt x="510" y="81"/>
                    </a:lnTo>
                    <a:lnTo>
                      <a:pt x="403" y="79"/>
                    </a:lnTo>
                    <a:lnTo>
                      <a:pt x="331" y="60"/>
                    </a:lnTo>
                    <a:lnTo>
                      <a:pt x="331" y="60"/>
                    </a:lnTo>
                    <a:close/>
                  </a:path>
                </a:pathLst>
              </a:custGeom>
              <a:solidFill>
                <a:srgbClr val="C7695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1" name="Freeform 95"/>
              <p:cNvSpPr>
                <a:spLocks/>
              </p:cNvSpPr>
              <p:nvPr/>
            </p:nvSpPr>
            <p:spPr bwMode="auto">
              <a:xfrm>
                <a:off x="3625" y="3346"/>
                <a:ext cx="392" cy="76"/>
              </a:xfrm>
              <a:custGeom>
                <a:avLst/>
                <a:gdLst/>
                <a:ahLst/>
                <a:cxnLst>
                  <a:cxn ang="0">
                    <a:pos x="0" y="152"/>
                  </a:cxn>
                  <a:cxn ang="0">
                    <a:pos x="92" y="150"/>
                  </a:cxn>
                  <a:cxn ang="0">
                    <a:pos x="198" y="125"/>
                  </a:cxn>
                  <a:cxn ang="0">
                    <a:pos x="307" y="64"/>
                  </a:cxn>
                  <a:cxn ang="0">
                    <a:pos x="381" y="49"/>
                  </a:cxn>
                  <a:cxn ang="0">
                    <a:pos x="537" y="66"/>
                  </a:cxn>
                  <a:cxn ang="0">
                    <a:pos x="660" y="121"/>
                  </a:cxn>
                  <a:cxn ang="0">
                    <a:pos x="786" y="125"/>
                  </a:cxn>
                  <a:cxn ang="0">
                    <a:pos x="689" y="40"/>
                  </a:cxn>
                  <a:cxn ang="0">
                    <a:pos x="586" y="0"/>
                  </a:cxn>
                  <a:cxn ang="0">
                    <a:pos x="497" y="17"/>
                  </a:cxn>
                  <a:cxn ang="0">
                    <a:pos x="417" y="21"/>
                  </a:cxn>
                  <a:cxn ang="0">
                    <a:pos x="331" y="26"/>
                  </a:cxn>
                  <a:cxn ang="0">
                    <a:pos x="234" y="81"/>
                  </a:cxn>
                  <a:cxn ang="0">
                    <a:pos x="103" y="81"/>
                  </a:cxn>
                  <a:cxn ang="0">
                    <a:pos x="58" y="81"/>
                  </a:cxn>
                  <a:cxn ang="0">
                    <a:pos x="18" y="110"/>
                  </a:cxn>
                  <a:cxn ang="0">
                    <a:pos x="0" y="152"/>
                  </a:cxn>
                  <a:cxn ang="0">
                    <a:pos x="0" y="152"/>
                  </a:cxn>
                </a:cxnLst>
                <a:rect l="0" t="0" r="r" b="b"/>
                <a:pathLst>
                  <a:path w="786" h="152">
                    <a:moveTo>
                      <a:pt x="0" y="152"/>
                    </a:moveTo>
                    <a:lnTo>
                      <a:pt x="92" y="150"/>
                    </a:lnTo>
                    <a:lnTo>
                      <a:pt x="198" y="125"/>
                    </a:lnTo>
                    <a:lnTo>
                      <a:pt x="307" y="64"/>
                    </a:lnTo>
                    <a:lnTo>
                      <a:pt x="381" y="49"/>
                    </a:lnTo>
                    <a:lnTo>
                      <a:pt x="537" y="66"/>
                    </a:lnTo>
                    <a:lnTo>
                      <a:pt x="660" y="121"/>
                    </a:lnTo>
                    <a:lnTo>
                      <a:pt x="786" y="125"/>
                    </a:lnTo>
                    <a:lnTo>
                      <a:pt x="689" y="40"/>
                    </a:lnTo>
                    <a:lnTo>
                      <a:pt x="586" y="0"/>
                    </a:lnTo>
                    <a:lnTo>
                      <a:pt x="497" y="17"/>
                    </a:lnTo>
                    <a:lnTo>
                      <a:pt x="417" y="21"/>
                    </a:lnTo>
                    <a:lnTo>
                      <a:pt x="331" y="26"/>
                    </a:lnTo>
                    <a:lnTo>
                      <a:pt x="234" y="81"/>
                    </a:lnTo>
                    <a:lnTo>
                      <a:pt x="103" y="81"/>
                    </a:lnTo>
                    <a:lnTo>
                      <a:pt x="58" y="81"/>
                    </a:lnTo>
                    <a:lnTo>
                      <a:pt x="18" y="110"/>
                    </a:lnTo>
                    <a:lnTo>
                      <a:pt x="0" y="152"/>
                    </a:lnTo>
                    <a:lnTo>
                      <a:pt x="0" y="152"/>
                    </a:lnTo>
                    <a:close/>
                  </a:path>
                </a:pathLst>
              </a:custGeom>
              <a:solidFill>
                <a:srgbClr val="F59E9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2" name="Freeform 96"/>
              <p:cNvSpPr>
                <a:spLocks/>
              </p:cNvSpPr>
              <p:nvPr/>
            </p:nvSpPr>
            <p:spPr bwMode="auto">
              <a:xfrm>
                <a:off x="3952" y="3445"/>
                <a:ext cx="107" cy="37"/>
              </a:xfrm>
              <a:custGeom>
                <a:avLst/>
                <a:gdLst/>
                <a:ahLst/>
                <a:cxnLst>
                  <a:cxn ang="0">
                    <a:pos x="58" y="69"/>
                  </a:cxn>
                  <a:cxn ang="0">
                    <a:pos x="150" y="74"/>
                  </a:cxn>
                  <a:cxn ang="0">
                    <a:pos x="211" y="55"/>
                  </a:cxn>
                  <a:cxn ang="0">
                    <a:pos x="214" y="16"/>
                  </a:cxn>
                  <a:cxn ang="0">
                    <a:pos x="125" y="0"/>
                  </a:cxn>
                  <a:cxn ang="0">
                    <a:pos x="45" y="29"/>
                  </a:cxn>
                  <a:cxn ang="0">
                    <a:pos x="0" y="54"/>
                  </a:cxn>
                  <a:cxn ang="0">
                    <a:pos x="58" y="69"/>
                  </a:cxn>
                  <a:cxn ang="0">
                    <a:pos x="58" y="69"/>
                  </a:cxn>
                </a:cxnLst>
                <a:rect l="0" t="0" r="r" b="b"/>
                <a:pathLst>
                  <a:path w="214" h="74">
                    <a:moveTo>
                      <a:pt x="58" y="69"/>
                    </a:moveTo>
                    <a:lnTo>
                      <a:pt x="150" y="74"/>
                    </a:lnTo>
                    <a:lnTo>
                      <a:pt x="211" y="55"/>
                    </a:lnTo>
                    <a:lnTo>
                      <a:pt x="214" y="16"/>
                    </a:lnTo>
                    <a:lnTo>
                      <a:pt x="125" y="0"/>
                    </a:lnTo>
                    <a:lnTo>
                      <a:pt x="45" y="29"/>
                    </a:lnTo>
                    <a:lnTo>
                      <a:pt x="0" y="54"/>
                    </a:lnTo>
                    <a:lnTo>
                      <a:pt x="58" y="69"/>
                    </a:lnTo>
                    <a:lnTo>
                      <a:pt x="58" y="69"/>
                    </a:lnTo>
                    <a:close/>
                  </a:path>
                </a:pathLst>
              </a:custGeom>
              <a:solidFill>
                <a:srgbClr val="FFB5A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3" name="Freeform 97"/>
              <p:cNvSpPr>
                <a:spLocks/>
              </p:cNvSpPr>
              <p:nvPr/>
            </p:nvSpPr>
            <p:spPr bwMode="auto">
              <a:xfrm>
                <a:off x="3886" y="3535"/>
                <a:ext cx="83" cy="31"/>
              </a:xfrm>
              <a:custGeom>
                <a:avLst/>
                <a:gdLst/>
                <a:ahLst/>
                <a:cxnLst>
                  <a:cxn ang="0">
                    <a:pos x="0" y="26"/>
                  </a:cxn>
                  <a:cxn ang="0">
                    <a:pos x="84" y="61"/>
                  </a:cxn>
                  <a:cxn ang="0">
                    <a:pos x="120" y="61"/>
                  </a:cxn>
                  <a:cxn ang="0">
                    <a:pos x="166" y="49"/>
                  </a:cxn>
                  <a:cxn ang="0">
                    <a:pos x="80" y="6"/>
                  </a:cxn>
                  <a:cxn ang="0">
                    <a:pos x="10" y="0"/>
                  </a:cxn>
                  <a:cxn ang="0">
                    <a:pos x="0" y="26"/>
                  </a:cxn>
                  <a:cxn ang="0">
                    <a:pos x="0" y="26"/>
                  </a:cxn>
                </a:cxnLst>
                <a:rect l="0" t="0" r="r" b="b"/>
                <a:pathLst>
                  <a:path w="166" h="61">
                    <a:moveTo>
                      <a:pt x="0" y="26"/>
                    </a:moveTo>
                    <a:lnTo>
                      <a:pt x="84" y="61"/>
                    </a:lnTo>
                    <a:lnTo>
                      <a:pt x="120" y="61"/>
                    </a:lnTo>
                    <a:lnTo>
                      <a:pt x="166" y="49"/>
                    </a:lnTo>
                    <a:lnTo>
                      <a:pt x="80" y="6"/>
                    </a:lnTo>
                    <a:lnTo>
                      <a:pt x="10" y="0"/>
                    </a:lnTo>
                    <a:lnTo>
                      <a:pt x="0" y="26"/>
                    </a:lnTo>
                    <a:lnTo>
                      <a:pt x="0" y="26"/>
                    </a:lnTo>
                    <a:close/>
                  </a:path>
                </a:pathLst>
              </a:custGeom>
              <a:solidFill>
                <a:srgbClr val="FFB5A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4" name="Freeform 98"/>
              <p:cNvSpPr>
                <a:spLocks/>
              </p:cNvSpPr>
              <p:nvPr/>
            </p:nvSpPr>
            <p:spPr bwMode="auto">
              <a:xfrm>
                <a:off x="4264" y="2372"/>
                <a:ext cx="214" cy="112"/>
              </a:xfrm>
              <a:custGeom>
                <a:avLst/>
                <a:gdLst/>
                <a:ahLst/>
                <a:cxnLst>
                  <a:cxn ang="0">
                    <a:pos x="72" y="67"/>
                  </a:cxn>
                  <a:cxn ang="0">
                    <a:pos x="63" y="107"/>
                  </a:cxn>
                  <a:cxn ang="0">
                    <a:pos x="0" y="224"/>
                  </a:cxn>
                  <a:cxn ang="0">
                    <a:pos x="103" y="112"/>
                  </a:cxn>
                  <a:cxn ang="0">
                    <a:pos x="158" y="93"/>
                  </a:cxn>
                  <a:cxn ang="0">
                    <a:pos x="430" y="219"/>
                  </a:cxn>
                  <a:cxn ang="0">
                    <a:pos x="331" y="152"/>
                  </a:cxn>
                  <a:cxn ang="0">
                    <a:pos x="135" y="63"/>
                  </a:cxn>
                  <a:cxn ang="0">
                    <a:pos x="32" y="0"/>
                  </a:cxn>
                  <a:cxn ang="0">
                    <a:pos x="72" y="67"/>
                  </a:cxn>
                  <a:cxn ang="0">
                    <a:pos x="72" y="67"/>
                  </a:cxn>
                </a:cxnLst>
                <a:rect l="0" t="0" r="r" b="b"/>
                <a:pathLst>
                  <a:path w="430" h="224">
                    <a:moveTo>
                      <a:pt x="72" y="67"/>
                    </a:moveTo>
                    <a:lnTo>
                      <a:pt x="63" y="107"/>
                    </a:lnTo>
                    <a:lnTo>
                      <a:pt x="0" y="224"/>
                    </a:lnTo>
                    <a:lnTo>
                      <a:pt x="103" y="112"/>
                    </a:lnTo>
                    <a:lnTo>
                      <a:pt x="158" y="93"/>
                    </a:lnTo>
                    <a:lnTo>
                      <a:pt x="430" y="219"/>
                    </a:lnTo>
                    <a:lnTo>
                      <a:pt x="331" y="152"/>
                    </a:lnTo>
                    <a:lnTo>
                      <a:pt x="135" y="63"/>
                    </a:lnTo>
                    <a:lnTo>
                      <a:pt x="32" y="0"/>
                    </a:lnTo>
                    <a:lnTo>
                      <a:pt x="72" y="67"/>
                    </a:lnTo>
                    <a:lnTo>
                      <a:pt x="72" y="67"/>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5" name="Freeform 99"/>
              <p:cNvSpPr>
                <a:spLocks/>
              </p:cNvSpPr>
              <p:nvPr/>
            </p:nvSpPr>
            <p:spPr bwMode="auto">
              <a:xfrm>
                <a:off x="4637" y="2641"/>
                <a:ext cx="56" cy="85"/>
              </a:xfrm>
              <a:custGeom>
                <a:avLst/>
                <a:gdLst/>
                <a:ahLst/>
                <a:cxnLst>
                  <a:cxn ang="0">
                    <a:pos x="0" y="0"/>
                  </a:cxn>
                  <a:cxn ang="0">
                    <a:pos x="112" y="169"/>
                  </a:cxn>
                  <a:cxn ang="0">
                    <a:pos x="103" y="110"/>
                  </a:cxn>
                  <a:cxn ang="0">
                    <a:pos x="0" y="0"/>
                  </a:cxn>
                  <a:cxn ang="0">
                    <a:pos x="0" y="0"/>
                  </a:cxn>
                </a:cxnLst>
                <a:rect l="0" t="0" r="r" b="b"/>
                <a:pathLst>
                  <a:path w="112" h="169">
                    <a:moveTo>
                      <a:pt x="0" y="0"/>
                    </a:moveTo>
                    <a:lnTo>
                      <a:pt x="112" y="169"/>
                    </a:lnTo>
                    <a:lnTo>
                      <a:pt x="103" y="110"/>
                    </a:lnTo>
                    <a:lnTo>
                      <a:pt x="0" y="0"/>
                    </a:lnTo>
                    <a:lnTo>
                      <a:pt x="0" y="0"/>
                    </a:lnTo>
                    <a:close/>
                  </a:path>
                </a:pathLst>
              </a:custGeom>
              <a:solidFill>
                <a:srgbClr val="B2B2B2"/>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6" name="Freeform 100"/>
              <p:cNvSpPr>
                <a:spLocks/>
              </p:cNvSpPr>
              <p:nvPr/>
            </p:nvSpPr>
            <p:spPr bwMode="auto">
              <a:xfrm>
                <a:off x="4297" y="2402"/>
                <a:ext cx="67" cy="31"/>
              </a:xfrm>
              <a:custGeom>
                <a:avLst/>
                <a:gdLst/>
                <a:ahLst/>
                <a:cxnLst>
                  <a:cxn ang="0">
                    <a:pos x="15" y="0"/>
                  </a:cxn>
                  <a:cxn ang="0">
                    <a:pos x="0" y="63"/>
                  </a:cxn>
                  <a:cxn ang="0">
                    <a:pos x="55" y="48"/>
                  </a:cxn>
                  <a:cxn ang="0">
                    <a:pos x="135" y="48"/>
                  </a:cxn>
                  <a:cxn ang="0">
                    <a:pos x="15" y="0"/>
                  </a:cxn>
                  <a:cxn ang="0">
                    <a:pos x="15" y="0"/>
                  </a:cxn>
                </a:cxnLst>
                <a:rect l="0" t="0" r="r" b="b"/>
                <a:pathLst>
                  <a:path w="135" h="63">
                    <a:moveTo>
                      <a:pt x="15" y="0"/>
                    </a:moveTo>
                    <a:lnTo>
                      <a:pt x="0" y="63"/>
                    </a:lnTo>
                    <a:lnTo>
                      <a:pt x="55" y="48"/>
                    </a:lnTo>
                    <a:lnTo>
                      <a:pt x="135" y="48"/>
                    </a:lnTo>
                    <a:lnTo>
                      <a:pt x="15" y="0"/>
                    </a:lnTo>
                    <a:lnTo>
                      <a:pt x="15" y="0"/>
                    </a:lnTo>
                    <a:close/>
                  </a:path>
                </a:pathLst>
              </a:custGeom>
              <a:solidFill>
                <a:srgbClr val="CCCCCC"/>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7" name="Freeform 101"/>
              <p:cNvSpPr>
                <a:spLocks/>
              </p:cNvSpPr>
              <p:nvPr/>
            </p:nvSpPr>
            <p:spPr bwMode="auto">
              <a:xfrm>
                <a:off x="3986" y="2353"/>
                <a:ext cx="705" cy="702"/>
              </a:xfrm>
              <a:custGeom>
                <a:avLst/>
                <a:gdLst/>
                <a:ahLst/>
                <a:cxnLst>
                  <a:cxn ang="0">
                    <a:pos x="186" y="310"/>
                  </a:cxn>
                  <a:cxn ang="0">
                    <a:pos x="186" y="401"/>
                  </a:cxn>
                  <a:cxn ang="0">
                    <a:pos x="205" y="468"/>
                  </a:cxn>
                  <a:cxn ang="0">
                    <a:pos x="342" y="584"/>
                  </a:cxn>
                  <a:cxn ang="0">
                    <a:pos x="473" y="709"/>
                  </a:cxn>
                  <a:cxn ang="0">
                    <a:pos x="348" y="857"/>
                  </a:cxn>
                  <a:cxn ang="0">
                    <a:pos x="259" y="975"/>
                  </a:cxn>
                  <a:cxn ang="0">
                    <a:pos x="0" y="1291"/>
                  </a:cxn>
                  <a:cxn ang="0">
                    <a:pos x="40" y="1285"/>
                  </a:cxn>
                  <a:cxn ang="0">
                    <a:pos x="373" y="857"/>
                  </a:cxn>
                  <a:cxn ang="0">
                    <a:pos x="451" y="810"/>
                  </a:cxn>
                  <a:cxn ang="0">
                    <a:pos x="576" y="844"/>
                  </a:cxn>
                  <a:cxn ang="0">
                    <a:pos x="637" y="901"/>
                  </a:cxn>
                  <a:cxn ang="0">
                    <a:pos x="703" y="949"/>
                  </a:cxn>
                  <a:cxn ang="0">
                    <a:pos x="721" y="1023"/>
                  </a:cxn>
                  <a:cxn ang="0">
                    <a:pos x="470" y="1373"/>
                  </a:cxn>
                  <a:cxn ang="0">
                    <a:pos x="519" y="1403"/>
                  </a:cxn>
                  <a:cxn ang="0">
                    <a:pos x="772" y="1034"/>
                  </a:cxn>
                  <a:cxn ang="0">
                    <a:pos x="838" y="953"/>
                  </a:cxn>
                  <a:cxn ang="0">
                    <a:pos x="975" y="1025"/>
                  </a:cxn>
                  <a:cxn ang="0">
                    <a:pos x="1177" y="1120"/>
                  </a:cxn>
                  <a:cxn ang="0">
                    <a:pos x="1264" y="1095"/>
                  </a:cxn>
                  <a:cxn ang="0">
                    <a:pos x="1354" y="1025"/>
                  </a:cxn>
                  <a:cxn ang="0">
                    <a:pos x="1411" y="907"/>
                  </a:cxn>
                  <a:cxn ang="0">
                    <a:pos x="1289" y="1029"/>
                  </a:cxn>
                  <a:cxn ang="0">
                    <a:pos x="1203" y="1029"/>
                  </a:cxn>
                  <a:cxn ang="0">
                    <a:pos x="1051" y="949"/>
                  </a:cxn>
                  <a:cxn ang="0">
                    <a:pos x="838" y="861"/>
                  </a:cxn>
                  <a:cxn ang="0">
                    <a:pos x="738" y="755"/>
                  </a:cxn>
                  <a:cxn ang="0">
                    <a:pos x="677" y="664"/>
                  </a:cxn>
                  <a:cxn ang="0">
                    <a:pos x="580" y="542"/>
                  </a:cxn>
                  <a:cxn ang="0">
                    <a:pos x="549" y="441"/>
                  </a:cxn>
                  <a:cxn ang="0">
                    <a:pos x="586" y="304"/>
                  </a:cxn>
                  <a:cxn ang="0">
                    <a:pos x="449" y="447"/>
                  </a:cxn>
                  <a:cxn ang="0">
                    <a:pos x="373" y="487"/>
                  </a:cxn>
                  <a:cxn ang="0">
                    <a:pos x="293" y="493"/>
                  </a:cxn>
                  <a:cxn ang="0">
                    <a:pos x="247" y="451"/>
                  </a:cxn>
                  <a:cxn ang="0">
                    <a:pos x="211" y="377"/>
                  </a:cxn>
                  <a:cxn ang="0">
                    <a:pos x="211" y="289"/>
                  </a:cxn>
                  <a:cxn ang="0">
                    <a:pos x="247" y="183"/>
                  </a:cxn>
                  <a:cxn ang="0">
                    <a:pos x="323" y="82"/>
                  </a:cxn>
                  <a:cxn ang="0">
                    <a:pos x="414" y="27"/>
                  </a:cxn>
                  <a:cxn ang="0">
                    <a:pos x="485" y="6"/>
                  </a:cxn>
                  <a:cxn ang="0">
                    <a:pos x="418" y="0"/>
                  </a:cxn>
                  <a:cxn ang="0">
                    <a:pos x="342" y="31"/>
                  </a:cxn>
                  <a:cxn ang="0">
                    <a:pos x="266" y="103"/>
                  </a:cxn>
                  <a:cxn ang="0">
                    <a:pos x="211" y="204"/>
                  </a:cxn>
                  <a:cxn ang="0">
                    <a:pos x="186" y="310"/>
                  </a:cxn>
                  <a:cxn ang="0">
                    <a:pos x="186" y="310"/>
                  </a:cxn>
                </a:cxnLst>
                <a:rect l="0" t="0" r="r" b="b"/>
                <a:pathLst>
                  <a:path w="1411" h="1403">
                    <a:moveTo>
                      <a:pt x="186" y="310"/>
                    </a:moveTo>
                    <a:lnTo>
                      <a:pt x="186" y="401"/>
                    </a:lnTo>
                    <a:lnTo>
                      <a:pt x="205" y="468"/>
                    </a:lnTo>
                    <a:lnTo>
                      <a:pt x="342" y="584"/>
                    </a:lnTo>
                    <a:lnTo>
                      <a:pt x="473" y="709"/>
                    </a:lnTo>
                    <a:lnTo>
                      <a:pt x="348" y="857"/>
                    </a:lnTo>
                    <a:lnTo>
                      <a:pt x="259" y="975"/>
                    </a:lnTo>
                    <a:lnTo>
                      <a:pt x="0" y="1291"/>
                    </a:lnTo>
                    <a:lnTo>
                      <a:pt x="40" y="1285"/>
                    </a:lnTo>
                    <a:lnTo>
                      <a:pt x="373" y="857"/>
                    </a:lnTo>
                    <a:lnTo>
                      <a:pt x="451" y="810"/>
                    </a:lnTo>
                    <a:lnTo>
                      <a:pt x="576" y="844"/>
                    </a:lnTo>
                    <a:lnTo>
                      <a:pt x="637" y="901"/>
                    </a:lnTo>
                    <a:lnTo>
                      <a:pt x="703" y="949"/>
                    </a:lnTo>
                    <a:lnTo>
                      <a:pt x="721" y="1023"/>
                    </a:lnTo>
                    <a:lnTo>
                      <a:pt x="470" y="1373"/>
                    </a:lnTo>
                    <a:lnTo>
                      <a:pt x="519" y="1403"/>
                    </a:lnTo>
                    <a:lnTo>
                      <a:pt x="772" y="1034"/>
                    </a:lnTo>
                    <a:lnTo>
                      <a:pt x="838" y="953"/>
                    </a:lnTo>
                    <a:lnTo>
                      <a:pt x="975" y="1025"/>
                    </a:lnTo>
                    <a:lnTo>
                      <a:pt x="1177" y="1120"/>
                    </a:lnTo>
                    <a:lnTo>
                      <a:pt x="1264" y="1095"/>
                    </a:lnTo>
                    <a:lnTo>
                      <a:pt x="1354" y="1025"/>
                    </a:lnTo>
                    <a:lnTo>
                      <a:pt x="1411" y="907"/>
                    </a:lnTo>
                    <a:lnTo>
                      <a:pt x="1289" y="1029"/>
                    </a:lnTo>
                    <a:lnTo>
                      <a:pt x="1203" y="1029"/>
                    </a:lnTo>
                    <a:lnTo>
                      <a:pt x="1051" y="949"/>
                    </a:lnTo>
                    <a:lnTo>
                      <a:pt x="838" y="861"/>
                    </a:lnTo>
                    <a:lnTo>
                      <a:pt x="738" y="755"/>
                    </a:lnTo>
                    <a:lnTo>
                      <a:pt x="677" y="664"/>
                    </a:lnTo>
                    <a:lnTo>
                      <a:pt x="580" y="542"/>
                    </a:lnTo>
                    <a:lnTo>
                      <a:pt x="549" y="441"/>
                    </a:lnTo>
                    <a:lnTo>
                      <a:pt x="586" y="304"/>
                    </a:lnTo>
                    <a:lnTo>
                      <a:pt x="449" y="447"/>
                    </a:lnTo>
                    <a:lnTo>
                      <a:pt x="373" y="487"/>
                    </a:lnTo>
                    <a:lnTo>
                      <a:pt x="293" y="493"/>
                    </a:lnTo>
                    <a:lnTo>
                      <a:pt x="247" y="451"/>
                    </a:lnTo>
                    <a:lnTo>
                      <a:pt x="211" y="377"/>
                    </a:lnTo>
                    <a:lnTo>
                      <a:pt x="211" y="289"/>
                    </a:lnTo>
                    <a:lnTo>
                      <a:pt x="247" y="183"/>
                    </a:lnTo>
                    <a:lnTo>
                      <a:pt x="323" y="82"/>
                    </a:lnTo>
                    <a:lnTo>
                      <a:pt x="414" y="27"/>
                    </a:lnTo>
                    <a:lnTo>
                      <a:pt x="485" y="6"/>
                    </a:lnTo>
                    <a:lnTo>
                      <a:pt x="418" y="0"/>
                    </a:lnTo>
                    <a:lnTo>
                      <a:pt x="342" y="31"/>
                    </a:lnTo>
                    <a:lnTo>
                      <a:pt x="266" y="103"/>
                    </a:lnTo>
                    <a:lnTo>
                      <a:pt x="211" y="204"/>
                    </a:lnTo>
                    <a:lnTo>
                      <a:pt x="186" y="310"/>
                    </a:lnTo>
                    <a:lnTo>
                      <a:pt x="186" y="31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8" name="Freeform 102"/>
              <p:cNvSpPr>
                <a:spLocks/>
              </p:cNvSpPr>
              <p:nvPr/>
            </p:nvSpPr>
            <p:spPr bwMode="auto">
              <a:xfrm>
                <a:off x="4170" y="2351"/>
                <a:ext cx="331" cy="119"/>
              </a:xfrm>
              <a:custGeom>
                <a:avLst/>
                <a:gdLst/>
                <a:ahLst/>
                <a:cxnLst>
                  <a:cxn ang="0">
                    <a:pos x="125" y="0"/>
                  </a:cxn>
                  <a:cxn ang="0">
                    <a:pos x="359" y="80"/>
                  </a:cxn>
                  <a:cxn ang="0">
                    <a:pos x="661" y="238"/>
                  </a:cxn>
                  <a:cxn ang="0">
                    <a:pos x="237" y="61"/>
                  </a:cxn>
                  <a:cxn ang="0">
                    <a:pos x="104" y="25"/>
                  </a:cxn>
                  <a:cxn ang="0">
                    <a:pos x="0" y="35"/>
                  </a:cxn>
                  <a:cxn ang="0">
                    <a:pos x="64" y="0"/>
                  </a:cxn>
                  <a:cxn ang="0">
                    <a:pos x="125" y="0"/>
                  </a:cxn>
                  <a:cxn ang="0">
                    <a:pos x="125" y="0"/>
                  </a:cxn>
                </a:cxnLst>
                <a:rect l="0" t="0" r="r" b="b"/>
                <a:pathLst>
                  <a:path w="661" h="238">
                    <a:moveTo>
                      <a:pt x="125" y="0"/>
                    </a:moveTo>
                    <a:lnTo>
                      <a:pt x="359" y="80"/>
                    </a:lnTo>
                    <a:lnTo>
                      <a:pt x="661" y="238"/>
                    </a:lnTo>
                    <a:lnTo>
                      <a:pt x="237" y="61"/>
                    </a:lnTo>
                    <a:lnTo>
                      <a:pt x="104" y="25"/>
                    </a:lnTo>
                    <a:lnTo>
                      <a:pt x="0" y="35"/>
                    </a:lnTo>
                    <a:lnTo>
                      <a:pt x="64" y="0"/>
                    </a:lnTo>
                    <a:lnTo>
                      <a:pt x="125" y="0"/>
                    </a:lnTo>
                    <a:lnTo>
                      <a:pt x="125"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9" name="Freeform 103"/>
              <p:cNvSpPr>
                <a:spLocks/>
              </p:cNvSpPr>
              <p:nvPr/>
            </p:nvSpPr>
            <p:spPr bwMode="auto">
              <a:xfrm>
                <a:off x="4183" y="2435"/>
                <a:ext cx="505" cy="303"/>
              </a:xfrm>
              <a:custGeom>
                <a:avLst/>
                <a:gdLst/>
                <a:ahLst/>
                <a:cxnLst>
                  <a:cxn ang="0">
                    <a:pos x="277" y="3"/>
                  </a:cxn>
                  <a:cxn ang="0">
                    <a:pos x="328" y="0"/>
                  </a:cxn>
                  <a:cxn ang="0">
                    <a:pos x="707" y="156"/>
                  </a:cxn>
                  <a:cxn ang="0">
                    <a:pos x="825" y="273"/>
                  </a:cxn>
                  <a:cxn ang="0">
                    <a:pos x="920" y="460"/>
                  </a:cxn>
                  <a:cxn ang="0">
                    <a:pos x="1011" y="606"/>
                  </a:cxn>
                  <a:cxn ang="0">
                    <a:pos x="910" y="484"/>
                  </a:cxn>
                  <a:cxn ang="0">
                    <a:pos x="764" y="304"/>
                  </a:cxn>
                  <a:cxn ang="0">
                    <a:pos x="617" y="176"/>
                  </a:cxn>
                  <a:cxn ang="0">
                    <a:pos x="465" y="91"/>
                  </a:cxn>
                  <a:cxn ang="0">
                    <a:pos x="359" y="60"/>
                  </a:cxn>
                  <a:cxn ang="0">
                    <a:pos x="277" y="79"/>
                  </a:cxn>
                  <a:cxn ang="0">
                    <a:pos x="212" y="146"/>
                  </a:cxn>
                  <a:cxn ang="0">
                    <a:pos x="155" y="228"/>
                  </a:cxn>
                  <a:cxn ang="0">
                    <a:pos x="0" y="374"/>
                  </a:cxn>
                  <a:cxn ang="0">
                    <a:pos x="140" y="201"/>
                  </a:cxn>
                  <a:cxn ang="0">
                    <a:pos x="228" y="85"/>
                  </a:cxn>
                  <a:cxn ang="0">
                    <a:pos x="277" y="3"/>
                  </a:cxn>
                  <a:cxn ang="0">
                    <a:pos x="277" y="3"/>
                  </a:cxn>
                </a:cxnLst>
                <a:rect l="0" t="0" r="r" b="b"/>
                <a:pathLst>
                  <a:path w="1011" h="606">
                    <a:moveTo>
                      <a:pt x="277" y="3"/>
                    </a:moveTo>
                    <a:lnTo>
                      <a:pt x="328" y="0"/>
                    </a:lnTo>
                    <a:lnTo>
                      <a:pt x="707" y="156"/>
                    </a:lnTo>
                    <a:lnTo>
                      <a:pt x="825" y="273"/>
                    </a:lnTo>
                    <a:lnTo>
                      <a:pt x="920" y="460"/>
                    </a:lnTo>
                    <a:lnTo>
                      <a:pt x="1011" y="606"/>
                    </a:lnTo>
                    <a:lnTo>
                      <a:pt x="910" y="484"/>
                    </a:lnTo>
                    <a:lnTo>
                      <a:pt x="764" y="304"/>
                    </a:lnTo>
                    <a:lnTo>
                      <a:pt x="617" y="176"/>
                    </a:lnTo>
                    <a:lnTo>
                      <a:pt x="465" y="91"/>
                    </a:lnTo>
                    <a:lnTo>
                      <a:pt x="359" y="60"/>
                    </a:lnTo>
                    <a:lnTo>
                      <a:pt x="277" y="79"/>
                    </a:lnTo>
                    <a:lnTo>
                      <a:pt x="212" y="146"/>
                    </a:lnTo>
                    <a:lnTo>
                      <a:pt x="155" y="228"/>
                    </a:lnTo>
                    <a:lnTo>
                      <a:pt x="0" y="374"/>
                    </a:lnTo>
                    <a:lnTo>
                      <a:pt x="140" y="201"/>
                    </a:lnTo>
                    <a:lnTo>
                      <a:pt x="228" y="85"/>
                    </a:lnTo>
                    <a:lnTo>
                      <a:pt x="277" y="3"/>
                    </a:lnTo>
                    <a:lnTo>
                      <a:pt x="277" y="3"/>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0" name="Freeform 104"/>
              <p:cNvSpPr>
                <a:spLocks/>
              </p:cNvSpPr>
              <p:nvPr/>
            </p:nvSpPr>
            <p:spPr bwMode="auto">
              <a:xfrm>
                <a:off x="4458" y="2452"/>
                <a:ext cx="253" cy="430"/>
              </a:xfrm>
              <a:custGeom>
                <a:avLst/>
                <a:gdLst/>
                <a:ahLst/>
                <a:cxnLst>
                  <a:cxn ang="0">
                    <a:pos x="0" y="0"/>
                  </a:cxn>
                  <a:cxn ang="0">
                    <a:pos x="142" y="103"/>
                  </a:cxn>
                  <a:cxn ang="0">
                    <a:pos x="253" y="239"/>
                  </a:cxn>
                  <a:cxn ang="0">
                    <a:pos x="420" y="416"/>
                  </a:cxn>
                  <a:cxn ang="0">
                    <a:pos x="481" y="502"/>
                  </a:cxn>
                  <a:cxn ang="0">
                    <a:pos x="481" y="583"/>
                  </a:cxn>
                  <a:cxn ang="0">
                    <a:pos x="323" y="359"/>
                  </a:cxn>
                  <a:cxn ang="0">
                    <a:pos x="450" y="583"/>
                  </a:cxn>
                  <a:cxn ang="0">
                    <a:pos x="435" y="659"/>
                  </a:cxn>
                  <a:cxn ang="0">
                    <a:pos x="424" y="709"/>
                  </a:cxn>
                  <a:cxn ang="0">
                    <a:pos x="390" y="770"/>
                  </a:cxn>
                  <a:cxn ang="0">
                    <a:pos x="338" y="806"/>
                  </a:cxn>
                  <a:cxn ang="0">
                    <a:pos x="253" y="806"/>
                  </a:cxn>
                  <a:cxn ang="0">
                    <a:pos x="137" y="806"/>
                  </a:cxn>
                  <a:cxn ang="0">
                    <a:pos x="359" y="861"/>
                  </a:cxn>
                  <a:cxn ang="0">
                    <a:pos x="435" y="775"/>
                  </a:cxn>
                  <a:cxn ang="0">
                    <a:pos x="485" y="684"/>
                  </a:cxn>
                  <a:cxn ang="0">
                    <a:pos x="506" y="583"/>
                  </a:cxn>
                  <a:cxn ang="0">
                    <a:pos x="485" y="477"/>
                  </a:cxn>
                  <a:cxn ang="0">
                    <a:pos x="338" y="285"/>
                  </a:cxn>
                  <a:cxn ang="0">
                    <a:pos x="177" y="103"/>
                  </a:cxn>
                  <a:cxn ang="0">
                    <a:pos x="80" y="30"/>
                  </a:cxn>
                  <a:cxn ang="0">
                    <a:pos x="0" y="0"/>
                  </a:cxn>
                  <a:cxn ang="0">
                    <a:pos x="0" y="0"/>
                  </a:cxn>
                </a:cxnLst>
                <a:rect l="0" t="0" r="r" b="b"/>
                <a:pathLst>
                  <a:path w="506" h="861">
                    <a:moveTo>
                      <a:pt x="0" y="0"/>
                    </a:moveTo>
                    <a:lnTo>
                      <a:pt x="142" y="103"/>
                    </a:lnTo>
                    <a:lnTo>
                      <a:pt x="253" y="239"/>
                    </a:lnTo>
                    <a:lnTo>
                      <a:pt x="420" y="416"/>
                    </a:lnTo>
                    <a:lnTo>
                      <a:pt x="481" y="502"/>
                    </a:lnTo>
                    <a:lnTo>
                      <a:pt x="481" y="583"/>
                    </a:lnTo>
                    <a:lnTo>
                      <a:pt x="323" y="359"/>
                    </a:lnTo>
                    <a:lnTo>
                      <a:pt x="450" y="583"/>
                    </a:lnTo>
                    <a:lnTo>
                      <a:pt x="435" y="659"/>
                    </a:lnTo>
                    <a:lnTo>
                      <a:pt x="424" y="709"/>
                    </a:lnTo>
                    <a:lnTo>
                      <a:pt x="390" y="770"/>
                    </a:lnTo>
                    <a:lnTo>
                      <a:pt x="338" y="806"/>
                    </a:lnTo>
                    <a:lnTo>
                      <a:pt x="253" y="806"/>
                    </a:lnTo>
                    <a:lnTo>
                      <a:pt x="137" y="806"/>
                    </a:lnTo>
                    <a:lnTo>
                      <a:pt x="359" y="861"/>
                    </a:lnTo>
                    <a:lnTo>
                      <a:pt x="435" y="775"/>
                    </a:lnTo>
                    <a:lnTo>
                      <a:pt x="485" y="684"/>
                    </a:lnTo>
                    <a:lnTo>
                      <a:pt x="506" y="583"/>
                    </a:lnTo>
                    <a:lnTo>
                      <a:pt x="485" y="477"/>
                    </a:lnTo>
                    <a:lnTo>
                      <a:pt x="338" y="285"/>
                    </a:lnTo>
                    <a:lnTo>
                      <a:pt x="177" y="103"/>
                    </a:lnTo>
                    <a:lnTo>
                      <a:pt x="80" y="30"/>
                    </a:lnTo>
                    <a:lnTo>
                      <a:pt x="0" y="0"/>
                    </a:lnTo>
                    <a:lnTo>
                      <a:pt x="0"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1" name="Freeform 105"/>
              <p:cNvSpPr>
                <a:spLocks/>
              </p:cNvSpPr>
              <p:nvPr/>
            </p:nvSpPr>
            <p:spPr bwMode="auto">
              <a:xfrm>
                <a:off x="4081" y="2353"/>
                <a:ext cx="213" cy="175"/>
              </a:xfrm>
              <a:custGeom>
                <a:avLst/>
                <a:gdLst/>
                <a:ahLst/>
                <a:cxnLst>
                  <a:cxn ang="0">
                    <a:pos x="234" y="0"/>
                  </a:cxn>
                  <a:cxn ang="0">
                    <a:pos x="344" y="46"/>
                  </a:cxn>
                  <a:cxn ang="0">
                    <a:pos x="426" y="97"/>
                  </a:cxn>
                  <a:cxn ang="0">
                    <a:pos x="264" y="46"/>
                  </a:cxn>
                  <a:cxn ang="0">
                    <a:pos x="204" y="57"/>
                  </a:cxn>
                  <a:cxn ang="0">
                    <a:pos x="122" y="122"/>
                  </a:cxn>
                  <a:cxn ang="0">
                    <a:pos x="42" y="234"/>
                  </a:cxn>
                  <a:cxn ang="0">
                    <a:pos x="0" y="350"/>
                  </a:cxn>
                  <a:cxn ang="0">
                    <a:pos x="21" y="234"/>
                  </a:cxn>
                  <a:cxn ang="0">
                    <a:pos x="88" y="97"/>
                  </a:cxn>
                  <a:cxn ang="0">
                    <a:pos x="234" y="0"/>
                  </a:cxn>
                  <a:cxn ang="0">
                    <a:pos x="234" y="0"/>
                  </a:cxn>
                </a:cxnLst>
                <a:rect l="0" t="0" r="r" b="b"/>
                <a:pathLst>
                  <a:path w="426" h="350">
                    <a:moveTo>
                      <a:pt x="234" y="0"/>
                    </a:moveTo>
                    <a:lnTo>
                      <a:pt x="344" y="46"/>
                    </a:lnTo>
                    <a:lnTo>
                      <a:pt x="426" y="97"/>
                    </a:lnTo>
                    <a:lnTo>
                      <a:pt x="264" y="46"/>
                    </a:lnTo>
                    <a:lnTo>
                      <a:pt x="204" y="57"/>
                    </a:lnTo>
                    <a:lnTo>
                      <a:pt x="122" y="122"/>
                    </a:lnTo>
                    <a:lnTo>
                      <a:pt x="42" y="234"/>
                    </a:lnTo>
                    <a:lnTo>
                      <a:pt x="0" y="350"/>
                    </a:lnTo>
                    <a:lnTo>
                      <a:pt x="21" y="234"/>
                    </a:lnTo>
                    <a:lnTo>
                      <a:pt x="88" y="97"/>
                    </a:lnTo>
                    <a:lnTo>
                      <a:pt x="234" y="0"/>
                    </a:lnTo>
                    <a:lnTo>
                      <a:pt x="234"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2" name="Freeform 106"/>
              <p:cNvSpPr>
                <a:spLocks/>
              </p:cNvSpPr>
              <p:nvPr/>
            </p:nvSpPr>
            <p:spPr bwMode="auto">
              <a:xfrm>
                <a:off x="3571" y="2297"/>
                <a:ext cx="657" cy="459"/>
              </a:xfrm>
              <a:custGeom>
                <a:avLst/>
                <a:gdLst/>
                <a:ahLst/>
                <a:cxnLst>
                  <a:cxn ang="0">
                    <a:pos x="1213" y="918"/>
                  </a:cxn>
                  <a:cxn ang="0">
                    <a:pos x="936" y="766"/>
                  </a:cxn>
                  <a:cxn ang="0">
                    <a:pos x="662" y="589"/>
                  </a:cxn>
                  <a:cxn ang="0">
                    <a:pos x="409" y="371"/>
                  </a:cxn>
                  <a:cxn ang="0">
                    <a:pos x="0" y="0"/>
                  </a:cxn>
                  <a:cxn ang="0">
                    <a:pos x="365" y="0"/>
                  </a:cxn>
                  <a:cxn ang="0">
                    <a:pos x="561" y="219"/>
                  </a:cxn>
                  <a:cxn ang="0">
                    <a:pos x="738" y="395"/>
                  </a:cxn>
                  <a:cxn ang="0">
                    <a:pos x="936" y="580"/>
                  </a:cxn>
                  <a:cxn ang="0">
                    <a:pos x="1164" y="757"/>
                  </a:cxn>
                  <a:cxn ang="0">
                    <a:pos x="1316" y="882"/>
                  </a:cxn>
                  <a:cxn ang="0">
                    <a:pos x="1213" y="918"/>
                  </a:cxn>
                  <a:cxn ang="0">
                    <a:pos x="1213" y="918"/>
                  </a:cxn>
                </a:cxnLst>
                <a:rect l="0" t="0" r="r" b="b"/>
                <a:pathLst>
                  <a:path w="1316" h="918">
                    <a:moveTo>
                      <a:pt x="1213" y="918"/>
                    </a:moveTo>
                    <a:lnTo>
                      <a:pt x="936" y="766"/>
                    </a:lnTo>
                    <a:lnTo>
                      <a:pt x="662" y="589"/>
                    </a:lnTo>
                    <a:lnTo>
                      <a:pt x="409" y="371"/>
                    </a:lnTo>
                    <a:lnTo>
                      <a:pt x="0" y="0"/>
                    </a:lnTo>
                    <a:lnTo>
                      <a:pt x="365" y="0"/>
                    </a:lnTo>
                    <a:lnTo>
                      <a:pt x="561" y="219"/>
                    </a:lnTo>
                    <a:lnTo>
                      <a:pt x="738" y="395"/>
                    </a:lnTo>
                    <a:lnTo>
                      <a:pt x="936" y="580"/>
                    </a:lnTo>
                    <a:lnTo>
                      <a:pt x="1164" y="757"/>
                    </a:lnTo>
                    <a:lnTo>
                      <a:pt x="1316" y="882"/>
                    </a:lnTo>
                    <a:lnTo>
                      <a:pt x="1213" y="918"/>
                    </a:lnTo>
                    <a:lnTo>
                      <a:pt x="1213" y="918"/>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3" name="Freeform 107"/>
              <p:cNvSpPr>
                <a:spLocks/>
              </p:cNvSpPr>
              <p:nvPr/>
            </p:nvSpPr>
            <p:spPr bwMode="auto">
              <a:xfrm>
                <a:off x="3235" y="2961"/>
                <a:ext cx="1115" cy="356"/>
              </a:xfrm>
              <a:custGeom>
                <a:avLst/>
                <a:gdLst/>
                <a:ahLst/>
                <a:cxnLst>
                  <a:cxn ang="0">
                    <a:pos x="0" y="72"/>
                  </a:cxn>
                  <a:cxn ang="0">
                    <a:pos x="352" y="167"/>
                  </a:cxn>
                  <a:cxn ang="0">
                    <a:pos x="574" y="110"/>
                  </a:cxn>
                  <a:cxn ang="0">
                    <a:pos x="1091" y="0"/>
                  </a:cxn>
                  <a:cxn ang="0">
                    <a:pos x="1192" y="9"/>
                  </a:cxn>
                  <a:cxn ang="0">
                    <a:pos x="1395" y="55"/>
                  </a:cxn>
                  <a:cxn ang="0">
                    <a:pos x="1588" y="64"/>
                  </a:cxn>
                  <a:cxn ang="0">
                    <a:pos x="1768" y="91"/>
                  </a:cxn>
                  <a:cxn ang="0">
                    <a:pos x="1972" y="140"/>
                  </a:cxn>
                  <a:cxn ang="0">
                    <a:pos x="2048" y="171"/>
                  </a:cxn>
                  <a:cxn ang="0">
                    <a:pos x="2169" y="283"/>
                  </a:cxn>
                  <a:cxn ang="0">
                    <a:pos x="2230" y="365"/>
                  </a:cxn>
                  <a:cxn ang="0">
                    <a:pos x="2230" y="445"/>
                  </a:cxn>
                  <a:cxn ang="0">
                    <a:pos x="2224" y="541"/>
                  </a:cxn>
                  <a:cxn ang="0">
                    <a:pos x="2158" y="608"/>
                  </a:cxn>
                  <a:cxn ang="0">
                    <a:pos x="2050" y="684"/>
                  </a:cxn>
                  <a:cxn ang="0">
                    <a:pos x="1949" y="711"/>
                  </a:cxn>
                  <a:cxn ang="0">
                    <a:pos x="1916" y="581"/>
                  </a:cxn>
                  <a:cxn ang="0">
                    <a:pos x="1825" y="384"/>
                  </a:cxn>
                  <a:cxn ang="0">
                    <a:pos x="1926" y="483"/>
                  </a:cxn>
                  <a:cxn ang="0">
                    <a:pos x="2027" y="503"/>
                  </a:cxn>
                  <a:cxn ang="0">
                    <a:pos x="2091" y="538"/>
                  </a:cxn>
                  <a:cxn ang="0">
                    <a:pos x="2158" y="526"/>
                  </a:cxn>
                  <a:cxn ang="0">
                    <a:pos x="2204" y="475"/>
                  </a:cxn>
                  <a:cxn ang="0">
                    <a:pos x="2204" y="395"/>
                  </a:cxn>
                  <a:cxn ang="0">
                    <a:pos x="2173" y="323"/>
                  </a:cxn>
                  <a:cxn ang="0">
                    <a:pos x="2032" y="197"/>
                  </a:cxn>
                  <a:cxn ang="0">
                    <a:pos x="1865" y="140"/>
                  </a:cxn>
                  <a:cxn ang="0">
                    <a:pos x="1643" y="91"/>
                  </a:cxn>
                  <a:cxn ang="0">
                    <a:pos x="1445" y="85"/>
                  </a:cxn>
                  <a:cxn ang="0">
                    <a:pos x="1299" y="61"/>
                  </a:cxn>
                  <a:cxn ang="0">
                    <a:pos x="1112" y="24"/>
                  </a:cxn>
                  <a:cxn ang="0">
                    <a:pos x="726" y="116"/>
                  </a:cxn>
                  <a:cxn ang="0">
                    <a:pos x="589" y="137"/>
                  </a:cxn>
                  <a:cxn ang="0">
                    <a:pos x="403" y="171"/>
                  </a:cxn>
                  <a:cxn ang="0">
                    <a:pos x="443" y="313"/>
                  </a:cxn>
                  <a:cxn ang="0">
                    <a:pos x="449" y="521"/>
                  </a:cxn>
                  <a:cxn ang="0">
                    <a:pos x="409" y="273"/>
                  </a:cxn>
                  <a:cxn ang="0">
                    <a:pos x="357" y="201"/>
                  </a:cxn>
                  <a:cxn ang="0">
                    <a:pos x="0" y="108"/>
                  </a:cxn>
                  <a:cxn ang="0">
                    <a:pos x="0" y="72"/>
                  </a:cxn>
                  <a:cxn ang="0">
                    <a:pos x="0" y="72"/>
                  </a:cxn>
                </a:cxnLst>
                <a:rect l="0" t="0" r="r" b="b"/>
                <a:pathLst>
                  <a:path w="2230" h="711">
                    <a:moveTo>
                      <a:pt x="0" y="72"/>
                    </a:moveTo>
                    <a:lnTo>
                      <a:pt x="352" y="167"/>
                    </a:lnTo>
                    <a:lnTo>
                      <a:pt x="574" y="110"/>
                    </a:lnTo>
                    <a:lnTo>
                      <a:pt x="1091" y="0"/>
                    </a:lnTo>
                    <a:lnTo>
                      <a:pt x="1192" y="9"/>
                    </a:lnTo>
                    <a:lnTo>
                      <a:pt x="1395" y="55"/>
                    </a:lnTo>
                    <a:lnTo>
                      <a:pt x="1588" y="64"/>
                    </a:lnTo>
                    <a:lnTo>
                      <a:pt x="1768" y="91"/>
                    </a:lnTo>
                    <a:lnTo>
                      <a:pt x="1972" y="140"/>
                    </a:lnTo>
                    <a:lnTo>
                      <a:pt x="2048" y="171"/>
                    </a:lnTo>
                    <a:lnTo>
                      <a:pt x="2169" y="283"/>
                    </a:lnTo>
                    <a:lnTo>
                      <a:pt x="2230" y="365"/>
                    </a:lnTo>
                    <a:lnTo>
                      <a:pt x="2230" y="445"/>
                    </a:lnTo>
                    <a:lnTo>
                      <a:pt x="2224" y="541"/>
                    </a:lnTo>
                    <a:lnTo>
                      <a:pt x="2158" y="608"/>
                    </a:lnTo>
                    <a:lnTo>
                      <a:pt x="2050" y="684"/>
                    </a:lnTo>
                    <a:lnTo>
                      <a:pt x="1949" y="711"/>
                    </a:lnTo>
                    <a:lnTo>
                      <a:pt x="1916" y="581"/>
                    </a:lnTo>
                    <a:lnTo>
                      <a:pt x="1825" y="384"/>
                    </a:lnTo>
                    <a:lnTo>
                      <a:pt x="1926" y="483"/>
                    </a:lnTo>
                    <a:lnTo>
                      <a:pt x="2027" y="503"/>
                    </a:lnTo>
                    <a:lnTo>
                      <a:pt x="2091" y="538"/>
                    </a:lnTo>
                    <a:lnTo>
                      <a:pt x="2158" y="526"/>
                    </a:lnTo>
                    <a:lnTo>
                      <a:pt x="2204" y="475"/>
                    </a:lnTo>
                    <a:lnTo>
                      <a:pt x="2204" y="395"/>
                    </a:lnTo>
                    <a:lnTo>
                      <a:pt x="2173" y="323"/>
                    </a:lnTo>
                    <a:lnTo>
                      <a:pt x="2032" y="197"/>
                    </a:lnTo>
                    <a:lnTo>
                      <a:pt x="1865" y="140"/>
                    </a:lnTo>
                    <a:lnTo>
                      <a:pt x="1643" y="91"/>
                    </a:lnTo>
                    <a:lnTo>
                      <a:pt x="1445" y="85"/>
                    </a:lnTo>
                    <a:lnTo>
                      <a:pt x="1299" y="61"/>
                    </a:lnTo>
                    <a:lnTo>
                      <a:pt x="1112" y="24"/>
                    </a:lnTo>
                    <a:lnTo>
                      <a:pt x="726" y="116"/>
                    </a:lnTo>
                    <a:lnTo>
                      <a:pt x="589" y="137"/>
                    </a:lnTo>
                    <a:lnTo>
                      <a:pt x="403" y="171"/>
                    </a:lnTo>
                    <a:lnTo>
                      <a:pt x="443" y="313"/>
                    </a:lnTo>
                    <a:lnTo>
                      <a:pt x="449" y="521"/>
                    </a:lnTo>
                    <a:lnTo>
                      <a:pt x="409" y="273"/>
                    </a:lnTo>
                    <a:lnTo>
                      <a:pt x="357" y="201"/>
                    </a:lnTo>
                    <a:lnTo>
                      <a:pt x="0" y="108"/>
                    </a:lnTo>
                    <a:lnTo>
                      <a:pt x="0" y="72"/>
                    </a:lnTo>
                    <a:lnTo>
                      <a:pt x="0" y="72"/>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4" name="Freeform 108"/>
              <p:cNvSpPr>
                <a:spLocks/>
              </p:cNvSpPr>
              <p:nvPr/>
            </p:nvSpPr>
            <p:spPr bwMode="auto">
              <a:xfrm>
                <a:off x="4654" y="2785"/>
                <a:ext cx="183" cy="81"/>
              </a:xfrm>
              <a:custGeom>
                <a:avLst/>
                <a:gdLst/>
                <a:ahLst/>
                <a:cxnLst>
                  <a:cxn ang="0">
                    <a:pos x="58" y="19"/>
                  </a:cxn>
                  <a:cxn ang="0">
                    <a:pos x="154" y="0"/>
                  </a:cxn>
                  <a:cxn ang="0">
                    <a:pos x="224" y="0"/>
                  </a:cxn>
                  <a:cxn ang="0">
                    <a:pos x="365" y="23"/>
                  </a:cxn>
                  <a:cxn ang="0">
                    <a:pos x="214" y="27"/>
                  </a:cxn>
                  <a:cxn ang="0">
                    <a:pos x="123" y="61"/>
                  </a:cxn>
                  <a:cxn ang="0">
                    <a:pos x="53" y="118"/>
                  </a:cxn>
                  <a:cxn ang="0">
                    <a:pos x="0" y="164"/>
                  </a:cxn>
                  <a:cxn ang="0">
                    <a:pos x="58" y="19"/>
                  </a:cxn>
                  <a:cxn ang="0">
                    <a:pos x="58" y="19"/>
                  </a:cxn>
                </a:cxnLst>
                <a:rect l="0" t="0" r="r" b="b"/>
                <a:pathLst>
                  <a:path w="365" h="164">
                    <a:moveTo>
                      <a:pt x="58" y="19"/>
                    </a:moveTo>
                    <a:lnTo>
                      <a:pt x="154" y="0"/>
                    </a:lnTo>
                    <a:lnTo>
                      <a:pt x="224" y="0"/>
                    </a:lnTo>
                    <a:lnTo>
                      <a:pt x="365" y="23"/>
                    </a:lnTo>
                    <a:lnTo>
                      <a:pt x="214" y="27"/>
                    </a:lnTo>
                    <a:lnTo>
                      <a:pt x="123" y="61"/>
                    </a:lnTo>
                    <a:lnTo>
                      <a:pt x="53" y="118"/>
                    </a:lnTo>
                    <a:lnTo>
                      <a:pt x="0" y="164"/>
                    </a:lnTo>
                    <a:lnTo>
                      <a:pt x="58" y="19"/>
                    </a:lnTo>
                    <a:lnTo>
                      <a:pt x="58" y="19"/>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5" name="Freeform 109"/>
              <p:cNvSpPr>
                <a:spLocks/>
              </p:cNvSpPr>
              <p:nvPr/>
            </p:nvSpPr>
            <p:spPr bwMode="auto">
              <a:xfrm>
                <a:off x="4558" y="2856"/>
                <a:ext cx="106" cy="152"/>
              </a:xfrm>
              <a:custGeom>
                <a:avLst/>
                <a:gdLst/>
                <a:ahLst/>
                <a:cxnLst>
                  <a:cxn ang="0">
                    <a:pos x="212" y="0"/>
                  </a:cxn>
                  <a:cxn ang="0">
                    <a:pos x="132" y="106"/>
                  </a:cxn>
                  <a:cxn ang="0">
                    <a:pos x="135" y="154"/>
                  </a:cxn>
                  <a:cxn ang="0">
                    <a:pos x="141" y="205"/>
                  </a:cxn>
                  <a:cxn ang="0">
                    <a:pos x="179" y="226"/>
                  </a:cxn>
                  <a:cxn ang="0">
                    <a:pos x="128" y="304"/>
                  </a:cxn>
                  <a:cxn ang="0">
                    <a:pos x="0" y="205"/>
                  </a:cxn>
                  <a:cxn ang="0">
                    <a:pos x="69" y="158"/>
                  </a:cxn>
                  <a:cxn ang="0">
                    <a:pos x="122" y="59"/>
                  </a:cxn>
                  <a:cxn ang="0">
                    <a:pos x="212" y="0"/>
                  </a:cxn>
                  <a:cxn ang="0">
                    <a:pos x="212" y="0"/>
                  </a:cxn>
                </a:cxnLst>
                <a:rect l="0" t="0" r="r" b="b"/>
                <a:pathLst>
                  <a:path w="212" h="304">
                    <a:moveTo>
                      <a:pt x="212" y="0"/>
                    </a:moveTo>
                    <a:lnTo>
                      <a:pt x="132" y="106"/>
                    </a:lnTo>
                    <a:lnTo>
                      <a:pt x="135" y="154"/>
                    </a:lnTo>
                    <a:lnTo>
                      <a:pt x="141" y="205"/>
                    </a:lnTo>
                    <a:lnTo>
                      <a:pt x="179" y="226"/>
                    </a:lnTo>
                    <a:lnTo>
                      <a:pt x="128" y="304"/>
                    </a:lnTo>
                    <a:lnTo>
                      <a:pt x="0" y="205"/>
                    </a:lnTo>
                    <a:lnTo>
                      <a:pt x="69" y="158"/>
                    </a:lnTo>
                    <a:lnTo>
                      <a:pt x="122" y="59"/>
                    </a:lnTo>
                    <a:lnTo>
                      <a:pt x="212" y="0"/>
                    </a:lnTo>
                    <a:lnTo>
                      <a:pt x="212"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6" name="Freeform 110"/>
              <p:cNvSpPr>
                <a:spLocks/>
              </p:cNvSpPr>
              <p:nvPr/>
            </p:nvSpPr>
            <p:spPr bwMode="auto">
              <a:xfrm>
                <a:off x="4672" y="2820"/>
                <a:ext cx="253" cy="139"/>
              </a:xfrm>
              <a:custGeom>
                <a:avLst/>
                <a:gdLst/>
                <a:ahLst/>
                <a:cxnLst>
                  <a:cxn ang="0">
                    <a:pos x="291" y="161"/>
                  </a:cxn>
                  <a:cxn ang="0">
                    <a:pos x="452" y="277"/>
                  </a:cxn>
                  <a:cxn ang="0">
                    <a:pos x="386" y="193"/>
                  </a:cxn>
                  <a:cxn ang="0">
                    <a:pos x="405" y="140"/>
                  </a:cxn>
                  <a:cxn ang="0">
                    <a:pos x="505" y="57"/>
                  </a:cxn>
                  <a:cxn ang="0">
                    <a:pos x="435" y="79"/>
                  </a:cxn>
                  <a:cxn ang="0">
                    <a:pos x="359" y="136"/>
                  </a:cxn>
                  <a:cxn ang="0">
                    <a:pos x="355" y="171"/>
                  </a:cxn>
                  <a:cxn ang="0">
                    <a:pos x="294" y="91"/>
                  </a:cxn>
                  <a:cxn ang="0">
                    <a:pos x="251" y="22"/>
                  </a:cxn>
                  <a:cxn ang="0">
                    <a:pos x="192" y="0"/>
                  </a:cxn>
                  <a:cxn ang="0">
                    <a:pos x="150" y="13"/>
                  </a:cxn>
                  <a:cxn ang="0">
                    <a:pos x="97" y="43"/>
                  </a:cxn>
                  <a:cxn ang="0">
                    <a:pos x="21" y="127"/>
                  </a:cxn>
                  <a:cxn ang="0">
                    <a:pos x="0" y="184"/>
                  </a:cxn>
                  <a:cxn ang="0">
                    <a:pos x="93" y="74"/>
                  </a:cxn>
                  <a:cxn ang="0">
                    <a:pos x="131" y="39"/>
                  </a:cxn>
                  <a:cxn ang="0">
                    <a:pos x="180" y="30"/>
                  </a:cxn>
                  <a:cxn ang="0">
                    <a:pos x="235" y="47"/>
                  </a:cxn>
                  <a:cxn ang="0">
                    <a:pos x="264" y="87"/>
                  </a:cxn>
                  <a:cxn ang="0">
                    <a:pos x="291" y="161"/>
                  </a:cxn>
                  <a:cxn ang="0">
                    <a:pos x="291" y="161"/>
                  </a:cxn>
                </a:cxnLst>
                <a:rect l="0" t="0" r="r" b="b"/>
                <a:pathLst>
                  <a:path w="505" h="277">
                    <a:moveTo>
                      <a:pt x="291" y="161"/>
                    </a:moveTo>
                    <a:lnTo>
                      <a:pt x="452" y="277"/>
                    </a:lnTo>
                    <a:lnTo>
                      <a:pt x="386" y="193"/>
                    </a:lnTo>
                    <a:lnTo>
                      <a:pt x="405" y="140"/>
                    </a:lnTo>
                    <a:lnTo>
                      <a:pt x="505" y="57"/>
                    </a:lnTo>
                    <a:lnTo>
                      <a:pt x="435" y="79"/>
                    </a:lnTo>
                    <a:lnTo>
                      <a:pt x="359" y="136"/>
                    </a:lnTo>
                    <a:lnTo>
                      <a:pt x="355" y="171"/>
                    </a:lnTo>
                    <a:lnTo>
                      <a:pt x="294" y="91"/>
                    </a:lnTo>
                    <a:lnTo>
                      <a:pt x="251" y="22"/>
                    </a:lnTo>
                    <a:lnTo>
                      <a:pt x="192" y="0"/>
                    </a:lnTo>
                    <a:lnTo>
                      <a:pt x="150" y="13"/>
                    </a:lnTo>
                    <a:lnTo>
                      <a:pt x="97" y="43"/>
                    </a:lnTo>
                    <a:lnTo>
                      <a:pt x="21" y="127"/>
                    </a:lnTo>
                    <a:lnTo>
                      <a:pt x="0" y="184"/>
                    </a:lnTo>
                    <a:lnTo>
                      <a:pt x="93" y="74"/>
                    </a:lnTo>
                    <a:lnTo>
                      <a:pt x="131" y="39"/>
                    </a:lnTo>
                    <a:lnTo>
                      <a:pt x="180" y="30"/>
                    </a:lnTo>
                    <a:lnTo>
                      <a:pt x="235" y="47"/>
                    </a:lnTo>
                    <a:lnTo>
                      <a:pt x="264" y="87"/>
                    </a:lnTo>
                    <a:lnTo>
                      <a:pt x="291" y="161"/>
                    </a:lnTo>
                    <a:lnTo>
                      <a:pt x="291" y="16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7" name="Freeform 111"/>
              <p:cNvSpPr>
                <a:spLocks/>
              </p:cNvSpPr>
              <p:nvPr/>
            </p:nvSpPr>
            <p:spPr bwMode="auto">
              <a:xfrm>
                <a:off x="4433" y="2297"/>
                <a:ext cx="925" cy="1141"/>
              </a:xfrm>
              <a:custGeom>
                <a:avLst/>
                <a:gdLst/>
                <a:ahLst/>
                <a:cxnLst>
                  <a:cxn ang="0">
                    <a:pos x="1585" y="2251"/>
                  </a:cxn>
                  <a:cxn ang="0">
                    <a:pos x="1682" y="2180"/>
                  </a:cxn>
                  <a:cxn ang="0">
                    <a:pos x="1730" y="2129"/>
                  </a:cxn>
                  <a:cxn ang="0">
                    <a:pos x="1749" y="2089"/>
                  </a:cxn>
                  <a:cxn ang="0">
                    <a:pos x="1796" y="2076"/>
                  </a:cxn>
                  <a:cxn ang="0">
                    <a:pos x="1830" y="2042"/>
                  </a:cxn>
                  <a:cxn ang="0">
                    <a:pos x="1840" y="1958"/>
                  </a:cxn>
                  <a:cxn ang="0">
                    <a:pos x="1823" y="1840"/>
                  </a:cxn>
                  <a:cxn ang="0">
                    <a:pos x="1802" y="1673"/>
                  </a:cxn>
                  <a:cxn ang="0">
                    <a:pos x="1783" y="1595"/>
                  </a:cxn>
                  <a:cxn ang="0">
                    <a:pos x="1783" y="1523"/>
                  </a:cxn>
                  <a:cxn ang="0">
                    <a:pos x="1773" y="1471"/>
                  </a:cxn>
                  <a:cxn ang="0">
                    <a:pos x="1726" y="1378"/>
                  </a:cxn>
                  <a:cxn ang="0">
                    <a:pos x="1709" y="1424"/>
                  </a:cxn>
                  <a:cxn ang="0">
                    <a:pos x="1686" y="1310"/>
                  </a:cxn>
                  <a:cxn ang="0">
                    <a:pos x="1648" y="1266"/>
                  </a:cxn>
                  <a:cxn ang="0">
                    <a:pos x="1585" y="1217"/>
                  </a:cxn>
                  <a:cxn ang="0">
                    <a:pos x="1576" y="1295"/>
                  </a:cxn>
                  <a:cxn ang="0">
                    <a:pos x="1555" y="1160"/>
                  </a:cxn>
                  <a:cxn ang="0">
                    <a:pos x="1498" y="1093"/>
                  </a:cxn>
                  <a:cxn ang="0">
                    <a:pos x="1393" y="1066"/>
                  </a:cxn>
                  <a:cxn ang="0">
                    <a:pos x="1264" y="1021"/>
                  </a:cxn>
                  <a:cxn ang="0">
                    <a:pos x="1159" y="975"/>
                  </a:cxn>
                  <a:cxn ang="0">
                    <a:pos x="1041" y="975"/>
                  </a:cxn>
                  <a:cxn ang="0">
                    <a:pos x="992" y="979"/>
                  </a:cxn>
                  <a:cxn ang="0">
                    <a:pos x="931" y="1007"/>
                  </a:cxn>
                  <a:cxn ang="0">
                    <a:pos x="878" y="1011"/>
                  </a:cxn>
                  <a:cxn ang="0">
                    <a:pos x="901" y="985"/>
                  </a:cxn>
                  <a:cxn ang="0">
                    <a:pos x="751" y="865"/>
                  </a:cxn>
                  <a:cxn ang="0">
                    <a:pos x="646" y="751"/>
                  </a:cxn>
                  <a:cxn ang="0">
                    <a:pos x="378" y="411"/>
                  </a:cxn>
                  <a:cxn ang="0">
                    <a:pos x="98" y="110"/>
                  </a:cxn>
                  <a:cxn ang="0">
                    <a:pos x="0" y="0"/>
                  </a:cxn>
                  <a:cxn ang="0">
                    <a:pos x="68" y="0"/>
                  </a:cxn>
                  <a:cxn ang="0">
                    <a:pos x="294" y="278"/>
                  </a:cxn>
                  <a:cxn ang="0">
                    <a:pos x="513" y="549"/>
                  </a:cxn>
                  <a:cxn ang="0">
                    <a:pos x="764" y="848"/>
                  </a:cxn>
                  <a:cxn ang="0">
                    <a:pos x="927" y="979"/>
                  </a:cxn>
                  <a:cxn ang="0">
                    <a:pos x="1049" y="950"/>
                  </a:cxn>
                  <a:cxn ang="0">
                    <a:pos x="1163" y="962"/>
                  </a:cxn>
                  <a:cxn ang="0">
                    <a:pos x="1264" y="998"/>
                  </a:cxn>
                  <a:cxn ang="0">
                    <a:pos x="1365" y="1036"/>
                  </a:cxn>
                  <a:cxn ang="0">
                    <a:pos x="1488" y="1072"/>
                  </a:cxn>
                  <a:cxn ang="0">
                    <a:pos x="1524" y="1103"/>
                  </a:cxn>
                  <a:cxn ang="0">
                    <a:pos x="1576" y="1156"/>
                  </a:cxn>
                  <a:cxn ang="0">
                    <a:pos x="1608" y="1220"/>
                  </a:cxn>
                  <a:cxn ang="0">
                    <a:pos x="1686" y="1283"/>
                  </a:cxn>
                  <a:cxn ang="0">
                    <a:pos x="1726" y="1344"/>
                  </a:cxn>
                  <a:cxn ang="0">
                    <a:pos x="1760" y="1393"/>
                  </a:cxn>
                  <a:cxn ang="0">
                    <a:pos x="1796" y="1479"/>
                  </a:cxn>
                  <a:cxn ang="0">
                    <a:pos x="1802" y="1606"/>
                  </a:cxn>
                  <a:cxn ang="0">
                    <a:pos x="1830" y="1770"/>
                  </a:cxn>
                  <a:cxn ang="0">
                    <a:pos x="1849" y="2005"/>
                  </a:cxn>
                  <a:cxn ang="0">
                    <a:pos x="1840" y="2081"/>
                  </a:cxn>
                  <a:cxn ang="0">
                    <a:pos x="1789" y="2139"/>
                  </a:cxn>
                  <a:cxn ang="0">
                    <a:pos x="1695" y="2216"/>
                  </a:cxn>
                  <a:cxn ang="0">
                    <a:pos x="1581" y="2281"/>
                  </a:cxn>
                  <a:cxn ang="0">
                    <a:pos x="1585" y="2251"/>
                  </a:cxn>
                  <a:cxn ang="0">
                    <a:pos x="1585" y="2251"/>
                  </a:cxn>
                </a:cxnLst>
                <a:rect l="0" t="0" r="r" b="b"/>
                <a:pathLst>
                  <a:path w="1849" h="2281">
                    <a:moveTo>
                      <a:pt x="1585" y="2251"/>
                    </a:moveTo>
                    <a:lnTo>
                      <a:pt x="1682" y="2180"/>
                    </a:lnTo>
                    <a:lnTo>
                      <a:pt x="1730" y="2129"/>
                    </a:lnTo>
                    <a:lnTo>
                      <a:pt x="1749" y="2089"/>
                    </a:lnTo>
                    <a:lnTo>
                      <a:pt x="1796" y="2076"/>
                    </a:lnTo>
                    <a:lnTo>
                      <a:pt x="1830" y="2042"/>
                    </a:lnTo>
                    <a:lnTo>
                      <a:pt x="1840" y="1958"/>
                    </a:lnTo>
                    <a:lnTo>
                      <a:pt x="1823" y="1840"/>
                    </a:lnTo>
                    <a:lnTo>
                      <a:pt x="1802" y="1673"/>
                    </a:lnTo>
                    <a:lnTo>
                      <a:pt x="1783" y="1595"/>
                    </a:lnTo>
                    <a:lnTo>
                      <a:pt x="1783" y="1523"/>
                    </a:lnTo>
                    <a:lnTo>
                      <a:pt x="1773" y="1471"/>
                    </a:lnTo>
                    <a:lnTo>
                      <a:pt x="1726" y="1378"/>
                    </a:lnTo>
                    <a:lnTo>
                      <a:pt x="1709" y="1424"/>
                    </a:lnTo>
                    <a:lnTo>
                      <a:pt x="1686" y="1310"/>
                    </a:lnTo>
                    <a:lnTo>
                      <a:pt x="1648" y="1266"/>
                    </a:lnTo>
                    <a:lnTo>
                      <a:pt x="1585" y="1217"/>
                    </a:lnTo>
                    <a:lnTo>
                      <a:pt x="1576" y="1295"/>
                    </a:lnTo>
                    <a:lnTo>
                      <a:pt x="1555" y="1160"/>
                    </a:lnTo>
                    <a:lnTo>
                      <a:pt x="1498" y="1093"/>
                    </a:lnTo>
                    <a:lnTo>
                      <a:pt x="1393" y="1066"/>
                    </a:lnTo>
                    <a:lnTo>
                      <a:pt x="1264" y="1021"/>
                    </a:lnTo>
                    <a:lnTo>
                      <a:pt x="1159" y="975"/>
                    </a:lnTo>
                    <a:lnTo>
                      <a:pt x="1041" y="975"/>
                    </a:lnTo>
                    <a:lnTo>
                      <a:pt x="992" y="979"/>
                    </a:lnTo>
                    <a:lnTo>
                      <a:pt x="931" y="1007"/>
                    </a:lnTo>
                    <a:lnTo>
                      <a:pt x="878" y="1011"/>
                    </a:lnTo>
                    <a:lnTo>
                      <a:pt x="901" y="985"/>
                    </a:lnTo>
                    <a:lnTo>
                      <a:pt x="751" y="865"/>
                    </a:lnTo>
                    <a:lnTo>
                      <a:pt x="646" y="751"/>
                    </a:lnTo>
                    <a:lnTo>
                      <a:pt x="378" y="411"/>
                    </a:lnTo>
                    <a:lnTo>
                      <a:pt x="98" y="110"/>
                    </a:lnTo>
                    <a:lnTo>
                      <a:pt x="0" y="0"/>
                    </a:lnTo>
                    <a:lnTo>
                      <a:pt x="68" y="0"/>
                    </a:lnTo>
                    <a:lnTo>
                      <a:pt x="294" y="278"/>
                    </a:lnTo>
                    <a:lnTo>
                      <a:pt x="513" y="549"/>
                    </a:lnTo>
                    <a:lnTo>
                      <a:pt x="764" y="848"/>
                    </a:lnTo>
                    <a:lnTo>
                      <a:pt x="927" y="979"/>
                    </a:lnTo>
                    <a:lnTo>
                      <a:pt x="1049" y="950"/>
                    </a:lnTo>
                    <a:lnTo>
                      <a:pt x="1163" y="962"/>
                    </a:lnTo>
                    <a:lnTo>
                      <a:pt x="1264" y="998"/>
                    </a:lnTo>
                    <a:lnTo>
                      <a:pt x="1365" y="1036"/>
                    </a:lnTo>
                    <a:lnTo>
                      <a:pt x="1488" y="1072"/>
                    </a:lnTo>
                    <a:lnTo>
                      <a:pt x="1524" y="1103"/>
                    </a:lnTo>
                    <a:lnTo>
                      <a:pt x="1576" y="1156"/>
                    </a:lnTo>
                    <a:lnTo>
                      <a:pt x="1608" y="1220"/>
                    </a:lnTo>
                    <a:lnTo>
                      <a:pt x="1686" y="1283"/>
                    </a:lnTo>
                    <a:lnTo>
                      <a:pt x="1726" y="1344"/>
                    </a:lnTo>
                    <a:lnTo>
                      <a:pt x="1760" y="1393"/>
                    </a:lnTo>
                    <a:lnTo>
                      <a:pt x="1796" y="1479"/>
                    </a:lnTo>
                    <a:lnTo>
                      <a:pt x="1802" y="1606"/>
                    </a:lnTo>
                    <a:lnTo>
                      <a:pt x="1830" y="1770"/>
                    </a:lnTo>
                    <a:lnTo>
                      <a:pt x="1849" y="2005"/>
                    </a:lnTo>
                    <a:lnTo>
                      <a:pt x="1840" y="2081"/>
                    </a:lnTo>
                    <a:lnTo>
                      <a:pt x="1789" y="2139"/>
                    </a:lnTo>
                    <a:lnTo>
                      <a:pt x="1695" y="2216"/>
                    </a:lnTo>
                    <a:lnTo>
                      <a:pt x="1581" y="2281"/>
                    </a:lnTo>
                    <a:lnTo>
                      <a:pt x="1585" y="2251"/>
                    </a:lnTo>
                    <a:lnTo>
                      <a:pt x="1585" y="225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8" name="Freeform 112"/>
              <p:cNvSpPr>
                <a:spLocks/>
              </p:cNvSpPr>
              <p:nvPr/>
            </p:nvSpPr>
            <p:spPr bwMode="auto">
              <a:xfrm>
                <a:off x="4927" y="3281"/>
                <a:ext cx="94" cy="84"/>
              </a:xfrm>
              <a:custGeom>
                <a:avLst/>
                <a:gdLst/>
                <a:ahLst/>
                <a:cxnLst>
                  <a:cxn ang="0">
                    <a:pos x="0" y="153"/>
                  </a:cxn>
                  <a:cxn ang="0">
                    <a:pos x="67" y="128"/>
                  </a:cxn>
                  <a:cxn ang="0">
                    <a:pos x="105" y="61"/>
                  </a:cxn>
                  <a:cxn ang="0">
                    <a:pos x="97" y="114"/>
                  </a:cxn>
                  <a:cxn ang="0">
                    <a:pos x="150" y="71"/>
                  </a:cxn>
                  <a:cxn ang="0">
                    <a:pos x="188" y="0"/>
                  </a:cxn>
                  <a:cxn ang="0">
                    <a:pos x="181" y="99"/>
                  </a:cxn>
                  <a:cxn ang="0">
                    <a:pos x="105" y="170"/>
                  </a:cxn>
                  <a:cxn ang="0">
                    <a:pos x="34" y="170"/>
                  </a:cxn>
                  <a:cxn ang="0">
                    <a:pos x="0" y="153"/>
                  </a:cxn>
                  <a:cxn ang="0">
                    <a:pos x="0" y="153"/>
                  </a:cxn>
                </a:cxnLst>
                <a:rect l="0" t="0" r="r" b="b"/>
                <a:pathLst>
                  <a:path w="188" h="170">
                    <a:moveTo>
                      <a:pt x="0" y="153"/>
                    </a:moveTo>
                    <a:lnTo>
                      <a:pt x="67" y="128"/>
                    </a:lnTo>
                    <a:lnTo>
                      <a:pt x="105" y="61"/>
                    </a:lnTo>
                    <a:lnTo>
                      <a:pt x="97" y="114"/>
                    </a:lnTo>
                    <a:lnTo>
                      <a:pt x="150" y="71"/>
                    </a:lnTo>
                    <a:lnTo>
                      <a:pt x="188" y="0"/>
                    </a:lnTo>
                    <a:lnTo>
                      <a:pt x="181" y="99"/>
                    </a:lnTo>
                    <a:lnTo>
                      <a:pt x="105" y="170"/>
                    </a:lnTo>
                    <a:lnTo>
                      <a:pt x="34" y="170"/>
                    </a:lnTo>
                    <a:lnTo>
                      <a:pt x="0" y="153"/>
                    </a:lnTo>
                    <a:lnTo>
                      <a:pt x="0" y="153"/>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9" name="Freeform 113"/>
              <p:cNvSpPr>
                <a:spLocks/>
              </p:cNvSpPr>
              <p:nvPr/>
            </p:nvSpPr>
            <p:spPr bwMode="auto">
              <a:xfrm>
                <a:off x="5336" y="3331"/>
                <a:ext cx="401" cy="438"/>
              </a:xfrm>
              <a:custGeom>
                <a:avLst/>
                <a:gdLst/>
                <a:ahLst/>
                <a:cxnLst>
                  <a:cxn ang="0">
                    <a:pos x="0" y="34"/>
                  </a:cxn>
                  <a:cxn ang="0">
                    <a:pos x="253" y="228"/>
                  </a:cxn>
                  <a:cxn ang="0">
                    <a:pos x="380" y="272"/>
                  </a:cxn>
                  <a:cxn ang="0">
                    <a:pos x="760" y="762"/>
                  </a:cxn>
                  <a:cxn ang="0">
                    <a:pos x="781" y="819"/>
                  </a:cxn>
                  <a:cxn ang="0">
                    <a:pos x="768" y="850"/>
                  </a:cxn>
                  <a:cxn ang="0">
                    <a:pos x="720" y="854"/>
                  </a:cxn>
                  <a:cxn ang="0">
                    <a:pos x="644" y="837"/>
                  </a:cxn>
                  <a:cxn ang="0">
                    <a:pos x="728" y="877"/>
                  </a:cxn>
                  <a:cxn ang="0">
                    <a:pos x="768" y="877"/>
                  </a:cxn>
                  <a:cxn ang="0">
                    <a:pos x="802" y="863"/>
                  </a:cxn>
                  <a:cxn ang="0">
                    <a:pos x="802" y="810"/>
                  </a:cxn>
                  <a:cxn ang="0">
                    <a:pos x="754" y="728"/>
                  </a:cxn>
                  <a:cxn ang="0">
                    <a:pos x="389" y="253"/>
                  </a:cxn>
                  <a:cxn ang="0">
                    <a:pos x="254" y="209"/>
                  </a:cxn>
                  <a:cxn ang="0">
                    <a:pos x="30" y="0"/>
                  </a:cxn>
                  <a:cxn ang="0">
                    <a:pos x="0" y="34"/>
                  </a:cxn>
                  <a:cxn ang="0">
                    <a:pos x="0" y="34"/>
                  </a:cxn>
                </a:cxnLst>
                <a:rect l="0" t="0" r="r" b="b"/>
                <a:pathLst>
                  <a:path w="802" h="877">
                    <a:moveTo>
                      <a:pt x="0" y="34"/>
                    </a:moveTo>
                    <a:lnTo>
                      <a:pt x="253" y="228"/>
                    </a:lnTo>
                    <a:lnTo>
                      <a:pt x="380" y="272"/>
                    </a:lnTo>
                    <a:lnTo>
                      <a:pt x="760" y="762"/>
                    </a:lnTo>
                    <a:lnTo>
                      <a:pt x="781" y="819"/>
                    </a:lnTo>
                    <a:lnTo>
                      <a:pt x="768" y="850"/>
                    </a:lnTo>
                    <a:lnTo>
                      <a:pt x="720" y="854"/>
                    </a:lnTo>
                    <a:lnTo>
                      <a:pt x="644" y="837"/>
                    </a:lnTo>
                    <a:lnTo>
                      <a:pt x="728" y="877"/>
                    </a:lnTo>
                    <a:lnTo>
                      <a:pt x="768" y="877"/>
                    </a:lnTo>
                    <a:lnTo>
                      <a:pt x="802" y="863"/>
                    </a:lnTo>
                    <a:lnTo>
                      <a:pt x="802" y="810"/>
                    </a:lnTo>
                    <a:lnTo>
                      <a:pt x="754" y="728"/>
                    </a:lnTo>
                    <a:lnTo>
                      <a:pt x="389" y="253"/>
                    </a:lnTo>
                    <a:lnTo>
                      <a:pt x="254" y="209"/>
                    </a:lnTo>
                    <a:lnTo>
                      <a:pt x="30" y="0"/>
                    </a:lnTo>
                    <a:lnTo>
                      <a:pt x="0" y="34"/>
                    </a:lnTo>
                    <a:lnTo>
                      <a:pt x="0" y="3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0" name="Freeform 114"/>
              <p:cNvSpPr>
                <a:spLocks/>
              </p:cNvSpPr>
              <p:nvPr/>
            </p:nvSpPr>
            <p:spPr bwMode="auto">
              <a:xfrm>
                <a:off x="3235" y="3399"/>
                <a:ext cx="804" cy="524"/>
              </a:xfrm>
              <a:custGeom>
                <a:avLst/>
                <a:gdLst/>
                <a:ahLst/>
                <a:cxnLst>
                  <a:cxn ang="0">
                    <a:pos x="0" y="401"/>
                  </a:cxn>
                  <a:cxn ang="0">
                    <a:pos x="198" y="409"/>
                  </a:cxn>
                  <a:cxn ang="0">
                    <a:pos x="325" y="422"/>
                  </a:cxn>
                  <a:cxn ang="0">
                    <a:pos x="504" y="504"/>
                  </a:cxn>
                  <a:cxn ang="0">
                    <a:pos x="626" y="548"/>
                  </a:cxn>
                  <a:cxn ang="0">
                    <a:pos x="515" y="675"/>
                  </a:cxn>
                  <a:cxn ang="0">
                    <a:pos x="439" y="753"/>
                  </a:cxn>
                  <a:cxn ang="0">
                    <a:pos x="439" y="827"/>
                  </a:cxn>
                  <a:cxn ang="0">
                    <a:pos x="496" y="897"/>
                  </a:cxn>
                  <a:cxn ang="0">
                    <a:pos x="631" y="985"/>
                  </a:cxn>
                  <a:cxn ang="0">
                    <a:pos x="766" y="1046"/>
                  </a:cxn>
                  <a:cxn ang="0">
                    <a:pos x="831" y="1049"/>
                  </a:cxn>
                  <a:cxn ang="0">
                    <a:pos x="909" y="907"/>
                  </a:cxn>
                  <a:cxn ang="0">
                    <a:pos x="1063" y="665"/>
                  </a:cxn>
                  <a:cxn ang="0">
                    <a:pos x="901" y="662"/>
                  </a:cxn>
                  <a:cxn ang="0">
                    <a:pos x="743" y="618"/>
                  </a:cxn>
                  <a:cxn ang="0">
                    <a:pos x="635" y="732"/>
                  </a:cxn>
                  <a:cxn ang="0">
                    <a:pos x="774" y="692"/>
                  </a:cxn>
                  <a:cxn ang="0">
                    <a:pos x="865" y="726"/>
                  </a:cxn>
                  <a:cxn ang="0">
                    <a:pos x="779" y="833"/>
                  </a:cxn>
                  <a:cxn ang="0">
                    <a:pos x="740" y="914"/>
                  </a:cxn>
                  <a:cxn ang="0">
                    <a:pos x="696" y="941"/>
                  </a:cxn>
                  <a:cxn ang="0">
                    <a:pos x="608" y="907"/>
                  </a:cxn>
                  <a:cxn ang="0">
                    <a:pos x="500" y="819"/>
                  </a:cxn>
                  <a:cxn ang="0">
                    <a:pos x="500" y="766"/>
                  </a:cxn>
                  <a:cxn ang="0">
                    <a:pos x="561" y="732"/>
                  </a:cxn>
                  <a:cxn ang="0">
                    <a:pos x="648" y="648"/>
                  </a:cxn>
                  <a:cxn ang="0">
                    <a:pos x="713" y="601"/>
                  </a:cxn>
                  <a:cxn ang="0">
                    <a:pos x="861" y="639"/>
                  </a:cxn>
                  <a:cxn ang="0">
                    <a:pos x="1000" y="658"/>
                  </a:cxn>
                  <a:cxn ang="0">
                    <a:pos x="1124" y="652"/>
                  </a:cxn>
                  <a:cxn ang="0">
                    <a:pos x="1219" y="658"/>
                  </a:cxn>
                  <a:cxn ang="0">
                    <a:pos x="1350" y="635"/>
                  </a:cxn>
                  <a:cxn ang="0">
                    <a:pos x="1460" y="618"/>
                  </a:cxn>
                  <a:cxn ang="0">
                    <a:pos x="1538" y="561"/>
                  </a:cxn>
                  <a:cxn ang="0">
                    <a:pos x="1582" y="491"/>
                  </a:cxn>
                  <a:cxn ang="0">
                    <a:pos x="1608" y="403"/>
                  </a:cxn>
                  <a:cxn ang="0">
                    <a:pos x="1529" y="504"/>
                  </a:cxn>
                  <a:cxn ang="0">
                    <a:pos x="1411" y="510"/>
                  </a:cxn>
                  <a:cxn ang="0">
                    <a:pos x="1306" y="510"/>
                  </a:cxn>
                  <a:cxn ang="0">
                    <a:pos x="1184" y="510"/>
                  </a:cxn>
                  <a:cxn ang="0">
                    <a:pos x="1006" y="527"/>
                  </a:cxn>
                  <a:cxn ang="0">
                    <a:pos x="835" y="527"/>
                  </a:cxn>
                  <a:cxn ang="0">
                    <a:pos x="736" y="487"/>
                  </a:cxn>
                  <a:cxn ang="0">
                    <a:pos x="635" y="373"/>
                  </a:cxn>
                  <a:cxn ang="0">
                    <a:pos x="675" y="312"/>
                  </a:cxn>
                  <a:cxn ang="0">
                    <a:pos x="818" y="352"/>
                  </a:cxn>
                  <a:cxn ang="0">
                    <a:pos x="962" y="352"/>
                  </a:cxn>
                  <a:cxn ang="0">
                    <a:pos x="1154" y="352"/>
                  </a:cxn>
                  <a:cxn ang="0">
                    <a:pos x="932" y="295"/>
                  </a:cxn>
                  <a:cxn ang="0">
                    <a:pos x="810" y="242"/>
                  </a:cxn>
                  <a:cxn ang="0">
                    <a:pos x="728" y="196"/>
                  </a:cxn>
                  <a:cxn ang="0">
                    <a:pos x="675" y="59"/>
                  </a:cxn>
                  <a:cxn ang="0">
                    <a:pos x="662" y="177"/>
                  </a:cxn>
                  <a:cxn ang="0">
                    <a:pos x="574" y="204"/>
                  </a:cxn>
                  <a:cxn ang="0">
                    <a:pos x="487" y="120"/>
                  </a:cxn>
                  <a:cxn ang="0">
                    <a:pos x="373" y="129"/>
                  </a:cxn>
                  <a:cxn ang="0">
                    <a:pos x="268" y="103"/>
                  </a:cxn>
                  <a:cxn ang="0">
                    <a:pos x="93" y="15"/>
                  </a:cxn>
                  <a:cxn ang="0">
                    <a:pos x="0" y="0"/>
                  </a:cxn>
                  <a:cxn ang="0">
                    <a:pos x="0" y="401"/>
                  </a:cxn>
                  <a:cxn ang="0">
                    <a:pos x="0" y="401"/>
                  </a:cxn>
                </a:cxnLst>
                <a:rect l="0" t="0" r="r" b="b"/>
                <a:pathLst>
                  <a:path w="1608" h="1049">
                    <a:moveTo>
                      <a:pt x="0" y="401"/>
                    </a:moveTo>
                    <a:lnTo>
                      <a:pt x="198" y="409"/>
                    </a:lnTo>
                    <a:lnTo>
                      <a:pt x="325" y="422"/>
                    </a:lnTo>
                    <a:lnTo>
                      <a:pt x="504" y="504"/>
                    </a:lnTo>
                    <a:lnTo>
                      <a:pt x="626" y="548"/>
                    </a:lnTo>
                    <a:lnTo>
                      <a:pt x="515" y="675"/>
                    </a:lnTo>
                    <a:lnTo>
                      <a:pt x="439" y="753"/>
                    </a:lnTo>
                    <a:lnTo>
                      <a:pt x="439" y="827"/>
                    </a:lnTo>
                    <a:lnTo>
                      <a:pt x="496" y="897"/>
                    </a:lnTo>
                    <a:lnTo>
                      <a:pt x="631" y="985"/>
                    </a:lnTo>
                    <a:lnTo>
                      <a:pt x="766" y="1046"/>
                    </a:lnTo>
                    <a:lnTo>
                      <a:pt x="831" y="1049"/>
                    </a:lnTo>
                    <a:lnTo>
                      <a:pt x="909" y="907"/>
                    </a:lnTo>
                    <a:lnTo>
                      <a:pt x="1063" y="665"/>
                    </a:lnTo>
                    <a:lnTo>
                      <a:pt x="901" y="662"/>
                    </a:lnTo>
                    <a:lnTo>
                      <a:pt x="743" y="618"/>
                    </a:lnTo>
                    <a:lnTo>
                      <a:pt x="635" y="732"/>
                    </a:lnTo>
                    <a:lnTo>
                      <a:pt x="774" y="692"/>
                    </a:lnTo>
                    <a:lnTo>
                      <a:pt x="865" y="726"/>
                    </a:lnTo>
                    <a:lnTo>
                      <a:pt x="779" y="833"/>
                    </a:lnTo>
                    <a:lnTo>
                      <a:pt x="740" y="914"/>
                    </a:lnTo>
                    <a:lnTo>
                      <a:pt x="696" y="941"/>
                    </a:lnTo>
                    <a:lnTo>
                      <a:pt x="608" y="907"/>
                    </a:lnTo>
                    <a:lnTo>
                      <a:pt x="500" y="819"/>
                    </a:lnTo>
                    <a:lnTo>
                      <a:pt x="500" y="766"/>
                    </a:lnTo>
                    <a:lnTo>
                      <a:pt x="561" y="732"/>
                    </a:lnTo>
                    <a:lnTo>
                      <a:pt x="648" y="648"/>
                    </a:lnTo>
                    <a:lnTo>
                      <a:pt x="713" y="601"/>
                    </a:lnTo>
                    <a:lnTo>
                      <a:pt x="861" y="639"/>
                    </a:lnTo>
                    <a:lnTo>
                      <a:pt x="1000" y="658"/>
                    </a:lnTo>
                    <a:lnTo>
                      <a:pt x="1124" y="652"/>
                    </a:lnTo>
                    <a:lnTo>
                      <a:pt x="1219" y="658"/>
                    </a:lnTo>
                    <a:lnTo>
                      <a:pt x="1350" y="635"/>
                    </a:lnTo>
                    <a:lnTo>
                      <a:pt x="1460" y="618"/>
                    </a:lnTo>
                    <a:lnTo>
                      <a:pt x="1538" y="561"/>
                    </a:lnTo>
                    <a:lnTo>
                      <a:pt x="1582" y="491"/>
                    </a:lnTo>
                    <a:lnTo>
                      <a:pt x="1608" y="403"/>
                    </a:lnTo>
                    <a:lnTo>
                      <a:pt x="1529" y="504"/>
                    </a:lnTo>
                    <a:lnTo>
                      <a:pt x="1411" y="510"/>
                    </a:lnTo>
                    <a:lnTo>
                      <a:pt x="1306" y="510"/>
                    </a:lnTo>
                    <a:lnTo>
                      <a:pt x="1184" y="510"/>
                    </a:lnTo>
                    <a:lnTo>
                      <a:pt x="1006" y="527"/>
                    </a:lnTo>
                    <a:lnTo>
                      <a:pt x="835" y="527"/>
                    </a:lnTo>
                    <a:lnTo>
                      <a:pt x="736" y="487"/>
                    </a:lnTo>
                    <a:lnTo>
                      <a:pt x="635" y="373"/>
                    </a:lnTo>
                    <a:lnTo>
                      <a:pt x="675" y="312"/>
                    </a:lnTo>
                    <a:lnTo>
                      <a:pt x="818" y="352"/>
                    </a:lnTo>
                    <a:lnTo>
                      <a:pt x="962" y="352"/>
                    </a:lnTo>
                    <a:lnTo>
                      <a:pt x="1154" y="352"/>
                    </a:lnTo>
                    <a:lnTo>
                      <a:pt x="932" y="295"/>
                    </a:lnTo>
                    <a:lnTo>
                      <a:pt x="810" y="242"/>
                    </a:lnTo>
                    <a:lnTo>
                      <a:pt x="728" y="196"/>
                    </a:lnTo>
                    <a:lnTo>
                      <a:pt x="675" y="59"/>
                    </a:lnTo>
                    <a:lnTo>
                      <a:pt x="662" y="177"/>
                    </a:lnTo>
                    <a:lnTo>
                      <a:pt x="574" y="204"/>
                    </a:lnTo>
                    <a:lnTo>
                      <a:pt x="487" y="120"/>
                    </a:lnTo>
                    <a:lnTo>
                      <a:pt x="373" y="129"/>
                    </a:lnTo>
                    <a:lnTo>
                      <a:pt x="268" y="103"/>
                    </a:lnTo>
                    <a:lnTo>
                      <a:pt x="93" y="15"/>
                    </a:lnTo>
                    <a:lnTo>
                      <a:pt x="0" y="0"/>
                    </a:lnTo>
                    <a:lnTo>
                      <a:pt x="0" y="401"/>
                    </a:lnTo>
                    <a:lnTo>
                      <a:pt x="0" y="40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1" name="Freeform 115"/>
              <p:cNvSpPr>
                <a:spLocks/>
              </p:cNvSpPr>
              <p:nvPr/>
            </p:nvSpPr>
            <p:spPr bwMode="auto">
              <a:xfrm>
                <a:off x="3940" y="3203"/>
                <a:ext cx="293" cy="437"/>
              </a:xfrm>
              <a:custGeom>
                <a:avLst/>
                <a:gdLst/>
                <a:ahLst/>
                <a:cxnLst>
                  <a:cxn ang="0">
                    <a:pos x="30" y="652"/>
                  </a:cxn>
                  <a:cxn ang="0">
                    <a:pos x="97" y="676"/>
                  </a:cxn>
                  <a:cxn ang="0">
                    <a:pos x="201" y="676"/>
                  </a:cxn>
                  <a:cxn ang="0">
                    <a:pos x="201" y="752"/>
                  </a:cxn>
                  <a:cxn ang="0">
                    <a:pos x="148" y="874"/>
                  </a:cxn>
                  <a:cxn ang="0">
                    <a:pos x="209" y="804"/>
                  </a:cxn>
                  <a:cxn ang="0">
                    <a:pos x="275" y="790"/>
                  </a:cxn>
                  <a:cxn ang="0">
                    <a:pos x="336" y="764"/>
                  </a:cxn>
                  <a:cxn ang="0">
                    <a:pos x="376" y="716"/>
                  </a:cxn>
                  <a:cxn ang="0">
                    <a:pos x="393" y="646"/>
                  </a:cxn>
                  <a:cxn ang="0">
                    <a:pos x="384" y="551"/>
                  </a:cxn>
                  <a:cxn ang="0">
                    <a:pos x="458" y="555"/>
                  </a:cxn>
                  <a:cxn ang="0">
                    <a:pos x="528" y="538"/>
                  </a:cxn>
                  <a:cxn ang="0">
                    <a:pos x="559" y="463"/>
                  </a:cxn>
                  <a:cxn ang="0">
                    <a:pos x="585" y="342"/>
                  </a:cxn>
                  <a:cxn ang="0">
                    <a:pos x="559" y="218"/>
                  </a:cxn>
                  <a:cxn ang="0">
                    <a:pos x="471" y="0"/>
                  </a:cxn>
                  <a:cxn ang="0">
                    <a:pos x="502" y="235"/>
                  </a:cxn>
                  <a:cxn ang="0">
                    <a:pos x="475" y="346"/>
                  </a:cxn>
                  <a:cxn ang="0">
                    <a:pos x="420" y="446"/>
                  </a:cxn>
                  <a:cxn ang="0">
                    <a:pos x="410" y="328"/>
                  </a:cxn>
                  <a:cxn ang="0">
                    <a:pos x="427" y="214"/>
                  </a:cxn>
                  <a:cxn ang="0">
                    <a:pos x="427" y="157"/>
                  </a:cxn>
                  <a:cxn ang="0">
                    <a:pos x="401" y="237"/>
                  </a:cxn>
                  <a:cxn ang="0">
                    <a:pos x="332" y="262"/>
                  </a:cxn>
                  <a:cxn ang="0">
                    <a:pos x="279" y="285"/>
                  </a:cxn>
                  <a:cxn ang="0">
                    <a:pos x="253" y="366"/>
                  </a:cxn>
                  <a:cxn ang="0">
                    <a:pos x="275" y="441"/>
                  </a:cxn>
                  <a:cxn ang="0">
                    <a:pos x="302" y="498"/>
                  </a:cxn>
                  <a:cxn ang="0">
                    <a:pos x="306" y="547"/>
                  </a:cxn>
                  <a:cxn ang="0">
                    <a:pos x="283" y="602"/>
                  </a:cxn>
                  <a:cxn ang="0">
                    <a:pos x="258" y="629"/>
                  </a:cxn>
                  <a:cxn ang="0">
                    <a:pos x="171" y="615"/>
                  </a:cxn>
                  <a:cxn ang="0">
                    <a:pos x="80" y="612"/>
                  </a:cxn>
                  <a:cxn ang="0">
                    <a:pos x="0" y="612"/>
                  </a:cxn>
                  <a:cxn ang="0">
                    <a:pos x="30" y="652"/>
                  </a:cxn>
                  <a:cxn ang="0">
                    <a:pos x="30" y="652"/>
                  </a:cxn>
                </a:cxnLst>
                <a:rect l="0" t="0" r="r" b="b"/>
                <a:pathLst>
                  <a:path w="585" h="874">
                    <a:moveTo>
                      <a:pt x="30" y="652"/>
                    </a:moveTo>
                    <a:lnTo>
                      <a:pt x="97" y="676"/>
                    </a:lnTo>
                    <a:lnTo>
                      <a:pt x="201" y="676"/>
                    </a:lnTo>
                    <a:lnTo>
                      <a:pt x="201" y="752"/>
                    </a:lnTo>
                    <a:lnTo>
                      <a:pt x="148" y="874"/>
                    </a:lnTo>
                    <a:lnTo>
                      <a:pt x="209" y="804"/>
                    </a:lnTo>
                    <a:lnTo>
                      <a:pt x="275" y="790"/>
                    </a:lnTo>
                    <a:lnTo>
                      <a:pt x="336" y="764"/>
                    </a:lnTo>
                    <a:lnTo>
                      <a:pt x="376" y="716"/>
                    </a:lnTo>
                    <a:lnTo>
                      <a:pt x="393" y="646"/>
                    </a:lnTo>
                    <a:lnTo>
                      <a:pt x="384" y="551"/>
                    </a:lnTo>
                    <a:lnTo>
                      <a:pt x="458" y="555"/>
                    </a:lnTo>
                    <a:lnTo>
                      <a:pt x="528" y="538"/>
                    </a:lnTo>
                    <a:lnTo>
                      <a:pt x="559" y="463"/>
                    </a:lnTo>
                    <a:lnTo>
                      <a:pt x="585" y="342"/>
                    </a:lnTo>
                    <a:lnTo>
                      <a:pt x="559" y="218"/>
                    </a:lnTo>
                    <a:lnTo>
                      <a:pt x="471" y="0"/>
                    </a:lnTo>
                    <a:lnTo>
                      <a:pt x="502" y="235"/>
                    </a:lnTo>
                    <a:lnTo>
                      <a:pt x="475" y="346"/>
                    </a:lnTo>
                    <a:lnTo>
                      <a:pt x="420" y="446"/>
                    </a:lnTo>
                    <a:lnTo>
                      <a:pt x="410" y="328"/>
                    </a:lnTo>
                    <a:lnTo>
                      <a:pt x="427" y="214"/>
                    </a:lnTo>
                    <a:lnTo>
                      <a:pt x="427" y="157"/>
                    </a:lnTo>
                    <a:lnTo>
                      <a:pt x="401" y="237"/>
                    </a:lnTo>
                    <a:lnTo>
                      <a:pt x="332" y="262"/>
                    </a:lnTo>
                    <a:lnTo>
                      <a:pt x="279" y="285"/>
                    </a:lnTo>
                    <a:lnTo>
                      <a:pt x="253" y="366"/>
                    </a:lnTo>
                    <a:lnTo>
                      <a:pt x="275" y="441"/>
                    </a:lnTo>
                    <a:lnTo>
                      <a:pt x="302" y="498"/>
                    </a:lnTo>
                    <a:lnTo>
                      <a:pt x="306" y="547"/>
                    </a:lnTo>
                    <a:lnTo>
                      <a:pt x="283" y="602"/>
                    </a:lnTo>
                    <a:lnTo>
                      <a:pt x="258" y="629"/>
                    </a:lnTo>
                    <a:lnTo>
                      <a:pt x="171" y="615"/>
                    </a:lnTo>
                    <a:lnTo>
                      <a:pt x="80" y="612"/>
                    </a:lnTo>
                    <a:lnTo>
                      <a:pt x="0" y="612"/>
                    </a:lnTo>
                    <a:lnTo>
                      <a:pt x="30" y="652"/>
                    </a:lnTo>
                    <a:lnTo>
                      <a:pt x="30" y="652"/>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2" name="Freeform 116"/>
              <p:cNvSpPr>
                <a:spLocks/>
              </p:cNvSpPr>
              <p:nvPr/>
            </p:nvSpPr>
            <p:spPr bwMode="auto">
              <a:xfrm>
                <a:off x="4054" y="3074"/>
                <a:ext cx="134" cy="138"/>
              </a:xfrm>
              <a:custGeom>
                <a:avLst/>
                <a:gdLst/>
                <a:ahLst/>
                <a:cxnLst>
                  <a:cxn ang="0">
                    <a:pos x="148" y="47"/>
                  </a:cxn>
                  <a:cxn ang="0">
                    <a:pos x="87" y="114"/>
                  </a:cxn>
                  <a:cxn ang="0">
                    <a:pos x="0" y="135"/>
                  </a:cxn>
                  <a:cxn ang="0">
                    <a:pos x="104" y="144"/>
                  </a:cxn>
                  <a:cxn ang="0">
                    <a:pos x="152" y="139"/>
                  </a:cxn>
                  <a:cxn ang="0">
                    <a:pos x="266" y="276"/>
                  </a:cxn>
                  <a:cxn ang="0">
                    <a:pos x="199" y="131"/>
                  </a:cxn>
                  <a:cxn ang="0">
                    <a:pos x="173" y="84"/>
                  </a:cxn>
                  <a:cxn ang="0">
                    <a:pos x="152" y="0"/>
                  </a:cxn>
                  <a:cxn ang="0">
                    <a:pos x="148" y="47"/>
                  </a:cxn>
                  <a:cxn ang="0">
                    <a:pos x="148" y="47"/>
                  </a:cxn>
                </a:cxnLst>
                <a:rect l="0" t="0" r="r" b="b"/>
                <a:pathLst>
                  <a:path w="266" h="276">
                    <a:moveTo>
                      <a:pt x="148" y="47"/>
                    </a:moveTo>
                    <a:lnTo>
                      <a:pt x="87" y="114"/>
                    </a:lnTo>
                    <a:lnTo>
                      <a:pt x="0" y="135"/>
                    </a:lnTo>
                    <a:lnTo>
                      <a:pt x="104" y="144"/>
                    </a:lnTo>
                    <a:lnTo>
                      <a:pt x="152" y="139"/>
                    </a:lnTo>
                    <a:lnTo>
                      <a:pt x="266" y="276"/>
                    </a:lnTo>
                    <a:lnTo>
                      <a:pt x="199" y="131"/>
                    </a:lnTo>
                    <a:lnTo>
                      <a:pt x="173" y="84"/>
                    </a:lnTo>
                    <a:lnTo>
                      <a:pt x="152" y="0"/>
                    </a:lnTo>
                    <a:lnTo>
                      <a:pt x="148" y="47"/>
                    </a:lnTo>
                    <a:lnTo>
                      <a:pt x="148" y="4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3" name="Freeform 117"/>
              <p:cNvSpPr>
                <a:spLocks/>
              </p:cNvSpPr>
              <p:nvPr/>
            </p:nvSpPr>
            <p:spPr bwMode="auto">
              <a:xfrm>
                <a:off x="4665" y="2849"/>
                <a:ext cx="294" cy="302"/>
              </a:xfrm>
              <a:custGeom>
                <a:avLst/>
                <a:gdLst/>
                <a:ahLst/>
                <a:cxnLst>
                  <a:cxn ang="0">
                    <a:pos x="67" y="31"/>
                  </a:cxn>
                  <a:cxn ang="0">
                    <a:pos x="0" y="141"/>
                  </a:cxn>
                  <a:cxn ang="0">
                    <a:pos x="0" y="202"/>
                  </a:cxn>
                  <a:cxn ang="0">
                    <a:pos x="14" y="242"/>
                  </a:cxn>
                  <a:cxn ang="0">
                    <a:pos x="67" y="272"/>
                  </a:cxn>
                  <a:cxn ang="0">
                    <a:pos x="120" y="272"/>
                  </a:cxn>
                  <a:cxn ang="0">
                    <a:pos x="211" y="360"/>
                  </a:cxn>
                  <a:cxn ang="0">
                    <a:pos x="286" y="426"/>
                  </a:cxn>
                  <a:cxn ang="0">
                    <a:pos x="352" y="443"/>
                  </a:cxn>
                  <a:cxn ang="0">
                    <a:pos x="440" y="483"/>
                  </a:cxn>
                  <a:cxn ang="0">
                    <a:pos x="489" y="548"/>
                  </a:cxn>
                  <a:cxn ang="0">
                    <a:pos x="537" y="605"/>
                  </a:cxn>
                  <a:cxn ang="0">
                    <a:pos x="506" y="517"/>
                  </a:cxn>
                  <a:cxn ang="0">
                    <a:pos x="527" y="470"/>
                  </a:cxn>
                  <a:cxn ang="0">
                    <a:pos x="590" y="451"/>
                  </a:cxn>
                  <a:cxn ang="0">
                    <a:pos x="510" y="386"/>
                  </a:cxn>
                  <a:cxn ang="0">
                    <a:pos x="497" y="293"/>
                  </a:cxn>
                  <a:cxn ang="0">
                    <a:pos x="510" y="192"/>
                  </a:cxn>
                  <a:cxn ang="0">
                    <a:pos x="483" y="189"/>
                  </a:cxn>
                  <a:cxn ang="0">
                    <a:pos x="449" y="149"/>
                  </a:cxn>
                  <a:cxn ang="0">
                    <a:pos x="489" y="109"/>
                  </a:cxn>
                  <a:cxn ang="0">
                    <a:pos x="423" y="118"/>
                  </a:cxn>
                  <a:cxn ang="0">
                    <a:pos x="375" y="118"/>
                  </a:cxn>
                  <a:cxn ang="0">
                    <a:pos x="472" y="249"/>
                  </a:cxn>
                  <a:cxn ang="0">
                    <a:pos x="466" y="360"/>
                  </a:cxn>
                  <a:cxn ang="0">
                    <a:pos x="269" y="210"/>
                  </a:cxn>
                  <a:cxn ang="0">
                    <a:pos x="305" y="126"/>
                  </a:cxn>
                  <a:cxn ang="0">
                    <a:pos x="295" y="18"/>
                  </a:cxn>
                  <a:cxn ang="0">
                    <a:pos x="278" y="114"/>
                  </a:cxn>
                  <a:cxn ang="0">
                    <a:pos x="229" y="196"/>
                  </a:cxn>
                  <a:cxn ang="0">
                    <a:pos x="153" y="249"/>
                  </a:cxn>
                  <a:cxn ang="0">
                    <a:pos x="200" y="173"/>
                  </a:cxn>
                  <a:cxn ang="0">
                    <a:pos x="208" y="120"/>
                  </a:cxn>
                  <a:cxn ang="0">
                    <a:pos x="156" y="86"/>
                  </a:cxn>
                  <a:cxn ang="0">
                    <a:pos x="154" y="37"/>
                  </a:cxn>
                  <a:cxn ang="0">
                    <a:pos x="149" y="6"/>
                  </a:cxn>
                  <a:cxn ang="0">
                    <a:pos x="115" y="0"/>
                  </a:cxn>
                  <a:cxn ang="0">
                    <a:pos x="67" y="31"/>
                  </a:cxn>
                  <a:cxn ang="0">
                    <a:pos x="67" y="31"/>
                  </a:cxn>
                </a:cxnLst>
                <a:rect l="0" t="0" r="r" b="b"/>
                <a:pathLst>
                  <a:path w="590" h="605">
                    <a:moveTo>
                      <a:pt x="67" y="31"/>
                    </a:moveTo>
                    <a:lnTo>
                      <a:pt x="0" y="141"/>
                    </a:lnTo>
                    <a:lnTo>
                      <a:pt x="0" y="202"/>
                    </a:lnTo>
                    <a:lnTo>
                      <a:pt x="14" y="242"/>
                    </a:lnTo>
                    <a:lnTo>
                      <a:pt x="67" y="272"/>
                    </a:lnTo>
                    <a:lnTo>
                      <a:pt x="120" y="272"/>
                    </a:lnTo>
                    <a:lnTo>
                      <a:pt x="211" y="360"/>
                    </a:lnTo>
                    <a:lnTo>
                      <a:pt x="286" y="426"/>
                    </a:lnTo>
                    <a:lnTo>
                      <a:pt x="352" y="443"/>
                    </a:lnTo>
                    <a:lnTo>
                      <a:pt x="440" y="483"/>
                    </a:lnTo>
                    <a:lnTo>
                      <a:pt x="489" y="548"/>
                    </a:lnTo>
                    <a:lnTo>
                      <a:pt x="537" y="605"/>
                    </a:lnTo>
                    <a:lnTo>
                      <a:pt x="506" y="517"/>
                    </a:lnTo>
                    <a:lnTo>
                      <a:pt x="527" y="470"/>
                    </a:lnTo>
                    <a:lnTo>
                      <a:pt x="590" y="451"/>
                    </a:lnTo>
                    <a:lnTo>
                      <a:pt x="510" y="386"/>
                    </a:lnTo>
                    <a:lnTo>
                      <a:pt x="497" y="293"/>
                    </a:lnTo>
                    <a:lnTo>
                      <a:pt x="510" y="192"/>
                    </a:lnTo>
                    <a:lnTo>
                      <a:pt x="483" y="189"/>
                    </a:lnTo>
                    <a:lnTo>
                      <a:pt x="449" y="149"/>
                    </a:lnTo>
                    <a:lnTo>
                      <a:pt x="489" y="109"/>
                    </a:lnTo>
                    <a:lnTo>
                      <a:pt x="423" y="118"/>
                    </a:lnTo>
                    <a:lnTo>
                      <a:pt x="375" y="118"/>
                    </a:lnTo>
                    <a:lnTo>
                      <a:pt x="472" y="249"/>
                    </a:lnTo>
                    <a:lnTo>
                      <a:pt x="466" y="360"/>
                    </a:lnTo>
                    <a:lnTo>
                      <a:pt x="269" y="210"/>
                    </a:lnTo>
                    <a:lnTo>
                      <a:pt x="305" y="126"/>
                    </a:lnTo>
                    <a:lnTo>
                      <a:pt x="295" y="18"/>
                    </a:lnTo>
                    <a:lnTo>
                      <a:pt x="278" y="114"/>
                    </a:lnTo>
                    <a:lnTo>
                      <a:pt x="229" y="196"/>
                    </a:lnTo>
                    <a:lnTo>
                      <a:pt x="153" y="249"/>
                    </a:lnTo>
                    <a:lnTo>
                      <a:pt x="200" y="173"/>
                    </a:lnTo>
                    <a:lnTo>
                      <a:pt x="208" y="120"/>
                    </a:lnTo>
                    <a:lnTo>
                      <a:pt x="156" y="86"/>
                    </a:lnTo>
                    <a:lnTo>
                      <a:pt x="154" y="37"/>
                    </a:lnTo>
                    <a:lnTo>
                      <a:pt x="149" y="6"/>
                    </a:lnTo>
                    <a:lnTo>
                      <a:pt x="115" y="0"/>
                    </a:lnTo>
                    <a:lnTo>
                      <a:pt x="67" y="31"/>
                    </a:lnTo>
                    <a:lnTo>
                      <a:pt x="67" y="3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4" name="Freeform 118"/>
              <p:cNvSpPr>
                <a:spLocks/>
              </p:cNvSpPr>
              <p:nvPr/>
            </p:nvSpPr>
            <p:spPr bwMode="auto">
              <a:xfrm>
                <a:off x="5224" y="3359"/>
                <a:ext cx="484" cy="399"/>
              </a:xfrm>
              <a:custGeom>
                <a:avLst/>
                <a:gdLst/>
                <a:ahLst/>
                <a:cxnLst>
                  <a:cxn ang="0">
                    <a:pos x="970" y="799"/>
                  </a:cxn>
                  <a:cxn ang="0">
                    <a:pos x="402" y="483"/>
                  </a:cxn>
                  <a:cxn ang="0">
                    <a:pos x="362" y="430"/>
                  </a:cxn>
                  <a:cxn ang="0">
                    <a:pos x="354" y="335"/>
                  </a:cxn>
                  <a:cxn ang="0">
                    <a:pos x="403" y="249"/>
                  </a:cxn>
                  <a:cxn ang="0">
                    <a:pos x="440" y="232"/>
                  </a:cxn>
                  <a:cxn ang="0">
                    <a:pos x="575" y="251"/>
                  </a:cxn>
                  <a:cxn ang="0">
                    <a:pos x="603" y="211"/>
                  </a:cxn>
                  <a:cxn ang="0">
                    <a:pos x="464" y="196"/>
                  </a:cxn>
                  <a:cxn ang="0">
                    <a:pos x="221" y="0"/>
                  </a:cxn>
                  <a:cxn ang="0">
                    <a:pos x="196" y="29"/>
                  </a:cxn>
                  <a:cxn ang="0">
                    <a:pos x="428" y="217"/>
                  </a:cxn>
                  <a:cxn ang="0">
                    <a:pos x="369" y="228"/>
                  </a:cxn>
                  <a:cxn ang="0">
                    <a:pos x="303" y="268"/>
                  </a:cxn>
                  <a:cxn ang="0">
                    <a:pos x="114" y="73"/>
                  </a:cxn>
                  <a:cxn ang="0">
                    <a:pos x="0" y="152"/>
                  </a:cxn>
                  <a:cxn ang="0">
                    <a:pos x="232" y="360"/>
                  </a:cxn>
                  <a:cxn ang="0">
                    <a:pos x="249" y="420"/>
                  </a:cxn>
                  <a:cxn ang="0">
                    <a:pos x="327" y="498"/>
                  </a:cxn>
                  <a:cxn ang="0">
                    <a:pos x="434" y="550"/>
                  </a:cxn>
                  <a:cxn ang="0">
                    <a:pos x="907" y="797"/>
                  </a:cxn>
                  <a:cxn ang="0">
                    <a:pos x="970" y="799"/>
                  </a:cxn>
                  <a:cxn ang="0">
                    <a:pos x="970" y="799"/>
                  </a:cxn>
                </a:cxnLst>
                <a:rect l="0" t="0" r="r" b="b"/>
                <a:pathLst>
                  <a:path w="970" h="799">
                    <a:moveTo>
                      <a:pt x="970" y="799"/>
                    </a:moveTo>
                    <a:lnTo>
                      <a:pt x="402" y="483"/>
                    </a:lnTo>
                    <a:lnTo>
                      <a:pt x="362" y="430"/>
                    </a:lnTo>
                    <a:lnTo>
                      <a:pt x="354" y="335"/>
                    </a:lnTo>
                    <a:lnTo>
                      <a:pt x="403" y="249"/>
                    </a:lnTo>
                    <a:lnTo>
                      <a:pt x="440" y="232"/>
                    </a:lnTo>
                    <a:lnTo>
                      <a:pt x="575" y="251"/>
                    </a:lnTo>
                    <a:lnTo>
                      <a:pt x="603" y="211"/>
                    </a:lnTo>
                    <a:lnTo>
                      <a:pt x="464" y="196"/>
                    </a:lnTo>
                    <a:lnTo>
                      <a:pt x="221" y="0"/>
                    </a:lnTo>
                    <a:lnTo>
                      <a:pt x="196" y="29"/>
                    </a:lnTo>
                    <a:lnTo>
                      <a:pt x="428" y="217"/>
                    </a:lnTo>
                    <a:lnTo>
                      <a:pt x="369" y="228"/>
                    </a:lnTo>
                    <a:lnTo>
                      <a:pt x="303" y="268"/>
                    </a:lnTo>
                    <a:lnTo>
                      <a:pt x="114" y="73"/>
                    </a:lnTo>
                    <a:lnTo>
                      <a:pt x="0" y="152"/>
                    </a:lnTo>
                    <a:lnTo>
                      <a:pt x="232" y="360"/>
                    </a:lnTo>
                    <a:lnTo>
                      <a:pt x="249" y="420"/>
                    </a:lnTo>
                    <a:lnTo>
                      <a:pt x="327" y="498"/>
                    </a:lnTo>
                    <a:lnTo>
                      <a:pt x="434" y="550"/>
                    </a:lnTo>
                    <a:lnTo>
                      <a:pt x="907" y="797"/>
                    </a:lnTo>
                    <a:lnTo>
                      <a:pt x="970" y="799"/>
                    </a:lnTo>
                    <a:lnTo>
                      <a:pt x="970" y="799"/>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5" name="Freeform 119"/>
              <p:cNvSpPr>
                <a:spLocks/>
              </p:cNvSpPr>
              <p:nvPr/>
            </p:nvSpPr>
            <p:spPr bwMode="auto">
              <a:xfrm>
                <a:off x="5422" y="3481"/>
                <a:ext cx="307" cy="265"/>
              </a:xfrm>
              <a:custGeom>
                <a:avLst/>
                <a:gdLst/>
                <a:ahLst/>
                <a:cxnLst>
                  <a:cxn ang="0">
                    <a:pos x="614" y="530"/>
                  </a:cxn>
                  <a:cxn ang="0">
                    <a:pos x="414" y="266"/>
                  </a:cxn>
                  <a:cxn ang="0">
                    <a:pos x="262" y="89"/>
                  </a:cxn>
                  <a:cxn ang="0">
                    <a:pos x="180" y="13"/>
                  </a:cxn>
                  <a:cxn ang="0">
                    <a:pos x="66" y="0"/>
                  </a:cxn>
                  <a:cxn ang="0">
                    <a:pos x="21" y="26"/>
                  </a:cxn>
                  <a:cxn ang="0">
                    <a:pos x="0" y="79"/>
                  </a:cxn>
                  <a:cxn ang="0">
                    <a:pos x="45" y="83"/>
                  </a:cxn>
                  <a:cxn ang="0">
                    <a:pos x="182" y="142"/>
                  </a:cxn>
                  <a:cxn ang="0">
                    <a:pos x="308" y="228"/>
                  </a:cxn>
                  <a:cxn ang="0">
                    <a:pos x="403" y="328"/>
                  </a:cxn>
                  <a:cxn ang="0">
                    <a:pos x="515" y="450"/>
                  </a:cxn>
                  <a:cxn ang="0">
                    <a:pos x="553" y="501"/>
                  </a:cxn>
                  <a:cxn ang="0">
                    <a:pos x="578" y="524"/>
                  </a:cxn>
                  <a:cxn ang="0">
                    <a:pos x="614" y="530"/>
                  </a:cxn>
                  <a:cxn ang="0">
                    <a:pos x="614" y="530"/>
                  </a:cxn>
                </a:cxnLst>
                <a:rect l="0" t="0" r="r" b="b"/>
                <a:pathLst>
                  <a:path w="614" h="530">
                    <a:moveTo>
                      <a:pt x="614" y="530"/>
                    </a:moveTo>
                    <a:lnTo>
                      <a:pt x="414" y="266"/>
                    </a:lnTo>
                    <a:lnTo>
                      <a:pt x="262" y="89"/>
                    </a:lnTo>
                    <a:lnTo>
                      <a:pt x="180" y="13"/>
                    </a:lnTo>
                    <a:lnTo>
                      <a:pt x="66" y="0"/>
                    </a:lnTo>
                    <a:lnTo>
                      <a:pt x="21" y="26"/>
                    </a:lnTo>
                    <a:lnTo>
                      <a:pt x="0" y="79"/>
                    </a:lnTo>
                    <a:lnTo>
                      <a:pt x="45" y="83"/>
                    </a:lnTo>
                    <a:lnTo>
                      <a:pt x="182" y="142"/>
                    </a:lnTo>
                    <a:lnTo>
                      <a:pt x="308" y="228"/>
                    </a:lnTo>
                    <a:lnTo>
                      <a:pt x="403" y="328"/>
                    </a:lnTo>
                    <a:lnTo>
                      <a:pt x="515" y="450"/>
                    </a:lnTo>
                    <a:lnTo>
                      <a:pt x="553" y="501"/>
                    </a:lnTo>
                    <a:lnTo>
                      <a:pt x="578" y="524"/>
                    </a:lnTo>
                    <a:lnTo>
                      <a:pt x="614" y="530"/>
                    </a:lnTo>
                    <a:lnTo>
                      <a:pt x="614" y="53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6" name="Freeform 120"/>
              <p:cNvSpPr>
                <a:spLocks/>
              </p:cNvSpPr>
              <p:nvPr/>
            </p:nvSpPr>
            <p:spPr bwMode="auto">
              <a:xfrm>
                <a:off x="4905" y="2923"/>
                <a:ext cx="354" cy="518"/>
              </a:xfrm>
              <a:custGeom>
                <a:avLst/>
                <a:gdLst/>
                <a:ahLst/>
                <a:cxnLst>
                  <a:cxn ang="0">
                    <a:pos x="109" y="509"/>
                  </a:cxn>
                  <a:cxn ang="0">
                    <a:pos x="204" y="663"/>
                  </a:cxn>
                  <a:cxn ang="0">
                    <a:pos x="185" y="800"/>
                  </a:cxn>
                  <a:cxn ang="0">
                    <a:pos x="179" y="895"/>
                  </a:cxn>
                  <a:cxn ang="0">
                    <a:pos x="318" y="982"/>
                  </a:cxn>
                  <a:cxn ang="0">
                    <a:pos x="461" y="1020"/>
                  </a:cxn>
                  <a:cxn ang="0">
                    <a:pos x="567" y="1036"/>
                  </a:cxn>
                  <a:cxn ang="0">
                    <a:pos x="708" y="971"/>
                  </a:cxn>
                  <a:cxn ang="0">
                    <a:pos x="582" y="1000"/>
                  </a:cxn>
                  <a:cxn ang="0">
                    <a:pos x="596" y="933"/>
                  </a:cxn>
                  <a:cxn ang="0">
                    <a:pos x="607" y="882"/>
                  </a:cxn>
                  <a:cxn ang="0">
                    <a:pos x="451" y="944"/>
                  </a:cxn>
                  <a:cxn ang="0">
                    <a:pos x="282" y="895"/>
                  </a:cxn>
                  <a:cxn ang="0">
                    <a:pos x="442" y="827"/>
                  </a:cxn>
                  <a:cxn ang="0">
                    <a:pos x="575" y="730"/>
                  </a:cxn>
                  <a:cxn ang="0">
                    <a:pos x="639" y="513"/>
                  </a:cxn>
                  <a:cxn ang="0">
                    <a:pos x="662" y="209"/>
                  </a:cxn>
                  <a:cxn ang="0">
                    <a:pos x="637" y="211"/>
                  </a:cxn>
                  <a:cxn ang="0">
                    <a:pos x="615" y="536"/>
                  </a:cxn>
                  <a:cxn ang="0">
                    <a:pos x="620" y="656"/>
                  </a:cxn>
                  <a:cxn ang="0">
                    <a:pos x="529" y="713"/>
                  </a:cxn>
                  <a:cxn ang="0">
                    <a:pos x="430" y="790"/>
                  </a:cxn>
                  <a:cxn ang="0">
                    <a:pos x="295" y="842"/>
                  </a:cxn>
                  <a:cxn ang="0">
                    <a:pos x="265" y="751"/>
                  </a:cxn>
                  <a:cxn ang="0">
                    <a:pos x="327" y="568"/>
                  </a:cxn>
                  <a:cxn ang="0">
                    <a:pos x="474" y="327"/>
                  </a:cxn>
                  <a:cxn ang="0">
                    <a:pos x="464" y="112"/>
                  </a:cxn>
                  <a:cxn ang="0">
                    <a:pos x="407" y="0"/>
                  </a:cxn>
                  <a:cxn ang="0">
                    <a:pos x="443" y="138"/>
                  </a:cxn>
                  <a:cxn ang="0">
                    <a:pos x="442" y="359"/>
                  </a:cxn>
                  <a:cxn ang="0">
                    <a:pos x="377" y="407"/>
                  </a:cxn>
                  <a:cxn ang="0">
                    <a:pos x="318" y="429"/>
                  </a:cxn>
                  <a:cxn ang="0">
                    <a:pos x="270" y="448"/>
                  </a:cxn>
                  <a:cxn ang="0">
                    <a:pos x="278" y="500"/>
                  </a:cxn>
                  <a:cxn ang="0">
                    <a:pos x="236" y="513"/>
                  </a:cxn>
                  <a:cxn ang="0">
                    <a:pos x="151" y="486"/>
                  </a:cxn>
                  <a:cxn ang="0">
                    <a:pos x="63" y="414"/>
                  </a:cxn>
                  <a:cxn ang="0">
                    <a:pos x="42" y="367"/>
                  </a:cxn>
                  <a:cxn ang="0">
                    <a:pos x="2" y="330"/>
                  </a:cxn>
                  <a:cxn ang="0">
                    <a:pos x="0" y="401"/>
                  </a:cxn>
                </a:cxnLst>
                <a:rect l="0" t="0" r="r" b="b"/>
                <a:pathLst>
                  <a:path w="708" h="1036">
                    <a:moveTo>
                      <a:pt x="0" y="401"/>
                    </a:moveTo>
                    <a:lnTo>
                      <a:pt x="109" y="509"/>
                    </a:lnTo>
                    <a:lnTo>
                      <a:pt x="177" y="597"/>
                    </a:lnTo>
                    <a:lnTo>
                      <a:pt x="204" y="663"/>
                    </a:lnTo>
                    <a:lnTo>
                      <a:pt x="210" y="733"/>
                    </a:lnTo>
                    <a:lnTo>
                      <a:pt x="185" y="800"/>
                    </a:lnTo>
                    <a:lnTo>
                      <a:pt x="154" y="857"/>
                    </a:lnTo>
                    <a:lnTo>
                      <a:pt x="179" y="895"/>
                    </a:lnTo>
                    <a:lnTo>
                      <a:pt x="248" y="944"/>
                    </a:lnTo>
                    <a:lnTo>
                      <a:pt x="318" y="982"/>
                    </a:lnTo>
                    <a:lnTo>
                      <a:pt x="407" y="984"/>
                    </a:lnTo>
                    <a:lnTo>
                      <a:pt x="461" y="1020"/>
                    </a:lnTo>
                    <a:lnTo>
                      <a:pt x="521" y="1036"/>
                    </a:lnTo>
                    <a:lnTo>
                      <a:pt x="567" y="1036"/>
                    </a:lnTo>
                    <a:lnTo>
                      <a:pt x="616" y="1020"/>
                    </a:lnTo>
                    <a:lnTo>
                      <a:pt x="708" y="971"/>
                    </a:lnTo>
                    <a:lnTo>
                      <a:pt x="637" y="996"/>
                    </a:lnTo>
                    <a:lnTo>
                      <a:pt x="582" y="1000"/>
                    </a:lnTo>
                    <a:lnTo>
                      <a:pt x="510" y="990"/>
                    </a:lnTo>
                    <a:lnTo>
                      <a:pt x="596" y="933"/>
                    </a:lnTo>
                    <a:lnTo>
                      <a:pt x="685" y="853"/>
                    </a:lnTo>
                    <a:lnTo>
                      <a:pt x="607" y="882"/>
                    </a:lnTo>
                    <a:lnTo>
                      <a:pt x="527" y="933"/>
                    </a:lnTo>
                    <a:lnTo>
                      <a:pt x="451" y="944"/>
                    </a:lnTo>
                    <a:lnTo>
                      <a:pt x="381" y="944"/>
                    </a:lnTo>
                    <a:lnTo>
                      <a:pt x="282" y="895"/>
                    </a:lnTo>
                    <a:lnTo>
                      <a:pt x="371" y="861"/>
                    </a:lnTo>
                    <a:lnTo>
                      <a:pt x="442" y="827"/>
                    </a:lnTo>
                    <a:lnTo>
                      <a:pt x="519" y="766"/>
                    </a:lnTo>
                    <a:lnTo>
                      <a:pt x="575" y="730"/>
                    </a:lnTo>
                    <a:lnTo>
                      <a:pt x="634" y="656"/>
                    </a:lnTo>
                    <a:lnTo>
                      <a:pt x="639" y="513"/>
                    </a:lnTo>
                    <a:lnTo>
                      <a:pt x="660" y="296"/>
                    </a:lnTo>
                    <a:lnTo>
                      <a:pt x="662" y="209"/>
                    </a:lnTo>
                    <a:lnTo>
                      <a:pt x="635" y="152"/>
                    </a:lnTo>
                    <a:lnTo>
                      <a:pt x="637" y="211"/>
                    </a:lnTo>
                    <a:lnTo>
                      <a:pt x="651" y="319"/>
                    </a:lnTo>
                    <a:lnTo>
                      <a:pt x="615" y="536"/>
                    </a:lnTo>
                    <a:lnTo>
                      <a:pt x="615" y="606"/>
                    </a:lnTo>
                    <a:lnTo>
                      <a:pt x="620" y="656"/>
                    </a:lnTo>
                    <a:lnTo>
                      <a:pt x="599" y="682"/>
                    </a:lnTo>
                    <a:lnTo>
                      <a:pt x="529" y="713"/>
                    </a:lnTo>
                    <a:lnTo>
                      <a:pt x="466" y="733"/>
                    </a:lnTo>
                    <a:lnTo>
                      <a:pt x="430" y="790"/>
                    </a:lnTo>
                    <a:lnTo>
                      <a:pt x="367" y="834"/>
                    </a:lnTo>
                    <a:lnTo>
                      <a:pt x="295" y="842"/>
                    </a:lnTo>
                    <a:lnTo>
                      <a:pt x="259" y="813"/>
                    </a:lnTo>
                    <a:lnTo>
                      <a:pt x="265" y="751"/>
                    </a:lnTo>
                    <a:lnTo>
                      <a:pt x="284" y="644"/>
                    </a:lnTo>
                    <a:lnTo>
                      <a:pt x="327" y="568"/>
                    </a:lnTo>
                    <a:lnTo>
                      <a:pt x="459" y="403"/>
                    </a:lnTo>
                    <a:lnTo>
                      <a:pt x="474" y="327"/>
                    </a:lnTo>
                    <a:lnTo>
                      <a:pt x="459" y="165"/>
                    </a:lnTo>
                    <a:lnTo>
                      <a:pt x="464" y="112"/>
                    </a:lnTo>
                    <a:lnTo>
                      <a:pt x="434" y="51"/>
                    </a:lnTo>
                    <a:lnTo>
                      <a:pt x="407" y="0"/>
                    </a:lnTo>
                    <a:lnTo>
                      <a:pt x="413" y="64"/>
                    </a:lnTo>
                    <a:lnTo>
                      <a:pt x="443" y="138"/>
                    </a:lnTo>
                    <a:lnTo>
                      <a:pt x="453" y="310"/>
                    </a:lnTo>
                    <a:lnTo>
                      <a:pt x="442" y="359"/>
                    </a:lnTo>
                    <a:lnTo>
                      <a:pt x="411" y="386"/>
                    </a:lnTo>
                    <a:lnTo>
                      <a:pt x="377" y="407"/>
                    </a:lnTo>
                    <a:lnTo>
                      <a:pt x="335" y="422"/>
                    </a:lnTo>
                    <a:lnTo>
                      <a:pt x="318" y="429"/>
                    </a:lnTo>
                    <a:lnTo>
                      <a:pt x="246" y="420"/>
                    </a:lnTo>
                    <a:lnTo>
                      <a:pt x="270" y="448"/>
                    </a:lnTo>
                    <a:lnTo>
                      <a:pt x="278" y="473"/>
                    </a:lnTo>
                    <a:lnTo>
                      <a:pt x="278" y="500"/>
                    </a:lnTo>
                    <a:lnTo>
                      <a:pt x="259" y="513"/>
                    </a:lnTo>
                    <a:lnTo>
                      <a:pt x="236" y="513"/>
                    </a:lnTo>
                    <a:lnTo>
                      <a:pt x="198" y="502"/>
                    </a:lnTo>
                    <a:lnTo>
                      <a:pt x="151" y="486"/>
                    </a:lnTo>
                    <a:lnTo>
                      <a:pt x="99" y="454"/>
                    </a:lnTo>
                    <a:lnTo>
                      <a:pt x="63" y="414"/>
                    </a:lnTo>
                    <a:lnTo>
                      <a:pt x="54" y="395"/>
                    </a:lnTo>
                    <a:lnTo>
                      <a:pt x="42" y="367"/>
                    </a:lnTo>
                    <a:lnTo>
                      <a:pt x="46" y="302"/>
                    </a:lnTo>
                    <a:lnTo>
                      <a:pt x="2" y="330"/>
                    </a:lnTo>
                    <a:lnTo>
                      <a:pt x="0" y="401"/>
                    </a:lnTo>
                    <a:lnTo>
                      <a:pt x="0" y="40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7" name="Freeform 121"/>
              <p:cNvSpPr>
                <a:spLocks/>
              </p:cNvSpPr>
              <p:nvPr/>
            </p:nvSpPr>
            <p:spPr bwMode="auto">
              <a:xfrm>
                <a:off x="5211" y="3063"/>
                <a:ext cx="99" cy="306"/>
              </a:xfrm>
              <a:custGeom>
                <a:avLst/>
                <a:gdLst/>
                <a:ahLst/>
                <a:cxnLst>
                  <a:cxn ang="0">
                    <a:pos x="197" y="86"/>
                  </a:cxn>
                  <a:cxn ang="0">
                    <a:pos x="157" y="147"/>
                  </a:cxn>
                  <a:cxn ang="0">
                    <a:pos x="156" y="346"/>
                  </a:cxn>
                  <a:cxn ang="0">
                    <a:pos x="146" y="416"/>
                  </a:cxn>
                  <a:cxn ang="0">
                    <a:pos x="150" y="458"/>
                  </a:cxn>
                  <a:cxn ang="0">
                    <a:pos x="146" y="504"/>
                  </a:cxn>
                  <a:cxn ang="0">
                    <a:pos x="118" y="542"/>
                  </a:cxn>
                  <a:cxn ang="0">
                    <a:pos x="57" y="589"/>
                  </a:cxn>
                  <a:cxn ang="0">
                    <a:pos x="0" y="612"/>
                  </a:cxn>
                  <a:cxn ang="0">
                    <a:pos x="41" y="532"/>
                  </a:cxn>
                  <a:cxn ang="0">
                    <a:pos x="93" y="517"/>
                  </a:cxn>
                  <a:cxn ang="0">
                    <a:pos x="125" y="489"/>
                  </a:cxn>
                  <a:cxn ang="0">
                    <a:pos x="140" y="451"/>
                  </a:cxn>
                  <a:cxn ang="0">
                    <a:pos x="140" y="416"/>
                  </a:cxn>
                  <a:cxn ang="0">
                    <a:pos x="138" y="373"/>
                  </a:cxn>
                  <a:cxn ang="0">
                    <a:pos x="131" y="323"/>
                  </a:cxn>
                  <a:cxn ang="0">
                    <a:pos x="142" y="224"/>
                  </a:cxn>
                  <a:cxn ang="0">
                    <a:pos x="156" y="110"/>
                  </a:cxn>
                  <a:cxn ang="0">
                    <a:pos x="163" y="0"/>
                  </a:cxn>
                  <a:cxn ang="0">
                    <a:pos x="176" y="84"/>
                  </a:cxn>
                  <a:cxn ang="0">
                    <a:pos x="197" y="86"/>
                  </a:cxn>
                  <a:cxn ang="0">
                    <a:pos x="197" y="86"/>
                  </a:cxn>
                </a:cxnLst>
                <a:rect l="0" t="0" r="r" b="b"/>
                <a:pathLst>
                  <a:path w="197" h="612">
                    <a:moveTo>
                      <a:pt x="197" y="86"/>
                    </a:moveTo>
                    <a:lnTo>
                      <a:pt x="157" y="147"/>
                    </a:lnTo>
                    <a:lnTo>
                      <a:pt x="156" y="346"/>
                    </a:lnTo>
                    <a:lnTo>
                      <a:pt x="146" y="416"/>
                    </a:lnTo>
                    <a:lnTo>
                      <a:pt x="150" y="458"/>
                    </a:lnTo>
                    <a:lnTo>
                      <a:pt x="146" y="504"/>
                    </a:lnTo>
                    <a:lnTo>
                      <a:pt x="118" y="542"/>
                    </a:lnTo>
                    <a:lnTo>
                      <a:pt x="57" y="589"/>
                    </a:lnTo>
                    <a:lnTo>
                      <a:pt x="0" y="612"/>
                    </a:lnTo>
                    <a:lnTo>
                      <a:pt x="41" y="532"/>
                    </a:lnTo>
                    <a:lnTo>
                      <a:pt x="93" y="517"/>
                    </a:lnTo>
                    <a:lnTo>
                      <a:pt x="125" y="489"/>
                    </a:lnTo>
                    <a:lnTo>
                      <a:pt x="140" y="451"/>
                    </a:lnTo>
                    <a:lnTo>
                      <a:pt x="140" y="416"/>
                    </a:lnTo>
                    <a:lnTo>
                      <a:pt x="138" y="373"/>
                    </a:lnTo>
                    <a:lnTo>
                      <a:pt x="131" y="323"/>
                    </a:lnTo>
                    <a:lnTo>
                      <a:pt x="142" y="224"/>
                    </a:lnTo>
                    <a:lnTo>
                      <a:pt x="156" y="110"/>
                    </a:lnTo>
                    <a:lnTo>
                      <a:pt x="163" y="0"/>
                    </a:lnTo>
                    <a:lnTo>
                      <a:pt x="176" y="84"/>
                    </a:lnTo>
                    <a:lnTo>
                      <a:pt x="197" y="86"/>
                    </a:lnTo>
                    <a:lnTo>
                      <a:pt x="197" y="86"/>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8" name="Freeform 122"/>
              <p:cNvSpPr>
                <a:spLocks/>
              </p:cNvSpPr>
              <p:nvPr/>
            </p:nvSpPr>
            <p:spPr bwMode="auto">
              <a:xfrm>
                <a:off x="4371" y="2823"/>
                <a:ext cx="600" cy="537"/>
              </a:xfrm>
              <a:custGeom>
                <a:avLst/>
                <a:gdLst/>
                <a:ahLst/>
                <a:cxnLst>
                  <a:cxn ang="0">
                    <a:pos x="776" y="804"/>
                  </a:cxn>
                  <a:cxn ang="0">
                    <a:pos x="865" y="947"/>
                  </a:cxn>
                  <a:cxn ang="0">
                    <a:pos x="941" y="981"/>
                  </a:cxn>
                  <a:cxn ang="0">
                    <a:pos x="1034" y="1030"/>
                  </a:cxn>
                  <a:cxn ang="0">
                    <a:pos x="1127" y="1074"/>
                  </a:cxn>
                  <a:cxn ang="0">
                    <a:pos x="1034" y="996"/>
                  </a:cxn>
                  <a:cxn ang="0">
                    <a:pos x="992" y="970"/>
                  </a:cxn>
                  <a:cxn ang="0">
                    <a:pos x="998" y="871"/>
                  </a:cxn>
                  <a:cxn ang="0">
                    <a:pos x="1067" y="787"/>
                  </a:cxn>
                  <a:cxn ang="0">
                    <a:pos x="1200" y="861"/>
                  </a:cxn>
                  <a:cxn ang="0">
                    <a:pos x="1108" y="778"/>
                  </a:cxn>
                  <a:cxn ang="0">
                    <a:pos x="1067" y="738"/>
                  </a:cxn>
                  <a:cxn ang="0">
                    <a:pos x="1061" y="768"/>
                  </a:cxn>
                  <a:cxn ang="0">
                    <a:pos x="1013" y="797"/>
                  </a:cxn>
                  <a:cxn ang="0">
                    <a:pos x="983" y="854"/>
                  </a:cxn>
                  <a:cxn ang="0">
                    <a:pos x="962" y="915"/>
                  </a:cxn>
                  <a:cxn ang="0">
                    <a:pos x="930" y="884"/>
                  </a:cxn>
                  <a:cxn ang="0">
                    <a:pos x="907" y="852"/>
                  </a:cxn>
                  <a:cxn ang="0">
                    <a:pos x="863" y="852"/>
                  </a:cxn>
                  <a:cxn ang="0">
                    <a:pos x="825" y="818"/>
                  </a:cxn>
                  <a:cxn ang="0">
                    <a:pos x="808" y="764"/>
                  </a:cxn>
                  <a:cxn ang="0">
                    <a:pos x="795" y="734"/>
                  </a:cxn>
                  <a:cxn ang="0">
                    <a:pos x="741" y="719"/>
                  </a:cxn>
                  <a:cxn ang="0">
                    <a:pos x="715" y="683"/>
                  </a:cxn>
                  <a:cxn ang="0">
                    <a:pos x="608" y="612"/>
                  </a:cxn>
                  <a:cxn ang="0">
                    <a:pos x="532" y="542"/>
                  </a:cxn>
                  <a:cxn ang="0">
                    <a:pos x="521" y="470"/>
                  </a:cxn>
                  <a:cxn ang="0">
                    <a:pos x="515" y="359"/>
                  </a:cxn>
                  <a:cxn ang="0">
                    <a:pos x="548" y="306"/>
                  </a:cxn>
                  <a:cxn ang="0">
                    <a:pos x="452" y="270"/>
                  </a:cxn>
                  <a:cxn ang="0">
                    <a:pos x="173" y="107"/>
                  </a:cxn>
                  <a:cxn ang="0">
                    <a:pos x="36" y="0"/>
                  </a:cxn>
                  <a:cxn ang="0">
                    <a:pos x="0" y="78"/>
                  </a:cxn>
                  <a:cxn ang="0">
                    <a:pos x="129" y="160"/>
                  </a:cxn>
                  <a:cxn ang="0">
                    <a:pos x="266" y="253"/>
                  </a:cxn>
                  <a:cxn ang="0">
                    <a:pos x="348" y="337"/>
                  </a:cxn>
                  <a:cxn ang="0">
                    <a:pos x="439" y="399"/>
                  </a:cxn>
                  <a:cxn ang="0">
                    <a:pos x="475" y="422"/>
                  </a:cxn>
                  <a:cxn ang="0">
                    <a:pos x="506" y="570"/>
                  </a:cxn>
                  <a:cxn ang="0">
                    <a:pos x="542" y="635"/>
                  </a:cxn>
                  <a:cxn ang="0">
                    <a:pos x="595" y="702"/>
                  </a:cxn>
                  <a:cxn ang="0">
                    <a:pos x="667" y="757"/>
                  </a:cxn>
                  <a:cxn ang="0">
                    <a:pos x="722" y="787"/>
                  </a:cxn>
                  <a:cxn ang="0">
                    <a:pos x="776" y="804"/>
                  </a:cxn>
                  <a:cxn ang="0">
                    <a:pos x="776" y="804"/>
                  </a:cxn>
                </a:cxnLst>
                <a:rect l="0" t="0" r="r" b="b"/>
                <a:pathLst>
                  <a:path w="1200" h="1074">
                    <a:moveTo>
                      <a:pt x="776" y="804"/>
                    </a:moveTo>
                    <a:lnTo>
                      <a:pt x="865" y="947"/>
                    </a:lnTo>
                    <a:lnTo>
                      <a:pt x="941" y="981"/>
                    </a:lnTo>
                    <a:lnTo>
                      <a:pt x="1034" y="1030"/>
                    </a:lnTo>
                    <a:lnTo>
                      <a:pt x="1127" y="1074"/>
                    </a:lnTo>
                    <a:lnTo>
                      <a:pt x="1034" y="996"/>
                    </a:lnTo>
                    <a:lnTo>
                      <a:pt x="992" y="970"/>
                    </a:lnTo>
                    <a:lnTo>
                      <a:pt x="998" y="871"/>
                    </a:lnTo>
                    <a:lnTo>
                      <a:pt x="1067" y="787"/>
                    </a:lnTo>
                    <a:lnTo>
                      <a:pt x="1200" y="861"/>
                    </a:lnTo>
                    <a:lnTo>
                      <a:pt x="1108" y="778"/>
                    </a:lnTo>
                    <a:lnTo>
                      <a:pt x="1067" y="738"/>
                    </a:lnTo>
                    <a:lnTo>
                      <a:pt x="1061" y="768"/>
                    </a:lnTo>
                    <a:lnTo>
                      <a:pt x="1013" y="797"/>
                    </a:lnTo>
                    <a:lnTo>
                      <a:pt x="983" y="854"/>
                    </a:lnTo>
                    <a:lnTo>
                      <a:pt x="962" y="915"/>
                    </a:lnTo>
                    <a:lnTo>
                      <a:pt x="930" y="884"/>
                    </a:lnTo>
                    <a:lnTo>
                      <a:pt x="907" y="852"/>
                    </a:lnTo>
                    <a:lnTo>
                      <a:pt x="863" y="852"/>
                    </a:lnTo>
                    <a:lnTo>
                      <a:pt x="825" y="818"/>
                    </a:lnTo>
                    <a:lnTo>
                      <a:pt x="808" y="764"/>
                    </a:lnTo>
                    <a:lnTo>
                      <a:pt x="795" y="734"/>
                    </a:lnTo>
                    <a:lnTo>
                      <a:pt x="741" y="719"/>
                    </a:lnTo>
                    <a:lnTo>
                      <a:pt x="715" y="683"/>
                    </a:lnTo>
                    <a:lnTo>
                      <a:pt x="608" y="612"/>
                    </a:lnTo>
                    <a:lnTo>
                      <a:pt x="532" y="542"/>
                    </a:lnTo>
                    <a:lnTo>
                      <a:pt x="521" y="470"/>
                    </a:lnTo>
                    <a:lnTo>
                      <a:pt x="515" y="359"/>
                    </a:lnTo>
                    <a:lnTo>
                      <a:pt x="548" y="306"/>
                    </a:lnTo>
                    <a:lnTo>
                      <a:pt x="452" y="270"/>
                    </a:lnTo>
                    <a:lnTo>
                      <a:pt x="173" y="107"/>
                    </a:lnTo>
                    <a:lnTo>
                      <a:pt x="36" y="0"/>
                    </a:lnTo>
                    <a:lnTo>
                      <a:pt x="0" y="78"/>
                    </a:lnTo>
                    <a:lnTo>
                      <a:pt x="129" y="160"/>
                    </a:lnTo>
                    <a:lnTo>
                      <a:pt x="266" y="253"/>
                    </a:lnTo>
                    <a:lnTo>
                      <a:pt x="348" y="337"/>
                    </a:lnTo>
                    <a:lnTo>
                      <a:pt x="439" y="399"/>
                    </a:lnTo>
                    <a:lnTo>
                      <a:pt x="475" y="422"/>
                    </a:lnTo>
                    <a:lnTo>
                      <a:pt x="506" y="570"/>
                    </a:lnTo>
                    <a:lnTo>
                      <a:pt x="542" y="635"/>
                    </a:lnTo>
                    <a:lnTo>
                      <a:pt x="595" y="702"/>
                    </a:lnTo>
                    <a:lnTo>
                      <a:pt x="667" y="757"/>
                    </a:lnTo>
                    <a:lnTo>
                      <a:pt x="722" y="787"/>
                    </a:lnTo>
                    <a:lnTo>
                      <a:pt x="776" y="804"/>
                    </a:lnTo>
                    <a:lnTo>
                      <a:pt x="776" y="80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9" name="Freeform 123"/>
              <p:cNvSpPr>
                <a:spLocks/>
              </p:cNvSpPr>
              <p:nvPr/>
            </p:nvSpPr>
            <p:spPr bwMode="auto">
              <a:xfrm>
                <a:off x="4050" y="2840"/>
                <a:ext cx="152" cy="163"/>
              </a:xfrm>
              <a:custGeom>
                <a:avLst/>
                <a:gdLst/>
                <a:ahLst/>
                <a:cxnLst>
                  <a:cxn ang="0">
                    <a:pos x="213" y="27"/>
                  </a:cxn>
                  <a:cxn ang="0">
                    <a:pos x="0" y="327"/>
                  </a:cxn>
                  <a:cxn ang="0">
                    <a:pos x="90" y="322"/>
                  </a:cxn>
                  <a:cxn ang="0">
                    <a:pos x="305" y="23"/>
                  </a:cxn>
                  <a:cxn ang="0">
                    <a:pos x="272" y="0"/>
                  </a:cxn>
                  <a:cxn ang="0">
                    <a:pos x="213" y="27"/>
                  </a:cxn>
                  <a:cxn ang="0">
                    <a:pos x="213" y="27"/>
                  </a:cxn>
                </a:cxnLst>
                <a:rect l="0" t="0" r="r" b="b"/>
                <a:pathLst>
                  <a:path w="305" h="327">
                    <a:moveTo>
                      <a:pt x="213" y="27"/>
                    </a:moveTo>
                    <a:lnTo>
                      <a:pt x="0" y="327"/>
                    </a:lnTo>
                    <a:lnTo>
                      <a:pt x="90" y="322"/>
                    </a:lnTo>
                    <a:lnTo>
                      <a:pt x="305" y="23"/>
                    </a:lnTo>
                    <a:lnTo>
                      <a:pt x="272" y="0"/>
                    </a:lnTo>
                    <a:lnTo>
                      <a:pt x="213" y="27"/>
                    </a:lnTo>
                    <a:lnTo>
                      <a:pt x="213" y="27"/>
                    </a:lnTo>
                    <a:close/>
                  </a:path>
                </a:pathLst>
              </a:custGeom>
              <a:solidFill>
                <a:srgbClr val="E8D9D9"/>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0" name="Freeform 124"/>
              <p:cNvSpPr>
                <a:spLocks/>
              </p:cNvSpPr>
              <p:nvPr/>
            </p:nvSpPr>
            <p:spPr bwMode="auto">
              <a:xfrm>
                <a:off x="3499" y="3771"/>
                <a:ext cx="142" cy="89"/>
              </a:xfrm>
              <a:custGeom>
                <a:avLst/>
                <a:gdLst/>
                <a:ahLst/>
                <a:cxnLst>
                  <a:cxn ang="0">
                    <a:pos x="283" y="0"/>
                  </a:cxn>
                  <a:cxn ang="0">
                    <a:pos x="203" y="118"/>
                  </a:cxn>
                  <a:cxn ang="0">
                    <a:pos x="188" y="179"/>
                  </a:cxn>
                  <a:cxn ang="0">
                    <a:pos x="66" y="112"/>
                  </a:cxn>
                  <a:cxn ang="0">
                    <a:pos x="0" y="67"/>
                  </a:cxn>
                  <a:cxn ang="0">
                    <a:pos x="0" y="31"/>
                  </a:cxn>
                  <a:cxn ang="0">
                    <a:pos x="51" y="6"/>
                  </a:cxn>
                  <a:cxn ang="0">
                    <a:pos x="117" y="12"/>
                  </a:cxn>
                  <a:cxn ang="0">
                    <a:pos x="163" y="0"/>
                  </a:cxn>
                  <a:cxn ang="0">
                    <a:pos x="283" y="0"/>
                  </a:cxn>
                  <a:cxn ang="0">
                    <a:pos x="283" y="0"/>
                  </a:cxn>
                </a:cxnLst>
                <a:rect l="0" t="0" r="r" b="b"/>
                <a:pathLst>
                  <a:path w="283" h="179">
                    <a:moveTo>
                      <a:pt x="283" y="0"/>
                    </a:moveTo>
                    <a:lnTo>
                      <a:pt x="203" y="118"/>
                    </a:lnTo>
                    <a:lnTo>
                      <a:pt x="188" y="179"/>
                    </a:lnTo>
                    <a:lnTo>
                      <a:pt x="66" y="112"/>
                    </a:lnTo>
                    <a:lnTo>
                      <a:pt x="0" y="67"/>
                    </a:lnTo>
                    <a:lnTo>
                      <a:pt x="0" y="31"/>
                    </a:lnTo>
                    <a:lnTo>
                      <a:pt x="51" y="6"/>
                    </a:lnTo>
                    <a:lnTo>
                      <a:pt x="117" y="12"/>
                    </a:lnTo>
                    <a:lnTo>
                      <a:pt x="163" y="0"/>
                    </a:lnTo>
                    <a:lnTo>
                      <a:pt x="283" y="0"/>
                    </a:lnTo>
                    <a:lnTo>
                      <a:pt x="283" y="0"/>
                    </a:lnTo>
                    <a:close/>
                  </a:path>
                </a:pathLst>
              </a:custGeom>
              <a:solidFill>
                <a:srgbClr val="75686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1" name="Freeform 125"/>
              <p:cNvSpPr>
                <a:spLocks/>
              </p:cNvSpPr>
              <p:nvPr/>
            </p:nvSpPr>
            <p:spPr bwMode="auto">
              <a:xfrm>
                <a:off x="3505" y="3784"/>
                <a:ext cx="86" cy="66"/>
              </a:xfrm>
              <a:custGeom>
                <a:avLst/>
                <a:gdLst/>
                <a:ahLst/>
                <a:cxnLst>
                  <a:cxn ang="0">
                    <a:pos x="171" y="76"/>
                  </a:cxn>
                  <a:cxn ang="0">
                    <a:pos x="131" y="19"/>
                  </a:cxn>
                  <a:cxn ang="0">
                    <a:pos x="40" y="0"/>
                  </a:cxn>
                  <a:cxn ang="0">
                    <a:pos x="0" y="30"/>
                  </a:cxn>
                  <a:cxn ang="0">
                    <a:pos x="55" y="70"/>
                  </a:cxn>
                  <a:cxn ang="0">
                    <a:pos x="162" y="131"/>
                  </a:cxn>
                  <a:cxn ang="0">
                    <a:pos x="171" y="76"/>
                  </a:cxn>
                  <a:cxn ang="0">
                    <a:pos x="171" y="76"/>
                  </a:cxn>
                </a:cxnLst>
                <a:rect l="0" t="0" r="r" b="b"/>
                <a:pathLst>
                  <a:path w="171" h="131">
                    <a:moveTo>
                      <a:pt x="171" y="76"/>
                    </a:moveTo>
                    <a:lnTo>
                      <a:pt x="131" y="19"/>
                    </a:lnTo>
                    <a:lnTo>
                      <a:pt x="40" y="0"/>
                    </a:lnTo>
                    <a:lnTo>
                      <a:pt x="0" y="30"/>
                    </a:lnTo>
                    <a:lnTo>
                      <a:pt x="55" y="70"/>
                    </a:lnTo>
                    <a:lnTo>
                      <a:pt x="162" y="131"/>
                    </a:lnTo>
                    <a:lnTo>
                      <a:pt x="171" y="76"/>
                    </a:lnTo>
                    <a:lnTo>
                      <a:pt x="171" y="76"/>
                    </a:lnTo>
                    <a:close/>
                  </a:path>
                </a:pathLst>
              </a:custGeom>
              <a:solidFill>
                <a:srgbClr val="A39494"/>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2" name="Freeform 126"/>
              <p:cNvSpPr>
                <a:spLocks/>
              </p:cNvSpPr>
              <p:nvPr/>
            </p:nvSpPr>
            <p:spPr bwMode="auto">
              <a:xfrm>
                <a:off x="3528" y="3786"/>
                <a:ext cx="50" cy="56"/>
              </a:xfrm>
              <a:custGeom>
                <a:avLst/>
                <a:gdLst/>
                <a:ahLst/>
                <a:cxnLst>
                  <a:cxn ang="0">
                    <a:pos x="0" y="36"/>
                  </a:cxn>
                  <a:cxn ang="0">
                    <a:pos x="100" y="112"/>
                  </a:cxn>
                  <a:cxn ang="0">
                    <a:pos x="55" y="26"/>
                  </a:cxn>
                  <a:cxn ang="0">
                    <a:pos x="3" y="0"/>
                  </a:cxn>
                  <a:cxn ang="0">
                    <a:pos x="0" y="36"/>
                  </a:cxn>
                  <a:cxn ang="0">
                    <a:pos x="0" y="36"/>
                  </a:cxn>
                </a:cxnLst>
                <a:rect l="0" t="0" r="r" b="b"/>
                <a:pathLst>
                  <a:path w="100" h="112">
                    <a:moveTo>
                      <a:pt x="0" y="36"/>
                    </a:moveTo>
                    <a:lnTo>
                      <a:pt x="100" y="112"/>
                    </a:lnTo>
                    <a:lnTo>
                      <a:pt x="55" y="26"/>
                    </a:lnTo>
                    <a:lnTo>
                      <a:pt x="3" y="0"/>
                    </a:lnTo>
                    <a:lnTo>
                      <a:pt x="0" y="36"/>
                    </a:lnTo>
                    <a:lnTo>
                      <a:pt x="0" y="36"/>
                    </a:lnTo>
                    <a:close/>
                  </a:path>
                </a:pathLst>
              </a:custGeom>
              <a:solidFill>
                <a:srgbClr val="D1BDBD"/>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sp>
        <p:nvSpPr>
          <p:cNvPr id="244" name="矩形 243"/>
          <p:cNvSpPr/>
          <p:nvPr/>
        </p:nvSpPr>
        <p:spPr>
          <a:xfrm>
            <a:off x="1359297" y="1545531"/>
            <a:ext cx="1114408" cy="369332"/>
          </a:xfrm>
          <a:prstGeom prst="rect">
            <a:avLst/>
          </a:prstGeom>
        </p:spPr>
        <p:txBody>
          <a:bodyPr wrap="none">
            <a:spAutoFit/>
          </a:bodyPr>
          <a:lstStyle/>
          <a:p>
            <a:pPr defTabSz="895350">
              <a:buSzPct val="120000"/>
            </a:pPr>
            <a:r>
              <a:rPr lang="zh-CN" altLang="en-US" b="1" dirty="0" smtClean="0">
                <a:ea typeface="楷体_GB2312" pitchFamily="49" charset="-122"/>
              </a:rPr>
              <a:t>塑造未来</a:t>
            </a:r>
            <a:endParaRPr lang="zh-CN" altLang="en-US" b="1" dirty="0">
              <a:ea typeface="楷体_GB2312" pitchFamily="49" charset="-122"/>
            </a:endParaRPr>
          </a:p>
        </p:txBody>
      </p:sp>
      <p:grpSp>
        <p:nvGrpSpPr>
          <p:cNvPr id="4" name="组合 315"/>
          <p:cNvGrpSpPr/>
          <p:nvPr/>
        </p:nvGrpSpPr>
        <p:grpSpPr>
          <a:xfrm>
            <a:off x="5385048" y="1945258"/>
            <a:ext cx="2449512" cy="1555750"/>
            <a:chOff x="3062288" y="1247775"/>
            <a:chExt cx="2449512" cy="1555750"/>
          </a:xfrm>
        </p:grpSpPr>
        <p:sp>
          <p:nvSpPr>
            <p:cNvPr id="317" name="Rectangle 10"/>
            <p:cNvSpPr>
              <a:spLocks noChangeAspect="1" noChangeArrowheads="1"/>
            </p:cNvSpPr>
            <p:nvPr/>
          </p:nvSpPr>
          <p:spPr bwMode="blackWhite">
            <a:xfrm>
              <a:off x="3062288" y="1247775"/>
              <a:ext cx="2449512" cy="1555750"/>
            </a:xfrm>
            <a:prstGeom prst="rect">
              <a:avLst/>
            </a:prstGeom>
            <a:solidFill>
              <a:srgbClr val="C7E0FB"/>
            </a:solidFill>
            <a:ln w="12700" cap="rnd">
              <a:solidFill>
                <a:srgbClr val="000000"/>
              </a:solidFill>
              <a:miter lim="800000"/>
              <a:headEnd/>
              <a:tailEnd/>
            </a:ln>
            <a:effectLst/>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nvGrpSpPr>
            <p:cNvPr id="6" name="Group 25"/>
            <p:cNvGrpSpPr>
              <a:grpSpLocks/>
            </p:cNvGrpSpPr>
            <p:nvPr/>
          </p:nvGrpSpPr>
          <p:grpSpPr bwMode="auto">
            <a:xfrm>
              <a:off x="3073400" y="1530350"/>
              <a:ext cx="2428875" cy="1162050"/>
              <a:chOff x="103" y="964"/>
              <a:chExt cx="1551" cy="732"/>
            </a:xfrm>
          </p:grpSpPr>
          <p:sp>
            <p:nvSpPr>
              <p:cNvPr id="385" name="Arc 26"/>
              <p:cNvSpPr>
                <a:spLocks/>
              </p:cNvSpPr>
              <p:nvPr/>
            </p:nvSpPr>
            <p:spPr bwMode="auto">
              <a:xfrm>
                <a:off x="103" y="1308"/>
                <a:ext cx="775" cy="388"/>
              </a:xfrm>
              <a:custGeom>
                <a:avLst/>
                <a:gdLst>
                  <a:gd name="G0" fmla="+- 27 0 0"/>
                  <a:gd name="G1" fmla="+- 0 0 0"/>
                  <a:gd name="G2" fmla="+- 21600 0 0"/>
                  <a:gd name="T0" fmla="*/ 21593 w 21593"/>
                  <a:gd name="T1" fmla="*/ 1215 h 21600"/>
                  <a:gd name="T2" fmla="*/ 0 w 21593"/>
                  <a:gd name="T3" fmla="*/ 21600 h 21600"/>
                  <a:gd name="T4" fmla="*/ 27 w 21593"/>
                  <a:gd name="T5" fmla="*/ 0 h 21600"/>
                </a:gdLst>
                <a:ahLst/>
                <a:cxnLst>
                  <a:cxn ang="0">
                    <a:pos x="T0" y="T1"/>
                  </a:cxn>
                  <a:cxn ang="0">
                    <a:pos x="T2" y="T3"/>
                  </a:cxn>
                  <a:cxn ang="0">
                    <a:pos x="T4" y="T5"/>
                  </a:cxn>
                </a:cxnLst>
                <a:rect l="0" t="0" r="r" b="b"/>
                <a:pathLst>
                  <a:path w="21593" h="21600" fill="none" extrusionOk="0">
                    <a:moveTo>
                      <a:pt x="21592" y="1214"/>
                    </a:moveTo>
                    <a:cubicBezTo>
                      <a:pt x="20948" y="12654"/>
                      <a:pt x="11484" y="21599"/>
                      <a:pt x="27" y="21600"/>
                    </a:cubicBezTo>
                    <a:cubicBezTo>
                      <a:pt x="18" y="21600"/>
                      <a:pt x="9" y="21599"/>
                      <a:pt x="0" y="21599"/>
                    </a:cubicBezTo>
                  </a:path>
                  <a:path w="21593" h="21600" stroke="0" extrusionOk="0">
                    <a:moveTo>
                      <a:pt x="21592" y="1214"/>
                    </a:moveTo>
                    <a:cubicBezTo>
                      <a:pt x="20948" y="12654"/>
                      <a:pt x="11484" y="21599"/>
                      <a:pt x="27" y="21600"/>
                    </a:cubicBezTo>
                    <a:cubicBezTo>
                      <a:pt x="18" y="21600"/>
                      <a:pt x="9" y="21599"/>
                      <a:pt x="0" y="21599"/>
                    </a:cubicBezTo>
                    <a:lnTo>
                      <a:pt x="27" y="0"/>
                    </a:lnTo>
                    <a:close/>
                  </a:path>
                </a:pathLst>
              </a:custGeom>
              <a:noFill/>
              <a:ln w="38100">
                <a:solidFill>
                  <a:srgbClr val="0344B9"/>
                </a:solidFill>
                <a:round/>
                <a:headEnd type="none" w="sm" len="sm"/>
                <a:tailEnd type="none" w="sm" len="sm"/>
              </a:ln>
              <a:effec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386" name="Arc 27"/>
              <p:cNvSpPr>
                <a:spLocks/>
              </p:cNvSpPr>
              <p:nvPr/>
            </p:nvSpPr>
            <p:spPr bwMode="auto">
              <a:xfrm flipH="1" flipV="1">
                <a:off x="879" y="964"/>
                <a:ext cx="775" cy="388"/>
              </a:xfrm>
              <a:custGeom>
                <a:avLst/>
                <a:gdLst>
                  <a:gd name="G0" fmla="+- 27 0 0"/>
                  <a:gd name="G1" fmla="+- 0 0 0"/>
                  <a:gd name="G2" fmla="+- 21600 0 0"/>
                  <a:gd name="T0" fmla="*/ 21593 w 21593"/>
                  <a:gd name="T1" fmla="*/ 1215 h 21600"/>
                  <a:gd name="T2" fmla="*/ 0 w 21593"/>
                  <a:gd name="T3" fmla="*/ 21600 h 21600"/>
                  <a:gd name="T4" fmla="*/ 27 w 21593"/>
                  <a:gd name="T5" fmla="*/ 0 h 21600"/>
                </a:gdLst>
                <a:ahLst/>
                <a:cxnLst>
                  <a:cxn ang="0">
                    <a:pos x="T0" y="T1"/>
                  </a:cxn>
                  <a:cxn ang="0">
                    <a:pos x="T2" y="T3"/>
                  </a:cxn>
                  <a:cxn ang="0">
                    <a:pos x="T4" y="T5"/>
                  </a:cxn>
                </a:cxnLst>
                <a:rect l="0" t="0" r="r" b="b"/>
                <a:pathLst>
                  <a:path w="21593" h="21600" fill="none" extrusionOk="0">
                    <a:moveTo>
                      <a:pt x="21592" y="1214"/>
                    </a:moveTo>
                    <a:cubicBezTo>
                      <a:pt x="20948" y="12654"/>
                      <a:pt x="11484" y="21599"/>
                      <a:pt x="27" y="21600"/>
                    </a:cubicBezTo>
                    <a:cubicBezTo>
                      <a:pt x="18" y="21600"/>
                      <a:pt x="9" y="21599"/>
                      <a:pt x="0" y="21599"/>
                    </a:cubicBezTo>
                  </a:path>
                  <a:path w="21593" h="21600" stroke="0" extrusionOk="0">
                    <a:moveTo>
                      <a:pt x="21592" y="1214"/>
                    </a:moveTo>
                    <a:cubicBezTo>
                      <a:pt x="20948" y="12654"/>
                      <a:pt x="11484" y="21599"/>
                      <a:pt x="27" y="21600"/>
                    </a:cubicBezTo>
                    <a:cubicBezTo>
                      <a:pt x="18" y="21600"/>
                      <a:pt x="9" y="21599"/>
                      <a:pt x="0" y="21599"/>
                    </a:cubicBezTo>
                    <a:lnTo>
                      <a:pt x="27" y="0"/>
                    </a:lnTo>
                    <a:close/>
                  </a:path>
                </a:pathLst>
              </a:custGeom>
              <a:noFill/>
              <a:ln w="38100">
                <a:solidFill>
                  <a:srgbClr val="0344B9"/>
                </a:solidFill>
                <a:round/>
                <a:headEnd type="none" w="sm" len="sm"/>
                <a:tailEnd type="none" w="sm" len="sm"/>
              </a:ln>
              <a:effectLst/>
            </p:spPr>
            <p:txBody>
              <a:bodyPr rot="10800000"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sp>
          <p:nvSpPr>
            <p:cNvPr id="319" name="Arc 127"/>
            <p:cNvSpPr>
              <a:spLocks/>
            </p:cNvSpPr>
            <p:nvPr/>
          </p:nvSpPr>
          <p:spPr bwMode="auto">
            <a:xfrm flipH="1">
              <a:off x="4443413" y="1585913"/>
              <a:ext cx="206375" cy="169862"/>
            </a:xfrm>
            <a:custGeom>
              <a:avLst/>
              <a:gdLst>
                <a:gd name="G0" fmla="+- 0 0 0"/>
                <a:gd name="G1" fmla="+- 21600 0 0"/>
                <a:gd name="G2" fmla="+- 21600 0 0"/>
                <a:gd name="T0" fmla="*/ 0 w 16837"/>
                <a:gd name="T1" fmla="*/ 0 h 21600"/>
                <a:gd name="T2" fmla="*/ 16837 w 16837"/>
                <a:gd name="T3" fmla="*/ 8069 h 21600"/>
                <a:gd name="T4" fmla="*/ 0 w 16837"/>
                <a:gd name="T5" fmla="*/ 21600 h 21600"/>
              </a:gdLst>
              <a:ahLst/>
              <a:cxnLst>
                <a:cxn ang="0">
                  <a:pos x="T0" y="T1"/>
                </a:cxn>
                <a:cxn ang="0">
                  <a:pos x="T2" y="T3"/>
                </a:cxn>
                <a:cxn ang="0">
                  <a:pos x="T4" y="T5"/>
                </a:cxn>
              </a:cxnLst>
              <a:rect l="0" t="0" r="r" b="b"/>
              <a:pathLst>
                <a:path w="16837" h="21600" fill="none" extrusionOk="0">
                  <a:moveTo>
                    <a:pt x="-1" y="0"/>
                  </a:moveTo>
                  <a:cubicBezTo>
                    <a:pt x="6544" y="0"/>
                    <a:pt x="12736" y="2967"/>
                    <a:pt x="16836" y="8069"/>
                  </a:cubicBezTo>
                </a:path>
                <a:path w="16837" h="21600" stroke="0" extrusionOk="0">
                  <a:moveTo>
                    <a:pt x="-1" y="0"/>
                  </a:moveTo>
                  <a:cubicBezTo>
                    <a:pt x="6544" y="0"/>
                    <a:pt x="12736" y="2967"/>
                    <a:pt x="16836" y="8069"/>
                  </a:cubicBezTo>
                  <a:lnTo>
                    <a:pt x="0" y="21600"/>
                  </a:lnTo>
                  <a:close/>
                </a:path>
              </a:pathLst>
            </a:custGeom>
            <a:noFill/>
            <a:ln w="9525">
              <a:solidFill>
                <a:srgbClr val="000000"/>
              </a:solidFill>
              <a:round/>
              <a:headEnd type="triangle" w="med" len="me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nvGrpSpPr>
            <p:cNvPr id="7" name="Group 128"/>
            <p:cNvGrpSpPr>
              <a:grpSpLocks/>
            </p:cNvGrpSpPr>
            <p:nvPr/>
          </p:nvGrpSpPr>
          <p:grpSpPr bwMode="auto">
            <a:xfrm rot="18218373">
              <a:off x="3840957" y="1778794"/>
              <a:ext cx="725487" cy="314325"/>
              <a:chOff x="3592" y="2453"/>
              <a:chExt cx="1543" cy="670"/>
            </a:xfrm>
          </p:grpSpPr>
          <p:sp>
            <p:nvSpPr>
              <p:cNvPr id="322" name="Freeform 129"/>
              <p:cNvSpPr>
                <a:spLocks/>
              </p:cNvSpPr>
              <p:nvPr/>
            </p:nvSpPr>
            <p:spPr bwMode="auto">
              <a:xfrm>
                <a:off x="4363" y="2618"/>
                <a:ext cx="146" cy="77"/>
              </a:xfrm>
              <a:custGeom>
                <a:avLst/>
                <a:gdLst/>
                <a:ahLst/>
                <a:cxnLst>
                  <a:cxn ang="0">
                    <a:pos x="0" y="40"/>
                  </a:cxn>
                  <a:cxn ang="0">
                    <a:pos x="28" y="154"/>
                  </a:cxn>
                  <a:cxn ang="0">
                    <a:pos x="33" y="152"/>
                  </a:cxn>
                  <a:cxn ang="0">
                    <a:pos x="47" y="146"/>
                  </a:cxn>
                  <a:cxn ang="0">
                    <a:pos x="67" y="137"/>
                  </a:cxn>
                  <a:cxn ang="0">
                    <a:pos x="91" y="126"/>
                  </a:cxn>
                  <a:cxn ang="0">
                    <a:pos x="116" y="114"/>
                  </a:cxn>
                  <a:cxn ang="0">
                    <a:pos x="140" y="101"/>
                  </a:cxn>
                  <a:cxn ang="0">
                    <a:pos x="161" y="91"/>
                  </a:cxn>
                  <a:cxn ang="0">
                    <a:pos x="176" y="82"/>
                  </a:cxn>
                  <a:cxn ang="0">
                    <a:pos x="190" y="74"/>
                  </a:cxn>
                  <a:cxn ang="0">
                    <a:pos x="207" y="67"/>
                  </a:cxn>
                  <a:cxn ang="0">
                    <a:pos x="227" y="61"/>
                  </a:cxn>
                  <a:cxn ang="0">
                    <a:pos x="246" y="55"/>
                  </a:cxn>
                  <a:cxn ang="0">
                    <a:pos x="264" y="51"/>
                  </a:cxn>
                  <a:cxn ang="0">
                    <a:pos x="277" y="47"/>
                  </a:cxn>
                  <a:cxn ang="0">
                    <a:pos x="288" y="46"/>
                  </a:cxn>
                  <a:cxn ang="0">
                    <a:pos x="291" y="45"/>
                  </a:cxn>
                  <a:cxn ang="0">
                    <a:pos x="290" y="44"/>
                  </a:cxn>
                  <a:cxn ang="0">
                    <a:pos x="288" y="42"/>
                  </a:cxn>
                  <a:cxn ang="0">
                    <a:pos x="283" y="37"/>
                  </a:cxn>
                  <a:cxn ang="0">
                    <a:pos x="277" y="31"/>
                  </a:cxn>
                  <a:cxn ang="0">
                    <a:pos x="270" y="25"/>
                  </a:cxn>
                  <a:cxn ang="0">
                    <a:pos x="262" y="20"/>
                  </a:cxn>
                  <a:cxn ang="0">
                    <a:pos x="254" y="15"/>
                  </a:cxn>
                  <a:cxn ang="0">
                    <a:pos x="245" y="10"/>
                  </a:cxn>
                  <a:cxn ang="0">
                    <a:pos x="235" y="7"/>
                  </a:cxn>
                  <a:cxn ang="0">
                    <a:pos x="224" y="5"/>
                  </a:cxn>
                  <a:cxn ang="0">
                    <a:pos x="213" y="2"/>
                  </a:cxn>
                  <a:cxn ang="0">
                    <a:pos x="201" y="1"/>
                  </a:cxn>
                  <a:cxn ang="0">
                    <a:pos x="191" y="0"/>
                  </a:cxn>
                  <a:cxn ang="0">
                    <a:pos x="183" y="0"/>
                  </a:cxn>
                  <a:cxn ang="0">
                    <a:pos x="178" y="0"/>
                  </a:cxn>
                  <a:cxn ang="0">
                    <a:pos x="176" y="0"/>
                  </a:cxn>
                  <a:cxn ang="0">
                    <a:pos x="130" y="51"/>
                  </a:cxn>
                  <a:cxn ang="0">
                    <a:pos x="0" y="40"/>
                  </a:cxn>
                </a:cxnLst>
                <a:rect l="0" t="0" r="r" b="b"/>
                <a:pathLst>
                  <a:path w="291" h="154">
                    <a:moveTo>
                      <a:pt x="0" y="40"/>
                    </a:moveTo>
                    <a:lnTo>
                      <a:pt x="28" y="154"/>
                    </a:lnTo>
                    <a:lnTo>
                      <a:pt x="33" y="152"/>
                    </a:lnTo>
                    <a:lnTo>
                      <a:pt x="47" y="146"/>
                    </a:lnTo>
                    <a:lnTo>
                      <a:pt x="67" y="137"/>
                    </a:lnTo>
                    <a:lnTo>
                      <a:pt x="91" y="126"/>
                    </a:lnTo>
                    <a:lnTo>
                      <a:pt x="116" y="114"/>
                    </a:lnTo>
                    <a:lnTo>
                      <a:pt x="140" y="101"/>
                    </a:lnTo>
                    <a:lnTo>
                      <a:pt x="161" y="91"/>
                    </a:lnTo>
                    <a:lnTo>
                      <a:pt x="176" y="82"/>
                    </a:lnTo>
                    <a:lnTo>
                      <a:pt x="190" y="74"/>
                    </a:lnTo>
                    <a:lnTo>
                      <a:pt x="207" y="67"/>
                    </a:lnTo>
                    <a:lnTo>
                      <a:pt x="227" y="61"/>
                    </a:lnTo>
                    <a:lnTo>
                      <a:pt x="246" y="55"/>
                    </a:lnTo>
                    <a:lnTo>
                      <a:pt x="264" y="51"/>
                    </a:lnTo>
                    <a:lnTo>
                      <a:pt x="277" y="47"/>
                    </a:lnTo>
                    <a:lnTo>
                      <a:pt x="288" y="46"/>
                    </a:lnTo>
                    <a:lnTo>
                      <a:pt x="291" y="45"/>
                    </a:lnTo>
                    <a:lnTo>
                      <a:pt x="290" y="44"/>
                    </a:lnTo>
                    <a:lnTo>
                      <a:pt x="288" y="42"/>
                    </a:lnTo>
                    <a:lnTo>
                      <a:pt x="283" y="37"/>
                    </a:lnTo>
                    <a:lnTo>
                      <a:pt x="277" y="31"/>
                    </a:lnTo>
                    <a:lnTo>
                      <a:pt x="270" y="25"/>
                    </a:lnTo>
                    <a:lnTo>
                      <a:pt x="262" y="20"/>
                    </a:lnTo>
                    <a:lnTo>
                      <a:pt x="254" y="15"/>
                    </a:lnTo>
                    <a:lnTo>
                      <a:pt x="245" y="10"/>
                    </a:lnTo>
                    <a:lnTo>
                      <a:pt x="235" y="7"/>
                    </a:lnTo>
                    <a:lnTo>
                      <a:pt x="224" y="5"/>
                    </a:lnTo>
                    <a:lnTo>
                      <a:pt x="213" y="2"/>
                    </a:lnTo>
                    <a:lnTo>
                      <a:pt x="201" y="1"/>
                    </a:lnTo>
                    <a:lnTo>
                      <a:pt x="191" y="0"/>
                    </a:lnTo>
                    <a:lnTo>
                      <a:pt x="183" y="0"/>
                    </a:lnTo>
                    <a:lnTo>
                      <a:pt x="178" y="0"/>
                    </a:lnTo>
                    <a:lnTo>
                      <a:pt x="176" y="0"/>
                    </a:lnTo>
                    <a:lnTo>
                      <a:pt x="130" y="51"/>
                    </a:lnTo>
                    <a:lnTo>
                      <a:pt x="0" y="40"/>
                    </a:lnTo>
                    <a:close/>
                  </a:path>
                </a:pathLst>
              </a:custGeom>
              <a:solidFill>
                <a:srgbClr val="BABABA"/>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3" name="Freeform 130"/>
              <p:cNvSpPr>
                <a:spLocks/>
              </p:cNvSpPr>
              <p:nvPr/>
            </p:nvSpPr>
            <p:spPr bwMode="auto">
              <a:xfrm>
                <a:off x="4742" y="2779"/>
                <a:ext cx="272" cy="319"/>
              </a:xfrm>
              <a:custGeom>
                <a:avLst/>
                <a:gdLst/>
                <a:ahLst/>
                <a:cxnLst>
                  <a:cxn ang="0">
                    <a:pos x="324" y="0"/>
                  </a:cxn>
                  <a:cxn ang="0">
                    <a:pos x="295" y="4"/>
                  </a:cxn>
                  <a:cxn ang="0">
                    <a:pos x="267" y="11"/>
                  </a:cxn>
                  <a:cxn ang="0">
                    <a:pos x="238" y="23"/>
                  </a:cxn>
                  <a:cxn ang="0">
                    <a:pos x="211" y="37"/>
                  </a:cxn>
                  <a:cxn ang="0">
                    <a:pos x="184" y="54"/>
                  </a:cxn>
                  <a:cxn ang="0">
                    <a:pos x="159" y="72"/>
                  </a:cxn>
                  <a:cxn ang="0">
                    <a:pos x="135" y="94"/>
                  </a:cxn>
                  <a:cxn ang="0">
                    <a:pos x="102" y="128"/>
                  </a:cxn>
                  <a:cxn ang="0">
                    <a:pos x="67" y="176"/>
                  </a:cxn>
                  <a:cxn ang="0">
                    <a:pos x="37" y="230"/>
                  </a:cxn>
                  <a:cxn ang="0">
                    <a:pos x="15" y="288"/>
                  </a:cxn>
                  <a:cxn ang="0">
                    <a:pos x="3" y="349"/>
                  </a:cxn>
                  <a:cxn ang="0">
                    <a:pos x="0" y="408"/>
                  </a:cxn>
                  <a:cxn ang="0">
                    <a:pos x="7" y="462"/>
                  </a:cxn>
                  <a:cxn ang="0">
                    <a:pos x="23" y="511"/>
                  </a:cxn>
                  <a:cxn ang="0">
                    <a:pos x="48" y="556"/>
                  </a:cxn>
                  <a:cxn ang="0">
                    <a:pos x="84" y="594"/>
                  </a:cxn>
                  <a:cxn ang="0">
                    <a:pos x="129" y="622"/>
                  </a:cxn>
                  <a:cxn ang="0">
                    <a:pos x="181" y="636"/>
                  </a:cxn>
                  <a:cxn ang="0">
                    <a:pos x="223" y="638"/>
                  </a:cxn>
                  <a:cxn ang="0">
                    <a:pos x="252" y="633"/>
                  </a:cxn>
                  <a:cxn ang="0">
                    <a:pos x="281" y="626"/>
                  </a:cxn>
                  <a:cxn ang="0">
                    <a:pos x="310" y="616"/>
                  </a:cxn>
                  <a:cxn ang="0">
                    <a:pos x="338" y="602"/>
                  </a:cxn>
                  <a:cxn ang="0">
                    <a:pos x="364" y="585"/>
                  </a:cxn>
                  <a:cxn ang="0">
                    <a:pos x="391" y="567"/>
                  </a:cxn>
                  <a:cxn ang="0">
                    <a:pos x="415" y="545"/>
                  </a:cxn>
                  <a:cxn ang="0">
                    <a:pos x="446" y="511"/>
                  </a:cxn>
                  <a:cxn ang="0">
                    <a:pos x="482" y="462"/>
                  </a:cxn>
                  <a:cxn ang="0">
                    <a:pos x="509" y="408"/>
                  </a:cxn>
                  <a:cxn ang="0">
                    <a:pos x="530" y="349"/>
                  </a:cxn>
                  <a:cxn ang="0">
                    <a:pos x="542" y="288"/>
                  </a:cxn>
                  <a:cxn ang="0">
                    <a:pos x="544" y="230"/>
                  </a:cxn>
                  <a:cxn ang="0">
                    <a:pos x="538" y="176"/>
                  </a:cxn>
                  <a:cxn ang="0">
                    <a:pos x="522" y="128"/>
                  </a:cxn>
                  <a:cxn ang="0">
                    <a:pos x="497" y="83"/>
                  </a:cxn>
                  <a:cxn ang="0">
                    <a:pos x="462" y="45"/>
                  </a:cxn>
                  <a:cxn ang="0">
                    <a:pos x="418" y="17"/>
                  </a:cxn>
                  <a:cxn ang="0">
                    <a:pos x="366" y="2"/>
                  </a:cxn>
                </a:cxnLst>
                <a:rect l="0" t="0" r="r" b="b"/>
                <a:pathLst>
                  <a:path w="544" h="638">
                    <a:moveTo>
                      <a:pt x="339" y="0"/>
                    </a:moveTo>
                    <a:lnTo>
                      <a:pt x="324" y="0"/>
                    </a:lnTo>
                    <a:lnTo>
                      <a:pt x="310" y="2"/>
                    </a:lnTo>
                    <a:lnTo>
                      <a:pt x="295" y="4"/>
                    </a:lnTo>
                    <a:lnTo>
                      <a:pt x="281" y="8"/>
                    </a:lnTo>
                    <a:lnTo>
                      <a:pt x="267" y="11"/>
                    </a:lnTo>
                    <a:lnTo>
                      <a:pt x="252" y="17"/>
                    </a:lnTo>
                    <a:lnTo>
                      <a:pt x="238" y="23"/>
                    </a:lnTo>
                    <a:lnTo>
                      <a:pt x="225" y="30"/>
                    </a:lnTo>
                    <a:lnTo>
                      <a:pt x="211" y="37"/>
                    </a:lnTo>
                    <a:lnTo>
                      <a:pt x="198" y="45"/>
                    </a:lnTo>
                    <a:lnTo>
                      <a:pt x="184" y="54"/>
                    </a:lnTo>
                    <a:lnTo>
                      <a:pt x="172" y="63"/>
                    </a:lnTo>
                    <a:lnTo>
                      <a:pt x="159" y="72"/>
                    </a:lnTo>
                    <a:lnTo>
                      <a:pt x="147" y="84"/>
                    </a:lnTo>
                    <a:lnTo>
                      <a:pt x="135" y="94"/>
                    </a:lnTo>
                    <a:lnTo>
                      <a:pt x="123" y="106"/>
                    </a:lnTo>
                    <a:lnTo>
                      <a:pt x="102" y="128"/>
                    </a:lnTo>
                    <a:lnTo>
                      <a:pt x="84" y="151"/>
                    </a:lnTo>
                    <a:lnTo>
                      <a:pt x="67" y="176"/>
                    </a:lnTo>
                    <a:lnTo>
                      <a:pt x="51" y="202"/>
                    </a:lnTo>
                    <a:lnTo>
                      <a:pt x="37" y="230"/>
                    </a:lnTo>
                    <a:lnTo>
                      <a:pt x="25" y="259"/>
                    </a:lnTo>
                    <a:lnTo>
                      <a:pt x="15" y="288"/>
                    </a:lnTo>
                    <a:lnTo>
                      <a:pt x="8" y="319"/>
                    </a:lnTo>
                    <a:lnTo>
                      <a:pt x="3" y="349"/>
                    </a:lnTo>
                    <a:lnTo>
                      <a:pt x="0" y="379"/>
                    </a:lnTo>
                    <a:lnTo>
                      <a:pt x="0" y="408"/>
                    </a:lnTo>
                    <a:lnTo>
                      <a:pt x="2" y="435"/>
                    </a:lnTo>
                    <a:lnTo>
                      <a:pt x="7" y="462"/>
                    </a:lnTo>
                    <a:lnTo>
                      <a:pt x="14" y="487"/>
                    </a:lnTo>
                    <a:lnTo>
                      <a:pt x="23" y="511"/>
                    </a:lnTo>
                    <a:lnTo>
                      <a:pt x="33" y="533"/>
                    </a:lnTo>
                    <a:lnTo>
                      <a:pt x="48" y="556"/>
                    </a:lnTo>
                    <a:lnTo>
                      <a:pt x="64" y="576"/>
                    </a:lnTo>
                    <a:lnTo>
                      <a:pt x="84" y="594"/>
                    </a:lnTo>
                    <a:lnTo>
                      <a:pt x="106" y="609"/>
                    </a:lnTo>
                    <a:lnTo>
                      <a:pt x="129" y="622"/>
                    </a:lnTo>
                    <a:lnTo>
                      <a:pt x="153" y="631"/>
                    </a:lnTo>
                    <a:lnTo>
                      <a:pt x="181" y="636"/>
                    </a:lnTo>
                    <a:lnTo>
                      <a:pt x="208" y="638"/>
                    </a:lnTo>
                    <a:lnTo>
                      <a:pt x="223" y="638"/>
                    </a:lnTo>
                    <a:lnTo>
                      <a:pt x="237" y="636"/>
                    </a:lnTo>
                    <a:lnTo>
                      <a:pt x="252" y="633"/>
                    </a:lnTo>
                    <a:lnTo>
                      <a:pt x="266" y="631"/>
                    </a:lnTo>
                    <a:lnTo>
                      <a:pt x="281" y="626"/>
                    </a:lnTo>
                    <a:lnTo>
                      <a:pt x="295" y="622"/>
                    </a:lnTo>
                    <a:lnTo>
                      <a:pt x="310" y="616"/>
                    </a:lnTo>
                    <a:lnTo>
                      <a:pt x="324" y="609"/>
                    </a:lnTo>
                    <a:lnTo>
                      <a:pt x="338" y="602"/>
                    </a:lnTo>
                    <a:lnTo>
                      <a:pt x="351" y="594"/>
                    </a:lnTo>
                    <a:lnTo>
                      <a:pt x="364" y="585"/>
                    </a:lnTo>
                    <a:lnTo>
                      <a:pt x="378" y="576"/>
                    </a:lnTo>
                    <a:lnTo>
                      <a:pt x="391" y="567"/>
                    </a:lnTo>
                    <a:lnTo>
                      <a:pt x="402" y="556"/>
                    </a:lnTo>
                    <a:lnTo>
                      <a:pt x="415" y="545"/>
                    </a:lnTo>
                    <a:lnTo>
                      <a:pt x="426" y="533"/>
                    </a:lnTo>
                    <a:lnTo>
                      <a:pt x="446" y="511"/>
                    </a:lnTo>
                    <a:lnTo>
                      <a:pt x="464" y="487"/>
                    </a:lnTo>
                    <a:lnTo>
                      <a:pt x="482" y="462"/>
                    </a:lnTo>
                    <a:lnTo>
                      <a:pt x="495" y="435"/>
                    </a:lnTo>
                    <a:lnTo>
                      <a:pt x="509" y="408"/>
                    </a:lnTo>
                    <a:lnTo>
                      <a:pt x="520" y="379"/>
                    </a:lnTo>
                    <a:lnTo>
                      <a:pt x="530" y="349"/>
                    </a:lnTo>
                    <a:lnTo>
                      <a:pt x="537" y="319"/>
                    </a:lnTo>
                    <a:lnTo>
                      <a:pt x="542" y="288"/>
                    </a:lnTo>
                    <a:lnTo>
                      <a:pt x="544" y="259"/>
                    </a:lnTo>
                    <a:lnTo>
                      <a:pt x="544" y="230"/>
                    </a:lnTo>
                    <a:lnTo>
                      <a:pt x="542" y="202"/>
                    </a:lnTo>
                    <a:lnTo>
                      <a:pt x="538" y="176"/>
                    </a:lnTo>
                    <a:lnTo>
                      <a:pt x="531" y="151"/>
                    </a:lnTo>
                    <a:lnTo>
                      <a:pt x="522" y="128"/>
                    </a:lnTo>
                    <a:lnTo>
                      <a:pt x="512" y="106"/>
                    </a:lnTo>
                    <a:lnTo>
                      <a:pt x="497" y="83"/>
                    </a:lnTo>
                    <a:lnTo>
                      <a:pt x="480" y="62"/>
                    </a:lnTo>
                    <a:lnTo>
                      <a:pt x="462" y="45"/>
                    </a:lnTo>
                    <a:lnTo>
                      <a:pt x="441" y="28"/>
                    </a:lnTo>
                    <a:lnTo>
                      <a:pt x="418" y="17"/>
                    </a:lnTo>
                    <a:lnTo>
                      <a:pt x="393" y="8"/>
                    </a:lnTo>
                    <a:lnTo>
                      <a:pt x="366" y="2"/>
                    </a:lnTo>
                    <a:lnTo>
                      <a:pt x="339"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4" name="Freeform 131"/>
              <p:cNvSpPr>
                <a:spLocks/>
              </p:cNvSpPr>
              <p:nvPr/>
            </p:nvSpPr>
            <p:spPr bwMode="auto">
              <a:xfrm>
                <a:off x="4072" y="2912"/>
                <a:ext cx="237" cy="210"/>
              </a:xfrm>
              <a:custGeom>
                <a:avLst/>
                <a:gdLst/>
                <a:ahLst/>
                <a:cxnLst>
                  <a:cxn ang="0">
                    <a:pos x="253" y="1"/>
                  </a:cxn>
                  <a:cxn ang="0">
                    <a:pos x="204" y="11"/>
                  </a:cxn>
                  <a:cxn ang="0">
                    <a:pos x="158" y="30"/>
                  </a:cxn>
                  <a:cxn ang="0">
                    <a:pos x="115" y="54"/>
                  </a:cxn>
                  <a:cxn ang="0">
                    <a:pos x="79" y="83"/>
                  </a:cxn>
                  <a:cxn ang="0">
                    <a:pos x="49" y="115"/>
                  </a:cxn>
                  <a:cxn ang="0">
                    <a:pos x="26" y="151"/>
                  </a:cxn>
                  <a:cxn ang="0">
                    <a:pos x="9" y="189"/>
                  </a:cxn>
                  <a:cxn ang="0">
                    <a:pos x="1" y="228"/>
                  </a:cxn>
                  <a:cxn ang="0">
                    <a:pos x="1" y="267"/>
                  </a:cxn>
                  <a:cxn ang="0">
                    <a:pos x="10" y="303"/>
                  </a:cxn>
                  <a:cxn ang="0">
                    <a:pos x="26" y="335"/>
                  </a:cxn>
                  <a:cxn ang="0">
                    <a:pos x="51" y="365"/>
                  </a:cxn>
                  <a:cxn ang="0">
                    <a:pos x="84" y="389"/>
                  </a:cxn>
                  <a:cxn ang="0">
                    <a:pos x="124" y="408"/>
                  </a:cxn>
                  <a:cxn ang="0">
                    <a:pos x="170" y="417"/>
                  </a:cxn>
                  <a:cxn ang="0">
                    <a:pos x="207" y="418"/>
                  </a:cxn>
                  <a:cxn ang="0">
                    <a:pos x="233" y="416"/>
                  </a:cxn>
                  <a:cxn ang="0">
                    <a:pos x="258" y="410"/>
                  </a:cxn>
                  <a:cxn ang="0">
                    <a:pos x="282" y="403"/>
                  </a:cxn>
                  <a:cxn ang="0">
                    <a:pos x="306" y="394"/>
                  </a:cxn>
                  <a:cxn ang="0">
                    <a:pos x="329" y="384"/>
                  </a:cxn>
                  <a:cxn ang="0">
                    <a:pos x="351" y="371"/>
                  </a:cxn>
                  <a:cxn ang="0">
                    <a:pos x="372" y="357"/>
                  </a:cxn>
                  <a:cxn ang="0">
                    <a:pos x="397" y="334"/>
                  </a:cxn>
                  <a:cxn ang="0">
                    <a:pos x="425" y="303"/>
                  </a:cxn>
                  <a:cxn ang="0">
                    <a:pos x="447" y="267"/>
                  </a:cxn>
                  <a:cxn ang="0">
                    <a:pos x="463" y="228"/>
                  </a:cxn>
                  <a:cxn ang="0">
                    <a:pos x="471" y="189"/>
                  </a:cxn>
                  <a:cxn ang="0">
                    <a:pos x="471" y="150"/>
                  </a:cxn>
                  <a:cxn ang="0">
                    <a:pos x="462" y="115"/>
                  </a:cxn>
                  <a:cxn ang="0">
                    <a:pos x="446" y="83"/>
                  </a:cxn>
                  <a:cxn ang="0">
                    <a:pos x="422" y="54"/>
                  </a:cxn>
                  <a:cxn ang="0">
                    <a:pos x="389" y="29"/>
                  </a:cxn>
                  <a:cxn ang="0">
                    <a:pos x="349" y="10"/>
                  </a:cxn>
                  <a:cxn ang="0">
                    <a:pos x="304" y="1"/>
                  </a:cxn>
                </a:cxnLst>
                <a:rect l="0" t="0" r="r" b="b"/>
                <a:pathLst>
                  <a:path w="472" h="418">
                    <a:moveTo>
                      <a:pt x="279" y="0"/>
                    </a:moveTo>
                    <a:lnTo>
                      <a:pt x="253" y="1"/>
                    </a:lnTo>
                    <a:lnTo>
                      <a:pt x="228" y="5"/>
                    </a:lnTo>
                    <a:lnTo>
                      <a:pt x="204" y="11"/>
                    </a:lnTo>
                    <a:lnTo>
                      <a:pt x="181" y="20"/>
                    </a:lnTo>
                    <a:lnTo>
                      <a:pt x="158" y="30"/>
                    </a:lnTo>
                    <a:lnTo>
                      <a:pt x="136" y="41"/>
                    </a:lnTo>
                    <a:lnTo>
                      <a:pt x="115" y="54"/>
                    </a:lnTo>
                    <a:lnTo>
                      <a:pt x="96" y="69"/>
                    </a:lnTo>
                    <a:lnTo>
                      <a:pt x="79" y="83"/>
                    </a:lnTo>
                    <a:lnTo>
                      <a:pt x="63" y="99"/>
                    </a:lnTo>
                    <a:lnTo>
                      <a:pt x="49" y="115"/>
                    </a:lnTo>
                    <a:lnTo>
                      <a:pt x="37" y="132"/>
                    </a:lnTo>
                    <a:lnTo>
                      <a:pt x="26" y="151"/>
                    </a:lnTo>
                    <a:lnTo>
                      <a:pt x="17" y="169"/>
                    </a:lnTo>
                    <a:lnTo>
                      <a:pt x="9" y="189"/>
                    </a:lnTo>
                    <a:lnTo>
                      <a:pt x="5" y="208"/>
                    </a:lnTo>
                    <a:lnTo>
                      <a:pt x="1" y="228"/>
                    </a:lnTo>
                    <a:lnTo>
                      <a:pt x="0" y="249"/>
                    </a:lnTo>
                    <a:lnTo>
                      <a:pt x="1" y="267"/>
                    </a:lnTo>
                    <a:lnTo>
                      <a:pt x="5" y="286"/>
                    </a:lnTo>
                    <a:lnTo>
                      <a:pt x="10" y="303"/>
                    </a:lnTo>
                    <a:lnTo>
                      <a:pt x="17" y="320"/>
                    </a:lnTo>
                    <a:lnTo>
                      <a:pt x="26" y="335"/>
                    </a:lnTo>
                    <a:lnTo>
                      <a:pt x="37" y="350"/>
                    </a:lnTo>
                    <a:lnTo>
                      <a:pt x="51" y="365"/>
                    </a:lnTo>
                    <a:lnTo>
                      <a:pt x="67" y="378"/>
                    </a:lnTo>
                    <a:lnTo>
                      <a:pt x="84" y="389"/>
                    </a:lnTo>
                    <a:lnTo>
                      <a:pt x="104" y="400"/>
                    </a:lnTo>
                    <a:lnTo>
                      <a:pt x="124" y="408"/>
                    </a:lnTo>
                    <a:lnTo>
                      <a:pt x="146" y="414"/>
                    </a:lnTo>
                    <a:lnTo>
                      <a:pt x="170" y="417"/>
                    </a:lnTo>
                    <a:lnTo>
                      <a:pt x="195" y="418"/>
                    </a:lnTo>
                    <a:lnTo>
                      <a:pt x="207" y="418"/>
                    </a:lnTo>
                    <a:lnTo>
                      <a:pt x="220" y="417"/>
                    </a:lnTo>
                    <a:lnTo>
                      <a:pt x="233" y="416"/>
                    </a:lnTo>
                    <a:lnTo>
                      <a:pt x="245" y="414"/>
                    </a:lnTo>
                    <a:lnTo>
                      <a:pt x="258" y="410"/>
                    </a:lnTo>
                    <a:lnTo>
                      <a:pt x="271" y="408"/>
                    </a:lnTo>
                    <a:lnTo>
                      <a:pt x="282" y="403"/>
                    </a:lnTo>
                    <a:lnTo>
                      <a:pt x="295" y="399"/>
                    </a:lnTo>
                    <a:lnTo>
                      <a:pt x="306" y="394"/>
                    </a:lnTo>
                    <a:lnTo>
                      <a:pt x="318" y="389"/>
                    </a:lnTo>
                    <a:lnTo>
                      <a:pt x="329" y="384"/>
                    </a:lnTo>
                    <a:lnTo>
                      <a:pt x="340" y="378"/>
                    </a:lnTo>
                    <a:lnTo>
                      <a:pt x="351" y="371"/>
                    </a:lnTo>
                    <a:lnTo>
                      <a:pt x="362" y="364"/>
                    </a:lnTo>
                    <a:lnTo>
                      <a:pt x="372" y="357"/>
                    </a:lnTo>
                    <a:lnTo>
                      <a:pt x="381" y="349"/>
                    </a:lnTo>
                    <a:lnTo>
                      <a:pt x="397" y="334"/>
                    </a:lnTo>
                    <a:lnTo>
                      <a:pt x="412" y="319"/>
                    </a:lnTo>
                    <a:lnTo>
                      <a:pt x="425" y="303"/>
                    </a:lnTo>
                    <a:lnTo>
                      <a:pt x="437" y="286"/>
                    </a:lnTo>
                    <a:lnTo>
                      <a:pt x="447" y="267"/>
                    </a:lnTo>
                    <a:lnTo>
                      <a:pt x="456" y="248"/>
                    </a:lnTo>
                    <a:lnTo>
                      <a:pt x="463" y="228"/>
                    </a:lnTo>
                    <a:lnTo>
                      <a:pt x="468" y="208"/>
                    </a:lnTo>
                    <a:lnTo>
                      <a:pt x="471" y="189"/>
                    </a:lnTo>
                    <a:lnTo>
                      <a:pt x="472" y="169"/>
                    </a:lnTo>
                    <a:lnTo>
                      <a:pt x="471" y="150"/>
                    </a:lnTo>
                    <a:lnTo>
                      <a:pt x="468" y="132"/>
                    </a:lnTo>
                    <a:lnTo>
                      <a:pt x="462" y="115"/>
                    </a:lnTo>
                    <a:lnTo>
                      <a:pt x="455" y="99"/>
                    </a:lnTo>
                    <a:lnTo>
                      <a:pt x="446" y="83"/>
                    </a:lnTo>
                    <a:lnTo>
                      <a:pt x="435" y="69"/>
                    </a:lnTo>
                    <a:lnTo>
                      <a:pt x="422" y="54"/>
                    </a:lnTo>
                    <a:lnTo>
                      <a:pt x="407" y="40"/>
                    </a:lnTo>
                    <a:lnTo>
                      <a:pt x="389" y="29"/>
                    </a:lnTo>
                    <a:lnTo>
                      <a:pt x="370" y="18"/>
                    </a:lnTo>
                    <a:lnTo>
                      <a:pt x="349" y="10"/>
                    </a:lnTo>
                    <a:lnTo>
                      <a:pt x="327" y="5"/>
                    </a:lnTo>
                    <a:lnTo>
                      <a:pt x="304" y="1"/>
                    </a:lnTo>
                    <a:lnTo>
                      <a:pt x="279"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5" name="Freeform 132"/>
              <p:cNvSpPr>
                <a:spLocks/>
              </p:cNvSpPr>
              <p:nvPr/>
            </p:nvSpPr>
            <p:spPr bwMode="auto">
              <a:xfrm>
                <a:off x="3722" y="2584"/>
                <a:ext cx="1399" cy="459"/>
              </a:xfrm>
              <a:custGeom>
                <a:avLst/>
                <a:gdLst/>
                <a:ahLst/>
                <a:cxnLst>
                  <a:cxn ang="0">
                    <a:pos x="17" y="834"/>
                  </a:cxn>
                  <a:cxn ang="0">
                    <a:pos x="108" y="584"/>
                  </a:cxn>
                  <a:cxn ang="0">
                    <a:pos x="198" y="455"/>
                  </a:cxn>
                  <a:cxn ang="0">
                    <a:pos x="248" y="399"/>
                  </a:cxn>
                  <a:cxn ang="0">
                    <a:pos x="320" y="362"/>
                  </a:cxn>
                  <a:cxn ang="0">
                    <a:pos x="462" y="324"/>
                  </a:cxn>
                  <a:cxn ang="0">
                    <a:pos x="658" y="277"/>
                  </a:cxn>
                  <a:cxn ang="0">
                    <a:pos x="786" y="249"/>
                  </a:cxn>
                  <a:cxn ang="0">
                    <a:pos x="856" y="236"/>
                  </a:cxn>
                  <a:cxn ang="0">
                    <a:pos x="882" y="233"/>
                  </a:cxn>
                  <a:cxn ang="0">
                    <a:pos x="876" y="250"/>
                  </a:cxn>
                  <a:cxn ang="0">
                    <a:pos x="864" y="308"/>
                  </a:cxn>
                  <a:cxn ang="0">
                    <a:pos x="881" y="365"/>
                  </a:cxn>
                  <a:cxn ang="0">
                    <a:pos x="960" y="385"/>
                  </a:cxn>
                  <a:cxn ang="0">
                    <a:pos x="1097" y="347"/>
                  </a:cxn>
                  <a:cxn ang="0">
                    <a:pos x="1217" y="294"/>
                  </a:cxn>
                  <a:cxn ang="0">
                    <a:pos x="1318" y="235"/>
                  </a:cxn>
                  <a:cxn ang="0">
                    <a:pos x="1406" y="182"/>
                  </a:cxn>
                  <a:cxn ang="0">
                    <a:pos x="1482" y="138"/>
                  </a:cxn>
                  <a:cxn ang="0">
                    <a:pos x="1548" y="102"/>
                  </a:cxn>
                  <a:cxn ang="0">
                    <a:pos x="1605" y="76"/>
                  </a:cxn>
                  <a:cxn ang="0">
                    <a:pos x="1657" y="67"/>
                  </a:cxn>
                  <a:cxn ang="0">
                    <a:pos x="1726" y="83"/>
                  </a:cxn>
                  <a:cxn ang="0">
                    <a:pos x="1755" y="102"/>
                  </a:cxn>
                  <a:cxn ang="0">
                    <a:pos x="1806" y="93"/>
                  </a:cxn>
                  <a:cxn ang="0">
                    <a:pos x="1982" y="61"/>
                  </a:cxn>
                  <a:cxn ang="0">
                    <a:pos x="2208" y="24"/>
                  </a:cxn>
                  <a:cxn ang="0">
                    <a:pos x="2397" y="1"/>
                  </a:cxn>
                  <a:cxn ang="0">
                    <a:pos x="2498" y="2"/>
                  </a:cxn>
                  <a:cxn ang="0">
                    <a:pos x="2562" y="14"/>
                  </a:cxn>
                  <a:cxn ang="0">
                    <a:pos x="2599" y="36"/>
                  </a:cxn>
                  <a:cxn ang="0">
                    <a:pos x="2617" y="72"/>
                  </a:cxn>
                  <a:cxn ang="0">
                    <a:pos x="2614" y="249"/>
                  </a:cxn>
                  <a:cxn ang="0">
                    <a:pos x="2626" y="265"/>
                  </a:cxn>
                  <a:cxn ang="0">
                    <a:pos x="2683" y="255"/>
                  </a:cxn>
                  <a:cxn ang="0">
                    <a:pos x="2748" y="255"/>
                  </a:cxn>
                  <a:cxn ang="0">
                    <a:pos x="2795" y="282"/>
                  </a:cxn>
                  <a:cxn ang="0">
                    <a:pos x="2774" y="431"/>
                  </a:cxn>
                  <a:cxn ang="0">
                    <a:pos x="2702" y="607"/>
                  </a:cxn>
                  <a:cxn ang="0">
                    <a:pos x="2483" y="696"/>
                  </a:cxn>
                  <a:cxn ang="0">
                    <a:pos x="2434" y="682"/>
                  </a:cxn>
                  <a:cxn ang="0">
                    <a:pos x="2290" y="658"/>
                  </a:cxn>
                  <a:cxn ang="0">
                    <a:pos x="2059" y="648"/>
                  </a:cxn>
                  <a:cxn ang="0">
                    <a:pos x="1749" y="675"/>
                  </a:cxn>
                  <a:cxn ang="0">
                    <a:pos x="1542" y="706"/>
                  </a:cxn>
                  <a:cxn ang="0">
                    <a:pos x="1282" y="744"/>
                  </a:cxn>
                  <a:cxn ang="0">
                    <a:pos x="992" y="785"/>
                  </a:cxn>
                  <a:cxn ang="0">
                    <a:pos x="702" y="825"/>
                  </a:cxn>
                  <a:cxn ang="0">
                    <a:pos x="432" y="862"/>
                  </a:cxn>
                  <a:cxn ang="0">
                    <a:pos x="209" y="892"/>
                  </a:cxn>
                  <a:cxn ang="0">
                    <a:pos x="57" y="911"/>
                  </a:cxn>
                  <a:cxn ang="0">
                    <a:pos x="0" y="919"/>
                  </a:cxn>
                </a:cxnLst>
                <a:rect l="0" t="0" r="r" b="b"/>
                <a:pathLst>
                  <a:path w="2799" h="919">
                    <a:moveTo>
                      <a:pt x="0" y="919"/>
                    </a:moveTo>
                    <a:lnTo>
                      <a:pt x="1" y="909"/>
                    </a:lnTo>
                    <a:lnTo>
                      <a:pt x="7" y="879"/>
                    </a:lnTo>
                    <a:lnTo>
                      <a:pt x="17" y="834"/>
                    </a:lnTo>
                    <a:lnTo>
                      <a:pt x="31" y="779"/>
                    </a:lnTo>
                    <a:lnTo>
                      <a:pt x="51" y="716"/>
                    </a:lnTo>
                    <a:lnTo>
                      <a:pt x="77" y="650"/>
                    </a:lnTo>
                    <a:lnTo>
                      <a:pt x="108" y="584"/>
                    </a:lnTo>
                    <a:lnTo>
                      <a:pt x="148" y="524"/>
                    </a:lnTo>
                    <a:lnTo>
                      <a:pt x="167" y="498"/>
                    </a:lnTo>
                    <a:lnTo>
                      <a:pt x="185" y="475"/>
                    </a:lnTo>
                    <a:lnTo>
                      <a:pt x="198" y="455"/>
                    </a:lnTo>
                    <a:lnTo>
                      <a:pt x="211" y="438"/>
                    </a:lnTo>
                    <a:lnTo>
                      <a:pt x="224" y="423"/>
                    </a:lnTo>
                    <a:lnTo>
                      <a:pt x="235" y="410"/>
                    </a:lnTo>
                    <a:lnTo>
                      <a:pt x="248" y="399"/>
                    </a:lnTo>
                    <a:lnTo>
                      <a:pt x="263" y="388"/>
                    </a:lnTo>
                    <a:lnTo>
                      <a:pt x="279" y="379"/>
                    </a:lnTo>
                    <a:lnTo>
                      <a:pt x="299" y="371"/>
                    </a:lnTo>
                    <a:lnTo>
                      <a:pt x="320" y="362"/>
                    </a:lnTo>
                    <a:lnTo>
                      <a:pt x="348" y="354"/>
                    </a:lnTo>
                    <a:lnTo>
                      <a:pt x="380" y="345"/>
                    </a:lnTo>
                    <a:lnTo>
                      <a:pt x="418" y="335"/>
                    </a:lnTo>
                    <a:lnTo>
                      <a:pt x="462" y="324"/>
                    </a:lnTo>
                    <a:lnTo>
                      <a:pt x="514" y="311"/>
                    </a:lnTo>
                    <a:lnTo>
                      <a:pt x="567" y="299"/>
                    </a:lnTo>
                    <a:lnTo>
                      <a:pt x="614" y="287"/>
                    </a:lnTo>
                    <a:lnTo>
                      <a:pt x="658" y="277"/>
                    </a:lnTo>
                    <a:lnTo>
                      <a:pt x="696" y="269"/>
                    </a:lnTo>
                    <a:lnTo>
                      <a:pt x="731" y="261"/>
                    </a:lnTo>
                    <a:lnTo>
                      <a:pt x="761" y="255"/>
                    </a:lnTo>
                    <a:lnTo>
                      <a:pt x="786" y="249"/>
                    </a:lnTo>
                    <a:lnTo>
                      <a:pt x="809" y="244"/>
                    </a:lnTo>
                    <a:lnTo>
                      <a:pt x="829" y="241"/>
                    </a:lnTo>
                    <a:lnTo>
                      <a:pt x="844" y="239"/>
                    </a:lnTo>
                    <a:lnTo>
                      <a:pt x="856" y="236"/>
                    </a:lnTo>
                    <a:lnTo>
                      <a:pt x="867" y="235"/>
                    </a:lnTo>
                    <a:lnTo>
                      <a:pt x="874" y="234"/>
                    </a:lnTo>
                    <a:lnTo>
                      <a:pt x="879" y="233"/>
                    </a:lnTo>
                    <a:lnTo>
                      <a:pt x="882" y="233"/>
                    </a:lnTo>
                    <a:lnTo>
                      <a:pt x="883" y="233"/>
                    </a:lnTo>
                    <a:lnTo>
                      <a:pt x="882" y="235"/>
                    </a:lnTo>
                    <a:lnTo>
                      <a:pt x="879" y="241"/>
                    </a:lnTo>
                    <a:lnTo>
                      <a:pt x="876" y="250"/>
                    </a:lnTo>
                    <a:lnTo>
                      <a:pt x="872" y="262"/>
                    </a:lnTo>
                    <a:lnTo>
                      <a:pt x="869" y="277"/>
                    </a:lnTo>
                    <a:lnTo>
                      <a:pt x="867" y="292"/>
                    </a:lnTo>
                    <a:lnTo>
                      <a:pt x="864" y="308"/>
                    </a:lnTo>
                    <a:lnTo>
                      <a:pt x="864" y="323"/>
                    </a:lnTo>
                    <a:lnTo>
                      <a:pt x="867" y="339"/>
                    </a:lnTo>
                    <a:lnTo>
                      <a:pt x="872" y="353"/>
                    </a:lnTo>
                    <a:lnTo>
                      <a:pt x="881" y="365"/>
                    </a:lnTo>
                    <a:lnTo>
                      <a:pt x="893" y="376"/>
                    </a:lnTo>
                    <a:lnTo>
                      <a:pt x="910" y="383"/>
                    </a:lnTo>
                    <a:lnTo>
                      <a:pt x="932" y="386"/>
                    </a:lnTo>
                    <a:lnTo>
                      <a:pt x="960" y="385"/>
                    </a:lnTo>
                    <a:lnTo>
                      <a:pt x="993" y="379"/>
                    </a:lnTo>
                    <a:lnTo>
                      <a:pt x="1029" y="370"/>
                    </a:lnTo>
                    <a:lnTo>
                      <a:pt x="1064" y="360"/>
                    </a:lnTo>
                    <a:lnTo>
                      <a:pt x="1097" y="347"/>
                    </a:lnTo>
                    <a:lnTo>
                      <a:pt x="1129" y="334"/>
                    </a:lnTo>
                    <a:lnTo>
                      <a:pt x="1159" y="322"/>
                    </a:lnTo>
                    <a:lnTo>
                      <a:pt x="1189" y="308"/>
                    </a:lnTo>
                    <a:lnTo>
                      <a:pt x="1217" y="294"/>
                    </a:lnTo>
                    <a:lnTo>
                      <a:pt x="1245" y="279"/>
                    </a:lnTo>
                    <a:lnTo>
                      <a:pt x="1270" y="264"/>
                    </a:lnTo>
                    <a:lnTo>
                      <a:pt x="1294" y="249"/>
                    </a:lnTo>
                    <a:lnTo>
                      <a:pt x="1318" y="235"/>
                    </a:lnTo>
                    <a:lnTo>
                      <a:pt x="1341" y="221"/>
                    </a:lnTo>
                    <a:lnTo>
                      <a:pt x="1363" y="208"/>
                    </a:lnTo>
                    <a:lnTo>
                      <a:pt x="1385" y="194"/>
                    </a:lnTo>
                    <a:lnTo>
                      <a:pt x="1406" y="182"/>
                    </a:lnTo>
                    <a:lnTo>
                      <a:pt x="1426" y="171"/>
                    </a:lnTo>
                    <a:lnTo>
                      <a:pt x="1445" y="160"/>
                    </a:lnTo>
                    <a:lnTo>
                      <a:pt x="1464" y="149"/>
                    </a:lnTo>
                    <a:lnTo>
                      <a:pt x="1482" y="138"/>
                    </a:lnTo>
                    <a:lnTo>
                      <a:pt x="1499" y="129"/>
                    </a:lnTo>
                    <a:lnTo>
                      <a:pt x="1515" y="119"/>
                    </a:lnTo>
                    <a:lnTo>
                      <a:pt x="1532" y="110"/>
                    </a:lnTo>
                    <a:lnTo>
                      <a:pt x="1548" y="102"/>
                    </a:lnTo>
                    <a:lnTo>
                      <a:pt x="1563" y="93"/>
                    </a:lnTo>
                    <a:lnTo>
                      <a:pt x="1578" y="87"/>
                    </a:lnTo>
                    <a:lnTo>
                      <a:pt x="1592" y="81"/>
                    </a:lnTo>
                    <a:lnTo>
                      <a:pt x="1605" y="76"/>
                    </a:lnTo>
                    <a:lnTo>
                      <a:pt x="1619" y="72"/>
                    </a:lnTo>
                    <a:lnTo>
                      <a:pt x="1632" y="69"/>
                    </a:lnTo>
                    <a:lnTo>
                      <a:pt x="1646" y="67"/>
                    </a:lnTo>
                    <a:lnTo>
                      <a:pt x="1657" y="67"/>
                    </a:lnTo>
                    <a:lnTo>
                      <a:pt x="1670" y="68"/>
                    </a:lnTo>
                    <a:lnTo>
                      <a:pt x="1693" y="73"/>
                    </a:lnTo>
                    <a:lnTo>
                      <a:pt x="1711" y="77"/>
                    </a:lnTo>
                    <a:lnTo>
                      <a:pt x="1726" y="83"/>
                    </a:lnTo>
                    <a:lnTo>
                      <a:pt x="1738" y="89"/>
                    </a:lnTo>
                    <a:lnTo>
                      <a:pt x="1746" y="95"/>
                    </a:lnTo>
                    <a:lnTo>
                      <a:pt x="1752" y="99"/>
                    </a:lnTo>
                    <a:lnTo>
                      <a:pt x="1755" y="102"/>
                    </a:lnTo>
                    <a:lnTo>
                      <a:pt x="1756" y="103"/>
                    </a:lnTo>
                    <a:lnTo>
                      <a:pt x="1762" y="102"/>
                    </a:lnTo>
                    <a:lnTo>
                      <a:pt x="1779" y="98"/>
                    </a:lnTo>
                    <a:lnTo>
                      <a:pt x="1806" y="93"/>
                    </a:lnTo>
                    <a:lnTo>
                      <a:pt x="1840" y="87"/>
                    </a:lnTo>
                    <a:lnTo>
                      <a:pt x="1883" y="78"/>
                    </a:lnTo>
                    <a:lnTo>
                      <a:pt x="1930" y="70"/>
                    </a:lnTo>
                    <a:lnTo>
                      <a:pt x="1982" y="61"/>
                    </a:lnTo>
                    <a:lnTo>
                      <a:pt x="2037" y="51"/>
                    </a:lnTo>
                    <a:lnTo>
                      <a:pt x="2095" y="42"/>
                    </a:lnTo>
                    <a:lnTo>
                      <a:pt x="2152" y="32"/>
                    </a:lnTo>
                    <a:lnTo>
                      <a:pt x="2208" y="24"/>
                    </a:lnTo>
                    <a:lnTo>
                      <a:pt x="2262" y="16"/>
                    </a:lnTo>
                    <a:lnTo>
                      <a:pt x="2312" y="9"/>
                    </a:lnTo>
                    <a:lnTo>
                      <a:pt x="2358" y="5"/>
                    </a:lnTo>
                    <a:lnTo>
                      <a:pt x="2397" y="1"/>
                    </a:lnTo>
                    <a:lnTo>
                      <a:pt x="2428" y="0"/>
                    </a:lnTo>
                    <a:lnTo>
                      <a:pt x="2453" y="0"/>
                    </a:lnTo>
                    <a:lnTo>
                      <a:pt x="2478" y="1"/>
                    </a:lnTo>
                    <a:lnTo>
                      <a:pt x="2498" y="2"/>
                    </a:lnTo>
                    <a:lnTo>
                      <a:pt x="2517" y="5"/>
                    </a:lnTo>
                    <a:lnTo>
                      <a:pt x="2534" y="7"/>
                    </a:lnTo>
                    <a:lnTo>
                      <a:pt x="2549" y="10"/>
                    </a:lnTo>
                    <a:lnTo>
                      <a:pt x="2562" y="14"/>
                    </a:lnTo>
                    <a:lnTo>
                      <a:pt x="2573" y="19"/>
                    </a:lnTo>
                    <a:lnTo>
                      <a:pt x="2583" y="23"/>
                    </a:lnTo>
                    <a:lnTo>
                      <a:pt x="2591" y="29"/>
                    </a:lnTo>
                    <a:lnTo>
                      <a:pt x="2599" y="36"/>
                    </a:lnTo>
                    <a:lnTo>
                      <a:pt x="2604" y="44"/>
                    </a:lnTo>
                    <a:lnTo>
                      <a:pt x="2609" y="52"/>
                    </a:lnTo>
                    <a:lnTo>
                      <a:pt x="2614" y="61"/>
                    </a:lnTo>
                    <a:lnTo>
                      <a:pt x="2617" y="72"/>
                    </a:lnTo>
                    <a:lnTo>
                      <a:pt x="2619" y="83"/>
                    </a:lnTo>
                    <a:lnTo>
                      <a:pt x="2623" y="138"/>
                    </a:lnTo>
                    <a:lnTo>
                      <a:pt x="2619" y="199"/>
                    </a:lnTo>
                    <a:lnTo>
                      <a:pt x="2614" y="249"/>
                    </a:lnTo>
                    <a:lnTo>
                      <a:pt x="2610" y="270"/>
                    </a:lnTo>
                    <a:lnTo>
                      <a:pt x="2612" y="270"/>
                    </a:lnTo>
                    <a:lnTo>
                      <a:pt x="2618" y="267"/>
                    </a:lnTo>
                    <a:lnTo>
                      <a:pt x="2626" y="265"/>
                    </a:lnTo>
                    <a:lnTo>
                      <a:pt x="2638" y="263"/>
                    </a:lnTo>
                    <a:lnTo>
                      <a:pt x="2650" y="261"/>
                    </a:lnTo>
                    <a:lnTo>
                      <a:pt x="2665" y="257"/>
                    </a:lnTo>
                    <a:lnTo>
                      <a:pt x="2683" y="255"/>
                    </a:lnTo>
                    <a:lnTo>
                      <a:pt x="2699" y="254"/>
                    </a:lnTo>
                    <a:lnTo>
                      <a:pt x="2716" y="252"/>
                    </a:lnTo>
                    <a:lnTo>
                      <a:pt x="2732" y="254"/>
                    </a:lnTo>
                    <a:lnTo>
                      <a:pt x="2748" y="255"/>
                    </a:lnTo>
                    <a:lnTo>
                      <a:pt x="2763" y="258"/>
                    </a:lnTo>
                    <a:lnTo>
                      <a:pt x="2776" y="264"/>
                    </a:lnTo>
                    <a:lnTo>
                      <a:pt x="2786" y="272"/>
                    </a:lnTo>
                    <a:lnTo>
                      <a:pt x="2795" y="282"/>
                    </a:lnTo>
                    <a:lnTo>
                      <a:pt x="2799" y="295"/>
                    </a:lnTo>
                    <a:lnTo>
                      <a:pt x="2799" y="332"/>
                    </a:lnTo>
                    <a:lnTo>
                      <a:pt x="2790" y="378"/>
                    </a:lnTo>
                    <a:lnTo>
                      <a:pt x="2774" y="431"/>
                    </a:lnTo>
                    <a:lnTo>
                      <a:pt x="2754" y="485"/>
                    </a:lnTo>
                    <a:lnTo>
                      <a:pt x="2735" y="536"/>
                    </a:lnTo>
                    <a:lnTo>
                      <a:pt x="2716" y="578"/>
                    </a:lnTo>
                    <a:lnTo>
                      <a:pt x="2702" y="607"/>
                    </a:lnTo>
                    <a:lnTo>
                      <a:pt x="2698" y="618"/>
                    </a:lnTo>
                    <a:lnTo>
                      <a:pt x="2692" y="644"/>
                    </a:lnTo>
                    <a:lnTo>
                      <a:pt x="2663" y="711"/>
                    </a:lnTo>
                    <a:lnTo>
                      <a:pt x="2483" y="696"/>
                    </a:lnTo>
                    <a:lnTo>
                      <a:pt x="2480" y="695"/>
                    </a:lnTo>
                    <a:lnTo>
                      <a:pt x="2471" y="693"/>
                    </a:lnTo>
                    <a:lnTo>
                      <a:pt x="2456" y="688"/>
                    </a:lnTo>
                    <a:lnTo>
                      <a:pt x="2434" y="682"/>
                    </a:lnTo>
                    <a:lnTo>
                      <a:pt x="2406" y="676"/>
                    </a:lnTo>
                    <a:lnTo>
                      <a:pt x="2373" y="671"/>
                    </a:lnTo>
                    <a:lnTo>
                      <a:pt x="2334" y="664"/>
                    </a:lnTo>
                    <a:lnTo>
                      <a:pt x="2290" y="658"/>
                    </a:lnTo>
                    <a:lnTo>
                      <a:pt x="2240" y="653"/>
                    </a:lnTo>
                    <a:lnTo>
                      <a:pt x="2185" y="650"/>
                    </a:lnTo>
                    <a:lnTo>
                      <a:pt x="2124" y="648"/>
                    </a:lnTo>
                    <a:lnTo>
                      <a:pt x="2059" y="648"/>
                    </a:lnTo>
                    <a:lnTo>
                      <a:pt x="1989" y="650"/>
                    </a:lnTo>
                    <a:lnTo>
                      <a:pt x="1914" y="656"/>
                    </a:lnTo>
                    <a:lnTo>
                      <a:pt x="1833" y="664"/>
                    </a:lnTo>
                    <a:lnTo>
                      <a:pt x="1749" y="675"/>
                    </a:lnTo>
                    <a:lnTo>
                      <a:pt x="1703" y="682"/>
                    </a:lnTo>
                    <a:lnTo>
                      <a:pt x="1654" y="690"/>
                    </a:lnTo>
                    <a:lnTo>
                      <a:pt x="1600" y="698"/>
                    </a:lnTo>
                    <a:lnTo>
                      <a:pt x="1542" y="706"/>
                    </a:lnTo>
                    <a:lnTo>
                      <a:pt x="1481" y="716"/>
                    </a:lnTo>
                    <a:lnTo>
                      <a:pt x="1416" y="725"/>
                    </a:lnTo>
                    <a:lnTo>
                      <a:pt x="1350" y="734"/>
                    </a:lnTo>
                    <a:lnTo>
                      <a:pt x="1282" y="744"/>
                    </a:lnTo>
                    <a:lnTo>
                      <a:pt x="1211" y="754"/>
                    </a:lnTo>
                    <a:lnTo>
                      <a:pt x="1139" y="764"/>
                    </a:lnTo>
                    <a:lnTo>
                      <a:pt x="1066" y="774"/>
                    </a:lnTo>
                    <a:lnTo>
                      <a:pt x="992" y="785"/>
                    </a:lnTo>
                    <a:lnTo>
                      <a:pt x="920" y="795"/>
                    </a:lnTo>
                    <a:lnTo>
                      <a:pt x="846" y="804"/>
                    </a:lnTo>
                    <a:lnTo>
                      <a:pt x="773" y="815"/>
                    </a:lnTo>
                    <a:lnTo>
                      <a:pt x="702" y="825"/>
                    </a:lnTo>
                    <a:lnTo>
                      <a:pt x="632" y="834"/>
                    </a:lnTo>
                    <a:lnTo>
                      <a:pt x="562" y="843"/>
                    </a:lnTo>
                    <a:lnTo>
                      <a:pt x="496" y="853"/>
                    </a:lnTo>
                    <a:lnTo>
                      <a:pt x="432" y="862"/>
                    </a:lnTo>
                    <a:lnTo>
                      <a:pt x="371" y="870"/>
                    </a:lnTo>
                    <a:lnTo>
                      <a:pt x="312" y="878"/>
                    </a:lnTo>
                    <a:lnTo>
                      <a:pt x="258" y="885"/>
                    </a:lnTo>
                    <a:lnTo>
                      <a:pt x="209" y="892"/>
                    </a:lnTo>
                    <a:lnTo>
                      <a:pt x="163" y="898"/>
                    </a:lnTo>
                    <a:lnTo>
                      <a:pt x="122" y="903"/>
                    </a:lnTo>
                    <a:lnTo>
                      <a:pt x="87" y="908"/>
                    </a:lnTo>
                    <a:lnTo>
                      <a:pt x="57" y="911"/>
                    </a:lnTo>
                    <a:lnTo>
                      <a:pt x="32" y="915"/>
                    </a:lnTo>
                    <a:lnTo>
                      <a:pt x="15" y="917"/>
                    </a:lnTo>
                    <a:lnTo>
                      <a:pt x="4" y="919"/>
                    </a:lnTo>
                    <a:lnTo>
                      <a:pt x="0" y="919"/>
                    </a:lnTo>
                    <a:close/>
                  </a:path>
                </a:pathLst>
              </a:custGeom>
              <a:solidFill>
                <a:srgbClr val="0089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6" name="Freeform 133"/>
              <p:cNvSpPr>
                <a:spLocks/>
              </p:cNvSpPr>
              <p:nvPr/>
            </p:nvSpPr>
            <p:spPr bwMode="auto">
              <a:xfrm>
                <a:off x="4185" y="2771"/>
                <a:ext cx="203" cy="142"/>
              </a:xfrm>
              <a:custGeom>
                <a:avLst/>
                <a:gdLst/>
                <a:ahLst/>
                <a:cxnLst>
                  <a:cxn ang="0">
                    <a:pos x="208" y="7"/>
                  </a:cxn>
                  <a:cxn ang="0">
                    <a:pos x="169" y="18"/>
                  </a:cxn>
                  <a:cxn ang="0">
                    <a:pos x="131" y="34"/>
                  </a:cxn>
                  <a:cxn ang="0">
                    <a:pos x="97" y="54"/>
                  </a:cxn>
                  <a:cxn ang="0">
                    <a:pos x="65" y="77"/>
                  </a:cxn>
                  <a:cxn ang="0">
                    <a:pos x="39" y="102"/>
                  </a:cxn>
                  <a:cxn ang="0">
                    <a:pos x="19" y="129"/>
                  </a:cxn>
                  <a:cxn ang="0">
                    <a:pos x="6" y="158"/>
                  </a:cxn>
                  <a:cxn ang="0">
                    <a:pos x="0" y="185"/>
                  </a:cxn>
                  <a:cxn ang="0">
                    <a:pos x="3" y="211"/>
                  </a:cxn>
                  <a:cxn ang="0">
                    <a:pos x="12" y="234"/>
                  </a:cxn>
                  <a:cxn ang="0">
                    <a:pos x="30" y="252"/>
                  </a:cxn>
                  <a:cxn ang="0">
                    <a:pos x="53" y="267"/>
                  </a:cxn>
                  <a:cxn ang="0">
                    <a:pos x="82" y="277"/>
                  </a:cxn>
                  <a:cxn ang="0">
                    <a:pos x="115" y="282"/>
                  </a:cxn>
                  <a:cxn ang="0">
                    <a:pos x="153" y="282"/>
                  </a:cxn>
                  <a:cxn ang="0">
                    <a:pos x="195" y="276"/>
                  </a:cxn>
                  <a:cxn ang="0">
                    <a:pos x="235" y="265"/>
                  </a:cxn>
                  <a:cxn ang="0">
                    <a:pos x="273" y="249"/>
                  </a:cxn>
                  <a:cxn ang="0">
                    <a:pos x="307" y="229"/>
                  </a:cxn>
                  <a:cxn ang="0">
                    <a:pos x="339" y="206"/>
                  </a:cxn>
                  <a:cxn ang="0">
                    <a:pos x="364" y="181"/>
                  </a:cxn>
                  <a:cxn ang="0">
                    <a:pos x="385" y="154"/>
                  </a:cxn>
                  <a:cxn ang="0">
                    <a:pos x="398" y="125"/>
                  </a:cxn>
                  <a:cxn ang="0">
                    <a:pos x="404" y="98"/>
                  </a:cxn>
                  <a:cxn ang="0">
                    <a:pos x="401" y="72"/>
                  </a:cxn>
                  <a:cxn ang="0">
                    <a:pos x="390" y="49"/>
                  </a:cxn>
                  <a:cxn ang="0">
                    <a:pos x="373" y="31"/>
                  </a:cxn>
                  <a:cxn ang="0">
                    <a:pos x="350" y="16"/>
                  </a:cxn>
                  <a:cxn ang="0">
                    <a:pos x="321" y="5"/>
                  </a:cxn>
                  <a:cxn ang="0">
                    <a:pos x="288" y="1"/>
                  </a:cxn>
                  <a:cxn ang="0">
                    <a:pos x="250" y="1"/>
                  </a:cxn>
                </a:cxnLst>
                <a:rect l="0" t="0" r="r" b="b"/>
                <a:pathLst>
                  <a:path w="404" h="283">
                    <a:moveTo>
                      <a:pt x="229" y="3"/>
                    </a:moveTo>
                    <a:lnTo>
                      <a:pt x="208" y="7"/>
                    </a:lnTo>
                    <a:lnTo>
                      <a:pt x="189" y="12"/>
                    </a:lnTo>
                    <a:lnTo>
                      <a:pt x="169" y="18"/>
                    </a:lnTo>
                    <a:lnTo>
                      <a:pt x="150" y="26"/>
                    </a:lnTo>
                    <a:lnTo>
                      <a:pt x="131" y="34"/>
                    </a:lnTo>
                    <a:lnTo>
                      <a:pt x="113" y="43"/>
                    </a:lnTo>
                    <a:lnTo>
                      <a:pt x="97" y="54"/>
                    </a:lnTo>
                    <a:lnTo>
                      <a:pt x="80" y="65"/>
                    </a:lnTo>
                    <a:lnTo>
                      <a:pt x="65" y="77"/>
                    </a:lnTo>
                    <a:lnTo>
                      <a:pt x="52" y="90"/>
                    </a:lnTo>
                    <a:lnTo>
                      <a:pt x="39" y="102"/>
                    </a:lnTo>
                    <a:lnTo>
                      <a:pt x="29" y="115"/>
                    </a:lnTo>
                    <a:lnTo>
                      <a:pt x="19" y="129"/>
                    </a:lnTo>
                    <a:lnTo>
                      <a:pt x="11" y="143"/>
                    </a:lnTo>
                    <a:lnTo>
                      <a:pt x="6" y="158"/>
                    </a:lnTo>
                    <a:lnTo>
                      <a:pt x="2" y="171"/>
                    </a:lnTo>
                    <a:lnTo>
                      <a:pt x="0" y="185"/>
                    </a:lnTo>
                    <a:lnTo>
                      <a:pt x="1" y="199"/>
                    </a:lnTo>
                    <a:lnTo>
                      <a:pt x="3" y="211"/>
                    </a:lnTo>
                    <a:lnTo>
                      <a:pt x="7" y="222"/>
                    </a:lnTo>
                    <a:lnTo>
                      <a:pt x="12" y="234"/>
                    </a:lnTo>
                    <a:lnTo>
                      <a:pt x="20" y="243"/>
                    </a:lnTo>
                    <a:lnTo>
                      <a:pt x="30" y="252"/>
                    </a:lnTo>
                    <a:lnTo>
                      <a:pt x="41" y="260"/>
                    </a:lnTo>
                    <a:lnTo>
                      <a:pt x="53" y="267"/>
                    </a:lnTo>
                    <a:lnTo>
                      <a:pt x="67" y="273"/>
                    </a:lnTo>
                    <a:lnTo>
                      <a:pt x="82" y="277"/>
                    </a:lnTo>
                    <a:lnTo>
                      <a:pt x="98" y="280"/>
                    </a:lnTo>
                    <a:lnTo>
                      <a:pt x="115" y="282"/>
                    </a:lnTo>
                    <a:lnTo>
                      <a:pt x="135" y="283"/>
                    </a:lnTo>
                    <a:lnTo>
                      <a:pt x="153" y="282"/>
                    </a:lnTo>
                    <a:lnTo>
                      <a:pt x="174" y="280"/>
                    </a:lnTo>
                    <a:lnTo>
                      <a:pt x="195" y="276"/>
                    </a:lnTo>
                    <a:lnTo>
                      <a:pt x="214" y="270"/>
                    </a:lnTo>
                    <a:lnTo>
                      <a:pt x="235" y="265"/>
                    </a:lnTo>
                    <a:lnTo>
                      <a:pt x="253" y="258"/>
                    </a:lnTo>
                    <a:lnTo>
                      <a:pt x="273" y="249"/>
                    </a:lnTo>
                    <a:lnTo>
                      <a:pt x="290" y="239"/>
                    </a:lnTo>
                    <a:lnTo>
                      <a:pt x="307" y="229"/>
                    </a:lnTo>
                    <a:lnTo>
                      <a:pt x="324" y="217"/>
                    </a:lnTo>
                    <a:lnTo>
                      <a:pt x="339" y="206"/>
                    </a:lnTo>
                    <a:lnTo>
                      <a:pt x="352" y="194"/>
                    </a:lnTo>
                    <a:lnTo>
                      <a:pt x="364" y="181"/>
                    </a:lnTo>
                    <a:lnTo>
                      <a:pt x="375" y="168"/>
                    </a:lnTo>
                    <a:lnTo>
                      <a:pt x="385" y="154"/>
                    </a:lnTo>
                    <a:lnTo>
                      <a:pt x="392" y="140"/>
                    </a:lnTo>
                    <a:lnTo>
                      <a:pt x="398" y="125"/>
                    </a:lnTo>
                    <a:lnTo>
                      <a:pt x="402" y="111"/>
                    </a:lnTo>
                    <a:lnTo>
                      <a:pt x="404" y="98"/>
                    </a:lnTo>
                    <a:lnTo>
                      <a:pt x="403" y="84"/>
                    </a:lnTo>
                    <a:lnTo>
                      <a:pt x="401" y="72"/>
                    </a:lnTo>
                    <a:lnTo>
                      <a:pt x="397" y="60"/>
                    </a:lnTo>
                    <a:lnTo>
                      <a:pt x="390" y="49"/>
                    </a:lnTo>
                    <a:lnTo>
                      <a:pt x="383" y="40"/>
                    </a:lnTo>
                    <a:lnTo>
                      <a:pt x="373" y="31"/>
                    </a:lnTo>
                    <a:lnTo>
                      <a:pt x="363" y="23"/>
                    </a:lnTo>
                    <a:lnTo>
                      <a:pt x="350" y="16"/>
                    </a:lnTo>
                    <a:lnTo>
                      <a:pt x="336" y="10"/>
                    </a:lnTo>
                    <a:lnTo>
                      <a:pt x="321" y="5"/>
                    </a:lnTo>
                    <a:lnTo>
                      <a:pt x="305" y="2"/>
                    </a:lnTo>
                    <a:lnTo>
                      <a:pt x="288" y="1"/>
                    </a:lnTo>
                    <a:lnTo>
                      <a:pt x="269" y="0"/>
                    </a:lnTo>
                    <a:lnTo>
                      <a:pt x="250" y="1"/>
                    </a:lnTo>
                    <a:lnTo>
                      <a:pt x="229" y="3"/>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7" name="Freeform 134"/>
              <p:cNvSpPr>
                <a:spLocks/>
              </p:cNvSpPr>
              <p:nvPr/>
            </p:nvSpPr>
            <p:spPr bwMode="auto">
              <a:xfrm>
                <a:off x="3720" y="2915"/>
                <a:ext cx="1333" cy="140"/>
              </a:xfrm>
              <a:custGeom>
                <a:avLst/>
                <a:gdLst/>
                <a:ahLst/>
                <a:cxnLst>
                  <a:cxn ang="0">
                    <a:pos x="1" y="271"/>
                  </a:cxn>
                  <a:cxn ang="0">
                    <a:pos x="11" y="274"/>
                  </a:cxn>
                  <a:cxn ang="0">
                    <a:pos x="34" y="276"/>
                  </a:cxn>
                  <a:cxn ang="0">
                    <a:pos x="71" y="278"/>
                  </a:cxn>
                  <a:cxn ang="0">
                    <a:pos x="125" y="280"/>
                  </a:cxn>
                  <a:cxn ang="0">
                    <a:pos x="201" y="280"/>
                  </a:cxn>
                  <a:cxn ang="0">
                    <a:pos x="300" y="277"/>
                  </a:cxn>
                  <a:cxn ang="0">
                    <a:pos x="426" y="273"/>
                  </a:cxn>
                  <a:cxn ang="0">
                    <a:pos x="580" y="263"/>
                  </a:cxn>
                  <a:cxn ang="0">
                    <a:pos x="768" y="250"/>
                  </a:cxn>
                  <a:cxn ang="0">
                    <a:pos x="991" y="230"/>
                  </a:cxn>
                  <a:cxn ang="0">
                    <a:pos x="1230" y="208"/>
                  </a:cxn>
                  <a:cxn ang="0">
                    <a:pos x="1464" y="185"/>
                  </a:cxn>
                  <a:cxn ang="0">
                    <a:pos x="1688" y="161"/>
                  </a:cxn>
                  <a:cxn ang="0">
                    <a:pos x="1898" y="139"/>
                  </a:cxn>
                  <a:cxn ang="0">
                    <a:pos x="2091" y="117"/>
                  </a:cxn>
                  <a:cxn ang="0">
                    <a:pos x="2262" y="98"/>
                  </a:cxn>
                  <a:cxn ang="0">
                    <a:pos x="2408" y="80"/>
                  </a:cxn>
                  <a:cxn ang="0">
                    <a:pos x="2526" y="65"/>
                  </a:cxn>
                  <a:cxn ang="0">
                    <a:pos x="2610" y="55"/>
                  </a:cxn>
                  <a:cxn ang="0">
                    <a:pos x="2657" y="49"/>
                  </a:cxn>
                  <a:cxn ang="0">
                    <a:pos x="2665" y="48"/>
                  </a:cxn>
                  <a:cxn ang="0">
                    <a:pos x="2650" y="45"/>
                  </a:cxn>
                  <a:cxn ang="0">
                    <a:pos x="2618" y="39"/>
                  </a:cxn>
                  <a:cxn ang="0">
                    <a:pos x="2571" y="32"/>
                  </a:cxn>
                  <a:cxn ang="0">
                    <a:pos x="2508" y="23"/>
                  </a:cxn>
                  <a:cxn ang="0">
                    <a:pos x="2431" y="15"/>
                  </a:cxn>
                  <a:cxn ang="0">
                    <a:pos x="2342" y="8"/>
                  </a:cxn>
                  <a:cxn ang="0">
                    <a:pos x="2241" y="2"/>
                  </a:cxn>
                  <a:cxn ang="0">
                    <a:pos x="2130" y="0"/>
                  </a:cxn>
                  <a:cxn ang="0">
                    <a:pos x="2009" y="2"/>
                  </a:cxn>
                  <a:cxn ang="0">
                    <a:pos x="1880" y="9"/>
                  </a:cxn>
                  <a:cxn ang="0">
                    <a:pos x="1747" y="20"/>
                  </a:cxn>
                  <a:cxn ang="0">
                    <a:pos x="1618" y="33"/>
                  </a:cxn>
                  <a:cxn ang="0">
                    <a:pos x="1494" y="46"/>
                  </a:cxn>
                  <a:cxn ang="0">
                    <a:pos x="1377" y="59"/>
                  </a:cxn>
                  <a:cxn ang="0">
                    <a:pos x="1263" y="73"/>
                  </a:cxn>
                  <a:cxn ang="0">
                    <a:pos x="1153" y="88"/>
                  </a:cxn>
                  <a:cxn ang="0">
                    <a:pos x="1047" y="102"/>
                  </a:cxn>
                  <a:cxn ang="0">
                    <a:pos x="945" y="116"/>
                  </a:cxn>
                  <a:cxn ang="0">
                    <a:pos x="845" y="131"/>
                  </a:cxn>
                  <a:cxn ang="0">
                    <a:pos x="749" y="145"/>
                  </a:cxn>
                  <a:cxn ang="0">
                    <a:pos x="653" y="157"/>
                  </a:cxn>
                  <a:cxn ang="0">
                    <a:pos x="468" y="185"/>
                  </a:cxn>
                  <a:cxn ang="0">
                    <a:pos x="298" y="214"/>
                  </a:cxn>
                  <a:cxn ang="0">
                    <a:pos x="156" y="240"/>
                  </a:cxn>
                  <a:cxn ang="0">
                    <a:pos x="54" y="260"/>
                  </a:cxn>
                  <a:cxn ang="0">
                    <a:pos x="3" y="270"/>
                  </a:cxn>
                </a:cxnLst>
                <a:rect l="0" t="0" r="r" b="b"/>
                <a:pathLst>
                  <a:path w="2666" h="280">
                    <a:moveTo>
                      <a:pt x="0" y="271"/>
                    </a:moveTo>
                    <a:lnTo>
                      <a:pt x="0" y="271"/>
                    </a:lnTo>
                    <a:lnTo>
                      <a:pt x="1" y="271"/>
                    </a:lnTo>
                    <a:lnTo>
                      <a:pt x="3" y="273"/>
                    </a:lnTo>
                    <a:lnTo>
                      <a:pt x="7" y="273"/>
                    </a:lnTo>
                    <a:lnTo>
                      <a:pt x="11" y="274"/>
                    </a:lnTo>
                    <a:lnTo>
                      <a:pt x="18" y="275"/>
                    </a:lnTo>
                    <a:lnTo>
                      <a:pt x="25" y="275"/>
                    </a:lnTo>
                    <a:lnTo>
                      <a:pt x="34" y="276"/>
                    </a:lnTo>
                    <a:lnTo>
                      <a:pt x="45" y="277"/>
                    </a:lnTo>
                    <a:lnTo>
                      <a:pt x="57" y="277"/>
                    </a:lnTo>
                    <a:lnTo>
                      <a:pt x="71" y="278"/>
                    </a:lnTo>
                    <a:lnTo>
                      <a:pt x="87" y="280"/>
                    </a:lnTo>
                    <a:lnTo>
                      <a:pt x="106" y="280"/>
                    </a:lnTo>
                    <a:lnTo>
                      <a:pt x="125" y="280"/>
                    </a:lnTo>
                    <a:lnTo>
                      <a:pt x="148" y="280"/>
                    </a:lnTo>
                    <a:lnTo>
                      <a:pt x="174" y="280"/>
                    </a:lnTo>
                    <a:lnTo>
                      <a:pt x="201" y="280"/>
                    </a:lnTo>
                    <a:lnTo>
                      <a:pt x="231" y="280"/>
                    </a:lnTo>
                    <a:lnTo>
                      <a:pt x="265" y="278"/>
                    </a:lnTo>
                    <a:lnTo>
                      <a:pt x="300" y="277"/>
                    </a:lnTo>
                    <a:lnTo>
                      <a:pt x="340" y="276"/>
                    </a:lnTo>
                    <a:lnTo>
                      <a:pt x="381" y="274"/>
                    </a:lnTo>
                    <a:lnTo>
                      <a:pt x="426" y="273"/>
                    </a:lnTo>
                    <a:lnTo>
                      <a:pt x="474" y="269"/>
                    </a:lnTo>
                    <a:lnTo>
                      <a:pt x="526" y="267"/>
                    </a:lnTo>
                    <a:lnTo>
                      <a:pt x="580" y="263"/>
                    </a:lnTo>
                    <a:lnTo>
                      <a:pt x="639" y="259"/>
                    </a:lnTo>
                    <a:lnTo>
                      <a:pt x="701" y="254"/>
                    </a:lnTo>
                    <a:lnTo>
                      <a:pt x="768" y="250"/>
                    </a:lnTo>
                    <a:lnTo>
                      <a:pt x="839" y="244"/>
                    </a:lnTo>
                    <a:lnTo>
                      <a:pt x="912" y="237"/>
                    </a:lnTo>
                    <a:lnTo>
                      <a:pt x="991" y="230"/>
                    </a:lnTo>
                    <a:lnTo>
                      <a:pt x="1071" y="223"/>
                    </a:lnTo>
                    <a:lnTo>
                      <a:pt x="1151" y="215"/>
                    </a:lnTo>
                    <a:lnTo>
                      <a:pt x="1230" y="208"/>
                    </a:lnTo>
                    <a:lnTo>
                      <a:pt x="1309" y="200"/>
                    </a:lnTo>
                    <a:lnTo>
                      <a:pt x="1387" y="192"/>
                    </a:lnTo>
                    <a:lnTo>
                      <a:pt x="1464" y="185"/>
                    </a:lnTo>
                    <a:lnTo>
                      <a:pt x="1540" y="177"/>
                    </a:lnTo>
                    <a:lnTo>
                      <a:pt x="1614" y="169"/>
                    </a:lnTo>
                    <a:lnTo>
                      <a:pt x="1688" y="161"/>
                    </a:lnTo>
                    <a:lnTo>
                      <a:pt x="1759" y="154"/>
                    </a:lnTo>
                    <a:lnTo>
                      <a:pt x="1830" y="146"/>
                    </a:lnTo>
                    <a:lnTo>
                      <a:pt x="1898" y="139"/>
                    </a:lnTo>
                    <a:lnTo>
                      <a:pt x="1964" y="131"/>
                    </a:lnTo>
                    <a:lnTo>
                      <a:pt x="2029" y="124"/>
                    </a:lnTo>
                    <a:lnTo>
                      <a:pt x="2091" y="117"/>
                    </a:lnTo>
                    <a:lnTo>
                      <a:pt x="2150" y="110"/>
                    </a:lnTo>
                    <a:lnTo>
                      <a:pt x="2208" y="103"/>
                    </a:lnTo>
                    <a:lnTo>
                      <a:pt x="2262" y="98"/>
                    </a:lnTo>
                    <a:lnTo>
                      <a:pt x="2314" y="91"/>
                    </a:lnTo>
                    <a:lnTo>
                      <a:pt x="2362" y="85"/>
                    </a:lnTo>
                    <a:lnTo>
                      <a:pt x="2408" y="80"/>
                    </a:lnTo>
                    <a:lnTo>
                      <a:pt x="2451" y="74"/>
                    </a:lnTo>
                    <a:lnTo>
                      <a:pt x="2490" y="70"/>
                    </a:lnTo>
                    <a:lnTo>
                      <a:pt x="2526" y="65"/>
                    </a:lnTo>
                    <a:lnTo>
                      <a:pt x="2557" y="62"/>
                    </a:lnTo>
                    <a:lnTo>
                      <a:pt x="2586" y="58"/>
                    </a:lnTo>
                    <a:lnTo>
                      <a:pt x="2610" y="55"/>
                    </a:lnTo>
                    <a:lnTo>
                      <a:pt x="2629" y="53"/>
                    </a:lnTo>
                    <a:lnTo>
                      <a:pt x="2645" y="50"/>
                    </a:lnTo>
                    <a:lnTo>
                      <a:pt x="2657" y="49"/>
                    </a:lnTo>
                    <a:lnTo>
                      <a:pt x="2664" y="48"/>
                    </a:lnTo>
                    <a:lnTo>
                      <a:pt x="2666" y="48"/>
                    </a:lnTo>
                    <a:lnTo>
                      <a:pt x="2665" y="48"/>
                    </a:lnTo>
                    <a:lnTo>
                      <a:pt x="2662" y="47"/>
                    </a:lnTo>
                    <a:lnTo>
                      <a:pt x="2657" y="46"/>
                    </a:lnTo>
                    <a:lnTo>
                      <a:pt x="2650" y="45"/>
                    </a:lnTo>
                    <a:lnTo>
                      <a:pt x="2642" y="43"/>
                    </a:lnTo>
                    <a:lnTo>
                      <a:pt x="2630" y="41"/>
                    </a:lnTo>
                    <a:lnTo>
                      <a:pt x="2618" y="39"/>
                    </a:lnTo>
                    <a:lnTo>
                      <a:pt x="2604" y="36"/>
                    </a:lnTo>
                    <a:lnTo>
                      <a:pt x="2588" y="34"/>
                    </a:lnTo>
                    <a:lnTo>
                      <a:pt x="2571" y="32"/>
                    </a:lnTo>
                    <a:lnTo>
                      <a:pt x="2551" y="28"/>
                    </a:lnTo>
                    <a:lnTo>
                      <a:pt x="2530" y="26"/>
                    </a:lnTo>
                    <a:lnTo>
                      <a:pt x="2508" y="23"/>
                    </a:lnTo>
                    <a:lnTo>
                      <a:pt x="2484" y="20"/>
                    </a:lnTo>
                    <a:lnTo>
                      <a:pt x="2459" y="17"/>
                    </a:lnTo>
                    <a:lnTo>
                      <a:pt x="2431" y="15"/>
                    </a:lnTo>
                    <a:lnTo>
                      <a:pt x="2403" y="12"/>
                    </a:lnTo>
                    <a:lnTo>
                      <a:pt x="2373" y="10"/>
                    </a:lnTo>
                    <a:lnTo>
                      <a:pt x="2342" y="8"/>
                    </a:lnTo>
                    <a:lnTo>
                      <a:pt x="2310" y="5"/>
                    </a:lnTo>
                    <a:lnTo>
                      <a:pt x="2277" y="3"/>
                    </a:lnTo>
                    <a:lnTo>
                      <a:pt x="2241" y="2"/>
                    </a:lnTo>
                    <a:lnTo>
                      <a:pt x="2205" y="1"/>
                    </a:lnTo>
                    <a:lnTo>
                      <a:pt x="2168" y="1"/>
                    </a:lnTo>
                    <a:lnTo>
                      <a:pt x="2130" y="0"/>
                    </a:lnTo>
                    <a:lnTo>
                      <a:pt x="2091" y="0"/>
                    </a:lnTo>
                    <a:lnTo>
                      <a:pt x="2051" y="1"/>
                    </a:lnTo>
                    <a:lnTo>
                      <a:pt x="2009" y="2"/>
                    </a:lnTo>
                    <a:lnTo>
                      <a:pt x="1967" y="3"/>
                    </a:lnTo>
                    <a:lnTo>
                      <a:pt x="1924" y="5"/>
                    </a:lnTo>
                    <a:lnTo>
                      <a:pt x="1880" y="9"/>
                    </a:lnTo>
                    <a:lnTo>
                      <a:pt x="1835" y="12"/>
                    </a:lnTo>
                    <a:lnTo>
                      <a:pt x="1790" y="16"/>
                    </a:lnTo>
                    <a:lnTo>
                      <a:pt x="1747" y="20"/>
                    </a:lnTo>
                    <a:lnTo>
                      <a:pt x="1703" y="24"/>
                    </a:lnTo>
                    <a:lnTo>
                      <a:pt x="1660" y="28"/>
                    </a:lnTo>
                    <a:lnTo>
                      <a:pt x="1618" y="33"/>
                    </a:lnTo>
                    <a:lnTo>
                      <a:pt x="1576" y="38"/>
                    </a:lnTo>
                    <a:lnTo>
                      <a:pt x="1535" y="41"/>
                    </a:lnTo>
                    <a:lnTo>
                      <a:pt x="1494" y="46"/>
                    </a:lnTo>
                    <a:lnTo>
                      <a:pt x="1455" y="50"/>
                    </a:lnTo>
                    <a:lnTo>
                      <a:pt x="1415" y="55"/>
                    </a:lnTo>
                    <a:lnTo>
                      <a:pt x="1377" y="59"/>
                    </a:lnTo>
                    <a:lnTo>
                      <a:pt x="1338" y="64"/>
                    </a:lnTo>
                    <a:lnTo>
                      <a:pt x="1301" y="69"/>
                    </a:lnTo>
                    <a:lnTo>
                      <a:pt x="1263" y="73"/>
                    </a:lnTo>
                    <a:lnTo>
                      <a:pt x="1226" y="78"/>
                    </a:lnTo>
                    <a:lnTo>
                      <a:pt x="1189" y="83"/>
                    </a:lnTo>
                    <a:lnTo>
                      <a:pt x="1153" y="88"/>
                    </a:lnTo>
                    <a:lnTo>
                      <a:pt x="1117" y="93"/>
                    </a:lnTo>
                    <a:lnTo>
                      <a:pt x="1083" y="98"/>
                    </a:lnTo>
                    <a:lnTo>
                      <a:pt x="1047" y="102"/>
                    </a:lnTo>
                    <a:lnTo>
                      <a:pt x="1013" y="107"/>
                    </a:lnTo>
                    <a:lnTo>
                      <a:pt x="979" y="111"/>
                    </a:lnTo>
                    <a:lnTo>
                      <a:pt x="945" y="116"/>
                    </a:lnTo>
                    <a:lnTo>
                      <a:pt x="911" y="121"/>
                    </a:lnTo>
                    <a:lnTo>
                      <a:pt x="878" y="126"/>
                    </a:lnTo>
                    <a:lnTo>
                      <a:pt x="845" y="131"/>
                    </a:lnTo>
                    <a:lnTo>
                      <a:pt x="813" y="136"/>
                    </a:lnTo>
                    <a:lnTo>
                      <a:pt x="780" y="140"/>
                    </a:lnTo>
                    <a:lnTo>
                      <a:pt x="749" y="145"/>
                    </a:lnTo>
                    <a:lnTo>
                      <a:pt x="716" y="148"/>
                    </a:lnTo>
                    <a:lnTo>
                      <a:pt x="684" y="153"/>
                    </a:lnTo>
                    <a:lnTo>
                      <a:pt x="653" y="157"/>
                    </a:lnTo>
                    <a:lnTo>
                      <a:pt x="590" y="167"/>
                    </a:lnTo>
                    <a:lnTo>
                      <a:pt x="529" y="176"/>
                    </a:lnTo>
                    <a:lnTo>
                      <a:pt x="468" y="185"/>
                    </a:lnTo>
                    <a:lnTo>
                      <a:pt x="409" y="195"/>
                    </a:lnTo>
                    <a:lnTo>
                      <a:pt x="352" y="205"/>
                    </a:lnTo>
                    <a:lnTo>
                      <a:pt x="298" y="214"/>
                    </a:lnTo>
                    <a:lnTo>
                      <a:pt x="247" y="223"/>
                    </a:lnTo>
                    <a:lnTo>
                      <a:pt x="200" y="232"/>
                    </a:lnTo>
                    <a:lnTo>
                      <a:pt x="156" y="240"/>
                    </a:lnTo>
                    <a:lnTo>
                      <a:pt x="117" y="247"/>
                    </a:lnTo>
                    <a:lnTo>
                      <a:pt x="83" y="254"/>
                    </a:lnTo>
                    <a:lnTo>
                      <a:pt x="54" y="260"/>
                    </a:lnTo>
                    <a:lnTo>
                      <a:pt x="31" y="265"/>
                    </a:lnTo>
                    <a:lnTo>
                      <a:pt x="14" y="268"/>
                    </a:lnTo>
                    <a:lnTo>
                      <a:pt x="3" y="270"/>
                    </a:lnTo>
                    <a:lnTo>
                      <a:pt x="0" y="27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8" name="Freeform 135"/>
              <p:cNvSpPr>
                <a:spLocks/>
              </p:cNvSpPr>
              <p:nvPr/>
            </p:nvSpPr>
            <p:spPr bwMode="auto">
              <a:xfrm>
                <a:off x="4151" y="2669"/>
                <a:ext cx="180" cy="91"/>
              </a:xfrm>
              <a:custGeom>
                <a:avLst/>
                <a:gdLst/>
                <a:ahLst/>
                <a:cxnLst>
                  <a:cxn ang="0">
                    <a:pos x="0" y="155"/>
                  </a:cxn>
                  <a:cxn ang="0">
                    <a:pos x="0" y="154"/>
                  </a:cxn>
                  <a:cxn ang="0">
                    <a:pos x="0" y="148"/>
                  </a:cxn>
                  <a:cxn ang="0">
                    <a:pos x="0" y="141"/>
                  </a:cxn>
                  <a:cxn ang="0">
                    <a:pos x="1" y="131"/>
                  </a:cxn>
                  <a:cxn ang="0">
                    <a:pos x="3" y="119"/>
                  </a:cxn>
                  <a:cxn ang="0">
                    <a:pos x="7" y="107"/>
                  </a:cxn>
                  <a:cxn ang="0">
                    <a:pos x="11" y="93"/>
                  </a:cxn>
                  <a:cxn ang="0">
                    <a:pos x="18" y="79"/>
                  </a:cxn>
                  <a:cxn ang="0">
                    <a:pos x="27" y="65"/>
                  </a:cxn>
                  <a:cxn ang="0">
                    <a:pos x="39" y="50"/>
                  </a:cxn>
                  <a:cxn ang="0">
                    <a:pos x="54" y="38"/>
                  </a:cxn>
                  <a:cxn ang="0">
                    <a:pos x="71" y="26"/>
                  </a:cxn>
                  <a:cxn ang="0">
                    <a:pos x="92" y="16"/>
                  </a:cxn>
                  <a:cxn ang="0">
                    <a:pos x="117" y="8"/>
                  </a:cxn>
                  <a:cxn ang="0">
                    <a:pos x="147" y="2"/>
                  </a:cxn>
                  <a:cxn ang="0">
                    <a:pos x="181" y="0"/>
                  </a:cxn>
                  <a:cxn ang="0">
                    <a:pos x="214" y="0"/>
                  </a:cxn>
                  <a:cxn ang="0">
                    <a:pos x="244" y="3"/>
                  </a:cxn>
                  <a:cxn ang="0">
                    <a:pos x="269" y="9"/>
                  </a:cxn>
                  <a:cxn ang="0">
                    <a:pos x="290" y="16"/>
                  </a:cxn>
                  <a:cxn ang="0">
                    <a:pos x="307" y="25"/>
                  </a:cxn>
                  <a:cxn ang="0">
                    <a:pos x="322" y="35"/>
                  </a:cxn>
                  <a:cxn ang="0">
                    <a:pos x="334" y="46"/>
                  </a:cxn>
                  <a:cxn ang="0">
                    <a:pos x="343" y="57"/>
                  </a:cxn>
                  <a:cxn ang="0">
                    <a:pos x="349" y="69"/>
                  </a:cxn>
                  <a:cxn ang="0">
                    <a:pos x="354" y="80"/>
                  </a:cxn>
                  <a:cxn ang="0">
                    <a:pos x="357" y="91"/>
                  </a:cxn>
                  <a:cxn ang="0">
                    <a:pos x="358" y="100"/>
                  </a:cxn>
                  <a:cxn ang="0">
                    <a:pos x="359" y="108"/>
                  </a:cxn>
                  <a:cxn ang="0">
                    <a:pos x="359" y="114"/>
                  </a:cxn>
                  <a:cxn ang="0">
                    <a:pos x="359" y="118"/>
                  </a:cxn>
                  <a:cxn ang="0">
                    <a:pos x="359" y="119"/>
                  </a:cxn>
                  <a:cxn ang="0">
                    <a:pos x="358" y="121"/>
                  </a:cxn>
                  <a:cxn ang="0">
                    <a:pos x="356" y="122"/>
                  </a:cxn>
                  <a:cxn ang="0">
                    <a:pos x="351" y="125"/>
                  </a:cxn>
                  <a:cxn ang="0">
                    <a:pos x="344" y="129"/>
                  </a:cxn>
                  <a:cxn ang="0">
                    <a:pos x="336" y="133"/>
                  </a:cxn>
                  <a:cxn ang="0">
                    <a:pos x="327" y="138"/>
                  </a:cxn>
                  <a:cxn ang="0">
                    <a:pos x="317" y="142"/>
                  </a:cxn>
                  <a:cxn ang="0">
                    <a:pos x="304" y="148"/>
                  </a:cxn>
                  <a:cxn ang="0">
                    <a:pos x="290" y="154"/>
                  </a:cxn>
                  <a:cxn ang="0">
                    <a:pos x="276" y="160"/>
                  </a:cxn>
                  <a:cxn ang="0">
                    <a:pos x="260" y="164"/>
                  </a:cxn>
                  <a:cxn ang="0">
                    <a:pos x="244" y="169"/>
                  </a:cxn>
                  <a:cxn ang="0">
                    <a:pos x="226" y="174"/>
                  </a:cxn>
                  <a:cxn ang="0">
                    <a:pos x="208" y="177"/>
                  </a:cxn>
                  <a:cxn ang="0">
                    <a:pos x="189" y="181"/>
                  </a:cxn>
                  <a:cxn ang="0">
                    <a:pos x="169" y="182"/>
                  </a:cxn>
                  <a:cxn ang="0">
                    <a:pos x="132" y="182"/>
                  </a:cxn>
                  <a:cxn ang="0">
                    <a:pos x="99" y="179"/>
                  </a:cxn>
                  <a:cxn ang="0">
                    <a:pos x="69" y="175"/>
                  </a:cxn>
                  <a:cxn ang="0">
                    <a:pos x="45" y="170"/>
                  </a:cxn>
                  <a:cxn ang="0">
                    <a:pos x="26" y="164"/>
                  </a:cxn>
                  <a:cxn ang="0">
                    <a:pos x="11" y="160"/>
                  </a:cxn>
                  <a:cxn ang="0">
                    <a:pos x="3" y="156"/>
                  </a:cxn>
                  <a:cxn ang="0">
                    <a:pos x="0" y="155"/>
                  </a:cxn>
                </a:cxnLst>
                <a:rect l="0" t="0" r="r" b="b"/>
                <a:pathLst>
                  <a:path w="359" h="182">
                    <a:moveTo>
                      <a:pt x="0" y="155"/>
                    </a:moveTo>
                    <a:lnTo>
                      <a:pt x="0" y="154"/>
                    </a:lnTo>
                    <a:lnTo>
                      <a:pt x="0" y="148"/>
                    </a:lnTo>
                    <a:lnTo>
                      <a:pt x="0" y="141"/>
                    </a:lnTo>
                    <a:lnTo>
                      <a:pt x="1" y="131"/>
                    </a:lnTo>
                    <a:lnTo>
                      <a:pt x="3" y="119"/>
                    </a:lnTo>
                    <a:lnTo>
                      <a:pt x="7" y="107"/>
                    </a:lnTo>
                    <a:lnTo>
                      <a:pt x="11" y="93"/>
                    </a:lnTo>
                    <a:lnTo>
                      <a:pt x="18" y="79"/>
                    </a:lnTo>
                    <a:lnTo>
                      <a:pt x="27" y="65"/>
                    </a:lnTo>
                    <a:lnTo>
                      <a:pt x="39" y="50"/>
                    </a:lnTo>
                    <a:lnTo>
                      <a:pt x="54" y="38"/>
                    </a:lnTo>
                    <a:lnTo>
                      <a:pt x="71" y="26"/>
                    </a:lnTo>
                    <a:lnTo>
                      <a:pt x="92" y="16"/>
                    </a:lnTo>
                    <a:lnTo>
                      <a:pt x="117" y="8"/>
                    </a:lnTo>
                    <a:lnTo>
                      <a:pt x="147" y="2"/>
                    </a:lnTo>
                    <a:lnTo>
                      <a:pt x="181" y="0"/>
                    </a:lnTo>
                    <a:lnTo>
                      <a:pt x="214" y="0"/>
                    </a:lnTo>
                    <a:lnTo>
                      <a:pt x="244" y="3"/>
                    </a:lnTo>
                    <a:lnTo>
                      <a:pt x="269" y="9"/>
                    </a:lnTo>
                    <a:lnTo>
                      <a:pt x="290" y="16"/>
                    </a:lnTo>
                    <a:lnTo>
                      <a:pt x="307" y="25"/>
                    </a:lnTo>
                    <a:lnTo>
                      <a:pt x="322" y="35"/>
                    </a:lnTo>
                    <a:lnTo>
                      <a:pt x="334" y="46"/>
                    </a:lnTo>
                    <a:lnTo>
                      <a:pt x="343" y="57"/>
                    </a:lnTo>
                    <a:lnTo>
                      <a:pt x="349" y="69"/>
                    </a:lnTo>
                    <a:lnTo>
                      <a:pt x="354" y="80"/>
                    </a:lnTo>
                    <a:lnTo>
                      <a:pt x="357" y="91"/>
                    </a:lnTo>
                    <a:lnTo>
                      <a:pt x="358" y="100"/>
                    </a:lnTo>
                    <a:lnTo>
                      <a:pt x="359" y="108"/>
                    </a:lnTo>
                    <a:lnTo>
                      <a:pt x="359" y="114"/>
                    </a:lnTo>
                    <a:lnTo>
                      <a:pt x="359" y="118"/>
                    </a:lnTo>
                    <a:lnTo>
                      <a:pt x="359" y="119"/>
                    </a:lnTo>
                    <a:lnTo>
                      <a:pt x="358" y="121"/>
                    </a:lnTo>
                    <a:lnTo>
                      <a:pt x="356" y="122"/>
                    </a:lnTo>
                    <a:lnTo>
                      <a:pt x="351" y="125"/>
                    </a:lnTo>
                    <a:lnTo>
                      <a:pt x="344" y="129"/>
                    </a:lnTo>
                    <a:lnTo>
                      <a:pt x="336" y="133"/>
                    </a:lnTo>
                    <a:lnTo>
                      <a:pt x="327" y="138"/>
                    </a:lnTo>
                    <a:lnTo>
                      <a:pt x="317" y="142"/>
                    </a:lnTo>
                    <a:lnTo>
                      <a:pt x="304" y="148"/>
                    </a:lnTo>
                    <a:lnTo>
                      <a:pt x="290" y="154"/>
                    </a:lnTo>
                    <a:lnTo>
                      <a:pt x="276" y="160"/>
                    </a:lnTo>
                    <a:lnTo>
                      <a:pt x="260" y="164"/>
                    </a:lnTo>
                    <a:lnTo>
                      <a:pt x="244" y="169"/>
                    </a:lnTo>
                    <a:lnTo>
                      <a:pt x="226" y="174"/>
                    </a:lnTo>
                    <a:lnTo>
                      <a:pt x="208" y="177"/>
                    </a:lnTo>
                    <a:lnTo>
                      <a:pt x="189" y="181"/>
                    </a:lnTo>
                    <a:lnTo>
                      <a:pt x="169" y="182"/>
                    </a:lnTo>
                    <a:lnTo>
                      <a:pt x="132" y="182"/>
                    </a:lnTo>
                    <a:lnTo>
                      <a:pt x="99" y="179"/>
                    </a:lnTo>
                    <a:lnTo>
                      <a:pt x="69" y="175"/>
                    </a:lnTo>
                    <a:lnTo>
                      <a:pt x="45" y="170"/>
                    </a:lnTo>
                    <a:lnTo>
                      <a:pt x="26" y="164"/>
                    </a:lnTo>
                    <a:lnTo>
                      <a:pt x="11" y="160"/>
                    </a:lnTo>
                    <a:lnTo>
                      <a:pt x="3" y="156"/>
                    </a:lnTo>
                    <a:lnTo>
                      <a:pt x="0" y="155"/>
                    </a:lnTo>
                    <a:close/>
                  </a:path>
                </a:pathLst>
              </a:custGeom>
              <a:solidFill>
                <a:srgbClr val="994C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9" name="Freeform 136"/>
              <p:cNvSpPr>
                <a:spLocks/>
              </p:cNvSpPr>
              <p:nvPr/>
            </p:nvSpPr>
            <p:spPr bwMode="auto">
              <a:xfrm>
                <a:off x="4766" y="2691"/>
                <a:ext cx="106" cy="117"/>
              </a:xfrm>
              <a:custGeom>
                <a:avLst/>
                <a:gdLst/>
                <a:ahLst/>
                <a:cxnLst>
                  <a:cxn ang="0">
                    <a:pos x="129" y="0"/>
                  </a:cxn>
                  <a:cxn ang="0">
                    <a:pos x="108" y="3"/>
                  </a:cxn>
                  <a:cxn ang="0">
                    <a:pos x="88" y="10"/>
                  </a:cxn>
                  <a:cxn ang="0">
                    <a:pos x="68" y="20"/>
                  </a:cxn>
                  <a:cxn ang="0">
                    <a:pos x="50" y="35"/>
                  </a:cxn>
                  <a:cxn ang="0">
                    <a:pos x="34" y="52"/>
                  </a:cxn>
                  <a:cxn ang="0">
                    <a:pos x="20" y="72"/>
                  </a:cxn>
                  <a:cxn ang="0">
                    <a:pos x="9" y="94"/>
                  </a:cxn>
                  <a:cxn ang="0">
                    <a:pos x="2" y="118"/>
                  </a:cxn>
                  <a:cxn ang="0">
                    <a:pos x="0" y="141"/>
                  </a:cxn>
                  <a:cxn ang="0">
                    <a:pos x="1" y="164"/>
                  </a:cxn>
                  <a:cxn ang="0">
                    <a:pos x="7" y="184"/>
                  </a:cxn>
                  <a:cxn ang="0">
                    <a:pos x="16" y="201"/>
                  </a:cxn>
                  <a:cxn ang="0">
                    <a:pos x="29" y="215"/>
                  </a:cxn>
                  <a:cxn ang="0">
                    <a:pos x="44" y="226"/>
                  </a:cxn>
                  <a:cxn ang="0">
                    <a:pos x="62" y="233"/>
                  </a:cxn>
                  <a:cxn ang="0">
                    <a:pos x="82" y="235"/>
                  </a:cxn>
                  <a:cxn ang="0">
                    <a:pos x="103" y="233"/>
                  </a:cxn>
                  <a:cxn ang="0">
                    <a:pos x="123" y="226"/>
                  </a:cxn>
                  <a:cxn ang="0">
                    <a:pos x="143" y="215"/>
                  </a:cxn>
                  <a:cxn ang="0">
                    <a:pos x="161" y="201"/>
                  </a:cxn>
                  <a:cxn ang="0">
                    <a:pos x="178" y="184"/>
                  </a:cxn>
                  <a:cxn ang="0">
                    <a:pos x="191" y="164"/>
                  </a:cxn>
                  <a:cxn ang="0">
                    <a:pos x="202" y="141"/>
                  </a:cxn>
                  <a:cxn ang="0">
                    <a:pos x="209" y="118"/>
                  </a:cxn>
                  <a:cxn ang="0">
                    <a:pos x="212" y="94"/>
                  </a:cxn>
                  <a:cxn ang="0">
                    <a:pos x="210" y="72"/>
                  </a:cxn>
                  <a:cxn ang="0">
                    <a:pos x="205" y="52"/>
                  </a:cxn>
                  <a:cxn ang="0">
                    <a:pos x="196" y="35"/>
                  </a:cxn>
                  <a:cxn ang="0">
                    <a:pos x="183" y="20"/>
                  </a:cxn>
                  <a:cxn ang="0">
                    <a:pos x="168" y="10"/>
                  </a:cxn>
                  <a:cxn ang="0">
                    <a:pos x="150" y="3"/>
                  </a:cxn>
                  <a:cxn ang="0">
                    <a:pos x="129" y="0"/>
                  </a:cxn>
                </a:cxnLst>
                <a:rect l="0" t="0" r="r" b="b"/>
                <a:pathLst>
                  <a:path w="212" h="235">
                    <a:moveTo>
                      <a:pt x="129" y="0"/>
                    </a:moveTo>
                    <a:lnTo>
                      <a:pt x="108" y="3"/>
                    </a:lnTo>
                    <a:lnTo>
                      <a:pt x="88" y="10"/>
                    </a:lnTo>
                    <a:lnTo>
                      <a:pt x="68" y="20"/>
                    </a:lnTo>
                    <a:lnTo>
                      <a:pt x="50" y="35"/>
                    </a:lnTo>
                    <a:lnTo>
                      <a:pt x="34" y="52"/>
                    </a:lnTo>
                    <a:lnTo>
                      <a:pt x="20" y="72"/>
                    </a:lnTo>
                    <a:lnTo>
                      <a:pt x="9" y="94"/>
                    </a:lnTo>
                    <a:lnTo>
                      <a:pt x="2" y="118"/>
                    </a:lnTo>
                    <a:lnTo>
                      <a:pt x="0" y="141"/>
                    </a:lnTo>
                    <a:lnTo>
                      <a:pt x="1" y="164"/>
                    </a:lnTo>
                    <a:lnTo>
                      <a:pt x="7" y="184"/>
                    </a:lnTo>
                    <a:lnTo>
                      <a:pt x="16" y="201"/>
                    </a:lnTo>
                    <a:lnTo>
                      <a:pt x="29" y="215"/>
                    </a:lnTo>
                    <a:lnTo>
                      <a:pt x="44" y="226"/>
                    </a:lnTo>
                    <a:lnTo>
                      <a:pt x="62" y="233"/>
                    </a:lnTo>
                    <a:lnTo>
                      <a:pt x="82" y="235"/>
                    </a:lnTo>
                    <a:lnTo>
                      <a:pt x="103" y="233"/>
                    </a:lnTo>
                    <a:lnTo>
                      <a:pt x="123" y="226"/>
                    </a:lnTo>
                    <a:lnTo>
                      <a:pt x="143" y="215"/>
                    </a:lnTo>
                    <a:lnTo>
                      <a:pt x="161" y="201"/>
                    </a:lnTo>
                    <a:lnTo>
                      <a:pt x="178" y="184"/>
                    </a:lnTo>
                    <a:lnTo>
                      <a:pt x="191" y="164"/>
                    </a:lnTo>
                    <a:lnTo>
                      <a:pt x="202" y="141"/>
                    </a:lnTo>
                    <a:lnTo>
                      <a:pt x="209" y="118"/>
                    </a:lnTo>
                    <a:lnTo>
                      <a:pt x="212" y="94"/>
                    </a:lnTo>
                    <a:lnTo>
                      <a:pt x="210" y="72"/>
                    </a:lnTo>
                    <a:lnTo>
                      <a:pt x="205" y="52"/>
                    </a:lnTo>
                    <a:lnTo>
                      <a:pt x="196" y="35"/>
                    </a:lnTo>
                    <a:lnTo>
                      <a:pt x="183" y="20"/>
                    </a:lnTo>
                    <a:lnTo>
                      <a:pt x="168" y="10"/>
                    </a:lnTo>
                    <a:lnTo>
                      <a:pt x="150" y="3"/>
                    </a:lnTo>
                    <a:lnTo>
                      <a:pt x="129"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0" name="Freeform 137"/>
              <p:cNvSpPr>
                <a:spLocks/>
              </p:cNvSpPr>
              <p:nvPr/>
            </p:nvSpPr>
            <p:spPr bwMode="auto">
              <a:xfrm>
                <a:off x="5007" y="2745"/>
                <a:ext cx="93" cy="99"/>
              </a:xfrm>
              <a:custGeom>
                <a:avLst/>
                <a:gdLst/>
                <a:ahLst/>
                <a:cxnLst>
                  <a:cxn ang="0">
                    <a:pos x="113" y="0"/>
                  </a:cxn>
                  <a:cxn ang="0">
                    <a:pos x="94" y="2"/>
                  </a:cxn>
                  <a:cxn ang="0">
                    <a:pos x="76" y="8"/>
                  </a:cxn>
                  <a:cxn ang="0">
                    <a:pos x="59" y="17"/>
                  </a:cxn>
                  <a:cxn ang="0">
                    <a:pos x="44" y="29"/>
                  </a:cxn>
                  <a:cxn ang="0">
                    <a:pos x="29" y="43"/>
                  </a:cxn>
                  <a:cxn ang="0">
                    <a:pos x="17" y="61"/>
                  </a:cxn>
                  <a:cxn ang="0">
                    <a:pos x="8" y="79"/>
                  </a:cxn>
                  <a:cxn ang="0">
                    <a:pos x="2" y="99"/>
                  </a:cxn>
                  <a:cxn ang="0">
                    <a:pos x="0" y="118"/>
                  </a:cxn>
                  <a:cxn ang="0">
                    <a:pos x="2" y="137"/>
                  </a:cxn>
                  <a:cxn ang="0">
                    <a:pos x="7" y="154"/>
                  </a:cxn>
                  <a:cxn ang="0">
                    <a:pos x="15" y="169"/>
                  </a:cxn>
                  <a:cxn ang="0">
                    <a:pos x="26" y="181"/>
                  </a:cxn>
                  <a:cxn ang="0">
                    <a:pos x="39" y="190"/>
                  </a:cxn>
                  <a:cxn ang="0">
                    <a:pos x="55" y="196"/>
                  </a:cxn>
                  <a:cxn ang="0">
                    <a:pos x="74" y="198"/>
                  </a:cxn>
                  <a:cxn ang="0">
                    <a:pos x="92" y="196"/>
                  </a:cxn>
                  <a:cxn ang="0">
                    <a:pos x="111" y="190"/>
                  </a:cxn>
                  <a:cxn ang="0">
                    <a:pos x="128" y="181"/>
                  </a:cxn>
                  <a:cxn ang="0">
                    <a:pos x="143" y="169"/>
                  </a:cxn>
                  <a:cxn ang="0">
                    <a:pos x="158" y="154"/>
                  </a:cxn>
                  <a:cxn ang="0">
                    <a:pos x="169" y="137"/>
                  </a:cxn>
                  <a:cxn ang="0">
                    <a:pos x="179" y="118"/>
                  </a:cxn>
                  <a:cxn ang="0">
                    <a:pos x="184" y="99"/>
                  </a:cxn>
                  <a:cxn ang="0">
                    <a:pos x="187" y="79"/>
                  </a:cxn>
                  <a:cxn ang="0">
                    <a:pos x="184" y="61"/>
                  </a:cxn>
                  <a:cxn ang="0">
                    <a:pos x="180" y="43"/>
                  </a:cxn>
                  <a:cxn ang="0">
                    <a:pos x="172" y="29"/>
                  </a:cxn>
                  <a:cxn ang="0">
                    <a:pos x="160" y="17"/>
                  </a:cxn>
                  <a:cxn ang="0">
                    <a:pos x="147" y="8"/>
                  </a:cxn>
                  <a:cxn ang="0">
                    <a:pos x="131" y="2"/>
                  </a:cxn>
                  <a:cxn ang="0">
                    <a:pos x="113" y="0"/>
                  </a:cxn>
                </a:cxnLst>
                <a:rect l="0" t="0" r="r" b="b"/>
                <a:pathLst>
                  <a:path w="187" h="198">
                    <a:moveTo>
                      <a:pt x="113" y="0"/>
                    </a:moveTo>
                    <a:lnTo>
                      <a:pt x="94" y="2"/>
                    </a:lnTo>
                    <a:lnTo>
                      <a:pt x="76" y="8"/>
                    </a:lnTo>
                    <a:lnTo>
                      <a:pt x="59" y="17"/>
                    </a:lnTo>
                    <a:lnTo>
                      <a:pt x="44" y="29"/>
                    </a:lnTo>
                    <a:lnTo>
                      <a:pt x="29" y="43"/>
                    </a:lnTo>
                    <a:lnTo>
                      <a:pt x="17" y="61"/>
                    </a:lnTo>
                    <a:lnTo>
                      <a:pt x="8" y="79"/>
                    </a:lnTo>
                    <a:lnTo>
                      <a:pt x="2" y="99"/>
                    </a:lnTo>
                    <a:lnTo>
                      <a:pt x="0" y="118"/>
                    </a:lnTo>
                    <a:lnTo>
                      <a:pt x="2" y="137"/>
                    </a:lnTo>
                    <a:lnTo>
                      <a:pt x="7" y="154"/>
                    </a:lnTo>
                    <a:lnTo>
                      <a:pt x="15" y="169"/>
                    </a:lnTo>
                    <a:lnTo>
                      <a:pt x="26" y="181"/>
                    </a:lnTo>
                    <a:lnTo>
                      <a:pt x="39" y="190"/>
                    </a:lnTo>
                    <a:lnTo>
                      <a:pt x="55" y="196"/>
                    </a:lnTo>
                    <a:lnTo>
                      <a:pt x="74" y="198"/>
                    </a:lnTo>
                    <a:lnTo>
                      <a:pt x="92" y="196"/>
                    </a:lnTo>
                    <a:lnTo>
                      <a:pt x="111" y="190"/>
                    </a:lnTo>
                    <a:lnTo>
                      <a:pt x="128" y="181"/>
                    </a:lnTo>
                    <a:lnTo>
                      <a:pt x="143" y="169"/>
                    </a:lnTo>
                    <a:lnTo>
                      <a:pt x="158" y="154"/>
                    </a:lnTo>
                    <a:lnTo>
                      <a:pt x="169" y="137"/>
                    </a:lnTo>
                    <a:lnTo>
                      <a:pt x="179" y="118"/>
                    </a:lnTo>
                    <a:lnTo>
                      <a:pt x="184" y="99"/>
                    </a:lnTo>
                    <a:lnTo>
                      <a:pt x="187" y="79"/>
                    </a:lnTo>
                    <a:lnTo>
                      <a:pt x="184" y="61"/>
                    </a:lnTo>
                    <a:lnTo>
                      <a:pt x="180" y="43"/>
                    </a:lnTo>
                    <a:lnTo>
                      <a:pt x="172" y="29"/>
                    </a:lnTo>
                    <a:lnTo>
                      <a:pt x="160" y="17"/>
                    </a:lnTo>
                    <a:lnTo>
                      <a:pt x="147" y="8"/>
                    </a:lnTo>
                    <a:lnTo>
                      <a:pt x="131" y="2"/>
                    </a:lnTo>
                    <a:lnTo>
                      <a:pt x="113"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1" name="Freeform 138"/>
              <p:cNvSpPr>
                <a:spLocks/>
              </p:cNvSpPr>
              <p:nvPr/>
            </p:nvSpPr>
            <p:spPr bwMode="auto">
              <a:xfrm>
                <a:off x="3712" y="2585"/>
                <a:ext cx="1330" cy="469"/>
              </a:xfrm>
              <a:custGeom>
                <a:avLst/>
                <a:gdLst/>
                <a:ahLst/>
                <a:cxnLst>
                  <a:cxn ang="0">
                    <a:pos x="379" y="342"/>
                  </a:cxn>
                  <a:cxn ang="0">
                    <a:pos x="587" y="269"/>
                  </a:cxn>
                  <a:cxn ang="0">
                    <a:pos x="802" y="221"/>
                  </a:cxn>
                  <a:cxn ang="0">
                    <a:pos x="916" y="205"/>
                  </a:cxn>
                  <a:cxn ang="0">
                    <a:pos x="931" y="210"/>
                  </a:cxn>
                  <a:cxn ang="0">
                    <a:pos x="881" y="295"/>
                  </a:cxn>
                  <a:cxn ang="0">
                    <a:pos x="1018" y="343"/>
                  </a:cxn>
                  <a:cxn ang="0">
                    <a:pos x="1221" y="304"/>
                  </a:cxn>
                  <a:cxn ang="0">
                    <a:pos x="1341" y="225"/>
                  </a:cxn>
                  <a:cxn ang="0">
                    <a:pos x="1529" y="121"/>
                  </a:cxn>
                  <a:cxn ang="0">
                    <a:pos x="1638" y="69"/>
                  </a:cxn>
                  <a:cxn ang="0">
                    <a:pos x="1748" y="70"/>
                  </a:cxn>
                  <a:cxn ang="0">
                    <a:pos x="1767" y="73"/>
                  </a:cxn>
                  <a:cxn ang="0">
                    <a:pos x="1664" y="85"/>
                  </a:cxn>
                  <a:cxn ang="0">
                    <a:pos x="1579" y="119"/>
                  </a:cxn>
                  <a:cxn ang="0">
                    <a:pos x="1629" y="115"/>
                  </a:cxn>
                  <a:cxn ang="0">
                    <a:pos x="1828" y="78"/>
                  </a:cxn>
                  <a:cxn ang="0">
                    <a:pos x="2158" y="17"/>
                  </a:cxn>
                  <a:cxn ang="0">
                    <a:pos x="2409" y="0"/>
                  </a:cxn>
                  <a:cxn ang="0">
                    <a:pos x="2650" y="41"/>
                  </a:cxn>
                  <a:cxn ang="0">
                    <a:pos x="2638" y="273"/>
                  </a:cxn>
                  <a:cxn ang="0">
                    <a:pos x="2502" y="692"/>
                  </a:cxn>
                  <a:cxn ang="0">
                    <a:pos x="2418" y="670"/>
                  </a:cxn>
                  <a:cxn ang="0">
                    <a:pos x="2009" y="667"/>
                  </a:cxn>
                  <a:cxn ang="0">
                    <a:pos x="1522" y="707"/>
                  </a:cxn>
                  <a:cxn ang="0">
                    <a:pos x="976" y="781"/>
                  </a:cxn>
                  <a:cxn ang="0">
                    <a:pos x="454" y="860"/>
                  </a:cxn>
                  <a:cxn ang="0">
                    <a:pos x="89" y="921"/>
                  </a:cxn>
                  <a:cxn ang="0">
                    <a:pos x="13" y="891"/>
                  </a:cxn>
                  <a:cxn ang="0">
                    <a:pos x="153" y="542"/>
                  </a:cxn>
                  <a:cxn ang="0">
                    <a:pos x="205" y="463"/>
                  </a:cxn>
                  <a:cxn ang="0">
                    <a:pos x="93" y="709"/>
                  </a:cxn>
                  <a:cxn ang="0">
                    <a:pos x="36" y="904"/>
                  </a:cxn>
                  <a:cxn ang="0">
                    <a:pos x="99" y="898"/>
                  </a:cxn>
                  <a:cxn ang="0">
                    <a:pos x="366" y="853"/>
                  </a:cxn>
                  <a:cxn ang="0">
                    <a:pos x="776" y="789"/>
                  </a:cxn>
                  <a:cxn ang="0">
                    <a:pos x="1261" y="721"/>
                  </a:cxn>
                  <a:cxn ang="0">
                    <a:pos x="1746" y="664"/>
                  </a:cxn>
                  <a:cxn ang="0">
                    <a:pos x="2112" y="639"/>
                  </a:cxn>
                  <a:cxn ang="0">
                    <a:pos x="2334" y="638"/>
                  </a:cxn>
                  <a:cxn ang="0">
                    <a:pos x="2447" y="648"/>
                  </a:cxn>
                  <a:cxn ang="0">
                    <a:pos x="2486" y="660"/>
                  </a:cxn>
                  <a:cxn ang="0">
                    <a:pos x="2558" y="451"/>
                  </a:cxn>
                  <a:cxn ang="0">
                    <a:pos x="2635" y="88"/>
                  </a:cxn>
                  <a:cxn ang="0">
                    <a:pos x="2559" y="30"/>
                  </a:cxn>
                  <a:cxn ang="0">
                    <a:pos x="2409" y="18"/>
                  </a:cxn>
                  <a:cxn ang="0">
                    <a:pos x="2032" y="64"/>
                  </a:cxn>
                  <a:cxn ang="0">
                    <a:pos x="1632" y="133"/>
                  </a:cxn>
                  <a:cxn ang="0">
                    <a:pos x="1478" y="165"/>
                  </a:cxn>
                  <a:cxn ang="0">
                    <a:pos x="1424" y="195"/>
                  </a:cxn>
                  <a:cxn ang="0">
                    <a:pos x="1288" y="281"/>
                  </a:cxn>
                  <a:cxn ang="0">
                    <a:pos x="1195" y="337"/>
                  </a:cxn>
                  <a:cxn ang="0">
                    <a:pos x="1050" y="382"/>
                  </a:cxn>
                  <a:cxn ang="0">
                    <a:pos x="919" y="383"/>
                  </a:cxn>
                  <a:cxn ang="0">
                    <a:pos x="852" y="297"/>
                  </a:cxn>
                  <a:cxn ang="0">
                    <a:pos x="855" y="243"/>
                  </a:cxn>
                  <a:cxn ang="0">
                    <a:pos x="661" y="277"/>
                  </a:cxn>
                  <a:cxn ang="0">
                    <a:pos x="411" y="351"/>
                  </a:cxn>
                  <a:cxn ang="0">
                    <a:pos x="268" y="409"/>
                  </a:cxn>
                  <a:cxn ang="0">
                    <a:pos x="228" y="427"/>
                  </a:cxn>
                </a:cxnLst>
                <a:rect l="0" t="0" r="r" b="b"/>
                <a:pathLst>
                  <a:path w="2659" h="936">
                    <a:moveTo>
                      <a:pt x="228" y="427"/>
                    </a:moveTo>
                    <a:lnTo>
                      <a:pt x="251" y="411"/>
                    </a:lnTo>
                    <a:lnTo>
                      <a:pt x="275" y="396"/>
                    </a:lnTo>
                    <a:lnTo>
                      <a:pt x="300" y="381"/>
                    </a:lnTo>
                    <a:lnTo>
                      <a:pt x="326" y="367"/>
                    </a:lnTo>
                    <a:lnTo>
                      <a:pt x="352" y="353"/>
                    </a:lnTo>
                    <a:lnTo>
                      <a:pt x="379" y="342"/>
                    </a:lnTo>
                    <a:lnTo>
                      <a:pt x="406" y="329"/>
                    </a:lnTo>
                    <a:lnTo>
                      <a:pt x="435" y="319"/>
                    </a:lnTo>
                    <a:lnTo>
                      <a:pt x="464" y="307"/>
                    </a:lnTo>
                    <a:lnTo>
                      <a:pt x="494" y="298"/>
                    </a:lnTo>
                    <a:lnTo>
                      <a:pt x="524" y="288"/>
                    </a:lnTo>
                    <a:lnTo>
                      <a:pt x="555" y="278"/>
                    </a:lnTo>
                    <a:lnTo>
                      <a:pt x="587" y="269"/>
                    </a:lnTo>
                    <a:lnTo>
                      <a:pt x="619" y="261"/>
                    </a:lnTo>
                    <a:lnTo>
                      <a:pt x="653" y="253"/>
                    </a:lnTo>
                    <a:lnTo>
                      <a:pt x="686" y="245"/>
                    </a:lnTo>
                    <a:lnTo>
                      <a:pt x="719" y="238"/>
                    </a:lnTo>
                    <a:lnTo>
                      <a:pt x="749" y="231"/>
                    </a:lnTo>
                    <a:lnTo>
                      <a:pt x="776" y="225"/>
                    </a:lnTo>
                    <a:lnTo>
                      <a:pt x="802" y="221"/>
                    </a:lnTo>
                    <a:lnTo>
                      <a:pt x="825" y="217"/>
                    </a:lnTo>
                    <a:lnTo>
                      <a:pt x="845" y="214"/>
                    </a:lnTo>
                    <a:lnTo>
                      <a:pt x="863" y="210"/>
                    </a:lnTo>
                    <a:lnTo>
                      <a:pt x="880" y="208"/>
                    </a:lnTo>
                    <a:lnTo>
                      <a:pt x="894" y="207"/>
                    </a:lnTo>
                    <a:lnTo>
                      <a:pt x="905" y="206"/>
                    </a:lnTo>
                    <a:lnTo>
                      <a:pt x="916" y="205"/>
                    </a:lnTo>
                    <a:lnTo>
                      <a:pt x="924" y="205"/>
                    </a:lnTo>
                    <a:lnTo>
                      <a:pt x="929" y="204"/>
                    </a:lnTo>
                    <a:lnTo>
                      <a:pt x="934" y="204"/>
                    </a:lnTo>
                    <a:lnTo>
                      <a:pt x="936" y="204"/>
                    </a:lnTo>
                    <a:lnTo>
                      <a:pt x="938" y="204"/>
                    </a:lnTo>
                    <a:lnTo>
                      <a:pt x="935" y="206"/>
                    </a:lnTo>
                    <a:lnTo>
                      <a:pt x="931" y="210"/>
                    </a:lnTo>
                    <a:lnTo>
                      <a:pt x="924" y="218"/>
                    </a:lnTo>
                    <a:lnTo>
                      <a:pt x="914" y="228"/>
                    </a:lnTo>
                    <a:lnTo>
                      <a:pt x="905" y="240"/>
                    </a:lnTo>
                    <a:lnTo>
                      <a:pt x="896" y="253"/>
                    </a:lnTo>
                    <a:lnTo>
                      <a:pt x="889" y="267"/>
                    </a:lnTo>
                    <a:lnTo>
                      <a:pt x="883" y="281"/>
                    </a:lnTo>
                    <a:lnTo>
                      <a:pt x="881" y="295"/>
                    </a:lnTo>
                    <a:lnTo>
                      <a:pt x="882" y="308"/>
                    </a:lnTo>
                    <a:lnTo>
                      <a:pt x="888" y="320"/>
                    </a:lnTo>
                    <a:lnTo>
                      <a:pt x="900" y="330"/>
                    </a:lnTo>
                    <a:lnTo>
                      <a:pt x="917" y="338"/>
                    </a:lnTo>
                    <a:lnTo>
                      <a:pt x="942" y="343"/>
                    </a:lnTo>
                    <a:lnTo>
                      <a:pt x="976" y="345"/>
                    </a:lnTo>
                    <a:lnTo>
                      <a:pt x="1018" y="343"/>
                    </a:lnTo>
                    <a:lnTo>
                      <a:pt x="1062" y="338"/>
                    </a:lnTo>
                    <a:lnTo>
                      <a:pt x="1100" y="335"/>
                    </a:lnTo>
                    <a:lnTo>
                      <a:pt x="1132" y="329"/>
                    </a:lnTo>
                    <a:lnTo>
                      <a:pt x="1160" y="323"/>
                    </a:lnTo>
                    <a:lnTo>
                      <a:pt x="1184" y="318"/>
                    </a:lnTo>
                    <a:lnTo>
                      <a:pt x="1204" y="311"/>
                    </a:lnTo>
                    <a:lnTo>
                      <a:pt x="1221" y="304"/>
                    </a:lnTo>
                    <a:lnTo>
                      <a:pt x="1237" y="296"/>
                    </a:lnTo>
                    <a:lnTo>
                      <a:pt x="1252" y="286"/>
                    </a:lnTo>
                    <a:lnTo>
                      <a:pt x="1267" y="276"/>
                    </a:lnTo>
                    <a:lnTo>
                      <a:pt x="1283" y="265"/>
                    </a:lnTo>
                    <a:lnTo>
                      <a:pt x="1301" y="253"/>
                    </a:lnTo>
                    <a:lnTo>
                      <a:pt x="1319" y="240"/>
                    </a:lnTo>
                    <a:lnTo>
                      <a:pt x="1341" y="225"/>
                    </a:lnTo>
                    <a:lnTo>
                      <a:pt x="1367" y="210"/>
                    </a:lnTo>
                    <a:lnTo>
                      <a:pt x="1397" y="193"/>
                    </a:lnTo>
                    <a:lnTo>
                      <a:pt x="1428" y="176"/>
                    </a:lnTo>
                    <a:lnTo>
                      <a:pt x="1457" y="160"/>
                    </a:lnTo>
                    <a:lnTo>
                      <a:pt x="1483" y="146"/>
                    </a:lnTo>
                    <a:lnTo>
                      <a:pt x="1507" y="132"/>
                    </a:lnTo>
                    <a:lnTo>
                      <a:pt x="1529" y="121"/>
                    </a:lnTo>
                    <a:lnTo>
                      <a:pt x="1548" y="109"/>
                    </a:lnTo>
                    <a:lnTo>
                      <a:pt x="1566" y="100"/>
                    </a:lnTo>
                    <a:lnTo>
                      <a:pt x="1582" y="91"/>
                    </a:lnTo>
                    <a:lnTo>
                      <a:pt x="1597" y="84"/>
                    </a:lnTo>
                    <a:lnTo>
                      <a:pt x="1612" y="78"/>
                    </a:lnTo>
                    <a:lnTo>
                      <a:pt x="1624" y="72"/>
                    </a:lnTo>
                    <a:lnTo>
                      <a:pt x="1638" y="69"/>
                    </a:lnTo>
                    <a:lnTo>
                      <a:pt x="1651" y="65"/>
                    </a:lnTo>
                    <a:lnTo>
                      <a:pt x="1664" y="64"/>
                    </a:lnTo>
                    <a:lnTo>
                      <a:pt x="1676" y="64"/>
                    </a:lnTo>
                    <a:lnTo>
                      <a:pt x="1689" y="64"/>
                    </a:lnTo>
                    <a:lnTo>
                      <a:pt x="1713" y="66"/>
                    </a:lnTo>
                    <a:lnTo>
                      <a:pt x="1733" y="68"/>
                    </a:lnTo>
                    <a:lnTo>
                      <a:pt x="1748" y="70"/>
                    </a:lnTo>
                    <a:lnTo>
                      <a:pt x="1759" y="71"/>
                    </a:lnTo>
                    <a:lnTo>
                      <a:pt x="1767" y="72"/>
                    </a:lnTo>
                    <a:lnTo>
                      <a:pt x="1772" y="73"/>
                    </a:lnTo>
                    <a:lnTo>
                      <a:pt x="1774" y="74"/>
                    </a:lnTo>
                    <a:lnTo>
                      <a:pt x="1775" y="74"/>
                    </a:lnTo>
                    <a:lnTo>
                      <a:pt x="1773" y="74"/>
                    </a:lnTo>
                    <a:lnTo>
                      <a:pt x="1767" y="73"/>
                    </a:lnTo>
                    <a:lnTo>
                      <a:pt x="1757" y="72"/>
                    </a:lnTo>
                    <a:lnTo>
                      <a:pt x="1745" y="71"/>
                    </a:lnTo>
                    <a:lnTo>
                      <a:pt x="1730" y="71"/>
                    </a:lnTo>
                    <a:lnTo>
                      <a:pt x="1714" y="72"/>
                    </a:lnTo>
                    <a:lnTo>
                      <a:pt x="1698" y="74"/>
                    </a:lnTo>
                    <a:lnTo>
                      <a:pt x="1681" y="79"/>
                    </a:lnTo>
                    <a:lnTo>
                      <a:pt x="1664" y="85"/>
                    </a:lnTo>
                    <a:lnTo>
                      <a:pt x="1646" y="92"/>
                    </a:lnTo>
                    <a:lnTo>
                      <a:pt x="1629" y="99"/>
                    </a:lnTo>
                    <a:lnTo>
                      <a:pt x="1613" y="104"/>
                    </a:lnTo>
                    <a:lnTo>
                      <a:pt x="1600" y="110"/>
                    </a:lnTo>
                    <a:lnTo>
                      <a:pt x="1589" y="115"/>
                    </a:lnTo>
                    <a:lnTo>
                      <a:pt x="1582" y="118"/>
                    </a:lnTo>
                    <a:lnTo>
                      <a:pt x="1579" y="119"/>
                    </a:lnTo>
                    <a:lnTo>
                      <a:pt x="1581" y="119"/>
                    </a:lnTo>
                    <a:lnTo>
                      <a:pt x="1583" y="119"/>
                    </a:lnTo>
                    <a:lnTo>
                      <a:pt x="1587" y="119"/>
                    </a:lnTo>
                    <a:lnTo>
                      <a:pt x="1593" y="118"/>
                    </a:lnTo>
                    <a:lnTo>
                      <a:pt x="1602" y="117"/>
                    </a:lnTo>
                    <a:lnTo>
                      <a:pt x="1614" y="116"/>
                    </a:lnTo>
                    <a:lnTo>
                      <a:pt x="1629" y="115"/>
                    </a:lnTo>
                    <a:lnTo>
                      <a:pt x="1646" y="111"/>
                    </a:lnTo>
                    <a:lnTo>
                      <a:pt x="1667" y="109"/>
                    </a:lnTo>
                    <a:lnTo>
                      <a:pt x="1691" y="104"/>
                    </a:lnTo>
                    <a:lnTo>
                      <a:pt x="1719" y="100"/>
                    </a:lnTo>
                    <a:lnTo>
                      <a:pt x="1751" y="94"/>
                    </a:lnTo>
                    <a:lnTo>
                      <a:pt x="1788" y="87"/>
                    </a:lnTo>
                    <a:lnTo>
                      <a:pt x="1828" y="78"/>
                    </a:lnTo>
                    <a:lnTo>
                      <a:pt x="1874" y="69"/>
                    </a:lnTo>
                    <a:lnTo>
                      <a:pt x="1925" y="58"/>
                    </a:lnTo>
                    <a:lnTo>
                      <a:pt x="1977" y="47"/>
                    </a:lnTo>
                    <a:lnTo>
                      <a:pt x="2025" y="38"/>
                    </a:lnTo>
                    <a:lnTo>
                      <a:pt x="2071" y="30"/>
                    </a:lnTo>
                    <a:lnTo>
                      <a:pt x="2115" y="23"/>
                    </a:lnTo>
                    <a:lnTo>
                      <a:pt x="2158" y="17"/>
                    </a:lnTo>
                    <a:lnTo>
                      <a:pt x="2197" y="11"/>
                    </a:lnTo>
                    <a:lnTo>
                      <a:pt x="2235" y="8"/>
                    </a:lnTo>
                    <a:lnTo>
                      <a:pt x="2272" y="4"/>
                    </a:lnTo>
                    <a:lnTo>
                      <a:pt x="2308" y="2"/>
                    </a:lnTo>
                    <a:lnTo>
                      <a:pt x="2342" y="1"/>
                    </a:lnTo>
                    <a:lnTo>
                      <a:pt x="2376" y="0"/>
                    </a:lnTo>
                    <a:lnTo>
                      <a:pt x="2409" y="0"/>
                    </a:lnTo>
                    <a:lnTo>
                      <a:pt x="2441" y="0"/>
                    </a:lnTo>
                    <a:lnTo>
                      <a:pt x="2475" y="0"/>
                    </a:lnTo>
                    <a:lnTo>
                      <a:pt x="2507" y="1"/>
                    </a:lnTo>
                    <a:lnTo>
                      <a:pt x="2539" y="2"/>
                    </a:lnTo>
                    <a:lnTo>
                      <a:pt x="2595" y="8"/>
                    </a:lnTo>
                    <a:lnTo>
                      <a:pt x="2630" y="21"/>
                    </a:lnTo>
                    <a:lnTo>
                      <a:pt x="2650" y="41"/>
                    </a:lnTo>
                    <a:lnTo>
                      <a:pt x="2659" y="64"/>
                    </a:lnTo>
                    <a:lnTo>
                      <a:pt x="2659" y="91"/>
                    </a:lnTo>
                    <a:lnTo>
                      <a:pt x="2657" y="117"/>
                    </a:lnTo>
                    <a:lnTo>
                      <a:pt x="2655" y="144"/>
                    </a:lnTo>
                    <a:lnTo>
                      <a:pt x="2657" y="167"/>
                    </a:lnTo>
                    <a:lnTo>
                      <a:pt x="2655" y="206"/>
                    </a:lnTo>
                    <a:lnTo>
                      <a:pt x="2638" y="273"/>
                    </a:lnTo>
                    <a:lnTo>
                      <a:pt x="2614" y="358"/>
                    </a:lnTo>
                    <a:lnTo>
                      <a:pt x="2585" y="451"/>
                    </a:lnTo>
                    <a:lnTo>
                      <a:pt x="2555" y="541"/>
                    </a:lnTo>
                    <a:lnTo>
                      <a:pt x="2529" y="618"/>
                    </a:lnTo>
                    <a:lnTo>
                      <a:pt x="2509" y="671"/>
                    </a:lnTo>
                    <a:lnTo>
                      <a:pt x="2502" y="692"/>
                    </a:lnTo>
                    <a:lnTo>
                      <a:pt x="2502" y="692"/>
                    </a:lnTo>
                    <a:lnTo>
                      <a:pt x="2500" y="690"/>
                    </a:lnTo>
                    <a:lnTo>
                      <a:pt x="2497" y="687"/>
                    </a:lnTo>
                    <a:lnTo>
                      <a:pt x="2490" y="684"/>
                    </a:lnTo>
                    <a:lnTo>
                      <a:pt x="2479" y="680"/>
                    </a:lnTo>
                    <a:lnTo>
                      <a:pt x="2464" y="677"/>
                    </a:lnTo>
                    <a:lnTo>
                      <a:pt x="2445" y="674"/>
                    </a:lnTo>
                    <a:lnTo>
                      <a:pt x="2418" y="670"/>
                    </a:lnTo>
                    <a:lnTo>
                      <a:pt x="2386" y="667"/>
                    </a:lnTo>
                    <a:lnTo>
                      <a:pt x="2347" y="664"/>
                    </a:lnTo>
                    <a:lnTo>
                      <a:pt x="2298" y="662"/>
                    </a:lnTo>
                    <a:lnTo>
                      <a:pt x="2241" y="661"/>
                    </a:lnTo>
                    <a:lnTo>
                      <a:pt x="2175" y="662"/>
                    </a:lnTo>
                    <a:lnTo>
                      <a:pt x="2098" y="663"/>
                    </a:lnTo>
                    <a:lnTo>
                      <a:pt x="2009" y="667"/>
                    </a:lnTo>
                    <a:lnTo>
                      <a:pt x="1909" y="671"/>
                    </a:lnTo>
                    <a:lnTo>
                      <a:pt x="1854" y="675"/>
                    </a:lnTo>
                    <a:lnTo>
                      <a:pt x="1794" y="679"/>
                    </a:lnTo>
                    <a:lnTo>
                      <a:pt x="1730" y="685"/>
                    </a:lnTo>
                    <a:lnTo>
                      <a:pt x="1664" y="692"/>
                    </a:lnTo>
                    <a:lnTo>
                      <a:pt x="1594" y="699"/>
                    </a:lnTo>
                    <a:lnTo>
                      <a:pt x="1522" y="707"/>
                    </a:lnTo>
                    <a:lnTo>
                      <a:pt x="1447" y="716"/>
                    </a:lnTo>
                    <a:lnTo>
                      <a:pt x="1371" y="725"/>
                    </a:lnTo>
                    <a:lnTo>
                      <a:pt x="1294" y="736"/>
                    </a:lnTo>
                    <a:lnTo>
                      <a:pt x="1214" y="746"/>
                    </a:lnTo>
                    <a:lnTo>
                      <a:pt x="1135" y="758"/>
                    </a:lnTo>
                    <a:lnTo>
                      <a:pt x="1055" y="769"/>
                    </a:lnTo>
                    <a:lnTo>
                      <a:pt x="976" y="781"/>
                    </a:lnTo>
                    <a:lnTo>
                      <a:pt x="896" y="792"/>
                    </a:lnTo>
                    <a:lnTo>
                      <a:pt x="818" y="804"/>
                    </a:lnTo>
                    <a:lnTo>
                      <a:pt x="742" y="815"/>
                    </a:lnTo>
                    <a:lnTo>
                      <a:pt x="666" y="827"/>
                    </a:lnTo>
                    <a:lnTo>
                      <a:pt x="593" y="838"/>
                    </a:lnTo>
                    <a:lnTo>
                      <a:pt x="522" y="850"/>
                    </a:lnTo>
                    <a:lnTo>
                      <a:pt x="454" y="860"/>
                    </a:lnTo>
                    <a:lnTo>
                      <a:pt x="389" y="871"/>
                    </a:lnTo>
                    <a:lnTo>
                      <a:pt x="328" y="881"/>
                    </a:lnTo>
                    <a:lnTo>
                      <a:pt x="270" y="890"/>
                    </a:lnTo>
                    <a:lnTo>
                      <a:pt x="218" y="899"/>
                    </a:lnTo>
                    <a:lnTo>
                      <a:pt x="170" y="907"/>
                    </a:lnTo>
                    <a:lnTo>
                      <a:pt x="127" y="914"/>
                    </a:lnTo>
                    <a:lnTo>
                      <a:pt x="89" y="921"/>
                    </a:lnTo>
                    <a:lnTo>
                      <a:pt x="58" y="926"/>
                    </a:lnTo>
                    <a:lnTo>
                      <a:pt x="33" y="930"/>
                    </a:lnTo>
                    <a:lnTo>
                      <a:pt x="15" y="934"/>
                    </a:lnTo>
                    <a:lnTo>
                      <a:pt x="3" y="935"/>
                    </a:lnTo>
                    <a:lnTo>
                      <a:pt x="0" y="936"/>
                    </a:lnTo>
                    <a:lnTo>
                      <a:pt x="3" y="925"/>
                    </a:lnTo>
                    <a:lnTo>
                      <a:pt x="13" y="891"/>
                    </a:lnTo>
                    <a:lnTo>
                      <a:pt x="30" y="844"/>
                    </a:lnTo>
                    <a:lnTo>
                      <a:pt x="49" y="788"/>
                    </a:lnTo>
                    <a:lnTo>
                      <a:pt x="71" y="727"/>
                    </a:lnTo>
                    <a:lnTo>
                      <a:pt x="93" y="667"/>
                    </a:lnTo>
                    <a:lnTo>
                      <a:pt x="116" y="614"/>
                    </a:lnTo>
                    <a:lnTo>
                      <a:pt x="136" y="572"/>
                    </a:lnTo>
                    <a:lnTo>
                      <a:pt x="153" y="542"/>
                    </a:lnTo>
                    <a:lnTo>
                      <a:pt x="168" y="518"/>
                    </a:lnTo>
                    <a:lnTo>
                      <a:pt x="179" y="498"/>
                    </a:lnTo>
                    <a:lnTo>
                      <a:pt x="189" y="485"/>
                    </a:lnTo>
                    <a:lnTo>
                      <a:pt x="195" y="474"/>
                    </a:lnTo>
                    <a:lnTo>
                      <a:pt x="201" y="467"/>
                    </a:lnTo>
                    <a:lnTo>
                      <a:pt x="204" y="464"/>
                    </a:lnTo>
                    <a:lnTo>
                      <a:pt x="205" y="463"/>
                    </a:lnTo>
                    <a:lnTo>
                      <a:pt x="201" y="470"/>
                    </a:lnTo>
                    <a:lnTo>
                      <a:pt x="190" y="490"/>
                    </a:lnTo>
                    <a:lnTo>
                      <a:pt x="174" y="523"/>
                    </a:lnTo>
                    <a:lnTo>
                      <a:pt x="155" y="563"/>
                    </a:lnTo>
                    <a:lnTo>
                      <a:pt x="133" y="609"/>
                    </a:lnTo>
                    <a:lnTo>
                      <a:pt x="112" y="659"/>
                    </a:lnTo>
                    <a:lnTo>
                      <a:pt x="93" y="709"/>
                    </a:lnTo>
                    <a:lnTo>
                      <a:pt x="77" y="760"/>
                    </a:lnTo>
                    <a:lnTo>
                      <a:pt x="64" y="804"/>
                    </a:lnTo>
                    <a:lnTo>
                      <a:pt x="55" y="838"/>
                    </a:lnTo>
                    <a:lnTo>
                      <a:pt x="48" y="864"/>
                    </a:lnTo>
                    <a:lnTo>
                      <a:pt x="42" y="883"/>
                    </a:lnTo>
                    <a:lnTo>
                      <a:pt x="39" y="896"/>
                    </a:lnTo>
                    <a:lnTo>
                      <a:pt x="36" y="904"/>
                    </a:lnTo>
                    <a:lnTo>
                      <a:pt x="35" y="909"/>
                    </a:lnTo>
                    <a:lnTo>
                      <a:pt x="35" y="910"/>
                    </a:lnTo>
                    <a:lnTo>
                      <a:pt x="38" y="910"/>
                    </a:lnTo>
                    <a:lnTo>
                      <a:pt x="46" y="907"/>
                    </a:lnTo>
                    <a:lnTo>
                      <a:pt x="58" y="905"/>
                    </a:lnTo>
                    <a:lnTo>
                      <a:pt x="77" y="903"/>
                    </a:lnTo>
                    <a:lnTo>
                      <a:pt x="99" y="898"/>
                    </a:lnTo>
                    <a:lnTo>
                      <a:pt x="125" y="894"/>
                    </a:lnTo>
                    <a:lnTo>
                      <a:pt x="156" y="889"/>
                    </a:lnTo>
                    <a:lnTo>
                      <a:pt x="191" y="883"/>
                    </a:lnTo>
                    <a:lnTo>
                      <a:pt x="230" y="876"/>
                    </a:lnTo>
                    <a:lnTo>
                      <a:pt x="271" y="869"/>
                    </a:lnTo>
                    <a:lnTo>
                      <a:pt x="318" y="861"/>
                    </a:lnTo>
                    <a:lnTo>
                      <a:pt x="366" y="853"/>
                    </a:lnTo>
                    <a:lnTo>
                      <a:pt x="418" y="845"/>
                    </a:lnTo>
                    <a:lnTo>
                      <a:pt x="472" y="836"/>
                    </a:lnTo>
                    <a:lnTo>
                      <a:pt x="528" y="828"/>
                    </a:lnTo>
                    <a:lnTo>
                      <a:pt x="587" y="818"/>
                    </a:lnTo>
                    <a:lnTo>
                      <a:pt x="648" y="808"/>
                    </a:lnTo>
                    <a:lnTo>
                      <a:pt x="712" y="799"/>
                    </a:lnTo>
                    <a:lnTo>
                      <a:pt x="776" y="789"/>
                    </a:lnTo>
                    <a:lnTo>
                      <a:pt x="843" y="780"/>
                    </a:lnTo>
                    <a:lnTo>
                      <a:pt x="911" y="769"/>
                    </a:lnTo>
                    <a:lnTo>
                      <a:pt x="979" y="759"/>
                    </a:lnTo>
                    <a:lnTo>
                      <a:pt x="1049" y="750"/>
                    </a:lnTo>
                    <a:lnTo>
                      <a:pt x="1120" y="739"/>
                    </a:lnTo>
                    <a:lnTo>
                      <a:pt x="1190" y="730"/>
                    </a:lnTo>
                    <a:lnTo>
                      <a:pt x="1261" y="721"/>
                    </a:lnTo>
                    <a:lnTo>
                      <a:pt x="1332" y="712"/>
                    </a:lnTo>
                    <a:lnTo>
                      <a:pt x="1403" y="702"/>
                    </a:lnTo>
                    <a:lnTo>
                      <a:pt x="1473" y="694"/>
                    </a:lnTo>
                    <a:lnTo>
                      <a:pt x="1544" y="686"/>
                    </a:lnTo>
                    <a:lnTo>
                      <a:pt x="1613" y="678"/>
                    </a:lnTo>
                    <a:lnTo>
                      <a:pt x="1681" y="671"/>
                    </a:lnTo>
                    <a:lnTo>
                      <a:pt x="1746" y="664"/>
                    </a:lnTo>
                    <a:lnTo>
                      <a:pt x="1809" y="660"/>
                    </a:lnTo>
                    <a:lnTo>
                      <a:pt x="1867" y="654"/>
                    </a:lnTo>
                    <a:lnTo>
                      <a:pt x="1923" y="651"/>
                    </a:lnTo>
                    <a:lnTo>
                      <a:pt x="1975" y="646"/>
                    </a:lnTo>
                    <a:lnTo>
                      <a:pt x="2024" y="644"/>
                    </a:lnTo>
                    <a:lnTo>
                      <a:pt x="2069" y="641"/>
                    </a:lnTo>
                    <a:lnTo>
                      <a:pt x="2112" y="639"/>
                    </a:lnTo>
                    <a:lnTo>
                      <a:pt x="2151" y="638"/>
                    </a:lnTo>
                    <a:lnTo>
                      <a:pt x="2188" y="637"/>
                    </a:lnTo>
                    <a:lnTo>
                      <a:pt x="2222" y="637"/>
                    </a:lnTo>
                    <a:lnTo>
                      <a:pt x="2254" y="636"/>
                    </a:lnTo>
                    <a:lnTo>
                      <a:pt x="2282" y="637"/>
                    </a:lnTo>
                    <a:lnTo>
                      <a:pt x="2310" y="637"/>
                    </a:lnTo>
                    <a:lnTo>
                      <a:pt x="2334" y="638"/>
                    </a:lnTo>
                    <a:lnTo>
                      <a:pt x="2356" y="639"/>
                    </a:lnTo>
                    <a:lnTo>
                      <a:pt x="2376" y="640"/>
                    </a:lnTo>
                    <a:lnTo>
                      <a:pt x="2393" y="641"/>
                    </a:lnTo>
                    <a:lnTo>
                      <a:pt x="2409" y="644"/>
                    </a:lnTo>
                    <a:lnTo>
                      <a:pt x="2424" y="645"/>
                    </a:lnTo>
                    <a:lnTo>
                      <a:pt x="2436" y="647"/>
                    </a:lnTo>
                    <a:lnTo>
                      <a:pt x="2447" y="648"/>
                    </a:lnTo>
                    <a:lnTo>
                      <a:pt x="2456" y="651"/>
                    </a:lnTo>
                    <a:lnTo>
                      <a:pt x="2464" y="653"/>
                    </a:lnTo>
                    <a:lnTo>
                      <a:pt x="2470" y="654"/>
                    </a:lnTo>
                    <a:lnTo>
                      <a:pt x="2476" y="655"/>
                    </a:lnTo>
                    <a:lnTo>
                      <a:pt x="2481" y="657"/>
                    </a:lnTo>
                    <a:lnTo>
                      <a:pt x="2484" y="659"/>
                    </a:lnTo>
                    <a:lnTo>
                      <a:pt x="2486" y="660"/>
                    </a:lnTo>
                    <a:lnTo>
                      <a:pt x="2487" y="660"/>
                    </a:lnTo>
                    <a:lnTo>
                      <a:pt x="2489" y="661"/>
                    </a:lnTo>
                    <a:lnTo>
                      <a:pt x="2489" y="661"/>
                    </a:lnTo>
                    <a:lnTo>
                      <a:pt x="2494" y="644"/>
                    </a:lnTo>
                    <a:lnTo>
                      <a:pt x="2510" y="598"/>
                    </a:lnTo>
                    <a:lnTo>
                      <a:pt x="2532" y="531"/>
                    </a:lnTo>
                    <a:lnTo>
                      <a:pt x="2558" y="451"/>
                    </a:lnTo>
                    <a:lnTo>
                      <a:pt x="2583" y="367"/>
                    </a:lnTo>
                    <a:lnTo>
                      <a:pt x="2606" y="285"/>
                    </a:lnTo>
                    <a:lnTo>
                      <a:pt x="2623" y="216"/>
                    </a:lnTo>
                    <a:lnTo>
                      <a:pt x="2630" y="167"/>
                    </a:lnTo>
                    <a:lnTo>
                      <a:pt x="2633" y="134"/>
                    </a:lnTo>
                    <a:lnTo>
                      <a:pt x="2634" y="108"/>
                    </a:lnTo>
                    <a:lnTo>
                      <a:pt x="2635" y="88"/>
                    </a:lnTo>
                    <a:lnTo>
                      <a:pt x="2633" y="73"/>
                    </a:lnTo>
                    <a:lnTo>
                      <a:pt x="2628" y="62"/>
                    </a:lnTo>
                    <a:lnTo>
                      <a:pt x="2619" y="53"/>
                    </a:lnTo>
                    <a:lnTo>
                      <a:pt x="2605" y="45"/>
                    </a:lnTo>
                    <a:lnTo>
                      <a:pt x="2584" y="38"/>
                    </a:lnTo>
                    <a:lnTo>
                      <a:pt x="2573" y="34"/>
                    </a:lnTo>
                    <a:lnTo>
                      <a:pt x="2559" y="30"/>
                    </a:lnTo>
                    <a:lnTo>
                      <a:pt x="2545" y="26"/>
                    </a:lnTo>
                    <a:lnTo>
                      <a:pt x="2530" y="24"/>
                    </a:lnTo>
                    <a:lnTo>
                      <a:pt x="2512" y="20"/>
                    </a:lnTo>
                    <a:lnTo>
                      <a:pt x="2491" y="19"/>
                    </a:lnTo>
                    <a:lnTo>
                      <a:pt x="2468" y="18"/>
                    </a:lnTo>
                    <a:lnTo>
                      <a:pt x="2440" y="18"/>
                    </a:lnTo>
                    <a:lnTo>
                      <a:pt x="2409" y="18"/>
                    </a:lnTo>
                    <a:lnTo>
                      <a:pt x="2372" y="20"/>
                    </a:lnTo>
                    <a:lnTo>
                      <a:pt x="2332" y="24"/>
                    </a:lnTo>
                    <a:lnTo>
                      <a:pt x="2285" y="28"/>
                    </a:lnTo>
                    <a:lnTo>
                      <a:pt x="2232" y="34"/>
                    </a:lnTo>
                    <a:lnTo>
                      <a:pt x="2173" y="42"/>
                    </a:lnTo>
                    <a:lnTo>
                      <a:pt x="2106" y="53"/>
                    </a:lnTo>
                    <a:lnTo>
                      <a:pt x="2032" y="64"/>
                    </a:lnTo>
                    <a:lnTo>
                      <a:pt x="1957" y="76"/>
                    </a:lnTo>
                    <a:lnTo>
                      <a:pt x="1889" y="87"/>
                    </a:lnTo>
                    <a:lnTo>
                      <a:pt x="1827" y="98"/>
                    </a:lnTo>
                    <a:lnTo>
                      <a:pt x="1770" y="108"/>
                    </a:lnTo>
                    <a:lnTo>
                      <a:pt x="1719" y="117"/>
                    </a:lnTo>
                    <a:lnTo>
                      <a:pt x="1673" y="125"/>
                    </a:lnTo>
                    <a:lnTo>
                      <a:pt x="1632" y="133"/>
                    </a:lnTo>
                    <a:lnTo>
                      <a:pt x="1597" y="140"/>
                    </a:lnTo>
                    <a:lnTo>
                      <a:pt x="1566" y="146"/>
                    </a:lnTo>
                    <a:lnTo>
                      <a:pt x="1539" y="152"/>
                    </a:lnTo>
                    <a:lnTo>
                      <a:pt x="1518" y="156"/>
                    </a:lnTo>
                    <a:lnTo>
                      <a:pt x="1501" y="160"/>
                    </a:lnTo>
                    <a:lnTo>
                      <a:pt x="1487" y="163"/>
                    </a:lnTo>
                    <a:lnTo>
                      <a:pt x="1478" y="165"/>
                    </a:lnTo>
                    <a:lnTo>
                      <a:pt x="1473" y="167"/>
                    </a:lnTo>
                    <a:lnTo>
                      <a:pt x="1471" y="167"/>
                    </a:lnTo>
                    <a:lnTo>
                      <a:pt x="1469" y="168"/>
                    </a:lnTo>
                    <a:lnTo>
                      <a:pt x="1463" y="172"/>
                    </a:lnTo>
                    <a:lnTo>
                      <a:pt x="1453" y="178"/>
                    </a:lnTo>
                    <a:lnTo>
                      <a:pt x="1440" y="186"/>
                    </a:lnTo>
                    <a:lnTo>
                      <a:pt x="1424" y="195"/>
                    </a:lnTo>
                    <a:lnTo>
                      <a:pt x="1407" y="206"/>
                    </a:lnTo>
                    <a:lnTo>
                      <a:pt x="1388" y="218"/>
                    </a:lnTo>
                    <a:lnTo>
                      <a:pt x="1367" y="230"/>
                    </a:lnTo>
                    <a:lnTo>
                      <a:pt x="1347" y="244"/>
                    </a:lnTo>
                    <a:lnTo>
                      <a:pt x="1327" y="257"/>
                    </a:lnTo>
                    <a:lnTo>
                      <a:pt x="1306" y="269"/>
                    </a:lnTo>
                    <a:lnTo>
                      <a:pt x="1288" y="281"/>
                    </a:lnTo>
                    <a:lnTo>
                      <a:pt x="1269" y="292"/>
                    </a:lnTo>
                    <a:lnTo>
                      <a:pt x="1254" y="303"/>
                    </a:lnTo>
                    <a:lnTo>
                      <a:pt x="1242" y="311"/>
                    </a:lnTo>
                    <a:lnTo>
                      <a:pt x="1231" y="318"/>
                    </a:lnTo>
                    <a:lnTo>
                      <a:pt x="1222" y="323"/>
                    </a:lnTo>
                    <a:lnTo>
                      <a:pt x="1209" y="330"/>
                    </a:lnTo>
                    <a:lnTo>
                      <a:pt x="1195" y="337"/>
                    </a:lnTo>
                    <a:lnTo>
                      <a:pt x="1177" y="344"/>
                    </a:lnTo>
                    <a:lnTo>
                      <a:pt x="1158" y="351"/>
                    </a:lnTo>
                    <a:lnTo>
                      <a:pt x="1138" y="358"/>
                    </a:lnTo>
                    <a:lnTo>
                      <a:pt x="1116" y="365"/>
                    </a:lnTo>
                    <a:lnTo>
                      <a:pt x="1094" y="372"/>
                    </a:lnTo>
                    <a:lnTo>
                      <a:pt x="1072" y="377"/>
                    </a:lnTo>
                    <a:lnTo>
                      <a:pt x="1050" y="382"/>
                    </a:lnTo>
                    <a:lnTo>
                      <a:pt x="1029" y="387"/>
                    </a:lnTo>
                    <a:lnTo>
                      <a:pt x="1008" y="390"/>
                    </a:lnTo>
                    <a:lnTo>
                      <a:pt x="988" y="392"/>
                    </a:lnTo>
                    <a:lnTo>
                      <a:pt x="970" y="392"/>
                    </a:lnTo>
                    <a:lnTo>
                      <a:pt x="955" y="392"/>
                    </a:lnTo>
                    <a:lnTo>
                      <a:pt x="941" y="390"/>
                    </a:lnTo>
                    <a:lnTo>
                      <a:pt x="919" y="383"/>
                    </a:lnTo>
                    <a:lnTo>
                      <a:pt x="900" y="373"/>
                    </a:lnTo>
                    <a:lnTo>
                      <a:pt x="882" y="360"/>
                    </a:lnTo>
                    <a:lnTo>
                      <a:pt x="870" y="348"/>
                    </a:lnTo>
                    <a:lnTo>
                      <a:pt x="859" y="334"/>
                    </a:lnTo>
                    <a:lnTo>
                      <a:pt x="853" y="320"/>
                    </a:lnTo>
                    <a:lnTo>
                      <a:pt x="850" y="307"/>
                    </a:lnTo>
                    <a:lnTo>
                      <a:pt x="852" y="297"/>
                    </a:lnTo>
                    <a:lnTo>
                      <a:pt x="861" y="276"/>
                    </a:lnTo>
                    <a:lnTo>
                      <a:pt x="870" y="258"/>
                    </a:lnTo>
                    <a:lnTo>
                      <a:pt x="878" y="245"/>
                    </a:lnTo>
                    <a:lnTo>
                      <a:pt x="880" y="239"/>
                    </a:lnTo>
                    <a:lnTo>
                      <a:pt x="876" y="239"/>
                    </a:lnTo>
                    <a:lnTo>
                      <a:pt x="868" y="240"/>
                    </a:lnTo>
                    <a:lnTo>
                      <a:pt x="855" y="243"/>
                    </a:lnTo>
                    <a:lnTo>
                      <a:pt x="837" y="245"/>
                    </a:lnTo>
                    <a:lnTo>
                      <a:pt x="815" y="248"/>
                    </a:lnTo>
                    <a:lnTo>
                      <a:pt x="789" y="253"/>
                    </a:lnTo>
                    <a:lnTo>
                      <a:pt x="761" y="258"/>
                    </a:lnTo>
                    <a:lnTo>
                      <a:pt x="729" y="263"/>
                    </a:lnTo>
                    <a:lnTo>
                      <a:pt x="696" y="270"/>
                    </a:lnTo>
                    <a:lnTo>
                      <a:pt x="661" y="277"/>
                    </a:lnTo>
                    <a:lnTo>
                      <a:pt x="624" y="285"/>
                    </a:lnTo>
                    <a:lnTo>
                      <a:pt x="587" y="295"/>
                    </a:lnTo>
                    <a:lnTo>
                      <a:pt x="550" y="304"/>
                    </a:lnTo>
                    <a:lnTo>
                      <a:pt x="513" y="314"/>
                    </a:lnTo>
                    <a:lnTo>
                      <a:pt x="478" y="326"/>
                    </a:lnTo>
                    <a:lnTo>
                      <a:pt x="443" y="338"/>
                    </a:lnTo>
                    <a:lnTo>
                      <a:pt x="411" y="351"/>
                    </a:lnTo>
                    <a:lnTo>
                      <a:pt x="382" y="361"/>
                    </a:lnTo>
                    <a:lnTo>
                      <a:pt x="357" y="372"/>
                    </a:lnTo>
                    <a:lnTo>
                      <a:pt x="334" y="381"/>
                    </a:lnTo>
                    <a:lnTo>
                      <a:pt x="314" y="389"/>
                    </a:lnTo>
                    <a:lnTo>
                      <a:pt x="296" y="396"/>
                    </a:lnTo>
                    <a:lnTo>
                      <a:pt x="281" y="403"/>
                    </a:lnTo>
                    <a:lnTo>
                      <a:pt x="268" y="409"/>
                    </a:lnTo>
                    <a:lnTo>
                      <a:pt x="258" y="413"/>
                    </a:lnTo>
                    <a:lnTo>
                      <a:pt x="248" y="417"/>
                    </a:lnTo>
                    <a:lnTo>
                      <a:pt x="242" y="420"/>
                    </a:lnTo>
                    <a:lnTo>
                      <a:pt x="236" y="422"/>
                    </a:lnTo>
                    <a:lnTo>
                      <a:pt x="232" y="425"/>
                    </a:lnTo>
                    <a:lnTo>
                      <a:pt x="230" y="426"/>
                    </a:lnTo>
                    <a:lnTo>
                      <a:pt x="228" y="427"/>
                    </a:lnTo>
                    <a:lnTo>
                      <a:pt x="228" y="42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2" name="Freeform 139"/>
              <p:cNvSpPr>
                <a:spLocks/>
              </p:cNvSpPr>
              <p:nvPr/>
            </p:nvSpPr>
            <p:spPr bwMode="auto">
              <a:xfrm>
                <a:off x="4523" y="2711"/>
                <a:ext cx="20" cy="116"/>
              </a:xfrm>
              <a:custGeom>
                <a:avLst/>
                <a:gdLst/>
                <a:ahLst/>
                <a:cxnLst>
                  <a:cxn ang="0">
                    <a:pos x="39" y="0"/>
                  </a:cxn>
                  <a:cxn ang="0">
                    <a:pos x="8" y="230"/>
                  </a:cxn>
                  <a:cxn ang="0">
                    <a:pos x="0" y="13"/>
                  </a:cxn>
                  <a:cxn ang="0">
                    <a:pos x="39" y="0"/>
                  </a:cxn>
                </a:cxnLst>
                <a:rect l="0" t="0" r="r" b="b"/>
                <a:pathLst>
                  <a:path w="39" h="230">
                    <a:moveTo>
                      <a:pt x="39" y="0"/>
                    </a:moveTo>
                    <a:lnTo>
                      <a:pt x="8" y="230"/>
                    </a:lnTo>
                    <a:lnTo>
                      <a:pt x="0" y="13"/>
                    </a:lnTo>
                    <a:lnTo>
                      <a:pt x="39"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3" name="Freeform 140"/>
              <p:cNvSpPr>
                <a:spLocks/>
              </p:cNvSpPr>
              <p:nvPr/>
            </p:nvSpPr>
            <p:spPr bwMode="auto">
              <a:xfrm>
                <a:off x="4495" y="2717"/>
                <a:ext cx="19" cy="111"/>
              </a:xfrm>
              <a:custGeom>
                <a:avLst/>
                <a:gdLst/>
                <a:ahLst/>
                <a:cxnLst>
                  <a:cxn ang="0">
                    <a:pos x="38" y="0"/>
                  </a:cxn>
                  <a:cxn ang="0">
                    <a:pos x="8" y="222"/>
                  </a:cxn>
                  <a:cxn ang="0">
                    <a:pos x="0" y="13"/>
                  </a:cxn>
                  <a:cxn ang="0">
                    <a:pos x="38" y="0"/>
                  </a:cxn>
                </a:cxnLst>
                <a:rect l="0" t="0" r="r" b="b"/>
                <a:pathLst>
                  <a:path w="38" h="222">
                    <a:moveTo>
                      <a:pt x="38" y="0"/>
                    </a:moveTo>
                    <a:lnTo>
                      <a:pt x="8" y="222"/>
                    </a:lnTo>
                    <a:lnTo>
                      <a:pt x="0" y="13"/>
                    </a:lnTo>
                    <a:lnTo>
                      <a:pt x="38"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4" name="Freeform 141"/>
              <p:cNvSpPr>
                <a:spLocks/>
              </p:cNvSpPr>
              <p:nvPr/>
            </p:nvSpPr>
            <p:spPr bwMode="auto">
              <a:xfrm>
                <a:off x="4467" y="2724"/>
                <a:ext cx="18" cy="106"/>
              </a:xfrm>
              <a:custGeom>
                <a:avLst/>
                <a:gdLst/>
                <a:ahLst/>
                <a:cxnLst>
                  <a:cxn ang="0">
                    <a:pos x="37" y="0"/>
                  </a:cxn>
                  <a:cxn ang="0">
                    <a:pos x="8" y="212"/>
                  </a:cxn>
                  <a:cxn ang="0">
                    <a:pos x="0" y="12"/>
                  </a:cxn>
                  <a:cxn ang="0">
                    <a:pos x="37" y="0"/>
                  </a:cxn>
                </a:cxnLst>
                <a:rect l="0" t="0" r="r" b="b"/>
                <a:pathLst>
                  <a:path w="37" h="212">
                    <a:moveTo>
                      <a:pt x="37" y="0"/>
                    </a:moveTo>
                    <a:lnTo>
                      <a:pt x="8" y="212"/>
                    </a:lnTo>
                    <a:lnTo>
                      <a:pt x="0" y="12"/>
                    </a:lnTo>
                    <a:lnTo>
                      <a:pt x="37"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5" name="Freeform 142"/>
              <p:cNvSpPr>
                <a:spLocks/>
              </p:cNvSpPr>
              <p:nvPr/>
            </p:nvSpPr>
            <p:spPr bwMode="auto">
              <a:xfrm>
                <a:off x="4438" y="2730"/>
                <a:ext cx="18" cy="101"/>
              </a:xfrm>
              <a:custGeom>
                <a:avLst/>
                <a:gdLst/>
                <a:ahLst/>
                <a:cxnLst>
                  <a:cxn ang="0">
                    <a:pos x="34" y="0"/>
                  </a:cxn>
                  <a:cxn ang="0">
                    <a:pos x="8" y="203"/>
                  </a:cxn>
                  <a:cxn ang="0">
                    <a:pos x="0" y="10"/>
                  </a:cxn>
                  <a:cxn ang="0">
                    <a:pos x="34" y="0"/>
                  </a:cxn>
                </a:cxnLst>
                <a:rect l="0" t="0" r="r" b="b"/>
                <a:pathLst>
                  <a:path w="34" h="203">
                    <a:moveTo>
                      <a:pt x="34" y="0"/>
                    </a:moveTo>
                    <a:lnTo>
                      <a:pt x="8" y="203"/>
                    </a:lnTo>
                    <a:lnTo>
                      <a:pt x="0" y="10"/>
                    </a:lnTo>
                    <a:lnTo>
                      <a:pt x="34"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6" name="Freeform 143"/>
              <p:cNvSpPr>
                <a:spLocks/>
              </p:cNvSpPr>
              <p:nvPr/>
            </p:nvSpPr>
            <p:spPr bwMode="auto">
              <a:xfrm>
                <a:off x="4410" y="2736"/>
                <a:ext cx="17" cy="97"/>
              </a:xfrm>
              <a:custGeom>
                <a:avLst/>
                <a:gdLst/>
                <a:ahLst/>
                <a:cxnLst>
                  <a:cxn ang="0">
                    <a:pos x="34" y="0"/>
                  </a:cxn>
                  <a:cxn ang="0">
                    <a:pos x="8" y="195"/>
                  </a:cxn>
                  <a:cxn ang="0">
                    <a:pos x="0" y="11"/>
                  </a:cxn>
                  <a:cxn ang="0">
                    <a:pos x="34" y="0"/>
                  </a:cxn>
                </a:cxnLst>
                <a:rect l="0" t="0" r="r" b="b"/>
                <a:pathLst>
                  <a:path w="34" h="195">
                    <a:moveTo>
                      <a:pt x="34" y="0"/>
                    </a:moveTo>
                    <a:lnTo>
                      <a:pt x="8" y="195"/>
                    </a:lnTo>
                    <a:lnTo>
                      <a:pt x="0" y="11"/>
                    </a:lnTo>
                    <a:lnTo>
                      <a:pt x="34"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7" name="Freeform 144"/>
              <p:cNvSpPr>
                <a:spLocks/>
              </p:cNvSpPr>
              <p:nvPr/>
            </p:nvSpPr>
            <p:spPr bwMode="auto">
              <a:xfrm>
                <a:off x="4409" y="2640"/>
                <a:ext cx="495" cy="117"/>
              </a:xfrm>
              <a:custGeom>
                <a:avLst/>
                <a:gdLst/>
                <a:ahLst/>
                <a:cxnLst>
                  <a:cxn ang="0">
                    <a:pos x="101" y="99"/>
                  </a:cxn>
                  <a:cxn ang="0">
                    <a:pos x="115" y="97"/>
                  </a:cxn>
                  <a:cxn ang="0">
                    <a:pos x="143" y="92"/>
                  </a:cxn>
                  <a:cxn ang="0">
                    <a:pos x="181" y="86"/>
                  </a:cxn>
                  <a:cxn ang="0">
                    <a:pos x="228" y="80"/>
                  </a:cxn>
                  <a:cxn ang="0">
                    <a:pos x="283" y="73"/>
                  </a:cxn>
                  <a:cxn ang="0">
                    <a:pos x="344" y="63"/>
                  </a:cxn>
                  <a:cxn ang="0">
                    <a:pos x="409" y="54"/>
                  </a:cxn>
                  <a:cxn ang="0">
                    <a:pos x="475" y="45"/>
                  </a:cxn>
                  <a:cxn ang="0">
                    <a:pos x="541" y="36"/>
                  </a:cxn>
                  <a:cxn ang="0">
                    <a:pos x="607" y="27"/>
                  </a:cxn>
                  <a:cxn ang="0">
                    <a:pos x="668" y="20"/>
                  </a:cxn>
                  <a:cxn ang="0">
                    <a:pos x="726" y="13"/>
                  </a:cxn>
                  <a:cxn ang="0">
                    <a:pos x="775" y="7"/>
                  </a:cxn>
                  <a:cxn ang="0">
                    <a:pos x="817" y="2"/>
                  </a:cxn>
                  <a:cxn ang="0">
                    <a:pos x="848" y="0"/>
                  </a:cxn>
                  <a:cxn ang="0">
                    <a:pos x="893" y="2"/>
                  </a:cxn>
                  <a:cxn ang="0">
                    <a:pos x="945" y="23"/>
                  </a:cxn>
                  <a:cxn ang="0">
                    <a:pos x="977" y="55"/>
                  </a:cxn>
                  <a:cxn ang="0">
                    <a:pos x="991" y="95"/>
                  </a:cxn>
                  <a:cxn ang="0">
                    <a:pos x="987" y="135"/>
                  </a:cxn>
                  <a:cxn ang="0">
                    <a:pos x="974" y="175"/>
                  </a:cxn>
                  <a:cxn ang="0">
                    <a:pos x="959" y="210"/>
                  </a:cxn>
                  <a:cxn ang="0">
                    <a:pos x="947" y="230"/>
                  </a:cxn>
                  <a:cxn ang="0">
                    <a:pos x="947" y="227"/>
                  </a:cxn>
                  <a:cxn ang="0">
                    <a:pos x="956" y="183"/>
                  </a:cxn>
                  <a:cxn ang="0">
                    <a:pos x="963" y="122"/>
                  </a:cxn>
                  <a:cxn ang="0">
                    <a:pos x="954" y="71"/>
                  </a:cxn>
                  <a:cxn ang="0">
                    <a:pos x="931" y="54"/>
                  </a:cxn>
                  <a:cxn ang="0">
                    <a:pos x="911" y="47"/>
                  </a:cxn>
                  <a:cxn ang="0">
                    <a:pos x="887" y="44"/>
                  </a:cxn>
                  <a:cxn ang="0">
                    <a:pos x="855" y="40"/>
                  </a:cxn>
                  <a:cxn ang="0">
                    <a:pos x="813" y="40"/>
                  </a:cxn>
                  <a:cxn ang="0">
                    <a:pos x="759" y="43"/>
                  </a:cxn>
                  <a:cxn ang="0">
                    <a:pos x="689" y="48"/>
                  </a:cxn>
                  <a:cxn ang="0">
                    <a:pos x="600" y="56"/>
                  </a:cxn>
                  <a:cxn ang="0">
                    <a:pos x="494" y="69"/>
                  </a:cxn>
                  <a:cxn ang="0">
                    <a:pos x="389" y="83"/>
                  </a:cxn>
                  <a:cxn ang="0">
                    <a:pos x="291" y="98"/>
                  </a:cxn>
                  <a:cxn ang="0">
                    <a:pos x="204" y="114"/>
                  </a:cxn>
                  <a:cxn ang="0">
                    <a:pos x="129" y="129"/>
                  </a:cxn>
                  <a:cxn ang="0">
                    <a:pos x="68" y="142"/>
                  </a:cxn>
                  <a:cxn ang="0">
                    <a:pos x="25" y="151"/>
                  </a:cxn>
                  <a:cxn ang="0">
                    <a:pos x="3" y="156"/>
                  </a:cxn>
                  <a:cxn ang="0">
                    <a:pos x="99" y="99"/>
                  </a:cxn>
                </a:cxnLst>
                <a:rect l="0" t="0" r="r" b="b"/>
                <a:pathLst>
                  <a:path w="991" h="234">
                    <a:moveTo>
                      <a:pt x="99" y="99"/>
                    </a:moveTo>
                    <a:lnTo>
                      <a:pt x="101" y="99"/>
                    </a:lnTo>
                    <a:lnTo>
                      <a:pt x="106" y="98"/>
                    </a:lnTo>
                    <a:lnTo>
                      <a:pt x="115" y="97"/>
                    </a:lnTo>
                    <a:lnTo>
                      <a:pt x="128" y="95"/>
                    </a:lnTo>
                    <a:lnTo>
                      <a:pt x="143" y="92"/>
                    </a:lnTo>
                    <a:lnTo>
                      <a:pt x="160" y="90"/>
                    </a:lnTo>
                    <a:lnTo>
                      <a:pt x="181" y="86"/>
                    </a:lnTo>
                    <a:lnTo>
                      <a:pt x="204" y="84"/>
                    </a:lnTo>
                    <a:lnTo>
                      <a:pt x="228" y="80"/>
                    </a:lnTo>
                    <a:lnTo>
                      <a:pt x="256" y="76"/>
                    </a:lnTo>
                    <a:lnTo>
                      <a:pt x="283" y="73"/>
                    </a:lnTo>
                    <a:lnTo>
                      <a:pt x="313" y="68"/>
                    </a:lnTo>
                    <a:lnTo>
                      <a:pt x="344" y="63"/>
                    </a:lnTo>
                    <a:lnTo>
                      <a:pt x="376" y="59"/>
                    </a:lnTo>
                    <a:lnTo>
                      <a:pt x="409" y="54"/>
                    </a:lnTo>
                    <a:lnTo>
                      <a:pt x="441" y="50"/>
                    </a:lnTo>
                    <a:lnTo>
                      <a:pt x="475" y="45"/>
                    </a:lnTo>
                    <a:lnTo>
                      <a:pt x="508" y="40"/>
                    </a:lnTo>
                    <a:lnTo>
                      <a:pt x="541" y="36"/>
                    </a:lnTo>
                    <a:lnTo>
                      <a:pt x="575" y="31"/>
                    </a:lnTo>
                    <a:lnTo>
                      <a:pt x="607" y="27"/>
                    </a:lnTo>
                    <a:lnTo>
                      <a:pt x="638" y="23"/>
                    </a:lnTo>
                    <a:lnTo>
                      <a:pt x="668" y="20"/>
                    </a:lnTo>
                    <a:lnTo>
                      <a:pt x="698" y="15"/>
                    </a:lnTo>
                    <a:lnTo>
                      <a:pt x="726" y="13"/>
                    </a:lnTo>
                    <a:lnTo>
                      <a:pt x="751" y="9"/>
                    </a:lnTo>
                    <a:lnTo>
                      <a:pt x="775" y="7"/>
                    </a:lnTo>
                    <a:lnTo>
                      <a:pt x="797" y="5"/>
                    </a:lnTo>
                    <a:lnTo>
                      <a:pt x="817" y="2"/>
                    </a:lnTo>
                    <a:lnTo>
                      <a:pt x="833" y="1"/>
                    </a:lnTo>
                    <a:lnTo>
                      <a:pt x="848" y="0"/>
                    </a:lnTo>
                    <a:lnTo>
                      <a:pt x="858" y="0"/>
                    </a:lnTo>
                    <a:lnTo>
                      <a:pt x="893" y="2"/>
                    </a:lnTo>
                    <a:lnTo>
                      <a:pt x="922" y="10"/>
                    </a:lnTo>
                    <a:lnTo>
                      <a:pt x="945" y="23"/>
                    </a:lnTo>
                    <a:lnTo>
                      <a:pt x="964" y="38"/>
                    </a:lnTo>
                    <a:lnTo>
                      <a:pt x="977" y="55"/>
                    </a:lnTo>
                    <a:lnTo>
                      <a:pt x="986" y="75"/>
                    </a:lnTo>
                    <a:lnTo>
                      <a:pt x="991" y="95"/>
                    </a:lnTo>
                    <a:lnTo>
                      <a:pt x="991" y="115"/>
                    </a:lnTo>
                    <a:lnTo>
                      <a:pt x="987" y="135"/>
                    </a:lnTo>
                    <a:lnTo>
                      <a:pt x="982" y="156"/>
                    </a:lnTo>
                    <a:lnTo>
                      <a:pt x="974" y="175"/>
                    </a:lnTo>
                    <a:lnTo>
                      <a:pt x="967" y="194"/>
                    </a:lnTo>
                    <a:lnTo>
                      <a:pt x="959" y="210"/>
                    </a:lnTo>
                    <a:lnTo>
                      <a:pt x="952" y="222"/>
                    </a:lnTo>
                    <a:lnTo>
                      <a:pt x="947" y="230"/>
                    </a:lnTo>
                    <a:lnTo>
                      <a:pt x="946" y="234"/>
                    </a:lnTo>
                    <a:lnTo>
                      <a:pt x="947" y="227"/>
                    </a:lnTo>
                    <a:lnTo>
                      <a:pt x="952" y="210"/>
                    </a:lnTo>
                    <a:lnTo>
                      <a:pt x="956" y="183"/>
                    </a:lnTo>
                    <a:lnTo>
                      <a:pt x="961" y="153"/>
                    </a:lnTo>
                    <a:lnTo>
                      <a:pt x="963" y="122"/>
                    </a:lnTo>
                    <a:lnTo>
                      <a:pt x="961" y="93"/>
                    </a:lnTo>
                    <a:lnTo>
                      <a:pt x="954" y="71"/>
                    </a:lnTo>
                    <a:lnTo>
                      <a:pt x="940" y="58"/>
                    </a:lnTo>
                    <a:lnTo>
                      <a:pt x="931" y="54"/>
                    </a:lnTo>
                    <a:lnTo>
                      <a:pt x="922" y="51"/>
                    </a:lnTo>
                    <a:lnTo>
                      <a:pt x="911" y="47"/>
                    </a:lnTo>
                    <a:lnTo>
                      <a:pt x="900" y="45"/>
                    </a:lnTo>
                    <a:lnTo>
                      <a:pt x="887" y="44"/>
                    </a:lnTo>
                    <a:lnTo>
                      <a:pt x="872" y="42"/>
                    </a:lnTo>
                    <a:lnTo>
                      <a:pt x="855" y="40"/>
                    </a:lnTo>
                    <a:lnTo>
                      <a:pt x="836" y="40"/>
                    </a:lnTo>
                    <a:lnTo>
                      <a:pt x="813" y="40"/>
                    </a:lnTo>
                    <a:lnTo>
                      <a:pt x="788" y="42"/>
                    </a:lnTo>
                    <a:lnTo>
                      <a:pt x="759" y="43"/>
                    </a:lnTo>
                    <a:lnTo>
                      <a:pt x="726" y="45"/>
                    </a:lnTo>
                    <a:lnTo>
                      <a:pt x="689" y="48"/>
                    </a:lnTo>
                    <a:lnTo>
                      <a:pt x="647" y="52"/>
                    </a:lnTo>
                    <a:lnTo>
                      <a:pt x="600" y="56"/>
                    </a:lnTo>
                    <a:lnTo>
                      <a:pt x="548" y="62"/>
                    </a:lnTo>
                    <a:lnTo>
                      <a:pt x="494" y="69"/>
                    </a:lnTo>
                    <a:lnTo>
                      <a:pt x="441" y="76"/>
                    </a:lnTo>
                    <a:lnTo>
                      <a:pt x="389" y="83"/>
                    </a:lnTo>
                    <a:lnTo>
                      <a:pt x="340" y="91"/>
                    </a:lnTo>
                    <a:lnTo>
                      <a:pt x="291" y="98"/>
                    </a:lnTo>
                    <a:lnTo>
                      <a:pt x="246" y="106"/>
                    </a:lnTo>
                    <a:lnTo>
                      <a:pt x="204" y="114"/>
                    </a:lnTo>
                    <a:lnTo>
                      <a:pt x="165" y="121"/>
                    </a:lnTo>
                    <a:lnTo>
                      <a:pt x="129" y="129"/>
                    </a:lnTo>
                    <a:lnTo>
                      <a:pt x="97" y="135"/>
                    </a:lnTo>
                    <a:lnTo>
                      <a:pt x="68" y="142"/>
                    </a:lnTo>
                    <a:lnTo>
                      <a:pt x="45" y="146"/>
                    </a:lnTo>
                    <a:lnTo>
                      <a:pt x="25" y="151"/>
                    </a:lnTo>
                    <a:lnTo>
                      <a:pt x="11" y="154"/>
                    </a:lnTo>
                    <a:lnTo>
                      <a:pt x="3" y="156"/>
                    </a:lnTo>
                    <a:lnTo>
                      <a:pt x="0" y="157"/>
                    </a:lnTo>
                    <a:lnTo>
                      <a:pt x="99" y="99"/>
                    </a:lnTo>
                    <a:close/>
                  </a:path>
                </a:pathLst>
              </a:custGeom>
              <a:solidFill>
                <a:srgbClr val="75B275"/>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8" name="Freeform 145"/>
              <p:cNvSpPr>
                <a:spLocks/>
              </p:cNvSpPr>
              <p:nvPr/>
            </p:nvSpPr>
            <p:spPr bwMode="auto">
              <a:xfrm>
                <a:off x="5027" y="2696"/>
                <a:ext cx="108" cy="116"/>
              </a:xfrm>
              <a:custGeom>
                <a:avLst/>
                <a:gdLst/>
                <a:ahLst/>
                <a:cxnLst>
                  <a:cxn ang="0">
                    <a:pos x="14" y="0"/>
                  </a:cxn>
                  <a:cxn ang="0">
                    <a:pos x="16" y="0"/>
                  </a:cxn>
                  <a:cxn ang="0">
                    <a:pos x="23" y="0"/>
                  </a:cxn>
                  <a:cxn ang="0">
                    <a:pos x="35" y="0"/>
                  </a:cxn>
                  <a:cxn ang="0">
                    <a:pos x="49" y="1"/>
                  </a:cxn>
                  <a:cxn ang="0">
                    <a:pos x="66" y="2"/>
                  </a:cxn>
                  <a:cxn ang="0">
                    <a:pos x="84" y="4"/>
                  </a:cxn>
                  <a:cxn ang="0">
                    <a:pos x="104" y="8"/>
                  </a:cxn>
                  <a:cxn ang="0">
                    <a:pos x="125" y="12"/>
                  </a:cxn>
                  <a:cxn ang="0">
                    <a:pos x="144" y="18"/>
                  </a:cxn>
                  <a:cxn ang="0">
                    <a:pos x="163" y="25"/>
                  </a:cxn>
                  <a:cxn ang="0">
                    <a:pos x="180" y="34"/>
                  </a:cxn>
                  <a:cxn ang="0">
                    <a:pos x="195" y="45"/>
                  </a:cxn>
                  <a:cxn ang="0">
                    <a:pos x="205" y="59"/>
                  </a:cxn>
                  <a:cxn ang="0">
                    <a:pos x="213" y="74"/>
                  </a:cxn>
                  <a:cxn ang="0">
                    <a:pos x="217" y="91"/>
                  </a:cxn>
                  <a:cxn ang="0">
                    <a:pos x="214" y="112"/>
                  </a:cxn>
                  <a:cxn ang="0">
                    <a:pos x="209" y="131"/>
                  </a:cxn>
                  <a:cxn ang="0">
                    <a:pos x="202" y="152"/>
                  </a:cxn>
                  <a:cxn ang="0">
                    <a:pos x="195" y="173"/>
                  </a:cxn>
                  <a:cxn ang="0">
                    <a:pos x="187" y="191"/>
                  </a:cxn>
                  <a:cxn ang="0">
                    <a:pos x="180" y="207"/>
                  </a:cxn>
                  <a:cxn ang="0">
                    <a:pos x="175" y="220"/>
                  </a:cxn>
                  <a:cxn ang="0">
                    <a:pos x="171" y="228"/>
                  </a:cxn>
                  <a:cxn ang="0">
                    <a:pos x="170" y="231"/>
                  </a:cxn>
                  <a:cxn ang="0">
                    <a:pos x="171" y="224"/>
                  </a:cxn>
                  <a:cxn ang="0">
                    <a:pos x="175" y="206"/>
                  </a:cxn>
                  <a:cxn ang="0">
                    <a:pos x="180" y="181"/>
                  </a:cxn>
                  <a:cxn ang="0">
                    <a:pos x="185" y="151"/>
                  </a:cxn>
                  <a:cxn ang="0">
                    <a:pos x="187" y="120"/>
                  </a:cxn>
                  <a:cxn ang="0">
                    <a:pos x="185" y="91"/>
                  </a:cxn>
                  <a:cxn ang="0">
                    <a:pos x="178" y="68"/>
                  </a:cxn>
                  <a:cxn ang="0">
                    <a:pos x="164" y="54"/>
                  </a:cxn>
                  <a:cxn ang="0">
                    <a:pos x="143" y="47"/>
                  </a:cxn>
                  <a:cxn ang="0">
                    <a:pos x="118" y="44"/>
                  </a:cxn>
                  <a:cxn ang="0">
                    <a:pos x="91" y="42"/>
                  </a:cxn>
                  <a:cxn ang="0">
                    <a:pos x="64" y="41"/>
                  </a:cxn>
                  <a:cxn ang="0">
                    <a:pos x="39" y="42"/>
                  </a:cxn>
                  <a:cxn ang="0">
                    <a:pos x="19" y="44"/>
                  </a:cxn>
                  <a:cxn ang="0">
                    <a:pos x="5" y="45"/>
                  </a:cxn>
                  <a:cxn ang="0">
                    <a:pos x="0" y="45"/>
                  </a:cxn>
                  <a:cxn ang="0">
                    <a:pos x="14" y="0"/>
                  </a:cxn>
                </a:cxnLst>
                <a:rect l="0" t="0" r="r" b="b"/>
                <a:pathLst>
                  <a:path w="217" h="231">
                    <a:moveTo>
                      <a:pt x="14" y="0"/>
                    </a:moveTo>
                    <a:lnTo>
                      <a:pt x="16" y="0"/>
                    </a:lnTo>
                    <a:lnTo>
                      <a:pt x="23" y="0"/>
                    </a:lnTo>
                    <a:lnTo>
                      <a:pt x="35" y="0"/>
                    </a:lnTo>
                    <a:lnTo>
                      <a:pt x="49" y="1"/>
                    </a:lnTo>
                    <a:lnTo>
                      <a:pt x="66" y="2"/>
                    </a:lnTo>
                    <a:lnTo>
                      <a:pt x="84" y="4"/>
                    </a:lnTo>
                    <a:lnTo>
                      <a:pt x="104" y="8"/>
                    </a:lnTo>
                    <a:lnTo>
                      <a:pt x="125" y="12"/>
                    </a:lnTo>
                    <a:lnTo>
                      <a:pt x="144" y="18"/>
                    </a:lnTo>
                    <a:lnTo>
                      <a:pt x="163" y="25"/>
                    </a:lnTo>
                    <a:lnTo>
                      <a:pt x="180" y="34"/>
                    </a:lnTo>
                    <a:lnTo>
                      <a:pt x="195" y="45"/>
                    </a:lnTo>
                    <a:lnTo>
                      <a:pt x="205" y="59"/>
                    </a:lnTo>
                    <a:lnTo>
                      <a:pt x="213" y="74"/>
                    </a:lnTo>
                    <a:lnTo>
                      <a:pt x="217" y="91"/>
                    </a:lnTo>
                    <a:lnTo>
                      <a:pt x="214" y="112"/>
                    </a:lnTo>
                    <a:lnTo>
                      <a:pt x="209" y="131"/>
                    </a:lnTo>
                    <a:lnTo>
                      <a:pt x="202" y="152"/>
                    </a:lnTo>
                    <a:lnTo>
                      <a:pt x="195" y="173"/>
                    </a:lnTo>
                    <a:lnTo>
                      <a:pt x="187" y="191"/>
                    </a:lnTo>
                    <a:lnTo>
                      <a:pt x="180" y="207"/>
                    </a:lnTo>
                    <a:lnTo>
                      <a:pt x="175" y="220"/>
                    </a:lnTo>
                    <a:lnTo>
                      <a:pt x="171" y="228"/>
                    </a:lnTo>
                    <a:lnTo>
                      <a:pt x="170" y="231"/>
                    </a:lnTo>
                    <a:lnTo>
                      <a:pt x="171" y="224"/>
                    </a:lnTo>
                    <a:lnTo>
                      <a:pt x="175" y="206"/>
                    </a:lnTo>
                    <a:lnTo>
                      <a:pt x="180" y="181"/>
                    </a:lnTo>
                    <a:lnTo>
                      <a:pt x="185" y="151"/>
                    </a:lnTo>
                    <a:lnTo>
                      <a:pt x="187" y="120"/>
                    </a:lnTo>
                    <a:lnTo>
                      <a:pt x="185" y="91"/>
                    </a:lnTo>
                    <a:lnTo>
                      <a:pt x="178" y="68"/>
                    </a:lnTo>
                    <a:lnTo>
                      <a:pt x="164" y="54"/>
                    </a:lnTo>
                    <a:lnTo>
                      <a:pt x="143" y="47"/>
                    </a:lnTo>
                    <a:lnTo>
                      <a:pt x="118" y="44"/>
                    </a:lnTo>
                    <a:lnTo>
                      <a:pt x="91" y="42"/>
                    </a:lnTo>
                    <a:lnTo>
                      <a:pt x="64" y="41"/>
                    </a:lnTo>
                    <a:lnTo>
                      <a:pt x="39" y="42"/>
                    </a:lnTo>
                    <a:lnTo>
                      <a:pt x="19" y="44"/>
                    </a:lnTo>
                    <a:lnTo>
                      <a:pt x="5" y="45"/>
                    </a:lnTo>
                    <a:lnTo>
                      <a:pt x="0" y="45"/>
                    </a:lnTo>
                    <a:lnTo>
                      <a:pt x="14"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9" name="Freeform 146"/>
              <p:cNvSpPr>
                <a:spLocks/>
              </p:cNvSpPr>
              <p:nvPr/>
            </p:nvSpPr>
            <p:spPr bwMode="auto">
              <a:xfrm>
                <a:off x="4090" y="2782"/>
                <a:ext cx="105" cy="44"/>
              </a:xfrm>
              <a:custGeom>
                <a:avLst/>
                <a:gdLst/>
                <a:ahLst/>
                <a:cxnLst>
                  <a:cxn ang="0">
                    <a:pos x="208" y="40"/>
                  </a:cxn>
                  <a:cxn ang="0">
                    <a:pos x="205" y="41"/>
                  </a:cxn>
                  <a:cxn ang="0">
                    <a:pos x="197" y="45"/>
                  </a:cxn>
                  <a:cxn ang="0">
                    <a:pos x="183" y="50"/>
                  </a:cxn>
                  <a:cxn ang="0">
                    <a:pos x="166" y="56"/>
                  </a:cxn>
                  <a:cxn ang="0">
                    <a:pos x="145" y="60"/>
                  </a:cxn>
                  <a:cxn ang="0">
                    <a:pos x="123" y="63"/>
                  </a:cxn>
                  <a:cxn ang="0">
                    <a:pos x="99" y="62"/>
                  </a:cxn>
                  <a:cxn ang="0">
                    <a:pos x="75" y="56"/>
                  </a:cxn>
                  <a:cxn ang="0">
                    <a:pos x="53" y="47"/>
                  </a:cxn>
                  <a:cxn ang="0">
                    <a:pos x="36" y="37"/>
                  </a:cxn>
                  <a:cxn ang="0">
                    <a:pos x="23" y="28"/>
                  </a:cxn>
                  <a:cxn ang="0">
                    <a:pos x="13" y="19"/>
                  </a:cxn>
                  <a:cxn ang="0">
                    <a:pos x="7" y="12"/>
                  </a:cxn>
                  <a:cxn ang="0">
                    <a:pos x="2" y="6"/>
                  </a:cxn>
                  <a:cxn ang="0">
                    <a:pos x="1" y="2"/>
                  </a:cxn>
                  <a:cxn ang="0">
                    <a:pos x="0" y="0"/>
                  </a:cxn>
                  <a:cxn ang="0">
                    <a:pos x="0" y="4"/>
                  </a:cxn>
                  <a:cxn ang="0">
                    <a:pos x="0" y="14"/>
                  </a:cxn>
                  <a:cxn ang="0">
                    <a:pos x="1" y="29"/>
                  </a:cxn>
                  <a:cxn ang="0">
                    <a:pos x="4" y="45"/>
                  </a:cxn>
                  <a:cxn ang="0">
                    <a:pos x="10" y="62"/>
                  </a:cxn>
                  <a:cxn ang="0">
                    <a:pos x="20" y="75"/>
                  </a:cxn>
                  <a:cxn ang="0">
                    <a:pos x="34" y="85"/>
                  </a:cxn>
                  <a:cxn ang="0">
                    <a:pos x="55" y="88"/>
                  </a:cxn>
                  <a:cxn ang="0">
                    <a:pos x="79" y="85"/>
                  </a:cxn>
                  <a:cxn ang="0">
                    <a:pos x="106" y="79"/>
                  </a:cxn>
                  <a:cxn ang="0">
                    <a:pos x="131" y="71"/>
                  </a:cxn>
                  <a:cxn ang="0">
                    <a:pos x="155" y="63"/>
                  </a:cxn>
                  <a:cxn ang="0">
                    <a:pos x="176" y="53"/>
                  </a:cxn>
                  <a:cxn ang="0">
                    <a:pos x="193" y="47"/>
                  </a:cxn>
                  <a:cxn ang="0">
                    <a:pos x="205" y="42"/>
                  </a:cxn>
                  <a:cxn ang="0">
                    <a:pos x="208" y="40"/>
                  </a:cxn>
                </a:cxnLst>
                <a:rect l="0" t="0" r="r" b="b"/>
                <a:pathLst>
                  <a:path w="208" h="88">
                    <a:moveTo>
                      <a:pt x="208" y="40"/>
                    </a:moveTo>
                    <a:lnTo>
                      <a:pt x="205" y="41"/>
                    </a:lnTo>
                    <a:lnTo>
                      <a:pt x="197" y="45"/>
                    </a:lnTo>
                    <a:lnTo>
                      <a:pt x="183" y="50"/>
                    </a:lnTo>
                    <a:lnTo>
                      <a:pt x="166" y="56"/>
                    </a:lnTo>
                    <a:lnTo>
                      <a:pt x="145" y="60"/>
                    </a:lnTo>
                    <a:lnTo>
                      <a:pt x="123" y="63"/>
                    </a:lnTo>
                    <a:lnTo>
                      <a:pt x="99" y="62"/>
                    </a:lnTo>
                    <a:lnTo>
                      <a:pt x="75" y="56"/>
                    </a:lnTo>
                    <a:lnTo>
                      <a:pt x="53" y="47"/>
                    </a:lnTo>
                    <a:lnTo>
                      <a:pt x="36" y="37"/>
                    </a:lnTo>
                    <a:lnTo>
                      <a:pt x="23" y="28"/>
                    </a:lnTo>
                    <a:lnTo>
                      <a:pt x="13" y="19"/>
                    </a:lnTo>
                    <a:lnTo>
                      <a:pt x="7" y="12"/>
                    </a:lnTo>
                    <a:lnTo>
                      <a:pt x="2" y="6"/>
                    </a:lnTo>
                    <a:lnTo>
                      <a:pt x="1" y="2"/>
                    </a:lnTo>
                    <a:lnTo>
                      <a:pt x="0" y="0"/>
                    </a:lnTo>
                    <a:lnTo>
                      <a:pt x="0" y="4"/>
                    </a:lnTo>
                    <a:lnTo>
                      <a:pt x="0" y="14"/>
                    </a:lnTo>
                    <a:lnTo>
                      <a:pt x="1" y="29"/>
                    </a:lnTo>
                    <a:lnTo>
                      <a:pt x="4" y="45"/>
                    </a:lnTo>
                    <a:lnTo>
                      <a:pt x="10" y="62"/>
                    </a:lnTo>
                    <a:lnTo>
                      <a:pt x="20" y="75"/>
                    </a:lnTo>
                    <a:lnTo>
                      <a:pt x="34" y="85"/>
                    </a:lnTo>
                    <a:lnTo>
                      <a:pt x="55" y="88"/>
                    </a:lnTo>
                    <a:lnTo>
                      <a:pt x="79" y="85"/>
                    </a:lnTo>
                    <a:lnTo>
                      <a:pt x="106" y="79"/>
                    </a:lnTo>
                    <a:lnTo>
                      <a:pt x="131" y="71"/>
                    </a:lnTo>
                    <a:lnTo>
                      <a:pt x="155" y="63"/>
                    </a:lnTo>
                    <a:lnTo>
                      <a:pt x="176" y="53"/>
                    </a:lnTo>
                    <a:lnTo>
                      <a:pt x="193" y="47"/>
                    </a:lnTo>
                    <a:lnTo>
                      <a:pt x="205" y="42"/>
                    </a:lnTo>
                    <a:lnTo>
                      <a:pt x="208" y="40"/>
                    </a:lnTo>
                    <a:close/>
                  </a:path>
                </a:pathLst>
              </a:custGeom>
              <a:solidFill>
                <a:srgbClr val="75B275"/>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0" name="Freeform 147"/>
              <p:cNvSpPr>
                <a:spLocks/>
              </p:cNvSpPr>
              <p:nvPr/>
            </p:nvSpPr>
            <p:spPr bwMode="auto">
              <a:xfrm>
                <a:off x="3775" y="2852"/>
                <a:ext cx="1133" cy="142"/>
              </a:xfrm>
              <a:custGeom>
                <a:avLst/>
                <a:gdLst/>
                <a:ahLst/>
                <a:cxnLst>
                  <a:cxn ang="0">
                    <a:pos x="31" y="118"/>
                  </a:cxn>
                  <a:cxn ang="0">
                    <a:pos x="27" y="176"/>
                  </a:cxn>
                  <a:cxn ang="0">
                    <a:pos x="53" y="224"/>
                  </a:cxn>
                  <a:cxn ang="0">
                    <a:pos x="72" y="228"/>
                  </a:cxn>
                  <a:cxn ang="0">
                    <a:pos x="102" y="230"/>
                  </a:cxn>
                  <a:cxn ang="0">
                    <a:pos x="143" y="232"/>
                  </a:cxn>
                  <a:cxn ang="0">
                    <a:pos x="195" y="229"/>
                  </a:cxn>
                  <a:cxn ang="0">
                    <a:pos x="259" y="226"/>
                  </a:cxn>
                  <a:cxn ang="0">
                    <a:pos x="334" y="219"/>
                  </a:cxn>
                  <a:cxn ang="0">
                    <a:pos x="421" y="211"/>
                  </a:cxn>
                  <a:cxn ang="0">
                    <a:pos x="519" y="200"/>
                  </a:cxn>
                  <a:cxn ang="0">
                    <a:pos x="628" y="187"/>
                  </a:cxn>
                  <a:cxn ang="0">
                    <a:pos x="750" y="171"/>
                  </a:cxn>
                  <a:cxn ang="0">
                    <a:pos x="883" y="153"/>
                  </a:cxn>
                  <a:cxn ang="0">
                    <a:pos x="1018" y="134"/>
                  </a:cxn>
                  <a:cxn ang="0">
                    <a:pos x="1151" y="115"/>
                  </a:cxn>
                  <a:cxn ang="0">
                    <a:pos x="1280" y="97"/>
                  </a:cxn>
                  <a:cxn ang="0">
                    <a:pos x="1406" y="79"/>
                  </a:cxn>
                  <a:cxn ang="0">
                    <a:pos x="1525" y="62"/>
                  </a:cxn>
                  <a:cxn ang="0">
                    <a:pos x="1638" y="47"/>
                  </a:cxn>
                  <a:cxn ang="0">
                    <a:pos x="1741" y="33"/>
                  </a:cxn>
                  <a:cxn ang="0">
                    <a:pos x="1837" y="22"/>
                  </a:cxn>
                  <a:cxn ang="0">
                    <a:pos x="1921" y="13"/>
                  </a:cxn>
                  <a:cxn ang="0">
                    <a:pos x="1994" y="6"/>
                  </a:cxn>
                  <a:cxn ang="0">
                    <a:pos x="2089" y="0"/>
                  </a:cxn>
                  <a:cxn ang="0">
                    <a:pos x="2171" y="3"/>
                  </a:cxn>
                  <a:cxn ang="0">
                    <a:pos x="2224" y="13"/>
                  </a:cxn>
                  <a:cxn ang="0">
                    <a:pos x="2254" y="23"/>
                  </a:cxn>
                  <a:cxn ang="0">
                    <a:pos x="2266" y="31"/>
                  </a:cxn>
                  <a:cxn ang="0">
                    <a:pos x="2266" y="33"/>
                  </a:cxn>
                  <a:cxn ang="0">
                    <a:pos x="2233" y="31"/>
                  </a:cxn>
                  <a:cxn ang="0">
                    <a:pos x="2167" y="31"/>
                  </a:cxn>
                  <a:cxn ang="0">
                    <a:pos x="2066" y="32"/>
                  </a:cxn>
                  <a:cxn ang="0">
                    <a:pos x="1937" y="40"/>
                  </a:cxn>
                  <a:cxn ang="0">
                    <a:pos x="1783" y="58"/>
                  </a:cxn>
                  <a:cxn ang="0">
                    <a:pos x="1685" y="71"/>
                  </a:cxn>
                  <a:cxn ang="0">
                    <a:pos x="1560" y="88"/>
                  </a:cxn>
                  <a:cxn ang="0">
                    <a:pos x="1415" y="107"/>
                  </a:cxn>
                  <a:cxn ang="0">
                    <a:pos x="1255" y="129"/>
                  </a:cxn>
                  <a:cxn ang="0">
                    <a:pos x="1086" y="152"/>
                  </a:cxn>
                  <a:cxn ang="0">
                    <a:pos x="912" y="176"/>
                  </a:cxn>
                  <a:cxn ang="0">
                    <a:pos x="740" y="200"/>
                  </a:cxn>
                  <a:cxn ang="0">
                    <a:pos x="576" y="224"/>
                  </a:cxn>
                  <a:cxn ang="0">
                    <a:pos x="424" y="245"/>
                  </a:cxn>
                  <a:cxn ang="0">
                    <a:pos x="292" y="265"/>
                  </a:cxn>
                  <a:cxn ang="0">
                    <a:pos x="159" y="283"/>
                  </a:cxn>
                  <a:cxn ang="0">
                    <a:pos x="47" y="271"/>
                  </a:cxn>
                  <a:cxn ang="0">
                    <a:pos x="4" y="227"/>
                  </a:cxn>
                  <a:cxn ang="0">
                    <a:pos x="4" y="171"/>
                  </a:cxn>
                  <a:cxn ang="0">
                    <a:pos x="23" y="122"/>
                  </a:cxn>
                  <a:cxn ang="0">
                    <a:pos x="35" y="101"/>
                  </a:cxn>
                </a:cxnLst>
                <a:rect l="0" t="0" r="r" b="b"/>
                <a:pathLst>
                  <a:path w="2268" h="283">
                    <a:moveTo>
                      <a:pt x="35" y="101"/>
                    </a:moveTo>
                    <a:lnTo>
                      <a:pt x="34" y="106"/>
                    </a:lnTo>
                    <a:lnTo>
                      <a:pt x="31" y="118"/>
                    </a:lnTo>
                    <a:lnTo>
                      <a:pt x="28" y="135"/>
                    </a:lnTo>
                    <a:lnTo>
                      <a:pt x="27" y="154"/>
                    </a:lnTo>
                    <a:lnTo>
                      <a:pt x="27" y="176"/>
                    </a:lnTo>
                    <a:lnTo>
                      <a:pt x="30" y="196"/>
                    </a:lnTo>
                    <a:lnTo>
                      <a:pt x="39" y="212"/>
                    </a:lnTo>
                    <a:lnTo>
                      <a:pt x="53" y="224"/>
                    </a:lnTo>
                    <a:lnTo>
                      <a:pt x="58" y="225"/>
                    </a:lnTo>
                    <a:lnTo>
                      <a:pt x="65" y="227"/>
                    </a:lnTo>
                    <a:lnTo>
                      <a:pt x="72" y="228"/>
                    </a:lnTo>
                    <a:lnTo>
                      <a:pt x="81" y="229"/>
                    </a:lnTo>
                    <a:lnTo>
                      <a:pt x="91" y="230"/>
                    </a:lnTo>
                    <a:lnTo>
                      <a:pt x="102" y="230"/>
                    </a:lnTo>
                    <a:lnTo>
                      <a:pt x="114" y="230"/>
                    </a:lnTo>
                    <a:lnTo>
                      <a:pt x="128" y="232"/>
                    </a:lnTo>
                    <a:lnTo>
                      <a:pt x="143" y="232"/>
                    </a:lnTo>
                    <a:lnTo>
                      <a:pt x="159" y="230"/>
                    </a:lnTo>
                    <a:lnTo>
                      <a:pt x="176" y="230"/>
                    </a:lnTo>
                    <a:lnTo>
                      <a:pt x="195" y="229"/>
                    </a:lnTo>
                    <a:lnTo>
                      <a:pt x="216" y="228"/>
                    </a:lnTo>
                    <a:lnTo>
                      <a:pt x="236" y="227"/>
                    </a:lnTo>
                    <a:lnTo>
                      <a:pt x="259" y="226"/>
                    </a:lnTo>
                    <a:lnTo>
                      <a:pt x="282" y="224"/>
                    </a:lnTo>
                    <a:lnTo>
                      <a:pt x="308" y="221"/>
                    </a:lnTo>
                    <a:lnTo>
                      <a:pt x="334" y="219"/>
                    </a:lnTo>
                    <a:lnTo>
                      <a:pt x="362" y="217"/>
                    </a:lnTo>
                    <a:lnTo>
                      <a:pt x="391" y="214"/>
                    </a:lnTo>
                    <a:lnTo>
                      <a:pt x="421" y="211"/>
                    </a:lnTo>
                    <a:lnTo>
                      <a:pt x="452" y="207"/>
                    </a:lnTo>
                    <a:lnTo>
                      <a:pt x="484" y="204"/>
                    </a:lnTo>
                    <a:lnTo>
                      <a:pt x="519" y="200"/>
                    </a:lnTo>
                    <a:lnTo>
                      <a:pt x="554" y="196"/>
                    </a:lnTo>
                    <a:lnTo>
                      <a:pt x="590" y="191"/>
                    </a:lnTo>
                    <a:lnTo>
                      <a:pt x="628" y="187"/>
                    </a:lnTo>
                    <a:lnTo>
                      <a:pt x="667" y="182"/>
                    </a:lnTo>
                    <a:lnTo>
                      <a:pt x="709" y="176"/>
                    </a:lnTo>
                    <a:lnTo>
                      <a:pt x="750" y="171"/>
                    </a:lnTo>
                    <a:lnTo>
                      <a:pt x="793" y="165"/>
                    </a:lnTo>
                    <a:lnTo>
                      <a:pt x="838" y="159"/>
                    </a:lnTo>
                    <a:lnTo>
                      <a:pt x="883" y="153"/>
                    </a:lnTo>
                    <a:lnTo>
                      <a:pt x="928" y="146"/>
                    </a:lnTo>
                    <a:lnTo>
                      <a:pt x="973" y="141"/>
                    </a:lnTo>
                    <a:lnTo>
                      <a:pt x="1018" y="134"/>
                    </a:lnTo>
                    <a:lnTo>
                      <a:pt x="1063" y="128"/>
                    </a:lnTo>
                    <a:lnTo>
                      <a:pt x="1106" y="121"/>
                    </a:lnTo>
                    <a:lnTo>
                      <a:pt x="1151" y="115"/>
                    </a:lnTo>
                    <a:lnTo>
                      <a:pt x="1194" y="109"/>
                    </a:lnTo>
                    <a:lnTo>
                      <a:pt x="1238" y="103"/>
                    </a:lnTo>
                    <a:lnTo>
                      <a:pt x="1280" y="97"/>
                    </a:lnTo>
                    <a:lnTo>
                      <a:pt x="1323" y="91"/>
                    </a:lnTo>
                    <a:lnTo>
                      <a:pt x="1365" y="85"/>
                    </a:lnTo>
                    <a:lnTo>
                      <a:pt x="1406" y="79"/>
                    </a:lnTo>
                    <a:lnTo>
                      <a:pt x="1446" y="74"/>
                    </a:lnTo>
                    <a:lnTo>
                      <a:pt x="1486" y="68"/>
                    </a:lnTo>
                    <a:lnTo>
                      <a:pt x="1525" y="62"/>
                    </a:lnTo>
                    <a:lnTo>
                      <a:pt x="1563" y="58"/>
                    </a:lnTo>
                    <a:lnTo>
                      <a:pt x="1601" y="52"/>
                    </a:lnTo>
                    <a:lnTo>
                      <a:pt x="1638" y="47"/>
                    </a:lnTo>
                    <a:lnTo>
                      <a:pt x="1673" y="43"/>
                    </a:lnTo>
                    <a:lnTo>
                      <a:pt x="1708" y="38"/>
                    </a:lnTo>
                    <a:lnTo>
                      <a:pt x="1741" y="33"/>
                    </a:lnTo>
                    <a:lnTo>
                      <a:pt x="1775" y="30"/>
                    </a:lnTo>
                    <a:lnTo>
                      <a:pt x="1806" y="25"/>
                    </a:lnTo>
                    <a:lnTo>
                      <a:pt x="1837" y="22"/>
                    </a:lnTo>
                    <a:lnTo>
                      <a:pt x="1866" y="18"/>
                    </a:lnTo>
                    <a:lnTo>
                      <a:pt x="1895" y="15"/>
                    </a:lnTo>
                    <a:lnTo>
                      <a:pt x="1921" y="13"/>
                    </a:lnTo>
                    <a:lnTo>
                      <a:pt x="1946" y="9"/>
                    </a:lnTo>
                    <a:lnTo>
                      <a:pt x="1971" y="7"/>
                    </a:lnTo>
                    <a:lnTo>
                      <a:pt x="1994" y="6"/>
                    </a:lnTo>
                    <a:lnTo>
                      <a:pt x="2016" y="3"/>
                    </a:lnTo>
                    <a:lnTo>
                      <a:pt x="2055" y="1"/>
                    </a:lnTo>
                    <a:lnTo>
                      <a:pt x="2089" y="0"/>
                    </a:lnTo>
                    <a:lnTo>
                      <a:pt x="2120" y="0"/>
                    </a:lnTo>
                    <a:lnTo>
                      <a:pt x="2148" y="1"/>
                    </a:lnTo>
                    <a:lnTo>
                      <a:pt x="2171" y="3"/>
                    </a:lnTo>
                    <a:lnTo>
                      <a:pt x="2192" y="6"/>
                    </a:lnTo>
                    <a:lnTo>
                      <a:pt x="2209" y="9"/>
                    </a:lnTo>
                    <a:lnTo>
                      <a:pt x="2224" y="13"/>
                    </a:lnTo>
                    <a:lnTo>
                      <a:pt x="2237" y="16"/>
                    </a:lnTo>
                    <a:lnTo>
                      <a:pt x="2246" y="20"/>
                    </a:lnTo>
                    <a:lnTo>
                      <a:pt x="2254" y="23"/>
                    </a:lnTo>
                    <a:lnTo>
                      <a:pt x="2260" y="26"/>
                    </a:lnTo>
                    <a:lnTo>
                      <a:pt x="2263" y="29"/>
                    </a:lnTo>
                    <a:lnTo>
                      <a:pt x="2266" y="31"/>
                    </a:lnTo>
                    <a:lnTo>
                      <a:pt x="2268" y="33"/>
                    </a:lnTo>
                    <a:lnTo>
                      <a:pt x="2268" y="33"/>
                    </a:lnTo>
                    <a:lnTo>
                      <a:pt x="2266" y="33"/>
                    </a:lnTo>
                    <a:lnTo>
                      <a:pt x="2259" y="33"/>
                    </a:lnTo>
                    <a:lnTo>
                      <a:pt x="2248" y="32"/>
                    </a:lnTo>
                    <a:lnTo>
                      <a:pt x="2233" y="31"/>
                    </a:lnTo>
                    <a:lnTo>
                      <a:pt x="2215" y="31"/>
                    </a:lnTo>
                    <a:lnTo>
                      <a:pt x="2193" y="31"/>
                    </a:lnTo>
                    <a:lnTo>
                      <a:pt x="2167" y="31"/>
                    </a:lnTo>
                    <a:lnTo>
                      <a:pt x="2137" y="31"/>
                    </a:lnTo>
                    <a:lnTo>
                      <a:pt x="2103" y="31"/>
                    </a:lnTo>
                    <a:lnTo>
                      <a:pt x="2066" y="32"/>
                    </a:lnTo>
                    <a:lnTo>
                      <a:pt x="2027" y="35"/>
                    </a:lnTo>
                    <a:lnTo>
                      <a:pt x="1983" y="37"/>
                    </a:lnTo>
                    <a:lnTo>
                      <a:pt x="1937" y="40"/>
                    </a:lnTo>
                    <a:lnTo>
                      <a:pt x="1889" y="45"/>
                    </a:lnTo>
                    <a:lnTo>
                      <a:pt x="1837" y="51"/>
                    </a:lnTo>
                    <a:lnTo>
                      <a:pt x="1783" y="58"/>
                    </a:lnTo>
                    <a:lnTo>
                      <a:pt x="1753" y="61"/>
                    </a:lnTo>
                    <a:lnTo>
                      <a:pt x="1721" y="66"/>
                    </a:lnTo>
                    <a:lnTo>
                      <a:pt x="1685" y="71"/>
                    </a:lnTo>
                    <a:lnTo>
                      <a:pt x="1646" y="76"/>
                    </a:lnTo>
                    <a:lnTo>
                      <a:pt x="1604" y="82"/>
                    </a:lnTo>
                    <a:lnTo>
                      <a:pt x="1560" y="88"/>
                    </a:lnTo>
                    <a:lnTo>
                      <a:pt x="1514" y="94"/>
                    </a:lnTo>
                    <a:lnTo>
                      <a:pt x="1466" y="100"/>
                    </a:lnTo>
                    <a:lnTo>
                      <a:pt x="1415" y="107"/>
                    </a:lnTo>
                    <a:lnTo>
                      <a:pt x="1363" y="115"/>
                    </a:lnTo>
                    <a:lnTo>
                      <a:pt x="1309" y="122"/>
                    </a:lnTo>
                    <a:lnTo>
                      <a:pt x="1255" y="129"/>
                    </a:lnTo>
                    <a:lnTo>
                      <a:pt x="1200" y="137"/>
                    </a:lnTo>
                    <a:lnTo>
                      <a:pt x="1142" y="145"/>
                    </a:lnTo>
                    <a:lnTo>
                      <a:pt x="1086" y="152"/>
                    </a:lnTo>
                    <a:lnTo>
                      <a:pt x="1028" y="160"/>
                    </a:lnTo>
                    <a:lnTo>
                      <a:pt x="970" y="168"/>
                    </a:lnTo>
                    <a:lnTo>
                      <a:pt x="912" y="176"/>
                    </a:lnTo>
                    <a:lnTo>
                      <a:pt x="854" y="184"/>
                    </a:lnTo>
                    <a:lnTo>
                      <a:pt x="796" y="192"/>
                    </a:lnTo>
                    <a:lnTo>
                      <a:pt x="740" y="200"/>
                    </a:lnTo>
                    <a:lnTo>
                      <a:pt x="685" y="209"/>
                    </a:lnTo>
                    <a:lnTo>
                      <a:pt x="629" y="217"/>
                    </a:lnTo>
                    <a:lnTo>
                      <a:pt x="576" y="224"/>
                    </a:lnTo>
                    <a:lnTo>
                      <a:pt x="523" y="232"/>
                    </a:lnTo>
                    <a:lnTo>
                      <a:pt x="473" y="238"/>
                    </a:lnTo>
                    <a:lnTo>
                      <a:pt x="424" y="245"/>
                    </a:lnTo>
                    <a:lnTo>
                      <a:pt x="378" y="252"/>
                    </a:lnTo>
                    <a:lnTo>
                      <a:pt x="333" y="259"/>
                    </a:lnTo>
                    <a:lnTo>
                      <a:pt x="292" y="265"/>
                    </a:lnTo>
                    <a:lnTo>
                      <a:pt x="253" y="271"/>
                    </a:lnTo>
                    <a:lnTo>
                      <a:pt x="216" y="277"/>
                    </a:lnTo>
                    <a:lnTo>
                      <a:pt x="159" y="283"/>
                    </a:lnTo>
                    <a:lnTo>
                      <a:pt x="112" y="283"/>
                    </a:lnTo>
                    <a:lnTo>
                      <a:pt x="75" y="280"/>
                    </a:lnTo>
                    <a:lnTo>
                      <a:pt x="47" y="271"/>
                    </a:lnTo>
                    <a:lnTo>
                      <a:pt x="27" y="259"/>
                    </a:lnTo>
                    <a:lnTo>
                      <a:pt x="12" y="244"/>
                    </a:lnTo>
                    <a:lnTo>
                      <a:pt x="4" y="227"/>
                    </a:lnTo>
                    <a:lnTo>
                      <a:pt x="0" y="209"/>
                    </a:lnTo>
                    <a:lnTo>
                      <a:pt x="1" y="189"/>
                    </a:lnTo>
                    <a:lnTo>
                      <a:pt x="4" y="171"/>
                    </a:lnTo>
                    <a:lnTo>
                      <a:pt x="9" y="152"/>
                    </a:lnTo>
                    <a:lnTo>
                      <a:pt x="16" y="136"/>
                    </a:lnTo>
                    <a:lnTo>
                      <a:pt x="23" y="122"/>
                    </a:lnTo>
                    <a:lnTo>
                      <a:pt x="29" y="111"/>
                    </a:lnTo>
                    <a:lnTo>
                      <a:pt x="34" y="104"/>
                    </a:lnTo>
                    <a:lnTo>
                      <a:pt x="35" y="101"/>
                    </a:lnTo>
                    <a:close/>
                  </a:path>
                </a:pathLst>
              </a:custGeom>
              <a:solidFill>
                <a:srgbClr val="75B275"/>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1" name="Freeform 148"/>
              <p:cNvSpPr>
                <a:spLocks/>
              </p:cNvSpPr>
              <p:nvPr/>
            </p:nvSpPr>
            <p:spPr bwMode="auto">
              <a:xfrm>
                <a:off x="4760" y="2679"/>
                <a:ext cx="110" cy="138"/>
              </a:xfrm>
              <a:custGeom>
                <a:avLst/>
                <a:gdLst/>
                <a:ahLst/>
                <a:cxnLst>
                  <a:cxn ang="0">
                    <a:pos x="157" y="0"/>
                  </a:cxn>
                  <a:cxn ang="0">
                    <a:pos x="112" y="12"/>
                  </a:cxn>
                  <a:cxn ang="0">
                    <a:pos x="70" y="43"/>
                  </a:cxn>
                  <a:cxn ang="0">
                    <a:pos x="33" y="88"/>
                  </a:cxn>
                  <a:cxn ang="0">
                    <a:pos x="9" y="142"/>
                  </a:cxn>
                  <a:cxn ang="0">
                    <a:pos x="0" y="194"/>
                  </a:cxn>
                  <a:cxn ang="0">
                    <a:pos x="7" y="238"/>
                  </a:cxn>
                  <a:cxn ang="0">
                    <a:pos x="29" y="267"/>
                  </a:cxn>
                  <a:cxn ang="0">
                    <a:pos x="63" y="276"/>
                  </a:cxn>
                  <a:cxn ang="0">
                    <a:pos x="105" y="263"/>
                  </a:cxn>
                  <a:cxn ang="0">
                    <a:pos x="145" y="233"/>
                  </a:cxn>
                  <a:cxn ang="0">
                    <a:pos x="181" y="188"/>
                  </a:cxn>
                  <a:cxn ang="0">
                    <a:pos x="204" y="141"/>
                  </a:cxn>
                  <a:cxn ang="0">
                    <a:pos x="216" y="99"/>
                  </a:cxn>
                  <a:cxn ang="0">
                    <a:pos x="220" y="63"/>
                  </a:cxn>
                  <a:cxn ang="0">
                    <a:pos x="214" y="31"/>
                  </a:cxn>
                  <a:cxn ang="0">
                    <a:pos x="206" y="23"/>
                  </a:cxn>
                  <a:cxn ang="0">
                    <a:pos x="208" y="52"/>
                  </a:cxn>
                  <a:cxn ang="0">
                    <a:pos x="203" y="97"/>
                  </a:cxn>
                  <a:cxn ang="0">
                    <a:pos x="184" y="148"/>
                  </a:cxn>
                  <a:cxn ang="0">
                    <a:pos x="147" y="194"/>
                  </a:cxn>
                  <a:cxn ang="0">
                    <a:pos x="114" y="227"/>
                  </a:cxn>
                  <a:cxn ang="0">
                    <a:pos x="86" y="246"/>
                  </a:cxn>
                  <a:cxn ang="0">
                    <a:pos x="61" y="247"/>
                  </a:cxn>
                  <a:cxn ang="0">
                    <a:pos x="39" y="227"/>
                  </a:cxn>
                  <a:cxn ang="0">
                    <a:pos x="27" y="190"/>
                  </a:cxn>
                  <a:cxn ang="0">
                    <a:pos x="31" y="146"/>
                  </a:cxn>
                  <a:cxn ang="0">
                    <a:pos x="53" y="99"/>
                  </a:cxn>
                  <a:cxn ang="0">
                    <a:pos x="89" y="63"/>
                  </a:cxn>
                  <a:cxn ang="0">
                    <a:pos x="108" y="46"/>
                  </a:cxn>
                  <a:cxn ang="0">
                    <a:pos x="117" y="45"/>
                  </a:cxn>
                  <a:cxn ang="0">
                    <a:pos x="133" y="50"/>
                  </a:cxn>
                  <a:cxn ang="0">
                    <a:pos x="166" y="53"/>
                  </a:cxn>
                  <a:cxn ang="0">
                    <a:pos x="186" y="49"/>
                  </a:cxn>
                  <a:cxn ang="0">
                    <a:pos x="196" y="41"/>
                  </a:cxn>
                  <a:cxn ang="0">
                    <a:pos x="197" y="34"/>
                  </a:cxn>
                  <a:cxn ang="0">
                    <a:pos x="206" y="20"/>
                  </a:cxn>
                </a:cxnLst>
                <a:rect l="0" t="0" r="r" b="b"/>
                <a:pathLst>
                  <a:path w="220" h="276">
                    <a:moveTo>
                      <a:pt x="178" y="2"/>
                    </a:moveTo>
                    <a:lnTo>
                      <a:pt x="157" y="0"/>
                    </a:lnTo>
                    <a:lnTo>
                      <a:pt x="135" y="4"/>
                    </a:lnTo>
                    <a:lnTo>
                      <a:pt x="112" y="12"/>
                    </a:lnTo>
                    <a:lnTo>
                      <a:pt x="91" y="26"/>
                    </a:lnTo>
                    <a:lnTo>
                      <a:pt x="70" y="43"/>
                    </a:lnTo>
                    <a:lnTo>
                      <a:pt x="50" y="64"/>
                    </a:lnTo>
                    <a:lnTo>
                      <a:pt x="33" y="88"/>
                    </a:lnTo>
                    <a:lnTo>
                      <a:pt x="19" y="114"/>
                    </a:lnTo>
                    <a:lnTo>
                      <a:pt x="9" y="142"/>
                    </a:lnTo>
                    <a:lnTo>
                      <a:pt x="2" y="169"/>
                    </a:lnTo>
                    <a:lnTo>
                      <a:pt x="0" y="194"/>
                    </a:lnTo>
                    <a:lnTo>
                      <a:pt x="1" y="217"/>
                    </a:lnTo>
                    <a:lnTo>
                      <a:pt x="7" y="238"/>
                    </a:lnTo>
                    <a:lnTo>
                      <a:pt x="16" y="254"/>
                    </a:lnTo>
                    <a:lnTo>
                      <a:pt x="29" y="267"/>
                    </a:lnTo>
                    <a:lnTo>
                      <a:pt x="45" y="273"/>
                    </a:lnTo>
                    <a:lnTo>
                      <a:pt x="63" y="276"/>
                    </a:lnTo>
                    <a:lnTo>
                      <a:pt x="84" y="272"/>
                    </a:lnTo>
                    <a:lnTo>
                      <a:pt x="105" y="263"/>
                    </a:lnTo>
                    <a:lnTo>
                      <a:pt x="125" y="250"/>
                    </a:lnTo>
                    <a:lnTo>
                      <a:pt x="145" y="233"/>
                    </a:lnTo>
                    <a:lnTo>
                      <a:pt x="163" y="212"/>
                    </a:lnTo>
                    <a:lnTo>
                      <a:pt x="181" y="188"/>
                    </a:lnTo>
                    <a:lnTo>
                      <a:pt x="195" y="162"/>
                    </a:lnTo>
                    <a:lnTo>
                      <a:pt x="204" y="141"/>
                    </a:lnTo>
                    <a:lnTo>
                      <a:pt x="211" y="120"/>
                    </a:lnTo>
                    <a:lnTo>
                      <a:pt x="216" y="99"/>
                    </a:lnTo>
                    <a:lnTo>
                      <a:pt x="220" y="80"/>
                    </a:lnTo>
                    <a:lnTo>
                      <a:pt x="220" y="63"/>
                    </a:lnTo>
                    <a:lnTo>
                      <a:pt x="219" y="46"/>
                    </a:lnTo>
                    <a:lnTo>
                      <a:pt x="214" y="31"/>
                    </a:lnTo>
                    <a:lnTo>
                      <a:pt x="206" y="20"/>
                    </a:lnTo>
                    <a:lnTo>
                      <a:pt x="206" y="23"/>
                    </a:lnTo>
                    <a:lnTo>
                      <a:pt x="207" y="35"/>
                    </a:lnTo>
                    <a:lnTo>
                      <a:pt x="208" y="52"/>
                    </a:lnTo>
                    <a:lnTo>
                      <a:pt x="207" y="73"/>
                    </a:lnTo>
                    <a:lnTo>
                      <a:pt x="203" y="97"/>
                    </a:lnTo>
                    <a:lnTo>
                      <a:pt x="196" y="122"/>
                    </a:lnTo>
                    <a:lnTo>
                      <a:pt x="184" y="148"/>
                    </a:lnTo>
                    <a:lnTo>
                      <a:pt x="167" y="172"/>
                    </a:lnTo>
                    <a:lnTo>
                      <a:pt x="147" y="194"/>
                    </a:lnTo>
                    <a:lnTo>
                      <a:pt x="130" y="212"/>
                    </a:lnTo>
                    <a:lnTo>
                      <a:pt x="114" y="227"/>
                    </a:lnTo>
                    <a:lnTo>
                      <a:pt x="100" y="239"/>
                    </a:lnTo>
                    <a:lnTo>
                      <a:pt x="86" y="246"/>
                    </a:lnTo>
                    <a:lnTo>
                      <a:pt x="74" y="249"/>
                    </a:lnTo>
                    <a:lnTo>
                      <a:pt x="61" y="247"/>
                    </a:lnTo>
                    <a:lnTo>
                      <a:pt x="49" y="240"/>
                    </a:lnTo>
                    <a:lnTo>
                      <a:pt x="39" y="227"/>
                    </a:lnTo>
                    <a:lnTo>
                      <a:pt x="32" y="211"/>
                    </a:lnTo>
                    <a:lnTo>
                      <a:pt x="27" y="190"/>
                    </a:lnTo>
                    <a:lnTo>
                      <a:pt x="27" y="169"/>
                    </a:lnTo>
                    <a:lnTo>
                      <a:pt x="31" y="146"/>
                    </a:lnTo>
                    <a:lnTo>
                      <a:pt x="39" y="122"/>
                    </a:lnTo>
                    <a:lnTo>
                      <a:pt x="53" y="99"/>
                    </a:lnTo>
                    <a:lnTo>
                      <a:pt x="71" y="79"/>
                    </a:lnTo>
                    <a:lnTo>
                      <a:pt x="89" y="63"/>
                    </a:lnTo>
                    <a:lnTo>
                      <a:pt x="101" y="52"/>
                    </a:lnTo>
                    <a:lnTo>
                      <a:pt x="108" y="46"/>
                    </a:lnTo>
                    <a:lnTo>
                      <a:pt x="113" y="44"/>
                    </a:lnTo>
                    <a:lnTo>
                      <a:pt x="117" y="45"/>
                    </a:lnTo>
                    <a:lnTo>
                      <a:pt x="124" y="48"/>
                    </a:lnTo>
                    <a:lnTo>
                      <a:pt x="133" y="50"/>
                    </a:lnTo>
                    <a:lnTo>
                      <a:pt x="150" y="52"/>
                    </a:lnTo>
                    <a:lnTo>
                      <a:pt x="166" y="53"/>
                    </a:lnTo>
                    <a:lnTo>
                      <a:pt x="178" y="51"/>
                    </a:lnTo>
                    <a:lnTo>
                      <a:pt x="186" y="49"/>
                    </a:lnTo>
                    <a:lnTo>
                      <a:pt x="192" y="44"/>
                    </a:lnTo>
                    <a:lnTo>
                      <a:pt x="196" y="41"/>
                    </a:lnTo>
                    <a:lnTo>
                      <a:pt x="197" y="36"/>
                    </a:lnTo>
                    <a:lnTo>
                      <a:pt x="197" y="34"/>
                    </a:lnTo>
                    <a:lnTo>
                      <a:pt x="197" y="33"/>
                    </a:lnTo>
                    <a:lnTo>
                      <a:pt x="206" y="20"/>
                    </a:lnTo>
                    <a:lnTo>
                      <a:pt x="178" y="2"/>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2" name="Freeform 149"/>
              <p:cNvSpPr>
                <a:spLocks/>
              </p:cNvSpPr>
              <p:nvPr/>
            </p:nvSpPr>
            <p:spPr bwMode="auto">
              <a:xfrm>
                <a:off x="4783" y="2715"/>
                <a:ext cx="38" cy="66"/>
              </a:xfrm>
              <a:custGeom>
                <a:avLst/>
                <a:gdLst/>
                <a:ahLst/>
                <a:cxnLst>
                  <a:cxn ang="0">
                    <a:pos x="68" y="0"/>
                  </a:cxn>
                  <a:cxn ang="0">
                    <a:pos x="66" y="6"/>
                  </a:cxn>
                  <a:cxn ang="0">
                    <a:pos x="60" y="23"/>
                  </a:cxn>
                  <a:cxn ang="0">
                    <a:pos x="49" y="46"/>
                  </a:cxn>
                  <a:cxn ang="0">
                    <a:pos x="38" y="73"/>
                  </a:cxn>
                  <a:cxn ang="0">
                    <a:pos x="31" y="85"/>
                  </a:cxn>
                  <a:cxn ang="0">
                    <a:pos x="24" y="97"/>
                  </a:cxn>
                  <a:cxn ang="0">
                    <a:pos x="18" y="107"/>
                  </a:cxn>
                  <a:cxn ang="0">
                    <a:pos x="13" y="115"/>
                  </a:cxn>
                  <a:cxn ang="0">
                    <a:pos x="7" y="122"/>
                  </a:cxn>
                  <a:cxn ang="0">
                    <a:pos x="3" y="127"/>
                  </a:cxn>
                  <a:cxn ang="0">
                    <a:pos x="1" y="129"/>
                  </a:cxn>
                  <a:cxn ang="0">
                    <a:pos x="0" y="130"/>
                  </a:cxn>
                  <a:cxn ang="0">
                    <a:pos x="1" y="129"/>
                  </a:cxn>
                  <a:cxn ang="0">
                    <a:pos x="6" y="127"/>
                  </a:cxn>
                  <a:cxn ang="0">
                    <a:pos x="13" y="122"/>
                  </a:cxn>
                  <a:cxn ang="0">
                    <a:pos x="21" y="115"/>
                  </a:cxn>
                  <a:cxn ang="0">
                    <a:pos x="31" y="106"/>
                  </a:cxn>
                  <a:cxn ang="0">
                    <a:pos x="41" y="94"/>
                  </a:cxn>
                  <a:cxn ang="0">
                    <a:pos x="52" y="81"/>
                  </a:cxn>
                  <a:cxn ang="0">
                    <a:pos x="63" y="64"/>
                  </a:cxn>
                  <a:cxn ang="0">
                    <a:pos x="76" y="35"/>
                  </a:cxn>
                  <a:cxn ang="0">
                    <a:pos x="76" y="14"/>
                  </a:cxn>
                  <a:cxn ang="0">
                    <a:pos x="71" y="3"/>
                  </a:cxn>
                  <a:cxn ang="0">
                    <a:pos x="68" y="0"/>
                  </a:cxn>
                </a:cxnLst>
                <a:rect l="0" t="0" r="r" b="b"/>
                <a:pathLst>
                  <a:path w="76" h="130">
                    <a:moveTo>
                      <a:pt x="68" y="0"/>
                    </a:moveTo>
                    <a:lnTo>
                      <a:pt x="66" y="6"/>
                    </a:lnTo>
                    <a:lnTo>
                      <a:pt x="60" y="23"/>
                    </a:lnTo>
                    <a:lnTo>
                      <a:pt x="49" y="46"/>
                    </a:lnTo>
                    <a:lnTo>
                      <a:pt x="38" y="73"/>
                    </a:lnTo>
                    <a:lnTo>
                      <a:pt x="31" y="85"/>
                    </a:lnTo>
                    <a:lnTo>
                      <a:pt x="24" y="97"/>
                    </a:lnTo>
                    <a:lnTo>
                      <a:pt x="18" y="107"/>
                    </a:lnTo>
                    <a:lnTo>
                      <a:pt x="13" y="115"/>
                    </a:lnTo>
                    <a:lnTo>
                      <a:pt x="7" y="122"/>
                    </a:lnTo>
                    <a:lnTo>
                      <a:pt x="3" y="127"/>
                    </a:lnTo>
                    <a:lnTo>
                      <a:pt x="1" y="129"/>
                    </a:lnTo>
                    <a:lnTo>
                      <a:pt x="0" y="130"/>
                    </a:lnTo>
                    <a:lnTo>
                      <a:pt x="1" y="129"/>
                    </a:lnTo>
                    <a:lnTo>
                      <a:pt x="6" y="127"/>
                    </a:lnTo>
                    <a:lnTo>
                      <a:pt x="13" y="122"/>
                    </a:lnTo>
                    <a:lnTo>
                      <a:pt x="21" y="115"/>
                    </a:lnTo>
                    <a:lnTo>
                      <a:pt x="31" y="106"/>
                    </a:lnTo>
                    <a:lnTo>
                      <a:pt x="41" y="94"/>
                    </a:lnTo>
                    <a:lnTo>
                      <a:pt x="52" y="81"/>
                    </a:lnTo>
                    <a:lnTo>
                      <a:pt x="63" y="64"/>
                    </a:lnTo>
                    <a:lnTo>
                      <a:pt x="76" y="35"/>
                    </a:lnTo>
                    <a:lnTo>
                      <a:pt x="76" y="14"/>
                    </a:lnTo>
                    <a:lnTo>
                      <a:pt x="71" y="3"/>
                    </a:lnTo>
                    <a:lnTo>
                      <a:pt x="68"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3" name="Freeform 150"/>
              <p:cNvSpPr>
                <a:spLocks/>
              </p:cNvSpPr>
              <p:nvPr/>
            </p:nvSpPr>
            <p:spPr bwMode="auto">
              <a:xfrm>
                <a:off x="4797" y="2717"/>
                <a:ext cx="38" cy="65"/>
              </a:xfrm>
              <a:custGeom>
                <a:avLst/>
                <a:gdLst/>
                <a:ahLst/>
                <a:cxnLst>
                  <a:cxn ang="0">
                    <a:pos x="68" y="0"/>
                  </a:cxn>
                  <a:cxn ang="0">
                    <a:pos x="65" y="6"/>
                  </a:cxn>
                  <a:cxn ang="0">
                    <a:pos x="59" y="23"/>
                  </a:cxn>
                  <a:cxn ang="0">
                    <a:pos x="49" y="46"/>
                  </a:cxn>
                  <a:cxn ang="0">
                    <a:pos x="38" y="73"/>
                  </a:cxn>
                  <a:cxn ang="0">
                    <a:pos x="31" y="86"/>
                  </a:cxn>
                  <a:cxn ang="0">
                    <a:pos x="24" y="97"/>
                  </a:cxn>
                  <a:cxn ang="0">
                    <a:pos x="18" y="108"/>
                  </a:cxn>
                  <a:cxn ang="0">
                    <a:pos x="12" y="116"/>
                  </a:cxn>
                  <a:cxn ang="0">
                    <a:pos x="6" y="123"/>
                  </a:cxn>
                  <a:cxn ang="0">
                    <a:pos x="3" y="127"/>
                  </a:cxn>
                  <a:cxn ang="0">
                    <a:pos x="1" y="129"/>
                  </a:cxn>
                  <a:cxn ang="0">
                    <a:pos x="0" y="131"/>
                  </a:cxn>
                  <a:cxn ang="0">
                    <a:pos x="1" y="129"/>
                  </a:cxn>
                  <a:cxn ang="0">
                    <a:pos x="5" y="127"/>
                  </a:cxn>
                  <a:cxn ang="0">
                    <a:pos x="12" y="123"/>
                  </a:cxn>
                  <a:cxn ang="0">
                    <a:pos x="21" y="116"/>
                  </a:cxn>
                  <a:cxn ang="0">
                    <a:pos x="31" y="106"/>
                  </a:cxn>
                  <a:cxn ang="0">
                    <a:pos x="41" y="95"/>
                  </a:cxn>
                  <a:cxn ang="0">
                    <a:pos x="53" y="81"/>
                  </a:cxn>
                  <a:cxn ang="0">
                    <a:pos x="63" y="64"/>
                  </a:cxn>
                  <a:cxn ang="0">
                    <a:pos x="76" y="34"/>
                  </a:cxn>
                  <a:cxn ang="0">
                    <a:pos x="76" y="14"/>
                  </a:cxn>
                  <a:cxn ang="0">
                    <a:pos x="71" y="4"/>
                  </a:cxn>
                  <a:cxn ang="0">
                    <a:pos x="68" y="0"/>
                  </a:cxn>
                </a:cxnLst>
                <a:rect l="0" t="0" r="r" b="b"/>
                <a:pathLst>
                  <a:path w="76" h="131">
                    <a:moveTo>
                      <a:pt x="68" y="0"/>
                    </a:moveTo>
                    <a:lnTo>
                      <a:pt x="65" y="6"/>
                    </a:lnTo>
                    <a:lnTo>
                      <a:pt x="59" y="23"/>
                    </a:lnTo>
                    <a:lnTo>
                      <a:pt x="49" y="46"/>
                    </a:lnTo>
                    <a:lnTo>
                      <a:pt x="38" y="73"/>
                    </a:lnTo>
                    <a:lnTo>
                      <a:pt x="31" y="86"/>
                    </a:lnTo>
                    <a:lnTo>
                      <a:pt x="24" y="97"/>
                    </a:lnTo>
                    <a:lnTo>
                      <a:pt x="18" y="108"/>
                    </a:lnTo>
                    <a:lnTo>
                      <a:pt x="12" y="116"/>
                    </a:lnTo>
                    <a:lnTo>
                      <a:pt x="6" y="123"/>
                    </a:lnTo>
                    <a:lnTo>
                      <a:pt x="3" y="127"/>
                    </a:lnTo>
                    <a:lnTo>
                      <a:pt x="1" y="129"/>
                    </a:lnTo>
                    <a:lnTo>
                      <a:pt x="0" y="131"/>
                    </a:lnTo>
                    <a:lnTo>
                      <a:pt x="1" y="129"/>
                    </a:lnTo>
                    <a:lnTo>
                      <a:pt x="5" y="127"/>
                    </a:lnTo>
                    <a:lnTo>
                      <a:pt x="12" y="123"/>
                    </a:lnTo>
                    <a:lnTo>
                      <a:pt x="21" y="116"/>
                    </a:lnTo>
                    <a:lnTo>
                      <a:pt x="31" y="106"/>
                    </a:lnTo>
                    <a:lnTo>
                      <a:pt x="41" y="95"/>
                    </a:lnTo>
                    <a:lnTo>
                      <a:pt x="53" y="81"/>
                    </a:lnTo>
                    <a:lnTo>
                      <a:pt x="63" y="64"/>
                    </a:lnTo>
                    <a:lnTo>
                      <a:pt x="76" y="34"/>
                    </a:lnTo>
                    <a:lnTo>
                      <a:pt x="76" y="14"/>
                    </a:lnTo>
                    <a:lnTo>
                      <a:pt x="71" y="4"/>
                    </a:lnTo>
                    <a:lnTo>
                      <a:pt x="68"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4" name="Freeform 151"/>
              <p:cNvSpPr>
                <a:spLocks/>
              </p:cNvSpPr>
              <p:nvPr/>
            </p:nvSpPr>
            <p:spPr bwMode="auto">
              <a:xfrm>
                <a:off x="4812" y="2719"/>
                <a:ext cx="38" cy="65"/>
              </a:xfrm>
              <a:custGeom>
                <a:avLst/>
                <a:gdLst/>
                <a:ahLst/>
                <a:cxnLst>
                  <a:cxn ang="0">
                    <a:pos x="68" y="0"/>
                  </a:cxn>
                  <a:cxn ang="0">
                    <a:pos x="66" y="6"/>
                  </a:cxn>
                  <a:cxn ang="0">
                    <a:pos x="60" y="22"/>
                  </a:cxn>
                  <a:cxn ang="0">
                    <a:pos x="50" y="46"/>
                  </a:cxn>
                  <a:cxn ang="0">
                    <a:pos x="37" y="72"/>
                  </a:cxn>
                  <a:cxn ang="0">
                    <a:pos x="30" y="85"/>
                  </a:cxn>
                  <a:cxn ang="0">
                    <a:pos x="25" y="97"/>
                  </a:cxn>
                  <a:cxn ang="0">
                    <a:pos x="18" y="107"/>
                  </a:cxn>
                  <a:cxn ang="0">
                    <a:pos x="12" y="115"/>
                  </a:cxn>
                  <a:cxn ang="0">
                    <a:pos x="7" y="122"/>
                  </a:cxn>
                  <a:cxn ang="0">
                    <a:pos x="4" y="127"/>
                  </a:cxn>
                  <a:cxn ang="0">
                    <a:pos x="1" y="129"/>
                  </a:cxn>
                  <a:cxn ang="0">
                    <a:pos x="0" y="130"/>
                  </a:cxn>
                  <a:cxn ang="0">
                    <a:pos x="1" y="129"/>
                  </a:cxn>
                  <a:cxn ang="0">
                    <a:pos x="6" y="127"/>
                  </a:cxn>
                  <a:cxn ang="0">
                    <a:pos x="13" y="122"/>
                  </a:cxn>
                  <a:cxn ang="0">
                    <a:pos x="21" y="115"/>
                  </a:cxn>
                  <a:cxn ang="0">
                    <a:pos x="30" y="106"/>
                  </a:cxn>
                  <a:cxn ang="0">
                    <a:pos x="41" y="94"/>
                  </a:cxn>
                  <a:cxn ang="0">
                    <a:pos x="52" y="81"/>
                  </a:cxn>
                  <a:cxn ang="0">
                    <a:pos x="63" y="63"/>
                  </a:cxn>
                  <a:cxn ang="0">
                    <a:pos x="75" y="33"/>
                  </a:cxn>
                  <a:cxn ang="0">
                    <a:pos x="76" y="14"/>
                  </a:cxn>
                  <a:cxn ang="0">
                    <a:pos x="72" y="3"/>
                  </a:cxn>
                  <a:cxn ang="0">
                    <a:pos x="68" y="0"/>
                  </a:cxn>
                </a:cxnLst>
                <a:rect l="0" t="0" r="r" b="b"/>
                <a:pathLst>
                  <a:path w="76" h="130">
                    <a:moveTo>
                      <a:pt x="68" y="0"/>
                    </a:moveTo>
                    <a:lnTo>
                      <a:pt x="66" y="6"/>
                    </a:lnTo>
                    <a:lnTo>
                      <a:pt x="60" y="22"/>
                    </a:lnTo>
                    <a:lnTo>
                      <a:pt x="50" y="46"/>
                    </a:lnTo>
                    <a:lnTo>
                      <a:pt x="37" y="72"/>
                    </a:lnTo>
                    <a:lnTo>
                      <a:pt x="30" y="85"/>
                    </a:lnTo>
                    <a:lnTo>
                      <a:pt x="25" y="97"/>
                    </a:lnTo>
                    <a:lnTo>
                      <a:pt x="18" y="107"/>
                    </a:lnTo>
                    <a:lnTo>
                      <a:pt x="12" y="115"/>
                    </a:lnTo>
                    <a:lnTo>
                      <a:pt x="7" y="122"/>
                    </a:lnTo>
                    <a:lnTo>
                      <a:pt x="4" y="127"/>
                    </a:lnTo>
                    <a:lnTo>
                      <a:pt x="1" y="129"/>
                    </a:lnTo>
                    <a:lnTo>
                      <a:pt x="0" y="130"/>
                    </a:lnTo>
                    <a:lnTo>
                      <a:pt x="1" y="129"/>
                    </a:lnTo>
                    <a:lnTo>
                      <a:pt x="6" y="127"/>
                    </a:lnTo>
                    <a:lnTo>
                      <a:pt x="13" y="122"/>
                    </a:lnTo>
                    <a:lnTo>
                      <a:pt x="21" y="115"/>
                    </a:lnTo>
                    <a:lnTo>
                      <a:pt x="30" y="106"/>
                    </a:lnTo>
                    <a:lnTo>
                      <a:pt x="41" y="94"/>
                    </a:lnTo>
                    <a:lnTo>
                      <a:pt x="52" y="81"/>
                    </a:lnTo>
                    <a:lnTo>
                      <a:pt x="63" y="63"/>
                    </a:lnTo>
                    <a:lnTo>
                      <a:pt x="75" y="33"/>
                    </a:lnTo>
                    <a:lnTo>
                      <a:pt x="76" y="14"/>
                    </a:lnTo>
                    <a:lnTo>
                      <a:pt x="72" y="3"/>
                    </a:lnTo>
                    <a:lnTo>
                      <a:pt x="68"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5" name="Freeform 152"/>
              <p:cNvSpPr>
                <a:spLocks/>
              </p:cNvSpPr>
              <p:nvPr/>
            </p:nvSpPr>
            <p:spPr bwMode="auto">
              <a:xfrm>
                <a:off x="5010" y="2739"/>
                <a:ext cx="89" cy="110"/>
              </a:xfrm>
              <a:custGeom>
                <a:avLst/>
                <a:gdLst/>
                <a:ahLst/>
                <a:cxnLst>
                  <a:cxn ang="0">
                    <a:pos x="126" y="0"/>
                  </a:cxn>
                  <a:cxn ang="0">
                    <a:pos x="90" y="9"/>
                  </a:cxn>
                  <a:cxn ang="0">
                    <a:pos x="55" y="34"/>
                  </a:cxn>
                  <a:cxn ang="0">
                    <a:pos x="28" y="69"/>
                  </a:cxn>
                  <a:cxn ang="0">
                    <a:pos x="7" y="113"/>
                  </a:cxn>
                  <a:cxn ang="0">
                    <a:pos x="0" y="156"/>
                  </a:cxn>
                  <a:cxn ang="0">
                    <a:pos x="6" y="190"/>
                  </a:cxn>
                  <a:cxn ang="0">
                    <a:pos x="23" y="213"/>
                  </a:cxn>
                  <a:cxn ang="0">
                    <a:pos x="52" y="220"/>
                  </a:cxn>
                  <a:cxn ang="0">
                    <a:pos x="84" y="211"/>
                  </a:cxn>
                  <a:cxn ang="0">
                    <a:pos x="116" y="187"/>
                  </a:cxn>
                  <a:cxn ang="0">
                    <a:pos x="145" y="151"/>
                  </a:cxn>
                  <a:cxn ang="0">
                    <a:pos x="169" y="96"/>
                  </a:cxn>
                  <a:cxn ang="0">
                    <a:pos x="175" y="37"/>
                  </a:cxn>
                  <a:cxn ang="0">
                    <a:pos x="166" y="20"/>
                  </a:cxn>
                  <a:cxn ang="0">
                    <a:pos x="167" y="42"/>
                  </a:cxn>
                  <a:cxn ang="0">
                    <a:pos x="164" y="77"/>
                  </a:cxn>
                  <a:cxn ang="0">
                    <a:pos x="147" y="118"/>
                  </a:cxn>
                  <a:cxn ang="0">
                    <a:pos x="117" y="155"/>
                  </a:cxn>
                  <a:cxn ang="0">
                    <a:pos x="91" y="182"/>
                  </a:cxn>
                  <a:cxn ang="0">
                    <a:pos x="69" y="197"/>
                  </a:cxn>
                  <a:cxn ang="0">
                    <a:pos x="48" y="197"/>
                  </a:cxn>
                  <a:cxn ang="0">
                    <a:pos x="31" y="182"/>
                  </a:cxn>
                  <a:cxn ang="0">
                    <a:pos x="22" y="152"/>
                  </a:cxn>
                  <a:cxn ang="0">
                    <a:pos x="25" y="117"/>
                  </a:cxn>
                  <a:cxn ang="0">
                    <a:pos x="43" y="80"/>
                  </a:cxn>
                  <a:cxn ang="0">
                    <a:pos x="71" y="50"/>
                  </a:cxn>
                  <a:cxn ang="0">
                    <a:pos x="86" y="37"/>
                  </a:cxn>
                  <a:cxn ang="0">
                    <a:pos x="94" y="36"/>
                  </a:cxn>
                  <a:cxn ang="0">
                    <a:pos x="107" y="39"/>
                  </a:cxn>
                  <a:cxn ang="0">
                    <a:pos x="132" y="43"/>
                  </a:cxn>
                  <a:cxn ang="0">
                    <a:pos x="150" y="39"/>
                  </a:cxn>
                  <a:cxn ang="0">
                    <a:pos x="157" y="32"/>
                  </a:cxn>
                  <a:cxn ang="0">
                    <a:pos x="158" y="28"/>
                  </a:cxn>
                  <a:cxn ang="0">
                    <a:pos x="166" y="16"/>
                  </a:cxn>
                </a:cxnLst>
                <a:rect l="0" t="0" r="r" b="b"/>
                <a:pathLst>
                  <a:path w="176" h="220">
                    <a:moveTo>
                      <a:pt x="143" y="1"/>
                    </a:moveTo>
                    <a:lnTo>
                      <a:pt x="126" y="0"/>
                    </a:lnTo>
                    <a:lnTo>
                      <a:pt x="107" y="2"/>
                    </a:lnTo>
                    <a:lnTo>
                      <a:pt x="90" y="9"/>
                    </a:lnTo>
                    <a:lnTo>
                      <a:pt x="72" y="20"/>
                    </a:lnTo>
                    <a:lnTo>
                      <a:pt x="55" y="34"/>
                    </a:lnTo>
                    <a:lnTo>
                      <a:pt x="40" y="51"/>
                    </a:lnTo>
                    <a:lnTo>
                      <a:pt x="28" y="69"/>
                    </a:lnTo>
                    <a:lnTo>
                      <a:pt x="16" y="91"/>
                    </a:lnTo>
                    <a:lnTo>
                      <a:pt x="7" y="113"/>
                    </a:lnTo>
                    <a:lnTo>
                      <a:pt x="2" y="135"/>
                    </a:lnTo>
                    <a:lnTo>
                      <a:pt x="0" y="156"/>
                    </a:lnTo>
                    <a:lnTo>
                      <a:pt x="1" y="174"/>
                    </a:lnTo>
                    <a:lnTo>
                      <a:pt x="6" y="190"/>
                    </a:lnTo>
                    <a:lnTo>
                      <a:pt x="13" y="203"/>
                    </a:lnTo>
                    <a:lnTo>
                      <a:pt x="23" y="213"/>
                    </a:lnTo>
                    <a:lnTo>
                      <a:pt x="37" y="219"/>
                    </a:lnTo>
                    <a:lnTo>
                      <a:pt x="52" y="220"/>
                    </a:lnTo>
                    <a:lnTo>
                      <a:pt x="68" y="218"/>
                    </a:lnTo>
                    <a:lnTo>
                      <a:pt x="84" y="211"/>
                    </a:lnTo>
                    <a:lnTo>
                      <a:pt x="100" y="201"/>
                    </a:lnTo>
                    <a:lnTo>
                      <a:pt x="116" y="187"/>
                    </a:lnTo>
                    <a:lnTo>
                      <a:pt x="131" y="170"/>
                    </a:lnTo>
                    <a:lnTo>
                      <a:pt x="145" y="151"/>
                    </a:lnTo>
                    <a:lnTo>
                      <a:pt x="157" y="129"/>
                    </a:lnTo>
                    <a:lnTo>
                      <a:pt x="169" y="96"/>
                    </a:lnTo>
                    <a:lnTo>
                      <a:pt x="176" y="65"/>
                    </a:lnTo>
                    <a:lnTo>
                      <a:pt x="175" y="37"/>
                    </a:lnTo>
                    <a:lnTo>
                      <a:pt x="166" y="16"/>
                    </a:lnTo>
                    <a:lnTo>
                      <a:pt x="166" y="20"/>
                    </a:lnTo>
                    <a:lnTo>
                      <a:pt x="167" y="28"/>
                    </a:lnTo>
                    <a:lnTo>
                      <a:pt x="167" y="42"/>
                    </a:lnTo>
                    <a:lnTo>
                      <a:pt x="166" y="58"/>
                    </a:lnTo>
                    <a:lnTo>
                      <a:pt x="164" y="77"/>
                    </a:lnTo>
                    <a:lnTo>
                      <a:pt x="157" y="97"/>
                    </a:lnTo>
                    <a:lnTo>
                      <a:pt x="147" y="118"/>
                    </a:lnTo>
                    <a:lnTo>
                      <a:pt x="134" y="137"/>
                    </a:lnTo>
                    <a:lnTo>
                      <a:pt x="117" y="155"/>
                    </a:lnTo>
                    <a:lnTo>
                      <a:pt x="104" y="170"/>
                    </a:lnTo>
                    <a:lnTo>
                      <a:pt x="91" y="182"/>
                    </a:lnTo>
                    <a:lnTo>
                      <a:pt x="79" y="191"/>
                    </a:lnTo>
                    <a:lnTo>
                      <a:pt x="69" y="197"/>
                    </a:lnTo>
                    <a:lnTo>
                      <a:pt x="59" y="198"/>
                    </a:lnTo>
                    <a:lnTo>
                      <a:pt x="48" y="197"/>
                    </a:lnTo>
                    <a:lnTo>
                      <a:pt x="39" y="191"/>
                    </a:lnTo>
                    <a:lnTo>
                      <a:pt x="31" y="182"/>
                    </a:lnTo>
                    <a:lnTo>
                      <a:pt x="25" y="168"/>
                    </a:lnTo>
                    <a:lnTo>
                      <a:pt x="22" y="152"/>
                    </a:lnTo>
                    <a:lnTo>
                      <a:pt x="22" y="135"/>
                    </a:lnTo>
                    <a:lnTo>
                      <a:pt x="25" y="117"/>
                    </a:lnTo>
                    <a:lnTo>
                      <a:pt x="32" y="98"/>
                    </a:lnTo>
                    <a:lnTo>
                      <a:pt x="43" y="80"/>
                    </a:lnTo>
                    <a:lnTo>
                      <a:pt x="58" y="62"/>
                    </a:lnTo>
                    <a:lnTo>
                      <a:pt x="71" y="50"/>
                    </a:lnTo>
                    <a:lnTo>
                      <a:pt x="81" y="42"/>
                    </a:lnTo>
                    <a:lnTo>
                      <a:pt x="86" y="37"/>
                    </a:lnTo>
                    <a:lnTo>
                      <a:pt x="91" y="35"/>
                    </a:lnTo>
                    <a:lnTo>
                      <a:pt x="94" y="36"/>
                    </a:lnTo>
                    <a:lnTo>
                      <a:pt x="99" y="37"/>
                    </a:lnTo>
                    <a:lnTo>
                      <a:pt x="107" y="39"/>
                    </a:lnTo>
                    <a:lnTo>
                      <a:pt x="120" y="42"/>
                    </a:lnTo>
                    <a:lnTo>
                      <a:pt x="132" y="43"/>
                    </a:lnTo>
                    <a:lnTo>
                      <a:pt x="143" y="42"/>
                    </a:lnTo>
                    <a:lnTo>
                      <a:pt x="150" y="39"/>
                    </a:lnTo>
                    <a:lnTo>
                      <a:pt x="154" y="36"/>
                    </a:lnTo>
                    <a:lnTo>
                      <a:pt x="157" y="32"/>
                    </a:lnTo>
                    <a:lnTo>
                      <a:pt x="158" y="30"/>
                    </a:lnTo>
                    <a:lnTo>
                      <a:pt x="158" y="28"/>
                    </a:lnTo>
                    <a:lnTo>
                      <a:pt x="158" y="27"/>
                    </a:lnTo>
                    <a:lnTo>
                      <a:pt x="166" y="16"/>
                    </a:lnTo>
                    <a:lnTo>
                      <a:pt x="143" y="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6" name="Freeform 153"/>
              <p:cNvSpPr>
                <a:spLocks/>
              </p:cNvSpPr>
              <p:nvPr/>
            </p:nvSpPr>
            <p:spPr bwMode="auto">
              <a:xfrm>
                <a:off x="5029" y="2768"/>
                <a:ext cx="30" cy="52"/>
              </a:xfrm>
              <a:custGeom>
                <a:avLst/>
                <a:gdLst/>
                <a:ahLst/>
                <a:cxnLst>
                  <a:cxn ang="0">
                    <a:pos x="54" y="0"/>
                  </a:cxn>
                  <a:cxn ang="0">
                    <a:pos x="53" y="5"/>
                  </a:cxn>
                  <a:cxn ang="0">
                    <a:pos x="47" y="18"/>
                  </a:cxn>
                  <a:cxn ang="0">
                    <a:pos x="40" y="37"/>
                  </a:cxn>
                  <a:cxn ang="0">
                    <a:pos x="30" y="58"/>
                  </a:cxn>
                  <a:cxn ang="0">
                    <a:pos x="19" y="77"/>
                  </a:cxn>
                  <a:cxn ang="0">
                    <a:pos x="10" y="92"/>
                  </a:cxn>
                  <a:cxn ang="0">
                    <a:pos x="2" y="100"/>
                  </a:cxn>
                  <a:cxn ang="0">
                    <a:pos x="0" y="104"/>
                  </a:cxn>
                  <a:cxn ang="0">
                    <a:pos x="1" y="102"/>
                  </a:cxn>
                  <a:cxn ang="0">
                    <a:pos x="4" y="100"/>
                  </a:cxn>
                  <a:cxn ang="0">
                    <a:pos x="10" y="97"/>
                  </a:cxn>
                  <a:cxn ang="0">
                    <a:pos x="17" y="91"/>
                  </a:cxn>
                  <a:cxn ang="0">
                    <a:pos x="24" y="84"/>
                  </a:cxn>
                  <a:cxn ang="0">
                    <a:pos x="33" y="75"/>
                  </a:cxn>
                  <a:cxn ang="0">
                    <a:pos x="41" y="63"/>
                  </a:cxn>
                  <a:cxn ang="0">
                    <a:pos x="50" y="51"/>
                  </a:cxn>
                  <a:cxn ang="0">
                    <a:pos x="60" y="26"/>
                  </a:cxn>
                  <a:cxn ang="0">
                    <a:pos x="61" y="11"/>
                  </a:cxn>
                  <a:cxn ang="0">
                    <a:pos x="56" y="2"/>
                  </a:cxn>
                  <a:cxn ang="0">
                    <a:pos x="54" y="0"/>
                  </a:cxn>
                </a:cxnLst>
                <a:rect l="0" t="0" r="r" b="b"/>
                <a:pathLst>
                  <a:path w="61" h="104">
                    <a:moveTo>
                      <a:pt x="54" y="0"/>
                    </a:moveTo>
                    <a:lnTo>
                      <a:pt x="53" y="5"/>
                    </a:lnTo>
                    <a:lnTo>
                      <a:pt x="47" y="18"/>
                    </a:lnTo>
                    <a:lnTo>
                      <a:pt x="40" y="37"/>
                    </a:lnTo>
                    <a:lnTo>
                      <a:pt x="30" y="58"/>
                    </a:lnTo>
                    <a:lnTo>
                      <a:pt x="19" y="77"/>
                    </a:lnTo>
                    <a:lnTo>
                      <a:pt x="10" y="92"/>
                    </a:lnTo>
                    <a:lnTo>
                      <a:pt x="2" y="100"/>
                    </a:lnTo>
                    <a:lnTo>
                      <a:pt x="0" y="104"/>
                    </a:lnTo>
                    <a:lnTo>
                      <a:pt x="1" y="102"/>
                    </a:lnTo>
                    <a:lnTo>
                      <a:pt x="4" y="100"/>
                    </a:lnTo>
                    <a:lnTo>
                      <a:pt x="10" y="97"/>
                    </a:lnTo>
                    <a:lnTo>
                      <a:pt x="17" y="91"/>
                    </a:lnTo>
                    <a:lnTo>
                      <a:pt x="24" y="84"/>
                    </a:lnTo>
                    <a:lnTo>
                      <a:pt x="33" y="75"/>
                    </a:lnTo>
                    <a:lnTo>
                      <a:pt x="41" y="63"/>
                    </a:lnTo>
                    <a:lnTo>
                      <a:pt x="50" y="51"/>
                    </a:lnTo>
                    <a:lnTo>
                      <a:pt x="60" y="26"/>
                    </a:lnTo>
                    <a:lnTo>
                      <a:pt x="61" y="11"/>
                    </a:lnTo>
                    <a:lnTo>
                      <a:pt x="56" y="2"/>
                    </a:lnTo>
                    <a:lnTo>
                      <a:pt x="54"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7" name="Freeform 154"/>
              <p:cNvSpPr>
                <a:spLocks/>
              </p:cNvSpPr>
              <p:nvPr/>
            </p:nvSpPr>
            <p:spPr bwMode="auto">
              <a:xfrm>
                <a:off x="5040" y="2770"/>
                <a:ext cx="31" cy="51"/>
              </a:xfrm>
              <a:custGeom>
                <a:avLst/>
                <a:gdLst/>
                <a:ahLst/>
                <a:cxnLst>
                  <a:cxn ang="0">
                    <a:pos x="54" y="0"/>
                  </a:cxn>
                  <a:cxn ang="0">
                    <a:pos x="52" y="5"/>
                  </a:cxn>
                  <a:cxn ang="0">
                    <a:pos x="47" y="19"/>
                  </a:cxn>
                  <a:cxn ang="0">
                    <a:pos x="39" y="37"/>
                  </a:cxn>
                  <a:cxn ang="0">
                    <a:pos x="30" y="59"/>
                  </a:cxn>
                  <a:cxn ang="0">
                    <a:pos x="18" y="79"/>
                  </a:cxn>
                  <a:cxn ang="0">
                    <a:pos x="9" y="92"/>
                  </a:cxn>
                  <a:cxn ang="0">
                    <a:pos x="2" y="100"/>
                  </a:cxn>
                  <a:cxn ang="0">
                    <a:pos x="0" y="104"/>
                  </a:cxn>
                  <a:cxn ang="0">
                    <a:pos x="1" y="103"/>
                  </a:cxn>
                  <a:cxn ang="0">
                    <a:pos x="4" y="102"/>
                  </a:cxn>
                  <a:cxn ang="0">
                    <a:pos x="10" y="97"/>
                  </a:cxn>
                  <a:cxn ang="0">
                    <a:pos x="16" y="92"/>
                  </a:cxn>
                  <a:cxn ang="0">
                    <a:pos x="24" y="84"/>
                  </a:cxn>
                  <a:cxn ang="0">
                    <a:pos x="32" y="76"/>
                  </a:cxn>
                  <a:cxn ang="0">
                    <a:pos x="41" y="65"/>
                  </a:cxn>
                  <a:cxn ang="0">
                    <a:pos x="49" y="51"/>
                  </a:cxn>
                  <a:cxn ang="0">
                    <a:pos x="60" y="27"/>
                  </a:cxn>
                  <a:cxn ang="0">
                    <a:pos x="61" y="12"/>
                  </a:cxn>
                  <a:cxn ang="0">
                    <a:pos x="56" y="3"/>
                  </a:cxn>
                  <a:cxn ang="0">
                    <a:pos x="54" y="0"/>
                  </a:cxn>
                </a:cxnLst>
                <a:rect l="0" t="0" r="r" b="b"/>
                <a:pathLst>
                  <a:path w="61" h="104">
                    <a:moveTo>
                      <a:pt x="54" y="0"/>
                    </a:moveTo>
                    <a:lnTo>
                      <a:pt x="52" y="5"/>
                    </a:lnTo>
                    <a:lnTo>
                      <a:pt x="47" y="19"/>
                    </a:lnTo>
                    <a:lnTo>
                      <a:pt x="39" y="37"/>
                    </a:lnTo>
                    <a:lnTo>
                      <a:pt x="30" y="59"/>
                    </a:lnTo>
                    <a:lnTo>
                      <a:pt x="18" y="79"/>
                    </a:lnTo>
                    <a:lnTo>
                      <a:pt x="9" y="92"/>
                    </a:lnTo>
                    <a:lnTo>
                      <a:pt x="2" y="100"/>
                    </a:lnTo>
                    <a:lnTo>
                      <a:pt x="0" y="104"/>
                    </a:lnTo>
                    <a:lnTo>
                      <a:pt x="1" y="103"/>
                    </a:lnTo>
                    <a:lnTo>
                      <a:pt x="4" y="102"/>
                    </a:lnTo>
                    <a:lnTo>
                      <a:pt x="10" y="97"/>
                    </a:lnTo>
                    <a:lnTo>
                      <a:pt x="16" y="92"/>
                    </a:lnTo>
                    <a:lnTo>
                      <a:pt x="24" y="84"/>
                    </a:lnTo>
                    <a:lnTo>
                      <a:pt x="32" y="76"/>
                    </a:lnTo>
                    <a:lnTo>
                      <a:pt x="41" y="65"/>
                    </a:lnTo>
                    <a:lnTo>
                      <a:pt x="49" y="51"/>
                    </a:lnTo>
                    <a:lnTo>
                      <a:pt x="60" y="27"/>
                    </a:lnTo>
                    <a:lnTo>
                      <a:pt x="61" y="12"/>
                    </a:lnTo>
                    <a:lnTo>
                      <a:pt x="56" y="3"/>
                    </a:lnTo>
                    <a:lnTo>
                      <a:pt x="54"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8" name="Freeform 155"/>
              <p:cNvSpPr>
                <a:spLocks/>
              </p:cNvSpPr>
              <p:nvPr/>
            </p:nvSpPr>
            <p:spPr bwMode="auto">
              <a:xfrm>
                <a:off x="5051" y="2771"/>
                <a:ext cx="31" cy="52"/>
              </a:xfrm>
              <a:custGeom>
                <a:avLst/>
                <a:gdLst/>
                <a:ahLst/>
                <a:cxnLst>
                  <a:cxn ang="0">
                    <a:pos x="54" y="0"/>
                  </a:cxn>
                  <a:cxn ang="0">
                    <a:pos x="53" y="4"/>
                  </a:cxn>
                  <a:cxn ang="0">
                    <a:pos x="47" y="18"/>
                  </a:cxn>
                  <a:cxn ang="0">
                    <a:pos x="40" y="36"/>
                  </a:cxn>
                  <a:cxn ang="0">
                    <a:pos x="30" y="58"/>
                  </a:cxn>
                  <a:cxn ang="0">
                    <a:pos x="19" y="78"/>
                  </a:cxn>
                  <a:cxn ang="0">
                    <a:pos x="10" y="92"/>
                  </a:cxn>
                  <a:cxn ang="0">
                    <a:pos x="2" y="101"/>
                  </a:cxn>
                  <a:cxn ang="0">
                    <a:pos x="0" y="104"/>
                  </a:cxn>
                  <a:cxn ang="0">
                    <a:pos x="1" y="103"/>
                  </a:cxn>
                  <a:cxn ang="0">
                    <a:pos x="4" y="101"/>
                  </a:cxn>
                  <a:cxn ang="0">
                    <a:pos x="10" y="97"/>
                  </a:cxn>
                  <a:cxn ang="0">
                    <a:pos x="17" y="92"/>
                  </a:cxn>
                  <a:cxn ang="0">
                    <a:pos x="24" y="85"/>
                  </a:cxn>
                  <a:cxn ang="0">
                    <a:pos x="33" y="76"/>
                  </a:cxn>
                  <a:cxn ang="0">
                    <a:pos x="41" y="64"/>
                  </a:cxn>
                  <a:cxn ang="0">
                    <a:pos x="50" y="51"/>
                  </a:cxn>
                  <a:cxn ang="0">
                    <a:pos x="60" y="27"/>
                  </a:cxn>
                  <a:cxn ang="0">
                    <a:pos x="61" y="11"/>
                  </a:cxn>
                  <a:cxn ang="0">
                    <a:pos x="56" y="2"/>
                  </a:cxn>
                  <a:cxn ang="0">
                    <a:pos x="54" y="0"/>
                  </a:cxn>
                </a:cxnLst>
                <a:rect l="0" t="0" r="r" b="b"/>
                <a:pathLst>
                  <a:path w="61" h="104">
                    <a:moveTo>
                      <a:pt x="54" y="0"/>
                    </a:moveTo>
                    <a:lnTo>
                      <a:pt x="53" y="4"/>
                    </a:lnTo>
                    <a:lnTo>
                      <a:pt x="47" y="18"/>
                    </a:lnTo>
                    <a:lnTo>
                      <a:pt x="40" y="36"/>
                    </a:lnTo>
                    <a:lnTo>
                      <a:pt x="30" y="58"/>
                    </a:lnTo>
                    <a:lnTo>
                      <a:pt x="19" y="78"/>
                    </a:lnTo>
                    <a:lnTo>
                      <a:pt x="10" y="92"/>
                    </a:lnTo>
                    <a:lnTo>
                      <a:pt x="2" y="101"/>
                    </a:lnTo>
                    <a:lnTo>
                      <a:pt x="0" y="104"/>
                    </a:lnTo>
                    <a:lnTo>
                      <a:pt x="1" y="103"/>
                    </a:lnTo>
                    <a:lnTo>
                      <a:pt x="4" y="101"/>
                    </a:lnTo>
                    <a:lnTo>
                      <a:pt x="10" y="97"/>
                    </a:lnTo>
                    <a:lnTo>
                      <a:pt x="17" y="92"/>
                    </a:lnTo>
                    <a:lnTo>
                      <a:pt x="24" y="85"/>
                    </a:lnTo>
                    <a:lnTo>
                      <a:pt x="33" y="76"/>
                    </a:lnTo>
                    <a:lnTo>
                      <a:pt x="41" y="64"/>
                    </a:lnTo>
                    <a:lnTo>
                      <a:pt x="50" y="51"/>
                    </a:lnTo>
                    <a:lnTo>
                      <a:pt x="60" y="27"/>
                    </a:lnTo>
                    <a:lnTo>
                      <a:pt x="61" y="11"/>
                    </a:lnTo>
                    <a:lnTo>
                      <a:pt x="56" y="2"/>
                    </a:lnTo>
                    <a:lnTo>
                      <a:pt x="54"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9" name="Freeform 156"/>
              <p:cNvSpPr>
                <a:spLocks/>
              </p:cNvSpPr>
              <p:nvPr/>
            </p:nvSpPr>
            <p:spPr bwMode="auto">
              <a:xfrm>
                <a:off x="4969" y="2882"/>
                <a:ext cx="108" cy="64"/>
              </a:xfrm>
              <a:custGeom>
                <a:avLst/>
                <a:gdLst/>
                <a:ahLst/>
                <a:cxnLst>
                  <a:cxn ang="0">
                    <a:pos x="54" y="0"/>
                  </a:cxn>
                  <a:cxn ang="0">
                    <a:pos x="76" y="2"/>
                  </a:cxn>
                  <a:cxn ang="0">
                    <a:pos x="112" y="7"/>
                  </a:cxn>
                  <a:cxn ang="0">
                    <a:pos x="149" y="14"/>
                  </a:cxn>
                  <a:cxn ang="0">
                    <a:pos x="179" y="21"/>
                  </a:cxn>
                  <a:cxn ang="0">
                    <a:pos x="198" y="29"/>
                  </a:cxn>
                  <a:cxn ang="0">
                    <a:pos x="211" y="34"/>
                  </a:cxn>
                  <a:cxn ang="0">
                    <a:pos x="215" y="38"/>
                  </a:cxn>
                  <a:cxn ang="0">
                    <a:pos x="167" y="128"/>
                  </a:cxn>
                  <a:cxn ang="0">
                    <a:pos x="164" y="127"/>
                  </a:cxn>
                  <a:cxn ang="0">
                    <a:pos x="151" y="124"/>
                  </a:cxn>
                  <a:cxn ang="0">
                    <a:pos x="124" y="119"/>
                  </a:cxn>
                  <a:cxn ang="0">
                    <a:pos x="81" y="111"/>
                  </a:cxn>
                  <a:cxn ang="0">
                    <a:pos x="37" y="102"/>
                  </a:cxn>
                  <a:cxn ang="0">
                    <a:pos x="13" y="97"/>
                  </a:cxn>
                  <a:cxn ang="0">
                    <a:pos x="2" y="94"/>
                  </a:cxn>
                  <a:cxn ang="0">
                    <a:pos x="0" y="93"/>
                  </a:cxn>
                  <a:cxn ang="0">
                    <a:pos x="7" y="91"/>
                  </a:cxn>
                  <a:cxn ang="0">
                    <a:pos x="25" y="87"/>
                  </a:cxn>
                  <a:cxn ang="0">
                    <a:pos x="53" y="86"/>
                  </a:cxn>
                  <a:cxn ang="0">
                    <a:pos x="88" y="90"/>
                  </a:cxn>
                  <a:cxn ang="0">
                    <a:pos x="119" y="97"/>
                  </a:cxn>
                  <a:cxn ang="0">
                    <a:pos x="139" y="100"/>
                  </a:cxn>
                  <a:cxn ang="0">
                    <a:pos x="151" y="102"/>
                  </a:cxn>
                  <a:cxn ang="0">
                    <a:pos x="154" y="104"/>
                  </a:cxn>
                  <a:cxn ang="0">
                    <a:pos x="184" y="45"/>
                  </a:cxn>
                  <a:cxn ang="0">
                    <a:pos x="190" y="43"/>
                  </a:cxn>
                  <a:cxn ang="0">
                    <a:pos x="185" y="38"/>
                  </a:cxn>
                  <a:cxn ang="0">
                    <a:pos x="154" y="33"/>
                  </a:cxn>
                  <a:cxn ang="0">
                    <a:pos x="92" y="29"/>
                  </a:cxn>
                  <a:cxn ang="0">
                    <a:pos x="48" y="28"/>
                  </a:cxn>
                  <a:cxn ang="0">
                    <a:pos x="25" y="29"/>
                  </a:cxn>
                  <a:cxn ang="0">
                    <a:pos x="17" y="31"/>
                  </a:cxn>
                  <a:cxn ang="0">
                    <a:pos x="51" y="0"/>
                  </a:cxn>
                </a:cxnLst>
                <a:rect l="0" t="0" r="r" b="b"/>
                <a:pathLst>
                  <a:path w="217" h="128">
                    <a:moveTo>
                      <a:pt x="51" y="0"/>
                    </a:moveTo>
                    <a:lnTo>
                      <a:pt x="54" y="0"/>
                    </a:lnTo>
                    <a:lnTo>
                      <a:pt x="63" y="1"/>
                    </a:lnTo>
                    <a:lnTo>
                      <a:pt x="76" y="2"/>
                    </a:lnTo>
                    <a:lnTo>
                      <a:pt x="93" y="5"/>
                    </a:lnTo>
                    <a:lnTo>
                      <a:pt x="112" y="7"/>
                    </a:lnTo>
                    <a:lnTo>
                      <a:pt x="130" y="10"/>
                    </a:lnTo>
                    <a:lnTo>
                      <a:pt x="149" y="14"/>
                    </a:lnTo>
                    <a:lnTo>
                      <a:pt x="165" y="17"/>
                    </a:lnTo>
                    <a:lnTo>
                      <a:pt x="179" y="21"/>
                    </a:lnTo>
                    <a:lnTo>
                      <a:pt x="189" y="25"/>
                    </a:lnTo>
                    <a:lnTo>
                      <a:pt x="198" y="29"/>
                    </a:lnTo>
                    <a:lnTo>
                      <a:pt x="205" y="31"/>
                    </a:lnTo>
                    <a:lnTo>
                      <a:pt x="211" y="34"/>
                    </a:lnTo>
                    <a:lnTo>
                      <a:pt x="214" y="36"/>
                    </a:lnTo>
                    <a:lnTo>
                      <a:pt x="215" y="38"/>
                    </a:lnTo>
                    <a:lnTo>
                      <a:pt x="217" y="38"/>
                    </a:lnTo>
                    <a:lnTo>
                      <a:pt x="167" y="128"/>
                    </a:lnTo>
                    <a:lnTo>
                      <a:pt x="166" y="128"/>
                    </a:lnTo>
                    <a:lnTo>
                      <a:pt x="164" y="127"/>
                    </a:lnTo>
                    <a:lnTo>
                      <a:pt x="159" y="125"/>
                    </a:lnTo>
                    <a:lnTo>
                      <a:pt x="151" y="124"/>
                    </a:lnTo>
                    <a:lnTo>
                      <a:pt x="139" y="122"/>
                    </a:lnTo>
                    <a:lnTo>
                      <a:pt x="124" y="119"/>
                    </a:lnTo>
                    <a:lnTo>
                      <a:pt x="105" y="115"/>
                    </a:lnTo>
                    <a:lnTo>
                      <a:pt x="81" y="111"/>
                    </a:lnTo>
                    <a:lnTo>
                      <a:pt x="56" y="106"/>
                    </a:lnTo>
                    <a:lnTo>
                      <a:pt x="37" y="102"/>
                    </a:lnTo>
                    <a:lnTo>
                      <a:pt x="23" y="99"/>
                    </a:lnTo>
                    <a:lnTo>
                      <a:pt x="13" y="97"/>
                    </a:lnTo>
                    <a:lnTo>
                      <a:pt x="6" y="96"/>
                    </a:lnTo>
                    <a:lnTo>
                      <a:pt x="2" y="94"/>
                    </a:lnTo>
                    <a:lnTo>
                      <a:pt x="0" y="93"/>
                    </a:lnTo>
                    <a:lnTo>
                      <a:pt x="0" y="93"/>
                    </a:lnTo>
                    <a:lnTo>
                      <a:pt x="2" y="93"/>
                    </a:lnTo>
                    <a:lnTo>
                      <a:pt x="7" y="91"/>
                    </a:lnTo>
                    <a:lnTo>
                      <a:pt x="15" y="90"/>
                    </a:lnTo>
                    <a:lnTo>
                      <a:pt x="25" y="87"/>
                    </a:lnTo>
                    <a:lnTo>
                      <a:pt x="38" y="86"/>
                    </a:lnTo>
                    <a:lnTo>
                      <a:pt x="53" y="86"/>
                    </a:lnTo>
                    <a:lnTo>
                      <a:pt x="69" y="87"/>
                    </a:lnTo>
                    <a:lnTo>
                      <a:pt x="88" y="90"/>
                    </a:lnTo>
                    <a:lnTo>
                      <a:pt x="105" y="93"/>
                    </a:lnTo>
                    <a:lnTo>
                      <a:pt x="119" y="97"/>
                    </a:lnTo>
                    <a:lnTo>
                      <a:pt x="130" y="99"/>
                    </a:lnTo>
                    <a:lnTo>
                      <a:pt x="139" y="100"/>
                    </a:lnTo>
                    <a:lnTo>
                      <a:pt x="146" y="102"/>
                    </a:lnTo>
                    <a:lnTo>
                      <a:pt x="151" y="102"/>
                    </a:lnTo>
                    <a:lnTo>
                      <a:pt x="153" y="104"/>
                    </a:lnTo>
                    <a:lnTo>
                      <a:pt x="154" y="104"/>
                    </a:lnTo>
                    <a:lnTo>
                      <a:pt x="183" y="45"/>
                    </a:lnTo>
                    <a:lnTo>
                      <a:pt x="184" y="45"/>
                    </a:lnTo>
                    <a:lnTo>
                      <a:pt x="188" y="44"/>
                    </a:lnTo>
                    <a:lnTo>
                      <a:pt x="190" y="43"/>
                    </a:lnTo>
                    <a:lnTo>
                      <a:pt x="190" y="40"/>
                    </a:lnTo>
                    <a:lnTo>
                      <a:pt x="185" y="38"/>
                    </a:lnTo>
                    <a:lnTo>
                      <a:pt x="174" y="36"/>
                    </a:lnTo>
                    <a:lnTo>
                      <a:pt x="154" y="33"/>
                    </a:lnTo>
                    <a:lnTo>
                      <a:pt x="124" y="31"/>
                    </a:lnTo>
                    <a:lnTo>
                      <a:pt x="92" y="29"/>
                    </a:lnTo>
                    <a:lnTo>
                      <a:pt x="67" y="28"/>
                    </a:lnTo>
                    <a:lnTo>
                      <a:pt x="48" y="28"/>
                    </a:lnTo>
                    <a:lnTo>
                      <a:pt x="34" y="29"/>
                    </a:lnTo>
                    <a:lnTo>
                      <a:pt x="25" y="29"/>
                    </a:lnTo>
                    <a:lnTo>
                      <a:pt x="20" y="30"/>
                    </a:lnTo>
                    <a:lnTo>
                      <a:pt x="17" y="31"/>
                    </a:lnTo>
                    <a:lnTo>
                      <a:pt x="16" y="31"/>
                    </a:lnTo>
                    <a:lnTo>
                      <a:pt x="51"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0" name="Freeform 157"/>
              <p:cNvSpPr>
                <a:spLocks/>
              </p:cNvSpPr>
              <p:nvPr/>
            </p:nvSpPr>
            <p:spPr bwMode="auto">
              <a:xfrm>
                <a:off x="4903" y="2683"/>
                <a:ext cx="49" cy="156"/>
              </a:xfrm>
              <a:custGeom>
                <a:avLst/>
                <a:gdLst/>
                <a:ahLst/>
                <a:cxnLst>
                  <a:cxn ang="0">
                    <a:pos x="64" y="4"/>
                  </a:cxn>
                  <a:cxn ang="0">
                    <a:pos x="0" y="313"/>
                  </a:cxn>
                  <a:cxn ang="0">
                    <a:pos x="98" y="0"/>
                  </a:cxn>
                  <a:cxn ang="0">
                    <a:pos x="64" y="4"/>
                  </a:cxn>
                </a:cxnLst>
                <a:rect l="0" t="0" r="r" b="b"/>
                <a:pathLst>
                  <a:path w="98" h="313">
                    <a:moveTo>
                      <a:pt x="64" y="4"/>
                    </a:moveTo>
                    <a:lnTo>
                      <a:pt x="0" y="313"/>
                    </a:lnTo>
                    <a:lnTo>
                      <a:pt x="98" y="0"/>
                    </a:lnTo>
                    <a:lnTo>
                      <a:pt x="64" y="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1" name="Freeform 158"/>
              <p:cNvSpPr>
                <a:spLocks/>
              </p:cNvSpPr>
              <p:nvPr/>
            </p:nvSpPr>
            <p:spPr bwMode="auto">
              <a:xfrm>
                <a:off x="4927" y="2677"/>
                <a:ext cx="49" cy="157"/>
              </a:xfrm>
              <a:custGeom>
                <a:avLst/>
                <a:gdLst/>
                <a:ahLst/>
                <a:cxnLst>
                  <a:cxn ang="0">
                    <a:pos x="62" y="3"/>
                  </a:cxn>
                  <a:cxn ang="0">
                    <a:pos x="0" y="312"/>
                  </a:cxn>
                  <a:cxn ang="0">
                    <a:pos x="98" y="0"/>
                  </a:cxn>
                  <a:cxn ang="0">
                    <a:pos x="62" y="3"/>
                  </a:cxn>
                </a:cxnLst>
                <a:rect l="0" t="0" r="r" b="b"/>
                <a:pathLst>
                  <a:path w="98" h="312">
                    <a:moveTo>
                      <a:pt x="62" y="3"/>
                    </a:moveTo>
                    <a:lnTo>
                      <a:pt x="0" y="312"/>
                    </a:lnTo>
                    <a:lnTo>
                      <a:pt x="98" y="0"/>
                    </a:lnTo>
                    <a:lnTo>
                      <a:pt x="62" y="3"/>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2" name="Freeform 159"/>
              <p:cNvSpPr>
                <a:spLocks/>
              </p:cNvSpPr>
              <p:nvPr/>
            </p:nvSpPr>
            <p:spPr bwMode="auto">
              <a:xfrm>
                <a:off x="4957" y="2675"/>
                <a:ext cx="50" cy="155"/>
              </a:xfrm>
              <a:custGeom>
                <a:avLst/>
                <a:gdLst/>
                <a:ahLst/>
                <a:cxnLst>
                  <a:cxn ang="0">
                    <a:pos x="63" y="4"/>
                  </a:cxn>
                  <a:cxn ang="0">
                    <a:pos x="0" y="311"/>
                  </a:cxn>
                  <a:cxn ang="0">
                    <a:pos x="99" y="0"/>
                  </a:cxn>
                  <a:cxn ang="0">
                    <a:pos x="63" y="4"/>
                  </a:cxn>
                </a:cxnLst>
                <a:rect l="0" t="0" r="r" b="b"/>
                <a:pathLst>
                  <a:path w="99" h="311">
                    <a:moveTo>
                      <a:pt x="63" y="4"/>
                    </a:moveTo>
                    <a:lnTo>
                      <a:pt x="0" y="311"/>
                    </a:lnTo>
                    <a:lnTo>
                      <a:pt x="99" y="0"/>
                    </a:lnTo>
                    <a:lnTo>
                      <a:pt x="63" y="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3" name="Freeform 160"/>
              <p:cNvSpPr>
                <a:spLocks/>
              </p:cNvSpPr>
              <p:nvPr/>
            </p:nvSpPr>
            <p:spPr bwMode="auto">
              <a:xfrm>
                <a:off x="4151" y="2657"/>
                <a:ext cx="184" cy="79"/>
              </a:xfrm>
              <a:custGeom>
                <a:avLst/>
                <a:gdLst/>
                <a:ahLst/>
                <a:cxnLst>
                  <a:cxn ang="0">
                    <a:pos x="0" y="157"/>
                  </a:cxn>
                  <a:cxn ang="0">
                    <a:pos x="1" y="153"/>
                  </a:cxn>
                  <a:cxn ang="0">
                    <a:pos x="5" y="139"/>
                  </a:cxn>
                  <a:cxn ang="0">
                    <a:pos x="16" y="118"/>
                  </a:cxn>
                  <a:cxn ang="0">
                    <a:pos x="31" y="95"/>
                  </a:cxn>
                  <a:cxn ang="0">
                    <a:pos x="54" y="72"/>
                  </a:cxn>
                  <a:cxn ang="0">
                    <a:pos x="86" y="50"/>
                  </a:cxn>
                  <a:cxn ang="0">
                    <a:pos x="129" y="33"/>
                  </a:cxn>
                  <a:cxn ang="0">
                    <a:pos x="182" y="23"/>
                  </a:cxn>
                  <a:cxn ang="0">
                    <a:pos x="235" y="23"/>
                  </a:cxn>
                  <a:cxn ang="0">
                    <a:pos x="276" y="34"/>
                  </a:cxn>
                  <a:cxn ang="0">
                    <a:pos x="308" y="54"/>
                  </a:cxn>
                  <a:cxn ang="0">
                    <a:pos x="330" y="77"/>
                  </a:cxn>
                  <a:cxn ang="0">
                    <a:pos x="345" y="100"/>
                  </a:cxn>
                  <a:cxn ang="0">
                    <a:pos x="355" y="122"/>
                  </a:cxn>
                  <a:cxn ang="0">
                    <a:pos x="359" y="137"/>
                  </a:cxn>
                  <a:cxn ang="0">
                    <a:pos x="360" y="142"/>
                  </a:cxn>
                  <a:cxn ang="0">
                    <a:pos x="363" y="137"/>
                  </a:cxn>
                  <a:cxn ang="0">
                    <a:pos x="366" y="123"/>
                  </a:cxn>
                  <a:cxn ang="0">
                    <a:pos x="368" y="102"/>
                  </a:cxn>
                  <a:cxn ang="0">
                    <a:pos x="366" y="79"/>
                  </a:cxn>
                  <a:cxn ang="0">
                    <a:pos x="356" y="54"/>
                  </a:cxn>
                  <a:cxn ang="0">
                    <a:pos x="334" y="31"/>
                  </a:cxn>
                  <a:cxn ang="0">
                    <a:pos x="297" y="13"/>
                  </a:cxn>
                  <a:cxn ang="0">
                    <a:pos x="243" y="2"/>
                  </a:cxn>
                  <a:cxn ang="0">
                    <a:pos x="198" y="0"/>
                  </a:cxn>
                  <a:cxn ang="0">
                    <a:pos x="160" y="1"/>
                  </a:cxn>
                  <a:cxn ang="0">
                    <a:pos x="126" y="7"/>
                  </a:cxn>
                  <a:cxn ang="0">
                    <a:pos x="98" y="15"/>
                  </a:cxn>
                  <a:cxn ang="0">
                    <a:pos x="75" y="26"/>
                  </a:cxn>
                  <a:cxn ang="0">
                    <a:pos x="55" y="40"/>
                  </a:cxn>
                  <a:cxn ang="0">
                    <a:pos x="39" y="54"/>
                  </a:cxn>
                  <a:cxn ang="0">
                    <a:pos x="26" y="70"/>
                  </a:cxn>
                  <a:cxn ang="0">
                    <a:pos x="17" y="86"/>
                  </a:cxn>
                  <a:cxn ang="0">
                    <a:pos x="10" y="101"/>
                  </a:cxn>
                  <a:cxn ang="0">
                    <a:pos x="5" y="116"/>
                  </a:cxn>
                  <a:cxn ang="0">
                    <a:pos x="2" y="130"/>
                  </a:cxn>
                  <a:cxn ang="0">
                    <a:pos x="1" y="141"/>
                  </a:cxn>
                  <a:cxn ang="0">
                    <a:pos x="0" y="149"/>
                  </a:cxn>
                  <a:cxn ang="0">
                    <a:pos x="0" y="155"/>
                  </a:cxn>
                  <a:cxn ang="0">
                    <a:pos x="0" y="157"/>
                  </a:cxn>
                </a:cxnLst>
                <a:rect l="0" t="0" r="r" b="b"/>
                <a:pathLst>
                  <a:path w="368" h="157">
                    <a:moveTo>
                      <a:pt x="0" y="157"/>
                    </a:moveTo>
                    <a:lnTo>
                      <a:pt x="1" y="153"/>
                    </a:lnTo>
                    <a:lnTo>
                      <a:pt x="5" y="139"/>
                    </a:lnTo>
                    <a:lnTo>
                      <a:pt x="16" y="118"/>
                    </a:lnTo>
                    <a:lnTo>
                      <a:pt x="31" y="95"/>
                    </a:lnTo>
                    <a:lnTo>
                      <a:pt x="54" y="72"/>
                    </a:lnTo>
                    <a:lnTo>
                      <a:pt x="86" y="50"/>
                    </a:lnTo>
                    <a:lnTo>
                      <a:pt x="129" y="33"/>
                    </a:lnTo>
                    <a:lnTo>
                      <a:pt x="182" y="23"/>
                    </a:lnTo>
                    <a:lnTo>
                      <a:pt x="235" y="23"/>
                    </a:lnTo>
                    <a:lnTo>
                      <a:pt x="276" y="34"/>
                    </a:lnTo>
                    <a:lnTo>
                      <a:pt x="308" y="54"/>
                    </a:lnTo>
                    <a:lnTo>
                      <a:pt x="330" y="77"/>
                    </a:lnTo>
                    <a:lnTo>
                      <a:pt x="345" y="100"/>
                    </a:lnTo>
                    <a:lnTo>
                      <a:pt x="355" y="122"/>
                    </a:lnTo>
                    <a:lnTo>
                      <a:pt x="359" y="137"/>
                    </a:lnTo>
                    <a:lnTo>
                      <a:pt x="360" y="142"/>
                    </a:lnTo>
                    <a:lnTo>
                      <a:pt x="363" y="137"/>
                    </a:lnTo>
                    <a:lnTo>
                      <a:pt x="366" y="123"/>
                    </a:lnTo>
                    <a:lnTo>
                      <a:pt x="368" y="102"/>
                    </a:lnTo>
                    <a:lnTo>
                      <a:pt x="366" y="79"/>
                    </a:lnTo>
                    <a:lnTo>
                      <a:pt x="356" y="54"/>
                    </a:lnTo>
                    <a:lnTo>
                      <a:pt x="334" y="31"/>
                    </a:lnTo>
                    <a:lnTo>
                      <a:pt x="297" y="13"/>
                    </a:lnTo>
                    <a:lnTo>
                      <a:pt x="243" y="2"/>
                    </a:lnTo>
                    <a:lnTo>
                      <a:pt x="198" y="0"/>
                    </a:lnTo>
                    <a:lnTo>
                      <a:pt x="160" y="1"/>
                    </a:lnTo>
                    <a:lnTo>
                      <a:pt x="126" y="7"/>
                    </a:lnTo>
                    <a:lnTo>
                      <a:pt x="98" y="15"/>
                    </a:lnTo>
                    <a:lnTo>
                      <a:pt x="75" y="26"/>
                    </a:lnTo>
                    <a:lnTo>
                      <a:pt x="55" y="40"/>
                    </a:lnTo>
                    <a:lnTo>
                      <a:pt x="39" y="54"/>
                    </a:lnTo>
                    <a:lnTo>
                      <a:pt x="26" y="70"/>
                    </a:lnTo>
                    <a:lnTo>
                      <a:pt x="17" y="86"/>
                    </a:lnTo>
                    <a:lnTo>
                      <a:pt x="10" y="101"/>
                    </a:lnTo>
                    <a:lnTo>
                      <a:pt x="5" y="116"/>
                    </a:lnTo>
                    <a:lnTo>
                      <a:pt x="2" y="130"/>
                    </a:lnTo>
                    <a:lnTo>
                      <a:pt x="1" y="141"/>
                    </a:lnTo>
                    <a:lnTo>
                      <a:pt x="0" y="149"/>
                    </a:lnTo>
                    <a:lnTo>
                      <a:pt x="0" y="155"/>
                    </a:lnTo>
                    <a:lnTo>
                      <a:pt x="0" y="15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4" name="Freeform 161"/>
              <p:cNvSpPr>
                <a:spLocks/>
              </p:cNvSpPr>
              <p:nvPr/>
            </p:nvSpPr>
            <p:spPr bwMode="auto">
              <a:xfrm>
                <a:off x="4193" y="2705"/>
                <a:ext cx="19" cy="57"/>
              </a:xfrm>
              <a:custGeom>
                <a:avLst/>
                <a:gdLst/>
                <a:ahLst/>
                <a:cxnLst>
                  <a:cxn ang="0">
                    <a:pos x="8" y="114"/>
                  </a:cxn>
                  <a:cxn ang="0">
                    <a:pos x="0" y="0"/>
                  </a:cxn>
                  <a:cxn ang="0">
                    <a:pos x="39" y="114"/>
                  </a:cxn>
                  <a:cxn ang="0">
                    <a:pos x="8" y="114"/>
                  </a:cxn>
                </a:cxnLst>
                <a:rect l="0" t="0" r="r" b="b"/>
                <a:pathLst>
                  <a:path w="39" h="114">
                    <a:moveTo>
                      <a:pt x="8" y="114"/>
                    </a:moveTo>
                    <a:lnTo>
                      <a:pt x="0" y="0"/>
                    </a:lnTo>
                    <a:lnTo>
                      <a:pt x="39" y="114"/>
                    </a:lnTo>
                    <a:lnTo>
                      <a:pt x="8" y="1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5" name="Freeform 162"/>
              <p:cNvSpPr>
                <a:spLocks/>
              </p:cNvSpPr>
              <p:nvPr/>
            </p:nvSpPr>
            <p:spPr bwMode="auto">
              <a:xfrm>
                <a:off x="4225" y="2690"/>
                <a:ext cx="20" cy="65"/>
              </a:xfrm>
              <a:custGeom>
                <a:avLst/>
                <a:gdLst/>
                <a:ahLst/>
                <a:cxnLst>
                  <a:cxn ang="0">
                    <a:pos x="10" y="130"/>
                  </a:cxn>
                  <a:cxn ang="0">
                    <a:pos x="0" y="0"/>
                  </a:cxn>
                  <a:cxn ang="0">
                    <a:pos x="42" y="130"/>
                  </a:cxn>
                  <a:cxn ang="0">
                    <a:pos x="10" y="130"/>
                  </a:cxn>
                </a:cxnLst>
                <a:rect l="0" t="0" r="r" b="b"/>
                <a:pathLst>
                  <a:path w="42" h="130">
                    <a:moveTo>
                      <a:pt x="10" y="130"/>
                    </a:moveTo>
                    <a:lnTo>
                      <a:pt x="0" y="0"/>
                    </a:lnTo>
                    <a:lnTo>
                      <a:pt x="42" y="130"/>
                    </a:lnTo>
                    <a:lnTo>
                      <a:pt x="10" y="13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6" name="Freeform 163"/>
              <p:cNvSpPr>
                <a:spLocks/>
              </p:cNvSpPr>
              <p:nvPr/>
            </p:nvSpPr>
            <p:spPr bwMode="auto">
              <a:xfrm>
                <a:off x="4260" y="2692"/>
                <a:ext cx="20" cy="57"/>
              </a:xfrm>
              <a:custGeom>
                <a:avLst/>
                <a:gdLst/>
                <a:ahLst/>
                <a:cxnLst>
                  <a:cxn ang="0">
                    <a:pos x="8" y="114"/>
                  </a:cxn>
                  <a:cxn ang="0">
                    <a:pos x="0" y="0"/>
                  </a:cxn>
                  <a:cxn ang="0">
                    <a:pos x="39" y="114"/>
                  </a:cxn>
                  <a:cxn ang="0">
                    <a:pos x="8" y="114"/>
                  </a:cxn>
                </a:cxnLst>
                <a:rect l="0" t="0" r="r" b="b"/>
                <a:pathLst>
                  <a:path w="39" h="114">
                    <a:moveTo>
                      <a:pt x="8" y="114"/>
                    </a:moveTo>
                    <a:lnTo>
                      <a:pt x="0" y="0"/>
                    </a:lnTo>
                    <a:lnTo>
                      <a:pt x="39" y="114"/>
                    </a:lnTo>
                    <a:lnTo>
                      <a:pt x="8" y="1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7" name="Freeform 164"/>
              <p:cNvSpPr>
                <a:spLocks/>
              </p:cNvSpPr>
              <p:nvPr/>
            </p:nvSpPr>
            <p:spPr bwMode="auto">
              <a:xfrm>
                <a:off x="3793" y="2793"/>
                <a:ext cx="281" cy="314"/>
              </a:xfrm>
              <a:custGeom>
                <a:avLst/>
                <a:gdLst/>
                <a:ahLst/>
                <a:cxnLst>
                  <a:cxn ang="0">
                    <a:pos x="333" y="0"/>
                  </a:cxn>
                  <a:cxn ang="0">
                    <a:pos x="279" y="10"/>
                  </a:cxn>
                  <a:cxn ang="0">
                    <a:pos x="225" y="30"/>
                  </a:cxn>
                  <a:cxn ang="0">
                    <a:pos x="174" y="60"/>
                  </a:cxn>
                  <a:cxn ang="0">
                    <a:pos x="127" y="101"/>
                  </a:cxn>
                  <a:cxn ang="0">
                    <a:pos x="85" y="149"/>
                  </a:cxn>
                  <a:cxn ang="0">
                    <a:pos x="50" y="204"/>
                  </a:cxn>
                  <a:cxn ang="0">
                    <a:pos x="23" y="264"/>
                  </a:cxn>
                  <a:cxn ang="0">
                    <a:pos x="6" y="329"/>
                  </a:cxn>
                  <a:cxn ang="0">
                    <a:pos x="0" y="391"/>
                  </a:cxn>
                  <a:cxn ang="0">
                    <a:pos x="5" y="447"/>
                  </a:cxn>
                  <a:cxn ang="0">
                    <a:pos x="18" y="500"/>
                  </a:cxn>
                  <a:cxn ang="0">
                    <a:pos x="43" y="545"/>
                  </a:cxn>
                  <a:cxn ang="0">
                    <a:pos x="75" y="581"/>
                  </a:cxn>
                  <a:cxn ang="0">
                    <a:pos x="116" y="609"/>
                  </a:cxn>
                  <a:cxn ang="0">
                    <a:pos x="164" y="625"/>
                  </a:cxn>
                  <a:cxn ang="0">
                    <a:pos x="218" y="628"/>
                  </a:cxn>
                  <a:cxn ang="0">
                    <a:pos x="273" y="620"/>
                  </a:cxn>
                  <a:cxn ang="0">
                    <a:pos x="327" y="601"/>
                  </a:cxn>
                  <a:cxn ang="0">
                    <a:pos x="380" y="572"/>
                  </a:cxn>
                  <a:cxn ang="0">
                    <a:pos x="430" y="534"/>
                  </a:cxn>
                  <a:cxn ang="0">
                    <a:pos x="474" y="488"/>
                  </a:cxn>
                  <a:cxn ang="0">
                    <a:pos x="511" y="435"/>
                  </a:cxn>
                  <a:cxn ang="0">
                    <a:pos x="538" y="375"/>
                  </a:cxn>
                  <a:cxn ang="0">
                    <a:pos x="555" y="310"/>
                  </a:cxn>
                  <a:cxn ang="0">
                    <a:pos x="561" y="248"/>
                  </a:cxn>
                  <a:cxn ang="0">
                    <a:pos x="555" y="188"/>
                  </a:cxn>
                  <a:cxn ang="0">
                    <a:pos x="538" y="135"/>
                  </a:cxn>
                  <a:cxn ang="0">
                    <a:pos x="513" y="88"/>
                  </a:cxn>
                  <a:cxn ang="0">
                    <a:pos x="478" y="50"/>
                  </a:cxn>
                  <a:cxn ang="0">
                    <a:pos x="436" y="21"/>
                  </a:cxn>
                  <a:cxn ang="0">
                    <a:pos x="387" y="4"/>
                  </a:cxn>
                </a:cxnLst>
                <a:rect l="0" t="0" r="r" b="b"/>
                <a:pathLst>
                  <a:path w="561" h="628">
                    <a:moveTo>
                      <a:pt x="361" y="0"/>
                    </a:moveTo>
                    <a:lnTo>
                      <a:pt x="333" y="0"/>
                    </a:lnTo>
                    <a:lnTo>
                      <a:pt x="307" y="4"/>
                    </a:lnTo>
                    <a:lnTo>
                      <a:pt x="279" y="10"/>
                    </a:lnTo>
                    <a:lnTo>
                      <a:pt x="251" y="19"/>
                    </a:lnTo>
                    <a:lnTo>
                      <a:pt x="225" y="30"/>
                    </a:lnTo>
                    <a:lnTo>
                      <a:pt x="199" y="44"/>
                    </a:lnTo>
                    <a:lnTo>
                      <a:pt x="174" y="60"/>
                    </a:lnTo>
                    <a:lnTo>
                      <a:pt x="150" y="80"/>
                    </a:lnTo>
                    <a:lnTo>
                      <a:pt x="127" y="101"/>
                    </a:lnTo>
                    <a:lnTo>
                      <a:pt x="105" y="124"/>
                    </a:lnTo>
                    <a:lnTo>
                      <a:pt x="85" y="149"/>
                    </a:lnTo>
                    <a:lnTo>
                      <a:pt x="67" y="176"/>
                    </a:lnTo>
                    <a:lnTo>
                      <a:pt x="50" y="204"/>
                    </a:lnTo>
                    <a:lnTo>
                      <a:pt x="36" y="233"/>
                    </a:lnTo>
                    <a:lnTo>
                      <a:pt x="23" y="264"/>
                    </a:lnTo>
                    <a:lnTo>
                      <a:pt x="13" y="297"/>
                    </a:lnTo>
                    <a:lnTo>
                      <a:pt x="6" y="329"/>
                    </a:lnTo>
                    <a:lnTo>
                      <a:pt x="1" y="360"/>
                    </a:lnTo>
                    <a:lnTo>
                      <a:pt x="0" y="391"/>
                    </a:lnTo>
                    <a:lnTo>
                      <a:pt x="0" y="420"/>
                    </a:lnTo>
                    <a:lnTo>
                      <a:pt x="5" y="447"/>
                    </a:lnTo>
                    <a:lnTo>
                      <a:pt x="10" y="475"/>
                    </a:lnTo>
                    <a:lnTo>
                      <a:pt x="18" y="500"/>
                    </a:lnTo>
                    <a:lnTo>
                      <a:pt x="30" y="524"/>
                    </a:lnTo>
                    <a:lnTo>
                      <a:pt x="43" y="545"/>
                    </a:lnTo>
                    <a:lnTo>
                      <a:pt x="58" y="564"/>
                    </a:lnTo>
                    <a:lnTo>
                      <a:pt x="75" y="581"/>
                    </a:lnTo>
                    <a:lnTo>
                      <a:pt x="95" y="596"/>
                    </a:lnTo>
                    <a:lnTo>
                      <a:pt x="116" y="609"/>
                    </a:lnTo>
                    <a:lnTo>
                      <a:pt x="139" y="618"/>
                    </a:lnTo>
                    <a:lnTo>
                      <a:pt x="164" y="625"/>
                    </a:lnTo>
                    <a:lnTo>
                      <a:pt x="190" y="628"/>
                    </a:lnTo>
                    <a:lnTo>
                      <a:pt x="218" y="628"/>
                    </a:lnTo>
                    <a:lnTo>
                      <a:pt x="245" y="626"/>
                    </a:lnTo>
                    <a:lnTo>
                      <a:pt x="273" y="620"/>
                    </a:lnTo>
                    <a:lnTo>
                      <a:pt x="301" y="612"/>
                    </a:lnTo>
                    <a:lnTo>
                      <a:pt x="327" y="601"/>
                    </a:lnTo>
                    <a:lnTo>
                      <a:pt x="355" y="588"/>
                    </a:lnTo>
                    <a:lnTo>
                      <a:pt x="380" y="572"/>
                    </a:lnTo>
                    <a:lnTo>
                      <a:pt x="406" y="555"/>
                    </a:lnTo>
                    <a:lnTo>
                      <a:pt x="430" y="534"/>
                    </a:lnTo>
                    <a:lnTo>
                      <a:pt x="453" y="512"/>
                    </a:lnTo>
                    <a:lnTo>
                      <a:pt x="474" y="488"/>
                    </a:lnTo>
                    <a:lnTo>
                      <a:pt x="493" y="462"/>
                    </a:lnTo>
                    <a:lnTo>
                      <a:pt x="511" y="435"/>
                    </a:lnTo>
                    <a:lnTo>
                      <a:pt x="525" y="405"/>
                    </a:lnTo>
                    <a:lnTo>
                      <a:pt x="538" y="375"/>
                    </a:lnTo>
                    <a:lnTo>
                      <a:pt x="549" y="343"/>
                    </a:lnTo>
                    <a:lnTo>
                      <a:pt x="555" y="310"/>
                    </a:lnTo>
                    <a:lnTo>
                      <a:pt x="560" y="279"/>
                    </a:lnTo>
                    <a:lnTo>
                      <a:pt x="561" y="248"/>
                    </a:lnTo>
                    <a:lnTo>
                      <a:pt x="560" y="218"/>
                    </a:lnTo>
                    <a:lnTo>
                      <a:pt x="555" y="188"/>
                    </a:lnTo>
                    <a:lnTo>
                      <a:pt x="549" y="161"/>
                    </a:lnTo>
                    <a:lnTo>
                      <a:pt x="538" y="135"/>
                    </a:lnTo>
                    <a:lnTo>
                      <a:pt x="527" y="111"/>
                    </a:lnTo>
                    <a:lnTo>
                      <a:pt x="513" y="88"/>
                    </a:lnTo>
                    <a:lnTo>
                      <a:pt x="497" y="67"/>
                    </a:lnTo>
                    <a:lnTo>
                      <a:pt x="478" y="50"/>
                    </a:lnTo>
                    <a:lnTo>
                      <a:pt x="457" y="34"/>
                    </a:lnTo>
                    <a:lnTo>
                      <a:pt x="436" y="21"/>
                    </a:lnTo>
                    <a:lnTo>
                      <a:pt x="413" y="11"/>
                    </a:lnTo>
                    <a:lnTo>
                      <a:pt x="387" y="4"/>
                    </a:lnTo>
                    <a:lnTo>
                      <a:pt x="361" y="0"/>
                    </a:lnTo>
                    <a:close/>
                  </a:path>
                </a:pathLst>
              </a:custGeom>
              <a:solidFill>
                <a:srgbClr val="30303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8" name="Freeform 165"/>
              <p:cNvSpPr>
                <a:spLocks/>
              </p:cNvSpPr>
              <p:nvPr/>
            </p:nvSpPr>
            <p:spPr bwMode="auto">
              <a:xfrm>
                <a:off x="3858" y="2881"/>
                <a:ext cx="126" cy="137"/>
              </a:xfrm>
              <a:custGeom>
                <a:avLst/>
                <a:gdLst/>
                <a:ahLst/>
                <a:cxnLst>
                  <a:cxn ang="0">
                    <a:pos x="164" y="0"/>
                  </a:cxn>
                  <a:cxn ang="0">
                    <a:pos x="139" y="1"/>
                  </a:cxn>
                  <a:cxn ang="0">
                    <a:pos x="114" y="8"/>
                  </a:cxn>
                  <a:cxn ang="0">
                    <a:pos x="90" y="18"/>
                  </a:cxn>
                  <a:cxn ang="0">
                    <a:pos x="67" y="34"/>
                  </a:cxn>
                  <a:cxn ang="0">
                    <a:pos x="46" y="53"/>
                  </a:cxn>
                  <a:cxn ang="0">
                    <a:pos x="29" y="76"/>
                  </a:cxn>
                  <a:cxn ang="0">
                    <a:pos x="15" y="100"/>
                  </a:cxn>
                  <a:cxn ang="0">
                    <a:pos x="5" y="128"/>
                  </a:cxn>
                  <a:cxn ang="0">
                    <a:pos x="0" y="155"/>
                  </a:cxn>
                  <a:cxn ang="0">
                    <a:pos x="0" y="182"/>
                  </a:cxn>
                  <a:cxn ang="0">
                    <a:pos x="5" y="205"/>
                  </a:cxn>
                  <a:cxn ang="0">
                    <a:pos x="14" y="227"/>
                  </a:cxn>
                  <a:cxn ang="0">
                    <a:pos x="28" y="245"/>
                  </a:cxn>
                  <a:cxn ang="0">
                    <a:pos x="45" y="259"/>
                  </a:cxn>
                  <a:cxn ang="0">
                    <a:pos x="66" y="268"/>
                  </a:cxn>
                  <a:cxn ang="0">
                    <a:pos x="89" y="273"/>
                  </a:cxn>
                  <a:cxn ang="0">
                    <a:pos x="114" y="272"/>
                  </a:cxn>
                  <a:cxn ang="0">
                    <a:pos x="139" y="265"/>
                  </a:cxn>
                  <a:cxn ang="0">
                    <a:pos x="163" y="254"/>
                  </a:cxn>
                  <a:cxn ang="0">
                    <a:pos x="186" y="238"/>
                  </a:cxn>
                  <a:cxn ang="0">
                    <a:pos x="205" y="220"/>
                  </a:cxn>
                  <a:cxn ang="0">
                    <a:pos x="224" y="197"/>
                  </a:cxn>
                  <a:cxn ang="0">
                    <a:pos x="238" y="173"/>
                  </a:cxn>
                  <a:cxn ang="0">
                    <a:pos x="247" y="145"/>
                  </a:cxn>
                  <a:cxn ang="0">
                    <a:pos x="251" y="117"/>
                  </a:cxn>
                  <a:cxn ang="0">
                    <a:pos x="253" y="91"/>
                  </a:cxn>
                  <a:cxn ang="0">
                    <a:pos x="247" y="67"/>
                  </a:cxn>
                  <a:cxn ang="0">
                    <a:pos x="239" y="46"/>
                  </a:cxn>
                  <a:cxn ang="0">
                    <a:pos x="225" y="27"/>
                  </a:cxn>
                  <a:cxn ang="0">
                    <a:pos x="208" y="14"/>
                  </a:cxn>
                  <a:cxn ang="0">
                    <a:pos x="187" y="4"/>
                  </a:cxn>
                  <a:cxn ang="0">
                    <a:pos x="164" y="0"/>
                  </a:cxn>
                </a:cxnLst>
                <a:rect l="0" t="0" r="r" b="b"/>
                <a:pathLst>
                  <a:path w="253" h="273">
                    <a:moveTo>
                      <a:pt x="164" y="0"/>
                    </a:moveTo>
                    <a:lnTo>
                      <a:pt x="139" y="1"/>
                    </a:lnTo>
                    <a:lnTo>
                      <a:pt x="114" y="8"/>
                    </a:lnTo>
                    <a:lnTo>
                      <a:pt x="90" y="18"/>
                    </a:lnTo>
                    <a:lnTo>
                      <a:pt x="67" y="34"/>
                    </a:lnTo>
                    <a:lnTo>
                      <a:pt x="46" y="53"/>
                    </a:lnTo>
                    <a:lnTo>
                      <a:pt x="29" y="76"/>
                    </a:lnTo>
                    <a:lnTo>
                      <a:pt x="15" y="100"/>
                    </a:lnTo>
                    <a:lnTo>
                      <a:pt x="5" y="128"/>
                    </a:lnTo>
                    <a:lnTo>
                      <a:pt x="0" y="155"/>
                    </a:lnTo>
                    <a:lnTo>
                      <a:pt x="0" y="182"/>
                    </a:lnTo>
                    <a:lnTo>
                      <a:pt x="5" y="205"/>
                    </a:lnTo>
                    <a:lnTo>
                      <a:pt x="14" y="227"/>
                    </a:lnTo>
                    <a:lnTo>
                      <a:pt x="28" y="245"/>
                    </a:lnTo>
                    <a:lnTo>
                      <a:pt x="45" y="259"/>
                    </a:lnTo>
                    <a:lnTo>
                      <a:pt x="66" y="268"/>
                    </a:lnTo>
                    <a:lnTo>
                      <a:pt x="89" y="273"/>
                    </a:lnTo>
                    <a:lnTo>
                      <a:pt x="114" y="272"/>
                    </a:lnTo>
                    <a:lnTo>
                      <a:pt x="139" y="265"/>
                    </a:lnTo>
                    <a:lnTo>
                      <a:pt x="163" y="254"/>
                    </a:lnTo>
                    <a:lnTo>
                      <a:pt x="186" y="238"/>
                    </a:lnTo>
                    <a:lnTo>
                      <a:pt x="205" y="220"/>
                    </a:lnTo>
                    <a:lnTo>
                      <a:pt x="224" y="197"/>
                    </a:lnTo>
                    <a:lnTo>
                      <a:pt x="238" y="173"/>
                    </a:lnTo>
                    <a:lnTo>
                      <a:pt x="247" y="145"/>
                    </a:lnTo>
                    <a:lnTo>
                      <a:pt x="251" y="117"/>
                    </a:lnTo>
                    <a:lnTo>
                      <a:pt x="253" y="91"/>
                    </a:lnTo>
                    <a:lnTo>
                      <a:pt x="247" y="67"/>
                    </a:lnTo>
                    <a:lnTo>
                      <a:pt x="239" y="46"/>
                    </a:lnTo>
                    <a:lnTo>
                      <a:pt x="225" y="27"/>
                    </a:lnTo>
                    <a:lnTo>
                      <a:pt x="208" y="14"/>
                    </a:lnTo>
                    <a:lnTo>
                      <a:pt x="187" y="4"/>
                    </a:lnTo>
                    <a:lnTo>
                      <a:pt x="164" y="0"/>
                    </a:lnTo>
                    <a:close/>
                  </a:path>
                </a:pathLst>
              </a:custGeom>
              <a:solidFill>
                <a:srgbClr val="BFBFB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9" name="Freeform 166"/>
              <p:cNvSpPr>
                <a:spLocks/>
              </p:cNvSpPr>
              <p:nvPr/>
            </p:nvSpPr>
            <p:spPr bwMode="auto">
              <a:xfrm>
                <a:off x="3782" y="2787"/>
                <a:ext cx="304" cy="336"/>
              </a:xfrm>
              <a:custGeom>
                <a:avLst/>
                <a:gdLst/>
                <a:ahLst/>
                <a:cxnLst>
                  <a:cxn ang="0">
                    <a:pos x="424" y="37"/>
                  </a:cxn>
                  <a:cxn ang="0">
                    <a:pos x="474" y="56"/>
                  </a:cxn>
                  <a:cxn ang="0">
                    <a:pos x="515" y="87"/>
                  </a:cxn>
                  <a:cxn ang="0">
                    <a:pos x="549" y="125"/>
                  </a:cxn>
                  <a:cxn ang="0">
                    <a:pos x="573" y="173"/>
                  </a:cxn>
                  <a:cxn ang="0">
                    <a:pos x="587" y="242"/>
                  </a:cxn>
                  <a:cxn ang="0">
                    <a:pos x="571" y="355"/>
                  </a:cxn>
                  <a:cxn ang="0">
                    <a:pos x="551" y="411"/>
                  </a:cxn>
                  <a:cxn ang="0">
                    <a:pos x="524" y="464"/>
                  </a:cxn>
                  <a:cxn ang="0">
                    <a:pos x="489" y="512"/>
                  </a:cxn>
                  <a:cxn ang="0">
                    <a:pos x="444" y="556"/>
                  </a:cxn>
                  <a:cxn ang="0">
                    <a:pos x="393" y="591"/>
                  </a:cxn>
                  <a:cxn ang="0">
                    <a:pos x="338" y="618"/>
                  </a:cxn>
                  <a:cxn ang="0">
                    <a:pos x="280" y="636"/>
                  </a:cxn>
                  <a:cxn ang="0">
                    <a:pos x="221" y="639"/>
                  </a:cxn>
                  <a:cxn ang="0">
                    <a:pos x="167" y="629"/>
                  </a:cxn>
                  <a:cxn ang="0">
                    <a:pos x="120" y="607"/>
                  </a:cxn>
                  <a:cxn ang="0">
                    <a:pos x="82" y="574"/>
                  </a:cxn>
                  <a:cxn ang="0">
                    <a:pos x="51" y="532"/>
                  </a:cxn>
                  <a:cxn ang="0">
                    <a:pos x="31" y="483"/>
                  </a:cxn>
                  <a:cxn ang="0">
                    <a:pos x="22" y="394"/>
                  </a:cxn>
                  <a:cxn ang="0">
                    <a:pos x="40" y="298"/>
                  </a:cxn>
                  <a:cxn ang="0">
                    <a:pos x="65" y="244"/>
                  </a:cxn>
                  <a:cxn ang="0">
                    <a:pos x="96" y="195"/>
                  </a:cxn>
                  <a:cxn ang="0">
                    <a:pos x="164" y="113"/>
                  </a:cxn>
                  <a:cxn ang="0">
                    <a:pos x="235" y="55"/>
                  </a:cxn>
                  <a:cxn ang="0">
                    <a:pos x="291" y="34"/>
                  </a:cxn>
                  <a:cxn ang="0">
                    <a:pos x="334" y="33"/>
                  </a:cxn>
                  <a:cxn ang="0">
                    <a:pos x="369" y="36"/>
                  </a:cxn>
                  <a:cxn ang="0">
                    <a:pos x="397" y="0"/>
                  </a:cxn>
                  <a:cxn ang="0">
                    <a:pos x="362" y="8"/>
                  </a:cxn>
                  <a:cxn ang="0">
                    <a:pos x="316" y="11"/>
                  </a:cxn>
                  <a:cxn ang="0">
                    <a:pos x="259" y="23"/>
                  </a:cxn>
                  <a:cxn ang="0">
                    <a:pos x="195" y="57"/>
                  </a:cxn>
                  <a:cxn ang="0">
                    <a:pos x="121" y="128"/>
                  </a:cxn>
                  <a:cxn ang="0">
                    <a:pos x="70" y="198"/>
                  </a:cxn>
                  <a:cxn ang="0">
                    <a:pos x="38" y="254"/>
                  </a:cxn>
                  <a:cxn ang="0">
                    <a:pos x="15" y="317"/>
                  </a:cxn>
                  <a:cxn ang="0">
                    <a:pos x="0" y="441"/>
                  </a:cxn>
                  <a:cxn ang="0">
                    <a:pos x="15" y="517"/>
                  </a:cxn>
                  <a:cxn ang="0">
                    <a:pos x="40" y="570"/>
                  </a:cxn>
                  <a:cxn ang="0">
                    <a:pos x="75" y="613"/>
                  </a:cxn>
                  <a:cxn ang="0">
                    <a:pos x="120" y="645"/>
                  </a:cxn>
                  <a:cxn ang="0">
                    <a:pos x="173" y="665"/>
                  </a:cxn>
                  <a:cxn ang="0">
                    <a:pos x="234" y="671"/>
                  </a:cxn>
                  <a:cxn ang="0">
                    <a:pos x="297" y="662"/>
                  </a:cxn>
                  <a:cxn ang="0">
                    <a:pos x="360" y="638"/>
                  </a:cxn>
                  <a:cxn ang="0">
                    <a:pos x="417" y="605"/>
                  </a:cxn>
                  <a:cxn ang="0">
                    <a:pos x="469" y="563"/>
                  </a:cxn>
                  <a:cxn ang="0">
                    <a:pos x="516" y="512"/>
                  </a:cxn>
                  <a:cxn ang="0">
                    <a:pos x="551" y="458"/>
                  </a:cxn>
                  <a:cxn ang="0">
                    <a:pos x="577" y="398"/>
                  </a:cxn>
                  <a:cxn ang="0">
                    <a:pos x="600" y="314"/>
                  </a:cxn>
                  <a:cxn ang="0">
                    <a:pos x="605" y="193"/>
                  </a:cxn>
                  <a:cxn ang="0">
                    <a:pos x="587" y="137"/>
                  </a:cxn>
                  <a:cxn ang="0">
                    <a:pos x="558" y="89"/>
                  </a:cxn>
                  <a:cxn ang="0">
                    <a:pos x="519" y="49"/>
                  </a:cxn>
                  <a:cxn ang="0">
                    <a:pos x="471" y="19"/>
                  </a:cxn>
                  <a:cxn ang="0">
                    <a:pos x="416" y="2"/>
                  </a:cxn>
                </a:cxnLst>
                <a:rect l="0" t="0" r="r" b="b"/>
                <a:pathLst>
                  <a:path w="609" h="671">
                    <a:moveTo>
                      <a:pt x="387" y="31"/>
                    </a:moveTo>
                    <a:lnTo>
                      <a:pt x="406" y="33"/>
                    </a:lnTo>
                    <a:lnTo>
                      <a:pt x="424" y="37"/>
                    </a:lnTo>
                    <a:lnTo>
                      <a:pt x="441" y="42"/>
                    </a:lnTo>
                    <a:lnTo>
                      <a:pt x="458" y="48"/>
                    </a:lnTo>
                    <a:lnTo>
                      <a:pt x="474" y="56"/>
                    </a:lnTo>
                    <a:lnTo>
                      <a:pt x="489" y="65"/>
                    </a:lnTo>
                    <a:lnTo>
                      <a:pt x="503" y="76"/>
                    </a:lnTo>
                    <a:lnTo>
                      <a:pt x="515" y="87"/>
                    </a:lnTo>
                    <a:lnTo>
                      <a:pt x="527" y="99"/>
                    </a:lnTo>
                    <a:lnTo>
                      <a:pt x="538" y="112"/>
                    </a:lnTo>
                    <a:lnTo>
                      <a:pt x="549" y="125"/>
                    </a:lnTo>
                    <a:lnTo>
                      <a:pt x="558" y="140"/>
                    </a:lnTo>
                    <a:lnTo>
                      <a:pt x="566" y="155"/>
                    </a:lnTo>
                    <a:lnTo>
                      <a:pt x="573" y="173"/>
                    </a:lnTo>
                    <a:lnTo>
                      <a:pt x="579" y="190"/>
                    </a:lnTo>
                    <a:lnTo>
                      <a:pt x="583" y="207"/>
                    </a:lnTo>
                    <a:lnTo>
                      <a:pt x="587" y="242"/>
                    </a:lnTo>
                    <a:lnTo>
                      <a:pt x="586" y="279"/>
                    </a:lnTo>
                    <a:lnTo>
                      <a:pt x="580" y="315"/>
                    </a:lnTo>
                    <a:lnTo>
                      <a:pt x="571" y="355"/>
                    </a:lnTo>
                    <a:lnTo>
                      <a:pt x="565" y="374"/>
                    </a:lnTo>
                    <a:lnTo>
                      <a:pt x="559" y="393"/>
                    </a:lnTo>
                    <a:lnTo>
                      <a:pt x="551" y="411"/>
                    </a:lnTo>
                    <a:lnTo>
                      <a:pt x="544" y="430"/>
                    </a:lnTo>
                    <a:lnTo>
                      <a:pt x="535" y="447"/>
                    </a:lnTo>
                    <a:lnTo>
                      <a:pt x="524" y="464"/>
                    </a:lnTo>
                    <a:lnTo>
                      <a:pt x="514" y="480"/>
                    </a:lnTo>
                    <a:lnTo>
                      <a:pt x="503" y="496"/>
                    </a:lnTo>
                    <a:lnTo>
                      <a:pt x="489" y="512"/>
                    </a:lnTo>
                    <a:lnTo>
                      <a:pt x="475" y="529"/>
                    </a:lnTo>
                    <a:lnTo>
                      <a:pt x="460" y="542"/>
                    </a:lnTo>
                    <a:lnTo>
                      <a:pt x="444" y="556"/>
                    </a:lnTo>
                    <a:lnTo>
                      <a:pt x="428" y="569"/>
                    </a:lnTo>
                    <a:lnTo>
                      <a:pt x="410" y="580"/>
                    </a:lnTo>
                    <a:lnTo>
                      <a:pt x="393" y="591"/>
                    </a:lnTo>
                    <a:lnTo>
                      <a:pt x="376" y="601"/>
                    </a:lnTo>
                    <a:lnTo>
                      <a:pt x="357" y="610"/>
                    </a:lnTo>
                    <a:lnTo>
                      <a:pt x="338" y="618"/>
                    </a:lnTo>
                    <a:lnTo>
                      <a:pt x="319" y="625"/>
                    </a:lnTo>
                    <a:lnTo>
                      <a:pt x="300" y="631"/>
                    </a:lnTo>
                    <a:lnTo>
                      <a:pt x="280" y="636"/>
                    </a:lnTo>
                    <a:lnTo>
                      <a:pt x="261" y="638"/>
                    </a:lnTo>
                    <a:lnTo>
                      <a:pt x="241" y="639"/>
                    </a:lnTo>
                    <a:lnTo>
                      <a:pt x="221" y="639"/>
                    </a:lnTo>
                    <a:lnTo>
                      <a:pt x="203" y="637"/>
                    </a:lnTo>
                    <a:lnTo>
                      <a:pt x="184" y="633"/>
                    </a:lnTo>
                    <a:lnTo>
                      <a:pt x="167" y="629"/>
                    </a:lnTo>
                    <a:lnTo>
                      <a:pt x="151" y="623"/>
                    </a:lnTo>
                    <a:lnTo>
                      <a:pt x="135" y="615"/>
                    </a:lnTo>
                    <a:lnTo>
                      <a:pt x="120" y="607"/>
                    </a:lnTo>
                    <a:lnTo>
                      <a:pt x="106" y="597"/>
                    </a:lnTo>
                    <a:lnTo>
                      <a:pt x="93" y="586"/>
                    </a:lnTo>
                    <a:lnTo>
                      <a:pt x="82" y="574"/>
                    </a:lnTo>
                    <a:lnTo>
                      <a:pt x="70" y="561"/>
                    </a:lnTo>
                    <a:lnTo>
                      <a:pt x="60" y="547"/>
                    </a:lnTo>
                    <a:lnTo>
                      <a:pt x="51" y="532"/>
                    </a:lnTo>
                    <a:lnTo>
                      <a:pt x="43" y="517"/>
                    </a:lnTo>
                    <a:lnTo>
                      <a:pt x="36" y="500"/>
                    </a:lnTo>
                    <a:lnTo>
                      <a:pt x="31" y="483"/>
                    </a:lnTo>
                    <a:lnTo>
                      <a:pt x="27" y="465"/>
                    </a:lnTo>
                    <a:lnTo>
                      <a:pt x="22" y="431"/>
                    </a:lnTo>
                    <a:lnTo>
                      <a:pt x="22" y="394"/>
                    </a:lnTo>
                    <a:lnTo>
                      <a:pt x="25" y="356"/>
                    </a:lnTo>
                    <a:lnTo>
                      <a:pt x="35" y="318"/>
                    </a:lnTo>
                    <a:lnTo>
                      <a:pt x="40" y="298"/>
                    </a:lnTo>
                    <a:lnTo>
                      <a:pt x="47" y="280"/>
                    </a:lnTo>
                    <a:lnTo>
                      <a:pt x="55" y="261"/>
                    </a:lnTo>
                    <a:lnTo>
                      <a:pt x="65" y="244"/>
                    </a:lnTo>
                    <a:lnTo>
                      <a:pt x="74" y="227"/>
                    </a:lnTo>
                    <a:lnTo>
                      <a:pt x="84" y="211"/>
                    </a:lnTo>
                    <a:lnTo>
                      <a:pt x="96" y="195"/>
                    </a:lnTo>
                    <a:lnTo>
                      <a:pt x="107" y="178"/>
                    </a:lnTo>
                    <a:lnTo>
                      <a:pt x="137" y="142"/>
                    </a:lnTo>
                    <a:lnTo>
                      <a:pt x="164" y="113"/>
                    </a:lnTo>
                    <a:lnTo>
                      <a:pt x="189" y="89"/>
                    </a:lnTo>
                    <a:lnTo>
                      <a:pt x="213" y="69"/>
                    </a:lnTo>
                    <a:lnTo>
                      <a:pt x="235" y="55"/>
                    </a:lnTo>
                    <a:lnTo>
                      <a:pt x="255" y="45"/>
                    </a:lnTo>
                    <a:lnTo>
                      <a:pt x="273" y="39"/>
                    </a:lnTo>
                    <a:lnTo>
                      <a:pt x="291" y="34"/>
                    </a:lnTo>
                    <a:lnTo>
                      <a:pt x="307" y="33"/>
                    </a:lnTo>
                    <a:lnTo>
                      <a:pt x="320" y="33"/>
                    </a:lnTo>
                    <a:lnTo>
                      <a:pt x="334" y="33"/>
                    </a:lnTo>
                    <a:lnTo>
                      <a:pt x="347" y="34"/>
                    </a:lnTo>
                    <a:lnTo>
                      <a:pt x="357" y="36"/>
                    </a:lnTo>
                    <a:lnTo>
                      <a:pt x="369" y="36"/>
                    </a:lnTo>
                    <a:lnTo>
                      <a:pt x="378" y="34"/>
                    </a:lnTo>
                    <a:lnTo>
                      <a:pt x="387" y="31"/>
                    </a:lnTo>
                    <a:lnTo>
                      <a:pt x="397" y="0"/>
                    </a:lnTo>
                    <a:lnTo>
                      <a:pt x="386" y="4"/>
                    </a:lnTo>
                    <a:lnTo>
                      <a:pt x="375" y="7"/>
                    </a:lnTo>
                    <a:lnTo>
                      <a:pt x="362" y="8"/>
                    </a:lnTo>
                    <a:lnTo>
                      <a:pt x="347" y="9"/>
                    </a:lnTo>
                    <a:lnTo>
                      <a:pt x="332" y="10"/>
                    </a:lnTo>
                    <a:lnTo>
                      <a:pt x="316" y="11"/>
                    </a:lnTo>
                    <a:lnTo>
                      <a:pt x="297" y="14"/>
                    </a:lnTo>
                    <a:lnTo>
                      <a:pt x="279" y="17"/>
                    </a:lnTo>
                    <a:lnTo>
                      <a:pt x="259" y="23"/>
                    </a:lnTo>
                    <a:lnTo>
                      <a:pt x="239" y="31"/>
                    </a:lnTo>
                    <a:lnTo>
                      <a:pt x="217" y="42"/>
                    </a:lnTo>
                    <a:lnTo>
                      <a:pt x="195" y="57"/>
                    </a:lnTo>
                    <a:lnTo>
                      <a:pt x="171" y="76"/>
                    </a:lnTo>
                    <a:lnTo>
                      <a:pt x="146" y="100"/>
                    </a:lnTo>
                    <a:lnTo>
                      <a:pt x="121" y="128"/>
                    </a:lnTo>
                    <a:lnTo>
                      <a:pt x="95" y="162"/>
                    </a:lnTo>
                    <a:lnTo>
                      <a:pt x="82" y="180"/>
                    </a:lnTo>
                    <a:lnTo>
                      <a:pt x="70" y="198"/>
                    </a:lnTo>
                    <a:lnTo>
                      <a:pt x="59" y="216"/>
                    </a:lnTo>
                    <a:lnTo>
                      <a:pt x="49" y="236"/>
                    </a:lnTo>
                    <a:lnTo>
                      <a:pt x="38" y="254"/>
                    </a:lnTo>
                    <a:lnTo>
                      <a:pt x="29" y="275"/>
                    </a:lnTo>
                    <a:lnTo>
                      <a:pt x="22" y="296"/>
                    </a:lnTo>
                    <a:lnTo>
                      <a:pt x="15" y="317"/>
                    </a:lnTo>
                    <a:lnTo>
                      <a:pt x="6" y="359"/>
                    </a:lnTo>
                    <a:lnTo>
                      <a:pt x="0" y="401"/>
                    </a:lnTo>
                    <a:lnTo>
                      <a:pt x="0" y="441"/>
                    </a:lnTo>
                    <a:lnTo>
                      <a:pt x="5" y="479"/>
                    </a:lnTo>
                    <a:lnTo>
                      <a:pt x="9" y="499"/>
                    </a:lnTo>
                    <a:lnTo>
                      <a:pt x="15" y="517"/>
                    </a:lnTo>
                    <a:lnTo>
                      <a:pt x="22" y="536"/>
                    </a:lnTo>
                    <a:lnTo>
                      <a:pt x="31" y="553"/>
                    </a:lnTo>
                    <a:lnTo>
                      <a:pt x="40" y="570"/>
                    </a:lnTo>
                    <a:lnTo>
                      <a:pt x="51" y="585"/>
                    </a:lnTo>
                    <a:lnTo>
                      <a:pt x="62" y="600"/>
                    </a:lnTo>
                    <a:lnTo>
                      <a:pt x="75" y="613"/>
                    </a:lnTo>
                    <a:lnTo>
                      <a:pt x="89" y="624"/>
                    </a:lnTo>
                    <a:lnTo>
                      <a:pt x="104" y="636"/>
                    </a:lnTo>
                    <a:lnTo>
                      <a:pt x="120" y="645"/>
                    </a:lnTo>
                    <a:lnTo>
                      <a:pt x="137" y="653"/>
                    </a:lnTo>
                    <a:lnTo>
                      <a:pt x="155" y="660"/>
                    </a:lnTo>
                    <a:lnTo>
                      <a:pt x="173" y="665"/>
                    </a:lnTo>
                    <a:lnTo>
                      <a:pt x="193" y="669"/>
                    </a:lnTo>
                    <a:lnTo>
                      <a:pt x="213" y="671"/>
                    </a:lnTo>
                    <a:lnTo>
                      <a:pt x="234" y="671"/>
                    </a:lnTo>
                    <a:lnTo>
                      <a:pt x="256" y="670"/>
                    </a:lnTo>
                    <a:lnTo>
                      <a:pt x="277" y="667"/>
                    </a:lnTo>
                    <a:lnTo>
                      <a:pt x="297" y="662"/>
                    </a:lnTo>
                    <a:lnTo>
                      <a:pt x="318" y="655"/>
                    </a:lnTo>
                    <a:lnTo>
                      <a:pt x="339" y="647"/>
                    </a:lnTo>
                    <a:lnTo>
                      <a:pt x="360" y="638"/>
                    </a:lnTo>
                    <a:lnTo>
                      <a:pt x="379" y="628"/>
                    </a:lnTo>
                    <a:lnTo>
                      <a:pt x="398" y="617"/>
                    </a:lnTo>
                    <a:lnTo>
                      <a:pt x="417" y="605"/>
                    </a:lnTo>
                    <a:lnTo>
                      <a:pt x="435" y="592"/>
                    </a:lnTo>
                    <a:lnTo>
                      <a:pt x="453" y="578"/>
                    </a:lnTo>
                    <a:lnTo>
                      <a:pt x="469" y="563"/>
                    </a:lnTo>
                    <a:lnTo>
                      <a:pt x="486" y="547"/>
                    </a:lnTo>
                    <a:lnTo>
                      <a:pt x="501" y="531"/>
                    </a:lnTo>
                    <a:lnTo>
                      <a:pt x="516" y="512"/>
                    </a:lnTo>
                    <a:lnTo>
                      <a:pt x="529" y="495"/>
                    </a:lnTo>
                    <a:lnTo>
                      <a:pt x="541" y="477"/>
                    </a:lnTo>
                    <a:lnTo>
                      <a:pt x="551" y="458"/>
                    </a:lnTo>
                    <a:lnTo>
                      <a:pt x="560" y="439"/>
                    </a:lnTo>
                    <a:lnTo>
                      <a:pt x="569" y="419"/>
                    </a:lnTo>
                    <a:lnTo>
                      <a:pt x="577" y="398"/>
                    </a:lnTo>
                    <a:lnTo>
                      <a:pt x="584" y="378"/>
                    </a:lnTo>
                    <a:lnTo>
                      <a:pt x="590" y="357"/>
                    </a:lnTo>
                    <a:lnTo>
                      <a:pt x="600" y="314"/>
                    </a:lnTo>
                    <a:lnTo>
                      <a:pt x="607" y="272"/>
                    </a:lnTo>
                    <a:lnTo>
                      <a:pt x="609" y="231"/>
                    </a:lnTo>
                    <a:lnTo>
                      <a:pt x="605" y="193"/>
                    </a:lnTo>
                    <a:lnTo>
                      <a:pt x="600" y="174"/>
                    </a:lnTo>
                    <a:lnTo>
                      <a:pt x="595" y="155"/>
                    </a:lnTo>
                    <a:lnTo>
                      <a:pt x="587" y="137"/>
                    </a:lnTo>
                    <a:lnTo>
                      <a:pt x="579" y="120"/>
                    </a:lnTo>
                    <a:lnTo>
                      <a:pt x="568" y="104"/>
                    </a:lnTo>
                    <a:lnTo>
                      <a:pt x="558" y="89"/>
                    </a:lnTo>
                    <a:lnTo>
                      <a:pt x="545" y="74"/>
                    </a:lnTo>
                    <a:lnTo>
                      <a:pt x="533" y="61"/>
                    </a:lnTo>
                    <a:lnTo>
                      <a:pt x="519" y="49"/>
                    </a:lnTo>
                    <a:lnTo>
                      <a:pt x="505" y="38"/>
                    </a:lnTo>
                    <a:lnTo>
                      <a:pt x="489" y="27"/>
                    </a:lnTo>
                    <a:lnTo>
                      <a:pt x="471" y="19"/>
                    </a:lnTo>
                    <a:lnTo>
                      <a:pt x="454" y="11"/>
                    </a:lnTo>
                    <a:lnTo>
                      <a:pt x="436" y="6"/>
                    </a:lnTo>
                    <a:lnTo>
                      <a:pt x="416" y="2"/>
                    </a:lnTo>
                    <a:lnTo>
                      <a:pt x="397" y="0"/>
                    </a:lnTo>
                    <a:lnTo>
                      <a:pt x="387" y="3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0" name="Freeform 167"/>
              <p:cNvSpPr>
                <a:spLocks/>
              </p:cNvSpPr>
              <p:nvPr/>
            </p:nvSpPr>
            <p:spPr bwMode="auto">
              <a:xfrm>
                <a:off x="3913" y="2865"/>
                <a:ext cx="73" cy="170"/>
              </a:xfrm>
              <a:custGeom>
                <a:avLst/>
                <a:gdLst/>
                <a:ahLst/>
                <a:cxnLst>
                  <a:cxn ang="0">
                    <a:pos x="10" y="4"/>
                  </a:cxn>
                  <a:cxn ang="0">
                    <a:pos x="17" y="3"/>
                  </a:cxn>
                  <a:cxn ang="0">
                    <a:pos x="34" y="0"/>
                  </a:cxn>
                  <a:cxn ang="0">
                    <a:pos x="58" y="0"/>
                  </a:cxn>
                  <a:cxn ang="0">
                    <a:pos x="86" y="6"/>
                  </a:cxn>
                  <a:cxn ang="0">
                    <a:pos x="113" y="20"/>
                  </a:cxn>
                  <a:cxn ang="0">
                    <a:pos x="133" y="44"/>
                  </a:cxn>
                  <a:cxn ang="0">
                    <a:pos x="146" y="84"/>
                  </a:cxn>
                  <a:cxn ang="0">
                    <a:pos x="146" y="141"/>
                  </a:cxn>
                  <a:cxn ang="0">
                    <a:pos x="136" y="193"/>
                  </a:cxn>
                  <a:cxn ang="0">
                    <a:pos x="116" y="235"/>
                  </a:cxn>
                  <a:cxn ang="0">
                    <a:pos x="93" y="271"/>
                  </a:cxn>
                  <a:cxn ang="0">
                    <a:pos x="67" y="298"/>
                  </a:cxn>
                  <a:cxn ang="0">
                    <a:pos x="41" y="317"/>
                  </a:cxn>
                  <a:cxn ang="0">
                    <a:pos x="20" y="331"/>
                  </a:cxn>
                  <a:cxn ang="0">
                    <a:pos x="5" y="339"/>
                  </a:cxn>
                  <a:cxn ang="0">
                    <a:pos x="0" y="341"/>
                  </a:cxn>
                  <a:cxn ang="0">
                    <a:pos x="4" y="339"/>
                  </a:cxn>
                  <a:cxn ang="0">
                    <a:pos x="17" y="330"/>
                  </a:cxn>
                  <a:cxn ang="0">
                    <a:pos x="34" y="316"/>
                  </a:cxn>
                  <a:cxn ang="0">
                    <a:pos x="55" y="295"/>
                  </a:cxn>
                  <a:cxn ang="0">
                    <a:pos x="76" y="268"/>
                  </a:cxn>
                  <a:cxn ang="0">
                    <a:pos x="95" y="232"/>
                  </a:cxn>
                  <a:cxn ang="0">
                    <a:pos x="110" y="189"/>
                  </a:cxn>
                  <a:cxn ang="0">
                    <a:pos x="118" y="139"/>
                  </a:cxn>
                  <a:cxn ang="0">
                    <a:pos x="117" y="88"/>
                  </a:cxn>
                  <a:cxn ang="0">
                    <a:pos x="107" y="52"/>
                  </a:cxn>
                  <a:cxn ang="0">
                    <a:pos x="90" y="28"/>
                  </a:cxn>
                  <a:cxn ang="0">
                    <a:pos x="69" y="13"/>
                  </a:cxn>
                  <a:cxn ang="0">
                    <a:pos x="47" y="6"/>
                  </a:cxn>
                  <a:cxn ang="0">
                    <a:pos x="29" y="3"/>
                  </a:cxn>
                  <a:cxn ang="0">
                    <a:pos x="15" y="4"/>
                  </a:cxn>
                  <a:cxn ang="0">
                    <a:pos x="10" y="4"/>
                  </a:cxn>
                </a:cxnLst>
                <a:rect l="0" t="0" r="r" b="b"/>
                <a:pathLst>
                  <a:path w="146" h="341">
                    <a:moveTo>
                      <a:pt x="10" y="4"/>
                    </a:moveTo>
                    <a:lnTo>
                      <a:pt x="17" y="3"/>
                    </a:lnTo>
                    <a:lnTo>
                      <a:pt x="34" y="0"/>
                    </a:lnTo>
                    <a:lnTo>
                      <a:pt x="58" y="0"/>
                    </a:lnTo>
                    <a:lnTo>
                      <a:pt x="86" y="6"/>
                    </a:lnTo>
                    <a:lnTo>
                      <a:pt x="113" y="20"/>
                    </a:lnTo>
                    <a:lnTo>
                      <a:pt x="133" y="44"/>
                    </a:lnTo>
                    <a:lnTo>
                      <a:pt x="146" y="84"/>
                    </a:lnTo>
                    <a:lnTo>
                      <a:pt x="146" y="141"/>
                    </a:lnTo>
                    <a:lnTo>
                      <a:pt x="136" y="193"/>
                    </a:lnTo>
                    <a:lnTo>
                      <a:pt x="116" y="235"/>
                    </a:lnTo>
                    <a:lnTo>
                      <a:pt x="93" y="271"/>
                    </a:lnTo>
                    <a:lnTo>
                      <a:pt x="67" y="298"/>
                    </a:lnTo>
                    <a:lnTo>
                      <a:pt x="41" y="317"/>
                    </a:lnTo>
                    <a:lnTo>
                      <a:pt x="20" y="331"/>
                    </a:lnTo>
                    <a:lnTo>
                      <a:pt x="5" y="339"/>
                    </a:lnTo>
                    <a:lnTo>
                      <a:pt x="0" y="341"/>
                    </a:lnTo>
                    <a:lnTo>
                      <a:pt x="4" y="339"/>
                    </a:lnTo>
                    <a:lnTo>
                      <a:pt x="17" y="330"/>
                    </a:lnTo>
                    <a:lnTo>
                      <a:pt x="34" y="316"/>
                    </a:lnTo>
                    <a:lnTo>
                      <a:pt x="55" y="295"/>
                    </a:lnTo>
                    <a:lnTo>
                      <a:pt x="76" y="268"/>
                    </a:lnTo>
                    <a:lnTo>
                      <a:pt x="95" y="232"/>
                    </a:lnTo>
                    <a:lnTo>
                      <a:pt x="110" y="189"/>
                    </a:lnTo>
                    <a:lnTo>
                      <a:pt x="118" y="139"/>
                    </a:lnTo>
                    <a:lnTo>
                      <a:pt x="117" y="88"/>
                    </a:lnTo>
                    <a:lnTo>
                      <a:pt x="107" y="52"/>
                    </a:lnTo>
                    <a:lnTo>
                      <a:pt x="90" y="28"/>
                    </a:lnTo>
                    <a:lnTo>
                      <a:pt x="69" y="13"/>
                    </a:lnTo>
                    <a:lnTo>
                      <a:pt x="47" y="6"/>
                    </a:lnTo>
                    <a:lnTo>
                      <a:pt x="29" y="3"/>
                    </a:lnTo>
                    <a:lnTo>
                      <a:pt x="15" y="4"/>
                    </a:lnTo>
                    <a:lnTo>
                      <a:pt x="10" y="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1" name="Freeform 168"/>
              <p:cNvSpPr>
                <a:spLocks/>
              </p:cNvSpPr>
              <p:nvPr/>
            </p:nvSpPr>
            <p:spPr bwMode="auto">
              <a:xfrm>
                <a:off x="3880" y="2815"/>
                <a:ext cx="158" cy="286"/>
              </a:xfrm>
              <a:custGeom>
                <a:avLst/>
                <a:gdLst/>
                <a:ahLst/>
                <a:cxnLst>
                  <a:cxn ang="0">
                    <a:pos x="60" y="8"/>
                  </a:cxn>
                  <a:cxn ang="0">
                    <a:pos x="81" y="8"/>
                  </a:cxn>
                  <a:cxn ang="0">
                    <a:pos x="116" y="10"/>
                  </a:cxn>
                  <a:cxn ang="0">
                    <a:pos x="160" y="20"/>
                  </a:cxn>
                  <a:cxn ang="0">
                    <a:pos x="206" y="37"/>
                  </a:cxn>
                  <a:cxn ang="0">
                    <a:pos x="248" y="66"/>
                  </a:cxn>
                  <a:cxn ang="0">
                    <a:pos x="279" y="110"/>
                  </a:cxn>
                  <a:cxn ang="0">
                    <a:pos x="293" y="172"/>
                  </a:cxn>
                  <a:cxn ang="0">
                    <a:pos x="283" y="264"/>
                  </a:cxn>
                  <a:cxn ang="0">
                    <a:pos x="258" y="354"/>
                  </a:cxn>
                  <a:cxn ang="0">
                    <a:pos x="221" y="425"/>
                  </a:cxn>
                  <a:cxn ang="0">
                    <a:pos x="179" y="477"/>
                  </a:cxn>
                  <a:cxn ang="0">
                    <a:pos x="127" y="517"/>
                  </a:cxn>
                  <a:cxn ang="0">
                    <a:pos x="71" y="547"/>
                  </a:cxn>
                  <a:cxn ang="0">
                    <a:pos x="28" y="566"/>
                  </a:cxn>
                  <a:cxn ang="0">
                    <a:pos x="3" y="573"/>
                  </a:cxn>
                  <a:cxn ang="0">
                    <a:pos x="2" y="574"/>
                  </a:cxn>
                  <a:cxn ang="0">
                    <a:pos x="22" y="573"/>
                  </a:cxn>
                  <a:cxn ang="0">
                    <a:pos x="56" y="567"/>
                  </a:cxn>
                  <a:cxn ang="0">
                    <a:pos x="100" y="553"/>
                  </a:cxn>
                  <a:cxn ang="0">
                    <a:pos x="150" y="529"/>
                  </a:cxn>
                  <a:cxn ang="0">
                    <a:pos x="201" y="490"/>
                  </a:cxn>
                  <a:cxn ang="0">
                    <a:pos x="248" y="432"/>
                  </a:cxn>
                  <a:cxn ang="0">
                    <a:pos x="286" y="354"/>
                  </a:cxn>
                  <a:cxn ang="0">
                    <a:pos x="313" y="240"/>
                  </a:cxn>
                  <a:cxn ang="0">
                    <a:pos x="313" y="136"/>
                  </a:cxn>
                  <a:cxn ang="0">
                    <a:pos x="286" y="67"/>
                  </a:cxn>
                  <a:cxn ang="0">
                    <a:pos x="240" y="27"/>
                  </a:cxn>
                  <a:cxn ang="0">
                    <a:pos x="186" y="6"/>
                  </a:cxn>
                  <a:cxn ang="0">
                    <a:pos x="131" y="0"/>
                  </a:cxn>
                  <a:cxn ang="0">
                    <a:pos x="88" y="2"/>
                  </a:cxn>
                  <a:cxn ang="0">
                    <a:pos x="60" y="7"/>
                  </a:cxn>
                </a:cxnLst>
                <a:rect l="0" t="0" r="r" b="b"/>
                <a:pathLst>
                  <a:path w="317" h="574">
                    <a:moveTo>
                      <a:pt x="56" y="8"/>
                    </a:moveTo>
                    <a:lnTo>
                      <a:pt x="60" y="8"/>
                    </a:lnTo>
                    <a:lnTo>
                      <a:pt x="68" y="8"/>
                    </a:lnTo>
                    <a:lnTo>
                      <a:pt x="81" y="8"/>
                    </a:lnTo>
                    <a:lnTo>
                      <a:pt x="97" y="8"/>
                    </a:lnTo>
                    <a:lnTo>
                      <a:pt x="116" y="10"/>
                    </a:lnTo>
                    <a:lnTo>
                      <a:pt x="137" y="14"/>
                    </a:lnTo>
                    <a:lnTo>
                      <a:pt x="160" y="20"/>
                    </a:lnTo>
                    <a:lnTo>
                      <a:pt x="183" y="27"/>
                    </a:lnTo>
                    <a:lnTo>
                      <a:pt x="206" y="37"/>
                    </a:lnTo>
                    <a:lnTo>
                      <a:pt x="228" y="50"/>
                    </a:lnTo>
                    <a:lnTo>
                      <a:pt x="248" y="66"/>
                    </a:lnTo>
                    <a:lnTo>
                      <a:pt x="265" y="85"/>
                    </a:lnTo>
                    <a:lnTo>
                      <a:pt x="279" y="110"/>
                    </a:lnTo>
                    <a:lnTo>
                      <a:pt x="288" y="138"/>
                    </a:lnTo>
                    <a:lnTo>
                      <a:pt x="293" y="172"/>
                    </a:lnTo>
                    <a:lnTo>
                      <a:pt x="292" y="211"/>
                    </a:lnTo>
                    <a:lnTo>
                      <a:pt x="283" y="264"/>
                    </a:lnTo>
                    <a:lnTo>
                      <a:pt x="273" y="311"/>
                    </a:lnTo>
                    <a:lnTo>
                      <a:pt x="258" y="354"/>
                    </a:lnTo>
                    <a:lnTo>
                      <a:pt x="241" y="392"/>
                    </a:lnTo>
                    <a:lnTo>
                      <a:pt x="221" y="425"/>
                    </a:lnTo>
                    <a:lnTo>
                      <a:pt x="201" y="454"/>
                    </a:lnTo>
                    <a:lnTo>
                      <a:pt x="179" y="477"/>
                    </a:lnTo>
                    <a:lnTo>
                      <a:pt x="157" y="497"/>
                    </a:lnTo>
                    <a:lnTo>
                      <a:pt x="127" y="517"/>
                    </a:lnTo>
                    <a:lnTo>
                      <a:pt x="98" y="534"/>
                    </a:lnTo>
                    <a:lnTo>
                      <a:pt x="71" y="547"/>
                    </a:lnTo>
                    <a:lnTo>
                      <a:pt x="47" y="558"/>
                    </a:lnTo>
                    <a:lnTo>
                      <a:pt x="28" y="566"/>
                    </a:lnTo>
                    <a:lnTo>
                      <a:pt x="13" y="570"/>
                    </a:lnTo>
                    <a:lnTo>
                      <a:pt x="3" y="573"/>
                    </a:lnTo>
                    <a:lnTo>
                      <a:pt x="0" y="574"/>
                    </a:lnTo>
                    <a:lnTo>
                      <a:pt x="2" y="574"/>
                    </a:lnTo>
                    <a:lnTo>
                      <a:pt x="10" y="574"/>
                    </a:lnTo>
                    <a:lnTo>
                      <a:pt x="22" y="573"/>
                    </a:lnTo>
                    <a:lnTo>
                      <a:pt x="37" y="570"/>
                    </a:lnTo>
                    <a:lnTo>
                      <a:pt x="56" y="567"/>
                    </a:lnTo>
                    <a:lnTo>
                      <a:pt x="77" y="561"/>
                    </a:lnTo>
                    <a:lnTo>
                      <a:pt x="100" y="553"/>
                    </a:lnTo>
                    <a:lnTo>
                      <a:pt x="124" y="543"/>
                    </a:lnTo>
                    <a:lnTo>
                      <a:pt x="150" y="529"/>
                    </a:lnTo>
                    <a:lnTo>
                      <a:pt x="175" y="512"/>
                    </a:lnTo>
                    <a:lnTo>
                      <a:pt x="201" y="490"/>
                    </a:lnTo>
                    <a:lnTo>
                      <a:pt x="225" y="463"/>
                    </a:lnTo>
                    <a:lnTo>
                      <a:pt x="248" y="432"/>
                    </a:lnTo>
                    <a:lnTo>
                      <a:pt x="269" y="396"/>
                    </a:lnTo>
                    <a:lnTo>
                      <a:pt x="286" y="354"/>
                    </a:lnTo>
                    <a:lnTo>
                      <a:pt x="301" y="305"/>
                    </a:lnTo>
                    <a:lnTo>
                      <a:pt x="313" y="240"/>
                    </a:lnTo>
                    <a:lnTo>
                      <a:pt x="317" y="183"/>
                    </a:lnTo>
                    <a:lnTo>
                      <a:pt x="313" y="136"/>
                    </a:lnTo>
                    <a:lnTo>
                      <a:pt x="302" y="98"/>
                    </a:lnTo>
                    <a:lnTo>
                      <a:pt x="286" y="67"/>
                    </a:lnTo>
                    <a:lnTo>
                      <a:pt x="265" y="44"/>
                    </a:lnTo>
                    <a:lnTo>
                      <a:pt x="240" y="27"/>
                    </a:lnTo>
                    <a:lnTo>
                      <a:pt x="213" y="14"/>
                    </a:lnTo>
                    <a:lnTo>
                      <a:pt x="186" y="6"/>
                    </a:lnTo>
                    <a:lnTo>
                      <a:pt x="158" y="1"/>
                    </a:lnTo>
                    <a:lnTo>
                      <a:pt x="131" y="0"/>
                    </a:lnTo>
                    <a:lnTo>
                      <a:pt x="108" y="1"/>
                    </a:lnTo>
                    <a:lnTo>
                      <a:pt x="88" y="2"/>
                    </a:lnTo>
                    <a:lnTo>
                      <a:pt x="70" y="6"/>
                    </a:lnTo>
                    <a:lnTo>
                      <a:pt x="60" y="7"/>
                    </a:lnTo>
                    <a:lnTo>
                      <a:pt x="56" y="8"/>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2" name="Freeform 169"/>
              <p:cNvSpPr>
                <a:spLocks/>
              </p:cNvSpPr>
              <p:nvPr/>
            </p:nvSpPr>
            <p:spPr bwMode="auto">
              <a:xfrm>
                <a:off x="3860" y="2889"/>
                <a:ext cx="50" cy="119"/>
              </a:xfrm>
              <a:custGeom>
                <a:avLst/>
                <a:gdLst/>
                <a:ahLst/>
                <a:cxnLst>
                  <a:cxn ang="0">
                    <a:pos x="82" y="0"/>
                  </a:cxn>
                  <a:cxn ang="0">
                    <a:pos x="77" y="2"/>
                  </a:cxn>
                  <a:cxn ang="0">
                    <a:pos x="67" y="9"/>
                  </a:cxn>
                  <a:cxn ang="0">
                    <a:pos x="52" y="19"/>
                  </a:cxn>
                  <a:cxn ang="0">
                    <a:pos x="36" y="36"/>
                  </a:cxn>
                  <a:cxn ang="0">
                    <a:pos x="19" y="55"/>
                  </a:cxn>
                  <a:cxn ang="0">
                    <a:pos x="7" y="79"/>
                  </a:cxn>
                  <a:cxn ang="0">
                    <a:pos x="0" y="108"/>
                  </a:cxn>
                  <a:cxn ang="0">
                    <a:pos x="0" y="140"/>
                  </a:cxn>
                  <a:cxn ang="0">
                    <a:pos x="8" y="172"/>
                  </a:cxn>
                  <a:cxn ang="0">
                    <a:pos x="21" y="196"/>
                  </a:cxn>
                  <a:cxn ang="0">
                    <a:pos x="37" y="212"/>
                  </a:cxn>
                  <a:cxn ang="0">
                    <a:pos x="54" y="223"/>
                  </a:cxn>
                  <a:cxn ang="0">
                    <a:pos x="71" y="230"/>
                  </a:cxn>
                  <a:cxn ang="0">
                    <a:pos x="85" y="235"/>
                  </a:cxn>
                  <a:cxn ang="0">
                    <a:pos x="95" y="236"/>
                  </a:cxn>
                  <a:cxn ang="0">
                    <a:pos x="99" y="236"/>
                  </a:cxn>
                  <a:cxn ang="0">
                    <a:pos x="95" y="235"/>
                  </a:cxn>
                  <a:cxn ang="0">
                    <a:pos x="87" y="231"/>
                  </a:cxn>
                  <a:cxn ang="0">
                    <a:pos x="77" y="226"/>
                  </a:cxn>
                  <a:cxn ang="0">
                    <a:pos x="64" y="215"/>
                  </a:cxn>
                  <a:cxn ang="0">
                    <a:pos x="53" y="203"/>
                  </a:cxn>
                  <a:cxn ang="0">
                    <a:pos x="44" y="184"/>
                  </a:cxn>
                  <a:cxn ang="0">
                    <a:pos x="39" y="161"/>
                  </a:cxn>
                  <a:cxn ang="0">
                    <a:pos x="40" y="134"/>
                  </a:cxn>
                  <a:cxn ang="0">
                    <a:pos x="46" y="105"/>
                  </a:cxn>
                  <a:cxn ang="0">
                    <a:pos x="52" y="78"/>
                  </a:cxn>
                  <a:cxn ang="0">
                    <a:pos x="59" y="55"/>
                  </a:cxn>
                  <a:cxn ang="0">
                    <a:pos x="66" y="36"/>
                  </a:cxn>
                  <a:cxn ang="0">
                    <a:pos x="72" y="21"/>
                  </a:cxn>
                  <a:cxn ang="0">
                    <a:pos x="77" y="9"/>
                  </a:cxn>
                  <a:cxn ang="0">
                    <a:pos x="81" y="2"/>
                  </a:cxn>
                  <a:cxn ang="0">
                    <a:pos x="82" y="0"/>
                  </a:cxn>
                </a:cxnLst>
                <a:rect l="0" t="0" r="r" b="b"/>
                <a:pathLst>
                  <a:path w="99" h="236">
                    <a:moveTo>
                      <a:pt x="82" y="0"/>
                    </a:moveTo>
                    <a:lnTo>
                      <a:pt x="77" y="2"/>
                    </a:lnTo>
                    <a:lnTo>
                      <a:pt x="67" y="9"/>
                    </a:lnTo>
                    <a:lnTo>
                      <a:pt x="52" y="19"/>
                    </a:lnTo>
                    <a:lnTo>
                      <a:pt x="36" y="36"/>
                    </a:lnTo>
                    <a:lnTo>
                      <a:pt x="19" y="55"/>
                    </a:lnTo>
                    <a:lnTo>
                      <a:pt x="7" y="79"/>
                    </a:lnTo>
                    <a:lnTo>
                      <a:pt x="0" y="108"/>
                    </a:lnTo>
                    <a:lnTo>
                      <a:pt x="0" y="140"/>
                    </a:lnTo>
                    <a:lnTo>
                      <a:pt x="8" y="172"/>
                    </a:lnTo>
                    <a:lnTo>
                      <a:pt x="21" y="196"/>
                    </a:lnTo>
                    <a:lnTo>
                      <a:pt x="37" y="212"/>
                    </a:lnTo>
                    <a:lnTo>
                      <a:pt x="54" y="223"/>
                    </a:lnTo>
                    <a:lnTo>
                      <a:pt x="71" y="230"/>
                    </a:lnTo>
                    <a:lnTo>
                      <a:pt x="85" y="235"/>
                    </a:lnTo>
                    <a:lnTo>
                      <a:pt x="95" y="236"/>
                    </a:lnTo>
                    <a:lnTo>
                      <a:pt x="99" y="236"/>
                    </a:lnTo>
                    <a:lnTo>
                      <a:pt x="95" y="235"/>
                    </a:lnTo>
                    <a:lnTo>
                      <a:pt x="87" y="231"/>
                    </a:lnTo>
                    <a:lnTo>
                      <a:pt x="77" y="226"/>
                    </a:lnTo>
                    <a:lnTo>
                      <a:pt x="64" y="215"/>
                    </a:lnTo>
                    <a:lnTo>
                      <a:pt x="53" y="203"/>
                    </a:lnTo>
                    <a:lnTo>
                      <a:pt x="44" y="184"/>
                    </a:lnTo>
                    <a:lnTo>
                      <a:pt x="39" y="161"/>
                    </a:lnTo>
                    <a:lnTo>
                      <a:pt x="40" y="134"/>
                    </a:lnTo>
                    <a:lnTo>
                      <a:pt x="46" y="105"/>
                    </a:lnTo>
                    <a:lnTo>
                      <a:pt x="52" y="78"/>
                    </a:lnTo>
                    <a:lnTo>
                      <a:pt x="59" y="55"/>
                    </a:lnTo>
                    <a:lnTo>
                      <a:pt x="66" y="36"/>
                    </a:lnTo>
                    <a:lnTo>
                      <a:pt x="72" y="21"/>
                    </a:lnTo>
                    <a:lnTo>
                      <a:pt x="77" y="9"/>
                    </a:lnTo>
                    <a:lnTo>
                      <a:pt x="81" y="2"/>
                    </a:lnTo>
                    <a:lnTo>
                      <a:pt x="82"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3" name="Freeform 170"/>
              <p:cNvSpPr>
                <a:spLocks/>
              </p:cNvSpPr>
              <p:nvPr/>
            </p:nvSpPr>
            <p:spPr bwMode="auto">
              <a:xfrm>
                <a:off x="4407" y="2726"/>
                <a:ext cx="338" cy="366"/>
              </a:xfrm>
              <a:custGeom>
                <a:avLst/>
                <a:gdLst/>
                <a:ahLst/>
                <a:cxnLst>
                  <a:cxn ang="0">
                    <a:pos x="390" y="0"/>
                  </a:cxn>
                  <a:cxn ang="0">
                    <a:pos x="327" y="10"/>
                  </a:cxn>
                  <a:cxn ang="0">
                    <a:pos x="264" y="33"/>
                  </a:cxn>
                  <a:cxn ang="0">
                    <a:pos x="204" y="70"/>
                  </a:cxn>
                  <a:cxn ang="0">
                    <a:pos x="150" y="116"/>
                  </a:cxn>
                  <a:cxn ang="0">
                    <a:pos x="101" y="173"/>
                  </a:cxn>
                  <a:cxn ang="0">
                    <a:pos x="60" y="236"/>
                  </a:cxn>
                  <a:cxn ang="0">
                    <a:pos x="28" y="307"/>
                  </a:cxn>
                  <a:cxn ang="0">
                    <a:pos x="7" y="381"/>
                  </a:cxn>
                  <a:cxn ang="0">
                    <a:pos x="0" y="454"/>
                  </a:cxn>
                  <a:cxn ang="0">
                    <a:pos x="6" y="521"/>
                  </a:cxn>
                  <a:cxn ang="0">
                    <a:pos x="22" y="582"/>
                  </a:cxn>
                  <a:cxn ang="0">
                    <a:pos x="51" y="633"/>
                  </a:cxn>
                  <a:cxn ang="0">
                    <a:pos x="89" y="676"/>
                  </a:cxn>
                  <a:cxn ang="0">
                    <a:pos x="136" y="707"/>
                  </a:cxn>
                  <a:cxn ang="0">
                    <a:pos x="192" y="727"/>
                  </a:cxn>
                  <a:cxn ang="0">
                    <a:pos x="255" y="731"/>
                  </a:cxn>
                  <a:cxn ang="0">
                    <a:pos x="321" y="722"/>
                  </a:cxn>
                  <a:cxn ang="0">
                    <a:pos x="389" y="700"/>
                  </a:cxn>
                  <a:cxn ang="0">
                    <a:pos x="454" y="667"/>
                  </a:cxn>
                  <a:cxn ang="0">
                    <a:pos x="515" y="623"/>
                  </a:cxn>
                  <a:cxn ang="0">
                    <a:pos x="571" y="569"/>
                  </a:cxn>
                  <a:cxn ang="0">
                    <a:pos x="617" y="507"/>
                  </a:cxn>
                  <a:cxn ang="0">
                    <a:pos x="651" y="438"/>
                  </a:cxn>
                  <a:cxn ang="0">
                    <a:pos x="671" y="363"/>
                  </a:cxn>
                  <a:cxn ang="0">
                    <a:pos x="676" y="290"/>
                  </a:cxn>
                  <a:cxn ang="0">
                    <a:pos x="665" y="221"/>
                  </a:cxn>
                  <a:cxn ang="0">
                    <a:pos x="642" y="158"/>
                  </a:cxn>
                  <a:cxn ang="0">
                    <a:pos x="608" y="102"/>
                  </a:cxn>
                  <a:cxn ang="0">
                    <a:pos x="564" y="57"/>
                  </a:cxn>
                  <a:cxn ang="0">
                    <a:pos x="511" y="24"/>
                  </a:cxn>
                  <a:cxn ang="0">
                    <a:pos x="452" y="4"/>
                  </a:cxn>
                </a:cxnLst>
                <a:rect l="0" t="0" r="r" b="b"/>
                <a:pathLst>
                  <a:path w="676" h="731">
                    <a:moveTo>
                      <a:pt x="421" y="0"/>
                    </a:moveTo>
                    <a:lnTo>
                      <a:pt x="390" y="0"/>
                    </a:lnTo>
                    <a:lnTo>
                      <a:pt x="358" y="3"/>
                    </a:lnTo>
                    <a:lnTo>
                      <a:pt x="327" y="10"/>
                    </a:lnTo>
                    <a:lnTo>
                      <a:pt x="294" y="21"/>
                    </a:lnTo>
                    <a:lnTo>
                      <a:pt x="264" y="33"/>
                    </a:lnTo>
                    <a:lnTo>
                      <a:pt x="233" y="51"/>
                    </a:lnTo>
                    <a:lnTo>
                      <a:pt x="204" y="70"/>
                    </a:lnTo>
                    <a:lnTo>
                      <a:pt x="177" y="92"/>
                    </a:lnTo>
                    <a:lnTo>
                      <a:pt x="150" y="116"/>
                    </a:lnTo>
                    <a:lnTo>
                      <a:pt x="125" y="143"/>
                    </a:lnTo>
                    <a:lnTo>
                      <a:pt x="101" y="173"/>
                    </a:lnTo>
                    <a:lnTo>
                      <a:pt x="80" y="204"/>
                    </a:lnTo>
                    <a:lnTo>
                      <a:pt x="60" y="236"/>
                    </a:lnTo>
                    <a:lnTo>
                      <a:pt x="43" y="271"/>
                    </a:lnTo>
                    <a:lnTo>
                      <a:pt x="28" y="307"/>
                    </a:lnTo>
                    <a:lnTo>
                      <a:pt x="17" y="344"/>
                    </a:lnTo>
                    <a:lnTo>
                      <a:pt x="7" y="381"/>
                    </a:lnTo>
                    <a:lnTo>
                      <a:pt x="3" y="418"/>
                    </a:lnTo>
                    <a:lnTo>
                      <a:pt x="0" y="454"/>
                    </a:lnTo>
                    <a:lnTo>
                      <a:pt x="2" y="488"/>
                    </a:lnTo>
                    <a:lnTo>
                      <a:pt x="6" y="521"/>
                    </a:lnTo>
                    <a:lnTo>
                      <a:pt x="13" y="552"/>
                    </a:lnTo>
                    <a:lnTo>
                      <a:pt x="22" y="582"/>
                    </a:lnTo>
                    <a:lnTo>
                      <a:pt x="35" y="608"/>
                    </a:lnTo>
                    <a:lnTo>
                      <a:pt x="51" y="633"/>
                    </a:lnTo>
                    <a:lnTo>
                      <a:pt x="68" y="657"/>
                    </a:lnTo>
                    <a:lnTo>
                      <a:pt x="89" y="676"/>
                    </a:lnTo>
                    <a:lnTo>
                      <a:pt x="111" y="693"/>
                    </a:lnTo>
                    <a:lnTo>
                      <a:pt x="136" y="707"/>
                    </a:lnTo>
                    <a:lnTo>
                      <a:pt x="163" y="719"/>
                    </a:lnTo>
                    <a:lnTo>
                      <a:pt x="192" y="727"/>
                    </a:lnTo>
                    <a:lnTo>
                      <a:pt x="223" y="730"/>
                    </a:lnTo>
                    <a:lnTo>
                      <a:pt x="255" y="731"/>
                    </a:lnTo>
                    <a:lnTo>
                      <a:pt x="287" y="728"/>
                    </a:lnTo>
                    <a:lnTo>
                      <a:pt x="321" y="722"/>
                    </a:lnTo>
                    <a:lnTo>
                      <a:pt x="355" y="713"/>
                    </a:lnTo>
                    <a:lnTo>
                      <a:pt x="389" y="700"/>
                    </a:lnTo>
                    <a:lnTo>
                      <a:pt x="422" y="684"/>
                    </a:lnTo>
                    <a:lnTo>
                      <a:pt x="454" y="667"/>
                    </a:lnTo>
                    <a:lnTo>
                      <a:pt x="486" y="646"/>
                    </a:lnTo>
                    <a:lnTo>
                      <a:pt x="515" y="623"/>
                    </a:lnTo>
                    <a:lnTo>
                      <a:pt x="544" y="597"/>
                    </a:lnTo>
                    <a:lnTo>
                      <a:pt x="571" y="569"/>
                    </a:lnTo>
                    <a:lnTo>
                      <a:pt x="595" y="539"/>
                    </a:lnTo>
                    <a:lnTo>
                      <a:pt x="617" y="507"/>
                    </a:lnTo>
                    <a:lnTo>
                      <a:pt x="635" y="473"/>
                    </a:lnTo>
                    <a:lnTo>
                      <a:pt x="651" y="438"/>
                    </a:lnTo>
                    <a:lnTo>
                      <a:pt x="663" y="401"/>
                    </a:lnTo>
                    <a:lnTo>
                      <a:pt x="671" y="363"/>
                    </a:lnTo>
                    <a:lnTo>
                      <a:pt x="676" y="326"/>
                    </a:lnTo>
                    <a:lnTo>
                      <a:pt x="676" y="290"/>
                    </a:lnTo>
                    <a:lnTo>
                      <a:pt x="672" y="254"/>
                    </a:lnTo>
                    <a:lnTo>
                      <a:pt x="665" y="221"/>
                    </a:lnTo>
                    <a:lnTo>
                      <a:pt x="655" y="189"/>
                    </a:lnTo>
                    <a:lnTo>
                      <a:pt x="642" y="158"/>
                    </a:lnTo>
                    <a:lnTo>
                      <a:pt x="626" y="129"/>
                    </a:lnTo>
                    <a:lnTo>
                      <a:pt x="608" y="102"/>
                    </a:lnTo>
                    <a:lnTo>
                      <a:pt x="587" y="78"/>
                    </a:lnTo>
                    <a:lnTo>
                      <a:pt x="564" y="57"/>
                    </a:lnTo>
                    <a:lnTo>
                      <a:pt x="539" y="39"/>
                    </a:lnTo>
                    <a:lnTo>
                      <a:pt x="511" y="24"/>
                    </a:lnTo>
                    <a:lnTo>
                      <a:pt x="482" y="13"/>
                    </a:lnTo>
                    <a:lnTo>
                      <a:pt x="452" y="4"/>
                    </a:lnTo>
                    <a:lnTo>
                      <a:pt x="421" y="0"/>
                    </a:lnTo>
                    <a:close/>
                  </a:path>
                </a:pathLst>
              </a:custGeom>
              <a:solidFill>
                <a:srgbClr val="30303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4" name="Freeform 171"/>
              <p:cNvSpPr>
                <a:spLocks/>
              </p:cNvSpPr>
              <p:nvPr/>
            </p:nvSpPr>
            <p:spPr bwMode="auto">
              <a:xfrm>
                <a:off x="4483" y="2829"/>
                <a:ext cx="147" cy="159"/>
              </a:xfrm>
              <a:custGeom>
                <a:avLst/>
                <a:gdLst/>
                <a:ahLst/>
                <a:cxnLst>
                  <a:cxn ang="0">
                    <a:pos x="190" y="0"/>
                  </a:cxn>
                  <a:cxn ang="0">
                    <a:pos x="175" y="0"/>
                  </a:cxn>
                  <a:cxn ang="0">
                    <a:pos x="161" y="1"/>
                  </a:cxn>
                  <a:cxn ang="0">
                    <a:pos x="146" y="5"/>
                  </a:cxn>
                  <a:cxn ang="0">
                    <a:pos x="132" y="8"/>
                  </a:cxn>
                  <a:cxn ang="0">
                    <a:pos x="117" y="14"/>
                  </a:cxn>
                  <a:cxn ang="0">
                    <a:pos x="103" y="22"/>
                  </a:cxn>
                  <a:cxn ang="0">
                    <a:pos x="91" y="30"/>
                  </a:cxn>
                  <a:cxn ang="0">
                    <a:pos x="78" y="39"/>
                  </a:cxn>
                  <a:cxn ang="0">
                    <a:pos x="65" y="49"/>
                  </a:cxn>
                  <a:cxn ang="0">
                    <a:pos x="54" y="61"/>
                  </a:cxn>
                  <a:cxn ang="0">
                    <a:pos x="43" y="74"/>
                  </a:cxn>
                  <a:cxn ang="0">
                    <a:pos x="33" y="87"/>
                  </a:cxn>
                  <a:cxn ang="0">
                    <a:pos x="25" y="101"/>
                  </a:cxn>
                  <a:cxn ang="0">
                    <a:pos x="17" y="116"/>
                  </a:cxn>
                  <a:cxn ang="0">
                    <a:pos x="11" y="132"/>
                  </a:cxn>
                  <a:cxn ang="0">
                    <a:pos x="5" y="149"/>
                  </a:cxn>
                  <a:cxn ang="0">
                    <a:pos x="0" y="181"/>
                  </a:cxn>
                  <a:cxn ang="0">
                    <a:pos x="0" y="211"/>
                  </a:cxn>
                  <a:cxn ang="0">
                    <a:pos x="5" y="240"/>
                  </a:cxn>
                  <a:cxn ang="0">
                    <a:pos x="17" y="264"/>
                  </a:cxn>
                  <a:cxn ang="0">
                    <a:pos x="32" y="284"/>
                  </a:cxn>
                  <a:cxn ang="0">
                    <a:pos x="53" y="302"/>
                  </a:cxn>
                  <a:cxn ang="0">
                    <a:pos x="76" y="312"/>
                  </a:cxn>
                  <a:cxn ang="0">
                    <a:pos x="103" y="318"/>
                  </a:cxn>
                  <a:cxn ang="0">
                    <a:pos x="118" y="318"/>
                  </a:cxn>
                  <a:cxn ang="0">
                    <a:pos x="133" y="317"/>
                  </a:cxn>
                  <a:cxn ang="0">
                    <a:pos x="147" y="313"/>
                  </a:cxn>
                  <a:cxn ang="0">
                    <a:pos x="162" y="309"/>
                  </a:cxn>
                  <a:cxn ang="0">
                    <a:pos x="176" y="303"/>
                  </a:cxn>
                  <a:cxn ang="0">
                    <a:pos x="190" y="296"/>
                  </a:cxn>
                  <a:cxn ang="0">
                    <a:pos x="203" y="288"/>
                  </a:cxn>
                  <a:cxn ang="0">
                    <a:pos x="216" y="278"/>
                  </a:cxn>
                  <a:cxn ang="0">
                    <a:pos x="229" y="267"/>
                  </a:cxn>
                  <a:cxn ang="0">
                    <a:pos x="240" y="256"/>
                  </a:cxn>
                  <a:cxn ang="0">
                    <a:pos x="251" y="243"/>
                  </a:cxn>
                  <a:cxn ang="0">
                    <a:pos x="260" y="229"/>
                  </a:cxn>
                  <a:cxn ang="0">
                    <a:pos x="269" y="215"/>
                  </a:cxn>
                  <a:cxn ang="0">
                    <a:pos x="276" y="200"/>
                  </a:cxn>
                  <a:cxn ang="0">
                    <a:pos x="283" y="184"/>
                  </a:cxn>
                  <a:cxn ang="0">
                    <a:pos x="288" y="168"/>
                  </a:cxn>
                  <a:cxn ang="0">
                    <a:pos x="293" y="136"/>
                  </a:cxn>
                  <a:cxn ang="0">
                    <a:pos x="293" y="106"/>
                  </a:cxn>
                  <a:cxn ang="0">
                    <a:pos x="288" y="78"/>
                  </a:cxn>
                  <a:cxn ang="0">
                    <a:pos x="277" y="53"/>
                  </a:cxn>
                  <a:cxn ang="0">
                    <a:pos x="261" y="32"/>
                  </a:cxn>
                  <a:cxn ang="0">
                    <a:pos x="242" y="16"/>
                  </a:cxn>
                  <a:cxn ang="0">
                    <a:pos x="217" y="6"/>
                  </a:cxn>
                  <a:cxn ang="0">
                    <a:pos x="190" y="0"/>
                  </a:cxn>
                </a:cxnLst>
                <a:rect l="0" t="0" r="r" b="b"/>
                <a:pathLst>
                  <a:path w="293" h="318">
                    <a:moveTo>
                      <a:pt x="190" y="0"/>
                    </a:moveTo>
                    <a:lnTo>
                      <a:pt x="175" y="0"/>
                    </a:lnTo>
                    <a:lnTo>
                      <a:pt x="161" y="1"/>
                    </a:lnTo>
                    <a:lnTo>
                      <a:pt x="146" y="5"/>
                    </a:lnTo>
                    <a:lnTo>
                      <a:pt x="132" y="8"/>
                    </a:lnTo>
                    <a:lnTo>
                      <a:pt x="117" y="14"/>
                    </a:lnTo>
                    <a:lnTo>
                      <a:pt x="103" y="22"/>
                    </a:lnTo>
                    <a:lnTo>
                      <a:pt x="91" y="30"/>
                    </a:lnTo>
                    <a:lnTo>
                      <a:pt x="78" y="39"/>
                    </a:lnTo>
                    <a:lnTo>
                      <a:pt x="65" y="49"/>
                    </a:lnTo>
                    <a:lnTo>
                      <a:pt x="54" y="61"/>
                    </a:lnTo>
                    <a:lnTo>
                      <a:pt x="43" y="74"/>
                    </a:lnTo>
                    <a:lnTo>
                      <a:pt x="33" y="87"/>
                    </a:lnTo>
                    <a:lnTo>
                      <a:pt x="25" y="101"/>
                    </a:lnTo>
                    <a:lnTo>
                      <a:pt x="17" y="116"/>
                    </a:lnTo>
                    <a:lnTo>
                      <a:pt x="11" y="132"/>
                    </a:lnTo>
                    <a:lnTo>
                      <a:pt x="5" y="149"/>
                    </a:lnTo>
                    <a:lnTo>
                      <a:pt x="0" y="181"/>
                    </a:lnTo>
                    <a:lnTo>
                      <a:pt x="0" y="211"/>
                    </a:lnTo>
                    <a:lnTo>
                      <a:pt x="5" y="240"/>
                    </a:lnTo>
                    <a:lnTo>
                      <a:pt x="17" y="264"/>
                    </a:lnTo>
                    <a:lnTo>
                      <a:pt x="32" y="284"/>
                    </a:lnTo>
                    <a:lnTo>
                      <a:pt x="53" y="302"/>
                    </a:lnTo>
                    <a:lnTo>
                      <a:pt x="76" y="312"/>
                    </a:lnTo>
                    <a:lnTo>
                      <a:pt x="103" y="318"/>
                    </a:lnTo>
                    <a:lnTo>
                      <a:pt x="118" y="318"/>
                    </a:lnTo>
                    <a:lnTo>
                      <a:pt x="133" y="317"/>
                    </a:lnTo>
                    <a:lnTo>
                      <a:pt x="147" y="313"/>
                    </a:lnTo>
                    <a:lnTo>
                      <a:pt x="162" y="309"/>
                    </a:lnTo>
                    <a:lnTo>
                      <a:pt x="176" y="303"/>
                    </a:lnTo>
                    <a:lnTo>
                      <a:pt x="190" y="296"/>
                    </a:lnTo>
                    <a:lnTo>
                      <a:pt x="203" y="288"/>
                    </a:lnTo>
                    <a:lnTo>
                      <a:pt x="216" y="278"/>
                    </a:lnTo>
                    <a:lnTo>
                      <a:pt x="229" y="267"/>
                    </a:lnTo>
                    <a:lnTo>
                      <a:pt x="240" y="256"/>
                    </a:lnTo>
                    <a:lnTo>
                      <a:pt x="251" y="243"/>
                    </a:lnTo>
                    <a:lnTo>
                      <a:pt x="260" y="229"/>
                    </a:lnTo>
                    <a:lnTo>
                      <a:pt x="269" y="215"/>
                    </a:lnTo>
                    <a:lnTo>
                      <a:pt x="276" y="200"/>
                    </a:lnTo>
                    <a:lnTo>
                      <a:pt x="283" y="184"/>
                    </a:lnTo>
                    <a:lnTo>
                      <a:pt x="288" y="168"/>
                    </a:lnTo>
                    <a:lnTo>
                      <a:pt x="293" y="136"/>
                    </a:lnTo>
                    <a:lnTo>
                      <a:pt x="293" y="106"/>
                    </a:lnTo>
                    <a:lnTo>
                      <a:pt x="288" y="78"/>
                    </a:lnTo>
                    <a:lnTo>
                      <a:pt x="277" y="53"/>
                    </a:lnTo>
                    <a:lnTo>
                      <a:pt x="261" y="32"/>
                    </a:lnTo>
                    <a:lnTo>
                      <a:pt x="242" y="16"/>
                    </a:lnTo>
                    <a:lnTo>
                      <a:pt x="217" y="6"/>
                    </a:lnTo>
                    <a:lnTo>
                      <a:pt x="190" y="0"/>
                    </a:lnTo>
                    <a:close/>
                  </a:path>
                </a:pathLst>
              </a:custGeom>
              <a:solidFill>
                <a:srgbClr val="BFBFB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5" name="Freeform 172"/>
              <p:cNvSpPr>
                <a:spLocks/>
              </p:cNvSpPr>
              <p:nvPr/>
            </p:nvSpPr>
            <p:spPr bwMode="auto">
              <a:xfrm>
                <a:off x="4395" y="2718"/>
                <a:ext cx="354" cy="392"/>
              </a:xfrm>
              <a:custGeom>
                <a:avLst/>
                <a:gdLst/>
                <a:ahLst/>
                <a:cxnLst>
                  <a:cxn ang="0">
                    <a:pos x="494" y="45"/>
                  </a:cxn>
                  <a:cxn ang="0">
                    <a:pos x="552" y="67"/>
                  </a:cxn>
                  <a:cxn ang="0">
                    <a:pos x="600" y="102"/>
                  </a:cxn>
                  <a:cxn ang="0">
                    <a:pos x="640" y="147"/>
                  </a:cxn>
                  <a:cxn ang="0">
                    <a:pos x="668" y="202"/>
                  </a:cxn>
                  <a:cxn ang="0">
                    <a:pos x="685" y="283"/>
                  </a:cxn>
                  <a:cxn ang="0">
                    <a:pos x="665" y="414"/>
                  </a:cxn>
                  <a:cxn ang="0">
                    <a:pos x="643" y="480"/>
                  </a:cxn>
                  <a:cxn ang="0">
                    <a:pos x="612" y="541"/>
                  </a:cxn>
                  <a:cxn ang="0">
                    <a:pos x="570" y="598"/>
                  </a:cxn>
                  <a:cxn ang="0">
                    <a:pos x="517" y="648"/>
                  </a:cxn>
                  <a:cxn ang="0">
                    <a:pos x="459" y="690"/>
                  </a:cxn>
                  <a:cxn ang="0">
                    <a:pos x="394" y="721"/>
                  </a:cxn>
                  <a:cxn ang="0">
                    <a:pos x="327" y="742"/>
                  </a:cxn>
                  <a:cxn ang="0">
                    <a:pos x="259" y="746"/>
                  </a:cxn>
                  <a:cxn ang="0">
                    <a:pos x="196" y="734"/>
                  </a:cxn>
                  <a:cxn ang="0">
                    <a:pos x="141" y="708"/>
                  </a:cxn>
                  <a:cxn ang="0">
                    <a:pos x="95" y="670"/>
                  </a:cxn>
                  <a:cxn ang="0">
                    <a:pos x="60" y="621"/>
                  </a:cxn>
                  <a:cxn ang="0">
                    <a:pos x="36" y="563"/>
                  </a:cxn>
                  <a:cxn ang="0">
                    <a:pos x="25" y="461"/>
                  </a:cxn>
                  <a:cxn ang="0">
                    <a:pos x="47" y="349"/>
                  </a:cxn>
                  <a:cxn ang="0">
                    <a:pos x="76" y="285"/>
                  </a:cxn>
                  <a:cxn ang="0">
                    <a:pos x="112" y="228"/>
                  </a:cxn>
                  <a:cxn ang="0">
                    <a:pos x="191" y="132"/>
                  </a:cxn>
                  <a:cxn ang="0">
                    <a:pos x="274" y="65"/>
                  </a:cxn>
                  <a:cxn ang="0">
                    <a:pos x="339" y="41"/>
                  </a:cxn>
                  <a:cxn ang="0">
                    <a:pos x="390" y="40"/>
                  </a:cxn>
                  <a:cxn ang="0">
                    <a:pos x="430" y="43"/>
                  </a:cxn>
                  <a:cxn ang="0">
                    <a:pos x="462" y="0"/>
                  </a:cxn>
                  <a:cxn ang="0">
                    <a:pos x="422" y="10"/>
                  </a:cxn>
                  <a:cxn ang="0">
                    <a:pos x="368" y="14"/>
                  </a:cxn>
                  <a:cxn ang="0">
                    <a:pos x="303" y="27"/>
                  </a:cxn>
                  <a:cxn ang="0">
                    <a:pos x="227" y="67"/>
                  </a:cxn>
                  <a:cxn ang="0">
                    <a:pos x="141" y="149"/>
                  </a:cxn>
                  <a:cxn ang="0">
                    <a:pos x="83" y="231"/>
                  </a:cxn>
                  <a:cxn ang="0">
                    <a:pos x="45" y="298"/>
                  </a:cxn>
                  <a:cxn ang="0">
                    <a:pos x="17" y="370"/>
                  </a:cxn>
                  <a:cxn ang="0">
                    <a:pos x="0" y="515"/>
                  </a:cxn>
                  <a:cxn ang="0">
                    <a:pos x="17" y="605"/>
                  </a:cxn>
                  <a:cxn ang="0">
                    <a:pos x="47" y="666"/>
                  </a:cxn>
                  <a:cxn ang="0">
                    <a:pos x="88" y="715"/>
                  </a:cxn>
                  <a:cxn ang="0">
                    <a:pos x="139" y="753"/>
                  </a:cxn>
                  <a:cxn ang="0">
                    <a:pos x="203" y="776"/>
                  </a:cxn>
                  <a:cxn ang="0">
                    <a:pos x="262" y="783"/>
                  </a:cxn>
                  <a:cxn ang="0">
                    <a:pos x="299" y="782"/>
                  </a:cxn>
                  <a:cxn ang="0">
                    <a:pos x="335" y="776"/>
                  </a:cxn>
                  <a:cxn ang="0">
                    <a:pos x="371" y="765"/>
                  </a:cxn>
                  <a:cxn ang="0">
                    <a:pos x="407" y="751"/>
                  </a:cxn>
                  <a:cxn ang="0">
                    <a:pos x="443" y="734"/>
                  </a:cxn>
                  <a:cxn ang="0">
                    <a:pos x="507" y="691"/>
                  </a:cxn>
                  <a:cxn ang="0">
                    <a:pos x="567" y="639"/>
                  </a:cxn>
                  <a:cxn ang="0">
                    <a:pos x="617" y="577"/>
                  </a:cxn>
                  <a:cxn ang="0">
                    <a:pos x="653" y="512"/>
                  </a:cxn>
                  <a:cxn ang="0">
                    <a:pos x="681" y="442"/>
                  </a:cxn>
                  <a:cxn ang="0">
                    <a:pos x="708" y="318"/>
                  </a:cxn>
                  <a:cxn ang="0">
                    <a:pos x="700" y="204"/>
                  </a:cxn>
                  <a:cxn ang="0">
                    <a:pos x="674" y="140"/>
                  </a:cxn>
                  <a:cxn ang="0">
                    <a:pos x="636" y="87"/>
                  </a:cxn>
                  <a:cxn ang="0">
                    <a:pos x="589" y="45"/>
                  </a:cxn>
                  <a:cxn ang="0">
                    <a:pos x="530" y="14"/>
                  </a:cxn>
                  <a:cxn ang="0">
                    <a:pos x="462" y="0"/>
                  </a:cxn>
                </a:cxnLst>
                <a:rect l="0" t="0" r="r" b="b"/>
                <a:pathLst>
                  <a:path w="710" h="783">
                    <a:moveTo>
                      <a:pt x="452" y="38"/>
                    </a:moveTo>
                    <a:lnTo>
                      <a:pt x="474" y="40"/>
                    </a:lnTo>
                    <a:lnTo>
                      <a:pt x="494" y="45"/>
                    </a:lnTo>
                    <a:lnTo>
                      <a:pt x="515" y="50"/>
                    </a:lnTo>
                    <a:lnTo>
                      <a:pt x="535" y="57"/>
                    </a:lnTo>
                    <a:lnTo>
                      <a:pt x="552" y="67"/>
                    </a:lnTo>
                    <a:lnTo>
                      <a:pt x="569" y="78"/>
                    </a:lnTo>
                    <a:lnTo>
                      <a:pt x="585" y="90"/>
                    </a:lnTo>
                    <a:lnTo>
                      <a:pt x="600" y="102"/>
                    </a:lnTo>
                    <a:lnTo>
                      <a:pt x="614" y="116"/>
                    </a:lnTo>
                    <a:lnTo>
                      <a:pt x="628" y="131"/>
                    </a:lnTo>
                    <a:lnTo>
                      <a:pt x="640" y="147"/>
                    </a:lnTo>
                    <a:lnTo>
                      <a:pt x="651" y="164"/>
                    </a:lnTo>
                    <a:lnTo>
                      <a:pt x="660" y="183"/>
                    </a:lnTo>
                    <a:lnTo>
                      <a:pt x="668" y="202"/>
                    </a:lnTo>
                    <a:lnTo>
                      <a:pt x="675" y="222"/>
                    </a:lnTo>
                    <a:lnTo>
                      <a:pt x="680" y="243"/>
                    </a:lnTo>
                    <a:lnTo>
                      <a:pt x="685" y="283"/>
                    </a:lnTo>
                    <a:lnTo>
                      <a:pt x="683" y="325"/>
                    </a:lnTo>
                    <a:lnTo>
                      <a:pt x="676" y="370"/>
                    </a:lnTo>
                    <a:lnTo>
                      <a:pt x="665" y="414"/>
                    </a:lnTo>
                    <a:lnTo>
                      <a:pt x="658" y="438"/>
                    </a:lnTo>
                    <a:lnTo>
                      <a:pt x="651" y="459"/>
                    </a:lnTo>
                    <a:lnTo>
                      <a:pt x="643" y="480"/>
                    </a:lnTo>
                    <a:lnTo>
                      <a:pt x="634" y="502"/>
                    </a:lnTo>
                    <a:lnTo>
                      <a:pt x="623" y="522"/>
                    </a:lnTo>
                    <a:lnTo>
                      <a:pt x="612" y="541"/>
                    </a:lnTo>
                    <a:lnTo>
                      <a:pt x="600" y="561"/>
                    </a:lnTo>
                    <a:lnTo>
                      <a:pt x="587" y="579"/>
                    </a:lnTo>
                    <a:lnTo>
                      <a:pt x="570" y="598"/>
                    </a:lnTo>
                    <a:lnTo>
                      <a:pt x="553" y="616"/>
                    </a:lnTo>
                    <a:lnTo>
                      <a:pt x="536" y="632"/>
                    </a:lnTo>
                    <a:lnTo>
                      <a:pt x="517" y="648"/>
                    </a:lnTo>
                    <a:lnTo>
                      <a:pt x="498" y="663"/>
                    </a:lnTo>
                    <a:lnTo>
                      <a:pt x="478" y="677"/>
                    </a:lnTo>
                    <a:lnTo>
                      <a:pt x="459" y="690"/>
                    </a:lnTo>
                    <a:lnTo>
                      <a:pt x="438" y="701"/>
                    </a:lnTo>
                    <a:lnTo>
                      <a:pt x="416" y="712"/>
                    </a:lnTo>
                    <a:lnTo>
                      <a:pt x="394" y="721"/>
                    </a:lnTo>
                    <a:lnTo>
                      <a:pt x="372" y="730"/>
                    </a:lnTo>
                    <a:lnTo>
                      <a:pt x="350" y="736"/>
                    </a:lnTo>
                    <a:lnTo>
                      <a:pt x="327" y="742"/>
                    </a:lnTo>
                    <a:lnTo>
                      <a:pt x="304" y="745"/>
                    </a:lnTo>
                    <a:lnTo>
                      <a:pt x="282" y="746"/>
                    </a:lnTo>
                    <a:lnTo>
                      <a:pt x="259" y="746"/>
                    </a:lnTo>
                    <a:lnTo>
                      <a:pt x="237" y="744"/>
                    </a:lnTo>
                    <a:lnTo>
                      <a:pt x="216" y="739"/>
                    </a:lnTo>
                    <a:lnTo>
                      <a:pt x="196" y="734"/>
                    </a:lnTo>
                    <a:lnTo>
                      <a:pt x="176" y="727"/>
                    </a:lnTo>
                    <a:lnTo>
                      <a:pt x="158" y="719"/>
                    </a:lnTo>
                    <a:lnTo>
                      <a:pt x="141" y="708"/>
                    </a:lnTo>
                    <a:lnTo>
                      <a:pt x="123" y="697"/>
                    </a:lnTo>
                    <a:lnTo>
                      <a:pt x="108" y="684"/>
                    </a:lnTo>
                    <a:lnTo>
                      <a:pt x="95" y="670"/>
                    </a:lnTo>
                    <a:lnTo>
                      <a:pt x="82" y="655"/>
                    </a:lnTo>
                    <a:lnTo>
                      <a:pt x="70" y="638"/>
                    </a:lnTo>
                    <a:lnTo>
                      <a:pt x="60" y="621"/>
                    </a:lnTo>
                    <a:lnTo>
                      <a:pt x="51" y="602"/>
                    </a:lnTo>
                    <a:lnTo>
                      <a:pt x="43" y="584"/>
                    </a:lnTo>
                    <a:lnTo>
                      <a:pt x="36" y="563"/>
                    </a:lnTo>
                    <a:lnTo>
                      <a:pt x="31" y="542"/>
                    </a:lnTo>
                    <a:lnTo>
                      <a:pt x="25" y="503"/>
                    </a:lnTo>
                    <a:lnTo>
                      <a:pt x="25" y="461"/>
                    </a:lnTo>
                    <a:lnTo>
                      <a:pt x="31" y="416"/>
                    </a:lnTo>
                    <a:lnTo>
                      <a:pt x="40" y="371"/>
                    </a:lnTo>
                    <a:lnTo>
                      <a:pt x="47" y="349"/>
                    </a:lnTo>
                    <a:lnTo>
                      <a:pt x="55" y="327"/>
                    </a:lnTo>
                    <a:lnTo>
                      <a:pt x="65" y="306"/>
                    </a:lnTo>
                    <a:lnTo>
                      <a:pt x="76" y="285"/>
                    </a:lnTo>
                    <a:lnTo>
                      <a:pt x="88" y="266"/>
                    </a:lnTo>
                    <a:lnTo>
                      <a:pt x="99" y="246"/>
                    </a:lnTo>
                    <a:lnTo>
                      <a:pt x="112" y="228"/>
                    </a:lnTo>
                    <a:lnTo>
                      <a:pt x="126" y="209"/>
                    </a:lnTo>
                    <a:lnTo>
                      <a:pt x="160" y="167"/>
                    </a:lnTo>
                    <a:lnTo>
                      <a:pt x="191" y="132"/>
                    </a:lnTo>
                    <a:lnTo>
                      <a:pt x="221" y="103"/>
                    </a:lnTo>
                    <a:lnTo>
                      <a:pt x="249" y="82"/>
                    </a:lnTo>
                    <a:lnTo>
                      <a:pt x="274" y="65"/>
                    </a:lnTo>
                    <a:lnTo>
                      <a:pt x="297" y="54"/>
                    </a:lnTo>
                    <a:lnTo>
                      <a:pt x="319" y="46"/>
                    </a:lnTo>
                    <a:lnTo>
                      <a:pt x="339" y="41"/>
                    </a:lnTo>
                    <a:lnTo>
                      <a:pt x="357" y="39"/>
                    </a:lnTo>
                    <a:lnTo>
                      <a:pt x="375" y="39"/>
                    </a:lnTo>
                    <a:lnTo>
                      <a:pt x="390" y="40"/>
                    </a:lnTo>
                    <a:lnTo>
                      <a:pt x="405" y="41"/>
                    </a:lnTo>
                    <a:lnTo>
                      <a:pt x="417" y="43"/>
                    </a:lnTo>
                    <a:lnTo>
                      <a:pt x="430" y="43"/>
                    </a:lnTo>
                    <a:lnTo>
                      <a:pt x="441" y="41"/>
                    </a:lnTo>
                    <a:lnTo>
                      <a:pt x="452" y="38"/>
                    </a:lnTo>
                    <a:lnTo>
                      <a:pt x="462" y="0"/>
                    </a:lnTo>
                    <a:lnTo>
                      <a:pt x="451" y="4"/>
                    </a:lnTo>
                    <a:lnTo>
                      <a:pt x="437" y="8"/>
                    </a:lnTo>
                    <a:lnTo>
                      <a:pt x="422" y="10"/>
                    </a:lnTo>
                    <a:lnTo>
                      <a:pt x="406" y="11"/>
                    </a:lnTo>
                    <a:lnTo>
                      <a:pt x="387" y="12"/>
                    </a:lnTo>
                    <a:lnTo>
                      <a:pt x="368" y="14"/>
                    </a:lnTo>
                    <a:lnTo>
                      <a:pt x="348" y="16"/>
                    </a:lnTo>
                    <a:lnTo>
                      <a:pt x="326" y="20"/>
                    </a:lnTo>
                    <a:lnTo>
                      <a:pt x="303" y="27"/>
                    </a:lnTo>
                    <a:lnTo>
                      <a:pt x="279" y="37"/>
                    </a:lnTo>
                    <a:lnTo>
                      <a:pt x="254" y="50"/>
                    </a:lnTo>
                    <a:lnTo>
                      <a:pt x="227" y="67"/>
                    </a:lnTo>
                    <a:lnTo>
                      <a:pt x="199" y="90"/>
                    </a:lnTo>
                    <a:lnTo>
                      <a:pt x="171" y="116"/>
                    </a:lnTo>
                    <a:lnTo>
                      <a:pt x="141" y="149"/>
                    </a:lnTo>
                    <a:lnTo>
                      <a:pt x="111" y="190"/>
                    </a:lnTo>
                    <a:lnTo>
                      <a:pt x="97" y="211"/>
                    </a:lnTo>
                    <a:lnTo>
                      <a:pt x="83" y="231"/>
                    </a:lnTo>
                    <a:lnTo>
                      <a:pt x="69" y="253"/>
                    </a:lnTo>
                    <a:lnTo>
                      <a:pt x="57" y="275"/>
                    </a:lnTo>
                    <a:lnTo>
                      <a:pt x="45" y="298"/>
                    </a:lnTo>
                    <a:lnTo>
                      <a:pt x="35" y="321"/>
                    </a:lnTo>
                    <a:lnTo>
                      <a:pt x="25" y="345"/>
                    </a:lnTo>
                    <a:lnTo>
                      <a:pt x="17" y="370"/>
                    </a:lnTo>
                    <a:lnTo>
                      <a:pt x="6" y="419"/>
                    </a:lnTo>
                    <a:lnTo>
                      <a:pt x="0" y="467"/>
                    </a:lnTo>
                    <a:lnTo>
                      <a:pt x="0" y="515"/>
                    </a:lnTo>
                    <a:lnTo>
                      <a:pt x="6" y="560"/>
                    </a:lnTo>
                    <a:lnTo>
                      <a:pt x="10" y="583"/>
                    </a:lnTo>
                    <a:lnTo>
                      <a:pt x="17" y="605"/>
                    </a:lnTo>
                    <a:lnTo>
                      <a:pt x="27" y="625"/>
                    </a:lnTo>
                    <a:lnTo>
                      <a:pt x="36" y="646"/>
                    </a:lnTo>
                    <a:lnTo>
                      <a:pt x="47" y="666"/>
                    </a:lnTo>
                    <a:lnTo>
                      <a:pt x="60" y="683"/>
                    </a:lnTo>
                    <a:lnTo>
                      <a:pt x="73" y="700"/>
                    </a:lnTo>
                    <a:lnTo>
                      <a:pt x="88" y="715"/>
                    </a:lnTo>
                    <a:lnTo>
                      <a:pt x="104" y="729"/>
                    </a:lnTo>
                    <a:lnTo>
                      <a:pt x="121" y="742"/>
                    </a:lnTo>
                    <a:lnTo>
                      <a:pt x="139" y="753"/>
                    </a:lnTo>
                    <a:lnTo>
                      <a:pt x="160" y="762"/>
                    </a:lnTo>
                    <a:lnTo>
                      <a:pt x="181" y="770"/>
                    </a:lnTo>
                    <a:lnTo>
                      <a:pt x="203" y="776"/>
                    </a:lnTo>
                    <a:lnTo>
                      <a:pt x="225" y="781"/>
                    </a:lnTo>
                    <a:lnTo>
                      <a:pt x="249" y="783"/>
                    </a:lnTo>
                    <a:lnTo>
                      <a:pt x="262" y="783"/>
                    </a:lnTo>
                    <a:lnTo>
                      <a:pt x="273" y="783"/>
                    </a:lnTo>
                    <a:lnTo>
                      <a:pt x="286" y="783"/>
                    </a:lnTo>
                    <a:lnTo>
                      <a:pt x="299" y="782"/>
                    </a:lnTo>
                    <a:lnTo>
                      <a:pt x="310" y="781"/>
                    </a:lnTo>
                    <a:lnTo>
                      <a:pt x="323" y="779"/>
                    </a:lnTo>
                    <a:lnTo>
                      <a:pt x="335" y="776"/>
                    </a:lnTo>
                    <a:lnTo>
                      <a:pt x="347" y="773"/>
                    </a:lnTo>
                    <a:lnTo>
                      <a:pt x="360" y="769"/>
                    </a:lnTo>
                    <a:lnTo>
                      <a:pt x="371" y="765"/>
                    </a:lnTo>
                    <a:lnTo>
                      <a:pt x="384" y="761"/>
                    </a:lnTo>
                    <a:lnTo>
                      <a:pt x="395" y="757"/>
                    </a:lnTo>
                    <a:lnTo>
                      <a:pt x="407" y="751"/>
                    </a:lnTo>
                    <a:lnTo>
                      <a:pt x="420" y="745"/>
                    </a:lnTo>
                    <a:lnTo>
                      <a:pt x="431" y="739"/>
                    </a:lnTo>
                    <a:lnTo>
                      <a:pt x="443" y="734"/>
                    </a:lnTo>
                    <a:lnTo>
                      <a:pt x="464" y="721"/>
                    </a:lnTo>
                    <a:lnTo>
                      <a:pt x="486" y="706"/>
                    </a:lnTo>
                    <a:lnTo>
                      <a:pt x="507" y="691"/>
                    </a:lnTo>
                    <a:lnTo>
                      <a:pt x="528" y="675"/>
                    </a:lnTo>
                    <a:lnTo>
                      <a:pt x="547" y="658"/>
                    </a:lnTo>
                    <a:lnTo>
                      <a:pt x="567" y="639"/>
                    </a:lnTo>
                    <a:lnTo>
                      <a:pt x="584" y="620"/>
                    </a:lnTo>
                    <a:lnTo>
                      <a:pt x="602" y="598"/>
                    </a:lnTo>
                    <a:lnTo>
                      <a:pt x="617" y="577"/>
                    </a:lnTo>
                    <a:lnTo>
                      <a:pt x="629" y="556"/>
                    </a:lnTo>
                    <a:lnTo>
                      <a:pt x="642" y="534"/>
                    </a:lnTo>
                    <a:lnTo>
                      <a:pt x="653" y="512"/>
                    </a:lnTo>
                    <a:lnTo>
                      <a:pt x="664" y="489"/>
                    </a:lnTo>
                    <a:lnTo>
                      <a:pt x="673" y="466"/>
                    </a:lnTo>
                    <a:lnTo>
                      <a:pt x="681" y="442"/>
                    </a:lnTo>
                    <a:lnTo>
                      <a:pt x="688" y="417"/>
                    </a:lnTo>
                    <a:lnTo>
                      <a:pt x="701" y="366"/>
                    </a:lnTo>
                    <a:lnTo>
                      <a:pt x="708" y="318"/>
                    </a:lnTo>
                    <a:lnTo>
                      <a:pt x="710" y="272"/>
                    </a:lnTo>
                    <a:lnTo>
                      <a:pt x="705" y="227"/>
                    </a:lnTo>
                    <a:lnTo>
                      <a:pt x="700" y="204"/>
                    </a:lnTo>
                    <a:lnTo>
                      <a:pt x="693" y="182"/>
                    </a:lnTo>
                    <a:lnTo>
                      <a:pt x="685" y="161"/>
                    </a:lnTo>
                    <a:lnTo>
                      <a:pt x="674" y="140"/>
                    </a:lnTo>
                    <a:lnTo>
                      <a:pt x="663" y="122"/>
                    </a:lnTo>
                    <a:lnTo>
                      <a:pt x="650" y="105"/>
                    </a:lnTo>
                    <a:lnTo>
                      <a:pt x="636" y="87"/>
                    </a:lnTo>
                    <a:lnTo>
                      <a:pt x="621" y="72"/>
                    </a:lnTo>
                    <a:lnTo>
                      <a:pt x="605" y="57"/>
                    </a:lnTo>
                    <a:lnTo>
                      <a:pt x="589" y="45"/>
                    </a:lnTo>
                    <a:lnTo>
                      <a:pt x="570" y="33"/>
                    </a:lnTo>
                    <a:lnTo>
                      <a:pt x="551" y="23"/>
                    </a:lnTo>
                    <a:lnTo>
                      <a:pt x="530" y="14"/>
                    </a:lnTo>
                    <a:lnTo>
                      <a:pt x="508" y="8"/>
                    </a:lnTo>
                    <a:lnTo>
                      <a:pt x="486" y="2"/>
                    </a:lnTo>
                    <a:lnTo>
                      <a:pt x="462" y="0"/>
                    </a:lnTo>
                    <a:lnTo>
                      <a:pt x="452" y="38"/>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6" name="Freeform 173"/>
              <p:cNvSpPr>
                <a:spLocks/>
              </p:cNvSpPr>
              <p:nvPr/>
            </p:nvSpPr>
            <p:spPr bwMode="auto">
              <a:xfrm>
                <a:off x="4547" y="2809"/>
                <a:ext cx="86" cy="200"/>
              </a:xfrm>
              <a:custGeom>
                <a:avLst/>
                <a:gdLst/>
                <a:ahLst/>
                <a:cxnLst>
                  <a:cxn ang="0">
                    <a:pos x="12" y="4"/>
                  </a:cxn>
                  <a:cxn ang="0">
                    <a:pos x="20" y="3"/>
                  </a:cxn>
                  <a:cxn ang="0">
                    <a:pos x="41" y="0"/>
                  </a:cxn>
                  <a:cxn ang="0">
                    <a:pos x="68" y="1"/>
                  </a:cxn>
                  <a:cxn ang="0">
                    <a:pos x="101" y="7"/>
                  </a:cxn>
                  <a:cxn ang="0">
                    <a:pos x="132" y="23"/>
                  </a:cxn>
                  <a:cxn ang="0">
                    <a:pos x="157" y="52"/>
                  </a:cxn>
                  <a:cxn ang="0">
                    <a:pos x="172" y="98"/>
                  </a:cxn>
                  <a:cxn ang="0">
                    <a:pos x="172" y="164"/>
                  </a:cxn>
                  <a:cxn ang="0">
                    <a:pos x="158" y="224"/>
                  </a:cxn>
                  <a:cxn ang="0">
                    <a:pos x="136" y="275"/>
                  </a:cxn>
                  <a:cxn ang="0">
                    <a:pos x="109" y="315"/>
                  </a:cxn>
                  <a:cxn ang="0">
                    <a:pos x="79" y="347"/>
                  </a:cxn>
                  <a:cxn ang="0">
                    <a:pos x="49" y="371"/>
                  </a:cxn>
                  <a:cxn ang="0">
                    <a:pos x="25" y="387"/>
                  </a:cxn>
                  <a:cxn ang="0">
                    <a:pos x="7" y="396"/>
                  </a:cxn>
                  <a:cxn ang="0">
                    <a:pos x="0" y="398"/>
                  </a:cxn>
                  <a:cxn ang="0">
                    <a:pos x="6" y="395"/>
                  </a:cxn>
                  <a:cxn ang="0">
                    <a:pos x="20" y="386"/>
                  </a:cxn>
                  <a:cxn ang="0">
                    <a:pos x="41" y="368"/>
                  </a:cxn>
                  <a:cxn ang="0">
                    <a:pos x="65" y="344"/>
                  </a:cxn>
                  <a:cxn ang="0">
                    <a:pos x="89" y="312"/>
                  </a:cxn>
                  <a:cxn ang="0">
                    <a:pos x="112" y="270"/>
                  </a:cxn>
                  <a:cxn ang="0">
                    <a:pos x="129" y="221"/>
                  </a:cxn>
                  <a:cxn ang="0">
                    <a:pos x="139" y="162"/>
                  </a:cxn>
                  <a:cxn ang="0">
                    <a:pos x="136" y="103"/>
                  </a:cxn>
                  <a:cxn ang="0">
                    <a:pos x="124" y="61"/>
                  </a:cxn>
                  <a:cxn ang="0">
                    <a:pos x="104" y="33"/>
                  </a:cxn>
                  <a:cxn ang="0">
                    <a:pos x="80" y="16"/>
                  </a:cxn>
                  <a:cxn ang="0">
                    <a:pos x="56" y="7"/>
                  </a:cxn>
                  <a:cxn ang="0">
                    <a:pos x="34" y="3"/>
                  </a:cxn>
                  <a:cxn ang="0">
                    <a:pos x="18" y="3"/>
                  </a:cxn>
                  <a:cxn ang="0">
                    <a:pos x="12" y="4"/>
                  </a:cxn>
                </a:cxnLst>
                <a:rect l="0" t="0" r="r" b="b"/>
                <a:pathLst>
                  <a:path w="172" h="398">
                    <a:moveTo>
                      <a:pt x="12" y="4"/>
                    </a:moveTo>
                    <a:lnTo>
                      <a:pt x="20" y="3"/>
                    </a:lnTo>
                    <a:lnTo>
                      <a:pt x="41" y="0"/>
                    </a:lnTo>
                    <a:lnTo>
                      <a:pt x="68" y="1"/>
                    </a:lnTo>
                    <a:lnTo>
                      <a:pt x="101" y="7"/>
                    </a:lnTo>
                    <a:lnTo>
                      <a:pt x="132" y="23"/>
                    </a:lnTo>
                    <a:lnTo>
                      <a:pt x="157" y="52"/>
                    </a:lnTo>
                    <a:lnTo>
                      <a:pt x="172" y="98"/>
                    </a:lnTo>
                    <a:lnTo>
                      <a:pt x="172" y="164"/>
                    </a:lnTo>
                    <a:lnTo>
                      <a:pt x="158" y="224"/>
                    </a:lnTo>
                    <a:lnTo>
                      <a:pt x="136" y="275"/>
                    </a:lnTo>
                    <a:lnTo>
                      <a:pt x="109" y="315"/>
                    </a:lnTo>
                    <a:lnTo>
                      <a:pt x="79" y="347"/>
                    </a:lnTo>
                    <a:lnTo>
                      <a:pt x="49" y="371"/>
                    </a:lnTo>
                    <a:lnTo>
                      <a:pt x="25" y="387"/>
                    </a:lnTo>
                    <a:lnTo>
                      <a:pt x="7" y="396"/>
                    </a:lnTo>
                    <a:lnTo>
                      <a:pt x="0" y="398"/>
                    </a:lnTo>
                    <a:lnTo>
                      <a:pt x="6" y="395"/>
                    </a:lnTo>
                    <a:lnTo>
                      <a:pt x="20" y="386"/>
                    </a:lnTo>
                    <a:lnTo>
                      <a:pt x="41" y="368"/>
                    </a:lnTo>
                    <a:lnTo>
                      <a:pt x="65" y="344"/>
                    </a:lnTo>
                    <a:lnTo>
                      <a:pt x="89" y="312"/>
                    </a:lnTo>
                    <a:lnTo>
                      <a:pt x="112" y="270"/>
                    </a:lnTo>
                    <a:lnTo>
                      <a:pt x="129" y="221"/>
                    </a:lnTo>
                    <a:lnTo>
                      <a:pt x="139" y="162"/>
                    </a:lnTo>
                    <a:lnTo>
                      <a:pt x="136" y="103"/>
                    </a:lnTo>
                    <a:lnTo>
                      <a:pt x="124" y="61"/>
                    </a:lnTo>
                    <a:lnTo>
                      <a:pt x="104" y="33"/>
                    </a:lnTo>
                    <a:lnTo>
                      <a:pt x="80" y="16"/>
                    </a:lnTo>
                    <a:lnTo>
                      <a:pt x="56" y="7"/>
                    </a:lnTo>
                    <a:lnTo>
                      <a:pt x="34" y="3"/>
                    </a:lnTo>
                    <a:lnTo>
                      <a:pt x="18" y="3"/>
                    </a:lnTo>
                    <a:lnTo>
                      <a:pt x="12" y="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7" name="Freeform 174"/>
              <p:cNvSpPr>
                <a:spLocks/>
              </p:cNvSpPr>
              <p:nvPr/>
            </p:nvSpPr>
            <p:spPr bwMode="auto">
              <a:xfrm>
                <a:off x="4509" y="2751"/>
                <a:ext cx="185" cy="334"/>
              </a:xfrm>
              <a:custGeom>
                <a:avLst/>
                <a:gdLst/>
                <a:ahLst/>
                <a:cxnLst>
                  <a:cxn ang="0">
                    <a:pos x="71" y="10"/>
                  </a:cxn>
                  <a:cxn ang="0">
                    <a:pos x="95" y="10"/>
                  </a:cxn>
                  <a:cxn ang="0">
                    <a:pos x="136" y="12"/>
                  </a:cxn>
                  <a:cxn ang="0">
                    <a:pos x="188" y="22"/>
                  </a:cxn>
                  <a:cxn ang="0">
                    <a:pos x="241" y="43"/>
                  </a:cxn>
                  <a:cxn ang="0">
                    <a:pos x="289" y="76"/>
                  </a:cxn>
                  <a:cxn ang="0">
                    <a:pos x="326" y="128"/>
                  </a:cxn>
                  <a:cxn ang="0">
                    <a:pos x="342" y="201"/>
                  </a:cxn>
                  <a:cxn ang="0">
                    <a:pos x="332" y="307"/>
                  </a:cxn>
                  <a:cxn ang="0">
                    <a:pos x="302" y="412"/>
                  </a:cxn>
                  <a:cxn ang="0">
                    <a:pos x="259" y="495"/>
                  </a:cxn>
                  <a:cxn ang="0">
                    <a:pos x="210" y="556"/>
                  </a:cxn>
                  <a:cxn ang="0">
                    <a:pos x="149" y="603"/>
                  </a:cxn>
                  <a:cxn ang="0">
                    <a:pos x="84" y="637"/>
                  </a:cxn>
                  <a:cxn ang="0">
                    <a:pos x="34" y="658"/>
                  </a:cxn>
                  <a:cxn ang="0">
                    <a:pos x="4" y="667"/>
                  </a:cxn>
                  <a:cxn ang="0">
                    <a:pos x="4" y="669"/>
                  </a:cxn>
                  <a:cxn ang="0">
                    <a:pos x="26" y="667"/>
                  </a:cxn>
                  <a:cxn ang="0">
                    <a:pos x="66" y="661"/>
                  </a:cxn>
                  <a:cxn ang="0">
                    <a:pos x="118" y="644"/>
                  </a:cxn>
                  <a:cxn ang="0">
                    <a:pos x="175" y="616"/>
                  </a:cxn>
                  <a:cxn ang="0">
                    <a:pos x="235" y="571"/>
                  </a:cxn>
                  <a:cxn ang="0">
                    <a:pos x="289" y="504"/>
                  </a:cxn>
                  <a:cxn ang="0">
                    <a:pos x="334" y="412"/>
                  </a:cxn>
                  <a:cxn ang="0">
                    <a:pos x="367" y="278"/>
                  </a:cxn>
                  <a:cxn ang="0">
                    <a:pos x="366" y="158"/>
                  </a:cxn>
                  <a:cxn ang="0">
                    <a:pos x="334" y="78"/>
                  </a:cxn>
                  <a:cxn ang="0">
                    <a:pos x="281" y="30"/>
                  </a:cxn>
                  <a:cxn ang="0">
                    <a:pos x="218" y="6"/>
                  </a:cxn>
                  <a:cxn ang="0">
                    <a:pos x="155" y="0"/>
                  </a:cxn>
                  <a:cxn ang="0">
                    <a:pos x="103" y="4"/>
                  </a:cxn>
                  <a:cxn ang="0">
                    <a:pos x="72" y="8"/>
                  </a:cxn>
                </a:cxnLst>
                <a:rect l="0" t="0" r="r" b="b"/>
                <a:pathLst>
                  <a:path w="371" h="669">
                    <a:moveTo>
                      <a:pt x="67" y="10"/>
                    </a:moveTo>
                    <a:lnTo>
                      <a:pt x="71" y="10"/>
                    </a:lnTo>
                    <a:lnTo>
                      <a:pt x="80" y="10"/>
                    </a:lnTo>
                    <a:lnTo>
                      <a:pt x="95" y="10"/>
                    </a:lnTo>
                    <a:lnTo>
                      <a:pt x="114" y="11"/>
                    </a:lnTo>
                    <a:lnTo>
                      <a:pt x="136" y="12"/>
                    </a:lnTo>
                    <a:lnTo>
                      <a:pt x="162" y="17"/>
                    </a:lnTo>
                    <a:lnTo>
                      <a:pt x="188" y="22"/>
                    </a:lnTo>
                    <a:lnTo>
                      <a:pt x="215" y="30"/>
                    </a:lnTo>
                    <a:lnTo>
                      <a:pt x="241" y="43"/>
                    </a:lnTo>
                    <a:lnTo>
                      <a:pt x="266" y="58"/>
                    </a:lnTo>
                    <a:lnTo>
                      <a:pt x="289" y="76"/>
                    </a:lnTo>
                    <a:lnTo>
                      <a:pt x="310" y="99"/>
                    </a:lnTo>
                    <a:lnTo>
                      <a:pt x="326" y="128"/>
                    </a:lnTo>
                    <a:lnTo>
                      <a:pt x="338" y="162"/>
                    </a:lnTo>
                    <a:lnTo>
                      <a:pt x="342" y="201"/>
                    </a:lnTo>
                    <a:lnTo>
                      <a:pt x="341" y="246"/>
                    </a:lnTo>
                    <a:lnTo>
                      <a:pt x="332" y="307"/>
                    </a:lnTo>
                    <a:lnTo>
                      <a:pt x="318" y="362"/>
                    </a:lnTo>
                    <a:lnTo>
                      <a:pt x="302" y="412"/>
                    </a:lnTo>
                    <a:lnTo>
                      <a:pt x="281" y="457"/>
                    </a:lnTo>
                    <a:lnTo>
                      <a:pt x="259" y="495"/>
                    </a:lnTo>
                    <a:lnTo>
                      <a:pt x="235" y="528"/>
                    </a:lnTo>
                    <a:lnTo>
                      <a:pt x="210" y="556"/>
                    </a:lnTo>
                    <a:lnTo>
                      <a:pt x="183" y="579"/>
                    </a:lnTo>
                    <a:lnTo>
                      <a:pt x="149" y="603"/>
                    </a:lnTo>
                    <a:lnTo>
                      <a:pt x="115" y="621"/>
                    </a:lnTo>
                    <a:lnTo>
                      <a:pt x="84" y="637"/>
                    </a:lnTo>
                    <a:lnTo>
                      <a:pt x="57" y="649"/>
                    </a:lnTo>
                    <a:lnTo>
                      <a:pt x="34" y="658"/>
                    </a:lnTo>
                    <a:lnTo>
                      <a:pt x="15" y="664"/>
                    </a:lnTo>
                    <a:lnTo>
                      <a:pt x="4" y="667"/>
                    </a:lnTo>
                    <a:lnTo>
                      <a:pt x="0" y="669"/>
                    </a:lnTo>
                    <a:lnTo>
                      <a:pt x="4" y="669"/>
                    </a:lnTo>
                    <a:lnTo>
                      <a:pt x="12" y="669"/>
                    </a:lnTo>
                    <a:lnTo>
                      <a:pt x="26" y="667"/>
                    </a:lnTo>
                    <a:lnTo>
                      <a:pt x="44" y="665"/>
                    </a:lnTo>
                    <a:lnTo>
                      <a:pt x="66" y="661"/>
                    </a:lnTo>
                    <a:lnTo>
                      <a:pt x="90" y="655"/>
                    </a:lnTo>
                    <a:lnTo>
                      <a:pt x="118" y="644"/>
                    </a:lnTo>
                    <a:lnTo>
                      <a:pt x="147" y="633"/>
                    </a:lnTo>
                    <a:lnTo>
                      <a:pt x="175" y="616"/>
                    </a:lnTo>
                    <a:lnTo>
                      <a:pt x="205" y="596"/>
                    </a:lnTo>
                    <a:lnTo>
                      <a:pt x="235" y="571"/>
                    </a:lnTo>
                    <a:lnTo>
                      <a:pt x="263" y="540"/>
                    </a:lnTo>
                    <a:lnTo>
                      <a:pt x="289" y="504"/>
                    </a:lnTo>
                    <a:lnTo>
                      <a:pt x="314" y="461"/>
                    </a:lnTo>
                    <a:lnTo>
                      <a:pt x="334" y="412"/>
                    </a:lnTo>
                    <a:lnTo>
                      <a:pt x="352" y="355"/>
                    </a:lnTo>
                    <a:lnTo>
                      <a:pt x="367" y="278"/>
                    </a:lnTo>
                    <a:lnTo>
                      <a:pt x="371" y="212"/>
                    </a:lnTo>
                    <a:lnTo>
                      <a:pt x="366" y="158"/>
                    </a:lnTo>
                    <a:lnTo>
                      <a:pt x="353" y="113"/>
                    </a:lnTo>
                    <a:lnTo>
                      <a:pt x="334" y="78"/>
                    </a:lnTo>
                    <a:lnTo>
                      <a:pt x="310" y="50"/>
                    </a:lnTo>
                    <a:lnTo>
                      <a:pt x="281" y="30"/>
                    </a:lnTo>
                    <a:lnTo>
                      <a:pt x="250" y="15"/>
                    </a:lnTo>
                    <a:lnTo>
                      <a:pt x="218" y="6"/>
                    </a:lnTo>
                    <a:lnTo>
                      <a:pt x="186" y="2"/>
                    </a:lnTo>
                    <a:lnTo>
                      <a:pt x="155" y="0"/>
                    </a:lnTo>
                    <a:lnTo>
                      <a:pt x="127" y="2"/>
                    </a:lnTo>
                    <a:lnTo>
                      <a:pt x="103" y="4"/>
                    </a:lnTo>
                    <a:lnTo>
                      <a:pt x="84" y="6"/>
                    </a:lnTo>
                    <a:lnTo>
                      <a:pt x="72" y="8"/>
                    </a:lnTo>
                    <a:lnTo>
                      <a:pt x="67" y="1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8" name="Freeform 175"/>
              <p:cNvSpPr>
                <a:spLocks/>
              </p:cNvSpPr>
              <p:nvPr/>
            </p:nvSpPr>
            <p:spPr bwMode="auto">
              <a:xfrm>
                <a:off x="4486" y="2838"/>
                <a:ext cx="58" cy="138"/>
              </a:xfrm>
              <a:custGeom>
                <a:avLst/>
                <a:gdLst/>
                <a:ahLst/>
                <a:cxnLst>
                  <a:cxn ang="0">
                    <a:pos x="96" y="0"/>
                  </a:cxn>
                  <a:cxn ang="0">
                    <a:pos x="91" y="3"/>
                  </a:cxn>
                  <a:cxn ang="0">
                    <a:pos x="79" y="11"/>
                  </a:cxn>
                  <a:cxn ang="0">
                    <a:pos x="61" y="23"/>
                  </a:cxn>
                  <a:cxn ang="0">
                    <a:pos x="42" y="42"/>
                  </a:cxn>
                  <a:cxn ang="0">
                    <a:pos x="23" y="65"/>
                  </a:cxn>
                  <a:cxn ang="0">
                    <a:pos x="8" y="94"/>
                  </a:cxn>
                  <a:cxn ang="0">
                    <a:pos x="0" y="127"/>
                  </a:cxn>
                  <a:cxn ang="0">
                    <a:pos x="0" y="165"/>
                  </a:cxn>
                  <a:cxn ang="0">
                    <a:pos x="9" y="201"/>
                  </a:cxn>
                  <a:cxn ang="0">
                    <a:pos x="24" y="228"/>
                  </a:cxn>
                  <a:cxn ang="0">
                    <a:pos x="44" y="248"/>
                  </a:cxn>
                  <a:cxn ang="0">
                    <a:pos x="64" y="262"/>
                  </a:cxn>
                  <a:cxn ang="0">
                    <a:pos x="83" y="270"/>
                  </a:cxn>
                  <a:cxn ang="0">
                    <a:pos x="101" y="275"/>
                  </a:cxn>
                  <a:cxn ang="0">
                    <a:pos x="112" y="277"/>
                  </a:cxn>
                  <a:cxn ang="0">
                    <a:pos x="117" y="277"/>
                  </a:cxn>
                  <a:cxn ang="0">
                    <a:pos x="113" y="276"/>
                  </a:cxn>
                  <a:cxn ang="0">
                    <a:pos x="104" y="272"/>
                  </a:cxn>
                  <a:cxn ang="0">
                    <a:pos x="91" y="264"/>
                  </a:cxn>
                  <a:cxn ang="0">
                    <a:pos x="76" y="253"/>
                  </a:cxn>
                  <a:cxn ang="0">
                    <a:pos x="63" y="238"/>
                  </a:cxn>
                  <a:cxn ang="0">
                    <a:pos x="52" y="217"/>
                  </a:cxn>
                  <a:cxn ang="0">
                    <a:pos x="46" y="190"/>
                  </a:cxn>
                  <a:cxn ang="0">
                    <a:pos x="48" y="157"/>
                  </a:cxn>
                  <a:cxn ang="0">
                    <a:pos x="54" y="122"/>
                  </a:cxn>
                  <a:cxn ang="0">
                    <a:pos x="61" y="91"/>
                  </a:cxn>
                  <a:cxn ang="0">
                    <a:pos x="69" y="65"/>
                  </a:cxn>
                  <a:cxn ang="0">
                    <a:pos x="77" y="42"/>
                  </a:cxn>
                  <a:cxn ang="0">
                    <a:pos x="84" y="25"/>
                  </a:cxn>
                  <a:cxn ang="0">
                    <a:pos x="90" y="11"/>
                  </a:cxn>
                  <a:cxn ang="0">
                    <a:pos x="95" y="3"/>
                  </a:cxn>
                  <a:cxn ang="0">
                    <a:pos x="96" y="0"/>
                  </a:cxn>
                </a:cxnLst>
                <a:rect l="0" t="0" r="r" b="b"/>
                <a:pathLst>
                  <a:path w="117" h="277">
                    <a:moveTo>
                      <a:pt x="96" y="0"/>
                    </a:moveTo>
                    <a:lnTo>
                      <a:pt x="91" y="3"/>
                    </a:lnTo>
                    <a:lnTo>
                      <a:pt x="79" y="11"/>
                    </a:lnTo>
                    <a:lnTo>
                      <a:pt x="61" y="23"/>
                    </a:lnTo>
                    <a:lnTo>
                      <a:pt x="42" y="42"/>
                    </a:lnTo>
                    <a:lnTo>
                      <a:pt x="23" y="65"/>
                    </a:lnTo>
                    <a:lnTo>
                      <a:pt x="8" y="94"/>
                    </a:lnTo>
                    <a:lnTo>
                      <a:pt x="0" y="127"/>
                    </a:lnTo>
                    <a:lnTo>
                      <a:pt x="0" y="165"/>
                    </a:lnTo>
                    <a:lnTo>
                      <a:pt x="9" y="201"/>
                    </a:lnTo>
                    <a:lnTo>
                      <a:pt x="24" y="228"/>
                    </a:lnTo>
                    <a:lnTo>
                      <a:pt x="44" y="248"/>
                    </a:lnTo>
                    <a:lnTo>
                      <a:pt x="64" y="262"/>
                    </a:lnTo>
                    <a:lnTo>
                      <a:pt x="83" y="270"/>
                    </a:lnTo>
                    <a:lnTo>
                      <a:pt x="101" y="275"/>
                    </a:lnTo>
                    <a:lnTo>
                      <a:pt x="112" y="277"/>
                    </a:lnTo>
                    <a:lnTo>
                      <a:pt x="117" y="277"/>
                    </a:lnTo>
                    <a:lnTo>
                      <a:pt x="113" y="276"/>
                    </a:lnTo>
                    <a:lnTo>
                      <a:pt x="104" y="272"/>
                    </a:lnTo>
                    <a:lnTo>
                      <a:pt x="91" y="264"/>
                    </a:lnTo>
                    <a:lnTo>
                      <a:pt x="76" y="253"/>
                    </a:lnTo>
                    <a:lnTo>
                      <a:pt x="63" y="238"/>
                    </a:lnTo>
                    <a:lnTo>
                      <a:pt x="52" y="217"/>
                    </a:lnTo>
                    <a:lnTo>
                      <a:pt x="46" y="190"/>
                    </a:lnTo>
                    <a:lnTo>
                      <a:pt x="48" y="157"/>
                    </a:lnTo>
                    <a:lnTo>
                      <a:pt x="54" y="122"/>
                    </a:lnTo>
                    <a:lnTo>
                      <a:pt x="61" y="91"/>
                    </a:lnTo>
                    <a:lnTo>
                      <a:pt x="69" y="65"/>
                    </a:lnTo>
                    <a:lnTo>
                      <a:pt x="77" y="42"/>
                    </a:lnTo>
                    <a:lnTo>
                      <a:pt x="84" y="25"/>
                    </a:lnTo>
                    <a:lnTo>
                      <a:pt x="90" y="11"/>
                    </a:lnTo>
                    <a:lnTo>
                      <a:pt x="95" y="3"/>
                    </a:lnTo>
                    <a:lnTo>
                      <a:pt x="96"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9" name="Freeform 176"/>
              <p:cNvSpPr>
                <a:spLocks/>
              </p:cNvSpPr>
              <p:nvPr/>
            </p:nvSpPr>
            <p:spPr bwMode="auto">
              <a:xfrm>
                <a:off x="4377" y="2611"/>
                <a:ext cx="130" cy="84"/>
              </a:xfrm>
              <a:custGeom>
                <a:avLst/>
                <a:gdLst/>
                <a:ahLst/>
                <a:cxnLst>
                  <a:cxn ang="0">
                    <a:pos x="1" y="168"/>
                  </a:cxn>
                  <a:cxn ang="0">
                    <a:pos x="0" y="164"/>
                  </a:cxn>
                  <a:cxn ang="0">
                    <a:pos x="0" y="152"/>
                  </a:cxn>
                  <a:cxn ang="0">
                    <a:pos x="0" y="134"/>
                  </a:cxn>
                  <a:cxn ang="0">
                    <a:pos x="6" y="112"/>
                  </a:cxn>
                  <a:cxn ang="0">
                    <a:pos x="15" y="88"/>
                  </a:cxn>
                  <a:cxn ang="0">
                    <a:pos x="34" y="64"/>
                  </a:cxn>
                  <a:cxn ang="0">
                    <a:pos x="60" y="39"/>
                  </a:cxn>
                  <a:cxn ang="0">
                    <a:pos x="99" y="19"/>
                  </a:cxn>
                  <a:cxn ang="0">
                    <a:pos x="141" y="5"/>
                  </a:cxn>
                  <a:cxn ang="0">
                    <a:pos x="175" y="0"/>
                  </a:cxn>
                  <a:cxn ang="0">
                    <a:pos x="203" y="3"/>
                  </a:cxn>
                  <a:cxn ang="0">
                    <a:pos x="226" y="9"/>
                  </a:cxn>
                  <a:cxn ang="0">
                    <a:pos x="242" y="19"/>
                  </a:cxn>
                  <a:cxn ang="0">
                    <a:pos x="254" y="28"/>
                  </a:cxn>
                  <a:cxn ang="0">
                    <a:pos x="260" y="35"/>
                  </a:cxn>
                  <a:cxn ang="0">
                    <a:pos x="262" y="38"/>
                  </a:cxn>
                  <a:cxn ang="0">
                    <a:pos x="232" y="54"/>
                  </a:cxn>
                  <a:cxn ang="0">
                    <a:pos x="232" y="52"/>
                  </a:cxn>
                  <a:cxn ang="0">
                    <a:pos x="232" y="44"/>
                  </a:cxn>
                  <a:cxn ang="0">
                    <a:pos x="227" y="35"/>
                  </a:cxn>
                  <a:cxn ang="0">
                    <a:pos x="218" y="24"/>
                  </a:cxn>
                  <a:cxn ang="0">
                    <a:pos x="207" y="16"/>
                  </a:cxn>
                  <a:cxn ang="0">
                    <a:pos x="200" y="13"/>
                  </a:cxn>
                  <a:cxn ang="0">
                    <a:pos x="195" y="13"/>
                  </a:cxn>
                  <a:cxn ang="0">
                    <a:pos x="194" y="14"/>
                  </a:cxn>
                  <a:cxn ang="0">
                    <a:pos x="181" y="75"/>
                  </a:cxn>
                  <a:cxn ang="0">
                    <a:pos x="164" y="86"/>
                  </a:cxn>
                  <a:cxn ang="0">
                    <a:pos x="173" y="14"/>
                  </a:cxn>
                  <a:cxn ang="0">
                    <a:pos x="172" y="14"/>
                  </a:cxn>
                  <a:cxn ang="0">
                    <a:pos x="166" y="16"/>
                  </a:cxn>
                  <a:cxn ang="0">
                    <a:pos x="159" y="18"/>
                  </a:cxn>
                  <a:cxn ang="0">
                    <a:pos x="150" y="21"/>
                  </a:cxn>
                  <a:cxn ang="0">
                    <a:pos x="139" y="24"/>
                  </a:cxn>
                  <a:cxn ang="0">
                    <a:pos x="127" y="29"/>
                  </a:cxn>
                  <a:cxn ang="0">
                    <a:pos x="113" y="34"/>
                  </a:cxn>
                  <a:cxn ang="0">
                    <a:pos x="101" y="38"/>
                  </a:cxn>
                  <a:cxn ang="0">
                    <a:pos x="88" y="44"/>
                  </a:cxn>
                  <a:cxn ang="0">
                    <a:pos x="78" y="51"/>
                  </a:cxn>
                  <a:cxn ang="0">
                    <a:pos x="68" y="57"/>
                  </a:cxn>
                  <a:cxn ang="0">
                    <a:pos x="60" y="62"/>
                  </a:cxn>
                  <a:cxn ang="0">
                    <a:pos x="54" y="68"/>
                  </a:cxn>
                  <a:cxn ang="0">
                    <a:pos x="50" y="72"/>
                  </a:cxn>
                  <a:cxn ang="0">
                    <a:pos x="48" y="74"/>
                  </a:cxn>
                  <a:cxn ang="0">
                    <a:pos x="46" y="75"/>
                  </a:cxn>
                  <a:cxn ang="0">
                    <a:pos x="116" y="117"/>
                  </a:cxn>
                  <a:cxn ang="0">
                    <a:pos x="30" y="101"/>
                  </a:cxn>
                  <a:cxn ang="0">
                    <a:pos x="1" y="168"/>
                  </a:cxn>
                </a:cxnLst>
                <a:rect l="0" t="0" r="r" b="b"/>
                <a:pathLst>
                  <a:path w="262" h="168">
                    <a:moveTo>
                      <a:pt x="1" y="168"/>
                    </a:moveTo>
                    <a:lnTo>
                      <a:pt x="0" y="164"/>
                    </a:lnTo>
                    <a:lnTo>
                      <a:pt x="0" y="152"/>
                    </a:lnTo>
                    <a:lnTo>
                      <a:pt x="0" y="134"/>
                    </a:lnTo>
                    <a:lnTo>
                      <a:pt x="6" y="112"/>
                    </a:lnTo>
                    <a:lnTo>
                      <a:pt x="15" y="88"/>
                    </a:lnTo>
                    <a:lnTo>
                      <a:pt x="34" y="64"/>
                    </a:lnTo>
                    <a:lnTo>
                      <a:pt x="60" y="39"/>
                    </a:lnTo>
                    <a:lnTo>
                      <a:pt x="99" y="19"/>
                    </a:lnTo>
                    <a:lnTo>
                      <a:pt x="141" y="5"/>
                    </a:lnTo>
                    <a:lnTo>
                      <a:pt x="175" y="0"/>
                    </a:lnTo>
                    <a:lnTo>
                      <a:pt x="203" y="3"/>
                    </a:lnTo>
                    <a:lnTo>
                      <a:pt x="226" y="9"/>
                    </a:lnTo>
                    <a:lnTo>
                      <a:pt x="242" y="19"/>
                    </a:lnTo>
                    <a:lnTo>
                      <a:pt x="254" y="28"/>
                    </a:lnTo>
                    <a:lnTo>
                      <a:pt x="260" y="35"/>
                    </a:lnTo>
                    <a:lnTo>
                      <a:pt x="262" y="38"/>
                    </a:lnTo>
                    <a:lnTo>
                      <a:pt x="232" y="54"/>
                    </a:lnTo>
                    <a:lnTo>
                      <a:pt x="232" y="52"/>
                    </a:lnTo>
                    <a:lnTo>
                      <a:pt x="232" y="44"/>
                    </a:lnTo>
                    <a:lnTo>
                      <a:pt x="227" y="35"/>
                    </a:lnTo>
                    <a:lnTo>
                      <a:pt x="218" y="24"/>
                    </a:lnTo>
                    <a:lnTo>
                      <a:pt x="207" y="16"/>
                    </a:lnTo>
                    <a:lnTo>
                      <a:pt x="200" y="13"/>
                    </a:lnTo>
                    <a:lnTo>
                      <a:pt x="195" y="13"/>
                    </a:lnTo>
                    <a:lnTo>
                      <a:pt x="194" y="14"/>
                    </a:lnTo>
                    <a:lnTo>
                      <a:pt x="181" y="75"/>
                    </a:lnTo>
                    <a:lnTo>
                      <a:pt x="164" y="86"/>
                    </a:lnTo>
                    <a:lnTo>
                      <a:pt x="173" y="14"/>
                    </a:lnTo>
                    <a:lnTo>
                      <a:pt x="172" y="14"/>
                    </a:lnTo>
                    <a:lnTo>
                      <a:pt x="166" y="16"/>
                    </a:lnTo>
                    <a:lnTo>
                      <a:pt x="159" y="18"/>
                    </a:lnTo>
                    <a:lnTo>
                      <a:pt x="150" y="21"/>
                    </a:lnTo>
                    <a:lnTo>
                      <a:pt x="139" y="24"/>
                    </a:lnTo>
                    <a:lnTo>
                      <a:pt x="127" y="29"/>
                    </a:lnTo>
                    <a:lnTo>
                      <a:pt x="113" y="34"/>
                    </a:lnTo>
                    <a:lnTo>
                      <a:pt x="101" y="38"/>
                    </a:lnTo>
                    <a:lnTo>
                      <a:pt x="88" y="44"/>
                    </a:lnTo>
                    <a:lnTo>
                      <a:pt x="78" y="51"/>
                    </a:lnTo>
                    <a:lnTo>
                      <a:pt x="68" y="57"/>
                    </a:lnTo>
                    <a:lnTo>
                      <a:pt x="60" y="62"/>
                    </a:lnTo>
                    <a:lnTo>
                      <a:pt x="54" y="68"/>
                    </a:lnTo>
                    <a:lnTo>
                      <a:pt x="50" y="72"/>
                    </a:lnTo>
                    <a:lnTo>
                      <a:pt x="48" y="74"/>
                    </a:lnTo>
                    <a:lnTo>
                      <a:pt x="46" y="75"/>
                    </a:lnTo>
                    <a:lnTo>
                      <a:pt x="116" y="117"/>
                    </a:lnTo>
                    <a:lnTo>
                      <a:pt x="30" y="101"/>
                    </a:lnTo>
                    <a:lnTo>
                      <a:pt x="1" y="168"/>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0" name="Freeform 177"/>
              <p:cNvSpPr>
                <a:spLocks/>
              </p:cNvSpPr>
              <p:nvPr/>
            </p:nvSpPr>
            <p:spPr bwMode="auto">
              <a:xfrm>
                <a:off x="3713" y="2786"/>
                <a:ext cx="91" cy="187"/>
              </a:xfrm>
              <a:custGeom>
                <a:avLst/>
                <a:gdLst/>
                <a:ahLst/>
                <a:cxnLst>
                  <a:cxn ang="0">
                    <a:pos x="182" y="0"/>
                  </a:cxn>
                  <a:cxn ang="0">
                    <a:pos x="178" y="4"/>
                  </a:cxn>
                  <a:cxn ang="0">
                    <a:pos x="169" y="17"/>
                  </a:cxn>
                  <a:cxn ang="0">
                    <a:pos x="155" y="38"/>
                  </a:cxn>
                  <a:cxn ang="0">
                    <a:pos x="139" y="64"/>
                  </a:cxn>
                  <a:cxn ang="0">
                    <a:pos x="120" y="95"/>
                  </a:cxn>
                  <a:cxn ang="0">
                    <a:pos x="101" y="129"/>
                  </a:cxn>
                  <a:cxn ang="0">
                    <a:pos x="83" y="165"/>
                  </a:cxn>
                  <a:cxn ang="0">
                    <a:pos x="68" y="202"/>
                  </a:cxn>
                  <a:cxn ang="0">
                    <a:pos x="55" y="238"/>
                  </a:cxn>
                  <a:cxn ang="0">
                    <a:pos x="42" y="271"/>
                  </a:cxn>
                  <a:cxn ang="0">
                    <a:pos x="31" y="300"/>
                  </a:cxn>
                  <a:cxn ang="0">
                    <a:pos x="21" y="326"/>
                  </a:cxn>
                  <a:cxn ang="0">
                    <a:pos x="11" y="346"/>
                  </a:cxn>
                  <a:cxn ang="0">
                    <a:pos x="6" y="361"/>
                  </a:cxn>
                  <a:cxn ang="0">
                    <a:pos x="1" y="370"/>
                  </a:cxn>
                  <a:cxn ang="0">
                    <a:pos x="0" y="374"/>
                  </a:cxn>
                  <a:cxn ang="0">
                    <a:pos x="1" y="368"/>
                  </a:cxn>
                  <a:cxn ang="0">
                    <a:pos x="3" y="350"/>
                  </a:cxn>
                  <a:cxn ang="0">
                    <a:pos x="8" y="323"/>
                  </a:cxn>
                  <a:cxn ang="0">
                    <a:pos x="15" y="290"/>
                  </a:cxn>
                  <a:cxn ang="0">
                    <a:pos x="24" y="251"/>
                  </a:cxn>
                  <a:cxn ang="0">
                    <a:pos x="36" y="209"/>
                  </a:cxn>
                  <a:cxn ang="0">
                    <a:pos x="51" y="167"/>
                  </a:cxn>
                  <a:cxn ang="0">
                    <a:pos x="68" y="124"/>
                  </a:cxn>
                  <a:cxn ang="0">
                    <a:pos x="87" y="87"/>
                  </a:cxn>
                  <a:cxn ang="0">
                    <a:pos x="107" y="58"/>
                  </a:cxn>
                  <a:cxn ang="0">
                    <a:pos x="127" y="38"/>
                  </a:cxn>
                  <a:cxn ang="0">
                    <a:pos x="144" y="21"/>
                  </a:cxn>
                  <a:cxn ang="0">
                    <a:pos x="160" y="10"/>
                  </a:cxn>
                  <a:cxn ang="0">
                    <a:pos x="172" y="4"/>
                  </a:cxn>
                  <a:cxn ang="0">
                    <a:pos x="180" y="1"/>
                  </a:cxn>
                  <a:cxn ang="0">
                    <a:pos x="182" y="0"/>
                  </a:cxn>
                </a:cxnLst>
                <a:rect l="0" t="0" r="r" b="b"/>
                <a:pathLst>
                  <a:path w="182" h="374">
                    <a:moveTo>
                      <a:pt x="182" y="0"/>
                    </a:moveTo>
                    <a:lnTo>
                      <a:pt x="178" y="4"/>
                    </a:lnTo>
                    <a:lnTo>
                      <a:pt x="169" y="17"/>
                    </a:lnTo>
                    <a:lnTo>
                      <a:pt x="155" y="38"/>
                    </a:lnTo>
                    <a:lnTo>
                      <a:pt x="139" y="64"/>
                    </a:lnTo>
                    <a:lnTo>
                      <a:pt x="120" y="95"/>
                    </a:lnTo>
                    <a:lnTo>
                      <a:pt x="101" y="129"/>
                    </a:lnTo>
                    <a:lnTo>
                      <a:pt x="83" y="165"/>
                    </a:lnTo>
                    <a:lnTo>
                      <a:pt x="68" y="202"/>
                    </a:lnTo>
                    <a:lnTo>
                      <a:pt x="55" y="238"/>
                    </a:lnTo>
                    <a:lnTo>
                      <a:pt x="42" y="271"/>
                    </a:lnTo>
                    <a:lnTo>
                      <a:pt x="31" y="300"/>
                    </a:lnTo>
                    <a:lnTo>
                      <a:pt x="21" y="326"/>
                    </a:lnTo>
                    <a:lnTo>
                      <a:pt x="11" y="346"/>
                    </a:lnTo>
                    <a:lnTo>
                      <a:pt x="6" y="361"/>
                    </a:lnTo>
                    <a:lnTo>
                      <a:pt x="1" y="370"/>
                    </a:lnTo>
                    <a:lnTo>
                      <a:pt x="0" y="374"/>
                    </a:lnTo>
                    <a:lnTo>
                      <a:pt x="1" y="368"/>
                    </a:lnTo>
                    <a:lnTo>
                      <a:pt x="3" y="350"/>
                    </a:lnTo>
                    <a:lnTo>
                      <a:pt x="8" y="323"/>
                    </a:lnTo>
                    <a:lnTo>
                      <a:pt x="15" y="290"/>
                    </a:lnTo>
                    <a:lnTo>
                      <a:pt x="24" y="251"/>
                    </a:lnTo>
                    <a:lnTo>
                      <a:pt x="36" y="209"/>
                    </a:lnTo>
                    <a:lnTo>
                      <a:pt x="51" y="167"/>
                    </a:lnTo>
                    <a:lnTo>
                      <a:pt x="68" y="124"/>
                    </a:lnTo>
                    <a:lnTo>
                      <a:pt x="87" y="87"/>
                    </a:lnTo>
                    <a:lnTo>
                      <a:pt x="107" y="58"/>
                    </a:lnTo>
                    <a:lnTo>
                      <a:pt x="127" y="38"/>
                    </a:lnTo>
                    <a:lnTo>
                      <a:pt x="144" y="21"/>
                    </a:lnTo>
                    <a:lnTo>
                      <a:pt x="160" y="10"/>
                    </a:lnTo>
                    <a:lnTo>
                      <a:pt x="172" y="4"/>
                    </a:lnTo>
                    <a:lnTo>
                      <a:pt x="180" y="1"/>
                    </a:lnTo>
                    <a:lnTo>
                      <a:pt x="182"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1" name="Freeform 178"/>
              <p:cNvSpPr>
                <a:spLocks/>
              </p:cNvSpPr>
              <p:nvPr/>
            </p:nvSpPr>
            <p:spPr bwMode="auto">
              <a:xfrm>
                <a:off x="3680" y="2812"/>
                <a:ext cx="41" cy="109"/>
              </a:xfrm>
              <a:custGeom>
                <a:avLst/>
                <a:gdLst/>
                <a:ahLst/>
                <a:cxnLst>
                  <a:cxn ang="0">
                    <a:pos x="82" y="0"/>
                  </a:cxn>
                  <a:cxn ang="0">
                    <a:pos x="81" y="3"/>
                  </a:cxn>
                  <a:cxn ang="0">
                    <a:pos x="76" y="8"/>
                  </a:cxn>
                  <a:cxn ang="0">
                    <a:pos x="69" y="20"/>
                  </a:cxn>
                  <a:cxn ang="0">
                    <a:pos x="61" y="34"/>
                  </a:cxn>
                  <a:cxn ang="0">
                    <a:pos x="53" y="52"/>
                  </a:cxn>
                  <a:cxn ang="0">
                    <a:pos x="45" y="73"/>
                  </a:cxn>
                  <a:cxn ang="0">
                    <a:pos x="37" y="98"/>
                  </a:cxn>
                  <a:cxn ang="0">
                    <a:pos x="30" y="126"/>
                  </a:cxn>
                  <a:cxn ang="0">
                    <a:pos x="20" y="173"/>
                  </a:cxn>
                  <a:cxn ang="0">
                    <a:pos x="14" y="202"/>
                  </a:cxn>
                  <a:cxn ang="0">
                    <a:pos x="11" y="216"/>
                  </a:cxn>
                  <a:cxn ang="0">
                    <a:pos x="9" y="219"/>
                  </a:cxn>
                  <a:cxn ang="0">
                    <a:pos x="8" y="216"/>
                  </a:cxn>
                  <a:cxn ang="0">
                    <a:pos x="6" y="204"/>
                  </a:cxn>
                  <a:cxn ang="0">
                    <a:pos x="2" y="188"/>
                  </a:cxn>
                  <a:cxn ang="0">
                    <a:pos x="1" y="169"/>
                  </a:cxn>
                  <a:cxn ang="0">
                    <a:pos x="0" y="146"/>
                  </a:cxn>
                  <a:cxn ang="0">
                    <a:pos x="2" y="122"/>
                  </a:cxn>
                  <a:cxn ang="0">
                    <a:pos x="8" y="99"/>
                  </a:cxn>
                  <a:cxn ang="0">
                    <a:pos x="20" y="79"/>
                  </a:cxn>
                  <a:cxn ang="0">
                    <a:pos x="32" y="60"/>
                  </a:cxn>
                  <a:cxn ang="0">
                    <a:pos x="45" y="44"/>
                  </a:cxn>
                  <a:cxn ang="0">
                    <a:pos x="55" y="31"/>
                  </a:cxn>
                  <a:cxn ang="0">
                    <a:pos x="65" y="20"/>
                  </a:cxn>
                  <a:cxn ang="0">
                    <a:pos x="72" y="12"/>
                  </a:cxn>
                  <a:cxn ang="0">
                    <a:pos x="77" y="5"/>
                  </a:cxn>
                  <a:cxn ang="0">
                    <a:pos x="81" y="2"/>
                  </a:cxn>
                  <a:cxn ang="0">
                    <a:pos x="82" y="0"/>
                  </a:cxn>
                </a:cxnLst>
                <a:rect l="0" t="0" r="r" b="b"/>
                <a:pathLst>
                  <a:path w="82" h="219">
                    <a:moveTo>
                      <a:pt x="82" y="0"/>
                    </a:moveTo>
                    <a:lnTo>
                      <a:pt x="81" y="3"/>
                    </a:lnTo>
                    <a:lnTo>
                      <a:pt x="76" y="8"/>
                    </a:lnTo>
                    <a:lnTo>
                      <a:pt x="69" y="20"/>
                    </a:lnTo>
                    <a:lnTo>
                      <a:pt x="61" y="34"/>
                    </a:lnTo>
                    <a:lnTo>
                      <a:pt x="53" y="52"/>
                    </a:lnTo>
                    <a:lnTo>
                      <a:pt x="45" y="73"/>
                    </a:lnTo>
                    <a:lnTo>
                      <a:pt x="37" y="98"/>
                    </a:lnTo>
                    <a:lnTo>
                      <a:pt x="30" y="126"/>
                    </a:lnTo>
                    <a:lnTo>
                      <a:pt x="20" y="173"/>
                    </a:lnTo>
                    <a:lnTo>
                      <a:pt x="14" y="202"/>
                    </a:lnTo>
                    <a:lnTo>
                      <a:pt x="11" y="216"/>
                    </a:lnTo>
                    <a:lnTo>
                      <a:pt x="9" y="219"/>
                    </a:lnTo>
                    <a:lnTo>
                      <a:pt x="8" y="216"/>
                    </a:lnTo>
                    <a:lnTo>
                      <a:pt x="6" y="204"/>
                    </a:lnTo>
                    <a:lnTo>
                      <a:pt x="2" y="188"/>
                    </a:lnTo>
                    <a:lnTo>
                      <a:pt x="1" y="169"/>
                    </a:lnTo>
                    <a:lnTo>
                      <a:pt x="0" y="146"/>
                    </a:lnTo>
                    <a:lnTo>
                      <a:pt x="2" y="122"/>
                    </a:lnTo>
                    <a:lnTo>
                      <a:pt x="8" y="99"/>
                    </a:lnTo>
                    <a:lnTo>
                      <a:pt x="20" y="79"/>
                    </a:lnTo>
                    <a:lnTo>
                      <a:pt x="32" y="60"/>
                    </a:lnTo>
                    <a:lnTo>
                      <a:pt x="45" y="44"/>
                    </a:lnTo>
                    <a:lnTo>
                      <a:pt x="55" y="31"/>
                    </a:lnTo>
                    <a:lnTo>
                      <a:pt x="65" y="20"/>
                    </a:lnTo>
                    <a:lnTo>
                      <a:pt x="72" y="12"/>
                    </a:lnTo>
                    <a:lnTo>
                      <a:pt x="77" y="5"/>
                    </a:lnTo>
                    <a:lnTo>
                      <a:pt x="81" y="2"/>
                    </a:lnTo>
                    <a:lnTo>
                      <a:pt x="82"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2" name="Freeform 179"/>
              <p:cNvSpPr>
                <a:spLocks/>
              </p:cNvSpPr>
              <p:nvPr/>
            </p:nvSpPr>
            <p:spPr bwMode="auto">
              <a:xfrm>
                <a:off x="3659" y="2619"/>
                <a:ext cx="157" cy="185"/>
              </a:xfrm>
              <a:custGeom>
                <a:avLst/>
                <a:gdLst/>
                <a:ahLst/>
                <a:cxnLst>
                  <a:cxn ang="0">
                    <a:pos x="107" y="3"/>
                  </a:cxn>
                  <a:cxn ang="0">
                    <a:pos x="165" y="10"/>
                  </a:cxn>
                  <a:cxn ang="0">
                    <a:pos x="210" y="54"/>
                  </a:cxn>
                  <a:cxn ang="0">
                    <a:pos x="235" y="100"/>
                  </a:cxn>
                  <a:cxn ang="0">
                    <a:pos x="238" y="118"/>
                  </a:cxn>
                  <a:cxn ang="0">
                    <a:pos x="256" y="115"/>
                  </a:cxn>
                  <a:cxn ang="0">
                    <a:pos x="284" y="115"/>
                  </a:cxn>
                  <a:cxn ang="0">
                    <a:pos x="307" y="141"/>
                  </a:cxn>
                  <a:cxn ang="0">
                    <a:pos x="313" y="203"/>
                  </a:cxn>
                  <a:cxn ang="0">
                    <a:pos x="289" y="248"/>
                  </a:cxn>
                  <a:cxn ang="0">
                    <a:pos x="253" y="271"/>
                  </a:cxn>
                  <a:cxn ang="0">
                    <a:pos x="225" y="278"/>
                  </a:cxn>
                  <a:cxn ang="0">
                    <a:pos x="222" y="283"/>
                  </a:cxn>
                  <a:cxn ang="0">
                    <a:pos x="227" y="305"/>
                  </a:cxn>
                  <a:cxn ang="0">
                    <a:pos x="224" y="336"/>
                  </a:cxn>
                  <a:cxn ang="0">
                    <a:pos x="202" y="361"/>
                  </a:cxn>
                  <a:cxn ang="0">
                    <a:pos x="155" y="368"/>
                  </a:cxn>
                  <a:cxn ang="0">
                    <a:pos x="122" y="353"/>
                  </a:cxn>
                  <a:cxn ang="0">
                    <a:pos x="103" y="328"/>
                  </a:cxn>
                  <a:cxn ang="0">
                    <a:pos x="97" y="309"/>
                  </a:cxn>
                  <a:cxn ang="0">
                    <a:pos x="95" y="308"/>
                  </a:cxn>
                  <a:cxn ang="0">
                    <a:pos x="88" y="319"/>
                  </a:cxn>
                  <a:cxn ang="0">
                    <a:pos x="73" y="327"/>
                  </a:cxn>
                  <a:cxn ang="0">
                    <a:pos x="51" y="320"/>
                  </a:cxn>
                  <a:cxn ang="0">
                    <a:pos x="29" y="290"/>
                  </a:cxn>
                  <a:cxn ang="0">
                    <a:pos x="28" y="262"/>
                  </a:cxn>
                  <a:cxn ang="0">
                    <a:pos x="40" y="244"/>
                  </a:cxn>
                  <a:cxn ang="0">
                    <a:pos x="53" y="235"/>
                  </a:cxn>
                  <a:cxn ang="0">
                    <a:pos x="51" y="232"/>
                  </a:cxn>
                  <a:cxn ang="0">
                    <a:pos x="31" y="218"/>
                  </a:cxn>
                  <a:cxn ang="0">
                    <a:pos x="6" y="194"/>
                  </a:cxn>
                  <a:cxn ang="0">
                    <a:pos x="0" y="160"/>
                  </a:cxn>
                  <a:cxn ang="0">
                    <a:pos x="20" y="121"/>
                  </a:cxn>
                  <a:cxn ang="0">
                    <a:pos x="42" y="97"/>
                  </a:cxn>
                  <a:cxn ang="0">
                    <a:pos x="57" y="88"/>
                  </a:cxn>
                  <a:cxn ang="0">
                    <a:pos x="64" y="87"/>
                  </a:cxn>
                  <a:cxn ang="0">
                    <a:pos x="64" y="80"/>
                  </a:cxn>
                  <a:cxn ang="0">
                    <a:pos x="68" y="41"/>
                  </a:cxn>
                </a:cxnLst>
                <a:rect l="0" t="0" r="r" b="b"/>
                <a:pathLst>
                  <a:path w="314" h="368">
                    <a:moveTo>
                      <a:pt x="76" y="25"/>
                    </a:moveTo>
                    <a:lnTo>
                      <a:pt x="107" y="3"/>
                    </a:lnTo>
                    <a:lnTo>
                      <a:pt x="138" y="0"/>
                    </a:lnTo>
                    <a:lnTo>
                      <a:pt x="165" y="10"/>
                    </a:lnTo>
                    <a:lnTo>
                      <a:pt x="190" y="30"/>
                    </a:lnTo>
                    <a:lnTo>
                      <a:pt x="210" y="54"/>
                    </a:lnTo>
                    <a:lnTo>
                      <a:pt x="225" y="79"/>
                    </a:lnTo>
                    <a:lnTo>
                      <a:pt x="235" y="100"/>
                    </a:lnTo>
                    <a:lnTo>
                      <a:pt x="237" y="114"/>
                    </a:lnTo>
                    <a:lnTo>
                      <a:pt x="238" y="118"/>
                    </a:lnTo>
                    <a:lnTo>
                      <a:pt x="245" y="117"/>
                    </a:lnTo>
                    <a:lnTo>
                      <a:pt x="256" y="115"/>
                    </a:lnTo>
                    <a:lnTo>
                      <a:pt x="269" y="112"/>
                    </a:lnTo>
                    <a:lnTo>
                      <a:pt x="284" y="115"/>
                    </a:lnTo>
                    <a:lnTo>
                      <a:pt x="297" y="123"/>
                    </a:lnTo>
                    <a:lnTo>
                      <a:pt x="307" y="141"/>
                    </a:lnTo>
                    <a:lnTo>
                      <a:pt x="314" y="171"/>
                    </a:lnTo>
                    <a:lnTo>
                      <a:pt x="313" y="203"/>
                    </a:lnTo>
                    <a:lnTo>
                      <a:pt x="304" y="230"/>
                    </a:lnTo>
                    <a:lnTo>
                      <a:pt x="289" y="248"/>
                    </a:lnTo>
                    <a:lnTo>
                      <a:pt x="271" y="262"/>
                    </a:lnTo>
                    <a:lnTo>
                      <a:pt x="253" y="271"/>
                    </a:lnTo>
                    <a:lnTo>
                      <a:pt x="237" y="276"/>
                    </a:lnTo>
                    <a:lnTo>
                      <a:pt x="225" y="278"/>
                    </a:lnTo>
                    <a:lnTo>
                      <a:pt x="221" y="280"/>
                    </a:lnTo>
                    <a:lnTo>
                      <a:pt x="222" y="283"/>
                    </a:lnTo>
                    <a:lnTo>
                      <a:pt x="224" y="292"/>
                    </a:lnTo>
                    <a:lnTo>
                      <a:pt x="227" y="305"/>
                    </a:lnTo>
                    <a:lnTo>
                      <a:pt x="228" y="320"/>
                    </a:lnTo>
                    <a:lnTo>
                      <a:pt x="224" y="336"/>
                    </a:lnTo>
                    <a:lnTo>
                      <a:pt x="216" y="350"/>
                    </a:lnTo>
                    <a:lnTo>
                      <a:pt x="202" y="361"/>
                    </a:lnTo>
                    <a:lnTo>
                      <a:pt x="179" y="368"/>
                    </a:lnTo>
                    <a:lnTo>
                      <a:pt x="155" y="368"/>
                    </a:lnTo>
                    <a:lnTo>
                      <a:pt x="136" y="362"/>
                    </a:lnTo>
                    <a:lnTo>
                      <a:pt x="122" y="353"/>
                    </a:lnTo>
                    <a:lnTo>
                      <a:pt x="110" y="341"/>
                    </a:lnTo>
                    <a:lnTo>
                      <a:pt x="103" y="328"/>
                    </a:lnTo>
                    <a:lnTo>
                      <a:pt x="99" y="318"/>
                    </a:lnTo>
                    <a:lnTo>
                      <a:pt x="97" y="309"/>
                    </a:lnTo>
                    <a:lnTo>
                      <a:pt x="96" y="306"/>
                    </a:lnTo>
                    <a:lnTo>
                      <a:pt x="95" y="308"/>
                    </a:lnTo>
                    <a:lnTo>
                      <a:pt x="93" y="313"/>
                    </a:lnTo>
                    <a:lnTo>
                      <a:pt x="88" y="319"/>
                    </a:lnTo>
                    <a:lnTo>
                      <a:pt x="81" y="323"/>
                    </a:lnTo>
                    <a:lnTo>
                      <a:pt x="73" y="327"/>
                    </a:lnTo>
                    <a:lnTo>
                      <a:pt x="63" y="326"/>
                    </a:lnTo>
                    <a:lnTo>
                      <a:pt x="51" y="320"/>
                    </a:lnTo>
                    <a:lnTo>
                      <a:pt x="39" y="306"/>
                    </a:lnTo>
                    <a:lnTo>
                      <a:pt x="29" y="290"/>
                    </a:lnTo>
                    <a:lnTo>
                      <a:pt x="26" y="275"/>
                    </a:lnTo>
                    <a:lnTo>
                      <a:pt x="28" y="262"/>
                    </a:lnTo>
                    <a:lnTo>
                      <a:pt x="33" y="252"/>
                    </a:lnTo>
                    <a:lnTo>
                      <a:pt x="40" y="244"/>
                    </a:lnTo>
                    <a:lnTo>
                      <a:pt x="47" y="238"/>
                    </a:lnTo>
                    <a:lnTo>
                      <a:pt x="53" y="235"/>
                    </a:lnTo>
                    <a:lnTo>
                      <a:pt x="55" y="233"/>
                    </a:lnTo>
                    <a:lnTo>
                      <a:pt x="51" y="232"/>
                    </a:lnTo>
                    <a:lnTo>
                      <a:pt x="42" y="227"/>
                    </a:lnTo>
                    <a:lnTo>
                      <a:pt x="31" y="218"/>
                    </a:lnTo>
                    <a:lnTo>
                      <a:pt x="18" y="208"/>
                    </a:lnTo>
                    <a:lnTo>
                      <a:pt x="6" y="194"/>
                    </a:lnTo>
                    <a:lnTo>
                      <a:pt x="0" y="178"/>
                    </a:lnTo>
                    <a:lnTo>
                      <a:pt x="0" y="160"/>
                    </a:lnTo>
                    <a:lnTo>
                      <a:pt x="8" y="139"/>
                    </a:lnTo>
                    <a:lnTo>
                      <a:pt x="20" y="121"/>
                    </a:lnTo>
                    <a:lnTo>
                      <a:pt x="32" y="107"/>
                    </a:lnTo>
                    <a:lnTo>
                      <a:pt x="42" y="97"/>
                    </a:lnTo>
                    <a:lnTo>
                      <a:pt x="50" y="92"/>
                    </a:lnTo>
                    <a:lnTo>
                      <a:pt x="57" y="88"/>
                    </a:lnTo>
                    <a:lnTo>
                      <a:pt x="62" y="87"/>
                    </a:lnTo>
                    <a:lnTo>
                      <a:pt x="64" y="87"/>
                    </a:lnTo>
                    <a:lnTo>
                      <a:pt x="65" y="87"/>
                    </a:lnTo>
                    <a:lnTo>
                      <a:pt x="64" y="80"/>
                    </a:lnTo>
                    <a:lnTo>
                      <a:pt x="64" y="62"/>
                    </a:lnTo>
                    <a:lnTo>
                      <a:pt x="68" y="41"/>
                    </a:lnTo>
                    <a:lnTo>
                      <a:pt x="76" y="25"/>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3" name="Freeform 180"/>
              <p:cNvSpPr>
                <a:spLocks/>
              </p:cNvSpPr>
              <p:nvPr/>
            </p:nvSpPr>
            <p:spPr bwMode="auto">
              <a:xfrm>
                <a:off x="3678" y="2627"/>
                <a:ext cx="125" cy="161"/>
              </a:xfrm>
              <a:custGeom>
                <a:avLst/>
                <a:gdLst/>
                <a:ahLst/>
                <a:cxnLst>
                  <a:cxn ang="0">
                    <a:pos x="49" y="99"/>
                  </a:cxn>
                  <a:cxn ang="0">
                    <a:pos x="35" y="99"/>
                  </a:cxn>
                  <a:cxn ang="0">
                    <a:pos x="16" y="106"/>
                  </a:cxn>
                  <a:cxn ang="0">
                    <a:pos x="2" y="122"/>
                  </a:cxn>
                  <a:cxn ang="0">
                    <a:pos x="2" y="150"/>
                  </a:cxn>
                  <a:cxn ang="0">
                    <a:pos x="16" y="177"/>
                  </a:cxn>
                  <a:cxn ang="0">
                    <a:pos x="35" y="197"/>
                  </a:cxn>
                  <a:cxn ang="0">
                    <a:pos x="49" y="207"/>
                  </a:cxn>
                  <a:cxn ang="0">
                    <a:pos x="49" y="210"/>
                  </a:cxn>
                  <a:cxn ang="0">
                    <a:pos x="35" y="228"/>
                  </a:cxn>
                  <a:cxn ang="0">
                    <a:pos x="22" y="251"/>
                  </a:cxn>
                  <a:cxn ang="0">
                    <a:pos x="22" y="268"/>
                  </a:cxn>
                  <a:cxn ang="0">
                    <a:pos x="43" y="269"/>
                  </a:cxn>
                  <a:cxn ang="0">
                    <a:pos x="63" y="263"/>
                  </a:cxn>
                  <a:cxn ang="0">
                    <a:pos x="76" y="256"/>
                  </a:cxn>
                  <a:cxn ang="0">
                    <a:pos x="82" y="251"/>
                  </a:cxn>
                  <a:cxn ang="0">
                    <a:pos x="83" y="254"/>
                  </a:cxn>
                  <a:cxn ang="0">
                    <a:pos x="84" y="282"/>
                  </a:cxn>
                  <a:cxn ang="0">
                    <a:pos x="92" y="313"/>
                  </a:cxn>
                  <a:cxn ang="0">
                    <a:pos x="113" y="322"/>
                  </a:cxn>
                  <a:cxn ang="0">
                    <a:pos x="146" y="296"/>
                  </a:cxn>
                  <a:cxn ang="0">
                    <a:pos x="162" y="269"/>
                  </a:cxn>
                  <a:cxn ang="0">
                    <a:pos x="164" y="253"/>
                  </a:cxn>
                  <a:cxn ang="0">
                    <a:pos x="162" y="245"/>
                  </a:cxn>
                  <a:cxn ang="0">
                    <a:pos x="164" y="244"/>
                  </a:cxn>
                  <a:cxn ang="0">
                    <a:pos x="190" y="238"/>
                  </a:cxn>
                  <a:cxn ang="0">
                    <a:pos x="223" y="222"/>
                  </a:cxn>
                  <a:cxn ang="0">
                    <a:pos x="247" y="187"/>
                  </a:cxn>
                  <a:cxn ang="0">
                    <a:pos x="245" y="138"/>
                  </a:cxn>
                  <a:cxn ang="0">
                    <a:pos x="226" y="118"/>
                  </a:cxn>
                  <a:cxn ang="0">
                    <a:pos x="201" y="123"/>
                  </a:cxn>
                  <a:cxn ang="0">
                    <a:pos x="184" y="133"/>
                  </a:cxn>
                  <a:cxn ang="0">
                    <a:pos x="182" y="132"/>
                  </a:cxn>
                  <a:cxn ang="0">
                    <a:pos x="177" y="107"/>
                  </a:cxn>
                  <a:cxn ang="0">
                    <a:pos x="167" y="71"/>
                  </a:cxn>
                  <a:cxn ang="0">
                    <a:pos x="151" y="40"/>
                  </a:cxn>
                  <a:cxn ang="0">
                    <a:pos x="131" y="24"/>
                  </a:cxn>
                  <a:cxn ang="0">
                    <a:pos x="120" y="9"/>
                  </a:cxn>
                  <a:cxn ang="0">
                    <a:pos x="111" y="0"/>
                  </a:cxn>
                  <a:cxn ang="0">
                    <a:pos x="95" y="8"/>
                  </a:cxn>
                  <a:cxn ang="0">
                    <a:pos x="70" y="38"/>
                  </a:cxn>
                  <a:cxn ang="0">
                    <a:pos x="55" y="66"/>
                  </a:cxn>
                  <a:cxn ang="0">
                    <a:pos x="50" y="86"/>
                  </a:cxn>
                  <a:cxn ang="0">
                    <a:pos x="52" y="97"/>
                  </a:cxn>
                </a:cxnLst>
                <a:rect l="0" t="0" r="r" b="b"/>
                <a:pathLst>
                  <a:path w="250" h="322">
                    <a:moveTo>
                      <a:pt x="52" y="99"/>
                    </a:moveTo>
                    <a:lnTo>
                      <a:pt x="49" y="99"/>
                    </a:lnTo>
                    <a:lnTo>
                      <a:pt x="43" y="99"/>
                    </a:lnTo>
                    <a:lnTo>
                      <a:pt x="35" y="99"/>
                    </a:lnTo>
                    <a:lnTo>
                      <a:pt x="26" y="101"/>
                    </a:lnTo>
                    <a:lnTo>
                      <a:pt x="16" y="106"/>
                    </a:lnTo>
                    <a:lnTo>
                      <a:pt x="8" y="111"/>
                    </a:lnTo>
                    <a:lnTo>
                      <a:pt x="2" y="122"/>
                    </a:lnTo>
                    <a:lnTo>
                      <a:pt x="0" y="135"/>
                    </a:lnTo>
                    <a:lnTo>
                      <a:pt x="2" y="150"/>
                    </a:lnTo>
                    <a:lnTo>
                      <a:pt x="8" y="164"/>
                    </a:lnTo>
                    <a:lnTo>
                      <a:pt x="16" y="177"/>
                    </a:lnTo>
                    <a:lnTo>
                      <a:pt x="26" y="187"/>
                    </a:lnTo>
                    <a:lnTo>
                      <a:pt x="35" y="197"/>
                    </a:lnTo>
                    <a:lnTo>
                      <a:pt x="43" y="202"/>
                    </a:lnTo>
                    <a:lnTo>
                      <a:pt x="49" y="207"/>
                    </a:lnTo>
                    <a:lnTo>
                      <a:pt x="52" y="208"/>
                    </a:lnTo>
                    <a:lnTo>
                      <a:pt x="49" y="210"/>
                    </a:lnTo>
                    <a:lnTo>
                      <a:pt x="43" y="217"/>
                    </a:lnTo>
                    <a:lnTo>
                      <a:pt x="35" y="228"/>
                    </a:lnTo>
                    <a:lnTo>
                      <a:pt x="27" y="239"/>
                    </a:lnTo>
                    <a:lnTo>
                      <a:pt x="22" y="251"/>
                    </a:lnTo>
                    <a:lnTo>
                      <a:pt x="19" y="261"/>
                    </a:lnTo>
                    <a:lnTo>
                      <a:pt x="22" y="268"/>
                    </a:lnTo>
                    <a:lnTo>
                      <a:pt x="31" y="270"/>
                    </a:lnTo>
                    <a:lnTo>
                      <a:pt x="43" y="269"/>
                    </a:lnTo>
                    <a:lnTo>
                      <a:pt x="55" y="267"/>
                    </a:lnTo>
                    <a:lnTo>
                      <a:pt x="63" y="263"/>
                    </a:lnTo>
                    <a:lnTo>
                      <a:pt x="71" y="260"/>
                    </a:lnTo>
                    <a:lnTo>
                      <a:pt x="76" y="256"/>
                    </a:lnTo>
                    <a:lnTo>
                      <a:pt x="79" y="253"/>
                    </a:lnTo>
                    <a:lnTo>
                      <a:pt x="82" y="251"/>
                    </a:lnTo>
                    <a:lnTo>
                      <a:pt x="83" y="250"/>
                    </a:lnTo>
                    <a:lnTo>
                      <a:pt x="83" y="254"/>
                    </a:lnTo>
                    <a:lnTo>
                      <a:pt x="83" y="266"/>
                    </a:lnTo>
                    <a:lnTo>
                      <a:pt x="84" y="282"/>
                    </a:lnTo>
                    <a:lnTo>
                      <a:pt x="87" y="298"/>
                    </a:lnTo>
                    <a:lnTo>
                      <a:pt x="92" y="313"/>
                    </a:lnTo>
                    <a:lnTo>
                      <a:pt x="101" y="322"/>
                    </a:lnTo>
                    <a:lnTo>
                      <a:pt x="113" y="322"/>
                    </a:lnTo>
                    <a:lnTo>
                      <a:pt x="130" y="312"/>
                    </a:lnTo>
                    <a:lnTo>
                      <a:pt x="146" y="296"/>
                    </a:lnTo>
                    <a:lnTo>
                      <a:pt x="156" y="281"/>
                    </a:lnTo>
                    <a:lnTo>
                      <a:pt x="162" y="269"/>
                    </a:lnTo>
                    <a:lnTo>
                      <a:pt x="164" y="260"/>
                    </a:lnTo>
                    <a:lnTo>
                      <a:pt x="164" y="253"/>
                    </a:lnTo>
                    <a:lnTo>
                      <a:pt x="163" y="247"/>
                    </a:lnTo>
                    <a:lnTo>
                      <a:pt x="162" y="245"/>
                    </a:lnTo>
                    <a:lnTo>
                      <a:pt x="161" y="244"/>
                    </a:lnTo>
                    <a:lnTo>
                      <a:pt x="164" y="244"/>
                    </a:lnTo>
                    <a:lnTo>
                      <a:pt x="176" y="241"/>
                    </a:lnTo>
                    <a:lnTo>
                      <a:pt x="190" y="238"/>
                    </a:lnTo>
                    <a:lnTo>
                      <a:pt x="207" y="231"/>
                    </a:lnTo>
                    <a:lnTo>
                      <a:pt x="223" y="222"/>
                    </a:lnTo>
                    <a:lnTo>
                      <a:pt x="238" y="207"/>
                    </a:lnTo>
                    <a:lnTo>
                      <a:pt x="247" y="187"/>
                    </a:lnTo>
                    <a:lnTo>
                      <a:pt x="250" y="161"/>
                    </a:lnTo>
                    <a:lnTo>
                      <a:pt x="245" y="138"/>
                    </a:lnTo>
                    <a:lnTo>
                      <a:pt x="237" y="124"/>
                    </a:lnTo>
                    <a:lnTo>
                      <a:pt x="226" y="118"/>
                    </a:lnTo>
                    <a:lnTo>
                      <a:pt x="214" y="118"/>
                    </a:lnTo>
                    <a:lnTo>
                      <a:pt x="201" y="123"/>
                    </a:lnTo>
                    <a:lnTo>
                      <a:pt x="192" y="129"/>
                    </a:lnTo>
                    <a:lnTo>
                      <a:pt x="184" y="133"/>
                    </a:lnTo>
                    <a:lnTo>
                      <a:pt x="182" y="135"/>
                    </a:lnTo>
                    <a:lnTo>
                      <a:pt x="182" y="132"/>
                    </a:lnTo>
                    <a:lnTo>
                      <a:pt x="179" y="122"/>
                    </a:lnTo>
                    <a:lnTo>
                      <a:pt x="177" y="107"/>
                    </a:lnTo>
                    <a:lnTo>
                      <a:pt x="173" y="89"/>
                    </a:lnTo>
                    <a:lnTo>
                      <a:pt x="167" y="71"/>
                    </a:lnTo>
                    <a:lnTo>
                      <a:pt x="160" y="54"/>
                    </a:lnTo>
                    <a:lnTo>
                      <a:pt x="151" y="40"/>
                    </a:lnTo>
                    <a:lnTo>
                      <a:pt x="140" y="31"/>
                    </a:lnTo>
                    <a:lnTo>
                      <a:pt x="131" y="24"/>
                    </a:lnTo>
                    <a:lnTo>
                      <a:pt x="124" y="17"/>
                    </a:lnTo>
                    <a:lnTo>
                      <a:pt x="120" y="9"/>
                    </a:lnTo>
                    <a:lnTo>
                      <a:pt x="115" y="3"/>
                    </a:lnTo>
                    <a:lnTo>
                      <a:pt x="111" y="0"/>
                    </a:lnTo>
                    <a:lnTo>
                      <a:pt x="105" y="1"/>
                    </a:lnTo>
                    <a:lnTo>
                      <a:pt x="95" y="8"/>
                    </a:lnTo>
                    <a:lnTo>
                      <a:pt x="83" y="20"/>
                    </a:lnTo>
                    <a:lnTo>
                      <a:pt x="70" y="38"/>
                    </a:lnTo>
                    <a:lnTo>
                      <a:pt x="61" y="53"/>
                    </a:lnTo>
                    <a:lnTo>
                      <a:pt x="55" y="66"/>
                    </a:lnTo>
                    <a:lnTo>
                      <a:pt x="52" y="77"/>
                    </a:lnTo>
                    <a:lnTo>
                      <a:pt x="50" y="86"/>
                    </a:lnTo>
                    <a:lnTo>
                      <a:pt x="50" y="93"/>
                    </a:lnTo>
                    <a:lnTo>
                      <a:pt x="52" y="97"/>
                    </a:lnTo>
                    <a:lnTo>
                      <a:pt x="52" y="99"/>
                    </a:lnTo>
                    <a:close/>
                  </a:path>
                </a:pathLst>
              </a:custGeom>
              <a:solidFill>
                <a:srgbClr val="D6D6D6"/>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4" name="Freeform 181"/>
              <p:cNvSpPr>
                <a:spLocks/>
              </p:cNvSpPr>
              <p:nvPr/>
            </p:nvSpPr>
            <p:spPr bwMode="auto">
              <a:xfrm>
                <a:off x="3592" y="2601"/>
                <a:ext cx="78" cy="67"/>
              </a:xfrm>
              <a:custGeom>
                <a:avLst/>
                <a:gdLst/>
                <a:ahLst/>
                <a:cxnLst>
                  <a:cxn ang="0">
                    <a:pos x="143" y="27"/>
                  </a:cxn>
                  <a:cxn ang="0">
                    <a:pos x="153" y="40"/>
                  </a:cxn>
                  <a:cxn ang="0">
                    <a:pos x="155" y="53"/>
                  </a:cxn>
                  <a:cxn ang="0">
                    <a:pos x="152" y="64"/>
                  </a:cxn>
                  <a:cxn ang="0">
                    <a:pos x="145" y="76"/>
                  </a:cxn>
                  <a:cxn ang="0">
                    <a:pos x="135" y="85"/>
                  </a:cxn>
                  <a:cxn ang="0">
                    <a:pos x="125" y="93"/>
                  </a:cxn>
                  <a:cxn ang="0">
                    <a:pos x="116" y="98"/>
                  </a:cxn>
                  <a:cxn ang="0">
                    <a:pos x="110" y="99"/>
                  </a:cxn>
                  <a:cxn ang="0">
                    <a:pos x="108" y="99"/>
                  </a:cxn>
                  <a:cxn ang="0">
                    <a:pos x="109" y="102"/>
                  </a:cxn>
                  <a:cxn ang="0">
                    <a:pos x="110" y="107"/>
                  </a:cxn>
                  <a:cxn ang="0">
                    <a:pos x="112" y="113"/>
                  </a:cxn>
                  <a:cxn ang="0">
                    <a:pos x="112" y="118"/>
                  </a:cxn>
                  <a:cxn ang="0">
                    <a:pos x="108" y="124"/>
                  </a:cxn>
                  <a:cxn ang="0">
                    <a:pos x="101" y="130"/>
                  </a:cxn>
                  <a:cxn ang="0">
                    <a:pos x="89" y="133"/>
                  </a:cxn>
                  <a:cxn ang="0">
                    <a:pos x="75" y="134"/>
                  </a:cxn>
                  <a:cxn ang="0">
                    <a:pos x="63" y="131"/>
                  </a:cxn>
                  <a:cxn ang="0">
                    <a:pos x="55" y="125"/>
                  </a:cxn>
                  <a:cxn ang="0">
                    <a:pos x="48" y="118"/>
                  </a:cxn>
                  <a:cxn ang="0">
                    <a:pos x="44" y="111"/>
                  </a:cxn>
                  <a:cxn ang="0">
                    <a:pos x="41" y="105"/>
                  </a:cxn>
                  <a:cxn ang="0">
                    <a:pos x="39" y="100"/>
                  </a:cxn>
                  <a:cxn ang="0">
                    <a:pos x="39" y="98"/>
                  </a:cxn>
                  <a:cxn ang="0">
                    <a:pos x="38" y="99"/>
                  </a:cxn>
                  <a:cxn ang="0">
                    <a:pos x="34" y="100"/>
                  </a:cxn>
                  <a:cxn ang="0">
                    <a:pos x="29" y="101"/>
                  </a:cxn>
                  <a:cxn ang="0">
                    <a:pos x="22" y="102"/>
                  </a:cxn>
                  <a:cxn ang="0">
                    <a:pos x="15" y="101"/>
                  </a:cxn>
                  <a:cxn ang="0">
                    <a:pos x="9" y="99"/>
                  </a:cxn>
                  <a:cxn ang="0">
                    <a:pos x="3" y="93"/>
                  </a:cxn>
                  <a:cxn ang="0">
                    <a:pos x="0" y="84"/>
                  </a:cxn>
                  <a:cxn ang="0">
                    <a:pos x="1" y="65"/>
                  </a:cxn>
                  <a:cxn ang="0">
                    <a:pos x="9" y="54"/>
                  </a:cxn>
                  <a:cxn ang="0">
                    <a:pos x="18" y="48"/>
                  </a:cxn>
                  <a:cxn ang="0">
                    <a:pos x="23" y="47"/>
                  </a:cxn>
                  <a:cxn ang="0">
                    <a:pos x="19" y="46"/>
                  </a:cxn>
                  <a:cxn ang="0">
                    <a:pos x="15" y="41"/>
                  </a:cxn>
                  <a:cxn ang="0">
                    <a:pos x="14" y="34"/>
                  </a:cxn>
                  <a:cxn ang="0">
                    <a:pos x="21" y="23"/>
                  </a:cxn>
                  <a:cxn ang="0">
                    <a:pos x="34" y="16"/>
                  </a:cxn>
                  <a:cxn ang="0">
                    <a:pos x="44" y="18"/>
                  </a:cxn>
                  <a:cxn ang="0">
                    <a:pos x="51" y="23"/>
                  </a:cxn>
                  <a:cxn ang="0">
                    <a:pos x="53" y="26"/>
                  </a:cxn>
                  <a:cxn ang="0">
                    <a:pos x="54" y="25"/>
                  </a:cxn>
                  <a:cxn ang="0">
                    <a:pos x="55" y="20"/>
                  </a:cxn>
                  <a:cxn ang="0">
                    <a:pos x="59" y="16"/>
                  </a:cxn>
                  <a:cxn ang="0">
                    <a:pos x="62" y="9"/>
                  </a:cxn>
                  <a:cxn ang="0">
                    <a:pos x="68" y="4"/>
                  </a:cxn>
                  <a:cxn ang="0">
                    <a:pos x="75" y="1"/>
                  </a:cxn>
                  <a:cxn ang="0">
                    <a:pos x="82" y="0"/>
                  </a:cxn>
                  <a:cxn ang="0">
                    <a:pos x="91" y="3"/>
                  </a:cxn>
                  <a:cxn ang="0">
                    <a:pos x="106" y="12"/>
                  </a:cxn>
                  <a:cxn ang="0">
                    <a:pos x="113" y="19"/>
                  </a:cxn>
                  <a:cxn ang="0">
                    <a:pos x="115" y="24"/>
                  </a:cxn>
                  <a:cxn ang="0">
                    <a:pos x="115" y="25"/>
                  </a:cxn>
                  <a:cxn ang="0">
                    <a:pos x="119" y="25"/>
                  </a:cxn>
                  <a:cxn ang="0">
                    <a:pos x="125" y="24"/>
                  </a:cxn>
                  <a:cxn ang="0">
                    <a:pos x="135" y="25"/>
                  </a:cxn>
                  <a:cxn ang="0">
                    <a:pos x="143" y="27"/>
                  </a:cxn>
                </a:cxnLst>
                <a:rect l="0" t="0" r="r" b="b"/>
                <a:pathLst>
                  <a:path w="155" h="134">
                    <a:moveTo>
                      <a:pt x="143" y="27"/>
                    </a:moveTo>
                    <a:lnTo>
                      <a:pt x="153" y="40"/>
                    </a:lnTo>
                    <a:lnTo>
                      <a:pt x="155" y="53"/>
                    </a:lnTo>
                    <a:lnTo>
                      <a:pt x="152" y="64"/>
                    </a:lnTo>
                    <a:lnTo>
                      <a:pt x="145" y="76"/>
                    </a:lnTo>
                    <a:lnTo>
                      <a:pt x="135" y="85"/>
                    </a:lnTo>
                    <a:lnTo>
                      <a:pt x="125" y="93"/>
                    </a:lnTo>
                    <a:lnTo>
                      <a:pt x="116" y="98"/>
                    </a:lnTo>
                    <a:lnTo>
                      <a:pt x="110" y="99"/>
                    </a:lnTo>
                    <a:lnTo>
                      <a:pt x="108" y="99"/>
                    </a:lnTo>
                    <a:lnTo>
                      <a:pt x="109" y="102"/>
                    </a:lnTo>
                    <a:lnTo>
                      <a:pt x="110" y="107"/>
                    </a:lnTo>
                    <a:lnTo>
                      <a:pt x="112" y="113"/>
                    </a:lnTo>
                    <a:lnTo>
                      <a:pt x="112" y="118"/>
                    </a:lnTo>
                    <a:lnTo>
                      <a:pt x="108" y="124"/>
                    </a:lnTo>
                    <a:lnTo>
                      <a:pt x="101" y="130"/>
                    </a:lnTo>
                    <a:lnTo>
                      <a:pt x="89" y="133"/>
                    </a:lnTo>
                    <a:lnTo>
                      <a:pt x="75" y="134"/>
                    </a:lnTo>
                    <a:lnTo>
                      <a:pt x="63" y="131"/>
                    </a:lnTo>
                    <a:lnTo>
                      <a:pt x="55" y="125"/>
                    </a:lnTo>
                    <a:lnTo>
                      <a:pt x="48" y="118"/>
                    </a:lnTo>
                    <a:lnTo>
                      <a:pt x="44" y="111"/>
                    </a:lnTo>
                    <a:lnTo>
                      <a:pt x="41" y="105"/>
                    </a:lnTo>
                    <a:lnTo>
                      <a:pt x="39" y="100"/>
                    </a:lnTo>
                    <a:lnTo>
                      <a:pt x="39" y="98"/>
                    </a:lnTo>
                    <a:lnTo>
                      <a:pt x="38" y="99"/>
                    </a:lnTo>
                    <a:lnTo>
                      <a:pt x="34" y="100"/>
                    </a:lnTo>
                    <a:lnTo>
                      <a:pt x="29" y="101"/>
                    </a:lnTo>
                    <a:lnTo>
                      <a:pt x="22" y="102"/>
                    </a:lnTo>
                    <a:lnTo>
                      <a:pt x="15" y="101"/>
                    </a:lnTo>
                    <a:lnTo>
                      <a:pt x="9" y="99"/>
                    </a:lnTo>
                    <a:lnTo>
                      <a:pt x="3" y="93"/>
                    </a:lnTo>
                    <a:lnTo>
                      <a:pt x="0" y="84"/>
                    </a:lnTo>
                    <a:lnTo>
                      <a:pt x="1" y="65"/>
                    </a:lnTo>
                    <a:lnTo>
                      <a:pt x="9" y="54"/>
                    </a:lnTo>
                    <a:lnTo>
                      <a:pt x="18" y="48"/>
                    </a:lnTo>
                    <a:lnTo>
                      <a:pt x="23" y="47"/>
                    </a:lnTo>
                    <a:lnTo>
                      <a:pt x="19" y="46"/>
                    </a:lnTo>
                    <a:lnTo>
                      <a:pt x="15" y="41"/>
                    </a:lnTo>
                    <a:lnTo>
                      <a:pt x="14" y="34"/>
                    </a:lnTo>
                    <a:lnTo>
                      <a:pt x="21" y="23"/>
                    </a:lnTo>
                    <a:lnTo>
                      <a:pt x="34" y="16"/>
                    </a:lnTo>
                    <a:lnTo>
                      <a:pt x="44" y="18"/>
                    </a:lnTo>
                    <a:lnTo>
                      <a:pt x="51" y="23"/>
                    </a:lnTo>
                    <a:lnTo>
                      <a:pt x="53" y="26"/>
                    </a:lnTo>
                    <a:lnTo>
                      <a:pt x="54" y="25"/>
                    </a:lnTo>
                    <a:lnTo>
                      <a:pt x="55" y="20"/>
                    </a:lnTo>
                    <a:lnTo>
                      <a:pt x="59" y="16"/>
                    </a:lnTo>
                    <a:lnTo>
                      <a:pt x="62" y="9"/>
                    </a:lnTo>
                    <a:lnTo>
                      <a:pt x="68" y="4"/>
                    </a:lnTo>
                    <a:lnTo>
                      <a:pt x="75" y="1"/>
                    </a:lnTo>
                    <a:lnTo>
                      <a:pt x="82" y="0"/>
                    </a:lnTo>
                    <a:lnTo>
                      <a:pt x="91" y="3"/>
                    </a:lnTo>
                    <a:lnTo>
                      <a:pt x="106" y="12"/>
                    </a:lnTo>
                    <a:lnTo>
                      <a:pt x="113" y="19"/>
                    </a:lnTo>
                    <a:lnTo>
                      <a:pt x="115" y="24"/>
                    </a:lnTo>
                    <a:lnTo>
                      <a:pt x="115" y="25"/>
                    </a:lnTo>
                    <a:lnTo>
                      <a:pt x="119" y="25"/>
                    </a:lnTo>
                    <a:lnTo>
                      <a:pt x="125" y="24"/>
                    </a:lnTo>
                    <a:lnTo>
                      <a:pt x="135" y="25"/>
                    </a:lnTo>
                    <a:lnTo>
                      <a:pt x="143" y="2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5" name="Freeform 182"/>
              <p:cNvSpPr>
                <a:spLocks/>
              </p:cNvSpPr>
              <p:nvPr/>
            </p:nvSpPr>
            <p:spPr bwMode="auto">
              <a:xfrm>
                <a:off x="3598" y="2609"/>
                <a:ext cx="68" cy="53"/>
              </a:xfrm>
              <a:custGeom>
                <a:avLst/>
                <a:gdLst/>
                <a:ahLst/>
                <a:cxnLst>
                  <a:cxn ang="0">
                    <a:pos x="94" y="21"/>
                  </a:cxn>
                  <a:cxn ang="0">
                    <a:pos x="94" y="17"/>
                  </a:cxn>
                  <a:cxn ang="0">
                    <a:pos x="93" y="9"/>
                  </a:cxn>
                  <a:cxn ang="0">
                    <a:pos x="87" y="2"/>
                  </a:cxn>
                  <a:cxn ang="0">
                    <a:pos x="76" y="0"/>
                  </a:cxn>
                  <a:cxn ang="0">
                    <a:pos x="65" y="5"/>
                  </a:cxn>
                  <a:cxn ang="0">
                    <a:pos x="56" y="13"/>
                  </a:cxn>
                  <a:cxn ang="0">
                    <a:pos x="50" y="21"/>
                  </a:cxn>
                  <a:cxn ang="0">
                    <a:pos x="48" y="24"/>
                  </a:cxn>
                  <a:cxn ang="0">
                    <a:pos x="43" y="21"/>
                  </a:cxn>
                  <a:cxn ang="0">
                    <a:pos x="34" y="15"/>
                  </a:cxn>
                  <a:cxn ang="0">
                    <a:pos x="23" y="11"/>
                  </a:cxn>
                  <a:cxn ang="0">
                    <a:pos x="20" y="17"/>
                  </a:cxn>
                  <a:cxn ang="0">
                    <a:pos x="22" y="28"/>
                  </a:cxn>
                  <a:cxn ang="0">
                    <a:pos x="26" y="35"/>
                  </a:cxn>
                  <a:cxn ang="0">
                    <a:pos x="30" y="38"/>
                  </a:cxn>
                  <a:cxn ang="0">
                    <a:pos x="31" y="39"/>
                  </a:cxn>
                  <a:cxn ang="0">
                    <a:pos x="29" y="39"/>
                  </a:cxn>
                  <a:cxn ang="0">
                    <a:pos x="25" y="39"/>
                  </a:cxn>
                  <a:cxn ang="0">
                    <a:pos x="18" y="40"/>
                  </a:cxn>
                  <a:cxn ang="0">
                    <a:pos x="11" y="43"/>
                  </a:cxn>
                  <a:cxn ang="0">
                    <a:pos x="5" y="45"/>
                  </a:cxn>
                  <a:cxn ang="0">
                    <a:pos x="0" y="48"/>
                  </a:cxn>
                  <a:cxn ang="0">
                    <a:pos x="0" y="53"/>
                  </a:cxn>
                  <a:cxn ang="0">
                    <a:pos x="6" y="60"/>
                  </a:cxn>
                  <a:cxn ang="0">
                    <a:pos x="20" y="70"/>
                  </a:cxn>
                  <a:cxn ang="0">
                    <a:pos x="29" y="74"/>
                  </a:cxn>
                  <a:cxn ang="0">
                    <a:pos x="35" y="73"/>
                  </a:cxn>
                  <a:cxn ang="0">
                    <a:pos x="36" y="71"/>
                  </a:cxn>
                  <a:cxn ang="0">
                    <a:pos x="36" y="73"/>
                  </a:cxn>
                  <a:cxn ang="0">
                    <a:pos x="37" y="77"/>
                  </a:cxn>
                  <a:cxn ang="0">
                    <a:pos x="40" y="84"/>
                  </a:cxn>
                  <a:cxn ang="0">
                    <a:pos x="43" y="90"/>
                  </a:cxn>
                  <a:cxn ang="0">
                    <a:pos x="48" y="97"/>
                  </a:cxn>
                  <a:cxn ang="0">
                    <a:pos x="55" y="103"/>
                  </a:cxn>
                  <a:cxn ang="0">
                    <a:pos x="64" y="106"/>
                  </a:cxn>
                  <a:cxn ang="0">
                    <a:pos x="75" y="106"/>
                  </a:cxn>
                  <a:cxn ang="0">
                    <a:pos x="90" y="99"/>
                  </a:cxn>
                  <a:cxn ang="0">
                    <a:pos x="91" y="89"/>
                  </a:cxn>
                  <a:cxn ang="0">
                    <a:pos x="87" y="79"/>
                  </a:cxn>
                  <a:cxn ang="0">
                    <a:pos x="83" y="76"/>
                  </a:cxn>
                  <a:cxn ang="0">
                    <a:pos x="84" y="76"/>
                  </a:cxn>
                  <a:cxn ang="0">
                    <a:pos x="89" y="75"/>
                  </a:cxn>
                  <a:cxn ang="0">
                    <a:pos x="96" y="73"/>
                  </a:cxn>
                  <a:cxn ang="0">
                    <a:pos x="103" y="70"/>
                  </a:cxn>
                  <a:cxn ang="0">
                    <a:pos x="111" y="67"/>
                  </a:cxn>
                  <a:cxn ang="0">
                    <a:pos x="118" y="63"/>
                  </a:cxn>
                  <a:cxn ang="0">
                    <a:pos x="123" y="59"/>
                  </a:cxn>
                  <a:cxn ang="0">
                    <a:pos x="126" y="54"/>
                  </a:cxn>
                  <a:cxn ang="0">
                    <a:pos x="132" y="47"/>
                  </a:cxn>
                  <a:cxn ang="0">
                    <a:pos x="138" y="43"/>
                  </a:cxn>
                  <a:cxn ang="0">
                    <a:pos x="138" y="39"/>
                  </a:cxn>
                  <a:cxn ang="0">
                    <a:pos x="128" y="31"/>
                  </a:cxn>
                  <a:cxn ang="0">
                    <a:pos x="121" y="26"/>
                  </a:cxn>
                  <a:cxn ang="0">
                    <a:pos x="114" y="23"/>
                  </a:cxn>
                  <a:cxn ang="0">
                    <a:pos x="109" y="21"/>
                  </a:cxn>
                  <a:cxn ang="0">
                    <a:pos x="103" y="20"/>
                  </a:cxn>
                  <a:cxn ang="0">
                    <a:pos x="99" y="20"/>
                  </a:cxn>
                  <a:cxn ang="0">
                    <a:pos x="96" y="20"/>
                  </a:cxn>
                  <a:cxn ang="0">
                    <a:pos x="95" y="21"/>
                  </a:cxn>
                  <a:cxn ang="0">
                    <a:pos x="94" y="21"/>
                  </a:cxn>
                </a:cxnLst>
                <a:rect l="0" t="0" r="r" b="b"/>
                <a:pathLst>
                  <a:path w="138" h="106">
                    <a:moveTo>
                      <a:pt x="94" y="21"/>
                    </a:moveTo>
                    <a:lnTo>
                      <a:pt x="94" y="17"/>
                    </a:lnTo>
                    <a:lnTo>
                      <a:pt x="93" y="9"/>
                    </a:lnTo>
                    <a:lnTo>
                      <a:pt x="87" y="2"/>
                    </a:lnTo>
                    <a:lnTo>
                      <a:pt x="76" y="0"/>
                    </a:lnTo>
                    <a:lnTo>
                      <a:pt x="65" y="5"/>
                    </a:lnTo>
                    <a:lnTo>
                      <a:pt x="56" y="13"/>
                    </a:lnTo>
                    <a:lnTo>
                      <a:pt x="50" y="21"/>
                    </a:lnTo>
                    <a:lnTo>
                      <a:pt x="48" y="24"/>
                    </a:lnTo>
                    <a:lnTo>
                      <a:pt x="43" y="21"/>
                    </a:lnTo>
                    <a:lnTo>
                      <a:pt x="34" y="15"/>
                    </a:lnTo>
                    <a:lnTo>
                      <a:pt x="23" y="11"/>
                    </a:lnTo>
                    <a:lnTo>
                      <a:pt x="20" y="17"/>
                    </a:lnTo>
                    <a:lnTo>
                      <a:pt x="22" y="28"/>
                    </a:lnTo>
                    <a:lnTo>
                      <a:pt x="26" y="35"/>
                    </a:lnTo>
                    <a:lnTo>
                      <a:pt x="30" y="38"/>
                    </a:lnTo>
                    <a:lnTo>
                      <a:pt x="31" y="39"/>
                    </a:lnTo>
                    <a:lnTo>
                      <a:pt x="29" y="39"/>
                    </a:lnTo>
                    <a:lnTo>
                      <a:pt x="25" y="39"/>
                    </a:lnTo>
                    <a:lnTo>
                      <a:pt x="18" y="40"/>
                    </a:lnTo>
                    <a:lnTo>
                      <a:pt x="11" y="43"/>
                    </a:lnTo>
                    <a:lnTo>
                      <a:pt x="5" y="45"/>
                    </a:lnTo>
                    <a:lnTo>
                      <a:pt x="0" y="48"/>
                    </a:lnTo>
                    <a:lnTo>
                      <a:pt x="0" y="53"/>
                    </a:lnTo>
                    <a:lnTo>
                      <a:pt x="6" y="60"/>
                    </a:lnTo>
                    <a:lnTo>
                      <a:pt x="20" y="70"/>
                    </a:lnTo>
                    <a:lnTo>
                      <a:pt x="29" y="74"/>
                    </a:lnTo>
                    <a:lnTo>
                      <a:pt x="35" y="73"/>
                    </a:lnTo>
                    <a:lnTo>
                      <a:pt x="36" y="71"/>
                    </a:lnTo>
                    <a:lnTo>
                      <a:pt x="36" y="73"/>
                    </a:lnTo>
                    <a:lnTo>
                      <a:pt x="37" y="77"/>
                    </a:lnTo>
                    <a:lnTo>
                      <a:pt x="40" y="84"/>
                    </a:lnTo>
                    <a:lnTo>
                      <a:pt x="43" y="90"/>
                    </a:lnTo>
                    <a:lnTo>
                      <a:pt x="48" y="97"/>
                    </a:lnTo>
                    <a:lnTo>
                      <a:pt x="55" y="103"/>
                    </a:lnTo>
                    <a:lnTo>
                      <a:pt x="64" y="106"/>
                    </a:lnTo>
                    <a:lnTo>
                      <a:pt x="75" y="106"/>
                    </a:lnTo>
                    <a:lnTo>
                      <a:pt x="90" y="99"/>
                    </a:lnTo>
                    <a:lnTo>
                      <a:pt x="91" y="89"/>
                    </a:lnTo>
                    <a:lnTo>
                      <a:pt x="87" y="79"/>
                    </a:lnTo>
                    <a:lnTo>
                      <a:pt x="83" y="76"/>
                    </a:lnTo>
                    <a:lnTo>
                      <a:pt x="84" y="76"/>
                    </a:lnTo>
                    <a:lnTo>
                      <a:pt x="89" y="75"/>
                    </a:lnTo>
                    <a:lnTo>
                      <a:pt x="96" y="73"/>
                    </a:lnTo>
                    <a:lnTo>
                      <a:pt x="103" y="70"/>
                    </a:lnTo>
                    <a:lnTo>
                      <a:pt x="111" y="67"/>
                    </a:lnTo>
                    <a:lnTo>
                      <a:pt x="118" y="63"/>
                    </a:lnTo>
                    <a:lnTo>
                      <a:pt x="123" y="59"/>
                    </a:lnTo>
                    <a:lnTo>
                      <a:pt x="126" y="54"/>
                    </a:lnTo>
                    <a:lnTo>
                      <a:pt x="132" y="47"/>
                    </a:lnTo>
                    <a:lnTo>
                      <a:pt x="138" y="43"/>
                    </a:lnTo>
                    <a:lnTo>
                      <a:pt x="138" y="39"/>
                    </a:lnTo>
                    <a:lnTo>
                      <a:pt x="128" y="31"/>
                    </a:lnTo>
                    <a:lnTo>
                      <a:pt x="121" y="26"/>
                    </a:lnTo>
                    <a:lnTo>
                      <a:pt x="114" y="23"/>
                    </a:lnTo>
                    <a:lnTo>
                      <a:pt x="109" y="21"/>
                    </a:lnTo>
                    <a:lnTo>
                      <a:pt x="103" y="20"/>
                    </a:lnTo>
                    <a:lnTo>
                      <a:pt x="99" y="20"/>
                    </a:lnTo>
                    <a:lnTo>
                      <a:pt x="96" y="20"/>
                    </a:lnTo>
                    <a:lnTo>
                      <a:pt x="95" y="21"/>
                    </a:lnTo>
                    <a:lnTo>
                      <a:pt x="94" y="21"/>
                    </a:lnTo>
                    <a:close/>
                  </a:path>
                </a:pathLst>
              </a:custGeom>
              <a:solidFill>
                <a:srgbClr val="D6D6D6"/>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6" name="Freeform 183"/>
              <p:cNvSpPr>
                <a:spLocks/>
              </p:cNvSpPr>
              <p:nvPr/>
            </p:nvSpPr>
            <p:spPr bwMode="auto">
              <a:xfrm>
                <a:off x="4372" y="2524"/>
                <a:ext cx="111" cy="103"/>
              </a:xfrm>
              <a:custGeom>
                <a:avLst/>
                <a:gdLst/>
                <a:ahLst/>
                <a:cxnLst>
                  <a:cxn ang="0">
                    <a:pos x="223" y="0"/>
                  </a:cxn>
                  <a:cxn ang="0">
                    <a:pos x="220" y="12"/>
                  </a:cxn>
                  <a:cxn ang="0">
                    <a:pos x="213" y="42"/>
                  </a:cxn>
                  <a:cxn ang="0">
                    <a:pos x="203" y="78"/>
                  </a:cxn>
                  <a:cxn ang="0">
                    <a:pos x="190" y="111"/>
                  </a:cxn>
                  <a:cxn ang="0">
                    <a:pos x="176" y="130"/>
                  </a:cxn>
                  <a:cxn ang="0">
                    <a:pos x="166" y="141"/>
                  </a:cxn>
                  <a:cxn ang="0">
                    <a:pos x="159" y="143"/>
                  </a:cxn>
                  <a:cxn ang="0">
                    <a:pos x="157" y="143"/>
                  </a:cxn>
                  <a:cxn ang="0">
                    <a:pos x="63" y="208"/>
                  </a:cxn>
                  <a:cxn ang="0">
                    <a:pos x="0" y="190"/>
                  </a:cxn>
                  <a:cxn ang="0">
                    <a:pos x="28" y="103"/>
                  </a:cxn>
                  <a:cxn ang="0">
                    <a:pos x="36" y="58"/>
                  </a:cxn>
                  <a:cxn ang="0">
                    <a:pos x="223" y="0"/>
                  </a:cxn>
                </a:cxnLst>
                <a:rect l="0" t="0" r="r" b="b"/>
                <a:pathLst>
                  <a:path w="223" h="208">
                    <a:moveTo>
                      <a:pt x="223" y="0"/>
                    </a:moveTo>
                    <a:lnTo>
                      <a:pt x="220" y="12"/>
                    </a:lnTo>
                    <a:lnTo>
                      <a:pt x="213" y="42"/>
                    </a:lnTo>
                    <a:lnTo>
                      <a:pt x="203" y="78"/>
                    </a:lnTo>
                    <a:lnTo>
                      <a:pt x="190" y="111"/>
                    </a:lnTo>
                    <a:lnTo>
                      <a:pt x="176" y="130"/>
                    </a:lnTo>
                    <a:lnTo>
                      <a:pt x="166" y="141"/>
                    </a:lnTo>
                    <a:lnTo>
                      <a:pt x="159" y="143"/>
                    </a:lnTo>
                    <a:lnTo>
                      <a:pt x="157" y="143"/>
                    </a:lnTo>
                    <a:lnTo>
                      <a:pt x="63" y="208"/>
                    </a:lnTo>
                    <a:lnTo>
                      <a:pt x="0" y="190"/>
                    </a:lnTo>
                    <a:lnTo>
                      <a:pt x="28" y="103"/>
                    </a:lnTo>
                    <a:lnTo>
                      <a:pt x="36" y="58"/>
                    </a:lnTo>
                    <a:lnTo>
                      <a:pt x="223" y="0"/>
                    </a:lnTo>
                    <a:close/>
                  </a:path>
                </a:pathLst>
              </a:custGeom>
              <a:solidFill>
                <a:srgbClr val="FFEFC6"/>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7" name="Freeform 184"/>
              <p:cNvSpPr>
                <a:spLocks/>
              </p:cNvSpPr>
              <p:nvPr/>
            </p:nvSpPr>
            <p:spPr bwMode="auto">
              <a:xfrm>
                <a:off x="4121" y="2604"/>
                <a:ext cx="257" cy="156"/>
              </a:xfrm>
              <a:custGeom>
                <a:avLst/>
                <a:gdLst/>
                <a:ahLst/>
                <a:cxnLst>
                  <a:cxn ang="0">
                    <a:pos x="425" y="23"/>
                  </a:cxn>
                  <a:cxn ang="0">
                    <a:pos x="416" y="20"/>
                  </a:cxn>
                  <a:cxn ang="0">
                    <a:pos x="397" y="13"/>
                  </a:cxn>
                  <a:cxn ang="0">
                    <a:pos x="372" y="6"/>
                  </a:cxn>
                  <a:cxn ang="0">
                    <a:pos x="341" y="2"/>
                  </a:cxn>
                  <a:cxn ang="0">
                    <a:pos x="303" y="2"/>
                  </a:cxn>
                  <a:cxn ang="0">
                    <a:pos x="260" y="9"/>
                  </a:cxn>
                  <a:cxn ang="0">
                    <a:pos x="214" y="23"/>
                  </a:cxn>
                  <a:cxn ang="0">
                    <a:pos x="166" y="48"/>
                  </a:cxn>
                  <a:cxn ang="0">
                    <a:pos x="121" y="67"/>
                  </a:cxn>
                  <a:cxn ang="0">
                    <a:pos x="82" y="85"/>
                  </a:cxn>
                  <a:cxn ang="0">
                    <a:pos x="48" y="98"/>
                  </a:cxn>
                  <a:cxn ang="0">
                    <a:pos x="23" y="112"/>
                  </a:cxn>
                  <a:cxn ang="0">
                    <a:pos x="7" y="126"/>
                  </a:cxn>
                  <a:cxn ang="0">
                    <a:pos x="0" y="141"/>
                  </a:cxn>
                  <a:cxn ang="0">
                    <a:pos x="4" y="161"/>
                  </a:cxn>
                  <a:cxn ang="0">
                    <a:pos x="28" y="197"/>
                  </a:cxn>
                  <a:cxn ang="0">
                    <a:pos x="57" y="247"/>
                  </a:cxn>
                  <a:cxn ang="0">
                    <a:pos x="92" y="286"/>
                  </a:cxn>
                  <a:cxn ang="0">
                    <a:pos x="139" y="303"/>
                  </a:cxn>
                  <a:cxn ang="0">
                    <a:pos x="188" y="298"/>
                  </a:cxn>
                  <a:cxn ang="0">
                    <a:pos x="220" y="298"/>
                  </a:cxn>
                  <a:cxn ang="0">
                    <a:pos x="250" y="301"/>
                  </a:cxn>
                  <a:cxn ang="0">
                    <a:pos x="276" y="307"/>
                  </a:cxn>
                  <a:cxn ang="0">
                    <a:pos x="302" y="312"/>
                  </a:cxn>
                  <a:cxn ang="0">
                    <a:pos x="326" y="314"/>
                  </a:cxn>
                  <a:cxn ang="0">
                    <a:pos x="348" y="309"/>
                  </a:cxn>
                  <a:cxn ang="0">
                    <a:pos x="369" y="297"/>
                  </a:cxn>
                  <a:cxn ang="0">
                    <a:pos x="400" y="265"/>
                  </a:cxn>
                  <a:cxn ang="0">
                    <a:pos x="445" y="235"/>
                  </a:cxn>
                  <a:cxn ang="0">
                    <a:pos x="485" y="219"/>
                  </a:cxn>
                  <a:cxn ang="0">
                    <a:pos x="510" y="214"/>
                  </a:cxn>
                  <a:cxn ang="0">
                    <a:pos x="501" y="73"/>
                  </a:cxn>
                  <a:cxn ang="0">
                    <a:pos x="441" y="28"/>
                  </a:cxn>
                </a:cxnLst>
                <a:rect l="0" t="0" r="r" b="b"/>
                <a:pathLst>
                  <a:path w="514" h="314">
                    <a:moveTo>
                      <a:pt x="426" y="25"/>
                    </a:moveTo>
                    <a:lnTo>
                      <a:pt x="425" y="23"/>
                    </a:lnTo>
                    <a:lnTo>
                      <a:pt x="422" y="22"/>
                    </a:lnTo>
                    <a:lnTo>
                      <a:pt x="416" y="20"/>
                    </a:lnTo>
                    <a:lnTo>
                      <a:pt x="408" y="17"/>
                    </a:lnTo>
                    <a:lnTo>
                      <a:pt x="397" y="13"/>
                    </a:lnTo>
                    <a:lnTo>
                      <a:pt x="386" y="10"/>
                    </a:lnTo>
                    <a:lnTo>
                      <a:pt x="372" y="6"/>
                    </a:lnTo>
                    <a:lnTo>
                      <a:pt x="357" y="4"/>
                    </a:lnTo>
                    <a:lnTo>
                      <a:pt x="341" y="2"/>
                    </a:lnTo>
                    <a:lnTo>
                      <a:pt x="323" y="0"/>
                    </a:lnTo>
                    <a:lnTo>
                      <a:pt x="303" y="2"/>
                    </a:lnTo>
                    <a:lnTo>
                      <a:pt x="282" y="4"/>
                    </a:lnTo>
                    <a:lnTo>
                      <a:pt x="260" y="9"/>
                    </a:lnTo>
                    <a:lnTo>
                      <a:pt x="238" y="14"/>
                    </a:lnTo>
                    <a:lnTo>
                      <a:pt x="214" y="23"/>
                    </a:lnTo>
                    <a:lnTo>
                      <a:pt x="190" y="35"/>
                    </a:lnTo>
                    <a:lnTo>
                      <a:pt x="166" y="48"/>
                    </a:lnTo>
                    <a:lnTo>
                      <a:pt x="143" y="58"/>
                    </a:lnTo>
                    <a:lnTo>
                      <a:pt x="121" y="67"/>
                    </a:lnTo>
                    <a:lnTo>
                      <a:pt x="101" y="76"/>
                    </a:lnTo>
                    <a:lnTo>
                      <a:pt x="82" y="85"/>
                    </a:lnTo>
                    <a:lnTo>
                      <a:pt x="64" y="91"/>
                    </a:lnTo>
                    <a:lnTo>
                      <a:pt x="48" y="98"/>
                    </a:lnTo>
                    <a:lnTo>
                      <a:pt x="36" y="105"/>
                    </a:lnTo>
                    <a:lnTo>
                      <a:pt x="23" y="112"/>
                    </a:lnTo>
                    <a:lnTo>
                      <a:pt x="14" y="119"/>
                    </a:lnTo>
                    <a:lnTo>
                      <a:pt x="7" y="126"/>
                    </a:lnTo>
                    <a:lnTo>
                      <a:pt x="2" y="133"/>
                    </a:lnTo>
                    <a:lnTo>
                      <a:pt x="0" y="141"/>
                    </a:lnTo>
                    <a:lnTo>
                      <a:pt x="1" y="150"/>
                    </a:lnTo>
                    <a:lnTo>
                      <a:pt x="4" y="161"/>
                    </a:lnTo>
                    <a:lnTo>
                      <a:pt x="11" y="172"/>
                    </a:lnTo>
                    <a:lnTo>
                      <a:pt x="28" y="197"/>
                    </a:lnTo>
                    <a:lnTo>
                      <a:pt x="42" y="223"/>
                    </a:lnTo>
                    <a:lnTo>
                      <a:pt x="57" y="247"/>
                    </a:lnTo>
                    <a:lnTo>
                      <a:pt x="74" y="268"/>
                    </a:lnTo>
                    <a:lnTo>
                      <a:pt x="92" y="286"/>
                    </a:lnTo>
                    <a:lnTo>
                      <a:pt x="113" y="299"/>
                    </a:lnTo>
                    <a:lnTo>
                      <a:pt x="139" y="303"/>
                    </a:lnTo>
                    <a:lnTo>
                      <a:pt x="170" y="301"/>
                    </a:lnTo>
                    <a:lnTo>
                      <a:pt x="188" y="298"/>
                    </a:lnTo>
                    <a:lnTo>
                      <a:pt x="204" y="298"/>
                    </a:lnTo>
                    <a:lnTo>
                      <a:pt x="220" y="298"/>
                    </a:lnTo>
                    <a:lnTo>
                      <a:pt x="235" y="299"/>
                    </a:lnTo>
                    <a:lnTo>
                      <a:pt x="250" y="301"/>
                    </a:lnTo>
                    <a:lnTo>
                      <a:pt x="264" y="303"/>
                    </a:lnTo>
                    <a:lnTo>
                      <a:pt x="276" y="307"/>
                    </a:lnTo>
                    <a:lnTo>
                      <a:pt x="290" y="309"/>
                    </a:lnTo>
                    <a:lnTo>
                      <a:pt x="302" y="312"/>
                    </a:lnTo>
                    <a:lnTo>
                      <a:pt x="314" y="314"/>
                    </a:lnTo>
                    <a:lnTo>
                      <a:pt x="326" y="314"/>
                    </a:lnTo>
                    <a:lnTo>
                      <a:pt x="337" y="313"/>
                    </a:lnTo>
                    <a:lnTo>
                      <a:pt x="348" y="309"/>
                    </a:lnTo>
                    <a:lnTo>
                      <a:pt x="358" y="305"/>
                    </a:lnTo>
                    <a:lnTo>
                      <a:pt x="369" y="297"/>
                    </a:lnTo>
                    <a:lnTo>
                      <a:pt x="379" y="286"/>
                    </a:lnTo>
                    <a:lnTo>
                      <a:pt x="400" y="265"/>
                    </a:lnTo>
                    <a:lnTo>
                      <a:pt x="423" y="248"/>
                    </a:lnTo>
                    <a:lnTo>
                      <a:pt x="445" y="235"/>
                    </a:lnTo>
                    <a:lnTo>
                      <a:pt x="467" y="226"/>
                    </a:lnTo>
                    <a:lnTo>
                      <a:pt x="485" y="219"/>
                    </a:lnTo>
                    <a:lnTo>
                      <a:pt x="500" y="216"/>
                    </a:lnTo>
                    <a:lnTo>
                      <a:pt x="510" y="214"/>
                    </a:lnTo>
                    <a:lnTo>
                      <a:pt x="514" y="214"/>
                    </a:lnTo>
                    <a:lnTo>
                      <a:pt x="501" y="73"/>
                    </a:lnTo>
                    <a:lnTo>
                      <a:pt x="501" y="30"/>
                    </a:lnTo>
                    <a:lnTo>
                      <a:pt x="441" y="28"/>
                    </a:lnTo>
                    <a:lnTo>
                      <a:pt x="426" y="25"/>
                    </a:lnTo>
                    <a:close/>
                  </a:path>
                </a:pathLst>
              </a:custGeom>
              <a:solidFill>
                <a:srgbClr val="BCA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8" name="Freeform 185"/>
              <p:cNvSpPr>
                <a:spLocks/>
              </p:cNvSpPr>
              <p:nvPr/>
            </p:nvSpPr>
            <p:spPr bwMode="auto">
              <a:xfrm>
                <a:off x="4293" y="2462"/>
                <a:ext cx="208" cy="185"/>
              </a:xfrm>
              <a:custGeom>
                <a:avLst/>
                <a:gdLst/>
                <a:ahLst/>
                <a:cxnLst>
                  <a:cxn ang="0">
                    <a:pos x="4" y="293"/>
                  </a:cxn>
                  <a:cxn ang="0">
                    <a:pos x="2" y="287"/>
                  </a:cxn>
                  <a:cxn ang="0">
                    <a:pos x="0" y="271"/>
                  </a:cxn>
                  <a:cxn ang="0">
                    <a:pos x="0" y="245"/>
                  </a:cxn>
                  <a:cxn ang="0">
                    <a:pos x="4" y="213"/>
                  </a:cxn>
                  <a:cxn ang="0">
                    <a:pos x="13" y="175"/>
                  </a:cxn>
                  <a:cxn ang="0">
                    <a:pos x="30" y="134"/>
                  </a:cxn>
                  <a:cxn ang="0">
                    <a:pos x="59" y="89"/>
                  </a:cxn>
                  <a:cxn ang="0">
                    <a:pos x="100" y="44"/>
                  </a:cxn>
                  <a:cxn ang="0">
                    <a:pos x="125" y="24"/>
                  </a:cxn>
                  <a:cxn ang="0">
                    <a:pos x="149" y="12"/>
                  </a:cxn>
                  <a:cxn ang="0">
                    <a:pos x="173" y="3"/>
                  </a:cxn>
                  <a:cxn ang="0">
                    <a:pos x="196" y="0"/>
                  </a:cxn>
                  <a:cxn ang="0">
                    <a:pos x="219" y="1"/>
                  </a:cxn>
                  <a:cxn ang="0">
                    <a:pos x="241" y="5"/>
                  </a:cxn>
                  <a:cxn ang="0">
                    <a:pos x="262" y="12"/>
                  </a:cxn>
                  <a:cxn ang="0">
                    <a:pos x="281" y="21"/>
                  </a:cxn>
                  <a:cxn ang="0">
                    <a:pos x="299" y="31"/>
                  </a:cxn>
                  <a:cxn ang="0">
                    <a:pos x="315" y="43"/>
                  </a:cxn>
                  <a:cxn ang="0">
                    <a:pos x="330" y="53"/>
                  </a:cxn>
                  <a:cxn ang="0">
                    <a:pos x="341" y="63"/>
                  </a:cxn>
                  <a:cxn ang="0">
                    <a:pos x="352" y="74"/>
                  </a:cxn>
                  <a:cxn ang="0">
                    <a:pos x="358" y="81"/>
                  </a:cxn>
                  <a:cxn ang="0">
                    <a:pos x="363" y="85"/>
                  </a:cxn>
                  <a:cxn ang="0">
                    <a:pos x="364" y="88"/>
                  </a:cxn>
                  <a:cxn ang="0">
                    <a:pos x="416" y="179"/>
                  </a:cxn>
                  <a:cxn ang="0">
                    <a:pos x="410" y="177"/>
                  </a:cxn>
                  <a:cxn ang="0">
                    <a:pos x="395" y="175"/>
                  </a:cxn>
                  <a:cxn ang="0">
                    <a:pos x="372" y="171"/>
                  </a:cxn>
                  <a:cxn ang="0">
                    <a:pos x="345" y="167"/>
                  </a:cxn>
                  <a:cxn ang="0">
                    <a:pos x="315" y="165"/>
                  </a:cxn>
                  <a:cxn ang="0">
                    <a:pos x="286" y="165"/>
                  </a:cxn>
                  <a:cxn ang="0">
                    <a:pos x="258" y="167"/>
                  </a:cxn>
                  <a:cxn ang="0">
                    <a:pos x="235" y="174"/>
                  </a:cxn>
                  <a:cxn ang="0">
                    <a:pos x="218" y="182"/>
                  </a:cxn>
                  <a:cxn ang="0">
                    <a:pos x="204" y="189"/>
                  </a:cxn>
                  <a:cxn ang="0">
                    <a:pos x="193" y="194"/>
                  </a:cxn>
                  <a:cxn ang="0">
                    <a:pos x="186" y="198"/>
                  </a:cxn>
                  <a:cxn ang="0">
                    <a:pos x="180" y="201"/>
                  </a:cxn>
                  <a:cxn ang="0">
                    <a:pos x="176" y="203"/>
                  </a:cxn>
                  <a:cxn ang="0">
                    <a:pos x="174" y="204"/>
                  </a:cxn>
                  <a:cxn ang="0">
                    <a:pos x="174" y="204"/>
                  </a:cxn>
                  <a:cxn ang="0">
                    <a:pos x="148" y="331"/>
                  </a:cxn>
                  <a:cxn ang="0">
                    <a:pos x="146" y="333"/>
                  </a:cxn>
                  <a:cxn ang="0">
                    <a:pos x="143" y="339"/>
                  </a:cxn>
                  <a:cxn ang="0">
                    <a:pos x="138" y="347"/>
                  </a:cxn>
                  <a:cxn ang="0">
                    <a:pos x="133" y="355"/>
                  </a:cxn>
                  <a:cxn ang="0">
                    <a:pos x="125" y="363"/>
                  </a:cxn>
                  <a:cxn ang="0">
                    <a:pos x="115" y="368"/>
                  </a:cxn>
                  <a:cxn ang="0">
                    <a:pos x="105" y="370"/>
                  </a:cxn>
                  <a:cxn ang="0">
                    <a:pos x="93" y="368"/>
                  </a:cxn>
                  <a:cxn ang="0">
                    <a:pos x="81" y="359"/>
                  </a:cxn>
                  <a:cxn ang="0">
                    <a:pos x="67" y="349"/>
                  </a:cxn>
                  <a:cxn ang="0">
                    <a:pos x="52" y="336"/>
                  </a:cxn>
                  <a:cxn ang="0">
                    <a:pos x="37" y="324"/>
                  </a:cxn>
                  <a:cxn ang="0">
                    <a:pos x="24" y="312"/>
                  </a:cxn>
                  <a:cxn ang="0">
                    <a:pos x="14" y="302"/>
                  </a:cxn>
                  <a:cxn ang="0">
                    <a:pos x="6" y="295"/>
                  </a:cxn>
                  <a:cxn ang="0">
                    <a:pos x="4" y="293"/>
                  </a:cxn>
                </a:cxnLst>
                <a:rect l="0" t="0" r="r" b="b"/>
                <a:pathLst>
                  <a:path w="416" h="370">
                    <a:moveTo>
                      <a:pt x="4" y="293"/>
                    </a:moveTo>
                    <a:lnTo>
                      <a:pt x="2" y="287"/>
                    </a:lnTo>
                    <a:lnTo>
                      <a:pt x="0" y="271"/>
                    </a:lnTo>
                    <a:lnTo>
                      <a:pt x="0" y="245"/>
                    </a:lnTo>
                    <a:lnTo>
                      <a:pt x="4" y="213"/>
                    </a:lnTo>
                    <a:lnTo>
                      <a:pt x="13" y="175"/>
                    </a:lnTo>
                    <a:lnTo>
                      <a:pt x="30" y="134"/>
                    </a:lnTo>
                    <a:lnTo>
                      <a:pt x="59" y="89"/>
                    </a:lnTo>
                    <a:lnTo>
                      <a:pt x="100" y="44"/>
                    </a:lnTo>
                    <a:lnTo>
                      <a:pt x="125" y="24"/>
                    </a:lnTo>
                    <a:lnTo>
                      <a:pt x="149" y="12"/>
                    </a:lnTo>
                    <a:lnTo>
                      <a:pt x="173" y="3"/>
                    </a:lnTo>
                    <a:lnTo>
                      <a:pt x="196" y="0"/>
                    </a:lnTo>
                    <a:lnTo>
                      <a:pt x="219" y="1"/>
                    </a:lnTo>
                    <a:lnTo>
                      <a:pt x="241" y="5"/>
                    </a:lnTo>
                    <a:lnTo>
                      <a:pt x="262" y="12"/>
                    </a:lnTo>
                    <a:lnTo>
                      <a:pt x="281" y="21"/>
                    </a:lnTo>
                    <a:lnTo>
                      <a:pt x="299" y="31"/>
                    </a:lnTo>
                    <a:lnTo>
                      <a:pt x="315" y="43"/>
                    </a:lnTo>
                    <a:lnTo>
                      <a:pt x="330" y="53"/>
                    </a:lnTo>
                    <a:lnTo>
                      <a:pt x="341" y="63"/>
                    </a:lnTo>
                    <a:lnTo>
                      <a:pt x="352" y="74"/>
                    </a:lnTo>
                    <a:lnTo>
                      <a:pt x="358" y="81"/>
                    </a:lnTo>
                    <a:lnTo>
                      <a:pt x="363" y="85"/>
                    </a:lnTo>
                    <a:lnTo>
                      <a:pt x="364" y="88"/>
                    </a:lnTo>
                    <a:lnTo>
                      <a:pt x="416" y="179"/>
                    </a:lnTo>
                    <a:lnTo>
                      <a:pt x="410" y="177"/>
                    </a:lnTo>
                    <a:lnTo>
                      <a:pt x="395" y="175"/>
                    </a:lnTo>
                    <a:lnTo>
                      <a:pt x="372" y="171"/>
                    </a:lnTo>
                    <a:lnTo>
                      <a:pt x="345" y="167"/>
                    </a:lnTo>
                    <a:lnTo>
                      <a:pt x="315" y="165"/>
                    </a:lnTo>
                    <a:lnTo>
                      <a:pt x="286" y="165"/>
                    </a:lnTo>
                    <a:lnTo>
                      <a:pt x="258" y="167"/>
                    </a:lnTo>
                    <a:lnTo>
                      <a:pt x="235" y="174"/>
                    </a:lnTo>
                    <a:lnTo>
                      <a:pt x="218" y="182"/>
                    </a:lnTo>
                    <a:lnTo>
                      <a:pt x="204" y="189"/>
                    </a:lnTo>
                    <a:lnTo>
                      <a:pt x="193" y="194"/>
                    </a:lnTo>
                    <a:lnTo>
                      <a:pt x="186" y="198"/>
                    </a:lnTo>
                    <a:lnTo>
                      <a:pt x="180" y="201"/>
                    </a:lnTo>
                    <a:lnTo>
                      <a:pt x="176" y="203"/>
                    </a:lnTo>
                    <a:lnTo>
                      <a:pt x="174" y="204"/>
                    </a:lnTo>
                    <a:lnTo>
                      <a:pt x="174" y="204"/>
                    </a:lnTo>
                    <a:lnTo>
                      <a:pt x="148" y="331"/>
                    </a:lnTo>
                    <a:lnTo>
                      <a:pt x="146" y="333"/>
                    </a:lnTo>
                    <a:lnTo>
                      <a:pt x="143" y="339"/>
                    </a:lnTo>
                    <a:lnTo>
                      <a:pt x="138" y="347"/>
                    </a:lnTo>
                    <a:lnTo>
                      <a:pt x="133" y="355"/>
                    </a:lnTo>
                    <a:lnTo>
                      <a:pt x="125" y="363"/>
                    </a:lnTo>
                    <a:lnTo>
                      <a:pt x="115" y="368"/>
                    </a:lnTo>
                    <a:lnTo>
                      <a:pt x="105" y="370"/>
                    </a:lnTo>
                    <a:lnTo>
                      <a:pt x="93" y="368"/>
                    </a:lnTo>
                    <a:lnTo>
                      <a:pt x="81" y="359"/>
                    </a:lnTo>
                    <a:lnTo>
                      <a:pt x="67" y="349"/>
                    </a:lnTo>
                    <a:lnTo>
                      <a:pt x="52" y="336"/>
                    </a:lnTo>
                    <a:lnTo>
                      <a:pt x="37" y="324"/>
                    </a:lnTo>
                    <a:lnTo>
                      <a:pt x="24" y="312"/>
                    </a:lnTo>
                    <a:lnTo>
                      <a:pt x="14" y="302"/>
                    </a:lnTo>
                    <a:lnTo>
                      <a:pt x="6" y="295"/>
                    </a:lnTo>
                    <a:lnTo>
                      <a:pt x="4" y="293"/>
                    </a:lnTo>
                    <a:close/>
                  </a:path>
                </a:pathLst>
              </a:custGeom>
              <a:solidFill>
                <a:srgbClr val="D8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9" name="Freeform 186"/>
              <p:cNvSpPr>
                <a:spLocks/>
              </p:cNvSpPr>
              <p:nvPr/>
            </p:nvSpPr>
            <p:spPr bwMode="auto">
              <a:xfrm>
                <a:off x="4294" y="2453"/>
                <a:ext cx="219" cy="169"/>
              </a:xfrm>
              <a:custGeom>
                <a:avLst/>
                <a:gdLst/>
                <a:ahLst/>
                <a:cxnLst>
                  <a:cxn ang="0">
                    <a:pos x="1" y="296"/>
                  </a:cxn>
                  <a:cxn ang="0">
                    <a:pos x="10" y="234"/>
                  </a:cxn>
                  <a:cxn ang="0">
                    <a:pos x="34" y="147"/>
                  </a:cxn>
                  <a:cxn ang="0">
                    <a:pos x="79" y="63"/>
                  </a:cxn>
                  <a:cxn ang="0">
                    <a:pos x="153" y="8"/>
                  </a:cxn>
                  <a:cxn ang="0">
                    <a:pos x="255" y="6"/>
                  </a:cxn>
                  <a:cxn ang="0">
                    <a:pos x="331" y="33"/>
                  </a:cxn>
                  <a:cxn ang="0">
                    <a:pos x="373" y="73"/>
                  </a:cxn>
                  <a:cxn ang="0">
                    <a:pos x="389" y="114"/>
                  </a:cxn>
                  <a:cxn ang="0">
                    <a:pos x="391" y="146"/>
                  </a:cxn>
                  <a:cxn ang="0">
                    <a:pos x="389" y="159"/>
                  </a:cxn>
                  <a:cxn ang="0">
                    <a:pos x="429" y="218"/>
                  </a:cxn>
                  <a:cxn ang="0">
                    <a:pos x="382" y="215"/>
                  </a:cxn>
                  <a:cxn ang="0">
                    <a:pos x="284" y="223"/>
                  </a:cxn>
                  <a:cxn ang="0">
                    <a:pos x="195" y="241"/>
                  </a:cxn>
                  <a:cxn ang="0">
                    <a:pos x="162" y="258"/>
                  </a:cxn>
                  <a:cxn ang="0">
                    <a:pos x="148" y="290"/>
                  </a:cxn>
                  <a:cxn ang="0">
                    <a:pos x="139" y="337"/>
                  </a:cxn>
                  <a:cxn ang="0">
                    <a:pos x="127" y="221"/>
                  </a:cxn>
                  <a:cxn ang="0">
                    <a:pos x="156" y="196"/>
                  </a:cxn>
                  <a:cxn ang="0">
                    <a:pos x="222" y="153"/>
                  </a:cxn>
                  <a:cxn ang="0">
                    <a:pos x="288" y="140"/>
                  </a:cxn>
                  <a:cxn ang="0">
                    <a:pos x="325" y="140"/>
                  </a:cxn>
                  <a:cxn ang="0">
                    <a:pos x="338" y="140"/>
                  </a:cxn>
                  <a:cxn ang="0">
                    <a:pos x="326" y="143"/>
                  </a:cxn>
                  <a:cxn ang="0">
                    <a:pos x="277" y="153"/>
                  </a:cxn>
                  <a:cxn ang="0">
                    <a:pos x="235" y="170"/>
                  </a:cxn>
                  <a:cxn ang="0">
                    <a:pos x="212" y="190"/>
                  </a:cxn>
                  <a:cxn ang="0">
                    <a:pos x="194" y="204"/>
                  </a:cxn>
                  <a:cxn ang="0">
                    <a:pos x="194" y="207"/>
                  </a:cxn>
                  <a:cxn ang="0">
                    <a:pos x="231" y="203"/>
                  </a:cxn>
                  <a:cxn ang="0">
                    <a:pos x="289" y="194"/>
                  </a:cxn>
                  <a:cxn ang="0">
                    <a:pos x="341" y="185"/>
                  </a:cxn>
                  <a:cxn ang="0">
                    <a:pos x="374" y="181"/>
                  </a:cxn>
                  <a:cxn ang="0">
                    <a:pos x="386" y="179"/>
                  </a:cxn>
                  <a:cxn ang="0">
                    <a:pos x="374" y="138"/>
                  </a:cxn>
                  <a:cxn ang="0">
                    <a:pos x="359" y="112"/>
                  </a:cxn>
                  <a:cxn ang="0">
                    <a:pos x="330" y="75"/>
                  </a:cxn>
                  <a:cxn ang="0">
                    <a:pos x="286" y="41"/>
                  </a:cxn>
                  <a:cxn ang="0">
                    <a:pos x="228" y="24"/>
                  </a:cxn>
                  <a:cxn ang="0">
                    <a:pos x="130" y="46"/>
                  </a:cxn>
                  <a:cxn ang="0">
                    <a:pos x="35" y="178"/>
                  </a:cxn>
                  <a:cxn ang="0">
                    <a:pos x="2" y="298"/>
                  </a:cxn>
                </a:cxnLst>
                <a:rect l="0" t="0" r="r" b="b"/>
                <a:pathLst>
                  <a:path w="437" h="337">
                    <a:moveTo>
                      <a:pt x="0" y="310"/>
                    </a:moveTo>
                    <a:lnTo>
                      <a:pt x="0" y="306"/>
                    </a:lnTo>
                    <a:lnTo>
                      <a:pt x="1" y="296"/>
                    </a:lnTo>
                    <a:lnTo>
                      <a:pt x="3" y="280"/>
                    </a:lnTo>
                    <a:lnTo>
                      <a:pt x="5" y="259"/>
                    </a:lnTo>
                    <a:lnTo>
                      <a:pt x="10" y="234"/>
                    </a:lnTo>
                    <a:lnTo>
                      <a:pt x="16" y="206"/>
                    </a:lnTo>
                    <a:lnTo>
                      <a:pt x="24" y="177"/>
                    </a:lnTo>
                    <a:lnTo>
                      <a:pt x="34" y="147"/>
                    </a:lnTo>
                    <a:lnTo>
                      <a:pt x="47" y="117"/>
                    </a:lnTo>
                    <a:lnTo>
                      <a:pt x="62" y="90"/>
                    </a:lnTo>
                    <a:lnTo>
                      <a:pt x="79" y="63"/>
                    </a:lnTo>
                    <a:lnTo>
                      <a:pt x="100" y="40"/>
                    </a:lnTo>
                    <a:lnTo>
                      <a:pt x="124" y="22"/>
                    </a:lnTo>
                    <a:lnTo>
                      <a:pt x="153" y="8"/>
                    </a:lnTo>
                    <a:lnTo>
                      <a:pt x="184" y="0"/>
                    </a:lnTo>
                    <a:lnTo>
                      <a:pt x="220" y="0"/>
                    </a:lnTo>
                    <a:lnTo>
                      <a:pt x="255" y="6"/>
                    </a:lnTo>
                    <a:lnTo>
                      <a:pt x="285" y="12"/>
                    </a:lnTo>
                    <a:lnTo>
                      <a:pt x="311" y="22"/>
                    </a:lnTo>
                    <a:lnTo>
                      <a:pt x="331" y="33"/>
                    </a:lnTo>
                    <a:lnTo>
                      <a:pt x="349" y="46"/>
                    </a:lnTo>
                    <a:lnTo>
                      <a:pt x="363" y="60"/>
                    </a:lnTo>
                    <a:lnTo>
                      <a:pt x="373" y="73"/>
                    </a:lnTo>
                    <a:lnTo>
                      <a:pt x="381" y="87"/>
                    </a:lnTo>
                    <a:lnTo>
                      <a:pt x="386" y="101"/>
                    </a:lnTo>
                    <a:lnTo>
                      <a:pt x="389" y="114"/>
                    </a:lnTo>
                    <a:lnTo>
                      <a:pt x="390" y="126"/>
                    </a:lnTo>
                    <a:lnTo>
                      <a:pt x="391" y="137"/>
                    </a:lnTo>
                    <a:lnTo>
                      <a:pt x="391" y="146"/>
                    </a:lnTo>
                    <a:lnTo>
                      <a:pt x="390" y="153"/>
                    </a:lnTo>
                    <a:lnTo>
                      <a:pt x="389" y="158"/>
                    </a:lnTo>
                    <a:lnTo>
                      <a:pt x="389" y="159"/>
                    </a:lnTo>
                    <a:lnTo>
                      <a:pt x="437" y="219"/>
                    </a:lnTo>
                    <a:lnTo>
                      <a:pt x="435" y="219"/>
                    </a:lnTo>
                    <a:lnTo>
                      <a:pt x="429" y="218"/>
                    </a:lnTo>
                    <a:lnTo>
                      <a:pt x="418" y="216"/>
                    </a:lnTo>
                    <a:lnTo>
                      <a:pt x="403" y="215"/>
                    </a:lnTo>
                    <a:lnTo>
                      <a:pt x="382" y="215"/>
                    </a:lnTo>
                    <a:lnTo>
                      <a:pt x="356" y="215"/>
                    </a:lnTo>
                    <a:lnTo>
                      <a:pt x="323" y="219"/>
                    </a:lnTo>
                    <a:lnTo>
                      <a:pt x="284" y="223"/>
                    </a:lnTo>
                    <a:lnTo>
                      <a:pt x="247" y="229"/>
                    </a:lnTo>
                    <a:lnTo>
                      <a:pt x="217" y="235"/>
                    </a:lnTo>
                    <a:lnTo>
                      <a:pt x="195" y="241"/>
                    </a:lnTo>
                    <a:lnTo>
                      <a:pt x="179" y="246"/>
                    </a:lnTo>
                    <a:lnTo>
                      <a:pt x="169" y="252"/>
                    </a:lnTo>
                    <a:lnTo>
                      <a:pt x="162" y="258"/>
                    </a:lnTo>
                    <a:lnTo>
                      <a:pt x="157" y="265"/>
                    </a:lnTo>
                    <a:lnTo>
                      <a:pt x="154" y="272"/>
                    </a:lnTo>
                    <a:lnTo>
                      <a:pt x="148" y="290"/>
                    </a:lnTo>
                    <a:lnTo>
                      <a:pt x="144" y="312"/>
                    </a:lnTo>
                    <a:lnTo>
                      <a:pt x="140" y="329"/>
                    </a:lnTo>
                    <a:lnTo>
                      <a:pt x="139" y="337"/>
                    </a:lnTo>
                    <a:lnTo>
                      <a:pt x="0" y="310"/>
                    </a:lnTo>
                    <a:lnTo>
                      <a:pt x="104" y="314"/>
                    </a:lnTo>
                    <a:lnTo>
                      <a:pt x="127" y="221"/>
                    </a:lnTo>
                    <a:lnTo>
                      <a:pt x="131" y="218"/>
                    </a:lnTo>
                    <a:lnTo>
                      <a:pt x="141" y="208"/>
                    </a:lnTo>
                    <a:lnTo>
                      <a:pt x="156" y="196"/>
                    </a:lnTo>
                    <a:lnTo>
                      <a:pt x="176" y="181"/>
                    </a:lnTo>
                    <a:lnTo>
                      <a:pt x="198" y="166"/>
                    </a:lnTo>
                    <a:lnTo>
                      <a:pt x="222" y="153"/>
                    </a:lnTo>
                    <a:lnTo>
                      <a:pt x="245" y="144"/>
                    </a:lnTo>
                    <a:lnTo>
                      <a:pt x="268" y="140"/>
                    </a:lnTo>
                    <a:lnTo>
                      <a:pt x="288" y="140"/>
                    </a:lnTo>
                    <a:lnTo>
                      <a:pt x="303" y="140"/>
                    </a:lnTo>
                    <a:lnTo>
                      <a:pt x="315" y="140"/>
                    </a:lnTo>
                    <a:lnTo>
                      <a:pt x="325" y="140"/>
                    </a:lnTo>
                    <a:lnTo>
                      <a:pt x="331" y="140"/>
                    </a:lnTo>
                    <a:lnTo>
                      <a:pt x="336" y="140"/>
                    </a:lnTo>
                    <a:lnTo>
                      <a:pt x="338" y="140"/>
                    </a:lnTo>
                    <a:lnTo>
                      <a:pt x="339" y="140"/>
                    </a:lnTo>
                    <a:lnTo>
                      <a:pt x="336" y="140"/>
                    </a:lnTo>
                    <a:lnTo>
                      <a:pt x="326" y="143"/>
                    </a:lnTo>
                    <a:lnTo>
                      <a:pt x="312" y="145"/>
                    </a:lnTo>
                    <a:lnTo>
                      <a:pt x="296" y="148"/>
                    </a:lnTo>
                    <a:lnTo>
                      <a:pt x="277" y="153"/>
                    </a:lnTo>
                    <a:lnTo>
                      <a:pt x="260" y="158"/>
                    </a:lnTo>
                    <a:lnTo>
                      <a:pt x="245" y="163"/>
                    </a:lnTo>
                    <a:lnTo>
                      <a:pt x="235" y="170"/>
                    </a:lnTo>
                    <a:lnTo>
                      <a:pt x="227" y="177"/>
                    </a:lnTo>
                    <a:lnTo>
                      <a:pt x="218" y="184"/>
                    </a:lnTo>
                    <a:lnTo>
                      <a:pt x="212" y="190"/>
                    </a:lnTo>
                    <a:lnTo>
                      <a:pt x="205" y="196"/>
                    </a:lnTo>
                    <a:lnTo>
                      <a:pt x="199" y="200"/>
                    </a:lnTo>
                    <a:lnTo>
                      <a:pt x="194" y="204"/>
                    </a:lnTo>
                    <a:lnTo>
                      <a:pt x="192" y="206"/>
                    </a:lnTo>
                    <a:lnTo>
                      <a:pt x="191" y="207"/>
                    </a:lnTo>
                    <a:lnTo>
                      <a:pt x="194" y="207"/>
                    </a:lnTo>
                    <a:lnTo>
                      <a:pt x="202" y="206"/>
                    </a:lnTo>
                    <a:lnTo>
                      <a:pt x="215" y="205"/>
                    </a:lnTo>
                    <a:lnTo>
                      <a:pt x="231" y="203"/>
                    </a:lnTo>
                    <a:lnTo>
                      <a:pt x="250" y="200"/>
                    </a:lnTo>
                    <a:lnTo>
                      <a:pt x="269" y="198"/>
                    </a:lnTo>
                    <a:lnTo>
                      <a:pt x="289" y="194"/>
                    </a:lnTo>
                    <a:lnTo>
                      <a:pt x="308" y="191"/>
                    </a:lnTo>
                    <a:lnTo>
                      <a:pt x="326" y="189"/>
                    </a:lnTo>
                    <a:lnTo>
                      <a:pt x="341" y="185"/>
                    </a:lnTo>
                    <a:lnTo>
                      <a:pt x="354" y="184"/>
                    </a:lnTo>
                    <a:lnTo>
                      <a:pt x="365" y="182"/>
                    </a:lnTo>
                    <a:lnTo>
                      <a:pt x="374" y="181"/>
                    </a:lnTo>
                    <a:lnTo>
                      <a:pt x="380" y="181"/>
                    </a:lnTo>
                    <a:lnTo>
                      <a:pt x="384" y="179"/>
                    </a:lnTo>
                    <a:lnTo>
                      <a:pt x="386" y="179"/>
                    </a:lnTo>
                    <a:lnTo>
                      <a:pt x="376" y="144"/>
                    </a:lnTo>
                    <a:lnTo>
                      <a:pt x="375" y="143"/>
                    </a:lnTo>
                    <a:lnTo>
                      <a:pt x="374" y="138"/>
                    </a:lnTo>
                    <a:lnTo>
                      <a:pt x="371" y="131"/>
                    </a:lnTo>
                    <a:lnTo>
                      <a:pt x="365" y="122"/>
                    </a:lnTo>
                    <a:lnTo>
                      <a:pt x="359" y="112"/>
                    </a:lnTo>
                    <a:lnTo>
                      <a:pt x="351" y="100"/>
                    </a:lnTo>
                    <a:lnTo>
                      <a:pt x="342" y="87"/>
                    </a:lnTo>
                    <a:lnTo>
                      <a:pt x="330" y="75"/>
                    </a:lnTo>
                    <a:lnTo>
                      <a:pt x="318" y="63"/>
                    </a:lnTo>
                    <a:lnTo>
                      <a:pt x="303" y="52"/>
                    </a:lnTo>
                    <a:lnTo>
                      <a:pt x="286" y="41"/>
                    </a:lnTo>
                    <a:lnTo>
                      <a:pt x="269" y="33"/>
                    </a:lnTo>
                    <a:lnTo>
                      <a:pt x="250" y="27"/>
                    </a:lnTo>
                    <a:lnTo>
                      <a:pt x="228" y="24"/>
                    </a:lnTo>
                    <a:lnTo>
                      <a:pt x="204" y="23"/>
                    </a:lnTo>
                    <a:lnTo>
                      <a:pt x="178" y="26"/>
                    </a:lnTo>
                    <a:lnTo>
                      <a:pt x="130" y="46"/>
                    </a:lnTo>
                    <a:lnTo>
                      <a:pt x="91" y="82"/>
                    </a:lnTo>
                    <a:lnTo>
                      <a:pt x="59" y="128"/>
                    </a:lnTo>
                    <a:lnTo>
                      <a:pt x="35" y="178"/>
                    </a:lnTo>
                    <a:lnTo>
                      <a:pt x="19" y="227"/>
                    </a:lnTo>
                    <a:lnTo>
                      <a:pt x="8" y="269"/>
                    </a:lnTo>
                    <a:lnTo>
                      <a:pt x="2" y="298"/>
                    </a:lnTo>
                    <a:lnTo>
                      <a:pt x="0" y="31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0" name="Freeform 187"/>
              <p:cNvSpPr>
                <a:spLocks/>
              </p:cNvSpPr>
              <p:nvPr/>
            </p:nvSpPr>
            <p:spPr bwMode="auto">
              <a:xfrm>
                <a:off x="4116" y="2608"/>
                <a:ext cx="262" cy="156"/>
              </a:xfrm>
              <a:custGeom>
                <a:avLst/>
                <a:gdLst/>
                <a:ahLst/>
                <a:cxnLst>
                  <a:cxn ang="0">
                    <a:pos x="392" y="16"/>
                  </a:cxn>
                  <a:cxn ang="0">
                    <a:pos x="375" y="7"/>
                  </a:cxn>
                  <a:cxn ang="0">
                    <a:pos x="337" y="0"/>
                  </a:cxn>
                  <a:cxn ang="0">
                    <a:pos x="273" y="4"/>
                  </a:cxn>
                  <a:cxn ang="0">
                    <a:pos x="204" y="24"/>
                  </a:cxn>
                  <a:cxn ang="0">
                    <a:pos x="154" y="45"/>
                  </a:cxn>
                  <a:cxn ang="0">
                    <a:pos x="110" y="68"/>
                  </a:cxn>
                  <a:cxn ang="0">
                    <a:pos x="73" y="92"/>
                  </a:cxn>
                  <a:cxn ang="0">
                    <a:pos x="43" y="117"/>
                  </a:cxn>
                  <a:cxn ang="0">
                    <a:pos x="21" y="141"/>
                  </a:cxn>
                  <a:cxn ang="0">
                    <a:pos x="6" y="164"/>
                  </a:cxn>
                  <a:cxn ang="0">
                    <a:pos x="0" y="184"/>
                  </a:cxn>
                  <a:cxn ang="0">
                    <a:pos x="3" y="202"/>
                  </a:cxn>
                  <a:cxn ang="0">
                    <a:pos x="13" y="223"/>
                  </a:cxn>
                  <a:cxn ang="0">
                    <a:pos x="31" y="247"/>
                  </a:cxn>
                  <a:cxn ang="0">
                    <a:pos x="57" y="272"/>
                  </a:cxn>
                  <a:cxn ang="0">
                    <a:pos x="89" y="291"/>
                  </a:cxn>
                  <a:cxn ang="0">
                    <a:pos x="127" y="306"/>
                  </a:cxn>
                  <a:cxn ang="0">
                    <a:pos x="170" y="312"/>
                  </a:cxn>
                  <a:cxn ang="0">
                    <a:pos x="217" y="306"/>
                  </a:cxn>
                  <a:cxn ang="0">
                    <a:pos x="267" y="289"/>
                  </a:cxn>
                  <a:cxn ang="0">
                    <a:pos x="310" y="273"/>
                  </a:cxn>
                  <a:cxn ang="0">
                    <a:pos x="345" y="261"/>
                  </a:cxn>
                  <a:cxn ang="0">
                    <a:pos x="374" y="253"/>
                  </a:cxn>
                  <a:cxn ang="0">
                    <a:pos x="398" y="247"/>
                  </a:cxn>
                  <a:cxn ang="0">
                    <a:pos x="416" y="244"/>
                  </a:cxn>
                  <a:cxn ang="0">
                    <a:pos x="432" y="240"/>
                  </a:cxn>
                  <a:cxn ang="0">
                    <a:pos x="446" y="237"/>
                  </a:cxn>
                  <a:cxn ang="0">
                    <a:pos x="466" y="230"/>
                  </a:cxn>
                  <a:cxn ang="0">
                    <a:pos x="491" y="221"/>
                  </a:cxn>
                  <a:cxn ang="0">
                    <a:pos x="512" y="211"/>
                  </a:cxn>
                  <a:cxn ang="0">
                    <a:pos x="525" y="205"/>
                  </a:cxn>
                  <a:cxn ang="0">
                    <a:pos x="523" y="204"/>
                  </a:cxn>
                  <a:cxn ang="0">
                    <a:pos x="509" y="201"/>
                  </a:cxn>
                  <a:cxn ang="0">
                    <a:pos x="481" y="200"/>
                  </a:cxn>
                  <a:cxn ang="0">
                    <a:pos x="441" y="205"/>
                  </a:cxn>
                  <a:cxn ang="0">
                    <a:pos x="392" y="215"/>
                  </a:cxn>
                  <a:cxn ang="0">
                    <a:pos x="361" y="227"/>
                  </a:cxn>
                  <a:cxn ang="0">
                    <a:pos x="335" y="238"/>
                  </a:cxn>
                  <a:cxn ang="0">
                    <a:pos x="295" y="250"/>
                  </a:cxn>
                  <a:cxn ang="0">
                    <a:pos x="233" y="261"/>
                  </a:cxn>
                  <a:cxn ang="0">
                    <a:pos x="182" y="272"/>
                  </a:cxn>
                  <a:cxn ang="0">
                    <a:pos x="144" y="273"/>
                  </a:cxn>
                  <a:cxn ang="0">
                    <a:pos x="113" y="259"/>
                  </a:cxn>
                  <a:cxn ang="0">
                    <a:pos x="81" y="227"/>
                  </a:cxn>
                  <a:cxn ang="0">
                    <a:pos x="45" y="197"/>
                  </a:cxn>
                  <a:cxn ang="0">
                    <a:pos x="30" y="166"/>
                  </a:cxn>
                  <a:cxn ang="0">
                    <a:pos x="65" y="125"/>
                  </a:cxn>
                  <a:cxn ang="0">
                    <a:pos x="137" y="85"/>
                  </a:cxn>
                  <a:cxn ang="0">
                    <a:pos x="187" y="62"/>
                  </a:cxn>
                  <a:cxn ang="0">
                    <a:pos x="228" y="43"/>
                  </a:cxn>
                  <a:cxn ang="0">
                    <a:pos x="264" y="30"/>
                  </a:cxn>
                  <a:cxn ang="0">
                    <a:pos x="292" y="20"/>
                  </a:cxn>
                  <a:cxn ang="0">
                    <a:pos x="313" y="13"/>
                  </a:cxn>
                  <a:cxn ang="0">
                    <a:pos x="326" y="10"/>
                  </a:cxn>
                  <a:cxn ang="0">
                    <a:pos x="333" y="9"/>
                  </a:cxn>
                  <a:cxn ang="0">
                    <a:pos x="394" y="17"/>
                  </a:cxn>
                </a:cxnLst>
                <a:rect l="0" t="0" r="r" b="b"/>
                <a:pathLst>
                  <a:path w="526" h="312">
                    <a:moveTo>
                      <a:pt x="394" y="17"/>
                    </a:moveTo>
                    <a:lnTo>
                      <a:pt x="392" y="16"/>
                    </a:lnTo>
                    <a:lnTo>
                      <a:pt x="386" y="11"/>
                    </a:lnTo>
                    <a:lnTo>
                      <a:pt x="375" y="7"/>
                    </a:lnTo>
                    <a:lnTo>
                      <a:pt x="359" y="2"/>
                    </a:lnTo>
                    <a:lnTo>
                      <a:pt x="337" y="0"/>
                    </a:lnTo>
                    <a:lnTo>
                      <a:pt x="308" y="0"/>
                    </a:lnTo>
                    <a:lnTo>
                      <a:pt x="273" y="4"/>
                    </a:lnTo>
                    <a:lnTo>
                      <a:pt x="232" y="15"/>
                    </a:lnTo>
                    <a:lnTo>
                      <a:pt x="204" y="24"/>
                    </a:lnTo>
                    <a:lnTo>
                      <a:pt x="179" y="33"/>
                    </a:lnTo>
                    <a:lnTo>
                      <a:pt x="154" y="45"/>
                    </a:lnTo>
                    <a:lnTo>
                      <a:pt x="131" y="55"/>
                    </a:lnTo>
                    <a:lnTo>
                      <a:pt x="110" y="68"/>
                    </a:lnTo>
                    <a:lnTo>
                      <a:pt x="90" y="79"/>
                    </a:lnTo>
                    <a:lnTo>
                      <a:pt x="73" y="92"/>
                    </a:lnTo>
                    <a:lnTo>
                      <a:pt x="57" y="105"/>
                    </a:lnTo>
                    <a:lnTo>
                      <a:pt x="43" y="117"/>
                    </a:lnTo>
                    <a:lnTo>
                      <a:pt x="30" y="130"/>
                    </a:lnTo>
                    <a:lnTo>
                      <a:pt x="21" y="141"/>
                    </a:lnTo>
                    <a:lnTo>
                      <a:pt x="12" y="153"/>
                    </a:lnTo>
                    <a:lnTo>
                      <a:pt x="6" y="164"/>
                    </a:lnTo>
                    <a:lnTo>
                      <a:pt x="3" y="175"/>
                    </a:lnTo>
                    <a:lnTo>
                      <a:pt x="0" y="184"/>
                    </a:lnTo>
                    <a:lnTo>
                      <a:pt x="0" y="193"/>
                    </a:lnTo>
                    <a:lnTo>
                      <a:pt x="3" y="202"/>
                    </a:lnTo>
                    <a:lnTo>
                      <a:pt x="7" y="212"/>
                    </a:lnTo>
                    <a:lnTo>
                      <a:pt x="13" y="223"/>
                    </a:lnTo>
                    <a:lnTo>
                      <a:pt x="21" y="235"/>
                    </a:lnTo>
                    <a:lnTo>
                      <a:pt x="31" y="247"/>
                    </a:lnTo>
                    <a:lnTo>
                      <a:pt x="43" y="259"/>
                    </a:lnTo>
                    <a:lnTo>
                      <a:pt x="57" y="272"/>
                    </a:lnTo>
                    <a:lnTo>
                      <a:pt x="72" y="282"/>
                    </a:lnTo>
                    <a:lnTo>
                      <a:pt x="89" y="291"/>
                    </a:lnTo>
                    <a:lnTo>
                      <a:pt x="107" y="300"/>
                    </a:lnTo>
                    <a:lnTo>
                      <a:pt x="127" y="306"/>
                    </a:lnTo>
                    <a:lnTo>
                      <a:pt x="148" y="311"/>
                    </a:lnTo>
                    <a:lnTo>
                      <a:pt x="170" y="312"/>
                    </a:lnTo>
                    <a:lnTo>
                      <a:pt x="193" y="311"/>
                    </a:lnTo>
                    <a:lnTo>
                      <a:pt x="217" y="306"/>
                    </a:lnTo>
                    <a:lnTo>
                      <a:pt x="242" y="298"/>
                    </a:lnTo>
                    <a:lnTo>
                      <a:pt x="267" y="289"/>
                    </a:lnTo>
                    <a:lnTo>
                      <a:pt x="290" y="281"/>
                    </a:lnTo>
                    <a:lnTo>
                      <a:pt x="310" y="273"/>
                    </a:lnTo>
                    <a:lnTo>
                      <a:pt x="329" y="267"/>
                    </a:lnTo>
                    <a:lnTo>
                      <a:pt x="345" y="261"/>
                    </a:lnTo>
                    <a:lnTo>
                      <a:pt x="360" y="258"/>
                    </a:lnTo>
                    <a:lnTo>
                      <a:pt x="374" y="253"/>
                    </a:lnTo>
                    <a:lnTo>
                      <a:pt x="386" y="251"/>
                    </a:lnTo>
                    <a:lnTo>
                      <a:pt x="398" y="247"/>
                    </a:lnTo>
                    <a:lnTo>
                      <a:pt x="407" y="245"/>
                    </a:lnTo>
                    <a:lnTo>
                      <a:pt x="416" y="244"/>
                    </a:lnTo>
                    <a:lnTo>
                      <a:pt x="424" y="242"/>
                    </a:lnTo>
                    <a:lnTo>
                      <a:pt x="432" y="240"/>
                    </a:lnTo>
                    <a:lnTo>
                      <a:pt x="439" y="238"/>
                    </a:lnTo>
                    <a:lnTo>
                      <a:pt x="446" y="237"/>
                    </a:lnTo>
                    <a:lnTo>
                      <a:pt x="453" y="235"/>
                    </a:lnTo>
                    <a:lnTo>
                      <a:pt x="466" y="230"/>
                    </a:lnTo>
                    <a:lnTo>
                      <a:pt x="480" y="225"/>
                    </a:lnTo>
                    <a:lnTo>
                      <a:pt x="491" y="221"/>
                    </a:lnTo>
                    <a:lnTo>
                      <a:pt x="503" y="215"/>
                    </a:lnTo>
                    <a:lnTo>
                      <a:pt x="512" y="211"/>
                    </a:lnTo>
                    <a:lnTo>
                      <a:pt x="519" y="207"/>
                    </a:lnTo>
                    <a:lnTo>
                      <a:pt x="525" y="205"/>
                    </a:lnTo>
                    <a:lnTo>
                      <a:pt x="526" y="204"/>
                    </a:lnTo>
                    <a:lnTo>
                      <a:pt x="523" y="204"/>
                    </a:lnTo>
                    <a:lnTo>
                      <a:pt x="518" y="202"/>
                    </a:lnTo>
                    <a:lnTo>
                      <a:pt x="509" y="201"/>
                    </a:lnTo>
                    <a:lnTo>
                      <a:pt x="497" y="200"/>
                    </a:lnTo>
                    <a:lnTo>
                      <a:pt x="481" y="200"/>
                    </a:lnTo>
                    <a:lnTo>
                      <a:pt x="462" y="201"/>
                    </a:lnTo>
                    <a:lnTo>
                      <a:pt x="441" y="205"/>
                    </a:lnTo>
                    <a:lnTo>
                      <a:pt x="416" y="209"/>
                    </a:lnTo>
                    <a:lnTo>
                      <a:pt x="392" y="215"/>
                    </a:lnTo>
                    <a:lnTo>
                      <a:pt x="375" y="221"/>
                    </a:lnTo>
                    <a:lnTo>
                      <a:pt x="361" y="227"/>
                    </a:lnTo>
                    <a:lnTo>
                      <a:pt x="348" y="232"/>
                    </a:lnTo>
                    <a:lnTo>
                      <a:pt x="335" y="238"/>
                    </a:lnTo>
                    <a:lnTo>
                      <a:pt x="318" y="244"/>
                    </a:lnTo>
                    <a:lnTo>
                      <a:pt x="295" y="250"/>
                    </a:lnTo>
                    <a:lnTo>
                      <a:pt x="265" y="255"/>
                    </a:lnTo>
                    <a:lnTo>
                      <a:pt x="233" y="261"/>
                    </a:lnTo>
                    <a:lnTo>
                      <a:pt x="205" y="267"/>
                    </a:lnTo>
                    <a:lnTo>
                      <a:pt x="182" y="272"/>
                    </a:lnTo>
                    <a:lnTo>
                      <a:pt x="162" y="274"/>
                    </a:lnTo>
                    <a:lnTo>
                      <a:pt x="144" y="273"/>
                    </a:lnTo>
                    <a:lnTo>
                      <a:pt x="128" y="268"/>
                    </a:lnTo>
                    <a:lnTo>
                      <a:pt x="113" y="259"/>
                    </a:lnTo>
                    <a:lnTo>
                      <a:pt x="98" y="244"/>
                    </a:lnTo>
                    <a:lnTo>
                      <a:pt x="81" y="227"/>
                    </a:lnTo>
                    <a:lnTo>
                      <a:pt x="63" y="212"/>
                    </a:lnTo>
                    <a:lnTo>
                      <a:pt x="45" y="197"/>
                    </a:lnTo>
                    <a:lnTo>
                      <a:pt x="34" y="182"/>
                    </a:lnTo>
                    <a:lnTo>
                      <a:pt x="30" y="166"/>
                    </a:lnTo>
                    <a:lnTo>
                      <a:pt x="40" y="147"/>
                    </a:lnTo>
                    <a:lnTo>
                      <a:pt x="65" y="125"/>
                    </a:lnTo>
                    <a:lnTo>
                      <a:pt x="110" y="99"/>
                    </a:lnTo>
                    <a:lnTo>
                      <a:pt x="137" y="85"/>
                    </a:lnTo>
                    <a:lnTo>
                      <a:pt x="163" y="72"/>
                    </a:lnTo>
                    <a:lnTo>
                      <a:pt x="187" y="62"/>
                    </a:lnTo>
                    <a:lnTo>
                      <a:pt x="209" y="52"/>
                    </a:lnTo>
                    <a:lnTo>
                      <a:pt x="228" y="43"/>
                    </a:lnTo>
                    <a:lnTo>
                      <a:pt x="247" y="35"/>
                    </a:lnTo>
                    <a:lnTo>
                      <a:pt x="264" y="30"/>
                    </a:lnTo>
                    <a:lnTo>
                      <a:pt x="279" y="24"/>
                    </a:lnTo>
                    <a:lnTo>
                      <a:pt x="292" y="20"/>
                    </a:lnTo>
                    <a:lnTo>
                      <a:pt x="303" y="17"/>
                    </a:lnTo>
                    <a:lnTo>
                      <a:pt x="313" y="13"/>
                    </a:lnTo>
                    <a:lnTo>
                      <a:pt x="321" y="12"/>
                    </a:lnTo>
                    <a:lnTo>
                      <a:pt x="326" y="10"/>
                    </a:lnTo>
                    <a:lnTo>
                      <a:pt x="331" y="10"/>
                    </a:lnTo>
                    <a:lnTo>
                      <a:pt x="333" y="9"/>
                    </a:lnTo>
                    <a:lnTo>
                      <a:pt x="335" y="9"/>
                    </a:lnTo>
                    <a:lnTo>
                      <a:pt x="394" y="1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1" name="Freeform 188"/>
              <p:cNvSpPr>
                <a:spLocks/>
              </p:cNvSpPr>
              <p:nvPr/>
            </p:nvSpPr>
            <p:spPr bwMode="auto">
              <a:xfrm>
                <a:off x="4172" y="2653"/>
                <a:ext cx="149" cy="74"/>
              </a:xfrm>
              <a:custGeom>
                <a:avLst/>
                <a:gdLst/>
                <a:ahLst/>
                <a:cxnLst>
                  <a:cxn ang="0">
                    <a:pos x="8" y="89"/>
                  </a:cxn>
                  <a:cxn ang="0">
                    <a:pos x="7" y="88"/>
                  </a:cxn>
                  <a:cxn ang="0">
                    <a:pos x="4" y="85"/>
                  </a:cxn>
                  <a:cxn ang="0">
                    <a:pos x="1" y="80"/>
                  </a:cxn>
                  <a:cxn ang="0">
                    <a:pos x="0" y="73"/>
                  </a:cxn>
                  <a:cxn ang="0">
                    <a:pos x="4" y="65"/>
                  </a:cxn>
                  <a:cxn ang="0">
                    <a:pos x="13" y="56"/>
                  </a:cxn>
                  <a:cxn ang="0">
                    <a:pos x="30" y="47"/>
                  </a:cxn>
                  <a:cxn ang="0">
                    <a:pos x="57" y="38"/>
                  </a:cxn>
                  <a:cxn ang="0">
                    <a:pos x="86" y="31"/>
                  </a:cxn>
                  <a:cxn ang="0">
                    <a:pos x="107" y="27"/>
                  </a:cxn>
                  <a:cxn ang="0">
                    <a:pos x="124" y="27"/>
                  </a:cxn>
                  <a:cxn ang="0">
                    <a:pos x="136" y="29"/>
                  </a:cxn>
                  <a:cxn ang="0">
                    <a:pos x="144" y="32"/>
                  </a:cxn>
                  <a:cxn ang="0">
                    <a:pos x="152" y="35"/>
                  </a:cxn>
                  <a:cxn ang="0">
                    <a:pos x="160" y="36"/>
                  </a:cxn>
                  <a:cxn ang="0">
                    <a:pos x="170" y="36"/>
                  </a:cxn>
                  <a:cxn ang="0">
                    <a:pos x="181" y="35"/>
                  </a:cxn>
                  <a:cxn ang="0">
                    <a:pos x="192" y="34"/>
                  </a:cxn>
                  <a:cxn ang="0">
                    <a:pos x="203" y="34"/>
                  </a:cxn>
                  <a:cxn ang="0">
                    <a:pos x="212" y="34"/>
                  </a:cxn>
                  <a:cxn ang="0">
                    <a:pos x="222" y="33"/>
                  </a:cxn>
                  <a:cxn ang="0">
                    <a:pos x="231" y="32"/>
                  </a:cxn>
                  <a:cxn ang="0">
                    <a:pos x="238" y="28"/>
                  </a:cxn>
                  <a:cxn ang="0">
                    <a:pos x="243" y="25"/>
                  </a:cxn>
                  <a:cxn ang="0">
                    <a:pos x="250" y="20"/>
                  </a:cxn>
                  <a:cxn ang="0">
                    <a:pos x="258" y="15"/>
                  </a:cxn>
                  <a:cxn ang="0">
                    <a:pos x="268" y="11"/>
                  </a:cxn>
                  <a:cxn ang="0">
                    <a:pos x="276" y="6"/>
                  </a:cxn>
                  <a:cxn ang="0">
                    <a:pos x="285" y="4"/>
                  </a:cxn>
                  <a:cxn ang="0">
                    <a:pos x="291" y="2"/>
                  </a:cxn>
                  <a:cxn ang="0">
                    <a:pos x="296" y="0"/>
                  </a:cxn>
                  <a:cxn ang="0">
                    <a:pos x="298" y="0"/>
                  </a:cxn>
                  <a:cxn ang="0">
                    <a:pos x="296" y="2"/>
                  </a:cxn>
                  <a:cxn ang="0">
                    <a:pos x="294" y="8"/>
                  </a:cxn>
                  <a:cxn ang="0">
                    <a:pos x="288" y="17"/>
                  </a:cxn>
                  <a:cxn ang="0">
                    <a:pos x="279" y="26"/>
                  </a:cxn>
                  <a:cxn ang="0">
                    <a:pos x="265" y="38"/>
                  </a:cxn>
                  <a:cxn ang="0">
                    <a:pos x="247" y="47"/>
                  </a:cxn>
                  <a:cxn ang="0">
                    <a:pos x="222" y="55"/>
                  </a:cxn>
                  <a:cxn ang="0">
                    <a:pos x="190" y="61"/>
                  </a:cxn>
                  <a:cxn ang="0">
                    <a:pos x="159" y="64"/>
                  </a:cxn>
                  <a:cxn ang="0">
                    <a:pos x="134" y="66"/>
                  </a:cxn>
                  <a:cxn ang="0">
                    <a:pos x="115" y="69"/>
                  </a:cxn>
                  <a:cxn ang="0">
                    <a:pos x="102" y="70"/>
                  </a:cxn>
                  <a:cxn ang="0">
                    <a:pos x="91" y="71"/>
                  </a:cxn>
                  <a:cxn ang="0">
                    <a:pos x="86" y="72"/>
                  </a:cxn>
                  <a:cxn ang="0">
                    <a:pos x="83" y="72"/>
                  </a:cxn>
                  <a:cxn ang="0">
                    <a:pos x="82" y="72"/>
                  </a:cxn>
                  <a:cxn ang="0">
                    <a:pos x="80" y="76"/>
                  </a:cxn>
                  <a:cxn ang="0">
                    <a:pos x="75" y="86"/>
                  </a:cxn>
                  <a:cxn ang="0">
                    <a:pos x="68" y="100"/>
                  </a:cxn>
                  <a:cxn ang="0">
                    <a:pos x="61" y="115"/>
                  </a:cxn>
                  <a:cxn ang="0">
                    <a:pos x="53" y="130"/>
                  </a:cxn>
                  <a:cxn ang="0">
                    <a:pos x="46" y="140"/>
                  </a:cxn>
                  <a:cxn ang="0">
                    <a:pos x="42" y="147"/>
                  </a:cxn>
                  <a:cxn ang="0">
                    <a:pos x="39" y="145"/>
                  </a:cxn>
                  <a:cxn ang="0">
                    <a:pos x="41" y="129"/>
                  </a:cxn>
                  <a:cxn ang="0">
                    <a:pos x="44" y="108"/>
                  </a:cxn>
                  <a:cxn ang="0">
                    <a:pos x="46" y="89"/>
                  </a:cxn>
                  <a:cxn ang="0">
                    <a:pos x="47" y="82"/>
                  </a:cxn>
                  <a:cxn ang="0">
                    <a:pos x="8" y="89"/>
                  </a:cxn>
                </a:cxnLst>
                <a:rect l="0" t="0" r="r" b="b"/>
                <a:pathLst>
                  <a:path w="298" h="147">
                    <a:moveTo>
                      <a:pt x="8" y="89"/>
                    </a:moveTo>
                    <a:lnTo>
                      <a:pt x="7" y="88"/>
                    </a:lnTo>
                    <a:lnTo>
                      <a:pt x="4" y="85"/>
                    </a:lnTo>
                    <a:lnTo>
                      <a:pt x="1" y="80"/>
                    </a:lnTo>
                    <a:lnTo>
                      <a:pt x="0" y="73"/>
                    </a:lnTo>
                    <a:lnTo>
                      <a:pt x="4" y="65"/>
                    </a:lnTo>
                    <a:lnTo>
                      <a:pt x="13" y="56"/>
                    </a:lnTo>
                    <a:lnTo>
                      <a:pt x="30" y="47"/>
                    </a:lnTo>
                    <a:lnTo>
                      <a:pt x="57" y="38"/>
                    </a:lnTo>
                    <a:lnTo>
                      <a:pt x="86" y="31"/>
                    </a:lnTo>
                    <a:lnTo>
                      <a:pt x="107" y="27"/>
                    </a:lnTo>
                    <a:lnTo>
                      <a:pt x="124" y="27"/>
                    </a:lnTo>
                    <a:lnTo>
                      <a:pt x="136" y="29"/>
                    </a:lnTo>
                    <a:lnTo>
                      <a:pt x="144" y="32"/>
                    </a:lnTo>
                    <a:lnTo>
                      <a:pt x="152" y="35"/>
                    </a:lnTo>
                    <a:lnTo>
                      <a:pt x="160" y="36"/>
                    </a:lnTo>
                    <a:lnTo>
                      <a:pt x="170" y="36"/>
                    </a:lnTo>
                    <a:lnTo>
                      <a:pt x="181" y="35"/>
                    </a:lnTo>
                    <a:lnTo>
                      <a:pt x="192" y="34"/>
                    </a:lnTo>
                    <a:lnTo>
                      <a:pt x="203" y="34"/>
                    </a:lnTo>
                    <a:lnTo>
                      <a:pt x="212" y="34"/>
                    </a:lnTo>
                    <a:lnTo>
                      <a:pt x="222" y="33"/>
                    </a:lnTo>
                    <a:lnTo>
                      <a:pt x="231" y="32"/>
                    </a:lnTo>
                    <a:lnTo>
                      <a:pt x="238" y="28"/>
                    </a:lnTo>
                    <a:lnTo>
                      <a:pt x="243" y="25"/>
                    </a:lnTo>
                    <a:lnTo>
                      <a:pt x="250" y="20"/>
                    </a:lnTo>
                    <a:lnTo>
                      <a:pt x="258" y="15"/>
                    </a:lnTo>
                    <a:lnTo>
                      <a:pt x="268" y="11"/>
                    </a:lnTo>
                    <a:lnTo>
                      <a:pt x="276" y="6"/>
                    </a:lnTo>
                    <a:lnTo>
                      <a:pt x="285" y="4"/>
                    </a:lnTo>
                    <a:lnTo>
                      <a:pt x="291" y="2"/>
                    </a:lnTo>
                    <a:lnTo>
                      <a:pt x="296" y="0"/>
                    </a:lnTo>
                    <a:lnTo>
                      <a:pt x="298" y="0"/>
                    </a:lnTo>
                    <a:lnTo>
                      <a:pt x="296" y="2"/>
                    </a:lnTo>
                    <a:lnTo>
                      <a:pt x="294" y="8"/>
                    </a:lnTo>
                    <a:lnTo>
                      <a:pt x="288" y="17"/>
                    </a:lnTo>
                    <a:lnTo>
                      <a:pt x="279" y="26"/>
                    </a:lnTo>
                    <a:lnTo>
                      <a:pt x="265" y="38"/>
                    </a:lnTo>
                    <a:lnTo>
                      <a:pt x="247" y="47"/>
                    </a:lnTo>
                    <a:lnTo>
                      <a:pt x="222" y="55"/>
                    </a:lnTo>
                    <a:lnTo>
                      <a:pt x="190" y="61"/>
                    </a:lnTo>
                    <a:lnTo>
                      <a:pt x="159" y="64"/>
                    </a:lnTo>
                    <a:lnTo>
                      <a:pt x="134" y="66"/>
                    </a:lnTo>
                    <a:lnTo>
                      <a:pt x="115" y="69"/>
                    </a:lnTo>
                    <a:lnTo>
                      <a:pt x="102" y="70"/>
                    </a:lnTo>
                    <a:lnTo>
                      <a:pt x="91" y="71"/>
                    </a:lnTo>
                    <a:lnTo>
                      <a:pt x="86" y="72"/>
                    </a:lnTo>
                    <a:lnTo>
                      <a:pt x="83" y="72"/>
                    </a:lnTo>
                    <a:lnTo>
                      <a:pt x="82" y="72"/>
                    </a:lnTo>
                    <a:lnTo>
                      <a:pt x="80" y="76"/>
                    </a:lnTo>
                    <a:lnTo>
                      <a:pt x="75" y="86"/>
                    </a:lnTo>
                    <a:lnTo>
                      <a:pt x="68" y="100"/>
                    </a:lnTo>
                    <a:lnTo>
                      <a:pt x="61" y="115"/>
                    </a:lnTo>
                    <a:lnTo>
                      <a:pt x="53" y="130"/>
                    </a:lnTo>
                    <a:lnTo>
                      <a:pt x="46" y="140"/>
                    </a:lnTo>
                    <a:lnTo>
                      <a:pt x="42" y="147"/>
                    </a:lnTo>
                    <a:lnTo>
                      <a:pt x="39" y="145"/>
                    </a:lnTo>
                    <a:lnTo>
                      <a:pt x="41" y="129"/>
                    </a:lnTo>
                    <a:lnTo>
                      <a:pt x="44" y="108"/>
                    </a:lnTo>
                    <a:lnTo>
                      <a:pt x="46" y="89"/>
                    </a:lnTo>
                    <a:lnTo>
                      <a:pt x="47" y="82"/>
                    </a:lnTo>
                    <a:lnTo>
                      <a:pt x="8" y="89"/>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2" name="Freeform 189"/>
              <p:cNvSpPr>
                <a:spLocks/>
              </p:cNvSpPr>
              <p:nvPr/>
            </p:nvSpPr>
            <p:spPr bwMode="auto">
              <a:xfrm>
                <a:off x="4372" y="2595"/>
                <a:ext cx="97" cy="76"/>
              </a:xfrm>
              <a:custGeom>
                <a:avLst/>
                <a:gdLst/>
                <a:ahLst/>
                <a:cxnLst>
                  <a:cxn ang="0">
                    <a:pos x="0" y="90"/>
                  </a:cxn>
                  <a:cxn ang="0">
                    <a:pos x="1" y="88"/>
                  </a:cxn>
                  <a:cxn ang="0">
                    <a:pos x="5" y="83"/>
                  </a:cxn>
                  <a:cxn ang="0">
                    <a:pos x="9" y="76"/>
                  </a:cxn>
                  <a:cxn ang="0">
                    <a:pos x="16" y="67"/>
                  </a:cxn>
                  <a:cxn ang="0">
                    <a:pos x="25" y="58"/>
                  </a:cxn>
                  <a:cxn ang="0">
                    <a:pos x="35" y="49"/>
                  </a:cxn>
                  <a:cxn ang="0">
                    <a:pos x="46" y="39"/>
                  </a:cxn>
                  <a:cxn ang="0">
                    <a:pos x="59" y="32"/>
                  </a:cxn>
                  <a:cxn ang="0">
                    <a:pos x="70" y="28"/>
                  </a:cxn>
                  <a:cxn ang="0">
                    <a:pos x="82" y="26"/>
                  </a:cxn>
                  <a:cxn ang="0">
                    <a:pos x="91" y="26"/>
                  </a:cxn>
                  <a:cxn ang="0">
                    <a:pos x="98" y="28"/>
                  </a:cxn>
                  <a:cxn ang="0">
                    <a:pos x="105" y="30"/>
                  </a:cxn>
                  <a:cxn ang="0">
                    <a:pos x="110" y="32"/>
                  </a:cxn>
                  <a:cxn ang="0">
                    <a:pos x="112" y="34"/>
                  </a:cxn>
                  <a:cxn ang="0">
                    <a:pos x="113" y="35"/>
                  </a:cxn>
                  <a:cxn ang="0">
                    <a:pos x="157" y="0"/>
                  </a:cxn>
                  <a:cxn ang="0">
                    <a:pos x="191" y="28"/>
                  </a:cxn>
                  <a:cxn ang="0">
                    <a:pos x="193" y="32"/>
                  </a:cxn>
                  <a:cxn ang="0">
                    <a:pos x="194" y="44"/>
                  </a:cxn>
                  <a:cxn ang="0">
                    <a:pos x="193" y="59"/>
                  </a:cxn>
                  <a:cxn ang="0">
                    <a:pos x="188" y="76"/>
                  </a:cxn>
                  <a:cxn ang="0">
                    <a:pos x="183" y="85"/>
                  </a:cxn>
                  <a:cxn ang="0">
                    <a:pos x="176" y="95"/>
                  </a:cxn>
                  <a:cxn ang="0">
                    <a:pos x="168" y="103"/>
                  </a:cxn>
                  <a:cxn ang="0">
                    <a:pos x="160" y="111"/>
                  </a:cxn>
                  <a:cxn ang="0">
                    <a:pos x="152" y="118"/>
                  </a:cxn>
                  <a:cxn ang="0">
                    <a:pos x="145" y="123"/>
                  </a:cxn>
                  <a:cxn ang="0">
                    <a:pos x="141" y="127"/>
                  </a:cxn>
                  <a:cxn ang="0">
                    <a:pos x="140" y="128"/>
                  </a:cxn>
                  <a:cxn ang="0">
                    <a:pos x="90" y="120"/>
                  </a:cxn>
                  <a:cxn ang="0">
                    <a:pos x="61" y="152"/>
                  </a:cxn>
                  <a:cxn ang="0">
                    <a:pos x="39" y="89"/>
                  </a:cxn>
                  <a:cxn ang="0">
                    <a:pos x="0" y="90"/>
                  </a:cxn>
                </a:cxnLst>
                <a:rect l="0" t="0" r="r" b="b"/>
                <a:pathLst>
                  <a:path w="194" h="152">
                    <a:moveTo>
                      <a:pt x="0" y="90"/>
                    </a:moveTo>
                    <a:lnTo>
                      <a:pt x="1" y="88"/>
                    </a:lnTo>
                    <a:lnTo>
                      <a:pt x="5" y="83"/>
                    </a:lnTo>
                    <a:lnTo>
                      <a:pt x="9" y="76"/>
                    </a:lnTo>
                    <a:lnTo>
                      <a:pt x="16" y="67"/>
                    </a:lnTo>
                    <a:lnTo>
                      <a:pt x="25" y="58"/>
                    </a:lnTo>
                    <a:lnTo>
                      <a:pt x="35" y="49"/>
                    </a:lnTo>
                    <a:lnTo>
                      <a:pt x="46" y="39"/>
                    </a:lnTo>
                    <a:lnTo>
                      <a:pt x="59" y="32"/>
                    </a:lnTo>
                    <a:lnTo>
                      <a:pt x="70" y="28"/>
                    </a:lnTo>
                    <a:lnTo>
                      <a:pt x="82" y="26"/>
                    </a:lnTo>
                    <a:lnTo>
                      <a:pt x="91" y="26"/>
                    </a:lnTo>
                    <a:lnTo>
                      <a:pt x="98" y="28"/>
                    </a:lnTo>
                    <a:lnTo>
                      <a:pt x="105" y="30"/>
                    </a:lnTo>
                    <a:lnTo>
                      <a:pt x="110" y="32"/>
                    </a:lnTo>
                    <a:lnTo>
                      <a:pt x="112" y="34"/>
                    </a:lnTo>
                    <a:lnTo>
                      <a:pt x="113" y="35"/>
                    </a:lnTo>
                    <a:lnTo>
                      <a:pt x="157" y="0"/>
                    </a:lnTo>
                    <a:lnTo>
                      <a:pt x="191" y="28"/>
                    </a:lnTo>
                    <a:lnTo>
                      <a:pt x="193" y="32"/>
                    </a:lnTo>
                    <a:lnTo>
                      <a:pt x="194" y="44"/>
                    </a:lnTo>
                    <a:lnTo>
                      <a:pt x="193" y="59"/>
                    </a:lnTo>
                    <a:lnTo>
                      <a:pt x="188" y="76"/>
                    </a:lnTo>
                    <a:lnTo>
                      <a:pt x="183" y="85"/>
                    </a:lnTo>
                    <a:lnTo>
                      <a:pt x="176" y="95"/>
                    </a:lnTo>
                    <a:lnTo>
                      <a:pt x="168" y="103"/>
                    </a:lnTo>
                    <a:lnTo>
                      <a:pt x="160" y="111"/>
                    </a:lnTo>
                    <a:lnTo>
                      <a:pt x="152" y="118"/>
                    </a:lnTo>
                    <a:lnTo>
                      <a:pt x="145" y="123"/>
                    </a:lnTo>
                    <a:lnTo>
                      <a:pt x="141" y="127"/>
                    </a:lnTo>
                    <a:lnTo>
                      <a:pt x="140" y="128"/>
                    </a:lnTo>
                    <a:lnTo>
                      <a:pt x="90" y="120"/>
                    </a:lnTo>
                    <a:lnTo>
                      <a:pt x="61" y="152"/>
                    </a:lnTo>
                    <a:lnTo>
                      <a:pt x="39" y="89"/>
                    </a:lnTo>
                    <a:lnTo>
                      <a:pt x="0" y="9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3" name="Freeform 190"/>
              <p:cNvSpPr>
                <a:spLocks/>
              </p:cNvSpPr>
              <p:nvPr/>
            </p:nvSpPr>
            <p:spPr bwMode="auto">
              <a:xfrm>
                <a:off x="4404" y="2609"/>
                <a:ext cx="52" cy="34"/>
              </a:xfrm>
              <a:custGeom>
                <a:avLst/>
                <a:gdLst/>
                <a:ahLst/>
                <a:cxnLst>
                  <a:cxn ang="0">
                    <a:pos x="0" y="36"/>
                  </a:cxn>
                  <a:cxn ang="0">
                    <a:pos x="2" y="67"/>
                  </a:cxn>
                  <a:cxn ang="0">
                    <a:pos x="30" y="40"/>
                  </a:cxn>
                  <a:cxn ang="0">
                    <a:pos x="80" y="55"/>
                  </a:cxn>
                  <a:cxn ang="0">
                    <a:pos x="104" y="30"/>
                  </a:cxn>
                  <a:cxn ang="0">
                    <a:pos x="89" y="0"/>
                  </a:cxn>
                  <a:cxn ang="0">
                    <a:pos x="45" y="29"/>
                  </a:cxn>
                  <a:cxn ang="0">
                    <a:pos x="15" y="11"/>
                  </a:cxn>
                  <a:cxn ang="0">
                    <a:pos x="0" y="36"/>
                  </a:cxn>
                </a:cxnLst>
                <a:rect l="0" t="0" r="r" b="b"/>
                <a:pathLst>
                  <a:path w="104" h="67">
                    <a:moveTo>
                      <a:pt x="0" y="36"/>
                    </a:moveTo>
                    <a:lnTo>
                      <a:pt x="2" y="67"/>
                    </a:lnTo>
                    <a:lnTo>
                      <a:pt x="30" y="40"/>
                    </a:lnTo>
                    <a:lnTo>
                      <a:pt x="80" y="55"/>
                    </a:lnTo>
                    <a:lnTo>
                      <a:pt x="104" y="30"/>
                    </a:lnTo>
                    <a:lnTo>
                      <a:pt x="89" y="0"/>
                    </a:lnTo>
                    <a:lnTo>
                      <a:pt x="45" y="29"/>
                    </a:lnTo>
                    <a:lnTo>
                      <a:pt x="15" y="11"/>
                    </a:lnTo>
                    <a:lnTo>
                      <a:pt x="0" y="36"/>
                    </a:lnTo>
                    <a:close/>
                  </a:path>
                </a:pathLst>
              </a:custGeom>
              <a:solidFill>
                <a:srgbClr val="FFEFC6"/>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4" name="Freeform 191"/>
              <p:cNvSpPr>
                <a:spLocks/>
              </p:cNvSpPr>
              <p:nvPr/>
            </p:nvSpPr>
            <p:spPr bwMode="auto">
              <a:xfrm>
                <a:off x="4189" y="2775"/>
                <a:ext cx="198" cy="95"/>
              </a:xfrm>
              <a:custGeom>
                <a:avLst/>
                <a:gdLst/>
                <a:ahLst/>
                <a:cxnLst>
                  <a:cxn ang="0">
                    <a:pos x="0" y="147"/>
                  </a:cxn>
                  <a:cxn ang="0">
                    <a:pos x="3" y="137"/>
                  </a:cxn>
                  <a:cxn ang="0">
                    <a:pos x="10" y="118"/>
                  </a:cxn>
                  <a:cxn ang="0">
                    <a:pos x="22" y="96"/>
                  </a:cxn>
                  <a:cxn ang="0">
                    <a:pos x="41" y="71"/>
                  </a:cxn>
                  <a:cxn ang="0">
                    <a:pos x="70" y="46"/>
                  </a:cxn>
                  <a:cxn ang="0">
                    <a:pos x="108" y="24"/>
                  </a:cxn>
                  <a:cxn ang="0">
                    <a:pos x="158" y="8"/>
                  </a:cxn>
                  <a:cxn ang="0">
                    <a:pos x="218" y="0"/>
                  </a:cxn>
                  <a:cxn ang="0">
                    <a:pos x="269" y="1"/>
                  </a:cxn>
                  <a:cxn ang="0">
                    <a:pos x="311" y="9"/>
                  </a:cxn>
                  <a:cxn ang="0">
                    <a:pos x="344" y="22"/>
                  </a:cxn>
                  <a:cxn ang="0">
                    <a:pos x="369" y="39"/>
                  </a:cxn>
                  <a:cxn ang="0">
                    <a:pos x="385" y="57"/>
                  </a:cxn>
                  <a:cxn ang="0">
                    <a:pos x="394" y="78"/>
                  </a:cxn>
                  <a:cxn ang="0">
                    <a:pos x="395" y="96"/>
                  </a:cxn>
                  <a:cxn ang="0">
                    <a:pos x="387" y="121"/>
                  </a:cxn>
                  <a:cxn ang="0">
                    <a:pos x="366" y="151"/>
                  </a:cxn>
                  <a:cxn ang="0">
                    <a:pos x="344" y="175"/>
                  </a:cxn>
                  <a:cxn ang="0">
                    <a:pos x="328" y="187"/>
                  </a:cxn>
                  <a:cxn ang="0">
                    <a:pos x="328" y="186"/>
                  </a:cxn>
                  <a:cxn ang="0">
                    <a:pos x="342" y="163"/>
                  </a:cxn>
                  <a:cxn ang="0">
                    <a:pos x="358" y="128"/>
                  </a:cxn>
                  <a:cxn ang="0">
                    <a:pos x="365" y="89"/>
                  </a:cxn>
                  <a:cxn ang="0">
                    <a:pos x="352" y="56"/>
                  </a:cxn>
                  <a:cxn ang="0">
                    <a:pos x="331" y="27"/>
                  </a:cxn>
                  <a:cxn ang="0">
                    <a:pos x="293" y="11"/>
                  </a:cxn>
                  <a:cxn ang="0">
                    <a:pos x="227" y="17"/>
                  </a:cxn>
                  <a:cxn ang="0">
                    <a:pos x="132" y="49"/>
                  </a:cxn>
                  <a:cxn ang="0">
                    <a:pos x="62" y="89"/>
                  </a:cxn>
                  <a:cxn ang="0">
                    <a:pos x="21" y="124"/>
                  </a:cxn>
                  <a:cxn ang="0">
                    <a:pos x="2" y="145"/>
                  </a:cxn>
                </a:cxnLst>
                <a:rect l="0" t="0" r="r" b="b"/>
                <a:pathLst>
                  <a:path w="395" h="190">
                    <a:moveTo>
                      <a:pt x="0" y="148"/>
                    </a:moveTo>
                    <a:lnTo>
                      <a:pt x="0" y="147"/>
                    </a:lnTo>
                    <a:lnTo>
                      <a:pt x="1" y="142"/>
                    </a:lnTo>
                    <a:lnTo>
                      <a:pt x="3" y="137"/>
                    </a:lnTo>
                    <a:lnTo>
                      <a:pt x="6" y="129"/>
                    </a:lnTo>
                    <a:lnTo>
                      <a:pt x="10" y="118"/>
                    </a:lnTo>
                    <a:lnTo>
                      <a:pt x="15" y="108"/>
                    </a:lnTo>
                    <a:lnTo>
                      <a:pt x="22" y="96"/>
                    </a:lnTo>
                    <a:lnTo>
                      <a:pt x="31" y="84"/>
                    </a:lnTo>
                    <a:lnTo>
                      <a:pt x="41" y="71"/>
                    </a:lnTo>
                    <a:lnTo>
                      <a:pt x="55" y="58"/>
                    </a:lnTo>
                    <a:lnTo>
                      <a:pt x="70" y="46"/>
                    </a:lnTo>
                    <a:lnTo>
                      <a:pt x="87" y="34"/>
                    </a:lnTo>
                    <a:lnTo>
                      <a:pt x="108" y="24"/>
                    </a:lnTo>
                    <a:lnTo>
                      <a:pt x="131" y="16"/>
                    </a:lnTo>
                    <a:lnTo>
                      <a:pt x="158" y="8"/>
                    </a:lnTo>
                    <a:lnTo>
                      <a:pt x="188" y="3"/>
                    </a:lnTo>
                    <a:lnTo>
                      <a:pt x="218" y="0"/>
                    </a:lnTo>
                    <a:lnTo>
                      <a:pt x="244" y="0"/>
                    </a:lnTo>
                    <a:lnTo>
                      <a:pt x="269" y="1"/>
                    </a:lnTo>
                    <a:lnTo>
                      <a:pt x="291" y="4"/>
                    </a:lnTo>
                    <a:lnTo>
                      <a:pt x="311" y="9"/>
                    </a:lnTo>
                    <a:lnTo>
                      <a:pt x="329" y="15"/>
                    </a:lnTo>
                    <a:lnTo>
                      <a:pt x="344" y="22"/>
                    </a:lnTo>
                    <a:lnTo>
                      <a:pt x="357" y="30"/>
                    </a:lnTo>
                    <a:lnTo>
                      <a:pt x="369" y="39"/>
                    </a:lnTo>
                    <a:lnTo>
                      <a:pt x="378" y="48"/>
                    </a:lnTo>
                    <a:lnTo>
                      <a:pt x="385" y="57"/>
                    </a:lnTo>
                    <a:lnTo>
                      <a:pt x="390" y="68"/>
                    </a:lnTo>
                    <a:lnTo>
                      <a:pt x="394" y="78"/>
                    </a:lnTo>
                    <a:lnTo>
                      <a:pt x="395" y="87"/>
                    </a:lnTo>
                    <a:lnTo>
                      <a:pt x="395" y="96"/>
                    </a:lnTo>
                    <a:lnTo>
                      <a:pt x="394" y="104"/>
                    </a:lnTo>
                    <a:lnTo>
                      <a:pt x="387" y="121"/>
                    </a:lnTo>
                    <a:lnTo>
                      <a:pt x="378" y="137"/>
                    </a:lnTo>
                    <a:lnTo>
                      <a:pt x="366" y="151"/>
                    </a:lnTo>
                    <a:lnTo>
                      <a:pt x="355" y="163"/>
                    </a:lnTo>
                    <a:lnTo>
                      <a:pt x="344" y="175"/>
                    </a:lnTo>
                    <a:lnTo>
                      <a:pt x="335" y="183"/>
                    </a:lnTo>
                    <a:lnTo>
                      <a:pt x="328" y="187"/>
                    </a:lnTo>
                    <a:lnTo>
                      <a:pt x="326" y="190"/>
                    </a:lnTo>
                    <a:lnTo>
                      <a:pt x="328" y="186"/>
                    </a:lnTo>
                    <a:lnTo>
                      <a:pt x="334" y="177"/>
                    </a:lnTo>
                    <a:lnTo>
                      <a:pt x="342" y="163"/>
                    </a:lnTo>
                    <a:lnTo>
                      <a:pt x="351" y="146"/>
                    </a:lnTo>
                    <a:lnTo>
                      <a:pt x="358" y="128"/>
                    </a:lnTo>
                    <a:lnTo>
                      <a:pt x="364" y="108"/>
                    </a:lnTo>
                    <a:lnTo>
                      <a:pt x="365" y="89"/>
                    </a:lnTo>
                    <a:lnTo>
                      <a:pt x="361" y="72"/>
                    </a:lnTo>
                    <a:lnTo>
                      <a:pt x="352" y="56"/>
                    </a:lnTo>
                    <a:lnTo>
                      <a:pt x="343" y="41"/>
                    </a:lnTo>
                    <a:lnTo>
                      <a:pt x="331" y="27"/>
                    </a:lnTo>
                    <a:lnTo>
                      <a:pt x="314" y="17"/>
                    </a:lnTo>
                    <a:lnTo>
                      <a:pt x="293" y="11"/>
                    </a:lnTo>
                    <a:lnTo>
                      <a:pt x="264" y="10"/>
                    </a:lnTo>
                    <a:lnTo>
                      <a:pt x="227" y="17"/>
                    </a:lnTo>
                    <a:lnTo>
                      <a:pt x="180" y="31"/>
                    </a:lnTo>
                    <a:lnTo>
                      <a:pt x="132" y="49"/>
                    </a:lnTo>
                    <a:lnTo>
                      <a:pt x="93" y="70"/>
                    </a:lnTo>
                    <a:lnTo>
                      <a:pt x="62" y="89"/>
                    </a:lnTo>
                    <a:lnTo>
                      <a:pt x="38" y="108"/>
                    </a:lnTo>
                    <a:lnTo>
                      <a:pt x="21" y="124"/>
                    </a:lnTo>
                    <a:lnTo>
                      <a:pt x="9" y="137"/>
                    </a:lnTo>
                    <a:lnTo>
                      <a:pt x="2" y="145"/>
                    </a:lnTo>
                    <a:lnTo>
                      <a:pt x="0" y="148"/>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21" name="Arc 192"/>
            <p:cNvSpPr>
              <a:spLocks/>
            </p:cNvSpPr>
            <p:nvPr/>
          </p:nvSpPr>
          <p:spPr bwMode="auto">
            <a:xfrm flipV="1">
              <a:off x="3892550" y="2201863"/>
              <a:ext cx="196850" cy="173037"/>
            </a:xfrm>
            <a:custGeom>
              <a:avLst/>
              <a:gdLst>
                <a:gd name="G0" fmla="+- 0 0 0"/>
                <a:gd name="G1" fmla="+- 21600 0 0"/>
                <a:gd name="G2" fmla="+- 21600 0 0"/>
                <a:gd name="T0" fmla="*/ 0 w 20010"/>
                <a:gd name="T1" fmla="*/ 0 h 21600"/>
                <a:gd name="T2" fmla="*/ 20010 w 20010"/>
                <a:gd name="T3" fmla="*/ 13465 h 21600"/>
                <a:gd name="T4" fmla="*/ 0 w 20010"/>
                <a:gd name="T5" fmla="*/ 21600 h 21600"/>
              </a:gdLst>
              <a:ahLst/>
              <a:cxnLst>
                <a:cxn ang="0">
                  <a:pos x="T0" y="T1"/>
                </a:cxn>
                <a:cxn ang="0">
                  <a:pos x="T2" y="T3"/>
                </a:cxn>
                <a:cxn ang="0">
                  <a:pos x="T4" y="T5"/>
                </a:cxn>
              </a:cxnLst>
              <a:rect l="0" t="0" r="r" b="b"/>
              <a:pathLst>
                <a:path w="20010" h="21600" fill="none" extrusionOk="0">
                  <a:moveTo>
                    <a:pt x="-1" y="0"/>
                  </a:moveTo>
                  <a:cubicBezTo>
                    <a:pt x="8788" y="0"/>
                    <a:pt x="16699" y="5324"/>
                    <a:pt x="20009" y="13465"/>
                  </a:cubicBezTo>
                </a:path>
                <a:path w="20010" h="21600" stroke="0" extrusionOk="0">
                  <a:moveTo>
                    <a:pt x="-1" y="0"/>
                  </a:moveTo>
                  <a:cubicBezTo>
                    <a:pt x="8788" y="0"/>
                    <a:pt x="16699" y="5324"/>
                    <a:pt x="20009" y="13465"/>
                  </a:cubicBezTo>
                  <a:lnTo>
                    <a:pt x="0" y="21600"/>
                  </a:lnTo>
                  <a:close/>
                </a:path>
              </a:pathLst>
            </a:custGeom>
            <a:noFill/>
            <a:ln w="9525">
              <a:solidFill>
                <a:srgbClr val="000000"/>
              </a:solidFill>
              <a:round/>
              <a:headEnd/>
              <a:tailEnd/>
            </a:ln>
            <a:effectLst/>
          </p:spPr>
          <p:txBody>
            <a:bodyPr rot="10800000"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sp>
        <p:nvSpPr>
          <p:cNvPr id="387" name="矩形 386"/>
          <p:cNvSpPr/>
          <p:nvPr/>
        </p:nvSpPr>
        <p:spPr>
          <a:xfrm>
            <a:off x="5889104" y="1513210"/>
            <a:ext cx="1579278" cy="369332"/>
          </a:xfrm>
          <a:prstGeom prst="rect">
            <a:avLst/>
          </a:prstGeom>
        </p:spPr>
        <p:txBody>
          <a:bodyPr wrap="none">
            <a:spAutoFit/>
          </a:bodyPr>
          <a:lstStyle/>
          <a:p>
            <a:pPr defTabSz="895350">
              <a:buSzPct val="120000"/>
            </a:pPr>
            <a:r>
              <a:rPr lang="zh-CN" altLang="en-US" b="1" dirty="0" smtClean="0">
                <a:ea typeface="楷体_GB2312" pitchFamily="49" charset="-122"/>
              </a:rPr>
              <a:t>紧跟行业老大</a:t>
            </a:r>
            <a:endParaRPr lang="zh-CN" altLang="en-US" b="1" dirty="0">
              <a:ea typeface="楷体_GB2312" pitchFamily="49" charset="-122"/>
            </a:endParaRPr>
          </a:p>
        </p:txBody>
      </p:sp>
      <p:sp>
        <p:nvSpPr>
          <p:cNvPr id="441" name="Rectangle 6"/>
          <p:cNvSpPr>
            <a:spLocks noChangeArrowheads="1"/>
          </p:cNvSpPr>
          <p:nvPr/>
        </p:nvSpPr>
        <p:spPr bwMode="auto">
          <a:xfrm>
            <a:off x="747961" y="4412977"/>
            <a:ext cx="2260823" cy="246221"/>
          </a:xfrm>
          <a:prstGeom prst="rect">
            <a:avLst/>
          </a:prstGeom>
          <a:noFill/>
          <a:ln w="9525">
            <a:noFill/>
            <a:miter lim="800000"/>
            <a:headEnd/>
            <a:tailEnd/>
          </a:ln>
          <a:effectLst/>
        </p:spPr>
        <p:txBody>
          <a:bodyPr wrap="square" lIns="0" tIns="0" rIns="0" bIns="0">
            <a:spAutoFit/>
          </a:bodyPr>
          <a:lstStyle/>
          <a:p>
            <a:pPr algn="ctr" defTabSz="895350">
              <a:buSzPct val="120000"/>
            </a:pPr>
            <a:r>
              <a:rPr lang="zh-CN" altLang="en-US" sz="1600" b="1" dirty="0">
                <a:ea typeface="楷体_GB2312" pitchFamily="49" charset="-122"/>
              </a:rPr>
              <a:t>见机行事</a:t>
            </a:r>
          </a:p>
        </p:txBody>
      </p:sp>
      <p:sp>
        <p:nvSpPr>
          <p:cNvPr id="442" name="Rectangle 7"/>
          <p:cNvSpPr>
            <a:spLocks noChangeArrowheads="1"/>
          </p:cNvSpPr>
          <p:nvPr/>
        </p:nvSpPr>
        <p:spPr bwMode="blackWhite">
          <a:xfrm>
            <a:off x="776536" y="4797152"/>
            <a:ext cx="2443162" cy="1593850"/>
          </a:xfrm>
          <a:prstGeom prst="rect">
            <a:avLst/>
          </a:prstGeom>
          <a:solidFill>
            <a:srgbClr val="C7E0FB"/>
          </a:solidFill>
          <a:ln w="12700" cap="rnd">
            <a:solidFill>
              <a:srgbClr val="000000"/>
            </a:solidFill>
            <a:miter lim="800000"/>
            <a:headEnd/>
            <a:tailEnd/>
          </a:ln>
          <a:effectLst/>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nvGrpSpPr>
          <p:cNvPr id="8" name="Group 28"/>
          <p:cNvGrpSpPr>
            <a:grpSpLocks/>
          </p:cNvGrpSpPr>
          <p:nvPr/>
        </p:nvGrpSpPr>
        <p:grpSpPr bwMode="auto">
          <a:xfrm>
            <a:off x="767011" y="5079727"/>
            <a:ext cx="2428875" cy="1162050"/>
            <a:chOff x="103" y="964"/>
            <a:chExt cx="1551" cy="732"/>
          </a:xfrm>
        </p:grpSpPr>
        <p:sp>
          <p:nvSpPr>
            <p:cNvPr id="444" name="Arc 29"/>
            <p:cNvSpPr>
              <a:spLocks/>
            </p:cNvSpPr>
            <p:nvPr/>
          </p:nvSpPr>
          <p:spPr bwMode="auto">
            <a:xfrm>
              <a:off x="103" y="1308"/>
              <a:ext cx="775" cy="388"/>
            </a:xfrm>
            <a:custGeom>
              <a:avLst/>
              <a:gdLst>
                <a:gd name="G0" fmla="+- 27 0 0"/>
                <a:gd name="G1" fmla="+- 0 0 0"/>
                <a:gd name="G2" fmla="+- 21600 0 0"/>
                <a:gd name="T0" fmla="*/ 21593 w 21593"/>
                <a:gd name="T1" fmla="*/ 1215 h 21600"/>
                <a:gd name="T2" fmla="*/ 0 w 21593"/>
                <a:gd name="T3" fmla="*/ 21600 h 21600"/>
                <a:gd name="T4" fmla="*/ 27 w 21593"/>
                <a:gd name="T5" fmla="*/ 0 h 21600"/>
              </a:gdLst>
              <a:ahLst/>
              <a:cxnLst>
                <a:cxn ang="0">
                  <a:pos x="T0" y="T1"/>
                </a:cxn>
                <a:cxn ang="0">
                  <a:pos x="T2" y="T3"/>
                </a:cxn>
                <a:cxn ang="0">
                  <a:pos x="T4" y="T5"/>
                </a:cxn>
              </a:cxnLst>
              <a:rect l="0" t="0" r="r" b="b"/>
              <a:pathLst>
                <a:path w="21593" h="21600" fill="none" extrusionOk="0">
                  <a:moveTo>
                    <a:pt x="21592" y="1214"/>
                  </a:moveTo>
                  <a:cubicBezTo>
                    <a:pt x="20948" y="12654"/>
                    <a:pt x="11484" y="21599"/>
                    <a:pt x="27" y="21600"/>
                  </a:cubicBezTo>
                  <a:cubicBezTo>
                    <a:pt x="18" y="21600"/>
                    <a:pt x="9" y="21599"/>
                    <a:pt x="0" y="21599"/>
                  </a:cubicBezTo>
                </a:path>
                <a:path w="21593" h="21600" stroke="0" extrusionOk="0">
                  <a:moveTo>
                    <a:pt x="21592" y="1214"/>
                  </a:moveTo>
                  <a:cubicBezTo>
                    <a:pt x="20948" y="12654"/>
                    <a:pt x="11484" y="21599"/>
                    <a:pt x="27" y="21600"/>
                  </a:cubicBezTo>
                  <a:cubicBezTo>
                    <a:pt x="18" y="21600"/>
                    <a:pt x="9" y="21599"/>
                    <a:pt x="0" y="21599"/>
                  </a:cubicBezTo>
                  <a:lnTo>
                    <a:pt x="27" y="0"/>
                  </a:lnTo>
                  <a:close/>
                </a:path>
              </a:pathLst>
            </a:custGeom>
            <a:noFill/>
            <a:ln w="38100">
              <a:solidFill>
                <a:srgbClr val="0344B9"/>
              </a:solidFill>
              <a:round/>
              <a:headEnd type="none" w="sm" len="sm"/>
              <a:tailEnd type="none" w="sm" len="sm"/>
            </a:ln>
            <a:effec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45" name="Arc 30"/>
            <p:cNvSpPr>
              <a:spLocks/>
            </p:cNvSpPr>
            <p:nvPr/>
          </p:nvSpPr>
          <p:spPr bwMode="auto">
            <a:xfrm flipH="1" flipV="1">
              <a:off x="879" y="964"/>
              <a:ext cx="775" cy="388"/>
            </a:xfrm>
            <a:custGeom>
              <a:avLst/>
              <a:gdLst>
                <a:gd name="G0" fmla="+- 27 0 0"/>
                <a:gd name="G1" fmla="+- 0 0 0"/>
                <a:gd name="G2" fmla="+- 21600 0 0"/>
                <a:gd name="T0" fmla="*/ 21593 w 21593"/>
                <a:gd name="T1" fmla="*/ 1215 h 21600"/>
                <a:gd name="T2" fmla="*/ 0 w 21593"/>
                <a:gd name="T3" fmla="*/ 21600 h 21600"/>
                <a:gd name="T4" fmla="*/ 27 w 21593"/>
                <a:gd name="T5" fmla="*/ 0 h 21600"/>
              </a:gdLst>
              <a:ahLst/>
              <a:cxnLst>
                <a:cxn ang="0">
                  <a:pos x="T0" y="T1"/>
                </a:cxn>
                <a:cxn ang="0">
                  <a:pos x="T2" y="T3"/>
                </a:cxn>
                <a:cxn ang="0">
                  <a:pos x="T4" y="T5"/>
                </a:cxn>
              </a:cxnLst>
              <a:rect l="0" t="0" r="r" b="b"/>
              <a:pathLst>
                <a:path w="21593" h="21600" fill="none" extrusionOk="0">
                  <a:moveTo>
                    <a:pt x="21592" y="1214"/>
                  </a:moveTo>
                  <a:cubicBezTo>
                    <a:pt x="20948" y="12654"/>
                    <a:pt x="11484" y="21599"/>
                    <a:pt x="27" y="21600"/>
                  </a:cubicBezTo>
                  <a:cubicBezTo>
                    <a:pt x="18" y="21600"/>
                    <a:pt x="9" y="21599"/>
                    <a:pt x="0" y="21599"/>
                  </a:cubicBezTo>
                </a:path>
                <a:path w="21593" h="21600" stroke="0" extrusionOk="0">
                  <a:moveTo>
                    <a:pt x="21592" y="1214"/>
                  </a:moveTo>
                  <a:cubicBezTo>
                    <a:pt x="20948" y="12654"/>
                    <a:pt x="11484" y="21599"/>
                    <a:pt x="27" y="21600"/>
                  </a:cubicBezTo>
                  <a:cubicBezTo>
                    <a:pt x="18" y="21600"/>
                    <a:pt x="9" y="21599"/>
                    <a:pt x="0" y="21599"/>
                  </a:cubicBezTo>
                  <a:lnTo>
                    <a:pt x="27" y="0"/>
                  </a:lnTo>
                  <a:close/>
                </a:path>
              </a:pathLst>
            </a:custGeom>
            <a:noFill/>
            <a:ln w="38100">
              <a:solidFill>
                <a:srgbClr val="0344B9"/>
              </a:solidFill>
              <a:round/>
              <a:headEnd type="none" w="sm" len="sm"/>
              <a:tailEnd type="none" w="sm" len="sm"/>
            </a:ln>
            <a:effectLst/>
          </p:spPr>
          <p:txBody>
            <a:bodyPr rot="10800000"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grpSp>
        <p:nvGrpSpPr>
          <p:cNvPr id="9" name="Group 193"/>
          <p:cNvGrpSpPr>
            <a:grpSpLocks/>
          </p:cNvGrpSpPr>
          <p:nvPr/>
        </p:nvGrpSpPr>
        <p:grpSpPr bwMode="auto">
          <a:xfrm>
            <a:off x="2051298" y="6113190"/>
            <a:ext cx="261938" cy="260350"/>
            <a:chOff x="4734" y="1475"/>
            <a:chExt cx="130" cy="129"/>
          </a:xfrm>
        </p:grpSpPr>
        <p:sp>
          <p:nvSpPr>
            <p:cNvPr id="447" name="Rectangle 194"/>
            <p:cNvSpPr>
              <a:spLocks noChangeArrowheads="1"/>
            </p:cNvSpPr>
            <p:nvPr/>
          </p:nvSpPr>
          <p:spPr bwMode="auto">
            <a:xfrm>
              <a:off x="4734" y="1475"/>
              <a:ext cx="130" cy="129"/>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48" name="Freeform 195"/>
            <p:cNvSpPr>
              <a:spLocks/>
            </p:cNvSpPr>
            <p:nvPr/>
          </p:nvSpPr>
          <p:spPr bwMode="auto">
            <a:xfrm>
              <a:off x="4740" y="1481"/>
              <a:ext cx="118" cy="118"/>
            </a:xfrm>
            <a:custGeom>
              <a:avLst/>
              <a:gdLst/>
              <a:ahLst/>
              <a:cxnLst>
                <a:cxn ang="0">
                  <a:pos x="1302" y="0"/>
                </a:cxn>
                <a:cxn ang="0">
                  <a:pos x="0" y="0"/>
                </a:cxn>
                <a:cxn ang="0">
                  <a:pos x="0" y="1295"/>
                </a:cxn>
                <a:cxn ang="0">
                  <a:pos x="1304" y="1295"/>
                </a:cxn>
                <a:cxn ang="0">
                  <a:pos x="1302" y="0"/>
                </a:cxn>
              </a:cxnLst>
              <a:rect l="0" t="0" r="r" b="b"/>
              <a:pathLst>
                <a:path w="1304" h="1295">
                  <a:moveTo>
                    <a:pt x="1302" y="0"/>
                  </a:moveTo>
                  <a:lnTo>
                    <a:pt x="0" y="0"/>
                  </a:lnTo>
                  <a:lnTo>
                    <a:pt x="0" y="1295"/>
                  </a:lnTo>
                  <a:lnTo>
                    <a:pt x="1304" y="1295"/>
                  </a:lnTo>
                  <a:lnTo>
                    <a:pt x="1302"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9" name="Freeform 196"/>
            <p:cNvSpPr>
              <a:spLocks/>
            </p:cNvSpPr>
            <p:nvPr/>
          </p:nvSpPr>
          <p:spPr bwMode="auto">
            <a:xfrm>
              <a:off x="4766" y="1486"/>
              <a:ext cx="17" cy="17"/>
            </a:xfrm>
            <a:custGeom>
              <a:avLst/>
              <a:gdLst/>
              <a:ahLst/>
              <a:cxnLst>
                <a:cxn ang="0">
                  <a:pos x="191" y="91"/>
                </a:cxn>
                <a:cxn ang="0">
                  <a:pos x="190" y="106"/>
                </a:cxn>
                <a:cxn ang="0">
                  <a:pos x="188" y="119"/>
                </a:cxn>
                <a:cxn ang="0">
                  <a:pos x="184" y="132"/>
                </a:cxn>
                <a:cxn ang="0">
                  <a:pos x="178" y="144"/>
                </a:cxn>
                <a:cxn ang="0">
                  <a:pos x="170" y="154"/>
                </a:cxn>
                <a:cxn ang="0">
                  <a:pos x="162" y="164"/>
                </a:cxn>
                <a:cxn ang="0">
                  <a:pos x="152" y="171"/>
                </a:cxn>
                <a:cxn ang="0">
                  <a:pos x="142" y="179"/>
                </a:cxn>
                <a:cxn ang="0">
                  <a:pos x="132" y="182"/>
                </a:cxn>
                <a:cxn ang="0">
                  <a:pos x="123" y="185"/>
                </a:cxn>
                <a:cxn ang="0">
                  <a:pos x="112" y="188"/>
                </a:cxn>
                <a:cxn ang="0">
                  <a:pos x="102" y="189"/>
                </a:cxn>
                <a:cxn ang="0">
                  <a:pos x="91" y="189"/>
                </a:cxn>
                <a:cxn ang="0">
                  <a:pos x="80" y="188"/>
                </a:cxn>
                <a:cxn ang="0">
                  <a:pos x="70" y="186"/>
                </a:cxn>
                <a:cxn ang="0">
                  <a:pos x="59" y="182"/>
                </a:cxn>
                <a:cxn ang="0">
                  <a:pos x="47" y="175"/>
                </a:cxn>
                <a:cxn ang="0">
                  <a:pos x="35" y="167"/>
                </a:cxn>
                <a:cxn ang="0">
                  <a:pos x="25" y="159"/>
                </a:cxn>
                <a:cxn ang="0">
                  <a:pos x="17" y="148"/>
                </a:cxn>
                <a:cxn ang="0">
                  <a:pos x="11" y="136"/>
                </a:cxn>
                <a:cxn ang="0">
                  <a:pos x="5" y="125"/>
                </a:cxn>
                <a:cxn ang="0">
                  <a:pos x="2" y="111"/>
                </a:cxn>
                <a:cxn ang="0">
                  <a:pos x="0" y="97"/>
                </a:cxn>
                <a:cxn ang="0">
                  <a:pos x="0" y="97"/>
                </a:cxn>
                <a:cxn ang="0">
                  <a:pos x="1" y="85"/>
                </a:cxn>
                <a:cxn ang="0">
                  <a:pos x="4" y="71"/>
                </a:cxn>
                <a:cxn ang="0">
                  <a:pos x="8" y="58"/>
                </a:cxn>
                <a:cxn ang="0">
                  <a:pos x="14" y="45"/>
                </a:cxn>
                <a:cxn ang="0">
                  <a:pos x="22" y="35"/>
                </a:cxn>
                <a:cxn ang="0">
                  <a:pos x="32" y="24"/>
                </a:cxn>
                <a:cxn ang="0">
                  <a:pos x="42" y="15"/>
                </a:cxn>
                <a:cxn ang="0">
                  <a:pos x="56" y="7"/>
                </a:cxn>
                <a:cxn ang="0">
                  <a:pos x="68" y="3"/>
                </a:cxn>
                <a:cxn ang="0">
                  <a:pos x="80" y="1"/>
                </a:cxn>
                <a:cxn ang="0">
                  <a:pos x="93" y="0"/>
                </a:cxn>
                <a:cxn ang="0">
                  <a:pos x="106" y="1"/>
                </a:cxn>
                <a:cxn ang="0">
                  <a:pos x="118" y="3"/>
                </a:cxn>
                <a:cxn ang="0">
                  <a:pos x="131" y="6"/>
                </a:cxn>
                <a:cxn ang="0">
                  <a:pos x="142" y="10"/>
                </a:cxn>
                <a:cxn ang="0">
                  <a:pos x="152" y="17"/>
                </a:cxn>
                <a:cxn ang="0">
                  <a:pos x="159" y="22"/>
                </a:cxn>
                <a:cxn ang="0">
                  <a:pos x="166" y="28"/>
                </a:cxn>
                <a:cxn ang="0">
                  <a:pos x="172" y="35"/>
                </a:cxn>
                <a:cxn ang="0">
                  <a:pos x="179" y="43"/>
                </a:cxn>
                <a:cxn ang="0">
                  <a:pos x="184" y="53"/>
                </a:cxn>
                <a:cxn ang="0">
                  <a:pos x="188" y="63"/>
                </a:cxn>
                <a:cxn ang="0">
                  <a:pos x="190" y="76"/>
                </a:cxn>
                <a:cxn ang="0">
                  <a:pos x="191" y="91"/>
                </a:cxn>
              </a:cxnLst>
              <a:rect l="0" t="0" r="r" b="b"/>
              <a:pathLst>
                <a:path w="191" h="189">
                  <a:moveTo>
                    <a:pt x="191" y="91"/>
                  </a:moveTo>
                  <a:lnTo>
                    <a:pt x="190" y="106"/>
                  </a:lnTo>
                  <a:lnTo>
                    <a:pt x="188" y="119"/>
                  </a:lnTo>
                  <a:lnTo>
                    <a:pt x="184" y="132"/>
                  </a:lnTo>
                  <a:lnTo>
                    <a:pt x="178" y="144"/>
                  </a:lnTo>
                  <a:lnTo>
                    <a:pt x="170" y="154"/>
                  </a:lnTo>
                  <a:lnTo>
                    <a:pt x="162" y="164"/>
                  </a:lnTo>
                  <a:lnTo>
                    <a:pt x="152" y="171"/>
                  </a:lnTo>
                  <a:lnTo>
                    <a:pt x="142" y="179"/>
                  </a:lnTo>
                  <a:lnTo>
                    <a:pt x="132" y="182"/>
                  </a:lnTo>
                  <a:lnTo>
                    <a:pt x="123" y="185"/>
                  </a:lnTo>
                  <a:lnTo>
                    <a:pt x="112" y="188"/>
                  </a:lnTo>
                  <a:lnTo>
                    <a:pt x="102" y="189"/>
                  </a:lnTo>
                  <a:lnTo>
                    <a:pt x="91" y="189"/>
                  </a:lnTo>
                  <a:lnTo>
                    <a:pt x="80" y="188"/>
                  </a:lnTo>
                  <a:lnTo>
                    <a:pt x="70" y="186"/>
                  </a:lnTo>
                  <a:lnTo>
                    <a:pt x="59" y="182"/>
                  </a:lnTo>
                  <a:lnTo>
                    <a:pt x="47" y="175"/>
                  </a:lnTo>
                  <a:lnTo>
                    <a:pt x="35" y="167"/>
                  </a:lnTo>
                  <a:lnTo>
                    <a:pt x="25" y="159"/>
                  </a:lnTo>
                  <a:lnTo>
                    <a:pt x="17" y="148"/>
                  </a:lnTo>
                  <a:lnTo>
                    <a:pt x="11" y="136"/>
                  </a:lnTo>
                  <a:lnTo>
                    <a:pt x="5" y="125"/>
                  </a:lnTo>
                  <a:lnTo>
                    <a:pt x="2" y="111"/>
                  </a:lnTo>
                  <a:lnTo>
                    <a:pt x="0" y="97"/>
                  </a:lnTo>
                  <a:lnTo>
                    <a:pt x="0" y="97"/>
                  </a:lnTo>
                  <a:lnTo>
                    <a:pt x="1" y="85"/>
                  </a:lnTo>
                  <a:lnTo>
                    <a:pt x="4" y="71"/>
                  </a:lnTo>
                  <a:lnTo>
                    <a:pt x="8" y="58"/>
                  </a:lnTo>
                  <a:lnTo>
                    <a:pt x="14" y="45"/>
                  </a:lnTo>
                  <a:lnTo>
                    <a:pt x="22" y="35"/>
                  </a:lnTo>
                  <a:lnTo>
                    <a:pt x="32" y="24"/>
                  </a:lnTo>
                  <a:lnTo>
                    <a:pt x="42" y="15"/>
                  </a:lnTo>
                  <a:lnTo>
                    <a:pt x="56" y="7"/>
                  </a:lnTo>
                  <a:lnTo>
                    <a:pt x="68" y="3"/>
                  </a:lnTo>
                  <a:lnTo>
                    <a:pt x="80" y="1"/>
                  </a:lnTo>
                  <a:lnTo>
                    <a:pt x="93" y="0"/>
                  </a:lnTo>
                  <a:lnTo>
                    <a:pt x="106" y="1"/>
                  </a:lnTo>
                  <a:lnTo>
                    <a:pt x="118" y="3"/>
                  </a:lnTo>
                  <a:lnTo>
                    <a:pt x="131" y="6"/>
                  </a:lnTo>
                  <a:lnTo>
                    <a:pt x="142" y="10"/>
                  </a:lnTo>
                  <a:lnTo>
                    <a:pt x="152" y="17"/>
                  </a:lnTo>
                  <a:lnTo>
                    <a:pt x="159" y="22"/>
                  </a:lnTo>
                  <a:lnTo>
                    <a:pt x="166" y="28"/>
                  </a:lnTo>
                  <a:lnTo>
                    <a:pt x="172" y="35"/>
                  </a:lnTo>
                  <a:lnTo>
                    <a:pt x="179" y="43"/>
                  </a:lnTo>
                  <a:lnTo>
                    <a:pt x="184" y="53"/>
                  </a:lnTo>
                  <a:lnTo>
                    <a:pt x="188" y="63"/>
                  </a:lnTo>
                  <a:lnTo>
                    <a:pt x="190" y="76"/>
                  </a:lnTo>
                  <a:lnTo>
                    <a:pt x="191" y="9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0" name="Freeform 197"/>
            <p:cNvSpPr>
              <a:spLocks/>
            </p:cNvSpPr>
            <p:nvPr/>
          </p:nvSpPr>
          <p:spPr bwMode="auto">
            <a:xfrm>
              <a:off x="4819" y="1486"/>
              <a:ext cx="17" cy="18"/>
            </a:xfrm>
            <a:custGeom>
              <a:avLst/>
              <a:gdLst/>
              <a:ahLst/>
              <a:cxnLst>
                <a:cxn ang="0">
                  <a:pos x="176" y="47"/>
                </a:cxn>
                <a:cxn ang="0">
                  <a:pos x="182" y="60"/>
                </a:cxn>
                <a:cxn ang="0">
                  <a:pos x="186" y="75"/>
                </a:cxn>
                <a:cxn ang="0">
                  <a:pos x="188" y="90"/>
                </a:cxn>
                <a:cxn ang="0">
                  <a:pos x="188" y="105"/>
                </a:cxn>
                <a:cxn ang="0">
                  <a:pos x="186" y="121"/>
                </a:cxn>
                <a:cxn ang="0">
                  <a:pos x="180" y="136"/>
                </a:cxn>
                <a:cxn ang="0">
                  <a:pos x="170" y="151"/>
                </a:cxn>
                <a:cxn ang="0">
                  <a:pos x="157" y="166"/>
                </a:cxn>
                <a:cxn ang="0">
                  <a:pos x="148" y="172"/>
                </a:cxn>
                <a:cxn ang="0">
                  <a:pos x="139" y="178"/>
                </a:cxn>
                <a:cxn ang="0">
                  <a:pos x="128" y="182"/>
                </a:cxn>
                <a:cxn ang="0">
                  <a:pos x="116" y="186"/>
                </a:cxn>
                <a:cxn ang="0">
                  <a:pos x="104" y="187"/>
                </a:cxn>
                <a:cxn ang="0">
                  <a:pos x="92" y="188"/>
                </a:cxn>
                <a:cxn ang="0">
                  <a:pos x="79" y="187"/>
                </a:cxn>
                <a:cxn ang="0">
                  <a:pos x="68" y="184"/>
                </a:cxn>
                <a:cxn ang="0">
                  <a:pos x="52" y="179"/>
                </a:cxn>
                <a:cxn ang="0">
                  <a:pos x="39" y="170"/>
                </a:cxn>
                <a:cxn ang="0">
                  <a:pos x="28" y="161"/>
                </a:cxn>
                <a:cxn ang="0">
                  <a:pos x="18" y="150"/>
                </a:cxn>
                <a:cxn ang="0">
                  <a:pos x="11" y="138"/>
                </a:cxn>
                <a:cxn ang="0">
                  <a:pos x="5" y="124"/>
                </a:cxn>
                <a:cxn ang="0">
                  <a:pos x="2" y="110"/>
                </a:cxn>
                <a:cxn ang="0">
                  <a:pos x="0" y="95"/>
                </a:cxn>
                <a:cxn ang="0">
                  <a:pos x="1" y="88"/>
                </a:cxn>
                <a:cxn ang="0">
                  <a:pos x="1" y="79"/>
                </a:cxn>
                <a:cxn ang="0">
                  <a:pos x="2" y="71"/>
                </a:cxn>
                <a:cxn ang="0">
                  <a:pos x="5" y="65"/>
                </a:cxn>
                <a:cxn ang="0">
                  <a:pos x="4" y="62"/>
                </a:cxn>
                <a:cxn ang="0">
                  <a:pos x="9" y="55"/>
                </a:cxn>
                <a:cxn ang="0">
                  <a:pos x="13" y="48"/>
                </a:cxn>
                <a:cxn ang="0">
                  <a:pos x="17" y="40"/>
                </a:cxn>
                <a:cxn ang="0">
                  <a:pos x="21" y="34"/>
                </a:cxn>
                <a:cxn ang="0">
                  <a:pos x="29" y="24"/>
                </a:cxn>
                <a:cxn ang="0">
                  <a:pos x="38" y="16"/>
                </a:cxn>
                <a:cxn ang="0">
                  <a:pos x="50" y="10"/>
                </a:cxn>
                <a:cxn ang="0">
                  <a:pos x="63" y="4"/>
                </a:cxn>
                <a:cxn ang="0">
                  <a:pos x="75" y="1"/>
                </a:cxn>
                <a:cxn ang="0">
                  <a:pos x="89" y="0"/>
                </a:cxn>
                <a:cxn ang="0">
                  <a:pos x="103" y="0"/>
                </a:cxn>
                <a:cxn ang="0">
                  <a:pos x="116" y="2"/>
                </a:cxn>
                <a:cxn ang="0">
                  <a:pos x="126" y="5"/>
                </a:cxn>
                <a:cxn ang="0">
                  <a:pos x="134" y="8"/>
                </a:cxn>
                <a:cxn ang="0">
                  <a:pos x="143" y="14"/>
                </a:cxn>
                <a:cxn ang="0">
                  <a:pos x="151" y="19"/>
                </a:cxn>
                <a:cxn ang="0">
                  <a:pos x="159" y="25"/>
                </a:cxn>
                <a:cxn ang="0">
                  <a:pos x="165" y="32"/>
                </a:cxn>
                <a:cxn ang="0">
                  <a:pos x="171" y="39"/>
                </a:cxn>
                <a:cxn ang="0">
                  <a:pos x="176" y="47"/>
                </a:cxn>
              </a:cxnLst>
              <a:rect l="0" t="0" r="r" b="b"/>
              <a:pathLst>
                <a:path w="188" h="188">
                  <a:moveTo>
                    <a:pt x="176" y="47"/>
                  </a:moveTo>
                  <a:lnTo>
                    <a:pt x="182" y="60"/>
                  </a:lnTo>
                  <a:lnTo>
                    <a:pt x="186" y="75"/>
                  </a:lnTo>
                  <a:lnTo>
                    <a:pt x="188" y="90"/>
                  </a:lnTo>
                  <a:lnTo>
                    <a:pt x="188" y="105"/>
                  </a:lnTo>
                  <a:lnTo>
                    <a:pt x="186" y="121"/>
                  </a:lnTo>
                  <a:lnTo>
                    <a:pt x="180" y="136"/>
                  </a:lnTo>
                  <a:lnTo>
                    <a:pt x="170" y="151"/>
                  </a:lnTo>
                  <a:lnTo>
                    <a:pt x="157" y="166"/>
                  </a:lnTo>
                  <a:lnTo>
                    <a:pt x="148" y="172"/>
                  </a:lnTo>
                  <a:lnTo>
                    <a:pt x="139" y="178"/>
                  </a:lnTo>
                  <a:lnTo>
                    <a:pt x="128" y="182"/>
                  </a:lnTo>
                  <a:lnTo>
                    <a:pt x="116" y="186"/>
                  </a:lnTo>
                  <a:lnTo>
                    <a:pt x="104" y="187"/>
                  </a:lnTo>
                  <a:lnTo>
                    <a:pt x="92" y="188"/>
                  </a:lnTo>
                  <a:lnTo>
                    <a:pt x="79" y="187"/>
                  </a:lnTo>
                  <a:lnTo>
                    <a:pt x="68" y="184"/>
                  </a:lnTo>
                  <a:lnTo>
                    <a:pt x="52" y="179"/>
                  </a:lnTo>
                  <a:lnTo>
                    <a:pt x="39" y="170"/>
                  </a:lnTo>
                  <a:lnTo>
                    <a:pt x="28" y="161"/>
                  </a:lnTo>
                  <a:lnTo>
                    <a:pt x="18" y="150"/>
                  </a:lnTo>
                  <a:lnTo>
                    <a:pt x="11" y="138"/>
                  </a:lnTo>
                  <a:lnTo>
                    <a:pt x="5" y="124"/>
                  </a:lnTo>
                  <a:lnTo>
                    <a:pt x="2" y="110"/>
                  </a:lnTo>
                  <a:lnTo>
                    <a:pt x="0" y="95"/>
                  </a:lnTo>
                  <a:lnTo>
                    <a:pt x="1" y="88"/>
                  </a:lnTo>
                  <a:lnTo>
                    <a:pt x="1" y="79"/>
                  </a:lnTo>
                  <a:lnTo>
                    <a:pt x="2" y="71"/>
                  </a:lnTo>
                  <a:lnTo>
                    <a:pt x="5" y="65"/>
                  </a:lnTo>
                  <a:lnTo>
                    <a:pt x="4" y="62"/>
                  </a:lnTo>
                  <a:lnTo>
                    <a:pt x="9" y="55"/>
                  </a:lnTo>
                  <a:lnTo>
                    <a:pt x="13" y="48"/>
                  </a:lnTo>
                  <a:lnTo>
                    <a:pt x="17" y="40"/>
                  </a:lnTo>
                  <a:lnTo>
                    <a:pt x="21" y="34"/>
                  </a:lnTo>
                  <a:lnTo>
                    <a:pt x="29" y="24"/>
                  </a:lnTo>
                  <a:lnTo>
                    <a:pt x="38" y="16"/>
                  </a:lnTo>
                  <a:lnTo>
                    <a:pt x="50" y="10"/>
                  </a:lnTo>
                  <a:lnTo>
                    <a:pt x="63" y="4"/>
                  </a:lnTo>
                  <a:lnTo>
                    <a:pt x="75" y="1"/>
                  </a:lnTo>
                  <a:lnTo>
                    <a:pt x="89" y="0"/>
                  </a:lnTo>
                  <a:lnTo>
                    <a:pt x="103" y="0"/>
                  </a:lnTo>
                  <a:lnTo>
                    <a:pt x="116" y="2"/>
                  </a:lnTo>
                  <a:lnTo>
                    <a:pt x="126" y="5"/>
                  </a:lnTo>
                  <a:lnTo>
                    <a:pt x="134" y="8"/>
                  </a:lnTo>
                  <a:lnTo>
                    <a:pt x="143" y="14"/>
                  </a:lnTo>
                  <a:lnTo>
                    <a:pt x="151" y="19"/>
                  </a:lnTo>
                  <a:lnTo>
                    <a:pt x="159" y="25"/>
                  </a:lnTo>
                  <a:lnTo>
                    <a:pt x="165" y="32"/>
                  </a:lnTo>
                  <a:lnTo>
                    <a:pt x="171" y="39"/>
                  </a:lnTo>
                  <a:lnTo>
                    <a:pt x="176" y="4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1" name="Freeform 198"/>
            <p:cNvSpPr>
              <a:spLocks/>
            </p:cNvSpPr>
            <p:nvPr/>
          </p:nvSpPr>
          <p:spPr bwMode="auto">
            <a:xfrm>
              <a:off x="4749" y="1506"/>
              <a:ext cx="51" cy="88"/>
            </a:xfrm>
            <a:custGeom>
              <a:avLst/>
              <a:gdLst/>
              <a:ahLst/>
              <a:cxnLst>
                <a:cxn ang="0">
                  <a:pos x="296" y="601"/>
                </a:cxn>
                <a:cxn ang="0">
                  <a:pos x="288" y="595"/>
                </a:cxn>
                <a:cxn ang="0">
                  <a:pos x="277" y="595"/>
                </a:cxn>
                <a:cxn ang="0">
                  <a:pos x="267" y="599"/>
                </a:cxn>
                <a:cxn ang="0">
                  <a:pos x="261" y="970"/>
                </a:cxn>
                <a:cxn ang="0">
                  <a:pos x="165" y="591"/>
                </a:cxn>
                <a:cxn ang="0">
                  <a:pos x="61" y="587"/>
                </a:cxn>
                <a:cxn ang="0">
                  <a:pos x="75" y="538"/>
                </a:cxn>
                <a:cxn ang="0">
                  <a:pos x="107" y="420"/>
                </a:cxn>
                <a:cxn ang="0">
                  <a:pos x="145" y="280"/>
                </a:cxn>
                <a:cxn ang="0">
                  <a:pos x="178" y="159"/>
                </a:cxn>
                <a:cxn ang="0">
                  <a:pos x="176" y="152"/>
                </a:cxn>
                <a:cxn ang="0">
                  <a:pos x="170" y="145"/>
                </a:cxn>
                <a:cxn ang="0">
                  <a:pos x="161" y="150"/>
                </a:cxn>
                <a:cxn ang="0">
                  <a:pos x="153" y="158"/>
                </a:cxn>
                <a:cxn ang="0">
                  <a:pos x="132" y="233"/>
                </a:cxn>
                <a:cxn ang="0">
                  <a:pos x="108" y="322"/>
                </a:cxn>
                <a:cxn ang="0">
                  <a:pos x="86" y="399"/>
                </a:cxn>
                <a:cxn ang="0">
                  <a:pos x="75" y="438"/>
                </a:cxn>
                <a:cxn ang="0">
                  <a:pos x="56" y="435"/>
                </a:cxn>
                <a:cxn ang="0">
                  <a:pos x="37" y="431"/>
                </a:cxn>
                <a:cxn ang="0">
                  <a:pos x="18" y="426"/>
                </a:cxn>
                <a:cxn ang="0">
                  <a:pos x="0" y="420"/>
                </a:cxn>
                <a:cxn ang="0">
                  <a:pos x="10" y="385"/>
                </a:cxn>
                <a:cxn ang="0">
                  <a:pos x="34" y="299"/>
                </a:cxn>
                <a:cxn ang="0">
                  <a:pos x="63" y="194"/>
                </a:cxn>
                <a:cxn ang="0">
                  <a:pos x="90" y="104"/>
                </a:cxn>
                <a:cxn ang="0">
                  <a:pos x="108" y="67"/>
                </a:cxn>
                <a:cxn ang="0">
                  <a:pos x="132" y="34"/>
                </a:cxn>
                <a:cxn ang="0">
                  <a:pos x="164" y="10"/>
                </a:cxn>
                <a:cxn ang="0">
                  <a:pos x="207" y="0"/>
                </a:cxn>
                <a:cxn ang="0">
                  <a:pos x="397" y="8"/>
                </a:cxn>
                <a:cxn ang="0">
                  <a:pos x="425" y="27"/>
                </a:cxn>
                <a:cxn ang="0">
                  <a:pos x="446" y="52"/>
                </a:cxn>
                <a:cxn ang="0">
                  <a:pos x="463" y="82"/>
                </a:cxn>
                <a:cxn ang="0">
                  <a:pos x="476" y="112"/>
                </a:cxn>
                <a:cxn ang="0">
                  <a:pos x="499" y="199"/>
                </a:cxn>
                <a:cxn ang="0">
                  <a:pos x="531" y="314"/>
                </a:cxn>
                <a:cxn ang="0">
                  <a:pos x="555" y="398"/>
                </a:cxn>
                <a:cxn ang="0">
                  <a:pos x="488" y="430"/>
                </a:cxn>
                <a:cxn ang="0">
                  <a:pos x="478" y="396"/>
                </a:cxn>
                <a:cxn ang="0">
                  <a:pos x="455" y="316"/>
                </a:cxn>
                <a:cxn ang="0">
                  <a:pos x="428" y="226"/>
                </a:cxn>
                <a:cxn ang="0">
                  <a:pos x="409" y="158"/>
                </a:cxn>
                <a:cxn ang="0">
                  <a:pos x="404" y="151"/>
                </a:cxn>
                <a:cxn ang="0">
                  <a:pos x="397" y="145"/>
                </a:cxn>
                <a:cxn ang="0">
                  <a:pos x="388" y="151"/>
                </a:cxn>
                <a:cxn ang="0">
                  <a:pos x="385" y="160"/>
                </a:cxn>
                <a:cxn ang="0">
                  <a:pos x="414" y="267"/>
                </a:cxn>
                <a:cxn ang="0">
                  <a:pos x="453" y="410"/>
                </a:cxn>
                <a:cxn ang="0">
                  <a:pos x="487" y="534"/>
                </a:cxn>
                <a:cxn ang="0">
                  <a:pos x="501" y="587"/>
                </a:cxn>
                <a:cxn ang="0">
                  <a:pos x="490" y="587"/>
                </a:cxn>
                <a:cxn ang="0">
                  <a:pos x="462" y="587"/>
                </a:cxn>
                <a:cxn ang="0">
                  <a:pos x="428" y="588"/>
                </a:cxn>
                <a:cxn ang="0">
                  <a:pos x="398" y="589"/>
                </a:cxn>
                <a:cxn ang="0">
                  <a:pos x="298" y="973"/>
                </a:cxn>
              </a:cxnLst>
              <a:rect l="0" t="0" r="r" b="b"/>
              <a:pathLst>
                <a:path w="558" h="973">
                  <a:moveTo>
                    <a:pt x="298" y="606"/>
                  </a:moveTo>
                  <a:lnTo>
                    <a:pt x="296" y="601"/>
                  </a:lnTo>
                  <a:lnTo>
                    <a:pt x="292" y="598"/>
                  </a:lnTo>
                  <a:lnTo>
                    <a:pt x="288" y="595"/>
                  </a:lnTo>
                  <a:lnTo>
                    <a:pt x="281" y="594"/>
                  </a:lnTo>
                  <a:lnTo>
                    <a:pt x="277" y="595"/>
                  </a:lnTo>
                  <a:lnTo>
                    <a:pt x="271" y="596"/>
                  </a:lnTo>
                  <a:lnTo>
                    <a:pt x="267" y="599"/>
                  </a:lnTo>
                  <a:lnTo>
                    <a:pt x="263" y="604"/>
                  </a:lnTo>
                  <a:lnTo>
                    <a:pt x="261" y="970"/>
                  </a:lnTo>
                  <a:lnTo>
                    <a:pt x="165" y="973"/>
                  </a:lnTo>
                  <a:lnTo>
                    <a:pt x="165" y="591"/>
                  </a:lnTo>
                  <a:lnTo>
                    <a:pt x="162" y="587"/>
                  </a:lnTo>
                  <a:lnTo>
                    <a:pt x="61" y="587"/>
                  </a:lnTo>
                  <a:lnTo>
                    <a:pt x="65" y="574"/>
                  </a:lnTo>
                  <a:lnTo>
                    <a:pt x="75" y="538"/>
                  </a:lnTo>
                  <a:lnTo>
                    <a:pt x="89" y="485"/>
                  </a:lnTo>
                  <a:lnTo>
                    <a:pt x="107" y="420"/>
                  </a:lnTo>
                  <a:lnTo>
                    <a:pt x="126" y="351"/>
                  </a:lnTo>
                  <a:lnTo>
                    <a:pt x="145" y="280"/>
                  </a:lnTo>
                  <a:lnTo>
                    <a:pt x="163" y="214"/>
                  </a:lnTo>
                  <a:lnTo>
                    <a:pt x="178" y="159"/>
                  </a:lnTo>
                  <a:lnTo>
                    <a:pt x="177" y="156"/>
                  </a:lnTo>
                  <a:lnTo>
                    <a:pt x="176" y="152"/>
                  </a:lnTo>
                  <a:lnTo>
                    <a:pt x="173" y="149"/>
                  </a:lnTo>
                  <a:lnTo>
                    <a:pt x="170" y="145"/>
                  </a:lnTo>
                  <a:lnTo>
                    <a:pt x="165" y="147"/>
                  </a:lnTo>
                  <a:lnTo>
                    <a:pt x="161" y="150"/>
                  </a:lnTo>
                  <a:lnTo>
                    <a:pt x="157" y="154"/>
                  </a:lnTo>
                  <a:lnTo>
                    <a:pt x="153" y="158"/>
                  </a:lnTo>
                  <a:lnTo>
                    <a:pt x="144" y="192"/>
                  </a:lnTo>
                  <a:lnTo>
                    <a:pt x="132" y="233"/>
                  </a:lnTo>
                  <a:lnTo>
                    <a:pt x="121" y="278"/>
                  </a:lnTo>
                  <a:lnTo>
                    <a:pt x="108" y="322"/>
                  </a:lnTo>
                  <a:lnTo>
                    <a:pt x="95" y="364"/>
                  </a:lnTo>
                  <a:lnTo>
                    <a:pt x="86" y="399"/>
                  </a:lnTo>
                  <a:lnTo>
                    <a:pt x="78" y="426"/>
                  </a:lnTo>
                  <a:lnTo>
                    <a:pt x="75" y="438"/>
                  </a:lnTo>
                  <a:lnTo>
                    <a:pt x="66" y="437"/>
                  </a:lnTo>
                  <a:lnTo>
                    <a:pt x="56" y="435"/>
                  </a:lnTo>
                  <a:lnTo>
                    <a:pt x="47" y="433"/>
                  </a:lnTo>
                  <a:lnTo>
                    <a:pt x="37" y="431"/>
                  </a:lnTo>
                  <a:lnTo>
                    <a:pt x="28" y="428"/>
                  </a:lnTo>
                  <a:lnTo>
                    <a:pt x="18" y="426"/>
                  </a:lnTo>
                  <a:lnTo>
                    <a:pt x="10" y="423"/>
                  </a:lnTo>
                  <a:lnTo>
                    <a:pt x="0" y="420"/>
                  </a:lnTo>
                  <a:lnTo>
                    <a:pt x="3" y="411"/>
                  </a:lnTo>
                  <a:lnTo>
                    <a:pt x="10" y="385"/>
                  </a:lnTo>
                  <a:lnTo>
                    <a:pt x="21" y="345"/>
                  </a:lnTo>
                  <a:lnTo>
                    <a:pt x="34" y="299"/>
                  </a:lnTo>
                  <a:lnTo>
                    <a:pt x="49" y="247"/>
                  </a:lnTo>
                  <a:lnTo>
                    <a:pt x="63" y="194"/>
                  </a:lnTo>
                  <a:lnTo>
                    <a:pt x="77" y="145"/>
                  </a:lnTo>
                  <a:lnTo>
                    <a:pt x="90" y="104"/>
                  </a:lnTo>
                  <a:lnTo>
                    <a:pt x="98" y="85"/>
                  </a:lnTo>
                  <a:lnTo>
                    <a:pt x="108" y="67"/>
                  </a:lnTo>
                  <a:lnTo>
                    <a:pt x="120" y="50"/>
                  </a:lnTo>
                  <a:lnTo>
                    <a:pt x="132" y="34"/>
                  </a:lnTo>
                  <a:lnTo>
                    <a:pt x="147" y="21"/>
                  </a:lnTo>
                  <a:lnTo>
                    <a:pt x="164" y="10"/>
                  </a:lnTo>
                  <a:lnTo>
                    <a:pt x="184" y="3"/>
                  </a:lnTo>
                  <a:lnTo>
                    <a:pt x="207" y="0"/>
                  </a:lnTo>
                  <a:lnTo>
                    <a:pt x="379" y="3"/>
                  </a:lnTo>
                  <a:lnTo>
                    <a:pt x="397" y="8"/>
                  </a:lnTo>
                  <a:lnTo>
                    <a:pt x="413" y="16"/>
                  </a:lnTo>
                  <a:lnTo>
                    <a:pt x="425" y="27"/>
                  </a:lnTo>
                  <a:lnTo>
                    <a:pt x="437" y="40"/>
                  </a:lnTo>
                  <a:lnTo>
                    <a:pt x="446" y="52"/>
                  </a:lnTo>
                  <a:lnTo>
                    <a:pt x="455" y="67"/>
                  </a:lnTo>
                  <a:lnTo>
                    <a:pt x="463" y="82"/>
                  </a:lnTo>
                  <a:lnTo>
                    <a:pt x="472" y="96"/>
                  </a:lnTo>
                  <a:lnTo>
                    <a:pt x="476" y="112"/>
                  </a:lnTo>
                  <a:lnTo>
                    <a:pt x="485" y="149"/>
                  </a:lnTo>
                  <a:lnTo>
                    <a:pt x="499" y="199"/>
                  </a:lnTo>
                  <a:lnTo>
                    <a:pt x="515" y="257"/>
                  </a:lnTo>
                  <a:lnTo>
                    <a:pt x="531" y="314"/>
                  </a:lnTo>
                  <a:lnTo>
                    <a:pt x="545" y="363"/>
                  </a:lnTo>
                  <a:lnTo>
                    <a:pt x="555" y="398"/>
                  </a:lnTo>
                  <a:lnTo>
                    <a:pt x="558" y="412"/>
                  </a:lnTo>
                  <a:lnTo>
                    <a:pt x="488" y="430"/>
                  </a:lnTo>
                  <a:lnTo>
                    <a:pt x="484" y="420"/>
                  </a:lnTo>
                  <a:lnTo>
                    <a:pt x="478" y="396"/>
                  </a:lnTo>
                  <a:lnTo>
                    <a:pt x="468" y="359"/>
                  </a:lnTo>
                  <a:lnTo>
                    <a:pt x="455" y="316"/>
                  </a:lnTo>
                  <a:lnTo>
                    <a:pt x="441" y="270"/>
                  </a:lnTo>
                  <a:lnTo>
                    <a:pt x="428" y="226"/>
                  </a:lnTo>
                  <a:lnTo>
                    <a:pt x="417" y="187"/>
                  </a:lnTo>
                  <a:lnTo>
                    <a:pt x="409" y="158"/>
                  </a:lnTo>
                  <a:lnTo>
                    <a:pt x="407" y="154"/>
                  </a:lnTo>
                  <a:lnTo>
                    <a:pt x="404" y="151"/>
                  </a:lnTo>
                  <a:lnTo>
                    <a:pt x="401" y="148"/>
                  </a:lnTo>
                  <a:lnTo>
                    <a:pt x="397" y="145"/>
                  </a:lnTo>
                  <a:lnTo>
                    <a:pt x="391" y="148"/>
                  </a:lnTo>
                  <a:lnTo>
                    <a:pt x="388" y="151"/>
                  </a:lnTo>
                  <a:lnTo>
                    <a:pt x="386" y="156"/>
                  </a:lnTo>
                  <a:lnTo>
                    <a:pt x="385" y="160"/>
                  </a:lnTo>
                  <a:lnTo>
                    <a:pt x="398" y="206"/>
                  </a:lnTo>
                  <a:lnTo>
                    <a:pt x="414" y="267"/>
                  </a:lnTo>
                  <a:lnTo>
                    <a:pt x="433" y="338"/>
                  </a:lnTo>
                  <a:lnTo>
                    <a:pt x="453" y="410"/>
                  </a:lnTo>
                  <a:lnTo>
                    <a:pt x="472" y="477"/>
                  </a:lnTo>
                  <a:lnTo>
                    <a:pt x="487" y="534"/>
                  </a:lnTo>
                  <a:lnTo>
                    <a:pt x="497" y="572"/>
                  </a:lnTo>
                  <a:lnTo>
                    <a:pt x="501" y="587"/>
                  </a:lnTo>
                  <a:lnTo>
                    <a:pt x="498" y="587"/>
                  </a:lnTo>
                  <a:lnTo>
                    <a:pt x="490" y="587"/>
                  </a:lnTo>
                  <a:lnTo>
                    <a:pt x="477" y="587"/>
                  </a:lnTo>
                  <a:lnTo>
                    <a:pt x="462" y="587"/>
                  </a:lnTo>
                  <a:lnTo>
                    <a:pt x="445" y="587"/>
                  </a:lnTo>
                  <a:lnTo>
                    <a:pt x="428" y="588"/>
                  </a:lnTo>
                  <a:lnTo>
                    <a:pt x="411" y="588"/>
                  </a:lnTo>
                  <a:lnTo>
                    <a:pt x="398" y="589"/>
                  </a:lnTo>
                  <a:lnTo>
                    <a:pt x="393" y="970"/>
                  </a:lnTo>
                  <a:lnTo>
                    <a:pt x="298" y="973"/>
                  </a:lnTo>
                  <a:lnTo>
                    <a:pt x="298" y="606"/>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2" name="Freeform 199"/>
            <p:cNvSpPr>
              <a:spLocks/>
            </p:cNvSpPr>
            <p:nvPr/>
          </p:nvSpPr>
          <p:spPr bwMode="auto">
            <a:xfrm>
              <a:off x="4807" y="1506"/>
              <a:ext cx="40" cy="89"/>
            </a:xfrm>
            <a:custGeom>
              <a:avLst/>
              <a:gdLst/>
              <a:ahLst/>
              <a:cxnLst>
                <a:cxn ang="0">
                  <a:pos x="431" y="457"/>
                </a:cxn>
                <a:cxn ang="0">
                  <a:pos x="413" y="457"/>
                </a:cxn>
                <a:cxn ang="0">
                  <a:pos x="394" y="458"/>
                </a:cxn>
                <a:cxn ang="0">
                  <a:pos x="376" y="458"/>
                </a:cxn>
                <a:cxn ang="0">
                  <a:pos x="364" y="167"/>
                </a:cxn>
                <a:cxn ang="0">
                  <a:pos x="353" y="151"/>
                </a:cxn>
                <a:cxn ang="0">
                  <a:pos x="341" y="154"/>
                </a:cxn>
                <a:cxn ang="0">
                  <a:pos x="332" y="973"/>
                </a:cxn>
                <a:cxn ang="0">
                  <a:pos x="238" y="900"/>
                </a:cxn>
                <a:cxn ang="0">
                  <a:pos x="239" y="570"/>
                </a:cxn>
                <a:cxn ang="0">
                  <a:pos x="233" y="479"/>
                </a:cxn>
                <a:cxn ang="0">
                  <a:pos x="218" y="477"/>
                </a:cxn>
                <a:cxn ang="0">
                  <a:pos x="208" y="480"/>
                </a:cxn>
                <a:cxn ang="0">
                  <a:pos x="204" y="487"/>
                </a:cxn>
                <a:cxn ang="0">
                  <a:pos x="200" y="973"/>
                </a:cxn>
                <a:cxn ang="0">
                  <a:pos x="107" y="161"/>
                </a:cxn>
                <a:cxn ang="0">
                  <a:pos x="102" y="153"/>
                </a:cxn>
                <a:cxn ang="0">
                  <a:pos x="91" y="149"/>
                </a:cxn>
                <a:cxn ang="0">
                  <a:pos x="82" y="152"/>
                </a:cxn>
                <a:cxn ang="0">
                  <a:pos x="75" y="159"/>
                </a:cxn>
                <a:cxn ang="0">
                  <a:pos x="0" y="454"/>
                </a:cxn>
                <a:cxn ang="0">
                  <a:pos x="2" y="136"/>
                </a:cxn>
                <a:cxn ang="0">
                  <a:pos x="7" y="81"/>
                </a:cxn>
                <a:cxn ang="0">
                  <a:pos x="33" y="47"/>
                </a:cxn>
                <a:cxn ang="0">
                  <a:pos x="58" y="27"/>
                </a:cxn>
                <a:cxn ang="0">
                  <a:pos x="88" y="13"/>
                </a:cxn>
                <a:cxn ang="0">
                  <a:pos x="121" y="3"/>
                </a:cxn>
                <a:cxn ang="0">
                  <a:pos x="159" y="1"/>
                </a:cxn>
                <a:cxn ang="0">
                  <a:pos x="201" y="2"/>
                </a:cxn>
                <a:cxn ang="0">
                  <a:pos x="245" y="1"/>
                </a:cxn>
                <a:cxn ang="0">
                  <a:pos x="289" y="1"/>
                </a:cxn>
                <a:cxn ang="0">
                  <a:pos x="331" y="4"/>
                </a:cxn>
                <a:cxn ang="0">
                  <a:pos x="368" y="15"/>
                </a:cxn>
                <a:cxn ang="0">
                  <a:pos x="401" y="33"/>
                </a:cxn>
                <a:cxn ang="0">
                  <a:pos x="426" y="63"/>
                </a:cxn>
                <a:cxn ang="0">
                  <a:pos x="436" y="86"/>
                </a:cxn>
                <a:cxn ang="0">
                  <a:pos x="437" y="89"/>
                </a:cxn>
                <a:cxn ang="0">
                  <a:pos x="439" y="143"/>
                </a:cxn>
                <a:cxn ang="0">
                  <a:pos x="439" y="386"/>
                </a:cxn>
              </a:cxnLst>
              <a:rect l="0" t="0" r="r" b="b"/>
              <a:pathLst>
                <a:path w="439" h="973">
                  <a:moveTo>
                    <a:pt x="439" y="457"/>
                  </a:moveTo>
                  <a:lnTo>
                    <a:pt x="431" y="457"/>
                  </a:lnTo>
                  <a:lnTo>
                    <a:pt x="421" y="457"/>
                  </a:lnTo>
                  <a:lnTo>
                    <a:pt x="413" y="457"/>
                  </a:lnTo>
                  <a:lnTo>
                    <a:pt x="403" y="457"/>
                  </a:lnTo>
                  <a:lnTo>
                    <a:pt x="394" y="458"/>
                  </a:lnTo>
                  <a:lnTo>
                    <a:pt x="385" y="458"/>
                  </a:lnTo>
                  <a:lnTo>
                    <a:pt x="376" y="458"/>
                  </a:lnTo>
                  <a:lnTo>
                    <a:pt x="368" y="458"/>
                  </a:lnTo>
                  <a:lnTo>
                    <a:pt x="364" y="167"/>
                  </a:lnTo>
                  <a:lnTo>
                    <a:pt x="360" y="155"/>
                  </a:lnTo>
                  <a:lnTo>
                    <a:pt x="353" y="151"/>
                  </a:lnTo>
                  <a:lnTo>
                    <a:pt x="347" y="151"/>
                  </a:lnTo>
                  <a:lnTo>
                    <a:pt x="341" y="154"/>
                  </a:lnTo>
                  <a:lnTo>
                    <a:pt x="335" y="166"/>
                  </a:lnTo>
                  <a:lnTo>
                    <a:pt x="332" y="973"/>
                  </a:lnTo>
                  <a:lnTo>
                    <a:pt x="237" y="973"/>
                  </a:lnTo>
                  <a:lnTo>
                    <a:pt x="238" y="900"/>
                  </a:lnTo>
                  <a:lnTo>
                    <a:pt x="239" y="737"/>
                  </a:lnTo>
                  <a:lnTo>
                    <a:pt x="239" y="570"/>
                  </a:lnTo>
                  <a:lnTo>
                    <a:pt x="237" y="484"/>
                  </a:lnTo>
                  <a:lnTo>
                    <a:pt x="233" y="479"/>
                  </a:lnTo>
                  <a:lnTo>
                    <a:pt x="225" y="477"/>
                  </a:lnTo>
                  <a:lnTo>
                    <a:pt x="218" y="477"/>
                  </a:lnTo>
                  <a:lnTo>
                    <a:pt x="212" y="478"/>
                  </a:lnTo>
                  <a:lnTo>
                    <a:pt x="208" y="480"/>
                  </a:lnTo>
                  <a:lnTo>
                    <a:pt x="206" y="483"/>
                  </a:lnTo>
                  <a:lnTo>
                    <a:pt x="204" y="487"/>
                  </a:lnTo>
                  <a:lnTo>
                    <a:pt x="202" y="491"/>
                  </a:lnTo>
                  <a:lnTo>
                    <a:pt x="200" y="973"/>
                  </a:lnTo>
                  <a:lnTo>
                    <a:pt x="105" y="973"/>
                  </a:lnTo>
                  <a:lnTo>
                    <a:pt x="107" y="161"/>
                  </a:lnTo>
                  <a:lnTo>
                    <a:pt x="105" y="156"/>
                  </a:lnTo>
                  <a:lnTo>
                    <a:pt x="102" y="153"/>
                  </a:lnTo>
                  <a:lnTo>
                    <a:pt x="96" y="150"/>
                  </a:lnTo>
                  <a:lnTo>
                    <a:pt x="91" y="149"/>
                  </a:lnTo>
                  <a:lnTo>
                    <a:pt x="87" y="151"/>
                  </a:lnTo>
                  <a:lnTo>
                    <a:pt x="82" y="152"/>
                  </a:lnTo>
                  <a:lnTo>
                    <a:pt x="77" y="155"/>
                  </a:lnTo>
                  <a:lnTo>
                    <a:pt x="75" y="159"/>
                  </a:lnTo>
                  <a:lnTo>
                    <a:pt x="73" y="454"/>
                  </a:lnTo>
                  <a:lnTo>
                    <a:pt x="0" y="454"/>
                  </a:lnTo>
                  <a:lnTo>
                    <a:pt x="2" y="159"/>
                  </a:lnTo>
                  <a:lnTo>
                    <a:pt x="2" y="136"/>
                  </a:lnTo>
                  <a:lnTo>
                    <a:pt x="2" y="109"/>
                  </a:lnTo>
                  <a:lnTo>
                    <a:pt x="7" y="81"/>
                  </a:lnTo>
                  <a:lnTo>
                    <a:pt x="21" y="59"/>
                  </a:lnTo>
                  <a:lnTo>
                    <a:pt x="33" y="47"/>
                  </a:lnTo>
                  <a:lnTo>
                    <a:pt x="45" y="37"/>
                  </a:lnTo>
                  <a:lnTo>
                    <a:pt x="58" y="27"/>
                  </a:lnTo>
                  <a:lnTo>
                    <a:pt x="72" y="20"/>
                  </a:lnTo>
                  <a:lnTo>
                    <a:pt x="88" y="13"/>
                  </a:lnTo>
                  <a:lnTo>
                    <a:pt x="104" y="7"/>
                  </a:lnTo>
                  <a:lnTo>
                    <a:pt x="121" y="3"/>
                  </a:lnTo>
                  <a:lnTo>
                    <a:pt x="139" y="0"/>
                  </a:lnTo>
                  <a:lnTo>
                    <a:pt x="159" y="1"/>
                  </a:lnTo>
                  <a:lnTo>
                    <a:pt x="180" y="2"/>
                  </a:lnTo>
                  <a:lnTo>
                    <a:pt x="201" y="2"/>
                  </a:lnTo>
                  <a:lnTo>
                    <a:pt x="223" y="1"/>
                  </a:lnTo>
                  <a:lnTo>
                    <a:pt x="245" y="1"/>
                  </a:lnTo>
                  <a:lnTo>
                    <a:pt x="268" y="1"/>
                  </a:lnTo>
                  <a:lnTo>
                    <a:pt x="289" y="1"/>
                  </a:lnTo>
                  <a:lnTo>
                    <a:pt x="310" y="2"/>
                  </a:lnTo>
                  <a:lnTo>
                    <a:pt x="331" y="4"/>
                  </a:lnTo>
                  <a:lnTo>
                    <a:pt x="350" y="8"/>
                  </a:lnTo>
                  <a:lnTo>
                    <a:pt x="368" y="15"/>
                  </a:lnTo>
                  <a:lnTo>
                    <a:pt x="385" y="22"/>
                  </a:lnTo>
                  <a:lnTo>
                    <a:pt x="401" y="33"/>
                  </a:lnTo>
                  <a:lnTo>
                    <a:pt x="415" y="46"/>
                  </a:lnTo>
                  <a:lnTo>
                    <a:pt x="426" y="63"/>
                  </a:lnTo>
                  <a:lnTo>
                    <a:pt x="436" y="83"/>
                  </a:lnTo>
                  <a:lnTo>
                    <a:pt x="436" y="86"/>
                  </a:lnTo>
                  <a:lnTo>
                    <a:pt x="436" y="87"/>
                  </a:lnTo>
                  <a:lnTo>
                    <a:pt x="437" y="89"/>
                  </a:lnTo>
                  <a:lnTo>
                    <a:pt x="439" y="90"/>
                  </a:lnTo>
                  <a:lnTo>
                    <a:pt x="439" y="143"/>
                  </a:lnTo>
                  <a:lnTo>
                    <a:pt x="439" y="261"/>
                  </a:lnTo>
                  <a:lnTo>
                    <a:pt x="439" y="386"/>
                  </a:lnTo>
                  <a:lnTo>
                    <a:pt x="439" y="45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53" name="Line 200"/>
          <p:cNvSpPr>
            <a:spLocks noChangeShapeType="1"/>
          </p:cNvSpPr>
          <p:nvPr/>
        </p:nvSpPr>
        <p:spPr bwMode="auto">
          <a:xfrm>
            <a:off x="2160836" y="5390877"/>
            <a:ext cx="0" cy="717550"/>
          </a:xfrm>
          <a:prstGeom prst="line">
            <a:avLst/>
          </a:prstGeom>
          <a:noFill/>
          <a:ln w="63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4" name="Line 201"/>
          <p:cNvSpPr>
            <a:spLocks noChangeShapeType="1"/>
          </p:cNvSpPr>
          <p:nvPr/>
        </p:nvSpPr>
        <p:spPr bwMode="auto">
          <a:xfrm>
            <a:off x="2197348" y="5371827"/>
            <a:ext cx="0" cy="736600"/>
          </a:xfrm>
          <a:prstGeom prst="line">
            <a:avLst/>
          </a:prstGeom>
          <a:noFill/>
          <a:ln w="63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5" name="Rectangle 202"/>
          <p:cNvSpPr>
            <a:spLocks noChangeArrowheads="1"/>
          </p:cNvSpPr>
          <p:nvPr/>
        </p:nvSpPr>
        <p:spPr bwMode="auto">
          <a:xfrm>
            <a:off x="2102098" y="6068740"/>
            <a:ext cx="147638" cy="49212"/>
          </a:xfrm>
          <a:prstGeom prst="rect">
            <a:avLst/>
          </a:prstGeom>
          <a:solidFill>
            <a:srgbClr val="000078"/>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nvGrpSpPr>
          <p:cNvPr id="10" name="Group 203"/>
          <p:cNvGrpSpPr>
            <a:grpSpLocks/>
          </p:cNvGrpSpPr>
          <p:nvPr/>
        </p:nvGrpSpPr>
        <p:grpSpPr bwMode="auto">
          <a:xfrm>
            <a:off x="2402136" y="6113190"/>
            <a:ext cx="261937" cy="260350"/>
            <a:chOff x="4734" y="1475"/>
            <a:chExt cx="130" cy="129"/>
          </a:xfrm>
        </p:grpSpPr>
        <p:sp>
          <p:nvSpPr>
            <p:cNvPr id="457" name="Rectangle 204"/>
            <p:cNvSpPr>
              <a:spLocks noChangeArrowheads="1"/>
            </p:cNvSpPr>
            <p:nvPr/>
          </p:nvSpPr>
          <p:spPr bwMode="auto">
            <a:xfrm>
              <a:off x="4734" y="1475"/>
              <a:ext cx="130" cy="129"/>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58" name="Freeform 205"/>
            <p:cNvSpPr>
              <a:spLocks/>
            </p:cNvSpPr>
            <p:nvPr/>
          </p:nvSpPr>
          <p:spPr bwMode="auto">
            <a:xfrm>
              <a:off x="4740" y="1481"/>
              <a:ext cx="118" cy="118"/>
            </a:xfrm>
            <a:custGeom>
              <a:avLst/>
              <a:gdLst/>
              <a:ahLst/>
              <a:cxnLst>
                <a:cxn ang="0">
                  <a:pos x="1302" y="0"/>
                </a:cxn>
                <a:cxn ang="0">
                  <a:pos x="0" y="0"/>
                </a:cxn>
                <a:cxn ang="0">
                  <a:pos x="0" y="1295"/>
                </a:cxn>
                <a:cxn ang="0">
                  <a:pos x="1304" y="1295"/>
                </a:cxn>
                <a:cxn ang="0">
                  <a:pos x="1302" y="0"/>
                </a:cxn>
              </a:cxnLst>
              <a:rect l="0" t="0" r="r" b="b"/>
              <a:pathLst>
                <a:path w="1304" h="1295">
                  <a:moveTo>
                    <a:pt x="1302" y="0"/>
                  </a:moveTo>
                  <a:lnTo>
                    <a:pt x="0" y="0"/>
                  </a:lnTo>
                  <a:lnTo>
                    <a:pt x="0" y="1295"/>
                  </a:lnTo>
                  <a:lnTo>
                    <a:pt x="1304" y="1295"/>
                  </a:lnTo>
                  <a:lnTo>
                    <a:pt x="1302"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9" name="Freeform 206"/>
            <p:cNvSpPr>
              <a:spLocks/>
            </p:cNvSpPr>
            <p:nvPr/>
          </p:nvSpPr>
          <p:spPr bwMode="auto">
            <a:xfrm>
              <a:off x="4766" y="1486"/>
              <a:ext cx="17" cy="17"/>
            </a:xfrm>
            <a:custGeom>
              <a:avLst/>
              <a:gdLst/>
              <a:ahLst/>
              <a:cxnLst>
                <a:cxn ang="0">
                  <a:pos x="191" y="91"/>
                </a:cxn>
                <a:cxn ang="0">
                  <a:pos x="190" y="106"/>
                </a:cxn>
                <a:cxn ang="0">
                  <a:pos x="188" y="119"/>
                </a:cxn>
                <a:cxn ang="0">
                  <a:pos x="184" y="132"/>
                </a:cxn>
                <a:cxn ang="0">
                  <a:pos x="178" y="144"/>
                </a:cxn>
                <a:cxn ang="0">
                  <a:pos x="170" y="154"/>
                </a:cxn>
                <a:cxn ang="0">
                  <a:pos x="162" y="164"/>
                </a:cxn>
                <a:cxn ang="0">
                  <a:pos x="152" y="171"/>
                </a:cxn>
                <a:cxn ang="0">
                  <a:pos x="142" y="179"/>
                </a:cxn>
                <a:cxn ang="0">
                  <a:pos x="132" y="182"/>
                </a:cxn>
                <a:cxn ang="0">
                  <a:pos x="123" y="185"/>
                </a:cxn>
                <a:cxn ang="0">
                  <a:pos x="112" y="188"/>
                </a:cxn>
                <a:cxn ang="0">
                  <a:pos x="102" y="189"/>
                </a:cxn>
                <a:cxn ang="0">
                  <a:pos x="91" y="189"/>
                </a:cxn>
                <a:cxn ang="0">
                  <a:pos x="80" y="188"/>
                </a:cxn>
                <a:cxn ang="0">
                  <a:pos x="70" y="186"/>
                </a:cxn>
                <a:cxn ang="0">
                  <a:pos x="59" y="182"/>
                </a:cxn>
                <a:cxn ang="0">
                  <a:pos x="47" y="175"/>
                </a:cxn>
                <a:cxn ang="0">
                  <a:pos x="35" y="167"/>
                </a:cxn>
                <a:cxn ang="0">
                  <a:pos x="25" y="159"/>
                </a:cxn>
                <a:cxn ang="0">
                  <a:pos x="17" y="148"/>
                </a:cxn>
                <a:cxn ang="0">
                  <a:pos x="11" y="136"/>
                </a:cxn>
                <a:cxn ang="0">
                  <a:pos x="5" y="125"/>
                </a:cxn>
                <a:cxn ang="0">
                  <a:pos x="2" y="111"/>
                </a:cxn>
                <a:cxn ang="0">
                  <a:pos x="0" y="97"/>
                </a:cxn>
                <a:cxn ang="0">
                  <a:pos x="0" y="97"/>
                </a:cxn>
                <a:cxn ang="0">
                  <a:pos x="1" y="85"/>
                </a:cxn>
                <a:cxn ang="0">
                  <a:pos x="4" y="71"/>
                </a:cxn>
                <a:cxn ang="0">
                  <a:pos x="8" y="58"/>
                </a:cxn>
                <a:cxn ang="0">
                  <a:pos x="14" y="45"/>
                </a:cxn>
                <a:cxn ang="0">
                  <a:pos x="22" y="35"/>
                </a:cxn>
                <a:cxn ang="0">
                  <a:pos x="32" y="24"/>
                </a:cxn>
                <a:cxn ang="0">
                  <a:pos x="42" y="15"/>
                </a:cxn>
                <a:cxn ang="0">
                  <a:pos x="56" y="7"/>
                </a:cxn>
                <a:cxn ang="0">
                  <a:pos x="68" y="3"/>
                </a:cxn>
                <a:cxn ang="0">
                  <a:pos x="80" y="1"/>
                </a:cxn>
                <a:cxn ang="0">
                  <a:pos x="93" y="0"/>
                </a:cxn>
                <a:cxn ang="0">
                  <a:pos x="106" y="1"/>
                </a:cxn>
                <a:cxn ang="0">
                  <a:pos x="118" y="3"/>
                </a:cxn>
                <a:cxn ang="0">
                  <a:pos x="131" y="6"/>
                </a:cxn>
                <a:cxn ang="0">
                  <a:pos x="142" y="10"/>
                </a:cxn>
                <a:cxn ang="0">
                  <a:pos x="152" y="17"/>
                </a:cxn>
                <a:cxn ang="0">
                  <a:pos x="159" y="22"/>
                </a:cxn>
                <a:cxn ang="0">
                  <a:pos x="166" y="28"/>
                </a:cxn>
                <a:cxn ang="0">
                  <a:pos x="172" y="35"/>
                </a:cxn>
                <a:cxn ang="0">
                  <a:pos x="179" y="43"/>
                </a:cxn>
                <a:cxn ang="0">
                  <a:pos x="184" y="53"/>
                </a:cxn>
                <a:cxn ang="0">
                  <a:pos x="188" y="63"/>
                </a:cxn>
                <a:cxn ang="0">
                  <a:pos x="190" y="76"/>
                </a:cxn>
                <a:cxn ang="0">
                  <a:pos x="191" y="91"/>
                </a:cxn>
              </a:cxnLst>
              <a:rect l="0" t="0" r="r" b="b"/>
              <a:pathLst>
                <a:path w="191" h="189">
                  <a:moveTo>
                    <a:pt x="191" y="91"/>
                  </a:moveTo>
                  <a:lnTo>
                    <a:pt x="190" y="106"/>
                  </a:lnTo>
                  <a:lnTo>
                    <a:pt x="188" y="119"/>
                  </a:lnTo>
                  <a:lnTo>
                    <a:pt x="184" y="132"/>
                  </a:lnTo>
                  <a:lnTo>
                    <a:pt x="178" y="144"/>
                  </a:lnTo>
                  <a:lnTo>
                    <a:pt x="170" y="154"/>
                  </a:lnTo>
                  <a:lnTo>
                    <a:pt x="162" y="164"/>
                  </a:lnTo>
                  <a:lnTo>
                    <a:pt x="152" y="171"/>
                  </a:lnTo>
                  <a:lnTo>
                    <a:pt x="142" y="179"/>
                  </a:lnTo>
                  <a:lnTo>
                    <a:pt x="132" y="182"/>
                  </a:lnTo>
                  <a:lnTo>
                    <a:pt x="123" y="185"/>
                  </a:lnTo>
                  <a:lnTo>
                    <a:pt x="112" y="188"/>
                  </a:lnTo>
                  <a:lnTo>
                    <a:pt x="102" y="189"/>
                  </a:lnTo>
                  <a:lnTo>
                    <a:pt x="91" y="189"/>
                  </a:lnTo>
                  <a:lnTo>
                    <a:pt x="80" y="188"/>
                  </a:lnTo>
                  <a:lnTo>
                    <a:pt x="70" y="186"/>
                  </a:lnTo>
                  <a:lnTo>
                    <a:pt x="59" y="182"/>
                  </a:lnTo>
                  <a:lnTo>
                    <a:pt x="47" y="175"/>
                  </a:lnTo>
                  <a:lnTo>
                    <a:pt x="35" y="167"/>
                  </a:lnTo>
                  <a:lnTo>
                    <a:pt x="25" y="159"/>
                  </a:lnTo>
                  <a:lnTo>
                    <a:pt x="17" y="148"/>
                  </a:lnTo>
                  <a:lnTo>
                    <a:pt x="11" y="136"/>
                  </a:lnTo>
                  <a:lnTo>
                    <a:pt x="5" y="125"/>
                  </a:lnTo>
                  <a:lnTo>
                    <a:pt x="2" y="111"/>
                  </a:lnTo>
                  <a:lnTo>
                    <a:pt x="0" y="97"/>
                  </a:lnTo>
                  <a:lnTo>
                    <a:pt x="0" y="97"/>
                  </a:lnTo>
                  <a:lnTo>
                    <a:pt x="1" y="85"/>
                  </a:lnTo>
                  <a:lnTo>
                    <a:pt x="4" y="71"/>
                  </a:lnTo>
                  <a:lnTo>
                    <a:pt x="8" y="58"/>
                  </a:lnTo>
                  <a:lnTo>
                    <a:pt x="14" y="45"/>
                  </a:lnTo>
                  <a:lnTo>
                    <a:pt x="22" y="35"/>
                  </a:lnTo>
                  <a:lnTo>
                    <a:pt x="32" y="24"/>
                  </a:lnTo>
                  <a:lnTo>
                    <a:pt x="42" y="15"/>
                  </a:lnTo>
                  <a:lnTo>
                    <a:pt x="56" y="7"/>
                  </a:lnTo>
                  <a:lnTo>
                    <a:pt x="68" y="3"/>
                  </a:lnTo>
                  <a:lnTo>
                    <a:pt x="80" y="1"/>
                  </a:lnTo>
                  <a:lnTo>
                    <a:pt x="93" y="0"/>
                  </a:lnTo>
                  <a:lnTo>
                    <a:pt x="106" y="1"/>
                  </a:lnTo>
                  <a:lnTo>
                    <a:pt x="118" y="3"/>
                  </a:lnTo>
                  <a:lnTo>
                    <a:pt x="131" y="6"/>
                  </a:lnTo>
                  <a:lnTo>
                    <a:pt x="142" y="10"/>
                  </a:lnTo>
                  <a:lnTo>
                    <a:pt x="152" y="17"/>
                  </a:lnTo>
                  <a:lnTo>
                    <a:pt x="159" y="22"/>
                  </a:lnTo>
                  <a:lnTo>
                    <a:pt x="166" y="28"/>
                  </a:lnTo>
                  <a:lnTo>
                    <a:pt x="172" y="35"/>
                  </a:lnTo>
                  <a:lnTo>
                    <a:pt x="179" y="43"/>
                  </a:lnTo>
                  <a:lnTo>
                    <a:pt x="184" y="53"/>
                  </a:lnTo>
                  <a:lnTo>
                    <a:pt x="188" y="63"/>
                  </a:lnTo>
                  <a:lnTo>
                    <a:pt x="190" y="76"/>
                  </a:lnTo>
                  <a:lnTo>
                    <a:pt x="191" y="9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0" name="Freeform 207"/>
            <p:cNvSpPr>
              <a:spLocks/>
            </p:cNvSpPr>
            <p:nvPr/>
          </p:nvSpPr>
          <p:spPr bwMode="auto">
            <a:xfrm>
              <a:off x="4819" y="1486"/>
              <a:ext cx="17" cy="18"/>
            </a:xfrm>
            <a:custGeom>
              <a:avLst/>
              <a:gdLst/>
              <a:ahLst/>
              <a:cxnLst>
                <a:cxn ang="0">
                  <a:pos x="176" y="47"/>
                </a:cxn>
                <a:cxn ang="0">
                  <a:pos x="182" y="60"/>
                </a:cxn>
                <a:cxn ang="0">
                  <a:pos x="186" y="75"/>
                </a:cxn>
                <a:cxn ang="0">
                  <a:pos x="188" y="90"/>
                </a:cxn>
                <a:cxn ang="0">
                  <a:pos x="188" y="105"/>
                </a:cxn>
                <a:cxn ang="0">
                  <a:pos x="186" y="121"/>
                </a:cxn>
                <a:cxn ang="0">
                  <a:pos x="180" y="136"/>
                </a:cxn>
                <a:cxn ang="0">
                  <a:pos x="170" y="151"/>
                </a:cxn>
                <a:cxn ang="0">
                  <a:pos x="157" y="166"/>
                </a:cxn>
                <a:cxn ang="0">
                  <a:pos x="148" y="172"/>
                </a:cxn>
                <a:cxn ang="0">
                  <a:pos x="139" y="178"/>
                </a:cxn>
                <a:cxn ang="0">
                  <a:pos x="128" y="182"/>
                </a:cxn>
                <a:cxn ang="0">
                  <a:pos x="116" y="186"/>
                </a:cxn>
                <a:cxn ang="0">
                  <a:pos x="104" y="187"/>
                </a:cxn>
                <a:cxn ang="0">
                  <a:pos x="92" y="188"/>
                </a:cxn>
                <a:cxn ang="0">
                  <a:pos x="79" y="187"/>
                </a:cxn>
                <a:cxn ang="0">
                  <a:pos x="68" y="184"/>
                </a:cxn>
                <a:cxn ang="0">
                  <a:pos x="52" y="179"/>
                </a:cxn>
                <a:cxn ang="0">
                  <a:pos x="39" y="170"/>
                </a:cxn>
                <a:cxn ang="0">
                  <a:pos x="28" y="161"/>
                </a:cxn>
                <a:cxn ang="0">
                  <a:pos x="18" y="150"/>
                </a:cxn>
                <a:cxn ang="0">
                  <a:pos x="11" y="138"/>
                </a:cxn>
                <a:cxn ang="0">
                  <a:pos x="5" y="124"/>
                </a:cxn>
                <a:cxn ang="0">
                  <a:pos x="2" y="110"/>
                </a:cxn>
                <a:cxn ang="0">
                  <a:pos x="0" y="95"/>
                </a:cxn>
                <a:cxn ang="0">
                  <a:pos x="1" y="88"/>
                </a:cxn>
                <a:cxn ang="0">
                  <a:pos x="1" y="79"/>
                </a:cxn>
                <a:cxn ang="0">
                  <a:pos x="2" y="71"/>
                </a:cxn>
                <a:cxn ang="0">
                  <a:pos x="5" y="65"/>
                </a:cxn>
                <a:cxn ang="0">
                  <a:pos x="4" y="62"/>
                </a:cxn>
                <a:cxn ang="0">
                  <a:pos x="9" y="55"/>
                </a:cxn>
                <a:cxn ang="0">
                  <a:pos x="13" y="48"/>
                </a:cxn>
                <a:cxn ang="0">
                  <a:pos x="17" y="40"/>
                </a:cxn>
                <a:cxn ang="0">
                  <a:pos x="21" y="34"/>
                </a:cxn>
                <a:cxn ang="0">
                  <a:pos x="29" y="24"/>
                </a:cxn>
                <a:cxn ang="0">
                  <a:pos x="38" y="16"/>
                </a:cxn>
                <a:cxn ang="0">
                  <a:pos x="50" y="10"/>
                </a:cxn>
                <a:cxn ang="0">
                  <a:pos x="63" y="4"/>
                </a:cxn>
                <a:cxn ang="0">
                  <a:pos x="75" y="1"/>
                </a:cxn>
                <a:cxn ang="0">
                  <a:pos x="89" y="0"/>
                </a:cxn>
                <a:cxn ang="0">
                  <a:pos x="103" y="0"/>
                </a:cxn>
                <a:cxn ang="0">
                  <a:pos x="116" y="2"/>
                </a:cxn>
                <a:cxn ang="0">
                  <a:pos x="126" y="5"/>
                </a:cxn>
                <a:cxn ang="0">
                  <a:pos x="134" y="8"/>
                </a:cxn>
                <a:cxn ang="0">
                  <a:pos x="143" y="14"/>
                </a:cxn>
                <a:cxn ang="0">
                  <a:pos x="151" y="19"/>
                </a:cxn>
                <a:cxn ang="0">
                  <a:pos x="159" y="25"/>
                </a:cxn>
                <a:cxn ang="0">
                  <a:pos x="165" y="32"/>
                </a:cxn>
                <a:cxn ang="0">
                  <a:pos x="171" y="39"/>
                </a:cxn>
                <a:cxn ang="0">
                  <a:pos x="176" y="47"/>
                </a:cxn>
              </a:cxnLst>
              <a:rect l="0" t="0" r="r" b="b"/>
              <a:pathLst>
                <a:path w="188" h="188">
                  <a:moveTo>
                    <a:pt x="176" y="47"/>
                  </a:moveTo>
                  <a:lnTo>
                    <a:pt x="182" y="60"/>
                  </a:lnTo>
                  <a:lnTo>
                    <a:pt x="186" y="75"/>
                  </a:lnTo>
                  <a:lnTo>
                    <a:pt x="188" y="90"/>
                  </a:lnTo>
                  <a:lnTo>
                    <a:pt x="188" y="105"/>
                  </a:lnTo>
                  <a:lnTo>
                    <a:pt x="186" y="121"/>
                  </a:lnTo>
                  <a:lnTo>
                    <a:pt x="180" y="136"/>
                  </a:lnTo>
                  <a:lnTo>
                    <a:pt x="170" y="151"/>
                  </a:lnTo>
                  <a:lnTo>
                    <a:pt x="157" y="166"/>
                  </a:lnTo>
                  <a:lnTo>
                    <a:pt x="148" y="172"/>
                  </a:lnTo>
                  <a:lnTo>
                    <a:pt x="139" y="178"/>
                  </a:lnTo>
                  <a:lnTo>
                    <a:pt x="128" y="182"/>
                  </a:lnTo>
                  <a:lnTo>
                    <a:pt x="116" y="186"/>
                  </a:lnTo>
                  <a:lnTo>
                    <a:pt x="104" y="187"/>
                  </a:lnTo>
                  <a:lnTo>
                    <a:pt x="92" y="188"/>
                  </a:lnTo>
                  <a:lnTo>
                    <a:pt x="79" y="187"/>
                  </a:lnTo>
                  <a:lnTo>
                    <a:pt x="68" y="184"/>
                  </a:lnTo>
                  <a:lnTo>
                    <a:pt x="52" y="179"/>
                  </a:lnTo>
                  <a:lnTo>
                    <a:pt x="39" y="170"/>
                  </a:lnTo>
                  <a:lnTo>
                    <a:pt x="28" y="161"/>
                  </a:lnTo>
                  <a:lnTo>
                    <a:pt x="18" y="150"/>
                  </a:lnTo>
                  <a:lnTo>
                    <a:pt x="11" y="138"/>
                  </a:lnTo>
                  <a:lnTo>
                    <a:pt x="5" y="124"/>
                  </a:lnTo>
                  <a:lnTo>
                    <a:pt x="2" y="110"/>
                  </a:lnTo>
                  <a:lnTo>
                    <a:pt x="0" y="95"/>
                  </a:lnTo>
                  <a:lnTo>
                    <a:pt x="1" y="88"/>
                  </a:lnTo>
                  <a:lnTo>
                    <a:pt x="1" y="79"/>
                  </a:lnTo>
                  <a:lnTo>
                    <a:pt x="2" y="71"/>
                  </a:lnTo>
                  <a:lnTo>
                    <a:pt x="5" y="65"/>
                  </a:lnTo>
                  <a:lnTo>
                    <a:pt x="4" y="62"/>
                  </a:lnTo>
                  <a:lnTo>
                    <a:pt x="9" y="55"/>
                  </a:lnTo>
                  <a:lnTo>
                    <a:pt x="13" y="48"/>
                  </a:lnTo>
                  <a:lnTo>
                    <a:pt x="17" y="40"/>
                  </a:lnTo>
                  <a:lnTo>
                    <a:pt x="21" y="34"/>
                  </a:lnTo>
                  <a:lnTo>
                    <a:pt x="29" y="24"/>
                  </a:lnTo>
                  <a:lnTo>
                    <a:pt x="38" y="16"/>
                  </a:lnTo>
                  <a:lnTo>
                    <a:pt x="50" y="10"/>
                  </a:lnTo>
                  <a:lnTo>
                    <a:pt x="63" y="4"/>
                  </a:lnTo>
                  <a:lnTo>
                    <a:pt x="75" y="1"/>
                  </a:lnTo>
                  <a:lnTo>
                    <a:pt x="89" y="0"/>
                  </a:lnTo>
                  <a:lnTo>
                    <a:pt x="103" y="0"/>
                  </a:lnTo>
                  <a:lnTo>
                    <a:pt x="116" y="2"/>
                  </a:lnTo>
                  <a:lnTo>
                    <a:pt x="126" y="5"/>
                  </a:lnTo>
                  <a:lnTo>
                    <a:pt x="134" y="8"/>
                  </a:lnTo>
                  <a:lnTo>
                    <a:pt x="143" y="14"/>
                  </a:lnTo>
                  <a:lnTo>
                    <a:pt x="151" y="19"/>
                  </a:lnTo>
                  <a:lnTo>
                    <a:pt x="159" y="25"/>
                  </a:lnTo>
                  <a:lnTo>
                    <a:pt x="165" y="32"/>
                  </a:lnTo>
                  <a:lnTo>
                    <a:pt x="171" y="39"/>
                  </a:lnTo>
                  <a:lnTo>
                    <a:pt x="176" y="4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1" name="Freeform 208"/>
            <p:cNvSpPr>
              <a:spLocks/>
            </p:cNvSpPr>
            <p:nvPr/>
          </p:nvSpPr>
          <p:spPr bwMode="auto">
            <a:xfrm>
              <a:off x="4749" y="1506"/>
              <a:ext cx="51" cy="88"/>
            </a:xfrm>
            <a:custGeom>
              <a:avLst/>
              <a:gdLst/>
              <a:ahLst/>
              <a:cxnLst>
                <a:cxn ang="0">
                  <a:pos x="296" y="601"/>
                </a:cxn>
                <a:cxn ang="0">
                  <a:pos x="288" y="595"/>
                </a:cxn>
                <a:cxn ang="0">
                  <a:pos x="277" y="595"/>
                </a:cxn>
                <a:cxn ang="0">
                  <a:pos x="267" y="599"/>
                </a:cxn>
                <a:cxn ang="0">
                  <a:pos x="261" y="970"/>
                </a:cxn>
                <a:cxn ang="0">
                  <a:pos x="165" y="591"/>
                </a:cxn>
                <a:cxn ang="0">
                  <a:pos x="61" y="587"/>
                </a:cxn>
                <a:cxn ang="0">
                  <a:pos x="75" y="538"/>
                </a:cxn>
                <a:cxn ang="0">
                  <a:pos x="107" y="420"/>
                </a:cxn>
                <a:cxn ang="0">
                  <a:pos x="145" y="280"/>
                </a:cxn>
                <a:cxn ang="0">
                  <a:pos x="178" y="159"/>
                </a:cxn>
                <a:cxn ang="0">
                  <a:pos x="176" y="152"/>
                </a:cxn>
                <a:cxn ang="0">
                  <a:pos x="170" y="145"/>
                </a:cxn>
                <a:cxn ang="0">
                  <a:pos x="161" y="150"/>
                </a:cxn>
                <a:cxn ang="0">
                  <a:pos x="153" y="158"/>
                </a:cxn>
                <a:cxn ang="0">
                  <a:pos x="132" y="233"/>
                </a:cxn>
                <a:cxn ang="0">
                  <a:pos x="108" y="322"/>
                </a:cxn>
                <a:cxn ang="0">
                  <a:pos x="86" y="399"/>
                </a:cxn>
                <a:cxn ang="0">
                  <a:pos x="75" y="438"/>
                </a:cxn>
                <a:cxn ang="0">
                  <a:pos x="56" y="435"/>
                </a:cxn>
                <a:cxn ang="0">
                  <a:pos x="37" y="431"/>
                </a:cxn>
                <a:cxn ang="0">
                  <a:pos x="18" y="426"/>
                </a:cxn>
                <a:cxn ang="0">
                  <a:pos x="0" y="420"/>
                </a:cxn>
                <a:cxn ang="0">
                  <a:pos x="10" y="385"/>
                </a:cxn>
                <a:cxn ang="0">
                  <a:pos x="34" y="299"/>
                </a:cxn>
                <a:cxn ang="0">
                  <a:pos x="63" y="194"/>
                </a:cxn>
                <a:cxn ang="0">
                  <a:pos x="90" y="104"/>
                </a:cxn>
                <a:cxn ang="0">
                  <a:pos x="108" y="67"/>
                </a:cxn>
                <a:cxn ang="0">
                  <a:pos x="132" y="34"/>
                </a:cxn>
                <a:cxn ang="0">
                  <a:pos x="164" y="10"/>
                </a:cxn>
                <a:cxn ang="0">
                  <a:pos x="207" y="0"/>
                </a:cxn>
                <a:cxn ang="0">
                  <a:pos x="397" y="8"/>
                </a:cxn>
                <a:cxn ang="0">
                  <a:pos x="425" y="27"/>
                </a:cxn>
                <a:cxn ang="0">
                  <a:pos x="446" y="52"/>
                </a:cxn>
                <a:cxn ang="0">
                  <a:pos x="463" y="82"/>
                </a:cxn>
                <a:cxn ang="0">
                  <a:pos x="476" y="112"/>
                </a:cxn>
                <a:cxn ang="0">
                  <a:pos x="499" y="199"/>
                </a:cxn>
                <a:cxn ang="0">
                  <a:pos x="531" y="314"/>
                </a:cxn>
                <a:cxn ang="0">
                  <a:pos x="555" y="398"/>
                </a:cxn>
                <a:cxn ang="0">
                  <a:pos x="488" y="430"/>
                </a:cxn>
                <a:cxn ang="0">
                  <a:pos x="478" y="396"/>
                </a:cxn>
                <a:cxn ang="0">
                  <a:pos x="455" y="316"/>
                </a:cxn>
                <a:cxn ang="0">
                  <a:pos x="428" y="226"/>
                </a:cxn>
                <a:cxn ang="0">
                  <a:pos x="409" y="158"/>
                </a:cxn>
                <a:cxn ang="0">
                  <a:pos x="404" y="151"/>
                </a:cxn>
                <a:cxn ang="0">
                  <a:pos x="397" y="145"/>
                </a:cxn>
                <a:cxn ang="0">
                  <a:pos x="388" y="151"/>
                </a:cxn>
                <a:cxn ang="0">
                  <a:pos x="385" y="160"/>
                </a:cxn>
                <a:cxn ang="0">
                  <a:pos x="414" y="267"/>
                </a:cxn>
                <a:cxn ang="0">
                  <a:pos x="453" y="410"/>
                </a:cxn>
                <a:cxn ang="0">
                  <a:pos x="487" y="534"/>
                </a:cxn>
                <a:cxn ang="0">
                  <a:pos x="501" y="587"/>
                </a:cxn>
                <a:cxn ang="0">
                  <a:pos x="490" y="587"/>
                </a:cxn>
                <a:cxn ang="0">
                  <a:pos x="462" y="587"/>
                </a:cxn>
                <a:cxn ang="0">
                  <a:pos x="428" y="588"/>
                </a:cxn>
                <a:cxn ang="0">
                  <a:pos x="398" y="589"/>
                </a:cxn>
                <a:cxn ang="0">
                  <a:pos x="298" y="973"/>
                </a:cxn>
              </a:cxnLst>
              <a:rect l="0" t="0" r="r" b="b"/>
              <a:pathLst>
                <a:path w="558" h="973">
                  <a:moveTo>
                    <a:pt x="298" y="606"/>
                  </a:moveTo>
                  <a:lnTo>
                    <a:pt x="296" y="601"/>
                  </a:lnTo>
                  <a:lnTo>
                    <a:pt x="292" y="598"/>
                  </a:lnTo>
                  <a:lnTo>
                    <a:pt x="288" y="595"/>
                  </a:lnTo>
                  <a:lnTo>
                    <a:pt x="281" y="594"/>
                  </a:lnTo>
                  <a:lnTo>
                    <a:pt x="277" y="595"/>
                  </a:lnTo>
                  <a:lnTo>
                    <a:pt x="271" y="596"/>
                  </a:lnTo>
                  <a:lnTo>
                    <a:pt x="267" y="599"/>
                  </a:lnTo>
                  <a:lnTo>
                    <a:pt x="263" y="604"/>
                  </a:lnTo>
                  <a:lnTo>
                    <a:pt x="261" y="970"/>
                  </a:lnTo>
                  <a:lnTo>
                    <a:pt x="165" y="973"/>
                  </a:lnTo>
                  <a:lnTo>
                    <a:pt x="165" y="591"/>
                  </a:lnTo>
                  <a:lnTo>
                    <a:pt x="162" y="587"/>
                  </a:lnTo>
                  <a:lnTo>
                    <a:pt x="61" y="587"/>
                  </a:lnTo>
                  <a:lnTo>
                    <a:pt x="65" y="574"/>
                  </a:lnTo>
                  <a:lnTo>
                    <a:pt x="75" y="538"/>
                  </a:lnTo>
                  <a:lnTo>
                    <a:pt x="89" y="485"/>
                  </a:lnTo>
                  <a:lnTo>
                    <a:pt x="107" y="420"/>
                  </a:lnTo>
                  <a:lnTo>
                    <a:pt x="126" y="351"/>
                  </a:lnTo>
                  <a:lnTo>
                    <a:pt x="145" y="280"/>
                  </a:lnTo>
                  <a:lnTo>
                    <a:pt x="163" y="214"/>
                  </a:lnTo>
                  <a:lnTo>
                    <a:pt x="178" y="159"/>
                  </a:lnTo>
                  <a:lnTo>
                    <a:pt x="177" y="156"/>
                  </a:lnTo>
                  <a:lnTo>
                    <a:pt x="176" y="152"/>
                  </a:lnTo>
                  <a:lnTo>
                    <a:pt x="173" y="149"/>
                  </a:lnTo>
                  <a:lnTo>
                    <a:pt x="170" y="145"/>
                  </a:lnTo>
                  <a:lnTo>
                    <a:pt x="165" y="147"/>
                  </a:lnTo>
                  <a:lnTo>
                    <a:pt x="161" y="150"/>
                  </a:lnTo>
                  <a:lnTo>
                    <a:pt x="157" y="154"/>
                  </a:lnTo>
                  <a:lnTo>
                    <a:pt x="153" y="158"/>
                  </a:lnTo>
                  <a:lnTo>
                    <a:pt x="144" y="192"/>
                  </a:lnTo>
                  <a:lnTo>
                    <a:pt x="132" y="233"/>
                  </a:lnTo>
                  <a:lnTo>
                    <a:pt x="121" y="278"/>
                  </a:lnTo>
                  <a:lnTo>
                    <a:pt x="108" y="322"/>
                  </a:lnTo>
                  <a:lnTo>
                    <a:pt x="95" y="364"/>
                  </a:lnTo>
                  <a:lnTo>
                    <a:pt x="86" y="399"/>
                  </a:lnTo>
                  <a:lnTo>
                    <a:pt x="78" y="426"/>
                  </a:lnTo>
                  <a:lnTo>
                    <a:pt x="75" y="438"/>
                  </a:lnTo>
                  <a:lnTo>
                    <a:pt x="66" y="437"/>
                  </a:lnTo>
                  <a:lnTo>
                    <a:pt x="56" y="435"/>
                  </a:lnTo>
                  <a:lnTo>
                    <a:pt x="47" y="433"/>
                  </a:lnTo>
                  <a:lnTo>
                    <a:pt x="37" y="431"/>
                  </a:lnTo>
                  <a:lnTo>
                    <a:pt x="28" y="428"/>
                  </a:lnTo>
                  <a:lnTo>
                    <a:pt x="18" y="426"/>
                  </a:lnTo>
                  <a:lnTo>
                    <a:pt x="10" y="423"/>
                  </a:lnTo>
                  <a:lnTo>
                    <a:pt x="0" y="420"/>
                  </a:lnTo>
                  <a:lnTo>
                    <a:pt x="3" y="411"/>
                  </a:lnTo>
                  <a:lnTo>
                    <a:pt x="10" y="385"/>
                  </a:lnTo>
                  <a:lnTo>
                    <a:pt x="21" y="345"/>
                  </a:lnTo>
                  <a:lnTo>
                    <a:pt x="34" y="299"/>
                  </a:lnTo>
                  <a:lnTo>
                    <a:pt x="49" y="247"/>
                  </a:lnTo>
                  <a:lnTo>
                    <a:pt x="63" y="194"/>
                  </a:lnTo>
                  <a:lnTo>
                    <a:pt x="77" y="145"/>
                  </a:lnTo>
                  <a:lnTo>
                    <a:pt x="90" y="104"/>
                  </a:lnTo>
                  <a:lnTo>
                    <a:pt x="98" y="85"/>
                  </a:lnTo>
                  <a:lnTo>
                    <a:pt x="108" y="67"/>
                  </a:lnTo>
                  <a:lnTo>
                    <a:pt x="120" y="50"/>
                  </a:lnTo>
                  <a:lnTo>
                    <a:pt x="132" y="34"/>
                  </a:lnTo>
                  <a:lnTo>
                    <a:pt x="147" y="21"/>
                  </a:lnTo>
                  <a:lnTo>
                    <a:pt x="164" y="10"/>
                  </a:lnTo>
                  <a:lnTo>
                    <a:pt x="184" y="3"/>
                  </a:lnTo>
                  <a:lnTo>
                    <a:pt x="207" y="0"/>
                  </a:lnTo>
                  <a:lnTo>
                    <a:pt x="379" y="3"/>
                  </a:lnTo>
                  <a:lnTo>
                    <a:pt x="397" y="8"/>
                  </a:lnTo>
                  <a:lnTo>
                    <a:pt x="413" y="16"/>
                  </a:lnTo>
                  <a:lnTo>
                    <a:pt x="425" y="27"/>
                  </a:lnTo>
                  <a:lnTo>
                    <a:pt x="437" y="40"/>
                  </a:lnTo>
                  <a:lnTo>
                    <a:pt x="446" y="52"/>
                  </a:lnTo>
                  <a:lnTo>
                    <a:pt x="455" y="67"/>
                  </a:lnTo>
                  <a:lnTo>
                    <a:pt x="463" y="82"/>
                  </a:lnTo>
                  <a:lnTo>
                    <a:pt x="472" y="96"/>
                  </a:lnTo>
                  <a:lnTo>
                    <a:pt x="476" y="112"/>
                  </a:lnTo>
                  <a:lnTo>
                    <a:pt x="485" y="149"/>
                  </a:lnTo>
                  <a:lnTo>
                    <a:pt x="499" y="199"/>
                  </a:lnTo>
                  <a:lnTo>
                    <a:pt x="515" y="257"/>
                  </a:lnTo>
                  <a:lnTo>
                    <a:pt x="531" y="314"/>
                  </a:lnTo>
                  <a:lnTo>
                    <a:pt x="545" y="363"/>
                  </a:lnTo>
                  <a:lnTo>
                    <a:pt x="555" y="398"/>
                  </a:lnTo>
                  <a:lnTo>
                    <a:pt x="558" y="412"/>
                  </a:lnTo>
                  <a:lnTo>
                    <a:pt x="488" y="430"/>
                  </a:lnTo>
                  <a:lnTo>
                    <a:pt x="484" y="420"/>
                  </a:lnTo>
                  <a:lnTo>
                    <a:pt x="478" y="396"/>
                  </a:lnTo>
                  <a:lnTo>
                    <a:pt x="468" y="359"/>
                  </a:lnTo>
                  <a:lnTo>
                    <a:pt x="455" y="316"/>
                  </a:lnTo>
                  <a:lnTo>
                    <a:pt x="441" y="270"/>
                  </a:lnTo>
                  <a:lnTo>
                    <a:pt x="428" y="226"/>
                  </a:lnTo>
                  <a:lnTo>
                    <a:pt x="417" y="187"/>
                  </a:lnTo>
                  <a:lnTo>
                    <a:pt x="409" y="158"/>
                  </a:lnTo>
                  <a:lnTo>
                    <a:pt x="407" y="154"/>
                  </a:lnTo>
                  <a:lnTo>
                    <a:pt x="404" y="151"/>
                  </a:lnTo>
                  <a:lnTo>
                    <a:pt x="401" y="148"/>
                  </a:lnTo>
                  <a:lnTo>
                    <a:pt x="397" y="145"/>
                  </a:lnTo>
                  <a:lnTo>
                    <a:pt x="391" y="148"/>
                  </a:lnTo>
                  <a:lnTo>
                    <a:pt x="388" y="151"/>
                  </a:lnTo>
                  <a:lnTo>
                    <a:pt x="386" y="156"/>
                  </a:lnTo>
                  <a:lnTo>
                    <a:pt x="385" y="160"/>
                  </a:lnTo>
                  <a:lnTo>
                    <a:pt x="398" y="206"/>
                  </a:lnTo>
                  <a:lnTo>
                    <a:pt x="414" y="267"/>
                  </a:lnTo>
                  <a:lnTo>
                    <a:pt x="433" y="338"/>
                  </a:lnTo>
                  <a:lnTo>
                    <a:pt x="453" y="410"/>
                  </a:lnTo>
                  <a:lnTo>
                    <a:pt x="472" y="477"/>
                  </a:lnTo>
                  <a:lnTo>
                    <a:pt x="487" y="534"/>
                  </a:lnTo>
                  <a:lnTo>
                    <a:pt x="497" y="572"/>
                  </a:lnTo>
                  <a:lnTo>
                    <a:pt x="501" y="587"/>
                  </a:lnTo>
                  <a:lnTo>
                    <a:pt x="498" y="587"/>
                  </a:lnTo>
                  <a:lnTo>
                    <a:pt x="490" y="587"/>
                  </a:lnTo>
                  <a:lnTo>
                    <a:pt x="477" y="587"/>
                  </a:lnTo>
                  <a:lnTo>
                    <a:pt x="462" y="587"/>
                  </a:lnTo>
                  <a:lnTo>
                    <a:pt x="445" y="587"/>
                  </a:lnTo>
                  <a:lnTo>
                    <a:pt x="428" y="588"/>
                  </a:lnTo>
                  <a:lnTo>
                    <a:pt x="411" y="588"/>
                  </a:lnTo>
                  <a:lnTo>
                    <a:pt x="398" y="589"/>
                  </a:lnTo>
                  <a:lnTo>
                    <a:pt x="393" y="970"/>
                  </a:lnTo>
                  <a:lnTo>
                    <a:pt x="298" y="973"/>
                  </a:lnTo>
                  <a:lnTo>
                    <a:pt x="298" y="606"/>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2" name="Freeform 209"/>
            <p:cNvSpPr>
              <a:spLocks/>
            </p:cNvSpPr>
            <p:nvPr/>
          </p:nvSpPr>
          <p:spPr bwMode="auto">
            <a:xfrm>
              <a:off x="4807" y="1506"/>
              <a:ext cx="40" cy="89"/>
            </a:xfrm>
            <a:custGeom>
              <a:avLst/>
              <a:gdLst/>
              <a:ahLst/>
              <a:cxnLst>
                <a:cxn ang="0">
                  <a:pos x="431" y="457"/>
                </a:cxn>
                <a:cxn ang="0">
                  <a:pos x="413" y="457"/>
                </a:cxn>
                <a:cxn ang="0">
                  <a:pos x="394" y="458"/>
                </a:cxn>
                <a:cxn ang="0">
                  <a:pos x="376" y="458"/>
                </a:cxn>
                <a:cxn ang="0">
                  <a:pos x="364" y="167"/>
                </a:cxn>
                <a:cxn ang="0">
                  <a:pos x="353" y="151"/>
                </a:cxn>
                <a:cxn ang="0">
                  <a:pos x="341" y="154"/>
                </a:cxn>
                <a:cxn ang="0">
                  <a:pos x="332" y="973"/>
                </a:cxn>
                <a:cxn ang="0">
                  <a:pos x="238" y="900"/>
                </a:cxn>
                <a:cxn ang="0">
                  <a:pos x="239" y="570"/>
                </a:cxn>
                <a:cxn ang="0">
                  <a:pos x="233" y="479"/>
                </a:cxn>
                <a:cxn ang="0">
                  <a:pos x="218" y="477"/>
                </a:cxn>
                <a:cxn ang="0">
                  <a:pos x="208" y="480"/>
                </a:cxn>
                <a:cxn ang="0">
                  <a:pos x="204" y="487"/>
                </a:cxn>
                <a:cxn ang="0">
                  <a:pos x="200" y="973"/>
                </a:cxn>
                <a:cxn ang="0">
                  <a:pos x="107" y="161"/>
                </a:cxn>
                <a:cxn ang="0">
                  <a:pos x="102" y="153"/>
                </a:cxn>
                <a:cxn ang="0">
                  <a:pos x="91" y="149"/>
                </a:cxn>
                <a:cxn ang="0">
                  <a:pos x="82" y="152"/>
                </a:cxn>
                <a:cxn ang="0">
                  <a:pos x="75" y="159"/>
                </a:cxn>
                <a:cxn ang="0">
                  <a:pos x="0" y="454"/>
                </a:cxn>
                <a:cxn ang="0">
                  <a:pos x="2" y="136"/>
                </a:cxn>
                <a:cxn ang="0">
                  <a:pos x="7" y="81"/>
                </a:cxn>
                <a:cxn ang="0">
                  <a:pos x="33" y="47"/>
                </a:cxn>
                <a:cxn ang="0">
                  <a:pos x="58" y="27"/>
                </a:cxn>
                <a:cxn ang="0">
                  <a:pos x="88" y="13"/>
                </a:cxn>
                <a:cxn ang="0">
                  <a:pos x="121" y="3"/>
                </a:cxn>
                <a:cxn ang="0">
                  <a:pos x="159" y="1"/>
                </a:cxn>
                <a:cxn ang="0">
                  <a:pos x="201" y="2"/>
                </a:cxn>
                <a:cxn ang="0">
                  <a:pos x="245" y="1"/>
                </a:cxn>
                <a:cxn ang="0">
                  <a:pos x="289" y="1"/>
                </a:cxn>
                <a:cxn ang="0">
                  <a:pos x="331" y="4"/>
                </a:cxn>
                <a:cxn ang="0">
                  <a:pos x="368" y="15"/>
                </a:cxn>
                <a:cxn ang="0">
                  <a:pos x="401" y="33"/>
                </a:cxn>
                <a:cxn ang="0">
                  <a:pos x="426" y="63"/>
                </a:cxn>
                <a:cxn ang="0">
                  <a:pos x="436" y="86"/>
                </a:cxn>
                <a:cxn ang="0">
                  <a:pos x="437" y="89"/>
                </a:cxn>
                <a:cxn ang="0">
                  <a:pos x="439" y="143"/>
                </a:cxn>
                <a:cxn ang="0">
                  <a:pos x="439" y="386"/>
                </a:cxn>
              </a:cxnLst>
              <a:rect l="0" t="0" r="r" b="b"/>
              <a:pathLst>
                <a:path w="439" h="973">
                  <a:moveTo>
                    <a:pt x="439" y="457"/>
                  </a:moveTo>
                  <a:lnTo>
                    <a:pt x="431" y="457"/>
                  </a:lnTo>
                  <a:lnTo>
                    <a:pt x="421" y="457"/>
                  </a:lnTo>
                  <a:lnTo>
                    <a:pt x="413" y="457"/>
                  </a:lnTo>
                  <a:lnTo>
                    <a:pt x="403" y="457"/>
                  </a:lnTo>
                  <a:lnTo>
                    <a:pt x="394" y="458"/>
                  </a:lnTo>
                  <a:lnTo>
                    <a:pt x="385" y="458"/>
                  </a:lnTo>
                  <a:lnTo>
                    <a:pt x="376" y="458"/>
                  </a:lnTo>
                  <a:lnTo>
                    <a:pt x="368" y="458"/>
                  </a:lnTo>
                  <a:lnTo>
                    <a:pt x="364" y="167"/>
                  </a:lnTo>
                  <a:lnTo>
                    <a:pt x="360" y="155"/>
                  </a:lnTo>
                  <a:lnTo>
                    <a:pt x="353" y="151"/>
                  </a:lnTo>
                  <a:lnTo>
                    <a:pt x="347" y="151"/>
                  </a:lnTo>
                  <a:lnTo>
                    <a:pt x="341" y="154"/>
                  </a:lnTo>
                  <a:lnTo>
                    <a:pt x="335" y="166"/>
                  </a:lnTo>
                  <a:lnTo>
                    <a:pt x="332" y="973"/>
                  </a:lnTo>
                  <a:lnTo>
                    <a:pt x="237" y="973"/>
                  </a:lnTo>
                  <a:lnTo>
                    <a:pt x="238" y="900"/>
                  </a:lnTo>
                  <a:lnTo>
                    <a:pt x="239" y="737"/>
                  </a:lnTo>
                  <a:lnTo>
                    <a:pt x="239" y="570"/>
                  </a:lnTo>
                  <a:lnTo>
                    <a:pt x="237" y="484"/>
                  </a:lnTo>
                  <a:lnTo>
                    <a:pt x="233" y="479"/>
                  </a:lnTo>
                  <a:lnTo>
                    <a:pt x="225" y="477"/>
                  </a:lnTo>
                  <a:lnTo>
                    <a:pt x="218" y="477"/>
                  </a:lnTo>
                  <a:lnTo>
                    <a:pt x="212" y="478"/>
                  </a:lnTo>
                  <a:lnTo>
                    <a:pt x="208" y="480"/>
                  </a:lnTo>
                  <a:lnTo>
                    <a:pt x="206" y="483"/>
                  </a:lnTo>
                  <a:lnTo>
                    <a:pt x="204" y="487"/>
                  </a:lnTo>
                  <a:lnTo>
                    <a:pt x="202" y="491"/>
                  </a:lnTo>
                  <a:lnTo>
                    <a:pt x="200" y="973"/>
                  </a:lnTo>
                  <a:lnTo>
                    <a:pt x="105" y="973"/>
                  </a:lnTo>
                  <a:lnTo>
                    <a:pt x="107" y="161"/>
                  </a:lnTo>
                  <a:lnTo>
                    <a:pt x="105" y="156"/>
                  </a:lnTo>
                  <a:lnTo>
                    <a:pt x="102" y="153"/>
                  </a:lnTo>
                  <a:lnTo>
                    <a:pt x="96" y="150"/>
                  </a:lnTo>
                  <a:lnTo>
                    <a:pt x="91" y="149"/>
                  </a:lnTo>
                  <a:lnTo>
                    <a:pt x="87" y="151"/>
                  </a:lnTo>
                  <a:lnTo>
                    <a:pt x="82" y="152"/>
                  </a:lnTo>
                  <a:lnTo>
                    <a:pt x="77" y="155"/>
                  </a:lnTo>
                  <a:lnTo>
                    <a:pt x="75" y="159"/>
                  </a:lnTo>
                  <a:lnTo>
                    <a:pt x="73" y="454"/>
                  </a:lnTo>
                  <a:lnTo>
                    <a:pt x="0" y="454"/>
                  </a:lnTo>
                  <a:lnTo>
                    <a:pt x="2" y="159"/>
                  </a:lnTo>
                  <a:lnTo>
                    <a:pt x="2" y="136"/>
                  </a:lnTo>
                  <a:lnTo>
                    <a:pt x="2" y="109"/>
                  </a:lnTo>
                  <a:lnTo>
                    <a:pt x="7" y="81"/>
                  </a:lnTo>
                  <a:lnTo>
                    <a:pt x="21" y="59"/>
                  </a:lnTo>
                  <a:lnTo>
                    <a:pt x="33" y="47"/>
                  </a:lnTo>
                  <a:lnTo>
                    <a:pt x="45" y="37"/>
                  </a:lnTo>
                  <a:lnTo>
                    <a:pt x="58" y="27"/>
                  </a:lnTo>
                  <a:lnTo>
                    <a:pt x="72" y="20"/>
                  </a:lnTo>
                  <a:lnTo>
                    <a:pt x="88" y="13"/>
                  </a:lnTo>
                  <a:lnTo>
                    <a:pt x="104" y="7"/>
                  </a:lnTo>
                  <a:lnTo>
                    <a:pt x="121" y="3"/>
                  </a:lnTo>
                  <a:lnTo>
                    <a:pt x="139" y="0"/>
                  </a:lnTo>
                  <a:lnTo>
                    <a:pt x="159" y="1"/>
                  </a:lnTo>
                  <a:lnTo>
                    <a:pt x="180" y="2"/>
                  </a:lnTo>
                  <a:lnTo>
                    <a:pt x="201" y="2"/>
                  </a:lnTo>
                  <a:lnTo>
                    <a:pt x="223" y="1"/>
                  </a:lnTo>
                  <a:lnTo>
                    <a:pt x="245" y="1"/>
                  </a:lnTo>
                  <a:lnTo>
                    <a:pt x="268" y="1"/>
                  </a:lnTo>
                  <a:lnTo>
                    <a:pt x="289" y="1"/>
                  </a:lnTo>
                  <a:lnTo>
                    <a:pt x="310" y="2"/>
                  </a:lnTo>
                  <a:lnTo>
                    <a:pt x="331" y="4"/>
                  </a:lnTo>
                  <a:lnTo>
                    <a:pt x="350" y="8"/>
                  </a:lnTo>
                  <a:lnTo>
                    <a:pt x="368" y="15"/>
                  </a:lnTo>
                  <a:lnTo>
                    <a:pt x="385" y="22"/>
                  </a:lnTo>
                  <a:lnTo>
                    <a:pt x="401" y="33"/>
                  </a:lnTo>
                  <a:lnTo>
                    <a:pt x="415" y="46"/>
                  </a:lnTo>
                  <a:lnTo>
                    <a:pt x="426" y="63"/>
                  </a:lnTo>
                  <a:lnTo>
                    <a:pt x="436" y="83"/>
                  </a:lnTo>
                  <a:lnTo>
                    <a:pt x="436" y="86"/>
                  </a:lnTo>
                  <a:lnTo>
                    <a:pt x="436" y="87"/>
                  </a:lnTo>
                  <a:lnTo>
                    <a:pt x="437" y="89"/>
                  </a:lnTo>
                  <a:lnTo>
                    <a:pt x="439" y="90"/>
                  </a:lnTo>
                  <a:lnTo>
                    <a:pt x="439" y="143"/>
                  </a:lnTo>
                  <a:lnTo>
                    <a:pt x="439" y="261"/>
                  </a:lnTo>
                  <a:lnTo>
                    <a:pt x="439" y="386"/>
                  </a:lnTo>
                  <a:lnTo>
                    <a:pt x="439" y="45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63" name="Line 210"/>
          <p:cNvSpPr>
            <a:spLocks noChangeShapeType="1"/>
          </p:cNvSpPr>
          <p:nvPr/>
        </p:nvSpPr>
        <p:spPr bwMode="auto">
          <a:xfrm>
            <a:off x="2511673" y="5213077"/>
            <a:ext cx="0" cy="895350"/>
          </a:xfrm>
          <a:prstGeom prst="line">
            <a:avLst/>
          </a:prstGeom>
          <a:noFill/>
          <a:ln w="63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4" name="Line 211"/>
          <p:cNvSpPr>
            <a:spLocks noChangeShapeType="1"/>
          </p:cNvSpPr>
          <p:nvPr/>
        </p:nvSpPr>
        <p:spPr bwMode="auto">
          <a:xfrm>
            <a:off x="2548186" y="5197202"/>
            <a:ext cx="0" cy="911225"/>
          </a:xfrm>
          <a:prstGeom prst="line">
            <a:avLst/>
          </a:prstGeom>
          <a:noFill/>
          <a:ln w="63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5" name="Rectangle 212"/>
          <p:cNvSpPr>
            <a:spLocks noChangeArrowheads="1"/>
          </p:cNvSpPr>
          <p:nvPr/>
        </p:nvSpPr>
        <p:spPr bwMode="auto">
          <a:xfrm>
            <a:off x="2452936" y="6068740"/>
            <a:ext cx="147637" cy="49212"/>
          </a:xfrm>
          <a:prstGeom prst="rect">
            <a:avLst/>
          </a:prstGeom>
          <a:solidFill>
            <a:srgbClr val="000078"/>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nvGrpSpPr>
          <p:cNvPr id="11" name="Group 213"/>
          <p:cNvGrpSpPr>
            <a:grpSpLocks/>
          </p:cNvGrpSpPr>
          <p:nvPr/>
        </p:nvGrpSpPr>
        <p:grpSpPr bwMode="auto">
          <a:xfrm>
            <a:off x="2745036" y="6113190"/>
            <a:ext cx="261937" cy="260350"/>
            <a:chOff x="4734" y="1475"/>
            <a:chExt cx="130" cy="129"/>
          </a:xfrm>
        </p:grpSpPr>
        <p:sp>
          <p:nvSpPr>
            <p:cNvPr id="467" name="Rectangle 214"/>
            <p:cNvSpPr>
              <a:spLocks noChangeArrowheads="1"/>
            </p:cNvSpPr>
            <p:nvPr/>
          </p:nvSpPr>
          <p:spPr bwMode="auto">
            <a:xfrm>
              <a:off x="4734" y="1475"/>
              <a:ext cx="130" cy="129"/>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68" name="Freeform 215"/>
            <p:cNvSpPr>
              <a:spLocks/>
            </p:cNvSpPr>
            <p:nvPr/>
          </p:nvSpPr>
          <p:spPr bwMode="auto">
            <a:xfrm>
              <a:off x="4740" y="1481"/>
              <a:ext cx="118" cy="118"/>
            </a:xfrm>
            <a:custGeom>
              <a:avLst/>
              <a:gdLst/>
              <a:ahLst/>
              <a:cxnLst>
                <a:cxn ang="0">
                  <a:pos x="1302" y="0"/>
                </a:cxn>
                <a:cxn ang="0">
                  <a:pos x="0" y="0"/>
                </a:cxn>
                <a:cxn ang="0">
                  <a:pos x="0" y="1295"/>
                </a:cxn>
                <a:cxn ang="0">
                  <a:pos x="1304" y="1295"/>
                </a:cxn>
                <a:cxn ang="0">
                  <a:pos x="1302" y="0"/>
                </a:cxn>
              </a:cxnLst>
              <a:rect l="0" t="0" r="r" b="b"/>
              <a:pathLst>
                <a:path w="1304" h="1295">
                  <a:moveTo>
                    <a:pt x="1302" y="0"/>
                  </a:moveTo>
                  <a:lnTo>
                    <a:pt x="0" y="0"/>
                  </a:lnTo>
                  <a:lnTo>
                    <a:pt x="0" y="1295"/>
                  </a:lnTo>
                  <a:lnTo>
                    <a:pt x="1304" y="1295"/>
                  </a:lnTo>
                  <a:lnTo>
                    <a:pt x="1302"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9" name="Freeform 216"/>
            <p:cNvSpPr>
              <a:spLocks/>
            </p:cNvSpPr>
            <p:nvPr/>
          </p:nvSpPr>
          <p:spPr bwMode="auto">
            <a:xfrm>
              <a:off x="4766" y="1486"/>
              <a:ext cx="17" cy="17"/>
            </a:xfrm>
            <a:custGeom>
              <a:avLst/>
              <a:gdLst/>
              <a:ahLst/>
              <a:cxnLst>
                <a:cxn ang="0">
                  <a:pos x="191" y="91"/>
                </a:cxn>
                <a:cxn ang="0">
                  <a:pos x="190" y="106"/>
                </a:cxn>
                <a:cxn ang="0">
                  <a:pos x="188" y="119"/>
                </a:cxn>
                <a:cxn ang="0">
                  <a:pos x="184" y="132"/>
                </a:cxn>
                <a:cxn ang="0">
                  <a:pos x="178" y="144"/>
                </a:cxn>
                <a:cxn ang="0">
                  <a:pos x="170" y="154"/>
                </a:cxn>
                <a:cxn ang="0">
                  <a:pos x="162" y="164"/>
                </a:cxn>
                <a:cxn ang="0">
                  <a:pos x="152" y="171"/>
                </a:cxn>
                <a:cxn ang="0">
                  <a:pos x="142" y="179"/>
                </a:cxn>
                <a:cxn ang="0">
                  <a:pos x="132" y="182"/>
                </a:cxn>
                <a:cxn ang="0">
                  <a:pos x="123" y="185"/>
                </a:cxn>
                <a:cxn ang="0">
                  <a:pos x="112" y="188"/>
                </a:cxn>
                <a:cxn ang="0">
                  <a:pos x="102" y="189"/>
                </a:cxn>
                <a:cxn ang="0">
                  <a:pos x="91" y="189"/>
                </a:cxn>
                <a:cxn ang="0">
                  <a:pos x="80" y="188"/>
                </a:cxn>
                <a:cxn ang="0">
                  <a:pos x="70" y="186"/>
                </a:cxn>
                <a:cxn ang="0">
                  <a:pos x="59" y="182"/>
                </a:cxn>
                <a:cxn ang="0">
                  <a:pos x="47" y="175"/>
                </a:cxn>
                <a:cxn ang="0">
                  <a:pos x="35" y="167"/>
                </a:cxn>
                <a:cxn ang="0">
                  <a:pos x="25" y="159"/>
                </a:cxn>
                <a:cxn ang="0">
                  <a:pos x="17" y="148"/>
                </a:cxn>
                <a:cxn ang="0">
                  <a:pos x="11" y="136"/>
                </a:cxn>
                <a:cxn ang="0">
                  <a:pos x="5" y="125"/>
                </a:cxn>
                <a:cxn ang="0">
                  <a:pos x="2" y="111"/>
                </a:cxn>
                <a:cxn ang="0">
                  <a:pos x="0" y="97"/>
                </a:cxn>
                <a:cxn ang="0">
                  <a:pos x="0" y="97"/>
                </a:cxn>
                <a:cxn ang="0">
                  <a:pos x="1" y="85"/>
                </a:cxn>
                <a:cxn ang="0">
                  <a:pos x="4" y="71"/>
                </a:cxn>
                <a:cxn ang="0">
                  <a:pos x="8" y="58"/>
                </a:cxn>
                <a:cxn ang="0">
                  <a:pos x="14" y="45"/>
                </a:cxn>
                <a:cxn ang="0">
                  <a:pos x="22" y="35"/>
                </a:cxn>
                <a:cxn ang="0">
                  <a:pos x="32" y="24"/>
                </a:cxn>
                <a:cxn ang="0">
                  <a:pos x="42" y="15"/>
                </a:cxn>
                <a:cxn ang="0">
                  <a:pos x="56" y="7"/>
                </a:cxn>
                <a:cxn ang="0">
                  <a:pos x="68" y="3"/>
                </a:cxn>
                <a:cxn ang="0">
                  <a:pos x="80" y="1"/>
                </a:cxn>
                <a:cxn ang="0">
                  <a:pos x="93" y="0"/>
                </a:cxn>
                <a:cxn ang="0">
                  <a:pos x="106" y="1"/>
                </a:cxn>
                <a:cxn ang="0">
                  <a:pos x="118" y="3"/>
                </a:cxn>
                <a:cxn ang="0">
                  <a:pos x="131" y="6"/>
                </a:cxn>
                <a:cxn ang="0">
                  <a:pos x="142" y="10"/>
                </a:cxn>
                <a:cxn ang="0">
                  <a:pos x="152" y="17"/>
                </a:cxn>
                <a:cxn ang="0">
                  <a:pos x="159" y="22"/>
                </a:cxn>
                <a:cxn ang="0">
                  <a:pos x="166" y="28"/>
                </a:cxn>
                <a:cxn ang="0">
                  <a:pos x="172" y="35"/>
                </a:cxn>
                <a:cxn ang="0">
                  <a:pos x="179" y="43"/>
                </a:cxn>
                <a:cxn ang="0">
                  <a:pos x="184" y="53"/>
                </a:cxn>
                <a:cxn ang="0">
                  <a:pos x="188" y="63"/>
                </a:cxn>
                <a:cxn ang="0">
                  <a:pos x="190" y="76"/>
                </a:cxn>
                <a:cxn ang="0">
                  <a:pos x="191" y="91"/>
                </a:cxn>
              </a:cxnLst>
              <a:rect l="0" t="0" r="r" b="b"/>
              <a:pathLst>
                <a:path w="191" h="189">
                  <a:moveTo>
                    <a:pt x="191" y="91"/>
                  </a:moveTo>
                  <a:lnTo>
                    <a:pt x="190" y="106"/>
                  </a:lnTo>
                  <a:lnTo>
                    <a:pt x="188" y="119"/>
                  </a:lnTo>
                  <a:lnTo>
                    <a:pt x="184" y="132"/>
                  </a:lnTo>
                  <a:lnTo>
                    <a:pt x="178" y="144"/>
                  </a:lnTo>
                  <a:lnTo>
                    <a:pt x="170" y="154"/>
                  </a:lnTo>
                  <a:lnTo>
                    <a:pt x="162" y="164"/>
                  </a:lnTo>
                  <a:lnTo>
                    <a:pt x="152" y="171"/>
                  </a:lnTo>
                  <a:lnTo>
                    <a:pt x="142" y="179"/>
                  </a:lnTo>
                  <a:lnTo>
                    <a:pt x="132" y="182"/>
                  </a:lnTo>
                  <a:lnTo>
                    <a:pt x="123" y="185"/>
                  </a:lnTo>
                  <a:lnTo>
                    <a:pt x="112" y="188"/>
                  </a:lnTo>
                  <a:lnTo>
                    <a:pt x="102" y="189"/>
                  </a:lnTo>
                  <a:lnTo>
                    <a:pt x="91" y="189"/>
                  </a:lnTo>
                  <a:lnTo>
                    <a:pt x="80" y="188"/>
                  </a:lnTo>
                  <a:lnTo>
                    <a:pt x="70" y="186"/>
                  </a:lnTo>
                  <a:lnTo>
                    <a:pt x="59" y="182"/>
                  </a:lnTo>
                  <a:lnTo>
                    <a:pt x="47" y="175"/>
                  </a:lnTo>
                  <a:lnTo>
                    <a:pt x="35" y="167"/>
                  </a:lnTo>
                  <a:lnTo>
                    <a:pt x="25" y="159"/>
                  </a:lnTo>
                  <a:lnTo>
                    <a:pt x="17" y="148"/>
                  </a:lnTo>
                  <a:lnTo>
                    <a:pt x="11" y="136"/>
                  </a:lnTo>
                  <a:lnTo>
                    <a:pt x="5" y="125"/>
                  </a:lnTo>
                  <a:lnTo>
                    <a:pt x="2" y="111"/>
                  </a:lnTo>
                  <a:lnTo>
                    <a:pt x="0" y="97"/>
                  </a:lnTo>
                  <a:lnTo>
                    <a:pt x="0" y="97"/>
                  </a:lnTo>
                  <a:lnTo>
                    <a:pt x="1" y="85"/>
                  </a:lnTo>
                  <a:lnTo>
                    <a:pt x="4" y="71"/>
                  </a:lnTo>
                  <a:lnTo>
                    <a:pt x="8" y="58"/>
                  </a:lnTo>
                  <a:lnTo>
                    <a:pt x="14" y="45"/>
                  </a:lnTo>
                  <a:lnTo>
                    <a:pt x="22" y="35"/>
                  </a:lnTo>
                  <a:lnTo>
                    <a:pt x="32" y="24"/>
                  </a:lnTo>
                  <a:lnTo>
                    <a:pt x="42" y="15"/>
                  </a:lnTo>
                  <a:lnTo>
                    <a:pt x="56" y="7"/>
                  </a:lnTo>
                  <a:lnTo>
                    <a:pt x="68" y="3"/>
                  </a:lnTo>
                  <a:lnTo>
                    <a:pt x="80" y="1"/>
                  </a:lnTo>
                  <a:lnTo>
                    <a:pt x="93" y="0"/>
                  </a:lnTo>
                  <a:lnTo>
                    <a:pt x="106" y="1"/>
                  </a:lnTo>
                  <a:lnTo>
                    <a:pt x="118" y="3"/>
                  </a:lnTo>
                  <a:lnTo>
                    <a:pt x="131" y="6"/>
                  </a:lnTo>
                  <a:lnTo>
                    <a:pt x="142" y="10"/>
                  </a:lnTo>
                  <a:lnTo>
                    <a:pt x="152" y="17"/>
                  </a:lnTo>
                  <a:lnTo>
                    <a:pt x="159" y="22"/>
                  </a:lnTo>
                  <a:lnTo>
                    <a:pt x="166" y="28"/>
                  </a:lnTo>
                  <a:lnTo>
                    <a:pt x="172" y="35"/>
                  </a:lnTo>
                  <a:lnTo>
                    <a:pt x="179" y="43"/>
                  </a:lnTo>
                  <a:lnTo>
                    <a:pt x="184" y="53"/>
                  </a:lnTo>
                  <a:lnTo>
                    <a:pt x="188" y="63"/>
                  </a:lnTo>
                  <a:lnTo>
                    <a:pt x="190" y="76"/>
                  </a:lnTo>
                  <a:lnTo>
                    <a:pt x="191" y="9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0" name="Freeform 217"/>
            <p:cNvSpPr>
              <a:spLocks/>
            </p:cNvSpPr>
            <p:nvPr/>
          </p:nvSpPr>
          <p:spPr bwMode="auto">
            <a:xfrm>
              <a:off x="4819" y="1486"/>
              <a:ext cx="17" cy="18"/>
            </a:xfrm>
            <a:custGeom>
              <a:avLst/>
              <a:gdLst/>
              <a:ahLst/>
              <a:cxnLst>
                <a:cxn ang="0">
                  <a:pos x="176" y="47"/>
                </a:cxn>
                <a:cxn ang="0">
                  <a:pos x="182" y="60"/>
                </a:cxn>
                <a:cxn ang="0">
                  <a:pos x="186" y="75"/>
                </a:cxn>
                <a:cxn ang="0">
                  <a:pos x="188" y="90"/>
                </a:cxn>
                <a:cxn ang="0">
                  <a:pos x="188" y="105"/>
                </a:cxn>
                <a:cxn ang="0">
                  <a:pos x="186" y="121"/>
                </a:cxn>
                <a:cxn ang="0">
                  <a:pos x="180" y="136"/>
                </a:cxn>
                <a:cxn ang="0">
                  <a:pos x="170" y="151"/>
                </a:cxn>
                <a:cxn ang="0">
                  <a:pos x="157" y="166"/>
                </a:cxn>
                <a:cxn ang="0">
                  <a:pos x="148" y="172"/>
                </a:cxn>
                <a:cxn ang="0">
                  <a:pos x="139" y="178"/>
                </a:cxn>
                <a:cxn ang="0">
                  <a:pos x="128" y="182"/>
                </a:cxn>
                <a:cxn ang="0">
                  <a:pos x="116" y="186"/>
                </a:cxn>
                <a:cxn ang="0">
                  <a:pos x="104" y="187"/>
                </a:cxn>
                <a:cxn ang="0">
                  <a:pos x="92" y="188"/>
                </a:cxn>
                <a:cxn ang="0">
                  <a:pos x="79" y="187"/>
                </a:cxn>
                <a:cxn ang="0">
                  <a:pos x="68" y="184"/>
                </a:cxn>
                <a:cxn ang="0">
                  <a:pos x="52" y="179"/>
                </a:cxn>
                <a:cxn ang="0">
                  <a:pos x="39" y="170"/>
                </a:cxn>
                <a:cxn ang="0">
                  <a:pos x="28" y="161"/>
                </a:cxn>
                <a:cxn ang="0">
                  <a:pos x="18" y="150"/>
                </a:cxn>
                <a:cxn ang="0">
                  <a:pos x="11" y="138"/>
                </a:cxn>
                <a:cxn ang="0">
                  <a:pos x="5" y="124"/>
                </a:cxn>
                <a:cxn ang="0">
                  <a:pos x="2" y="110"/>
                </a:cxn>
                <a:cxn ang="0">
                  <a:pos x="0" y="95"/>
                </a:cxn>
                <a:cxn ang="0">
                  <a:pos x="1" y="88"/>
                </a:cxn>
                <a:cxn ang="0">
                  <a:pos x="1" y="79"/>
                </a:cxn>
                <a:cxn ang="0">
                  <a:pos x="2" y="71"/>
                </a:cxn>
                <a:cxn ang="0">
                  <a:pos x="5" y="65"/>
                </a:cxn>
                <a:cxn ang="0">
                  <a:pos x="4" y="62"/>
                </a:cxn>
                <a:cxn ang="0">
                  <a:pos x="9" y="55"/>
                </a:cxn>
                <a:cxn ang="0">
                  <a:pos x="13" y="48"/>
                </a:cxn>
                <a:cxn ang="0">
                  <a:pos x="17" y="40"/>
                </a:cxn>
                <a:cxn ang="0">
                  <a:pos x="21" y="34"/>
                </a:cxn>
                <a:cxn ang="0">
                  <a:pos x="29" y="24"/>
                </a:cxn>
                <a:cxn ang="0">
                  <a:pos x="38" y="16"/>
                </a:cxn>
                <a:cxn ang="0">
                  <a:pos x="50" y="10"/>
                </a:cxn>
                <a:cxn ang="0">
                  <a:pos x="63" y="4"/>
                </a:cxn>
                <a:cxn ang="0">
                  <a:pos x="75" y="1"/>
                </a:cxn>
                <a:cxn ang="0">
                  <a:pos x="89" y="0"/>
                </a:cxn>
                <a:cxn ang="0">
                  <a:pos x="103" y="0"/>
                </a:cxn>
                <a:cxn ang="0">
                  <a:pos x="116" y="2"/>
                </a:cxn>
                <a:cxn ang="0">
                  <a:pos x="126" y="5"/>
                </a:cxn>
                <a:cxn ang="0">
                  <a:pos x="134" y="8"/>
                </a:cxn>
                <a:cxn ang="0">
                  <a:pos x="143" y="14"/>
                </a:cxn>
                <a:cxn ang="0">
                  <a:pos x="151" y="19"/>
                </a:cxn>
                <a:cxn ang="0">
                  <a:pos x="159" y="25"/>
                </a:cxn>
                <a:cxn ang="0">
                  <a:pos x="165" y="32"/>
                </a:cxn>
                <a:cxn ang="0">
                  <a:pos x="171" y="39"/>
                </a:cxn>
                <a:cxn ang="0">
                  <a:pos x="176" y="47"/>
                </a:cxn>
              </a:cxnLst>
              <a:rect l="0" t="0" r="r" b="b"/>
              <a:pathLst>
                <a:path w="188" h="188">
                  <a:moveTo>
                    <a:pt x="176" y="47"/>
                  </a:moveTo>
                  <a:lnTo>
                    <a:pt x="182" y="60"/>
                  </a:lnTo>
                  <a:lnTo>
                    <a:pt x="186" y="75"/>
                  </a:lnTo>
                  <a:lnTo>
                    <a:pt x="188" y="90"/>
                  </a:lnTo>
                  <a:lnTo>
                    <a:pt x="188" y="105"/>
                  </a:lnTo>
                  <a:lnTo>
                    <a:pt x="186" y="121"/>
                  </a:lnTo>
                  <a:lnTo>
                    <a:pt x="180" y="136"/>
                  </a:lnTo>
                  <a:lnTo>
                    <a:pt x="170" y="151"/>
                  </a:lnTo>
                  <a:lnTo>
                    <a:pt x="157" y="166"/>
                  </a:lnTo>
                  <a:lnTo>
                    <a:pt x="148" y="172"/>
                  </a:lnTo>
                  <a:lnTo>
                    <a:pt x="139" y="178"/>
                  </a:lnTo>
                  <a:lnTo>
                    <a:pt x="128" y="182"/>
                  </a:lnTo>
                  <a:lnTo>
                    <a:pt x="116" y="186"/>
                  </a:lnTo>
                  <a:lnTo>
                    <a:pt x="104" y="187"/>
                  </a:lnTo>
                  <a:lnTo>
                    <a:pt x="92" y="188"/>
                  </a:lnTo>
                  <a:lnTo>
                    <a:pt x="79" y="187"/>
                  </a:lnTo>
                  <a:lnTo>
                    <a:pt x="68" y="184"/>
                  </a:lnTo>
                  <a:lnTo>
                    <a:pt x="52" y="179"/>
                  </a:lnTo>
                  <a:lnTo>
                    <a:pt x="39" y="170"/>
                  </a:lnTo>
                  <a:lnTo>
                    <a:pt x="28" y="161"/>
                  </a:lnTo>
                  <a:lnTo>
                    <a:pt x="18" y="150"/>
                  </a:lnTo>
                  <a:lnTo>
                    <a:pt x="11" y="138"/>
                  </a:lnTo>
                  <a:lnTo>
                    <a:pt x="5" y="124"/>
                  </a:lnTo>
                  <a:lnTo>
                    <a:pt x="2" y="110"/>
                  </a:lnTo>
                  <a:lnTo>
                    <a:pt x="0" y="95"/>
                  </a:lnTo>
                  <a:lnTo>
                    <a:pt x="1" y="88"/>
                  </a:lnTo>
                  <a:lnTo>
                    <a:pt x="1" y="79"/>
                  </a:lnTo>
                  <a:lnTo>
                    <a:pt x="2" y="71"/>
                  </a:lnTo>
                  <a:lnTo>
                    <a:pt x="5" y="65"/>
                  </a:lnTo>
                  <a:lnTo>
                    <a:pt x="4" y="62"/>
                  </a:lnTo>
                  <a:lnTo>
                    <a:pt x="9" y="55"/>
                  </a:lnTo>
                  <a:lnTo>
                    <a:pt x="13" y="48"/>
                  </a:lnTo>
                  <a:lnTo>
                    <a:pt x="17" y="40"/>
                  </a:lnTo>
                  <a:lnTo>
                    <a:pt x="21" y="34"/>
                  </a:lnTo>
                  <a:lnTo>
                    <a:pt x="29" y="24"/>
                  </a:lnTo>
                  <a:lnTo>
                    <a:pt x="38" y="16"/>
                  </a:lnTo>
                  <a:lnTo>
                    <a:pt x="50" y="10"/>
                  </a:lnTo>
                  <a:lnTo>
                    <a:pt x="63" y="4"/>
                  </a:lnTo>
                  <a:lnTo>
                    <a:pt x="75" y="1"/>
                  </a:lnTo>
                  <a:lnTo>
                    <a:pt x="89" y="0"/>
                  </a:lnTo>
                  <a:lnTo>
                    <a:pt x="103" y="0"/>
                  </a:lnTo>
                  <a:lnTo>
                    <a:pt x="116" y="2"/>
                  </a:lnTo>
                  <a:lnTo>
                    <a:pt x="126" y="5"/>
                  </a:lnTo>
                  <a:lnTo>
                    <a:pt x="134" y="8"/>
                  </a:lnTo>
                  <a:lnTo>
                    <a:pt x="143" y="14"/>
                  </a:lnTo>
                  <a:lnTo>
                    <a:pt x="151" y="19"/>
                  </a:lnTo>
                  <a:lnTo>
                    <a:pt x="159" y="25"/>
                  </a:lnTo>
                  <a:lnTo>
                    <a:pt x="165" y="32"/>
                  </a:lnTo>
                  <a:lnTo>
                    <a:pt x="171" y="39"/>
                  </a:lnTo>
                  <a:lnTo>
                    <a:pt x="176" y="4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1" name="Freeform 218"/>
            <p:cNvSpPr>
              <a:spLocks/>
            </p:cNvSpPr>
            <p:nvPr/>
          </p:nvSpPr>
          <p:spPr bwMode="auto">
            <a:xfrm>
              <a:off x="4749" y="1506"/>
              <a:ext cx="51" cy="88"/>
            </a:xfrm>
            <a:custGeom>
              <a:avLst/>
              <a:gdLst/>
              <a:ahLst/>
              <a:cxnLst>
                <a:cxn ang="0">
                  <a:pos x="296" y="601"/>
                </a:cxn>
                <a:cxn ang="0">
                  <a:pos x="288" y="595"/>
                </a:cxn>
                <a:cxn ang="0">
                  <a:pos x="277" y="595"/>
                </a:cxn>
                <a:cxn ang="0">
                  <a:pos x="267" y="599"/>
                </a:cxn>
                <a:cxn ang="0">
                  <a:pos x="261" y="970"/>
                </a:cxn>
                <a:cxn ang="0">
                  <a:pos x="165" y="591"/>
                </a:cxn>
                <a:cxn ang="0">
                  <a:pos x="61" y="587"/>
                </a:cxn>
                <a:cxn ang="0">
                  <a:pos x="75" y="538"/>
                </a:cxn>
                <a:cxn ang="0">
                  <a:pos x="107" y="420"/>
                </a:cxn>
                <a:cxn ang="0">
                  <a:pos x="145" y="280"/>
                </a:cxn>
                <a:cxn ang="0">
                  <a:pos x="178" y="159"/>
                </a:cxn>
                <a:cxn ang="0">
                  <a:pos x="176" y="152"/>
                </a:cxn>
                <a:cxn ang="0">
                  <a:pos x="170" y="145"/>
                </a:cxn>
                <a:cxn ang="0">
                  <a:pos x="161" y="150"/>
                </a:cxn>
                <a:cxn ang="0">
                  <a:pos x="153" y="158"/>
                </a:cxn>
                <a:cxn ang="0">
                  <a:pos x="132" y="233"/>
                </a:cxn>
                <a:cxn ang="0">
                  <a:pos x="108" y="322"/>
                </a:cxn>
                <a:cxn ang="0">
                  <a:pos x="86" y="399"/>
                </a:cxn>
                <a:cxn ang="0">
                  <a:pos x="75" y="438"/>
                </a:cxn>
                <a:cxn ang="0">
                  <a:pos x="56" y="435"/>
                </a:cxn>
                <a:cxn ang="0">
                  <a:pos x="37" y="431"/>
                </a:cxn>
                <a:cxn ang="0">
                  <a:pos x="18" y="426"/>
                </a:cxn>
                <a:cxn ang="0">
                  <a:pos x="0" y="420"/>
                </a:cxn>
                <a:cxn ang="0">
                  <a:pos x="10" y="385"/>
                </a:cxn>
                <a:cxn ang="0">
                  <a:pos x="34" y="299"/>
                </a:cxn>
                <a:cxn ang="0">
                  <a:pos x="63" y="194"/>
                </a:cxn>
                <a:cxn ang="0">
                  <a:pos x="90" y="104"/>
                </a:cxn>
                <a:cxn ang="0">
                  <a:pos x="108" y="67"/>
                </a:cxn>
                <a:cxn ang="0">
                  <a:pos x="132" y="34"/>
                </a:cxn>
                <a:cxn ang="0">
                  <a:pos x="164" y="10"/>
                </a:cxn>
                <a:cxn ang="0">
                  <a:pos x="207" y="0"/>
                </a:cxn>
                <a:cxn ang="0">
                  <a:pos x="397" y="8"/>
                </a:cxn>
                <a:cxn ang="0">
                  <a:pos x="425" y="27"/>
                </a:cxn>
                <a:cxn ang="0">
                  <a:pos x="446" y="52"/>
                </a:cxn>
                <a:cxn ang="0">
                  <a:pos x="463" y="82"/>
                </a:cxn>
                <a:cxn ang="0">
                  <a:pos x="476" y="112"/>
                </a:cxn>
                <a:cxn ang="0">
                  <a:pos x="499" y="199"/>
                </a:cxn>
                <a:cxn ang="0">
                  <a:pos x="531" y="314"/>
                </a:cxn>
                <a:cxn ang="0">
                  <a:pos x="555" y="398"/>
                </a:cxn>
                <a:cxn ang="0">
                  <a:pos x="488" y="430"/>
                </a:cxn>
                <a:cxn ang="0">
                  <a:pos x="478" y="396"/>
                </a:cxn>
                <a:cxn ang="0">
                  <a:pos x="455" y="316"/>
                </a:cxn>
                <a:cxn ang="0">
                  <a:pos x="428" y="226"/>
                </a:cxn>
                <a:cxn ang="0">
                  <a:pos x="409" y="158"/>
                </a:cxn>
                <a:cxn ang="0">
                  <a:pos x="404" y="151"/>
                </a:cxn>
                <a:cxn ang="0">
                  <a:pos x="397" y="145"/>
                </a:cxn>
                <a:cxn ang="0">
                  <a:pos x="388" y="151"/>
                </a:cxn>
                <a:cxn ang="0">
                  <a:pos x="385" y="160"/>
                </a:cxn>
                <a:cxn ang="0">
                  <a:pos x="414" y="267"/>
                </a:cxn>
                <a:cxn ang="0">
                  <a:pos x="453" y="410"/>
                </a:cxn>
                <a:cxn ang="0">
                  <a:pos x="487" y="534"/>
                </a:cxn>
                <a:cxn ang="0">
                  <a:pos x="501" y="587"/>
                </a:cxn>
                <a:cxn ang="0">
                  <a:pos x="490" y="587"/>
                </a:cxn>
                <a:cxn ang="0">
                  <a:pos x="462" y="587"/>
                </a:cxn>
                <a:cxn ang="0">
                  <a:pos x="428" y="588"/>
                </a:cxn>
                <a:cxn ang="0">
                  <a:pos x="398" y="589"/>
                </a:cxn>
                <a:cxn ang="0">
                  <a:pos x="298" y="973"/>
                </a:cxn>
              </a:cxnLst>
              <a:rect l="0" t="0" r="r" b="b"/>
              <a:pathLst>
                <a:path w="558" h="973">
                  <a:moveTo>
                    <a:pt x="298" y="606"/>
                  </a:moveTo>
                  <a:lnTo>
                    <a:pt x="296" y="601"/>
                  </a:lnTo>
                  <a:lnTo>
                    <a:pt x="292" y="598"/>
                  </a:lnTo>
                  <a:lnTo>
                    <a:pt x="288" y="595"/>
                  </a:lnTo>
                  <a:lnTo>
                    <a:pt x="281" y="594"/>
                  </a:lnTo>
                  <a:lnTo>
                    <a:pt x="277" y="595"/>
                  </a:lnTo>
                  <a:lnTo>
                    <a:pt x="271" y="596"/>
                  </a:lnTo>
                  <a:lnTo>
                    <a:pt x="267" y="599"/>
                  </a:lnTo>
                  <a:lnTo>
                    <a:pt x="263" y="604"/>
                  </a:lnTo>
                  <a:lnTo>
                    <a:pt x="261" y="970"/>
                  </a:lnTo>
                  <a:lnTo>
                    <a:pt x="165" y="973"/>
                  </a:lnTo>
                  <a:lnTo>
                    <a:pt x="165" y="591"/>
                  </a:lnTo>
                  <a:lnTo>
                    <a:pt x="162" y="587"/>
                  </a:lnTo>
                  <a:lnTo>
                    <a:pt x="61" y="587"/>
                  </a:lnTo>
                  <a:lnTo>
                    <a:pt x="65" y="574"/>
                  </a:lnTo>
                  <a:lnTo>
                    <a:pt x="75" y="538"/>
                  </a:lnTo>
                  <a:lnTo>
                    <a:pt x="89" y="485"/>
                  </a:lnTo>
                  <a:lnTo>
                    <a:pt x="107" y="420"/>
                  </a:lnTo>
                  <a:lnTo>
                    <a:pt x="126" y="351"/>
                  </a:lnTo>
                  <a:lnTo>
                    <a:pt x="145" y="280"/>
                  </a:lnTo>
                  <a:lnTo>
                    <a:pt x="163" y="214"/>
                  </a:lnTo>
                  <a:lnTo>
                    <a:pt x="178" y="159"/>
                  </a:lnTo>
                  <a:lnTo>
                    <a:pt x="177" y="156"/>
                  </a:lnTo>
                  <a:lnTo>
                    <a:pt x="176" y="152"/>
                  </a:lnTo>
                  <a:lnTo>
                    <a:pt x="173" y="149"/>
                  </a:lnTo>
                  <a:lnTo>
                    <a:pt x="170" y="145"/>
                  </a:lnTo>
                  <a:lnTo>
                    <a:pt x="165" y="147"/>
                  </a:lnTo>
                  <a:lnTo>
                    <a:pt x="161" y="150"/>
                  </a:lnTo>
                  <a:lnTo>
                    <a:pt x="157" y="154"/>
                  </a:lnTo>
                  <a:lnTo>
                    <a:pt x="153" y="158"/>
                  </a:lnTo>
                  <a:lnTo>
                    <a:pt x="144" y="192"/>
                  </a:lnTo>
                  <a:lnTo>
                    <a:pt x="132" y="233"/>
                  </a:lnTo>
                  <a:lnTo>
                    <a:pt x="121" y="278"/>
                  </a:lnTo>
                  <a:lnTo>
                    <a:pt x="108" y="322"/>
                  </a:lnTo>
                  <a:lnTo>
                    <a:pt x="95" y="364"/>
                  </a:lnTo>
                  <a:lnTo>
                    <a:pt x="86" y="399"/>
                  </a:lnTo>
                  <a:lnTo>
                    <a:pt x="78" y="426"/>
                  </a:lnTo>
                  <a:lnTo>
                    <a:pt x="75" y="438"/>
                  </a:lnTo>
                  <a:lnTo>
                    <a:pt x="66" y="437"/>
                  </a:lnTo>
                  <a:lnTo>
                    <a:pt x="56" y="435"/>
                  </a:lnTo>
                  <a:lnTo>
                    <a:pt x="47" y="433"/>
                  </a:lnTo>
                  <a:lnTo>
                    <a:pt x="37" y="431"/>
                  </a:lnTo>
                  <a:lnTo>
                    <a:pt x="28" y="428"/>
                  </a:lnTo>
                  <a:lnTo>
                    <a:pt x="18" y="426"/>
                  </a:lnTo>
                  <a:lnTo>
                    <a:pt x="10" y="423"/>
                  </a:lnTo>
                  <a:lnTo>
                    <a:pt x="0" y="420"/>
                  </a:lnTo>
                  <a:lnTo>
                    <a:pt x="3" y="411"/>
                  </a:lnTo>
                  <a:lnTo>
                    <a:pt x="10" y="385"/>
                  </a:lnTo>
                  <a:lnTo>
                    <a:pt x="21" y="345"/>
                  </a:lnTo>
                  <a:lnTo>
                    <a:pt x="34" y="299"/>
                  </a:lnTo>
                  <a:lnTo>
                    <a:pt x="49" y="247"/>
                  </a:lnTo>
                  <a:lnTo>
                    <a:pt x="63" y="194"/>
                  </a:lnTo>
                  <a:lnTo>
                    <a:pt x="77" y="145"/>
                  </a:lnTo>
                  <a:lnTo>
                    <a:pt x="90" y="104"/>
                  </a:lnTo>
                  <a:lnTo>
                    <a:pt x="98" y="85"/>
                  </a:lnTo>
                  <a:lnTo>
                    <a:pt x="108" y="67"/>
                  </a:lnTo>
                  <a:lnTo>
                    <a:pt x="120" y="50"/>
                  </a:lnTo>
                  <a:lnTo>
                    <a:pt x="132" y="34"/>
                  </a:lnTo>
                  <a:lnTo>
                    <a:pt x="147" y="21"/>
                  </a:lnTo>
                  <a:lnTo>
                    <a:pt x="164" y="10"/>
                  </a:lnTo>
                  <a:lnTo>
                    <a:pt x="184" y="3"/>
                  </a:lnTo>
                  <a:lnTo>
                    <a:pt x="207" y="0"/>
                  </a:lnTo>
                  <a:lnTo>
                    <a:pt x="379" y="3"/>
                  </a:lnTo>
                  <a:lnTo>
                    <a:pt x="397" y="8"/>
                  </a:lnTo>
                  <a:lnTo>
                    <a:pt x="413" y="16"/>
                  </a:lnTo>
                  <a:lnTo>
                    <a:pt x="425" y="27"/>
                  </a:lnTo>
                  <a:lnTo>
                    <a:pt x="437" y="40"/>
                  </a:lnTo>
                  <a:lnTo>
                    <a:pt x="446" y="52"/>
                  </a:lnTo>
                  <a:lnTo>
                    <a:pt x="455" y="67"/>
                  </a:lnTo>
                  <a:lnTo>
                    <a:pt x="463" y="82"/>
                  </a:lnTo>
                  <a:lnTo>
                    <a:pt x="472" y="96"/>
                  </a:lnTo>
                  <a:lnTo>
                    <a:pt x="476" y="112"/>
                  </a:lnTo>
                  <a:lnTo>
                    <a:pt x="485" y="149"/>
                  </a:lnTo>
                  <a:lnTo>
                    <a:pt x="499" y="199"/>
                  </a:lnTo>
                  <a:lnTo>
                    <a:pt x="515" y="257"/>
                  </a:lnTo>
                  <a:lnTo>
                    <a:pt x="531" y="314"/>
                  </a:lnTo>
                  <a:lnTo>
                    <a:pt x="545" y="363"/>
                  </a:lnTo>
                  <a:lnTo>
                    <a:pt x="555" y="398"/>
                  </a:lnTo>
                  <a:lnTo>
                    <a:pt x="558" y="412"/>
                  </a:lnTo>
                  <a:lnTo>
                    <a:pt x="488" y="430"/>
                  </a:lnTo>
                  <a:lnTo>
                    <a:pt x="484" y="420"/>
                  </a:lnTo>
                  <a:lnTo>
                    <a:pt x="478" y="396"/>
                  </a:lnTo>
                  <a:lnTo>
                    <a:pt x="468" y="359"/>
                  </a:lnTo>
                  <a:lnTo>
                    <a:pt x="455" y="316"/>
                  </a:lnTo>
                  <a:lnTo>
                    <a:pt x="441" y="270"/>
                  </a:lnTo>
                  <a:lnTo>
                    <a:pt x="428" y="226"/>
                  </a:lnTo>
                  <a:lnTo>
                    <a:pt x="417" y="187"/>
                  </a:lnTo>
                  <a:lnTo>
                    <a:pt x="409" y="158"/>
                  </a:lnTo>
                  <a:lnTo>
                    <a:pt x="407" y="154"/>
                  </a:lnTo>
                  <a:lnTo>
                    <a:pt x="404" y="151"/>
                  </a:lnTo>
                  <a:lnTo>
                    <a:pt x="401" y="148"/>
                  </a:lnTo>
                  <a:lnTo>
                    <a:pt x="397" y="145"/>
                  </a:lnTo>
                  <a:lnTo>
                    <a:pt x="391" y="148"/>
                  </a:lnTo>
                  <a:lnTo>
                    <a:pt x="388" y="151"/>
                  </a:lnTo>
                  <a:lnTo>
                    <a:pt x="386" y="156"/>
                  </a:lnTo>
                  <a:lnTo>
                    <a:pt x="385" y="160"/>
                  </a:lnTo>
                  <a:lnTo>
                    <a:pt x="398" y="206"/>
                  </a:lnTo>
                  <a:lnTo>
                    <a:pt x="414" y="267"/>
                  </a:lnTo>
                  <a:lnTo>
                    <a:pt x="433" y="338"/>
                  </a:lnTo>
                  <a:lnTo>
                    <a:pt x="453" y="410"/>
                  </a:lnTo>
                  <a:lnTo>
                    <a:pt x="472" y="477"/>
                  </a:lnTo>
                  <a:lnTo>
                    <a:pt x="487" y="534"/>
                  </a:lnTo>
                  <a:lnTo>
                    <a:pt x="497" y="572"/>
                  </a:lnTo>
                  <a:lnTo>
                    <a:pt x="501" y="587"/>
                  </a:lnTo>
                  <a:lnTo>
                    <a:pt x="498" y="587"/>
                  </a:lnTo>
                  <a:lnTo>
                    <a:pt x="490" y="587"/>
                  </a:lnTo>
                  <a:lnTo>
                    <a:pt x="477" y="587"/>
                  </a:lnTo>
                  <a:lnTo>
                    <a:pt x="462" y="587"/>
                  </a:lnTo>
                  <a:lnTo>
                    <a:pt x="445" y="587"/>
                  </a:lnTo>
                  <a:lnTo>
                    <a:pt x="428" y="588"/>
                  </a:lnTo>
                  <a:lnTo>
                    <a:pt x="411" y="588"/>
                  </a:lnTo>
                  <a:lnTo>
                    <a:pt x="398" y="589"/>
                  </a:lnTo>
                  <a:lnTo>
                    <a:pt x="393" y="970"/>
                  </a:lnTo>
                  <a:lnTo>
                    <a:pt x="298" y="973"/>
                  </a:lnTo>
                  <a:lnTo>
                    <a:pt x="298" y="606"/>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2" name="Freeform 219"/>
            <p:cNvSpPr>
              <a:spLocks/>
            </p:cNvSpPr>
            <p:nvPr/>
          </p:nvSpPr>
          <p:spPr bwMode="auto">
            <a:xfrm>
              <a:off x="4807" y="1506"/>
              <a:ext cx="40" cy="89"/>
            </a:xfrm>
            <a:custGeom>
              <a:avLst/>
              <a:gdLst/>
              <a:ahLst/>
              <a:cxnLst>
                <a:cxn ang="0">
                  <a:pos x="431" y="457"/>
                </a:cxn>
                <a:cxn ang="0">
                  <a:pos x="413" y="457"/>
                </a:cxn>
                <a:cxn ang="0">
                  <a:pos x="394" y="458"/>
                </a:cxn>
                <a:cxn ang="0">
                  <a:pos x="376" y="458"/>
                </a:cxn>
                <a:cxn ang="0">
                  <a:pos x="364" y="167"/>
                </a:cxn>
                <a:cxn ang="0">
                  <a:pos x="353" y="151"/>
                </a:cxn>
                <a:cxn ang="0">
                  <a:pos x="341" y="154"/>
                </a:cxn>
                <a:cxn ang="0">
                  <a:pos x="332" y="973"/>
                </a:cxn>
                <a:cxn ang="0">
                  <a:pos x="238" y="900"/>
                </a:cxn>
                <a:cxn ang="0">
                  <a:pos x="239" y="570"/>
                </a:cxn>
                <a:cxn ang="0">
                  <a:pos x="233" y="479"/>
                </a:cxn>
                <a:cxn ang="0">
                  <a:pos x="218" y="477"/>
                </a:cxn>
                <a:cxn ang="0">
                  <a:pos x="208" y="480"/>
                </a:cxn>
                <a:cxn ang="0">
                  <a:pos x="204" y="487"/>
                </a:cxn>
                <a:cxn ang="0">
                  <a:pos x="200" y="973"/>
                </a:cxn>
                <a:cxn ang="0">
                  <a:pos x="107" y="161"/>
                </a:cxn>
                <a:cxn ang="0">
                  <a:pos x="102" y="153"/>
                </a:cxn>
                <a:cxn ang="0">
                  <a:pos x="91" y="149"/>
                </a:cxn>
                <a:cxn ang="0">
                  <a:pos x="82" y="152"/>
                </a:cxn>
                <a:cxn ang="0">
                  <a:pos x="75" y="159"/>
                </a:cxn>
                <a:cxn ang="0">
                  <a:pos x="0" y="454"/>
                </a:cxn>
                <a:cxn ang="0">
                  <a:pos x="2" y="136"/>
                </a:cxn>
                <a:cxn ang="0">
                  <a:pos x="7" y="81"/>
                </a:cxn>
                <a:cxn ang="0">
                  <a:pos x="33" y="47"/>
                </a:cxn>
                <a:cxn ang="0">
                  <a:pos x="58" y="27"/>
                </a:cxn>
                <a:cxn ang="0">
                  <a:pos x="88" y="13"/>
                </a:cxn>
                <a:cxn ang="0">
                  <a:pos x="121" y="3"/>
                </a:cxn>
                <a:cxn ang="0">
                  <a:pos x="159" y="1"/>
                </a:cxn>
                <a:cxn ang="0">
                  <a:pos x="201" y="2"/>
                </a:cxn>
                <a:cxn ang="0">
                  <a:pos x="245" y="1"/>
                </a:cxn>
                <a:cxn ang="0">
                  <a:pos x="289" y="1"/>
                </a:cxn>
                <a:cxn ang="0">
                  <a:pos x="331" y="4"/>
                </a:cxn>
                <a:cxn ang="0">
                  <a:pos x="368" y="15"/>
                </a:cxn>
                <a:cxn ang="0">
                  <a:pos x="401" y="33"/>
                </a:cxn>
                <a:cxn ang="0">
                  <a:pos x="426" y="63"/>
                </a:cxn>
                <a:cxn ang="0">
                  <a:pos x="436" y="86"/>
                </a:cxn>
                <a:cxn ang="0">
                  <a:pos x="437" y="89"/>
                </a:cxn>
                <a:cxn ang="0">
                  <a:pos x="439" y="143"/>
                </a:cxn>
                <a:cxn ang="0">
                  <a:pos x="439" y="386"/>
                </a:cxn>
              </a:cxnLst>
              <a:rect l="0" t="0" r="r" b="b"/>
              <a:pathLst>
                <a:path w="439" h="973">
                  <a:moveTo>
                    <a:pt x="439" y="457"/>
                  </a:moveTo>
                  <a:lnTo>
                    <a:pt x="431" y="457"/>
                  </a:lnTo>
                  <a:lnTo>
                    <a:pt x="421" y="457"/>
                  </a:lnTo>
                  <a:lnTo>
                    <a:pt x="413" y="457"/>
                  </a:lnTo>
                  <a:lnTo>
                    <a:pt x="403" y="457"/>
                  </a:lnTo>
                  <a:lnTo>
                    <a:pt x="394" y="458"/>
                  </a:lnTo>
                  <a:lnTo>
                    <a:pt x="385" y="458"/>
                  </a:lnTo>
                  <a:lnTo>
                    <a:pt x="376" y="458"/>
                  </a:lnTo>
                  <a:lnTo>
                    <a:pt x="368" y="458"/>
                  </a:lnTo>
                  <a:lnTo>
                    <a:pt x="364" y="167"/>
                  </a:lnTo>
                  <a:lnTo>
                    <a:pt x="360" y="155"/>
                  </a:lnTo>
                  <a:lnTo>
                    <a:pt x="353" y="151"/>
                  </a:lnTo>
                  <a:lnTo>
                    <a:pt x="347" y="151"/>
                  </a:lnTo>
                  <a:lnTo>
                    <a:pt x="341" y="154"/>
                  </a:lnTo>
                  <a:lnTo>
                    <a:pt x="335" y="166"/>
                  </a:lnTo>
                  <a:lnTo>
                    <a:pt x="332" y="973"/>
                  </a:lnTo>
                  <a:lnTo>
                    <a:pt x="237" y="973"/>
                  </a:lnTo>
                  <a:lnTo>
                    <a:pt x="238" y="900"/>
                  </a:lnTo>
                  <a:lnTo>
                    <a:pt x="239" y="737"/>
                  </a:lnTo>
                  <a:lnTo>
                    <a:pt x="239" y="570"/>
                  </a:lnTo>
                  <a:lnTo>
                    <a:pt x="237" y="484"/>
                  </a:lnTo>
                  <a:lnTo>
                    <a:pt x="233" y="479"/>
                  </a:lnTo>
                  <a:lnTo>
                    <a:pt x="225" y="477"/>
                  </a:lnTo>
                  <a:lnTo>
                    <a:pt x="218" y="477"/>
                  </a:lnTo>
                  <a:lnTo>
                    <a:pt x="212" y="478"/>
                  </a:lnTo>
                  <a:lnTo>
                    <a:pt x="208" y="480"/>
                  </a:lnTo>
                  <a:lnTo>
                    <a:pt x="206" y="483"/>
                  </a:lnTo>
                  <a:lnTo>
                    <a:pt x="204" y="487"/>
                  </a:lnTo>
                  <a:lnTo>
                    <a:pt x="202" y="491"/>
                  </a:lnTo>
                  <a:lnTo>
                    <a:pt x="200" y="973"/>
                  </a:lnTo>
                  <a:lnTo>
                    <a:pt x="105" y="973"/>
                  </a:lnTo>
                  <a:lnTo>
                    <a:pt x="107" y="161"/>
                  </a:lnTo>
                  <a:lnTo>
                    <a:pt x="105" y="156"/>
                  </a:lnTo>
                  <a:lnTo>
                    <a:pt x="102" y="153"/>
                  </a:lnTo>
                  <a:lnTo>
                    <a:pt x="96" y="150"/>
                  </a:lnTo>
                  <a:lnTo>
                    <a:pt x="91" y="149"/>
                  </a:lnTo>
                  <a:lnTo>
                    <a:pt x="87" y="151"/>
                  </a:lnTo>
                  <a:lnTo>
                    <a:pt x="82" y="152"/>
                  </a:lnTo>
                  <a:lnTo>
                    <a:pt x="77" y="155"/>
                  </a:lnTo>
                  <a:lnTo>
                    <a:pt x="75" y="159"/>
                  </a:lnTo>
                  <a:lnTo>
                    <a:pt x="73" y="454"/>
                  </a:lnTo>
                  <a:lnTo>
                    <a:pt x="0" y="454"/>
                  </a:lnTo>
                  <a:lnTo>
                    <a:pt x="2" y="159"/>
                  </a:lnTo>
                  <a:lnTo>
                    <a:pt x="2" y="136"/>
                  </a:lnTo>
                  <a:lnTo>
                    <a:pt x="2" y="109"/>
                  </a:lnTo>
                  <a:lnTo>
                    <a:pt x="7" y="81"/>
                  </a:lnTo>
                  <a:lnTo>
                    <a:pt x="21" y="59"/>
                  </a:lnTo>
                  <a:lnTo>
                    <a:pt x="33" y="47"/>
                  </a:lnTo>
                  <a:lnTo>
                    <a:pt x="45" y="37"/>
                  </a:lnTo>
                  <a:lnTo>
                    <a:pt x="58" y="27"/>
                  </a:lnTo>
                  <a:lnTo>
                    <a:pt x="72" y="20"/>
                  </a:lnTo>
                  <a:lnTo>
                    <a:pt x="88" y="13"/>
                  </a:lnTo>
                  <a:lnTo>
                    <a:pt x="104" y="7"/>
                  </a:lnTo>
                  <a:lnTo>
                    <a:pt x="121" y="3"/>
                  </a:lnTo>
                  <a:lnTo>
                    <a:pt x="139" y="0"/>
                  </a:lnTo>
                  <a:lnTo>
                    <a:pt x="159" y="1"/>
                  </a:lnTo>
                  <a:lnTo>
                    <a:pt x="180" y="2"/>
                  </a:lnTo>
                  <a:lnTo>
                    <a:pt x="201" y="2"/>
                  </a:lnTo>
                  <a:lnTo>
                    <a:pt x="223" y="1"/>
                  </a:lnTo>
                  <a:lnTo>
                    <a:pt x="245" y="1"/>
                  </a:lnTo>
                  <a:lnTo>
                    <a:pt x="268" y="1"/>
                  </a:lnTo>
                  <a:lnTo>
                    <a:pt x="289" y="1"/>
                  </a:lnTo>
                  <a:lnTo>
                    <a:pt x="310" y="2"/>
                  </a:lnTo>
                  <a:lnTo>
                    <a:pt x="331" y="4"/>
                  </a:lnTo>
                  <a:lnTo>
                    <a:pt x="350" y="8"/>
                  </a:lnTo>
                  <a:lnTo>
                    <a:pt x="368" y="15"/>
                  </a:lnTo>
                  <a:lnTo>
                    <a:pt x="385" y="22"/>
                  </a:lnTo>
                  <a:lnTo>
                    <a:pt x="401" y="33"/>
                  </a:lnTo>
                  <a:lnTo>
                    <a:pt x="415" y="46"/>
                  </a:lnTo>
                  <a:lnTo>
                    <a:pt x="426" y="63"/>
                  </a:lnTo>
                  <a:lnTo>
                    <a:pt x="436" y="83"/>
                  </a:lnTo>
                  <a:lnTo>
                    <a:pt x="436" y="86"/>
                  </a:lnTo>
                  <a:lnTo>
                    <a:pt x="436" y="87"/>
                  </a:lnTo>
                  <a:lnTo>
                    <a:pt x="437" y="89"/>
                  </a:lnTo>
                  <a:lnTo>
                    <a:pt x="439" y="90"/>
                  </a:lnTo>
                  <a:lnTo>
                    <a:pt x="439" y="143"/>
                  </a:lnTo>
                  <a:lnTo>
                    <a:pt x="439" y="261"/>
                  </a:lnTo>
                  <a:lnTo>
                    <a:pt x="439" y="386"/>
                  </a:lnTo>
                  <a:lnTo>
                    <a:pt x="439" y="45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73" name="Line 220"/>
          <p:cNvSpPr>
            <a:spLocks noChangeShapeType="1"/>
          </p:cNvSpPr>
          <p:nvPr/>
        </p:nvSpPr>
        <p:spPr bwMode="auto">
          <a:xfrm>
            <a:off x="2854573" y="5114652"/>
            <a:ext cx="0" cy="993775"/>
          </a:xfrm>
          <a:prstGeom prst="line">
            <a:avLst/>
          </a:prstGeom>
          <a:noFill/>
          <a:ln w="63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4" name="Line 221"/>
          <p:cNvSpPr>
            <a:spLocks noChangeShapeType="1"/>
          </p:cNvSpPr>
          <p:nvPr/>
        </p:nvSpPr>
        <p:spPr bwMode="auto">
          <a:xfrm>
            <a:off x="2891086" y="5116240"/>
            <a:ext cx="0" cy="992187"/>
          </a:xfrm>
          <a:prstGeom prst="line">
            <a:avLst/>
          </a:prstGeom>
          <a:noFill/>
          <a:ln w="63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5" name="Rectangle 222"/>
          <p:cNvSpPr>
            <a:spLocks noChangeArrowheads="1"/>
          </p:cNvSpPr>
          <p:nvPr/>
        </p:nvSpPr>
        <p:spPr bwMode="auto">
          <a:xfrm>
            <a:off x="2795836" y="6068740"/>
            <a:ext cx="147637" cy="49212"/>
          </a:xfrm>
          <a:prstGeom prst="rect">
            <a:avLst/>
          </a:prstGeom>
          <a:solidFill>
            <a:srgbClr val="000078"/>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76" name="Oval 223"/>
          <p:cNvSpPr>
            <a:spLocks noChangeArrowheads="1"/>
          </p:cNvSpPr>
          <p:nvPr/>
        </p:nvSpPr>
        <p:spPr bwMode="auto">
          <a:xfrm>
            <a:off x="2319586" y="6238602"/>
            <a:ext cx="17462" cy="17463"/>
          </a:xfrm>
          <a:prstGeom prst="ellipse">
            <a:avLst/>
          </a:prstGeom>
          <a:solidFill>
            <a:srgbClr val="000078"/>
          </a:solidFill>
          <a:ln w="9525">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77" name="Oval 224"/>
          <p:cNvSpPr>
            <a:spLocks noChangeArrowheads="1"/>
          </p:cNvSpPr>
          <p:nvPr/>
        </p:nvSpPr>
        <p:spPr bwMode="auto">
          <a:xfrm>
            <a:off x="2681536" y="6238602"/>
            <a:ext cx="17462" cy="17463"/>
          </a:xfrm>
          <a:prstGeom prst="ellipse">
            <a:avLst/>
          </a:prstGeom>
          <a:solidFill>
            <a:srgbClr val="000078"/>
          </a:solidFill>
          <a:ln w="9525">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78" name="Oval 225"/>
          <p:cNvSpPr>
            <a:spLocks noChangeArrowheads="1"/>
          </p:cNvSpPr>
          <p:nvPr/>
        </p:nvSpPr>
        <p:spPr bwMode="auto">
          <a:xfrm>
            <a:off x="3027611" y="6238602"/>
            <a:ext cx="17462" cy="17463"/>
          </a:xfrm>
          <a:prstGeom prst="ellipse">
            <a:avLst/>
          </a:prstGeom>
          <a:solidFill>
            <a:srgbClr val="000078"/>
          </a:solidFill>
          <a:ln w="9525">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nvGrpSpPr>
          <p:cNvPr id="12" name="Group 226"/>
          <p:cNvGrpSpPr>
            <a:grpSpLocks/>
          </p:cNvGrpSpPr>
          <p:nvPr/>
        </p:nvGrpSpPr>
        <p:grpSpPr bwMode="auto">
          <a:xfrm>
            <a:off x="2745036" y="5465490"/>
            <a:ext cx="261937" cy="260350"/>
            <a:chOff x="4734" y="1475"/>
            <a:chExt cx="130" cy="129"/>
          </a:xfrm>
        </p:grpSpPr>
        <p:sp>
          <p:nvSpPr>
            <p:cNvPr id="480" name="Rectangle 227"/>
            <p:cNvSpPr>
              <a:spLocks noChangeArrowheads="1"/>
            </p:cNvSpPr>
            <p:nvPr/>
          </p:nvSpPr>
          <p:spPr bwMode="auto">
            <a:xfrm>
              <a:off x="4734" y="1475"/>
              <a:ext cx="130" cy="129"/>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81" name="Freeform 228"/>
            <p:cNvSpPr>
              <a:spLocks/>
            </p:cNvSpPr>
            <p:nvPr/>
          </p:nvSpPr>
          <p:spPr bwMode="auto">
            <a:xfrm>
              <a:off x="4740" y="1481"/>
              <a:ext cx="118" cy="118"/>
            </a:xfrm>
            <a:custGeom>
              <a:avLst/>
              <a:gdLst/>
              <a:ahLst/>
              <a:cxnLst>
                <a:cxn ang="0">
                  <a:pos x="1302" y="0"/>
                </a:cxn>
                <a:cxn ang="0">
                  <a:pos x="0" y="0"/>
                </a:cxn>
                <a:cxn ang="0">
                  <a:pos x="0" y="1295"/>
                </a:cxn>
                <a:cxn ang="0">
                  <a:pos x="1304" y="1295"/>
                </a:cxn>
                <a:cxn ang="0">
                  <a:pos x="1302" y="0"/>
                </a:cxn>
              </a:cxnLst>
              <a:rect l="0" t="0" r="r" b="b"/>
              <a:pathLst>
                <a:path w="1304" h="1295">
                  <a:moveTo>
                    <a:pt x="1302" y="0"/>
                  </a:moveTo>
                  <a:lnTo>
                    <a:pt x="0" y="0"/>
                  </a:lnTo>
                  <a:lnTo>
                    <a:pt x="0" y="1295"/>
                  </a:lnTo>
                  <a:lnTo>
                    <a:pt x="1304" y="1295"/>
                  </a:lnTo>
                  <a:lnTo>
                    <a:pt x="1302" y="0"/>
                  </a:lnTo>
                  <a:close/>
                </a:path>
              </a:pathLst>
            </a:custGeom>
            <a:solidFill>
              <a:srgbClr val="FFFFFF"/>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2" name="Freeform 229"/>
            <p:cNvSpPr>
              <a:spLocks/>
            </p:cNvSpPr>
            <p:nvPr/>
          </p:nvSpPr>
          <p:spPr bwMode="auto">
            <a:xfrm>
              <a:off x="4766" y="1486"/>
              <a:ext cx="17" cy="17"/>
            </a:xfrm>
            <a:custGeom>
              <a:avLst/>
              <a:gdLst/>
              <a:ahLst/>
              <a:cxnLst>
                <a:cxn ang="0">
                  <a:pos x="191" y="91"/>
                </a:cxn>
                <a:cxn ang="0">
                  <a:pos x="190" y="106"/>
                </a:cxn>
                <a:cxn ang="0">
                  <a:pos x="188" y="119"/>
                </a:cxn>
                <a:cxn ang="0">
                  <a:pos x="184" y="132"/>
                </a:cxn>
                <a:cxn ang="0">
                  <a:pos x="178" y="144"/>
                </a:cxn>
                <a:cxn ang="0">
                  <a:pos x="170" y="154"/>
                </a:cxn>
                <a:cxn ang="0">
                  <a:pos x="162" y="164"/>
                </a:cxn>
                <a:cxn ang="0">
                  <a:pos x="152" y="171"/>
                </a:cxn>
                <a:cxn ang="0">
                  <a:pos x="142" y="179"/>
                </a:cxn>
                <a:cxn ang="0">
                  <a:pos x="132" y="182"/>
                </a:cxn>
                <a:cxn ang="0">
                  <a:pos x="123" y="185"/>
                </a:cxn>
                <a:cxn ang="0">
                  <a:pos x="112" y="188"/>
                </a:cxn>
                <a:cxn ang="0">
                  <a:pos x="102" y="189"/>
                </a:cxn>
                <a:cxn ang="0">
                  <a:pos x="91" y="189"/>
                </a:cxn>
                <a:cxn ang="0">
                  <a:pos x="80" y="188"/>
                </a:cxn>
                <a:cxn ang="0">
                  <a:pos x="70" y="186"/>
                </a:cxn>
                <a:cxn ang="0">
                  <a:pos x="59" y="182"/>
                </a:cxn>
                <a:cxn ang="0">
                  <a:pos x="47" y="175"/>
                </a:cxn>
                <a:cxn ang="0">
                  <a:pos x="35" y="167"/>
                </a:cxn>
                <a:cxn ang="0">
                  <a:pos x="25" y="159"/>
                </a:cxn>
                <a:cxn ang="0">
                  <a:pos x="17" y="148"/>
                </a:cxn>
                <a:cxn ang="0">
                  <a:pos x="11" y="136"/>
                </a:cxn>
                <a:cxn ang="0">
                  <a:pos x="5" y="125"/>
                </a:cxn>
                <a:cxn ang="0">
                  <a:pos x="2" y="111"/>
                </a:cxn>
                <a:cxn ang="0">
                  <a:pos x="0" y="97"/>
                </a:cxn>
                <a:cxn ang="0">
                  <a:pos x="0" y="97"/>
                </a:cxn>
                <a:cxn ang="0">
                  <a:pos x="1" y="85"/>
                </a:cxn>
                <a:cxn ang="0">
                  <a:pos x="4" y="71"/>
                </a:cxn>
                <a:cxn ang="0">
                  <a:pos x="8" y="58"/>
                </a:cxn>
                <a:cxn ang="0">
                  <a:pos x="14" y="45"/>
                </a:cxn>
                <a:cxn ang="0">
                  <a:pos x="22" y="35"/>
                </a:cxn>
                <a:cxn ang="0">
                  <a:pos x="32" y="24"/>
                </a:cxn>
                <a:cxn ang="0">
                  <a:pos x="42" y="15"/>
                </a:cxn>
                <a:cxn ang="0">
                  <a:pos x="56" y="7"/>
                </a:cxn>
                <a:cxn ang="0">
                  <a:pos x="68" y="3"/>
                </a:cxn>
                <a:cxn ang="0">
                  <a:pos x="80" y="1"/>
                </a:cxn>
                <a:cxn ang="0">
                  <a:pos x="93" y="0"/>
                </a:cxn>
                <a:cxn ang="0">
                  <a:pos x="106" y="1"/>
                </a:cxn>
                <a:cxn ang="0">
                  <a:pos x="118" y="3"/>
                </a:cxn>
                <a:cxn ang="0">
                  <a:pos x="131" y="6"/>
                </a:cxn>
                <a:cxn ang="0">
                  <a:pos x="142" y="10"/>
                </a:cxn>
                <a:cxn ang="0">
                  <a:pos x="152" y="17"/>
                </a:cxn>
                <a:cxn ang="0">
                  <a:pos x="159" y="22"/>
                </a:cxn>
                <a:cxn ang="0">
                  <a:pos x="166" y="28"/>
                </a:cxn>
                <a:cxn ang="0">
                  <a:pos x="172" y="35"/>
                </a:cxn>
                <a:cxn ang="0">
                  <a:pos x="179" y="43"/>
                </a:cxn>
                <a:cxn ang="0">
                  <a:pos x="184" y="53"/>
                </a:cxn>
                <a:cxn ang="0">
                  <a:pos x="188" y="63"/>
                </a:cxn>
                <a:cxn ang="0">
                  <a:pos x="190" y="76"/>
                </a:cxn>
                <a:cxn ang="0">
                  <a:pos x="191" y="91"/>
                </a:cxn>
              </a:cxnLst>
              <a:rect l="0" t="0" r="r" b="b"/>
              <a:pathLst>
                <a:path w="191" h="189">
                  <a:moveTo>
                    <a:pt x="191" y="91"/>
                  </a:moveTo>
                  <a:lnTo>
                    <a:pt x="190" y="106"/>
                  </a:lnTo>
                  <a:lnTo>
                    <a:pt x="188" y="119"/>
                  </a:lnTo>
                  <a:lnTo>
                    <a:pt x="184" y="132"/>
                  </a:lnTo>
                  <a:lnTo>
                    <a:pt x="178" y="144"/>
                  </a:lnTo>
                  <a:lnTo>
                    <a:pt x="170" y="154"/>
                  </a:lnTo>
                  <a:lnTo>
                    <a:pt x="162" y="164"/>
                  </a:lnTo>
                  <a:lnTo>
                    <a:pt x="152" y="171"/>
                  </a:lnTo>
                  <a:lnTo>
                    <a:pt x="142" y="179"/>
                  </a:lnTo>
                  <a:lnTo>
                    <a:pt x="132" y="182"/>
                  </a:lnTo>
                  <a:lnTo>
                    <a:pt x="123" y="185"/>
                  </a:lnTo>
                  <a:lnTo>
                    <a:pt x="112" y="188"/>
                  </a:lnTo>
                  <a:lnTo>
                    <a:pt x="102" y="189"/>
                  </a:lnTo>
                  <a:lnTo>
                    <a:pt x="91" y="189"/>
                  </a:lnTo>
                  <a:lnTo>
                    <a:pt x="80" y="188"/>
                  </a:lnTo>
                  <a:lnTo>
                    <a:pt x="70" y="186"/>
                  </a:lnTo>
                  <a:lnTo>
                    <a:pt x="59" y="182"/>
                  </a:lnTo>
                  <a:lnTo>
                    <a:pt x="47" y="175"/>
                  </a:lnTo>
                  <a:lnTo>
                    <a:pt x="35" y="167"/>
                  </a:lnTo>
                  <a:lnTo>
                    <a:pt x="25" y="159"/>
                  </a:lnTo>
                  <a:lnTo>
                    <a:pt x="17" y="148"/>
                  </a:lnTo>
                  <a:lnTo>
                    <a:pt x="11" y="136"/>
                  </a:lnTo>
                  <a:lnTo>
                    <a:pt x="5" y="125"/>
                  </a:lnTo>
                  <a:lnTo>
                    <a:pt x="2" y="111"/>
                  </a:lnTo>
                  <a:lnTo>
                    <a:pt x="0" y="97"/>
                  </a:lnTo>
                  <a:lnTo>
                    <a:pt x="0" y="97"/>
                  </a:lnTo>
                  <a:lnTo>
                    <a:pt x="1" y="85"/>
                  </a:lnTo>
                  <a:lnTo>
                    <a:pt x="4" y="71"/>
                  </a:lnTo>
                  <a:lnTo>
                    <a:pt x="8" y="58"/>
                  </a:lnTo>
                  <a:lnTo>
                    <a:pt x="14" y="45"/>
                  </a:lnTo>
                  <a:lnTo>
                    <a:pt x="22" y="35"/>
                  </a:lnTo>
                  <a:lnTo>
                    <a:pt x="32" y="24"/>
                  </a:lnTo>
                  <a:lnTo>
                    <a:pt x="42" y="15"/>
                  </a:lnTo>
                  <a:lnTo>
                    <a:pt x="56" y="7"/>
                  </a:lnTo>
                  <a:lnTo>
                    <a:pt x="68" y="3"/>
                  </a:lnTo>
                  <a:lnTo>
                    <a:pt x="80" y="1"/>
                  </a:lnTo>
                  <a:lnTo>
                    <a:pt x="93" y="0"/>
                  </a:lnTo>
                  <a:lnTo>
                    <a:pt x="106" y="1"/>
                  </a:lnTo>
                  <a:lnTo>
                    <a:pt x="118" y="3"/>
                  </a:lnTo>
                  <a:lnTo>
                    <a:pt x="131" y="6"/>
                  </a:lnTo>
                  <a:lnTo>
                    <a:pt x="142" y="10"/>
                  </a:lnTo>
                  <a:lnTo>
                    <a:pt x="152" y="17"/>
                  </a:lnTo>
                  <a:lnTo>
                    <a:pt x="159" y="22"/>
                  </a:lnTo>
                  <a:lnTo>
                    <a:pt x="166" y="28"/>
                  </a:lnTo>
                  <a:lnTo>
                    <a:pt x="172" y="35"/>
                  </a:lnTo>
                  <a:lnTo>
                    <a:pt x="179" y="43"/>
                  </a:lnTo>
                  <a:lnTo>
                    <a:pt x="184" y="53"/>
                  </a:lnTo>
                  <a:lnTo>
                    <a:pt x="188" y="63"/>
                  </a:lnTo>
                  <a:lnTo>
                    <a:pt x="190" y="76"/>
                  </a:lnTo>
                  <a:lnTo>
                    <a:pt x="191" y="9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3" name="Freeform 230"/>
            <p:cNvSpPr>
              <a:spLocks/>
            </p:cNvSpPr>
            <p:nvPr/>
          </p:nvSpPr>
          <p:spPr bwMode="auto">
            <a:xfrm>
              <a:off x="4819" y="1486"/>
              <a:ext cx="17" cy="18"/>
            </a:xfrm>
            <a:custGeom>
              <a:avLst/>
              <a:gdLst/>
              <a:ahLst/>
              <a:cxnLst>
                <a:cxn ang="0">
                  <a:pos x="176" y="47"/>
                </a:cxn>
                <a:cxn ang="0">
                  <a:pos x="182" y="60"/>
                </a:cxn>
                <a:cxn ang="0">
                  <a:pos x="186" y="75"/>
                </a:cxn>
                <a:cxn ang="0">
                  <a:pos x="188" y="90"/>
                </a:cxn>
                <a:cxn ang="0">
                  <a:pos x="188" y="105"/>
                </a:cxn>
                <a:cxn ang="0">
                  <a:pos x="186" y="121"/>
                </a:cxn>
                <a:cxn ang="0">
                  <a:pos x="180" y="136"/>
                </a:cxn>
                <a:cxn ang="0">
                  <a:pos x="170" y="151"/>
                </a:cxn>
                <a:cxn ang="0">
                  <a:pos x="157" y="166"/>
                </a:cxn>
                <a:cxn ang="0">
                  <a:pos x="148" y="172"/>
                </a:cxn>
                <a:cxn ang="0">
                  <a:pos x="139" y="178"/>
                </a:cxn>
                <a:cxn ang="0">
                  <a:pos x="128" y="182"/>
                </a:cxn>
                <a:cxn ang="0">
                  <a:pos x="116" y="186"/>
                </a:cxn>
                <a:cxn ang="0">
                  <a:pos x="104" y="187"/>
                </a:cxn>
                <a:cxn ang="0">
                  <a:pos x="92" y="188"/>
                </a:cxn>
                <a:cxn ang="0">
                  <a:pos x="79" y="187"/>
                </a:cxn>
                <a:cxn ang="0">
                  <a:pos x="68" y="184"/>
                </a:cxn>
                <a:cxn ang="0">
                  <a:pos x="52" y="179"/>
                </a:cxn>
                <a:cxn ang="0">
                  <a:pos x="39" y="170"/>
                </a:cxn>
                <a:cxn ang="0">
                  <a:pos x="28" y="161"/>
                </a:cxn>
                <a:cxn ang="0">
                  <a:pos x="18" y="150"/>
                </a:cxn>
                <a:cxn ang="0">
                  <a:pos x="11" y="138"/>
                </a:cxn>
                <a:cxn ang="0">
                  <a:pos x="5" y="124"/>
                </a:cxn>
                <a:cxn ang="0">
                  <a:pos x="2" y="110"/>
                </a:cxn>
                <a:cxn ang="0">
                  <a:pos x="0" y="95"/>
                </a:cxn>
                <a:cxn ang="0">
                  <a:pos x="1" y="88"/>
                </a:cxn>
                <a:cxn ang="0">
                  <a:pos x="1" y="79"/>
                </a:cxn>
                <a:cxn ang="0">
                  <a:pos x="2" y="71"/>
                </a:cxn>
                <a:cxn ang="0">
                  <a:pos x="5" y="65"/>
                </a:cxn>
                <a:cxn ang="0">
                  <a:pos x="4" y="62"/>
                </a:cxn>
                <a:cxn ang="0">
                  <a:pos x="9" y="55"/>
                </a:cxn>
                <a:cxn ang="0">
                  <a:pos x="13" y="48"/>
                </a:cxn>
                <a:cxn ang="0">
                  <a:pos x="17" y="40"/>
                </a:cxn>
                <a:cxn ang="0">
                  <a:pos x="21" y="34"/>
                </a:cxn>
                <a:cxn ang="0">
                  <a:pos x="29" y="24"/>
                </a:cxn>
                <a:cxn ang="0">
                  <a:pos x="38" y="16"/>
                </a:cxn>
                <a:cxn ang="0">
                  <a:pos x="50" y="10"/>
                </a:cxn>
                <a:cxn ang="0">
                  <a:pos x="63" y="4"/>
                </a:cxn>
                <a:cxn ang="0">
                  <a:pos x="75" y="1"/>
                </a:cxn>
                <a:cxn ang="0">
                  <a:pos x="89" y="0"/>
                </a:cxn>
                <a:cxn ang="0">
                  <a:pos x="103" y="0"/>
                </a:cxn>
                <a:cxn ang="0">
                  <a:pos x="116" y="2"/>
                </a:cxn>
                <a:cxn ang="0">
                  <a:pos x="126" y="5"/>
                </a:cxn>
                <a:cxn ang="0">
                  <a:pos x="134" y="8"/>
                </a:cxn>
                <a:cxn ang="0">
                  <a:pos x="143" y="14"/>
                </a:cxn>
                <a:cxn ang="0">
                  <a:pos x="151" y="19"/>
                </a:cxn>
                <a:cxn ang="0">
                  <a:pos x="159" y="25"/>
                </a:cxn>
                <a:cxn ang="0">
                  <a:pos x="165" y="32"/>
                </a:cxn>
                <a:cxn ang="0">
                  <a:pos x="171" y="39"/>
                </a:cxn>
                <a:cxn ang="0">
                  <a:pos x="176" y="47"/>
                </a:cxn>
              </a:cxnLst>
              <a:rect l="0" t="0" r="r" b="b"/>
              <a:pathLst>
                <a:path w="188" h="188">
                  <a:moveTo>
                    <a:pt x="176" y="47"/>
                  </a:moveTo>
                  <a:lnTo>
                    <a:pt x="182" y="60"/>
                  </a:lnTo>
                  <a:lnTo>
                    <a:pt x="186" y="75"/>
                  </a:lnTo>
                  <a:lnTo>
                    <a:pt x="188" y="90"/>
                  </a:lnTo>
                  <a:lnTo>
                    <a:pt x="188" y="105"/>
                  </a:lnTo>
                  <a:lnTo>
                    <a:pt x="186" y="121"/>
                  </a:lnTo>
                  <a:lnTo>
                    <a:pt x="180" y="136"/>
                  </a:lnTo>
                  <a:lnTo>
                    <a:pt x="170" y="151"/>
                  </a:lnTo>
                  <a:lnTo>
                    <a:pt x="157" y="166"/>
                  </a:lnTo>
                  <a:lnTo>
                    <a:pt x="148" y="172"/>
                  </a:lnTo>
                  <a:lnTo>
                    <a:pt x="139" y="178"/>
                  </a:lnTo>
                  <a:lnTo>
                    <a:pt x="128" y="182"/>
                  </a:lnTo>
                  <a:lnTo>
                    <a:pt x="116" y="186"/>
                  </a:lnTo>
                  <a:lnTo>
                    <a:pt x="104" y="187"/>
                  </a:lnTo>
                  <a:lnTo>
                    <a:pt x="92" y="188"/>
                  </a:lnTo>
                  <a:lnTo>
                    <a:pt x="79" y="187"/>
                  </a:lnTo>
                  <a:lnTo>
                    <a:pt x="68" y="184"/>
                  </a:lnTo>
                  <a:lnTo>
                    <a:pt x="52" y="179"/>
                  </a:lnTo>
                  <a:lnTo>
                    <a:pt x="39" y="170"/>
                  </a:lnTo>
                  <a:lnTo>
                    <a:pt x="28" y="161"/>
                  </a:lnTo>
                  <a:lnTo>
                    <a:pt x="18" y="150"/>
                  </a:lnTo>
                  <a:lnTo>
                    <a:pt x="11" y="138"/>
                  </a:lnTo>
                  <a:lnTo>
                    <a:pt x="5" y="124"/>
                  </a:lnTo>
                  <a:lnTo>
                    <a:pt x="2" y="110"/>
                  </a:lnTo>
                  <a:lnTo>
                    <a:pt x="0" y="95"/>
                  </a:lnTo>
                  <a:lnTo>
                    <a:pt x="1" y="88"/>
                  </a:lnTo>
                  <a:lnTo>
                    <a:pt x="1" y="79"/>
                  </a:lnTo>
                  <a:lnTo>
                    <a:pt x="2" y="71"/>
                  </a:lnTo>
                  <a:lnTo>
                    <a:pt x="5" y="65"/>
                  </a:lnTo>
                  <a:lnTo>
                    <a:pt x="4" y="62"/>
                  </a:lnTo>
                  <a:lnTo>
                    <a:pt x="9" y="55"/>
                  </a:lnTo>
                  <a:lnTo>
                    <a:pt x="13" y="48"/>
                  </a:lnTo>
                  <a:lnTo>
                    <a:pt x="17" y="40"/>
                  </a:lnTo>
                  <a:lnTo>
                    <a:pt x="21" y="34"/>
                  </a:lnTo>
                  <a:lnTo>
                    <a:pt x="29" y="24"/>
                  </a:lnTo>
                  <a:lnTo>
                    <a:pt x="38" y="16"/>
                  </a:lnTo>
                  <a:lnTo>
                    <a:pt x="50" y="10"/>
                  </a:lnTo>
                  <a:lnTo>
                    <a:pt x="63" y="4"/>
                  </a:lnTo>
                  <a:lnTo>
                    <a:pt x="75" y="1"/>
                  </a:lnTo>
                  <a:lnTo>
                    <a:pt x="89" y="0"/>
                  </a:lnTo>
                  <a:lnTo>
                    <a:pt x="103" y="0"/>
                  </a:lnTo>
                  <a:lnTo>
                    <a:pt x="116" y="2"/>
                  </a:lnTo>
                  <a:lnTo>
                    <a:pt x="126" y="5"/>
                  </a:lnTo>
                  <a:lnTo>
                    <a:pt x="134" y="8"/>
                  </a:lnTo>
                  <a:lnTo>
                    <a:pt x="143" y="14"/>
                  </a:lnTo>
                  <a:lnTo>
                    <a:pt x="151" y="19"/>
                  </a:lnTo>
                  <a:lnTo>
                    <a:pt x="159" y="25"/>
                  </a:lnTo>
                  <a:lnTo>
                    <a:pt x="165" y="32"/>
                  </a:lnTo>
                  <a:lnTo>
                    <a:pt x="171" y="39"/>
                  </a:lnTo>
                  <a:lnTo>
                    <a:pt x="176" y="4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4" name="Freeform 231"/>
            <p:cNvSpPr>
              <a:spLocks/>
            </p:cNvSpPr>
            <p:nvPr/>
          </p:nvSpPr>
          <p:spPr bwMode="auto">
            <a:xfrm>
              <a:off x="4749" y="1506"/>
              <a:ext cx="51" cy="88"/>
            </a:xfrm>
            <a:custGeom>
              <a:avLst/>
              <a:gdLst/>
              <a:ahLst/>
              <a:cxnLst>
                <a:cxn ang="0">
                  <a:pos x="296" y="601"/>
                </a:cxn>
                <a:cxn ang="0">
                  <a:pos x="288" y="595"/>
                </a:cxn>
                <a:cxn ang="0">
                  <a:pos x="277" y="595"/>
                </a:cxn>
                <a:cxn ang="0">
                  <a:pos x="267" y="599"/>
                </a:cxn>
                <a:cxn ang="0">
                  <a:pos x="261" y="970"/>
                </a:cxn>
                <a:cxn ang="0">
                  <a:pos x="165" y="591"/>
                </a:cxn>
                <a:cxn ang="0">
                  <a:pos x="61" y="587"/>
                </a:cxn>
                <a:cxn ang="0">
                  <a:pos x="75" y="538"/>
                </a:cxn>
                <a:cxn ang="0">
                  <a:pos x="107" y="420"/>
                </a:cxn>
                <a:cxn ang="0">
                  <a:pos x="145" y="280"/>
                </a:cxn>
                <a:cxn ang="0">
                  <a:pos x="178" y="159"/>
                </a:cxn>
                <a:cxn ang="0">
                  <a:pos x="176" y="152"/>
                </a:cxn>
                <a:cxn ang="0">
                  <a:pos x="170" y="145"/>
                </a:cxn>
                <a:cxn ang="0">
                  <a:pos x="161" y="150"/>
                </a:cxn>
                <a:cxn ang="0">
                  <a:pos x="153" y="158"/>
                </a:cxn>
                <a:cxn ang="0">
                  <a:pos x="132" y="233"/>
                </a:cxn>
                <a:cxn ang="0">
                  <a:pos x="108" y="322"/>
                </a:cxn>
                <a:cxn ang="0">
                  <a:pos x="86" y="399"/>
                </a:cxn>
                <a:cxn ang="0">
                  <a:pos x="75" y="438"/>
                </a:cxn>
                <a:cxn ang="0">
                  <a:pos x="56" y="435"/>
                </a:cxn>
                <a:cxn ang="0">
                  <a:pos x="37" y="431"/>
                </a:cxn>
                <a:cxn ang="0">
                  <a:pos x="18" y="426"/>
                </a:cxn>
                <a:cxn ang="0">
                  <a:pos x="0" y="420"/>
                </a:cxn>
                <a:cxn ang="0">
                  <a:pos x="10" y="385"/>
                </a:cxn>
                <a:cxn ang="0">
                  <a:pos x="34" y="299"/>
                </a:cxn>
                <a:cxn ang="0">
                  <a:pos x="63" y="194"/>
                </a:cxn>
                <a:cxn ang="0">
                  <a:pos x="90" y="104"/>
                </a:cxn>
                <a:cxn ang="0">
                  <a:pos x="108" y="67"/>
                </a:cxn>
                <a:cxn ang="0">
                  <a:pos x="132" y="34"/>
                </a:cxn>
                <a:cxn ang="0">
                  <a:pos x="164" y="10"/>
                </a:cxn>
                <a:cxn ang="0">
                  <a:pos x="207" y="0"/>
                </a:cxn>
                <a:cxn ang="0">
                  <a:pos x="397" y="8"/>
                </a:cxn>
                <a:cxn ang="0">
                  <a:pos x="425" y="27"/>
                </a:cxn>
                <a:cxn ang="0">
                  <a:pos x="446" y="52"/>
                </a:cxn>
                <a:cxn ang="0">
                  <a:pos x="463" y="82"/>
                </a:cxn>
                <a:cxn ang="0">
                  <a:pos x="476" y="112"/>
                </a:cxn>
                <a:cxn ang="0">
                  <a:pos x="499" y="199"/>
                </a:cxn>
                <a:cxn ang="0">
                  <a:pos x="531" y="314"/>
                </a:cxn>
                <a:cxn ang="0">
                  <a:pos x="555" y="398"/>
                </a:cxn>
                <a:cxn ang="0">
                  <a:pos x="488" y="430"/>
                </a:cxn>
                <a:cxn ang="0">
                  <a:pos x="478" y="396"/>
                </a:cxn>
                <a:cxn ang="0">
                  <a:pos x="455" y="316"/>
                </a:cxn>
                <a:cxn ang="0">
                  <a:pos x="428" y="226"/>
                </a:cxn>
                <a:cxn ang="0">
                  <a:pos x="409" y="158"/>
                </a:cxn>
                <a:cxn ang="0">
                  <a:pos x="404" y="151"/>
                </a:cxn>
                <a:cxn ang="0">
                  <a:pos x="397" y="145"/>
                </a:cxn>
                <a:cxn ang="0">
                  <a:pos x="388" y="151"/>
                </a:cxn>
                <a:cxn ang="0">
                  <a:pos x="385" y="160"/>
                </a:cxn>
                <a:cxn ang="0">
                  <a:pos x="414" y="267"/>
                </a:cxn>
                <a:cxn ang="0">
                  <a:pos x="453" y="410"/>
                </a:cxn>
                <a:cxn ang="0">
                  <a:pos x="487" y="534"/>
                </a:cxn>
                <a:cxn ang="0">
                  <a:pos x="501" y="587"/>
                </a:cxn>
                <a:cxn ang="0">
                  <a:pos x="490" y="587"/>
                </a:cxn>
                <a:cxn ang="0">
                  <a:pos x="462" y="587"/>
                </a:cxn>
                <a:cxn ang="0">
                  <a:pos x="428" y="588"/>
                </a:cxn>
                <a:cxn ang="0">
                  <a:pos x="398" y="589"/>
                </a:cxn>
                <a:cxn ang="0">
                  <a:pos x="298" y="973"/>
                </a:cxn>
              </a:cxnLst>
              <a:rect l="0" t="0" r="r" b="b"/>
              <a:pathLst>
                <a:path w="558" h="973">
                  <a:moveTo>
                    <a:pt x="298" y="606"/>
                  </a:moveTo>
                  <a:lnTo>
                    <a:pt x="296" y="601"/>
                  </a:lnTo>
                  <a:lnTo>
                    <a:pt x="292" y="598"/>
                  </a:lnTo>
                  <a:lnTo>
                    <a:pt x="288" y="595"/>
                  </a:lnTo>
                  <a:lnTo>
                    <a:pt x="281" y="594"/>
                  </a:lnTo>
                  <a:lnTo>
                    <a:pt x="277" y="595"/>
                  </a:lnTo>
                  <a:lnTo>
                    <a:pt x="271" y="596"/>
                  </a:lnTo>
                  <a:lnTo>
                    <a:pt x="267" y="599"/>
                  </a:lnTo>
                  <a:lnTo>
                    <a:pt x="263" y="604"/>
                  </a:lnTo>
                  <a:lnTo>
                    <a:pt x="261" y="970"/>
                  </a:lnTo>
                  <a:lnTo>
                    <a:pt x="165" y="973"/>
                  </a:lnTo>
                  <a:lnTo>
                    <a:pt x="165" y="591"/>
                  </a:lnTo>
                  <a:lnTo>
                    <a:pt x="162" y="587"/>
                  </a:lnTo>
                  <a:lnTo>
                    <a:pt x="61" y="587"/>
                  </a:lnTo>
                  <a:lnTo>
                    <a:pt x="65" y="574"/>
                  </a:lnTo>
                  <a:lnTo>
                    <a:pt x="75" y="538"/>
                  </a:lnTo>
                  <a:lnTo>
                    <a:pt x="89" y="485"/>
                  </a:lnTo>
                  <a:lnTo>
                    <a:pt x="107" y="420"/>
                  </a:lnTo>
                  <a:lnTo>
                    <a:pt x="126" y="351"/>
                  </a:lnTo>
                  <a:lnTo>
                    <a:pt x="145" y="280"/>
                  </a:lnTo>
                  <a:lnTo>
                    <a:pt x="163" y="214"/>
                  </a:lnTo>
                  <a:lnTo>
                    <a:pt x="178" y="159"/>
                  </a:lnTo>
                  <a:lnTo>
                    <a:pt x="177" y="156"/>
                  </a:lnTo>
                  <a:lnTo>
                    <a:pt x="176" y="152"/>
                  </a:lnTo>
                  <a:lnTo>
                    <a:pt x="173" y="149"/>
                  </a:lnTo>
                  <a:lnTo>
                    <a:pt x="170" y="145"/>
                  </a:lnTo>
                  <a:lnTo>
                    <a:pt x="165" y="147"/>
                  </a:lnTo>
                  <a:lnTo>
                    <a:pt x="161" y="150"/>
                  </a:lnTo>
                  <a:lnTo>
                    <a:pt x="157" y="154"/>
                  </a:lnTo>
                  <a:lnTo>
                    <a:pt x="153" y="158"/>
                  </a:lnTo>
                  <a:lnTo>
                    <a:pt x="144" y="192"/>
                  </a:lnTo>
                  <a:lnTo>
                    <a:pt x="132" y="233"/>
                  </a:lnTo>
                  <a:lnTo>
                    <a:pt x="121" y="278"/>
                  </a:lnTo>
                  <a:lnTo>
                    <a:pt x="108" y="322"/>
                  </a:lnTo>
                  <a:lnTo>
                    <a:pt x="95" y="364"/>
                  </a:lnTo>
                  <a:lnTo>
                    <a:pt x="86" y="399"/>
                  </a:lnTo>
                  <a:lnTo>
                    <a:pt x="78" y="426"/>
                  </a:lnTo>
                  <a:lnTo>
                    <a:pt x="75" y="438"/>
                  </a:lnTo>
                  <a:lnTo>
                    <a:pt x="66" y="437"/>
                  </a:lnTo>
                  <a:lnTo>
                    <a:pt x="56" y="435"/>
                  </a:lnTo>
                  <a:lnTo>
                    <a:pt x="47" y="433"/>
                  </a:lnTo>
                  <a:lnTo>
                    <a:pt x="37" y="431"/>
                  </a:lnTo>
                  <a:lnTo>
                    <a:pt x="28" y="428"/>
                  </a:lnTo>
                  <a:lnTo>
                    <a:pt x="18" y="426"/>
                  </a:lnTo>
                  <a:lnTo>
                    <a:pt x="10" y="423"/>
                  </a:lnTo>
                  <a:lnTo>
                    <a:pt x="0" y="420"/>
                  </a:lnTo>
                  <a:lnTo>
                    <a:pt x="3" y="411"/>
                  </a:lnTo>
                  <a:lnTo>
                    <a:pt x="10" y="385"/>
                  </a:lnTo>
                  <a:lnTo>
                    <a:pt x="21" y="345"/>
                  </a:lnTo>
                  <a:lnTo>
                    <a:pt x="34" y="299"/>
                  </a:lnTo>
                  <a:lnTo>
                    <a:pt x="49" y="247"/>
                  </a:lnTo>
                  <a:lnTo>
                    <a:pt x="63" y="194"/>
                  </a:lnTo>
                  <a:lnTo>
                    <a:pt x="77" y="145"/>
                  </a:lnTo>
                  <a:lnTo>
                    <a:pt x="90" y="104"/>
                  </a:lnTo>
                  <a:lnTo>
                    <a:pt x="98" y="85"/>
                  </a:lnTo>
                  <a:lnTo>
                    <a:pt x="108" y="67"/>
                  </a:lnTo>
                  <a:lnTo>
                    <a:pt x="120" y="50"/>
                  </a:lnTo>
                  <a:lnTo>
                    <a:pt x="132" y="34"/>
                  </a:lnTo>
                  <a:lnTo>
                    <a:pt x="147" y="21"/>
                  </a:lnTo>
                  <a:lnTo>
                    <a:pt x="164" y="10"/>
                  </a:lnTo>
                  <a:lnTo>
                    <a:pt x="184" y="3"/>
                  </a:lnTo>
                  <a:lnTo>
                    <a:pt x="207" y="0"/>
                  </a:lnTo>
                  <a:lnTo>
                    <a:pt x="379" y="3"/>
                  </a:lnTo>
                  <a:lnTo>
                    <a:pt x="397" y="8"/>
                  </a:lnTo>
                  <a:lnTo>
                    <a:pt x="413" y="16"/>
                  </a:lnTo>
                  <a:lnTo>
                    <a:pt x="425" y="27"/>
                  </a:lnTo>
                  <a:lnTo>
                    <a:pt x="437" y="40"/>
                  </a:lnTo>
                  <a:lnTo>
                    <a:pt x="446" y="52"/>
                  </a:lnTo>
                  <a:lnTo>
                    <a:pt x="455" y="67"/>
                  </a:lnTo>
                  <a:lnTo>
                    <a:pt x="463" y="82"/>
                  </a:lnTo>
                  <a:lnTo>
                    <a:pt x="472" y="96"/>
                  </a:lnTo>
                  <a:lnTo>
                    <a:pt x="476" y="112"/>
                  </a:lnTo>
                  <a:lnTo>
                    <a:pt x="485" y="149"/>
                  </a:lnTo>
                  <a:lnTo>
                    <a:pt x="499" y="199"/>
                  </a:lnTo>
                  <a:lnTo>
                    <a:pt x="515" y="257"/>
                  </a:lnTo>
                  <a:lnTo>
                    <a:pt x="531" y="314"/>
                  </a:lnTo>
                  <a:lnTo>
                    <a:pt x="545" y="363"/>
                  </a:lnTo>
                  <a:lnTo>
                    <a:pt x="555" y="398"/>
                  </a:lnTo>
                  <a:lnTo>
                    <a:pt x="558" y="412"/>
                  </a:lnTo>
                  <a:lnTo>
                    <a:pt x="488" y="430"/>
                  </a:lnTo>
                  <a:lnTo>
                    <a:pt x="484" y="420"/>
                  </a:lnTo>
                  <a:lnTo>
                    <a:pt x="478" y="396"/>
                  </a:lnTo>
                  <a:lnTo>
                    <a:pt x="468" y="359"/>
                  </a:lnTo>
                  <a:lnTo>
                    <a:pt x="455" y="316"/>
                  </a:lnTo>
                  <a:lnTo>
                    <a:pt x="441" y="270"/>
                  </a:lnTo>
                  <a:lnTo>
                    <a:pt x="428" y="226"/>
                  </a:lnTo>
                  <a:lnTo>
                    <a:pt x="417" y="187"/>
                  </a:lnTo>
                  <a:lnTo>
                    <a:pt x="409" y="158"/>
                  </a:lnTo>
                  <a:lnTo>
                    <a:pt x="407" y="154"/>
                  </a:lnTo>
                  <a:lnTo>
                    <a:pt x="404" y="151"/>
                  </a:lnTo>
                  <a:lnTo>
                    <a:pt x="401" y="148"/>
                  </a:lnTo>
                  <a:lnTo>
                    <a:pt x="397" y="145"/>
                  </a:lnTo>
                  <a:lnTo>
                    <a:pt x="391" y="148"/>
                  </a:lnTo>
                  <a:lnTo>
                    <a:pt x="388" y="151"/>
                  </a:lnTo>
                  <a:lnTo>
                    <a:pt x="386" y="156"/>
                  </a:lnTo>
                  <a:lnTo>
                    <a:pt x="385" y="160"/>
                  </a:lnTo>
                  <a:lnTo>
                    <a:pt x="398" y="206"/>
                  </a:lnTo>
                  <a:lnTo>
                    <a:pt x="414" y="267"/>
                  </a:lnTo>
                  <a:lnTo>
                    <a:pt x="433" y="338"/>
                  </a:lnTo>
                  <a:lnTo>
                    <a:pt x="453" y="410"/>
                  </a:lnTo>
                  <a:lnTo>
                    <a:pt x="472" y="477"/>
                  </a:lnTo>
                  <a:lnTo>
                    <a:pt x="487" y="534"/>
                  </a:lnTo>
                  <a:lnTo>
                    <a:pt x="497" y="572"/>
                  </a:lnTo>
                  <a:lnTo>
                    <a:pt x="501" y="587"/>
                  </a:lnTo>
                  <a:lnTo>
                    <a:pt x="498" y="587"/>
                  </a:lnTo>
                  <a:lnTo>
                    <a:pt x="490" y="587"/>
                  </a:lnTo>
                  <a:lnTo>
                    <a:pt x="477" y="587"/>
                  </a:lnTo>
                  <a:lnTo>
                    <a:pt x="462" y="587"/>
                  </a:lnTo>
                  <a:lnTo>
                    <a:pt x="445" y="587"/>
                  </a:lnTo>
                  <a:lnTo>
                    <a:pt x="428" y="588"/>
                  </a:lnTo>
                  <a:lnTo>
                    <a:pt x="411" y="588"/>
                  </a:lnTo>
                  <a:lnTo>
                    <a:pt x="398" y="589"/>
                  </a:lnTo>
                  <a:lnTo>
                    <a:pt x="393" y="970"/>
                  </a:lnTo>
                  <a:lnTo>
                    <a:pt x="298" y="973"/>
                  </a:lnTo>
                  <a:lnTo>
                    <a:pt x="298" y="606"/>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5" name="Freeform 232"/>
            <p:cNvSpPr>
              <a:spLocks/>
            </p:cNvSpPr>
            <p:nvPr/>
          </p:nvSpPr>
          <p:spPr bwMode="auto">
            <a:xfrm>
              <a:off x="4807" y="1506"/>
              <a:ext cx="40" cy="89"/>
            </a:xfrm>
            <a:custGeom>
              <a:avLst/>
              <a:gdLst/>
              <a:ahLst/>
              <a:cxnLst>
                <a:cxn ang="0">
                  <a:pos x="431" y="457"/>
                </a:cxn>
                <a:cxn ang="0">
                  <a:pos x="413" y="457"/>
                </a:cxn>
                <a:cxn ang="0">
                  <a:pos x="394" y="458"/>
                </a:cxn>
                <a:cxn ang="0">
                  <a:pos x="376" y="458"/>
                </a:cxn>
                <a:cxn ang="0">
                  <a:pos x="364" y="167"/>
                </a:cxn>
                <a:cxn ang="0">
                  <a:pos x="353" y="151"/>
                </a:cxn>
                <a:cxn ang="0">
                  <a:pos x="341" y="154"/>
                </a:cxn>
                <a:cxn ang="0">
                  <a:pos x="332" y="973"/>
                </a:cxn>
                <a:cxn ang="0">
                  <a:pos x="238" y="900"/>
                </a:cxn>
                <a:cxn ang="0">
                  <a:pos x="239" y="570"/>
                </a:cxn>
                <a:cxn ang="0">
                  <a:pos x="233" y="479"/>
                </a:cxn>
                <a:cxn ang="0">
                  <a:pos x="218" y="477"/>
                </a:cxn>
                <a:cxn ang="0">
                  <a:pos x="208" y="480"/>
                </a:cxn>
                <a:cxn ang="0">
                  <a:pos x="204" y="487"/>
                </a:cxn>
                <a:cxn ang="0">
                  <a:pos x="200" y="973"/>
                </a:cxn>
                <a:cxn ang="0">
                  <a:pos x="107" y="161"/>
                </a:cxn>
                <a:cxn ang="0">
                  <a:pos x="102" y="153"/>
                </a:cxn>
                <a:cxn ang="0">
                  <a:pos x="91" y="149"/>
                </a:cxn>
                <a:cxn ang="0">
                  <a:pos x="82" y="152"/>
                </a:cxn>
                <a:cxn ang="0">
                  <a:pos x="75" y="159"/>
                </a:cxn>
                <a:cxn ang="0">
                  <a:pos x="0" y="454"/>
                </a:cxn>
                <a:cxn ang="0">
                  <a:pos x="2" y="136"/>
                </a:cxn>
                <a:cxn ang="0">
                  <a:pos x="7" y="81"/>
                </a:cxn>
                <a:cxn ang="0">
                  <a:pos x="33" y="47"/>
                </a:cxn>
                <a:cxn ang="0">
                  <a:pos x="58" y="27"/>
                </a:cxn>
                <a:cxn ang="0">
                  <a:pos x="88" y="13"/>
                </a:cxn>
                <a:cxn ang="0">
                  <a:pos x="121" y="3"/>
                </a:cxn>
                <a:cxn ang="0">
                  <a:pos x="159" y="1"/>
                </a:cxn>
                <a:cxn ang="0">
                  <a:pos x="201" y="2"/>
                </a:cxn>
                <a:cxn ang="0">
                  <a:pos x="245" y="1"/>
                </a:cxn>
                <a:cxn ang="0">
                  <a:pos x="289" y="1"/>
                </a:cxn>
                <a:cxn ang="0">
                  <a:pos x="331" y="4"/>
                </a:cxn>
                <a:cxn ang="0">
                  <a:pos x="368" y="15"/>
                </a:cxn>
                <a:cxn ang="0">
                  <a:pos x="401" y="33"/>
                </a:cxn>
                <a:cxn ang="0">
                  <a:pos x="426" y="63"/>
                </a:cxn>
                <a:cxn ang="0">
                  <a:pos x="436" y="86"/>
                </a:cxn>
                <a:cxn ang="0">
                  <a:pos x="437" y="89"/>
                </a:cxn>
                <a:cxn ang="0">
                  <a:pos x="439" y="143"/>
                </a:cxn>
                <a:cxn ang="0">
                  <a:pos x="439" y="386"/>
                </a:cxn>
              </a:cxnLst>
              <a:rect l="0" t="0" r="r" b="b"/>
              <a:pathLst>
                <a:path w="439" h="973">
                  <a:moveTo>
                    <a:pt x="439" y="457"/>
                  </a:moveTo>
                  <a:lnTo>
                    <a:pt x="431" y="457"/>
                  </a:lnTo>
                  <a:lnTo>
                    <a:pt x="421" y="457"/>
                  </a:lnTo>
                  <a:lnTo>
                    <a:pt x="413" y="457"/>
                  </a:lnTo>
                  <a:lnTo>
                    <a:pt x="403" y="457"/>
                  </a:lnTo>
                  <a:lnTo>
                    <a:pt x="394" y="458"/>
                  </a:lnTo>
                  <a:lnTo>
                    <a:pt x="385" y="458"/>
                  </a:lnTo>
                  <a:lnTo>
                    <a:pt x="376" y="458"/>
                  </a:lnTo>
                  <a:lnTo>
                    <a:pt x="368" y="458"/>
                  </a:lnTo>
                  <a:lnTo>
                    <a:pt x="364" y="167"/>
                  </a:lnTo>
                  <a:lnTo>
                    <a:pt x="360" y="155"/>
                  </a:lnTo>
                  <a:lnTo>
                    <a:pt x="353" y="151"/>
                  </a:lnTo>
                  <a:lnTo>
                    <a:pt x="347" y="151"/>
                  </a:lnTo>
                  <a:lnTo>
                    <a:pt x="341" y="154"/>
                  </a:lnTo>
                  <a:lnTo>
                    <a:pt x="335" y="166"/>
                  </a:lnTo>
                  <a:lnTo>
                    <a:pt x="332" y="973"/>
                  </a:lnTo>
                  <a:lnTo>
                    <a:pt x="237" y="973"/>
                  </a:lnTo>
                  <a:lnTo>
                    <a:pt x="238" y="900"/>
                  </a:lnTo>
                  <a:lnTo>
                    <a:pt x="239" y="737"/>
                  </a:lnTo>
                  <a:lnTo>
                    <a:pt x="239" y="570"/>
                  </a:lnTo>
                  <a:lnTo>
                    <a:pt x="237" y="484"/>
                  </a:lnTo>
                  <a:lnTo>
                    <a:pt x="233" y="479"/>
                  </a:lnTo>
                  <a:lnTo>
                    <a:pt x="225" y="477"/>
                  </a:lnTo>
                  <a:lnTo>
                    <a:pt x="218" y="477"/>
                  </a:lnTo>
                  <a:lnTo>
                    <a:pt x="212" y="478"/>
                  </a:lnTo>
                  <a:lnTo>
                    <a:pt x="208" y="480"/>
                  </a:lnTo>
                  <a:lnTo>
                    <a:pt x="206" y="483"/>
                  </a:lnTo>
                  <a:lnTo>
                    <a:pt x="204" y="487"/>
                  </a:lnTo>
                  <a:lnTo>
                    <a:pt x="202" y="491"/>
                  </a:lnTo>
                  <a:lnTo>
                    <a:pt x="200" y="973"/>
                  </a:lnTo>
                  <a:lnTo>
                    <a:pt x="105" y="973"/>
                  </a:lnTo>
                  <a:lnTo>
                    <a:pt x="107" y="161"/>
                  </a:lnTo>
                  <a:lnTo>
                    <a:pt x="105" y="156"/>
                  </a:lnTo>
                  <a:lnTo>
                    <a:pt x="102" y="153"/>
                  </a:lnTo>
                  <a:lnTo>
                    <a:pt x="96" y="150"/>
                  </a:lnTo>
                  <a:lnTo>
                    <a:pt x="91" y="149"/>
                  </a:lnTo>
                  <a:lnTo>
                    <a:pt x="87" y="151"/>
                  </a:lnTo>
                  <a:lnTo>
                    <a:pt x="82" y="152"/>
                  </a:lnTo>
                  <a:lnTo>
                    <a:pt x="77" y="155"/>
                  </a:lnTo>
                  <a:lnTo>
                    <a:pt x="75" y="159"/>
                  </a:lnTo>
                  <a:lnTo>
                    <a:pt x="73" y="454"/>
                  </a:lnTo>
                  <a:lnTo>
                    <a:pt x="0" y="454"/>
                  </a:lnTo>
                  <a:lnTo>
                    <a:pt x="2" y="159"/>
                  </a:lnTo>
                  <a:lnTo>
                    <a:pt x="2" y="136"/>
                  </a:lnTo>
                  <a:lnTo>
                    <a:pt x="2" y="109"/>
                  </a:lnTo>
                  <a:lnTo>
                    <a:pt x="7" y="81"/>
                  </a:lnTo>
                  <a:lnTo>
                    <a:pt x="21" y="59"/>
                  </a:lnTo>
                  <a:lnTo>
                    <a:pt x="33" y="47"/>
                  </a:lnTo>
                  <a:lnTo>
                    <a:pt x="45" y="37"/>
                  </a:lnTo>
                  <a:lnTo>
                    <a:pt x="58" y="27"/>
                  </a:lnTo>
                  <a:lnTo>
                    <a:pt x="72" y="20"/>
                  </a:lnTo>
                  <a:lnTo>
                    <a:pt x="88" y="13"/>
                  </a:lnTo>
                  <a:lnTo>
                    <a:pt x="104" y="7"/>
                  </a:lnTo>
                  <a:lnTo>
                    <a:pt x="121" y="3"/>
                  </a:lnTo>
                  <a:lnTo>
                    <a:pt x="139" y="0"/>
                  </a:lnTo>
                  <a:lnTo>
                    <a:pt x="159" y="1"/>
                  </a:lnTo>
                  <a:lnTo>
                    <a:pt x="180" y="2"/>
                  </a:lnTo>
                  <a:lnTo>
                    <a:pt x="201" y="2"/>
                  </a:lnTo>
                  <a:lnTo>
                    <a:pt x="223" y="1"/>
                  </a:lnTo>
                  <a:lnTo>
                    <a:pt x="245" y="1"/>
                  </a:lnTo>
                  <a:lnTo>
                    <a:pt x="268" y="1"/>
                  </a:lnTo>
                  <a:lnTo>
                    <a:pt x="289" y="1"/>
                  </a:lnTo>
                  <a:lnTo>
                    <a:pt x="310" y="2"/>
                  </a:lnTo>
                  <a:lnTo>
                    <a:pt x="331" y="4"/>
                  </a:lnTo>
                  <a:lnTo>
                    <a:pt x="350" y="8"/>
                  </a:lnTo>
                  <a:lnTo>
                    <a:pt x="368" y="15"/>
                  </a:lnTo>
                  <a:lnTo>
                    <a:pt x="385" y="22"/>
                  </a:lnTo>
                  <a:lnTo>
                    <a:pt x="401" y="33"/>
                  </a:lnTo>
                  <a:lnTo>
                    <a:pt x="415" y="46"/>
                  </a:lnTo>
                  <a:lnTo>
                    <a:pt x="426" y="63"/>
                  </a:lnTo>
                  <a:lnTo>
                    <a:pt x="436" y="83"/>
                  </a:lnTo>
                  <a:lnTo>
                    <a:pt x="436" y="86"/>
                  </a:lnTo>
                  <a:lnTo>
                    <a:pt x="436" y="87"/>
                  </a:lnTo>
                  <a:lnTo>
                    <a:pt x="437" y="89"/>
                  </a:lnTo>
                  <a:lnTo>
                    <a:pt x="439" y="90"/>
                  </a:lnTo>
                  <a:lnTo>
                    <a:pt x="439" y="143"/>
                  </a:lnTo>
                  <a:lnTo>
                    <a:pt x="439" y="261"/>
                  </a:lnTo>
                  <a:lnTo>
                    <a:pt x="439" y="386"/>
                  </a:lnTo>
                  <a:lnTo>
                    <a:pt x="439" y="45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86" name="Rectangle 233"/>
          <p:cNvSpPr>
            <a:spLocks noChangeArrowheads="1"/>
          </p:cNvSpPr>
          <p:nvPr/>
        </p:nvSpPr>
        <p:spPr bwMode="auto">
          <a:xfrm>
            <a:off x="2795836" y="5421040"/>
            <a:ext cx="147637" cy="49212"/>
          </a:xfrm>
          <a:prstGeom prst="rect">
            <a:avLst/>
          </a:prstGeom>
          <a:solidFill>
            <a:srgbClr val="000078"/>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87" name="AutoShape 234"/>
          <p:cNvSpPr>
            <a:spLocks noChangeArrowheads="1"/>
          </p:cNvSpPr>
          <p:nvPr/>
        </p:nvSpPr>
        <p:spPr bwMode="auto">
          <a:xfrm>
            <a:off x="2814886" y="5203552"/>
            <a:ext cx="109537" cy="144463"/>
          </a:xfrm>
          <a:prstGeom prst="upArrow">
            <a:avLst>
              <a:gd name="adj1" fmla="val 50000"/>
              <a:gd name="adj2" fmla="val 32971"/>
            </a:avLst>
          </a:prstGeom>
          <a:solidFill>
            <a:srgbClr val="000078"/>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88" name="Rectangle 235"/>
          <p:cNvSpPr>
            <a:spLocks noChangeArrowheads="1"/>
          </p:cNvSpPr>
          <p:nvPr/>
        </p:nvSpPr>
        <p:spPr bwMode="auto">
          <a:xfrm>
            <a:off x="2752973" y="6117952"/>
            <a:ext cx="111125" cy="247650"/>
          </a:xfrm>
          <a:prstGeom prst="rect">
            <a:avLst/>
          </a:prstGeom>
          <a:solidFill>
            <a:srgbClr val="C7E0FB"/>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89" name="Rectangle 236"/>
          <p:cNvSpPr>
            <a:spLocks noChangeArrowheads="1"/>
          </p:cNvSpPr>
          <p:nvPr/>
        </p:nvSpPr>
        <p:spPr bwMode="auto">
          <a:xfrm>
            <a:off x="2887911" y="6117952"/>
            <a:ext cx="111125" cy="247650"/>
          </a:xfrm>
          <a:prstGeom prst="rect">
            <a:avLst/>
          </a:prstGeom>
          <a:solidFill>
            <a:srgbClr val="C7E0FB"/>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490" name="Freeform 237"/>
          <p:cNvSpPr>
            <a:spLocks/>
          </p:cNvSpPr>
          <p:nvPr/>
        </p:nvSpPr>
        <p:spPr bwMode="auto">
          <a:xfrm>
            <a:off x="2724398" y="5725840"/>
            <a:ext cx="60325" cy="33337"/>
          </a:xfrm>
          <a:custGeom>
            <a:avLst/>
            <a:gdLst/>
            <a:ahLst/>
            <a:cxnLst>
              <a:cxn ang="0">
                <a:pos x="0" y="0"/>
              </a:cxn>
              <a:cxn ang="0">
                <a:pos x="28" y="18"/>
              </a:cxn>
              <a:cxn ang="0">
                <a:pos x="38" y="21"/>
              </a:cxn>
            </a:cxnLst>
            <a:rect l="0" t="0" r="r" b="b"/>
            <a:pathLst>
              <a:path w="38" h="21">
                <a:moveTo>
                  <a:pt x="0" y="0"/>
                </a:moveTo>
                <a:cubicBezTo>
                  <a:pt x="11" y="7"/>
                  <a:pt x="13" y="16"/>
                  <a:pt x="28" y="18"/>
                </a:cubicBezTo>
                <a:cubicBezTo>
                  <a:pt x="31" y="20"/>
                  <a:pt x="38" y="21"/>
                  <a:pt x="38" y="21"/>
                </a:cubicBezTo>
              </a:path>
            </a:pathLst>
          </a:custGeom>
          <a:noFill/>
          <a:ln w="6350" cmpd="sng">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1" name="Freeform 238"/>
          <p:cNvSpPr>
            <a:spLocks/>
          </p:cNvSpPr>
          <p:nvPr/>
        </p:nvSpPr>
        <p:spPr bwMode="auto">
          <a:xfrm>
            <a:off x="2710111" y="5744890"/>
            <a:ext cx="85725" cy="47625"/>
          </a:xfrm>
          <a:custGeom>
            <a:avLst/>
            <a:gdLst/>
            <a:ahLst/>
            <a:cxnLst>
              <a:cxn ang="0">
                <a:pos x="0" y="0"/>
              </a:cxn>
              <a:cxn ang="0">
                <a:pos x="28" y="18"/>
              </a:cxn>
              <a:cxn ang="0">
                <a:pos x="38" y="21"/>
              </a:cxn>
            </a:cxnLst>
            <a:rect l="0" t="0" r="r" b="b"/>
            <a:pathLst>
              <a:path w="38" h="21">
                <a:moveTo>
                  <a:pt x="0" y="0"/>
                </a:moveTo>
                <a:cubicBezTo>
                  <a:pt x="11" y="7"/>
                  <a:pt x="13" y="16"/>
                  <a:pt x="28" y="18"/>
                </a:cubicBezTo>
                <a:cubicBezTo>
                  <a:pt x="31" y="20"/>
                  <a:pt x="38" y="21"/>
                  <a:pt x="38" y="21"/>
                </a:cubicBezTo>
              </a:path>
            </a:pathLst>
          </a:custGeom>
          <a:noFill/>
          <a:ln w="6350" cmpd="sng">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2" name="Freeform 239"/>
          <p:cNvSpPr>
            <a:spLocks/>
          </p:cNvSpPr>
          <p:nvPr/>
        </p:nvSpPr>
        <p:spPr bwMode="auto">
          <a:xfrm flipH="1">
            <a:off x="2976811" y="5725840"/>
            <a:ext cx="60325" cy="33337"/>
          </a:xfrm>
          <a:custGeom>
            <a:avLst/>
            <a:gdLst/>
            <a:ahLst/>
            <a:cxnLst>
              <a:cxn ang="0">
                <a:pos x="0" y="0"/>
              </a:cxn>
              <a:cxn ang="0">
                <a:pos x="28" y="18"/>
              </a:cxn>
              <a:cxn ang="0">
                <a:pos x="38" y="21"/>
              </a:cxn>
            </a:cxnLst>
            <a:rect l="0" t="0" r="r" b="b"/>
            <a:pathLst>
              <a:path w="38" h="21">
                <a:moveTo>
                  <a:pt x="0" y="0"/>
                </a:moveTo>
                <a:cubicBezTo>
                  <a:pt x="11" y="7"/>
                  <a:pt x="13" y="16"/>
                  <a:pt x="28" y="18"/>
                </a:cubicBezTo>
                <a:cubicBezTo>
                  <a:pt x="31" y="20"/>
                  <a:pt x="38" y="21"/>
                  <a:pt x="38" y="21"/>
                </a:cubicBezTo>
              </a:path>
            </a:pathLst>
          </a:custGeom>
          <a:noFill/>
          <a:ln w="6350" cmpd="sng">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3" name="Freeform 240"/>
          <p:cNvSpPr>
            <a:spLocks/>
          </p:cNvSpPr>
          <p:nvPr/>
        </p:nvSpPr>
        <p:spPr bwMode="auto">
          <a:xfrm flipH="1">
            <a:off x="2975223" y="5744890"/>
            <a:ext cx="85725" cy="47625"/>
          </a:xfrm>
          <a:custGeom>
            <a:avLst/>
            <a:gdLst/>
            <a:ahLst/>
            <a:cxnLst>
              <a:cxn ang="0">
                <a:pos x="0" y="0"/>
              </a:cxn>
              <a:cxn ang="0">
                <a:pos x="28" y="18"/>
              </a:cxn>
              <a:cxn ang="0">
                <a:pos x="38" y="21"/>
              </a:cxn>
            </a:cxnLst>
            <a:rect l="0" t="0" r="r" b="b"/>
            <a:pathLst>
              <a:path w="38" h="21">
                <a:moveTo>
                  <a:pt x="0" y="0"/>
                </a:moveTo>
                <a:cubicBezTo>
                  <a:pt x="11" y="7"/>
                  <a:pt x="13" y="16"/>
                  <a:pt x="28" y="18"/>
                </a:cubicBezTo>
                <a:cubicBezTo>
                  <a:pt x="31" y="20"/>
                  <a:pt x="38" y="21"/>
                  <a:pt x="38" y="21"/>
                </a:cubicBezTo>
              </a:path>
            </a:pathLst>
          </a:custGeom>
          <a:noFill/>
          <a:ln w="6350" cmpd="sng">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0" name="Rectangle 12"/>
          <p:cNvSpPr>
            <a:spLocks noChangeArrowheads="1"/>
          </p:cNvSpPr>
          <p:nvPr/>
        </p:nvSpPr>
        <p:spPr bwMode="auto">
          <a:xfrm>
            <a:off x="5529064" y="4441403"/>
            <a:ext cx="2317502" cy="246221"/>
          </a:xfrm>
          <a:prstGeom prst="rect">
            <a:avLst/>
          </a:prstGeom>
          <a:noFill/>
          <a:ln w="9525">
            <a:noFill/>
            <a:miter lim="800000"/>
            <a:headEnd/>
            <a:tailEnd/>
          </a:ln>
          <a:effectLst/>
        </p:spPr>
        <p:txBody>
          <a:bodyPr wrap="square" lIns="0" tIns="0" rIns="0" bIns="0">
            <a:spAutoFit/>
          </a:bodyPr>
          <a:lstStyle/>
          <a:p>
            <a:pPr algn="ctr" defTabSz="895350">
              <a:buSzPct val="120000"/>
            </a:pPr>
            <a:r>
              <a:rPr lang="zh-CN" altLang="en-US" sz="1600" b="1" dirty="0">
                <a:ea typeface="楷体_GB2312" pitchFamily="49" charset="-122"/>
              </a:rPr>
              <a:t>急流勇退</a:t>
            </a:r>
          </a:p>
        </p:txBody>
      </p:sp>
      <p:sp>
        <p:nvSpPr>
          <p:cNvPr id="501" name="Rectangle 13"/>
          <p:cNvSpPr>
            <a:spLocks noChangeAspect="1" noChangeArrowheads="1"/>
          </p:cNvSpPr>
          <p:nvPr/>
        </p:nvSpPr>
        <p:spPr bwMode="blackWhite">
          <a:xfrm>
            <a:off x="5549702" y="4825578"/>
            <a:ext cx="2449512" cy="1555750"/>
          </a:xfrm>
          <a:prstGeom prst="rect">
            <a:avLst/>
          </a:prstGeom>
          <a:solidFill>
            <a:srgbClr val="C7E0FB"/>
          </a:solidFill>
          <a:ln w="12700" cap="rnd">
            <a:solidFill>
              <a:srgbClr val="000000"/>
            </a:solidFill>
            <a:miter lim="800000"/>
            <a:headEnd/>
            <a:tailEnd/>
          </a:ln>
          <a:effectLst/>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502" name="AutoShape 14"/>
          <p:cNvSpPr>
            <a:spLocks noChangeArrowheads="1"/>
          </p:cNvSpPr>
          <p:nvPr/>
        </p:nvSpPr>
        <p:spPr bwMode="blackWhite">
          <a:xfrm>
            <a:off x="5681464" y="5051003"/>
            <a:ext cx="685800" cy="381000"/>
          </a:xfrm>
          <a:prstGeom prst="leftArrow">
            <a:avLst>
              <a:gd name="adj1" fmla="val 50000"/>
              <a:gd name="adj2" fmla="val 45000"/>
            </a:avLst>
          </a:prstGeom>
          <a:solidFill>
            <a:srgbClr val="000000"/>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nvGrpSpPr>
          <p:cNvPr id="13" name="Group 31"/>
          <p:cNvGrpSpPr>
            <a:grpSpLocks/>
          </p:cNvGrpSpPr>
          <p:nvPr/>
        </p:nvGrpSpPr>
        <p:grpSpPr bwMode="auto">
          <a:xfrm>
            <a:off x="5554464" y="5070053"/>
            <a:ext cx="2428875" cy="1162050"/>
            <a:chOff x="103" y="964"/>
            <a:chExt cx="1551" cy="732"/>
          </a:xfrm>
        </p:grpSpPr>
        <p:sp>
          <p:nvSpPr>
            <p:cNvPr id="504" name="Arc 32"/>
            <p:cNvSpPr>
              <a:spLocks/>
            </p:cNvSpPr>
            <p:nvPr/>
          </p:nvSpPr>
          <p:spPr bwMode="auto">
            <a:xfrm>
              <a:off x="103" y="1308"/>
              <a:ext cx="775" cy="388"/>
            </a:xfrm>
            <a:custGeom>
              <a:avLst/>
              <a:gdLst>
                <a:gd name="G0" fmla="+- 27 0 0"/>
                <a:gd name="G1" fmla="+- 0 0 0"/>
                <a:gd name="G2" fmla="+- 21600 0 0"/>
                <a:gd name="T0" fmla="*/ 21593 w 21593"/>
                <a:gd name="T1" fmla="*/ 1215 h 21600"/>
                <a:gd name="T2" fmla="*/ 0 w 21593"/>
                <a:gd name="T3" fmla="*/ 21600 h 21600"/>
                <a:gd name="T4" fmla="*/ 27 w 21593"/>
                <a:gd name="T5" fmla="*/ 0 h 21600"/>
              </a:gdLst>
              <a:ahLst/>
              <a:cxnLst>
                <a:cxn ang="0">
                  <a:pos x="T0" y="T1"/>
                </a:cxn>
                <a:cxn ang="0">
                  <a:pos x="T2" y="T3"/>
                </a:cxn>
                <a:cxn ang="0">
                  <a:pos x="T4" y="T5"/>
                </a:cxn>
              </a:cxnLst>
              <a:rect l="0" t="0" r="r" b="b"/>
              <a:pathLst>
                <a:path w="21593" h="21600" fill="none" extrusionOk="0">
                  <a:moveTo>
                    <a:pt x="21592" y="1214"/>
                  </a:moveTo>
                  <a:cubicBezTo>
                    <a:pt x="20948" y="12654"/>
                    <a:pt x="11484" y="21599"/>
                    <a:pt x="27" y="21600"/>
                  </a:cubicBezTo>
                  <a:cubicBezTo>
                    <a:pt x="18" y="21600"/>
                    <a:pt x="9" y="21599"/>
                    <a:pt x="0" y="21599"/>
                  </a:cubicBezTo>
                </a:path>
                <a:path w="21593" h="21600" stroke="0" extrusionOk="0">
                  <a:moveTo>
                    <a:pt x="21592" y="1214"/>
                  </a:moveTo>
                  <a:cubicBezTo>
                    <a:pt x="20948" y="12654"/>
                    <a:pt x="11484" y="21599"/>
                    <a:pt x="27" y="21600"/>
                  </a:cubicBezTo>
                  <a:cubicBezTo>
                    <a:pt x="18" y="21600"/>
                    <a:pt x="9" y="21599"/>
                    <a:pt x="0" y="21599"/>
                  </a:cubicBezTo>
                  <a:lnTo>
                    <a:pt x="27" y="0"/>
                  </a:lnTo>
                  <a:close/>
                </a:path>
              </a:pathLst>
            </a:custGeom>
            <a:noFill/>
            <a:ln w="38100">
              <a:solidFill>
                <a:srgbClr val="0344B9"/>
              </a:solidFill>
              <a:round/>
              <a:headEnd type="none" w="sm" len="sm"/>
              <a:tailEnd type="none" w="sm" len="sm"/>
            </a:ln>
            <a:effec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sp>
          <p:nvSpPr>
            <p:cNvPr id="505" name="Arc 33"/>
            <p:cNvSpPr>
              <a:spLocks/>
            </p:cNvSpPr>
            <p:nvPr/>
          </p:nvSpPr>
          <p:spPr bwMode="auto">
            <a:xfrm flipH="1" flipV="1">
              <a:off x="879" y="964"/>
              <a:ext cx="775" cy="388"/>
            </a:xfrm>
            <a:custGeom>
              <a:avLst/>
              <a:gdLst>
                <a:gd name="G0" fmla="+- 27 0 0"/>
                <a:gd name="G1" fmla="+- 0 0 0"/>
                <a:gd name="G2" fmla="+- 21600 0 0"/>
                <a:gd name="T0" fmla="*/ 21593 w 21593"/>
                <a:gd name="T1" fmla="*/ 1215 h 21600"/>
                <a:gd name="T2" fmla="*/ 0 w 21593"/>
                <a:gd name="T3" fmla="*/ 21600 h 21600"/>
                <a:gd name="T4" fmla="*/ 27 w 21593"/>
                <a:gd name="T5" fmla="*/ 0 h 21600"/>
              </a:gdLst>
              <a:ahLst/>
              <a:cxnLst>
                <a:cxn ang="0">
                  <a:pos x="T0" y="T1"/>
                </a:cxn>
                <a:cxn ang="0">
                  <a:pos x="T2" y="T3"/>
                </a:cxn>
                <a:cxn ang="0">
                  <a:pos x="T4" y="T5"/>
                </a:cxn>
              </a:cxnLst>
              <a:rect l="0" t="0" r="r" b="b"/>
              <a:pathLst>
                <a:path w="21593" h="21600" fill="none" extrusionOk="0">
                  <a:moveTo>
                    <a:pt x="21592" y="1214"/>
                  </a:moveTo>
                  <a:cubicBezTo>
                    <a:pt x="20948" y="12654"/>
                    <a:pt x="11484" y="21599"/>
                    <a:pt x="27" y="21600"/>
                  </a:cubicBezTo>
                  <a:cubicBezTo>
                    <a:pt x="18" y="21600"/>
                    <a:pt x="9" y="21599"/>
                    <a:pt x="0" y="21599"/>
                  </a:cubicBezTo>
                </a:path>
                <a:path w="21593" h="21600" stroke="0" extrusionOk="0">
                  <a:moveTo>
                    <a:pt x="21592" y="1214"/>
                  </a:moveTo>
                  <a:cubicBezTo>
                    <a:pt x="20948" y="12654"/>
                    <a:pt x="11484" y="21599"/>
                    <a:pt x="27" y="21600"/>
                  </a:cubicBezTo>
                  <a:cubicBezTo>
                    <a:pt x="18" y="21600"/>
                    <a:pt x="9" y="21599"/>
                    <a:pt x="0" y="21599"/>
                  </a:cubicBezTo>
                  <a:lnTo>
                    <a:pt x="27" y="0"/>
                  </a:lnTo>
                  <a:close/>
                </a:path>
              </a:pathLst>
            </a:custGeom>
            <a:noFill/>
            <a:ln w="38100">
              <a:solidFill>
                <a:srgbClr val="0344B9"/>
              </a:solidFill>
              <a:round/>
              <a:headEnd type="none" w="sm" len="sm"/>
              <a:tailEnd type="none" w="sm" len="sm"/>
            </a:ln>
            <a:effectLst/>
          </p:spPr>
          <p:txBody>
            <a:bodyPr rot="10800000"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sysClr val="windowText" lastClr="000000"/>
                </a:solidFill>
                <a:effectLst/>
                <a:uLnTx/>
                <a:uFillTx/>
                <a:latin typeface="Arial" pitchFamily="34" charset="0"/>
              </a:endParaRPr>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96</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蓝海战略</a:t>
            </a:r>
            <a:endParaRPr lang="zh-CN" altLang="en-US" sz="2400" dirty="0">
              <a:latin typeface="微软雅黑" pitchFamily="34" charset="-122"/>
              <a:ea typeface="微软雅黑" pitchFamily="34" charset="-122"/>
            </a:endParaRPr>
          </a:p>
        </p:txBody>
      </p:sp>
      <p:sp>
        <p:nvSpPr>
          <p:cNvPr id="16" name="矩形 15"/>
          <p:cNvSpPr/>
          <p:nvPr/>
        </p:nvSpPr>
        <p:spPr>
          <a:xfrm>
            <a:off x="272480" y="980728"/>
            <a:ext cx="5646097" cy="400110"/>
          </a:xfrm>
          <a:prstGeom prst="rect">
            <a:avLst/>
          </a:prstGeom>
        </p:spPr>
        <p:txBody>
          <a:bodyPr wrap="none">
            <a:spAutoFit/>
          </a:bodyPr>
          <a:lstStyle/>
          <a:p>
            <a:r>
              <a:rPr lang="zh-CN" altLang="en-US" sz="2000" dirty="0" smtClean="0">
                <a:latin typeface="微软雅黑" pitchFamily="34" charset="-122"/>
                <a:ea typeface="微软雅黑" pitchFamily="34" charset="-122"/>
              </a:rPr>
              <a:t>运用四步动作框架，创造和占领蓝海的战略行动 </a:t>
            </a:r>
          </a:p>
        </p:txBody>
      </p:sp>
      <p:grpSp>
        <p:nvGrpSpPr>
          <p:cNvPr id="17" name="Group 3"/>
          <p:cNvGrpSpPr>
            <a:grpSpLocks/>
          </p:cNvGrpSpPr>
          <p:nvPr/>
        </p:nvGrpSpPr>
        <p:grpSpPr bwMode="auto">
          <a:xfrm>
            <a:off x="632520" y="1628800"/>
            <a:ext cx="8712968" cy="4467200"/>
            <a:chOff x="1344" y="1248"/>
            <a:chExt cx="4320" cy="2880"/>
          </a:xfrm>
        </p:grpSpPr>
        <p:sp>
          <p:nvSpPr>
            <p:cNvPr id="19" name="Oval 4"/>
            <p:cNvSpPr>
              <a:spLocks noChangeArrowheads="1"/>
            </p:cNvSpPr>
            <p:nvPr/>
          </p:nvSpPr>
          <p:spPr bwMode="auto">
            <a:xfrm>
              <a:off x="3168" y="2328"/>
              <a:ext cx="672" cy="672"/>
            </a:xfrm>
            <a:prstGeom prst="ellipse">
              <a:avLst/>
            </a:prstGeom>
            <a:solidFill>
              <a:schemeClr val="accent1"/>
            </a:solidFill>
            <a:ln w="9525">
              <a:solidFill>
                <a:schemeClr val="tx1"/>
              </a:solidFill>
              <a:round/>
              <a:headEnd/>
              <a:tailEnd/>
            </a:ln>
            <a:effectLst/>
          </p:spPr>
          <p:txBody>
            <a:bodyPr wrap="none" anchor="ctr"/>
            <a:lstStyle/>
            <a:p>
              <a:pPr algn="ctr"/>
              <a:r>
                <a:rPr kumimoji="1" lang="zh-CN" altLang="en-US" sz="1600" b="1">
                  <a:solidFill>
                    <a:srgbClr val="000000"/>
                  </a:solidFill>
                </a:rPr>
                <a:t>新价值</a:t>
              </a:r>
              <a:br>
                <a:rPr kumimoji="1" lang="zh-CN" altLang="en-US" sz="1600" b="1">
                  <a:solidFill>
                    <a:srgbClr val="000000"/>
                  </a:solidFill>
                </a:rPr>
              </a:br>
              <a:r>
                <a:rPr kumimoji="1" lang="zh-CN" altLang="en-US" sz="1600" b="1">
                  <a:solidFill>
                    <a:srgbClr val="000000"/>
                  </a:solidFill>
                </a:rPr>
                <a:t>曲线</a:t>
              </a:r>
              <a:r>
                <a:rPr kumimoji="1" lang="zh-CN" altLang="en-US" sz="1600"/>
                <a:t> </a:t>
              </a:r>
              <a:endParaRPr kumimoji="1" lang="zh-TW" altLang="en-US" sz="1600"/>
            </a:p>
          </p:txBody>
        </p:sp>
        <p:grpSp>
          <p:nvGrpSpPr>
            <p:cNvPr id="20" name="Group 5"/>
            <p:cNvGrpSpPr>
              <a:grpSpLocks/>
            </p:cNvGrpSpPr>
            <p:nvPr/>
          </p:nvGrpSpPr>
          <p:grpSpPr bwMode="auto">
            <a:xfrm>
              <a:off x="1344" y="2304"/>
              <a:ext cx="1824" cy="720"/>
              <a:chOff x="1344" y="2304"/>
              <a:chExt cx="1824" cy="720"/>
            </a:xfrm>
          </p:grpSpPr>
          <p:sp>
            <p:nvSpPr>
              <p:cNvPr id="40" name="Rectangle 6"/>
              <p:cNvSpPr>
                <a:spLocks noChangeArrowheads="1"/>
              </p:cNvSpPr>
              <p:nvPr/>
            </p:nvSpPr>
            <p:spPr bwMode="auto">
              <a:xfrm>
                <a:off x="1344" y="2304"/>
                <a:ext cx="1536" cy="720"/>
              </a:xfrm>
              <a:prstGeom prst="rect">
                <a:avLst/>
              </a:prstGeom>
              <a:solidFill>
                <a:schemeClr val="accent1"/>
              </a:solidFill>
              <a:ln w="9525">
                <a:solidFill>
                  <a:schemeClr val="tx1"/>
                </a:solidFill>
                <a:miter lim="800000"/>
                <a:headEnd/>
                <a:tailEnd/>
              </a:ln>
              <a:effectLst/>
            </p:spPr>
            <p:txBody>
              <a:bodyPr wrap="none" lIns="0" tIns="0" rIns="0" bIns="0" anchor="ctr"/>
              <a:lstStyle/>
              <a:p>
                <a:pPr algn="ctr"/>
                <a:r>
                  <a:rPr kumimoji="1" lang="zh-CN" altLang="en-US" sz="1600" b="1" u="sng">
                    <a:solidFill>
                      <a:srgbClr val="A50021"/>
                    </a:solidFill>
                  </a:rPr>
                  <a:t>剔  除</a:t>
                </a:r>
              </a:p>
              <a:p>
                <a:pPr algn="ctr"/>
                <a:r>
                  <a:rPr kumimoji="1" lang="zh-CN" altLang="en-US" sz="1600" b="1">
                    <a:solidFill>
                      <a:srgbClr val="000000"/>
                    </a:solidFill>
                  </a:rPr>
                  <a:t>产业内习以为常的因素</a:t>
                </a:r>
                <a:br>
                  <a:rPr kumimoji="1" lang="zh-CN" altLang="en-US" sz="1600" b="1">
                    <a:solidFill>
                      <a:srgbClr val="000000"/>
                    </a:solidFill>
                  </a:rPr>
                </a:br>
                <a:r>
                  <a:rPr kumimoji="1" lang="zh-CN" altLang="en-US" sz="1600" b="1">
                    <a:solidFill>
                      <a:srgbClr val="000000"/>
                    </a:solidFill>
                  </a:rPr>
                  <a:t>有哪些应予消除？</a:t>
                </a:r>
                <a:r>
                  <a:rPr kumimoji="1" lang="zh-CN" altLang="en-US" sz="1600"/>
                  <a:t> </a:t>
                </a:r>
                <a:endParaRPr kumimoji="1" lang="zh-TW" altLang="en-US" sz="1600"/>
              </a:p>
            </p:txBody>
          </p:sp>
          <p:cxnSp>
            <p:nvCxnSpPr>
              <p:cNvPr id="41" name="AutoShape 7"/>
              <p:cNvCxnSpPr>
                <a:cxnSpLocks noChangeShapeType="1"/>
                <a:stCxn id="40" idx="3"/>
                <a:endCxn id="19" idx="2"/>
              </p:cNvCxnSpPr>
              <p:nvPr/>
            </p:nvCxnSpPr>
            <p:spPr bwMode="auto">
              <a:xfrm>
                <a:off x="2880" y="2664"/>
                <a:ext cx="288" cy="0"/>
              </a:xfrm>
              <a:prstGeom prst="straightConnector1">
                <a:avLst/>
              </a:prstGeom>
              <a:noFill/>
              <a:ln w="9525">
                <a:solidFill>
                  <a:schemeClr val="tx1"/>
                </a:solidFill>
                <a:round/>
                <a:headEnd/>
                <a:tailEnd type="triangle" w="med" len="med"/>
              </a:ln>
              <a:effectLst/>
            </p:spPr>
          </p:cxnSp>
        </p:grpSp>
        <p:grpSp>
          <p:nvGrpSpPr>
            <p:cNvPr id="21" name="Group 8"/>
            <p:cNvGrpSpPr>
              <a:grpSpLocks/>
            </p:cNvGrpSpPr>
            <p:nvPr/>
          </p:nvGrpSpPr>
          <p:grpSpPr bwMode="auto">
            <a:xfrm>
              <a:off x="3840" y="2304"/>
              <a:ext cx="1824" cy="720"/>
              <a:chOff x="3840" y="2304"/>
              <a:chExt cx="1824" cy="720"/>
            </a:xfrm>
          </p:grpSpPr>
          <p:sp>
            <p:nvSpPr>
              <p:cNvPr id="38" name="Rectangle 9"/>
              <p:cNvSpPr>
                <a:spLocks noChangeArrowheads="1"/>
              </p:cNvSpPr>
              <p:nvPr/>
            </p:nvSpPr>
            <p:spPr bwMode="auto">
              <a:xfrm>
                <a:off x="4128" y="2304"/>
                <a:ext cx="1536" cy="720"/>
              </a:xfrm>
              <a:prstGeom prst="rect">
                <a:avLst/>
              </a:prstGeom>
              <a:solidFill>
                <a:schemeClr val="accent1"/>
              </a:solidFill>
              <a:ln w="9525">
                <a:solidFill>
                  <a:schemeClr val="tx1"/>
                </a:solidFill>
                <a:miter lim="800000"/>
                <a:headEnd/>
                <a:tailEnd/>
              </a:ln>
              <a:effectLst/>
            </p:spPr>
            <p:txBody>
              <a:bodyPr wrap="none" lIns="0" tIns="0" rIns="0" bIns="0" anchor="ctr"/>
              <a:lstStyle/>
              <a:p>
                <a:pPr algn="ctr"/>
                <a:r>
                  <a:rPr kumimoji="1" lang="zh-CN" altLang="en-US" sz="1600" b="1" u="sng">
                    <a:solidFill>
                      <a:srgbClr val="A50021"/>
                    </a:solidFill>
                  </a:rPr>
                  <a:t>创  造</a:t>
                </a:r>
              </a:p>
              <a:p>
                <a:pPr algn="ctr"/>
                <a:r>
                  <a:rPr kumimoji="1" lang="zh-CN" altLang="en-US" sz="1600" b="1">
                    <a:solidFill>
                      <a:srgbClr val="000000"/>
                    </a:solidFill>
                  </a:rPr>
                  <a:t>应创造哪些产业</a:t>
                </a:r>
                <a:br>
                  <a:rPr kumimoji="1" lang="zh-CN" altLang="en-US" sz="1600" b="1">
                    <a:solidFill>
                      <a:srgbClr val="000000"/>
                    </a:solidFill>
                  </a:rPr>
                </a:br>
                <a:r>
                  <a:rPr kumimoji="1" lang="zh-CN" altLang="en-US" sz="1600" b="1">
                    <a:solidFill>
                      <a:srgbClr val="000000"/>
                    </a:solidFill>
                  </a:rPr>
                  <a:t>从未提供的因素？</a:t>
                </a:r>
                <a:r>
                  <a:rPr kumimoji="1" lang="zh-CN" altLang="en-US" sz="1600"/>
                  <a:t> </a:t>
                </a:r>
                <a:endParaRPr kumimoji="1" lang="zh-TW" altLang="en-US" sz="1600"/>
              </a:p>
            </p:txBody>
          </p:sp>
          <p:cxnSp>
            <p:nvCxnSpPr>
              <p:cNvPr id="39" name="AutoShape 10"/>
              <p:cNvCxnSpPr>
                <a:cxnSpLocks noChangeShapeType="1"/>
                <a:stCxn id="38" idx="1"/>
                <a:endCxn id="19" idx="6"/>
              </p:cNvCxnSpPr>
              <p:nvPr/>
            </p:nvCxnSpPr>
            <p:spPr bwMode="auto">
              <a:xfrm flipH="1">
                <a:off x="3840" y="2664"/>
                <a:ext cx="288" cy="0"/>
              </a:xfrm>
              <a:prstGeom prst="straightConnector1">
                <a:avLst/>
              </a:prstGeom>
              <a:noFill/>
              <a:ln w="9525">
                <a:solidFill>
                  <a:schemeClr val="tx1"/>
                </a:solidFill>
                <a:round/>
                <a:headEnd/>
                <a:tailEnd type="triangle" w="med" len="med"/>
              </a:ln>
              <a:effectLst/>
            </p:spPr>
          </p:cxnSp>
        </p:grpSp>
        <p:grpSp>
          <p:nvGrpSpPr>
            <p:cNvPr id="22" name="Group 11"/>
            <p:cNvGrpSpPr>
              <a:grpSpLocks/>
            </p:cNvGrpSpPr>
            <p:nvPr/>
          </p:nvGrpSpPr>
          <p:grpSpPr bwMode="auto">
            <a:xfrm>
              <a:off x="2736" y="1248"/>
              <a:ext cx="1536" cy="1080"/>
              <a:chOff x="2736" y="1248"/>
              <a:chExt cx="1536" cy="1080"/>
            </a:xfrm>
          </p:grpSpPr>
          <p:sp>
            <p:nvSpPr>
              <p:cNvPr id="32" name="Rectangle 12"/>
              <p:cNvSpPr>
                <a:spLocks noChangeArrowheads="1"/>
              </p:cNvSpPr>
              <p:nvPr/>
            </p:nvSpPr>
            <p:spPr bwMode="auto">
              <a:xfrm>
                <a:off x="2736" y="1248"/>
                <a:ext cx="1536" cy="720"/>
              </a:xfrm>
              <a:prstGeom prst="rect">
                <a:avLst/>
              </a:prstGeom>
              <a:solidFill>
                <a:schemeClr val="accent1"/>
              </a:solidFill>
              <a:ln w="9525">
                <a:solidFill>
                  <a:schemeClr val="tx1"/>
                </a:solidFill>
                <a:miter lim="800000"/>
                <a:headEnd/>
                <a:tailEnd/>
              </a:ln>
              <a:effectLst/>
            </p:spPr>
            <p:txBody>
              <a:bodyPr wrap="none" lIns="0" tIns="0" rIns="0" bIns="0" anchor="ctr"/>
              <a:lstStyle/>
              <a:p>
                <a:pPr algn="ctr"/>
                <a:r>
                  <a:rPr kumimoji="1" lang="zh-CN" altLang="en-US" b="1" u="sng">
                    <a:solidFill>
                      <a:srgbClr val="A50021"/>
                    </a:solidFill>
                  </a:rPr>
                  <a:t>减  少</a:t>
                </a:r>
              </a:p>
              <a:p>
                <a:pPr algn="ctr"/>
                <a:r>
                  <a:rPr kumimoji="1" lang="zh-CN" altLang="en-US" sz="1600" b="1">
                    <a:solidFill>
                      <a:srgbClr val="000000"/>
                    </a:solidFill>
                  </a:rPr>
                  <a:t>哪些因素应降低至</a:t>
                </a:r>
                <a:br>
                  <a:rPr kumimoji="1" lang="zh-CN" altLang="en-US" sz="1600" b="1">
                    <a:solidFill>
                      <a:srgbClr val="000000"/>
                    </a:solidFill>
                  </a:rPr>
                </a:br>
                <a:r>
                  <a:rPr kumimoji="1" lang="zh-CN" altLang="en-US" sz="1600" b="1">
                    <a:solidFill>
                      <a:srgbClr val="000000"/>
                    </a:solidFill>
                  </a:rPr>
                  <a:t>远低于产业标准？</a:t>
                </a:r>
                <a:r>
                  <a:rPr kumimoji="1" lang="zh-CN" altLang="en-US" sz="1600"/>
                  <a:t> </a:t>
                </a:r>
                <a:endParaRPr kumimoji="1" lang="zh-TW" altLang="en-US" sz="1600"/>
              </a:p>
            </p:txBody>
          </p:sp>
          <p:cxnSp>
            <p:nvCxnSpPr>
              <p:cNvPr id="37" name="AutoShape 13"/>
              <p:cNvCxnSpPr>
                <a:cxnSpLocks noChangeShapeType="1"/>
                <a:stCxn id="32" idx="2"/>
                <a:endCxn id="19" idx="0"/>
              </p:cNvCxnSpPr>
              <p:nvPr/>
            </p:nvCxnSpPr>
            <p:spPr bwMode="auto">
              <a:xfrm>
                <a:off x="3504" y="1968"/>
                <a:ext cx="0" cy="360"/>
              </a:xfrm>
              <a:prstGeom prst="straightConnector1">
                <a:avLst/>
              </a:prstGeom>
              <a:noFill/>
              <a:ln w="9525">
                <a:solidFill>
                  <a:schemeClr val="tx1"/>
                </a:solidFill>
                <a:round/>
                <a:headEnd/>
                <a:tailEnd type="triangle" w="med" len="med"/>
              </a:ln>
              <a:effectLst/>
            </p:spPr>
          </p:cxnSp>
        </p:grpSp>
        <p:grpSp>
          <p:nvGrpSpPr>
            <p:cNvPr id="23" name="Group 14"/>
            <p:cNvGrpSpPr>
              <a:grpSpLocks/>
            </p:cNvGrpSpPr>
            <p:nvPr/>
          </p:nvGrpSpPr>
          <p:grpSpPr bwMode="auto">
            <a:xfrm>
              <a:off x="2736" y="3000"/>
              <a:ext cx="1536" cy="1128"/>
              <a:chOff x="2736" y="3000"/>
              <a:chExt cx="1536" cy="1128"/>
            </a:xfrm>
          </p:grpSpPr>
          <p:sp>
            <p:nvSpPr>
              <p:cNvPr id="24" name="Rectangle 15"/>
              <p:cNvSpPr>
                <a:spLocks noChangeArrowheads="1"/>
              </p:cNvSpPr>
              <p:nvPr/>
            </p:nvSpPr>
            <p:spPr bwMode="auto">
              <a:xfrm>
                <a:off x="2736" y="3408"/>
                <a:ext cx="1536" cy="720"/>
              </a:xfrm>
              <a:prstGeom prst="rect">
                <a:avLst/>
              </a:prstGeom>
              <a:solidFill>
                <a:schemeClr val="accent1"/>
              </a:solidFill>
              <a:ln w="9525">
                <a:solidFill>
                  <a:schemeClr val="tx1"/>
                </a:solidFill>
                <a:miter lim="800000"/>
                <a:headEnd/>
                <a:tailEnd/>
              </a:ln>
              <a:effectLst/>
            </p:spPr>
            <p:txBody>
              <a:bodyPr wrap="none" lIns="0" tIns="0" rIns="0" bIns="0" anchor="ctr"/>
              <a:lstStyle/>
              <a:p>
                <a:pPr algn="ctr"/>
                <a:r>
                  <a:rPr kumimoji="1" lang="zh-CN" altLang="en-US" sz="1600" b="1" u="sng">
                    <a:solidFill>
                      <a:srgbClr val="A50021"/>
                    </a:solidFill>
                  </a:rPr>
                  <a:t>增  加</a:t>
                </a:r>
              </a:p>
              <a:p>
                <a:pPr algn="ctr"/>
                <a:r>
                  <a:rPr kumimoji="1" lang="zh-CN" altLang="en-US" sz="1600" b="1">
                    <a:solidFill>
                      <a:srgbClr val="000000"/>
                    </a:solidFill>
                  </a:rPr>
                  <a:t>哪些因素应拉高到</a:t>
                </a:r>
                <a:br>
                  <a:rPr kumimoji="1" lang="zh-CN" altLang="en-US" sz="1600" b="1">
                    <a:solidFill>
                      <a:srgbClr val="000000"/>
                    </a:solidFill>
                  </a:rPr>
                </a:br>
                <a:r>
                  <a:rPr kumimoji="1" lang="zh-CN" altLang="en-US" sz="1600" b="1">
                    <a:solidFill>
                      <a:srgbClr val="000000"/>
                    </a:solidFill>
                  </a:rPr>
                  <a:t>远高于产业标准？</a:t>
                </a:r>
                <a:r>
                  <a:rPr kumimoji="1" lang="zh-CN" altLang="en-US" sz="1600">
                    <a:solidFill>
                      <a:srgbClr val="000000"/>
                    </a:solidFill>
                  </a:rPr>
                  <a:t> </a:t>
                </a:r>
                <a:endParaRPr kumimoji="1" lang="zh-TW" altLang="en-US" sz="1600">
                  <a:solidFill>
                    <a:srgbClr val="000000"/>
                  </a:solidFill>
                </a:endParaRPr>
              </a:p>
            </p:txBody>
          </p:sp>
          <p:cxnSp>
            <p:nvCxnSpPr>
              <p:cNvPr id="31" name="AutoShape 16"/>
              <p:cNvCxnSpPr>
                <a:cxnSpLocks noChangeShapeType="1"/>
                <a:stCxn id="24" idx="0"/>
                <a:endCxn id="19" idx="4"/>
              </p:cNvCxnSpPr>
              <p:nvPr/>
            </p:nvCxnSpPr>
            <p:spPr bwMode="auto">
              <a:xfrm flipV="1">
                <a:off x="3504" y="3000"/>
                <a:ext cx="0" cy="408"/>
              </a:xfrm>
              <a:prstGeom prst="straightConnector1">
                <a:avLst/>
              </a:prstGeom>
              <a:noFill/>
              <a:ln w="9525">
                <a:solidFill>
                  <a:schemeClr val="tx1"/>
                </a:solidFill>
                <a:round/>
                <a:headEnd/>
                <a:tailEnd type="triangle" w="med" len="med"/>
              </a:ln>
              <a:effectLst/>
            </p:spPr>
          </p:cxnSp>
        </p:gr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97</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蓝海战略</a:t>
            </a:r>
            <a:endParaRPr lang="zh-CN" altLang="en-US" sz="2400" dirty="0">
              <a:latin typeface="微软雅黑" pitchFamily="34" charset="-122"/>
              <a:ea typeface="微软雅黑" pitchFamily="34" charset="-122"/>
            </a:endParaRPr>
          </a:p>
        </p:txBody>
      </p:sp>
      <p:sp>
        <p:nvSpPr>
          <p:cNvPr id="16" name="矩形 15"/>
          <p:cNvSpPr/>
          <p:nvPr/>
        </p:nvSpPr>
        <p:spPr>
          <a:xfrm>
            <a:off x="272480" y="980728"/>
            <a:ext cx="3775393" cy="400110"/>
          </a:xfrm>
          <a:prstGeom prst="rect">
            <a:avLst/>
          </a:prstGeom>
        </p:spPr>
        <p:txBody>
          <a:bodyPr wrap="none">
            <a:spAutoFit/>
          </a:bodyPr>
          <a:lstStyle/>
          <a:p>
            <a:r>
              <a:rPr lang="zh-CN" altLang="en-US" sz="2000" dirty="0" smtClean="0">
                <a:latin typeface="微软雅黑" pitchFamily="34" charset="-122"/>
                <a:ea typeface="微软雅黑" pitchFamily="34" charset="-122"/>
              </a:rPr>
              <a:t>打造具有独特竞争力的战略布局</a:t>
            </a:r>
          </a:p>
        </p:txBody>
      </p:sp>
      <p:sp>
        <p:nvSpPr>
          <p:cNvPr id="312" name="AutoShape 6"/>
          <p:cNvSpPr>
            <a:spLocks noChangeAspect="1" noChangeArrowheads="1" noTextEdit="1"/>
          </p:cNvSpPr>
          <p:nvPr/>
        </p:nvSpPr>
        <p:spPr bwMode="auto">
          <a:xfrm>
            <a:off x="381000" y="1484784"/>
            <a:ext cx="8432800" cy="4839816"/>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grpSp>
        <p:nvGrpSpPr>
          <p:cNvPr id="313" name="Group 291"/>
          <p:cNvGrpSpPr>
            <a:grpSpLocks/>
          </p:cNvGrpSpPr>
          <p:nvPr/>
        </p:nvGrpSpPr>
        <p:grpSpPr bwMode="auto">
          <a:xfrm>
            <a:off x="458788" y="1626138"/>
            <a:ext cx="8212137" cy="4746087"/>
            <a:chOff x="289" y="672"/>
            <a:chExt cx="5173" cy="3342"/>
          </a:xfrm>
        </p:grpSpPr>
        <p:grpSp>
          <p:nvGrpSpPr>
            <p:cNvPr id="314" name="Group 208"/>
            <p:cNvGrpSpPr>
              <a:grpSpLocks/>
            </p:cNvGrpSpPr>
            <p:nvPr/>
          </p:nvGrpSpPr>
          <p:grpSpPr bwMode="auto">
            <a:xfrm>
              <a:off x="483" y="1099"/>
              <a:ext cx="4979" cy="1329"/>
              <a:chOff x="483" y="1099"/>
              <a:chExt cx="4979" cy="1329"/>
            </a:xfrm>
          </p:grpSpPr>
          <p:sp>
            <p:nvSpPr>
              <p:cNvPr id="396" name="Rectangle 8"/>
              <p:cNvSpPr>
                <a:spLocks noChangeArrowheads="1"/>
              </p:cNvSpPr>
              <p:nvPr/>
            </p:nvSpPr>
            <p:spPr bwMode="auto">
              <a:xfrm>
                <a:off x="483" y="1099"/>
                <a:ext cx="4978" cy="1274"/>
              </a:xfrm>
              <a:prstGeom prst="rect">
                <a:avLst/>
              </a:prstGeom>
              <a:solidFill>
                <a:srgbClr val="FFFFFF"/>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97" name="Line 9"/>
              <p:cNvSpPr>
                <a:spLocks noChangeShapeType="1"/>
              </p:cNvSpPr>
              <p:nvPr/>
            </p:nvSpPr>
            <p:spPr bwMode="auto">
              <a:xfrm>
                <a:off x="483" y="2056"/>
                <a:ext cx="4978" cy="1"/>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98" name="Line 10"/>
              <p:cNvSpPr>
                <a:spLocks noChangeShapeType="1"/>
              </p:cNvSpPr>
              <p:nvPr/>
            </p:nvSpPr>
            <p:spPr bwMode="auto">
              <a:xfrm>
                <a:off x="483" y="1739"/>
                <a:ext cx="4978" cy="1"/>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99" name="Line 11"/>
              <p:cNvSpPr>
                <a:spLocks noChangeShapeType="1"/>
              </p:cNvSpPr>
              <p:nvPr/>
            </p:nvSpPr>
            <p:spPr bwMode="auto">
              <a:xfrm>
                <a:off x="483" y="1416"/>
                <a:ext cx="4978" cy="1"/>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00" name="Line 12"/>
              <p:cNvSpPr>
                <a:spLocks noChangeShapeType="1"/>
              </p:cNvSpPr>
              <p:nvPr/>
            </p:nvSpPr>
            <p:spPr bwMode="auto">
              <a:xfrm>
                <a:off x="483" y="1099"/>
                <a:ext cx="4978" cy="1"/>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01" name="Line 13"/>
              <p:cNvSpPr>
                <a:spLocks noChangeShapeType="1"/>
              </p:cNvSpPr>
              <p:nvPr/>
            </p:nvSpPr>
            <p:spPr bwMode="auto">
              <a:xfrm>
                <a:off x="483" y="2373"/>
                <a:ext cx="4978" cy="1"/>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02" name="Line 14"/>
              <p:cNvSpPr>
                <a:spLocks noChangeShapeType="1"/>
              </p:cNvSpPr>
              <p:nvPr/>
            </p:nvSpPr>
            <p:spPr bwMode="auto">
              <a:xfrm flipV="1">
                <a:off x="483" y="2373"/>
                <a:ext cx="1" cy="55"/>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03" name="Line 15"/>
              <p:cNvSpPr>
                <a:spLocks noChangeShapeType="1"/>
              </p:cNvSpPr>
              <p:nvPr/>
            </p:nvSpPr>
            <p:spPr bwMode="auto">
              <a:xfrm flipV="1">
                <a:off x="1035" y="2373"/>
                <a:ext cx="1" cy="55"/>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04" name="Line 16"/>
              <p:cNvSpPr>
                <a:spLocks noChangeShapeType="1"/>
              </p:cNvSpPr>
              <p:nvPr/>
            </p:nvSpPr>
            <p:spPr bwMode="auto">
              <a:xfrm flipV="1">
                <a:off x="1588" y="2373"/>
                <a:ext cx="1" cy="55"/>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05" name="Line 17"/>
              <p:cNvSpPr>
                <a:spLocks noChangeShapeType="1"/>
              </p:cNvSpPr>
              <p:nvPr/>
            </p:nvSpPr>
            <p:spPr bwMode="auto">
              <a:xfrm flipV="1">
                <a:off x="2140" y="2373"/>
                <a:ext cx="1" cy="55"/>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06" name="Line 18"/>
              <p:cNvSpPr>
                <a:spLocks noChangeShapeType="1"/>
              </p:cNvSpPr>
              <p:nvPr/>
            </p:nvSpPr>
            <p:spPr bwMode="auto">
              <a:xfrm flipV="1">
                <a:off x="2693" y="2373"/>
                <a:ext cx="1" cy="55"/>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07" name="Line 19"/>
              <p:cNvSpPr>
                <a:spLocks noChangeShapeType="1"/>
              </p:cNvSpPr>
              <p:nvPr/>
            </p:nvSpPr>
            <p:spPr bwMode="auto">
              <a:xfrm flipV="1">
                <a:off x="3251" y="2373"/>
                <a:ext cx="1" cy="55"/>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08" name="Line 20"/>
              <p:cNvSpPr>
                <a:spLocks noChangeShapeType="1"/>
              </p:cNvSpPr>
              <p:nvPr/>
            </p:nvSpPr>
            <p:spPr bwMode="auto">
              <a:xfrm flipV="1">
                <a:off x="3804" y="2373"/>
                <a:ext cx="1" cy="55"/>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09" name="Line 21"/>
              <p:cNvSpPr>
                <a:spLocks noChangeShapeType="1"/>
              </p:cNvSpPr>
              <p:nvPr/>
            </p:nvSpPr>
            <p:spPr bwMode="auto">
              <a:xfrm flipV="1">
                <a:off x="4356" y="2373"/>
                <a:ext cx="1" cy="55"/>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10" name="Line 22"/>
              <p:cNvSpPr>
                <a:spLocks noChangeShapeType="1"/>
              </p:cNvSpPr>
              <p:nvPr/>
            </p:nvSpPr>
            <p:spPr bwMode="auto">
              <a:xfrm flipV="1">
                <a:off x="4908" y="2373"/>
                <a:ext cx="1" cy="55"/>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11" name="Line 23"/>
              <p:cNvSpPr>
                <a:spLocks noChangeShapeType="1"/>
              </p:cNvSpPr>
              <p:nvPr/>
            </p:nvSpPr>
            <p:spPr bwMode="auto">
              <a:xfrm flipV="1">
                <a:off x="5461" y="2373"/>
                <a:ext cx="1" cy="55"/>
              </a:xfrm>
              <a:prstGeom prst="line">
                <a:avLst/>
              </a:prstGeom>
              <a:noFill/>
              <a:ln w="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12" name="Rectangle 24"/>
              <p:cNvSpPr>
                <a:spLocks noChangeArrowheads="1"/>
              </p:cNvSpPr>
              <p:nvPr/>
            </p:nvSpPr>
            <p:spPr bwMode="auto">
              <a:xfrm>
                <a:off x="762" y="2304"/>
                <a:ext cx="43"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13" name="Rectangle 25"/>
              <p:cNvSpPr>
                <a:spLocks noChangeArrowheads="1"/>
              </p:cNvSpPr>
              <p:nvPr/>
            </p:nvSpPr>
            <p:spPr bwMode="auto">
              <a:xfrm>
                <a:off x="829" y="2297"/>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14" name="Rectangle 26"/>
              <p:cNvSpPr>
                <a:spLocks noChangeArrowheads="1"/>
              </p:cNvSpPr>
              <p:nvPr/>
            </p:nvSpPr>
            <p:spPr bwMode="auto">
              <a:xfrm>
                <a:off x="865" y="2297"/>
                <a:ext cx="43"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15" name="Rectangle 27"/>
              <p:cNvSpPr>
                <a:spLocks noChangeArrowheads="1"/>
              </p:cNvSpPr>
              <p:nvPr/>
            </p:nvSpPr>
            <p:spPr bwMode="auto">
              <a:xfrm>
                <a:off x="932" y="2290"/>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16" name="Rectangle 28"/>
              <p:cNvSpPr>
                <a:spLocks noChangeArrowheads="1"/>
              </p:cNvSpPr>
              <p:nvPr/>
            </p:nvSpPr>
            <p:spPr bwMode="auto">
              <a:xfrm>
                <a:off x="968" y="2290"/>
                <a:ext cx="43"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17" name="Freeform 29"/>
              <p:cNvSpPr>
                <a:spLocks/>
              </p:cNvSpPr>
              <p:nvPr/>
            </p:nvSpPr>
            <p:spPr bwMode="auto">
              <a:xfrm>
                <a:off x="1035" y="2283"/>
                <a:ext cx="12" cy="14"/>
              </a:xfrm>
              <a:custGeom>
                <a:avLst/>
                <a:gdLst/>
                <a:ahLst/>
                <a:cxnLst>
                  <a:cxn ang="0">
                    <a:pos x="0" y="7"/>
                  </a:cxn>
                  <a:cxn ang="0">
                    <a:pos x="12" y="0"/>
                  </a:cxn>
                  <a:cxn ang="0">
                    <a:pos x="12" y="7"/>
                  </a:cxn>
                  <a:cxn ang="0">
                    <a:pos x="0" y="14"/>
                  </a:cxn>
                  <a:cxn ang="0">
                    <a:pos x="0" y="7"/>
                  </a:cxn>
                </a:cxnLst>
                <a:rect l="0" t="0" r="r" b="b"/>
                <a:pathLst>
                  <a:path w="12" h="14">
                    <a:moveTo>
                      <a:pt x="0" y="7"/>
                    </a:moveTo>
                    <a:lnTo>
                      <a:pt x="12" y="0"/>
                    </a:lnTo>
                    <a:lnTo>
                      <a:pt x="12" y="7"/>
                    </a:lnTo>
                    <a:lnTo>
                      <a:pt x="0" y="14"/>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18" name="Rectangle 30"/>
              <p:cNvSpPr>
                <a:spLocks noChangeArrowheads="1"/>
              </p:cNvSpPr>
              <p:nvPr/>
            </p:nvSpPr>
            <p:spPr bwMode="auto">
              <a:xfrm>
                <a:off x="1072" y="2283"/>
                <a:ext cx="4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19" name="Freeform 31"/>
              <p:cNvSpPr>
                <a:spLocks/>
              </p:cNvSpPr>
              <p:nvPr/>
            </p:nvSpPr>
            <p:spPr bwMode="auto">
              <a:xfrm>
                <a:off x="1138" y="2276"/>
                <a:ext cx="13" cy="14"/>
              </a:xfrm>
              <a:custGeom>
                <a:avLst/>
                <a:gdLst/>
                <a:ahLst/>
                <a:cxnLst>
                  <a:cxn ang="0">
                    <a:pos x="0" y="7"/>
                  </a:cxn>
                  <a:cxn ang="0">
                    <a:pos x="13" y="0"/>
                  </a:cxn>
                  <a:cxn ang="0">
                    <a:pos x="13" y="7"/>
                  </a:cxn>
                  <a:cxn ang="0">
                    <a:pos x="0" y="14"/>
                  </a:cxn>
                  <a:cxn ang="0">
                    <a:pos x="0" y="7"/>
                  </a:cxn>
                </a:cxnLst>
                <a:rect l="0" t="0" r="r" b="b"/>
                <a:pathLst>
                  <a:path w="13" h="14">
                    <a:moveTo>
                      <a:pt x="0" y="7"/>
                    </a:moveTo>
                    <a:lnTo>
                      <a:pt x="13" y="0"/>
                    </a:lnTo>
                    <a:lnTo>
                      <a:pt x="13" y="7"/>
                    </a:lnTo>
                    <a:lnTo>
                      <a:pt x="0" y="14"/>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20" name="Rectangle 32"/>
              <p:cNvSpPr>
                <a:spLocks noChangeArrowheads="1"/>
              </p:cNvSpPr>
              <p:nvPr/>
            </p:nvSpPr>
            <p:spPr bwMode="auto">
              <a:xfrm>
                <a:off x="1175" y="2276"/>
                <a:ext cx="4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21" name="Rectangle 33"/>
              <p:cNvSpPr>
                <a:spLocks noChangeArrowheads="1"/>
              </p:cNvSpPr>
              <p:nvPr/>
            </p:nvSpPr>
            <p:spPr bwMode="auto">
              <a:xfrm>
                <a:off x="1242" y="2276"/>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22" name="Rectangle 34"/>
              <p:cNvSpPr>
                <a:spLocks noChangeArrowheads="1"/>
              </p:cNvSpPr>
              <p:nvPr/>
            </p:nvSpPr>
            <p:spPr bwMode="auto">
              <a:xfrm>
                <a:off x="1278" y="2269"/>
                <a:ext cx="37"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23" name="Rectangle 35"/>
              <p:cNvSpPr>
                <a:spLocks noChangeArrowheads="1"/>
              </p:cNvSpPr>
              <p:nvPr/>
            </p:nvSpPr>
            <p:spPr bwMode="auto">
              <a:xfrm>
                <a:off x="1315" y="2269"/>
                <a:ext cx="6"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24" name="Rectangle 36"/>
              <p:cNvSpPr>
                <a:spLocks noChangeArrowheads="1"/>
              </p:cNvSpPr>
              <p:nvPr/>
            </p:nvSpPr>
            <p:spPr bwMode="auto">
              <a:xfrm>
                <a:off x="1345" y="2269"/>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25" name="Freeform 37"/>
              <p:cNvSpPr>
                <a:spLocks/>
              </p:cNvSpPr>
              <p:nvPr/>
            </p:nvSpPr>
            <p:spPr bwMode="auto">
              <a:xfrm>
                <a:off x="1381" y="2263"/>
                <a:ext cx="43" cy="13"/>
              </a:xfrm>
              <a:custGeom>
                <a:avLst/>
                <a:gdLst/>
                <a:ahLst/>
                <a:cxnLst>
                  <a:cxn ang="0">
                    <a:pos x="0" y="6"/>
                  </a:cxn>
                  <a:cxn ang="0">
                    <a:pos x="43" y="0"/>
                  </a:cxn>
                  <a:cxn ang="0">
                    <a:pos x="43" y="6"/>
                  </a:cxn>
                  <a:cxn ang="0">
                    <a:pos x="0" y="13"/>
                  </a:cxn>
                  <a:cxn ang="0">
                    <a:pos x="0" y="6"/>
                  </a:cxn>
                </a:cxnLst>
                <a:rect l="0" t="0" r="r" b="b"/>
                <a:pathLst>
                  <a:path w="43" h="13">
                    <a:moveTo>
                      <a:pt x="0" y="6"/>
                    </a:moveTo>
                    <a:lnTo>
                      <a:pt x="43" y="0"/>
                    </a:lnTo>
                    <a:lnTo>
                      <a:pt x="43" y="6"/>
                    </a:lnTo>
                    <a:lnTo>
                      <a:pt x="0" y="13"/>
                    </a:lnTo>
                    <a:lnTo>
                      <a:pt x="0" y="6"/>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26" name="Rectangle 38"/>
              <p:cNvSpPr>
                <a:spLocks noChangeArrowheads="1"/>
              </p:cNvSpPr>
              <p:nvPr/>
            </p:nvSpPr>
            <p:spPr bwMode="auto">
              <a:xfrm>
                <a:off x="1448" y="2263"/>
                <a:ext cx="12" cy="6"/>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27" name="Freeform 39"/>
              <p:cNvSpPr>
                <a:spLocks/>
              </p:cNvSpPr>
              <p:nvPr/>
            </p:nvSpPr>
            <p:spPr bwMode="auto">
              <a:xfrm>
                <a:off x="1485" y="2256"/>
                <a:ext cx="42" cy="13"/>
              </a:xfrm>
              <a:custGeom>
                <a:avLst/>
                <a:gdLst/>
                <a:ahLst/>
                <a:cxnLst>
                  <a:cxn ang="0">
                    <a:pos x="0" y="7"/>
                  </a:cxn>
                  <a:cxn ang="0">
                    <a:pos x="42" y="0"/>
                  </a:cxn>
                  <a:cxn ang="0">
                    <a:pos x="42" y="7"/>
                  </a:cxn>
                  <a:cxn ang="0">
                    <a:pos x="0" y="13"/>
                  </a:cxn>
                  <a:cxn ang="0">
                    <a:pos x="0" y="7"/>
                  </a:cxn>
                </a:cxnLst>
                <a:rect l="0" t="0" r="r" b="b"/>
                <a:pathLst>
                  <a:path w="42" h="13">
                    <a:moveTo>
                      <a:pt x="0" y="7"/>
                    </a:moveTo>
                    <a:lnTo>
                      <a:pt x="42" y="0"/>
                    </a:lnTo>
                    <a:lnTo>
                      <a:pt x="42" y="7"/>
                    </a:lnTo>
                    <a:lnTo>
                      <a:pt x="0" y="13"/>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28" name="Rectangle 40"/>
              <p:cNvSpPr>
                <a:spLocks noChangeArrowheads="1"/>
              </p:cNvSpPr>
              <p:nvPr/>
            </p:nvSpPr>
            <p:spPr bwMode="auto">
              <a:xfrm>
                <a:off x="1551" y="2256"/>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29" name="Rectangle 41"/>
              <p:cNvSpPr>
                <a:spLocks noChangeArrowheads="1"/>
              </p:cNvSpPr>
              <p:nvPr/>
            </p:nvSpPr>
            <p:spPr bwMode="auto">
              <a:xfrm>
                <a:off x="1588" y="2256"/>
                <a:ext cx="4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30" name="Freeform 42"/>
              <p:cNvSpPr>
                <a:spLocks/>
              </p:cNvSpPr>
              <p:nvPr/>
            </p:nvSpPr>
            <p:spPr bwMode="auto">
              <a:xfrm>
                <a:off x="1654" y="2249"/>
                <a:ext cx="13" cy="14"/>
              </a:xfrm>
              <a:custGeom>
                <a:avLst/>
                <a:gdLst/>
                <a:ahLst/>
                <a:cxnLst>
                  <a:cxn ang="0">
                    <a:pos x="0" y="7"/>
                  </a:cxn>
                  <a:cxn ang="0">
                    <a:pos x="13" y="0"/>
                  </a:cxn>
                  <a:cxn ang="0">
                    <a:pos x="13" y="7"/>
                  </a:cxn>
                  <a:cxn ang="0">
                    <a:pos x="0" y="14"/>
                  </a:cxn>
                  <a:cxn ang="0">
                    <a:pos x="0" y="7"/>
                  </a:cxn>
                </a:cxnLst>
                <a:rect l="0" t="0" r="r" b="b"/>
                <a:pathLst>
                  <a:path w="13" h="14">
                    <a:moveTo>
                      <a:pt x="0" y="7"/>
                    </a:moveTo>
                    <a:lnTo>
                      <a:pt x="13" y="0"/>
                    </a:lnTo>
                    <a:lnTo>
                      <a:pt x="13" y="7"/>
                    </a:lnTo>
                    <a:lnTo>
                      <a:pt x="0" y="14"/>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31" name="Rectangle 43"/>
              <p:cNvSpPr>
                <a:spLocks noChangeArrowheads="1"/>
              </p:cNvSpPr>
              <p:nvPr/>
            </p:nvSpPr>
            <p:spPr bwMode="auto">
              <a:xfrm>
                <a:off x="1691" y="2249"/>
                <a:ext cx="4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32" name="Rectangle 44"/>
              <p:cNvSpPr>
                <a:spLocks noChangeArrowheads="1"/>
              </p:cNvSpPr>
              <p:nvPr/>
            </p:nvSpPr>
            <p:spPr bwMode="auto">
              <a:xfrm>
                <a:off x="1758" y="2249"/>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33" name="Freeform 45"/>
              <p:cNvSpPr>
                <a:spLocks/>
              </p:cNvSpPr>
              <p:nvPr/>
            </p:nvSpPr>
            <p:spPr bwMode="auto">
              <a:xfrm>
                <a:off x="1794" y="2242"/>
                <a:ext cx="43" cy="14"/>
              </a:xfrm>
              <a:custGeom>
                <a:avLst/>
                <a:gdLst/>
                <a:ahLst/>
                <a:cxnLst>
                  <a:cxn ang="0">
                    <a:pos x="0" y="7"/>
                  </a:cxn>
                  <a:cxn ang="0">
                    <a:pos x="43" y="0"/>
                  </a:cxn>
                  <a:cxn ang="0">
                    <a:pos x="43" y="7"/>
                  </a:cxn>
                  <a:cxn ang="0">
                    <a:pos x="0" y="14"/>
                  </a:cxn>
                  <a:cxn ang="0">
                    <a:pos x="0" y="7"/>
                  </a:cxn>
                </a:cxnLst>
                <a:rect l="0" t="0" r="r" b="b"/>
                <a:pathLst>
                  <a:path w="43" h="14">
                    <a:moveTo>
                      <a:pt x="0" y="7"/>
                    </a:moveTo>
                    <a:lnTo>
                      <a:pt x="43" y="0"/>
                    </a:lnTo>
                    <a:lnTo>
                      <a:pt x="43" y="7"/>
                    </a:lnTo>
                    <a:lnTo>
                      <a:pt x="0" y="14"/>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34" name="Rectangle 46"/>
              <p:cNvSpPr>
                <a:spLocks noChangeArrowheads="1"/>
              </p:cNvSpPr>
              <p:nvPr/>
            </p:nvSpPr>
            <p:spPr bwMode="auto">
              <a:xfrm>
                <a:off x="1861" y="2242"/>
                <a:ext cx="6"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35" name="Rectangle 47"/>
              <p:cNvSpPr>
                <a:spLocks noChangeArrowheads="1"/>
              </p:cNvSpPr>
              <p:nvPr/>
            </p:nvSpPr>
            <p:spPr bwMode="auto">
              <a:xfrm>
                <a:off x="1867" y="2242"/>
                <a:ext cx="6"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36" name="Freeform 48"/>
              <p:cNvSpPr>
                <a:spLocks/>
              </p:cNvSpPr>
              <p:nvPr/>
            </p:nvSpPr>
            <p:spPr bwMode="auto">
              <a:xfrm>
                <a:off x="1897" y="2214"/>
                <a:ext cx="37" cy="21"/>
              </a:xfrm>
              <a:custGeom>
                <a:avLst/>
                <a:gdLst/>
                <a:ahLst/>
                <a:cxnLst>
                  <a:cxn ang="0">
                    <a:pos x="0" y="14"/>
                  </a:cxn>
                  <a:cxn ang="0">
                    <a:pos x="37" y="0"/>
                  </a:cxn>
                  <a:cxn ang="0">
                    <a:pos x="37" y="7"/>
                  </a:cxn>
                  <a:cxn ang="0">
                    <a:pos x="0" y="21"/>
                  </a:cxn>
                  <a:cxn ang="0">
                    <a:pos x="0" y="14"/>
                  </a:cxn>
                </a:cxnLst>
                <a:rect l="0" t="0" r="r" b="b"/>
                <a:pathLst>
                  <a:path w="37" h="21">
                    <a:moveTo>
                      <a:pt x="0" y="14"/>
                    </a:moveTo>
                    <a:lnTo>
                      <a:pt x="37" y="0"/>
                    </a:lnTo>
                    <a:lnTo>
                      <a:pt x="37" y="7"/>
                    </a:lnTo>
                    <a:lnTo>
                      <a:pt x="0" y="21"/>
                    </a:lnTo>
                    <a:lnTo>
                      <a:pt x="0" y="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37" name="Rectangle 49"/>
              <p:cNvSpPr>
                <a:spLocks noChangeArrowheads="1"/>
              </p:cNvSpPr>
              <p:nvPr/>
            </p:nvSpPr>
            <p:spPr bwMode="auto">
              <a:xfrm>
                <a:off x="1958" y="2201"/>
                <a:ext cx="12" cy="6"/>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38" name="Freeform 50"/>
              <p:cNvSpPr>
                <a:spLocks/>
              </p:cNvSpPr>
              <p:nvPr/>
            </p:nvSpPr>
            <p:spPr bwMode="auto">
              <a:xfrm>
                <a:off x="1994" y="2173"/>
                <a:ext cx="37" cy="21"/>
              </a:xfrm>
              <a:custGeom>
                <a:avLst/>
                <a:gdLst/>
                <a:ahLst/>
                <a:cxnLst>
                  <a:cxn ang="0">
                    <a:pos x="0" y="14"/>
                  </a:cxn>
                  <a:cxn ang="0">
                    <a:pos x="37" y="0"/>
                  </a:cxn>
                  <a:cxn ang="0">
                    <a:pos x="37" y="7"/>
                  </a:cxn>
                  <a:cxn ang="0">
                    <a:pos x="0" y="21"/>
                  </a:cxn>
                  <a:cxn ang="0">
                    <a:pos x="0" y="14"/>
                  </a:cxn>
                </a:cxnLst>
                <a:rect l="0" t="0" r="r" b="b"/>
                <a:pathLst>
                  <a:path w="37" h="21">
                    <a:moveTo>
                      <a:pt x="0" y="14"/>
                    </a:moveTo>
                    <a:lnTo>
                      <a:pt x="37" y="0"/>
                    </a:lnTo>
                    <a:lnTo>
                      <a:pt x="37" y="7"/>
                    </a:lnTo>
                    <a:lnTo>
                      <a:pt x="0" y="21"/>
                    </a:lnTo>
                    <a:lnTo>
                      <a:pt x="0" y="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39" name="Freeform 51"/>
              <p:cNvSpPr>
                <a:spLocks/>
              </p:cNvSpPr>
              <p:nvPr/>
            </p:nvSpPr>
            <p:spPr bwMode="auto">
              <a:xfrm>
                <a:off x="2055" y="2159"/>
                <a:ext cx="12" cy="14"/>
              </a:xfrm>
              <a:custGeom>
                <a:avLst/>
                <a:gdLst/>
                <a:ahLst/>
                <a:cxnLst>
                  <a:cxn ang="0">
                    <a:pos x="0" y="7"/>
                  </a:cxn>
                  <a:cxn ang="0">
                    <a:pos x="12" y="0"/>
                  </a:cxn>
                  <a:cxn ang="0">
                    <a:pos x="12" y="7"/>
                  </a:cxn>
                  <a:cxn ang="0">
                    <a:pos x="0" y="14"/>
                  </a:cxn>
                  <a:cxn ang="0">
                    <a:pos x="0" y="7"/>
                  </a:cxn>
                </a:cxnLst>
                <a:rect l="0" t="0" r="r" b="b"/>
                <a:pathLst>
                  <a:path w="12" h="14">
                    <a:moveTo>
                      <a:pt x="0" y="7"/>
                    </a:moveTo>
                    <a:lnTo>
                      <a:pt x="12" y="0"/>
                    </a:lnTo>
                    <a:lnTo>
                      <a:pt x="12" y="7"/>
                    </a:lnTo>
                    <a:lnTo>
                      <a:pt x="0" y="14"/>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40" name="Freeform 52"/>
              <p:cNvSpPr>
                <a:spLocks/>
              </p:cNvSpPr>
              <p:nvPr/>
            </p:nvSpPr>
            <p:spPr bwMode="auto">
              <a:xfrm>
                <a:off x="2092" y="2132"/>
                <a:ext cx="42" cy="27"/>
              </a:xfrm>
              <a:custGeom>
                <a:avLst/>
                <a:gdLst/>
                <a:ahLst/>
                <a:cxnLst>
                  <a:cxn ang="0">
                    <a:pos x="0" y="20"/>
                  </a:cxn>
                  <a:cxn ang="0">
                    <a:pos x="42" y="0"/>
                  </a:cxn>
                  <a:cxn ang="0">
                    <a:pos x="42" y="7"/>
                  </a:cxn>
                  <a:cxn ang="0">
                    <a:pos x="0" y="27"/>
                  </a:cxn>
                  <a:cxn ang="0">
                    <a:pos x="0" y="20"/>
                  </a:cxn>
                </a:cxnLst>
                <a:rect l="0" t="0" r="r" b="b"/>
                <a:pathLst>
                  <a:path w="42" h="27">
                    <a:moveTo>
                      <a:pt x="0" y="20"/>
                    </a:moveTo>
                    <a:lnTo>
                      <a:pt x="42" y="0"/>
                    </a:lnTo>
                    <a:lnTo>
                      <a:pt x="42" y="7"/>
                    </a:lnTo>
                    <a:lnTo>
                      <a:pt x="0" y="27"/>
                    </a:lnTo>
                    <a:lnTo>
                      <a:pt x="0" y="2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41" name="Freeform 53"/>
              <p:cNvSpPr>
                <a:spLocks/>
              </p:cNvSpPr>
              <p:nvPr/>
            </p:nvSpPr>
            <p:spPr bwMode="auto">
              <a:xfrm>
                <a:off x="2152" y="2118"/>
                <a:ext cx="12" cy="14"/>
              </a:xfrm>
              <a:custGeom>
                <a:avLst/>
                <a:gdLst/>
                <a:ahLst/>
                <a:cxnLst>
                  <a:cxn ang="0">
                    <a:pos x="0" y="7"/>
                  </a:cxn>
                  <a:cxn ang="0">
                    <a:pos x="12" y="0"/>
                  </a:cxn>
                  <a:cxn ang="0">
                    <a:pos x="12" y="7"/>
                  </a:cxn>
                  <a:cxn ang="0">
                    <a:pos x="0" y="14"/>
                  </a:cxn>
                  <a:cxn ang="0">
                    <a:pos x="0" y="7"/>
                  </a:cxn>
                </a:cxnLst>
                <a:rect l="0" t="0" r="r" b="b"/>
                <a:pathLst>
                  <a:path w="12" h="14">
                    <a:moveTo>
                      <a:pt x="0" y="7"/>
                    </a:moveTo>
                    <a:lnTo>
                      <a:pt x="12" y="0"/>
                    </a:lnTo>
                    <a:lnTo>
                      <a:pt x="12" y="7"/>
                    </a:lnTo>
                    <a:lnTo>
                      <a:pt x="0" y="14"/>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42" name="Freeform 54"/>
              <p:cNvSpPr>
                <a:spLocks/>
              </p:cNvSpPr>
              <p:nvPr/>
            </p:nvSpPr>
            <p:spPr bwMode="auto">
              <a:xfrm>
                <a:off x="2189" y="2090"/>
                <a:ext cx="42" cy="28"/>
              </a:xfrm>
              <a:custGeom>
                <a:avLst/>
                <a:gdLst/>
                <a:ahLst/>
                <a:cxnLst>
                  <a:cxn ang="0">
                    <a:pos x="0" y="21"/>
                  </a:cxn>
                  <a:cxn ang="0">
                    <a:pos x="42" y="0"/>
                  </a:cxn>
                  <a:cxn ang="0">
                    <a:pos x="42" y="7"/>
                  </a:cxn>
                  <a:cxn ang="0">
                    <a:pos x="0" y="28"/>
                  </a:cxn>
                  <a:cxn ang="0">
                    <a:pos x="0" y="21"/>
                  </a:cxn>
                </a:cxnLst>
                <a:rect l="0" t="0" r="r" b="b"/>
                <a:pathLst>
                  <a:path w="42" h="28">
                    <a:moveTo>
                      <a:pt x="0" y="21"/>
                    </a:moveTo>
                    <a:lnTo>
                      <a:pt x="42" y="0"/>
                    </a:lnTo>
                    <a:lnTo>
                      <a:pt x="42" y="7"/>
                    </a:lnTo>
                    <a:lnTo>
                      <a:pt x="0" y="28"/>
                    </a:lnTo>
                    <a:lnTo>
                      <a:pt x="0" y="2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43" name="Freeform 55"/>
              <p:cNvSpPr>
                <a:spLocks/>
              </p:cNvSpPr>
              <p:nvPr/>
            </p:nvSpPr>
            <p:spPr bwMode="auto">
              <a:xfrm>
                <a:off x="2249" y="2077"/>
                <a:ext cx="13" cy="13"/>
              </a:xfrm>
              <a:custGeom>
                <a:avLst/>
                <a:gdLst/>
                <a:ahLst/>
                <a:cxnLst>
                  <a:cxn ang="0">
                    <a:pos x="0" y="7"/>
                  </a:cxn>
                  <a:cxn ang="0">
                    <a:pos x="7" y="0"/>
                  </a:cxn>
                  <a:cxn ang="0">
                    <a:pos x="13" y="7"/>
                  </a:cxn>
                  <a:cxn ang="0">
                    <a:pos x="7" y="13"/>
                  </a:cxn>
                  <a:cxn ang="0">
                    <a:pos x="0" y="7"/>
                  </a:cxn>
                </a:cxnLst>
                <a:rect l="0" t="0" r="r" b="b"/>
                <a:pathLst>
                  <a:path w="13" h="13">
                    <a:moveTo>
                      <a:pt x="0" y="7"/>
                    </a:moveTo>
                    <a:lnTo>
                      <a:pt x="7" y="0"/>
                    </a:lnTo>
                    <a:lnTo>
                      <a:pt x="13" y="7"/>
                    </a:lnTo>
                    <a:lnTo>
                      <a:pt x="7" y="13"/>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44" name="Freeform 56"/>
              <p:cNvSpPr>
                <a:spLocks/>
              </p:cNvSpPr>
              <p:nvPr/>
            </p:nvSpPr>
            <p:spPr bwMode="auto">
              <a:xfrm>
                <a:off x="2286" y="2049"/>
                <a:ext cx="42" cy="28"/>
              </a:xfrm>
              <a:custGeom>
                <a:avLst/>
                <a:gdLst/>
                <a:ahLst/>
                <a:cxnLst>
                  <a:cxn ang="0">
                    <a:pos x="0" y="21"/>
                  </a:cxn>
                  <a:cxn ang="0">
                    <a:pos x="42" y="0"/>
                  </a:cxn>
                  <a:cxn ang="0">
                    <a:pos x="42" y="7"/>
                  </a:cxn>
                  <a:cxn ang="0">
                    <a:pos x="0" y="28"/>
                  </a:cxn>
                  <a:cxn ang="0">
                    <a:pos x="0" y="21"/>
                  </a:cxn>
                </a:cxnLst>
                <a:rect l="0" t="0" r="r" b="b"/>
                <a:pathLst>
                  <a:path w="42" h="28">
                    <a:moveTo>
                      <a:pt x="0" y="21"/>
                    </a:moveTo>
                    <a:lnTo>
                      <a:pt x="42" y="0"/>
                    </a:lnTo>
                    <a:lnTo>
                      <a:pt x="42" y="7"/>
                    </a:lnTo>
                    <a:lnTo>
                      <a:pt x="0" y="28"/>
                    </a:lnTo>
                    <a:lnTo>
                      <a:pt x="0" y="2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45" name="Freeform 57"/>
              <p:cNvSpPr>
                <a:spLocks/>
              </p:cNvSpPr>
              <p:nvPr/>
            </p:nvSpPr>
            <p:spPr bwMode="auto">
              <a:xfrm>
                <a:off x="2353" y="2035"/>
                <a:ext cx="12" cy="14"/>
              </a:xfrm>
              <a:custGeom>
                <a:avLst/>
                <a:gdLst/>
                <a:ahLst/>
                <a:cxnLst>
                  <a:cxn ang="0">
                    <a:pos x="0" y="7"/>
                  </a:cxn>
                  <a:cxn ang="0">
                    <a:pos x="12" y="0"/>
                  </a:cxn>
                  <a:cxn ang="0">
                    <a:pos x="12" y="7"/>
                  </a:cxn>
                  <a:cxn ang="0">
                    <a:pos x="0" y="14"/>
                  </a:cxn>
                  <a:cxn ang="0">
                    <a:pos x="0" y="7"/>
                  </a:cxn>
                </a:cxnLst>
                <a:rect l="0" t="0" r="r" b="b"/>
                <a:pathLst>
                  <a:path w="12" h="14">
                    <a:moveTo>
                      <a:pt x="0" y="7"/>
                    </a:moveTo>
                    <a:lnTo>
                      <a:pt x="12" y="0"/>
                    </a:lnTo>
                    <a:lnTo>
                      <a:pt x="12" y="7"/>
                    </a:lnTo>
                    <a:lnTo>
                      <a:pt x="0" y="14"/>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46" name="Freeform 58"/>
              <p:cNvSpPr>
                <a:spLocks/>
              </p:cNvSpPr>
              <p:nvPr/>
            </p:nvSpPr>
            <p:spPr bwMode="auto">
              <a:xfrm>
                <a:off x="2383" y="2015"/>
                <a:ext cx="36" cy="20"/>
              </a:xfrm>
              <a:custGeom>
                <a:avLst/>
                <a:gdLst/>
                <a:ahLst/>
                <a:cxnLst>
                  <a:cxn ang="0">
                    <a:pos x="0" y="13"/>
                  </a:cxn>
                  <a:cxn ang="0">
                    <a:pos x="36" y="0"/>
                  </a:cxn>
                  <a:cxn ang="0">
                    <a:pos x="36" y="7"/>
                  </a:cxn>
                  <a:cxn ang="0">
                    <a:pos x="0" y="20"/>
                  </a:cxn>
                  <a:cxn ang="0">
                    <a:pos x="0" y="13"/>
                  </a:cxn>
                </a:cxnLst>
                <a:rect l="0" t="0" r="r" b="b"/>
                <a:pathLst>
                  <a:path w="36" h="20">
                    <a:moveTo>
                      <a:pt x="0" y="13"/>
                    </a:moveTo>
                    <a:lnTo>
                      <a:pt x="36" y="0"/>
                    </a:lnTo>
                    <a:lnTo>
                      <a:pt x="36" y="7"/>
                    </a:lnTo>
                    <a:lnTo>
                      <a:pt x="0" y="20"/>
                    </a:lnTo>
                    <a:lnTo>
                      <a:pt x="0" y="13"/>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47" name="Rectangle 59"/>
              <p:cNvSpPr>
                <a:spLocks noChangeArrowheads="1"/>
              </p:cNvSpPr>
              <p:nvPr/>
            </p:nvSpPr>
            <p:spPr bwMode="auto">
              <a:xfrm>
                <a:off x="2419" y="2015"/>
                <a:ext cx="6"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48" name="Freeform 60"/>
              <p:cNvSpPr>
                <a:spLocks/>
              </p:cNvSpPr>
              <p:nvPr/>
            </p:nvSpPr>
            <p:spPr bwMode="auto">
              <a:xfrm>
                <a:off x="2450" y="2028"/>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49" name="Freeform 61"/>
              <p:cNvSpPr>
                <a:spLocks/>
              </p:cNvSpPr>
              <p:nvPr/>
            </p:nvSpPr>
            <p:spPr bwMode="auto">
              <a:xfrm>
                <a:off x="2480" y="2042"/>
                <a:ext cx="43" cy="28"/>
              </a:xfrm>
              <a:custGeom>
                <a:avLst/>
                <a:gdLst/>
                <a:ahLst/>
                <a:cxnLst>
                  <a:cxn ang="0">
                    <a:pos x="0" y="0"/>
                  </a:cxn>
                  <a:cxn ang="0">
                    <a:pos x="43" y="21"/>
                  </a:cxn>
                  <a:cxn ang="0">
                    <a:pos x="43" y="28"/>
                  </a:cxn>
                  <a:cxn ang="0">
                    <a:pos x="0" y="7"/>
                  </a:cxn>
                  <a:cxn ang="0">
                    <a:pos x="0" y="0"/>
                  </a:cxn>
                </a:cxnLst>
                <a:rect l="0" t="0" r="r" b="b"/>
                <a:pathLst>
                  <a:path w="43" h="28">
                    <a:moveTo>
                      <a:pt x="0" y="0"/>
                    </a:moveTo>
                    <a:lnTo>
                      <a:pt x="43" y="21"/>
                    </a:lnTo>
                    <a:lnTo>
                      <a:pt x="43" y="28"/>
                    </a:lnTo>
                    <a:lnTo>
                      <a:pt x="0" y="7"/>
                    </a:lnTo>
                    <a:lnTo>
                      <a:pt x="0"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50" name="Freeform 62"/>
              <p:cNvSpPr>
                <a:spLocks/>
              </p:cNvSpPr>
              <p:nvPr/>
            </p:nvSpPr>
            <p:spPr bwMode="auto">
              <a:xfrm>
                <a:off x="2541" y="2070"/>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51" name="Freeform 63"/>
              <p:cNvSpPr>
                <a:spLocks/>
              </p:cNvSpPr>
              <p:nvPr/>
            </p:nvSpPr>
            <p:spPr bwMode="auto">
              <a:xfrm>
                <a:off x="2577" y="2090"/>
                <a:ext cx="43" cy="21"/>
              </a:xfrm>
              <a:custGeom>
                <a:avLst/>
                <a:gdLst/>
                <a:ahLst/>
                <a:cxnLst>
                  <a:cxn ang="0">
                    <a:pos x="0" y="0"/>
                  </a:cxn>
                  <a:cxn ang="0">
                    <a:pos x="43" y="14"/>
                  </a:cxn>
                  <a:cxn ang="0">
                    <a:pos x="43" y="21"/>
                  </a:cxn>
                  <a:cxn ang="0">
                    <a:pos x="0" y="7"/>
                  </a:cxn>
                  <a:cxn ang="0">
                    <a:pos x="0" y="0"/>
                  </a:cxn>
                </a:cxnLst>
                <a:rect l="0" t="0" r="r" b="b"/>
                <a:pathLst>
                  <a:path w="43" h="21">
                    <a:moveTo>
                      <a:pt x="0" y="0"/>
                    </a:moveTo>
                    <a:lnTo>
                      <a:pt x="43" y="14"/>
                    </a:lnTo>
                    <a:lnTo>
                      <a:pt x="43" y="21"/>
                    </a:lnTo>
                    <a:lnTo>
                      <a:pt x="0" y="7"/>
                    </a:lnTo>
                    <a:lnTo>
                      <a:pt x="0"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52" name="Rectangle 64"/>
              <p:cNvSpPr>
                <a:spLocks noChangeArrowheads="1"/>
              </p:cNvSpPr>
              <p:nvPr/>
            </p:nvSpPr>
            <p:spPr bwMode="auto">
              <a:xfrm>
                <a:off x="2638" y="2118"/>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53" name="Freeform 65"/>
              <p:cNvSpPr>
                <a:spLocks/>
              </p:cNvSpPr>
              <p:nvPr/>
            </p:nvSpPr>
            <p:spPr bwMode="auto">
              <a:xfrm>
                <a:off x="2674" y="2132"/>
                <a:ext cx="37" cy="27"/>
              </a:xfrm>
              <a:custGeom>
                <a:avLst/>
                <a:gdLst/>
                <a:ahLst/>
                <a:cxnLst>
                  <a:cxn ang="0">
                    <a:pos x="0" y="0"/>
                  </a:cxn>
                  <a:cxn ang="0">
                    <a:pos x="37" y="20"/>
                  </a:cxn>
                  <a:cxn ang="0">
                    <a:pos x="37" y="27"/>
                  </a:cxn>
                  <a:cxn ang="0">
                    <a:pos x="0" y="7"/>
                  </a:cxn>
                  <a:cxn ang="0">
                    <a:pos x="0" y="0"/>
                  </a:cxn>
                </a:cxnLst>
                <a:rect l="0" t="0" r="r" b="b"/>
                <a:pathLst>
                  <a:path w="37" h="27">
                    <a:moveTo>
                      <a:pt x="0" y="0"/>
                    </a:moveTo>
                    <a:lnTo>
                      <a:pt x="37" y="20"/>
                    </a:lnTo>
                    <a:lnTo>
                      <a:pt x="37" y="27"/>
                    </a:lnTo>
                    <a:lnTo>
                      <a:pt x="0" y="7"/>
                    </a:lnTo>
                    <a:lnTo>
                      <a:pt x="0"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54" name="Freeform 66"/>
              <p:cNvSpPr>
                <a:spLocks/>
              </p:cNvSpPr>
              <p:nvPr/>
            </p:nvSpPr>
            <p:spPr bwMode="auto">
              <a:xfrm>
                <a:off x="2735" y="2159"/>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55" name="Freeform 67"/>
              <p:cNvSpPr>
                <a:spLocks/>
              </p:cNvSpPr>
              <p:nvPr/>
            </p:nvSpPr>
            <p:spPr bwMode="auto">
              <a:xfrm>
                <a:off x="2772" y="2173"/>
                <a:ext cx="36" cy="28"/>
              </a:xfrm>
              <a:custGeom>
                <a:avLst/>
                <a:gdLst/>
                <a:ahLst/>
                <a:cxnLst>
                  <a:cxn ang="0">
                    <a:pos x="0" y="0"/>
                  </a:cxn>
                  <a:cxn ang="0">
                    <a:pos x="36" y="21"/>
                  </a:cxn>
                  <a:cxn ang="0">
                    <a:pos x="36" y="28"/>
                  </a:cxn>
                  <a:cxn ang="0">
                    <a:pos x="0" y="7"/>
                  </a:cxn>
                  <a:cxn ang="0">
                    <a:pos x="0" y="0"/>
                  </a:cxn>
                </a:cxnLst>
                <a:rect l="0" t="0" r="r" b="b"/>
                <a:pathLst>
                  <a:path w="36" h="28">
                    <a:moveTo>
                      <a:pt x="0" y="0"/>
                    </a:moveTo>
                    <a:lnTo>
                      <a:pt x="36" y="21"/>
                    </a:lnTo>
                    <a:lnTo>
                      <a:pt x="36" y="28"/>
                    </a:lnTo>
                    <a:lnTo>
                      <a:pt x="0" y="7"/>
                    </a:lnTo>
                    <a:lnTo>
                      <a:pt x="0"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56" name="Rectangle 68"/>
              <p:cNvSpPr>
                <a:spLocks noChangeArrowheads="1"/>
              </p:cNvSpPr>
              <p:nvPr/>
            </p:nvSpPr>
            <p:spPr bwMode="auto">
              <a:xfrm>
                <a:off x="2832" y="2207"/>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57" name="Freeform 69"/>
              <p:cNvSpPr>
                <a:spLocks/>
              </p:cNvSpPr>
              <p:nvPr/>
            </p:nvSpPr>
            <p:spPr bwMode="auto">
              <a:xfrm>
                <a:off x="2863" y="2221"/>
                <a:ext cx="42" cy="21"/>
              </a:xfrm>
              <a:custGeom>
                <a:avLst/>
                <a:gdLst/>
                <a:ahLst/>
                <a:cxnLst>
                  <a:cxn ang="0">
                    <a:pos x="0" y="0"/>
                  </a:cxn>
                  <a:cxn ang="0">
                    <a:pos x="42" y="14"/>
                  </a:cxn>
                  <a:cxn ang="0">
                    <a:pos x="42" y="21"/>
                  </a:cxn>
                  <a:cxn ang="0">
                    <a:pos x="0" y="7"/>
                  </a:cxn>
                  <a:cxn ang="0">
                    <a:pos x="0" y="0"/>
                  </a:cxn>
                </a:cxnLst>
                <a:rect l="0" t="0" r="r" b="b"/>
                <a:pathLst>
                  <a:path w="42" h="21">
                    <a:moveTo>
                      <a:pt x="0" y="0"/>
                    </a:moveTo>
                    <a:lnTo>
                      <a:pt x="42" y="14"/>
                    </a:lnTo>
                    <a:lnTo>
                      <a:pt x="42" y="21"/>
                    </a:lnTo>
                    <a:lnTo>
                      <a:pt x="0" y="7"/>
                    </a:lnTo>
                    <a:lnTo>
                      <a:pt x="0"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58" name="Freeform 70"/>
              <p:cNvSpPr>
                <a:spLocks/>
              </p:cNvSpPr>
              <p:nvPr/>
            </p:nvSpPr>
            <p:spPr bwMode="auto">
              <a:xfrm>
                <a:off x="2929" y="2249"/>
                <a:ext cx="13" cy="14"/>
              </a:xfrm>
              <a:custGeom>
                <a:avLst/>
                <a:gdLst/>
                <a:ahLst/>
                <a:cxnLst>
                  <a:cxn ang="0">
                    <a:pos x="6" y="0"/>
                  </a:cxn>
                  <a:cxn ang="0">
                    <a:pos x="13" y="7"/>
                  </a:cxn>
                  <a:cxn ang="0">
                    <a:pos x="6" y="14"/>
                  </a:cxn>
                  <a:cxn ang="0">
                    <a:pos x="0" y="7"/>
                  </a:cxn>
                  <a:cxn ang="0">
                    <a:pos x="6" y="0"/>
                  </a:cxn>
                </a:cxnLst>
                <a:rect l="0" t="0" r="r" b="b"/>
                <a:pathLst>
                  <a:path w="13" h="14">
                    <a:moveTo>
                      <a:pt x="6" y="0"/>
                    </a:moveTo>
                    <a:lnTo>
                      <a:pt x="13" y="7"/>
                    </a:lnTo>
                    <a:lnTo>
                      <a:pt x="6" y="14"/>
                    </a:lnTo>
                    <a:lnTo>
                      <a:pt x="0" y="7"/>
                    </a:lnTo>
                    <a:lnTo>
                      <a:pt x="6"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59" name="Freeform 71"/>
              <p:cNvSpPr>
                <a:spLocks/>
              </p:cNvSpPr>
              <p:nvPr/>
            </p:nvSpPr>
            <p:spPr bwMode="auto">
              <a:xfrm>
                <a:off x="2960" y="2263"/>
                <a:ext cx="12" cy="13"/>
              </a:xfrm>
              <a:custGeom>
                <a:avLst/>
                <a:gdLst/>
                <a:ahLst/>
                <a:cxnLst>
                  <a:cxn ang="0">
                    <a:pos x="0" y="0"/>
                  </a:cxn>
                  <a:cxn ang="0">
                    <a:pos x="12" y="6"/>
                  </a:cxn>
                  <a:cxn ang="0">
                    <a:pos x="12" y="13"/>
                  </a:cxn>
                  <a:cxn ang="0">
                    <a:pos x="0" y="6"/>
                  </a:cxn>
                  <a:cxn ang="0">
                    <a:pos x="0" y="0"/>
                  </a:cxn>
                </a:cxnLst>
                <a:rect l="0" t="0" r="r" b="b"/>
                <a:pathLst>
                  <a:path w="12" h="13">
                    <a:moveTo>
                      <a:pt x="0" y="0"/>
                    </a:moveTo>
                    <a:lnTo>
                      <a:pt x="12" y="6"/>
                    </a:lnTo>
                    <a:lnTo>
                      <a:pt x="12" y="13"/>
                    </a:lnTo>
                    <a:lnTo>
                      <a:pt x="0" y="6"/>
                    </a:lnTo>
                    <a:lnTo>
                      <a:pt x="0" y="0"/>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60" name="Rectangle 72"/>
              <p:cNvSpPr>
                <a:spLocks noChangeArrowheads="1"/>
              </p:cNvSpPr>
              <p:nvPr/>
            </p:nvSpPr>
            <p:spPr bwMode="auto">
              <a:xfrm>
                <a:off x="2972" y="2269"/>
                <a:ext cx="30"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61" name="Rectangle 73"/>
              <p:cNvSpPr>
                <a:spLocks noChangeArrowheads="1"/>
              </p:cNvSpPr>
              <p:nvPr/>
            </p:nvSpPr>
            <p:spPr bwMode="auto">
              <a:xfrm>
                <a:off x="3026" y="2269"/>
                <a:ext cx="13"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62" name="Rectangle 74"/>
              <p:cNvSpPr>
                <a:spLocks noChangeArrowheads="1"/>
              </p:cNvSpPr>
              <p:nvPr/>
            </p:nvSpPr>
            <p:spPr bwMode="auto">
              <a:xfrm>
                <a:off x="3063" y="2263"/>
                <a:ext cx="42" cy="6"/>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63" name="Rectangle 75"/>
              <p:cNvSpPr>
                <a:spLocks noChangeArrowheads="1"/>
              </p:cNvSpPr>
              <p:nvPr/>
            </p:nvSpPr>
            <p:spPr bwMode="auto">
              <a:xfrm>
                <a:off x="3130" y="2263"/>
                <a:ext cx="12" cy="6"/>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64" name="Freeform 76"/>
              <p:cNvSpPr>
                <a:spLocks/>
              </p:cNvSpPr>
              <p:nvPr/>
            </p:nvSpPr>
            <p:spPr bwMode="auto">
              <a:xfrm>
                <a:off x="3166" y="2256"/>
                <a:ext cx="43" cy="13"/>
              </a:xfrm>
              <a:custGeom>
                <a:avLst/>
                <a:gdLst/>
                <a:ahLst/>
                <a:cxnLst>
                  <a:cxn ang="0">
                    <a:pos x="0" y="7"/>
                  </a:cxn>
                  <a:cxn ang="0">
                    <a:pos x="43" y="0"/>
                  </a:cxn>
                  <a:cxn ang="0">
                    <a:pos x="43" y="7"/>
                  </a:cxn>
                  <a:cxn ang="0">
                    <a:pos x="0" y="13"/>
                  </a:cxn>
                  <a:cxn ang="0">
                    <a:pos x="0" y="7"/>
                  </a:cxn>
                </a:cxnLst>
                <a:rect l="0" t="0" r="r" b="b"/>
                <a:pathLst>
                  <a:path w="43" h="13">
                    <a:moveTo>
                      <a:pt x="0" y="7"/>
                    </a:moveTo>
                    <a:lnTo>
                      <a:pt x="43" y="0"/>
                    </a:lnTo>
                    <a:lnTo>
                      <a:pt x="43" y="7"/>
                    </a:lnTo>
                    <a:lnTo>
                      <a:pt x="0" y="13"/>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65" name="Rectangle 77"/>
              <p:cNvSpPr>
                <a:spLocks noChangeArrowheads="1"/>
              </p:cNvSpPr>
              <p:nvPr/>
            </p:nvSpPr>
            <p:spPr bwMode="auto">
              <a:xfrm>
                <a:off x="3233" y="2256"/>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66" name="Rectangle 78"/>
              <p:cNvSpPr>
                <a:spLocks noChangeArrowheads="1"/>
              </p:cNvSpPr>
              <p:nvPr/>
            </p:nvSpPr>
            <p:spPr bwMode="auto">
              <a:xfrm>
                <a:off x="3269" y="2256"/>
                <a:ext cx="43"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67" name="Rectangle 79"/>
              <p:cNvSpPr>
                <a:spLocks noChangeArrowheads="1"/>
              </p:cNvSpPr>
              <p:nvPr/>
            </p:nvSpPr>
            <p:spPr bwMode="auto">
              <a:xfrm>
                <a:off x="3336" y="2249"/>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68" name="Rectangle 80"/>
              <p:cNvSpPr>
                <a:spLocks noChangeArrowheads="1"/>
              </p:cNvSpPr>
              <p:nvPr/>
            </p:nvSpPr>
            <p:spPr bwMode="auto">
              <a:xfrm>
                <a:off x="3373" y="2249"/>
                <a:ext cx="4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69" name="Rectangle 81"/>
              <p:cNvSpPr>
                <a:spLocks noChangeArrowheads="1"/>
              </p:cNvSpPr>
              <p:nvPr/>
            </p:nvSpPr>
            <p:spPr bwMode="auto">
              <a:xfrm>
                <a:off x="3439" y="2249"/>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70" name="Rectangle 82"/>
              <p:cNvSpPr>
                <a:spLocks noChangeArrowheads="1"/>
              </p:cNvSpPr>
              <p:nvPr/>
            </p:nvSpPr>
            <p:spPr bwMode="auto">
              <a:xfrm>
                <a:off x="3476" y="2242"/>
                <a:ext cx="4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71" name="Freeform 83"/>
              <p:cNvSpPr>
                <a:spLocks/>
              </p:cNvSpPr>
              <p:nvPr/>
            </p:nvSpPr>
            <p:spPr bwMode="auto">
              <a:xfrm>
                <a:off x="3530" y="2221"/>
                <a:ext cx="13" cy="14"/>
              </a:xfrm>
              <a:custGeom>
                <a:avLst/>
                <a:gdLst/>
                <a:ahLst/>
                <a:cxnLst>
                  <a:cxn ang="0">
                    <a:pos x="0" y="14"/>
                  </a:cxn>
                  <a:cxn ang="0">
                    <a:pos x="6" y="0"/>
                  </a:cxn>
                  <a:cxn ang="0">
                    <a:pos x="13" y="0"/>
                  </a:cxn>
                  <a:cxn ang="0">
                    <a:pos x="6" y="14"/>
                  </a:cxn>
                  <a:cxn ang="0">
                    <a:pos x="0" y="14"/>
                  </a:cxn>
                </a:cxnLst>
                <a:rect l="0" t="0" r="r" b="b"/>
                <a:pathLst>
                  <a:path w="13" h="14">
                    <a:moveTo>
                      <a:pt x="0" y="14"/>
                    </a:moveTo>
                    <a:lnTo>
                      <a:pt x="6" y="0"/>
                    </a:lnTo>
                    <a:lnTo>
                      <a:pt x="13" y="0"/>
                    </a:lnTo>
                    <a:lnTo>
                      <a:pt x="6" y="14"/>
                    </a:lnTo>
                    <a:lnTo>
                      <a:pt x="0" y="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72" name="Freeform 84"/>
              <p:cNvSpPr>
                <a:spLocks/>
              </p:cNvSpPr>
              <p:nvPr/>
            </p:nvSpPr>
            <p:spPr bwMode="auto">
              <a:xfrm>
                <a:off x="3549" y="2152"/>
                <a:ext cx="30" cy="49"/>
              </a:xfrm>
              <a:custGeom>
                <a:avLst/>
                <a:gdLst/>
                <a:ahLst/>
                <a:cxnLst>
                  <a:cxn ang="0">
                    <a:pos x="0" y="42"/>
                  </a:cxn>
                  <a:cxn ang="0">
                    <a:pos x="24" y="0"/>
                  </a:cxn>
                  <a:cxn ang="0">
                    <a:pos x="30" y="7"/>
                  </a:cxn>
                  <a:cxn ang="0">
                    <a:pos x="6" y="49"/>
                  </a:cxn>
                  <a:cxn ang="0">
                    <a:pos x="0" y="42"/>
                  </a:cxn>
                </a:cxnLst>
                <a:rect l="0" t="0" r="r" b="b"/>
                <a:pathLst>
                  <a:path w="30" h="49">
                    <a:moveTo>
                      <a:pt x="0" y="42"/>
                    </a:moveTo>
                    <a:lnTo>
                      <a:pt x="24" y="0"/>
                    </a:lnTo>
                    <a:lnTo>
                      <a:pt x="30" y="7"/>
                    </a:lnTo>
                    <a:lnTo>
                      <a:pt x="6" y="49"/>
                    </a:lnTo>
                    <a:lnTo>
                      <a:pt x="0" y="42"/>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73" name="Freeform 85"/>
              <p:cNvSpPr>
                <a:spLocks/>
              </p:cNvSpPr>
              <p:nvPr/>
            </p:nvSpPr>
            <p:spPr bwMode="auto">
              <a:xfrm>
                <a:off x="3591" y="2125"/>
                <a:ext cx="12" cy="14"/>
              </a:xfrm>
              <a:custGeom>
                <a:avLst/>
                <a:gdLst/>
                <a:ahLst/>
                <a:cxnLst>
                  <a:cxn ang="0">
                    <a:pos x="0" y="14"/>
                  </a:cxn>
                  <a:cxn ang="0">
                    <a:pos x="6" y="0"/>
                  </a:cxn>
                  <a:cxn ang="0">
                    <a:pos x="12" y="0"/>
                  </a:cxn>
                  <a:cxn ang="0">
                    <a:pos x="6" y="14"/>
                  </a:cxn>
                  <a:cxn ang="0">
                    <a:pos x="0" y="14"/>
                  </a:cxn>
                </a:cxnLst>
                <a:rect l="0" t="0" r="r" b="b"/>
                <a:pathLst>
                  <a:path w="12" h="14">
                    <a:moveTo>
                      <a:pt x="0" y="14"/>
                    </a:moveTo>
                    <a:lnTo>
                      <a:pt x="6" y="0"/>
                    </a:lnTo>
                    <a:lnTo>
                      <a:pt x="12" y="0"/>
                    </a:lnTo>
                    <a:lnTo>
                      <a:pt x="6" y="14"/>
                    </a:lnTo>
                    <a:lnTo>
                      <a:pt x="0" y="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74" name="Freeform 86"/>
              <p:cNvSpPr>
                <a:spLocks/>
              </p:cNvSpPr>
              <p:nvPr/>
            </p:nvSpPr>
            <p:spPr bwMode="auto">
              <a:xfrm>
                <a:off x="3609" y="2056"/>
                <a:ext cx="31" cy="48"/>
              </a:xfrm>
              <a:custGeom>
                <a:avLst/>
                <a:gdLst/>
                <a:ahLst/>
                <a:cxnLst>
                  <a:cxn ang="0">
                    <a:pos x="0" y="41"/>
                  </a:cxn>
                  <a:cxn ang="0">
                    <a:pos x="25" y="0"/>
                  </a:cxn>
                  <a:cxn ang="0">
                    <a:pos x="31" y="7"/>
                  </a:cxn>
                  <a:cxn ang="0">
                    <a:pos x="6" y="48"/>
                  </a:cxn>
                  <a:cxn ang="0">
                    <a:pos x="0" y="41"/>
                  </a:cxn>
                </a:cxnLst>
                <a:rect l="0" t="0" r="r" b="b"/>
                <a:pathLst>
                  <a:path w="31" h="48">
                    <a:moveTo>
                      <a:pt x="0" y="41"/>
                    </a:moveTo>
                    <a:lnTo>
                      <a:pt x="25" y="0"/>
                    </a:lnTo>
                    <a:lnTo>
                      <a:pt x="31" y="7"/>
                    </a:lnTo>
                    <a:lnTo>
                      <a:pt x="6" y="48"/>
                    </a:lnTo>
                    <a:lnTo>
                      <a:pt x="0" y="4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75" name="Freeform 87"/>
              <p:cNvSpPr>
                <a:spLocks/>
              </p:cNvSpPr>
              <p:nvPr/>
            </p:nvSpPr>
            <p:spPr bwMode="auto">
              <a:xfrm>
                <a:off x="3646" y="2028"/>
                <a:ext cx="12" cy="14"/>
              </a:xfrm>
              <a:custGeom>
                <a:avLst/>
                <a:gdLst/>
                <a:ahLst/>
                <a:cxnLst>
                  <a:cxn ang="0">
                    <a:pos x="0" y="14"/>
                  </a:cxn>
                  <a:cxn ang="0">
                    <a:pos x="6" y="0"/>
                  </a:cxn>
                  <a:cxn ang="0">
                    <a:pos x="12" y="0"/>
                  </a:cxn>
                  <a:cxn ang="0">
                    <a:pos x="6" y="14"/>
                  </a:cxn>
                  <a:cxn ang="0">
                    <a:pos x="0" y="14"/>
                  </a:cxn>
                </a:cxnLst>
                <a:rect l="0" t="0" r="r" b="b"/>
                <a:pathLst>
                  <a:path w="12" h="14">
                    <a:moveTo>
                      <a:pt x="0" y="14"/>
                    </a:moveTo>
                    <a:lnTo>
                      <a:pt x="6" y="0"/>
                    </a:lnTo>
                    <a:lnTo>
                      <a:pt x="12" y="0"/>
                    </a:lnTo>
                    <a:lnTo>
                      <a:pt x="6" y="14"/>
                    </a:lnTo>
                    <a:lnTo>
                      <a:pt x="0" y="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76" name="Freeform 88"/>
              <p:cNvSpPr>
                <a:spLocks/>
              </p:cNvSpPr>
              <p:nvPr/>
            </p:nvSpPr>
            <p:spPr bwMode="auto">
              <a:xfrm>
                <a:off x="3670" y="1960"/>
                <a:ext cx="30" cy="48"/>
              </a:xfrm>
              <a:custGeom>
                <a:avLst/>
                <a:gdLst/>
                <a:ahLst/>
                <a:cxnLst>
                  <a:cxn ang="0">
                    <a:pos x="0" y="41"/>
                  </a:cxn>
                  <a:cxn ang="0">
                    <a:pos x="24" y="0"/>
                  </a:cxn>
                  <a:cxn ang="0">
                    <a:pos x="30" y="7"/>
                  </a:cxn>
                  <a:cxn ang="0">
                    <a:pos x="6" y="48"/>
                  </a:cxn>
                  <a:cxn ang="0">
                    <a:pos x="0" y="41"/>
                  </a:cxn>
                </a:cxnLst>
                <a:rect l="0" t="0" r="r" b="b"/>
                <a:pathLst>
                  <a:path w="30" h="48">
                    <a:moveTo>
                      <a:pt x="0" y="41"/>
                    </a:moveTo>
                    <a:lnTo>
                      <a:pt x="24" y="0"/>
                    </a:lnTo>
                    <a:lnTo>
                      <a:pt x="30" y="7"/>
                    </a:lnTo>
                    <a:lnTo>
                      <a:pt x="6" y="48"/>
                    </a:lnTo>
                    <a:lnTo>
                      <a:pt x="0" y="4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77" name="Freeform 89"/>
              <p:cNvSpPr>
                <a:spLocks/>
              </p:cNvSpPr>
              <p:nvPr/>
            </p:nvSpPr>
            <p:spPr bwMode="auto">
              <a:xfrm>
                <a:off x="3706" y="1932"/>
                <a:ext cx="13" cy="14"/>
              </a:xfrm>
              <a:custGeom>
                <a:avLst/>
                <a:gdLst/>
                <a:ahLst/>
                <a:cxnLst>
                  <a:cxn ang="0">
                    <a:pos x="0" y="14"/>
                  </a:cxn>
                  <a:cxn ang="0">
                    <a:pos x="6" y="0"/>
                  </a:cxn>
                  <a:cxn ang="0">
                    <a:pos x="13" y="0"/>
                  </a:cxn>
                  <a:cxn ang="0">
                    <a:pos x="6" y="14"/>
                  </a:cxn>
                  <a:cxn ang="0">
                    <a:pos x="0" y="14"/>
                  </a:cxn>
                </a:cxnLst>
                <a:rect l="0" t="0" r="r" b="b"/>
                <a:pathLst>
                  <a:path w="13" h="14">
                    <a:moveTo>
                      <a:pt x="0" y="14"/>
                    </a:moveTo>
                    <a:lnTo>
                      <a:pt x="6" y="0"/>
                    </a:lnTo>
                    <a:lnTo>
                      <a:pt x="13" y="0"/>
                    </a:lnTo>
                    <a:lnTo>
                      <a:pt x="6" y="14"/>
                    </a:lnTo>
                    <a:lnTo>
                      <a:pt x="0" y="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78" name="Freeform 90"/>
              <p:cNvSpPr>
                <a:spLocks/>
              </p:cNvSpPr>
              <p:nvPr/>
            </p:nvSpPr>
            <p:spPr bwMode="auto">
              <a:xfrm>
                <a:off x="3731" y="1863"/>
                <a:ext cx="30" cy="48"/>
              </a:xfrm>
              <a:custGeom>
                <a:avLst/>
                <a:gdLst/>
                <a:ahLst/>
                <a:cxnLst>
                  <a:cxn ang="0">
                    <a:pos x="0" y="42"/>
                  </a:cxn>
                  <a:cxn ang="0">
                    <a:pos x="24" y="0"/>
                  </a:cxn>
                  <a:cxn ang="0">
                    <a:pos x="30" y="7"/>
                  </a:cxn>
                  <a:cxn ang="0">
                    <a:pos x="6" y="48"/>
                  </a:cxn>
                  <a:cxn ang="0">
                    <a:pos x="0" y="42"/>
                  </a:cxn>
                </a:cxnLst>
                <a:rect l="0" t="0" r="r" b="b"/>
                <a:pathLst>
                  <a:path w="30" h="48">
                    <a:moveTo>
                      <a:pt x="0" y="42"/>
                    </a:moveTo>
                    <a:lnTo>
                      <a:pt x="24" y="0"/>
                    </a:lnTo>
                    <a:lnTo>
                      <a:pt x="30" y="7"/>
                    </a:lnTo>
                    <a:lnTo>
                      <a:pt x="6" y="48"/>
                    </a:lnTo>
                    <a:lnTo>
                      <a:pt x="0" y="42"/>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79" name="Freeform 91"/>
              <p:cNvSpPr>
                <a:spLocks/>
              </p:cNvSpPr>
              <p:nvPr/>
            </p:nvSpPr>
            <p:spPr bwMode="auto">
              <a:xfrm>
                <a:off x="3767" y="1836"/>
                <a:ext cx="12" cy="13"/>
              </a:xfrm>
              <a:custGeom>
                <a:avLst/>
                <a:gdLst/>
                <a:ahLst/>
                <a:cxnLst>
                  <a:cxn ang="0">
                    <a:pos x="0" y="13"/>
                  </a:cxn>
                  <a:cxn ang="0">
                    <a:pos x="6" y="0"/>
                  </a:cxn>
                  <a:cxn ang="0">
                    <a:pos x="12" y="0"/>
                  </a:cxn>
                  <a:cxn ang="0">
                    <a:pos x="6" y="13"/>
                  </a:cxn>
                  <a:cxn ang="0">
                    <a:pos x="0" y="13"/>
                  </a:cxn>
                </a:cxnLst>
                <a:rect l="0" t="0" r="r" b="b"/>
                <a:pathLst>
                  <a:path w="12" h="13">
                    <a:moveTo>
                      <a:pt x="0" y="13"/>
                    </a:moveTo>
                    <a:lnTo>
                      <a:pt x="6" y="0"/>
                    </a:lnTo>
                    <a:lnTo>
                      <a:pt x="12" y="0"/>
                    </a:lnTo>
                    <a:lnTo>
                      <a:pt x="6" y="13"/>
                    </a:lnTo>
                    <a:lnTo>
                      <a:pt x="0" y="13"/>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80" name="Freeform 92"/>
              <p:cNvSpPr>
                <a:spLocks/>
              </p:cNvSpPr>
              <p:nvPr/>
            </p:nvSpPr>
            <p:spPr bwMode="auto">
              <a:xfrm>
                <a:off x="3785" y="1767"/>
                <a:ext cx="31" cy="48"/>
              </a:xfrm>
              <a:custGeom>
                <a:avLst/>
                <a:gdLst/>
                <a:ahLst/>
                <a:cxnLst>
                  <a:cxn ang="0">
                    <a:pos x="0" y="41"/>
                  </a:cxn>
                  <a:cxn ang="0">
                    <a:pos x="25" y="0"/>
                  </a:cxn>
                  <a:cxn ang="0">
                    <a:pos x="31" y="7"/>
                  </a:cxn>
                  <a:cxn ang="0">
                    <a:pos x="6" y="48"/>
                  </a:cxn>
                  <a:cxn ang="0">
                    <a:pos x="0" y="41"/>
                  </a:cxn>
                </a:cxnLst>
                <a:rect l="0" t="0" r="r" b="b"/>
                <a:pathLst>
                  <a:path w="31" h="48">
                    <a:moveTo>
                      <a:pt x="0" y="41"/>
                    </a:moveTo>
                    <a:lnTo>
                      <a:pt x="25" y="0"/>
                    </a:lnTo>
                    <a:lnTo>
                      <a:pt x="31" y="7"/>
                    </a:lnTo>
                    <a:lnTo>
                      <a:pt x="6" y="48"/>
                    </a:lnTo>
                    <a:lnTo>
                      <a:pt x="0" y="4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81" name="Freeform 93"/>
              <p:cNvSpPr>
                <a:spLocks/>
              </p:cNvSpPr>
              <p:nvPr/>
            </p:nvSpPr>
            <p:spPr bwMode="auto">
              <a:xfrm>
                <a:off x="3828" y="1739"/>
                <a:ext cx="12" cy="14"/>
              </a:xfrm>
              <a:custGeom>
                <a:avLst/>
                <a:gdLst/>
                <a:ahLst/>
                <a:cxnLst>
                  <a:cxn ang="0">
                    <a:pos x="0" y="14"/>
                  </a:cxn>
                  <a:cxn ang="0">
                    <a:pos x="6" y="0"/>
                  </a:cxn>
                  <a:cxn ang="0">
                    <a:pos x="12" y="0"/>
                  </a:cxn>
                  <a:cxn ang="0">
                    <a:pos x="6" y="14"/>
                  </a:cxn>
                  <a:cxn ang="0">
                    <a:pos x="0" y="14"/>
                  </a:cxn>
                </a:cxnLst>
                <a:rect l="0" t="0" r="r" b="b"/>
                <a:pathLst>
                  <a:path w="12" h="14">
                    <a:moveTo>
                      <a:pt x="0" y="14"/>
                    </a:moveTo>
                    <a:lnTo>
                      <a:pt x="6" y="0"/>
                    </a:lnTo>
                    <a:lnTo>
                      <a:pt x="12" y="0"/>
                    </a:lnTo>
                    <a:lnTo>
                      <a:pt x="6" y="14"/>
                    </a:lnTo>
                    <a:lnTo>
                      <a:pt x="0" y="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82" name="Freeform 94"/>
              <p:cNvSpPr>
                <a:spLocks/>
              </p:cNvSpPr>
              <p:nvPr/>
            </p:nvSpPr>
            <p:spPr bwMode="auto">
              <a:xfrm>
                <a:off x="3846" y="1670"/>
                <a:ext cx="30" cy="49"/>
              </a:xfrm>
              <a:custGeom>
                <a:avLst/>
                <a:gdLst/>
                <a:ahLst/>
                <a:cxnLst>
                  <a:cxn ang="0">
                    <a:pos x="0" y="42"/>
                  </a:cxn>
                  <a:cxn ang="0">
                    <a:pos x="24" y="0"/>
                  </a:cxn>
                  <a:cxn ang="0">
                    <a:pos x="30" y="7"/>
                  </a:cxn>
                  <a:cxn ang="0">
                    <a:pos x="6" y="49"/>
                  </a:cxn>
                  <a:cxn ang="0">
                    <a:pos x="0" y="42"/>
                  </a:cxn>
                </a:cxnLst>
                <a:rect l="0" t="0" r="r" b="b"/>
                <a:pathLst>
                  <a:path w="30" h="49">
                    <a:moveTo>
                      <a:pt x="0" y="42"/>
                    </a:moveTo>
                    <a:lnTo>
                      <a:pt x="24" y="0"/>
                    </a:lnTo>
                    <a:lnTo>
                      <a:pt x="30" y="7"/>
                    </a:lnTo>
                    <a:lnTo>
                      <a:pt x="6" y="49"/>
                    </a:lnTo>
                    <a:lnTo>
                      <a:pt x="0" y="42"/>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83" name="Freeform 95"/>
              <p:cNvSpPr>
                <a:spLocks/>
              </p:cNvSpPr>
              <p:nvPr/>
            </p:nvSpPr>
            <p:spPr bwMode="auto">
              <a:xfrm>
                <a:off x="3882" y="1636"/>
                <a:ext cx="19" cy="21"/>
              </a:xfrm>
              <a:custGeom>
                <a:avLst/>
                <a:gdLst/>
                <a:ahLst/>
                <a:cxnLst>
                  <a:cxn ang="0">
                    <a:pos x="0" y="14"/>
                  </a:cxn>
                  <a:cxn ang="0">
                    <a:pos x="13" y="0"/>
                  </a:cxn>
                  <a:cxn ang="0">
                    <a:pos x="19" y="7"/>
                  </a:cxn>
                  <a:cxn ang="0">
                    <a:pos x="7" y="21"/>
                  </a:cxn>
                  <a:cxn ang="0">
                    <a:pos x="0" y="14"/>
                  </a:cxn>
                </a:cxnLst>
                <a:rect l="0" t="0" r="r" b="b"/>
                <a:pathLst>
                  <a:path w="19" h="21">
                    <a:moveTo>
                      <a:pt x="0" y="14"/>
                    </a:moveTo>
                    <a:lnTo>
                      <a:pt x="13" y="0"/>
                    </a:lnTo>
                    <a:lnTo>
                      <a:pt x="19" y="7"/>
                    </a:lnTo>
                    <a:lnTo>
                      <a:pt x="7" y="21"/>
                    </a:lnTo>
                    <a:lnTo>
                      <a:pt x="0" y="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84" name="Freeform 96"/>
              <p:cNvSpPr>
                <a:spLocks/>
              </p:cNvSpPr>
              <p:nvPr/>
            </p:nvSpPr>
            <p:spPr bwMode="auto">
              <a:xfrm>
                <a:off x="3907" y="1574"/>
                <a:ext cx="30" cy="48"/>
              </a:xfrm>
              <a:custGeom>
                <a:avLst/>
                <a:gdLst/>
                <a:ahLst/>
                <a:cxnLst>
                  <a:cxn ang="0">
                    <a:pos x="0" y="41"/>
                  </a:cxn>
                  <a:cxn ang="0">
                    <a:pos x="24" y="0"/>
                  </a:cxn>
                  <a:cxn ang="0">
                    <a:pos x="30" y="7"/>
                  </a:cxn>
                  <a:cxn ang="0">
                    <a:pos x="6" y="48"/>
                  </a:cxn>
                  <a:cxn ang="0">
                    <a:pos x="0" y="41"/>
                  </a:cxn>
                </a:cxnLst>
                <a:rect l="0" t="0" r="r" b="b"/>
                <a:pathLst>
                  <a:path w="30" h="48">
                    <a:moveTo>
                      <a:pt x="0" y="41"/>
                    </a:moveTo>
                    <a:lnTo>
                      <a:pt x="24" y="0"/>
                    </a:lnTo>
                    <a:lnTo>
                      <a:pt x="30" y="7"/>
                    </a:lnTo>
                    <a:lnTo>
                      <a:pt x="6" y="48"/>
                    </a:lnTo>
                    <a:lnTo>
                      <a:pt x="0" y="4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85" name="Freeform 97"/>
              <p:cNvSpPr>
                <a:spLocks/>
              </p:cNvSpPr>
              <p:nvPr/>
            </p:nvSpPr>
            <p:spPr bwMode="auto">
              <a:xfrm>
                <a:off x="3943" y="1547"/>
                <a:ext cx="12" cy="13"/>
              </a:xfrm>
              <a:custGeom>
                <a:avLst/>
                <a:gdLst/>
                <a:ahLst/>
                <a:cxnLst>
                  <a:cxn ang="0">
                    <a:pos x="0" y="13"/>
                  </a:cxn>
                  <a:cxn ang="0">
                    <a:pos x="6" y="0"/>
                  </a:cxn>
                  <a:cxn ang="0">
                    <a:pos x="12" y="0"/>
                  </a:cxn>
                  <a:cxn ang="0">
                    <a:pos x="6" y="13"/>
                  </a:cxn>
                  <a:cxn ang="0">
                    <a:pos x="0" y="13"/>
                  </a:cxn>
                </a:cxnLst>
                <a:rect l="0" t="0" r="r" b="b"/>
                <a:pathLst>
                  <a:path w="12" h="13">
                    <a:moveTo>
                      <a:pt x="0" y="13"/>
                    </a:moveTo>
                    <a:lnTo>
                      <a:pt x="6" y="0"/>
                    </a:lnTo>
                    <a:lnTo>
                      <a:pt x="12" y="0"/>
                    </a:lnTo>
                    <a:lnTo>
                      <a:pt x="6" y="13"/>
                    </a:lnTo>
                    <a:lnTo>
                      <a:pt x="0" y="13"/>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86" name="Freeform 98"/>
              <p:cNvSpPr>
                <a:spLocks/>
              </p:cNvSpPr>
              <p:nvPr/>
            </p:nvSpPr>
            <p:spPr bwMode="auto">
              <a:xfrm>
                <a:off x="3967" y="1478"/>
                <a:ext cx="31" cy="48"/>
              </a:xfrm>
              <a:custGeom>
                <a:avLst/>
                <a:gdLst/>
                <a:ahLst/>
                <a:cxnLst>
                  <a:cxn ang="0">
                    <a:pos x="0" y="41"/>
                  </a:cxn>
                  <a:cxn ang="0">
                    <a:pos x="25" y="0"/>
                  </a:cxn>
                  <a:cxn ang="0">
                    <a:pos x="31" y="7"/>
                  </a:cxn>
                  <a:cxn ang="0">
                    <a:pos x="7" y="48"/>
                  </a:cxn>
                  <a:cxn ang="0">
                    <a:pos x="0" y="41"/>
                  </a:cxn>
                </a:cxnLst>
                <a:rect l="0" t="0" r="r" b="b"/>
                <a:pathLst>
                  <a:path w="31" h="48">
                    <a:moveTo>
                      <a:pt x="0" y="41"/>
                    </a:moveTo>
                    <a:lnTo>
                      <a:pt x="25" y="0"/>
                    </a:lnTo>
                    <a:lnTo>
                      <a:pt x="31" y="7"/>
                    </a:lnTo>
                    <a:lnTo>
                      <a:pt x="7" y="48"/>
                    </a:lnTo>
                    <a:lnTo>
                      <a:pt x="0" y="41"/>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87" name="Freeform 99"/>
              <p:cNvSpPr>
                <a:spLocks/>
              </p:cNvSpPr>
              <p:nvPr/>
            </p:nvSpPr>
            <p:spPr bwMode="auto">
              <a:xfrm>
                <a:off x="4004" y="1450"/>
                <a:ext cx="12" cy="14"/>
              </a:xfrm>
              <a:custGeom>
                <a:avLst/>
                <a:gdLst/>
                <a:ahLst/>
                <a:cxnLst>
                  <a:cxn ang="0">
                    <a:pos x="0" y="14"/>
                  </a:cxn>
                  <a:cxn ang="0">
                    <a:pos x="6" y="0"/>
                  </a:cxn>
                  <a:cxn ang="0">
                    <a:pos x="12" y="0"/>
                  </a:cxn>
                  <a:cxn ang="0">
                    <a:pos x="6" y="14"/>
                  </a:cxn>
                  <a:cxn ang="0">
                    <a:pos x="0" y="14"/>
                  </a:cxn>
                </a:cxnLst>
                <a:rect l="0" t="0" r="r" b="b"/>
                <a:pathLst>
                  <a:path w="12" h="14">
                    <a:moveTo>
                      <a:pt x="0" y="14"/>
                    </a:moveTo>
                    <a:lnTo>
                      <a:pt x="6" y="0"/>
                    </a:lnTo>
                    <a:lnTo>
                      <a:pt x="12" y="0"/>
                    </a:lnTo>
                    <a:lnTo>
                      <a:pt x="6" y="14"/>
                    </a:lnTo>
                    <a:lnTo>
                      <a:pt x="0" y="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88" name="Freeform 100"/>
              <p:cNvSpPr>
                <a:spLocks/>
              </p:cNvSpPr>
              <p:nvPr/>
            </p:nvSpPr>
            <p:spPr bwMode="auto">
              <a:xfrm>
                <a:off x="4028" y="1381"/>
                <a:ext cx="31" cy="49"/>
              </a:xfrm>
              <a:custGeom>
                <a:avLst/>
                <a:gdLst/>
                <a:ahLst/>
                <a:cxnLst>
                  <a:cxn ang="0">
                    <a:pos x="0" y="42"/>
                  </a:cxn>
                  <a:cxn ang="0">
                    <a:pos x="24" y="0"/>
                  </a:cxn>
                  <a:cxn ang="0">
                    <a:pos x="31" y="7"/>
                  </a:cxn>
                  <a:cxn ang="0">
                    <a:pos x="6" y="49"/>
                  </a:cxn>
                  <a:cxn ang="0">
                    <a:pos x="0" y="42"/>
                  </a:cxn>
                </a:cxnLst>
                <a:rect l="0" t="0" r="r" b="b"/>
                <a:pathLst>
                  <a:path w="31" h="49">
                    <a:moveTo>
                      <a:pt x="0" y="42"/>
                    </a:moveTo>
                    <a:lnTo>
                      <a:pt x="24" y="0"/>
                    </a:lnTo>
                    <a:lnTo>
                      <a:pt x="31" y="7"/>
                    </a:lnTo>
                    <a:lnTo>
                      <a:pt x="6" y="49"/>
                    </a:lnTo>
                    <a:lnTo>
                      <a:pt x="0" y="42"/>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89" name="Freeform 101"/>
              <p:cNvSpPr>
                <a:spLocks/>
              </p:cNvSpPr>
              <p:nvPr/>
            </p:nvSpPr>
            <p:spPr bwMode="auto">
              <a:xfrm>
                <a:off x="4065" y="1354"/>
                <a:ext cx="12" cy="14"/>
              </a:xfrm>
              <a:custGeom>
                <a:avLst/>
                <a:gdLst/>
                <a:ahLst/>
                <a:cxnLst>
                  <a:cxn ang="0">
                    <a:pos x="0" y="14"/>
                  </a:cxn>
                  <a:cxn ang="0">
                    <a:pos x="6" y="0"/>
                  </a:cxn>
                  <a:cxn ang="0">
                    <a:pos x="12" y="0"/>
                  </a:cxn>
                  <a:cxn ang="0">
                    <a:pos x="6" y="14"/>
                  </a:cxn>
                  <a:cxn ang="0">
                    <a:pos x="0" y="14"/>
                  </a:cxn>
                </a:cxnLst>
                <a:rect l="0" t="0" r="r" b="b"/>
                <a:pathLst>
                  <a:path w="12" h="14">
                    <a:moveTo>
                      <a:pt x="0" y="14"/>
                    </a:moveTo>
                    <a:lnTo>
                      <a:pt x="6" y="0"/>
                    </a:lnTo>
                    <a:lnTo>
                      <a:pt x="12" y="0"/>
                    </a:lnTo>
                    <a:lnTo>
                      <a:pt x="6" y="14"/>
                    </a:lnTo>
                    <a:lnTo>
                      <a:pt x="0" y="14"/>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90" name="Freeform 102"/>
              <p:cNvSpPr>
                <a:spLocks/>
              </p:cNvSpPr>
              <p:nvPr/>
            </p:nvSpPr>
            <p:spPr bwMode="auto">
              <a:xfrm>
                <a:off x="4101" y="1340"/>
                <a:ext cx="43" cy="14"/>
              </a:xfrm>
              <a:custGeom>
                <a:avLst/>
                <a:gdLst/>
                <a:ahLst/>
                <a:cxnLst>
                  <a:cxn ang="0">
                    <a:pos x="0" y="7"/>
                  </a:cxn>
                  <a:cxn ang="0">
                    <a:pos x="43" y="0"/>
                  </a:cxn>
                  <a:cxn ang="0">
                    <a:pos x="43" y="7"/>
                  </a:cxn>
                  <a:cxn ang="0">
                    <a:pos x="0" y="14"/>
                  </a:cxn>
                  <a:cxn ang="0">
                    <a:pos x="0" y="7"/>
                  </a:cxn>
                </a:cxnLst>
                <a:rect l="0" t="0" r="r" b="b"/>
                <a:pathLst>
                  <a:path w="43" h="14">
                    <a:moveTo>
                      <a:pt x="0" y="7"/>
                    </a:moveTo>
                    <a:lnTo>
                      <a:pt x="43" y="0"/>
                    </a:lnTo>
                    <a:lnTo>
                      <a:pt x="43" y="7"/>
                    </a:lnTo>
                    <a:lnTo>
                      <a:pt x="0" y="14"/>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91" name="Freeform 103"/>
              <p:cNvSpPr>
                <a:spLocks/>
              </p:cNvSpPr>
              <p:nvPr/>
            </p:nvSpPr>
            <p:spPr bwMode="auto">
              <a:xfrm>
                <a:off x="4168" y="1333"/>
                <a:ext cx="12" cy="14"/>
              </a:xfrm>
              <a:custGeom>
                <a:avLst/>
                <a:gdLst/>
                <a:ahLst/>
                <a:cxnLst>
                  <a:cxn ang="0">
                    <a:pos x="0" y="7"/>
                  </a:cxn>
                  <a:cxn ang="0">
                    <a:pos x="12" y="0"/>
                  </a:cxn>
                  <a:cxn ang="0">
                    <a:pos x="12" y="7"/>
                  </a:cxn>
                  <a:cxn ang="0">
                    <a:pos x="0" y="14"/>
                  </a:cxn>
                  <a:cxn ang="0">
                    <a:pos x="0" y="7"/>
                  </a:cxn>
                </a:cxnLst>
                <a:rect l="0" t="0" r="r" b="b"/>
                <a:pathLst>
                  <a:path w="12" h="14">
                    <a:moveTo>
                      <a:pt x="0" y="7"/>
                    </a:moveTo>
                    <a:lnTo>
                      <a:pt x="12" y="0"/>
                    </a:lnTo>
                    <a:lnTo>
                      <a:pt x="12" y="7"/>
                    </a:lnTo>
                    <a:lnTo>
                      <a:pt x="0" y="14"/>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92" name="Freeform 104"/>
              <p:cNvSpPr>
                <a:spLocks/>
              </p:cNvSpPr>
              <p:nvPr/>
            </p:nvSpPr>
            <p:spPr bwMode="auto">
              <a:xfrm>
                <a:off x="4204" y="1326"/>
                <a:ext cx="43" cy="14"/>
              </a:xfrm>
              <a:custGeom>
                <a:avLst/>
                <a:gdLst/>
                <a:ahLst/>
                <a:cxnLst>
                  <a:cxn ang="0">
                    <a:pos x="0" y="7"/>
                  </a:cxn>
                  <a:cxn ang="0">
                    <a:pos x="43" y="0"/>
                  </a:cxn>
                  <a:cxn ang="0">
                    <a:pos x="43" y="7"/>
                  </a:cxn>
                  <a:cxn ang="0">
                    <a:pos x="0" y="14"/>
                  </a:cxn>
                  <a:cxn ang="0">
                    <a:pos x="0" y="7"/>
                  </a:cxn>
                </a:cxnLst>
                <a:rect l="0" t="0" r="r" b="b"/>
                <a:pathLst>
                  <a:path w="43" h="14">
                    <a:moveTo>
                      <a:pt x="0" y="7"/>
                    </a:moveTo>
                    <a:lnTo>
                      <a:pt x="43" y="0"/>
                    </a:lnTo>
                    <a:lnTo>
                      <a:pt x="43" y="7"/>
                    </a:lnTo>
                    <a:lnTo>
                      <a:pt x="0" y="14"/>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93" name="Rectangle 105"/>
              <p:cNvSpPr>
                <a:spLocks noChangeArrowheads="1"/>
              </p:cNvSpPr>
              <p:nvPr/>
            </p:nvSpPr>
            <p:spPr bwMode="auto">
              <a:xfrm>
                <a:off x="4271" y="1326"/>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94" name="Rectangle 106"/>
              <p:cNvSpPr>
                <a:spLocks noChangeArrowheads="1"/>
              </p:cNvSpPr>
              <p:nvPr/>
            </p:nvSpPr>
            <p:spPr bwMode="auto">
              <a:xfrm>
                <a:off x="4307" y="1319"/>
                <a:ext cx="43"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95" name="Rectangle 107"/>
              <p:cNvSpPr>
                <a:spLocks noChangeArrowheads="1"/>
              </p:cNvSpPr>
              <p:nvPr/>
            </p:nvSpPr>
            <p:spPr bwMode="auto">
              <a:xfrm>
                <a:off x="4374" y="1312"/>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96" name="Freeform 108"/>
              <p:cNvSpPr>
                <a:spLocks/>
              </p:cNvSpPr>
              <p:nvPr/>
            </p:nvSpPr>
            <p:spPr bwMode="auto">
              <a:xfrm>
                <a:off x="4411" y="1306"/>
                <a:ext cx="42" cy="13"/>
              </a:xfrm>
              <a:custGeom>
                <a:avLst/>
                <a:gdLst/>
                <a:ahLst/>
                <a:cxnLst>
                  <a:cxn ang="0">
                    <a:pos x="0" y="6"/>
                  </a:cxn>
                  <a:cxn ang="0">
                    <a:pos x="42" y="0"/>
                  </a:cxn>
                  <a:cxn ang="0">
                    <a:pos x="42" y="6"/>
                  </a:cxn>
                  <a:cxn ang="0">
                    <a:pos x="0" y="13"/>
                  </a:cxn>
                  <a:cxn ang="0">
                    <a:pos x="0" y="6"/>
                  </a:cxn>
                </a:cxnLst>
                <a:rect l="0" t="0" r="r" b="b"/>
                <a:pathLst>
                  <a:path w="42" h="13">
                    <a:moveTo>
                      <a:pt x="0" y="6"/>
                    </a:moveTo>
                    <a:lnTo>
                      <a:pt x="42" y="0"/>
                    </a:lnTo>
                    <a:lnTo>
                      <a:pt x="42" y="6"/>
                    </a:lnTo>
                    <a:lnTo>
                      <a:pt x="0" y="13"/>
                    </a:lnTo>
                    <a:lnTo>
                      <a:pt x="0" y="6"/>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97" name="Rectangle 109"/>
              <p:cNvSpPr>
                <a:spLocks noChangeArrowheads="1"/>
              </p:cNvSpPr>
              <p:nvPr/>
            </p:nvSpPr>
            <p:spPr bwMode="auto">
              <a:xfrm>
                <a:off x="4477" y="1299"/>
                <a:ext cx="13"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98" name="Freeform 110"/>
              <p:cNvSpPr>
                <a:spLocks/>
              </p:cNvSpPr>
              <p:nvPr/>
            </p:nvSpPr>
            <p:spPr bwMode="auto">
              <a:xfrm>
                <a:off x="4514" y="1292"/>
                <a:ext cx="42" cy="14"/>
              </a:xfrm>
              <a:custGeom>
                <a:avLst/>
                <a:gdLst/>
                <a:ahLst/>
                <a:cxnLst>
                  <a:cxn ang="0">
                    <a:pos x="0" y="7"/>
                  </a:cxn>
                  <a:cxn ang="0">
                    <a:pos x="42" y="0"/>
                  </a:cxn>
                  <a:cxn ang="0">
                    <a:pos x="42" y="7"/>
                  </a:cxn>
                  <a:cxn ang="0">
                    <a:pos x="0" y="14"/>
                  </a:cxn>
                  <a:cxn ang="0">
                    <a:pos x="0" y="7"/>
                  </a:cxn>
                </a:cxnLst>
                <a:rect l="0" t="0" r="r" b="b"/>
                <a:pathLst>
                  <a:path w="42" h="14">
                    <a:moveTo>
                      <a:pt x="0" y="7"/>
                    </a:moveTo>
                    <a:lnTo>
                      <a:pt x="42" y="0"/>
                    </a:lnTo>
                    <a:lnTo>
                      <a:pt x="42" y="7"/>
                    </a:lnTo>
                    <a:lnTo>
                      <a:pt x="0" y="14"/>
                    </a:lnTo>
                    <a:lnTo>
                      <a:pt x="0" y="7"/>
                    </a:lnTo>
                    <a:close/>
                  </a:path>
                </a:pathLst>
              </a:custGeom>
              <a:solidFill>
                <a:srgbClr val="0000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499" name="Rectangle 111"/>
              <p:cNvSpPr>
                <a:spLocks noChangeArrowheads="1"/>
              </p:cNvSpPr>
              <p:nvPr/>
            </p:nvSpPr>
            <p:spPr bwMode="auto">
              <a:xfrm>
                <a:off x="4581" y="1292"/>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00" name="Rectangle 112"/>
              <p:cNvSpPr>
                <a:spLocks noChangeArrowheads="1"/>
              </p:cNvSpPr>
              <p:nvPr/>
            </p:nvSpPr>
            <p:spPr bwMode="auto">
              <a:xfrm>
                <a:off x="4617" y="1285"/>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01" name="Freeform 113"/>
              <p:cNvSpPr>
                <a:spLocks/>
              </p:cNvSpPr>
              <p:nvPr/>
            </p:nvSpPr>
            <p:spPr bwMode="auto">
              <a:xfrm>
                <a:off x="762" y="1292"/>
                <a:ext cx="4420" cy="957"/>
              </a:xfrm>
              <a:custGeom>
                <a:avLst/>
                <a:gdLst/>
                <a:ahLst/>
                <a:cxnLst>
                  <a:cxn ang="0">
                    <a:pos x="0" y="132"/>
                  </a:cxn>
                  <a:cxn ang="0">
                    <a:pos x="91" y="139"/>
                  </a:cxn>
                  <a:cxn ang="0">
                    <a:pos x="182" y="111"/>
                  </a:cxn>
                  <a:cxn ang="0">
                    <a:pos x="273" y="115"/>
                  </a:cxn>
                  <a:cxn ang="0">
                    <a:pos x="364" y="69"/>
                  </a:cxn>
                  <a:cxn ang="0">
                    <a:pos x="455" y="9"/>
                  </a:cxn>
                  <a:cxn ang="0">
                    <a:pos x="546" y="0"/>
                  </a:cxn>
                  <a:cxn ang="0">
                    <a:pos x="637" y="18"/>
                  </a:cxn>
                  <a:cxn ang="0">
                    <a:pos x="728" y="18"/>
                  </a:cxn>
                </a:cxnLst>
                <a:rect l="0" t="0" r="r" b="b"/>
                <a:pathLst>
                  <a:path w="728" h="139">
                    <a:moveTo>
                      <a:pt x="0" y="132"/>
                    </a:moveTo>
                    <a:lnTo>
                      <a:pt x="91" y="139"/>
                    </a:lnTo>
                    <a:lnTo>
                      <a:pt x="182" y="111"/>
                    </a:lnTo>
                    <a:lnTo>
                      <a:pt x="273" y="115"/>
                    </a:lnTo>
                    <a:lnTo>
                      <a:pt x="364" y="69"/>
                    </a:lnTo>
                    <a:lnTo>
                      <a:pt x="455" y="9"/>
                    </a:lnTo>
                    <a:lnTo>
                      <a:pt x="546" y="0"/>
                    </a:lnTo>
                    <a:lnTo>
                      <a:pt x="637" y="18"/>
                    </a:lnTo>
                    <a:lnTo>
                      <a:pt x="728" y="18"/>
                    </a:lnTo>
                  </a:path>
                </a:pathLst>
              </a:custGeom>
              <a:noFill/>
              <a:ln w="19050">
                <a:solidFill>
                  <a:srgbClr val="FF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02" name="Rectangle 114"/>
              <p:cNvSpPr>
                <a:spLocks noChangeArrowheads="1"/>
              </p:cNvSpPr>
              <p:nvPr/>
            </p:nvSpPr>
            <p:spPr bwMode="auto">
              <a:xfrm>
                <a:off x="762"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03" name="Rectangle 115"/>
              <p:cNvSpPr>
                <a:spLocks noChangeArrowheads="1"/>
              </p:cNvSpPr>
              <p:nvPr/>
            </p:nvSpPr>
            <p:spPr bwMode="auto">
              <a:xfrm>
                <a:off x="799"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04" name="Rectangle 116"/>
              <p:cNvSpPr>
                <a:spLocks noChangeArrowheads="1"/>
              </p:cNvSpPr>
              <p:nvPr/>
            </p:nvSpPr>
            <p:spPr bwMode="auto">
              <a:xfrm>
                <a:off x="835"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05" name="Rectangle 117"/>
              <p:cNvSpPr>
                <a:spLocks noChangeArrowheads="1"/>
              </p:cNvSpPr>
              <p:nvPr/>
            </p:nvSpPr>
            <p:spPr bwMode="auto">
              <a:xfrm>
                <a:off x="871" y="1285"/>
                <a:ext cx="13"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06" name="Rectangle 118"/>
              <p:cNvSpPr>
                <a:spLocks noChangeArrowheads="1"/>
              </p:cNvSpPr>
              <p:nvPr/>
            </p:nvSpPr>
            <p:spPr bwMode="auto">
              <a:xfrm>
                <a:off x="908"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07" name="Rectangle 119"/>
              <p:cNvSpPr>
                <a:spLocks noChangeArrowheads="1"/>
              </p:cNvSpPr>
              <p:nvPr/>
            </p:nvSpPr>
            <p:spPr bwMode="auto">
              <a:xfrm>
                <a:off x="944"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08" name="Rectangle 120"/>
              <p:cNvSpPr>
                <a:spLocks noChangeArrowheads="1"/>
              </p:cNvSpPr>
              <p:nvPr/>
            </p:nvSpPr>
            <p:spPr bwMode="auto">
              <a:xfrm>
                <a:off x="981"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09" name="Rectangle 121"/>
              <p:cNvSpPr>
                <a:spLocks noChangeArrowheads="1"/>
              </p:cNvSpPr>
              <p:nvPr/>
            </p:nvSpPr>
            <p:spPr bwMode="auto">
              <a:xfrm>
                <a:off x="1017"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10" name="Rectangle 122"/>
              <p:cNvSpPr>
                <a:spLocks noChangeArrowheads="1"/>
              </p:cNvSpPr>
              <p:nvPr/>
            </p:nvSpPr>
            <p:spPr bwMode="auto">
              <a:xfrm>
                <a:off x="1053" y="1285"/>
                <a:ext cx="13"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11" name="Rectangle 123"/>
              <p:cNvSpPr>
                <a:spLocks noChangeArrowheads="1"/>
              </p:cNvSpPr>
              <p:nvPr/>
            </p:nvSpPr>
            <p:spPr bwMode="auto">
              <a:xfrm>
                <a:off x="1090"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12" name="Rectangle 124"/>
              <p:cNvSpPr>
                <a:spLocks noChangeArrowheads="1"/>
              </p:cNvSpPr>
              <p:nvPr/>
            </p:nvSpPr>
            <p:spPr bwMode="auto">
              <a:xfrm>
                <a:off x="1126"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13" name="Rectangle 125"/>
              <p:cNvSpPr>
                <a:spLocks noChangeArrowheads="1"/>
              </p:cNvSpPr>
              <p:nvPr/>
            </p:nvSpPr>
            <p:spPr bwMode="auto">
              <a:xfrm>
                <a:off x="1163"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14" name="Rectangle 126"/>
              <p:cNvSpPr>
                <a:spLocks noChangeArrowheads="1"/>
              </p:cNvSpPr>
              <p:nvPr/>
            </p:nvSpPr>
            <p:spPr bwMode="auto">
              <a:xfrm>
                <a:off x="1199"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15" name="Rectangle 127"/>
              <p:cNvSpPr>
                <a:spLocks noChangeArrowheads="1"/>
              </p:cNvSpPr>
              <p:nvPr/>
            </p:nvSpPr>
            <p:spPr bwMode="auto">
              <a:xfrm>
                <a:off x="1236"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16" name="Rectangle 128"/>
              <p:cNvSpPr>
                <a:spLocks noChangeArrowheads="1"/>
              </p:cNvSpPr>
              <p:nvPr/>
            </p:nvSpPr>
            <p:spPr bwMode="auto">
              <a:xfrm>
                <a:off x="1272"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17" name="Rectangle 129"/>
              <p:cNvSpPr>
                <a:spLocks noChangeArrowheads="1"/>
              </p:cNvSpPr>
              <p:nvPr/>
            </p:nvSpPr>
            <p:spPr bwMode="auto">
              <a:xfrm>
                <a:off x="1308" y="1285"/>
                <a:ext cx="7"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18" name="Rectangle 130"/>
              <p:cNvSpPr>
                <a:spLocks noChangeArrowheads="1"/>
              </p:cNvSpPr>
              <p:nvPr/>
            </p:nvSpPr>
            <p:spPr bwMode="auto">
              <a:xfrm>
                <a:off x="1315" y="1285"/>
                <a:ext cx="6"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19" name="Freeform 131"/>
              <p:cNvSpPr>
                <a:spLocks/>
              </p:cNvSpPr>
              <p:nvPr/>
            </p:nvSpPr>
            <p:spPr bwMode="auto">
              <a:xfrm>
                <a:off x="1345" y="1278"/>
                <a:ext cx="12" cy="14"/>
              </a:xfrm>
              <a:custGeom>
                <a:avLst/>
                <a:gdLst/>
                <a:ahLst/>
                <a:cxnLst>
                  <a:cxn ang="0">
                    <a:pos x="0" y="7"/>
                  </a:cxn>
                  <a:cxn ang="0">
                    <a:pos x="12" y="0"/>
                  </a:cxn>
                  <a:cxn ang="0">
                    <a:pos x="12" y="7"/>
                  </a:cxn>
                  <a:cxn ang="0">
                    <a:pos x="0" y="14"/>
                  </a:cxn>
                  <a:cxn ang="0">
                    <a:pos x="0" y="7"/>
                  </a:cxn>
                </a:cxnLst>
                <a:rect l="0" t="0" r="r" b="b"/>
                <a:pathLst>
                  <a:path w="12" h="14">
                    <a:moveTo>
                      <a:pt x="0" y="7"/>
                    </a:moveTo>
                    <a:lnTo>
                      <a:pt x="12" y="0"/>
                    </a:lnTo>
                    <a:lnTo>
                      <a:pt x="12" y="7"/>
                    </a:lnTo>
                    <a:lnTo>
                      <a:pt x="0" y="14"/>
                    </a:lnTo>
                    <a:lnTo>
                      <a:pt x="0" y="7"/>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20" name="Rectangle 132"/>
              <p:cNvSpPr>
                <a:spLocks noChangeArrowheads="1"/>
              </p:cNvSpPr>
              <p:nvPr/>
            </p:nvSpPr>
            <p:spPr bwMode="auto">
              <a:xfrm>
                <a:off x="1381" y="1278"/>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21" name="Rectangle 133"/>
              <p:cNvSpPr>
                <a:spLocks noChangeArrowheads="1"/>
              </p:cNvSpPr>
              <p:nvPr/>
            </p:nvSpPr>
            <p:spPr bwMode="auto">
              <a:xfrm>
                <a:off x="1418" y="1271"/>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22" name="Rectangle 134"/>
              <p:cNvSpPr>
                <a:spLocks noChangeArrowheads="1"/>
              </p:cNvSpPr>
              <p:nvPr/>
            </p:nvSpPr>
            <p:spPr bwMode="auto">
              <a:xfrm>
                <a:off x="1454" y="1271"/>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23" name="Rectangle 135"/>
              <p:cNvSpPr>
                <a:spLocks noChangeArrowheads="1"/>
              </p:cNvSpPr>
              <p:nvPr/>
            </p:nvSpPr>
            <p:spPr bwMode="auto">
              <a:xfrm>
                <a:off x="1491" y="1264"/>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24" name="Freeform 136"/>
              <p:cNvSpPr>
                <a:spLocks/>
              </p:cNvSpPr>
              <p:nvPr/>
            </p:nvSpPr>
            <p:spPr bwMode="auto">
              <a:xfrm>
                <a:off x="1527" y="1257"/>
                <a:ext cx="12" cy="14"/>
              </a:xfrm>
              <a:custGeom>
                <a:avLst/>
                <a:gdLst/>
                <a:ahLst/>
                <a:cxnLst>
                  <a:cxn ang="0">
                    <a:pos x="0" y="7"/>
                  </a:cxn>
                  <a:cxn ang="0">
                    <a:pos x="12" y="0"/>
                  </a:cxn>
                  <a:cxn ang="0">
                    <a:pos x="12" y="7"/>
                  </a:cxn>
                  <a:cxn ang="0">
                    <a:pos x="0" y="14"/>
                  </a:cxn>
                  <a:cxn ang="0">
                    <a:pos x="0" y="7"/>
                  </a:cxn>
                </a:cxnLst>
                <a:rect l="0" t="0" r="r" b="b"/>
                <a:pathLst>
                  <a:path w="12" h="14">
                    <a:moveTo>
                      <a:pt x="0" y="7"/>
                    </a:moveTo>
                    <a:lnTo>
                      <a:pt x="12" y="0"/>
                    </a:lnTo>
                    <a:lnTo>
                      <a:pt x="12" y="7"/>
                    </a:lnTo>
                    <a:lnTo>
                      <a:pt x="0" y="14"/>
                    </a:lnTo>
                    <a:lnTo>
                      <a:pt x="0" y="7"/>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25" name="Rectangle 137"/>
              <p:cNvSpPr>
                <a:spLocks noChangeArrowheads="1"/>
              </p:cNvSpPr>
              <p:nvPr/>
            </p:nvSpPr>
            <p:spPr bwMode="auto">
              <a:xfrm>
                <a:off x="1563" y="1257"/>
                <a:ext cx="13"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26" name="Rectangle 138"/>
              <p:cNvSpPr>
                <a:spLocks noChangeArrowheads="1"/>
              </p:cNvSpPr>
              <p:nvPr/>
            </p:nvSpPr>
            <p:spPr bwMode="auto">
              <a:xfrm>
                <a:off x="1600" y="1251"/>
                <a:ext cx="12" cy="6"/>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27" name="Rectangle 139"/>
              <p:cNvSpPr>
                <a:spLocks noChangeArrowheads="1"/>
              </p:cNvSpPr>
              <p:nvPr/>
            </p:nvSpPr>
            <p:spPr bwMode="auto">
              <a:xfrm>
                <a:off x="1636" y="1251"/>
                <a:ext cx="12" cy="6"/>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28" name="Rectangle 140"/>
              <p:cNvSpPr>
                <a:spLocks noChangeArrowheads="1"/>
              </p:cNvSpPr>
              <p:nvPr/>
            </p:nvSpPr>
            <p:spPr bwMode="auto">
              <a:xfrm>
                <a:off x="1673" y="1244"/>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29" name="Freeform 141"/>
              <p:cNvSpPr>
                <a:spLocks/>
              </p:cNvSpPr>
              <p:nvPr/>
            </p:nvSpPr>
            <p:spPr bwMode="auto">
              <a:xfrm>
                <a:off x="1709" y="1237"/>
                <a:ext cx="12" cy="14"/>
              </a:xfrm>
              <a:custGeom>
                <a:avLst/>
                <a:gdLst/>
                <a:ahLst/>
                <a:cxnLst>
                  <a:cxn ang="0">
                    <a:pos x="0" y="7"/>
                  </a:cxn>
                  <a:cxn ang="0">
                    <a:pos x="12" y="0"/>
                  </a:cxn>
                  <a:cxn ang="0">
                    <a:pos x="12" y="7"/>
                  </a:cxn>
                  <a:cxn ang="0">
                    <a:pos x="0" y="14"/>
                  </a:cxn>
                  <a:cxn ang="0">
                    <a:pos x="0" y="7"/>
                  </a:cxn>
                </a:cxnLst>
                <a:rect l="0" t="0" r="r" b="b"/>
                <a:pathLst>
                  <a:path w="12" h="14">
                    <a:moveTo>
                      <a:pt x="0" y="7"/>
                    </a:moveTo>
                    <a:lnTo>
                      <a:pt x="12" y="0"/>
                    </a:lnTo>
                    <a:lnTo>
                      <a:pt x="12" y="7"/>
                    </a:lnTo>
                    <a:lnTo>
                      <a:pt x="0" y="14"/>
                    </a:lnTo>
                    <a:lnTo>
                      <a:pt x="0" y="7"/>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30" name="Rectangle 142"/>
              <p:cNvSpPr>
                <a:spLocks noChangeArrowheads="1"/>
              </p:cNvSpPr>
              <p:nvPr/>
            </p:nvSpPr>
            <p:spPr bwMode="auto">
              <a:xfrm>
                <a:off x="1746" y="1237"/>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31" name="Rectangle 143"/>
              <p:cNvSpPr>
                <a:spLocks noChangeArrowheads="1"/>
              </p:cNvSpPr>
              <p:nvPr/>
            </p:nvSpPr>
            <p:spPr bwMode="auto">
              <a:xfrm>
                <a:off x="1782" y="1230"/>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32" name="Rectangle 144"/>
              <p:cNvSpPr>
                <a:spLocks noChangeArrowheads="1"/>
              </p:cNvSpPr>
              <p:nvPr/>
            </p:nvSpPr>
            <p:spPr bwMode="auto">
              <a:xfrm>
                <a:off x="1818" y="1230"/>
                <a:ext cx="13"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33" name="Rectangle 145"/>
              <p:cNvSpPr>
                <a:spLocks noChangeArrowheads="1"/>
              </p:cNvSpPr>
              <p:nvPr/>
            </p:nvSpPr>
            <p:spPr bwMode="auto">
              <a:xfrm>
                <a:off x="1855" y="1223"/>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34" name="Rectangle 146"/>
              <p:cNvSpPr>
                <a:spLocks noChangeArrowheads="1"/>
              </p:cNvSpPr>
              <p:nvPr/>
            </p:nvSpPr>
            <p:spPr bwMode="auto">
              <a:xfrm>
                <a:off x="1891" y="1223"/>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35" name="Freeform 147"/>
              <p:cNvSpPr>
                <a:spLocks/>
              </p:cNvSpPr>
              <p:nvPr/>
            </p:nvSpPr>
            <p:spPr bwMode="auto">
              <a:xfrm>
                <a:off x="1928" y="1223"/>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36" name="Rectangle 148"/>
              <p:cNvSpPr>
                <a:spLocks noChangeArrowheads="1"/>
              </p:cNvSpPr>
              <p:nvPr/>
            </p:nvSpPr>
            <p:spPr bwMode="auto">
              <a:xfrm>
                <a:off x="1964" y="1230"/>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37" name="Rectangle 149"/>
              <p:cNvSpPr>
                <a:spLocks noChangeArrowheads="1"/>
              </p:cNvSpPr>
              <p:nvPr/>
            </p:nvSpPr>
            <p:spPr bwMode="auto">
              <a:xfrm>
                <a:off x="2001" y="1230"/>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38" name="Rectangle 150"/>
              <p:cNvSpPr>
                <a:spLocks noChangeArrowheads="1"/>
              </p:cNvSpPr>
              <p:nvPr/>
            </p:nvSpPr>
            <p:spPr bwMode="auto">
              <a:xfrm>
                <a:off x="2037" y="1230"/>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39" name="Freeform 151"/>
              <p:cNvSpPr>
                <a:spLocks/>
              </p:cNvSpPr>
              <p:nvPr/>
            </p:nvSpPr>
            <p:spPr bwMode="auto">
              <a:xfrm>
                <a:off x="2073" y="1230"/>
                <a:ext cx="13" cy="14"/>
              </a:xfrm>
              <a:custGeom>
                <a:avLst/>
                <a:gdLst/>
                <a:ahLst/>
                <a:cxnLst>
                  <a:cxn ang="0">
                    <a:pos x="0" y="0"/>
                  </a:cxn>
                  <a:cxn ang="0">
                    <a:pos x="13" y="7"/>
                  </a:cxn>
                  <a:cxn ang="0">
                    <a:pos x="13" y="14"/>
                  </a:cxn>
                  <a:cxn ang="0">
                    <a:pos x="0" y="7"/>
                  </a:cxn>
                  <a:cxn ang="0">
                    <a:pos x="0" y="0"/>
                  </a:cxn>
                </a:cxnLst>
                <a:rect l="0" t="0" r="r" b="b"/>
                <a:pathLst>
                  <a:path w="13" h="14">
                    <a:moveTo>
                      <a:pt x="0" y="0"/>
                    </a:moveTo>
                    <a:lnTo>
                      <a:pt x="13" y="7"/>
                    </a:lnTo>
                    <a:lnTo>
                      <a:pt x="13"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40" name="Rectangle 152"/>
              <p:cNvSpPr>
                <a:spLocks noChangeArrowheads="1"/>
              </p:cNvSpPr>
              <p:nvPr/>
            </p:nvSpPr>
            <p:spPr bwMode="auto">
              <a:xfrm>
                <a:off x="2110" y="1237"/>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41" name="Rectangle 153"/>
              <p:cNvSpPr>
                <a:spLocks noChangeArrowheads="1"/>
              </p:cNvSpPr>
              <p:nvPr/>
            </p:nvSpPr>
            <p:spPr bwMode="auto">
              <a:xfrm>
                <a:off x="2146" y="1237"/>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42" name="Rectangle 154"/>
              <p:cNvSpPr>
                <a:spLocks noChangeArrowheads="1"/>
              </p:cNvSpPr>
              <p:nvPr/>
            </p:nvSpPr>
            <p:spPr bwMode="auto">
              <a:xfrm>
                <a:off x="2183" y="1237"/>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43" name="Rectangle 155"/>
              <p:cNvSpPr>
                <a:spLocks noChangeArrowheads="1"/>
              </p:cNvSpPr>
              <p:nvPr/>
            </p:nvSpPr>
            <p:spPr bwMode="auto">
              <a:xfrm>
                <a:off x="2219" y="1244"/>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44" name="Rectangle 156"/>
              <p:cNvSpPr>
                <a:spLocks noChangeArrowheads="1"/>
              </p:cNvSpPr>
              <p:nvPr/>
            </p:nvSpPr>
            <p:spPr bwMode="auto">
              <a:xfrm>
                <a:off x="2256" y="1244"/>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45" name="Rectangle 157"/>
              <p:cNvSpPr>
                <a:spLocks noChangeArrowheads="1"/>
              </p:cNvSpPr>
              <p:nvPr/>
            </p:nvSpPr>
            <p:spPr bwMode="auto">
              <a:xfrm>
                <a:off x="2292" y="1244"/>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46" name="Rectangle 158"/>
              <p:cNvSpPr>
                <a:spLocks noChangeArrowheads="1"/>
              </p:cNvSpPr>
              <p:nvPr/>
            </p:nvSpPr>
            <p:spPr bwMode="auto">
              <a:xfrm>
                <a:off x="2328" y="1244"/>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47" name="Rectangle 159"/>
              <p:cNvSpPr>
                <a:spLocks noChangeArrowheads="1"/>
              </p:cNvSpPr>
              <p:nvPr/>
            </p:nvSpPr>
            <p:spPr bwMode="auto">
              <a:xfrm>
                <a:off x="2365" y="1251"/>
                <a:ext cx="12" cy="6"/>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48" name="Rectangle 160"/>
              <p:cNvSpPr>
                <a:spLocks noChangeArrowheads="1"/>
              </p:cNvSpPr>
              <p:nvPr/>
            </p:nvSpPr>
            <p:spPr bwMode="auto">
              <a:xfrm>
                <a:off x="2401" y="1251"/>
                <a:ext cx="12" cy="6"/>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49" name="Rectangle 161"/>
              <p:cNvSpPr>
                <a:spLocks noChangeArrowheads="1"/>
              </p:cNvSpPr>
              <p:nvPr/>
            </p:nvSpPr>
            <p:spPr bwMode="auto">
              <a:xfrm>
                <a:off x="2438" y="1251"/>
                <a:ext cx="12" cy="6"/>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50" name="Rectangle 162"/>
              <p:cNvSpPr>
                <a:spLocks noChangeArrowheads="1"/>
              </p:cNvSpPr>
              <p:nvPr/>
            </p:nvSpPr>
            <p:spPr bwMode="auto">
              <a:xfrm>
                <a:off x="2474" y="1257"/>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51" name="Freeform 163"/>
              <p:cNvSpPr>
                <a:spLocks/>
              </p:cNvSpPr>
              <p:nvPr/>
            </p:nvSpPr>
            <p:spPr bwMode="auto">
              <a:xfrm>
                <a:off x="2510" y="1257"/>
                <a:ext cx="13" cy="14"/>
              </a:xfrm>
              <a:custGeom>
                <a:avLst/>
                <a:gdLst/>
                <a:ahLst/>
                <a:cxnLst>
                  <a:cxn ang="0">
                    <a:pos x="0" y="0"/>
                  </a:cxn>
                  <a:cxn ang="0">
                    <a:pos x="13" y="7"/>
                  </a:cxn>
                  <a:cxn ang="0">
                    <a:pos x="13" y="14"/>
                  </a:cxn>
                  <a:cxn ang="0">
                    <a:pos x="0" y="7"/>
                  </a:cxn>
                  <a:cxn ang="0">
                    <a:pos x="0" y="0"/>
                  </a:cxn>
                </a:cxnLst>
                <a:rect l="0" t="0" r="r" b="b"/>
                <a:pathLst>
                  <a:path w="13" h="14">
                    <a:moveTo>
                      <a:pt x="0" y="0"/>
                    </a:moveTo>
                    <a:lnTo>
                      <a:pt x="13" y="7"/>
                    </a:lnTo>
                    <a:lnTo>
                      <a:pt x="13"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52" name="Rectangle 164"/>
              <p:cNvSpPr>
                <a:spLocks noChangeArrowheads="1"/>
              </p:cNvSpPr>
              <p:nvPr/>
            </p:nvSpPr>
            <p:spPr bwMode="auto">
              <a:xfrm>
                <a:off x="2547" y="1264"/>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53" name="Rectangle 165"/>
              <p:cNvSpPr>
                <a:spLocks noChangeArrowheads="1"/>
              </p:cNvSpPr>
              <p:nvPr/>
            </p:nvSpPr>
            <p:spPr bwMode="auto">
              <a:xfrm>
                <a:off x="2583" y="1271"/>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54" name="Rectangle 166"/>
              <p:cNvSpPr>
                <a:spLocks noChangeArrowheads="1"/>
              </p:cNvSpPr>
              <p:nvPr/>
            </p:nvSpPr>
            <p:spPr bwMode="auto">
              <a:xfrm>
                <a:off x="2620" y="1271"/>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55" name="Rectangle 167"/>
              <p:cNvSpPr>
                <a:spLocks noChangeArrowheads="1"/>
              </p:cNvSpPr>
              <p:nvPr/>
            </p:nvSpPr>
            <p:spPr bwMode="auto">
              <a:xfrm>
                <a:off x="2656" y="1278"/>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56" name="Freeform 168"/>
              <p:cNvSpPr>
                <a:spLocks/>
              </p:cNvSpPr>
              <p:nvPr/>
            </p:nvSpPr>
            <p:spPr bwMode="auto">
              <a:xfrm>
                <a:off x="2693" y="1278"/>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57" name="Rectangle 169"/>
              <p:cNvSpPr>
                <a:spLocks noChangeArrowheads="1"/>
              </p:cNvSpPr>
              <p:nvPr/>
            </p:nvSpPr>
            <p:spPr bwMode="auto">
              <a:xfrm>
                <a:off x="2729" y="128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58" name="Rectangle 170"/>
              <p:cNvSpPr>
                <a:spLocks noChangeArrowheads="1"/>
              </p:cNvSpPr>
              <p:nvPr/>
            </p:nvSpPr>
            <p:spPr bwMode="auto">
              <a:xfrm>
                <a:off x="2765" y="1292"/>
                <a:ext cx="13"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59" name="Rectangle 171"/>
              <p:cNvSpPr>
                <a:spLocks noChangeArrowheads="1"/>
              </p:cNvSpPr>
              <p:nvPr/>
            </p:nvSpPr>
            <p:spPr bwMode="auto">
              <a:xfrm>
                <a:off x="2802" y="129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60" name="Rectangle 172"/>
              <p:cNvSpPr>
                <a:spLocks noChangeArrowheads="1"/>
              </p:cNvSpPr>
              <p:nvPr/>
            </p:nvSpPr>
            <p:spPr bwMode="auto">
              <a:xfrm>
                <a:off x="2838" y="1299"/>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61" name="Freeform 173"/>
              <p:cNvSpPr>
                <a:spLocks/>
              </p:cNvSpPr>
              <p:nvPr/>
            </p:nvSpPr>
            <p:spPr bwMode="auto">
              <a:xfrm>
                <a:off x="2875" y="1299"/>
                <a:ext cx="12" cy="13"/>
              </a:xfrm>
              <a:custGeom>
                <a:avLst/>
                <a:gdLst/>
                <a:ahLst/>
                <a:cxnLst>
                  <a:cxn ang="0">
                    <a:pos x="0" y="0"/>
                  </a:cxn>
                  <a:cxn ang="0">
                    <a:pos x="12" y="7"/>
                  </a:cxn>
                  <a:cxn ang="0">
                    <a:pos x="12" y="13"/>
                  </a:cxn>
                  <a:cxn ang="0">
                    <a:pos x="0" y="7"/>
                  </a:cxn>
                  <a:cxn ang="0">
                    <a:pos x="0" y="0"/>
                  </a:cxn>
                </a:cxnLst>
                <a:rect l="0" t="0" r="r" b="b"/>
                <a:pathLst>
                  <a:path w="12" h="13">
                    <a:moveTo>
                      <a:pt x="0" y="0"/>
                    </a:moveTo>
                    <a:lnTo>
                      <a:pt x="12" y="7"/>
                    </a:lnTo>
                    <a:lnTo>
                      <a:pt x="12" y="13"/>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62" name="Rectangle 174"/>
              <p:cNvSpPr>
                <a:spLocks noChangeArrowheads="1"/>
              </p:cNvSpPr>
              <p:nvPr/>
            </p:nvSpPr>
            <p:spPr bwMode="auto">
              <a:xfrm>
                <a:off x="2911" y="1306"/>
                <a:ext cx="12" cy="6"/>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63" name="Rectangle 175"/>
              <p:cNvSpPr>
                <a:spLocks noChangeArrowheads="1"/>
              </p:cNvSpPr>
              <p:nvPr/>
            </p:nvSpPr>
            <p:spPr bwMode="auto">
              <a:xfrm>
                <a:off x="2948" y="131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64" name="Freeform 176"/>
              <p:cNvSpPr>
                <a:spLocks/>
              </p:cNvSpPr>
              <p:nvPr/>
            </p:nvSpPr>
            <p:spPr bwMode="auto">
              <a:xfrm>
                <a:off x="2984" y="1312"/>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65" name="Freeform 177"/>
              <p:cNvSpPr>
                <a:spLocks/>
              </p:cNvSpPr>
              <p:nvPr/>
            </p:nvSpPr>
            <p:spPr bwMode="auto">
              <a:xfrm>
                <a:off x="3020" y="1319"/>
                <a:ext cx="13" cy="14"/>
              </a:xfrm>
              <a:custGeom>
                <a:avLst/>
                <a:gdLst/>
                <a:ahLst/>
                <a:cxnLst>
                  <a:cxn ang="0">
                    <a:pos x="0" y="0"/>
                  </a:cxn>
                  <a:cxn ang="0">
                    <a:pos x="13" y="7"/>
                  </a:cxn>
                  <a:cxn ang="0">
                    <a:pos x="13" y="14"/>
                  </a:cxn>
                  <a:cxn ang="0">
                    <a:pos x="0" y="7"/>
                  </a:cxn>
                  <a:cxn ang="0">
                    <a:pos x="0" y="0"/>
                  </a:cxn>
                </a:cxnLst>
                <a:rect l="0" t="0" r="r" b="b"/>
                <a:pathLst>
                  <a:path w="13" h="14">
                    <a:moveTo>
                      <a:pt x="0" y="0"/>
                    </a:moveTo>
                    <a:lnTo>
                      <a:pt x="13" y="7"/>
                    </a:lnTo>
                    <a:lnTo>
                      <a:pt x="13"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66" name="Rectangle 178"/>
              <p:cNvSpPr>
                <a:spLocks noChangeArrowheads="1"/>
              </p:cNvSpPr>
              <p:nvPr/>
            </p:nvSpPr>
            <p:spPr bwMode="auto">
              <a:xfrm>
                <a:off x="3057" y="1333"/>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67" name="Rectangle 179"/>
              <p:cNvSpPr>
                <a:spLocks noChangeArrowheads="1"/>
              </p:cNvSpPr>
              <p:nvPr/>
            </p:nvSpPr>
            <p:spPr bwMode="auto">
              <a:xfrm>
                <a:off x="3093" y="1340"/>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68" name="Rectangle 180"/>
              <p:cNvSpPr>
                <a:spLocks noChangeArrowheads="1"/>
              </p:cNvSpPr>
              <p:nvPr/>
            </p:nvSpPr>
            <p:spPr bwMode="auto">
              <a:xfrm>
                <a:off x="3130" y="1347"/>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69" name="Rectangle 181"/>
              <p:cNvSpPr>
                <a:spLocks noChangeArrowheads="1"/>
              </p:cNvSpPr>
              <p:nvPr/>
            </p:nvSpPr>
            <p:spPr bwMode="auto">
              <a:xfrm>
                <a:off x="3166" y="1354"/>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70" name="Rectangle 182"/>
              <p:cNvSpPr>
                <a:spLocks noChangeArrowheads="1"/>
              </p:cNvSpPr>
              <p:nvPr/>
            </p:nvSpPr>
            <p:spPr bwMode="auto">
              <a:xfrm>
                <a:off x="3203" y="1361"/>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71" name="Freeform 183"/>
              <p:cNvSpPr>
                <a:spLocks/>
              </p:cNvSpPr>
              <p:nvPr/>
            </p:nvSpPr>
            <p:spPr bwMode="auto">
              <a:xfrm>
                <a:off x="3239" y="1368"/>
                <a:ext cx="12" cy="13"/>
              </a:xfrm>
              <a:custGeom>
                <a:avLst/>
                <a:gdLst/>
                <a:ahLst/>
                <a:cxnLst>
                  <a:cxn ang="0">
                    <a:pos x="0" y="0"/>
                  </a:cxn>
                  <a:cxn ang="0">
                    <a:pos x="12" y="6"/>
                  </a:cxn>
                  <a:cxn ang="0">
                    <a:pos x="12" y="13"/>
                  </a:cxn>
                  <a:cxn ang="0">
                    <a:pos x="0" y="6"/>
                  </a:cxn>
                  <a:cxn ang="0">
                    <a:pos x="0" y="0"/>
                  </a:cxn>
                </a:cxnLst>
                <a:rect l="0" t="0" r="r" b="b"/>
                <a:pathLst>
                  <a:path w="12" h="13">
                    <a:moveTo>
                      <a:pt x="0" y="0"/>
                    </a:moveTo>
                    <a:lnTo>
                      <a:pt x="12" y="6"/>
                    </a:lnTo>
                    <a:lnTo>
                      <a:pt x="12" y="13"/>
                    </a:lnTo>
                    <a:lnTo>
                      <a:pt x="0" y="6"/>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72" name="Freeform 184"/>
              <p:cNvSpPr>
                <a:spLocks/>
              </p:cNvSpPr>
              <p:nvPr/>
            </p:nvSpPr>
            <p:spPr bwMode="auto">
              <a:xfrm>
                <a:off x="3269" y="1374"/>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73" name="Freeform 185"/>
              <p:cNvSpPr>
                <a:spLocks/>
              </p:cNvSpPr>
              <p:nvPr/>
            </p:nvSpPr>
            <p:spPr bwMode="auto">
              <a:xfrm>
                <a:off x="3306" y="1381"/>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74" name="Freeform 186"/>
              <p:cNvSpPr>
                <a:spLocks/>
              </p:cNvSpPr>
              <p:nvPr/>
            </p:nvSpPr>
            <p:spPr bwMode="auto">
              <a:xfrm>
                <a:off x="3342" y="1388"/>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75" name="Rectangle 187"/>
              <p:cNvSpPr>
                <a:spLocks noChangeArrowheads="1"/>
              </p:cNvSpPr>
              <p:nvPr/>
            </p:nvSpPr>
            <p:spPr bwMode="auto">
              <a:xfrm>
                <a:off x="3379" y="140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76" name="Rectangle 188"/>
              <p:cNvSpPr>
                <a:spLocks noChangeArrowheads="1"/>
              </p:cNvSpPr>
              <p:nvPr/>
            </p:nvSpPr>
            <p:spPr bwMode="auto">
              <a:xfrm>
                <a:off x="3415" y="1409"/>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77" name="Rectangle 189"/>
              <p:cNvSpPr>
                <a:spLocks noChangeArrowheads="1"/>
              </p:cNvSpPr>
              <p:nvPr/>
            </p:nvSpPr>
            <p:spPr bwMode="auto">
              <a:xfrm>
                <a:off x="3451" y="1416"/>
                <a:ext cx="13"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78" name="Rectangle 190"/>
              <p:cNvSpPr>
                <a:spLocks noChangeArrowheads="1"/>
              </p:cNvSpPr>
              <p:nvPr/>
            </p:nvSpPr>
            <p:spPr bwMode="auto">
              <a:xfrm>
                <a:off x="3488" y="1423"/>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79" name="Freeform 191"/>
              <p:cNvSpPr>
                <a:spLocks/>
              </p:cNvSpPr>
              <p:nvPr/>
            </p:nvSpPr>
            <p:spPr bwMode="auto">
              <a:xfrm>
                <a:off x="3524" y="1436"/>
                <a:ext cx="12" cy="14"/>
              </a:xfrm>
              <a:custGeom>
                <a:avLst/>
                <a:gdLst/>
                <a:ahLst/>
                <a:cxnLst>
                  <a:cxn ang="0">
                    <a:pos x="6" y="0"/>
                  </a:cxn>
                  <a:cxn ang="0">
                    <a:pos x="12" y="14"/>
                  </a:cxn>
                  <a:cxn ang="0">
                    <a:pos x="6" y="14"/>
                  </a:cxn>
                  <a:cxn ang="0">
                    <a:pos x="0" y="0"/>
                  </a:cxn>
                  <a:cxn ang="0">
                    <a:pos x="6" y="0"/>
                  </a:cxn>
                </a:cxnLst>
                <a:rect l="0" t="0" r="r" b="b"/>
                <a:pathLst>
                  <a:path w="12" h="14">
                    <a:moveTo>
                      <a:pt x="6" y="0"/>
                    </a:moveTo>
                    <a:lnTo>
                      <a:pt x="12" y="14"/>
                    </a:lnTo>
                    <a:lnTo>
                      <a:pt x="6" y="14"/>
                    </a:lnTo>
                    <a:lnTo>
                      <a:pt x="0" y="0"/>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80" name="Freeform 192"/>
              <p:cNvSpPr>
                <a:spLocks/>
              </p:cNvSpPr>
              <p:nvPr/>
            </p:nvSpPr>
            <p:spPr bwMode="auto">
              <a:xfrm>
                <a:off x="3549" y="1464"/>
                <a:ext cx="12" cy="14"/>
              </a:xfrm>
              <a:custGeom>
                <a:avLst/>
                <a:gdLst/>
                <a:ahLst/>
                <a:cxnLst>
                  <a:cxn ang="0">
                    <a:pos x="6" y="0"/>
                  </a:cxn>
                  <a:cxn ang="0">
                    <a:pos x="12" y="7"/>
                  </a:cxn>
                  <a:cxn ang="0">
                    <a:pos x="6" y="14"/>
                  </a:cxn>
                  <a:cxn ang="0">
                    <a:pos x="0" y="7"/>
                  </a:cxn>
                  <a:cxn ang="0">
                    <a:pos x="6" y="0"/>
                  </a:cxn>
                </a:cxnLst>
                <a:rect l="0" t="0" r="r" b="b"/>
                <a:pathLst>
                  <a:path w="12" h="14">
                    <a:moveTo>
                      <a:pt x="6" y="0"/>
                    </a:moveTo>
                    <a:lnTo>
                      <a:pt x="12" y="7"/>
                    </a:lnTo>
                    <a:lnTo>
                      <a:pt x="6" y="14"/>
                    </a:lnTo>
                    <a:lnTo>
                      <a:pt x="0" y="7"/>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81" name="Freeform 193"/>
              <p:cNvSpPr>
                <a:spLocks/>
              </p:cNvSpPr>
              <p:nvPr/>
            </p:nvSpPr>
            <p:spPr bwMode="auto">
              <a:xfrm>
                <a:off x="3567" y="1498"/>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82" name="Freeform 194"/>
              <p:cNvSpPr>
                <a:spLocks/>
              </p:cNvSpPr>
              <p:nvPr/>
            </p:nvSpPr>
            <p:spPr bwMode="auto">
              <a:xfrm>
                <a:off x="3591" y="1533"/>
                <a:ext cx="12" cy="14"/>
              </a:xfrm>
              <a:custGeom>
                <a:avLst/>
                <a:gdLst/>
                <a:ahLst/>
                <a:cxnLst>
                  <a:cxn ang="0">
                    <a:pos x="6" y="0"/>
                  </a:cxn>
                  <a:cxn ang="0">
                    <a:pos x="12" y="14"/>
                  </a:cxn>
                  <a:cxn ang="0">
                    <a:pos x="6" y="14"/>
                  </a:cxn>
                  <a:cxn ang="0">
                    <a:pos x="0" y="0"/>
                  </a:cxn>
                  <a:cxn ang="0">
                    <a:pos x="6" y="0"/>
                  </a:cxn>
                </a:cxnLst>
                <a:rect l="0" t="0" r="r" b="b"/>
                <a:pathLst>
                  <a:path w="12" h="14">
                    <a:moveTo>
                      <a:pt x="6" y="0"/>
                    </a:moveTo>
                    <a:lnTo>
                      <a:pt x="12" y="14"/>
                    </a:lnTo>
                    <a:lnTo>
                      <a:pt x="6" y="14"/>
                    </a:lnTo>
                    <a:lnTo>
                      <a:pt x="0" y="0"/>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83" name="Freeform 195"/>
              <p:cNvSpPr>
                <a:spLocks/>
              </p:cNvSpPr>
              <p:nvPr/>
            </p:nvSpPr>
            <p:spPr bwMode="auto">
              <a:xfrm>
                <a:off x="3615" y="1567"/>
                <a:ext cx="13" cy="14"/>
              </a:xfrm>
              <a:custGeom>
                <a:avLst/>
                <a:gdLst/>
                <a:ahLst/>
                <a:cxnLst>
                  <a:cxn ang="0">
                    <a:pos x="6" y="0"/>
                  </a:cxn>
                  <a:cxn ang="0">
                    <a:pos x="13" y="14"/>
                  </a:cxn>
                  <a:cxn ang="0">
                    <a:pos x="6" y="14"/>
                  </a:cxn>
                  <a:cxn ang="0">
                    <a:pos x="0" y="0"/>
                  </a:cxn>
                  <a:cxn ang="0">
                    <a:pos x="6" y="0"/>
                  </a:cxn>
                </a:cxnLst>
                <a:rect l="0" t="0" r="r" b="b"/>
                <a:pathLst>
                  <a:path w="13" h="14">
                    <a:moveTo>
                      <a:pt x="6" y="0"/>
                    </a:moveTo>
                    <a:lnTo>
                      <a:pt x="13" y="14"/>
                    </a:lnTo>
                    <a:lnTo>
                      <a:pt x="6" y="14"/>
                    </a:lnTo>
                    <a:lnTo>
                      <a:pt x="0" y="0"/>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84" name="Freeform 196"/>
              <p:cNvSpPr>
                <a:spLocks/>
              </p:cNvSpPr>
              <p:nvPr/>
            </p:nvSpPr>
            <p:spPr bwMode="auto">
              <a:xfrm>
                <a:off x="3634" y="1595"/>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85" name="Freeform 197"/>
              <p:cNvSpPr>
                <a:spLocks/>
              </p:cNvSpPr>
              <p:nvPr/>
            </p:nvSpPr>
            <p:spPr bwMode="auto">
              <a:xfrm>
                <a:off x="3658" y="1629"/>
                <a:ext cx="12" cy="14"/>
              </a:xfrm>
              <a:custGeom>
                <a:avLst/>
                <a:gdLst/>
                <a:ahLst/>
                <a:cxnLst>
                  <a:cxn ang="0">
                    <a:pos x="6" y="0"/>
                  </a:cxn>
                  <a:cxn ang="0">
                    <a:pos x="12" y="7"/>
                  </a:cxn>
                  <a:cxn ang="0">
                    <a:pos x="6" y="14"/>
                  </a:cxn>
                  <a:cxn ang="0">
                    <a:pos x="0" y="7"/>
                  </a:cxn>
                  <a:cxn ang="0">
                    <a:pos x="6" y="0"/>
                  </a:cxn>
                </a:cxnLst>
                <a:rect l="0" t="0" r="r" b="b"/>
                <a:pathLst>
                  <a:path w="12" h="14">
                    <a:moveTo>
                      <a:pt x="6" y="0"/>
                    </a:moveTo>
                    <a:lnTo>
                      <a:pt x="12" y="7"/>
                    </a:lnTo>
                    <a:lnTo>
                      <a:pt x="6" y="14"/>
                    </a:lnTo>
                    <a:lnTo>
                      <a:pt x="0" y="7"/>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86" name="Freeform 198"/>
              <p:cNvSpPr>
                <a:spLocks/>
              </p:cNvSpPr>
              <p:nvPr/>
            </p:nvSpPr>
            <p:spPr bwMode="auto">
              <a:xfrm>
                <a:off x="3682" y="1664"/>
                <a:ext cx="12" cy="13"/>
              </a:xfrm>
              <a:custGeom>
                <a:avLst/>
                <a:gdLst/>
                <a:ahLst/>
                <a:cxnLst>
                  <a:cxn ang="0">
                    <a:pos x="6" y="0"/>
                  </a:cxn>
                  <a:cxn ang="0">
                    <a:pos x="12" y="13"/>
                  </a:cxn>
                  <a:cxn ang="0">
                    <a:pos x="6" y="13"/>
                  </a:cxn>
                  <a:cxn ang="0">
                    <a:pos x="0" y="0"/>
                  </a:cxn>
                  <a:cxn ang="0">
                    <a:pos x="6" y="0"/>
                  </a:cxn>
                </a:cxnLst>
                <a:rect l="0" t="0" r="r" b="b"/>
                <a:pathLst>
                  <a:path w="12" h="13">
                    <a:moveTo>
                      <a:pt x="6" y="0"/>
                    </a:moveTo>
                    <a:lnTo>
                      <a:pt x="12" y="13"/>
                    </a:lnTo>
                    <a:lnTo>
                      <a:pt x="6" y="13"/>
                    </a:lnTo>
                    <a:lnTo>
                      <a:pt x="0" y="0"/>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87" name="Freeform 199"/>
              <p:cNvSpPr>
                <a:spLocks/>
              </p:cNvSpPr>
              <p:nvPr/>
            </p:nvSpPr>
            <p:spPr bwMode="auto">
              <a:xfrm>
                <a:off x="3700" y="1691"/>
                <a:ext cx="19" cy="21"/>
              </a:xfrm>
              <a:custGeom>
                <a:avLst/>
                <a:gdLst/>
                <a:ahLst/>
                <a:cxnLst>
                  <a:cxn ang="0">
                    <a:pos x="6" y="0"/>
                  </a:cxn>
                  <a:cxn ang="0">
                    <a:pos x="19" y="14"/>
                  </a:cxn>
                  <a:cxn ang="0">
                    <a:pos x="12" y="21"/>
                  </a:cxn>
                  <a:cxn ang="0">
                    <a:pos x="0" y="7"/>
                  </a:cxn>
                  <a:cxn ang="0">
                    <a:pos x="6" y="0"/>
                  </a:cxn>
                </a:cxnLst>
                <a:rect l="0" t="0" r="r" b="b"/>
                <a:pathLst>
                  <a:path w="19" h="21">
                    <a:moveTo>
                      <a:pt x="6" y="0"/>
                    </a:moveTo>
                    <a:lnTo>
                      <a:pt x="19" y="14"/>
                    </a:lnTo>
                    <a:lnTo>
                      <a:pt x="12" y="21"/>
                    </a:lnTo>
                    <a:lnTo>
                      <a:pt x="0" y="7"/>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88" name="Freeform 200"/>
              <p:cNvSpPr>
                <a:spLocks/>
              </p:cNvSpPr>
              <p:nvPr/>
            </p:nvSpPr>
            <p:spPr bwMode="auto">
              <a:xfrm>
                <a:off x="3725" y="1726"/>
                <a:ext cx="12" cy="13"/>
              </a:xfrm>
              <a:custGeom>
                <a:avLst/>
                <a:gdLst/>
                <a:ahLst/>
                <a:cxnLst>
                  <a:cxn ang="0">
                    <a:pos x="6" y="0"/>
                  </a:cxn>
                  <a:cxn ang="0">
                    <a:pos x="12" y="6"/>
                  </a:cxn>
                  <a:cxn ang="0">
                    <a:pos x="6" y="13"/>
                  </a:cxn>
                  <a:cxn ang="0">
                    <a:pos x="0" y="6"/>
                  </a:cxn>
                  <a:cxn ang="0">
                    <a:pos x="6" y="0"/>
                  </a:cxn>
                </a:cxnLst>
                <a:rect l="0" t="0" r="r" b="b"/>
                <a:pathLst>
                  <a:path w="12" h="13">
                    <a:moveTo>
                      <a:pt x="6" y="0"/>
                    </a:moveTo>
                    <a:lnTo>
                      <a:pt x="12" y="6"/>
                    </a:lnTo>
                    <a:lnTo>
                      <a:pt x="6" y="13"/>
                    </a:lnTo>
                    <a:lnTo>
                      <a:pt x="0" y="6"/>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89" name="Freeform 201"/>
              <p:cNvSpPr>
                <a:spLocks/>
              </p:cNvSpPr>
              <p:nvPr/>
            </p:nvSpPr>
            <p:spPr bwMode="auto">
              <a:xfrm>
                <a:off x="3749" y="1760"/>
                <a:ext cx="12" cy="14"/>
              </a:xfrm>
              <a:custGeom>
                <a:avLst/>
                <a:gdLst/>
                <a:ahLst/>
                <a:cxnLst>
                  <a:cxn ang="0">
                    <a:pos x="6" y="0"/>
                  </a:cxn>
                  <a:cxn ang="0">
                    <a:pos x="12" y="7"/>
                  </a:cxn>
                  <a:cxn ang="0">
                    <a:pos x="6" y="14"/>
                  </a:cxn>
                  <a:cxn ang="0">
                    <a:pos x="0" y="7"/>
                  </a:cxn>
                  <a:cxn ang="0">
                    <a:pos x="6" y="0"/>
                  </a:cxn>
                </a:cxnLst>
                <a:rect l="0" t="0" r="r" b="b"/>
                <a:pathLst>
                  <a:path w="12" h="14">
                    <a:moveTo>
                      <a:pt x="6" y="0"/>
                    </a:moveTo>
                    <a:lnTo>
                      <a:pt x="12" y="7"/>
                    </a:lnTo>
                    <a:lnTo>
                      <a:pt x="6" y="14"/>
                    </a:lnTo>
                    <a:lnTo>
                      <a:pt x="0" y="7"/>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90" name="Freeform 202"/>
              <p:cNvSpPr>
                <a:spLocks/>
              </p:cNvSpPr>
              <p:nvPr/>
            </p:nvSpPr>
            <p:spPr bwMode="auto">
              <a:xfrm>
                <a:off x="3767" y="1788"/>
                <a:ext cx="18" cy="20"/>
              </a:xfrm>
              <a:custGeom>
                <a:avLst/>
                <a:gdLst/>
                <a:ahLst/>
                <a:cxnLst>
                  <a:cxn ang="0">
                    <a:pos x="6" y="0"/>
                  </a:cxn>
                  <a:cxn ang="0">
                    <a:pos x="18" y="13"/>
                  </a:cxn>
                  <a:cxn ang="0">
                    <a:pos x="12" y="20"/>
                  </a:cxn>
                  <a:cxn ang="0">
                    <a:pos x="0" y="6"/>
                  </a:cxn>
                  <a:cxn ang="0">
                    <a:pos x="6" y="0"/>
                  </a:cxn>
                </a:cxnLst>
                <a:rect l="0" t="0" r="r" b="b"/>
                <a:pathLst>
                  <a:path w="18" h="20">
                    <a:moveTo>
                      <a:pt x="6" y="0"/>
                    </a:moveTo>
                    <a:lnTo>
                      <a:pt x="18" y="13"/>
                    </a:lnTo>
                    <a:lnTo>
                      <a:pt x="12" y="20"/>
                    </a:lnTo>
                    <a:lnTo>
                      <a:pt x="0" y="6"/>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91" name="Freeform 203"/>
              <p:cNvSpPr>
                <a:spLocks/>
              </p:cNvSpPr>
              <p:nvPr/>
            </p:nvSpPr>
            <p:spPr bwMode="auto">
              <a:xfrm>
                <a:off x="3791" y="1829"/>
                <a:ext cx="13" cy="14"/>
              </a:xfrm>
              <a:custGeom>
                <a:avLst/>
                <a:gdLst/>
                <a:ahLst/>
                <a:cxnLst>
                  <a:cxn ang="0">
                    <a:pos x="6" y="0"/>
                  </a:cxn>
                  <a:cxn ang="0">
                    <a:pos x="13" y="14"/>
                  </a:cxn>
                  <a:cxn ang="0">
                    <a:pos x="6" y="14"/>
                  </a:cxn>
                  <a:cxn ang="0">
                    <a:pos x="0" y="0"/>
                  </a:cxn>
                  <a:cxn ang="0">
                    <a:pos x="6" y="0"/>
                  </a:cxn>
                </a:cxnLst>
                <a:rect l="0" t="0" r="r" b="b"/>
                <a:pathLst>
                  <a:path w="13" h="14">
                    <a:moveTo>
                      <a:pt x="6" y="0"/>
                    </a:moveTo>
                    <a:lnTo>
                      <a:pt x="13" y="14"/>
                    </a:lnTo>
                    <a:lnTo>
                      <a:pt x="6" y="14"/>
                    </a:lnTo>
                    <a:lnTo>
                      <a:pt x="0" y="0"/>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92" name="Freeform 204"/>
              <p:cNvSpPr>
                <a:spLocks/>
              </p:cNvSpPr>
              <p:nvPr/>
            </p:nvSpPr>
            <p:spPr bwMode="auto">
              <a:xfrm>
                <a:off x="3816" y="1856"/>
                <a:ext cx="12" cy="14"/>
              </a:xfrm>
              <a:custGeom>
                <a:avLst/>
                <a:gdLst/>
                <a:ahLst/>
                <a:cxnLst>
                  <a:cxn ang="0">
                    <a:pos x="6" y="0"/>
                  </a:cxn>
                  <a:cxn ang="0">
                    <a:pos x="12" y="7"/>
                  </a:cxn>
                  <a:cxn ang="0">
                    <a:pos x="6" y="14"/>
                  </a:cxn>
                  <a:cxn ang="0">
                    <a:pos x="0" y="7"/>
                  </a:cxn>
                  <a:cxn ang="0">
                    <a:pos x="6" y="0"/>
                  </a:cxn>
                </a:cxnLst>
                <a:rect l="0" t="0" r="r" b="b"/>
                <a:pathLst>
                  <a:path w="12" h="14">
                    <a:moveTo>
                      <a:pt x="6" y="0"/>
                    </a:moveTo>
                    <a:lnTo>
                      <a:pt x="12" y="7"/>
                    </a:lnTo>
                    <a:lnTo>
                      <a:pt x="6" y="14"/>
                    </a:lnTo>
                    <a:lnTo>
                      <a:pt x="0" y="7"/>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93" name="Freeform 205"/>
              <p:cNvSpPr>
                <a:spLocks/>
              </p:cNvSpPr>
              <p:nvPr/>
            </p:nvSpPr>
            <p:spPr bwMode="auto">
              <a:xfrm>
                <a:off x="3834" y="1891"/>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94" name="Freeform 206"/>
              <p:cNvSpPr>
                <a:spLocks/>
              </p:cNvSpPr>
              <p:nvPr/>
            </p:nvSpPr>
            <p:spPr bwMode="auto">
              <a:xfrm>
                <a:off x="3858" y="1925"/>
                <a:ext cx="12" cy="14"/>
              </a:xfrm>
              <a:custGeom>
                <a:avLst/>
                <a:gdLst/>
                <a:ahLst/>
                <a:cxnLst>
                  <a:cxn ang="0">
                    <a:pos x="6" y="0"/>
                  </a:cxn>
                  <a:cxn ang="0">
                    <a:pos x="12" y="14"/>
                  </a:cxn>
                  <a:cxn ang="0">
                    <a:pos x="6" y="14"/>
                  </a:cxn>
                  <a:cxn ang="0">
                    <a:pos x="0" y="0"/>
                  </a:cxn>
                  <a:cxn ang="0">
                    <a:pos x="6" y="0"/>
                  </a:cxn>
                </a:cxnLst>
                <a:rect l="0" t="0" r="r" b="b"/>
                <a:pathLst>
                  <a:path w="12" h="14">
                    <a:moveTo>
                      <a:pt x="6" y="0"/>
                    </a:moveTo>
                    <a:lnTo>
                      <a:pt x="12" y="14"/>
                    </a:lnTo>
                    <a:lnTo>
                      <a:pt x="6" y="14"/>
                    </a:lnTo>
                    <a:lnTo>
                      <a:pt x="0" y="0"/>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595" name="Freeform 207"/>
              <p:cNvSpPr>
                <a:spLocks/>
              </p:cNvSpPr>
              <p:nvPr/>
            </p:nvSpPr>
            <p:spPr bwMode="auto">
              <a:xfrm>
                <a:off x="3882" y="1960"/>
                <a:ext cx="13" cy="13"/>
              </a:xfrm>
              <a:custGeom>
                <a:avLst/>
                <a:gdLst/>
                <a:ahLst/>
                <a:cxnLst>
                  <a:cxn ang="0">
                    <a:pos x="7" y="0"/>
                  </a:cxn>
                  <a:cxn ang="0">
                    <a:pos x="13" y="13"/>
                  </a:cxn>
                  <a:cxn ang="0">
                    <a:pos x="7" y="13"/>
                  </a:cxn>
                  <a:cxn ang="0">
                    <a:pos x="0" y="0"/>
                  </a:cxn>
                  <a:cxn ang="0">
                    <a:pos x="7" y="0"/>
                  </a:cxn>
                </a:cxnLst>
                <a:rect l="0" t="0" r="r" b="b"/>
                <a:pathLst>
                  <a:path w="13" h="13">
                    <a:moveTo>
                      <a:pt x="7" y="0"/>
                    </a:moveTo>
                    <a:lnTo>
                      <a:pt x="13" y="13"/>
                    </a:lnTo>
                    <a:lnTo>
                      <a:pt x="7" y="13"/>
                    </a:lnTo>
                    <a:lnTo>
                      <a:pt x="0" y="0"/>
                    </a:lnTo>
                    <a:lnTo>
                      <a:pt x="7"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grpSp>
        <p:sp>
          <p:nvSpPr>
            <p:cNvPr id="315" name="Freeform 209"/>
            <p:cNvSpPr>
              <a:spLocks/>
            </p:cNvSpPr>
            <p:nvPr/>
          </p:nvSpPr>
          <p:spPr bwMode="auto">
            <a:xfrm>
              <a:off x="3901" y="1987"/>
              <a:ext cx="12" cy="14"/>
            </a:xfrm>
            <a:custGeom>
              <a:avLst/>
              <a:gdLst/>
              <a:ahLst/>
              <a:cxnLst>
                <a:cxn ang="0">
                  <a:pos x="0" y="0"/>
                </a:cxn>
                <a:cxn ang="0">
                  <a:pos x="12" y="7"/>
                </a:cxn>
                <a:cxn ang="0">
                  <a:pos x="12" y="14"/>
                </a:cxn>
                <a:cxn ang="0">
                  <a:pos x="0" y="7"/>
                </a:cxn>
                <a:cxn ang="0">
                  <a:pos x="0" y="0"/>
                </a:cxn>
              </a:cxnLst>
              <a:rect l="0" t="0" r="r" b="b"/>
              <a:pathLst>
                <a:path w="12" h="14">
                  <a:moveTo>
                    <a:pt x="0" y="0"/>
                  </a:moveTo>
                  <a:lnTo>
                    <a:pt x="12" y="7"/>
                  </a:lnTo>
                  <a:lnTo>
                    <a:pt x="12" y="14"/>
                  </a:lnTo>
                  <a:lnTo>
                    <a:pt x="0" y="7"/>
                  </a:lnTo>
                  <a:lnTo>
                    <a:pt x="0"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16" name="Freeform 210"/>
            <p:cNvSpPr>
              <a:spLocks/>
            </p:cNvSpPr>
            <p:nvPr/>
          </p:nvSpPr>
          <p:spPr bwMode="auto">
            <a:xfrm>
              <a:off x="3925" y="2022"/>
              <a:ext cx="12" cy="13"/>
            </a:xfrm>
            <a:custGeom>
              <a:avLst/>
              <a:gdLst/>
              <a:ahLst/>
              <a:cxnLst>
                <a:cxn ang="0">
                  <a:pos x="6" y="0"/>
                </a:cxn>
                <a:cxn ang="0">
                  <a:pos x="12" y="6"/>
                </a:cxn>
                <a:cxn ang="0">
                  <a:pos x="6" y="13"/>
                </a:cxn>
                <a:cxn ang="0">
                  <a:pos x="0" y="6"/>
                </a:cxn>
                <a:cxn ang="0">
                  <a:pos x="6" y="0"/>
                </a:cxn>
              </a:cxnLst>
              <a:rect l="0" t="0" r="r" b="b"/>
              <a:pathLst>
                <a:path w="12" h="13">
                  <a:moveTo>
                    <a:pt x="6" y="0"/>
                  </a:moveTo>
                  <a:lnTo>
                    <a:pt x="12" y="6"/>
                  </a:lnTo>
                  <a:lnTo>
                    <a:pt x="6" y="13"/>
                  </a:lnTo>
                  <a:lnTo>
                    <a:pt x="0" y="6"/>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17" name="Freeform 211"/>
            <p:cNvSpPr>
              <a:spLocks/>
            </p:cNvSpPr>
            <p:nvPr/>
          </p:nvSpPr>
          <p:spPr bwMode="auto">
            <a:xfrm>
              <a:off x="3949" y="2056"/>
              <a:ext cx="12" cy="14"/>
            </a:xfrm>
            <a:custGeom>
              <a:avLst/>
              <a:gdLst/>
              <a:ahLst/>
              <a:cxnLst>
                <a:cxn ang="0">
                  <a:pos x="6" y="0"/>
                </a:cxn>
                <a:cxn ang="0">
                  <a:pos x="12" y="14"/>
                </a:cxn>
                <a:cxn ang="0">
                  <a:pos x="6" y="14"/>
                </a:cxn>
                <a:cxn ang="0">
                  <a:pos x="0" y="0"/>
                </a:cxn>
                <a:cxn ang="0">
                  <a:pos x="6" y="0"/>
                </a:cxn>
              </a:cxnLst>
              <a:rect l="0" t="0" r="r" b="b"/>
              <a:pathLst>
                <a:path w="12" h="14">
                  <a:moveTo>
                    <a:pt x="6" y="0"/>
                  </a:moveTo>
                  <a:lnTo>
                    <a:pt x="12" y="14"/>
                  </a:lnTo>
                  <a:lnTo>
                    <a:pt x="6" y="14"/>
                  </a:lnTo>
                  <a:lnTo>
                    <a:pt x="0" y="0"/>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18" name="Freeform 212"/>
            <p:cNvSpPr>
              <a:spLocks/>
            </p:cNvSpPr>
            <p:nvPr/>
          </p:nvSpPr>
          <p:spPr bwMode="auto">
            <a:xfrm>
              <a:off x="3967" y="2084"/>
              <a:ext cx="19" cy="20"/>
            </a:xfrm>
            <a:custGeom>
              <a:avLst/>
              <a:gdLst/>
              <a:ahLst/>
              <a:cxnLst>
                <a:cxn ang="0">
                  <a:pos x="7" y="0"/>
                </a:cxn>
                <a:cxn ang="0">
                  <a:pos x="19" y="13"/>
                </a:cxn>
                <a:cxn ang="0">
                  <a:pos x="13" y="20"/>
                </a:cxn>
                <a:cxn ang="0">
                  <a:pos x="0" y="6"/>
                </a:cxn>
                <a:cxn ang="0">
                  <a:pos x="7" y="0"/>
                </a:cxn>
              </a:cxnLst>
              <a:rect l="0" t="0" r="r" b="b"/>
              <a:pathLst>
                <a:path w="19" h="20">
                  <a:moveTo>
                    <a:pt x="7" y="0"/>
                  </a:moveTo>
                  <a:lnTo>
                    <a:pt x="19" y="13"/>
                  </a:lnTo>
                  <a:lnTo>
                    <a:pt x="13" y="20"/>
                  </a:lnTo>
                  <a:lnTo>
                    <a:pt x="0" y="6"/>
                  </a:lnTo>
                  <a:lnTo>
                    <a:pt x="7"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19" name="Freeform 213"/>
            <p:cNvSpPr>
              <a:spLocks/>
            </p:cNvSpPr>
            <p:nvPr/>
          </p:nvSpPr>
          <p:spPr bwMode="auto">
            <a:xfrm>
              <a:off x="3992" y="2118"/>
              <a:ext cx="12" cy="14"/>
            </a:xfrm>
            <a:custGeom>
              <a:avLst/>
              <a:gdLst/>
              <a:ahLst/>
              <a:cxnLst>
                <a:cxn ang="0">
                  <a:pos x="6" y="0"/>
                </a:cxn>
                <a:cxn ang="0">
                  <a:pos x="12" y="7"/>
                </a:cxn>
                <a:cxn ang="0">
                  <a:pos x="6" y="14"/>
                </a:cxn>
                <a:cxn ang="0">
                  <a:pos x="0" y="7"/>
                </a:cxn>
                <a:cxn ang="0">
                  <a:pos x="6" y="0"/>
                </a:cxn>
              </a:cxnLst>
              <a:rect l="0" t="0" r="r" b="b"/>
              <a:pathLst>
                <a:path w="12" h="14">
                  <a:moveTo>
                    <a:pt x="6" y="0"/>
                  </a:moveTo>
                  <a:lnTo>
                    <a:pt x="12" y="7"/>
                  </a:lnTo>
                  <a:lnTo>
                    <a:pt x="6" y="14"/>
                  </a:lnTo>
                  <a:lnTo>
                    <a:pt x="0" y="7"/>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20" name="Freeform 214"/>
            <p:cNvSpPr>
              <a:spLocks/>
            </p:cNvSpPr>
            <p:nvPr/>
          </p:nvSpPr>
          <p:spPr bwMode="auto">
            <a:xfrm>
              <a:off x="4016" y="2152"/>
              <a:ext cx="12" cy="14"/>
            </a:xfrm>
            <a:custGeom>
              <a:avLst/>
              <a:gdLst/>
              <a:ahLst/>
              <a:cxnLst>
                <a:cxn ang="0">
                  <a:pos x="6" y="0"/>
                </a:cxn>
                <a:cxn ang="0">
                  <a:pos x="12" y="7"/>
                </a:cxn>
                <a:cxn ang="0">
                  <a:pos x="6" y="14"/>
                </a:cxn>
                <a:cxn ang="0">
                  <a:pos x="0" y="7"/>
                </a:cxn>
                <a:cxn ang="0">
                  <a:pos x="6" y="0"/>
                </a:cxn>
              </a:cxnLst>
              <a:rect l="0" t="0" r="r" b="b"/>
              <a:pathLst>
                <a:path w="12" h="14">
                  <a:moveTo>
                    <a:pt x="6" y="0"/>
                  </a:moveTo>
                  <a:lnTo>
                    <a:pt x="12" y="7"/>
                  </a:lnTo>
                  <a:lnTo>
                    <a:pt x="6" y="14"/>
                  </a:lnTo>
                  <a:lnTo>
                    <a:pt x="0" y="7"/>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21" name="Freeform 215"/>
            <p:cNvSpPr>
              <a:spLocks/>
            </p:cNvSpPr>
            <p:nvPr/>
          </p:nvSpPr>
          <p:spPr bwMode="auto">
            <a:xfrm>
              <a:off x="4034" y="2180"/>
              <a:ext cx="18" cy="21"/>
            </a:xfrm>
            <a:custGeom>
              <a:avLst/>
              <a:gdLst/>
              <a:ahLst/>
              <a:cxnLst>
                <a:cxn ang="0">
                  <a:pos x="6" y="0"/>
                </a:cxn>
                <a:cxn ang="0">
                  <a:pos x="18" y="14"/>
                </a:cxn>
                <a:cxn ang="0">
                  <a:pos x="12" y="21"/>
                </a:cxn>
                <a:cxn ang="0">
                  <a:pos x="0" y="7"/>
                </a:cxn>
                <a:cxn ang="0">
                  <a:pos x="6" y="0"/>
                </a:cxn>
              </a:cxnLst>
              <a:rect l="0" t="0" r="r" b="b"/>
              <a:pathLst>
                <a:path w="18" h="21">
                  <a:moveTo>
                    <a:pt x="6" y="0"/>
                  </a:moveTo>
                  <a:lnTo>
                    <a:pt x="18" y="14"/>
                  </a:lnTo>
                  <a:lnTo>
                    <a:pt x="12" y="21"/>
                  </a:lnTo>
                  <a:lnTo>
                    <a:pt x="0" y="7"/>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22" name="Freeform 216"/>
            <p:cNvSpPr>
              <a:spLocks/>
            </p:cNvSpPr>
            <p:nvPr/>
          </p:nvSpPr>
          <p:spPr bwMode="auto">
            <a:xfrm>
              <a:off x="4059" y="2221"/>
              <a:ext cx="12" cy="14"/>
            </a:xfrm>
            <a:custGeom>
              <a:avLst/>
              <a:gdLst/>
              <a:ahLst/>
              <a:cxnLst>
                <a:cxn ang="0">
                  <a:pos x="6" y="0"/>
                </a:cxn>
                <a:cxn ang="0">
                  <a:pos x="12" y="14"/>
                </a:cxn>
                <a:cxn ang="0">
                  <a:pos x="6" y="14"/>
                </a:cxn>
                <a:cxn ang="0">
                  <a:pos x="0" y="0"/>
                </a:cxn>
                <a:cxn ang="0">
                  <a:pos x="6" y="0"/>
                </a:cxn>
              </a:cxnLst>
              <a:rect l="0" t="0" r="r" b="b"/>
              <a:pathLst>
                <a:path w="12" h="14">
                  <a:moveTo>
                    <a:pt x="6" y="0"/>
                  </a:moveTo>
                  <a:lnTo>
                    <a:pt x="12" y="14"/>
                  </a:lnTo>
                  <a:lnTo>
                    <a:pt x="6" y="14"/>
                  </a:lnTo>
                  <a:lnTo>
                    <a:pt x="0" y="0"/>
                  </a:lnTo>
                  <a:lnTo>
                    <a:pt x="6" y="0"/>
                  </a:lnTo>
                  <a:close/>
                </a:path>
              </a:pathLst>
            </a:custGeom>
            <a:solidFill>
              <a:srgbClr val="993300"/>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23" name="Rectangle 217"/>
            <p:cNvSpPr>
              <a:spLocks noChangeArrowheads="1"/>
            </p:cNvSpPr>
            <p:nvPr/>
          </p:nvSpPr>
          <p:spPr bwMode="auto">
            <a:xfrm>
              <a:off x="4083"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24" name="Rectangle 218"/>
            <p:cNvSpPr>
              <a:spLocks noChangeArrowheads="1"/>
            </p:cNvSpPr>
            <p:nvPr/>
          </p:nvSpPr>
          <p:spPr bwMode="auto">
            <a:xfrm>
              <a:off x="4119"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25" name="Rectangle 219"/>
            <p:cNvSpPr>
              <a:spLocks noChangeArrowheads="1"/>
            </p:cNvSpPr>
            <p:nvPr/>
          </p:nvSpPr>
          <p:spPr bwMode="auto">
            <a:xfrm>
              <a:off x="4156"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26" name="Rectangle 220"/>
            <p:cNvSpPr>
              <a:spLocks noChangeArrowheads="1"/>
            </p:cNvSpPr>
            <p:nvPr/>
          </p:nvSpPr>
          <p:spPr bwMode="auto">
            <a:xfrm>
              <a:off x="4192"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27" name="Rectangle 221"/>
            <p:cNvSpPr>
              <a:spLocks noChangeArrowheads="1"/>
            </p:cNvSpPr>
            <p:nvPr/>
          </p:nvSpPr>
          <p:spPr bwMode="auto">
            <a:xfrm>
              <a:off x="4229"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28" name="Rectangle 222"/>
            <p:cNvSpPr>
              <a:spLocks noChangeArrowheads="1"/>
            </p:cNvSpPr>
            <p:nvPr/>
          </p:nvSpPr>
          <p:spPr bwMode="auto">
            <a:xfrm>
              <a:off x="4265"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29" name="Rectangle 223"/>
            <p:cNvSpPr>
              <a:spLocks noChangeArrowheads="1"/>
            </p:cNvSpPr>
            <p:nvPr/>
          </p:nvSpPr>
          <p:spPr bwMode="auto">
            <a:xfrm>
              <a:off x="4301" y="2242"/>
              <a:ext cx="13"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30" name="Rectangle 224"/>
            <p:cNvSpPr>
              <a:spLocks noChangeArrowheads="1"/>
            </p:cNvSpPr>
            <p:nvPr/>
          </p:nvSpPr>
          <p:spPr bwMode="auto">
            <a:xfrm>
              <a:off x="4338"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31" name="Rectangle 225"/>
            <p:cNvSpPr>
              <a:spLocks noChangeArrowheads="1"/>
            </p:cNvSpPr>
            <p:nvPr/>
          </p:nvSpPr>
          <p:spPr bwMode="auto">
            <a:xfrm>
              <a:off x="4374"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32" name="Rectangle 226"/>
            <p:cNvSpPr>
              <a:spLocks noChangeArrowheads="1"/>
            </p:cNvSpPr>
            <p:nvPr/>
          </p:nvSpPr>
          <p:spPr bwMode="auto">
            <a:xfrm>
              <a:off x="4411"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33" name="Rectangle 227"/>
            <p:cNvSpPr>
              <a:spLocks noChangeArrowheads="1"/>
            </p:cNvSpPr>
            <p:nvPr/>
          </p:nvSpPr>
          <p:spPr bwMode="auto">
            <a:xfrm>
              <a:off x="4447"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34" name="Rectangle 228"/>
            <p:cNvSpPr>
              <a:spLocks noChangeArrowheads="1"/>
            </p:cNvSpPr>
            <p:nvPr/>
          </p:nvSpPr>
          <p:spPr bwMode="auto">
            <a:xfrm>
              <a:off x="4483" y="2242"/>
              <a:ext cx="13"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35" name="Rectangle 229"/>
            <p:cNvSpPr>
              <a:spLocks noChangeArrowheads="1"/>
            </p:cNvSpPr>
            <p:nvPr/>
          </p:nvSpPr>
          <p:spPr bwMode="auto">
            <a:xfrm>
              <a:off x="4520"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36" name="Rectangle 230"/>
            <p:cNvSpPr>
              <a:spLocks noChangeArrowheads="1"/>
            </p:cNvSpPr>
            <p:nvPr/>
          </p:nvSpPr>
          <p:spPr bwMode="auto">
            <a:xfrm>
              <a:off x="4556"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37" name="Rectangle 231"/>
            <p:cNvSpPr>
              <a:spLocks noChangeArrowheads="1"/>
            </p:cNvSpPr>
            <p:nvPr/>
          </p:nvSpPr>
          <p:spPr bwMode="auto">
            <a:xfrm>
              <a:off x="4593" y="2242"/>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38" name="Freeform 232"/>
            <p:cNvSpPr>
              <a:spLocks/>
            </p:cNvSpPr>
            <p:nvPr/>
          </p:nvSpPr>
          <p:spPr bwMode="auto">
            <a:xfrm>
              <a:off x="744" y="2290"/>
              <a:ext cx="36" cy="41"/>
            </a:xfrm>
            <a:custGeom>
              <a:avLst/>
              <a:gdLst/>
              <a:ahLst/>
              <a:cxnLst>
                <a:cxn ang="0">
                  <a:pos x="18" y="0"/>
                </a:cxn>
                <a:cxn ang="0">
                  <a:pos x="36" y="21"/>
                </a:cxn>
                <a:cxn ang="0">
                  <a:pos x="18" y="41"/>
                </a:cxn>
                <a:cxn ang="0">
                  <a:pos x="0" y="21"/>
                </a:cxn>
                <a:cxn ang="0">
                  <a:pos x="18" y="0"/>
                </a:cxn>
              </a:cxnLst>
              <a:rect l="0" t="0" r="r" b="b"/>
              <a:pathLst>
                <a:path w="36" h="41">
                  <a:moveTo>
                    <a:pt x="18" y="0"/>
                  </a:moveTo>
                  <a:lnTo>
                    <a:pt x="36" y="21"/>
                  </a:lnTo>
                  <a:lnTo>
                    <a:pt x="18" y="41"/>
                  </a:lnTo>
                  <a:lnTo>
                    <a:pt x="0" y="21"/>
                  </a:lnTo>
                  <a:lnTo>
                    <a:pt x="18" y="0"/>
                  </a:lnTo>
                  <a:close/>
                </a:path>
              </a:pathLst>
            </a:custGeom>
            <a:solidFill>
              <a:srgbClr val="000080"/>
            </a:solidFill>
            <a:ln w="9525">
              <a:solidFill>
                <a:srgbClr val="00008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39" name="Freeform 233"/>
            <p:cNvSpPr>
              <a:spLocks/>
            </p:cNvSpPr>
            <p:nvPr/>
          </p:nvSpPr>
          <p:spPr bwMode="auto">
            <a:xfrm>
              <a:off x="1296" y="2256"/>
              <a:ext cx="37" cy="41"/>
            </a:xfrm>
            <a:custGeom>
              <a:avLst/>
              <a:gdLst/>
              <a:ahLst/>
              <a:cxnLst>
                <a:cxn ang="0">
                  <a:pos x="19" y="0"/>
                </a:cxn>
                <a:cxn ang="0">
                  <a:pos x="37" y="20"/>
                </a:cxn>
                <a:cxn ang="0">
                  <a:pos x="19" y="41"/>
                </a:cxn>
                <a:cxn ang="0">
                  <a:pos x="0" y="20"/>
                </a:cxn>
                <a:cxn ang="0">
                  <a:pos x="19" y="0"/>
                </a:cxn>
              </a:cxnLst>
              <a:rect l="0" t="0" r="r" b="b"/>
              <a:pathLst>
                <a:path w="37" h="41">
                  <a:moveTo>
                    <a:pt x="19" y="0"/>
                  </a:moveTo>
                  <a:lnTo>
                    <a:pt x="37" y="20"/>
                  </a:lnTo>
                  <a:lnTo>
                    <a:pt x="19" y="41"/>
                  </a:lnTo>
                  <a:lnTo>
                    <a:pt x="0" y="20"/>
                  </a:lnTo>
                  <a:lnTo>
                    <a:pt x="19" y="0"/>
                  </a:lnTo>
                  <a:close/>
                </a:path>
              </a:pathLst>
            </a:custGeom>
            <a:solidFill>
              <a:srgbClr val="000080"/>
            </a:solidFill>
            <a:ln w="9525">
              <a:solidFill>
                <a:srgbClr val="00008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40" name="Freeform 234"/>
            <p:cNvSpPr>
              <a:spLocks/>
            </p:cNvSpPr>
            <p:nvPr/>
          </p:nvSpPr>
          <p:spPr bwMode="auto">
            <a:xfrm>
              <a:off x="1849" y="2228"/>
              <a:ext cx="36" cy="41"/>
            </a:xfrm>
            <a:custGeom>
              <a:avLst/>
              <a:gdLst/>
              <a:ahLst/>
              <a:cxnLst>
                <a:cxn ang="0">
                  <a:pos x="18" y="0"/>
                </a:cxn>
                <a:cxn ang="0">
                  <a:pos x="36" y="21"/>
                </a:cxn>
                <a:cxn ang="0">
                  <a:pos x="18" y="41"/>
                </a:cxn>
                <a:cxn ang="0">
                  <a:pos x="0" y="21"/>
                </a:cxn>
                <a:cxn ang="0">
                  <a:pos x="18" y="0"/>
                </a:cxn>
              </a:cxnLst>
              <a:rect l="0" t="0" r="r" b="b"/>
              <a:pathLst>
                <a:path w="36" h="41">
                  <a:moveTo>
                    <a:pt x="18" y="0"/>
                  </a:moveTo>
                  <a:lnTo>
                    <a:pt x="36" y="21"/>
                  </a:lnTo>
                  <a:lnTo>
                    <a:pt x="18" y="41"/>
                  </a:lnTo>
                  <a:lnTo>
                    <a:pt x="0" y="21"/>
                  </a:lnTo>
                  <a:lnTo>
                    <a:pt x="18" y="0"/>
                  </a:lnTo>
                  <a:close/>
                </a:path>
              </a:pathLst>
            </a:custGeom>
            <a:solidFill>
              <a:srgbClr val="000080"/>
            </a:solidFill>
            <a:ln w="9525">
              <a:solidFill>
                <a:srgbClr val="00008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41" name="Freeform 235"/>
            <p:cNvSpPr>
              <a:spLocks/>
            </p:cNvSpPr>
            <p:nvPr/>
          </p:nvSpPr>
          <p:spPr bwMode="auto">
            <a:xfrm>
              <a:off x="2401" y="2001"/>
              <a:ext cx="37" cy="41"/>
            </a:xfrm>
            <a:custGeom>
              <a:avLst/>
              <a:gdLst/>
              <a:ahLst/>
              <a:cxnLst>
                <a:cxn ang="0">
                  <a:pos x="18" y="0"/>
                </a:cxn>
                <a:cxn ang="0">
                  <a:pos x="37" y="21"/>
                </a:cxn>
                <a:cxn ang="0">
                  <a:pos x="18" y="41"/>
                </a:cxn>
                <a:cxn ang="0">
                  <a:pos x="0" y="21"/>
                </a:cxn>
                <a:cxn ang="0">
                  <a:pos x="18" y="0"/>
                </a:cxn>
              </a:cxnLst>
              <a:rect l="0" t="0" r="r" b="b"/>
              <a:pathLst>
                <a:path w="37" h="41">
                  <a:moveTo>
                    <a:pt x="18" y="0"/>
                  </a:moveTo>
                  <a:lnTo>
                    <a:pt x="37" y="21"/>
                  </a:lnTo>
                  <a:lnTo>
                    <a:pt x="18" y="41"/>
                  </a:lnTo>
                  <a:lnTo>
                    <a:pt x="0" y="21"/>
                  </a:lnTo>
                  <a:lnTo>
                    <a:pt x="18" y="0"/>
                  </a:lnTo>
                  <a:close/>
                </a:path>
              </a:pathLst>
            </a:custGeom>
            <a:solidFill>
              <a:srgbClr val="000080"/>
            </a:solidFill>
            <a:ln w="9525">
              <a:solidFill>
                <a:srgbClr val="00008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42" name="Freeform 236"/>
            <p:cNvSpPr>
              <a:spLocks/>
            </p:cNvSpPr>
            <p:nvPr/>
          </p:nvSpPr>
          <p:spPr bwMode="auto">
            <a:xfrm>
              <a:off x="2954" y="2256"/>
              <a:ext cx="36" cy="41"/>
            </a:xfrm>
            <a:custGeom>
              <a:avLst/>
              <a:gdLst/>
              <a:ahLst/>
              <a:cxnLst>
                <a:cxn ang="0">
                  <a:pos x="18" y="0"/>
                </a:cxn>
                <a:cxn ang="0">
                  <a:pos x="36" y="20"/>
                </a:cxn>
                <a:cxn ang="0">
                  <a:pos x="18" y="41"/>
                </a:cxn>
                <a:cxn ang="0">
                  <a:pos x="0" y="20"/>
                </a:cxn>
                <a:cxn ang="0">
                  <a:pos x="18" y="0"/>
                </a:cxn>
              </a:cxnLst>
              <a:rect l="0" t="0" r="r" b="b"/>
              <a:pathLst>
                <a:path w="36" h="41">
                  <a:moveTo>
                    <a:pt x="18" y="0"/>
                  </a:moveTo>
                  <a:lnTo>
                    <a:pt x="36" y="20"/>
                  </a:lnTo>
                  <a:lnTo>
                    <a:pt x="18" y="41"/>
                  </a:lnTo>
                  <a:lnTo>
                    <a:pt x="0" y="20"/>
                  </a:lnTo>
                  <a:lnTo>
                    <a:pt x="18" y="0"/>
                  </a:lnTo>
                  <a:close/>
                </a:path>
              </a:pathLst>
            </a:custGeom>
            <a:solidFill>
              <a:srgbClr val="000080"/>
            </a:solidFill>
            <a:ln w="9525">
              <a:solidFill>
                <a:srgbClr val="00008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43" name="Freeform 237"/>
            <p:cNvSpPr>
              <a:spLocks/>
            </p:cNvSpPr>
            <p:nvPr/>
          </p:nvSpPr>
          <p:spPr bwMode="auto">
            <a:xfrm>
              <a:off x="3506" y="2228"/>
              <a:ext cx="37" cy="41"/>
            </a:xfrm>
            <a:custGeom>
              <a:avLst/>
              <a:gdLst/>
              <a:ahLst/>
              <a:cxnLst>
                <a:cxn ang="0">
                  <a:pos x="18" y="0"/>
                </a:cxn>
                <a:cxn ang="0">
                  <a:pos x="37" y="21"/>
                </a:cxn>
                <a:cxn ang="0">
                  <a:pos x="18" y="41"/>
                </a:cxn>
                <a:cxn ang="0">
                  <a:pos x="0" y="21"/>
                </a:cxn>
                <a:cxn ang="0">
                  <a:pos x="18" y="0"/>
                </a:cxn>
              </a:cxnLst>
              <a:rect l="0" t="0" r="r" b="b"/>
              <a:pathLst>
                <a:path w="37" h="41">
                  <a:moveTo>
                    <a:pt x="18" y="0"/>
                  </a:moveTo>
                  <a:lnTo>
                    <a:pt x="37" y="21"/>
                  </a:lnTo>
                  <a:lnTo>
                    <a:pt x="18" y="41"/>
                  </a:lnTo>
                  <a:lnTo>
                    <a:pt x="0" y="21"/>
                  </a:lnTo>
                  <a:lnTo>
                    <a:pt x="18" y="0"/>
                  </a:lnTo>
                  <a:close/>
                </a:path>
              </a:pathLst>
            </a:custGeom>
            <a:solidFill>
              <a:srgbClr val="000080"/>
            </a:solidFill>
            <a:ln w="9525">
              <a:solidFill>
                <a:srgbClr val="00008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44" name="Freeform 238"/>
            <p:cNvSpPr>
              <a:spLocks/>
            </p:cNvSpPr>
            <p:nvPr/>
          </p:nvSpPr>
          <p:spPr bwMode="auto">
            <a:xfrm>
              <a:off x="4059" y="1333"/>
              <a:ext cx="36" cy="41"/>
            </a:xfrm>
            <a:custGeom>
              <a:avLst/>
              <a:gdLst/>
              <a:ahLst/>
              <a:cxnLst>
                <a:cxn ang="0">
                  <a:pos x="18" y="0"/>
                </a:cxn>
                <a:cxn ang="0">
                  <a:pos x="36" y="21"/>
                </a:cxn>
                <a:cxn ang="0">
                  <a:pos x="18" y="41"/>
                </a:cxn>
                <a:cxn ang="0">
                  <a:pos x="0" y="21"/>
                </a:cxn>
                <a:cxn ang="0">
                  <a:pos x="18" y="0"/>
                </a:cxn>
              </a:cxnLst>
              <a:rect l="0" t="0" r="r" b="b"/>
              <a:pathLst>
                <a:path w="36" h="41">
                  <a:moveTo>
                    <a:pt x="18" y="0"/>
                  </a:moveTo>
                  <a:lnTo>
                    <a:pt x="36" y="21"/>
                  </a:lnTo>
                  <a:lnTo>
                    <a:pt x="18" y="41"/>
                  </a:lnTo>
                  <a:lnTo>
                    <a:pt x="0" y="21"/>
                  </a:lnTo>
                  <a:lnTo>
                    <a:pt x="18" y="0"/>
                  </a:lnTo>
                  <a:close/>
                </a:path>
              </a:pathLst>
            </a:custGeom>
            <a:solidFill>
              <a:srgbClr val="000080"/>
            </a:solidFill>
            <a:ln w="9525">
              <a:solidFill>
                <a:srgbClr val="00008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45" name="Freeform 239"/>
            <p:cNvSpPr>
              <a:spLocks/>
            </p:cNvSpPr>
            <p:nvPr/>
          </p:nvSpPr>
          <p:spPr bwMode="auto">
            <a:xfrm>
              <a:off x="4611" y="1271"/>
              <a:ext cx="36" cy="41"/>
            </a:xfrm>
            <a:custGeom>
              <a:avLst/>
              <a:gdLst/>
              <a:ahLst/>
              <a:cxnLst>
                <a:cxn ang="0">
                  <a:pos x="18" y="0"/>
                </a:cxn>
                <a:cxn ang="0">
                  <a:pos x="36" y="21"/>
                </a:cxn>
                <a:cxn ang="0">
                  <a:pos x="18" y="41"/>
                </a:cxn>
                <a:cxn ang="0">
                  <a:pos x="0" y="21"/>
                </a:cxn>
                <a:cxn ang="0">
                  <a:pos x="18" y="0"/>
                </a:cxn>
              </a:cxnLst>
              <a:rect l="0" t="0" r="r" b="b"/>
              <a:pathLst>
                <a:path w="36" h="41">
                  <a:moveTo>
                    <a:pt x="18" y="0"/>
                  </a:moveTo>
                  <a:lnTo>
                    <a:pt x="36" y="21"/>
                  </a:lnTo>
                  <a:lnTo>
                    <a:pt x="18" y="41"/>
                  </a:lnTo>
                  <a:lnTo>
                    <a:pt x="0" y="21"/>
                  </a:lnTo>
                  <a:lnTo>
                    <a:pt x="18" y="0"/>
                  </a:lnTo>
                  <a:close/>
                </a:path>
              </a:pathLst>
            </a:custGeom>
            <a:solidFill>
              <a:srgbClr val="000080"/>
            </a:solidFill>
            <a:ln w="9525">
              <a:solidFill>
                <a:srgbClr val="00008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46" name="Rectangle 240"/>
            <p:cNvSpPr>
              <a:spLocks noChangeArrowheads="1"/>
            </p:cNvSpPr>
            <p:nvPr/>
          </p:nvSpPr>
          <p:spPr bwMode="auto">
            <a:xfrm>
              <a:off x="744" y="2180"/>
              <a:ext cx="30" cy="34"/>
            </a:xfrm>
            <a:prstGeom prst="rect">
              <a:avLst/>
            </a:prstGeom>
            <a:solidFill>
              <a:srgbClr val="FF9900"/>
            </a:solidFill>
            <a:ln w="9525">
              <a:solidFill>
                <a:srgbClr val="FF99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47" name="Rectangle 241"/>
            <p:cNvSpPr>
              <a:spLocks noChangeArrowheads="1"/>
            </p:cNvSpPr>
            <p:nvPr/>
          </p:nvSpPr>
          <p:spPr bwMode="auto">
            <a:xfrm>
              <a:off x="1296" y="2228"/>
              <a:ext cx="31" cy="35"/>
            </a:xfrm>
            <a:prstGeom prst="rect">
              <a:avLst/>
            </a:prstGeom>
            <a:solidFill>
              <a:srgbClr val="FF9900"/>
            </a:solidFill>
            <a:ln w="9525">
              <a:solidFill>
                <a:srgbClr val="FF99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48" name="Rectangle 242"/>
            <p:cNvSpPr>
              <a:spLocks noChangeArrowheads="1"/>
            </p:cNvSpPr>
            <p:nvPr/>
          </p:nvSpPr>
          <p:spPr bwMode="auto">
            <a:xfrm>
              <a:off x="1849" y="2035"/>
              <a:ext cx="30" cy="35"/>
            </a:xfrm>
            <a:prstGeom prst="rect">
              <a:avLst/>
            </a:prstGeom>
            <a:solidFill>
              <a:srgbClr val="FF9900"/>
            </a:solidFill>
            <a:ln w="9525">
              <a:solidFill>
                <a:srgbClr val="FF99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49" name="Rectangle 243"/>
            <p:cNvSpPr>
              <a:spLocks noChangeArrowheads="1"/>
            </p:cNvSpPr>
            <p:nvPr/>
          </p:nvSpPr>
          <p:spPr bwMode="auto">
            <a:xfrm>
              <a:off x="2401" y="2063"/>
              <a:ext cx="31" cy="34"/>
            </a:xfrm>
            <a:prstGeom prst="rect">
              <a:avLst/>
            </a:prstGeom>
            <a:solidFill>
              <a:srgbClr val="FF9900"/>
            </a:solidFill>
            <a:ln w="9525">
              <a:solidFill>
                <a:srgbClr val="FF99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50" name="Rectangle 244"/>
            <p:cNvSpPr>
              <a:spLocks noChangeArrowheads="1"/>
            </p:cNvSpPr>
            <p:nvPr/>
          </p:nvSpPr>
          <p:spPr bwMode="auto">
            <a:xfrm>
              <a:off x="2954" y="1746"/>
              <a:ext cx="30" cy="35"/>
            </a:xfrm>
            <a:prstGeom prst="rect">
              <a:avLst/>
            </a:prstGeom>
            <a:solidFill>
              <a:srgbClr val="FF9900"/>
            </a:solidFill>
            <a:ln w="9525">
              <a:solidFill>
                <a:srgbClr val="FF99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51" name="Rectangle 245"/>
            <p:cNvSpPr>
              <a:spLocks noChangeArrowheads="1"/>
            </p:cNvSpPr>
            <p:nvPr/>
          </p:nvSpPr>
          <p:spPr bwMode="auto">
            <a:xfrm>
              <a:off x="3506" y="1333"/>
              <a:ext cx="30" cy="35"/>
            </a:xfrm>
            <a:prstGeom prst="rect">
              <a:avLst/>
            </a:prstGeom>
            <a:solidFill>
              <a:srgbClr val="FF9900"/>
            </a:solidFill>
            <a:ln w="9525">
              <a:solidFill>
                <a:srgbClr val="FF99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52" name="Rectangle 246"/>
            <p:cNvSpPr>
              <a:spLocks noChangeArrowheads="1"/>
            </p:cNvSpPr>
            <p:nvPr/>
          </p:nvSpPr>
          <p:spPr bwMode="auto">
            <a:xfrm>
              <a:off x="4059" y="1271"/>
              <a:ext cx="30" cy="35"/>
            </a:xfrm>
            <a:prstGeom prst="rect">
              <a:avLst/>
            </a:prstGeom>
            <a:solidFill>
              <a:srgbClr val="FF9900"/>
            </a:solidFill>
            <a:ln w="9525">
              <a:solidFill>
                <a:srgbClr val="FF99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53" name="Rectangle 247"/>
            <p:cNvSpPr>
              <a:spLocks noChangeArrowheads="1"/>
            </p:cNvSpPr>
            <p:nvPr/>
          </p:nvSpPr>
          <p:spPr bwMode="auto">
            <a:xfrm>
              <a:off x="4611" y="1395"/>
              <a:ext cx="30" cy="35"/>
            </a:xfrm>
            <a:prstGeom prst="rect">
              <a:avLst/>
            </a:prstGeom>
            <a:solidFill>
              <a:srgbClr val="FF9900"/>
            </a:solidFill>
            <a:ln w="9525">
              <a:solidFill>
                <a:srgbClr val="FF99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54" name="Rectangle 248"/>
            <p:cNvSpPr>
              <a:spLocks noChangeArrowheads="1"/>
            </p:cNvSpPr>
            <p:nvPr/>
          </p:nvSpPr>
          <p:spPr bwMode="auto">
            <a:xfrm>
              <a:off x="5163" y="1395"/>
              <a:ext cx="31" cy="35"/>
            </a:xfrm>
            <a:prstGeom prst="rect">
              <a:avLst/>
            </a:prstGeom>
            <a:solidFill>
              <a:srgbClr val="FF9900"/>
            </a:solidFill>
            <a:ln w="9525">
              <a:solidFill>
                <a:srgbClr val="FF99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55" name="Freeform 249"/>
            <p:cNvSpPr>
              <a:spLocks/>
            </p:cNvSpPr>
            <p:nvPr/>
          </p:nvSpPr>
          <p:spPr bwMode="auto">
            <a:xfrm>
              <a:off x="744" y="1271"/>
              <a:ext cx="36" cy="41"/>
            </a:xfrm>
            <a:custGeom>
              <a:avLst/>
              <a:gdLst/>
              <a:ahLst/>
              <a:cxnLst>
                <a:cxn ang="0">
                  <a:pos x="18" y="0"/>
                </a:cxn>
                <a:cxn ang="0">
                  <a:pos x="36" y="41"/>
                </a:cxn>
                <a:cxn ang="0">
                  <a:pos x="0" y="41"/>
                </a:cxn>
                <a:cxn ang="0">
                  <a:pos x="18" y="0"/>
                </a:cxn>
              </a:cxnLst>
              <a:rect l="0" t="0" r="r" b="b"/>
              <a:pathLst>
                <a:path w="36" h="41">
                  <a:moveTo>
                    <a:pt x="18" y="0"/>
                  </a:moveTo>
                  <a:lnTo>
                    <a:pt x="36" y="41"/>
                  </a:lnTo>
                  <a:lnTo>
                    <a:pt x="0" y="41"/>
                  </a:lnTo>
                  <a:lnTo>
                    <a:pt x="18" y="0"/>
                  </a:lnTo>
                  <a:close/>
                </a:path>
              </a:pathLst>
            </a:custGeom>
            <a:solidFill>
              <a:srgbClr val="993300"/>
            </a:solidFill>
            <a:ln w="9525">
              <a:solidFill>
                <a:srgbClr val="9933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56" name="Freeform 250"/>
            <p:cNvSpPr>
              <a:spLocks/>
            </p:cNvSpPr>
            <p:nvPr/>
          </p:nvSpPr>
          <p:spPr bwMode="auto">
            <a:xfrm>
              <a:off x="1296" y="1271"/>
              <a:ext cx="37" cy="41"/>
            </a:xfrm>
            <a:custGeom>
              <a:avLst/>
              <a:gdLst/>
              <a:ahLst/>
              <a:cxnLst>
                <a:cxn ang="0">
                  <a:pos x="19" y="0"/>
                </a:cxn>
                <a:cxn ang="0">
                  <a:pos x="37" y="41"/>
                </a:cxn>
                <a:cxn ang="0">
                  <a:pos x="0" y="41"/>
                </a:cxn>
                <a:cxn ang="0">
                  <a:pos x="19" y="0"/>
                </a:cxn>
              </a:cxnLst>
              <a:rect l="0" t="0" r="r" b="b"/>
              <a:pathLst>
                <a:path w="37" h="41">
                  <a:moveTo>
                    <a:pt x="19" y="0"/>
                  </a:moveTo>
                  <a:lnTo>
                    <a:pt x="37" y="41"/>
                  </a:lnTo>
                  <a:lnTo>
                    <a:pt x="0" y="41"/>
                  </a:lnTo>
                  <a:lnTo>
                    <a:pt x="19" y="0"/>
                  </a:lnTo>
                  <a:close/>
                </a:path>
              </a:pathLst>
            </a:custGeom>
            <a:solidFill>
              <a:srgbClr val="993300"/>
            </a:solidFill>
            <a:ln w="9525">
              <a:solidFill>
                <a:srgbClr val="9933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57" name="Freeform 251"/>
            <p:cNvSpPr>
              <a:spLocks/>
            </p:cNvSpPr>
            <p:nvPr/>
          </p:nvSpPr>
          <p:spPr bwMode="auto">
            <a:xfrm>
              <a:off x="1849" y="1209"/>
              <a:ext cx="36" cy="42"/>
            </a:xfrm>
            <a:custGeom>
              <a:avLst/>
              <a:gdLst/>
              <a:ahLst/>
              <a:cxnLst>
                <a:cxn ang="0">
                  <a:pos x="18" y="0"/>
                </a:cxn>
                <a:cxn ang="0">
                  <a:pos x="36" y="42"/>
                </a:cxn>
                <a:cxn ang="0">
                  <a:pos x="0" y="42"/>
                </a:cxn>
                <a:cxn ang="0">
                  <a:pos x="18" y="0"/>
                </a:cxn>
              </a:cxnLst>
              <a:rect l="0" t="0" r="r" b="b"/>
              <a:pathLst>
                <a:path w="36" h="42">
                  <a:moveTo>
                    <a:pt x="18" y="0"/>
                  </a:moveTo>
                  <a:lnTo>
                    <a:pt x="36" y="42"/>
                  </a:lnTo>
                  <a:lnTo>
                    <a:pt x="0" y="42"/>
                  </a:lnTo>
                  <a:lnTo>
                    <a:pt x="18" y="0"/>
                  </a:lnTo>
                  <a:close/>
                </a:path>
              </a:pathLst>
            </a:custGeom>
            <a:solidFill>
              <a:srgbClr val="993300"/>
            </a:solidFill>
            <a:ln w="9525">
              <a:solidFill>
                <a:srgbClr val="9933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58" name="Freeform 252"/>
            <p:cNvSpPr>
              <a:spLocks/>
            </p:cNvSpPr>
            <p:nvPr/>
          </p:nvSpPr>
          <p:spPr bwMode="auto">
            <a:xfrm>
              <a:off x="2401" y="1237"/>
              <a:ext cx="37" cy="41"/>
            </a:xfrm>
            <a:custGeom>
              <a:avLst/>
              <a:gdLst/>
              <a:ahLst/>
              <a:cxnLst>
                <a:cxn ang="0">
                  <a:pos x="18" y="0"/>
                </a:cxn>
                <a:cxn ang="0">
                  <a:pos x="37" y="41"/>
                </a:cxn>
                <a:cxn ang="0">
                  <a:pos x="0" y="41"/>
                </a:cxn>
                <a:cxn ang="0">
                  <a:pos x="18" y="0"/>
                </a:cxn>
              </a:cxnLst>
              <a:rect l="0" t="0" r="r" b="b"/>
              <a:pathLst>
                <a:path w="37" h="41">
                  <a:moveTo>
                    <a:pt x="18" y="0"/>
                  </a:moveTo>
                  <a:lnTo>
                    <a:pt x="37" y="41"/>
                  </a:lnTo>
                  <a:lnTo>
                    <a:pt x="0" y="41"/>
                  </a:lnTo>
                  <a:lnTo>
                    <a:pt x="18" y="0"/>
                  </a:lnTo>
                  <a:close/>
                </a:path>
              </a:pathLst>
            </a:custGeom>
            <a:solidFill>
              <a:srgbClr val="993300"/>
            </a:solidFill>
            <a:ln w="9525">
              <a:solidFill>
                <a:srgbClr val="9933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59" name="Freeform 253"/>
            <p:cNvSpPr>
              <a:spLocks/>
            </p:cNvSpPr>
            <p:nvPr/>
          </p:nvSpPr>
          <p:spPr bwMode="auto">
            <a:xfrm>
              <a:off x="2954" y="1299"/>
              <a:ext cx="36" cy="41"/>
            </a:xfrm>
            <a:custGeom>
              <a:avLst/>
              <a:gdLst/>
              <a:ahLst/>
              <a:cxnLst>
                <a:cxn ang="0">
                  <a:pos x="18" y="0"/>
                </a:cxn>
                <a:cxn ang="0">
                  <a:pos x="36" y="41"/>
                </a:cxn>
                <a:cxn ang="0">
                  <a:pos x="0" y="41"/>
                </a:cxn>
                <a:cxn ang="0">
                  <a:pos x="18" y="0"/>
                </a:cxn>
              </a:cxnLst>
              <a:rect l="0" t="0" r="r" b="b"/>
              <a:pathLst>
                <a:path w="36" h="41">
                  <a:moveTo>
                    <a:pt x="18" y="0"/>
                  </a:moveTo>
                  <a:lnTo>
                    <a:pt x="36" y="41"/>
                  </a:lnTo>
                  <a:lnTo>
                    <a:pt x="0" y="41"/>
                  </a:lnTo>
                  <a:lnTo>
                    <a:pt x="18" y="0"/>
                  </a:lnTo>
                  <a:close/>
                </a:path>
              </a:pathLst>
            </a:custGeom>
            <a:solidFill>
              <a:srgbClr val="993300"/>
            </a:solidFill>
            <a:ln w="9525">
              <a:solidFill>
                <a:srgbClr val="9933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60" name="Freeform 254"/>
            <p:cNvSpPr>
              <a:spLocks/>
            </p:cNvSpPr>
            <p:nvPr/>
          </p:nvSpPr>
          <p:spPr bwMode="auto">
            <a:xfrm>
              <a:off x="3506" y="1416"/>
              <a:ext cx="37" cy="41"/>
            </a:xfrm>
            <a:custGeom>
              <a:avLst/>
              <a:gdLst/>
              <a:ahLst/>
              <a:cxnLst>
                <a:cxn ang="0">
                  <a:pos x="18" y="0"/>
                </a:cxn>
                <a:cxn ang="0">
                  <a:pos x="37" y="41"/>
                </a:cxn>
                <a:cxn ang="0">
                  <a:pos x="0" y="41"/>
                </a:cxn>
                <a:cxn ang="0">
                  <a:pos x="18" y="0"/>
                </a:cxn>
              </a:cxnLst>
              <a:rect l="0" t="0" r="r" b="b"/>
              <a:pathLst>
                <a:path w="37" h="41">
                  <a:moveTo>
                    <a:pt x="18" y="0"/>
                  </a:moveTo>
                  <a:lnTo>
                    <a:pt x="37" y="41"/>
                  </a:lnTo>
                  <a:lnTo>
                    <a:pt x="0" y="41"/>
                  </a:lnTo>
                  <a:lnTo>
                    <a:pt x="18" y="0"/>
                  </a:lnTo>
                  <a:close/>
                </a:path>
              </a:pathLst>
            </a:custGeom>
            <a:solidFill>
              <a:srgbClr val="993300"/>
            </a:solidFill>
            <a:ln w="9525">
              <a:solidFill>
                <a:srgbClr val="9933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61" name="Freeform 255"/>
            <p:cNvSpPr>
              <a:spLocks/>
            </p:cNvSpPr>
            <p:nvPr/>
          </p:nvSpPr>
          <p:spPr bwMode="auto">
            <a:xfrm>
              <a:off x="4059" y="2228"/>
              <a:ext cx="36" cy="41"/>
            </a:xfrm>
            <a:custGeom>
              <a:avLst/>
              <a:gdLst/>
              <a:ahLst/>
              <a:cxnLst>
                <a:cxn ang="0">
                  <a:pos x="18" y="0"/>
                </a:cxn>
                <a:cxn ang="0">
                  <a:pos x="36" y="41"/>
                </a:cxn>
                <a:cxn ang="0">
                  <a:pos x="0" y="41"/>
                </a:cxn>
                <a:cxn ang="0">
                  <a:pos x="18" y="0"/>
                </a:cxn>
              </a:cxnLst>
              <a:rect l="0" t="0" r="r" b="b"/>
              <a:pathLst>
                <a:path w="36" h="41">
                  <a:moveTo>
                    <a:pt x="18" y="0"/>
                  </a:moveTo>
                  <a:lnTo>
                    <a:pt x="36" y="41"/>
                  </a:lnTo>
                  <a:lnTo>
                    <a:pt x="0" y="41"/>
                  </a:lnTo>
                  <a:lnTo>
                    <a:pt x="18" y="0"/>
                  </a:lnTo>
                  <a:close/>
                </a:path>
              </a:pathLst>
            </a:custGeom>
            <a:solidFill>
              <a:srgbClr val="993300"/>
            </a:solidFill>
            <a:ln w="9525">
              <a:solidFill>
                <a:srgbClr val="9933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62" name="Freeform 256"/>
            <p:cNvSpPr>
              <a:spLocks/>
            </p:cNvSpPr>
            <p:nvPr/>
          </p:nvSpPr>
          <p:spPr bwMode="auto">
            <a:xfrm>
              <a:off x="4611" y="2228"/>
              <a:ext cx="36" cy="41"/>
            </a:xfrm>
            <a:custGeom>
              <a:avLst/>
              <a:gdLst/>
              <a:ahLst/>
              <a:cxnLst>
                <a:cxn ang="0">
                  <a:pos x="18" y="0"/>
                </a:cxn>
                <a:cxn ang="0">
                  <a:pos x="36" y="41"/>
                </a:cxn>
                <a:cxn ang="0">
                  <a:pos x="0" y="41"/>
                </a:cxn>
                <a:cxn ang="0">
                  <a:pos x="18" y="0"/>
                </a:cxn>
              </a:cxnLst>
              <a:rect l="0" t="0" r="r" b="b"/>
              <a:pathLst>
                <a:path w="36" h="41">
                  <a:moveTo>
                    <a:pt x="18" y="0"/>
                  </a:moveTo>
                  <a:lnTo>
                    <a:pt x="36" y="41"/>
                  </a:lnTo>
                  <a:lnTo>
                    <a:pt x="0" y="41"/>
                  </a:lnTo>
                  <a:lnTo>
                    <a:pt x="18" y="0"/>
                  </a:lnTo>
                  <a:close/>
                </a:path>
              </a:pathLst>
            </a:custGeom>
            <a:solidFill>
              <a:srgbClr val="993300"/>
            </a:solidFill>
            <a:ln w="9525">
              <a:solidFill>
                <a:srgbClr val="9933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63" name="Rectangle 257"/>
            <p:cNvSpPr>
              <a:spLocks noChangeArrowheads="1"/>
            </p:cNvSpPr>
            <p:nvPr/>
          </p:nvSpPr>
          <p:spPr bwMode="auto">
            <a:xfrm>
              <a:off x="2043" y="769"/>
              <a:ext cx="36" cy="154"/>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smtClean="0">
                  <a:ln>
                    <a:noFill/>
                  </a:ln>
                  <a:solidFill>
                    <a:srgbClr val="0000FF"/>
                  </a:solidFill>
                  <a:effectLst/>
                  <a:uLnTx/>
                  <a:uFillTx/>
                  <a:latin typeface="Arial" pitchFamily="34" charset="0"/>
                </a:rPr>
                <a:t> </a:t>
              </a:r>
              <a:endParaRPr kumimoji="0" lang="en-US" altLang="zh-CN" sz="1800" b="0" i="0" u="none" strike="noStrike" kern="0" cap="none" spc="0" normalizeH="0" baseline="0" noProof="0" smtClean="0">
                <a:ln>
                  <a:noFill/>
                </a:ln>
                <a:solidFill>
                  <a:srgbClr val="0000FF"/>
                </a:solidFill>
                <a:effectLst/>
                <a:uLnTx/>
                <a:uFillTx/>
              </a:endParaRPr>
            </a:p>
          </p:txBody>
        </p:sp>
        <p:sp>
          <p:nvSpPr>
            <p:cNvPr id="364" name="Rectangle 258"/>
            <p:cNvSpPr>
              <a:spLocks noChangeArrowheads="1"/>
            </p:cNvSpPr>
            <p:nvPr/>
          </p:nvSpPr>
          <p:spPr bwMode="auto">
            <a:xfrm>
              <a:off x="2073" y="707"/>
              <a:ext cx="684" cy="242"/>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500" b="1" i="0" u="none" strike="noStrike" kern="0" cap="none" spc="0" normalizeH="0" baseline="0" noProof="0" smtClean="0">
                  <a:ln>
                    <a:noFill/>
                  </a:ln>
                  <a:solidFill>
                    <a:srgbClr val="0000FF"/>
                  </a:solidFill>
                  <a:effectLst/>
                  <a:uLnTx/>
                  <a:uFillTx/>
                  <a:latin typeface="Arial" pitchFamily="34" charset="0"/>
                </a:rPr>
                <a:t>Curves</a:t>
              </a:r>
              <a:endParaRPr kumimoji="0" lang="en-US" altLang="zh-CN" sz="1800" b="0" i="0" u="none" strike="noStrike" kern="0" cap="none" spc="0" normalizeH="0" baseline="0" noProof="0" smtClean="0">
                <a:ln>
                  <a:noFill/>
                </a:ln>
                <a:solidFill>
                  <a:srgbClr val="0000FF"/>
                </a:solidFill>
                <a:effectLst/>
                <a:uLnTx/>
                <a:uFillTx/>
              </a:endParaRPr>
            </a:p>
          </p:txBody>
        </p:sp>
        <p:sp>
          <p:nvSpPr>
            <p:cNvPr id="365" name="Rectangle 259"/>
            <p:cNvSpPr>
              <a:spLocks noChangeArrowheads="1"/>
            </p:cNvSpPr>
            <p:nvPr/>
          </p:nvSpPr>
          <p:spPr bwMode="auto">
            <a:xfrm>
              <a:off x="2826" y="672"/>
              <a:ext cx="1206" cy="24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500" b="1" i="0" u="none" strike="noStrike" kern="0" cap="none" spc="0" normalizeH="0" baseline="0" noProof="0" smtClean="0">
                  <a:ln>
                    <a:noFill/>
                  </a:ln>
                  <a:solidFill>
                    <a:srgbClr val="0000FF"/>
                  </a:solidFill>
                  <a:effectLst/>
                  <a:uLnTx/>
                  <a:uFillTx/>
                  <a:latin typeface="宋体" pitchFamily="2" charset="-122"/>
                </a:rPr>
                <a:t>公司的战略图</a:t>
              </a:r>
              <a:endParaRPr kumimoji="0" lang="zh-CN" altLang="en-US" sz="1800" b="0" i="0" u="none" strike="noStrike" kern="0" cap="none" spc="0" normalizeH="0" baseline="0" noProof="0" smtClean="0">
                <a:ln>
                  <a:noFill/>
                </a:ln>
                <a:solidFill>
                  <a:srgbClr val="0000FF"/>
                </a:solidFill>
                <a:effectLst/>
                <a:uLnTx/>
                <a:uFillTx/>
              </a:endParaRPr>
            </a:p>
          </p:txBody>
        </p:sp>
        <p:sp>
          <p:nvSpPr>
            <p:cNvPr id="366" name="Rectangle 260"/>
            <p:cNvSpPr>
              <a:spLocks noChangeArrowheads="1"/>
            </p:cNvSpPr>
            <p:nvPr/>
          </p:nvSpPr>
          <p:spPr bwMode="auto">
            <a:xfrm>
              <a:off x="672" y="2496"/>
              <a:ext cx="168" cy="404"/>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价</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格</a:t>
              </a:r>
              <a:endParaRPr kumimoji="0" lang="zh-CN" altLang="en-US" sz="1800" b="0" i="0" u="none" strike="noStrike" kern="0" cap="none" spc="0" normalizeH="0" baseline="0" noProof="0" smtClean="0">
                <a:ln>
                  <a:noFill/>
                </a:ln>
                <a:solidFill>
                  <a:srgbClr val="0000FF"/>
                </a:solidFill>
                <a:effectLst/>
                <a:uLnTx/>
                <a:uFillTx/>
              </a:endParaRPr>
            </a:p>
          </p:txBody>
        </p:sp>
        <p:sp>
          <p:nvSpPr>
            <p:cNvPr id="367" name="Rectangle 261"/>
            <p:cNvSpPr>
              <a:spLocks noChangeArrowheads="1"/>
            </p:cNvSpPr>
            <p:nvPr/>
          </p:nvSpPr>
          <p:spPr bwMode="auto">
            <a:xfrm>
              <a:off x="1200" y="2496"/>
              <a:ext cx="168" cy="404"/>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礼</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仪</a:t>
              </a:r>
              <a:endParaRPr kumimoji="0" lang="zh-CN" altLang="en-US" sz="1800" b="0" i="0" u="none" strike="noStrike" kern="0" cap="none" spc="0" normalizeH="0" baseline="0" noProof="0" smtClean="0">
                <a:ln>
                  <a:noFill/>
                </a:ln>
                <a:solidFill>
                  <a:srgbClr val="0000FF"/>
                </a:solidFill>
                <a:effectLst/>
                <a:uLnTx/>
                <a:uFillTx/>
              </a:endParaRPr>
            </a:p>
          </p:txBody>
        </p:sp>
        <p:sp>
          <p:nvSpPr>
            <p:cNvPr id="368" name="Rectangle 262"/>
            <p:cNvSpPr>
              <a:spLocks noChangeArrowheads="1"/>
            </p:cNvSpPr>
            <p:nvPr/>
          </p:nvSpPr>
          <p:spPr bwMode="auto">
            <a:xfrm>
              <a:off x="1776" y="2448"/>
              <a:ext cx="168" cy="80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健</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身</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器</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械</a:t>
              </a:r>
              <a:endParaRPr kumimoji="0" lang="zh-CN" altLang="en-US" sz="1800" b="0" i="0" u="none" strike="noStrike" kern="0" cap="none" spc="0" normalizeH="0" baseline="0" noProof="0" smtClean="0">
                <a:ln>
                  <a:noFill/>
                </a:ln>
                <a:solidFill>
                  <a:srgbClr val="0000FF"/>
                </a:solidFill>
                <a:effectLst/>
                <a:uLnTx/>
                <a:uFillTx/>
              </a:endParaRPr>
            </a:p>
          </p:txBody>
        </p:sp>
        <p:sp>
          <p:nvSpPr>
            <p:cNvPr id="369" name="Rectangle 263"/>
            <p:cNvSpPr>
              <a:spLocks noChangeArrowheads="1"/>
            </p:cNvSpPr>
            <p:nvPr/>
          </p:nvSpPr>
          <p:spPr bwMode="auto">
            <a:xfrm>
              <a:off x="2352" y="2448"/>
              <a:ext cx="168" cy="101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健</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身</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时</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间</a:t>
              </a:r>
              <a:endParaRPr kumimoji="0" lang="zh-CN" altLang="en-US" sz="1800" b="0" i="0" u="none" strike="noStrike" kern="0" cap="none" spc="0" normalizeH="0" baseline="0" noProof="0" smtClean="0">
                <a:ln>
                  <a:noFill/>
                </a:ln>
                <a:solidFill>
                  <a:srgbClr val="0000FF"/>
                </a:solidFill>
                <a:effectLst/>
                <a:uLnTx/>
                <a:uFillTx/>
              </a:endParaRPr>
            </a:p>
          </p:txBody>
        </p:sp>
        <p:sp>
          <p:nvSpPr>
            <p:cNvPr id="370" name="Rectangle 264"/>
            <p:cNvSpPr>
              <a:spLocks noChangeArrowheads="1"/>
            </p:cNvSpPr>
            <p:nvPr/>
          </p:nvSpPr>
          <p:spPr bwMode="auto">
            <a:xfrm>
              <a:off x="2784" y="2552"/>
              <a:ext cx="336" cy="80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健身</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教练</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 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指导</a:t>
              </a:r>
              <a:endParaRPr kumimoji="0" lang="zh-CN" altLang="en-US" sz="1800" b="0" i="0" u="none" strike="noStrike" kern="0" cap="none" spc="0" normalizeH="0" baseline="0" noProof="0" smtClean="0">
                <a:ln>
                  <a:noFill/>
                </a:ln>
                <a:solidFill>
                  <a:srgbClr val="0000FF"/>
                </a:solidFill>
                <a:effectLst/>
                <a:uLnTx/>
                <a:uFillTx/>
              </a:endParaRPr>
            </a:p>
          </p:txBody>
        </p:sp>
        <p:sp>
          <p:nvSpPr>
            <p:cNvPr id="371" name="Rectangle 265"/>
            <p:cNvSpPr>
              <a:spLocks noChangeArrowheads="1"/>
            </p:cNvSpPr>
            <p:nvPr/>
          </p:nvSpPr>
          <p:spPr bwMode="auto">
            <a:xfrm>
              <a:off x="3360" y="2496"/>
              <a:ext cx="336" cy="101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锻炼</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中环</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境对</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人的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激励</a:t>
              </a:r>
              <a:endParaRPr kumimoji="0" lang="zh-CN" altLang="en-US" sz="1800" b="0" i="0" u="none" strike="noStrike" kern="0" cap="none" spc="0" normalizeH="0" baseline="0" noProof="0" smtClean="0">
                <a:ln>
                  <a:noFill/>
                </a:ln>
                <a:solidFill>
                  <a:srgbClr val="0000FF"/>
                </a:solidFill>
                <a:effectLst/>
                <a:uLnTx/>
                <a:uFillTx/>
              </a:endParaRPr>
            </a:p>
          </p:txBody>
        </p:sp>
        <p:sp>
          <p:nvSpPr>
            <p:cNvPr id="372" name="Rectangle 267"/>
            <p:cNvSpPr>
              <a:spLocks noChangeArrowheads="1"/>
            </p:cNvSpPr>
            <p:nvPr/>
          </p:nvSpPr>
          <p:spPr bwMode="auto">
            <a:xfrm>
              <a:off x="3984" y="2496"/>
              <a:ext cx="168" cy="1010"/>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安</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全</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可</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靠</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性</a:t>
              </a:r>
              <a:endParaRPr kumimoji="0" lang="zh-CN" altLang="en-US" sz="1800" b="0" i="0" u="none" strike="noStrike" kern="0" cap="none" spc="0" normalizeH="0" baseline="0" noProof="0" smtClean="0">
                <a:ln>
                  <a:noFill/>
                </a:ln>
                <a:solidFill>
                  <a:srgbClr val="0000FF"/>
                </a:solidFill>
                <a:effectLst/>
                <a:uLnTx/>
                <a:uFillTx/>
              </a:endParaRPr>
            </a:p>
          </p:txBody>
        </p:sp>
        <p:sp>
          <p:nvSpPr>
            <p:cNvPr id="373" name="Rectangle 268"/>
            <p:cNvSpPr>
              <a:spLocks noChangeArrowheads="1"/>
            </p:cNvSpPr>
            <p:nvPr/>
          </p:nvSpPr>
          <p:spPr bwMode="auto">
            <a:xfrm>
              <a:off x="4560" y="2544"/>
              <a:ext cx="168" cy="60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便</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利</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性</a:t>
              </a:r>
              <a:endParaRPr kumimoji="0" lang="zh-CN" altLang="en-US" sz="1800" b="0" i="0" u="none" strike="noStrike" kern="0" cap="none" spc="0" normalizeH="0" baseline="0" noProof="0" smtClean="0">
                <a:ln>
                  <a:noFill/>
                </a:ln>
                <a:solidFill>
                  <a:srgbClr val="0000FF"/>
                </a:solidFill>
                <a:effectLst/>
                <a:uLnTx/>
                <a:uFillTx/>
              </a:endParaRPr>
            </a:p>
          </p:txBody>
        </p:sp>
        <p:sp>
          <p:nvSpPr>
            <p:cNvPr id="374" name="Rectangle 269"/>
            <p:cNvSpPr>
              <a:spLocks noChangeArrowheads="1"/>
            </p:cNvSpPr>
            <p:nvPr/>
          </p:nvSpPr>
          <p:spPr bwMode="auto">
            <a:xfrm>
              <a:off x="5040" y="2544"/>
              <a:ext cx="336" cy="808"/>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女性</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特色</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 的</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乐趣</a:t>
              </a:r>
              <a:endParaRPr kumimoji="0" lang="zh-CN" altLang="en-US" sz="1800" b="0" i="0" u="none" strike="noStrike" kern="0" cap="none" spc="0" normalizeH="0" baseline="0" noProof="0" smtClean="0">
                <a:ln>
                  <a:noFill/>
                </a:ln>
                <a:solidFill>
                  <a:srgbClr val="0000FF"/>
                </a:solidFill>
                <a:effectLst/>
                <a:uLnTx/>
                <a:uFillTx/>
              </a:endParaRPr>
            </a:p>
          </p:txBody>
        </p:sp>
        <p:sp>
          <p:nvSpPr>
            <p:cNvPr id="375" name="Rectangle 270"/>
            <p:cNvSpPr>
              <a:spLocks noChangeArrowheads="1"/>
            </p:cNvSpPr>
            <p:nvPr/>
          </p:nvSpPr>
          <p:spPr bwMode="auto">
            <a:xfrm>
              <a:off x="289" y="2338"/>
              <a:ext cx="168" cy="202"/>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低</a:t>
              </a:r>
              <a:endParaRPr kumimoji="0" lang="zh-CN" altLang="en-US" sz="1800" b="0" i="0" u="none" strike="noStrike" kern="0" cap="none" spc="0" normalizeH="0" baseline="0" noProof="0" smtClean="0">
                <a:ln>
                  <a:noFill/>
                </a:ln>
                <a:solidFill>
                  <a:srgbClr val="0000FF"/>
                </a:solidFill>
                <a:effectLst/>
                <a:uLnTx/>
                <a:uFillTx/>
              </a:endParaRPr>
            </a:p>
          </p:txBody>
        </p:sp>
        <p:sp>
          <p:nvSpPr>
            <p:cNvPr id="376" name="Rectangle 271"/>
            <p:cNvSpPr>
              <a:spLocks noChangeArrowheads="1"/>
            </p:cNvSpPr>
            <p:nvPr/>
          </p:nvSpPr>
          <p:spPr bwMode="auto">
            <a:xfrm>
              <a:off x="289" y="996"/>
              <a:ext cx="168" cy="202"/>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0" i="0" u="none" strike="noStrike" kern="0" cap="none" spc="0" normalizeH="0" baseline="0" noProof="0" smtClean="0">
                  <a:ln>
                    <a:noFill/>
                  </a:ln>
                  <a:solidFill>
                    <a:srgbClr val="0000FF"/>
                  </a:solidFill>
                  <a:effectLst/>
                  <a:uLnTx/>
                  <a:uFillTx/>
                  <a:latin typeface="宋体" pitchFamily="2" charset="-122"/>
                </a:rPr>
                <a:t>高</a:t>
              </a:r>
              <a:endParaRPr kumimoji="0" lang="zh-CN" altLang="en-US" sz="1800" b="0" i="0" u="none" strike="noStrike" kern="0" cap="none" spc="0" normalizeH="0" baseline="0" noProof="0" smtClean="0">
                <a:ln>
                  <a:noFill/>
                </a:ln>
                <a:solidFill>
                  <a:srgbClr val="0000FF"/>
                </a:solidFill>
                <a:effectLst/>
                <a:uLnTx/>
                <a:uFillTx/>
              </a:endParaRPr>
            </a:p>
          </p:txBody>
        </p:sp>
        <p:sp>
          <p:nvSpPr>
            <p:cNvPr id="377" name="Rectangle 272"/>
            <p:cNvSpPr>
              <a:spLocks noChangeArrowheads="1"/>
            </p:cNvSpPr>
            <p:nvPr/>
          </p:nvSpPr>
          <p:spPr bwMode="auto">
            <a:xfrm>
              <a:off x="1576" y="3915"/>
              <a:ext cx="4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78" name="Rectangle 273"/>
            <p:cNvSpPr>
              <a:spLocks noChangeArrowheads="1"/>
            </p:cNvSpPr>
            <p:nvPr/>
          </p:nvSpPr>
          <p:spPr bwMode="auto">
            <a:xfrm>
              <a:off x="1642" y="3915"/>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79" name="Rectangle 274"/>
            <p:cNvSpPr>
              <a:spLocks noChangeArrowheads="1"/>
            </p:cNvSpPr>
            <p:nvPr/>
          </p:nvSpPr>
          <p:spPr bwMode="auto">
            <a:xfrm>
              <a:off x="1679" y="3915"/>
              <a:ext cx="4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80" name="Rectangle 275"/>
            <p:cNvSpPr>
              <a:spLocks noChangeArrowheads="1"/>
            </p:cNvSpPr>
            <p:nvPr/>
          </p:nvSpPr>
          <p:spPr bwMode="auto">
            <a:xfrm>
              <a:off x="1746" y="3915"/>
              <a:ext cx="12"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81" name="Rectangle 276"/>
            <p:cNvSpPr>
              <a:spLocks noChangeArrowheads="1"/>
            </p:cNvSpPr>
            <p:nvPr/>
          </p:nvSpPr>
          <p:spPr bwMode="auto">
            <a:xfrm>
              <a:off x="1782" y="3915"/>
              <a:ext cx="36" cy="7"/>
            </a:xfrm>
            <a:prstGeom prst="rect">
              <a:avLst/>
            </a:prstGeom>
            <a:solidFill>
              <a:srgbClr val="0000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82" name="Freeform 277"/>
            <p:cNvSpPr>
              <a:spLocks/>
            </p:cNvSpPr>
            <p:nvPr/>
          </p:nvSpPr>
          <p:spPr bwMode="auto">
            <a:xfrm>
              <a:off x="1679" y="3901"/>
              <a:ext cx="36" cy="41"/>
            </a:xfrm>
            <a:custGeom>
              <a:avLst/>
              <a:gdLst/>
              <a:ahLst/>
              <a:cxnLst>
                <a:cxn ang="0">
                  <a:pos x="18" y="0"/>
                </a:cxn>
                <a:cxn ang="0">
                  <a:pos x="36" y="21"/>
                </a:cxn>
                <a:cxn ang="0">
                  <a:pos x="18" y="41"/>
                </a:cxn>
                <a:cxn ang="0">
                  <a:pos x="0" y="21"/>
                </a:cxn>
                <a:cxn ang="0">
                  <a:pos x="18" y="0"/>
                </a:cxn>
              </a:cxnLst>
              <a:rect l="0" t="0" r="r" b="b"/>
              <a:pathLst>
                <a:path w="36" h="41">
                  <a:moveTo>
                    <a:pt x="18" y="0"/>
                  </a:moveTo>
                  <a:lnTo>
                    <a:pt x="36" y="21"/>
                  </a:lnTo>
                  <a:lnTo>
                    <a:pt x="18" y="41"/>
                  </a:lnTo>
                  <a:lnTo>
                    <a:pt x="0" y="21"/>
                  </a:lnTo>
                  <a:lnTo>
                    <a:pt x="18" y="0"/>
                  </a:lnTo>
                  <a:close/>
                </a:path>
              </a:pathLst>
            </a:custGeom>
            <a:solidFill>
              <a:srgbClr val="000080"/>
            </a:solidFill>
            <a:ln w="9525">
              <a:solidFill>
                <a:srgbClr val="00008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83" name="Rectangle 278"/>
            <p:cNvSpPr>
              <a:spLocks noChangeArrowheads="1"/>
            </p:cNvSpPr>
            <p:nvPr/>
          </p:nvSpPr>
          <p:spPr bwMode="auto">
            <a:xfrm>
              <a:off x="1849" y="3860"/>
              <a:ext cx="768" cy="154"/>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FF"/>
                  </a:solidFill>
                  <a:effectLst/>
                  <a:uLnTx/>
                  <a:uFillTx/>
                  <a:latin typeface="宋体" pitchFamily="2" charset="-122"/>
                </a:rPr>
                <a:t>家庭健身计划</a:t>
              </a:r>
              <a:endParaRPr kumimoji="0" lang="zh-CN" altLang="en-US" sz="1800" b="0" i="0" u="none" strike="noStrike" kern="0" cap="none" spc="0" normalizeH="0" baseline="0" noProof="0" smtClean="0">
                <a:ln>
                  <a:noFill/>
                </a:ln>
                <a:solidFill>
                  <a:srgbClr val="0000FF"/>
                </a:solidFill>
                <a:effectLst/>
                <a:uLnTx/>
                <a:uFillTx/>
              </a:endParaRPr>
            </a:p>
          </p:txBody>
        </p:sp>
        <p:sp>
          <p:nvSpPr>
            <p:cNvPr id="384" name="Line 279"/>
            <p:cNvSpPr>
              <a:spLocks noChangeShapeType="1"/>
            </p:cNvSpPr>
            <p:nvPr/>
          </p:nvSpPr>
          <p:spPr bwMode="auto">
            <a:xfrm>
              <a:off x="2595" y="3901"/>
              <a:ext cx="243" cy="1"/>
            </a:xfrm>
            <a:prstGeom prst="line">
              <a:avLst/>
            </a:prstGeom>
            <a:noFill/>
            <a:ln w="19050">
              <a:solidFill>
                <a:srgbClr val="FF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85" name="Rectangle 280"/>
            <p:cNvSpPr>
              <a:spLocks noChangeArrowheads="1"/>
            </p:cNvSpPr>
            <p:nvPr/>
          </p:nvSpPr>
          <p:spPr bwMode="auto">
            <a:xfrm>
              <a:off x="2699" y="3880"/>
              <a:ext cx="30" cy="35"/>
            </a:xfrm>
            <a:prstGeom prst="rect">
              <a:avLst/>
            </a:prstGeom>
            <a:solidFill>
              <a:srgbClr val="FF9900"/>
            </a:solidFill>
            <a:ln w="9525">
              <a:solidFill>
                <a:srgbClr val="FF99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86" name="Rectangle 281"/>
            <p:cNvSpPr>
              <a:spLocks noChangeArrowheads="1"/>
            </p:cNvSpPr>
            <p:nvPr/>
          </p:nvSpPr>
          <p:spPr bwMode="auto">
            <a:xfrm>
              <a:off x="2869" y="3819"/>
              <a:ext cx="409" cy="15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smtClean="0">
                  <a:ln>
                    <a:noFill/>
                  </a:ln>
                  <a:solidFill>
                    <a:srgbClr val="0000FF"/>
                  </a:solidFill>
                  <a:effectLst/>
                  <a:uLnTx/>
                  <a:uFillTx/>
                  <a:latin typeface="Arial" pitchFamily="34" charset="0"/>
                </a:rPr>
                <a:t>Curves</a:t>
              </a:r>
              <a:endParaRPr kumimoji="0" lang="en-US" altLang="zh-CN" sz="1800" b="0" i="0" u="none" strike="noStrike" kern="0" cap="none" spc="0" normalizeH="0" baseline="0" noProof="0" smtClean="0">
                <a:ln>
                  <a:noFill/>
                </a:ln>
                <a:solidFill>
                  <a:srgbClr val="0000FF"/>
                </a:solidFill>
                <a:effectLst/>
                <a:uLnTx/>
                <a:uFillTx/>
              </a:endParaRPr>
            </a:p>
          </p:txBody>
        </p:sp>
        <p:sp>
          <p:nvSpPr>
            <p:cNvPr id="387" name="Rectangle 282"/>
            <p:cNvSpPr>
              <a:spLocks noChangeArrowheads="1"/>
            </p:cNvSpPr>
            <p:nvPr/>
          </p:nvSpPr>
          <p:spPr bwMode="auto">
            <a:xfrm>
              <a:off x="3288" y="391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88" name="Rectangle 283"/>
            <p:cNvSpPr>
              <a:spLocks noChangeArrowheads="1"/>
            </p:cNvSpPr>
            <p:nvPr/>
          </p:nvSpPr>
          <p:spPr bwMode="auto">
            <a:xfrm>
              <a:off x="3324" y="391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89" name="Rectangle 284"/>
            <p:cNvSpPr>
              <a:spLocks noChangeArrowheads="1"/>
            </p:cNvSpPr>
            <p:nvPr/>
          </p:nvSpPr>
          <p:spPr bwMode="auto">
            <a:xfrm>
              <a:off x="3360" y="3915"/>
              <a:ext cx="13"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90" name="Rectangle 285"/>
            <p:cNvSpPr>
              <a:spLocks noChangeArrowheads="1"/>
            </p:cNvSpPr>
            <p:nvPr/>
          </p:nvSpPr>
          <p:spPr bwMode="auto">
            <a:xfrm>
              <a:off x="3397" y="391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91" name="Rectangle 286"/>
            <p:cNvSpPr>
              <a:spLocks noChangeArrowheads="1"/>
            </p:cNvSpPr>
            <p:nvPr/>
          </p:nvSpPr>
          <p:spPr bwMode="auto">
            <a:xfrm>
              <a:off x="3433" y="391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92" name="Rectangle 287"/>
            <p:cNvSpPr>
              <a:spLocks noChangeArrowheads="1"/>
            </p:cNvSpPr>
            <p:nvPr/>
          </p:nvSpPr>
          <p:spPr bwMode="auto">
            <a:xfrm>
              <a:off x="3470" y="391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93" name="Rectangle 288"/>
            <p:cNvSpPr>
              <a:spLocks noChangeArrowheads="1"/>
            </p:cNvSpPr>
            <p:nvPr/>
          </p:nvSpPr>
          <p:spPr bwMode="auto">
            <a:xfrm>
              <a:off x="3506" y="3915"/>
              <a:ext cx="12" cy="7"/>
            </a:xfrm>
            <a:prstGeom prst="rect">
              <a:avLst/>
            </a:prstGeom>
            <a:solidFill>
              <a:srgbClr val="993300"/>
            </a:solid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94" name="Freeform 289"/>
            <p:cNvSpPr>
              <a:spLocks/>
            </p:cNvSpPr>
            <p:nvPr/>
          </p:nvSpPr>
          <p:spPr bwMode="auto">
            <a:xfrm>
              <a:off x="3391" y="3901"/>
              <a:ext cx="36" cy="41"/>
            </a:xfrm>
            <a:custGeom>
              <a:avLst/>
              <a:gdLst/>
              <a:ahLst/>
              <a:cxnLst>
                <a:cxn ang="0">
                  <a:pos x="18" y="0"/>
                </a:cxn>
                <a:cxn ang="0">
                  <a:pos x="36" y="41"/>
                </a:cxn>
                <a:cxn ang="0">
                  <a:pos x="0" y="41"/>
                </a:cxn>
                <a:cxn ang="0">
                  <a:pos x="18" y="0"/>
                </a:cxn>
              </a:cxnLst>
              <a:rect l="0" t="0" r="r" b="b"/>
              <a:pathLst>
                <a:path w="36" h="41">
                  <a:moveTo>
                    <a:pt x="18" y="0"/>
                  </a:moveTo>
                  <a:lnTo>
                    <a:pt x="36" y="41"/>
                  </a:lnTo>
                  <a:lnTo>
                    <a:pt x="0" y="41"/>
                  </a:lnTo>
                  <a:lnTo>
                    <a:pt x="18" y="0"/>
                  </a:lnTo>
                  <a:close/>
                </a:path>
              </a:pathLst>
            </a:custGeom>
            <a:solidFill>
              <a:srgbClr val="993300"/>
            </a:solidFill>
            <a:ln w="9525">
              <a:solidFill>
                <a:srgbClr val="9933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FF"/>
                </a:solidFill>
                <a:effectLst/>
                <a:uLnTx/>
                <a:uFillTx/>
              </a:endParaRPr>
            </a:p>
          </p:txBody>
        </p:sp>
        <p:sp>
          <p:nvSpPr>
            <p:cNvPr id="395" name="Rectangle 290"/>
            <p:cNvSpPr>
              <a:spLocks noChangeArrowheads="1"/>
            </p:cNvSpPr>
            <p:nvPr/>
          </p:nvSpPr>
          <p:spPr bwMode="auto">
            <a:xfrm>
              <a:off x="3561" y="3860"/>
              <a:ext cx="896" cy="154"/>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smtClean="0">
                  <a:ln>
                    <a:noFill/>
                  </a:ln>
                  <a:solidFill>
                    <a:srgbClr val="0000FF"/>
                  </a:solidFill>
                  <a:effectLst/>
                  <a:uLnTx/>
                  <a:uFillTx/>
                  <a:latin typeface="宋体" pitchFamily="2" charset="-122"/>
                </a:rPr>
                <a:t>传统健身俱乐部</a:t>
              </a:r>
              <a:endParaRPr kumimoji="0" lang="zh-CN" altLang="en-US" sz="1800" b="0" i="0" u="none" strike="noStrike" kern="0" cap="none" spc="0" normalizeH="0" baseline="0" noProof="0" smtClean="0">
                <a:ln>
                  <a:noFill/>
                </a:ln>
                <a:solidFill>
                  <a:srgbClr val="0000FF"/>
                </a:solidFill>
                <a:effectLst/>
                <a:uLnTx/>
                <a:uFillTx/>
              </a:endParaRPr>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98</a:t>
            </a:fld>
            <a:endParaRPr lang="zh-CN" altLang="en-US">
              <a:solidFill>
                <a:prstClr val="black">
                  <a:tint val="75000"/>
                </a:prstClr>
              </a:solidFill>
            </a:endParaRPr>
          </a:p>
        </p:txBody>
      </p:sp>
      <p:sp>
        <p:nvSpPr>
          <p:cNvPr id="5" name="TextBox 4"/>
          <p:cNvSpPr txBox="1"/>
          <p:nvPr/>
        </p:nvSpPr>
        <p:spPr>
          <a:xfrm>
            <a:off x="64155" y="181253"/>
            <a:ext cx="1415772"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职能战略</a:t>
            </a:r>
            <a:endParaRPr lang="zh-CN" altLang="en-US" sz="2400" dirty="0">
              <a:latin typeface="微软雅黑" pitchFamily="34" charset="-122"/>
              <a:ea typeface="微软雅黑" pitchFamily="34" charset="-122"/>
            </a:endParaRPr>
          </a:p>
        </p:txBody>
      </p:sp>
      <p:sp>
        <p:nvSpPr>
          <p:cNvPr id="289" name="TextBox 288"/>
          <p:cNvSpPr txBox="1"/>
          <p:nvPr/>
        </p:nvSpPr>
        <p:spPr>
          <a:xfrm>
            <a:off x="452406" y="1214422"/>
            <a:ext cx="3416320"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注意职能战略与公司战略的差异</a:t>
            </a:r>
            <a:endParaRPr lang="zh-CN" altLang="en-US" dirty="0">
              <a:latin typeface="微软雅黑" pitchFamily="34" charset="-122"/>
              <a:ea typeface="微软雅黑" pitchFamily="34" charset="-122"/>
            </a:endParaRPr>
          </a:p>
        </p:txBody>
      </p:sp>
      <p:sp>
        <p:nvSpPr>
          <p:cNvPr id="290" name="TextBox 289"/>
          <p:cNvSpPr txBox="1"/>
          <p:nvPr/>
        </p:nvSpPr>
        <p:spPr>
          <a:xfrm>
            <a:off x="6524636" y="2071678"/>
            <a:ext cx="114300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职能战略</a:t>
            </a:r>
            <a:endParaRPr lang="zh-CN" altLang="en-US" dirty="0">
              <a:latin typeface="微软雅黑" pitchFamily="34" charset="-122"/>
              <a:ea typeface="微软雅黑" pitchFamily="34" charset="-122"/>
            </a:endParaRPr>
          </a:p>
        </p:txBody>
      </p:sp>
      <p:grpSp>
        <p:nvGrpSpPr>
          <p:cNvPr id="305" name="组合 304"/>
          <p:cNvGrpSpPr/>
          <p:nvPr/>
        </p:nvGrpSpPr>
        <p:grpSpPr>
          <a:xfrm>
            <a:off x="666720" y="2643182"/>
            <a:ext cx="3857652" cy="3571900"/>
            <a:chOff x="920552" y="1844824"/>
            <a:chExt cx="7969250" cy="3897312"/>
          </a:xfrm>
        </p:grpSpPr>
        <p:sp>
          <p:nvSpPr>
            <p:cNvPr id="306" name="Rectangle 9"/>
            <p:cNvSpPr>
              <a:spLocks noChangeArrowheads="1"/>
            </p:cNvSpPr>
            <p:nvPr/>
          </p:nvSpPr>
          <p:spPr bwMode="auto">
            <a:xfrm>
              <a:off x="920552" y="1844824"/>
              <a:ext cx="3784600" cy="450850"/>
            </a:xfrm>
            <a:prstGeom prst="rect">
              <a:avLst/>
            </a:prstGeom>
            <a:solidFill>
              <a:srgbClr val="B2D2DE"/>
            </a:solidFill>
            <a:ln w="6350">
              <a:no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100" b="0" i="0" u="none" strike="noStrike" kern="0" cap="none" spc="0" normalizeH="0" baseline="0" noProof="0" smtClean="0">
                  <a:ln>
                    <a:noFill/>
                  </a:ln>
                  <a:solidFill>
                    <a:sysClr val="windowText" lastClr="000000"/>
                  </a:solidFill>
                  <a:effectLst/>
                  <a:uLnTx/>
                  <a:uFillTx/>
                </a:rPr>
                <a:t>外部分析</a:t>
              </a:r>
              <a:endParaRPr kumimoji="1" lang="zh-CN" altLang="en-US" sz="1050" b="0" i="0" u="none" strike="noStrike" kern="0" cap="none" spc="0" normalizeH="0" baseline="0" noProof="0" smtClean="0">
                <a:ln>
                  <a:noFill/>
                </a:ln>
                <a:solidFill>
                  <a:sysClr val="windowText" lastClr="000000"/>
                </a:solidFill>
                <a:effectLst/>
                <a:uLnTx/>
                <a:uFillTx/>
              </a:endParaRPr>
            </a:p>
          </p:txBody>
        </p:sp>
        <p:sp>
          <p:nvSpPr>
            <p:cNvPr id="307" name="Rectangle 10"/>
            <p:cNvSpPr>
              <a:spLocks noChangeArrowheads="1"/>
            </p:cNvSpPr>
            <p:nvPr/>
          </p:nvSpPr>
          <p:spPr bwMode="auto">
            <a:xfrm>
              <a:off x="5105202" y="1844824"/>
              <a:ext cx="3784600" cy="450850"/>
            </a:xfrm>
            <a:prstGeom prst="rect">
              <a:avLst/>
            </a:prstGeom>
            <a:solidFill>
              <a:srgbClr val="B2D2DE"/>
            </a:solidFill>
            <a:ln w="6350">
              <a:no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100" b="0" i="0" u="none" strike="noStrike" kern="0" cap="none" spc="0" normalizeH="0" baseline="0" noProof="0" smtClean="0">
                  <a:ln>
                    <a:noFill/>
                  </a:ln>
                  <a:solidFill>
                    <a:sysClr val="windowText" lastClr="000000"/>
                  </a:solidFill>
                  <a:effectLst/>
                  <a:uLnTx/>
                  <a:uFillTx/>
                </a:rPr>
                <a:t>内部分析</a:t>
              </a:r>
              <a:endParaRPr kumimoji="1" lang="zh-CN" altLang="en-US" sz="1050" b="0" i="0" u="none" strike="noStrike" kern="0" cap="none" spc="0" normalizeH="0" baseline="0" noProof="0" smtClean="0">
                <a:ln>
                  <a:noFill/>
                </a:ln>
                <a:solidFill>
                  <a:sysClr val="windowText" lastClr="000000"/>
                </a:solidFill>
                <a:effectLst/>
                <a:uLnTx/>
                <a:uFillTx/>
              </a:endParaRPr>
            </a:p>
          </p:txBody>
        </p:sp>
        <p:sp>
          <p:nvSpPr>
            <p:cNvPr id="308" name="AutoShape 11"/>
            <p:cNvSpPr>
              <a:spLocks noChangeArrowheads="1"/>
            </p:cNvSpPr>
            <p:nvPr/>
          </p:nvSpPr>
          <p:spPr bwMode="auto">
            <a:xfrm>
              <a:off x="961827" y="2535386"/>
              <a:ext cx="2447925" cy="936625"/>
            </a:xfrm>
            <a:prstGeom prst="homePlate">
              <a:avLst>
                <a:gd name="adj" fmla="val 24647"/>
              </a:avLst>
            </a:prstGeom>
            <a:solidFill>
              <a:srgbClr val="6CAAC0"/>
            </a:solidFill>
            <a:ln w="6350">
              <a:noFill/>
              <a:miter lim="800000"/>
              <a:headEnd/>
              <a:tailEnd/>
            </a:ln>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050" b="0" i="0" u="none" strike="noStrike" kern="0" cap="none" spc="0" normalizeH="0" baseline="0" noProof="0" smtClean="0">
                  <a:ln>
                    <a:noFill/>
                  </a:ln>
                  <a:solidFill>
                    <a:sysClr val="windowText" lastClr="000000"/>
                  </a:solidFill>
                  <a:effectLst/>
                  <a:uLnTx/>
                  <a:uFillTx/>
                </a:rPr>
                <a:t>            </a:t>
              </a:r>
              <a:r>
                <a:rPr kumimoji="1" lang="zh-CN" altLang="en-US" sz="1100" b="0" i="0" u="none" strike="noStrike" kern="0" cap="none" spc="0" normalizeH="0" baseline="0" noProof="0" smtClean="0">
                  <a:ln>
                    <a:noFill/>
                  </a:ln>
                  <a:solidFill>
                    <a:sysClr val="windowText" lastClr="000000"/>
                  </a:solidFill>
                  <a:effectLst/>
                  <a:uLnTx/>
                  <a:uFillTx/>
                </a:rPr>
                <a:t>宏观环境</a:t>
              </a:r>
            </a:p>
          </p:txBody>
        </p:sp>
        <p:sp>
          <p:nvSpPr>
            <p:cNvPr id="309" name="Rectangle 12"/>
            <p:cNvSpPr>
              <a:spLocks noChangeArrowheads="1"/>
            </p:cNvSpPr>
            <p:nvPr/>
          </p:nvSpPr>
          <p:spPr bwMode="auto">
            <a:xfrm>
              <a:off x="961827" y="2535386"/>
              <a:ext cx="854075" cy="3206750"/>
            </a:xfrm>
            <a:prstGeom prst="rect">
              <a:avLst/>
            </a:prstGeom>
            <a:solidFill>
              <a:srgbClr val="6CAAC0"/>
            </a:solidFill>
            <a:ln w="6350">
              <a:noFill/>
              <a:miter lim="800000"/>
              <a:headEnd/>
              <a:tailE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ysClr val="windowText" lastClr="000000"/>
                </a:solidFill>
                <a:effectLst/>
                <a:uLnTx/>
                <a:uFillTx/>
              </a:endParaRPr>
            </a:p>
          </p:txBody>
        </p:sp>
        <p:sp>
          <p:nvSpPr>
            <p:cNvPr id="310" name="AutoShape 13"/>
            <p:cNvSpPr>
              <a:spLocks noChangeArrowheads="1"/>
            </p:cNvSpPr>
            <p:nvPr/>
          </p:nvSpPr>
          <p:spPr bwMode="auto">
            <a:xfrm>
              <a:off x="1885752" y="3611711"/>
              <a:ext cx="1516062" cy="2092325"/>
            </a:xfrm>
            <a:prstGeom prst="homePlate">
              <a:avLst>
                <a:gd name="adj" fmla="val 14755"/>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sysClr val="windowText" lastClr="000000"/>
                </a:solidFill>
                <a:effectLst/>
                <a:uLnTx/>
                <a:uFillTx/>
              </a:endParaRPr>
            </a:p>
          </p:txBody>
        </p:sp>
        <p:sp>
          <p:nvSpPr>
            <p:cNvPr id="311" name="AutoShape 14"/>
            <p:cNvSpPr>
              <a:spLocks noChangeArrowheads="1"/>
            </p:cNvSpPr>
            <p:nvPr/>
          </p:nvSpPr>
          <p:spPr bwMode="auto">
            <a:xfrm>
              <a:off x="2506464" y="4100661"/>
              <a:ext cx="952500" cy="525463"/>
            </a:xfrm>
            <a:prstGeom prst="homePlate">
              <a:avLst>
                <a:gd name="adj" fmla="val 18815"/>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050" b="0" i="0" u="none" strike="noStrike" kern="0" cap="none" spc="0" normalizeH="0" baseline="0" noProof="0" smtClean="0">
                  <a:ln>
                    <a:noFill/>
                  </a:ln>
                  <a:solidFill>
                    <a:sysClr val="windowText" lastClr="000000"/>
                  </a:solidFill>
                  <a:effectLst/>
                  <a:uLnTx/>
                  <a:uFillTx/>
                </a:rPr>
                <a:t>市场分析</a:t>
              </a:r>
            </a:p>
          </p:txBody>
        </p:sp>
        <p:sp>
          <p:nvSpPr>
            <p:cNvPr id="313" name="AutoShape 15"/>
            <p:cNvSpPr>
              <a:spLocks noChangeArrowheads="1"/>
            </p:cNvSpPr>
            <p:nvPr/>
          </p:nvSpPr>
          <p:spPr bwMode="auto">
            <a:xfrm>
              <a:off x="2506464" y="4857899"/>
              <a:ext cx="952500" cy="525462"/>
            </a:xfrm>
            <a:prstGeom prst="homePlate">
              <a:avLst>
                <a:gd name="adj" fmla="val 18815"/>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050" b="0" i="0" u="none" strike="noStrike" kern="0" cap="none" spc="0" normalizeH="0" baseline="0" noProof="0" smtClean="0">
                  <a:ln>
                    <a:noFill/>
                  </a:ln>
                  <a:solidFill>
                    <a:sysClr val="windowText" lastClr="000000"/>
                  </a:solidFill>
                  <a:effectLst/>
                  <a:uLnTx/>
                  <a:uFillTx/>
                </a:rPr>
                <a:t>竞争分析</a:t>
              </a:r>
            </a:p>
          </p:txBody>
        </p:sp>
        <p:sp>
          <p:nvSpPr>
            <p:cNvPr id="314" name="Text Box 16"/>
            <p:cNvSpPr txBox="1">
              <a:spLocks noChangeArrowheads="1"/>
            </p:cNvSpPr>
            <p:nvPr/>
          </p:nvSpPr>
          <p:spPr bwMode="auto">
            <a:xfrm>
              <a:off x="1845353" y="3765184"/>
              <a:ext cx="1112674" cy="178822"/>
            </a:xfrm>
            <a:prstGeom prst="rect">
              <a:avLst/>
            </a:prstGeom>
            <a:noFill/>
            <a:ln w="6350">
              <a:noFill/>
              <a:miter lim="800000"/>
              <a:headEnd/>
              <a:tailEnd/>
            </a:ln>
            <a:effectLst/>
          </p:spPr>
          <p:txBody>
            <a:bodyPr wrap="none" lIns="0" tIns="0" rIns="0" bIns="0" anchor="ctr">
              <a:spAutoFit/>
            </a:bodyP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050" b="0" i="0" u="none" strike="noStrike" kern="0" cap="none" spc="0" normalizeH="0" baseline="0" noProof="0" smtClean="0">
                  <a:ln>
                    <a:noFill/>
                  </a:ln>
                  <a:solidFill>
                    <a:sysClr val="windowText" lastClr="000000"/>
                  </a:solidFill>
                  <a:effectLst/>
                  <a:uLnTx/>
                  <a:uFillTx/>
                </a:rPr>
                <a:t>产业分析</a:t>
              </a:r>
            </a:p>
          </p:txBody>
        </p:sp>
        <p:sp>
          <p:nvSpPr>
            <p:cNvPr id="596" name="AutoShape 17"/>
            <p:cNvSpPr>
              <a:spLocks noChangeArrowheads="1"/>
            </p:cNvSpPr>
            <p:nvPr/>
          </p:nvSpPr>
          <p:spPr bwMode="auto">
            <a:xfrm>
              <a:off x="3711377" y="2535386"/>
              <a:ext cx="981075" cy="3168650"/>
            </a:xfrm>
            <a:prstGeom prst="homePlate">
              <a:avLst>
                <a:gd name="adj" fmla="val 25000"/>
              </a:avLst>
            </a:prstGeom>
            <a:solidFill>
              <a:srgbClr val="B2D2DE"/>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050" b="0" i="0" u="none" strike="noStrike" kern="0" cap="none" spc="0" normalizeH="0" baseline="0" noProof="0" dirty="0" smtClean="0">
                  <a:ln>
                    <a:noFill/>
                  </a:ln>
                  <a:solidFill>
                    <a:srgbClr val="FF0000"/>
                  </a:solidFill>
                  <a:effectLst/>
                  <a:uLnTx/>
                  <a:uFillTx/>
                </a:rPr>
                <a:t>机会和威胁</a:t>
              </a:r>
            </a:p>
          </p:txBody>
        </p:sp>
        <p:sp>
          <p:nvSpPr>
            <p:cNvPr id="597" name="AutoShape 18"/>
            <p:cNvSpPr>
              <a:spLocks noChangeArrowheads="1"/>
            </p:cNvSpPr>
            <p:nvPr/>
          </p:nvSpPr>
          <p:spPr bwMode="auto">
            <a:xfrm flipH="1">
              <a:off x="5119489" y="2535386"/>
              <a:ext cx="981075" cy="3168650"/>
            </a:xfrm>
            <a:prstGeom prst="homePlate">
              <a:avLst>
                <a:gd name="adj" fmla="val 25000"/>
              </a:avLst>
            </a:prstGeom>
            <a:solidFill>
              <a:srgbClr val="B2D2DE"/>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050" b="0" i="0" u="none" strike="noStrike" kern="0" cap="none" spc="0" normalizeH="0" baseline="0" noProof="0" dirty="0" smtClean="0">
                  <a:ln>
                    <a:noFill/>
                  </a:ln>
                  <a:solidFill>
                    <a:srgbClr val="FF0000"/>
                  </a:solidFill>
                  <a:effectLst/>
                  <a:uLnTx/>
                  <a:uFillTx/>
                </a:rPr>
                <a:t>强项和弱点</a:t>
              </a:r>
            </a:p>
          </p:txBody>
        </p:sp>
        <p:sp>
          <p:nvSpPr>
            <p:cNvPr id="598" name="Text Box 19"/>
            <p:cNvSpPr txBox="1">
              <a:spLocks noChangeArrowheads="1"/>
            </p:cNvSpPr>
            <p:nvPr/>
          </p:nvSpPr>
          <p:spPr bwMode="auto">
            <a:xfrm>
              <a:off x="4753118" y="3776520"/>
              <a:ext cx="291414" cy="572077"/>
            </a:xfrm>
            <a:prstGeom prst="rect">
              <a:avLst/>
            </a:prstGeom>
            <a:noFill/>
            <a:ln w="6350">
              <a:noFill/>
              <a:miter lim="800000"/>
              <a:headEnd/>
              <a:tailEnd/>
            </a:ln>
            <a:effectLst/>
          </p:spPr>
          <p:txBody>
            <a:bodyPr wrap="none" lIns="0" tIns="0" rIns="0" bIns="0" anchor="ctr">
              <a:spAutoFit/>
            </a:bodyP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sysClr val="windowText" lastClr="000000"/>
                  </a:solidFill>
                  <a:effectLst/>
                  <a:uLnTx/>
                  <a:uFillTx/>
                </a:rPr>
                <a:t>综</a:t>
              </a:r>
              <a:br>
                <a:rPr kumimoji="1" lang="zh-CN" altLang="en-US" sz="1100" b="0" i="0" u="none" strike="noStrike" kern="0" cap="none" spc="0" normalizeH="0" baseline="0" noProof="0" dirty="0" smtClean="0">
                  <a:ln>
                    <a:noFill/>
                  </a:ln>
                  <a:solidFill>
                    <a:sysClr val="windowText" lastClr="000000"/>
                  </a:solidFill>
                  <a:effectLst/>
                  <a:uLnTx/>
                  <a:uFillTx/>
                </a:rPr>
              </a:br>
              <a:endParaRPr kumimoji="1" lang="zh-CN" altLang="en-US" sz="1100" b="0" i="0" u="none" strike="noStrike" kern="0" cap="none" spc="0" normalizeH="0" baseline="0" noProof="0" dirty="0" smtClean="0">
                <a:ln>
                  <a:noFill/>
                </a:ln>
                <a:solidFill>
                  <a:sysClr val="windowText" lastClr="000000"/>
                </a:solidFill>
                <a:effectLst/>
                <a:uLnTx/>
                <a:uFillTx/>
              </a:endParaRPr>
            </a:p>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sysClr val="windowText" lastClr="000000"/>
                  </a:solidFill>
                  <a:effectLst/>
                  <a:uLnTx/>
                  <a:uFillTx/>
                </a:rPr>
                <a:t>合</a:t>
              </a:r>
            </a:p>
          </p:txBody>
        </p:sp>
        <p:sp>
          <p:nvSpPr>
            <p:cNvPr id="599" name="AutoShape 20"/>
            <p:cNvSpPr>
              <a:spLocks noChangeArrowheads="1"/>
            </p:cNvSpPr>
            <p:nvPr/>
          </p:nvSpPr>
          <p:spPr bwMode="auto">
            <a:xfrm flipH="1">
              <a:off x="6389489" y="2559199"/>
              <a:ext cx="2406650" cy="865187"/>
            </a:xfrm>
            <a:prstGeom prst="homePlate">
              <a:avLst>
                <a:gd name="adj" fmla="val 33934"/>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sysClr val="windowText" lastClr="000000"/>
                  </a:solidFill>
                  <a:effectLst/>
                  <a:uLnTx/>
                  <a:uFillTx/>
                </a:rPr>
                <a:t>核心竞争力</a:t>
              </a:r>
            </a:p>
          </p:txBody>
        </p:sp>
        <p:sp>
          <p:nvSpPr>
            <p:cNvPr id="600" name="AutoShape 21"/>
            <p:cNvSpPr>
              <a:spLocks noChangeArrowheads="1"/>
            </p:cNvSpPr>
            <p:nvPr/>
          </p:nvSpPr>
          <p:spPr bwMode="auto">
            <a:xfrm flipH="1">
              <a:off x="6389489" y="3679974"/>
              <a:ext cx="2406650" cy="865187"/>
            </a:xfrm>
            <a:prstGeom prst="homePlate">
              <a:avLst>
                <a:gd name="adj" fmla="val 33934"/>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zh-CN" altLang="en-US" sz="1100" b="0" i="0" u="none" strike="noStrike" kern="0" cap="none" spc="0" normalizeH="0" baseline="0" noProof="0" dirty="0" smtClean="0">
                  <a:ln>
                    <a:noFill/>
                  </a:ln>
                  <a:solidFill>
                    <a:sysClr val="windowText" lastClr="000000"/>
                  </a:solidFill>
                  <a:effectLst/>
                  <a:uLnTx/>
                  <a:uFillTx/>
                </a:rPr>
                <a:t>价值链分析</a:t>
              </a:r>
            </a:p>
          </p:txBody>
        </p:sp>
        <p:sp>
          <p:nvSpPr>
            <p:cNvPr id="601" name="AutoShape 22"/>
            <p:cNvSpPr>
              <a:spLocks noChangeArrowheads="1"/>
            </p:cNvSpPr>
            <p:nvPr/>
          </p:nvSpPr>
          <p:spPr bwMode="auto">
            <a:xfrm flipH="1">
              <a:off x="6389489" y="4802336"/>
              <a:ext cx="2406650" cy="865188"/>
            </a:xfrm>
            <a:prstGeom prst="homePlate">
              <a:avLst>
                <a:gd name="adj" fmla="val 33934"/>
              </a:avLst>
            </a:prstGeom>
            <a:solidFill>
              <a:srgbClr val="FFFFFF"/>
            </a:solidFill>
            <a:ln w="6350">
              <a:solidFill>
                <a:srgbClr val="000000"/>
              </a:solidFill>
              <a:miter lim="800000"/>
              <a:headEnd/>
              <a:tailEnd/>
            </a:ln>
            <a:effectLst>
              <a:outerShdw dist="35921" dir="2700000" algn="ctr" rotWithShape="0">
                <a:srgbClr val="808080"/>
              </a:outerShdw>
            </a:effectLst>
          </p:spPr>
          <p:txBody>
            <a:bodyPr wrap="none" lIns="0" tIns="0" rIns="0" bIns="0" anchor="ctr"/>
            <a:lstStyle/>
            <a:p>
              <a:pPr marL="0" marR="0" lvl="0" indent="0" algn="ctr" defTabSz="914400" eaLnBrk="1" fontAlgn="auto" latinLnBrk="0" hangingPunct="1">
                <a:lnSpc>
                  <a:spcPts val="1400"/>
                </a:lnSpc>
                <a:spcBef>
                  <a:spcPts val="0"/>
                </a:spcBef>
                <a:spcAft>
                  <a:spcPts val="0"/>
                </a:spcAft>
                <a:buClrTx/>
                <a:buSzTx/>
                <a:buFontTx/>
                <a:buNone/>
                <a:tabLst/>
                <a:defRPr/>
              </a:pPr>
              <a:r>
                <a:rPr kumimoji="1" lang="en-US" altLang="zh-CN" sz="1100" kern="0" dirty="0" smtClean="0">
                  <a:solidFill>
                    <a:sysClr val="windowText" lastClr="000000"/>
                  </a:solidFill>
                </a:rPr>
                <a:t>……</a:t>
              </a:r>
              <a:endParaRPr kumimoji="1" lang="zh-CN" altLang="en-US" sz="1100" b="0" i="0" u="none" strike="noStrike" kern="0" cap="none" spc="0" normalizeH="0" baseline="0" noProof="0" dirty="0" smtClean="0">
                <a:ln>
                  <a:noFill/>
                </a:ln>
                <a:solidFill>
                  <a:sysClr val="windowText" lastClr="000000"/>
                </a:solidFill>
                <a:effectLst/>
                <a:uLnTx/>
                <a:uFillTx/>
              </a:endParaRPr>
            </a:p>
          </p:txBody>
        </p:sp>
      </p:grpSp>
      <p:sp>
        <p:nvSpPr>
          <p:cNvPr id="602" name="TextBox 601"/>
          <p:cNvSpPr txBox="1"/>
          <p:nvPr/>
        </p:nvSpPr>
        <p:spPr>
          <a:xfrm>
            <a:off x="1523976" y="1928802"/>
            <a:ext cx="114300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公司战略</a:t>
            </a:r>
            <a:endParaRPr lang="zh-CN" altLang="en-US" dirty="0">
              <a:latin typeface="微软雅黑" pitchFamily="34" charset="-122"/>
              <a:ea typeface="微软雅黑" pitchFamily="34" charset="-122"/>
            </a:endParaRPr>
          </a:p>
        </p:txBody>
      </p:sp>
      <p:sp>
        <p:nvSpPr>
          <p:cNvPr id="615" name="矩形 614"/>
          <p:cNvSpPr/>
          <p:nvPr/>
        </p:nvSpPr>
        <p:spPr bwMode="auto">
          <a:xfrm>
            <a:off x="5524504" y="3000372"/>
            <a:ext cx="1285884" cy="64807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SimSun" pitchFamily="2" charset="-122"/>
              </a:rPr>
              <a:t>公司战略要求</a:t>
            </a:r>
          </a:p>
        </p:txBody>
      </p:sp>
      <p:sp>
        <p:nvSpPr>
          <p:cNvPr id="616" name="矩形 615"/>
          <p:cNvSpPr/>
          <p:nvPr/>
        </p:nvSpPr>
        <p:spPr bwMode="auto">
          <a:xfrm>
            <a:off x="5524504" y="4786322"/>
            <a:ext cx="1285884" cy="64807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SimSun" pitchFamily="2" charset="-122"/>
              </a:rPr>
              <a:t>能力现状</a:t>
            </a:r>
          </a:p>
        </p:txBody>
      </p:sp>
      <p:cxnSp>
        <p:nvCxnSpPr>
          <p:cNvPr id="618" name="直接箭头连接符 617"/>
          <p:cNvCxnSpPr>
            <a:stCxn id="615" idx="3"/>
            <a:endCxn id="621" idx="0"/>
          </p:cNvCxnSpPr>
          <p:nvPr/>
        </p:nvCxnSpPr>
        <p:spPr bwMode="auto">
          <a:xfrm>
            <a:off x="6810388" y="3324408"/>
            <a:ext cx="1643074" cy="5332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20" name="直接箭头连接符 619"/>
          <p:cNvCxnSpPr>
            <a:stCxn id="616" idx="3"/>
            <a:endCxn id="621" idx="2"/>
          </p:cNvCxnSpPr>
          <p:nvPr/>
        </p:nvCxnSpPr>
        <p:spPr bwMode="auto">
          <a:xfrm flipV="1">
            <a:off x="6810388" y="4357694"/>
            <a:ext cx="1643074" cy="75266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1" name="圆角矩形 620"/>
          <p:cNvSpPr/>
          <p:nvPr/>
        </p:nvSpPr>
        <p:spPr bwMode="auto">
          <a:xfrm>
            <a:off x="7596206" y="3857628"/>
            <a:ext cx="1714512" cy="50006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17588"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SimSun" pitchFamily="2" charset="-122"/>
              </a:rPr>
              <a:t>差距分析</a:t>
            </a:r>
          </a:p>
        </p:txBody>
      </p:sp>
      <p:cxnSp>
        <p:nvCxnSpPr>
          <p:cNvPr id="625" name="直接连接符 624"/>
          <p:cNvCxnSpPr/>
          <p:nvPr/>
        </p:nvCxnSpPr>
        <p:spPr bwMode="auto">
          <a:xfrm rot="5400000">
            <a:off x="2702703" y="4107661"/>
            <a:ext cx="478634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26" name="TextBox 625"/>
          <p:cNvSpPr txBox="1"/>
          <p:nvPr/>
        </p:nvSpPr>
        <p:spPr>
          <a:xfrm>
            <a:off x="5595942" y="785794"/>
            <a:ext cx="3786214" cy="1200329"/>
          </a:xfrm>
          <a:prstGeom prst="rect">
            <a:avLst/>
          </a:prstGeom>
          <a:noFill/>
          <a:ln>
            <a:solidFill>
              <a:srgbClr val="FF0000"/>
            </a:solidFill>
          </a:ln>
        </p:spPr>
        <p:txBody>
          <a:bodyPr wrap="square" rtlCol="0">
            <a:spAutoFit/>
          </a:bodyPr>
          <a:lstStyle/>
          <a:p>
            <a:pPr>
              <a:buFont typeface="Arial" pitchFamily="34" charset="0"/>
              <a:buChar char="•"/>
            </a:pPr>
            <a:r>
              <a:rPr lang="zh-CN" altLang="en-US" dirty="0" smtClean="0">
                <a:latin typeface="微软雅黑" pitchFamily="34" charset="-122"/>
                <a:ea typeface="微软雅黑" pitchFamily="34" charset="-122"/>
              </a:rPr>
              <a:t>体现差距</a:t>
            </a:r>
            <a:endParaRPr lang="en-US" altLang="zh-CN" dirty="0" smtClean="0">
              <a:latin typeface="微软雅黑" pitchFamily="34" charset="-122"/>
              <a:ea typeface="微软雅黑" pitchFamily="34" charset="-122"/>
            </a:endParaRPr>
          </a:p>
          <a:p>
            <a:pPr>
              <a:buFont typeface="Arial" pitchFamily="34" charset="0"/>
              <a:buChar char="•"/>
            </a:pPr>
            <a:r>
              <a:rPr lang="zh-CN" altLang="en-US" dirty="0" smtClean="0">
                <a:latin typeface="微软雅黑" pitchFamily="34" charset="-122"/>
                <a:ea typeface="微软雅黑" pitchFamily="34" charset="-122"/>
              </a:rPr>
              <a:t>体现变化</a:t>
            </a:r>
            <a:endParaRPr lang="en-US" altLang="zh-CN" dirty="0" smtClean="0">
              <a:latin typeface="微软雅黑" pitchFamily="34" charset="-122"/>
              <a:ea typeface="微软雅黑" pitchFamily="34" charset="-122"/>
            </a:endParaRPr>
          </a:p>
          <a:p>
            <a:pPr>
              <a:buFont typeface="Arial" pitchFamily="34" charset="0"/>
              <a:buChar char="•"/>
            </a:pPr>
            <a:r>
              <a:rPr lang="zh-CN" altLang="en-US" dirty="0" smtClean="0">
                <a:latin typeface="微软雅黑" pitchFamily="34" charset="-122"/>
                <a:ea typeface="微软雅黑" pitchFamily="34" charset="-122"/>
              </a:rPr>
              <a:t>直接支撑公司战略（不是所有的体系都需要职能战略）</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13"/>
          <p:cNvSpPr>
            <a:spLocks noGrp="1"/>
          </p:cNvSpPr>
          <p:nvPr>
            <p:ph type="sldNum" sz="quarter" idx="12"/>
          </p:nvPr>
        </p:nvSpPr>
        <p:spPr/>
        <p:txBody>
          <a:bodyPr/>
          <a:lstStyle/>
          <a:p>
            <a:fld id="{93CD91EE-8026-4D3B-B155-7C66DDCAE3A0}" type="slidenum">
              <a:rPr lang="zh-CN" altLang="en-US" smtClean="0">
                <a:solidFill>
                  <a:prstClr val="black">
                    <a:tint val="75000"/>
                  </a:prstClr>
                </a:solidFill>
              </a:rPr>
              <a:pPr/>
              <a:t>99</a:t>
            </a:fld>
            <a:endParaRPr lang="zh-CN" altLang="en-US">
              <a:solidFill>
                <a:prstClr val="black">
                  <a:tint val="75000"/>
                </a:prstClr>
              </a:solidFill>
            </a:endParaRPr>
          </a:p>
        </p:txBody>
      </p:sp>
      <p:sp>
        <p:nvSpPr>
          <p:cNvPr id="5" name="TextBox 4"/>
          <p:cNvSpPr txBox="1"/>
          <p:nvPr/>
        </p:nvSpPr>
        <p:spPr>
          <a:xfrm>
            <a:off x="238092" y="857232"/>
            <a:ext cx="7072362" cy="461665"/>
          </a:xfrm>
          <a:prstGeom prst="rect">
            <a:avLst/>
          </a:prstGeom>
          <a:noFill/>
        </p:spPr>
        <p:txBody>
          <a:bodyPr wrap="square" rtlCol="0">
            <a:spAutoFit/>
          </a:bodyPr>
          <a:lstStyle/>
          <a:p>
            <a:r>
              <a:rPr lang="zh-CN" altLang="en-US" sz="2400" dirty="0" smtClean="0">
                <a:latin typeface="微软雅黑" pitchFamily="34" charset="-122"/>
                <a:ea typeface="微软雅黑" pitchFamily="34" charset="-122"/>
              </a:rPr>
              <a:t>通过“头脑风暴法研讨”形成战略</a:t>
            </a:r>
            <a:endParaRPr lang="zh-CN" altLang="en-US" sz="2400" dirty="0">
              <a:latin typeface="微软雅黑" pitchFamily="34" charset="-122"/>
              <a:ea typeface="微软雅黑" pitchFamily="34" charset="-122"/>
            </a:endParaRPr>
          </a:p>
        </p:txBody>
      </p:sp>
      <p:sp>
        <p:nvSpPr>
          <p:cNvPr id="4" name="TextBox 3"/>
          <p:cNvSpPr txBox="1"/>
          <p:nvPr/>
        </p:nvSpPr>
        <p:spPr>
          <a:xfrm>
            <a:off x="452406" y="1428736"/>
            <a:ext cx="9001188" cy="4662815"/>
          </a:xfrm>
          <a:prstGeom prst="rect">
            <a:avLst/>
          </a:prstGeom>
          <a:noFill/>
        </p:spPr>
        <p:txBody>
          <a:bodyPr wrap="square" rtlCol="0">
            <a:spAutoFit/>
          </a:bodyPr>
          <a:lstStyle/>
          <a:p>
            <a:pPr>
              <a:lnSpc>
                <a:spcPct val="15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、目标是什么：用四到五句话，按重要度进行共同描绘（即愿景解读，第三层）</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使命</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长期目标（第一层）</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愿景</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阶段性目标（第二层）</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、向下分解：</a:t>
            </a:r>
            <a:endParaRPr lang="en-US" altLang="zh-CN" dirty="0" smtClean="0">
              <a:latin typeface="微软雅黑" pitchFamily="34" charset="-122"/>
              <a:ea typeface="微软雅黑" pitchFamily="34" charset="-122"/>
            </a:endParaRPr>
          </a:p>
          <a:p>
            <a:pPr>
              <a:lnSpc>
                <a:spcPct val="150000"/>
              </a:lnSpc>
              <a:buFont typeface="Arial" pitchFamily="34" charset="0"/>
              <a:buChar char="•"/>
            </a:pPr>
            <a:r>
              <a:rPr lang="zh-CN" altLang="en-US" dirty="0" smtClean="0">
                <a:latin typeface="微软雅黑" pitchFamily="34" charset="-122"/>
                <a:ea typeface="微软雅黑" pitchFamily="34" charset="-122"/>
              </a:rPr>
              <a:t>围绕愿景解读的每一条， 追问是否可行、如何实现（不超过</a:t>
            </a:r>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条，第四层）、是否重要（把所有的第四层内容放在一起，按重要度排序）。</a:t>
            </a:r>
            <a:endParaRPr lang="en-US" altLang="zh-CN" dirty="0" smtClean="0">
              <a:latin typeface="微软雅黑" pitchFamily="34" charset="-122"/>
              <a:ea typeface="微软雅黑" pitchFamily="34" charset="-122"/>
            </a:endParaRPr>
          </a:p>
          <a:p>
            <a:pPr>
              <a:lnSpc>
                <a:spcPct val="150000"/>
              </a:lnSpc>
              <a:buFont typeface="Arial" pitchFamily="34" charset="0"/>
              <a:buChar char="•"/>
            </a:pPr>
            <a:r>
              <a:rPr lang="zh-CN" altLang="en-US" dirty="0" smtClean="0">
                <a:latin typeface="微软雅黑" pitchFamily="34" charset="-122"/>
                <a:ea typeface="微软雅黑" pitchFamily="34" charset="-122"/>
              </a:rPr>
              <a:t>以此类推，一直到部门层面可以承接、可以落地为止。</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、向上验证：</a:t>
            </a:r>
            <a:endParaRPr lang="en-US" altLang="zh-CN" dirty="0" smtClean="0">
              <a:latin typeface="微软雅黑" pitchFamily="34" charset="-122"/>
              <a:ea typeface="微软雅黑" pitchFamily="34" charset="-122"/>
            </a:endParaRPr>
          </a:p>
          <a:p>
            <a:pPr>
              <a:lnSpc>
                <a:spcPct val="150000"/>
              </a:lnSpc>
              <a:buFont typeface="Arial" pitchFamily="34" charset="0"/>
              <a:buChar char="•"/>
            </a:pPr>
            <a:r>
              <a:rPr lang="zh-CN" altLang="en-US" dirty="0" smtClean="0">
                <a:latin typeface="微软雅黑" pitchFamily="34" charset="-122"/>
                <a:ea typeface="微软雅黑" pitchFamily="34" charset="-122"/>
              </a:rPr>
              <a:t>在分解到每一层时，如果没有找到可行的支撑举措，则需返回到上一层调整方向。</a:t>
            </a:r>
            <a:endParaRPr lang="en-US" altLang="zh-CN" dirty="0" smtClean="0">
              <a:latin typeface="微软雅黑" pitchFamily="34" charset="-122"/>
              <a:ea typeface="微软雅黑" pitchFamily="34" charset="-122"/>
            </a:endParaRPr>
          </a:p>
          <a:p>
            <a:pPr>
              <a:lnSpc>
                <a:spcPct val="150000"/>
              </a:lnSpc>
              <a:buFont typeface="Arial" pitchFamily="34" charset="0"/>
              <a:buChar char="•"/>
            </a:pPr>
            <a:r>
              <a:rPr lang="zh-CN" altLang="en-US" dirty="0" smtClean="0">
                <a:latin typeface="微软雅黑" pitchFamily="34" charset="-122"/>
                <a:ea typeface="微软雅黑" pitchFamily="34" charset="-122"/>
              </a:rPr>
              <a:t>如果发现在某一层有很重要的工作没地方放，同样需返回到上一层做调整。</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、形成战略</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1261"/>
  <p:tag name="MH_SECTIONID" val="1262,126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2QdlzNvbUati4J.COlOI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4IxBPzQXKUKrYG86NQbIo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V0.R5il70WjCbUiWEvgG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_QI_02SxUSDdztKDZST8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RPef1kpk0.vKejwD_vky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z2Reoup6k6._gRnc7sve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js6sdiIB0uWp07rZvoh7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QNJxqgb0qskCiT5voX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6TshOl2XEmnzIiDcT6bH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cR9FftflEyMDRyOyD6Yz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BfXP_wHZkCS_A7cKHAa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u0LbTtVSE0qDmAqPFwOw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UaV25zYPA0aHOc67Ai5uT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LzIZ2SS4k25EI4nhFhhN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aV25zYPA0aHOc67Ai5uT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UaV25zYPA0aHOc67Ai5uT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aV25zYPA0aHOc67Ai5uT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2QdlzNvbUati4J.COlOI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4IxBPzQXKUKrYG86NQbIo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qV0.R5il70WjCbUiWEvgGQ"/>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_QI_02SxUSDdztKDZST8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RPef1kpk0.vKejwD_vky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z2Reoup6k6._gRnc7sve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gjs6sdiIB0uWp07rZvoh7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QNJxqgb0qskCiT5voXX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6TshOl2XEmnzIiDcT6bH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acR9FftflEyMDRyOyD6Yz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BfXP_wHZkCS_A7cKHAaJ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u0LbTtVSE0qDmAqPFwOwm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UaV25zYPA0aHOc67Ai5uTw"/>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LzIZ2SS4k25EI4nhFhhN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UaV25zYPA0aHOc67Ai5uT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UaV25zYPA0aHOc67Ai5uT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5.xml><?xml version="1.0" encoding="utf-8"?>
<p:tagLst xmlns:a="http://schemas.openxmlformats.org/drawingml/2006/main" xmlns:r="http://schemas.openxmlformats.org/officeDocument/2006/relationships" xmlns:p="http://schemas.openxmlformats.org/presentationml/2006/main">
  <p:tag name="RESIZE" val="Yes"/>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JBhICXFAUe7zVY.mvSSog"/>
</p:tagLst>
</file>

<file path=ppt/tags/tag6.xml><?xml version="1.0" encoding="utf-8"?>
<p:tagLst xmlns:a="http://schemas.openxmlformats.org/drawingml/2006/main" xmlns:r="http://schemas.openxmlformats.org/officeDocument/2006/relationships" xmlns:p="http://schemas.openxmlformats.org/presentationml/2006/main">
  <p:tag name="RESIZE" val="Yes"/>
</p:tagLst>
</file>

<file path=ppt/tags/tag7.xml><?xml version="1.0" encoding="utf-8"?>
<p:tagLst xmlns:a="http://schemas.openxmlformats.org/drawingml/2006/main" xmlns:r="http://schemas.openxmlformats.org/officeDocument/2006/relationships" xmlns:p="http://schemas.openxmlformats.org/presentationml/2006/main">
  <p:tag name="RESIZE" val="Yes"/>
</p:tagLst>
</file>

<file path=ppt/tags/tag8.xml><?xml version="1.0" encoding="utf-8"?>
<p:tagLst xmlns:a="http://schemas.openxmlformats.org/drawingml/2006/main" xmlns:r="http://schemas.openxmlformats.org/officeDocument/2006/relationships" xmlns:p="http://schemas.openxmlformats.org/presentationml/2006/main">
  <p:tag name="RESIZE" val="Y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UaV25zYPA0aHOc67Ai5uTw"/>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默认设计模板">
  <a:themeElements>
    <a:clrScheme name="自定义 10">
      <a:dk1>
        <a:srgbClr val="000000"/>
      </a:dk1>
      <a:lt1>
        <a:srgbClr val="FFFFFF"/>
      </a:lt1>
      <a:dk2>
        <a:srgbClr val="000000"/>
      </a:dk2>
      <a:lt2>
        <a:srgbClr val="FFFFFF"/>
      </a:lt2>
      <a:accent1>
        <a:srgbClr val="C4DDE5"/>
      </a:accent1>
      <a:accent2>
        <a:srgbClr val="FF9900"/>
      </a:accent2>
      <a:accent3>
        <a:srgbClr val="99CC00"/>
      </a:accent3>
      <a:accent4>
        <a:srgbClr val="FFFF99"/>
      </a:accent4>
      <a:accent5>
        <a:srgbClr val="993366"/>
      </a:accent5>
      <a:accent6>
        <a:srgbClr val="99CCFF"/>
      </a:accent6>
      <a:hlink>
        <a:srgbClr val="366B7E"/>
      </a:hlink>
      <a:folHlink>
        <a:srgbClr val="6CAAC0"/>
      </a:folHlink>
    </a:clrScheme>
    <a:fontScheme name="默认设计模板">
      <a:majorFont>
        <a:latin typeface="Arial"/>
        <a:ea typeface="SimSun"/>
        <a:cs typeface=""/>
      </a:majorFont>
      <a:minorFont>
        <a:latin typeface="Arial"/>
        <a:ea typeface="SimSun"/>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7588"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7588"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SimSun" pitchFamily="2" charset="-122"/>
          </a:defRPr>
        </a:defPPr>
      </a:lstStyle>
    </a:lnDef>
    <a:txDef>
      <a:spPr>
        <a:noFill/>
      </a:spPr>
      <a:bodyPr wrap="none" rtlCol="0">
        <a:spAutoFit/>
      </a:bodyPr>
      <a:lstStyle>
        <a:defPPr>
          <a:defRPr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90000"/>
          </a:schemeClr>
        </a:solidFill>
        <a:ln w="9525">
          <a:noFill/>
          <a:miter lim="800000"/>
          <a:headEnd/>
          <a:tailEnd/>
        </a:ln>
        <a:effectLst>
          <a:prstShdw prst="shdw17" dist="17961" dir="2700000">
            <a:srgbClr val="995C00"/>
          </a:prst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黑体" pitchFamily="2" charset="-122"/>
          </a:defRPr>
        </a:defPPr>
      </a:lstStyle>
    </a:lnDef>
    <a:txDef>
      <a:spPr>
        <a:noFill/>
      </a:spPr>
      <a:bodyPr wrap="none" rtlCol="0">
        <a:spAutoFit/>
      </a:bodyPr>
      <a:lstStyle>
        <a:defPPr>
          <a:defRPr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90000"/>
          </a:schemeClr>
        </a:solidFill>
        <a:ln w="9525">
          <a:noFill/>
          <a:miter lim="800000"/>
          <a:headEnd/>
          <a:tailEnd/>
        </a:ln>
        <a:effectLst>
          <a:prstShdw prst="shdw17" dist="17961" dir="2700000">
            <a:srgbClr val="995C00"/>
          </a:prst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黑体" pitchFamily="2" charset="-122"/>
          </a:defRPr>
        </a:defPPr>
      </a:lstStyle>
    </a:lnDef>
    <a:txDef>
      <a:spPr>
        <a:noFill/>
      </a:spPr>
      <a:bodyPr wrap="none" rtlCol="0">
        <a:spAutoFit/>
      </a:bodyPr>
      <a:lstStyle>
        <a:defPPr>
          <a:defRPr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90000"/>
          </a:schemeClr>
        </a:solidFill>
        <a:ln w="9525">
          <a:noFill/>
          <a:miter lim="800000"/>
          <a:headEnd/>
          <a:tailEnd/>
        </a:ln>
        <a:effectLst>
          <a:prstShdw prst="shdw17" dist="17961" dir="2700000">
            <a:srgbClr val="995C00"/>
          </a:prst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黑体" pitchFamily="2" charset="-122"/>
          </a:defRPr>
        </a:defPPr>
      </a:lstStyle>
    </a:lnDef>
    <a:txDef>
      <a:spPr>
        <a:noFill/>
      </a:spPr>
      <a:bodyPr wrap="none" rtlCol="0">
        <a:spAutoFit/>
      </a:bodyPr>
      <a:lstStyle>
        <a:defPPr>
          <a:defRPr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90000"/>
          </a:schemeClr>
        </a:solidFill>
        <a:ln w="9525">
          <a:noFill/>
          <a:miter lim="800000"/>
          <a:headEnd/>
          <a:tailEnd/>
        </a:ln>
        <a:effectLst>
          <a:prstShdw prst="shdw17" dist="17961" dir="2700000">
            <a:srgbClr val="995C00"/>
          </a:prst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黑体" pitchFamily="2" charset="-122"/>
          </a:defRPr>
        </a:defPPr>
      </a:lstStyle>
    </a:lnDef>
    <a:txDef>
      <a:spPr>
        <a:noFill/>
      </a:spPr>
      <a:bodyPr wrap="none" rtlCol="0">
        <a:spAutoFit/>
      </a:bodyPr>
      <a:lstStyle>
        <a:defPPr>
          <a:defRPr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90000"/>
          </a:schemeClr>
        </a:solidFill>
        <a:ln w="9525">
          <a:noFill/>
          <a:miter lim="800000"/>
          <a:headEnd/>
          <a:tailEnd/>
        </a:ln>
        <a:effectLst>
          <a:prstShdw prst="shdw17" dist="17961" dir="2700000">
            <a:srgbClr val="995C00"/>
          </a:prst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黑体" pitchFamily="2" charset="-122"/>
          </a:defRPr>
        </a:defPPr>
      </a:lstStyle>
    </a:lnDef>
    <a:txDef>
      <a:spPr>
        <a:noFill/>
      </a:spPr>
      <a:bodyPr wrap="none" rtlCol="0">
        <a:spAutoFit/>
      </a:bodyPr>
      <a:lstStyle>
        <a:defPPr>
          <a:defRPr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ahoma"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ahoma" pitchFamily="34" charset="0"/>
            <a:ea typeface="黑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工作模板">
  <a:themeElements>
    <a:clrScheme name="Yutong Bus">
      <a:dk1>
        <a:srgbClr val="000000"/>
      </a:dk1>
      <a:lt1>
        <a:srgbClr val="FFFFFF"/>
      </a:lt1>
      <a:dk2>
        <a:srgbClr val="000000"/>
      </a:dk2>
      <a:lt2>
        <a:srgbClr val="346CAF"/>
      </a:lt2>
      <a:accent1>
        <a:srgbClr val="FFFFFF"/>
      </a:accent1>
      <a:accent2>
        <a:srgbClr val="98BAE0"/>
      </a:accent2>
      <a:accent3>
        <a:srgbClr val="FFFFFF"/>
      </a:accent3>
      <a:accent4>
        <a:srgbClr val="000000"/>
      </a:accent4>
      <a:accent5>
        <a:srgbClr val="FFFFFF"/>
      </a:accent5>
      <a:accent6>
        <a:srgbClr val="E5EEF7"/>
      </a:accent6>
      <a:hlink>
        <a:srgbClr val="346CAF"/>
      </a:hlink>
      <a:folHlink>
        <a:srgbClr val="98BAE0"/>
      </a:folHlink>
    </a:clrScheme>
    <a:fontScheme name="Yutong">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ctr" defTabSz="914400" rtl="0" eaLnBrk="1" fontAlgn="base" latinLnBrk="0" hangingPunct="1">
          <a:lnSpc>
            <a:spcPct val="120000"/>
          </a:lnSpc>
          <a:spcBef>
            <a:spcPct val="0"/>
          </a:spcBef>
          <a:spcAft>
            <a:spcPct val="0"/>
          </a:spcAft>
          <a:buClrTx/>
          <a:buSzTx/>
          <a:buFontTx/>
          <a:buNone/>
          <a:tabLst/>
          <a:defRPr kumimoji="0" lang="de-DE" sz="16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ctr" defTabSz="914400" rtl="0" eaLnBrk="1" fontAlgn="base" latinLnBrk="0" hangingPunct="1">
          <a:lnSpc>
            <a:spcPct val="120000"/>
          </a:lnSpc>
          <a:spcBef>
            <a:spcPct val="0"/>
          </a:spcBef>
          <a:spcAft>
            <a:spcPct val="0"/>
          </a:spcAft>
          <a:buClrTx/>
          <a:buSzTx/>
          <a:buFontTx/>
          <a:buNone/>
          <a:tabLst/>
          <a:defRPr kumimoji="0" lang="de-DE" sz="16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海外商务部PPT工作汇报模板 1">
        <a:dk1>
          <a:srgbClr val="000000"/>
        </a:dk1>
        <a:lt1>
          <a:srgbClr val="FFFFFF"/>
        </a:lt1>
        <a:dk2>
          <a:srgbClr val="000000"/>
        </a:dk2>
        <a:lt2>
          <a:srgbClr val="003F56"/>
        </a:lt2>
        <a:accent1>
          <a:srgbClr val="FFFFFF"/>
        </a:accent1>
        <a:accent2>
          <a:srgbClr val="B2D2DE"/>
        </a:accent2>
        <a:accent3>
          <a:srgbClr val="FFFFFF"/>
        </a:accent3>
        <a:accent4>
          <a:srgbClr val="000000"/>
        </a:accent4>
        <a:accent5>
          <a:srgbClr val="FFFFFF"/>
        </a:accent5>
        <a:accent6>
          <a:srgbClr val="A1BEC9"/>
        </a:accent6>
        <a:hlink>
          <a:srgbClr val="256885"/>
        </a:hlink>
        <a:folHlink>
          <a:srgbClr val="6CAAC0"/>
        </a:folHlink>
      </a:clrScheme>
      <a:clrMap bg1="lt1" tx1="dk1" bg2="lt2" tx2="dk2" accent1="accent1" accent2="accent2" accent3="accent3" accent4="accent4" accent5="accent5" accent6="accent6" hlink="hlink" folHlink="folHlink"/>
    </a:extraClrScheme>
    <a:extraClrScheme>
      <a:clrScheme name="海外商务部PPT工作汇报模板 2">
        <a:dk1>
          <a:srgbClr val="000000"/>
        </a:dk1>
        <a:lt1>
          <a:srgbClr val="D6CBC2"/>
        </a:lt1>
        <a:dk2>
          <a:srgbClr val="000000"/>
        </a:dk2>
        <a:lt2>
          <a:srgbClr val="09BAFF"/>
        </a:lt2>
        <a:accent1>
          <a:srgbClr val="FFFFFF"/>
        </a:accent1>
        <a:accent2>
          <a:srgbClr val="003F56"/>
        </a:accent2>
        <a:accent3>
          <a:srgbClr val="E8E2DD"/>
        </a:accent3>
        <a:accent4>
          <a:srgbClr val="000000"/>
        </a:accent4>
        <a:accent5>
          <a:srgbClr val="FFFFFF"/>
        </a:accent5>
        <a:accent6>
          <a:srgbClr val="00384D"/>
        </a:accent6>
        <a:hlink>
          <a:srgbClr val="256885"/>
        </a:hlink>
        <a:folHlink>
          <a:srgbClr val="6CAAC0"/>
        </a:folHlink>
      </a:clrScheme>
      <a:clrMap bg1="lt1" tx1="dk1" bg2="lt2" tx2="dk2" accent1="accent1" accent2="accent2" accent3="accent3" accent4="accent4" accent5="accent5" accent6="accent6" hlink="hlink" folHlink="folHlink"/>
    </a:extraClrScheme>
    <a:extraClrScheme>
      <a:clrScheme name="海外商务部PPT工作汇报模板 3">
        <a:dk1>
          <a:srgbClr val="09BAFF"/>
        </a:dk1>
        <a:lt1>
          <a:srgbClr val="FFFFFF"/>
        </a:lt1>
        <a:dk2>
          <a:srgbClr val="003F56"/>
        </a:dk2>
        <a:lt2>
          <a:srgbClr val="FFFFFF"/>
        </a:lt2>
        <a:accent1>
          <a:srgbClr val="FFFFFF"/>
        </a:accent1>
        <a:accent2>
          <a:srgbClr val="B2D2DE"/>
        </a:accent2>
        <a:accent3>
          <a:srgbClr val="AAAFB4"/>
        </a:accent3>
        <a:accent4>
          <a:srgbClr val="DADADA"/>
        </a:accent4>
        <a:accent5>
          <a:srgbClr val="FFFFFF"/>
        </a:accent5>
        <a:accent6>
          <a:srgbClr val="A1BEC9"/>
        </a:accent6>
        <a:hlink>
          <a:srgbClr val="6CAAC0"/>
        </a:hlink>
        <a:folHlink>
          <a:srgbClr val="256885"/>
        </a:folHlink>
      </a:clrScheme>
      <a:clrMap bg1="dk2" tx1="lt1" bg2="dk1" tx2="lt2" accent1="accent1" accent2="accent2" accent3="accent3" accent4="accent4" accent5="accent5" accent6="accent6" hlink="hlink" folHlink="folHlink"/>
    </a:extraClrScheme>
    <a:extraClrScheme>
      <a:clrScheme name="海外商务部PPT工作汇报模板 4">
        <a:dk1>
          <a:srgbClr val="FF960C"/>
        </a:dk1>
        <a:lt1>
          <a:srgbClr val="FFFFFF"/>
        </a:lt1>
        <a:dk2>
          <a:srgbClr val="003F56"/>
        </a:dk2>
        <a:lt2>
          <a:srgbClr val="FFFFFF"/>
        </a:lt2>
        <a:accent1>
          <a:srgbClr val="FFFFFF"/>
        </a:accent1>
        <a:accent2>
          <a:srgbClr val="B2D2DE"/>
        </a:accent2>
        <a:accent3>
          <a:srgbClr val="AAAFB4"/>
        </a:accent3>
        <a:accent4>
          <a:srgbClr val="DADADA"/>
        </a:accent4>
        <a:accent5>
          <a:srgbClr val="FFFFFF"/>
        </a:accent5>
        <a:accent6>
          <a:srgbClr val="A1BEC9"/>
        </a:accent6>
        <a:hlink>
          <a:srgbClr val="6CAAC0"/>
        </a:hlink>
        <a:folHlink>
          <a:srgbClr val="256885"/>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2012年度报告">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Sun"/>
        <a:cs typeface=""/>
      </a:majorFont>
      <a:minorFont>
        <a:latin typeface="Arial"/>
        <a:ea typeface="SimSun"/>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7588"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7588"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90000"/>
          </a:schemeClr>
        </a:solidFill>
        <a:ln w="9525">
          <a:noFill/>
          <a:miter lim="800000"/>
          <a:headEnd/>
          <a:tailEnd/>
        </a:ln>
        <a:effectLst>
          <a:prstShdw prst="shdw17" dist="17961" dir="2700000">
            <a:srgbClr val="995C00"/>
          </a:prst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黑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ahoma"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sng" strike="noStrike" cap="none" normalizeH="0" baseline="0" smtClean="0">
            <a:ln>
              <a:noFill/>
            </a:ln>
            <a:solidFill>
              <a:schemeClr val="tx1"/>
            </a:solidFill>
            <a:effectLst/>
            <a:latin typeface="Tahoma" pitchFamily="34" charset="0"/>
            <a:ea typeface="黑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90000"/>
          </a:schemeClr>
        </a:solidFill>
        <a:ln w="9525">
          <a:noFill/>
          <a:miter lim="800000"/>
          <a:headEnd/>
          <a:tailEnd/>
        </a:ln>
        <a:effectLst>
          <a:prstShdw prst="shdw17" dist="17961" dir="2700000">
            <a:srgbClr val="995C00"/>
          </a:prst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黑体" pitchFamily="2" charset="-122"/>
          </a:defRPr>
        </a:defPPr>
      </a:lstStyle>
    </a:lnDef>
    <a:txDef>
      <a:spPr>
        <a:noFill/>
      </a:spPr>
      <a:bodyPr wrap="none" rtlCol="0">
        <a:spAutoFit/>
      </a:bodyPr>
      <a:lstStyle>
        <a:defPPr>
          <a:defRPr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90000"/>
          </a:schemeClr>
        </a:solidFill>
        <a:ln w="9525">
          <a:noFill/>
          <a:miter lim="800000"/>
          <a:headEnd/>
          <a:tailEnd/>
        </a:ln>
        <a:effectLst>
          <a:prstShdw prst="shdw17" dist="17961" dir="2700000">
            <a:srgbClr val="995C00"/>
          </a:prst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黑体" pitchFamily="2" charset="-122"/>
          </a:defRPr>
        </a:defPPr>
      </a:lstStyle>
    </a:lnDef>
    <a:txDef>
      <a:spPr>
        <a:noFill/>
      </a:spPr>
      <a:bodyPr wrap="none" rtlCol="0">
        <a:spAutoFit/>
      </a:bodyPr>
      <a:lstStyle>
        <a:defPPr>
          <a:defRPr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90000"/>
          </a:schemeClr>
        </a:solidFill>
        <a:ln w="9525">
          <a:noFill/>
          <a:miter lim="800000"/>
          <a:headEnd/>
          <a:tailEnd/>
        </a:ln>
        <a:effectLst>
          <a:prstShdw prst="shdw17" dist="17961" dir="2700000">
            <a:srgbClr val="995C00"/>
          </a:prst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黑体" pitchFamily="2" charset="-122"/>
          </a:defRPr>
        </a:defPPr>
      </a:lstStyle>
    </a:lnDef>
    <a:txDef>
      <a:spPr>
        <a:noFill/>
      </a:spPr>
      <a:bodyPr wrap="none" rtlCol="0">
        <a:spAutoFit/>
      </a:bodyPr>
      <a:lstStyle>
        <a:defPPr>
          <a:defRPr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90000"/>
          </a:schemeClr>
        </a:solidFill>
        <a:ln w="9525">
          <a:noFill/>
          <a:miter lim="800000"/>
          <a:headEnd/>
          <a:tailEnd/>
        </a:ln>
        <a:effectLst>
          <a:prstShdw prst="shdw17" dist="17961" dir="2700000">
            <a:srgbClr val="995C00"/>
          </a:prst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黑体" pitchFamily="2" charset="-122"/>
          </a:defRPr>
        </a:defPPr>
      </a:lstStyle>
    </a:lnDef>
    <a:txDef>
      <a:spPr>
        <a:noFill/>
      </a:spPr>
      <a:bodyPr wrap="none" rtlCol="0">
        <a:spAutoFit/>
      </a:bodyPr>
      <a:lstStyle>
        <a:defPPr>
          <a:defRPr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Calibri"/>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lumMod val="90000"/>
          </a:schemeClr>
        </a:solidFill>
        <a:ln w="9525">
          <a:noFill/>
          <a:miter lim="800000"/>
          <a:headEnd/>
          <a:tailEnd/>
        </a:ln>
        <a:effectLst>
          <a:prstShdw prst="shdw17" dist="17961" dir="2700000">
            <a:srgbClr val="995C00"/>
          </a:prstShdw>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ea typeface="黑体" pitchFamily="2" charset="-122"/>
          </a:defRPr>
        </a:defPPr>
      </a:lstStyle>
    </a:lnDef>
    <a:txDef>
      <a:spPr>
        <a:noFill/>
      </a:spPr>
      <a:bodyPr wrap="none" rtlCol="0">
        <a:spAutoFit/>
      </a:bodyPr>
      <a:lstStyle>
        <a:defPPr>
          <a:defRPr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18443</TotalTime>
  <Words>15450</Words>
  <Application>Microsoft Office PowerPoint</Application>
  <PresentationFormat>A4 纸张(210x297 毫米)</PresentationFormat>
  <Paragraphs>2211</Paragraphs>
  <Slides>128</Slides>
  <Notes>83</Notes>
  <HiddenSlides>5</HiddenSlides>
  <MMClips>0</MMClips>
  <ScaleCrop>false</ScaleCrop>
  <HeadingPairs>
    <vt:vector size="6" baseType="variant">
      <vt:variant>
        <vt:lpstr>主题</vt:lpstr>
      </vt:variant>
      <vt:variant>
        <vt:i4>16</vt:i4>
      </vt:variant>
      <vt:variant>
        <vt:lpstr>幻灯片标题</vt:lpstr>
      </vt:variant>
      <vt:variant>
        <vt:i4>128</vt:i4>
      </vt:variant>
      <vt:variant>
        <vt:lpstr>自定义放映</vt:lpstr>
      </vt:variant>
      <vt:variant>
        <vt:i4>1</vt:i4>
      </vt:variant>
    </vt:vector>
  </HeadingPairs>
  <TitlesOfParts>
    <vt:vector size="145" baseType="lpstr">
      <vt:lpstr>2_默认设计模板</vt:lpstr>
      <vt:lpstr>1_2012年度报告</vt:lpstr>
      <vt:lpstr>默认设计模板</vt:lpstr>
      <vt:lpstr>6_默认设计模板</vt:lpstr>
      <vt:lpstr>1_默认设计模板</vt:lpstr>
      <vt:lpstr>3_默认设计模板</vt:lpstr>
      <vt:lpstr>4_默认设计模板</vt:lpstr>
      <vt:lpstr>5_默认设计模板</vt:lpstr>
      <vt:lpstr>7_默认设计模板</vt:lpstr>
      <vt:lpstr>8_默认设计模板</vt:lpstr>
      <vt:lpstr>9_默认设计模板</vt:lpstr>
      <vt:lpstr>10_默认设计模板</vt:lpstr>
      <vt:lpstr>11_默认设计模板</vt:lpstr>
      <vt:lpstr>12_默认设计模板</vt:lpstr>
      <vt:lpstr>14_默认设计模板</vt:lpstr>
      <vt:lpstr>工作模板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支持</vt:lpstr>
      <vt:lpstr>支持</vt:lpstr>
      <vt:lpstr>幻灯片 23</vt:lpstr>
      <vt:lpstr>小测验</vt:lpstr>
      <vt:lpstr>幻灯片 25</vt:lpstr>
      <vt:lpstr>幻灯片 26</vt:lpstr>
      <vt:lpstr>幻灯片 27</vt:lpstr>
      <vt:lpstr>幻灯片 28</vt:lpstr>
      <vt:lpstr>幻灯片 29</vt:lpstr>
      <vt:lpstr>幻灯片 30</vt:lpstr>
      <vt:lpstr>幻灯片 31</vt:lpstr>
      <vt:lpstr>幻灯片 32</vt:lpstr>
      <vt:lpstr>幻灯片 33</vt:lpstr>
      <vt:lpstr>愿景为什么是必须的？</vt:lpstr>
      <vt:lpstr>愿景解读常见问题</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案例讨论</vt:lpstr>
      <vt:lpstr>案例讨论</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自定义放映 1</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王磊</dc:creator>
  <cp:lastModifiedBy>Windows 用户</cp:lastModifiedBy>
  <cp:revision>1607</cp:revision>
  <dcterms:created xsi:type="dcterms:W3CDTF">2013-12-13T05:08:33Z</dcterms:created>
  <dcterms:modified xsi:type="dcterms:W3CDTF">2017-06-09T23:15:00Z</dcterms:modified>
</cp:coreProperties>
</file>