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" charset="1" panose="020B0606030504020204"/>
      <p:regular r:id="rId10"/>
    </p:embeddedFont>
    <p:embeddedFont>
      <p:font typeface="Open Sans Bold" charset="1" panose="020B0806030504020204"/>
      <p:regular r:id="rId11"/>
    </p:embeddedFont>
    <p:embeddedFont>
      <p:font typeface="Open Sans Italics" charset="1" panose="020B0606030504020204"/>
      <p:regular r:id="rId12"/>
    </p:embeddedFont>
    <p:embeddedFont>
      <p:font typeface="Open Sans Bold Italics" charset="1" panose="020B0806030504020204"/>
      <p:regular r:id="rId13"/>
    </p:embeddedFont>
    <p:embeddedFont>
      <p:font typeface="Arial" charset="1" panose="020B0502020202020204"/>
      <p:regular r:id="rId14"/>
    </p:embeddedFont>
    <p:embeddedFont>
      <p:font typeface="Arial Bold" charset="1" panose="020B0802020202020204"/>
      <p:regular r:id="rId15"/>
    </p:embeddedFont>
    <p:embeddedFont>
      <p:font typeface="Arial Italics" charset="1" panose="020B0502020202090204"/>
      <p:regular r:id="rId16"/>
    </p:embeddedFont>
    <p:embeddedFont>
      <p:font typeface="Arial Bold Italics" charset="1" panose="020B080202020209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29" Target="slides/slide12.xml" Type="http://schemas.openxmlformats.org/officeDocument/2006/relationships/slide"/><Relationship Id="rId3" Target="viewProps.xml" Type="http://schemas.openxmlformats.org/officeDocument/2006/relationships/viewProps"/><Relationship Id="rId30" Target="slides/slide13.xml" Type="http://schemas.openxmlformats.org/officeDocument/2006/relationships/slide"/><Relationship Id="rId31" Target="slides/slide14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9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318532"/>
          </a:xfrm>
          <a:custGeom>
            <a:avLst/>
            <a:gdLst/>
            <a:ahLst/>
            <a:cxnLst/>
            <a:rect r="r" b="b" t="t" l="l"/>
            <a:pathLst>
              <a:path h="10318532" w="18288000">
                <a:moveTo>
                  <a:pt x="0" y="0"/>
                </a:moveTo>
                <a:lnTo>
                  <a:pt x="18288000" y="0"/>
                </a:lnTo>
                <a:lnTo>
                  <a:pt x="18288000" y="10318532"/>
                </a:lnTo>
                <a:lnTo>
                  <a:pt x="0" y="103185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155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83734" y="5328446"/>
            <a:ext cx="7520151" cy="3562350"/>
            <a:chOff x="0" y="0"/>
            <a:chExt cx="10026868" cy="4749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026904" cy="4749800"/>
            </a:xfrm>
            <a:custGeom>
              <a:avLst/>
              <a:gdLst/>
              <a:ahLst/>
              <a:cxnLst/>
              <a:rect r="r" b="b" t="t" l="l"/>
              <a:pathLst>
                <a:path h="4749800" w="10026904">
                  <a:moveTo>
                    <a:pt x="0" y="0"/>
                  </a:moveTo>
                  <a:lnTo>
                    <a:pt x="10026904" y="0"/>
                  </a:lnTo>
                  <a:lnTo>
                    <a:pt x="10026904" y="4749800"/>
                  </a:lnTo>
                  <a:lnTo>
                    <a:pt x="0" y="4749800"/>
                  </a:lnTo>
                  <a:close/>
                </a:path>
              </a:pathLst>
            </a:custGeom>
            <a:solidFill>
              <a:srgbClr val="E1CC7A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498590" y="6446194"/>
            <a:ext cx="141889" cy="1889091"/>
            <a:chOff x="0" y="0"/>
            <a:chExt cx="189186" cy="25187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230" cy="2518791"/>
            </a:xfrm>
            <a:custGeom>
              <a:avLst/>
              <a:gdLst/>
              <a:ahLst/>
              <a:cxnLst/>
              <a:rect r="r" b="b" t="t" l="l"/>
              <a:pathLst>
                <a:path h="2518791" w="189230">
                  <a:moveTo>
                    <a:pt x="0" y="0"/>
                  </a:moveTo>
                  <a:lnTo>
                    <a:pt x="189230" y="0"/>
                  </a:lnTo>
                  <a:lnTo>
                    <a:pt x="189230" y="2518791"/>
                  </a:lnTo>
                  <a:lnTo>
                    <a:pt x="0" y="251879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4447334" y="8804240"/>
            <a:ext cx="3081292" cy="1045317"/>
          </a:xfrm>
          <a:custGeom>
            <a:avLst/>
            <a:gdLst/>
            <a:ahLst/>
            <a:cxnLst/>
            <a:rect r="r" b="b" t="t" l="l"/>
            <a:pathLst>
              <a:path h="1045317" w="3081292">
                <a:moveTo>
                  <a:pt x="0" y="0"/>
                </a:moveTo>
                <a:lnTo>
                  <a:pt x="3081292" y="0"/>
                </a:lnTo>
                <a:lnTo>
                  <a:pt x="3081292" y="1045316"/>
                </a:lnTo>
                <a:lnTo>
                  <a:pt x="0" y="10453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925436" y="6892104"/>
            <a:ext cx="6387009" cy="67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6"/>
              </a:lnSpc>
            </a:pPr>
            <a:r>
              <a:rPr lang="en-US" sz="3330">
                <a:solidFill>
                  <a:srgbClr val="FFFFFF"/>
                </a:solidFill>
                <a:latin typeface="Arial Bold"/>
              </a:rPr>
              <a:t>José Daniel Avendaño Morales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25002" y="7780020"/>
            <a:ext cx="6386990" cy="508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>
                <a:solidFill>
                  <a:srgbClr val="595959"/>
                </a:solidFill>
                <a:latin typeface="Arial"/>
              </a:rPr>
              <a:t>Implementar la Solución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4734" y="8632790"/>
            <a:ext cx="3081292" cy="1045317"/>
          </a:xfrm>
          <a:custGeom>
            <a:avLst/>
            <a:gdLst/>
            <a:ahLst/>
            <a:cxnLst/>
            <a:rect r="r" b="b" t="t" l="l"/>
            <a:pathLst>
              <a:path h="1045317" w="3081292">
                <a:moveTo>
                  <a:pt x="0" y="0"/>
                </a:moveTo>
                <a:lnTo>
                  <a:pt x="3081292" y="0"/>
                </a:lnTo>
                <a:lnTo>
                  <a:pt x="3081292" y="1045316"/>
                </a:lnTo>
                <a:lnTo>
                  <a:pt x="0" y="10453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02404" y="859800"/>
            <a:ext cx="5683192" cy="472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 spc="-107">
                <a:solidFill>
                  <a:srgbClr val="000000"/>
                </a:solidFill>
                <a:latin typeface="Open Sans Bold"/>
              </a:rPr>
              <a:t>RESULTADOS DEL PROYECTO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443052" y="1770033"/>
            <a:ext cx="9401898" cy="7080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99559" indent="-199780" lvl="1">
              <a:lnSpc>
                <a:spcPts val="3331"/>
              </a:lnSpc>
              <a:buFont typeface="Arial"/>
              <a:buChar char="•"/>
            </a:pPr>
            <a:r>
              <a:rPr lang="en-US" sz="1850" spc="-72">
                <a:solidFill>
                  <a:srgbClr val="000000"/>
                </a:solidFill>
                <a:latin typeface="Open Sans"/>
              </a:rPr>
              <a:t>Desarrollo de la página web:</a:t>
            </a:r>
          </a:p>
          <a:p>
            <a:pPr algn="just" marL="799119" indent="-266373" lvl="2">
              <a:lnSpc>
                <a:spcPts val="3331"/>
              </a:lnSpc>
              <a:buFont typeface="Arial"/>
              <a:buChar char="⚬"/>
            </a:pPr>
            <a:r>
              <a:rPr lang="en-US" sz="1850" spc="-72">
                <a:solidFill>
                  <a:srgbClr val="000000"/>
                </a:solidFill>
                <a:latin typeface="Open Sans"/>
              </a:rPr>
              <a:t>Diseño y desarrollo de una página web atractiva y funcional.</a:t>
            </a:r>
          </a:p>
          <a:p>
            <a:pPr algn="just" marL="799119" indent="-266373" lvl="2">
              <a:lnSpc>
                <a:spcPts val="3331"/>
              </a:lnSpc>
              <a:buFont typeface="Arial"/>
              <a:buChar char="⚬"/>
            </a:pPr>
            <a:r>
              <a:rPr lang="en-US" sz="1850" spc="-72">
                <a:solidFill>
                  <a:srgbClr val="000000"/>
                </a:solidFill>
                <a:latin typeface="Open Sans"/>
              </a:rPr>
              <a:t>Implementación de un diseño responsivo para una experiencia óptima en diferentes dispositivos.</a:t>
            </a:r>
          </a:p>
          <a:p>
            <a:pPr algn="just" marL="799119" indent="-266373" lvl="2">
              <a:lnSpc>
                <a:spcPts val="3331"/>
              </a:lnSpc>
              <a:buFont typeface="Arial"/>
              <a:buChar char="⚬"/>
            </a:pPr>
            <a:r>
              <a:rPr lang="en-US" sz="1850" spc="-72">
                <a:solidFill>
                  <a:srgbClr val="000000"/>
                </a:solidFill>
                <a:latin typeface="Open Sans"/>
              </a:rPr>
              <a:t>Integración de tecnologías modernas y estándares webs para garantizar un rendimiento eficiente.</a:t>
            </a:r>
          </a:p>
          <a:p>
            <a:pPr algn="just">
              <a:lnSpc>
                <a:spcPts val="3331"/>
              </a:lnSpc>
            </a:pPr>
            <a:r>
              <a:rPr lang="en-US" sz="1850" spc="-72">
                <a:solidFill>
                  <a:srgbClr val="000000"/>
                </a:solidFill>
                <a:latin typeface="Open Sans"/>
              </a:rPr>
              <a:t>    2. </a:t>
            </a:r>
            <a:r>
              <a:rPr lang="en-US" sz="1850" spc="-72">
                <a:solidFill>
                  <a:srgbClr val="000000"/>
                </a:solidFill>
                <a:latin typeface="Open Sans"/>
              </a:rPr>
              <a:t>Panel de administración:</a:t>
            </a:r>
          </a:p>
          <a:p>
            <a:pPr algn="just" marL="799119" indent="-266373" lvl="2">
              <a:lnSpc>
                <a:spcPts val="3331"/>
              </a:lnSpc>
              <a:buFont typeface="Arial"/>
              <a:buChar char="⚬"/>
            </a:pPr>
            <a:r>
              <a:rPr lang="en-US" sz="1850" spc="-72">
                <a:solidFill>
                  <a:srgbClr val="000000"/>
                </a:solidFill>
                <a:latin typeface="Open Sans"/>
              </a:rPr>
              <a:t>Creación de un panel de administración intuitivo y fácil de usar.</a:t>
            </a:r>
          </a:p>
          <a:p>
            <a:pPr algn="just" marL="799119" indent="-266373" lvl="2">
              <a:lnSpc>
                <a:spcPts val="3331"/>
              </a:lnSpc>
              <a:buFont typeface="Arial"/>
              <a:buChar char="⚬"/>
            </a:pPr>
            <a:r>
              <a:rPr lang="en-US" sz="1850" spc="-72">
                <a:solidFill>
                  <a:srgbClr val="000000"/>
                </a:solidFill>
                <a:latin typeface="Open Sans"/>
              </a:rPr>
              <a:t>Implementación de funcionalidades de gestión de usuarios, clientes y productos.</a:t>
            </a:r>
          </a:p>
          <a:p>
            <a:pPr algn="just" marL="799119" indent="-266373" lvl="2">
              <a:lnSpc>
                <a:spcPts val="3331"/>
              </a:lnSpc>
              <a:buFont typeface="Arial"/>
              <a:buChar char="⚬"/>
            </a:pPr>
            <a:r>
              <a:rPr lang="en-US" sz="1850" spc="-72">
                <a:solidFill>
                  <a:srgbClr val="000000"/>
                </a:solidFill>
                <a:latin typeface="Open Sans"/>
              </a:rPr>
              <a:t>Establecimiento de un sistema de autenticación y acceso restringido para garantizar la seguridad de la plataforma.</a:t>
            </a:r>
          </a:p>
          <a:p>
            <a:pPr algn="just">
              <a:lnSpc>
                <a:spcPts val="3331"/>
              </a:lnSpc>
            </a:pPr>
          </a:p>
          <a:p>
            <a:pPr algn="just">
              <a:lnSpc>
                <a:spcPts val="3331"/>
              </a:lnSpc>
            </a:pPr>
            <a:r>
              <a:rPr lang="en-US" sz="1850" spc="-72">
                <a:solidFill>
                  <a:srgbClr val="000000"/>
                </a:solidFill>
                <a:latin typeface="Open Sans"/>
              </a:rPr>
              <a:t>    </a:t>
            </a:r>
            <a:r>
              <a:rPr lang="en-US" sz="1850" spc="-72">
                <a:solidFill>
                  <a:srgbClr val="000000"/>
                </a:solidFill>
                <a:latin typeface="Open Sans"/>
              </a:rPr>
              <a:t>3. </a:t>
            </a:r>
            <a:r>
              <a:rPr lang="en-US" sz="1850" spc="-72">
                <a:solidFill>
                  <a:srgbClr val="000000"/>
                </a:solidFill>
                <a:latin typeface="Open Sans"/>
              </a:rPr>
              <a:t>Mejora en la gestión y control:</a:t>
            </a:r>
          </a:p>
          <a:p>
            <a:pPr algn="just" marL="799119" indent="-266373" lvl="2">
              <a:lnSpc>
                <a:spcPts val="3331"/>
              </a:lnSpc>
              <a:buFont typeface="Arial"/>
              <a:buChar char="⚬"/>
            </a:pPr>
            <a:r>
              <a:rPr lang="en-US" sz="1850" spc="-72">
                <a:solidFill>
                  <a:srgbClr val="000000"/>
                </a:solidFill>
                <a:latin typeface="Open Sans"/>
              </a:rPr>
              <a:t>Optimización de los procesos de gestión de usuarios, clientes y productos.</a:t>
            </a:r>
          </a:p>
          <a:p>
            <a:pPr algn="just" marL="799119" indent="-266373" lvl="2">
              <a:lnSpc>
                <a:spcPts val="3331"/>
              </a:lnSpc>
              <a:buFont typeface="Arial"/>
              <a:buChar char="⚬"/>
            </a:pPr>
            <a:r>
              <a:rPr lang="en-US" sz="1850" spc="-72">
                <a:solidFill>
                  <a:srgbClr val="000000"/>
                </a:solidFill>
                <a:latin typeface="Open Sans"/>
              </a:rPr>
              <a:t>Mayor eficiencia en la creación, edición y eliminación de información relevante.</a:t>
            </a:r>
          </a:p>
          <a:p>
            <a:pPr algn="just" marL="799119" indent="-266373" lvl="2">
              <a:lnSpc>
                <a:spcPts val="3331"/>
              </a:lnSpc>
              <a:buFont typeface="Arial"/>
              <a:buChar char="⚬"/>
            </a:pPr>
            <a:r>
              <a:rPr lang="en-US" sz="1850" spc="-72">
                <a:solidFill>
                  <a:srgbClr val="000000"/>
                </a:solidFill>
                <a:latin typeface="Open Sans"/>
              </a:rPr>
              <a:t>Mejor organización de los recursos y datos del negocio.</a:t>
            </a:r>
          </a:p>
          <a:p>
            <a:pPr algn="just">
              <a:lnSpc>
                <a:spcPts val="3331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2377440" y="7621"/>
            <a:ext cx="1353312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</a:rPr>
              <a:t>Gestor de usuarios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4734" y="8632790"/>
            <a:ext cx="3081292" cy="1045317"/>
          </a:xfrm>
          <a:custGeom>
            <a:avLst/>
            <a:gdLst/>
            <a:ahLst/>
            <a:cxnLst/>
            <a:rect r="r" b="b" t="t" l="l"/>
            <a:pathLst>
              <a:path h="1045317" w="3081292">
                <a:moveTo>
                  <a:pt x="0" y="0"/>
                </a:moveTo>
                <a:lnTo>
                  <a:pt x="3081292" y="0"/>
                </a:lnTo>
                <a:lnTo>
                  <a:pt x="3081292" y="1045316"/>
                </a:lnTo>
                <a:lnTo>
                  <a:pt x="0" y="10453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02404" y="859800"/>
            <a:ext cx="5683192" cy="472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 spc="-107">
                <a:solidFill>
                  <a:srgbClr val="000000"/>
                </a:solidFill>
                <a:latin typeface="Open Sans Bold"/>
              </a:rPr>
              <a:t>CONCLUSIONES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047673" y="2436139"/>
            <a:ext cx="12192651" cy="2122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20"/>
              </a:lnSpc>
            </a:pPr>
            <a:r>
              <a:rPr lang="en-US" sz="2400" spc="-95">
                <a:solidFill>
                  <a:srgbClr val="000000"/>
                </a:solidFill>
                <a:latin typeface="Open Sans"/>
              </a:rPr>
              <a:t>El desarrollo de la página web con panel de administración ha sido fundamental para optimizar la gestión de usuarios, clientes y productos en nuestra plataforma. A través de esta solución, hemos logrado centralizar y agilizar las tareas de administración, brindando mayor control y eficiencia en nuestras operaciones.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77440" y="7621"/>
            <a:ext cx="1353312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</a:rPr>
              <a:t>Gestor de usuarios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4734" y="8632790"/>
            <a:ext cx="3081292" cy="1045317"/>
          </a:xfrm>
          <a:custGeom>
            <a:avLst/>
            <a:gdLst/>
            <a:ahLst/>
            <a:cxnLst/>
            <a:rect r="r" b="b" t="t" l="l"/>
            <a:pathLst>
              <a:path h="1045317" w="3081292">
                <a:moveTo>
                  <a:pt x="0" y="0"/>
                </a:moveTo>
                <a:lnTo>
                  <a:pt x="3081292" y="0"/>
                </a:lnTo>
                <a:lnTo>
                  <a:pt x="3081292" y="1045316"/>
                </a:lnTo>
                <a:lnTo>
                  <a:pt x="0" y="10453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02404" y="859800"/>
            <a:ext cx="5683192" cy="472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 spc="-107">
                <a:solidFill>
                  <a:srgbClr val="000000"/>
                </a:solidFill>
                <a:latin typeface="Open Sans Bold"/>
              </a:rPr>
              <a:t>BIBLIOGRAFIA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758440" y="1899327"/>
            <a:ext cx="12633960" cy="2524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79"/>
              </a:lnSpc>
            </a:pPr>
            <a:r>
              <a:rPr lang="en-US" sz="2400" spc="-93">
                <a:solidFill>
                  <a:srgbClr val="000000"/>
                </a:solidFill>
                <a:latin typeface="Open Sans Bold"/>
              </a:rPr>
              <a:t>alertas: https://sweetalert2.github.io/</a:t>
            </a:r>
          </a:p>
          <a:p>
            <a:pPr algn="just">
              <a:lnSpc>
                <a:spcPts val="2879"/>
              </a:lnSpc>
            </a:pPr>
          </a:p>
          <a:p>
            <a:pPr algn="just">
              <a:lnSpc>
                <a:spcPts val="2879"/>
              </a:lnSpc>
            </a:pPr>
            <a:r>
              <a:rPr lang="en-US" sz="2400" spc="-93">
                <a:solidFill>
                  <a:srgbClr val="000000"/>
                </a:solidFill>
                <a:latin typeface="Open Sans Bold"/>
              </a:rPr>
              <a:t>portafolio: https://plantillashtmlgratis.com/en/home/</a:t>
            </a:r>
          </a:p>
          <a:p>
            <a:pPr algn="just">
              <a:lnSpc>
                <a:spcPts val="2879"/>
              </a:lnSpc>
            </a:pPr>
          </a:p>
          <a:p>
            <a:pPr algn="just">
              <a:lnSpc>
                <a:spcPts val="2879"/>
              </a:lnSpc>
            </a:pPr>
            <a:r>
              <a:rPr lang="en-US" sz="2400" spc="-93">
                <a:solidFill>
                  <a:srgbClr val="000000"/>
                </a:solidFill>
                <a:latin typeface="Open Sans Bold"/>
              </a:rPr>
              <a:t>plantilla administrativa: https://startbootstrap.com/theme/sb-admin-2</a:t>
            </a:r>
          </a:p>
          <a:p>
            <a:pPr algn="just">
              <a:lnSpc>
                <a:spcPts val="2879"/>
              </a:lnSpc>
            </a:pPr>
          </a:p>
          <a:p>
            <a:pPr algn="just">
              <a:lnSpc>
                <a:spcPts val="2879"/>
              </a:lnSpc>
            </a:pPr>
            <a:r>
              <a:rPr lang="en-US" sz="2400" spc="-95">
                <a:solidFill>
                  <a:srgbClr val="000000"/>
                </a:solidFill>
                <a:latin typeface="Open Sans Bold"/>
              </a:rPr>
              <a:t>plantilla de editor de texto: https://summernote.org/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77440" y="7621"/>
            <a:ext cx="1353312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</a:rPr>
              <a:t>Gestor de usuarios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4734" y="8632790"/>
            <a:ext cx="3081292" cy="1045317"/>
          </a:xfrm>
          <a:custGeom>
            <a:avLst/>
            <a:gdLst/>
            <a:ahLst/>
            <a:cxnLst/>
            <a:rect r="r" b="b" t="t" l="l"/>
            <a:pathLst>
              <a:path h="1045317" w="3081292">
                <a:moveTo>
                  <a:pt x="0" y="0"/>
                </a:moveTo>
                <a:lnTo>
                  <a:pt x="3081292" y="0"/>
                </a:lnTo>
                <a:lnTo>
                  <a:pt x="3081292" y="1045316"/>
                </a:lnTo>
                <a:lnTo>
                  <a:pt x="0" y="10453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02404" y="859800"/>
            <a:ext cx="5683192" cy="472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 spc="-107">
                <a:solidFill>
                  <a:srgbClr val="000000"/>
                </a:solidFill>
                <a:latin typeface="Open Sans Bold"/>
              </a:rPr>
              <a:t>ANEXO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377440" y="7621"/>
            <a:ext cx="1353312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</a:rPr>
              <a:t>Gestor de usuarios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4734" y="8632790"/>
            <a:ext cx="3081292" cy="1045317"/>
          </a:xfrm>
          <a:custGeom>
            <a:avLst/>
            <a:gdLst/>
            <a:ahLst/>
            <a:cxnLst/>
            <a:rect r="r" b="b" t="t" l="l"/>
            <a:pathLst>
              <a:path h="1045317" w="3081292">
                <a:moveTo>
                  <a:pt x="0" y="0"/>
                </a:moveTo>
                <a:lnTo>
                  <a:pt x="3081292" y="0"/>
                </a:lnTo>
                <a:lnTo>
                  <a:pt x="3081292" y="1045316"/>
                </a:lnTo>
                <a:lnTo>
                  <a:pt x="0" y="10453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02404" y="8327976"/>
            <a:ext cx="5683192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Arimo"/>
              </a:rPr>
              <a:t>Ciudad: Medellin</a:t>
            </a:r>
          </a:p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Arimo"/>
              </a:rPr>
              <a:t>País: Colombia</a:t>
            </a:r>
          </a:p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Arimo"/>
              </a:rPr>
              <a:t>24/06/2023</a:t>
            </a:r>
          </a:p>
          <a:p>
            <a:pPr algn="ctr">
              <a:lnSpc>
                <a:spcPts val="287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5116965" y="4005531"/>
            <a:ext cx="7858125" cy="4286250"/>
          </a:xfrm>
          <a:custGeom>
            <a:avLst/>
            <a:gdLst/>
            <a:ahLst/>
            <a:cxnLst/>
            <a:rect r="r" b="b" t="t" l="l"/>
            <a:pathLst>
              <a:path h="4286250" w="7858125">
                <a:moveTo>
                  <a:pt x="0" y="0"/>
                </a:moveTo>
                <a:lnTo>
                  <a:pt x="7858125" y="0"/>
                </a:lnTo>
                <a:lnTo>
                  <a:pt x="7858125" y="4286250"/>
                </a:lnTo>
                <a:lnTo>
                  <a:pt x="0" y="42862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353478" y="2425899"/>
            <a:ext cx="3801480" cy="1303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20"/>
              </a:lnSpc>
            </a:pPr>
            <a:r>
              <a:rPr lang="en-US" sz="8100" spc="-322">
                <a:solidFill>
                  <a:srgbClr val="000000"/>
                </a:solidFill>
                <a:latin typeface="Open Sans"/>
              </a:rPr>
              <a:t>GRACIAS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4734" y="8632790"/>
            <a:ext cx="3081292" cy="1045317"/>
          </a:xfrm>
          <a:custGeom>
            <a:avLst/>
            <a:gdLst/>
            <a:ahLst/>
            <a:cxnLst/>
            <a:rect r="r" b="b" t="t" l="l"/>
            <a:pathLst>
              <a:path h="1045317" w="3081292">
                <a:moveTo>
                  <a:pt x="0" y="0"/>
                </a:moveTo>
                <a:lnTo>
                  <a:pt x="3081292" y="0"/>
                </a:lnTo>
                <a:lnTo>
                  <a:pt x="3081292" y="1045316"/>
                </a:lnTo>
                <a:lnTo>
                  <a:pt x="0" y="10453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08130" y="4394897"/>
            <a:ext cx="6079065" cy="367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Arimo"/>
              </a:rPr>
              <a:t>Autores:</a:t>
            </a:r>
          </a:p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Arimo"/>
              </a:rPr>
              <a:t>Luis Miguel Florez  Rodriguez</a:t>
            </a:r>
          </a:p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000000"/>
                </a:solidFill>
                <a:latin typeface="Arimo"/>
              </a:rPr>
              <a:t>xl9luis@gmail.com</a:t>
            </a:r>
          </a:p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</a:rPr>
              <a:t>Alexis henao cataño</a:t>
            </a:r>
          </a:p>
          <a:p>
            <a:pPr algn="l">
              <a:lnSpc>
                <a:spcPts val="2520"/>
              </a:lnSpc>
            </a:pPr>
            <a:r>
              <a:rPr lang="en-US" sz="2100">
                <a:solidFill>
                  <a:srgbClr val="000000"/>
                </a:solidFill>
                <a:latin typeface="Arimo"/>
              </a:rPr>
              <a:t>henaocatanoa8@gmail.com</a:t>
            </a:r>
          </a:p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rimo"/>
              </a:rPr>
              <a:t>Mnnnn Mnnnn Mnnnn</a:t>
            </a:r>
          </a:p>
          <a:p>
            <a:pPr algn="l">
              <a:lnSpc>
                <a:spcPts val="2520"/>
              </a:lnSpc>
            </a:pPr>
            <a:r>
              <a:rPr lang="en-US" sz="2100">
                <a:solidFill>
                  <a:srgbClr val="000000"/>
                </a:solidFill>
                <a:latin typeface="Arimo"/>
              </a:rPr>
              <a:t>Email </a:t>
            </a:r>
          </a:p>
          <a:p>
            <a:pPr algn="l">
              <a:lnSpc>
                <a:spcPts val="324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834641" y="2215605"/>
            <a:ext cx="11759884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spc="-143">
                <a:solidFill>
                  <a:srgbClr val="000000"/>
                </a:solidFill>
                <a:latin typeface="Open Sans Bold"/>
              </a:rPr>
              <a:t>GESTOR DE USUARIOS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437524" y="4793417"/>
            <a:ext cx="6341836" cy="280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Arimo"/>
              </a:rPr>
              <a:t>Programa:</a:t>
            </a:r>
          </a:p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Arimo"/>
              </a:rPr>
              <a:t>Asistente en desarrolló de software</a:t>
            </a:r>
          </a:p>
          <a:p>
            <a:pPr algn="l">
              <a:lnSpc>
                <a:spcPts val="2879"/>
              </a:lnSpc>
            </a:pPr>
          </a:p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Arimo"/>
              </a:rPr>
              <a:t>Coordinador del proyecto:</a:t>
            </a:r>
          </a:p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Arimo"/>
              </a:rPr>
              <a:t>Mmmmmm Mnnnnnn Mnnnn</a:t>
            </a:r>
          </a:p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000000"/>
                </a:solidFill>
                <a:latin typeface="Arimo"/>
              </a:rPr>
              <a:t>Email </a:t>
            </a:r>
          </a:p>
          <a:p>
            <a:pPr algn="l">
              <a:lnSpc>
                <a:spcPts val="2879"/>
              </a:lnSpc>
            </a:pPr>
          </a:p>
          <a:p>
            <a:pPr algn="l">
              <a:lnSpc>
                <a:spcPts val="287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302404" y="8327976"/>
            <a:ext cx="5683192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Arimo"/>
              </a:rPr>
              <a:t>Ciudad: Medellin</a:t>
            </a:r>
          </a:p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Arimo"/>
              </a:rPr>
              <a:t>País: Colombia</a:t>
            </a:r>
          </a:p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Arimo"/>
              </a:rPr>
              <a:t>24/06/2023</a:t>
            </a:r>
          </a:p>
          <a:p>
            <a:pPr algn="l">
              <a:lnSpc>
                <a:spcPts val="287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4734" y="8632790"/>
            <a:ext cx="3081292" cy="1045317"/>
          </a:xfrm>
          <a:custGeom>
            <a:avLst/>
            <a:gdLst/>
            <a:ahLst/>
            <a:cxnLst/>
            <a:rect r="r" b="b" t="t" l="l"/>
            <a:pathLst>
              <a:path h="1045317" w="3081292">
                <a:moveTo>
                  <a:pt x="0" y="0"/>
                </a:moveTo>
                <a:lnTo>
                  <a:pt x="3081292" y="0"/>
                </a:lnTo>
                <a:lnTo>
                  <a:pt x="3081292" y="1045316"/>
                </a:lnTo>
                <a:lnTo>
                  <a:pt x="0" y="10453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99484" y="3353807"/>
            <a:ext cx="5683192" cy="472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 spc="-107">
                <a:solidFill>
                  <a:srgbClr val="000000"/>
                </a:solidFill>
                <a:latin typeface="Open Sans Bold"/>
              </a:rPr>
              <a:t>INTRODUCCIÓN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87040" y="4541118"/>
            <a:ext cx="12222779" cy="3208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20"/>
              </a:lnSpc>
            </a:pPr>
            <a:r>
              <a:rPr lang="en-US" sz="2400" spc="-95">
                <a:solidFill>
                  <a:srgbClr val="000000"/>
                </a:solidFill>
                <a:latin typeface="Open Sans"/>
              </a:rPr>
              <a:t>Este proyecto consiste en el desarrollo de una página web que cuenta con un panel de administración para gestionar usuarios, clientes y productos. El acceso al panel está para los administradores, quienes pueden crear, editar y eliminar usuarios administradores, así como también crear, editar y eliminar clientes y productos. El objetivo es proporcionar una plataforma eficiente y segura para la administración de la página y brindar un control completo sobre los usuarios, clientes y productos.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575299" y="2330717"/>
            <a:ext cx="13366582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Arimo Bold"/>
              </a:rPr>
              <a:t>Categoría: Investigación, Desarrollo, Diseño.</a:t>
            </a:r>
          </a:p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Arimo Bold"/>
              </a:rPr>
              <a:t>Área de la investigación: web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575298" y="670816"/>
            <a:ext cx="13137405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spc="-119">
                <a:solidFill>
                  <a:srgbClr val="000000"/>
                </a:solidFill>
                <a:latin typeface="Open Sans Bold"/>
              </a:rPr>
              <a:t>GESTOR DE USUARIOS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77440" y="7621"/>
            <a:ext cx="1353312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</a:rPr>
              <a:t>Gestor de usuarios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4734" y="8632790"/>
            <a:ext cx="3081292" cy="1045317"/>
          </a:xfrm>
          <a:custGeom>
            <a:avLst/>
            <a:gdLst/>
            <a:ahLst/>
            <a:cxnLst/>
            <a:rect r="r" b="b" t="t" l="l"/>
            <a:pathLst>
              <a:path h="1045317" w="3081292">
                <a:moveTo>
                  <a:pt x="0" y="0"/>
                </a:moveTo>
                <a:lnTo>
                  <a:pt x="3081292" y="0"/>
                </a:lnTo>
                <a:lnTo>
                  <a:pt x="3081292" y="1045316"/>
                </a:lnTo>
                <a:lnTo>
                  <a:pt x="0" y="10453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02403" y="859802"/>
            <a:ext cx="5683193" cy="887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 spc="-107">
                <a:solidFill>
                  <a:srgbClr val="000000"/>
                </a:solidFill>
                <a:latin typeface="Open Sans Bold"/>
              </a:rPr>
              <a:t>PLANTEAMIENTO DEL PROBLEMA Y JUSTIFICACIÓN: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605389" y="2597290"/>
            <a:ext cx="13305171" cy="321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spc="-95">
                <a:solidFill>
                  <a:srgbClr val="000000"/>
                </a:solidFill>
                <a:latin typeface="Open Sans Bold"/>
              </a:rPr>
              <a:t>PLANTEAMIENTO DEL PROBLEMA:</a:t>
            </a:r>
          </a:p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  <a:r>
              <a:rPr lang="en-US" sz="2700" spc="-107">
                <a:solidFill>
                  <a:srgbClr val="000000"/>
                </a:solidFill>
                <a:latin typeface="Open Sans"/>
              </a:rPr>
              <a:t>Muchas organizaciones requieren de una solución eficiente y segura para gestionar usuarios, clientes y productos en una página web. Sin embargo, desarrollar un sistema personalizado y adaptado a las necesidades específicas de cada negocio puede resultar costoso y complejo. Además, garantizar la privacidad y control sobre los datos de los usuarios y la información del negocio puede representar un desafío adicional.</a:t>
            </a:r>
          </a:p>
          <a:p>
            <a:pPr algn="l">
              <a:lnSpc>
                <a:spcPts val="324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2377440" y="7621"/>
            <a:ext cx="1353312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</a:rPr>
              <a:t>Gestor de usuarios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4734" y="8632790"/>
            <a:ext cx="3081292" cy="1045317"/>
          </a:xfrm>
          <a:custGeom>
            <a:avLst/>
            <a:gdLst/>
            <a:ahLst/>
            <a:cxnLst/>
            <a:rect r="r" b="b" t="t" l="l"/>
            <a:pathLst>
              <a:path h="1045317" w="3081292">
                <a:moveTo>
                  <a:pt x="0" y="0"/>
                </a:moveTo>
                <a:lnTo>
                  <a:pt x="3081292" y="0"/>
                </a:lnTo>
                <a:lnTo>
                  <a:pt x="3081292" y="1045316"/>
                </a:lnTo>
                <a:lnTo>
                  <a:pt x="0" y="10453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02403" y="859802"/>
            <a:ext cx="5683193" cy="887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 spc="-107">
                <a:solidFill>
                  <a:srgbClr val="000000"/>
                </a:solidFill>
                <a:latin typeface="Open Sans Bold"/>
              </a:rPr>
              <a:t>PLANTEAMIENTO DEL PROBLEMA Y JUSTIFICACIÓN: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71149" y="2597291"/>
            <a:ext cx="12573651" cy="288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spc="-95">
                <a:solidFill>
                  <a:srgbClr val="000000"/>
                </a:solidFill>
                <a:latin typeface="Open Sans Bold"/>
              </a:rPr>
              <a:t>JUSTIFICACIÓN:</a:t>
            </a:r>
          </a:p>
          <a:p>
            <a:pPr algn="l">
              <a:lnSpc>
                <a:spcPts val="2879"/>
              </a:lnSpc>
            </a:pPr>
            <a:r>
              <a:rPr lang="en-US" sz="2400" spc="-95">
                <a:solidFill>
                  <a:srgbClr val="000000"/>
                </a:solidFill>
                <a:latin typeface="Open Sans"/>
              </a:rPr>
              <a:t>El desarrollo de una página web con un panel de administración para gestionar usuarios, clientes y productos se justifica debido a la necesidad de contar con una herramienta eficiente y segura que optimice la administración de la plataforma. Esta solución permitirá centralizar y agilizar la gestión de usuarios y clientes, mejorar la organización de productos y brindar mayor control sobre la información del negocio. Además, contribuirá al crecimiento y éxito de la empresa al proporcionar un sistema robusto y fácil de usar que garantice la privacidad y confidencialidad de los datos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77440" y="7621"/>
            <a:ext cx="1353312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</a:rPr>
              <a:t>Gestor de usuarios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4734" y="8632790"/>
            <a:ext cx="3081292" cy="1045317"/>
          </a:xfrm>
          <a:custGeom>
            <a:avLst/>
            <a:gdLst/>
            <a:ahLst/>
            <a:cxnLst/>
            <a:rect r="r" b="b" t="t" l="l"/>
            <a:pathLst>
              <a:path h="1045317" w="3081292">
                <a:moveTo>
                  <a:pt x="0" y="0"/>
                </a:moveTo>
                <a:lnTo>
                  <a:pt x="3081292" y="0"/>
                </a:lnTo>
                <a:lnTo>
                  <a:pt x="3081292" y="1045316"/>
                </a:lnTo>
                <a:lnTo>
                  <a:pt x="0" y="10453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02403" y="859800"/>
            <a:ext cx="5683193" cy="472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 spc="-107">
                <a:solidFill>
                  <a:srgbClr val="000000"/>
                </a:solidFill>
                <a:latin typeface="Open Sans Bold"/>
              </a:rPr>
              <a:t>OBJETIVO GENERAL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276272" y="2466620"/>
            <a:ext cx="11735451" cy="2665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20"/>
              </a:lnSpc>
            </a:pPr>
            <a:r>
              <a:rPr lang="en-US" sz="2400" spc="-95">
                <a:solidFill>
                  <a:srgbClr val="000000"/>
                </a:solidFill>
                <a:latin typeface="Open Sans"/>
              </a:rPr>
              <a:t>El objetivo general del proyecto es desarrollar una página web con un panel de administración que permita gestionar de manera eficiente y segura los usuarios, clientes y productos. El objetivo es proporcionar una plataforma que brinde un control completo sobre las funcionalidades relacionadas, optimizando así la gestión y toma de decisiones en el negocio.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77440" y="7621"/>
            <a:ext cx="1353312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</a:rPr>
              <a:t>Gestor de usuarios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4734" y="8632790"/>
            <a:ext cx="3081292" cy="1045317"/>
          </a:xfrm>
          <a:custGeom>
            <a:avLst/>
            <a:gdLst/>
            <a:ahLst/>
            <a:cxnLst/>
            <a:rect r="r" b="b" t="t" l="l"/>
            <a:pathLst>
              <a:path h="1045317" w="3081292">
                <a:moveTo>
                  <a:pt x="0" y="0"/>
                </a:moveTo>
                <a:lnTo>
                  <a:pt x="3081292" y="0"/>
                </a:lnTo>
                <a:lnTo>
                  <a:pt x="3081292" y="1045316"/>
                </a:lnTo>
                <a:lnTo>
                  <a:pt x="0" y="10453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02404" y="859800"/>
            <a:ext cx="5683192" cy="472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 spc="-107">
                <a:solidFill>
                  <a:srgbClr val="000000"/>
                </a:solidFill>
                <a:latin typeface="Open Sans Bold"/>
              </a:rPr>
              <a:t>OBJETIVOS ESPECÍFICOS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047349" y="2576335"/>
            <a:ext cx="12223131" cy="483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4340" indent="-217170" lvl="1">
              <a:lnSpc>
                <a:spcPts val="4320"/>
              </a:lnSpc>
              <a:buFont typeface="Arial"/>
              <a:buChar char="•"/>
            </a:pPr>
            <a:r>
              <a:rPr lang="en-US" sz="2400" spc="-93">
                <a:solidFill>
                  <a:srgbClr val="000000"/>
                </a:solidFill>
                <a:latin typeface="Open Sans"/>
              </a:rPr>
              <a:t>Implementar un panel de administración intuitivo y fácil de usar que permita la creación, edición y eliminación de usuarios, administradores, clientes y productos.</a:t>
            </a:r>
          </a:p>
          <a:p>
            <a:pPr algn="just" marL="434340" indent="-217170" lvl="1">
              <a:lnSpc>
                <a:spcPts val="4320"/>
              </a:lnSpc>
              <a:buFont typeface="Arial"/>
              <a:buChar char="•"/>
            </a:pPr>
            <a:r>
              <a:rPr lang="en-US" sz="2400" spc="-93">
                <a:solidFill>
                  <a:srgbClr val="000000"/>
                </a:solidFill>
                <a:latin typeface="Open Sans"/>
              </a:rPr>
              <a:t>Establecer un sistema de autenticación y acceso restringido para garantizar la seguridad y privacidad de la plataforma, brindando así un control adecuado sobre quién puede acceder al panel de administración.</a:t>
            </a:r>
          </a:p>
          <a:p>
            <a:pPr algn="just" marL="434340" indent="-217170" lvl="1">
              <a:lnSpc>
                <a:spcPts val="4320"/>
              </a:lnSpc>
              <a:buFont typeface="Arial"/>
              <a:buChar char="•"/>
            </a:pPr>
            <a:r>
              <a:rPr lang="en-US" sz="2400" spc="-93">
                <a:solidFill>
                  <a:srgbClr val="000000"/>
                </a:solidFill>
                <a:latin typeface="Open Sans"/>
              </a:rPr>
              <a:t>Desarrollar funcionalidades de búsqueda y filtrado que faciliten la gestión de usuarios, clientes y productos, permitiendo una rápida visualización y edición de la información relevante.</a:t>
            </a:r>
          </a:p>
          <a:p>
            <a:pPr algn="just">
              <a:lnSpc>
                <a:spcPts val="432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2377440" y="7621"/>
            <a:ext cx="1353312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</a:rPr>
              <a:t>Gestor de usuarios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4734" y="8632790"/>
            <a:ext cx="3081292" cy="1045317"/>
          </a:xfrm>
          <a:custGeom>
            <a:avLst/>
            <a:gdLst/>
            <a:ahLst/>
            <a:cxnLst/>
            <a:rect r="r" b="b" t="t" l="l"/>
            <a:pathLst>
              <a:path h="1045317" w="3081292">
                <a:moveTo>
                  <a:pt x="0" y="0"/>
                </a:moveTo>
                <a:lnTo>
                  <a:pt x="3081292" y="0"/>
                </a:lnTo>
                <a:lnTo>
                  <a:pt x="3081292" y="1045316"/>
                </a:lnTo>
                <a:lnTo>
                  <a:pt x="0" y="10453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02404" y="859800"/>
            <a:ext cx="5683192" cy="472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 spc="-107">
                <a:solidFill>
                  <a:srgbClr val="000000"/>
                </a:solidFill>
                <a:latin typeface="Open Sans Bold"/>
              </a:rPr>
              <a:t>REFERENTE TEORICO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377440" y="7621"/>
            <a:ext cx="1353312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</a:rPr>
              <a:t>Gestor de usuarios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276272" y="2466620"/>
            <a:ext cx="11735451" cy="2122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20"/>
              </a:lnSpc>
            </a:pPr>
            <a:r>
              <a:rPr lang="en-US" sz="2400" spc="-93">
                <a:solidFill>
                  <a:srgbClr val="000000"/>
                </a:solidFill>
                <a:latin typeface="Open Sans"/>
              </a:rPr>
              <a:t>plantilla portafolio: https://plantillashtmlgratis.com/en/home/</a:t>
            </a:r>
          </a:p>
          <a:p>
            <a:pPr algn="just">
              <a:lnSpc>
                <a:spcPts val="4320"/>
              </a:lnSpc>
            </a:pPr>
            <a:r>
              <a:rPr lang="en-US" sz="2400" spc="-93">
                <a:solidFill>
                  <a:srgbClr val="000000"/>
                </a:solidFill>
                <a:latin typeface="Open Sans"/>
              </a:rPr>
              <a:t>plantilla administrativa: https://startbootstrap.com/theme/sb-admin-2</a:t>
            </a:r>
          </a:p>
          <a:p>
            <a:pPr algn="just">
              <a:lnSpc>
                <a:spcPts val="4320"/>
              </a:lnSpc>
            </a:pPr>
            <a:r>
              <a:rPr lang="en-US" sz="2400" spc="-93">
                <a:solidFill>
                  <a:srgbClr val="000000"/>
                </a:solidFill>
                <a:latin typeface="Open Sans"/>
              </a:rPr>
              <a:t>plantilla de editor de texto: https://summernote.org/</a:t>
            </a:r>
          </a:p>
          <a:p>
            <a:pPr algn="just">
              <a:lnSpc>
                <a:spcPts val="432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4734" y="8632790"/>
            <a:ext cx="3081292" cy="1045317"/>
          </a:xfrm>
          <a:custGeom>
            <a:avLst/>
            <a:gdLst/>
            <a:ahLst/>
            <a:cxnLst/>
            <a:rect r="r" b="b" t="t" l="l"/>
            <a:pathLst>
              <a:path h="1045317" w="3081292">
                <a:moveTo>
                  <a:pt x="0" y="0"/>
                </a:moveTo>
                <a:lnTo>
                  <a:pt x="3081292" y="0"/>
                </a:lnTo>
                <a:lnTo>
                  <a:pt x="3081292" y="1045316"/>
                </a:lnTo>
                <a:lnTo>
                  <a:pt x="0" y="10453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02404" y="859800"/>
            <a:ext cx="5683192" cy="472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 spc="-107">
                <a:solidFill>
                  <a:srgbClr val="000000"/>
                </a:solidFill>
                <a:latin typeface="Open Sans Bold"/>
              </a:rPr>
              <a:t>METODOLOGIA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561645" y="1672832"/>
            <a:ext cx="5401002" cy="2160400"/>
          </a:xfrm>
          <a:custGeom>
            <a:avLst/>
            <a:gdLst/>
            <a:ahLst/>
            <a:cxnLst/>
            <a:rect r="r" b="b" t="t" l="l"/>
            <a:pathLst>
              <a:path h="2160400" w="5401002">
                <a:moveTo>
                  <a:pt x="0" y="0"/>
                </a:moveTo>
                <a:lnTo>
                  <a:pt x="5401001" y="0"/>
                </a:lnTo>
                <a:lnTo>
                  <a:pt x="5401001" y="2160400"/>
                </a:lnTo>
                <a:lnTo>
                  <a:pt x="0" y="2160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637083" y="1668069"/>
            <a:ext cx="3250126" cy="2169926"/>
            <a:chOff x="0" y="0"/>
            <a:chExt cx="4333502" cy="28932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33502" cy="2893234"/>
            </a:xfrm>
            <a:custGeom>
              <a:avLst/>
              <a:gdLst/>
              <a:ahLst/>
              <a:cxnLst/>
              <a:rect r="r" b="b" t="t" l="l"/>
              <a:pathLst>
                <a:path h="2893234" w="4333502">
                  <a:moveTo>
                    <a:pt x="0" y="0"/>
                  </a:moveTo>
                  <a:lnTo>
                    <a:pt x="4333502" y="0"/>
                  </a:lnTo>
                  <a:lnTo>
                    <a:pt x="4333502" y="2893234"/>
                  </a:lnTo>
                  <a:lnTo>
                    <a:pt x="0" y="28932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42333" y="59267"/>
              <a:ext cx="4291169" cy="28128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50"/>
                </a:lnSpc>
              </a:pPr>
              <a:r>
                <a:rPr lang="en-US" sz="3750" spc="-149">
                  <a:solidFill>
                    <a:srgbClr val="FFFFFF"/>
                  </a:solidFill>
                  <a:latin typeface="Open Sans Bold"/>
                </a:rPr>
                <a:t>ENFOQUE DE LA INVESTIGACIÓN</a:t>
              </a:r>
              <a:r>
                <a:rPr lang="en-US" sz="3750" spc="-149">
                  <a:solidFill>
                    <a:srgbClr val="FFFFFF"/>
                  </a:solidFill>
                  <a:latin typeface="Open Sans"/>
                </a:rPr>
                <a:t> 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255754" y="1851704"/>
            <a:ext cx="7945437" cy="1802656"/>
            <a:chOff x="0" y="0"/>
            <a:chExt cx="10593916" cy="24035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" y="6350"/>
              <a:ext cx="10581132" cy="2390902"/>
            </a:xfrm>
            <a:custGeom>
              <a:avLst/>
              <a:gdLst/>
              <a:ahLst/>
              <a:cxnLst/>
              <a:rect r="r" b="b" t="t" l="l"/>
              <a:pathLst>
                <a:path h="2390902" w="10581132">
                  <a:moveTo>
                    <a:pt x="0" y="0"/>
                  </a:moveTo>
                  <a:lnTo>
                    <a:pt x="9380855" y="0"/>
                  </a:lnTo>
                  <a:lnTo>
                    <a:pt x="10581132" y="1195451"/>
                  </a:lnTo>
                  <a:lnTo>
                    <a:pt x="9380855" y="2390902"/>
                  </a:lnTo>
                  <a:lnTo>
                    <a:pt x="0" y="2390902"/>
                  </a:lnTo>
                  <a:lnTo>
                    <a:pt x="1200277" y="1195451"/>
                  </a:lnTo>
                  <a:close/>
                </a:path>
              </a:pathLst>
            </a:custGeom>
            <a:solidFill>
              <a:srgbClr val="F5C6B6">
                <a:alpha val="89804"/>
              </a:srgbClr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-508" y="0"/>
              <a:ext cx="10594340" cy="2403602"/>
            </a:xfrm>
            <a:custGeom>
              <a:avLst/>
              <a:gdLst/>
              <a:ahLst/>
              <a:cxnLst/>
              <a:rect r="r" b="b" t="t" l="l"/>
              <a:pathLst>
                <a:path h="2403602" w="10594340">
                  <a:moveTo>
                    <a:pt x="6858" y="0"/>
                  </a:moveTo>
                  <a:lnTo>
                    <a:pt x="9387713" y="0"/>
                  </a:lnTo>
                  <a:cubicBezTo>
                    <a:pt x="9389364" y="0"/>
                    <a:pt x="9391015" y="635"/>
                    <a:pt x="9392158" y="1905"/>
                  </a:cubicBezTo>
                  <a:lnTo>
                    <a:pt x="10592435" y="1197356"/>
                  </a:lnTo>
                  <a:cubicBezTo>
                    <a:pt x="10593578" y="1198499"/>
                    <a:pt x="10594340" y="1200150"/>
                    <a:pt x="10594340" y="1201801"/>
                  </a:cubicBezTo>
                  <a:cubicBezTo>
                    <a:pt x="10594340" y="1203452"/>
                    <a:pt x="10593706" y="1205103"/>
                    <a:pt x="10592435" y="1206246"/>
                  </a:cubicBezTo>
                  <a:lnTo>
                    <a:pt x="9392158" y="2401697"/>
                  </a:lnTo>
                  <a:cubicBezTo>
                    <a:pt x="9391015" y="2402840"/>
                    <a:pt x="9389364" y="2403602"/>
                    <a:pt x="9387713" y="2403602"/>
                  </a:cubicBezTo>
                  <a:lnTo>
                    <a:pt x="6858" y="2403602"/>
                  </a:lnTo>
                  <a:cubicBezTo>
                    <a:pt x="4318" y="2403602"/>
                    <a:pt x="2032" y="2402078"/>
                    <a:pt x="1016" y="2399665"/>
                  </a:cubicBezTo>
                  <a:cubicBezTo>
                    <a:pt x="0" y="2397252"/>
                    <a:pt x="635" y="2394585"/>
                    <a:pt x="2413" y="2392680"/>
                  </a:cubicBezTo>
                  <a:lnTo>
                    <a:pt x="1202690" y="1197229"/>
                  </a:lnTo>
                  <a:lnTo>
                    <a:pt x="1207135" y="1201674"/>
                  </a:lnTo>
                  <a:lnTo>
                    <a:pt x="1202690" y="1206119"/>
                  </a:lnTo>
                  <a:lnTo>
                    <a:pt x="2413" y="10795"/>
                  </a:lnTo>
                  <a:cubicBezTo>
                    <a:pt x="508" y="9017"/>
                    <a:pt x="0" y="6350"/>
                    <a:pt x="1016" y="3937"/>
                  </a:cubicBezTo>
                  <a:cubicBezTo>
                    <a:pt x="2032" y="1524"/>
                    <a:pt x="4318" y="0"/>
                    <a:pt x="6858" y="0"/>
                  </a:cubicBezTo>
                  <a:moveTo>
                    <a:pt x="6858" y="12700"/>
                  </a:moveTo>
                  <a:lnTo>
                    <a:pt x="6858" y="6350"/>
                  </a:lnTo>
                  <a:lnTo>
                    <a:pt x="11303" y="1905"/>
                  </a:lnTo>
                  <a:lnTo>
                    <a:pt x="1211707" y="1197229"/>
                  </a:lnTo>
                  <a:cubicBezTo>
                    <a:pt x="1212850" y="1198372"/>
                    <a:pt x="1213612" y="1200023"/>
                    <a:pt x="1213612" y="1201674"/>
                  </a:cubicBezTo>
                  <a:cubicBezTo>
                    <a:pt x="1213612" y="1203325"/>
                    <a:pt x="1212977" y="1204976"/>
                    <a:pt x="1211707" y="1206119"/>
                  </a:cubicBezTo>
                  <a:lnTo>
                    <a:pt x="11303" y="2401697"/>
                  </a:lnTo>
                  <a:lnTo>
                    <a:pt x="6858" y="2397252"/>
                  </a:lnTo>
                  <a:lnTo>
                    <a:pt x="6858" y="2390902"/>
                  </a:lnTo>
                  <a:lnTo>
                    <a:pt x="9387713" y="2390902"/>
                  </a:lnTo>
                  <a:lnTo>
                    <a:pt x="9387713" y="2397252"/>
                  </a:lnTo>
                  <a:lnTo>
                    <a:pt x="9383269" y="2392807"/>
                  </a:lnTo>
                  <a:lnTo>
                    <a:pt x="10583545" y="1197356"/>
                  </a:lnTo>
                  <a:lnTo>
                    <a:pt x="10587990" y="1201801"/>
                  </a:lnTo>
                  <a:lnTo>
                    <a:pt x="10583545" y="1206246"/>
                  </a:lnTo>
                  <a:lnTo>
                    <a:pt x="9383268" y="10795"/>
                  </a:lnTo>
                  <a:lnTo>
                    <a:pt x="9387713" y="6350"/>
                  </a:lnTo>
                  <a:lnTo>
                    <a:pt x="9387713" y="12700"/>
                  </a:lnTo>
                  <a:lnTo>
                    <a:pt x="6858" y="12700"/>
                  </a:lnTo>
                  <a:close/>
                </a:path>
              </a:pathLst>
            </a:custGeom>
            <a:solidFill>
              <a:srgbClr val="F5C6B6">
                <a:alpha val="89804"/>
              </a:srgbClr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8170100" y="2193200"/>
            <a:ext cx="6143976" cy="1148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71"/>
              </a:lnSpc>
            </a:pPr>
            <a:r>
              <a:rPr lang="en-US" sz="2103" spc="-83">
                <a:solidFill>
                  <a:srgbClr val="000000"/>
                </a:solidFill>
                <a:latin typeface="Open Sans"/>
              </a:rPr>
              <a:t>El enfoque de investigación utilizado en este proyecto se centró en la implementación de una página web orientada a la fácil gestión, aplicando el patrón de diseño MVC (Modelo-Vista-Controlador). 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2561645" y="4135689"/>
            <a:ext cx="5401002" cy="2160400"/>
          </a:xfrm>
          <a:custGeom>
            <a:avLst/>
            <a:gdLst/>
            <a:ahLst/>
            <a:cxnLst/>
            <a:rect r="r" b="b" t="t" l="l"/>
            <a:pathLst>
              <a:path h="2160400" w="5401002">
                <a:moveTo>
                  <a:pt x="0" y="0"/>
                </a:moveTo>
                <a:lnTo>
                  <a:pt x="5401001" y="0"/>
                </a:lnTo>
                <a:lnTo>
                  <a:pt x="5401001" y="2160401"/>
                </a:lnTo>
                <a:lnTo>
                  <a:pt x="0" y="21604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3637083" y="4130927"/>
            <a:ext cx="3250126" cy="2169926"/>
            <a:chOff x="0" y="0"/>
            <a:chExt cx="4333502" cy="289323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333502" cy="2893234"/>
            </a:xfrm>
            <a:custGeom>
              <a:avLst/>
              <a:gdLst/>
              <a:ahLst/>
              <a:cxnLst/>
              <a:rect r="r" b="b" t="t" l="l"/>
              <a:pathLst>
                <a:path h="2893234" w="4333502">
                  <a:moveTo>
                    <a:pt x="0" y="0"/>
                  </a:moveTo>
                  <a:lnTo>
                    <a:pt x="4333502" y="0"/>
                  </a:lnTo>
                  <a:lnTo>
                    <a:pt x="4333502" y="2893234"/>
                  </a:lnTo>
                  <a:lnTo>
                    <a:pt x="0" y="28932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42333" y="59267"/>
              <a:ext cx="4291169" cy="28128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50"/>
                </a:lnSpc>
              </a:pPr>
              <a:r>
                <a:rPr lang="en-US" sz="3750" spc="-149">
                  <a:solidFill>
                    <a:srgbClr val="FFFFFF"/>
                  </a:solidFill>
                  <a:latin typeface="Open Sans Bold"/>
                </a:rPr>
                <a:t>TIPO DE INVESTIGACIÓN 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255754" y="4314561"/>
            <a:ext cx="7927684" cy="1802656"/>
            <a:chOff x="0" y="0"/>
            <a:chExt cx="10570246" cy="240354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6350" y="6350"/>
              <a:ext cx="10557510" cy="2390902"/>
            </a:xfrm>
            <a:custGeom>
              <a:avLst/>
              <a:gdLst/>
              <a:ahLst/>
              <a:cxnLst/>
              <a:rect r="r" b="b" t="t" l="l"/>
              <a:pathLst>
                <a:path h="2390902" w="10557510">
                  <a:moveTo>
                    <a:pt x="0" y="0"/>
                  </a:moveTo>
                  <a:lnTo>
                    <a:pt x="9357233" y="0"/>
                  </a:lnTo>
                  <a:lnTo>
                    <a:pt x="10557510" y="1195451"/>
                  </a:lnTo>
                  <a:lnTo>
                    <a:pt x="9357233" y="2390902"/>
                  </a:lnTo>
                  <a:lnTo>
                    <a:pt x="0" y="2390902"/>
                  </a:lnTo>
                  <a:lnTo>
                    <a:pt x="1200277" y="1195451"/>
                  </a:lnTo>
                  <a:close/>
                </a:path>
              </a:pathLst>
            </a:custGeom>
            <a:solidFill>
              <a:srgbClr val="F5C6B6">
                <a:alpha val="89804"/>
              </a:srgbClr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-508" y="0"/>
              <a:ext cx="10570718" cy="2403602"/>
            </a:xfrm>
            <a:custGeom>
              <a:avLst/>
              <a:gdLst/>
              <a:ahLst/>
              <a:cxnLst/>
              <a:rect r="r" b="b" t="t" l="l"/>
              <a:pathLst>
                <a:path h="2403602" w="10570718">
                  <a:moveTo>
                    <a:pt x="6858" y="0"/>
                  </a:moveTo>
                  <a:lnTo>
                    <a:pt x="9364091" y="0"/>
                  </a:lnTo>
                  <a:cubicBezTo>
                    <a:pt x="9365742" y="0"/>
                    <a:pt x="9367393" y="635"/>
                    <a:pt x="9368535" y="1905"/>
                  </a:cubicBezTo>
                  <a:lnTo>
                    <a:pt x="10568813" y="1197356"/>
                  </a:lnTo>
                  <a:cubicBezTo>
                    <a:pt x="10569956" y="1198499"/>
                    <a:pt x="10570718" y="1200150"/>
                    <a:pt x="10570718" y="1201801"/>
                  </a:cubicBezTo>
                  <a:cubicBezTo>
                    <a:pt x="10570718" y="1203452"/>
                    <a:pt x="10570083" y="1205103"/>
                    <a:pt x="10568813" y="1206246"/>
                  </a:cubicBezTo>
                  <a:lnTo>
                    <a:pt x="9368535" y="2401697"/>
                  </a:lnTo>
                  <a:cubicBezTo>
                    <a:pt x="9367393" y="2402840"/>
                    <a:pt x="9365742" y="2403602"/>
                    <a:pt x="9364091" y="2403602"/>
                  </a:cubicBezTo>
                  <a:lnTo>
                    <a:pt x="6858" y="2403602"/>
                  </a:lnTo>
                  <a:cubicBezTo>
                    <a:pt x="4318" y="2403602"/>
                    <a:pt x="2032" y="2402078"/>
                    <a:pt x="1016" y="2399665"/>
                  </a:cubicBezTo>
                  <a:cubicBezTo>
                    <a:pt x="0" y="2397252"/>
                    <a:pt x="635" y="2394585"/>
                    <a:pt x="2413" y="2392680"/>
                  </a:cubicBezTo>
                  <a:lnTo>
                    <a:pt x="1202690" y="1197229"/>
                  </a:lnTo>
                  <a:lnTo>
                    <a:pt x="1207135" y="1201674"/>
                  </a:lnTo>
                  <a:lnTo>
                    <a:pt x="1202690" y="1206119"/>
                  </a:lnTo>
                  <a:lnTo>
                    <a:pt x="2413" y="10795"/>
                  </a:lnTo>
                  <a:cubicBezTo>
                    <a:pt x="508" y="9017"/>
                    <a:pt x="0" y="6350"/>
                    <a:pt x="1016" y="3937"/>
                  </a:cubicBezTo>
                  <a:cubicBezTo>
                    <a:pt x="2032" y="1524"/>
                    <a:pt x="4318" y="0"/>
                    <a:pt x="6858" y="0"/>
                  </a:cubicBezTo>
                  <a:moveTo>
                    <a:pt x="6858" y="12700"/>
                  </a:moveTo>
                  <a:lnTo>
                    <a:pt x="6858" y="6350"/>
                  </a:lnTo>
                  <a:lnTo>
                    <a:pt x="11303" y="1905"/>
                  </a:lnTo>
                  <a:lnTo>
                    <a:pt x="1211707" y="1197229"/>
                  </a:lnTo>
                  <a:cubicBezTo>
                    <a:pt x="1212850" y="1198372"/>
                    <a:pt x="1213612" y="1200023"/>
                    <a:pt x="1213612" y="1201674"/>
                  </a:cubicBezTo>
                  <a:cubicBezTo>
                    <a:pt x="1213612" y="1203325"/>
                    <a:pt x="1212977" y="1204976"/>
                    <a:pt x="1211707" y="1206119"/>
                  </a:cubicBezTo>
                  <a:lnTo>
                    <a:pt x="11303" y="2401697"/>
                  </a:lnTo>
                  <a:lnTo>
                    <a:pt x="6858" y="2397252"/>
                  </a:lnTo>
                  <a:lnTo>
                    <a:pt x="6858" y="2390902"/>
                  </a:lnTo>
                  <a:lnTo>
                    <a:pt x="9364091" y="2390902"/>
                  </a:lnTo>
                  <a:lnTo>
                    <a:pt x="9364091" y="2397252"/>
                  </a:lnTo>
                  <a:lnTo>
                    <a:pt x="9359646" y="2392807"/>
                  </a:lnTo>
                  <a:lnTo>
                    <a:pt x="10559922" y="1197356"/>
                  </a:lnTo>
                  <a:lnTo>
                    <a:pt x="10564368" y="1201801"/>
                  </a:lnTo>
                  <a:lnTo>
                    <a:pt x="10559922" y="1206246"/>
                  </a:lnTo>
                  <a:lnTo>
                    <a:pt x="9359646" y="10795"/>
                  </a:lnTo>
                  <a:lnTo>
                    <a:pt x="9364091" y="6350"/>
                  </a:lnTo>
                  <a:lnTo>
                    <a:pt x="9364091" y="12700"/>
                  </a:lnTo>
                  <a:lnTo>
                    <a:pt x="6858" y="12700"/>
                  </a:lnTo>
                  <a:close/>
                </a:path>
              </a:pathLst>
            </a:custGeom>
            <a:solidFill>
              <a:srgbClr val="F5C6B6">
                <a:alpha val="89804"/>
              </a:srgbClr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8170100" y="4799837"/>
            <a:ext cx="6116773" cy="860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8"/>
              </a:lnSpc>
            </a:pPr>
            <a:r>
              <a:rPr lang="en-US" sz="2100" spc="-83">
                <a:solidFill>
                  <a:srgbClr val="000000"/>
                </a:solidFill>
                <a:latin typeface="Open Sans"/>
              </a:rPr>
              <a:t>Investigación bibliográfica al revisar videos y tutoriales sobre el patrón de diseño MVC y su aplicación en el desarrollo web. 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2561645" y="6598546"/>
            <a:ext cx="5401002" cy="2160400"/>
          </a:xfrm>
          <a:custGeom>
            <a:avLst/>
            <a:gdLst/>
            <a:ahLst/>
            <a:cxnLst/>
            <a:rect r="r" b="b" t="t" l="l"/>
            <a:pathLst>
              <a:path h="2160400" w="5401002">
                <a:moveTo>
                  <a:pt x="0" y="0"/>
                </a:moveTo>
                <a:lnTo>
                  <a:pt x="5401001" y="0"/>
                </a:lnTo>
                <a:lnTo>
                  <a:pt x="5401001" y="2160401"/>
                </a:lnTo>
                <a:lnTo>
                  <a:pt x="0" y="21604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3637083" y="6593784"/>
            <a:ext cx="3250126" cy="2169926"/>
            <a:chOff x="0" y="0"/>
            <a:chExt cx="4333502" cy="289323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333502" cy="2893234"/>
            </a:xfrm>
            <a:custGeom>
              <a:avLst/>
              <a:gdLst/>
              <a:ahLst/>
              <a:cxnLst/>
              <a:rect r="r" b="b" t="t" l="l"/>
              <a:pathLst>
                <a:path h="2893234" w="4333502">
                  <a:moveTo>
                    <a:pt x="0" y="0"/>
                  </a:moveTo>
                  <a:lnTo>
                    <a:pt x="4333502" y="0"/>
                  </a:lnTo>
                  <a:lnTo>
                    <a:pt x="4333502" y="2893234"/>
                  </a:lnTo>
                  <a:lnTo>
                    <a:pt x="0" y="28932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3" id="23"/>
            <p:cNvSpPr txBox="true"/>
            <p:nvPr/>
          </p:nvSpPr>
          <p:spPr>
            <a:xfrm rot="0">
              <a:off x="42333" y="59267"/>
              <a:ext cx="4291169" cy="28128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50"/>
                </a:lnSpc>
              </a:pPr>
              <a:r>
                <a:rPr lang="en-US" sz="3750" spc="-149">
                  <a:solidFill>
                    <a:srgbClr val="FFFFFF"/>
                  </a:solidFill>
                  <a:latin typeface="Open Sans Bold"/>
                </a:rPr>
                <a:t>MÉTODO DE INVESTIGACIÓN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7255754" y="6777417"/>
            <a:ext cx="8140082" cy="1802656"/>
            <a:chOff x="0" y="0"/>
            <a:chExt cx="10853442" cy="240354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6350" y="6350"/>
              <a:ext cx="10840720" cy="2390902"/>
            </a:xfrm>
            <a:custGeom>
              <a:avLst/>
              <a:gdLst/>
              <a:ahLst/>
              <a:cxnLst/>
              <a:rect r="r" b="b" t="t" l="l"/>
              <a:pathLst>
                <a:path h="2390902" w="10840720">
                  <a:moveTo>
                    <a:pt x="0" y="0"/>
                  </a:moveTo>
                  <a:lnTo>
                    <a:pt x="9640316" y="0"/>
                  </a:lnTo>
                  <a:lnTo>
                    <a:pt x="10840720" y="1195451"/>
                  </a:lnTo>
                  <a:lnTo>
                    <a:pt x="9640315" y="2390902"/>
                  </a:lnTo>
                  <a:lnTo>
                    <a:pt x="0" y="2390902"/>
                  </a:lnTo>
                  <a:lnTo>
                    <a:pt x="1200404" y="1195451"/>
                  </a:lnTo>
                  <a:close/>
                </a:path>
              </a:pathLst>
            </a:custGeom>
            <a:solidFill>
              <a:srgbClr val="F5C6B6">
                <a:alpha val="89804"/>
              </a:srgbClr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-508" y="0"/>
              <a:ext cx="10853928" cy="2403602"/>
            </a:xfrm>
            <a:custGeom>
              <a:avLst/>
              <a:gdLst/>
              <a:ahLst/>
              <a:cxnLst/>
              <a:rect r="r" b="b" t="t" l="l"/>
              <a:pathLst>
                <a:path h="2403602" w="10853928">
                  <a:moveTo>
                    <a:pt x="6858" y="0"/>
                  </a:moveTo>
                  <a:lnTo>
                    <a:pt x="9647174" y="0"/>
                  </a:lnTo>
                  <a:cubicBezTo>
                    <a:pt x="9648825" y="0"/>
                    <a:pt x="9650476" y="635"/>
                    <a:pt x="9651619" y="1905"/>
                  </a:cubicBezTo>
                  <a:lnTo>
                    <a:pt x="10852023" y="1197356"/>
                  </a:lnTo>
                  <a:cubicBezTo>
                    <a:pt x="10853166" y="1198499"/>
                    <a:pt x="10853928" y="1200150"/>
                    <a:pt x="10853928" y="1201801"/>
                  </a:cubicBezTo>
                  <a:cubicBezTo>
                    <a:pt x="10853928" y="1203452"/>
                    <a:pt x="10853293" y="1205103"/>
                    <a:pt x="10852023" y="1206246"/>
                  </a:cubicBezTo>
                  <a:lnTo>
                    <a:pt x="9651619" y="2401697"/>
                  </a:lnTo>
                  <a:cubicBezTo>
                    <a:pt x="9650476" y="2402840"/>
                    <a:pt x="9648825" y="2403602"/>
                    <a:pt x="9647174" y="2403602"/>
                  </a:cubicBezTo>
                  <a:lnTo>
                    <a:pt x="6858" y="2403602"/>
                  </a:lnTo>
                  <a:cubicBezTo>
                    <a:pt x="4318" y="2403602"/>
                    <a:pt x="2032" y="2402078"/>
                    <a:pt x="1016" y="2399665"/>
                  </a:cubicBezTo>
                  <a:cubicBezTo>
                    <a:pt x="0" y="2397252"/>
                    <a:pt x="635" y="2394585"/>
                    <a:pt x="2413" y="2392680"/>
                  </a:cubicBezTo>
                  <a:lnTo>
                    <a:pt x="1202690" y="1197229"/>
                  </a:lnTo>
                  <a:lnTo>
                    <a:pt x="1207135" y="1201674"/>
                  </a:lnTo>
                  <a:lnTo>
                    <a:pt x="1202690" y="1206119"/>
                  </a:lnTo>
                  <a:lnTo>
                    <a:pt x="2413" y="10795"/>
                  </a:lnTo>
                  <a:cubicBezTo>
                    <a:pt x="508" y="9017"/>
                    <a:pt x="0" y="6350"/>
                    <a:pt x="1016" y="3937"/>
                  </a:cubicBezTo>
                  <a:cubicBezTo>
                    <a:pt x="2032" y="1524"/>
                    <a:pt x="4318" y="0"/>
                    <a:pt x="6858" y="0"/>
                  </a:cubicBezTo>
                  <a:moveTo>
                    <a:pt x="6858" y="12700"/>
                  </a:moveTo>
                  <a:lnTo>
                    <a:pt x="6858" y="6350"/>
                  </a:lnTo>
                  <a:lnTo>
                    <a:pt x="11303" y="1905"/>
                  </a:lnTo>
                  <a:lnTo>
                    <a:pt x="1211707" y="1197229"/>
                  </a:lnTo>
                  <a:cubicBezTo>
                    <a:pt x="1212850" y="1198372"/>
                    <a:pt x="1213612" y="1200023"/>
                    <a:pt x="1213612" y="1201674"/>
                  </a:cubicBezTo>
                  <a:cubicBezTo>
                    <a:pt x="1213612" y="1203325"/>
                    <a:pt x="1212977" y="1204976"/>
                    <a:pt x="1211707" y="1206119"/>
                  </a:cubicBezTo>
                  <a:lnTo>
                    <a:pt x="11303" y="2401697"/>
                  </a:lnTo>
                  <a:lnTo>
                    <a:pt x="6858" y="2397252"/>
                  </a:lnTo>
                  <a:lnTo>
                    <a:pt x="6858" y="2390902"/>
                  </a:lnTo>
                  <a:lnTo>
                    <a:pt x="9647174" y="2390902"/>
                  </a:lnTo>
                  <a:lnTo>
                    <a:pt x="9647174" y="2397252"/>
                  </a:lnTo>
                  <a:lnTo>
                    <a:pt x="9642730" y="2392807"/>
                  </a:lnTo>
                  <a:lnTo>
                    <a:pt x="10843133" y="1197356"/>
                  </a:lnTo>
                  <a:lnTo>
                    <a:pt x="10847578" y="1201801"/>
                  </a:lnTo>
                  <a:lnTo>
                    <a:pt x="10843133" y="1206246"/>
                  </a:lnTo>
                  <a:lnTo>
                    <a:pt x="9642729" y="10795"/>
                  </a:lnTo>
                  <a:lnTo>
                    <a:pt x="9647173" y="6350"/>
                  </a:lnTo>
                  <a:lnTo>
                    <a:pt x="9647173" y="12700"/>
                  </a:lnTo>
                  <a:lnTo>
                    <a:pt x="6858" y="12700"/>
                  </a:lnTo>
                  <a:close/>
                </a:path>
              </a:pathLst>
            </a:custGeom>
            <a:solidFill>
              <a:srgbClr val="F5C6B6">
                <a:alpha val="89804"/>
              </a:srgbClr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8170100" y="7119818"/>
            <a:ext cx="6329170" cy="1146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68"/>
              </a:lnSpc>
            </a:pPr>
            <a:r>
              <a:rPr lang="en-US" sz="2100" spc="-83">
                <a:solidFill>
                  <a:srgbClr val="000000"/>
                </a:solidFill>
                <a:latin typeface="Open Sans"/>
              </a:rPr>
              <a:t>Se realizaron investigaciones en línea y se consultaron varios recursos, como videos y tutoriales, para obtener información detallada sobre el funcionamiento y la implementación del MVC.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377440" y="7621"/>
            <a:ext cx="1353312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500">
                <a:solidFill>
                  <a:srgbClr val="000000"/>
                </a:solidFill>
                <a:latin typeface="Arial"/>
              </a:rPr>
              <a:t>Gestor de usuarios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DAFmldiEydc</dc:identifier>
  <dcterms:modified xsi:type="dcterms:W3CDTF">2011-08-01T06:04:30Z</dcterms:modified>
  <cp:revision>1</cp:revision>
  <dc:title>Unidad 2 - Formato Presentación Proyectos de Aula (Sustentacion-Estudiantes)_1.pptx</dc:title>
</cp:coreProperties>
</file>