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71" r:id="rId2"/>
    <p:sldId id="272" r:id="rId3"/>
    <p:sldId id="275" r:id="rId4"/>
    <p:sldId id="273" r:id="rId5"/>
    <p:sldId id="279" r:id="rId6"/>
    <p:sldId id="278" r:id="rId7"/>
    <p:sldId id="283" r:id="rId8"/>
    <p:sldId id="284" r:id="rId9"/>
    <p:sldId id="285" r:id="rId10"/>
    <p:sldId id="286" r:id="rId11"/>
    <p:sldId id="276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55B369-4B04-1743-AF5F-B35F2F09B57E}">
          <p14:sldIdLst>
            <p14:sldId id="271"/>
            <p14:sldId id="272"/>
            <p14:sldId id="275"/>
            <p14:sldId id="273"/>
            <p14:sldId id="279"/>
            <p14:sldId id="278"/>
            <p14:sldId id="283"/>
          </p14:sldIdLst>
        </p14:section>
        <p14:section name="Untitled Section" id="{192DEC8B-7C5E-0147-A18D-C8D7501DF783}">
          <p14:sldIdLst>
            <p14:sldId id="284"/>
            <p14:sldId id="285"/>
            <p14:sldId id="286"/>
            <p14:sldId id="276"/>
            <p14:sldId id="28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1327" autoAdjust="0"/>
  </p:normalViewPr>
  <p:slideViewPr>
    <p:cSldViewPr snapToGrid="0" snapToObjects="1">
      <p:cViewPr>
        <p:scale>
          <a:sx n="100" d="100"/>
          <a:sy n="100" d="100"/>
        </p:scale>
        <p:origin x="-1664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uliarhodesdavis:Desktop:Projections%20annual%20Tuesday_J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numbers!$F$10</c:f>
              <c:strCache>
                <c:ptCount val="1"/>
                <c:pt idx="0">
                  <c:v>Acceleration Services</c:v>
                </c:pt>
              </c:strCache>
            </c:strRef>
          </c:tx>
          <c:invertIfNegative val="0"/>
          <c:cat>
            <c:multiLvlStrRef>
              <c:f>numbers!$G$8:$N$9</c:f>
              <c:multiLvlStrCache>
                <c:ptCount val="8"/>
                <c:lvl>
                  <c:pt idx="0">
                    <c:v>Revenue</c:v>
                  </c:pt>
                  <c:pt idx="1">
                    <c:v>Expenses</c:v>
                  </c:pt>
                  <c:pt idx="2">
                    <c:v>Revenue</c:v>
                  </c:pt>
                  <c:pt idx="3">
                    <c:v>Expenses</c:v>
                  </c:pt>
                  <c:pt idx="4">
                    <c:v>Revenue</c:v>
                  </c:pt>
                  <c:pt idx="5">
                    <c:v>Expenses</c:v>
                  </c:pt>
                  <c:pt idx="6">
                    <c:v>Revenue</c:v>
                  </c:pt>
                  <c:pt idx="7">
                    <c:v>Expenses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4">
                    <c:v>2016</c:v>
                  </c:pt>
                  <c:pt idx="6">
                    <c:v>2017</c:v>
                  </c:pt>
                </c:lvl>
              </c:multiLvlStrCache>
            </c:multiLvlStrRef>
          </c:cat>
          <c:val>
            <c:numRef>
              <c:f>numbers!$G$10:$N$10</c:f>
              <c:numCache>
                <c:formatCode>_-* #,##0_-;\-* #,##0_-;_-* "-"??_-;_-@_-</c:formatCode>
                <c:ptCount val="8"/>
                <c:pt idx="0">
                  <c:v>2.163567E6</c:v>
                </c:pt>
                <c:pt idx="1">
                  <c:v>1.89095E6</c:v>
                </c:pt>
                <c:pt idx="2" formatCode="_(* #,##0.00_);_(* \(#,##0.00\);_(* &quot;-&quot;??_);_(@_)">
                  <c:v>1.9472103E6</c:v>
                </c:pt>
                <c:pt idx="3" formatCode="_(* #,##0_);_(* \(#,##0\);_(* &quot;-&quot;??_);_(@_)">
                  <c:v>1.89095E6</c:v>
                </c:pt>
                <c:pt idx="4" formatCode="_-* #,##0.00_-;\-* #,##0.00_-;_-* &quot;-&quot;??_-;_-@_-">
                  <c:v>2.14193133E6</c:v>
                </c:pt>
                <c:pt idx="5" formatCode="_-* #,##0.00_-;\-* #,##0.00_-;_-* &quot;-&quot;??_-;_-@_-">
                  <c:v>1.9854975E6</c:v>
                </c:pt>
                <c:pt idx="6" formatCode="_(* #,##0.00_);_(* \(#,##0.00\);_(* &quot;-&quot;??_);_(@_)">
                  <c:v>2.356124463E6</c:v>
                </c:pt>
                <c:pt idx="7" formatCode="_(* #,##0.00_);_(* \(#,##0.00\);_(* &quot;-&quot;??_);_(@_)">
                  <c:v>2.084772375E6</c:v>
                </c:pt>
              </c:numCache>
            </c:numRef>
          </c:val>
        </c:ser>
        <c:ser>
          <c:idx val="1"/>
          <c:order val="1"/>
          <c:tx>
            <c:strRef>
              <c:f>numbers!$F$11</c:f>
              <c:strCache>
                <c:ptCount val="1"/>
                <c:pt idx="0">
                  <c:v>Engagement Consulting</c:v>
                </c:pt>
              </c:strCache>
            </c:strRef>
          </c:tx>
          <c:invertIfNegative val="0"/>
          <c:cat>
            <c:multiLvlStrRef>
              <c:f>numbers!$G$8:$N$9</c:f>
              <c:multiLvlStrCache>
                <c:ptCount val="8"/>
                <c:lvl>
                  <c:pt idx="0">
                    <c:v>Revenue</c:v>
                  </c:pt>
                  <c:pt idx="1">
                    <c:v>Expenses</c:v>
                  </c:pt>
                  <c:pt idx="2">
                    <c:v>Revenue</c:v>
                  </c:pt>
                  <c:pt idx="3">
                    <c:v>Expenses</c:v>
                  </c:pt>
                  <c:pt idx="4">
                    <c:v>Revenue</c:v>
                  </c:pt>
                  <c:pt idx="5">
                    <c:v>Expenses</c:v>
                  </c:pt>
                  <c:pt idx="6">
                    <c:v>Revenue</c:v>
                  </c:pt>
                  <c:pt idx="7">
                    <c:v>Expenses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4">
                    <c:v>2016</c:v>
                  </c:pt>
                  <c:pt idx="6">
                    <c:v>2017</c:v>
                  </c:pt>
                </c:lvl>
              </c:multiLvlStrCache>
            </c:multiLvlStrRef>
          </c:cat>
          <c:val>
            <c:numRef>
              <c:f>numbers!$G$11:$N$11</c:f>
              <c:numCache>
                <c:formatCode>_-* #,##0_-;\-* #,##0_-;_-* "-"??_-;_-@_-</c:formatCode>
                <c:ptCount val="8"/>
                <c:pt idx="0">
                  <c:v>295503.0</c:v>
                </c:pt>
                <c:pt idx="1">
                  <c:v>203290.0</c:v>
                </c:pt>
                <c:pt idx="2">
                  <c:v>700000.0</c:v>
                </c:pt>
                <c:pt idx="3">
                  <c:v>503290.0</c:v>
                </c:pt>
                <c:pt idx="4" formatCode="_-* #,##0.00_-;\-* #,##0.00_-;_-* &quot;-&quot;??_-;_-@_-">
                  <c:v>979999.9999999997</c:v>
                </c:pt>
                <c:pt idx="5" formatCode="_-* #,##0.00_-;\-* #,##0.00_-;_-* &quot;-&quot;??_-;_-@_-">
                  <c:v>654277.0</c:v>
                </c:pt>
                <c:pt idx="6" formatCode="_(* #,##0.00_);_(* \(#,##0.00\);_(* &quot;-&quot;??_);_(@_)">
                  <c:v>1.372E6</c:v>
                </c:pt>
                <c:pt idx="7">
                  <c:v>850560.1</c:v>
                </c:pt>
              </c:numCache>
            </c:numRef>
          </c:val>
        </c:ser>
        <c:ser>
          <c:idx val="2"/>
          <c:order val="2"/>
          <c:tx>
            <c:strRef>
              <c:f>numbers!$F$12</c:f>
              <c:strCache>
                <c:ptCount val="1"/>
                <c:pt idx="0">
                  <c:v>General Support/Operating Expenses</c:v>
                </c:pt>
              </c:strCache>
            </c:strRef>
          </c:tx>
          <c:invertIfNegative val="0"/>
          <c:cat>
            <c:multiLvlStrRef>
              <c:f>numbers!$G$8:$N$9</c:f>
              <c:multiLvlStrCache>
                <c:ptCount val="8"/>
                <c:lvl>
                  <c:pt idx="0">
                    <c:v>Revenue</c:v>
                  </c:pt>
                  <c:pt idx="1">
                    <c:v>Expenses</c:v>
                  </c:pt>
                  <c:pt idx="2">
                    <c:v>Revenue</c:v>
                  </c:pt>
                  <c:pt idx="3">
                    <c:v>Expenses</c:v>
                  </c:pt>
                  <c:pt idx="4">
                    <c:v>Revenue</c:v>
                  </c:pt>
                  <c:pt idx="5">
                    <c:v>Expenses</c:v>
                  </c:pt>
                  <c:pt idx="6">
                    <c:v>Revenue</c:v>
                  </c:pt>
                  <c:pt idx="7">
                    <c:v>Expenses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4">
                    <c:v>2016</c:v>
                  </c:pt>
                  <c:pt idx="6">
                    <c:v>2017</c:v>
                  </c:pt>
                </c:lvl>
              </c:multiLvlStrCache>
            </c:multiLvlStrRef>
          </c:cat>
          <c:val>
            <c:numRef>
              <c:f>numbers!$G$12:$N$12</c:f>
              <c:numCache>
                <c:formatCode>_-* #,##0_-;\-* #,##0_-;_-* "-"??_-;_-@_-</c:formatCode>
                <c:ptCount val="8"/>
                <c:pt idx="0">
                  <c:v>1.15124E6</c:v>
                </c:pt>
                <c:pt idx="1">
                  <c:v>1.293704E6</c:v>
                </c:pt>
                <c:pt idx="2">
                  <c:v>987000.0</c:v>
                </c:pt>
                <c:pt idx="3">
                  <c:v>1.201319E6</c:v>
                </c:pt>
                <c:pt idx="4" formatCode="_-* #,##0.00_-;\-* #,##0.00_-;_-* &quot;-&quot;??_-;_-@_-">
                  <c:v>789600.0</c:v>
                </c:pt>
                <c:pt idx="5" formatCode="_-* #,##0.00_-;\-* #,##0.00_-;_-* &quot;-&quot;??_-;_-@_-">
                  <c:v>1.1014509E6</c:v>
                </c:pt>
                <c:pt idx="6">
                  <c:v>631680.0</c:v>
                </c:pt>
                <c:pt idx="7">
                  <c:v>1.156523445E6</c:v>
                </c:pt>
              </c:numCache>
            </c:numRef>
          </c:val>
        </c:ser>
        <c:ser>
          <c:idx val="3"/>
          <c:order val="3"/>
          <c:tx>
            <c:strRef>
              <c:f>numbers!$F$13</c:f>
              <c:strCache>
                <c:ptCount val="1"/>
                <c:pt idx="0">
                  <c:v>Reserve</c:v>
                </c:pt>
              </c:strCache>
            </c:strRef>
          </c:tx>
          <c:invertIfNegative val="0"/>
          <c:cat>
            <c:multiLvlStrRef>
              <c:f>numbers!$G$8:$N$9</c:f>
              <c:multiLvlStrCache>
                <c:ptCount val="8"/>
                <c:lvl>
                  <c:pt idx="0">
                    <c:v>Revenue</c:v>
                  </c:pt>
                  <c:pt idx="1">
                    <c:v>Expenses</c:v>
                  </c:pt>
                  <c:pt idx="2">
                    <c:v>Revenue</c:v>
                  </c:pt>
                  <c:pt idx="3">
                    <c:v>Expenses</c:v>
                  </c:pt>
                  <c:pt idx="4">
                    <c:v>Revenue</c:v>
                  </c:pt>
                  <c:pt idx="5">
                    <c:v>Expenses</c:v>
                  </c:pt>
                  <c:pt idx="6">
                    <c:v>Revenue</c:v>
                  </c:pt>
                  <c:pt idx="7">
                    <c:v>Expenses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4">
                    <c:v>2016</c:v>
                  </c:pt>
                  <c:pt idx="6">
                    <c:v>2017</c:v>
                  </c:pt>
                </c:lvl>
              </c:multiLvlStrCache>
            </c:multiLvlStrRef>
          </c:cat>
          <c:val>
            <c:numRef>
              <c:f>numbers!$G$13:$N$13</c:f>
              <c:numCache>
                <c:formatCode>_-* #,##0_-;\-* #,##0_-;_-* "-"??_-;_-@_-</c:formatCode>
                <c:ptCount val="8"/>
                <c:pt idx="0">
                  <c:v>0.0</c:v>
                </c:pt>
                <c:pt idx="1">
                  <c:v>0.0</c:v>
                </c:pt>
                <c:pt idx="2" formatCode="General">
                  <c:v>0.0</c:v>
                </c:pt>
                <c:pt idx="3" formatCode="_-* #,##0.00_-;\-* #,##0.00_-;_-* &quot;-&quot;??_-;_-@_-">
                  <c:v>111361.5</c:v>
                </c:pt>
                <c:pt idx="5" formatCode="_-* #,##0.00_-;\-* #,##0.00_-;_-* &quot;-&quot;??_-;_-@_-">
                  <c:v>72833.20000000019</c:v>
                </c:pt>
                <c:pt idx="7" formatCode="_-* #,##0.00_-;\-* #,##0.00_-;_-* &quot;-&quot;??_-;_-@_-">
                  <c:v>175315.26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40415144"/>
        <c:axId val="-2140388568"/>
      </c:barChart>
      <c:catAx>
        <c:axId val="-214041514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0388568"/>
        <c:crosses val="autoZero"/>
        <c:auto val="1"/>
        <c:lblAlgn val="ctr"/>
        <c:lblOffset val="100"/>
        <c:noMultiLvlLbl val="0"/>
      </c:catAx>
      <c:valAx>
        <c:axId val="-2140388568"/>
        <c:scaling>
          <c:orientation val="minMax"/>
        </c:scaling>
        <c:delete val="0"/>
        <c:axPos val="l"/>
        <c:majorGridlines/>
        <c:numFmt formatCode="_-* #,##0_-;\-* #,##0_-;_-* &quot;-&quot;??_-;_-@_-" sourceLinked="1"/>
        <c:majorTickMark val="out"/>
        <c:minorTickMark val="none"/>
        <c:tickLblPos val="nextTo"/>
        <c:crossAx val="-2140415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4E8F2-6D72-A543-8012-CDDB5BCDEDA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60846-3AF7-A24E-8555-E8B106B4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846-3AF7-A24E-8555-E8B106B401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49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846-3AF7-A24E-8555-E8B106B401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846-3AF7-A24E-8555-E8B106B401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4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846-3AF7-A24E-8555-E8B106B401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4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846-3AF7-A24E-8555-E8B106B401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4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846-3AF7-A24E-8555-E8B106B401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5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846-3AF7-A24E-8555-E8B106B401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846-3AF7-A24E-8555-E8B106B401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09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846-3AF7-A24E-8555-E8B106B401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846-3AF7-A24E-8555-E8B106B401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AB6B-6DFC-C048-9F43-A4EBD4ECEBA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9435-8506-1A43-9B74-387650C92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AB6B-6DFC-C048-9F43-A4EBD4ECEBA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9435-8506-1A43-9B74-387650C92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AB6B-6DFC-C048-9F43-A4EBD4ECEBA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9435-8506-1A43-9B74-387650C92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AB6B-6DFC-C048-9F43-A4EBD4ECEBA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9435-8506-1A43-9B74-387650C92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AB6B-6DFC-C048-9F43-A4EBD4ECEBA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9435-8506-1A43-9B74-387650C92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AB6B-6DFC-C048-9F43-A4EBD4ECEBA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9435-8506-1A43-9B74-387650C92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AB6B-6DFC-C048-9F43-A4EBD4ECEBA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9435-8506-1A43-9B74-387650C92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AB6B-6DFC-C048-9F43-A4EBD4ECEBA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9435-8506-1A43-9B74-387650C92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AB6B-6DFC-C048-9F43-A4EBD4ECEBA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9435-8506-1A43-9B74-387650C92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AB6B-6DFC-C048-9F43-A4EBD4ECEBA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9435-8506-1A43-9B74-387650C928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AB6B-6DFC-C048-9F43-A4EBD4ECEBA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F9435-8506-1A43-9B74-387650C928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B1F9435-8506-1A43-9B74-387650C928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25DAB6B-6DFC-C048-9F43-A4EBD4ECEBAB}" type="datetimeFigureOut">
              <a:rPr lang="en-US" smtClean="0"/>
              <a:t>4/29/15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Investing in CEL’s Future</a:t>
            </a:r>
            <a:endParaRPr lang="en-US" dirty="0"/>
          </a:p>
        </p:txBody>
      </p:sp>
      <p:pic>
        <p:nvPicPr>
          <p:cNvPr id="3" name="Picture 2" descr="CEL dark on light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" y="6106140"/>
            <a:ext cx="1578906" cy="7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4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0704"/>
            <a:ext cx="7620000" cy="443069"/>
          </a:xfrm>
        </p:spPr>
        <p:txBody>
          <a:bodyPr/>
          <a:lstStyle/>
          <a:p>
            <a:r>
              <a:rPr lang="en-US" sz="2800" dirty="0" smtClean="0"/>
              <a:t>CEL High Growth Scenario Detail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18438"/>
              </p:ext>
            </p:extLst>
          </p:nvPr>
        </p:nvGraphicFramePr>
        <p:xfrm>
          <a:off x="596903" y="590707"/>
          <a:ext cx="7340600" cy="5352003"/>
        </p:xfrm>
        <a:graphic>
          <a:graphicData uri="http://schemas.openxmlformats.org/drawingml/2006/table">
            <a:tbl>
              <a:tblPr/>
              <a:tblGrid>
                <a:gridCol w="1647466"/>
                <a:gridCol w="1919776"/>
                <a:gridCol w="1919776"/>
                <a:gridCol w="1853582"/>
              </a:tblGrid>
              <a:tr h="19721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Growth assumptions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9454" marR="9454" marT="945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9454" marR="9454" marT="94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Consulting Revenue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Consulting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Acceleration Revenue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Acceleration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 Support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expenses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750,000.00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1,050,000.00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1,365,000.00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550,000.00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770,000.00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924,000.00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2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Consulting Margin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Acceleration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2,163,567.00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2,596,280.00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3,115,536.00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Acceleration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1,890,950.00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2,080,045.00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2,288,049.50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4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Acceleration Margin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73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Support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987,000.00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740,250.00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555,188.00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01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Gross Revenue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1,459,617.00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1,536,485.00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1,823,674.48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Expenses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1,201,319.00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1,321,450.90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1,453,596.00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Change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Reserve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258,298.00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215,034.50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370,078.49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1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 Margin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82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3" y="274638"/>
            <a:ext cx="7223683" cy="826926"/>
          </a:xfrm>
        </p:spPr>
        <p:txBody>
          <a:bodyPr/>
          <a:lstStyle/>
          <a:p>
            <a:r>
              <a:rPr lang="en-US" sz="4000" dirty="0" smtClean="0">
                <a:latin typeface="DIN"/>
                <a:cs typeface="DIN"/>
              </a:rPr>
              <a:t>2015/16 General Support Plan</a:t>
            </a:r>
            <a:endParaRPr lang="en-US" sz="4000" dirty="0">
              <a:latin typeface="DIN"/>
              <a:cs typeface="DIN"/>
            </a:endParaRPr>
          </a:p>
        </p:txBody>
      </p:sp>
      <p:pic>
        <p:nvPicPr>
          <p:cNvPr id="4" name="Picture 3" descr="CEL dark on light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" y="6080698"/>
            <a:ext cx="1578906" cy="7518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6466" y="5067068"/>
            <a:ext cx="718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*Other prospective sources of support include Democracy Alliance partners and increased grant amounts from projected funding.  </a:t>
            </a:r>
            <a:endParaRPr lang="en-US" sz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59908"/>
              </p:ext>
            </p:extLst>
          </p:nvPr>
        </p:nvGraphicFramePr>
        <p:xfrm>
          <a:off x="311150" y="1254340"/>
          <a:ext cx="7300382" cy="3656326"/>
        </p:xfrm>
        <a:graphic>
          <a:graphicData uri="http://schemas.openxmlformats.org/drawingml/2006/table">
            <a:tbl>
              <a:tblPr/>
              <a:tblGrid>
                <a:gridCol w="2570789"/>
                <a:gridCol w="1730339"/>
                <a:gridCol w="1499627"/>
                <a:gridCol w="1499627"/>
              </a:tblGrid>
              <a:tr h="21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Funder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 Commitments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 Projections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 Projections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Nathan Cummings Foundation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$100,000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Delaney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$75,000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$75,000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The Libra Foundation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$75,000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$75,000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Voqal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$32,025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$32,025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Rockefeller Brothers Fund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$75,000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Mathieu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$10,000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Ford Foundation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$300,000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$150,000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Hull Family Foundation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$10,000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$10,000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Rudd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$25,000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The Chorus Foundation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$250,000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$250,000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Villers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$5,000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Wallace Global Fund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$35,000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07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$267,025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$625,000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$692,025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Case Need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$970,000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$789,000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Still to be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Raised*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$702,975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$789,000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10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IN"/>
                <a:cs typeface="DIN"/>
              </a:rPr>
              <a:t>Impact </a:t>
            </a:r>
            <a:endParaRPr lang="en-US" dirty="0">
              <a:latin typeface="DIN"/>
              <a:cs typeface="DI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327"/>
            <a:ext cx="7620000" cy="48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DIN"/>
                <a:cs typeface="DIN"/>
              </a:rPr>
              <a:t>With The Chorus Foundation’s support we anticipate the following outcomes:</a:t>
            </a:r>
          </a:p>
          <a:p>
            <a:pPr indent="-342900"/>
            <a:r>
              <a:rPr lang="en-US" dirty="0" smtClean="0">
                <a:latin typeface="DIN"/>
                <a:cs typeface="DIN"/>
              </a:rPr>
              <a:t>In 2015 we will invest in CEL’s core infrastructure including strategic investments in our Engagement Consulting operations and new office facilities to accommodate growth.</a:t>
            </a:r>
          </a:p>
          <a:p>
            <a:pPr indent="-342900"/>
            <a:r>
              <a:rPr lang="en-US" dirty="0" smtClean="0">
                <a:latin typeface="DIN"/>
                <a:cs typeface="DIN"/>
              </a:rPr>
              <a:t>In 2016 we will improve efficiencies of Acceleration Services and exhibit modest growth to maintain high degree of selectivity, while </a:t>
            </a:r>
            <a:r>
              <a:rPr lang="en-US" dirty="0">
                <a:latin typeface="DIN"/>
                <a:cs typeface="DIN"/>
              </a:rPr>
              <a:t>also continuing </a:t>
            </a:r>
            <a:r>
              <a:rPr lang="en-US" dirty="0" smtClean="0">
                <a:latin typeface="DIN"/>
                <a:cs typeface="DIN"/>
              </a:rPr>
              <a:t>to invest </a:t>
            </a:r>
            <a:r>
              <a:rPr lang="en-US" dirty="0">
                <a:latin typeface="DIN"/>
                <a:cs typeface="DIN"/>
              </a:rPr>
              <a:t>in Engagement </a:t>
            </a:r>
            <a:r>
              <a:rPr lang="en-US" dirty="0" smtClean="0">
                <a:latin typeface="DIN"/>
                <a:cs typeface="DIN"/>
              </a:rPr>
              <a:t>Consulting</a:t>
            </a:r>
          </a:p>
          <a:p>
            <a:pPr indent="-342900"/>
            <a:r>
              <a:rPr lang="en-US" dirty="0" smtClean="0">
                <a:latin typeface="DIN"/>
                <a:cs typeface="DIN"/>
              </a:rPr>
              <a:t>In 2017 we will reduce our dependence upon general support and will have diversified our business, providing CEL more flexibility to apply our assets to supporting change-making in our various modes to maximize impact and sustainability. </a:t>
            </a:r>
          </a:p>
        </p:txBody>
      </p:sp>
      <p:pic>
        <p:nvPicPr>
          <p:cNvPr id="4" name="Picture 3" descr="CEL dark on light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" y="6080698"/>
            <a:ext cx="1578906" cy="7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1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696" y="2126709"/>
            <a:ext cx="79484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DIN-Regular"/>
                <a:cs typeface="DIN-Regular"/>
              </a:rPr>
              <a:t>Since our founding, Citizen Engagement Lab has always had the same goal– to </a:t>
            </a:r>
            <a:r>
              <a:rPr lang="en-US" sz="2800" b="1" dirty="0" smtClean="0">
                <a:latin typeface="DIN-Regular"/>
                <a:cs typeface="DIN-Regular"/>
              </a:rPr>
              <a:t>accelerate</a:t>
            </a:r>
            <a:r>
              <a:rPr lang="en-US" sz="2800" dirty="0" smtClean="0">
                <a:latin typeface="DIN-Regular"/>
                <a:cs typeface="DIN-Regular"/>
              </a:rPr>
              <a:t> the pace of </a:t>
            </a:r>
            <a:r>
              <a:rPr lang="en-US" sz="2800" b="1" dirty="0" smtClean="0">
                <a:latin typeface="DIN-Regular"/>
                <a:cs typeface="DIN-Regular"/>
              </a:rPr>
              <a:t>change</a:t>
            </a:r>
            <a:r>
              <a:rPr lang="en-US" sz="2800" dirty="0" smtClean="0">
                <a:latin typeface="DIN-Regular"/>
                <a:cs typeface="DIN-Regular"/>
              </a:rPr>
              <a:t> in order to tackle the biggest problems of our time. </a:t>
            </a:r>
            <a:endParaRPr lang="en-US" sz="2800" dirty="0">
              <a:latin typeface="DIN-Regular"/>
              <a:cs typeface="DIN-Regular"/>
            </a:endParaRPr>
          </a:p>
          <a:p>
            <a:endParaRPr lang="en-US" dirty="0">
              <a:latin typeface="DIN-Regular"/>
              <a:cs typeface="DIN-Regular"/>
            </a:endParaRPr>
          </a:p>
        </p:txBody>
      </p:sp>
      <p:pic>
        <p:nvPicPr>
          <p:cNvPr id="3" name="Picture 2" descr="CEL dark on light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6142"/>
            <a:ext cx="1578906" cy="7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6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88" y="227287"/>
            <a:ext cx="7961100" cy="599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DIN-Regular"/>
                <a:cs typeface="DIN-Regular"/>
              </a:rPr>
              <a:t>The CEL Model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DIN-Regular"/>
              <a:cs typeface="DIN-Regular"/>
            </a:endParaRPr>
          </a:p>
          <a:p>
            <a:r>
              <a:rPr lang="en-US" sz="2000" dirty="0" smtClean="0">
                <a:latin typeface="DIN-Regular"/>
                <a:cs typeface="DIN-Regular"/>
              </a:rPr>
              <a:t>Since 2008, CEL has worked with more than 30 social change startups, dozens of entrepreneurs, and hundreds of philanthropic partners to expand the impact and reach of people-powered change. 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DIN-Regular"/>
              <a:cs typeface="DIN-Regular"/>
            </a:endParaRPr>
          </a:p>
          <a:p>
            <a:r>
              <a:rPr lang="en-US" sz="2000" dirty="0" smtClean="0">
                <a:latin typeface="DIN-Regular"/>
                <a:cs typeface="DIN-Regular"/>
              </a:rPr>
              <a:t>As a learning organization we have evolved our model into three distinct approaches to meet the needs of the field: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DIN-Regular"/>
              <a:cs typeface="DIN-Regular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b="1" dirty="0" smtClean="0">
                <a:latin typeface="DIN-Regular"/>
                <a:cs typeface="DIN-Regular"/>
              </a:rPr>
              <a:t>Acceleration Services </a:t>
            </a:r>
            <a:r>
              <a:rPr lang="en-US" sz="2000" dirty="0" smtClean="0">
                <a:latin typeface="DIN-Regular"/>
                <a:cs typeface="DIN-Regular"/>
              </a:rPr>
              <a:t>provide a tailored suite of support to a rigorously selected set of entrepreneurs, increasing the chances for lasting impact.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b="1" dirty="0" smtClean="0">
                <a:latin typeface="DIN-Regular"/>
                <a:cs typeface="DIN-Regular"/>
              </a:rPr>
              <a:t>Innovation Labs </a:t>
            </a:r>
            <a:r>
              <a:rPr lang="en-US" sz="2000" dirty="0" smtClean="0">
                <a:latin typeface="DIN-Regular"/>
                <a:cs typeface="DIN-Regular"/>
              </a:rPr>
              <a:t>create </a:t>
            </a:r>
            <a:r>
              <a:rPr lang="en-US" sz="2000" dirty="0">
                <a:latin typeface="DIN-Regular"/>
                <a:cs typeface="DIN-Regular"/>
              </a:rPr>
              <a:t>issue specific </a:t>
            </a:r>
            <a:r>
              <a:rPr lang="en-US" sz="2000" dirty="0" smtClean="0">
                <a:latin typeface="DIN-Regular"/>
                <a:cs typeface="DIN-Regular"/>
              </a:rPr>
              <a:t>test-beds </a:t>
            </a:r>
            <a:r>
              <a:rPr lang="en-US" sz="2000" dirty="0">
                <a:latin typeface="DIN-Regular"/>
                <a:cs typeface="DIN-Regular"/>
              </a:rPr>
              <a:t>where innovative experiments can be designed, tested, and refactored to get substantive results. </a:t>
            </a:r>
            <a:endParaRPr lang="en-US" sz="2000" dirty="0" smtClean="0">
              <a:latin typeface="DIN-Regular"/>
              <a:cs typeface="DIN-Regular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b="1" dirty="0" smtClean="0">
                <a:latin typeface="DIN-Regular"/>
                <a:cs typeface="DIN-Regular"/>
              </a:rPr>
              <a:t>Engagement Consulting </a:t>
            </a:r>
            <a:r>
              <a:rPr lang="en-US" sz="2000" dirty="0" smtClean="0">
                <a:latin typeface="DIN-Regular"/>
                <a:cs typeface="DIN-Regular"/>
              </a:rPr>
              <a:t>is a mechanism for CEL to provide our expertise to the field and for diversifying our revenue and increasing our sustainability.</a:t>
            </a:r>
          </a:p>
        </p:txBody>
      </p:sp>
      <p:pic>
        <p:nvPicPr>
          <p:cNvPr id="3" name="Picture 2" descr="CEL dark on light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6140"/>
            <a:ext cx="1578906" cy="7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0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829" y="295935"/>
            <a:ext cx="7920134" cy="5435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DIN"/>
                <a:cs typeface="DIN"/>
              </a:rPr>
              <a:t>Challenges of the CEL Model:</a:t>
            </a:r>
          </a:p>
          <a:p>
            <a:pPr>
              <a:lnSpc>
                <a:spcPct val="80000"/>
              </a:lnSpc>
            </a:pPr>
            <a:endParaRPr lang="en-US" sz="2800" b="1" dirty="0">
              <a:latin typeface="DIN"/>
              <a:cs typeface="DIN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DIN"/>
                <a:cs typeface="DIN"/>
              </a:rPr>
              <a:t>General </a:t>
            </a:r>
            <a:r>
              <a:rPr lang="en-US" sz="2400" dirty="0" smtClean="0">
                <a:latin typeface="DIN"/>
                <a:cs typeface="DIN"/>
              </a:rPr>
              <a:t>operating </a:t>
            </a:r>
            <a:r>
              <a:rPr lang="en-US" sz="2400" dirty="0" smtClean="0">
                <a:latin typeface="DIN"/>
                <a:cs typeface="DIN"/>
              </a:rPr>
              <a:t>support is </a:t>
            </a:r>
            <a:r>
              <a:rPr lang="en-US" sz="2400" dirty="0" smtClean="0">
                <a:latin typeface="DIN"/>
                <a:cs typeface="DIN"/>
              </a:rPr>
              <a:t>difficult to </a:t>
            </a:r>
            <a:r>
              <a:rPr lang="en-US" sz="2400" dirty="0" smtClean="0">
                <a:latin typeface="DIN"/>
                <a:cs typeface="DIN"/>
              </a:rPr>
              <a:t>raise for </a:t>
            </a:r>
            <a:r>
              <a:rPr lang="en-US" sz="2400" dirty="0" smtClean="0">
                <a:latin typeface="DIN"/>
                <a:cs typeface="DIN"/>
              </a:rPr>
              <a:t>a mixed program and </a:t>
            </a:r>
            <a:r>
              <a:rPr lang="en-US" sz="2400" dirty="0" smtClean="0">
                <a:latin typeface="DIN"/>
                <a:cs typeface="DIN"/>
              </a:rPr>
              <a:t>fee-for-service organization.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DIN"/>
              <a:cs typeface="DIN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DIN"/>
                <a:cs typeface="DIN"/>
              </a:rPr>
              <a:t>Acceleration Services is difficult to scale to profitability because higher volume (</a:t>
            </a:r>
            <a:r>
              <a:rPr lang="en-US" sz="2400" dirty="0" err="1" smtClean="0">
                <a:latin typeface="DIN"/>
                <a:cs typeface="DIN"/>
              </a:rPr>
              <a:t>ie</a:t>
            </a:r>
            <a:r>
              <a:rPr lang="en-US" sz="2400" dirty="0" smtClean="0">
                <a:latin typeface="DIN"/>
                <a:cs typeface="DIN"/>
              </a:rPr>
              <a:t>. Tides) decreases impact and back-end ROI (</a:t>
            </a:r>
            <a:r>
              <a:rPr lang="en-US" sz="2400" dirty="0" err="1" smtClean="0">
                <a:latin typeface="DIN"/>
                <a:cs typeface="DIN"/>
              </a:rPr>
              <a:t>ie</a:t>
            </a:r>
            <a:r>
              <a:rPr lang="en-US" sz="2400" dirty="0" smtClean="0">
                <a:latin typeface="DIN"/>
                <a:cs typeface="DIN"/>
              </a:rPr>
              <a:t>. Y-</a:t>
            </a:r>
            <a:r>
              <a:rPr lang="en-US" sz="2400" dirty="0" err="1">
                <a:latin typeface="DIN"/>
                <a:cs typeface="DIN"/>
              </a:rPr>
              <a:t>C</a:t>
            </a:r>
            <a:r>
              <a:rPr lang="en-US" sz="2400" dirty="0" err="1" smtClean="0">
                <a:latin typeface="DIN"/>
                <a:cs typeface="DIN"/>
              </a:rPr>
              <a:t>ombinator</a:t>
            </a:r>
            <a:r>
              <a:rPr lang="en-US" sz="2400" dirty="0" smtClean="0">
                <a:latin typeface="DIN"/>
                <a:cs typeface="DIN"/>
              </a:rPr>
              <a:t>) is not possible in nonprofit context.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DIN"/>
              <a:cs typeface="DIN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DIN"/>
                <a:cs typeface="DIN"/>
              </a:rPr>
              <a:t>Offering three lines of services to achieve sustainability increases complexity of </a:t>
            </a:r>
            <a:r>
              <a:rPr lang="en-US" sz="2400" dirty="0" smtClean="0">
                <a:latin typeface="DIN"/>
                <a:cs typeface="DIN"/>
              </a:rPr>
              <a:t>business and necessary </a:t>
            </a:r>
            <a:r>
              <a:rPr lang="en-US" sz="2400" dirty="0" smtClean="0">
                <a:latin typeface="DIN"/>
                <a:cs typeface="DIN"/>
              </a:rPr>
              <a:t>management </a:t>
            </a:r>
            <a:r>
              <a:rPr lang="en-US" sz="2400" dirty="0" smtClean="0">
                <a:latin typeface="DIN"/>
                <a:cs typeface="DIN"/>
              </a:rPr>
              <a:t>and business systems to chart</a:t>
            </a:r>
            <a:r>
              <a:rPr lang="en-US" sz="2400" dirty="0" smtClean="0">
                <a:latin typeface="DIN"/>
                <a:cs typeface="DIN"/>
              </a:rPr>
              <a:t> </a:t>
            </a:r>
            <a:r>
              <a:rPr lang="en-US" sz="2400" dirty="0" smtClean="0">
                <a:latin typeface="DIN"/>
                <a:cs typeface="DIN"/>
              </a:rPr>
              <a:t>growth.</a:t>
            </a:r>
          </a:p>
        </p:txBody>
      </p:sp>
      <p:pic>
        <p:nvPicPr>
          <p:cNvPr id="3" name="Picture 2" descr="CEL dark on light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9864"/>
            <a:ext cx="1578906" cy="7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8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069" y="492519"/>
            <a:ext cx="7920134" cy="632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DIN"/>
                <a:cs typeface="DIN"/>
              </a:rPr>
              <a:t>Opportunities of the CEL Model:</a:t>
            </a:r>
          </a:p>
          <a:p>
            <a:pPr>
              <a:lnSpc>
                <a:spcPct val="80000"/>
              </a:lnSpc>
            </a:pPr>
            <a:endParaRPr lang="en-US" sz="2800" b="1" dirty="0">
              <a:latin typeface="DIN"/>
              <a:cs typeface="DIN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DIN"/>
                <a:cs typeface="DIN"/>
              </a:rPr>
              <a:t>We have seen an increase in applicants to the Acceleration Services program, indicating the </a:t>
            </a:r>
            <a:r>
              <a:rPr lang="en-US" sz="2400" dirty="0" smtClean="0">
                <a:latin typeface="DIN"/>
                <a:cs typeface="DIN"/>
              </a:rPr>
              <a:t>ongoing need in field and value of CEL’s unique offering</a:t>
            </a:r>
            <a:r>
              <a:rPr lang="en-US" sz="2400" dirty="0" smtClean="0">
                <a:latin typeface="DIN"/>
                <a:cs typeface="DIN"/>
              </a:rPr>
              <a:t>.</a:t>
            </a:r>
            <a:endParaRPr lang="en-US" sz="2400" dirty="0" smtClean="0">
              <a:latin typeface="DIN"/>
              <a:cs typeface="DIN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DIN"/>
              <a:cs typeface="DIN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DIN"/>
                <a:cs typeface="DIN"/>
              </a:rPr>
              <a:t>There is an increased demand for Engagement Consulting from </a:t>
            </a:r>
            <a:r>
              <a:rPr lang="en-US" sz="2400" dirty="0" smtClean="0">
                <a:latin typeface="DIN"/>
                <a:cs typeface="DIN"/>
              </a:rPr>
              <a:t>funders and </a:t>
            </a:r>
            <a:r>
              <a:rPr lang="en-US" sz="2400" dirty="0" smtClean="0">
                <a:latin typeface="DIN"/>
                <a:cs typeface="DIN"/>
              </a:rPr>
              <a:t>legacy </a:t>
            </a:r>
            <a:r>
              <a:rPr lang="en-US" sz="2400" dirty="0" smtClean="0">
                <a:latin typeface="DIN"/>
                <a:cs typeface="DIN"/>
              </a:rPr>
              <a:t>organizations who are increasingly seeking to operationalize engagement and cultural strategies.</a:t>
            </a:r>
            <a:endParaRPr lang="en-US" sz="2400" dirty="0" smtClean="0">
              <a:latin typeface="DIN"/>
              <a:cs typeface="DIN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DIN"/>
              <a:cs typeface="DIN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DIN"/>
                <a:cs typeface="DIN"/>
              </a:rPr>
              <a:t>New types of efforts </a:t>
            </a:r>
            <a:r>
              <a:rPr lang="en-US" sz="2400" dirty="0" smtClean="0">
                <a:latin typeface="DIN"/>
                <a:cs typeface="DIN"/>
              </a:rPr>
              <a:t>from tech start-ups </a:t>
            </a:r>
            <a:r>
              <a:rPr lang="en-US" sz="2400" dirty="0" smtClean="0">
                <a:latin typeface="DIN"/>
                <a:cs typeface="DIN"/>
              </a:rPr>
              <a:t>to mission driven for-profits also </a:t>
            </a:r>
            <a:r>
              <a:rPr lang="en-US" sz="2400" dirty="0" smtClean="0">
                <a:latin typeface="DIN"/>
                <a:cs typeface="DIN"/>
              </a:rPr>
              <a:t>need incubation services providing future applications for CEL infrastructure.</a:t>
            </a:r>
            <a:endParaRPr lang="en-US" sz="2400" dirty="0" smtClean="0">
              <a:latin typeface="DIN"/>
              <a:cs typeface="DIN"/>
            </a:endParaRPr>
          </a:p>
          <a:p>
            <a:endParaRPr lang="en-US" sz="2800" dirty="0">
              <a:latin typeface="DIN"/>
              <a:cs typeface="DIN"/>
            </a:endParaRPr>
          </a:p>
        </p:txBody>
      </p:sp>
      <p:pic>
        <p:nvPicPr>
          <p:cNvPr id="3" name="Picture 2" descr="CEL dark on light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6001"/>
            <a:ext cx="1578906" cy="7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1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007" y="548746"/>
            <a:ext cx="7920134" cy="626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DIN"/>
                <a:cs typeface="DIN"/>
              </a:rPr>
              <a:t>Our Three-Year Strategy</a:t>
            </a:r>
          </a:p>
          <a:p>
            <a:endParaRPr lang="en-US" sz="2800" b="1" dirty="0">
              <a:latin typeface="DIN"/>
              <a:cs typeface="DIN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DIN"/>
                <a:cs typeface="DIN"/>
              </a:rPr>
              <a:t>Modest growth of Acceleration Services and increased efficiencies to improve margins.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DIN"/>
                <a:cs typeface="DIN"/>
              </a:rPr>
              <a:t>Focus on increased growth of Engagement Consulting and solidification of </a:t>
            </a:r>
            <a:r>
              <a:rPr lang="en-US" sz="2400" dirty="0" smtClean="0">
                <a:latin typeface="DIN"/>
                <a:cs typeface="DIN"/>
              </a:rPr>
              <a:t>key new </a:t>
            </a:r>
            <a:r>
              <a:rPr lang="en-US" sz="2400" dirty="0" smtClean="0">
                <a:latin typeface="DIN"/>
                <a:cs typeface="DIN"/>
              </a:rPr>
              <a:t>Innovation </a:t>
            </a:r>
            <a:r>
              <a:rPr lang="en-US" sz="2400" dirty="0" smtClean="0">
                <a:latin typeface="DIN"/>
                <a:cs typeface="DIN"/>
              </a:rPr>
              <a:t>Labs (Culture, Democracy, Economy).</a:t>
            </a:r>
            <a:endParaRPr lang="en-US" sz="2400" dirty="0" smtClean="0">
              <a:latin typeface="DIN"/>
              <a:cs typeface="DIN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DIN"/>
                <a:cs typeface="DIN"/>
              </a:rPr>
              <a:t>Explore new areas for investment </a:t>
            </a:r>
            <a:r>
              <a:rPr lang="en-US" sz="2400" dirty="0" smtClean="0">
                <a:latin typeface="DIN"/>
                <a:cs typeface="DIN"/>
              </a:rPr>
              <a:t>(tech and for</a:t>
            </a:r>
            <a:r>
              <a:rPr lang="en-US" sz="2400" dirty="0" smtClean="0">
                <a:latin typeface="DIN"/>
                <a:cs typeface="DIN"/>
              </a:rPr>
              <a:t>-profit incubation).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DIN"/>
              <a:cs typeface="DIN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DIN"/>
                <a:cs typeface="DIN"/>
              </a:rPr>
              <a:t>We see strategies 1 and 2 as our keys to sustainability within three years. The third strategy is </a:t>
            </a:r>
            <a:r>
              <a:rPr lang="en-US" sz="2400" dirty="0">
                <a:latin typeface="DIN"/>
                <a:cs typeface="DIN"/>
              </a:rPr>
              <a:t>a</a:t>
            </a:r>
            <a:r>
              <a:rPr lang="en-US" sz="2400" dirty="0" smtClean="0">
                <a:latin typeface="DIN"/>
                <a:cs typeface="DIN"/>
              </a:rPr>
              <a:t> riskier growth </a:t>
            </a:r>
            <a:r>
              <a:rPr lang="en-US" sz="2400" dirty="0" smtClean="0">
                <a:latin typeface="DIN"/>
                <a:cs typeface="DIN"/>
              </a:rPr>
              <a:t>strategy. </a:t>
            </a:r>
            <a:endParaRPr lang="en-US" sz="2400" dirty="0" smtClean="0">
              <a:latin typeface="DIN"/>
              <a:cs typeface="DIN"/>
            </a:endParaRPr>
          </a:p>
          <a:p>
            <a:endParaRPr lang="en-US" sz="2800" dirty="0">
              <a:latin typeface="DIN"/>
              <a:cs typeface="DIN"/>
            </a:endParaRPr>
          </a:p>
        </p:txBody>
      </p:sp>
      <p:pic>
        <p:nvPicPr>
          <p:cNvPr id="3" name="Picture 2" descr="CEL dark on light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04" y="6106140"/>
            <a:ext cx="1578906" cy="7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8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DIN"/>
                <a:cs typeface="DIN"/>
              </a:rPr>
              <a:t>2014 Actuals, 2015-2017 Projections</a:t>
            </a:r>
            <a:endParaRPr lang="en-US" sz="3600" dirty="0">
              <a:latin typeface="DIN"/>
              <a:cs typeface="DIN"/>
            </a:endParaRPr>
          </a:p>
        </p:txBody>
      </p:sp>
      <p:pic>
        <p:nvPicPr>
          <p:cNvPr id="4" name="Picture 3" descr="CEL dark on light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" y="6126233"/>
            <a:ext cx="1578906" cy="751860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511775"/>
              </p:ext>
            </p:extLst>
          </p:nvPr>
        </p:nvGraphicFramePr>
        <p:xfrm>
          <a:off x="187325" y="1111250"/>
          <a:ext cx="8181975" cy="454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048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838"/>
            <a:ext cx="7810500" cy="576262"/>
          </a:xfrm>
        </p:spPr>
        <p:txBody>
          <a:bodyPr/>
          <a:lstStyle/>
          <a:p>
            <a:r>
              <a:rPr lang="en-US" sz="2800" dirty="0" smtClean="0"/>
              <a:t>CEL Base Scenario Detail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54992"/>
              </p:ext>
            </p:extLst>
          </p:nvPr>
        </p:nvGraphicFramePr>
        <p:xfrm>
          <a:off x="596900" y="673100"/>
          <a:ext cx="7340600" cy="5352003"/>
        </p:xfrm>
        <a:graphic>
          <a:graphicData uri="http://schemas.openxmlformats.org/drawingml/2006/table">
            <a:tbl>
              <a:tblPr/>
              <a:tblGrid>
                <a:gridCol w="1647466"/>
                <a:gridCol w="1919776"/>
                <a:gridCol w="1919776"/>
                <a:gridCol w="1853582"/>
              </a:tblGrid>
              <a:tr h="19721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Growth assumptions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9454" marR="9454" marT="945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9454" marR="9454" marT="94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Consulting Revenue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Consulting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Acceleration Revenue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Acceleration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 Support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expenses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700,000.00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980,000.00 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1,372,000.00 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503,290.00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654,277.00 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850,560.10 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2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Consulting Margin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Acceleration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1,947,210.30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2,141,931.33 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2,356,124.46 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Acceleration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1,890,950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1,985,497.50 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2,084,772.38 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4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Acceleration Margin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73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Support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789,600.00 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631,680.00 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01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Gross Revenue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1,239,970.30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1,271,756.00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1,424,471.98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Expenses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1,201,319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1,101,450.90 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1,156,523.45 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Reserve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38,651.30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170,305.93 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267,948.54 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1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 Margin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4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66762"/>
          </a:xfrm>
        </p:spPr>
        <p:txBody>
          <a:bodyPr/>
          <a:lstStyle/>
          <a:p>
            <a:r>
              <a:rPr lang="en-US" sz="2800" dirty="0" smtClean="0"/>
              <a:t>CEL Low Growth Scenario Detail 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27546"/>
              </p:ext>
            </p:extLst>
          </p:nvPr>
        </p:nvGraphicFramePr>
        <p:xfrm>
          <a:off x="622300" y="717707"/>
          <a:ext cx="7340600" cy="5352003"/>
        </p:xfrm>
        <a:graphic>
          <a:graphicData uri="http://schemas.openxmlformats.org/drawingml/2006/table">
            <a:tbl>
              <a:tblPr/>
              <a:tblGrid>
                <a:gridCol w="1647466"/>
                <a:gridCol w="1919776"/>
                <a:gridCol w="1919776"/>
                <a:gridCol w="1853582"/>
              </a:tblGrid>
              <a:tr h="19721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Growth assumptions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9454" marR="9454" marT="945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9454" marR="9454" marT="945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Consulting Revenue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Consulting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Acceleration Revenue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Acceleration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 Support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expenses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550,000.00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632,500.00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727,375.00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</a:t>
                      </a: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483,948.00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580,738.00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638,811.00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2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Consulting Margin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Acceleration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1,947,210.30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1,752,489.00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1,577,240.34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Acceleration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1,890,950.00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1,701,855.00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1,531,669.50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4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Acceleration Margin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73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Support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987,000.00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888,300.00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0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Gross Revenue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1,109,312.30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1,089,396.00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1,022,434.84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Expenses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1,220,661.0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1,020,661.00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1,020,661.00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Change in Reserve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-111,348.70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68,735.00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1,773.84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1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 Margin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54" marR="9454" marT="9454" marB="0" anchor="b">
                    <a:lnL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759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5378</TotalTime>
  <Words>1045</Words>
  <Application>Microsoft Macintosh PowerPoint</Application>
  <PresentationFormat>On-screen Show (4:3)</PresentationFormat>
  <Paragraphs>301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Investing in CEL’s Future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2014 Actuals, 2015-2017 Projections</vt:lpstr>
      <vt:lpstr>CEL Base Scenario Detail</vt:lpstr>
      <vt:lpstr>CEL Low Growth Scenario Detail </vt:lpstr>
      <vt:lpstr>CEL High Growth Scenario Detail</vt:lpstr>
      <vt:lpstr>2015/16 General Support Plan</vt:lpstr>
      <vt:lpstr>Impact </vt:lpstr>
    </vt:vector>
  </TitlesOfParts>
  <Company>Citizen Engagement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Payne</dc:creator>
  <cp:lastModifiedBy>Dana Kuhn</cp:lastModifiedBy>
  <cp:revision>112</cp:revision>
  <cp:lastPrinted>2015-04-29T18:55:01Z</cp:lastPrinted>
  <dcterms:created xsi:type="dcterms:W3CDTF">2015-04-20T19:07:53Z</dcterms:created>
  <dcterms:modified xsi:type="dcterms:W3CDTF">2015-04-29T22:14:09Z</dcterms:modified>
</cp:coreProperties>
</file>