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65"/>
  </p:notesMasterIdLst>
  <p:handoutMasterIdLst>
    <p:handoutMasterId r:id="rId66"/>
  </p:handoutMasterIdLst>
  <p:sldIdLst>
    <p:sldId id="1105" r:id="rId8"/>
    <p:sldId id="1302" r:id="rId9"/>
    <p:sldId id="911" r:id="rId10"/>
    <p:sldId id="664" r:id="rId11"/>
    <p:sldId id="893" r:id="rId12"/>
    <p:sldId id="665" r:id="rId13"/>
    <p:sldId id="913" r:id="rId14"/>
    <p:sldId id="1390" r:id="rId15"/>
    <p:sldId id="895" r:id="rId16"/>
    <p:sldId id="588" r:id="rId17"/>
    <p:sldId id="1371" r:id="rId18"/>
    <p:sldId id="596" r:id="rId19"/>
    <p:sldId id="451" r:id="rId20"/>
    <p:sldId id="1391" r:id="rId21"/>
    <p:sldId id="1372" r:id="rId22"/>
    <p:sldId id="1373" r:id="rId23"/>
    <p:sldId id="915" r:id="rId24"/>
    <p:sldId id="1392" r:id="rId25"/>
    <p:sldId id="1374" r:id="rId26"/>
    <p:sldId id="1375" r:id="rId27"/>
    <p:sldId id="916" r:id="rId28"/>
    <p:sldId id="1393" r:id="rId29"/>
    <p:sldId id="460" r:id="rId30"/>
    <p:sldId id="1394" r:id="rId31"/>
    <p:sldId id="914" r:id="rId32"/>
    <p:sldId id="899" r:id="rId33"/>
    <p:sldId id="917" r:id="rId34"/>
    <p:sldId id="1403" r:id="rId35"/>
    <p:sldId id="548" r:id="rId36"/>
    <p:sldId id="368" r:id="rId37"/>
    <p:sldId id="554" r:id="rId38"/>
    <p:sldId id="940" r:id="rId39"/>
    <p:sldId id="1404" r:id="rId40"/>
    <p:sldId id="923" r:id="rId41"/>
    <p:sldId id="941" r:id="rId42"/>
    <p:sldId id="1405" r:id="rId43"/>
    <p:sldId id="910" r:id="rId44"/>
    <p:sldId id="942" r:id="rId45"/>
    <p:sldId id="1406" r:id="rId46"/>
    <p:sldId id="530" r:id="rId47"/>
    <p:sldId id="943" r:id="rId48"/>
    <p:sldId id="1398" r:id="rId49"/>
    <p:sldId id="535" r:id="rId50"/>
    <p:sldId id="926" r:id="rId51"/>
    <p:sldId id="532" r:id="rId52"/>
    <p:sldId id="927" r:id="rId53"/>
    <p:sldId id="944" r:id="rId54"/>
    <p:sldId id="1407" r:id="rId55"/>
    <p:sldId id="929" r:id="rId56"/>
    <p:sldId id="1408" r:id="rId57"/>
    <p:sldId id="556" r:id="rId58"/>
    <p:sldId id="1409" r:id="rId59"/>
    <p:sldId id="931" r:id="rId60"/>
    <p:sldId id="945" r:id="rId61"/>
    <p:sldId id="946" r:id="rId62"/>
    <p:sldId id="355" r:id="rId63"/>
    <p:sldId id="264"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5852" autoAdjust="0"/>
  </p:normalViewPr>
  <p:slideViewPr>
    <p:cSldViewPr snapToGrid="0">
      <p:cViewPr varScale="1">
        <p:scale>
          <a:sx n="98" d="100"/>
          <a:sy n="98" d="100"/>
        </p:scale>
        <p:origin x="101" y="72"/>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2021/8/10</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2021/8/10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a:extLst>
              <a:ext uri="{FF2B5EF4-FFF2-40B4-BE49-F238E27FC236}">
                <a16:creationId xmlns:a16="http://schemas.microsoft.com/office/drawing/2014/main" id="{307C0B12-614C-4425-9C36-55EB562A5F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1194EBB-D68E-4ED7-8B4D-A494AB1DA5D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6980" name="灯片编号占位符 3">
            <a:extLst>
              <a:ext uri="{FF2B5EF4-FFF2-40B4-BE49-F238E27FC236}">
                <a16:creationId xmlns:a16="http://schemas.microsoft.com/office/drawing/2014/main" id="{B19E50BB-3546-45F1-9F94-AE86F13AA4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C41F068-19C5-426B-B3CD-FB49271EBF89}" type="slidenum">
              <a:rPr lang="zh-CN" altLang="en-US"/>
              <a:pPr/>
              <a:t>4</a:t>
            </a:fld>
            <a:endParaRPr lang="zh-CN" altLang="en-US"/>
          </a:p>
        </p:txBody>
      </p:sp>
    </p:spTree>
    <p:extLst>
      <p:ext uri="{BB962C8B-B14F-4D97-AF65-F5344CB8AC3E}">
        <p14:creationId xmlns:p14="http://schemas.microsoft.com/office/powerpoint/2010/main" val="3686193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0302144-B900-4BBE-9219-A02B9E3856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6ECB8CB3-F91E-4603-9FE8-FEED207BBD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29700" name="灯片编号占位符 3">
            <a:extLst>
              <a:ext uri="{FF2B5EF4-FFF2-40B4-BE49-F238E27FC236}">
                <a16:creationId xmlns:a16="http://schemas.microsoft.com/office/drawing/2014/main" id="{6214E79B-A206-4651-B8E6-5D52FBABE8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45D239F-D083-4C10-A436-D41EF85204CC}" type="slidenum">
              <a:rPr lang="zh-CN" altLang="en-US"/>
              <a:pPr>
                <a:spcBef>
                  <a:spcPct val="0"/>
                </a:spcBef>
              </a:pPr>
              <a:t>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B5E6412B-B88D-42AA-A2E7-F604AA6B85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32C8DDD2-763A-4A65-BCC5-60830658A49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这里我们要使用的是</a:t>
            </a:r>
            <a:r>
              <a:rPr lang="en-US" altLang="zh-CN" dirty="0">
                <a:solidFill>
                  <a:schemeClr val="tx1">
                    <a:lumMod val="85000"/>
                    <a:lumOff val="15000"/>
                  </a:schemeClr>
                </a:solidFill>
                <a:latin typeface="微软雅黑" pitchFamily="34" charset="-122"/>
                <a:ea typeface="微软雅黑" pitchFamily="34" charset="-122"/>
              </a:rPr>
              <a:t>Stream</a:t>
            </a:r>
            <a:r>
              <a:rPr lang="zh-CN" altLang="en-US" dirty="0">
                <a:solidFill>
                  <a:schemeClr val="tx1">
                    <a:lumMod val="85000"/>
                    <a:lumOff val="15000"/>
                  </a:schemeClr>
                </a:solidFill>
                <a:latin typeface="微软雅黑" pitchFamily="34" charset="-122"/>
                <a:ea typeface="微软雅黑" pitchFamily="34" charset="-122"/>
              </a:rPr>
              <a:t>流的收集方法</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说完之后接下来的内容是在帮助文档中查看讲解，然后在回到资料总结，最后到代码中去演示</a:t>
            </a: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我们可以自己实现该接口，提供收集操作。也可以使用</a:t>
            </a:r>
            <a:r>
              <a:rPr lang="en-US" altLang="zh-CN" dirty="0">
                <a:latin typeface="微软雅黑" pitchFamily="34" charset="-122"/>
                <a:ea typeface="微软雅黑" pitchFamily="34" charset="-122"/>
              </a:rPr>
              <a:t>JDK</a:t>
            </a:r>
            <a:r>
              <a:rPr lang="zh-CN" altLang="en-US" dirty="0">
                <a:latin typeface="微软雅黑" pitchFamily="34" charset="-122"/>
                <a:ea typeface="微软雅黑" pitchFamily="34" charset="-122"/>
              </a:rPr>
              <a:t>给我们提供的收集操作</a:t>
            </a: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一般来说，</a:t>
            </a:r>
            <a:r>
              <a:rPr lang="en-US" altLang="zh-CN" dirty="0">
                <a:latin typeface="微软雅黑" pitchFamily="34" charset="-122"/>
                <a:ea typeface="微软雅黑" pitchFamily="34" charset="-122"/>
              </a:rPr>
              <a:t>JDK</a:t>
            </a:r>
            <a:r>
              <a:rPr lang="zh-CN" altLang="en-US" dirty="0">
                <a:latin typeface="微软雅黑" pitchFamily="34" charset="-122"/>
                <a:ea typeface="微软雅黑" pitchFamily="34" charset="-122"/>
              </a:rPr>
              <a:t>给我们提供的收集操作，就够我们使用了</a:t>
            </a:r>
            <a:endParaRPr lang="en-US" altLang="zh-CN" dirty="0">
              <a:latin typeface="微软雅黑" pitchFamily="34" charset="-122"/>
              <a:ea typeface="微软雅黑" pitchFamily="34" charset="-122"/>
            </a:endParaRPr>
          </a:p>
          <a:p>
            <a:pPr>
              <a:defRPr/>
            </a:pPr>
            <a:endParaRPr lang="en-US" altLang="zh-CN" dirty="0"/>
          </a:p>
        </p:txBody>
      </p:sp>
      <p:sp>
        <p:nvSpPr>
          <p:cNvPr id="31748" name="灯片编号占位符 3">
            <a:extLst>
              <a:ext uri="{FF2B5EF4-FFF2-40B4-BE49-F238E27FC236}">
                <a16:creationId xmlns:a16="http://schemas.microsoft.com/office/drawing/2014/main" id="{E27DE3F6-5285-4D4A-89BC-082C7ED229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4E44941-72B6-49C0-9E06-9BA13A30A668}" type="slidenum">
              <a:rPr lang="zh-CN" altLang="en-US"/>
              <a:pPr>
                <a:spcBef>
                  <a:spcPct val="0"/>
                </a:spcBef>
              </a:pPr>
              <a:t>25</a:t>
            </a:fld>
            <a:endParaRPr lang="zh-CN" altLang="en-US"/>
          </a:p>
        </p:txBody>
      </p:sp>
    </p:spTree>
    <p:extLst>
      <p:ext uri="{BB962C8B-B14F-4D97-AF65-F5344CB8AC3E}">
        <p14:creationId xmlns:p14="http://schemas.microsoft.com/office/powerpoint/2010/main" val="3392198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B5E6412B-B88D-42AA-A2E7-F604AA6B85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32C8DDD2-763A-4A65-BCC5-60830658A49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这里我们要使用的是</a:t>
            </a:r>
            <a:r>
              <a:rPr lang="en-US" altLang="zh-CN" dirty="0">
                <a:solidFill>
                  <a:schemeClr val="tx1">
                    <a:lumMod val="85000"/>
                    <a:lumOff val="15000"/>
                  </a:schemeClr>
                </a:solidFill>
                <a:latin typeface="微软雅黑" pitchFamily="34" charset="-122"/>
                <a:ea typeface="微软雅黑" pitchFamily="34" charset="-122"/>
              </a:rPr>
              <a:t>Stream</a:t>
            </a:r>
            <a:r>
              <a:rPr lang="zh-CN" altLang="en-US" dirty="0">
                <a:solidFill>
                  <a:schemeClr val="tx1">
                    <a:lumMod val="85000"/>
                    <a:lumOff val="15000"/>
                  </a:schemeClr>
                </a:solidFill>
                <a:latin typeface="微软雅黑" pitchFamily="34" charset="-122"/>
                <a:ea typeface="微软雅黑" pitchFamily="34" charset="-122"/>
              </a:rPr>
              <a:t>流的收集方法</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说完之后接下来的内容是在帮助文档中查看讲解，然后在回到资料总结，最后到代码中去演示</a:t>
            </a: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我们可以自己实现该接口，提供收集操作。也可以使用</a:t>
            </a:r>
            <a:r>
              <a:rPr lang="en-US" altLang="zh-CN" dirty="0">
                <a:latin typeface="微软雅黑" pitchFamily="34" charset="-122"/>
                <a:ea typeface="微软雅黑" pitchFamily="34" charset="-122"/>
              </a:rPr>
              <a:t>JDK</a:t>
            </a:r>
            <a:r>
              <a:rPr lang="zh-CN" altLang="en-US" dirty="0">
                <a:latin typeface="微软雅黑" pitchFamily="34" charset="-122"/>
                <a:ea typeface="微软雅黑" pitchFamily="34" charset="-122"/>
              </a:rPr>
              <a:t>给我们提供的收集操作</a:t>
            </a: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一般来说，</a:t>
            </a:r>
            <a:r>
              <a:rPr lang="en-US" altLang="zh-CN" dirty="0">
                <a:latin typeface="微软雅黑" pitchFamily="34" charset="-122"/>
                <a:ea typeface="微软雅黑" pitchFamily="34" charset="-122"/>
              </a:rPr>
              <a:t>JDK</a:t>
            </a:r>
            <a:r>
              <a:rPr lang="zh-CN" altLang="en-US" dirty="0">
                <a:latin typeface="微软雅黑" pitchFamily="34" charset="-122"/>
                <a:ea typeface="微软雅黑" pitchFamily="34" charset="-122"/>
              </a:rPr>
              <a:t>给我们提供的收集操作，就够我们使用了</a:t>
            </a:r>
            <a:endParaRPr lang="en-US" altLang="zh-CN" dirty="0">
              <a:latin typeface="微软雅黑" pitchFamily="34" charset="-122"/>
              <a:ea typeface="微软雅黑" pitchFamily="34" charset="-122"/>
            </a:endParaRPr>
          </a:p>
          <a:p>
            <a:pPr>
              <a:defRPr/>
            </a:pPr>
            <a:endParaRPr lang="en-US" altLang="zh-CN" dirty="0"/>
          </a:p>
        </p:txBody>
      </p:sp>
      <p:sp>
        <p:nvSpPr>
          <p:cNvPr id="31748" name="灯片编号占位符 3">
            <a:extLst>
              <a:ext uri="{FF2B5EF4-FFF2-40B4-BE49-F238E27FC236}">
                <a16:creationId xmlns:a16="http://schemas.microsoft.com/office/drawing/2014/main" id="{E27DE3F6-5285-4D4A-89BC-082C7ED229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4E44941-72B6-49C0-9E06-9BA13A30A668}" type="slidenum">
              <a:rPr lang="zh-CN" altLang="en-US"/>
              <a:pPr>
                <a:spcBef>
                  <a:spcPct val="0"/>
                </a:spcBef>
              </a:pPr>
              <a:t>26</a:t>
            </a:fld>
            <a:endParaRPr lang="zh-CN" altLang="en-US"/>
          </a:p>
        </p:txBody>
      </p:sp>
    </p:spTree>
    <p:extLst>
      <p:ext uri="{BB962C8B-B14F-4D97-AF65-F5344CB8AC3E}">
        <p14:creationId xmlns:p14="http://schemas.microsoft.com/office/powerpoint/2010/main" val="2244713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954052F2-26C5-4013-9168-F25A796606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2D1932DD-26CF-46A6-9677-CB1BA7747A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抛出问题之后，带着学生看代码异常信息，空指针，数组索引越界，日期解析异常。再创建一个长度过大的数组，让程序报</a:t>
            </a:r>
            <a:r>
              <a:rPr lang="en-US" altLang="zh-CN"/>
              <a:t>error</a:t>
            </a:r>
          </a:p>
          <a:p>
            <a:r>
              <a:rPr lang="zh-CN" altLang="en-US"/>
              <a:t>引出异常体系。</a:t>
            </a:r>
          </a:p>
        </p:txBody>
      </p:sp>
      <p:sp>
        <p:nvSpPr>
          <p:cNvPr id="29700" name="灯片编号占位符 3">
            <a:extLst>
              <a:ext uri="{FF2B5EF4-FFF2-40B4-BE49-F238E27FC236}">
                <a16:creationId xmlns:a16="http://schemas.microsoft.com/office/drawing/2014/main" id="{B750DEEB-AB9D-4A90-9F92-F5A9D78339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D9D02CB-D762-49A4-BF13-C1158818C5A5}" type="slidenum">
              <a:rPr lang="zh-CN" altLang="en-US"/>
              <a:pPr/>
              <a:t>29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A28346C-849B-4FBD-9CAC-CDF3E17335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A1EE108F-B7B2-4B09-9659-67874EF59A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a:extLst>
              <a:ext uri="{FF2B5EF4-FFF2-40B4-BE49-F238E27FC236}">
                <a16:creationId xmlns:a16="http://schemas.microsoft.com/office/drawing/2014/main" id="{082A4C53-34CE-4B5E-8B65-E1B6CFAD83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28F1ED4-DA1E-4E34-9C2B-C6FC996489DF}" type="slidenum">
              <a:rPr lang="zh-CN" altLang="en-US"/>
              <a:pPr/>
              <a:t>30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F493D36A-9688-4CC9-AEB6-6ED926EA6B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DFE44903-6D4D-4C22-935A-0324FEF26B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1748" name="灯片编号占位符 3">
            <a:extLst>
              <a:ext uri="{FF2B5EF4-FFF2-40B4-BE49-F238E27FC236}">
                <a16:creationId xmlns:a16="http://schemas.microsoft.com/office/drawing/2014/main" id="{632B0384-CAEB-4A80-95AC-A65DE40AB5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8CDD302-A72D-4034-A727-44547DDAD638}" type="slidenum">
              <a:rPr lang="zh-CN" altLang="en-US"/>
              <a:pPr/>
              <a:t>31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7B758B60-E6FF-40BF-B1E1-A125B3193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563D25DF-2E63-4CD5-8628-55CC56E465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，关于</a:t>
            </a:r>
            <a:r>
              <a:rPr lang="en-US" altLang="zh-CN"/>
              <a:t>JVM</a:t>
            </a:r>
            <a:r>
              <a:rPr lang="zh-CN" altLang="en-US"/>
              <a:t>的默认处理方案，我们先到代码中演示，再回来总结。</a:t>
            </a:r>
            <a:endParaRPr lang="en-US" altLang="zh-CN"/>
          </a:p>
          <a:p>
            <a:r>
              <a:rPr lang="en-US" altLang="zh-CN"/>
              <a:t>2</a:t>
            </a:r>
            <a:r>
              <a:rPr lang="zh-CN" altLang="en-US"/>
              <a:t>，如果出现了异常，那么虚拟机在这里就</a:t>
            </a:r>
            <a:r>
              <a:rPr lang="en-US" altLang="zh-CN"/>
              <a:t>new</a:t>
            </a:r>
            <a:r>
              <a:rPr lang="zh-CN" altLang="en-US"/>
              <a:t>了一个异常，抛给了调用者</a:t>
            </a:r>
            <a:r>
              <a:rPr lang="en-US" altLang="zh-CN"/>
              <a:t>main</a:t>
            </a:r>
            <a:r>
              <a:rPr lang="zh-CN" altLang="en-US"/>
              <a:t>方法，继续抛给调用者，由虚拟机处理。</a:t>
            </a:r>
            <a:endParaRPr lang="en-US" altLang="zh-CN"/>
          </a:p>
        </p:txBody>
      </p:sp>
      <p:sp>
        <p:nvSpPr>
          <p:cNvPr id="32772" name="灯片编号占位符 3">
            <a:extLst>
              <a:ext uri="{FF2B5EF4-FFF2-40B4-BE49-F238E27FC236}">
                <a16:creationId xmlns:a16="http://schemas.microsoft.com/office/drawing/2014/main" id="{D6820E55-10C4-4DC9-9C77-A087F0FCC9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65DAC5-D580-41CE-80E8-59EACAC99784}" type="slidenum">
              <a:rPr lang="zh-CN" altLang="en-US"/>
              <a:pPr/>
              <a:t>40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442C0B8-8D2F-4A2F-B6AC-C5834167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BEABA9E5-E40F-40ED-9C87-1E580B80A9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写两个方法举例</a:t>
            </a:r>
          </a:p>
        </p:txBody>
      </p:sp>
      <p:sp>
        <p:nvSpPr>
          <p:cNvPr id="34820" name="灯片编号占位符 3">
            <a:extLst>
              <a:ext uri="{FF2B5EF4-FFF2-40B4-BE49-F238E27FC236}">
                <a16:creationId xmlns:a16="http://schemas.microsoft.com/office/drawing/2014/main" id="{064F50C9-5344-4976-97AA-7367DAFAE9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AA8EF-4903-4CB8-829C-00ABC634D05D}" type="slidenum">
              <a:rPr lang="zh-CN" altLang="en-US"/>
              <a:pPr/>
              <a:t>43</a:t>
            </a:fld>
            <a:endParaRPr lang="zh-CN" altLang="en-US"/>
          </a:p>
        </p:txBody>
      </p:sp>
    </p:spTree>
    <p:extLst>
      <p:ext uri="{BB962C8B-B14F-4D97-AF65-F5344CB8AC3E}">
        <p14:creationId xmlns:p14="http://schemas.microsoft.com/office/powerpoint/2010/main" val="1792591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442C0B8-8D2F-4A2F-B6AC-C5834167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BEABA9E5-E40F-40ED-9C87-1E580B80A9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写两个方法举例</a:t>
            </a:r>
          </a:p>
        </p:txBody>
      </p:sp>
      <p:sp>
        <p:nvSpPr>
          <p:cNvPr id="34820" name="灯片编号占位符 3">
            <a:extLst>
              <a:ext uri="{FF2B5EF4-FFF2-40B4-BE49-F238E27FC236}">
                <a16:creationId xmlns:a16="http://schemas.microsoft.com/office/drawing/2014/main" id="{064F50C9-5344-4976-97AA-7367DAFAE9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AA8EF-4903-4CB8-829C-00ABC634D05D}" type="slidenum">
              <a:rPr lang="zh-CN" altLang="en-US"/>
              <a:pPr/>
              <a:t>44</a:t>
            </a:fld>
            <a:endParaRPr lang="zh-CN" altLang="en-US"/>
          </a:p>
        </p:txBody>
      </p:sp>
    </p:spTree>
    <p:extLst>
      <p:ext uri="{BB962C8B-B14F-4D97-AF65-F5344CB8AC3E}">
        <p14:creationId xmlns:p14="http://schemas.microsoft.com/office/powerpoint/2010/main" val="3617919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B1703095-6390-4E21-8C3C-4401FE4A25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F0762749-26E9-4CD8-B850-24379DDCBE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关于异常的处理方案，我们先学习</a:t>
            </a:r>
            <a:r>
              <a:rPr lang="en-US" altLang="zh-CN"/>
              <a:t>try…catch</a:t>
            </a:r>
            <a:r>
              <a:rPr lang="zh-CN" altLang="en-US"/>
              <a:t>，而针对</a:t>
            </a:r>
            <a:r>
              <a:rPr lang="en-US" altLang="zh-CN"/>
              <a:t>try…catch</a:t>
            </a:r>
            <a:r>
              <a:rPr lang="zh-CN" altLang="en-US"/>
              <a:t>的处理方案，我们来学习格式，针对格式给出了一个范例，</a:t>
            </a:r>
            <a:endParaRPr lang="en-US" altLang="zh-CN"/>
          </a:p>
          <a:p>
            <a:r>
              <a:rPr lang="zh-CN" altLang="en-US"/>
              <a:t>然后我们到代码中去演示一下，回来总结，我们自己处理和</a:t>
            </a:r>
            <a:r>
              <a:rPr lang="en-US" altLang="zh-CN"/>
              <a:t>JVM</a:t>
            </a:r>
            <a:r>
              <a:rPr lang="zh-CN" altLang="en-US"/>
              <a:t>默认处理的区别</a:t>
            </a:r>
            <a:endParaRPr lang="en-US" altLang="zh-CN"/>
          </a:p>
        </p:txBody>
      </p:sp>
      <p:sp>
        <p:nvSpPr>
          <p:cNvPr id="38916" name="灯片编号占位符 3">
            <a:extLst>
              <a:ext uri="{FF2B5EF4-FFF2-40B4-BE49-F238E27FC236}">
                <a16:creationId xmlns:a16="http://schemas.microsoft.com/office/drawing/2014/main" id="{F785F2C8-F287-44B2-8579-16A4E1C06A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FD2A7F0-DCC2-43B6-94B0-CF64CF33FC03}" type="slidenum">
              <a:rPr lang="zh-CN" altLang="en-US"/>
              <a:pPr/>
              <a:t>45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a:extLst>
              <a:ext uri="{FF2B5EF4-FFF2-40B4-BE49-F238E27FC236}">
                <a16:creationId xmlns:a16="http://schemas.microsoft.com/office/drawing/2014/main" id="{42BE83BA-AA5B-4B4F-BC37-CE45C5C643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FC39E57-FD28-4BF4-87D6-87FB6C71FB8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8004" name="灯片编号占位符 3">
            <a:extLst>
              <a:ext uri="{FF2B5EF4-FFF2-40B4-BE49-F238E27FC236}">
                <a16:creationId xmlns:a16="http://schemas.microsoft.com/office/drawing/2014/main" id="{1F445BBE-012B-4440-8703-0729AB878D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6F4A6AA-5B9C-49EC-AD61-A07BB6C4EBCE}" type="slidenum">
              <a:rPr lang="zh-CN" altLang="en-US"/>
              <a:pPr/>
              <a:t>6</a:t>
            </a:fld>
            <a:endParaRPr lang="zh-CN" altLang="en-US"/>
          </a:p>
        </p:txBody>
      </p:sp>
    </p:spTree>
    <p:extLst>
      <p:ext uri="{BB962C8B-B14F-4D97-AF65-F5344CB8AC3E}">
        <p14:creationId xmlns:p14="http://schemas.microsoft.com/office/powerpoint/2010/main" val="3870887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B1703095-6390-4E21-8C3C-4401FE4A25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F0762749-26E9-4CD8-B850-24379DDCBE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关于异常的处理方案，我们先学习</a:t>
            </a:r>
            <a:r>
              <a:rPr lang="en-US" altLang="zh-CN"/>
              <a:t>try…catch</a:t>
            </a:r>
            <a:r>
              <a:rPr lang="zh-CN" altLang="en-US"/>
              <a:t>，而针对</a:t>
            </a:r>
            <a:r>
              <a:rPr lang="en-US" altLang="zh-CN"/>
              <a:t>try…catch</a:t>
            </a:r>
            <a:r>
              <a:rPr lang="zh-CN" altLang="en-US"/>
              <a:t>的处理方案，我们来学习格式，针对格式给出了一个范例，</a:t>
            </a:r>
            <a:endParaRPr lang="en-US" altLang="zh-CN"/>
          </a:p>
          <a:p>
            <a:r>
              <a:rPr lang="zh-CN" altLang="en-US"/>
              <a:t>然后我们到代码中去演示一下，回来总结，我们自己处理和</a:t>
            </a:r>
            <a:r>
              <a:rPr lang="en-US" altLang="zh-CN"/>
              <a:t>JVM</a:t>
            </a:r>
            <a:r>
              <a:rPr lang="zh-CN" altLang="en-US"/>
              <a:t>默认处理的区别</a:t>
            </a:r>
            <a:endParaRPr lang="en-US" altLang="zh-CN"/>
          </a:p>
        </p:txBody>
      </p:sp>
      <p:sp>
        <p:nvSpPr>
          <p:cNvPr id="38916" name="灯片编号占位符 3">
            <a:extLst>
              <a:ext uri="{FF2B5EF4-FFF2-40B4-BE49-F238E27FC236}">
                <a16:creationId xmlns:a16="http://schemas.microsoft.com/office/drawing/2014/main" id="{F785F2C8-F287-44B2-8579-16A4E1C06A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FD2A7F0-DCC2-43B6-94B0-CF64CF33FC03}" type="slidenum">
              <a:rPr lang="zh-CN" altLang="en-US"/>
              <a:pPr/>
              <a:t>46</a:t>
            </a:fld>
            <a:endParaRPr lang="zh-CN" altLang="en-US"/>
          </a:p>
        </p:txBody>
      </p:sp>
    </p:spTree>
    <p:extLst>
      <p:ext uri="{BB962C8B-B14F-4D97-AF65-F5344CB8AC3E}">
        <p14:creationId xmlns:p14="http://schemas.microsoft.com/office/powerpoint/2010/main" val="1138143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442C0B8-8D2F-4A2F-B6AC-C5834167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BEABA9E5-E40F-40ED-9C87-1E580B80A9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写两个方法举例</a:t>
            </a:r>
          </a:p>
        </p:txBody>
      </p:sp>
      <p:sp>
        <p:nvSpPr>
          <p:cNvPr id="34820" name="灯片编号占位符 3">
            <a:extLst>
              <a:ext uri="{FF2B5EF4-FFF2-40B4-BE49-F238E27FC236}">
                <a16:creationId xmlns:a16="http://schemas.microsoft.com/office/drawing/2014/main" id="{064F50C9-5344-4976-97AA-7367DAFAE9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AA8EF-4903-4CB8-829C-00ABC634D05D}" type="slidenum">
              <a:rPr lang="zh-CN" altLang="en-US"/>
              <a:pPr/>
              <a:t>49</a:t>
            </a:fld>
            <a:endParaRPr lang="zh-CN" altLang="en-US"/>
          </a:p>
        </p:txBody>
      </p:sp>
    </p:spTree>
    <p:extLst>
      <p:ext uri="{BB962C8B-B14F-4D97-AF65-F5344CB8AC3E}">
        <p14:creationId xmlns:p14="http://schemas.microsoft.com/office/powerpoint/2010/main" val="2828167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343DAFBA-C6F6-450B-AFB3-BA4BC073E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8308299-A1D4-4067-A9F8-12910459DDC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3012" name="灯片编号占位符 3">
            <a:extLst>
              <a:ext uri="{FF2B5EF4-FFF2-40B4-BE49-F238E27FC236}">
                <a16:creationId xmlns:a16="http://schemas.microsoft.com/office/drawing/2014/main" id="{422DE9BC-4559-4274-A721-BCDB05C21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CB8D3B-63E8-4DDF-909F-C8B61FB6589C}" type="slidenum">
              <a:rPr lang="zh-CN" altLang="en-US">
                <a:solidFill>
                  <a:srgbClr val="000000"/>
                </a:solidFill>
              </a:rPr>
              <a:pPr/>
              <a:t>51</a:t>
            </a:fld>
            <a:endParaRPr lang="zh-CN" altLang="en-US">
              <a:solidFill>
                <a:srgbClr val="000000"/>
              </a:solidFill>
            </a:endParaRPr>
          </a:p>
        </p:txBody>
      </p:sp>
    </p:spTree>
    <p:extLst>
      <p:ext uri="{BB962C8B-B14F-4D97-AF65-F5344CB8AC3E}">
        <p14:creationId xmlns:p14="http://schemas.microsoft.com/office/powerpoint/2010/main" val="2135074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343DAFBA-C6F6-450B-AFB3-BA4BC073E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8308299-A1D4-4067-A9F8-12910459DDC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3012" name="灯片编号占位符 3">
            <a:extLst>
              <a:ext uri="{FF2B5EF4-FFF2-40B4-BE49-F238E27FC236}">
                <a16:creationId xmlns:a16="http://schemas.microsoft.com/office/drawing/2014/main" id="{422DE9BC-4559-4274-A721-BCDB05C21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CB8D3B-63E8-4DDF-909F-C8B61FB6589C}" type="slidenum">
              <a:rPr lang="zh-CN" altLang="en-US">
                <a:solidFill>
                  <a:srgbClr val="000000"/>
                </a:solidFill>
              </a:rPr>
              <a:pPr/>
              <a:t>53</a:t>
            </a:fld>
            <a:endParaRPr lang="zh-CN" altLang="en-US">
              <a:solidFill>
                <a:srgbClr val="000000"/>
              </a:solidFill>
            </a:endParaRPr>
          </a:p>
        </p:txBody>
      </p:sp>
    </p:spTree>
    <p:extLst>
      <p:ext uri="{BB962C8B-B14F-4D97-AF65-F5344CB8AC3E}">
        <p14:creationId xmlns:p14="http://schemas.microsoft.com/office/powerpoint/2010/main" val="1664941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343DAFBA-C6F6-450B-AFB3-BA4BC073E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8308299-A1D4-4067-A9F8-12910459DDC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3012" name="灯片编号占位符 3">
            <a:extLst>
              <a:ext uri="{FF2B5EF4-FFF2-40B4-BE49-F238E27FC236}">
                <a16:creationId xmlns:a16="http://schemas.microsoft.com/office/drawing/2014/main" id="{422DE9BC-4559-4274-A721-BCDB05C21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CB8D3B-63E8-4DDF-909F-C8B61FB6589C}" type="slidenum">
              <a:rPr lang="zh-CN" altLang="en-US">
                <a:solidFill>
                  <a:srgbClr val="000000"/>
                </a:solidFill>
              </a:rPr>
              <a:pPr/>
              <a:t>54</a:t>
            </a:fld>
            <a:endParaRPr lang="zh-CN" altLang="en-US">
              <a:solidFill>
                <a:srgbClr val="000000"/>
              </a:solidFill>
            </a:endParaRPr>
          </a:p>
        </p:txBody>
      </p:sp>
    </p:spTree>
    <p:extLst>
      <p:ext uri="{BB962C8B-B14F-4D97-AF65-F5344CB8AC3E}">
        <p14:creationId xmlns:p14="http://schemas.microsoft.com/office/powerpoint/2010/main" val="286476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9</a:t>
            </a:fld>
            <a:endParaRPr lang="zh-CN" altLang="en-US"/>
          </a:p>
        </p:txBody>
      </p:sp>
    </p:spTree>
    <p:extLst>
      <p:ext uri="{BB962C8B-B14F-4D97-AF65-F5344CB8AC3E}">
        <p14:creationId xmlns:p14="http://schemas.microsoft.com/office/powerpoint/2010/main" val="45824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79008810-D77B-4E40-A671-02409678F1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91D06D9A-2F1D-412E-A471-AF49C91123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1508" name="灯片编号占位符 3">
            <a:extLst>
              <a:ext uri="{FF2B5EF4-FFF2-40B4-BE49-F238E27FC236}">
                <a16:creationId xmlns:a16="http://schemas.microsoft.com/office/drawing/2014/main" id="{9A2C53D4-C612-4EB0-9C60-3922DA9E61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EDEB466-FE9A-40E9-97FD-4345BD42E7E1}" type="slidenum">
              <a:rPr lang="zh-CN" altLang="en-US"/>
              <a:pPr>
                <a:spcBef>
                  <a:spcPct val="0"/>
                </a:spcBef>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698C914D-319C-402A-BB23-826B3CF7BD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E6223854-2D7C-4A13-9B82-AD09C85394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forEach</a:t>
            </a:r>
            <a:r>
              <a:rPr lang="zh-CN" altLang="en-US"/>
              <a:t>指的是为每一个元素执行操作</a:t>
            </a:r>
          </a:p>
        </p:txBody>
      </p:sp>
      <p:sp>
        <p:nvSpPr>
          <p:cNvPr id="23556" name="灯片编号占位符 3">
            <a:extLst>
              <a:ext uri="{FF2B5EF4-FFF2-40B4-BE49-F238E27FC236}">
                <a16:creationId xmlns:a16="http://schemas.microsoft.com/office/drawing/2014/main" id="{28FAC243-8965-4A2E-ABD4-023F460031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518D7C6-8047-485D-AD68-8B93D549CD32}" type="slidenum">
              <a:rPr lang="zh-CN" altLang="en-US"/>
              <a:pPr>
                <a:spcBef>
                  <a:spcPct val="0"/>
                </a:spcBef>
              </a:pPr>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02301938-FABB-48FF-83F6-FDDA4B1EE5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6019B1A4-4C63-4E5E-8FFB-6A2C97B6EC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532" name="灯片编号占位符 3">
            <a:extLst>
              <a:ext uri="{FF2B5EF4-FFF2-40B4-BE49-F238E27FC236}">
                <a16:creationId xmlns:a16="http://schemas.microsoft.com/office/drawing/2014/main" id="{BA30F6DC-440B-43C8-9137-4DF5676069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94E40DA-EB1F-4087-B1E8-AE32CA7CF35A}" type="slidenum">
              <a:rPr lang="zh-CN" altLang="en-US"/>
              <a:pPr>
                <a:spcBef>
                  <a:spcPct val="0"/>
                </a:spcBef>
              </a:pPr>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E332B71C-BEF6-4CE0-99EA-89DB5B74C0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91F19BB0-62C0-44AD-A933-8030957BA5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Stream</a:t>
            </a:r>
            <a:r>
              <a:rPr lang="zh-CN" altLang="en-US"/>
              <a:t>流的使用，它有这样的一些操作，首先来说是生成流，你要使用</a:t>
            </a:r>
            <a:r>
              <a:rPr lang="en-US" altLang="zh-CN"/>
              <a:t>Stream</a:t>
            </a:r>
            <a:r>
              <a:rPr lang="zh-CN" altLang="en-US"/>
              <a:t>流，你的有一个</a:t>
            </a:r>
            <a:r>
              <a:rPr lang="en-US" altLang="zh-CN"/>
              <a:t>Stream</a:t>
            </a:r>
            <a:r>
              <a:rPr lang="zh-CN" altLang="en-US"/>
              <a:t>流啊</a:t>
            </a:r>
            <a:endParaRPr lang="en-US" altLang="zh-CN"/>
          </a:p>
          <a:p>
            <a:endParaRPr lang="en-US" altLang="zh-CN"/>
          </a:p>
          <a:p>
            <a:r>
              <a:rPr lang="en-US" altLang="zh-CN"/>
              <a:t>forEach</a:t>
            </a:r>
            <a:r>
              <a:rPr lang="zh-CN" altLang="en-US"/>
              <a:t>指的是为每一个元素执行操作</a:t>
            </a:r>
          </a:p>
          <a:p>
            <a:endParaRPr lang="zh-CN" altLang="en-US"/>
          </a:p>
        </p:txBody>
      </p:sp>
      <p:sp>
        <p:nvSpPr>
          <p:cNvPr id="25604" name="灯片编号占位符 3">
            <a:extLst>
              <a:ext uri="{FF2B5EF4-FFF2-40B4-BE49-F238E27FC236}">
                <a16:creationId xmlns:a16="http://schemas.microsoft.com/office/drawing/2014/main" id="{58554714-4113-48FF-A01D-FDB674F2FA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81587CE-D3F2-47BA-A93A-6DE0E4404842}" type="slidenum">
              <a:rPr lang="zh-CN" altLang="en-US"/>
              <a:pPr>
                <a:spcBef>
                  <a:spcPct val="0"/>
                </a:spcBef>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909E73F3-8DF0-46F3-8AC5-1466F81D5A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130359D5-018A-4AC9-85A7-40354D561A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接下来我们就先来说一下流的常见生成方式</a:t>
            </a:r>
            <a:endParaRPr lang="en-US" altLang="zh-CN"/>
          </a:p>
          <a:p>
            <a:r>
              <a:rPr lang="en-US" altLang="zh-CN"/>
              <a:t>Stream</a:t>
            </a:r>
            <a:r>
              <a:rPr lang="zh-CN" altLang="en-US"/>
              <a:t>流的生成方式有很多中，这里我们重点讲解三种生成方式</a:t>
            </a:r>
            <a:endParaRPr lang="en-US" altLang="zh-CN"/>
          </a:p>
          <a:p>
            <a:endParaRPr lang="zh-CN" altLang="en-US"/>
          </a:p>
        </p:txBody>
      </p:sp>
      <p:sp>
        <p:nvSpPr>
          <p:cNvPr id="26628" name="灯片编号占位符 3">
            <a:extLst>
              <a:ext uri="{FF2B5EF4-FFF2-40B4-BE49-F238E27FC236}">
                <a16:creationId xmlns:a16="http://schemas.microsoft.com/office/drawing/2014/main" id="{15E5B4FC-3E3E-4232-B65B-4E12987E8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F07281-B8F5-4C65-8AA3-830FB845F291}" type="slidenum">
              <a:rPr lang="zh-CN" altLang="en-US"/>
              <a:pPr>
                <a:spcBef>
                  <a:spcPct val="0"/>
                </a:spcBef>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D7BC8EE1-8B21-40C4-B2A2-9CCE022E2C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4DC88EB3-0188-447C-84AA-836A1FA287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27652" name="灯片编号占位符 3">
            <a:extLst>
              <a:ext uri="{FF2B5EF4-FFF2-40B4-BE49-F238E27FC236}">
                <a16:creationId xmlns:a16="http://schemas.microsoft.com/office/drawing/2014/main" id="{AF5809D0-EE59-47FD-B13B-D49D285C96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823A5A1-0195-4759-8A89-F10A1D5C287E}" type="slidenum">
              <a:rPr lang="zh-CN" altLang="en-US"/>
              <a:pPr>
                <a:spcBef>
                  <a:spcPct val="0"/>
                </a:spcBef>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09076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195135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theme" Target="../theme/theme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28" r:id="rId18"/>
    <p:sldLayoutId id="2147483734" r:id="rId19"/>
    <p:sldLayoutId id="2147483739" r:id="rId2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61109" y="2244725"/>
            <a:ext cx="11352612" cy="1158875"/>
          </a:xfrm>
        </p:spPr>
        <p:txBody>
          <a:bodyPr/>
          <a:lstStyle/>
          <a:p>
            <a:r>
              <a:rPr kumimoji="1" lang="en-US" altLang="zh-CN" sz="6000" dirty="0"/>
              <a:t>Stream</a:t>
            </a:r>
            <a:r>
              <a:rPr kumimoji="1" lang="zh-CN" altLang="en-US" sz="6000" dirty="0"/>
              <a:t>、异常体系、日志框架</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15CDD7-DFFE-4EC6-AD82-F6DA04E52D0E}"/>
              </a:ext>
            </a:extLst>
          </p:cNvPr>
          <p:cNvSpPr txBox="1"/>
          <p:nvPr/>
        </p:nvSpPr>
        <p:spPr>
          <a:xfrm>
            <a:off x="2123440" y="1565798"/>
            <a:ext cx="9984316" cy="1011880"/>
          </a:xfrm>
          <a:prstGeom prst="rect">
            <a:avLst/>
          </a:prstGeom>
          <a:noFill/>
        </p:spPr>
        <p:txBody>
          <a:bodyPr>
            <a:spAutoFit/>
          </a:bodyPr>
          <a:lstStyle/>
          <a:p>
            <a:pPr eaLnBrk="0" hangingPunct="0">
              <a:lnSpc>
                <a:spcPct val="20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需求：按照下面的要求完成集合的创建和遍历</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eaLnBrk="0" hangingPunct="0">
              <a:lnSpc>
                <a:spcPct val="200000"/>
              </a:lnSpc>
              <a:buFont typeface="Wingdings"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创建一个集合，存储多个字符串元素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AB46A298-C066-40CB-9FEF-0734BC99CC93}"/>
              </a:ext>
            </a:extLst>
          </p:cNvPr>
          <p:cNvSpPr txBox="1"/>
          <p:nvPr/>
        </p:nvSpPr>
        <p:spPr>
          <a:xfrm>
            <a:off x="2525460" y="2686237"/>
            <a:ext cx="3570540" cy="200112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ArrayList&lt;&gt;();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"张无忌"</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"周芷若"</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"赵敏"</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"张强"</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"张三丰"</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4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A87085ED-ED61-415F-9FEE-229E04DBA9CA}"/>
              </a:ext>
            </a:extLst>
          </p:cNvPr>
          <p:cNvSpPr txBox="1"/>
          <p:nvPr/>
        </p:nvSpPr>
        <p:spPr>
          <a:xfrm>
            <a:off x="2123440" y="4795921"/>
            <a:ext cx="8503920" cy="1504323"/>
          </a:xfrm>
          <a:prstGeom prst="rect">
            <a:avLst/>
          </a:prstGeom>
          <a:noFill/>
        </p:spPr>
        <p:txBody>
          <a:bodyPr wrap="square">
            <a:spAutoFit/>
          </a:bodyPr>
          <a:lstStyle/>
          <a:p>
            <a:pPr marL="357708" indent="-357708" eaLnBrk="0" hangingPunct="0">
              <a:lnSpc>
                <a:spcPct val="200000"/>
              </a:lnSpc>
              <a:buFont typeface="Wingdings"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把集合中所有以</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张</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开头的元素存储到一个新的集合</a:t>
            </a:r>
          </a:p>
          <a:p>
            <a:pPr marL="357708" indent="-357708" eaLnBrk="0" hangingPunct="0">
              <a:lnSpc>
                <a:spcPct val="200000"/>
              </a:lnSpc>
              <a:buFont typeface="Wingdings"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张</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开头的集合中的长度为</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的元素存储到一个新的集合</a:t>
            </a:r>
          </a:p>
          <a:p>
            <a:pPr marL="357708" indent="-357708" eaLnBrk="0" hangingPunct="0">
              <a:lnSpc>
                <a:spcPct val="200000"/>
              </a:lnSpc>
              <a:buFont typeface="Wingdings"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遍历上一步得到的集合中的元素输出。</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9" name="Picture 3">
            <a:extLst>
              <a:ext uri="{FF2B5EF4-FFF2-40B4-BE49-F238E27FC236}">
                <a16:creationId xmlns:a16="http://schemas.microsoft.com/office/drawing/2014/main" id="{46E0CCF9-AAFF-44EB-9DE5-32F2EEABC0B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616527" y="3909040"/>
            <a:ext cx="2021666" cy="20216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占位符 1">
            <a:extLst>
              <a:ext uri="{FF2B5EF4-FFF2-40B4-BE49-F238E27FC236}">
                <a16:creationId xmlns:a16="http://schemas.microsoft.com/office/drawing/2014/main" id="{D8580AFE-8DB9-4838-A88A-4C74F2913C9E}"/>
              </a:ext>
            </a:extLst>
          </p:cNvPr>
          <p:cNvSpPr>
            <a:spLocks noGrp="1"/>
          </p:cNvSpPr>
          <p:nvPr>
            <p:ph type="body" sz="quarter" idx="10"/>
          </p:nvPr>
        </p:nvSpPr>
        <p:spPr/>
        <p:txBody>
          <a:bodyPr/>
          <a:lstStyle/>
          <a:p>
            <a:r>
              <a:rPr lang="zh-CN" altLang="en-US" dirty="0"/>
              <a:t>体验</a:t>
            </a:r>
            <a:r>
              <a:rPr lang="en-US" altLang="zh-CN" dirty="0"/>
              <a:t>Stream</a:t>
            </a:r>
            <a:r>
              <a:rPr lang="zh-CN" altLang="en-US" dirty="0"/>
              <a:t>流的作用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fade">
                                      <p:cBhvr>
                                        <p:cTn id="32" dur="500"/>
                                        <p:tgtEl>
                                          <p:spTgt spid="1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381972-30C7-4097-AC0A-F594AAD7AC59}"/>
              </a:ext>
            </a:extLst>
          </p:cNvPr>
          <p:cNvSpPr txBox="1"/>
          <p:nvPr/>
        </p:nvSpPr>
        <p:spPr>
          <a:xfrm>
            <a:off x="891540" y="1259802"/>
            <a:ext cx="4686300" cy="463588"/>
          </a:xfrm>
          <a:prstGeom prst="rect">
            <a:avLst/>
          </a:prstGeom>
          <a:noFill/>
        </p:spPr>
        <p:txBody>
          <a:bodyPr>
            <a:spAutoFit/>
          </a:bodyPr>
          <a:lstStyle/>
          <a:p>
            <a:pPr eaLnBrk="0" hangingPunct="0">
              <a:lnSpc>
                <a:spcPct val="150000"/>
              </a:lnSpc>
              <a:defRPr/>
            </a:pPr>
            <a:r>
              <a:rPr lang="en-US" altLang="zh-CN" b="1" dirty="0">
                <a:solidFill>
                  <a:schemeClr val="tx1">
                    <a:lumMod val="75000"/>
                    <a:lumOff val="25000"/>
                  </a:schemeClr>
                </a:solidFill>
                <a:latin typeface="Alibaba PuHuiTi B"/>
                <a:ea typeface="微软雅黑" pitchFamily="34" charset="-122"/>
              </a:rPr>
              <a:t>Stream</a:t>
            </a:r>
            <a:r>
              <a:rPr lang="zh-CN" altLang="en-US" b="1" dirty="0">
                <a:solidFill>
                  <a:schemeClr val="tx1">
                    <a:lumMod val="75000"/>
                    <a:lumOff val="25000"/>
                  </a:schemeClr>
                </a:solidFill>
                <a:latin typeface="Alibaba PuHuiTi B"/>
                <a:ea typeface="微软雅黑" pitchFamily="34" charset="-122"/>
              </a:rPr>
              <a:t>流的思想</a:t>
            </a:r>
          </a:p>
        </p:txBody>
      </p:sp>
      <p:sp>
        <p:nvSpPr>
          <p:cNvPr id="10" name="TextBox 9">
            <a:extLst>
              <a:ext uri="{FF2B5EF4-FFF2-40B4-BE49-F238E27FC236}">
                <a16:creationId xmlns:a16="http://schemas.microsoft.com/office/drawing/2014/main" id="{23904091-6BF3-4F79-8586-07705082CFFD}"/>
              </a:ext>
            </a:extLst>
          </p:cNvPr>
          <p:cNvSpPr txBox="1"/>
          <p:nvPr/>
        </p:nvSpPr>
        <p:spPr bwMode="auto">
          <a:xfrm>
            <a:off x="1738207" y="4350135"/>
            <a:ext cx="1866900" cy="787523"/>
          </a:xfrm>
          <a:prstGeom prst="rect">
            <a:avLst/>
          </a:prstGeom>
          <a:noFill/>
        </p:spPr>
        <p:txBody>
          <a:bodyPr>
            <a:spAutoFit/>
          </a:bodyPr>
          <a:lstStyle/>
          <a:p>
            <a:pPr algn="ctr" eaLnBrk="0" hangingPunct="0">
              <a:lnSpc>
                <a:spcPct val="150000"/>
              </a:lnSpc>
              <a:defRPr/>
            </a:pPr>
            <a:r>
              <a:rPr lang="zh-CN" altLang="en-US" sz="1600" dirty="0">
                <a:solidFill>
                  <a:schemeClr val="tx1">
                    <a:lumMod val="85000"/>
                    <a:lumOff val="15000"/>
                  </a:schemeClr>
                </a:solidFill>
                <a:latin typeface="微软雅黑" pitchFamily="34" charset="-122"/>
                <a:ea typeface="Alibaba PuHuiTi R"/>
              </a:rPr>
              <a:t>过滤操作</a:t>
            </a:r>
            <a:endParaRPr lang="en-US" altLang="zh-CN" sz="1600" dirty="0">
              <a:solidFill>
                <a:schemeClr val="tx1">
                  <a:lumMod val="85000"/>
                  <a:lumOff val="15000"/>
                </a:schemeClr>
              </a:solidFill>
              <a:latin typeface="微软雅黑" pitchFamily="34" charset="-122"/>
              <a:ea typeface="Alibaba PuHuiTi R"/>
            </a:endParaRPr>
          </a:p>
          <a:p>
            <a:pPr algn="ctr" eaLnBrk="0" hangingPunct="0">
              <a:lnSpc>
                <a:spcPct val="150000"/>
              </a:lnSpc>
              <a:defRPr/>
            </a:pPr>
            <a:r>
              <a:rPr lang="zh-CN" altLang="en-US" sz="1600" dirty="0">
                <a:solidFill>
                  <a:schemeClr val="tx1">
                    <a:lumMod val="85000"/>
                    <a:lumOff val="15000"/>
                  </a:schemeClr>
                </a:solidFill>
                <a:latin typeface="微软雅黑" pitchFamily="34" charset="-122"/>
                <a:ea typeface="Alibaba PuHuiTi R"/>
              </a:rPr>
              <a:t>留下以张开头的</a:t>
            </a:r>
          </a:p>
        </p:txBody>
      </p:sp>
      <p:sp>
        <p:nvSpPr>
          <p:cNvPr id="13" name="TextBox 12">
            <a:extLst>
              <a:ext uri="{FF2B5EF4-FFF2-40B4-BE49-F238E27FC236}">
                <a16:creationId xmlns:a16="http://schemas.microsoft.com/office/drawing/2014/main" id="{9ED26295-5D48-492E-9D13-3BE00441F9ED}"/>
              </a:ext>
            </a:extLst>
          </p:cNvPr>
          <p:cNvSpPr txBox="1"/>
          <p:nvPr/>
        </p:nvSpPr>
        <p:spPr bwMode="auto">
          <a:xfrm>
            <a:off x="4511039" y="4449617"/>
            <a:ext cx="2133600" cy="584775"/>
          </a:xfrm>
          <a:prstGeom prst="rect">
            <a:avLst/>
          </a:prstGeom>
          <a:noFill/>
        </p:spPr>
        <p:txBody>
          <a:bodyPr>
            <a:spAutoFit/>
          </a:bodyPr>
          <a:lstStyle/>
          <a:p>
            <a:pPr algn="ctr" eaLnBrk="0" hangingPunct="0">
              <a:defRPr/>
            </a:pPr>
            <a:r>
              <a:rPr lang="zh-CN" altLang="en-US" sz="1600" dirty="0">
                <a:solidFill>
                  <a:schemeClr val="tx1">
                    <a:lumMod val="85000"/>
                    <a:lumOff val="15000"/>
                  </a:schemeClr>
                </a:solidFill>
                <a:latin typeface="微软雅黑" pitchFamily="34" charset="-122"/>
                <a:ea typeface="Alibaba PuHuiTi R"/>
              </a:rPr>
              <a:t>过滤操作</a:t>
            </a:r>
            <a:endParaRPr lang="en-US" altLang="zh-CN" sz="1600" dirty="0">
              <a:solidFill>
                <a:schemeClr val="tx1">
                  <a:lumMod val="85000"/>
                  <a:lumOff val="15000"/>
                </a:schemeClr>
              </a:solidFill>
              <a:latin typeface="微软雅黑" pitchFamily="34" charset="-122"/>
              <a:ea typeface="Alibaba PuHuiTi R"/>
            </a:endParaRPr>
          </a:p>
          <a:p>
            <a:pPr algn="ctr" eaLnBrk="0" hangingPunct="0">
              <a:defRPr/>
            </a:pPr>
            <a:r>
              <a:rPr lang="zh-CN" altLang="en-US" sz="1600" dirty="0">
                <a:solidFill>
                  <a:schemeClr val="tx1">
                    <a:lumMod val="85000"/>
                    <a:lumOff val="15000"/>
                  </a:schemeClr>
                </a:solidFill>
                <a:latin typeface="微软雅黑" pitchFamily="34" charset="-122"/>
                <a:ea typeface="Alibaba PuHuiTi R"/>
              </a:rPr>
              <a:t>留下长度为</a:t>
            </a:r>
            <a:r>
              <a:rPr lang="en-US" altLang="zh-CN" sz="1600" dirty="0">
                <a:solidFill>
                  <a:schemeClr val="tx1">
                    <a:lumMod val="85000"/>
                    <a:lumOff val="15000"/>
                  </a:schemeClr>
                </a:solidFill>
                <a:latin typeface="微软雅黑" pitchFamily="34" charset="-122"/>
                <a:ea typeface="Alibaba PuHuiTi R"/>
              </a:rPr>
              <a:t>3</a:t>
            </a:r>
            <a:r>
              <a:rPr lang="zh-CN" altLang="en-US" sz="1600" dirty="0">
                <a:solidFill>
                  <a:schemeClr val="tx1">
                    <a:lumMod val="85000"/>
                    <a:lumOff val="15000"/>
                  </a:schemeClr>
                </a:solidFill>
                <a:latin typeface="微软雅黑" pitchFamily="34" charset="-122"/>
                <a:ea typeface="Alibaba PuHuiTi R"/>
              </a:rPr>
              <a:t>的</a:t>
            </a:r>
          </a:p>
        </p:txBody>
      </p:sp>
      <p:sp>
        <p:nvSpPr>
          <p:cNvPr id="14" name="TextBox 13">
            <a:extLst>
              <a:ext uri="{FF2B5EF4-FFF2-40B4-BE49-F238E27FC236}">
                <a16:creationId xmlns:a16="http://schemas.microsoft.com/office/drawing/2014/main" id="{22BC9716-4C3D-4B5A-BA4E-EA20302A3FCF}"/>
              </a:ext>
            </a:extLst>
          </p:cNvPr>
          <p:cNvSpPr txBox="1"/>
          <p:nvPr/>
        </p:nvSpPr>
        <p:spPr bwMode="auto">
          <a:xfrm>
            <a:off x="7690273" y="4426335"/>
            <a:ext cx="1344084" cy="584775"/>
          </a:xfrm>
          <a:prstGeom prst="rect">
            <a:avLst/>
          </a:prstGeom>
          <a:noFill/>
        </p:spPr>
        <p:txBody>
          <a:bodyPr>
            <a:spAutoFit/>
          </a:bodyPr>
          <a:lstStyle/>
          <a:p>
            <a:pPr algn="ctr" eaLnBrk="0" hangingPunct="0">
              <a:defRPr/>
            </a:pPr>
            <a:r>
              <a:rPr lang="zh-CN" altLang="en-US" sz="1600" dirty="0">
                <a:solidFill>
                  <a:schemeClr val="tx1">
                    <a:lumMod val="85000"/>
                    <a:lumOff val="15000"/>
                  </a:schemeClr>
                </a:solidFill>
                <a:latin typeface="微软雅黑" pitchFamily="34" charset="-122"/>
                <a:ea typeface="Alibaba PuHuiTi R"/>
              </a:rPr>
              <a:t>将剩余的数据全部输出</a:t>
            </a:r>
            <a:endParaRPr lang="en-US" altLang="zh-CN" sz="1600" dirty="0">
              <a:solidFill>
                <a:schemeClr val="tx1">
                  <a:lumMod val="85000"/>
                  <a:lumOff val="15000"/>
                </a:schemeClr>
              </a:solidFill>
              <a:latin typeface="微软雅黑" pitchFamily="34" charset="-122"/>
              <a:ea typeface="Alibaba PuHuiTi R"/>
            </a:endParaRPr>
          </a:p>
        </p:txBody>
      </p:sp>
      <p:sp>
        <p:nvSpPr>
          <p:cNvPr id="2" name="矩形 1">
            <a:extLst>
              <a:ext uri="{FF2B5EF4-FFF2-40B4-BE49-F238E27FC236}">
                <a16:creationId xmlns:a16="http://schemas.microsoft.com/office/drawing/2014/main" id="{1558E25C-AE00-4B6A-A833-959BBF1235F8}"/>
              </a:ext>
            </a:extLst>
          </p:cNvPr>
          <p:cNvSpPr/>
          <p:nvPr/>
        </p:nvSpPr>
        <p:spPr>
          <a:xfrm>
            <a:off x="995257" y="2013335"/>
            <a:ext cx="1039283" cy="230504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50000"/>
              </a:lnSpc>
              <a:defRPr/>
            </a:pPr>
            <a:endParaRPr lang="en-US" altLang="zh-CN" sz="1600" dirty="0">
              <a:solidFill>
                <a:srgbClr val="FF0000"/>
              </a:solidFill>
              <a:latin typeface="微软雅黑" pitchFamily="34" charset="-122"/>
              <a:ea typeface="Alibaba PuHuiTi R"/>
            </a:endParaRPr>
          </a:p>
        </p:txBody>
      </p:sp>
      <p:sp>
        <p:nvSpPr>
          <p:cNvPr id="16" name="矩形 15">
            <a:extLst>
              <a:ext uri="{FF2B5EF4-FFF2-40B4-BE49-F238E27FC236}">
                <a16:creationId xmlns:a16="http://schemas.microsoft.com/office/drawing/2014/main" id="{54385295-DC49-4479-BE4E-98F62338ADF3}"/>
              </a:ext>
            </a:extLst>
          </p:cNvPr>
          <p:cNvSpPr/>
          <p:nvPr/>
        </p:nvSpPr>
        <p:spPr>
          <a:xfrm>
            <a:off x="1007957" y="3351068"/>
            <a:ext cx="1011767" cy="787523"/>
          </a:xfrm>
          <a:prstGeom prst="rect">
            <a:avLst/>
          </a:prstGeom>
        </p:spPr>
        <p:txBody>
          <a:bodyPr>
            <a:spAutoFit/>
          </a:bodyPr>
          <a:lstStyle/>
          <a:p>
            <a:pPr algn="ctr" eaLnBrk="0" hangingPunct="0">
              <a:lnSpc>
                <a:spcPct val="150000"/>
              </a:lnSpc>
              <a:defRPr/>
            </a:pPr>
            <a:r>
              <a:rPr lang="zh-CN" altLang="en-US" sz="1600" dirty="0">
                <a:solidFill>
                  <a:srgbClr val="FF0000"/>
                </a:solidFill>
                <a:latin typeface="微软雅黑" pitchFamily="34" charset="-122"/>
                <a:ea typeface="Alibaba PuHuiTi R"/>
              </a:rPr>
              <a:t>王二麻子</a:t>
            </a:r>
            <a:endParaRPr lang="en-US" altLang="zh-CN" sz="1600" dirty="0">
              <a:solidFill>
                <a:srgbClr val="FF0000"/>
              </a:solidFill>
              <a:latin typeface="微软雅黑" pitchFamily="34" charset="-122"/>
              <a:ea typeface="Alibaba PuHuiTi R"/>
            </a:endParaRPr>
          </a:p>
          <a:p>
            <a:pPr algn="ctr" eaLnBrk="0" hangingPunct="0">
              <a:lnSpc>
                <a:spcPct val="150000"/>
              </a:lnSpc>
              <a:defRPr/>
            </a:pPr>
            <a:r>
              <a:rPr lang="zh-CN" altLang="en-US" sz="1600" dirty="0">
                <a:solidFill>
                  <a:srgbClr val="FF0000"/>
                </a:solidFill>
                <a:latin typeface="微软雅黑" pitchFamily="34" charset="-122"/>
                <a:ea typeface="Alibaba PuHuiTi R"/>
              </a:rPr>
              <a:t>谢广坤</a:t>
            </a:r>
          </a:p>
        </p:txBody>
      </p:sp>
      <p:cxnSp>
        <p:nvCxnSpPr>
          <p:cNvPr id="20" name="直接箭头连接符 19">
            <a:extLst>
              <a:ext uri="{FF2B5EF4-FFF2-40B4-BE49-F238E27FC236}">
                <a16:creationId xmlns:a16="http://schemas.microsoft.com/office/drawing/2014/main" id="{CF1C4001-AC49-4E10-B27A-B5FE2878BC4F}"/>
              </a:ext>
            </a:extLst>
          </p:cNvPr>
          <p:cNvCxnSpPr/>
          <p:nvPr/>
        </p:nvCxnSpPr>
        <p:spPr>
          <a:xfrm>
            <a:off x="995258" y="4350134"/>
            <a:ext cx="969644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FBF3EF9-B380-4EAE-9FDD-1C86694BFA87}"/>
              </a:ext>
            </a:extLst>
          </p:cNvPr>
          <p:cNvSpPr/>
          <p:nvPr/>
        </p:nvSpPr>
        <p:spPr>
          <a:xfrm>
            <a:off x="751840" y="2123401"/>
            <a:ext cx="1526117" cy="1156855"/>
          </a:xfrm>
          <a:prstGeom prst="rect">
            <a:avLst/>
          </a:prstGeom>
        </p:spPr>
        <p:txBody>
          <a:bodyPr>
            <a:spAutoFit/>
          </a:bodyPr>
          <a:lstStyle/>
          <a:p>
            <a:pPr algn="ctr" eaLnBrk="0" hangingPunct="0">
              <a:lnSpc>
                <a:spcPct val="150000"/>
              </a:lnSpc>
              <a:defRPr/>
            </a:pPr>
            <a:r>
              <a:rPr lang="zh-CN" altLang="en-US" sz="1600" dirty="0">
                <a:solidFill>
                  <a:schemeClr val="bg1"/>
                </a:solidFill>
                <a:latin typeface="微软雅黑" pitchFamily="34" charset="-122"/>
                <a:ea typeface="Alibaba PuHuiTi R"/>
              </a:rPr>
              <a:t>张三丰</a:t>
            </a:r>
            <a:endParaRPr lang="en-US" altLang="zh-CN" sz="1600" dirty="0">
              <a:solidFill>
                <a:schemeClr val="bg1"/>
              </a:solidFill>
              <a:latin typeface="微软雅黑" pitchFamily="34" charset="-122"/>
              <a:ea typeface="Alibaba PuHuiTi R"/>
            </a:endParaRPr>
          </a:p>
          <a:p>
            <a:pPr algn="ctr" eaLnBrk="0" hangingPunct="0">
              <a:lnSpc>
                <a:spcPct val="150000"/>
              </a:lnSpc>
              <a:defRPr/>
            </a:pPr>
            <a:r>
              <a:rPr lang="zh-CN" altLang="en-US" sz="1600" dirty="0">
                <a:solidFill>
                  <a:schemeClr val="bg1"/>
                </a:solidFill>
                <a:latin typeface="微软雅黑" pitchFamily="34" charset="-122"/>
                <a:ea typeface="Alibaba PuHuiTi R"/>
              </a:rPr>
              <a:t>张无忌</a:t>
            </a:r>
            <a:endParaRPr lang="en-US" altLang="zh-CN" sz="1600" dirty="0">
              <a:solidFill>
                <a:schemeClr val="bg1"/>
              </a:solidFill>
              <a:latin typeface="微软雅黑" pitchFamily="34" charset="-122"/>
              <a:ea typeface="Alibaba PuHuiTi R"/>
            </a:endParaRPr>
          </a:p>
          <a:p>
            <a:pPr algn="ctr" eaLnBrk="0" hangingPunct="0">
              <a:lnSpc>
                <a:spcPct val="150000"/>
              </a:lnSpc>
              <a:defRPr/>
            </a:pPr>
            <a:r>
              <a:rPr lang="zh-CN" altLang="en-US" sz="1600" dirty="0">
                <a:solidFill>
                  <a:schemeClr val="bg1"/>
                </a:solidFill>
                <a:latin typeface="微软雅黑" pitchFamily="34" charset="-122"/>
                <a:ea typeface="Alibaba PuHuiTi R"/>
              </a:rPr>
              <a:t>张翠山</a:t>
            </a:r>
            <a:endParaRPr lang="en-US" altLang="zh-CN" sz="1600" dirty="0">
              <a:solidFill>
                <a:schemeClr val="bg1"/>
              </a:solidFill>
              <a:latin typeface="微软雅黑" pitchFamily="34" charset="-122"/>
              <a:ea typeface="Alibaba PuHuiTi R"/>
            </a:endParaRPr>
          </a:p>
        </p:txBody>
      </p:sp>
      <p:sp>
        <p:nvSpPr>
          <p:cNvPr id="38" name="矩形 37">
            <a:extLst>
              <a:ext uri="{FF2B5EF4-FFF2-40B4-BE49-F238E27FC236}">
                <a16:creationId xmlns:a16="http://schemas.microsoft.com/office/drawing/2014/main" id="{0883CC53-46C6-4B6F-8E6D-5FD34311888E}"/>
              </a:ext>
            </a:extLst>
          </p:cNvPr>
          <p:cNvSpPr/>
          <p:nvPr/>
        </p:nvSpPr>
        <p:spPr>
          <a:xfrm>
            <a:off x="1216323" y="3065318"/>
            <a:ext cx="595035" cy="418191"/>
          </a:xfrm>
          <a:prstGeom prst="rect">
            <a:avLst/>
          </a:prstGeom>
        </p:spPr>
        <p:txBody>
          <a:bodyPr wrap="none">
            <a:spAutoFit/>
          </a:bodyPr>
          <a:lstStyle/>
          <a:p>
            <a:pPr algn="ctr" eaLnBrk="0" hangingPunct="0">
              <a:lnSpc>
                <a:spcPct val="150000"/>
              </a:lnSpc>
              <a:defRPr/>
            </a:pPr>
            <a:r>
              <a:rPr lang="zh-CN" altLang="en-US" sz="1600" dirty="0">
                <a:solidFill>
                  <a:srgbClr val="FF0000"/>
                </a:solidFill>
                <a:latin typeface="微软雅黑" pitchFamily="34" charset="-122"/>
                <a:ea typeface="Alibaba PuHuiTi R"/>
              </a:rPr>
              <a:t>张良</a:t>
            </a:r>
            <a:endParaRPr lang="en-US" altLang="zh-CN" sz="1600" dirty="0">
              <a:solidFill>
                <a:srgbClr val="FF0000"/>
              </a:solidFill>
              <a:latin typeface="微软雅黑"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20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nodeType="afterGroup">
                            <p:stCondLst>
                              <p:cond delay="200"/>
                            </p:stCondLst>
                            <p:childTnLst>
                              <p:par>
                                <p:cTn id="16" presetID="1" presetClass="entr" presetSubtype="0" fill="hold" grpId="0" nodeType="afterEffect">
                                  <p:stCondLst>
                                    <p:cond delay="20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par>
                                <p:cTn id="26" presetID="1" presetClass="entr" presetSubtype="0" fill="hold" grpId="2"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63" presetClass="path" presetSubtype="0" fill="hold" grpId="0" nodeType="clickEffect">
                                  <p:stCondLst>
                                    <p:cond delay="0"/>
                                  </p:stCondLst>
                                  <p:childTnLst>
                                    <p:animMotion origin="layout" path="M 1.25E-6 -4.07407E-6 L 0.22305 -4.07407E-6 " pathEditMode="relative" rAng="0" ptsTypes="AA">
                                      <p:cBhvr>
                                        <p:cTn id="31" dur="1000" fill="hold"/>
                                        <p:tgtEl>
                                          <p:spTgt spid="2"/>
                                        </p:tgtEl>
                                        <p:attrNameLst>
                                          <p:attrName>ppt_x</p:attrName>
                                          <p:attrName>ppt_y</p:attrName>
                                        </p:attrNameLst>
                                      </p:cBhvr>
                                      <p:rCtr x="11146" y="0"/>
                                    </p:animMotion>
                                  </p:childTnLst>
                                </p:cTn>
                              </p:par>
                              <p:par>
                                <p:cTn id="32" presetID="63" presetClass="path" presetSubtype="0" fill="hold" grpId="0" nodeType="withEffect">
                                  <p:stCondLst>
                                    <p:cond delay="0"/>
                                  </p:stCondLst>
                                  <p:childTnLst>
                                    <p:animMotion origin="layout" path="M 1.25E-6 -1.48148E-6 L 0.22305 -1.48148E-6 " pathEditMode="relative" rAng="0" ptsTypes="AA">
                                      <p:cBhvr>
                                        <p:cTn id="33" dur="1000" fill="hold"/>
                                        <p:tgtEl>
                                          <p:spTgt spid="35"/>
                                        </p:tgtEl>
                                        <p:attrNameLst>
                                          <p:attrName>ppt_x</p:attrName>
                                          <p:attrName>ppt_y</p:attrName>
                                        </p:attrNameLst>
                                      </p:cBhvr>
                                      <p:rCtr x="11146" y="0"/>
                                    </p:animMotion>
                                  </p:childTnLst>
                                </p:cTn>
                              </p:par>
                              <p:par>
                                <p:cTn id="34" presetID="63" presetClass="path" presetSubtype="0" fill="hold" grpId="0" nodeType="withEffect">
                                  <p:stCondLst>
                                    <p:cond delay="0"/>
                                  </p:stCondLst>
                                  <p:childTnLst>
                                    <p:animMotion origin="layout" path="M 1.45833E-6 -4.81481E-6 L 0.22305 -4.81481E-6 " pathEditMode="relative" rAng="0" ptsTypes="AA">
                                      <p:cBhvr>
                                        <p:cTn id="35" dur="1000" fill="hold"/>
                                        <p:tgtEl>
                                          <p:spTgt spid="38"/>
                                        </p:tgtEl>
                                        <p:attrNameLst>
                                          <p:attrName>ppt_x</p:attrName>
                                          <p:attrName>ppt_y</p:attrName>
                                        </p:attrNameLst>
                                      </p:cBhvr>
                                      <p:rCtr x="11146" y="0"/>
                                    </p:animMotion>
                                  </p:childTnLst>
                                </p:cTn>
                              </p:par>
                              <p:par>
                                <p:cTn id="36" presetID="63" presetClass="path" presetSubtype="0" fill="hold" grpId="0" nodeType="withEffect">
                                  <p:stCondLst>
                                    <p:cond delay="0"/>
                                  </p:stCondLst>
                                  <p:childTnLst>
                                    <p:animMotion origin="layout" path="M 1.45833E-6 -4.81481E-6 L 0.22305 -4.81481E-6 " pathEditMode="relative" rAng="0" ptsTypes="AA">
                                      <p:cBhvr>
                                        <p:cTn id="37" dur="1000" fill="hold"/>
                                        <p:tgtEl>
                                          <p:spTgt spid="16"/>
                                        </p:tgtEl>
                                        <p:attrNameLst>
                                          <p:attrName>ppt_x</p:attrName>
                                          <p:attrName>ppt_y</p:attrName>
                                        </p:attrNameLst>
                                      </p:cBhvr>
                                      <p:rCtr x="11146" y="0"/>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1" nodeType="click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fill="hold" grpId="2" nodeType="clickEffect">
                                  <p:stCondLst>
                                    <p:cond delay="0"/>
                                  </p:stCondLst>
                                  <p:childTnLst>
                                    <p:animMotion origin="layout" path="M 0.22305 -4.07407E-6 L 0.43555 -4.07407E-6 " pathEditMode="relative" rAng="0" ptsTypes="AA">
                                      <p:cBhvr>
                                        <p:cTn id="46" dur="1000" fill="hold"/>
                                        <p:tgtEl>
                                          <p:spTgt spid="2"/>
                                        </p:tgtEl>
                                        <p:attrNameLst>
                                          <p:attrName>ppt_x</p:attrName>
                                          <p:attrName>ppt_y</p:attrName>
                                        </p:attrNameLst>
                                      </p:cBhvr>
                                      <p:rCtr x="10625" y="0"/>
                                    </p:animMotion>
                                  </p:childTnLst>
                                </p:cTn>
                              </p:par>
                              <p:par>
                                <p:cTn id="47" presetID="63" presetClass="path" presetSubtype="0" fill="hold" grpId="2" nodeType="withEffect">
                                  <p:stCondLst>
                                    <p:cond delay="0"/>
                                  </p:stCondLst>
                                  <p:childTnLst>
                                    <p:animMotion origin="layout" path="M 0.22305 -1.48148E-6 L 0.43555 -1.48148E-6 " pathEditMode="relative" rAng="0" ptsTypes="AA">
                                      <p:cBhvr>
                                        <p:cTn id="48" dur="1000" fill="hold"/>
                                        <p:tgtEl>
                                          <p:spTgt spid="35"/>
                                        </p:tgtEl>
                                        <p:attrNameLst>
                                          <p:attrName>ppt_x</p:attrName>
                                          <p:attrName>ppt_y</p:attrName>
                                        </p:attrNameLst>
                                      </p:cBhvr>
                                      <p:rCtr x="10625" y="0"/>
                                    </p:animMotion>
                                  </p:childTnLst>
                                </p:cTn>
                              </p:par>
                              <p:par>
                                <p:cTn id="49" presetID="63" presetClass="path" presetSubtype="0" fill="hold" grpId="2" nodeType="withEffect">
                                  <p:stCondLst>
                                    <p:cond delay="0"/>
                                  </p:stCondLst>
                                  <p:childTnLst>
                                    <p:animMotion origin="layout" path="M 0.22305 -4.81481E-6 L 0.43581 -0.00092 " pathEditMode="relative" rAng="0" ptsTypes="AA">
                                      <p:cBhvr>
                                        <p:cTn id="50" dur="1000" fill="hold"/>
                                        <p:tgtEl>
                                          <p:spTgt spid="38"/>
                                        </p:tgtEl>
                                        <p:attrNameLst>
                                          <p:attrName>ppt_x</p:attrName>
                                          <p:attrName>ppt_y</p:attrName>
                                        </p:attrNameLst>
                                      </p:cBhvr>
                                      <p:rCtr x="10638" y="-46"/>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xit" presetSubtype="0" fill="hold" grpId="3" nodeType="clickEffect">
                                  <p:stCondLst>
                                    <p:cond delay="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63" presetClass="path" presetSubtype="0" fill="hold" grpId="3" nodeType="clickEffect">
                                  <p:stCondLst>
                                    <p:cond delay="0"/>
                                  </p:stCondLst>
                                  <p:childTnLst>
                                    <p:animMotion origin="layout" path="M 0.43555 -4.07407E-6 L 0.66393 -4.07407E-6 " pathEditMode="relative" rAng="0" ptsTypes="AA">
                                      <p:cBhvr>
                                        <p:cTn id="59" dur="1000" fill="hold"/>
                                        <p:tgtEl>
                                          <p:spTgt spid="2"/>
                                        </p:tgtEl>
                                        <p:attrNameLst>
                                          <p:attrName>ppt_x</p:attrName>
                                          <p:attrName>ppt_y</p:attrName>
                                        </p:attrNameLst>
                                      </p:cBhvr>
                                      <p:rCtr x="11419" y="0"/>
                                    </p:animMotion>
                                  </p:childTnLst>
                                </p:cTn>
                              </p:par>
                              <p:par>
                                <p:cTn id="60" presetID="63" presetClass="path" presetSubtype="0" fill="hold" grpId="3" nodeType="withEffect">
                                  <p:stCondLst>
                                    <p:cond delay="0"/>
                                  </p:stCondLst>
                                  <p:childTnLst>
                                    <p:animMotion origin="layout" path="M 0.43555 -1.48148E-6 L 0.66393 -1.48148E-6 " pathEditMode="relative" rAng="0" ptsTypes="AA">
                                      <p:cBhvr>
                                        <p:cTn id="61" dur="1000" fill="hold"/>
                                        <p:tgtEl>
                                          <p:spTgt spid="35"/>
                                        </p:tgtEl>
                                        <p:attrNameLst>
                                          <p:attrName>ppt_x</p:attrName>
                                          <p:attrName>ppt_y</p:attrName>
                                        </p:attrNameLst>
                                      </p:cBhvr>
                                      <p:rCtr x="114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2" grpId="0" animBg="1"/>
      <p:bldP spid="2" grpId="1" animBg="1"/>
      <p:bldP spid="2" grpId="2" animBg="1"/>
      <p:bldP spid="2" grpId="3" animBg="1"/>
      <p:bldP spid="16" grpId="0"/>
      <p:bldP spid="16" grpId="1"/>
      <p:bldP spid="16" grpId="2"/>
      <p:bldP spid="35" grpId="0"/>
      <p:bldP spid="35" grpId="1"/>
      <p:bldP spid="35" grpId="2"/>
      <p:bldP spid="35" grpId="3"/>
      <p:bldP spid="38" grpId="0"/>
      <p:bldP spid="38" grpId="1"/>
      <p:bldP spid="38" grpId="2"/>
      <p:bldP spid="38" grpId="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41C0A-FD80-4A1B-8DD1-E0E5C3D72F3D}"/>
              </a:ext>
            </a:extLst>
          </p:cNvPr>
          <p:cNvSpPr txBox="1"/>
          <p:nvPr/>
        </p:nvSpPr>
        <p:spPr>
          <a:xfrm>
            <a:off x="751840" y="987015"/>
            <a:ext cx="4686300" cy="468975"/>
          </a:xfrm>
          <a:prstGeom prst="rect">
            <a:avLst/>
          </a:prstGeom>
          <a:noFill/>
        </p:spPr>
        <p:txBody>
          <a:bodyPr>
            <a:spAutoFit/>
          </a:bodyPr>
          <a:lstStyle/>
          <a:p>
            <a:pPr eaLnBrk="0" hangingPunct="0">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流思想</a:t>
            </a:r>
          </a:p>
        </p:txBody>
      </p:sp>
      <p:pic>
        <p:nvPicPr>
          <p:cNvPr id="24578" name="Picture 2">
            <a:extLst>
              <a:ext uri="{FF2B5EF4-FFF2-40B4-BE49-F238E27FC236}">
                <a16:creationId xmlns:a16="http://schemas.microsoft.com/office/drawing/2014/main" id="{3C736699-2B4A-4F95-887E-8104A432E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40" y="1677222"/>
            <a:ext cx="4124960" cy="27513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3C0CE260-E77F-43EF-A643-8C721D84E855}"/>
              </a:ext>
            </a:extLst>
          </p:cNvPr>
          <p:cNvSpPr>
            <a:spLocks noChangeArrowheads="1"/>
          </p:cNvSpPr>
          <p:nvPr/>
        </p:nvSpPr>
        <p:spPr bwMode="auto">
          <a:xfrm>
            <a:off x="5153660" y="977279"/>
            <a:ext cx="6550660" cy="3073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br>
              <a:rPr kumimoji="0" lang="zh-CN" altLang="zh-CN" sz="16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Stream流式思想的核心</a:t>
            </a:r>
            <a:r>
              <a:rPr kumimoji="0" lang="zh-CN" altLang="zh-CN" sz="16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先得到集合或者数组的Stream流（就是一根传送带）</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把元素放上去</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然后就用这个Stream流</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简化的</a:t>
            </a: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来方便的</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操作元素</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wipe(left)">
                                      <p:cBhvr>
                                        <p:cTn id="12" dur="500"/>
                                        <p:tgtEl>
                                          <p:spTgt spid="245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F9754-4A59-4AA7-B423-3DFF5A22810F}"/>
              </a:ext>
            </a:extLst>
          </p:cNvPr>
          <p:cNvSpPr txBox="1"/>
          <p:nvPr/>
        </p:nvSpPr>
        <p:spPr>
          <a:xfrm>
            <a:off x="4734011" y="2977064"/>
            <a:ext cx="7218680" cy="2377254"/>
          </a:xfrm>
          <a:prstGeom prst="rect">
            <a:avLst/>
          </a:prstGeom>
          <a:noFill/>
        </p:spPr>
        <p:txBody>
          <a:bodyPr wrap="square">
            <a:spAutoFit/>
          </a:bodyPr>
          <a:lstStyle/>
          <a:p>
            <a:pPr>
              <a:lnSpc>
                <a:spcPct val="20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、说说</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流的思想和使用步骤。</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eaLnBrk="0" fontAlgn="base" hangingPunct="0">
              <a:lnSpc>
                <a:spcPct val="200000"/>
              </a:lnSpc>
              <a:spcBef>
                <a:spcPct val="20000"/>
              </a:spcBef>
              <a:spcAft>
                <a:spcPct val="0"/>
              </a:spcAft>
              <a:buFont typeface="Wingdings" panose="05000000000000000000" pitchFamily="2" charset="2"/>
              <a:buChar char="l"/>
            </a:pPr>
            <a:r>
              <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先得到集合或者数组的Stream流（就是一根传送带）</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eaLnBrk="0" fontAlgn="base" hangingPunct="0">
              <a:lnSpc>
                <a:spcPct val="200000"/>
              </a:lnSpc>
              <a:spcBef>
                <a:spcPct val="20000"/>
              </a:spcBef>
              <a:spcAft>
                <a:spcPct val="0"/>
              </a:spcAft>
              <a:buFont typeface="Wingdings" panose="05000000000000000000" pitchFamily="2" charset="2"/>
              <a:buChar char="l"/>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把元素放上去。</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eaLnBrk="0" fontAlgn="base" hangingPunct="0">
              <a:lnSpc>
                <a:spcPct val="200000"/>
              </a:lnSpc>
              <a:spcBef>
                <a:spcPct val="20000"/>
              </a:spcBef>
              <a:spcAft>
                <a:spcPct val="0"/>
              </a:spcAft>
              <a:buFont typeface="Wingdings" panose="05000000000000000000" pitchFamily="2" charset="2"/>
              <a:buChar char="l"/>
            </a:pPr>
            <a:r>
              <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然后就用这个Stream流</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简化的</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来方便的</a:t>
            </a:r>
            <a:r>
              <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操作元素</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00000"/>
              </a:lnSpc>
            </a:pPr>
            <a:endParaRPr lang="en-US" altLang="zh-CN" sz="1400" b="0" dirty="0">
              <a:latin typeface="Alibaba PuHuiTi R"/>
            </a:endParaRPr>
          </a:p>
        </p:txBody>
      </p:sp>
      <p:sp>
        <p:nvSpPr>
          <p:cNvPr id="8" name="文本框 7">
            <a:extLst>
              <a:ext uri="{FF2B5EF4-FFF2-40B4-BE49-F238E27FC236}">
                <a16:creationId xmlns:a16="http://schemas.microsoft.com/office/drawing/2014/main" id="{A42E3A9C-6436-4A0D-ACDC-E3DEC66CE60D}"/>
              </a:ext>
            </a:extLst>
          </p:cNvPr>
          <p:cNvSpPr txBox="1"/>
          <p:nvPr/>
        </p:nvSpPr>
        <p:spPr>
          <a:xfrm>
            <a:off x="4734011" y="1793382"/>
            <a:ext cx="7218680" cy="1000851"/>
          </a:xfrm>
          <a:prstGeom prst="rect">
            <a:avLst/>
          </a:prstGeom>
          <a:noFill/>
        </p:spPr>
        <p:txBody>
          <a:bodyPr wrap="square">
            <a:spAutoFit/>
          </a:bodyPr>
          <a:lstStyle/>
          <a:p>
            <a:pPr>
              <a:lnSpc>
                <a:spcPct val="20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流的作用是什么，结合了什么技术？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eaLnBrk="0" fontAlgn="base" hangingPunct="0">
              <a:lnSpc>
                <a:spcPct val="200000"/>
              </a:lnSpc>
              <a:spcBef>
                <a:spcPct val="20000"/>
              </a:spcBef>
              <a:spcAft>
                <a:spcPct val="0"/>
              </a:spcAft>
              <a:buFont typeface="Wingdings" panose="05000000000000000000" pitchFamily="2" charset="2"/>
              <a:buChar char="l"/>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简化集合、数组操作的</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。结合了</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400" b="0" dirty="0">
              <a:latin typeface="Alibaba PuHuiTi R"/>
            </a:endParaRPr>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2568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78EE7-F92F-4499-943F-0C0A1E890966}"/>
              </a:ext>
            </a:extLst>
          </p:cNvPr>
          <p:cNvSpPr txBox="1"/>
          <p:nvPr/>
        </p:nvSpPr>
        <p:spPr>
          <a:xfrm>
            <a:off x="830319" y="1001173"/>
            <a:ext cx="4686300" cy="572849"/>
          </a:xfrm>
          <a:prstGeom prst="rect">
            <a:avLst/>
          </a:prstGeom>
          <a:noFill/>
        </p:spPr>
        <p:txBody>
          <a:bodyPr>
            <a:spAutoFit/>
          </a:bodyPr>
          <a:lstStyle/>
          <a:p>
            <a:pPr eaLnBrk="0" hangingPunct="0">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流的三类方法</a:t>
            </a:r>
          </a:p>
        </p:txBody>
      </p:sp>
      <p:sp>
        <p:nvSpPr>
          <p:cNvPr id="5" name="TextBox 4">
            <a:extLst>
              <a:ext uri="{FF2B5EF4-FFF2-40B4-BE49-F238E27FC236}">
                <a16:creationId xmlns:a16="http://schemas.microsoft.com/office/drawing/2014/main" id="{1656162F-BB02-447B-9DA6-D5D2EF1AF314}"/>
              </a:ext>
            </a:extLst>
          </p:cNvPr>
          <p:cNvSpPr txBox="1"/>
          <p:nvPr/>
        </p:nvSpPr>
        <p:spPr>
          <a:xfrm>
            <a:off x="830319" y="1588981"/>
            <a:ext cx="10560051" cy="3689536"/>
          </a:xfrm>
          <a:prstGeom prst="rect">
            <a:avLst/>
          </a:prstGeom>
          <a:noFill/>
        </p:spPr>
        <p:txBody>
          <a:bodyPr>
            <a:spAutoFit/>
          </a:bodyPr>
          <a:lstStyle/>
          <a:p>
            <a:pPr marL="357708" indent="-357708" eaLnBrk="0" hangingPunct="0">
              <a:lnSpc>
                <a:spcPct val="250000"/>
              </a:lnSpc>
              <a:buFont typeface="Wingdings"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获取</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eaLnBrk="0" hangingPunct="0">
              <a:lnSpc>
                <a:spcPct val="250000"/>
              </a:lnSpc>
              <a:buFont typeface="Wingdings" panose="05000000000000000000" pitchFamily="2" charset="2"/>
              <a:buChar char="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创建一条流水线，并把数据放到流水线上准备进行操作</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eaLnBrk="0" hangingPunct="0">
              <a:lnSpc>
                <a:spcPct val="250000"/>
              </a:lnSpc>
              <a:buFont typeface="Wingdings"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中间方法</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eaLnBrk="0" hangingPunct="0">
              <a:lnSpc>
                <a:spcPct val="250000"/>
              </a:lnSpc>
              <a:buFont typeface="Wingdings" panose="05000000000000000000" pitchFamily="2" charset="2"/>
              <a:buChar char="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流水线上的操作。一次操作完毕之后，还可以继续进行其他操作。</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eaLnBrk="0" hangingPunct="0">
              <a:lnSpc>
                <a:spcPct val="250000"/>
              </a:lnSpc>
              <a:buFont typeface="Wingdings"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终结方法</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eaLnBrk="0" hangingPunct="0">
              <a:lnSpc>
                <a:spcPct val="250000"/>
              </a:lnSpc>
              <a:buFont typeface="Wingdings" panose="05000000000000000000" pitchFamily="2" charset="2"/>
              <a:buChar char="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一个</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流只能有一个终结方法，是流水线上的最后一个操作</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F2A61EF-C8BF-4F90-9129-BD6A0699FD38}"/>
              </a:ext>
            </a:extLst>
          </p:cNvPr>
          <p:cNvSpPr txBox="1"/>
          <p:nvPr/>
        </p:nvSpPr>
        <p:spPr>
          <a:xfrm>
            <a:off x="838201" y="1736754"/>
            <a:ext cx="9984316" cy="1116075"/>
          </a:xfrm>
          <a:prstGeom prst="rect">
            <a:avLst/>
          </a:prstGeom>
          <a:noFill/>
        </p:spPr>
        <p:txBody>
          <a:bodyPr>
            <a:spAutoFit/>
          </a:bodyPr>
          <a:lstStyle/>
          <a:p>
            <a:pPr eaLnBrk="0" hangingPunct="0">
              <a:lnSpc>
                <a:spcPct val="150000"/>
              </a:lnSpc>
              <a:defRPr/>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集合获取</a:t>
            </a: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流的方式</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0" hangingPunct="0">
              <a:lnSpc>
                <a:spcPct val="150000"/>
              </a:lnSpc>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eaLnBrk="0" hangingPunct="0">
              <a:lnSpc>
                <a:spcPct val="150000"/>
              </a:lnSpc>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4" name="文本框 3">
            <a:extLst>
              <a:ext uri="{FF2B5EF4-FFF2-40B4-BE49-F238E27FC236}">
                <a16:creationId xmlns:a16="http://schemas.microsoft.com/office/drawing/2014/main" id="{C87E89A2-F856-4CBB-A8B9-D529B4194C95}"/>
              </a:ext>
            </a:extLst>
          </p:cNvPr>
          <p:cNvSpPr txBox="1"/>
          <p:nvPr/>
        </p:nvSpPr>
        <p:spPr>
          <a:xfrm>
            <a:off x="838201" y="1226150"/>
            <a:ext cx="8979322" cy="338554"/>
          </a:xfrm>
          <a:prstGeom prst="rect">
            <a:avLst/>
          </a:prstGeom>
          <a:noFill/>
        </p:spPr>
        <p:txBody>
          <a:bodyPr wrap="square" rtlCol="0">
            <a:spAutoFit/>
          </a:bodyPr>
          <a:lstStyle/>
          <a:p>
            <a:pPr fontAlgn="auto">
              <a:spcBef>
                <a:spcPts val="0"/>
              </a:spcBef>
              <a:spcAft>
                <a:spcPts val="0"/>
              </a:spcAft>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操作集合或者数组的第一步是先得到</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流，然后才能使用流的功能。</a:t>
            </a:r>
          </a:p>
        </p:txBody>
      </p:sp>
      <p:sp>
        <p:nvSpPr>
          <p:cNvPr id="9" name="文本框 8">
            <a:extLst>
              <a:ext uri="{FF2B5EF4-FFF2-40B4-BE49-F238E27FC236}">
                <a16:creationId xmlns:a16="http://schemas.microsoft.com/office/drawing/2014/main" id="{63E1BD0D-2044-48CA-9785-5B15705B0E45}"/>
              </a:ext>
            </a:extLst>
          </p:cNvPr>
          <p:cNvSpPr txBox="1"/>
          <p:nvPr/>
        </p:nvSpPr>
        <p:spPr>
          <a:xfrm>
            <a:off x="838201" y="2197670"/>
            <a:ext cx="10470724" cy="708464"/>
          </a:xfrm>
          <a:prstGeom prst="rect">
            <a:avLst/>
          </a:prstGeom>
          <a:noFill/>
        </p:spPr>
        <p:txBody>
          <a:bodyPr wrap="square">
            <a:spAutoFit/>
          </a:bodyPr>
          <a:lstStyle/>
          <a:p>
            <a:pPr marL="285750" indent="-285750" eaLnBrk="0" hangingPunct="0">
              <a:lnSpc>
                <a:spcPct val="15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可以使用</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接口中的默认方法</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生成流</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eaLnBrk="0" hangingPunct="0">
              <a:lnSpc>
                <a:spcPct val="150000"/>
              </a:lnSpc>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27DB86E4-12DF-468C-8669-2C7318F3C4CE}"/>
              </a:ext>
            </a:extLst>
          </p:cNvPr>
          <p:cNvSpPr txBox="1"/>
          <p:nvPr/>
        </p:nvSpPr>
        <p:spPr>
          <a:xfrm>
            <a:off x="838201" y="4112677"/>
            <a:ext cx="6096000" cy="369332"/>
          </a:xfrm>
          <a:prstGeom prst="rect">
            <a:avLst/>
          </a:prstGeom>
          <a:noFill/>
        </p:spPr>
        <p:txBody>
          <a:bodyPr wrap="square">
            <a:spAutoFit/>
          </a:bodyPr>
          <a:lstStyle/>
          <a:p>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数组获取</a:t>
            </a: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流的方式</a:t>
            </a:r>
            <a:endPar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4" name="表格 13">
            <a:extLst>
              <a:ext uri="{FF2B5EF4-FFF2-40B4-BE49-F238E27FC236}">
                <a16:creationId xmlns:a16="http://schemas.microsoft.com/office/drawing/2014/main" id="{9F6C3B5E-74BE-4FE0-B29A-C390B1240493}"/>
              </a:ext>
            </a:extLst>
          </p:cNvPr>
          <p:cNvGraphicFramePr>
            <a:graphicFrameLocks noGrp="1"/>
          </p:cNvGraphicFramePr>
          <p:nvPr>
            <p:extLst>
              <p:ext uri="{D42A27DB-BD31-4B8C-83A1-F6EECF244321}">
                <p14:modId xmlns:p14="http://schemas.microsoft.com/office/powerpoint/2010/main" val="1567838087"/>
              </p:ext>
            </p:extLst>
          </p:nvPr>
        </p:nvGraphicFramePr>
        <p:xfrm>
          <a:off x="838201" y="2727287"/>
          <a:ext cx="8058568" cy="977974"/>
        </p:xfrm>
        <a:graphic>
          <a:graphicData uri="http://schemas.openxmlformats.org/drawingml/2006/table">
            <a:tbl>
              <a:tblPr/>
              <a:tblGrid>
                <a:gridCol w="3623498">
                  <a:extLst>
                    <a:ext uri="{9D8B030D-6E8A-4147-A177-3AD203B41FA5}">
                      <a16:colId xmlns:a16="http://schemas.microsoft.com/office/drawing/2014/main" val="1138920238"/>
                    </a:ext>
                  </a:extLst>
                </a:gridCol>
                <a:gridCol w="4435070">
                  <a:extLst>
                    <a:ext uri="{9D8B030D-6E8A-4147-A177-3AD203B41FA5}">
                      <a16:colId xmlns:a16="http://schemas.microsoft.com/office/drawing/2014/main" val="432614512"/>
                    </a:ext>
                  </a:extLst>
                </a:gridCol>
              </a:tblGrid>
              <a:tr h="47704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092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dirty="0">
                          <a:latin typeface="微软雅黑" pitchFamily="34" charset="-122"/>
                          <a:ea typeface="微软雅黑" pitchFamily="34" charset="-122"/>
                        </a:rPr>
                        <a:t>default Stream&lt;E&gt; stream​()</a:t>
                      </a:r>
                      <a:endParaRPr lang="zh-CN" altLang="en-US" sz="1600" dirty="0"/>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t>获取当前集合对象的</a:t>
                      </a:r>
                      <a:r>
                        <a:rPr lang="en-US" altLang="zh-CN" sz="1600" dirty="0"/>
                        <a:t>Stream</a:t>
                      </a:r>
                      <a:r>
                        <a:rPr lang="zh-CN" altLang="en-US" sz="1600" dirty="0"/>
                        <a:t>流</a:t>
                      </a:r>
                      <a:endParaRPr lang="en-US" altLang="zh-CN" sz="16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graphicFrame>
        <p:nvGraphicFramePr>
          <p:cNvPr id="16" name="表格 15">
            <a:extLst>
              <a:ext uri="{FF2B5EF4-FFF2-40B4-BE49-F238E27FC236}">
                <a16:creationId xmlns:a16="http://schemas.microsoft.com/office/drawing/2014/main" id="{528EEBB4-BF4F-42AA-B3B0-E0BC6FE5DF0D}"/>
              </a:ext>
            </a:extLst>
          </p:cNvPr>
          <p:cNvGraphicFramePr>
            <a:graphicFrameLocks noGrp="1"/>
          </p:cNvGraphicFramePr>
          <p:nvPr>
            <p:extLst>
              <p:ext uri="{D42A27DB-BD31-4B8C-83A1-F6EECF244321}">
                <p14:modId xmlns:p14="http://schemas.microsoft.com/office/powerpoint/2010/main" val="1394182299"/>
              </p:ext>
            </p:extLst>
          </p:nvPr>
        </p:nvGraphicFramePr>
        <p:xfrm>
          <a:off x="838201" y="4653877"/>
          <a:ext cx="8824804" cy="1442124"/>
        </p:xfrm>
        <a:graphic>
          <a:graphicData uri="http://schemas.openxmlformats.org/drawingml/2006/table">
            <a:tbl>
              <a:tblPr/>
              <a:tblGrid>
                <a:gridCol w="5400884">
                  <a:extLst>
                    <a:ext uri="{9D8B030D-6E8A-4147-A177-3AD203B41FA5}">
                      <a16:colId xmlns:a16="http://schemas.microsoft.com/office/drawing/2014/main" val="1138920238"/>
                    </a:ext>
                  </a:extLst>
                </a:gridCol>
                <a:gridCol w="3423920">
                  <a:extLst>
                    <a:ext uri="{9D8B030D-6E8A-4147-A177-3AD203B41FA5}">
                      <a16:colId xmlns:a16="http://schemas.microsoft.com/office/drawing/2014/main" val="43261451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a:solidFill>
                            <a:schemeClr val="tx1"/>
                          </a:solidFill>
                          <a:effectLst/>
                          <a:latin typeface="Consolas" panose="020B0609020204030204" pitchFamily="49" charset="0"/>
                          <a:ea typeface="黑体" panose="02010609060101010101" pitchFamily="49" charset="-122"/>
                          <a:cs typeface="+mn-cs"/>
                        </a:rPr>
                        <a:t>public static </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黑体" panose="02010609060101010101" pitchFamily="49" charset="-122"/>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黑体" panose="02010609060101010101" pitchFamily="49" charset="-122"/>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黑体" panose="02010609060101010101" pitchFamily="49" charset="-122"/>
                          <a:cs typeface="+mn-cs"/>
                        </a:rPr>
                        <a:t>T</a:t>
                      </a:r>
                      <a:r>
                        <a:rPr lang="en-US" altLang="zh-CN" sz="1600" dirty="0">
                          <a:latin typeface="Consolas" panose="020B0609020204030204" pitchFamily="49" charset="0"/>
                        </a:rPr>
                        <a:t>[] array)</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t>获取当前数组的</a:t>
                      </a:r>
                      <a:r>
                        <a:rPr lang="en-US" altLang="zh-CN" sz="1600" dirty="0"/>
                        <a:t>Stream</a:t>
                      </a:r>
                      <a:r>
                        <a:rPr lang="zh-CN" altLang="en-US" sz="1600" dirty="0"/>
                        <a:t>流</a:t>
                      </a:r>
                      <a:endParaRPr lang="en-US" altLang="zh-CN" sz="16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55318">
                <a:tc>
                  <a:txBody>
                    <a:bodyPr/>
                    <a:lstStyle/>
                    <a:p>
                      <a:r>
                        <a:rPr lang="en-US" altLang="zh-CN" sz="1600" kern="1200" dirty="0">
                          <a:solidFill>
                            <a:schemeClr val="tx1"/>
                          </a:solidFill>
                          <a:effectLst/>
                          <a:latin typeface="Consolas" panose="020B0609020204030204" pitchFamily="49" charset="0"/>
                          <a:ea typeface="+mn-ea"/>
                          <a:cs typeface="+mn-cs"/>
                        </a:rPr>
                        <a:t>public static</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mn-ea"/>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mn-ea"/>
                          <a:cs typeface="+mn-cs"/>
                        </a:rPr>
                        <a:t>Stream</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mn-ea"/>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mn-ea"/>
                          <a:cs typeface="+mn-cs"/>
                        </a:rPr>
                        <a:t>of</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mn-ea"/>
                          <a:cs typeface="+mn-cs"/>
                        </a:rPr>
                        <a:t>T</a:t>
                      </a:r>
                      <a:r>
                        <a:rPr lang="en-US" altLang="zh-CN" sz="1600" dirty="0">
                          <a:latin typeface="Consolas" panose="020B0609020204030204" pitchFamily="49" charset="0"/>
                        </a:rPr>
                        <a:t>... values)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t>获取当前数组</a:t>
                      </a:r>
                      <a:r>
                        <a:rPr lang="en-US" altLang="zh-CN" sz="1600" dirty="0"/>
                        <a:t>/</a:t>
                      </a:r>
                      <a:r>
                        <a:rPr lang="zh-CN" altLang="en-US" sz="1600" dirty="0"/>
                        <a:t>可变数据的</a:t>
                      </a:r>
                      <a:r>
                        <a:rPr lang="en-US" altLang="zh-CN" sz="1600" dirty="0"/>
                        <a:t>Stream</a:t>
                      </a:r>
                      <a:r>
                        <a:rPr lang="zh-CN" altLang="en-US" sz="1600" dirty="0"/>
                        <a:t>流</a:t>
                      </a:r>
                      <a:endParaRPr lang="en-US" altLang="zh-CN" sz="16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4141473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F9754-4A59-4AA7-B423-3DFF5A22810F}"/>
              </a:ext>
            </a:extLst>
          </p:cNvPr>
          <p:cNvSpPr txBox="1"/>
          <p:nvPr/>
        </p:nvSpPr>
        <p:spPr>
          <a:xfrm>
            <a:off x="4425663" y="1632226"/>
            <a:ext cx="7218680" cy="3101105"/>
          </a:xfrm>
          <a:prstGeom prst="rect">
            <a:avLst/>
          </a:prstGeom>
          <a:noFill/>
        </p:spPr>
        <p:txBody>
          <a:bodyPr wrap="square">
            <a:spAutoFit/>
          </a:bodyPr>
          <a:lstStyle/>
          <a:p>
            <a:pPr>
              <a:lnSpc>
                <a:spcPct val="20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、集合获取</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流的方式？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集合获取</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的方式是通过调用</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方法实现的。</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、数组获取</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流的方式？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00000"/>
              </a:lnSpc>
            </a:pPr>
            <a:endParaRPr lang="en-US" altLang="zh-CN" sz="1600" b="0" dirty="0">
              <a:latin typeface="Alibaba PuHuiTi R"/>
            </a:endParaRPr>
          </a:p>
        </p:txBody>
      </p:sp>
      <p:graphicFrame>
        <p:nvGraphicFramePr>
          <p:cNvPr id="9" name="表格 8">
            <a:extLst>
              <a:ext uri="{FF2B5EF4-FFF2-40B4-BE49-F238E27FC236}">
                <a16:creationId xmlns:a16="http://schemas.microsoft.com/office/drawing/2014/main" id="{6CB2ED0F-E672-40CF-AA3E-9FD6D08D5B1A}"/>
              </a:ext>
            </a:extLst>
          </p:cNvPr>
          <p:cNvGraphicFramePr>
            <a:graphicFrameLocks noGrp="1"/>
          </p:cNvGraphicFramePr>
          <p:nvPr>
            <p:extLst>
              <p:ext uri="{D42A27DB-BD31-4B8C-83A1-F6EECF244321}">
                <p14:modId xmlns:p14="http://schemas.microsoft.com/office/powerpoint/2010/main" val="894706000"/>
              </p:ext>
            </p:extLst>
          </p:nvPr>
        </p:nvGraphicFramePr>
        <p:xfrm>
          <a:off x="5064981" y="3429000"/>
          <a:ext cx="7035799" cy="1442124"/>
        </p:xfrm>
        <a:graphic>
          <a:graphicData uri="http://schemas.openxmlformats.org/drawingml/2006/table">
            <a:tbl>
              <a:tblPr/>
              <a:tblGrid>
                <a:gridCol w="4305992">
                  <a:extLst>
                    <a:ext uri="{9D8B030D-6E8A-4147-A177-3AD203B41FA5}">
                      <a16:colId xmlns:a16="http://schemas.microsoft.com/office/drawing/2014/main" val="1138920238"/>
                    </a:ext>
                  </a:extLst>
                </a:gridCol>
                <a:gridCol w="2729807">
                  <a:extLst>
                    <a:ext uri="{9D8B030D-6E8A-4147-A177-3AD203B41FA5}">
                      <a16:colId xmlns:a16="http://schemas.microsoft.com/office/drawing/2014/main" val="43261451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200" kern="1200" dirty="0">
                          <a:solidFill>
                            <a:schemeClr val="tx1"/>
                          </a:solidFill>
                          <a:effectLst/>
                          <a:latin typeface="Consolas" panose="020B0609020204030204" pitchFamily="49" charset="0"/>
                          <a:ea typeface="黑体" panose="02010609060101010101" pitchFamily="49" charset="-122"/>
                          <a:cs typeface="+mn-cs"/>
                        </a:rPr>
                        <a:t>public static </a:t>
                      </a:r>
                      <a:r>
                        <a:rPr lang="en-US" altLang="zh-CN" sz="1200" dirty="0">
                          <a:latin typeface="Consolas" panose="020B0609020204030204" pitchFamily="49" charset="0"/>
                        </a:rPr>
                        <a:t>&lt;</a:t>
                      </a:r>
                      <a:r>
                        <a:rPr lang="en-US" altLang="zh-CN" sz="1200" kern="1200" dirty="0">
                          <a:solidFill>
                            <a:schemeClr val="tx1"/>
                          </a:solidFill>
                          <a:effectLst/>
                          <a:latin typeface="Consolas" panose="020B0609020204030204" pitchFamily="49" charset="0"/>
                          <a:ea typeface="黑体" panose="02010609060101010101" pitchFamily="49" charset="-122"/>
                          <a:cs typeface="+mn-cs"/>
                        </a:rPr>
                        <a:t>T</a:t>
                      </a:r>
                      <a:r>
                        <a:rPr lang="en-US" altLang="zh-CN" sz="1200" dirty="0">
                          <a:latin typeface="Consolas" panose="020B0609020204030204" pitchFamily="49" charset="0"/>
                        </a:rPr>
                        <a:t>&gt; </a:t>
                      </a:r>
                      <a:r>
                        <a:rPr lang="en-US" altLang="zh-CN" sz="12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200" dirty="0">
                          <a:latin typeface="Consolas" panose="020B0609020204030204" pitchFamily="49" charset="0"/>
                        </a:rPr>
                        <a:t>&lt;</a:t>
                      </a:r>
                      <a:r>
                        <a:rPr lang="en-US" altLang="zh-CN" sz="1200" kern="1200" dirty="0">
                          <a:solidFill>
                            <a:schemeClr val="tx1"/>
                          </a:solidFill>
                          <a:effectLst/>
                          <a:latin typeface="Consolas" panose="020B0609020204030204" pitchFamily="49" charset="0"/>
                          <a:ea typeface="黑体" panose="02010609060101010101" pitchFamily="49" charset="-122"/>
                          <a:cs typeface="+mn-cs"/>
                        </a:rPr>
                        <a:t>T</a:t>
                      </a:r>
                      <a:r>
                        <a:rPr lang="en-US" altLang="zh-CN" sz="1200" dirty="0">
                          <a:latin typeface="Consolas" panose="020B0609020204030204" pitchFamily="49" charset="0"/>
                        </a:rPr>
                        <a:t>&gt; </a:t>
                      </a:r>
                      <a:r>
                        <a:rPr lang="en-US" altLang="zh-CN" sz="12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200" dirty="0">
                          <a:latin typeface="Consolas" panose="020B0609020204030204" pitchFamily="49" charset="0"/>
                        </a:rPr>
                        <a:t>(</a:t>
                      </a:r>
                      <a:r>
                        <a:rPr lang="en-US" altLang="zh-CN" sz="1200" kern="1200" dirty="0">
                          <a:solidFill>
                            <a:schemeClr val="tx1"/>
                          </a:solidFill>
                          <a:effectLst/>
                          <a:latin typeface="Consolas" panose="020B0609020204030204" pitchFamily="49" charset="0"/>
                          <a:ea typeface="黑体" panose="02010609060101010101" pitchFamily="49" charset="-122"/>
                          <a:cs typeface="+mn-cs"/>
                        </a:rPr>
                        <a:t>T</a:t>
                      </a:r>
                      <a:r>
                        <a:rPr lang="en-US" altLang="zh-CN" sz="1200" dirty="0">
                          <a:latin typeface="Consolas" panose="020B0609020204030204" pitchFamily="49" charset="0"/>
                        </a:rPr>
                        <a:t>[] array)</a:t>
                      </a:r>
                      <a:endParaRPr lang="zh-CN" altLang="en-US" sz="12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t>获取当前数组的</a:t>
                      </a:r>
                      <a:r>
                        <a:rPr lang="en-US" altLang="zh-CN" sz="1200" dirty="0"/>
                        <a:t>Stream</a:t>
                      </a:r>
                      <a:r>
                        <a:rPr lang="zh-CN" altLang="en-US" sz="1200" dirty="0"/>
                        <a:t>流</a:t>
                      </a:r>
                      <a:endParaRPr lang="en-US" altLang="zh-CN" sz="12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55318">
                <a:tc>
                  <a:txBody>
                    <a:bodyPr/>
                    <a:lstStyle/>
                    <a:p>
                      <a:r>
                        <a:rPr lang="en-US" altLang="zh-CN" sz="1200" kern="1200" dirty="0">
                          <a:solidFill>
                            <a:schemeClr val="tx1"/>
                          </a:solidFill>
                          <a:effectLst/>
                          <a:latin typeface="Consolas" panose="020B0609020204030204" pitchFamily="49" charset="0"/>
                          <a:ea typeface="+mn-ea"/>
                          <a:cs typeface="+mn-cs"/>
                        </a:rPr>
                        <a:t>public static</a:t>
                      </a:r>
                      <a:r>
                        <a:rPr lang="en-US" altLang="zh-CN" sz="1200" dirty="0">
                          <a:latin typeface="Consolas" panose="020B0609020204030204" pitchFamily="49" charset="0"/>
                        </a:rPr>
                        <a:t>&lt;</a:t>
                      </a:r>
                      <a:r>
                        <a:rPr lang="en-US" altLang="zh-CN" sz="1200" kern="1200" dirty="0">
                          <a:solidFill>
                            <a:schemeClr val="tx1"/>
                          </a:solidFill>
                          <a:effectLst/>
                          <a:latin typeface="Consolas" panose="020B0609020204030204" pitchFamily="49" charset="0"/>
                          <a:ea typeface="+mn-ea"/>
                          <a:cs typeface="+mn-cs"/>
                        </a:rPr>
                        <a:t>T</a:t>
                      </a:r>
                      <a:r>
                        <a:rPr lang="en-US" altLang="zh-CN" sz="1200" dirty="0">
                          <a:latin typeface="Consolas" panose="020B0609020204030204" pitchFamily="49" charset="0"/>
                        </a:rPr>
                        <a:t>&gt; </a:t>
                      </a:r>
                      <a:r>
                        <a:rPr lang="en-US" altLang="zh-CN" sz="1200" kern="1200" dirty="0">
                          <a:solidFill>
                            <a:schemeClr val="tx1"/>
                          </a:solidFill>
                          <a:effectLst/>
                          <a:latin typeface="Consolas" panose="020B0609020204030204" pitchFamily="49" charset="0"/>
                          <a:ea typeface="+mn-ea"/>
                          <a:cs typeface="+mn-cs"/>
                        </a:rPr>
                        <a:t>Stream</a:t>
                      </a:r>
                      <a:r>
                        <a:rPr lang="en-US" altLang="zh-CN" sz="1200" dirty="0">
                          <a:latin typeface="Consolas" panose="020B0609020204030204" pitchFamily="49" charset="0"/>
                        </a:rPr>
                        <a:t>&lt;</a:t>
                      </a:r>
                      <a:r>
                        <a:rPr lang="en-US" altLang="zh-CN" sz="1200" kern="1200" dirty="0">
                          <a:solidFill>
                            <a:schemeClr val="tx1"/>
                          </a:solidFill>
                          <a:effectLst/>
                          <a:latin typeface="Consolas" panose="020B0609020204030204" pitchFamily="49" charset="0"/>
                          <a:ea typeface="+mn-ea"/>
                          <a:cs typeface="+mn-cs"/>
                        </a:rPr>
                        <a:t>T</a:t>
                      </a:r>
                      <a:r>
                        <a:rPr lang="en-US" altLang="zh-CN" sz="1200" dirty="0">
                          <a:latin typeface="Consolas" panose="020B0609020204030204" pitchFamily="49" charset="0"/>
                        </a:rPr>
                        <a:t>&gt; </a:t>
                      </a:r>
                      <a:r>
                        <a:rPr lang="en-US" altLang="zh-CN" sz="1200" kern="1200" dirty="0">
                          <a:solidFill>
                            <a:schemeClr val="tx1"/>
                          </a:solidFill>
                          <a:effectLst/>
                          <a:latin typeface="Consolas" panose="020B0609020204030204" pitchFamily="49" charset="0"/>
                          <a:ea typeface="+mn-ea"/>
                          <a:cs typeface="+mn-cs"/>
                        </a:rPr>
                        <a:t>of</a:t>
                      </a:r>
                      <a:r>
                        <a:rPr lang="en-US" altLang="zh-CN" sz="1200" dirty="0">
                          <a:latin typeface="Consolas" panose="020B0609020204030204" pitchFamily="49" charset="0"/>
                        </a:rPr>
                        <a:t>(</a:t>
                      </a:r>
                      <a:r>
                        <a:rPr lang="en-US" altLang="zh-CN" sz="1200" kern="1200" dirty="0">
                          <a:solidFill>
                            <a:schemeClr val="tx1"/>
                          </a:solidFill>
                          <a:effectLst/>
                          <a:latin typeface="Consolas" panose="020B0609020204030204" pitchFamily="49" charset="0"/>
                          <a:ea typeface="+mn-ea"/>
                          <a:cs typeface="+mn-cs"/>
                        </a:rPr>
                        <a:t>T</a:t>
                      </a:r>
                      <a:r>
                        <a:rPr lang="en-US" altLang="zh-CN" sz="1200" dirty="0">
                          <a:latin typeface="Consolas" panose="020B0609020204030204" pitchFamily="49" charset="0"/>
                        </a:rPr>
                        <a:t>... values) </a:t>
                      </a:r>
                      <a:endParaRPr lang="zh-CN" altLang="en-US" sz="12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t>获取当前数组</a:t>
                      </a:r>
                      <a:r>
                        <a:rPr lang="en-US" altLang="zh-CN" sz="1200" dirty="0"/>
                        <a:t>/</a:t>
                      </a:r>
                      <a:r>
                        <a:rPr lang="zh-CN" altLang="en-US" sz="1200" dirty="0"/>
                        <a:t>可变数据的</a:t>
                      </a:r>
                      <a:r>
                        <a:rPr lang="en-US" altLang="zh-CN" sz="1200" dirty="0"/>
                        <a:t>Stream</a:t>
                      </a:r>
                      <a:r>
                        <a:rPr lang="zh-CN" altLang="en-US" sz="1200" dirty="0"/>
                        <a:t>流</a:t>
                      </a:r>
                      <a:endParaRPr lang="en-US" altLang="zh-CN" sz="12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41414731"/>
                  </a:ext>
                </a:extLst>
              </a:tr>
            </a:tbl>
          </a:graphicData>
        </a:graphic>
      </p:graphicFrame>
    </p:spTree>
    <p:extLst>
      <p:ext uri="{BB962C8B-B14F-4D97-AF65-F5344CB8AC3E}">
        <p14:creationId xmlns:p14="http://schemas.microsoft.com/office/powerpoint/2010/main" val="249210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03227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1B3FE-3FD5-4154-BD83-68039078C5DF}"/>
              </a:ext>
            </a:extLst>
          </p:cNvPr>
          <p:cNvSpPr txBox="1"/>
          <p:nvPr/>
        </p:nvSpPr>
        <p:spPr>
          <a:xfrm>
            <a:off x="918633" y="1054101"/>
            <a:ext cx="5454651" cy="468975"/>
          </a:xfrm>
          <a:prstGeom prst="rect">
            <a:avLst/>
          </a:prstGeom>
          <a:noFill/>
        </p:spPr>
        <p:txBody>
          <a:bodyPr>
            <a:spAutoFit/>
          </a:bodyPr>
          <a:lstStyle/>
          <a:p>
            <a:pPr eaLnBrk="0" hangingPunct="0">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中间操作方法</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框 3">
            <a:extLst>
              <a:ext uri="{FF2B5EF4-FFF2-40B4-BE49-F238E27FC236}">
                <a16:creationId xmlns:a16="http://schemas.microsoft.com/office/drawing/2014/main" id="{E1F81FB3-2012-4F53-B735-9F4867B7E6CD}"/>
              </a:ext>
            </a:extLst>
          </p:cNvPr>
          <p:cNvSpPr txBox="1"/>
          <p:nvPr/>
        </p:nvSpPr>
        <p:spPr>
          <a:xfrm>
            <a:off x="918633" y="5113883"/>
            <a:ext cx="8642109" cy="1427378"/>
          </a:xfrm>
          <a:prstGeom prst="rect">
            <a:avLst/>
          </a:prstGeom>
          <a:noFill/>
        </p:spPr>
        <p:txBody>
          <a:bodyPr wrap="none" rtlCol="0">
            <a:spAutoFit/>
          </a:bodyPr>
          <a:lstStyle/>
          <a:p>
            <a:pPr fontAlgn="auto">
              <a:lnSpc>
                <a:spcPct val="150000"/>
              </a:lnSpc>
              <a:spcBef>
                <a:spcPts val="0"/>
              </a:spcBef>
              <a:spcAft>
                <a:spcPts val="0"/>
              </a:spcAft>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中间方法也称为非终结方法，调用完成后返回新的</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流可以继续使用，支持链式编程。</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流中无法直接修改集合、数组中的数据。</a:t>
            </a:r>
          </a:p>
        </p:txBody>
      </p:sp>
      <p:graphicFrame>
        <p:nvGraphicFramePr>
          <p:cNvPr id="10" name="表格 9">
            <a:extLst>
              <a:ext uri="{FF2B5EF4-FFF2-40B4-BE49-F238E27FC236}">
                <a16:creationId xmlns:a16="http://schemas.microsoft.com/office/drawing/2014/main" id="{9C8425BA-407E-4DB2-9200-A91E24D63749}"/>
              </a:ext>
            </a:extLst>
          </p:cNvPr>
          <p:cNvGraphicFramePr>
            <a:graphicFrameLocks noGrp="1"/>
          </p:cNvGraphicFramePr>
          <p:nvPr>
            <p:extLst>
              <p:ext uri="{D42A27DB-BD31-4B8C-83A1-F6EECF244321}">
                <p14:modId xmlns:p14="http://schemas.microsoft.com/office/powerpoint/2010/main" val="2738475571"/>
              </p:ext>
            </p:extLst>
          </p:nvPr>
        </p:nvGraphicFramePr>
        <p:xfrm>
          <a:off x="918633" y="1759407"/>
          <a:ext cx="10557085" cy="3108078"/>
        </p:xfrm>
        <a:graphic>
          <a:graphicData uri="http://schemas.openxmlformats.org/drawingml/2006/table">
            <a:tbl>
              <a:tblPr/>
              <a:tblGrid>
                <a:gridCol w="5536776">
                  <a:extLst>
                    <a:ext uri="{9D8B030D-6E8A-4147-A177-3AD203B41FA5}">
                      <a16:colId xmlns:a16="http://schemas.microsoft.com/office/drawing/2014/main" val="1138920238"/>
                    </a:ext>
                  </a:extLst>
                </a:gridCol>
                <a:gridCol w="5020309">
                  <a:extLst>
                    <a:ext uri="{9D8B030D-6E8A-4147-A177-3AD203B41FA5}">
                      <a16:colId xmlns:a16="http://schemas.microsoft.com/office/drawing/2014/main" val="43261451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黑体" panose="02010609060101010101" pitchFamily="49" charset="-122"/>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filter</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黑体" panose="02010609060101010101" pitchFamily="49" charset="-122"/>
                          <a:cs typeface="+mn-cs"/>
                        </a:rPr>
                        <a:t>Predicate</a:t>
                      </a:r>
                      <a:r>
                        <a:rPr lang="en-US" altLang="zh-CN" sz="1600" dirty="0">
                          <a:latin typeface="Consolas" panose="020B0609020204030204" pitchFamily="49" charset="0"/>
                        </a:rPr>
                        <a:t>&lt;?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super T</a:t>
                      </a:r>
                      <a:r>
                        <a:rPr lang="en-US" altLang="zh-CN" sz="1600" dirty="0">
                          <a:latin typeface="Consolas" panose="020B0609020204030204" pitchFamily="49" charset="0"/>
                        </a:rPr>
                        <a:t>&gt; predicate)</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600" dirty="0">
                          <a:latin typeface="微软雅黑" pitchFamily="34" charset="-122"/>
                          <a:ea typeface="Alibaba PuHuiTi R"/>
                        </a:rPr>
                        <a:t>用于对流中的数据进行</a:t>
                      </a:r>
                      <a:r>
                        <a:rPr lang="zh-CN" altLang="en-US" sz="1600" b="1" dirty="0">
                          <a:solidFill>
                            <a:srgbClr val="FF0000"/>
                          </a:solidFill>
                          <a:latin typeface="微软雅黑" pitchFamily="34" charset="-122"/>
                          <a:ea typeface="Alibaba PuHuiTi R"/>
                        </a:rPr>
                        <a:t>过滤。</a:t>
                      </a:r>
                      <a:endParaRPr lang="en-US" altLang="zh-CN" sz="1600" dirty="0">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55318">
                <a:tc>
                  <a:txBody>
                    <a:bodyPr/>
                    <a:lstStyle/>
                    <a:p>
                      <a:r>
                        <a:rPr lang="en-US" altLang="zh-CN" sz="1600" dirty="0">
                          <a:latin typeface="Consolas" panose="020B0609020204030204" pitchFamily="49" charset="0"/>
                          <a:ea typeface="微软雅黑" pitchFamily="34" charset="-122"/>
                        </a:rPr>
                        <a:t>Stream&lt;T&gt; limit​(long </a:t>
                      </a:r>
                      <a:r>
                        <a:rPr lang="en-US" altLang="zh-CN" sz="1600" dirty="0" err="1">
                          <a:latin typeface="Consolas" panose="020B0609020204030204" pitchFamily="49" charset="0"/>
                          <a:ea typeface="微软雅黑" pitchFamily="34" charset="-122"/>
                        </a:rPr>
                        <a:t>maxSize</a:t>
                      </a:r>
                      <a:r>
                        <a:rPr lang="en-US" altLang="zh-CN" sz="1600" dirty="0">
                          <a:latin typeface="Consolas" panose="020B0609020204030204" pitchFamily="49" charset="0"/>
                          <a:ea typeface="微软雅黑" pitchFamily="34" charset="-122"/>
                        </a:rPr>
                        <a:t>)</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rgbClr val="49504F"/>
                          </a:solidFill>
                          <a:latin typeface="微软雅黑" pitchFamily="34" charset="-122"/>
                          <a:ea typeface="Alibaba PuHuiTi R"/>
                        </a:rPr>
                        <a:t>获取前几个元素</a:t>
                      </a:r>
                      <a:endParaRPr lang="en-US" altLang="zh-CN" sz="1600" b="0" dirty="0">
                        <a:solidFill>
                          <a:srgbClr val="49504F"/>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41414731"/>
                  </a:ext>
                </a:extLst>
              </a:tr>
              <a:tr h="555318">
                <a:tc>
                  <a:txBody>
                    <a:bodyPr/>
                    <a:lstStyle/>
                    <a:p>
                      <a:r>
                        <a:rPr lang="en-US" altLang="zh-CN" sz="1600" dirty="0">
                          <a:latin typeface="Consolas" panose="020B0609020204030204" pitchFamily="49" charset="0"/>
                          <a:ea typeface="微软雅黑" pitchFamily="34" charset="-122"/>
                        </a:rPr>
                        <a:t>Stream&lt;T&gt; skip​(long n)</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rgbClr val="49504F"/>
                          </a:solidFill>
                          <a:latin typeface="微软雅黑" pitchFamily="34" charset="-122"/>
                          <a:ea typeface="Alibaba PuHuiTi R"/>
                        </a:rPr>
                        <a:t>跳过前几个元素</a:t>
                      </a:r>
                      <a:endParaRPr lang="en-US" altLang="zh-CN" sz="1600" b="0" dirty="0">
                        <a:solidFill>
                          <a:srgbClr val="49504F"/>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02151165"/>
                  </a:ext>
                </a:extLst>
              </a:tr>
              <a:tr h="555318">
                <a:tc>
                  <a:txBody>
                    <a:bodyPr/>
                    <a:lstStyle/>
                    <a:p>
                      <a:r>
                        <a:rPr lang="en-US" altLang="zh-CN" sz="1600" dirty="0">
                          <a:latin typeface="Consolas" panose="020B0609020204030204" pitchFamily="49" charset="0"/>
                          <a:ea typeface="微软雅黑" pitchFamily="34" charset="-122"/>
                        </a:rPr>
                        <a:t>Stream&lt;T&gt; distinct​()</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微软雅黑" pitchFamily="34" charset="-122"/>
                          <a:ea typeface="Alibaba PuHuiTi R"/>
                        </a:rPr>
                        <a:t>去除流中重复的元素。依赖</a:t>
                      </a:r>
                      <a:r>
                        <a:rPr lang="en-US" altLang="zh-CN" sz="1600" dirty="0">
                          <a:latin typeface="微软雅黑" pitchFamily="34" charset="-122"/>
                          <a:ea typeface="Alibaba PuHuiTi R"/>
                        </a:rPr>
                        <a:t>(</a:t>
                      </a:r>
                      <a:r>
                        <a:rPr lang="en-US" altLang="zh-CN" sz="1600" dirty="0" err="1">
                          <a:latin typeface="微软雅黑" pitchFamily="34" charset="-122"/>
                          <a:ea typeface="Alibaba PuHuiTi R"/>
                        </a:rPr>
                        <a:t>hashCode</a:t>
                      </a:r>
                      <a:r>
                        <a:rPr lang="zh-CN" altLang="en-US" sz="1600" dirty="0">
                          <a:latin typeface="微软雅黑" pitchFamily="34" charset="-122"/>
                          <a:ea typeface="Alibaba PuHuiTi R"/>
                        </a:rPr>
                        <a:t>和</a:t>
                      </a:r>
                      <a:r>
                        <a:rPr lang="en-US" altLang="zh-CN" sz="1600" dirty="0">
                          <a:latin typeface="微软雅黑" pitchFamily="34" charset="-122"/>
                          <a:ea typeface="Alibaba PuHuiTi R"/>
                        </a:rPr>
                        <a:t>equals</a:t>
                      </a:r>
                      <a:r>
                        <a:rPr lang="zh-CN" altLang="en-US" sz="1600" dirty="0">
                          <a:latin typeface="微软雅黑" pitchFamily="34" charset="-122"/>
                          <a:ea typeface="Alibaba PuHuiTi R"/>
                        </a:rPr>
                        <a:t>方法</a:t>
                      </a:r>
                      <a:r>
                        <a:rPr lang="en-US" altLang="zh-CN" sz="1600" dirty="0">
                          <a:latin typeface="微软雅黑" pitchFamily="34" charset="-122"/>
                          <a:ea typeface="Alibaba PuHuiTi R"/>
                        </a:rPr>
                        <a:t>)</a:t>
                      </a:r>
                      <a:endParaRPr lang="en-US" altLang="zh-CN" sz="1600" dirty="0">
                        <a:solidFill>
                          <a:srgbClr val="C00000"/>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02981481"/>
                  </a:ext>
                </a:extLst>
              </a:tr>
              <a:tr h="555318">
                <a:tc>
                  <a:txBody>
                    <a:bodyPr/>
                    <a:lstStyle/>
                    <a:p>
                      <a:r>
                        <a:rPr lang="en-US" altLang="zh-CN" sz="1600" dirty="0">
                          <a:latin typeface="Consolas" panose="020B0609020204030204" pitchFamily="49" charset="0"/>
                          <a:ea typeface="微软雅黑" pitchFamily="34" charset="-122"/>
                        </a:rPr>
                        <a:t>static &lt;T&gt; Stream&lt;T&gt; </a:t>
                      </a:r>
                      <a:r>
                        <a:rPr lang="en-US" altLang="zh-CN" sz="1600" dirty="0" err="1">
                          <a:latin typeface="Consolas" panose="020B0609020204030204" pitchFamily="49" charset="0"/>
                          <a:ea typeface="微软雅黑" pitchFamily="34" charset="-122"/>
                        </a:rPr>
                        <a:t>concat</a:t>
                      </a:r>
                      <a:r>
                        <a:rPr lang="en-US" altLang="zh-CN" sz="1600" dirty="0">
                          <a:latin typeface="Consolas" panose="020B0609020204030204" pitchFamily="49" charset="0"/>
                          <a:ea typeface="微软雅黑" pitchFamily="34" charset="-122"/>
                        </a:rPr>
                        <a:t>​(Stream a, Stream b)</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a:solidFill>
                            <a:srgbClr val="FF0000"/>
                          </a:solidFill>
                          <a:latin typeface="微软雅黑" pitchFamily="34" charset="-122"/>
                          <a:ea typeface="Alibaba PuHuiTi R"/>
                        </a:rPr>
                        <a:t>合并</a:t>
                      </a:r>
                      <a:r>
                        <a:rPr lang="en-US" altLang="zh-CN" sz="1600" dirty="0">
                          <a:latin typeface="微软雅黑" pitchFamily="34" charset="-122"/>
                          <a:ea typeface="Alibaba PuHuiTi R"/>
                        </a:rPr>
                        <a:t>a</a:t>
                      </a:r>
                      <a:r>
                        <a:rPr lang="zh-CN" altLang="en-US" sz="1600" dirty="0">
                          <a:latin typeface="微软雅黑" pitchFamily="34" charset="-122"/>
                          <a:ea typeface="Alibaba PuHuiTi R"/>
                        </a:rPr>
                        <a:t>和</a:t>
                      </a:r>
                      <a:r>
                        <a:rPr lang="en-US" altLang="zh-CN" sz="1600" dirty="0">
                          <a:latin typeface="微软雅黑" pitchFamily="34" charset="-122"/>
                          <a:ea typeface="Alibaba PuHuiTi R"/>
                        </a:rPr>
                        <a:t>b</a:t>
                      </a:r>
                      <a:r>
                        <a:rPr lang="zh-CN" altLang="en-US" sz="1600" dirty="0">
                          <a:latin typeface="微软雅黑" pitchFamily="34" charset="-122"/>
                          <a:ea typeface="Alibaba PuHuiTi R"/>
                        </a:rPr>
                        <a:t>两个流为一个流</a:t>
                      </a:r>
                      <a:endParaRPr lang="en-US" altLang="zh-CN" sz="1600" dirty="0">
                        <a:solidFill>
                          <a:srgbClr val="C00000"/>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863277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1741141" y="1839484"/>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3803480" y="1839484"/>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3980418" y="2040216"/>
            <a:ext cx="213177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1728754" y="2039897"/>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不可变集合</a:t>
            </a:r>
          </a:p>
        </p:txBody>
      </p:sp>
      <p:sp>
        <p:nvSpPr>
          <p:cNvPr id="18" name="任意多边形 10">
            <a:extLst>
              <a:ext uri="{FF2B5EF4-FFF2-40B4-BE49-F238E27FC236}">
                <a16:creationId xmlns:a16="http://schemas.microsoft.com/office/drawing/2014/main" id="{72C02576-30F1-45CC-A13C-C936C9D883FA}"/>
              </a:ext>
            </a:extLst>
          </p:cNvPr>
          <p:cNvSpPr/>
          <p:nvPr/>
        </p:nvSpPr>
        <p:spPr bwMode="auto">
          <a:xfrm>
            <a:off x="8001517" y="1846407"/>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5919135" y="1838533"/>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5615088" y="2039897"/>
            <a:ext cx="3174996"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认识异常体系</a:t>
            </a:r>
          </a:p>
        </p:txBody>
      </p:sp>
      <p:sp>
        <p:nvSpPr>
          <p:cNvPr id="28" name="文本框 35">
            <a:extLst>
              <a:ext uri="{FF2B5EF4-FFF2-40B4-BE49-F238E27FC236}">
                <a16:creationId xmlns:a16="http://schemas.microsoft.com/office/drawing/2014/main" id="{4DF01AFE-80CB-4F53-9DEA-4CED53AB5B6A}"/>
              </a:ext>
            </a:extLst>
          </p:cNvPr>
          <p:cNvSpPr txBox="1">
            <a:spLocks noChangeArrowheads="1"/>
          </p:cNvSpPr>
          <p:nvPr/>
        </p:nvSpPr>
        <p:spPr bwMode="auto">
          <a:xfrm>
            <a:off x="8385804" y="2060638"/>
            <a:ext cx="1940552"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21208" y="4555472"/>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5842722" y="2786619"/>
            <a:ext cx="2102163"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程序一旦出现了</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bug</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则会终止，如何尽力避免程序出现异常，出现异常如何进行处理让程序更稳健</a:t>
            </a:r>
          </a:p>
        </p:txBody>
      </p:sp>
      <p:sp>
        <p:nvSpPr>
          <p:cNvPr id="34" name="文本框 13">
            <a:extLst>
              <a:ext uri="{FF2B5EF4-FFF2-40B4-BE49-F238E27FC236}">
                <a16:creationId xmlns:a16="http://schemas.microsoft.com/office/drawing/2014/main" id="{A801FA6B-EFCB-468E-8DED-05E6B936B6FC}"/>
              </a:ext>
            </a:extLst>
          </p:cNvPr>
          <p:cNvSpPr txBox="1"/>
          <p:nvPr/>
        </p:nvSpPr>
        <p:spPr>
          <a:xfrm>
            <a:off x="8070956" y="2761040"/>
            <a:ext cx="2033142"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系统在开发阶段或者上线后，一旦业务出现问题，需要有信息去定位，如何记录程序的运行情况？</a:t>
            </a:r>
          </a:p>
        </p:txBody>
      </p:sp>
      <p:sp>
        <p:nvSpPr>
          <p:cNvPr id="39" name="文本框 13">
            <a:extLst>
              <a:ext uri="{FF2B5EF4-FFF2-40B4-BE49-F238E27FC236}">
                <a16:creationId xmlns:a16="http://schemas.microsoft.com/office/drawing/2014/main" id="{0ECB7DFD-6B91-4B3F-8C56-00DE13EB96BE}"/>
              </a:ext>
            </a:extLst>
          </p:cNvPr>
          <p:cNvSpPr txBox="1"/>
          <p:nvPr/>
        </p:nvSpPr>
        <p:spPr>
          <a:xfrm>
            <a:off x="1741141" y="2807833"/>
            <a:ext cx="1942368" cy="1258093"/>
          </a:xfrm>
          <a:prstGeom prst="rect">
            <a:avLst/>
          </a:prstGeom>
          <a:noFill/>
        </p:spPr>
        <p:txBody>
          <a:bodyPr wrap="square" lIns="91435" tIns="45716" rIns="91435" bIns="45716" rtlCol="0">
            <a:spAutoFit/>
          </a:bodyPr>
          <a:lstStyle/>
          <a:p>
            <a:pP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有些业务场景下需要有不可变集合对象，</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Java</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如何得到不可变集合对象</a:t>
            </a:r>
          </a:p>
        </p:txBody>
      </p:sp>
      <p:sp>
        <p:nvSpPr>
          <p:cNvPr id="40" name="文本框 13">
            <a:extLst>
              <a:ext uri="{FF2B5EF4-FFF2-40B4-BE49-F238E27FC236}">
                <a16:creationId xmlns:a16="http://schemas.microsoft.com/office/drawing/2014/main" id="{26B4E691-AB8A-4369-94BF-0387257E2083}"/>
              </a:ext>
            </a:extLst>
          </p:cNvPr>
          <p:cNvSpPr txBox="1"/>
          <p:nvPr/>
        </p:nvSpPr>
        <p:spPr>
          <a:xfrm>
            <a:off x="3518973" y="2809012"/>
            <a:ext cx="2400162"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集合自己提供的</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API</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非常繁琐，</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JDK 8</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开始</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得益于</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Lambda</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，提供了操作集合、数组更好用的技术：</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Stream</a:t>
            </a:r>
            <a:endPar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3730213"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今天同学们需要学会什么</a:t>
            </a:r>
          </a:p>
        </p:txBody>
      </p:sp>
    </p:spTree>
    <p:extLst>
      <p:ext uri="{BB962C8B-B14F-4D97-AF65-F5344CB8AC3E}">
        <p14:creationId xmlns:p14="http://schemas.microsoft.com/office/powerpoint/2010/main" val="593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8" grpId="0" animBg="1"/>
      <p:bldP spid="20" grpId="0" animBg="1"/>
      <p:bldP spid="21" grpId="0"/>
      <p:bldP spid="28" grpId="0"/>
      <p:bldP spid="33" grpId="0"/>
      <p:bldP spid="34"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67E2F7-B560-493A-AFCC-23D28BCE5FFF}"/>
              </a:ext>
            </a:extLst>
          </p:cNvPr>
          <p:cNvSpPr txBox="1"/>
          <p:nvPr/>
        </p:nvSpPr>
        <p:spPr>
          <a:xfrm>
            <a:off x="945724" y="1000575"/>
            <a:ext cx="5454651" cy="468975"/>
          </a:xfrm>
          <a:prstGeom prst="rect">
            <a:avLst/>
          </a:prstGeom>
          <a:noFill/>
        </p:spPr>
        <p:txBody>
          <a:bodyPr>
            <a:spAutoFit/>
          </a:bodyPr>
          <a:lstStyle/>
          <a:p>
            <a:pPr eaLnBrk="0" hangingPunct="0">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流的常见终结操作方法</a:t>
            </a:r>
          </a:p>
        </p:txBody>
      </p:sp>
      <p:graphicFrame>
        <p:nvGraphicFramePr>
          <p:cNvPr id="9" name="表格 8">
            <a:extLst>
              <a:ext uri="{FF2B5EF4-FFF2-40B4-BE49-F238E27FC236}">
                <a16:creationId xmlns:a16="http://schemas.microsoft.com/office/drawing/2014/main" id="{A53A20D3-3143-4316-ACC8-819784652F2C}"/>
              </a:ext>
            </a:extLst>
          </p:cNvPr>
          <p:cNvGraphicFramePr>
            <a:graphicFrameLocks noGrp="1"/>
          </p:cNvGraphicFramePr>
          <p:nvPr>
            <p:extLst>
              <p:ext uri="{D42A27DB-BD31-4B8C-83A1-F6EECF244321}">
                <p14:modId xmlns:p14="http://schemas.microsoft.com/office/powerpoint/2010/main" val="2044377698"/>
              </p:ext>
            </p:extLst>
          </p:nvPr>
        </p:nvGraphicFramePr>
        <p:xfrm>
          <a:off x="1002028" y="1657094"/>
          <a:ext cx="8113608" cy="1442124"/>
        </p:xfrm>
        <a:graphic>
          <a:graphicData uri="http://schemas.openxmlformats.org/drawingml/2006/table">
            <a:tbl>
              <a:tblPr/>
              <a:tblGrid>
                <a:gridCol w="3876887">
                  <a:extLst>
                    <a:ext uri="{9D8B030D-6E8A-4147-A177-3AD203B41FA5}">
                      <a16:colId xmlns:a16="http://schemas.microsoft.com/office/drawing/2014/main" val="1138920238"/>
                    </a:ext>
                  </a:extLst>
                </a:gridCol>
                <a:gridCol w="4236721">
                  <a:extLst>
                    <a:ext uri="{9D8B030D-6E8A-4147-A177-3AD203B41FA5}">
                      <a16:colId xmlns:a16="http://schemas.microsoft.com/office/drawing/2014/main" val="43261451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名称</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说明</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a:latin typeface="Consolas" panose="020B0609020204030204" pitchFamily="49" charset="0"/>
                          <a:ea typeface="微软雅黑" pitchFamily="34" charset="-122"/>
                        </a:rPr>
                        <a:t>void forEach​(Consumer action)</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1219170" rtl="0" eaLnBrk="0" fontAlgn="auto" latinLnBrk="0" hangingPunct="0">
                        <a:lnSpc>
                          <a:spcPct val="150000"/>
                        </a:lnSpc>
                        <a:spcBef>
                          <a:spcPct val="20000"/>
                        </a:spcBef>
                        <a:spcAft>
                          <a:spcPts val="0"/>
                        </a:spcAft>
                        <a:buClrTx/>
                        <a:buSzTx/>
                        <a:buFont typeface="Wingdings" pitchFamily="2" charset="2"/>
                        <a:buNone/>
                        <a:tabLst/>
                        <a:defRPr/>
                      </a:pPr>
                      <a:r>
                        <a:rPr lang="zh-CN" altLang="en-US" sz="1600">
                          <a:latin typeface="微软雅黑" pitchFamily="34" charset="-122"/>
                          <a:ea typeface="微软雅黑" pitchFamily="34" charset="-122"/>
                        </a:rPr>
                        <a:t>对此流的每个元素执行遍历操作</a:t>
                      </a:r>
                      <a:endParaRPr lang="en-US" altLang="zh-CN" sz="16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55318">
                <a:tc>
                  <a:txBody>
                    <a:bodyPr/>
                    <a:lstStyle/>
                    <a:p>
                      <a:pPr marL="0" indent="0" eaLnBrk="0" hangingPunct="0">
                        <a:lnSpc>
                          <a:spcPct val="150000"/>
                        </a:lnSpc>
                        <a:buFont typeface="Wingdings" pitchFamily="2" charset="2"/>
                        <a:buNone/>
                        <a:defRPr/>
                      </a:pPr>
                      <a:r>
                        <a:rPr lang="en-US" altLang="zh-CN" sz="1600" dirty="0">
                          <a:latin typeface="Consolas" panose="020B0609020204030204" pitchFamily="49" charset="0"/>
                          <a:ea typeface="微软雅黑" pitchFamily="34" charset="-122"/>
                        </a:rPr>
                        <a:t>long count​()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微软雅黑" pitchFamily="34" charset="-122"/>
                          <a:ea typeface="微软雅黑" pitchFamily="34" charset="-122"/>
                        </a:rPr>
                        <a:t>返回此流中的元素数</a:t>
                      </a:r>
                      <a:endParaRPr lang="en-US" altLang="zh-CN" sz="1600" b="0" dirty="0">
                        <a:solidFill>
                          <a:srgbClr val="49504F"/>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41414731"/>
                  </a:ext>
                </a:extLst>
              </a:tr>
            </a:tbl>
          </a:graphicData>
        </a:graphic>
      </p:graphicFrame>
      <p:sp>
        <p:nvSpPr>
          <p:cNvPr id="10" name="文本框 9">
            <a:extLst>
              <a:ext uri="{FF2B5EF4-FFF2-40B4-BE49-F238E27FC236}">
                <a16:creationId xmlns:a16="http://schemas.microsoft.com/office/drawing/2014/main" id="{F6294D28-1E63-4215-B1C1-EA888356974D}"/>
              </a:ext>
            </a:extLst>
          </p:cNvPr>
          <p:cNvSpPr txBox="1"/>
          <p:nvPr/>
        </p:nvSpPr>
        <p:spPr>
          <a:xfrm>
            <a:off x="945724" y="3517545"/>
            <a:ext cx="8995411" cy="369332"/>
          </a:xfrm>
          <a:prstGeom prst="rect">
            <a:avLst/>
          </a:prstGeom>
          <a:noFill/>
        </p:spPr>
        <p:txBody>
          <a:bodyPr wrap="none" rtlCol="0">
            <a:spAutoFit/>
          </a:bodyPr>
          <a:lstStyle/>
          <a:p>
            <a:pPr fontAlgn="auto">
              <a:spcBef>
                <a:spcPts val="0"/>
              </a:spcBef>
              <a:spcAft>
                <a:spcPts val="0"/>
              </a:spcAft>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注意：终结操作方法，调用完成后流就无法继续使用了，原因是不会返回</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F9754-4A59-4AA7-B423-3DFF5A22810F}"/>
              </a:ext>
            </a:extLst>
          </p:cNvPr>
          <p:cNvSpPr txBox="1"/>
          <p:nvPr/>
        </p:nvSpPr>
        <p:spPr>
          <a:xfrm>
            <a:off x="4378366" y="2059609"/>
            <a:ext cx="7218680" cy="3313664"/>
          </a:xfrm>
          <a:prstGeom prst="rect">
            <a:avLst/>
          </a:prstGeom>
          <a:noFill/>
        </p:spPr>
        <p:txBody>
          <a:bodyPr wrap="square">
            <a:spAutoFit/>
          </a:bodyPr>
          <a:lstStyle/>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、终结和非终结方法的含义是什么？</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终结方法后流不可以继续使用，非终结方法会返回新的流，支持链式编程。</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50000"/>
              </a:lnSpc>
            </a:pPr>
            <a:endParaRPr lang="en-US" altLang="zh-CN" sz="1400" b="0" dirty="0">
              <a:latin typeface="Alibaba PuHuiTi R"/>
            </a:endParaRPr>
          </a:p>
        </p:txBody>
      </p:sp>
    </p:spTree>
    <p:extLst>
      <p:ext uri="{BB962C8B-B14F-4D97-AF65-F5344CB8AC3E}">
        <p14:creationId xmlns:p14="http://schemas.microsoft.com/office/powerpoint/2010/main" val="205770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32294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案例标题</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344883" y="1622265"/>
            <a:ext cx="9214230" cy="4219575"/>
          </a:xfrm>
        </p:spPr>
        <p:txBody>
          <a:bodyPr/>
          <a:lstStyle/>
          <a:p>
            <a:pPr>
              <a:lnSpc>
                <a:spcPct val="200000"/>
              </a:lnSpc>
            </a:pPr>
            <a:r>
              <a:rPr lang="zh-CN" altLang="en-US" dirty="0"/>
              <a:t>需求：某个公司的开发部门，分为开发一部和二部，现在需要进行年中数据结算。</a:t>
            </a:r>
            <a:endParaRPr lang="en-US" altLang="zh-CN" dirty="0"/>
          </a:p>
          <a:p>
            <a:pPr>
              <a:lnSpc>
                <a:spcPct val="200000"/>
              </a:lnSpc>
            </a:pPr>
            <a:r>
              <a:rPr lang="zh-CN" altLang="en-US" dirty="0"/>
              <a:t>分析：</a:t>
            </a:r>
            <a:endParaRPr lang="en-US" altLang="zh-CN" dirty="0"/>
          </a:p>
          <a:p>
            <a:pPr marL="342900" indent="-342900">
              <a:lnSpc>
                <a:spcPct val="200000"/>
              </a:lnSpc>
              <a:buFont typeface="+mj-ea"/>
              <a:buAutoNum type="circleNumDbPlain"/>
            </a:pPr>
            <a:r>
              <a:rPr lang="zh-CN" altLang="en-US" dirty="0"/>
              <a:t>：员工信息至少包含了</a:t>
            </a:r>
            <a:r>
              <a:rPr lang="en-US" altLang="zh-CN" dirty="0"/>
              <a:t>(</a:t>
            </a:r>
            <a:r>
              <a:rPr lang="zh-CN" altLang="en-US" dirty="0"/>
              <a:t>名称、性别、工资、奖金、处罚记录</a:t>
            </a:r>
            <a:r>
              <a:rPr lang="en-US" altLang="zh-CN" dirty="0"/>
              <a:t>)</a:t>
            </a:r>
          </a:p>
          <a:p>
            <a:pPr marL="342900" indent="-342900">
              <a:lnSpc>
                <a:spcPct val="200000"/>
              </a:lnSpc>
              <a:buFont typeface="+mj-ea"/>
              <a:buAutoNum type="circleNumDbPlain"/>
            </a:pPr>
            <a:r>
              <a:rPr lang="zh-CN" altLang="en-US" dirty="0"/>
              <a:t>：</a:t>
            </a:r>
            <a:r>
              <a:rPr lang="zh-CN" altLang="en-US" dirty="0">
                <a:solidFill>
                  <a:schemeClr val="tx1"/>
                </a:solidFill>
              </a:rPr>
              <a:t>开发一部有</a:t>
            </a:r>
            <a:r>
              <a:rPr lang="en-US" altLang="zh-CN" dirty="0">
                <a:solidFill>
                  <a:schemeClr val="tx1"/>
                </a:solidFill>
              </a:rPr>
              <a:t>4</a:t>
            </a:r>
            <a:r>
              <a:rPr lang="zh-CN" altLang="en-US" dirty="0">
                <a:solidFill>
                  <a:schemeClr val="tx1"/>
                </a:solidFill>
              </a:rPr>
              <a:t>个员工、开发二部有</a:t>
            </a:r>
            <a:r>
              <a:rPr lang="en-US" altLang="zh-CN" dirty="0">
                <a:solidFill>
                  <a:schemeClr val="tx1"/>
                </a:solidFill>
              </a:rPr>
              <a:t>5</a:t>
            </a:r>
            <a:r>
              <a:rPr lang="zh-CN" altLang="en-US" dirty="0">
                <a:solidFill>
                  <a:schemeClr val="tx1"/>
                </a:solidFill>
              </a:rPr>
              <a:t>名员工</a:t>
            </a:r>
            <a:endParaRPr lang="en-US" altLang="zh-CN" dirty="0">
              <a:solidFill>
                <a:schemeClr val="tx1"/>
              </a:solidFill>
            </a:endParaRPr>
          </a:p>
          <a:p>
            <a:pPr marL="342900" indent="-342900">
              <a:lnSpc>
                <a:spcPct val="200000"/>
              </a:lnSpc>
              <a:buFont typeface="+mj-ea"/>
              <a:buAutoNum type="circleNumDbPlain"/>
            </a:pPr>
            <a:r>
              <a:rPr lang="zh-CN" altLang="en-US" dirty="0">
                <a:solidFill>
                  <a:schemeClr val="tx1"/>
                </a:solidFill>
              </a:rPr>
              <a:t>：分别筛选出</a:t>
            </a:r>
            <a:r>
              <a:rPr lang="en-US" altLang="zh-CN" dirty="0">
                <a:solidFill>
                  <a:schemeClr val="tx1"/>
                </a:solidFill>
              </a:rPr>
              <a:t>2</a:t>
            </a:r>
            <a:r>
              <a:rPr lang="zh-CN" altLang="en-US" dirty="0">
                <a:solidFill>
                  <a:schemeClr val="tx1"/>
                </a:solidFill>
              </a:rPr>
              <a:t>个部门的最高工资的员工信息，封装成优秀员工对象</a:t>
            </a:r>
            <a:r>
              <a:rPr lang="en-US" altLang="zh-CN" dirty="0" err="1">
                <a:solidFill>
                  <a:schemeClr val="tx1"/>
                </a:solidFill>
              </a:rPr>
              <a:t>Topperformer</a:t>
            </a:r>
            <a:endParaRPr lang="en-US" altLang="zh-CN" dirty="0">
              <a:solidFill>
                <a:schemeClr val="tx1"/>
              </a:solidFill>
            </a:endParaRPr>
          </a:p>
          <a:p>
            <a:pPr marL="342900" indent="-342900">
              <a:lnSpc>
                <a:spcPct val="200000"/>
              </a:lnSpc>
              <a:buFont typeface="+mj-ea"/>
              <a:buAutoNum type="circleNumDbPlain"/>
            </a:pPr>
            <a:r>
              <a:rPr lang="zh-CN" altLang="en-US" dirty="0">
                <a:solidFill>
                  <a:schemeClr val="tx1"/>
                </a:solidFill>
              </a:rPr>
              <a:t>：分别统计出</a:t>
            </a:r>
            <a:r>
              <a:rPr lang="en-US" altLang="zh-CN" dirty="0">
                <a:solidFill>
                  <a:schemeClr val="tx1"/>
                </a:solidFill>
              </a:rPr>
              <a:t>2</a:t>
            </a:r>
            <a:r>
              <a:rPr lang="zh-CN" altLang="en-US" dirty="0">
                <a:solidFill>
                  <a:schemeClr val="tx1"/>
                </a:solidFill>
              </a:rPr>
              <a:t>个部门的平均月收入，要求去掉最高和最低工资。</a:t>
            </a:r>
            <a:endParaRPr lang="en-US" altLang="zh-CN" dirty="0">
              <a:solidFill>
                <a:schemeClr val="tx1"/>
              </a:solidFill>
            </a:endParaRPr>
          </a:p>
          <a:p>
            <a:pPr marL="342900" indent="-342900">
              <a:lnSpc>
                <a:spcPct val="200000"/>
              </a:lnSpc>
              <a:buFont typeface="+mj-ea"/>
              <a:buAutoNum type="circleNumDbPlain"/>
            </a:pPr>
            <a:r>
              <a:rPr lang="zh-CN" altLang="en-US" dirty="0">
                <a:solidFill>
                  <a:schemeClr val="tx1"/>
                </a:solidFill>
              </a:rPr>
              <a:t>：统计</a:t>
            </a:r>
            <a:r>
              <a:rPr lang="en-US" altLang="zh-CN" dirty="0">
                <a:solidFill>
                  <a:schemeClr val="tx1"/>
                </a:solidFill>
              </a:rPr>
              <a:t>2</a:t>
            </a:r>
            <a:r>
              <a:rPr lang="zh-CN" altLang="en-US" dirty="0">
                <a:solidFill>
                  <a:schemeClr val="tx1"/>
                </a:solidFill>
              </a:rPr>
              <a:t>个开发部门整体的平均工资，去掉最低和最高工资的平均值。</a:t>
            </a:r>
            <a:endParaRPr lang="en-US" altLang="zh-CN" dirty="0">
              <a:solidFill>
                <a:schemeClr val="tx1"/>
              </a:solidFill>
            </a:endParaRPr>
          </a:p>
          <a:p>
            <a:pPr>
              <a:lnSpc>
                <a:spcPct val="200000"/>
              </a:lnSpc>
            </a:pPr>
            <a:endParaRPr lang="en-US" altLang="zh-CN" dirty="0">
              <a:solidFill>
                <a:schemeClr val="tx1"/>
              </a:solidFill>
            </a:endParaRPr>
          </a:p>
        </p:txBody>
      </p:sp>
      <p:pic>
        <p:nvPicPr>
          <p:cNvPr id="1026" name="Picture 2">
            <a:extLst>
              <a:ext uri="{FF2B5EF4-FFF2-40B4-BE49-F238E27FC236}">
                <a16:creationId xmlns:a16="http://schemas.microsoft.com/office/drawing/2014/main" id="{E20E17BF-9023-4AA6-B956-6CF0478DD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59" y="2012047"/>
            <a:ext cx="4141024" cy="2334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3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26893" y="937847"/>
            <a:ext cx="4545658" cy="4923691"/>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23468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93240A-A337-4958-ABD5-D5787DD3F627}"/>
              </a:ext>
            </a:extLst>
          </p:cNvPr>
          <p:cNvSpPr txBox="1"/>
          <p:nvPr/>
        </p:nvSpPr>
        <p:spPr>
          <a:xfrm>
            <a:off x="838201" y="1209005"/>
            <a:ext cx="5454651" cy="572849"/>
          </a:xfrm>
          <a:prstGeom prst="rect">
            <a:avLst/>
          </a:prstGeom>
          <a:noFill/>
        </p:spPr>
        <p:txBody>
          <a:bodyPr>
            <a:spAutoFit/>
          </a:bodyPr>
          <a:lstStyle>
            <a:defPPr>
              <a:defRPr lang="zh-CN"/>
            </a:defPPr>
            <a:lvl1pPr eaLnBrk="0" hangingPunct="0">
              <a:lnSpc>
                <a:spcPct val="150000"/>
              </a:lnSpc>
              <a:defRPr b="1">
                <a:solidFill>
                  <a:schemeClr val="tx1">
                    <a:lumMod val="75000"/>
                    <a:lumOff val="25000"/>
                  </a:schemeClr>
                </a:solidFill>
                <a:latin typeface="Alibaba PuHuiTi B"/>
                <a:ea typeface="微软雅黑" pitchFamily="34" charset="-122"/>
              </a:defRPr>
            </a:lvl1pPr>
          </a:lstStyle>
          <a:p>
            <a:pPr>
              <a:lnSpc>
                <a:spcPct val="200000"/>
              </a:lnSpc>
              <a:defRPr/>
            </a:pPr>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流的收集操作</a:t>
            </a:r>
          </a:p>
        </p:txBody>
      </p:sp>
      <p:sp>
        <p:nvSpPr>
          <p:cNvPr id="2" name="Rectangle 1">
            <a:extLst>
              <a:ext uri="{FF2B5EF4-FFF2-40B4-BE49-F238E27FC236}">
                <a16:creationId xmlns:a16="http://schemas.microsoft.com/office/drawing/2014/main" id="{D3400003-D1EE-41A5-A2D3-D61AB0B2E1CB}"/>
              </a:ext>
            </a:extLst>
          </p:cNvPr>
          <p:cNvSpPr>
            <a:spLocks noChangeArrowheads="1"/>
          </p:cNvSpPr>
          <p:nvPr/>
        </p:nvSpPr>
        <p:spPr bwMode="auto">
          <a:xfrm>
            <a:off x="906585" y="2016315"/>
            <a:ext cx="8332243" cy="1996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收集Stream流的含义</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：就是把Stream流</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操作后的</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结果</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数据转回到集合</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或者数组</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中去。</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Stream流：</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方便操作集合</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数组的</a:t>
            </a: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手段。</a:t>
            </a:r>
            <a:endParaRPr kumimoji="0" lang="en-US"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：才是</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开发中的</a:t>
            </a: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目的</a:t>
            </a:r>
            <a:r>
              <a:rPr kumimoji="0" lang="zh-CN" altLang="en-US"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0154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BCAAAB-904A-458C-B7F0-BE4840628FCF}"/>
              </a:ext>
            </a:extLst>
          </p:cNvPr>
          <p:cNvSpPr txBox="1"/>
          <p:nvPr/>
        </p:nvSpPr>
        <p:spPr>
          <a:xfrm>
            <a:off x="808778" y="1131763"/>
            <a:ext cx="9984316" cy="708464"/>
          </a:xfrm>
          <a:prstGeom prst="rect">
            <a:avLst/>
          </a:prstGeom>
          <a:noFill/>
        </p:spPr>
        <p:txBody>
          <a:bodyPr wrap="square">
            <a:spAutoFit/>
          </a:bodyPr>
          <a:lstStyle/>
          <a:p>
            <a:pPr eaLnBrk="0" hangingPunct="0">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0" hangingPunct="0">
              <a:lnSpc>
                <a:spcPct val="150000"/>
              </a:lnSpc>
              <a:defRPr/>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4" name="表格 3">
            <a:extLst>
              <a:ext uri="{FF2B5EF4-FFF2-40B4-BE49-F238E27FC236}">
                <a16:creationId xmlns:a16="http://schemas.microsoft.com/office/drawing/2014/main" id="{D9F2683F-3407-4512-B39A-14BDF83F10B7}"/>
              </a:ext>
            </a:extLst>
          </p:cNvPr>
          <p:cNvGraphicFramePr>
            <a:graphicFrameLocks noGrp="1"/>
          </p:cNvGraphicFramePr>
          <p:nvPr>
            <p:extLst>
              <p:ext uri="{D42A27DB-BD31-4B8C-83A1-F6EECF244321}">
                <p14:modId xmlns:p14="http://schemas.microsoft.com/office/powerpoint/2010/main" val="810985713"/>
              </p:ext>
            </p:extLst>
          </p:nvPr>
        </p:nvGraphicFramePr>
        <p:xfrm>
          <a:off x="808778" y="1561907"/>
          <a:ext cx="9412182" cy="813970"/>
        </p:xfrm>
        <a:graphic>
          <a:graphicData uri="http://schemas.openxmlformats.org/drawingml/2006/table">
            <a:tbl>
              <a:tblPr/>
              <a:tblGrid>
                <a:gridCol w="4497378">
                  <a:extLst>
                    <a:ext uri="{9D8B030D-6E8A-4147-A177-3AD203B41FA5}">
                      <a16:colId xmlns:a16="http://schemas.microsoft.com/office/drawing/2014/main" val="3104843445"/>
                    </a:ext>
                  </a:extLst>
                </a:gridCol>
                <a:gridCol w="4914804">
                  <a:extLst>
                    <a:ext uri="{9D8B030D-6E8A-4147-A177-3AD203B41FA5}">
                      <a16:colId xmlns:a16="http://schemas.microsoft.com/office/drawing/2014/main" val="161680285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722088081"/>
                  </a:ext>
                </a:extLst>
              </a:tr>
              <a:tr h="38139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en-US" altLang="zh-CN" sz="1200" dirty="0">
                          <a:latin typeface="Consolas" panose="020B0609020204030204" pitchFamily="49" charset="0"/>
                          <a:ea typeface="微软雅黑" pitchFamily="34" charset="-122"/>
                        </a:rPr>
                        <a:t>R collect​(Collector collector)</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1219170" rtl="0" eaLnBrk="0" fontAlgn="auto" latinLnBrk="0" hangingPunct="0">
                        <a:lnSpc>
                          <a:spcPct val="150000"/>
                        </a:lnSpc>
                        <a:spcBef>
                          <a:spcPct val="20000"/>
                        </a:spcBef>
                        <a:spcAft>
                          <a:spcPts val="0"/>
                        </a:spcAft>
                        <a:buClrTx/>
                        <a:buSzTx/>
                        <a:buFont typeface="Wingdings" pitchFamily="2" charset="2"/>
                        <a:buNone/>
                        <a:tabLst/>
                        <a:defRPr/>
                      </a:pPr>
                      <a:r>
                        <a:rPr lang="zh-CN" altLang="en-US" sz="1200" dirty="0">
                          <a:latin typeface="微软雅黑" pitchFamily="34" charset="-122"/>
                          <a:ea typeface="Alibaba PuHuiTi R"/>
                        </a:rPr>
                        <a:t>开始收集</a:t>
                      </a:r>
                      <a:r>
                        <a:rPr lang="en-US" altLang="zh-CN" sz="1200" dirty="0">
                          <a:latin typeface="微软雅黑" pitchFamily="34" charset="-122"/>
                          <a:ea typeface="Alibaba PuHuiTi R"/>
                        </a:rPr>
                        <a:t>Stream</a:t>
                      </a:r>
                      <a:r>
                        <a:rPr lang="zh-CN" altLang="en-US" sz="1200" dirty="0">
                          <a:latin typeface="微软雅黑" pitchFamily="34" charset="-122"/>
                          <a:ea typeface="Alibaba PuHuiTi R"/>
                        </a:rPr>
                        <a:t>流，指定收集器</a:t>
                      </a:r>
                      <a:endParaRPr lang="en-US" altLang="zh-CN" sz="1200" dirty="0">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99449824"/>
                  </a:ext>
                </a:extLst>
              </a:tr>
            </a:tbl>
          </a:graphicData>
        </a:graphic>
      </p:graphicFrame>
      <p:sp>
        <p:nvSpPr>
          <p:cNvPr id="8" name="文本框 7">
            <a:extLst>
              <a:ext uri="{FF2B5EF4-FFF2-40B4-BE49-F238E27FC236}">
                <a16:creationId xmlns:a16="http://schemas.microsoft.com/office/drawing/2014/main" id="{0CF33013-5F9D-4403-AB8D-FE92053E9DA0}"/>
              </a:ext>
            </a:extLst>
          </p:cNvPr>
          <p:cNvSpPr txBox="1"/>
          <p:nvPr/>
        </p:nvSpPr>
        <p:spPr>
          <a:xfrm>
            <a:off x="707178" y="1054101"/>
            <a:ext cx="6223000" cy="468975"/>
          </a:xfrm>
          <a:prstGeom prst="rect">
            <a:avLst/>
          </a:prstGeom>
          <a:noFill/>
        </p:spPr>
        <p:txBody>
          <a:bodyPr wrap="square">
            <a:spAutoFit/>
          </a:bodyPr>
          <a:lstStyle/>
          <a:p>
            <a:pPr eaLnBrk="0" hangingPunct="0">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流的收集方法</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46557410-4625-4811-BDE7-9EEB1FEB961A}"/>
              </a:ext>
            </a:extLst>
          </p:cNvPr>
          <p:cNvSpPr txBox="1"/>
          <p:nvPr/>
        </p:nvSpPr>
        <p:spPr>
          <a:xfrm>
            <a:off x="834178" y="2662603"/>
            <a:ext cx="6096000" cy="468975"/>
          </a:xfrm>
          <a:prstGeom prst="rect">
            <a:avLst/>
          </a:prstGeom>
          <a:noFill/>
        </p:spPr>
        <p:txBody>
          <a:bodyPr wrap="square">
            <a:spAutoFit/>
          </a:bodyPr>
          <a:lstStyle/>
          <a:p>
            <a:pPr eaLnBrk="0" hangingPunct="0">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Collectors</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工具类提供了具体的收集方式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3" name="表格 12">
            <a:extLst>
              <a:ext uri="{FF2B5EF4-FFF2-40B4-BE49-F238E27FC236}">
                <a16:creationId xmlns:a16="http://schemas.microsoft.com/office/drawing/2014/main" id="{F8C7737F-65AD-44F9-ABB7-FDD8088FA434}"/>
              </a:ext>
            </a:extLst>
          </p:cNvPr>
          <p:cNvGraphicFramePr>
            <a:graphicFrameLocks noGrp="1"/>
          </p:cNvGraphicFramePr>
          <p:nvPr>
            <p:extLst>
              <p:ext uri="{D42A27DB-BD31-4B8C-83A1-F6EECF244321}">
                <p14:modId xmlns:p14="http://schemas.microsoft.com/office/powerpoint/2010/main" val="3025651128"/>
              </p:ext>
            </p:extLst>
          </p:nvPr>
        </p:nvGraphicFramePr>
        <p:xfrm>
          <a:off x="808778" y="3203211"/>
          <a:ext cx="9412182" cy="1873302"/>
        </p:xfrm>
        <a:graphic>
          <a:graphicData uri="http://schemas.openxmlformats.org/drawingml/2006/table">
            <a:tbl>
              <a:tblPr/>
              <a:tblGrid>
                <a:gridCol w="6795591">
                  <a:extLst>
                    <a:ext uri="{9D8B030D-6E8A-4147-A177-3AD203B41FA5}">
                      <a16:colId xmlns:a16="http://schemas.microsoft.com/office/drawing/2014/main" val="3104843445"/>
                    </a:ext>
                  </a:extLst>
                </a:gridCol>
                <a:gridCol w="2616591">
                  <a:extLst>
                    <a:ext uri="{9D8B030D-6E8A-4147-A177-3AD203B41FA5}">
                      <a16:colId xmlns:a16="http://schemas.microsoft.com/office/drawing/2014/main" val="1616802852"/>
                    </a:ext>
                  </a:extLst>
                </a:gridCol>
              </a:tblGrid>
              <a:tr h="51061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722088081"/>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eaLnBrk="0" hangingPunct="0">
                        <a:lnSpc>
                          <a:spcPct val="150000"/>
                        </a:lnSpc>
                        <a:buFont typeface="Wingdings" pitchFamily="2" charset="2"/>
                        <a:buNone/>
                        <a:defRPr/>
                      </a:pPr>
                      <a:r>
                        <a:rPr lang="en-US" altLang="zh-CN" sz="1200" dirty="0">
                          <a:latin typeface="Consolas" panose="020B0609020204030204" pitchFamily="49" charset="0"/>
                          <a:ea typeface="Alibaba PuHuiTi R"/>
                        </a:rPr>
                        <a:t>public static &lt;T&gt; Collector </a:t>
                      </a:r>
                      <a:r>
                        <a:rPr lang="en-US" altLang="zh-CN" sz="1200" dirty="0" err="1">
                          <a:latin typeface="Consolas" panose="020B0609020204030204" pitchFamily="49" charset="0"/>
                          <a:ea typeface="Alibaba PuHuiTi R"/>
                        </a:rPr>
                        <a:t>toList</a:t>
                      </a:r>
                      <a:r>
                        <a:rPr lang="en-US" altLang="zh-CN" sz="1200" dirty="0">
                          <a:latin typeface="Consolas" panose="020B0609020204030204" pitchFamily="49" charset="0"/>
                          <a:ea typeface="Alibaba PuHuiTi R"/>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200" dirty="0">
                          <a:latin typeface="微软雅黑" pitchFamily="34" charset="-122"/>
                          <a:ea typeface="微软雅黑" pitchFamily="34" charset="-122"/>
                        </a:rPr>
                        <a:t>把元素收集到</a:t>
                      </a:r>
                      <a:r>
                        <a:rPr lang="en-US" altLang="zh-CN" sz="1200" dirty="0">
                          <a:latin typeface="微软雅黑" pitchFamily="34" charset="-122"/>
                          <a:ea typeface="微软雅黑" pitchFamily="34" charset="-122"/>
                        </a:rPr>
                        <a:t>List</a:t>
                      </a:r>
                      <a:r>
                        <a:rPr lang="zh-CN" altLang="en-US" sz="1200" dirty="0">
                          <a:latin typeface="微软雅黑" pitchFamily="34" charset="-122"/>
                          <a:ea typeface="微软雅黑" pitchFamily="34" charset="-122"/>
                        </a:rPr>
                        <a:t>集合中</a:t>
                      </a:r>
                      <a:endParaRPr lang="en-US" altLang="zh-CN" sz="12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99449824"/>
                  </a:ext>
                </a:extLst>
              </a:tr>
              <a:tr h="454229">
                <a:tc>
                  <a:txBody>
                    <a:bodyPr/>
                    <a:lstStyle/>
                    <a:p>
                      <a:pPr marL="0" indent="0" algn="l" eaLnBrk="0" hangingPunct="0">
                        <a:lnSpc>
                          <a:spcPct val="150000"/>
                        </a:lnSpc>
                        <a:buFont typeface="Wingdings" pitchFamily="2" charset="2"/>
                        <a:buNone/>
                        <a:defRPr/>
                      </a:pPr>
                      <a:r>
                        <a:rPr lang="en-US" altLang="zh-CN" sz="1200" dirty="0">
                          <a:latin typeface="Consolas" panose="020B0609020204030204" pitchFamily="49" charset="0"/>
                          <a:ea typeface="Alibaba PuHuiTi R"/>
                        </a:rPr>
                        <a:t>public static &lt;T&gt; Collector </a:t>
                      </a:r>
                      <a:r>
                        <a:rPr lang="en-US" altLang="zh-CN" sz="1200" dirty="0" err="1">
                          <a:latin typeface="Consolas" panose="020B0609020204030204" pitchFamily="49" charset="0"/>
                          <a:ea typeface="Alibaba PuHuiTi R"/>
                        </a:rPr>
                        <a:t>toSet</a:t>
                      </a:r>
                      <a:r>
                        <a:rPr lang="en-US" altLang="zh-CN" sz="1200" dirty="0">
                          <a:latin typeface="Consolas" panose="020B0609020204030204" pitchFamily="49" charset="0"/>
                          <a:ea typeface="Alibaba PuHuiTi R"/>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1219170" rtl="0" eaLnBrk="0" fontAlgn="auto" latinLnBrk="0" hangingPunct="0">
                        <a:lnSpc>
                          <a:spcPct val="150000"/>
                        </a:lnSpc>
                        <a:spcBef>
                          <a:spcPts val="0"/>
                        </a:spcBef>
                        <a:spcAft>
                          <a:spcPts val="0"/>
                        </a:spcAft>
                        <a:buClrTx/>
                        <a:buSzTx/>
                        <a:buFont typeface="Wingdings" pitchFamily="2" charset="2"/>
                        <a:buNone/>
                        <a:tabLst/>
                        <a:defRPr/>
                      </a:pPr>
                      <a:r>
                        <a:rPr lang="zh-CN" altLang="en-US" sz="1200" dirty="0">
                          <a:latin typeface="微软雅黑" pitchFamily="34" charset="-122"/>
                          <a:ea typeface="微软雅黑" pitchFamily="34" charset="-122"/>
                        </a:rPr>
                        <a:t>把元素收集到</a:t>
                      </a:r>
                      <a:r>
                        <a:rPr lang="en-US" altLang="zh-CN" sz="1200" dirty="0">
                          <a:latin typeface="微软雅黑" pitchFamily="34" charset="-122"/>
                          <a:ea typeface="微软雅黑" pitchFamily="34" charset="-122"/>
                        </a:rPr>
                        <a:t>Set</a:t>
                      </a:r>
                      <a:r>
                        <a:rPr lang="zh-CN" altLang="en-US" sz="1200" dirty="0">
                          <a:latin typeface="微软雅黑" pitchFamily="34" charset="-122"/>
                          <a:ea typeface="微软雅黑" pitchFamily="34" charset="-122"/>
                        </a:rPr>
                        <a:t>集合中</a:t>
                      </a:r>
                      <a:endParaRPr lang="en-US" altLang="zh-CN" sz="12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12799976"/>
                  </a:ext>
                </a:extLst>
              </a:tr>
              <a:tr h="454229">
                <a:tc>
                  <a:txBody>
                    <a:bodyPr/>
                    <a:lstStyle/>
                    <a:p>
                      <a:pPr marL="0" indent="0" algn="l" eaLnBrk="0" hangingPunct="0">
                        <a:lnSpc>
                          <a:spcPct val="150000"/>
                        </a:lnSpc>
                        <a:buFont typeface="Wingdings" pitchFamily="2" charset="2"/>
                        <a:buNone/>
                        <a:defRPr/>
                      </a:pPr>
                      <a:r>
                        <a:rPr lang="en-US" altLang="zh-CN" sz="1200" dirty="0">
                          <a:latin typeface="Consolas" panose="020B0609020204030204" pitchFamily="49" charset="0"/>
                          <a:ea typeface="Alibaba PuHuiTi R"/>
                        </a:rPr>
                        <a:t>public static  Collector </a:t>
                      </a:r>
                      <a:r>
                        <a:rPr lang="en-US" altLang="zh-CN" sz="1200" dirty="0" err="1">
                          <a:latin typeface="Consolas" panose="020B0609020204030204" pitchFamily="49" charset="0"/>
                          <a:ea typeface="Alibaba PuHuiTi R"/>
                        </a:rPr>
                        <a:t>toMap</a:t>
                      </a:r>
                      <a:r>
                        <a:rPr lang="en-US" altLang="zh-CN" sz="1200" dirty="0">
                          <a:latin typeface="Consolas" panose="020B0609020204030204" pitchFamily="49" charset="0"/>
                          <a:ea typeface="Alibaba PuHuiTi R"/>
                        </a:rPr>
                        <a:t>​(Function </a:t>
                      </a:r>
                      <a:r>
                        <a:rPr lang="en-US" altLang="zh-CN" sz="1200" dirty="0" err="1">
                          <a:latin typeface="Consolas" panose="020B0609020204030204" pitchFamily="49" charset="0"/>
                          <a:ea typeface="Alibaba PuHuiTi R"/>
                        </a:rPr>
                        <a:t>keyMapper</a:t>
                      </a:r>
                      <a:r>
                        <a:rPr lang="en-US" altLang="zh-CN" sz="1200" dirty="0">
                          <a:latin typeface="Consolas" panose="020B0609020204030204" pitchFamily="49" charset="0"/>
                          <a:ea typeface="Alibaba PuHuiTi R"/>
                        </a:rPr>
                        <a:t> , Function </a:t>
                      </a:r>
                      <a:r>
                        <a:rPr lang="en-US" altLang="zh-CN" sz="1200" dirty="0" err="1">
                          <a:latin typeface="Consolas" panose="020B0609020204030204" pitchFamily="49" charset="0"/>
                          <a:ea typeface="Alibaba PuHuiTi R"/>
                        </a:rPr>
                        <a:t>valueMapper</a:t>
                      </a:r>
                      <a:r>
                        <a:rPr lang="en-US" altLang="zh-CN" sz="1200" dirty="0">
                          <a:latin typeface="Consolas" panose="020B0609020204030204" pitchFamily="49" charset="0"/>
                          <a:ea typeface="Alibaba PuHuiTi R"/>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eaLnBrk="0" hangingPunct="0">
                        <a:lnSpc>
                          <a:spcPct val="150000"/>
                        </a:lnSpc>
                        <a:buFont typeface="Wingdings" pitchFamily="2" charset="2"/>
                        <a:buNone/>
                        <a:defRPr/>
                      </a:pPr>
                      <a:r>
                        <a:rPr lang="zh-CN" altLang="en-US" sz="1200" dirty="0">
                          <a:latin typeface="微软雅黑" pitchFamily="34" charset="-122"/>
                          <a:ea typeface="微软雅黑" pitchFamily="34" charset="-122"/>
                        </a:rPr>
                        <a:t>把元素收集到</a:t>
                      </a:r>
                      <a:r>
                        <a:rPr lang="en-US" altLang="zh-CN" sz="1200" dirty="0">
                          <a:latin typeface="微软雅黑" pitchFamily="34" charset="-122"/>
                          <a:ea typeface="微软雅黑" pitchFamily="34" charset="-122"/>
                        </a:rPr>
                        <a:t>Map</a:t>
                      </a:r>
                      <a:r>
                        <a:rPr lang="zh-CN" altLang="en-US" sz="1200" dirty="0">
                          <a:latin typeface="微软雅黑" pitchFamily="34" charset="-122"/>
                          <a:ea typeface="微软雅黑" pitchFamily="34" charset="-122"/>
                        </a:rPr>
                        <a:t>集合中</a:t>
                      </a:r>
                      <a:endParaRPr lang="en-US" altLang="zh-CN" sz="12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637944026"/>
                  </a:ext>
                </a:extLst>
              </a:tr>
            </a:tbl>
          </a:graphicData>
        </a:graphic>
      </p:graphicFrame>
    </p:spTree>
    <p:extLst>
      <p:ext uri="{BB962C8B-B14F-4D97-AF65-F5344CB8AC3E}">
        <p14:creationId xmlns:p14="http://schemas.microsoft.com/office/powerpoint/2010/main" val="43474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F9754-4A59-4AA7-B423-3DFF5A22810F}"/>
              </a:ext>
            </a:extLst>
          </p:cNvPr>
          <p:cNvSpPr txBox="1"/>
          <p:nvPr/>
        </p:nvSpPr>
        <p:spPr>
          <a:xfrm>
            <a:off x="4378366" y="2059609"/>
            <a:ext cx="7218680" cy="3757567"/>
          </a:xfrm>
          <a:prstGeom prst="rect">
            <a:avLst/>
          </a:prstGeom>
          <a:noFill/>
        </p:spPr>
        <p:txBody>
          <a:bodyPr wrap="square">
            <a:spAutoFit/>
          </a:bodyPr>
          <a:lstStyle/>
          <a:p>
            <a:pPr>
              <a:lnSpc>
                <a:spcPct val="2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流的作用 ？</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流是操作集合</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数组的手段</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操作的结果数据最终要恢复到集合或者数组中去。</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50000"/>
              </a:lnSpc>
            </a:pPr>
            <a:endParaRPr lang="en-US" altLang="zh-CN" sz="1600" b="0" dirty="0">
              <a:latin typeface="Alibaba PuHuiTi R"/>
            </a:endParaRPr>
          </a:p>
        </p:txBody>
      </p:sp>
    </p:spTree>
    <p:extLst>
      <p:ext uri="{BB962C8B-B14F-4D97-AF65-F5344CB8AC3E}">
        <p14:creationId xmlns:p14="http://schemas.microsoft.com/office/powerpoint/2010/main" val="62769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4514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E548BE-299B-4258-AA79-0935F8FAE30A}"/>
              </a:ext>
            </a:extLst>
          </p:cNvPr>
          <p:cNvSpPr>
            <a:spLocks noChangeArrowheads="1"/>
          </p:cNvSpPr>
          <p:nvPr/>
        </p:nvSpPr>
        <p:spPr bwMode="auto">
          <a:xfrm>
            <a:off x="1076960" y="1955889"/>
            <a:ext cx="9438640" cy="14811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200000"/>
              </a:lnSpc>
              <a:spcBef>
                <a:spcPct val="0"/>
              </a:spcBef>
              <a:spcAft>
                <a:spcPct val="0"/>
              </a:spcAft>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异常是程序在“编译”或者“执行”的过程中可能出现的问题</a:t>
            </a:r>
            <a:r>
              <a:rPr lang="zh-CN" altLang="en-US" sz="1600" dirty="0">
                <a:solidFill>
                  <a:srgbClr val="49504F"/>
                </a:solidFill>
                <a:latin typeface="宋体" panose="02010600030101010101" pitchFamily="2" charset="-122"/>
                <a:ea typeface="Alibaba PuHuiTi R"/>
              </a:rPr>
              <a:t>，</a:t>
            </a:r>
            <a:r>
              <a:rPr lang="zh-CN" altLang="en-US" sz="1600" b="1" dirty="0">
                <a:solidFill>
                  <a:srgbClr val="C00000"/>
                </a:solidFill>
                <a:latin typeface="微软雅黑" pitchFamily="34" charset="-122"/>
                <a:ea typeface="微软雅黑" pitchFamily="34" charset="-122"/>
              </a:rPr>
              <a:t>注意</a:t>
            </a:r>
            <a:r>
              <a:rPr lang="zh-CN" altLang="en-US" sz="1600" b="1" dirty="0">
                <a:solidFill>
                  <a:srgbClr val="FF0000"/>
                </a:solidFill>
                <a:latin typeface="微软雅黑" pitchFamily="34" charset="-122"/>
                <a:ea typeface="微软雅黑" pitchFamily="34" charset="-122"/>
              </a:rPr>
              <a:t>：</a:t>
            </a:r>
            <a:r>
              <a:rPr lang="zh-CN" altLang="en-US" sz="1600" dirty="0">
                <a:solidFill>
                  <a:prstClr val="black">
                    <a:lumMod val="85000"/>
                    <a:lumOff val="15000"/>
                  </a:prstClr>
                </a:solidFill>
                <a:latin typeface="微软雅黑" pitchFamily="34" charset="-122"/>
                <a:ea typeface="微软雅黑" pitchFamily="34" charset="-122"/>
              </a:rPr>
              <a:t>语法错误不算在异常体系中。 </a:t>
            </a:r>
            <a:endParaRPr kumimoji="0" lang="en-US" altLang="zh-CN" sz="1600" b="0" u="none" strike="noStrike" cap="none" normalizeH="0" baseline="0" dirty="0">
              <a:ln>
                <a:noFill/>
              </a:ln>
              <a:solidFill>
                <a:srgbClr val="49504F"/>
              </a:solidFill>
              <a:effectLst/>
              <a:latin typeface="宋体" panose="02010600030101010101" pitchFamily="2" charset="-122"/>
              <a:ea typeface="Alibaba PuHuiTi R"/>
            </a:endParaRPr>
          </a:p>
          <a:p>
            <a:pPr marL="285750" indent="-285750" eaLnBrk="0" fontAlgn="base" hangingPunct="0">
              <a:lnSpc>
                <a:spcPct val="200000"/>
              </a:lnSpc>
              <a:spcBef>
                <a:spcPct val="0"/>
              </a:spcBef>
              <a:spcAft>
                <a:spcPct val="0"/>
              </a:spcAft>
              <a:buFont typeface="Wingdings" panose="05000000000000000000" pitchFamily="2" charset="2"/>
              <a:buChar char="l"/>
            </a:pPr>
            <a:r>
              <a:rPr kumimoji="0" lang="zh-CN" altLang="en-US" sz="1600" b="0" u="none" strike="noStrike" cap="none" normalizeH="0" baseline="0" dirty="0">
                <a:ln>
                  <a:noFill/>
                </a:ln>
                <a:solidFill>
                  <a:srgbClr val="49504F"/>
                </a:solidFill>
                <a:effectLst/>
                <a:latin typeface="宋体" panose="02010600030101010101" pitchFamily="2" charset="-122"/>
                <a:ea typeface="Alibaba PuHuiTi R"/>
              </a:rPr>
              <a:t>比如</a:t>
            </a:r>
            <a:r>
              <a:rPr lang="en-US" altLang="zh-CN" sz="1600" dirty="0">
                <a:solidFill>
                  <a:srgbClr val="49504F"/>
                </a:solidFill>
                <a:latin typeface="宋体" panose="02010600030101010101" pitchFamily="2" charset="-122"/>
                <a:ea typeface="Alibaba PuHuiTi R"/>
              </a:rPr>
              <a:t>:</a:t>
            </a:r>
            <a:r>
              <a:rPr lang="zh-CN" altLang="en-US" sz="1600" dirty="0">
                <a:solidFill>
                  <a:srgbClr val="49504F"/>
                </a:solidFill>
                <a:latin typeface="宋体" panose="02010600030101010101" pitchFamily="2" charset="-122"/>
                <a:ea typeface="Alibaba PuHuiTi R"/>
              </a:rPr>
              <a:t>数组索引越界、空指针异常、</a:t>
            </a:r>
            <a:r>
              <a:rPr lang="en-US" altLang="zh-CN" sz="1600" dirty="0">
                <a:solidFill>
                  <a:schemeClr val="tx1">
                    <a:lumMod val="85000"/>
                    <a:lumOff val="15000"/>
                  </a:schemeClr>
                </a:solidFill>
                <a:latin typeface="Alibaba PuHuiTi R"/>
                <a:ea typeface="微软雅黑" pitchFamily="34" charset="-122"/>
              </a:rPr>
              <a:t> </a:t>
            </a:r>
            <a:r>
              <a:rPr lang="zh-CN" altLang="en-US" sz="1600" dirty="0">
                <a:solidFill>
                  <a:schemeClr val="tx1">
                    <a:lumMod val="85000"/>
                    <a:lumOff val="15000"/>
                  </a:schemeClr>
                </a:solidFill>
                <a:latin typeface="Alibaba PuHuiTi R"/>
                <a:ea typeface="微软雅黑" pitchFamily="34" charset="-122"/>
              </a:rPr>
              <a:t>日期格式化异常，</a:t>
            </a:r>
            <a:r>
              <a:rPr lang="zh-CN" altLang="en-US" sz="1600" dirty="0">
                <a:solidFill>
                  <a:srgbClr val="49504F"/>
                </a:solidFill>
                <a:latin typeface="宋体" panose="02010600030101010101" pitchFamily="2" charset="-122"/>
                <a:ea typeface="Alibaba PuHuiTi R"/>
              </a:rPr>
              <a:t>等</a:t>
            </a:r>
            <a:r>
              <a:rPr lang="en-US" altLang="zh-CN" sz="1600" dirty="0">
                <a:solidFill>
                  <a:srgbClr val="49504F"/>
                </a:solidFill>
                <a:latin typeface="宋体" panose="02010600030101010101" pitchFamily="2" charset="-122"/>
                <a:ea typeface="Alibaba PuHuiTi R"/>
              </a:rPr>
              <a:t>…</a:t>
            </a:r>
            <a:b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b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     </a:t>
            </a:r>
            <a:endParaRPr kumimoji="0" lang="en-US" altLang="zh-CN" sz="1600" b="0" u="none" strike="noStrike" cap="none" normalizeH="0" baseline="0" dirty="0">
              <a:ln>
                <a:noFill/>
              </a:ln>
              <a:solidFill>
                <a:srgbClr val="49504F"/>
              </a:solidFill>
              <a:effectLst/>
              <a:latin typeface="宋体" panose="02010600030101010101" pitchFamily="2" charset="-122"/>
              <a:ea typeface="Alibaba PuHuiTi R"/>
            </a:endParaRPr>
          </a:p>
        </p:txBody>
      </p:sp>
      <p:sp>
        <p:nvSpPr>
          <p:cNvPr id="8" name="文本框 7">
            <a:extLst>
              <a:ext uri="{FF2B5EF4-FFF2-40B4-BE49-F238E27FC236}">
                <a16:creationId xmlns:a16="http://schemas.microsoft.com/office/drawing/2014/main" id="{B9DD5071-41DA-41E4-9D9F-CC4756668A5B}"/>
              </a:ext>
            </a:extLst>
          </p:cNvPr>
          <p:cNvSpPr txBox="1"/>
          <p:nvPr/>
        </p:nvSpPr>
        <p:spPr>
          <a:xfrm>
            <a:off x="1076960" y="1203735"/>
            <a:ext cx="6096000" cy="567463"/>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t>什么是异常？</a:t>
            </a:r>
            <a:endParaRPr lang="zh-CN" altLang="en-US" b="1" dirty="0">
              <a:ea typeface="Alibaba PuHuiTi B"/>
            </a:endParaRPr>
          </a:p>
        </p:txBody>
      </p:sp>
      <p:sp>
        <p:nvSpPr>
          <p:cNvPr id="4" name="文本框 3">
            <a:extLst>
              <a:ext uri="{FF2B5EF4-FFF2-40B4-BE49-F238E27FC236}">
                <a16:creationId xmlns:a16="http://schemas.microsoft.com/office/drawing/2014/main" id="{23EC1705-BBDF-43A3-BFAE-9DA53B83D842}"/>
              </a:ext>
            </a:extLst>
          </p:cNvPr>
          <p:cNvSpPr txBox="1"/>
          <p:nvPr/>
        </p:nvSpPr>
        <p:spPr>
          <a:xfrm>
            <a:off x="1076960" y="3341433"/>
            <a:ext cx="2997200" cy="567463"/>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65000"/>
                    <a:lumOff val="35000"/>
                  </a:schemeClr>
                </a:solidFill>
                <a:ea typeface="Alibaba PuHuiTi B"/>
              </a:rPr>
              <a:t>为什么要学习异常</a:t>
            </a:r>
            <a:r>
              <a:rPr lang="en-US" altLang="zh-CN" b="1" dirty="0">
                <a:solidFill>
                  <a:schemeClr val="tx1">
                    <a:lumMod val="65000"/>
                    <a:lumOff val="35000"/>
                  </a:schemeClr>
                </a:solidFill>
                <a:ea typeface="Alibaba PuHuiTi B"/>
              </a:rPr>
              <a:t>?</a:t>
            </a:r>
            <a:endParaRPr lang="zh-CN" altLang="en-US" b="1" dirty="0">
              <a:solidFill>
                <a:schemeClr val="tx1">
                  <a:lumMod val="65000"/>
                  <a:lumOff val="35000"/>
                </a:schemeClr>
              </a:solidFill>
              <a:ea typeface="Alibaba PuHuiTi B"/>
            </a:endParaRPr>
          </a:p>
        </p:txBody>
      </p:sp>
      <p:sp>
        <p:nvSpPr>
          <p:cNvPr id="11" name="文本框 10">
            <a:extLst>
              <a:ext uri="{FF2B5EF4-FFF2-40B4-BE49-F238E27FC236}">
                <a16:creationId xmlns:a16="http://schemas.microsoft.com/office/drawing/2014/main" id="{2388939C-CE54-44B5-886D-2DAC4B63D051}"/>
              </a:ext>
            </a:extLst>
          </p:cNvPr>
          <p:cNvSpPr txBox="1"/>
          <p:nvPr/>
        </p:nvSpPr>
        <p:spPr>
          <a:xfrm>
            <a:off x="1076960" y="3963607"/>
            <a:ext cx="9103360" cy="1000274"/>
          </a:xfrm>
          <a:prstGeom prst="rect">
            <a:avLst/>
          </a:prstGeom>
          <a:noFill/>
        </p:spPr>
        <p:txBody>
          <a:bodyPr wrap="square">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异常一旦出现了，如果没有提前处理，程序就会退出JVM虚拟机而终止</a:t>
            </a:r>
            <a:r>
              <a:rPr kumimoji="0" lang="en-US" altLang="zh-CN" sz="1600" b="0" u="none" strike="noStrike" cap="none" normalizeH="0" baseline="0" dirty="0">
                <a:ln>
                  <a:noFill/>
                </a:ln>
                <a:solidFill>
                  <a:srgbClr val="49504F"/>
                </a:solidFill>
                <a:effectLst/>
                <a:latin typeface="宋体" panose="02010600030101010101" pitchFamily="2" charset="-122"/>
                <a:ea typeface="Alibaba PuHuiTi R"/>
              </a:rPr>
              <a:t>.</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研究异常并且避免异常，然后提前处理异常，体现的是程序的安全, 健壮性</a:t>
            </a:r>
            <a:r>
              <a:rPr lang="zh-CN" altLang="en-US" sz="1600" dirty="0">
                <a:solidFill>
                  <a:srgbClr val="49504F"/>
                </a:solidFill>
                <a:latin typeface="宋体" panose="02010600030101010101" pitchFamily="2" charset="-122"/>
                <a:ea typeface="Alibaba PuHuiTi R"/>
              </a:rPr>
              <a:t>。</a:t>
            </a:r>
            <a:endParaRPr lang="en-US" altLang="zh-CN" sz="1600" dirty="0">
              <a:solidFill>
                <a:srgbClr val="49504F"/>
              </a:solidFill>
              <a:latin typeface="宋体" panose="02010600030101010101" pitchFamily="2"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fade">
                                      <p:cBhvr>
                                        <p:cTn id="3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96928" y="1266566"/>
            <a:ext cx="4422227" cy="3158183"/>
          </a:xfrm>
        </p:spPr>
        <p:txBody>
          <a:bodyPr/>
          <a:lstStyle/>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745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0">
            <a:extLst>
              <a:ext uri="{FF2B5EF4-FFF2-40B4-BE49-F238E27FC236}">
                <a16:creationId xmlns:a16="http://schemas.microsoft.com/office/drawing/2014/main" id="{0329ACC3-4D49-4136-BEC0-AB7BDA3F7C2E}"/>
              </a:ext>
            </a:extLst>
          </p:cNvPr>
          <p:cNvSpPr txBox="1"/>
          <p:nvPr/>
        </p:nvSpPr>
        <p:spPr>
          <a:xfrm>
            <a:off x="838201" y="1024949"/>
            <a:ext cx="47625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异常体系</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10">
            <a:extLst>
              <a:ext uri="{FF2B5EF4-FFF2-40B4-BE49-F238E27FC236}">
                <a16:creationId xmlns:a16="http://schemas.microsoft.com/office/drawing/2014/main" id="{5040495B-C09B-48A3-8AA2-FC1FDC5B3C48}"/>
              </a:ext>
            </a:extLst>
          </p:cNvPr>
          <p:cNvSpPr txBox="1"/>
          <p:nvPr/>
        </p:nvSpPr>
        <p:spPr>
          <a:xfrm>
            <a:off x="957794" y="3745299"/>
            <a:ext cx="5138206" cy="1020087"/>
          </a:xfrm>
          <a:prstGeom prst="rect">
            <a:avLst/>
          </a:prstGeom>
          <a:noFill/>
        </p:spPr>
        <p:txBody>
          <a:bodyPr wrap="square">
            <a:spAutoFit/>
          </a:bodyPr>
          <a:lstStyle/>
          <a:p>
            <a:pPr>
              <a:lnSpc>
                <a:spcPct val="20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Error</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系统级别问题、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JVM</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退出等，代码无法控制。</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圆角矩形 8">
            <a:extLst>
              <a:ext uri="{FF2B5EF4-FFF2-40B4-BE49-F238E27FC236}">
                <a16:creationId xmlns:a16="http://schemas.microsoft.com/office/drawing/2014/main" id="{5086F7F6-FA76-45E6-BAB5-19553FEDFA7B}"/>
              </a:ext>
            </a:extLst>
          </p:cNvPr>
          <p:cNvSpPr/>
          <p:nvPr/>
        </p:nvSpPr>
        <p:spPr>
          <a:xfrm>
            <a:off x="3742269" y="1480871"/>
            <a:ext cx="1504949"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Throwable</a:t>
            </a:r>
            <a:endPar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圆角矩形 9">
            <a:extLst>
              <a:ext uri="{FF2B5EF4-FFF2-40B4-BE49-F238E27FC236}">
                <a16:creationId xmlns:a16="http://schemas.microsoft.com/office/drawing/2014/main" id="{273C1CCC-76B9-455D-A906-2AFDE3958948}"/>
              </a:ext>
            </a:extLst>
          </p:cNvPr>
          <p:cNvSpPr/>
          <p:nvPr/>
        </p:nvSpPr>
        <p:spPr>
          <a:xfrm>
            <a:off x="1153585" y="2463004"/>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Error</a:t>
            </a:r>
          </a:p>
        </p:txBody>
      </p:sp>
      <p:sp>
        <p:nvSpPr>
          <p:cNvPr id="11" name="圆角矩形 10">
            <a:extLst>
              <a:ext uri="{FF2B5EF4-FFF2-40B4-BE49-F238E27FC236}">
                <a16:creationId xmlns:a16="http://schemas.microsoft.com/office/drawing/2014/main" id="{D197823F-D83F-42F9-AAFF-AC7DE324E499}"/>
              </a:ext>
            </a:extLst>
          </p:cNvPr>
          <p:cNvSpPr/>
          <p:nvPr/>
        </p:nvSpPr>
        <p:spPr>
          <a:xfrm>
            <a:off x="6045203" y="2463004"/>
            <a:ext cx="1504949"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Exception</a:t>
            </a:r>
          </a:p>
        </p:txBody>
      </p:sp>
      <p:sp>
        <p:nvSpPr>
          <p:cNvPr id="12" name="圆角矩形 11">
            <a:extLst>
              <a:ext uri="{FF2B5EF4-FFF2-40B4-BE49-F238E27FC236}">
                <a16:creationId xmlns:a16="http://schemas.microsoft.com/office/drawing/2014/main" id="{C3C4C1EA-DDC2-4239-AB39-CE53601AC2C3}"/>
              </a:ext>
            </a:extLst>
          </p:cNvPr>
          <p:cNvSpPr/>
          <p:nvPr/>
        </p:nvSpPr>
        <p:spPr>
          <a:xfrm>
            <a:off x="4055536" y="3362587"/>
            <a:ext cx="2152224" cy="4995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及其子类</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圆角矩形 12">
            <a:extLst>
              <a:ext uri="{FF2B5EF4-FFF2-40B4-BE49-F238E27FC236}">
                <a16:creationId xmlns:a16="http://schemas.microsoft.com/office/drawing/2014/main" id="{49B56C4A-F8D2-4682-8B31-32D0FA318056}"/>
              </a:ext>
            </a:extLst>
          </p:cNvPr>
          <p:cNvSpPr/>
          <p:nvPr/>
        </p:nvSpPr>
        <p:spPr>
          <a:xfrm>
            <a:off x="7531103" y="3345654"/>
            <a:ext cx="2598417" cy="5164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除</a:t>
            </a: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之外所有的异常</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4" name="肘形连接符 13">
            <a:extLst>
              <a:ext uri="{FF2B5EF4-FFF2-40B4-BE49-F238E27FC236}">
                <a16:creationId xmlns:a16="http://schemas.microsoft.com/office/drawing/2014/main" id="{73A0E902-A8DD-49DB-BFED-075FB3FB0F84}"/>
              </a:ext>
            </a:extLst>
          </p:cNvPr>
          <p:cNvCxnSpPr>
            <a:stCxn id="9" idx="2"/>
            <a:endCxn id="11" idx="0"/>
          </p:cNvCxnSpPr>
          <p:nvPr/>
        </p:nvCxnSpPr>
        <p:spPr>
          <a:xfrm rot="16200000" flipH="1">
            <a:off x="5360460" y="1024728"/>
            <a:ext cx="571500" cy="2305051"/>
          </a:xfrm>
          <a:prstGeom prst="bentConnector3">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a:extLst>
              <a:ext uri="{FF2B5EF4-FFF2-40B4-BE49-F238E27FC236}">
                <a16:creationId xmlns:a16="http://schemas.microsoft.com/office/drawing/2014/main" id="{C9FC1D02-558E-49ED-8488-BBEBD277E695}"/>
              </a:ext>
            </a:extLst>
          </p:cNvPr>
          <p:cNvCxnSpPr>
            <a:stCxn id="9" idx="2"/>
            <a:endCxn id="10" idx="0"/>
          </p:cNvCxnSpPr>
          <p:nvPr/>
        </p:nvCxnSpPr>
        <p:spPr>
          <a:xfrm rot="5400000">
            <a:off x="2914652" y="883970"/>
            <a:ext cx="571500" cy="2586567"/>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a:extLst>
              <a:ext uri="{FF2B5EF4-FFF2-40B4-BE49-F238E27FC236}">
                <a16:creationId xmlns:a16="http://schemas.microsoft.com/office/drawing/2014/main" id="{58BE4C9B-2794-49DB-892C-B9C4105490B4}"/>
              </a:ext>
            </a:extLst>
          </p:cNvPr>
          <p:cNvCxnSpPr>
            <a:cxnSpLocks/>
            <a:stCxn id="11" idx="2"/>
            <a:endCxn id="13" idx="0"/>
          </p:cNvCxnSpPr>
          <p:nvPr/>
        </p:nvCxnSpPr>
        <p:spPr>
          <a:xfrm rot="16200000" flipH="1">
            <a:off x="7577987" y="2093328"/>
            <a:ext cx="472017" cy="2032634"/>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a:extLst>
              <a:ext uri="{FF2B5EF4-FFF2-40B4-BE49-F238E27FC236}">
                <a16:creationId xmlns:a16="http://schemas.microsoft.com/office/drawing/2014/main" id="{89B2CF81-9E0F-4DAA-A508-B748FF608F77}"/>
              </a:ext>
            </a:extLst>
          </p:cNvPr>
          <p:cNvCxnSpPr>
            <a:cxnSpLocks/>
            <a:stCxn id="11" idx="2"/>
            <a:endCxn id="12" idx="0"/>
          </p:cNvCxnSpPr>
          <p:nvPr/>
        </p:nvCxnSpPr>
        <p:spPr>
          <a:xfrm rot="5400000">
            <a:off x="5720188" y="2285097"/>
            <a:ext cx="488950" cy="1666030"/>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DA57265A-48DB-4ACD-8962-A372044D729E}"/>
              </a:ext>
            </a:extLst>
          </p:cNvPr>
          <p:cNvSpPr/>
          <p:nvPr/>
        </p:nvSpPr>
        <p:spPr>
          <a:xfrm>
            <a:off x="957794" y="4875525"/>
            <a:ext cx="11234206" cy="1504323"/>
          </a:xfrm>
          <a:prstGeom prst="rect">
            <a:avLst/>
          </a:prstGeom>
        </p:spPr>
        <p:txBody>
          <a:bodyPr wrap="square">
            <a:spAutoFit/>
          </a:bodyPr>
          <a:lstStyle/>
          <a:p>
            <a:pPr>
              <a:lnSpc>
                <a:spcPct val="200000"/>
              </a:lnSpc>
              <a:defRPr/>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Exception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java.lang</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包下，称为异常类，它表示程序本身可以处理的问题</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及其子类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：运行时异常，编译阶段不会报错。</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空指针异常，数组索引越界异常</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除</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之外所有的异常</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：编译时异常，编译期必须处理的，否则程序不能通过编译。</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日期格式化异常</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圆角矩形 23">
            <a:extLst>
              <a:ext uri="{FF2B5EF4-FFF2-40B4-BE49-F238E27FC236}">
                <a16:creationId xmlns:a16="http://schemas.microsoft.com/office/drawing/2014/main" id="{96C04C0D-F547-40C3-B72F-2189B12D3E2E}"/>
              </a:ext>
            </a:extLst>
          </p:cNvPr>
          <p:cNvSpPr/>
          <p:nvPr/>
        </p:nvSpPr>
        <p:spPr>
          <a:xfrm>
            <a:off x="3839212" y="2346524"/>
            <a:ext cx="6656068" cy="1676400"/>
          </a:xfrm>
          <a:prstGeom prst="roundRect">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par>
                                <p:cTn id="39" presetID="22" presetClass="entr" presetSubtype="1"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0">
            <a:extLst>
              <a:ext uri="{FF2B5EF4-FFF2-40B4-BE49-F238E27FC236}">
                <a16:creationId xmlns:a16="http://schemas.microsoft.com/office/drawing/2014/main" id="{C19D8DB0-7219-4615-8F87-6CA961E71ED6}"/>
              </a:ext>
            </a:extLst>
          </p:cNvPr>
          <p:cNvSpPr txBox="1"/>
          <p:nvPr/>
        </p:nvSpPr>
        <p:spPr>
          <a:xfrm>
            <a:off x="838201" y="1054101"/>
            <a:ext cx="394758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编译时异常和运行时异常</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圆角矩形 9">
            <a:extLst>
              <a:ext uri="{FF2B5EF4-FFF2-40B4-BE49-F238E27FC236}">
                <a16:creationId xmlns:a16="http://schemas.microsoft.com/office/drawing/2014/main" id="{09BE4594-F08B-48A5-88BA-DAC0B2AEDE64}"/>
              </a:ext>
            </a:extLst>
          </p:cNvPr>
          <p:cNvSpPr/>
          <p:nvPr/>
        </p:nvSpPr>
        <p:spPr>
          <a:xfrm>
            <a:off x="1617134" y="1824569"/>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3" name="直接箭头连接符 2">
            <a:extLst>
              <a:ext uri="{FF2B5EF4-FFF2-40B4-BE49-F238E27FC236}">
                <a16:creationId xmlns:a16="http://schemas.microsoft.com/office/drawing/2014/main" id="{33589C25-4D9B-4B6A-9690-93EF1677D479}"/>
              </a:ext>
            </a:extLst>
          </p:cNvPr>
          <p:cNvCxnSpPr>
            <a:stCxn id="10" idx="2"/>
            <a:endCxn id="19" idx="0"/>
          </p:cNvCxnSpPr>
          <p:nvPr/>
        </p:nvCxnSpPr>
        <p:spPr>
          <a:xfrm>
            <a:off x="2370667" y="2235202"/>
            <a:ext cx="0" cy="8509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FBC16F32-4753-4D17-86B5-194741A9D772}"/>
              </a:ext>
            </a:extLst>
          </p:cNvPr>
          <p:cNvSpPr/>
          <p:nvPr/>
        </p:nvSpPr>
        <p:spPr>
          <a:xfrm>
            <a:off x="1617134" y="3086102"/>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字节码文件</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圆角矩形 20">
            <a:extLst>
              <a:ext uri="{FF2B5EF4-FFF2-40B4-BE49-F238E27FC236}">
                <a16:creationId xmlns:a16="http://schemas.microsoft.com/office/drawing/2014/main" id="{ACE0D77E-4812-4E9C-890A-AB66BF6A274A}"/>
              </a:ext>
            </a:extLst>
          </p:cNvPr>
          <p:cNvSpPr/>
          <p:nvPr/>
        </p:nvSpPr>
        <p:spPr>
          <a:xfrm>
            <a:off x="1617134" y="4347635"/>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运行结果</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3" name="直接箭头连接符 22">
            <a:extLst>
              <a:ext uri="{FF2B5EF4-FFF2-40B4-BE49-F238E27FC236}">
                <a16:creationId xmlns:a16="http://schemas.microsoft.com/office/drawing/2014/main" id="{54F4D48F-DE3C-4F19-B887-951D8169D02D}"/>
              </a:ext>
            </a:extLst>
          </p:cNvPr>
          <p:cNvCxnSpPr>
            <a:stCxn id="19" idx="2"/>
            <a:endCxn id="21" idx="0"/>
          </p:cNvCxnSpPr>
          <p:nvPr/>
        </p:nvCxnSpPr>
        <p:spPr>
          <a:xfrm>
            <a:off x="2370667" y="3496735"/>
            <a:ext cx="0" cy="8509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3B2BD8A-BC49-4C71-826B-66BC398701C1}"/>
              </a:ext>
            </a:extLst>
          </p:cNvPr>
          <p:cNvSpPr/>
          <p:nvPr/>
        </p:nvSpPr>
        <p:spPr>
          <a:xfrm>
            <a:off x="2520951" y="2487086"/>
            <a:ext cx="1106393" cy="338554"/>
          </a:xfrm>
          <a:prstGeom prst="rect">
            <a:avLst/>
          </a:prstGeom>
        </p:spPr>
        <p:txBody>
          <a:bodyPr wrap="none">
            <a:spAutoFit/>
          </a:bodyPr>
          <a:lstStyle/>
          <a:p>
            <a:pPr>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Javac</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a:t>
            </a:r>
          </a:p>
        </p:txBody>
      </p:sp>
      <p:sp>
        <p:nvSpPr>
          <p:cNvPr id="27" name="矩形 26">
            <a:extLst>
              <a:ext uri="{FF2B5EF4-FFF2-40B4-BE49-F238E27FC236}">
                <a16:creationId xmlns:a16="http://schemas.microsoft.com/office/drawing/2014/main" id="{ED1A6A14-5A36-4738-8779-2DA00A78E35E}"/>
              </a:ext>
            </a:extLst>
          </p:cNvPr>
          <p:cNvSpPr/>
          <p:nvPr/>
        </p:nvSpPr>
        <p:spPr>
          <a:xfrm>
            <a:off x="2520951" y="3752853"/>
            <a:ext cx="1003801" cy="338554"/>
          </a:xfrm>
          <a:prstGeom prst="rect">
            <a:avLst/>
          </a:prstGeom>
        </p:spPr>
        <p:txBody>
          <a:bodyPr wrap="none">
            <a:spAutoFit/>
          </a:bodyPr>
          <a:lstStyle/>
          <a:p>
            <a:pPr>
              <a:defRPr/>
            </a:pP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Java.exe</a:t>
            </a:r>
          </a:p>
        </p:txBody>
      </p:sp>
      <p:sp>
        <p:nvSpPr>
          <p:cNvPr id="28" name="矩形 27">
            <a:extLst>
              <a:ext uri="{FF2B5EF4-FFF2-40B4-BE49-F238E27FC236}">
                <a16:creationId xmlns:a16="http://schemas.microsoft.com/office/drawing/2014/main" id="{A2AF93E2-95A8-4BBF-B20A-639606742928}"/>
              </a:ext>
            </a:extLst>
          </p:cNvPr>
          <p:cNvSpPr/>
          <p:nvPr/>
        </p:nvSpPr>
        <p:spPr>
          <a:xfrm>
            <a:off x="3556011" y="2431878"/>
            <a:ext cx="8115436" cy="427105"/>
          </a:xfrm>
          <a:prstGeom prst="rect">
            <a:avLst/>
          </a:prstGeom>
        </p:spPr>
        <p:txBody>
          <a:bodyPr wrap="square">
            <a:spAutoFit/>
          </a:bodyPr>
          <a:lstStyle/>
          <a:p>
            <a:pPr marL="285750" indent="-285750">
              <a:lnSpc>
                <a:spcPct val="150000"/>
              </a:lnSpc>
              <a:spcBef>
                <a:spcPct val="30000"/>
              </a:spcBef>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编译时异常，是在编译成</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文件时必须要处理的异常，也称之为受检异常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矩形 28">
            <a:extLst>
              <a:ext uri="{FF2B5EF4-FFF2-40B4-BE49-F238E27FC236}">
                <a16:creationId xmlns:a16="http://schemas.microsoft.com/office/drawing/2014/main" id="{C88C6E76-7E61-40E9-9C3A-86D62C0F1126}"/>
              </a:ext>
            </a:extLst>
          </p:cNvPr>
          <p:cNvSpPr/>
          <p:nvPr/>
        </p:nvSpPr>
        <p:spPr>
          <a:xfrm>
            <a:off x="3577275" y="3495025"/>
            <a:ext cx="7954325" cy="427105"/>
          </a:xfrm>
          <a:prstGeom prst="rect">
            <a:avLst/>
          </a:prstGeom>
        </p:spPr>
        <p:txBody>
          <a:bodyPr wrap="square">
            <a:spAutoFit/>
          </a:bodyPr>
          <a:lstStyle/>
          <a:p>
            <a:pPr marL="285750" indent="-285750">
              <a:lnSpc>
                <a:spcPct val="150000"/>
              </a:lnSpc>
              <a:spcBef>
                <a:spcPct val="30000"/>
              </a:spcBef>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运行时异常，在编译成</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文件不需要处理，在运行字节码文件时可能出现的异常。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47A6AC7C-906C-4A78-B30C-F0A9CD55A925}"/>
              </a:ext>
            </a:extLst>
          </p:cNvPr>
          <p:cNvSpPr/>
          <p:nvPr/>
        </p:nvSpPr>
        <p:spPr>
          <a:xfrm>
            <a:off x="3577275" y="4552951"/>
            <a:ext cx="6527800" cy="1504323"/>
          </a:xfrm>
          <a:prstGeom prst="rect">
            <a:avLst/>
          </a:prstGeom>
        </p:spPr>
        <p:txBody>
          <a:bodyPr>
            <a:spAutoFit/>
          </a:bodyPr>
          <a:lstStyle/>
          <a:p>
            <a:pPr>
              <a:lnSpc>
                <a:spcPct val="200000"/>
              </a:lnSpc>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简单来说：</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编译时异常就是在编译的时候出现的异常，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运行时异常就是在运行时出现的异常。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par>
                                <p:cTn id="17" presetID="22"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up)">
                                      <p:cBhvr>
                                        <p:cTn id="29" dur="500"/>
                                        <p:tgtEl>
                                          <p:spTgt spid="27"/>
                                        </p:tgtEl>
                                      </p:cBhvr>
                                    </p:animEffect>
                                  </p:childTnLst>
                                </p:cTn>
                              </p:par>
                              <p:par>
                                <p:cTn id="30" presetID="22" presetClass="entr" presetSubtype="1"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9" grpId="0" animBg="1"/>
      <p:bldP spid="21" grpId="0" animBg="1"/>
      <p:bldP spid="26" grpId="0"/>
      <p:bldP spid="27" grpId="0"/>
      <p:bldP spid="28" grpId="0"/>
      <p:bldP spid="29"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230094" y="1345216"/>
            <a:ext cx="8067590" cy="3666966"/>
          </a:xfrm>
          <a:prstGeom prst="rect">
            <a:avLst/>
          </a:prstGeom>
          <a:noFill/>
        </p:spPr>
        <p:txBody>
          <a:bodyPr wrap="square">
            <a:spAutoFit/>
          </a:bodyPr>
          <a:lstStyle/>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异常是什么？</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异常是代码在编译或者执行的过程中可能出现的错误。</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异常分为几类？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编译时异常、运行时异常。</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编译时异常：没有继承</a:t>
            </a:r>
            <a:r>
              <a:rPr lang="en-US" altLang="zh-CN" sz="14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RuntimeExcpetion</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的异常，编译阶段就会出错。</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运行时异常：继承自</a:t>
            </a:r>
            <a:r>
              <a:rPr lang="en-US" altLang="zh-CN" sz="14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的异常或其子类，编译阶段不报错，运行可能报错。</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学习异常的目的？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避免异常的出现，同时处理可能出现的异常，让代码更稳健。</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8269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5642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57F969-87CA-4AA1-A207-A9D3AC7B96D9}"/>
              </a:ext>
            </a:extLst>
          </p:cNvPr>
          <p:cNvSpPr txBox="1"/>
          <p:nvPr/>
        </p:nvSpPr>
        <p:spPr>
          <a:xfrm>
            <a:off x="833120" y="2787134"/>
            <a:ext cx="623824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数组索引越界异常: ArrayIndexOutOfBoundsException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12EA40DB-8808-4058-9EAD-F87C79A7D033}"/>
              </a:ext>
            </a:extLst>
          </p:cNvPr>
          <p:cNvSpPr txBox="1"/>
          <p:nvPr/>
        </p:nvSpPr>
        <p:spPr>
          <a:xfrm>
            <a:off x="815535" y="3269042"/>
            <a:ext cx="1057656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空指针异常 : NullPointerException</a:t>
            </a:r>
            <a:r>
              <a:rPr kumimoji="0" lang="zh-CN" altLang="en-US"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直接输出没有问题</a:t>
            </a:r>
            <a:r>
              <a:rPr kumimoji="0" lang="zh-CN" altLang="en-US"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但是调用空指针的变量的功能就会报错</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A8EE9065-2052-4427-A71E-AC8388642FEE}"/>
              </a:ext>
            </a:extLst>
          </p:cNvPr>
          <p:cNvSpPr txBox="1"/>
          <p:nvPr/>
        </p:nvSpPr>
        <p:spPr>
          <a:xfrm>
            <a:off x="833120" y="4146999"/>
            <a:ext cx="6238240" cy="385298"/>
          </a:xfrm>
          <a:prstGeom prst="rect">
            <a:avLst/>
          </a:prstGeom>
          <a:noFill/>
        </p:spPr>
        <p:txBody>
          <a:bodyPr wrap="square">
            <a:spAutoFit/>
          </a:bodyPr>
          <a:lstStyle/>
          <a:p>
            <a:pPr marL="342900" indent="-342900">
              <a:lnSpc>
                <a:spcPct val="150000"/>
              </a:lnSpc>
              <a:buFont typeface="Wingdings" panose="05000000000000000000" pitchFamily="2" charset="2"/>
              <a:buChar char="l"/>
            </a:pP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类型转换异常：ClassCastException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79D98240-5C44-4D79-AB56-D7A5DDF89264}"/>
              </a:ext>
            </a:extLst>
          </p:cNvPr>
          <p:cNvSpPr txBox="1"/>
          <p:nvPr/>
        </p:nvSpPr>
        <p:spPr>
          <a:xfrm>
            <a:off x="833120" y="3737409"/>
            <a:ext cx="623824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数学操作异常：ArithmeticException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4AEE97F5-3963-4FC4-BDFC-4B0BDA75E104}"/>
              </a:ext>
            </a:extLst>
          </p:cNvPr>
          <p:cNvSpPr txBox="1"/>
          <p:nvPr/>
        </p:nvSpPr>
        <p:spPr>
          <a:xfrm>
            <a:off x="833120" y="4540916"/>
            <a:ext cx="623824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数字转换异常： NumberFormatException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文本框 23">
            <a:extLst>
              <a:ext uri="{FF2B5EF4-FFF2-40B4-BE49-F238E27FC236}">
                <a16:creationId xmlns:a16="http://schemas.microsoft.com/office/drawing/2014/main" id="{0C4F2424-CC77-493D-A7DF-57370EAB171A}"/>
              </a:ext>
            </a:extLst>
          </p:cNvPr>
          <p:cNvSpPr txBox="1"/>
          <p:nvPr/>
        </p:nvSpPr>
        <p:spPr>
          <a:xfrm>
            <a:off x="833120" y="1496974"/>
            <a:ext cx="9658832" cy="427105"/>
          </a:xfrm>
          <a:prstGeom prst="rect">
            <a:avLst/>
          </a:prstGeom>
          <a:noFill/>
        </p:spPr>
        <p:txBody>
          <a:bodyPr wrap="square">
            <a:spAutoFit/>
          </a:bodyPr>
          <a:lstStyle/>
          <a:p>
            <a:pPr marL="228594" indent="-228594">
              <a:lnSpc>
                <a:spcPct val="15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直接继承自</a:t>
            </a: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或者其子类，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编译阶段不会报错，运行时可能出现的错误。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文本框 25">
            <a:extLst>
              <a:ext uri="{FF2B5EF4-FFF2-40B4-BE49-F238E27FC236}">
                <a16:creationId xmlns:a16="http://schemas.microsoft.com/office/drawing/2014/main" id="{CEC634DA-E5D8-4E7D-B76A-1975790B19A9}"/>
              </a:ext>
            </a:extLst>
          </p:cNvPr>
          <p:cNvSpPr txBox="1"/>
          <p:nvPr/>
        </p:nvSpPr>
        <p:spPr>
          <a:xfrm>
            <a:off x="833120" y="1127642"/>
            <a:ext cx="6096000" cy="338554"/>
          </a:xfrm>
          <a:prstGeom prst="rect">
            <a:avLst/>
          </a:prstGeom>
          <a:noFill/>
        </p:spPr>
        <p:txBody>
          <a:bodyPr wrap="square">
            <a:spAutoFit/>
          </a:bodyPr>
          <a:lstStyle/>
          <a:p>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6F15B523-98EE-4D4D-B9AC-D9920911F2B5}"/>
              </a:ext>
            </a:extLst>
          </p:cNvPr>
          <p:cNvSpPr txBox="1"/>
          <p:nvPr/>
        </p:nvSpPr>
        <p:spPr>
          <a:xfrm>
            <a:off x="833120" y="2325214"/>
            <a:ext cx="6096000" cy="338554"/>
          </a:xfrm>
          <a:prstGeom prst="rect">
            <a:avLst/>
          </a:prstGeom>
          <a:noFill/>
        </p:spPr>
        <p:txBody>
          <a:bodyPr wrap="square">
            <a:spAutoFit/>
          </a:bodyPr>
          <a:lstStyle/>
          <a:p>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运行时异常示例</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文本框 27">
            <a:extLst>
              <a:ext uri="{FF2B5EF4-FFF2-40B4-BE49-F238E27FC236}">
                <a16:creationId xmlns:a16="http://schemas.microsoft.com/office/drawing/2014/main" id="{B8F9A50D-96C2-4E60-93C3-AD11CF7D2C48}"/>
              </a:ext>
            </a:extLst>
          </p:cNvPr>
          <p:cNvSpPr txBox="1"/>
          <p:nvPr/>
        </p:nvSpPr>
        <p:spPr>
          <a:xfrm>
            <a:off x="833120" y="5083734"/>
            <a:ext cx="7657866" cy="896977"/>
          </a:xfrm>
          <a:prstGeom prst="rect">
            <a:avLst/>
          </a:prstGeom>
          <a:noFill/>
        </p:spPr>
        <p:txBody>
          <a:bodyPr wrap="square" rtlCol="0">
            <a:spAutoFit/>
          </a:bodyPr>
          <a:lstStyle/>
          <a:p>
            <a:pPr fontAlgn="auto">
              <a:lnSpc>
                <a:spcPct val="200000"/>
              </a:lnSpc>
              <a:spcBef>
                <a:spcPts val="0"/>
              </a:spcBef>
              <a:spcAft>
                <a:spcPts val="0"/>
              </a:spcAft>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运行时异常：一般是程序员业务没有考虑好或者是编程逻辑不严谨引起的程序错误，</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200000"/>
              </a:lnSpc>
              <a:spcBef>
                <a:spcPts val="0"/>
              </a:spcBef>
              <a:spcAft>
                <a:spcPts val="0"/>
              </a:spcAft>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自己的水平有问题！</a:t>
            </a:r>
          </a:p>
        </p:txBody>
      </p:sp>
      <p:pic>
        <p:nvPicPr>
          <p:cNvPr id="1027" name="Picture 3">
            <a:extLst>
              <a:ext uri="{FF2B5EF4-FFF2-40B4-BE49-F238E27FC236}">
                <a16:creationId xmlns:a16="http://schemas.microsoft.com/office/drawing/2014/main" id="{9A28F503-8285-494F-A0DD-11F9C790D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880" y="356126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4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fade">
                                      <p:cBhvr>
                                        <p:cTn id="42" dur="5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fade">
                                      <p:cBhvr>
                                        <p:cTn id="47" dur="500"/>
                                        <p:tgtEl>
                                          <p:spTgt spid="2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
                                            <p:txEl>
                                              <p:pRg st="1" end="1"/>
                                            </p:txEl>
                                          </p:spTgt>
                                        </p:tgtEl>
                                        <p:attrNameLst>
                                          <p:attrName>style.visibility</p:attrName>
                                        </p:attrNameLst>
                                      </p:cBhvr>
                                      <p:to>
                                        <p:strVal val="visible"/>
                                      </p:to>
                                    </p:set>
                                    <p:animEffect transition="in" filter="fade">
                                      <p:cBhvr>
                                        <p:cTn id="52" dur="500"/>
                                        <p:tgtEl>
                                          <p:spTgt spid="2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27"/>
                                        </p:tgtEl>
                                        <p:attrNameLst>
                                          <p:attrName>style.visibility</p:attrName>
                                        </p:attrNameLst>
                                      </p:cBhvr>
                                      <p:to>
                                        <p:strVal val="visible"/>
                                      </p:to>
                                    </p:set>
                                    <p:animEffect transition="in" filter="fade">
                                      <p:cBhvr>
                                        <p:cTn id="5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579951" y="2033431"/>
            <a:ext cx="6602724" cy="1565878"/>
          </a:xfrm>
          <a:prstGeom prst="rect">
            <a:avLst/>
          </a:prstGeom>
          <a:noFill/>
        </p:spPr>
        <p:txBody>
          <a:bodyPr wrap="square">
            <a:spAutoFit/>
          </a:bodyPr>
          <a:lstStyle/>
          <a:p>
            <a:pPr marL="342900" indent="-342900">
              <a:lnSpc>
                <a:spcPct val="200000"/>
              </a:lnSpc>
              <a:buAutoNum type="arabicPeriod"/>
              <a:defRPr/>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运行时异常的特点</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运行时异常：继承自</a:t>
            </a: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的异常或者其子类，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编译阶段不报错</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运行可能报错。</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2394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73824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B4A044EA-BD4E-4EF2-973D-A9ED8D171B93}"/>
              </a:ext>
            </a:extLst>
          </p:cNvPr>
          <p:cNvSpPr>
            <a:spLocks noChangeArrowheads="1"/>
          </p:cNvSpPr>
          <p:nvPr/>
        </p:nvSpPr>
        <p:spPr bwMode="auto">
          <a:xfrm>
            <a:off x="833120" y="4261344"/>
            <a:ext cx="7529625" cy="156587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编译时异常的作用是什么：</a:t>
            </a:r>
            <a:endParaRPr kumimoji="0" lang="en-US"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是担心程序员的技术不行，在编译阶段就爆出一个错误, 目的在于提醒</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不要出错</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编译时异常是可遇不可求。遇到了就遇到了呗。</a:t>
            </a:r>
          </a:p>
        </p:txBody>
      </p:sp>
      <p:sp>
        <p:nvSpPr>
          <p:cNvPr id="24" name="文本框 23">
            <a:extLst>
              <a:ext uri="{FF2B5EF4-FFF2-40B4-BE49-F238E27FC236}">
                <a16:creationId xmlns:a16="http://schemas.microsoft.com/office/drawing/2014/main" id="{0C4F2424-CC77-493D-A7DF-57370EAB171A}"/>
              </a:ext>
            </a:extLst>
          </p:cNvPr>
          <p:cNvSpPr txBox="1"/>
          <p:nvPr/>
        </p:nvSpPr>
        <p:spPr>
          <a:xfrm>
            <a:off x="833120" y="1496974"/>
            <a:ext cx="9459742" cy="468975"/>
          </a:xfrm>
          <a:prstGeom prst="rect">
            <a:avLst/>
          </a:prstGeom>
          <a:noFill/>
        </p:spPr>
        <p:txBody>
          <a:bodyPr wrap="square">
            <a:spAutoFit/>
          </a:bodyPr>
          <a:lstStyle/>
          <a:p>
            <a:pPr marL="228594" indent="-228594">
              <a:lnSpc>
                <a:spcPct val="150000"/>
              </a:lnSpc>
              <a:buFont typeface="Wingdings" panose="05000000000000000000" pitchFamily="2" charset="2"/>
              <a:buChar char="l"/>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不是</a:t>
            </a:r>
            <a:r>
              <a:rPr lang="en-US" altLang="zh-CN" sz="18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其子类的异常</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编译阶就报错，必须处理，否则代码不通过。</a:t>
            </a:r>
            <a:endParaRPr lang="en-US" altLang="zh-CN"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文本框 25">
            <a:extLst>
              <a:ext uri="{FF2B5EF4-FFF2-40B4-BE49-F238E27FC236}">
                <a16:creationId xmlns:a16="http://schemas.microsoft.com/office/drawing/2014/main" id="{CEC634DA-E5D8-4E7D-B76A-1975790B19A9}"/>
              </a:ext>
            </a:extLst>
          </p:cNvPr>
          <p:cNvSpPr txBox="1"/>
          <p:nvPr/>
        </p:nvSpPr>
        <p:spPr>
          <a:xfrm>
            <a:off x="833120" y="1127642"/>
            <a:ext cx="6096000"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6F15B523-98EE-4D4D-B9AC-D9920911F2B5}"/>
              </a:ext>
            </a:extLst>
          </p:cNvPr>
          <p:cNvSpPr txBox="1"/>
          <p:nvPr/>
        </p:nvSpPr>
        <p:spPr>
          <a:xfrm>
            <a:off x="833120" y="2120157"/>
            <a:ext cx="6096000"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编译时异常示例</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99F840CE-D5DF-485C-A2F3-3BCB3C85591D}"/>
              </a:ext>
            </a:extLst>
          </p:cNvPr>
          <p:cNvSpPr>
            <a:spLocks noChangeArrowheads="1"/>
          </p:cNvSpPr>
          <p:nvPr/>
        </p:nvSpPr>
        <p:spPr bwMode="auto">
          <a:xfrm>
            <a:off x="833120" y="2543255"/>
            <a:ext cx="7701280" cy="107721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 date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"2015-01-12 10:23:21"</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 sdf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r>
              <a:rPr kumimoji="0" lang="zh-CN" altLang="zh-CN" sz="16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"yyyy-MM-dd HH:mm:ss"</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Date d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sdf</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.parse(</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d</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接连接符 3">
            <a:extLst>
              <a:ext uri="{FF2B5EF4-FFF2-40B4-BE49-F238E27FC236}">
                <a16:creationId xmlns:a16="http://schemas.microsoft.com/office/drawing/2014/main" id="{E026646C-531B-4B06-A22A-28CB9767681B}"/>
              </a:ext>
            </a:extLst>
          </p:cNvPr>
          <p:cNvCxnSpPr/>
          <p:nvPr/>
        </p:nvCxnSpPr>
        <p:spPr>
          <a:xfrm>
            <a:off x="1981200" y="3351104"/>
            <a:ext cx="15138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直接箭头连接符 10">
            <a:extLst>
              <a:ext uri="{FF2B5EF4-FFF2-40B4-BE49-F238E27FC236}">
                <a16:creationId xmlns:a16="http://schemas.microsoft.com/office/drawing/2014/main" id="{DA68EF51-B243-42F2-BC8E-C0CAB9140561}"/>
              </a:ext>
            </a:extLst>
          </p:cNvPr>
          <p:cNvCxnSpPr>
            <a:cxnSpLocks/>
          </p:cNvCxnSpPr>
          <p:nvPr/>
        </p:nvCxnSpPr>
        <p:spPr>
          <a:xfrm>
            <a:off x="3495040" y="3351104"/>
            <a:ext cx="386080" cy="7230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文本框 18">
            <a:extLst>
              <a:ext uri="{FF2B5EF4-FFF2-40B4-BE49-F238E27FC236}">
                <a16:creationId xmlns:a16="http://schemas.microsoft.com/office/drawing/2014/main" id="{33A20D1C-24F4-46CB-8DA2-FD63BAA788DE}"/>
              </a:ext>
            </a:extLst>
          </p:cNvPr>
          <p:cNvSpPr txBox="1"/>
          <p:nvPr/>
        </p:nvSpPr>
        <p:spPr>
          <a:xfrm>
            <a:off x="3804920" y="4074160"/>
            <a:ext cx="6096000"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日期解析异常：</a:t>
            </a:r>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ParseException</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055" name="Picture 7">
            <a:extLst>
              <a:ext uri="{FF2B5EF4-FFF2-40B4-BE49-F238E27FC236}">
                <a16:creationId xmlns:a16="http://schemas.microsoft.com/office/drawing/2014/main" id="{9B72B255-B6FA-4B6B-B95B-B4A059E7828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976452" y="347336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40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fade">
                                      <p:cBhvr>
                                        <p:cTn id="38" dur="500"/>
                                        <p:tgtEl>
                                          <p:spTgt spid="1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xEl>
                                              <p:pRg st="1" end="1"/>
                                            </p:txEl>
                                          </p:spTgt>
                                        </p:tgtEl>
                                        <p:attrNameLst>
                                          <p:attrName>style.visibility</p:attrName>
                                        </p:attrNameLst>
                                      </p:cBhvr>
                                      <p:to>
                                        <p:strVal val="visible"/>
                                      </p:to>
                                    </p:set>
                                    <p:animEffect transition="in" filter="fade">
                                      <p:cBhvr>
                                        <p:cTn id="43" dur="500"/>
                                        <p:tgtEl>
                                          <p:spTgt spid="1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xEl>
                                              <p:pRg st="2" end="2"/>
                                            </p:txEl>
                                          </p:spTgt>
                                        </p:tgtEl>
                                        <p:attrNameLst>
                                          <p:attrName>style.visibility</p:attrName>
                                        </p:attrNameLst>
                                      </p:cBhvr>
                                      <p:to>
                                        <p:strVal val="visible"/>
                                      </p:to>
                                    </p:set>
                                    <p:animEffect transition="in" filter="fade">
                                      <p:cBhvr>
                                        <p:cTn id="48" dur="500"/>
                                        <p:tgtEl>
                                          <p:spTgt spid="13">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055"/>
                                        </p:tgtEl>
                                        <p:attrNameLst>
                                          <p:attrName>style.visibility</p:attrName>
                                        </p:attrNameLst>
                                      </p:cBhvr>
                                      <p:to>
                                        <p:strVal val="visible"/>
                                      </p:to>
                                    </p:set>
                                    <p:animEffect transition="in" filter="wipe(down)">
                                      <p:cBhvr>
                                        <p:cTn id="53"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animBg="1"/>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468633" y="2359436"/>
            <a:ext cx="6896922" cy="1565878"/>
          </a:xfrm>
          <a:prstGeom prst="rect">
            <a:avLst/>
          </a:prstGeom>
          <a:noFill/>
        </p:spPr>
        <p:txBody>
          <a:bodyPr wrap="square">
            <a:spAutoFit/>
          </a:bodyPr>
          <a:lstStyle/>
          <a:p>
            <a:pPr marL="342900" indent="-342900">
              <a:lnSpc>
                <a:spcPct val="200000"/>
              </a:lnSpc>
              <a:buAutoNum type="arabicPeriod"/>
              <a:defRPr/>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编译时异常的特点</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编译时异常：继承自</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的异常或者其子类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编译阶段报错，必须处理，否则代码不通过。</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4669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291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22E884B8-6623-4B65-93F0-4E6BAE77C4A4}"/>
              </a:ext>
            </a:extLst>
          </p:cNvPr>
          <p:cNvSpPr txBox="1"/>
          <p:nvPr/>
        </p:nvSpPr>
        <p:spPr>
          <a:xfrm>
            <a:off x="838202" y="921582"/>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什么是不可变集合？</a:t>
            </a:r>
          </a:p>
        </p:txBody>
      </p:sp>
      <p:sp>
        <p:nvSpPr>
          <p:cNvPr id="10" name="文本框 9">
            <a:extLst>
              <a:ext uri="{FF2B5EF4-FFF2-40B4-BE49-F238E27FC236}">
                <a16:creationId xmlns:a16="http://schemas.microsoft.com/office/drawing/2014/main" id="{30E7BB7F-4FA2-4D70-B085-C44E0AB8F2B7}"/>
              </a:ext>
            </a:extLst>
          </p:cNvPr>
          <p:cNvSpPr txBox="1"/>
          <p:nvPr/>
        </p:nvSpPr>
        <p:spPr>
          <a:xfrm>
            <a:off x="838202" y="1440699"/>
            <a:ext cx="8161867"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b="0" i="0" dirty="0">
                <a:solidFill>
                  <a:srgbClr val="33333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不可变集合，就是不可被修改的集合。</a:t>
            </a:r>
            <a:endParaRPr lang="en-US" altLang="zh-CN" sz="1600" b="0" i="0" dirty="0">
              <a:solidFill>
                <a:srgbClr val="33333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b="0" i="0" dirty="0">
                <a:solidFill>
                  <a:srgbClr val="33333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集合的数据项在创建的时候提供，并且在整个生命周期中都不可改变。否则报错。</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6" name="直接连接符 65">
            <a:extLst>
              <a:ext uri="{FF2B5EF4-FFF2-40B4-BE49-F238E27FC236}">
                <a16:creationId xmlns:a16="http://schemas.microsoft.com/office/drawing/2014/main" id="{78B3BADD-C9A2-47B3-AEBB-F7C6546B4360}"/>
              </a:ext>
            </a:extLst>
          </p:cNvPr>
          <p:cNvCxnSpPr>
            <a:cxnSpLocks/>
          </p:cNvCxnSpPr>
          <p:nvPr/>
        </p:nvCxnSpPr>
        <p:spPr>
          <a:xfrm>
            <a:off x="995036" y="3078179"/>
            <a:ext cx="6065541"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6D3EF0F0-1618-44E1-B0B2-CE8B05E5ADEB}"/>
              </a:ext>
            </a:extLst>
          </p:cNvPr>
          <p:cNvCxnSpPr/>
          <p:nvPr/>
        </p:nvCxnSpPr>
        <p:spPr>
          <a:xfrm>
            <a:off x="995035"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7B45BFE1-3026-432E-AD29-CFCC9B19F74C}"/>
              </a:ext>
            </a:extLst>
          </p:cNvPr>
          <p:cNvCxnSpPr/>
          <p:nvPr/>
        </p:nvCxnSpPr>
        <p:spPr>
          <a:xfrm>
            <a:off x="2284086"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ED9A9ACD-FA5C-4E7E-8343-F88F80DEED4D}"/>
              </a:ext>
            </a:extLst>
          </p:cNvPr>
          <p:cNvCxnSpPr/>
          <p:nvPr/>
        </p:nvCxnSpPr>
        <p:spPr>
          <a:xfrm>
            <a:off x="5530530"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82FD1821-AA89-4503-B7E0-C509CC26F4C8}"/>
              </a:ext>
            </a:extLst>
          </p:cNvPr>
          <p:cNvCxnSpPr/>
          <p:nvPr/>
        </p:nvCxnSpPr>
        <p:spPr>
          <a:xfrm>
            <a:off x="3740902"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7ED3175C-8B03-4C8C-80E2-D7D391F0C7A0}"/>
              </a:ext>
            </a:extLst>
          </p:cNvPr>
          <p:cNvCxnSpPr>
            <a:cxnSpLocks/>
          </p:cNvCxnSpPr>
          <p:nvPr/>
        </p:nvCxnSpPr>
        <p:spPr>
          <a:xfrm flipV="1">
            <a:off x="995035" y="3749163"/>
            <a:ext cx="6065542" cy="3111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B3C9C2A0-1DAC-4E81-A874-0ABA2004EBFB}"/>
              </a:ext>
            </a:extLst>
          </p:cNvPr>
          <p:cNvCxnSpPr/>
          <p:nvPr/>
        </p:nvCxnSpPr>
        <p:spPr>
          <a:xfrm>
            <a:off x="7036717"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Rectangle 1">
            <a:extLst>
              <a:ext uri="{FF2B5EF4-FFF2-40B4-BE49-F238E27FC236}">
                <a16:creationId xmlns:a16="http://schemas.microsoft.com/office/drawing/2014/main" id="{5D76C04B-7419-4D74-BC06-2A429E38CC80}"/>
              </a:ext>
            </a:extLst>
          </p:cNvPr>
          <p:cNvSpPr>
            <a:spLocks noChangeArrowheads="1"/>
          </p:cNvSpPr>
          <p:nvPr/>
        </p:nvSpPr>
        <p:spPr bwMode="auto">
          <a:xfrm>
            <a:off x="1181398" y="3196221"/>
            <a:ext cx="9163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4" name="文本框 73">
            <a:extLst>
              <a:ext uri="{FF2B5EF4-FFF2-40B4-BE49-F238E27FC236}">
                <a16:creationId xmlns:a16="http://schemas.microsoft.com/office/drawing/2014/main" id="{D76F985D-9F97-4807-A3D6-9A4A45BFBF8C}"/>
              </a:ext>
            </a:extLst>
          </p:cNvPr>
          <p:cNvSpPr txBox="1"/>
          <p:nvPr/>
        </p:nvSpPr>
        <p:spPr>
          <a:xfrm>
            <a:off x="1104718" y="3250292"/>
            <a:ext cx="139650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"贾乃亮"</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5" name="文本框 74">
            <a:extLst>
              <a:ext uri="{FF2B5EF4-FFF2-40B4-BE49-F238E27FC236}">
                <a16:creationId xmlns:a16="http://schemas.microsoft.com/office/drawing/2014/main" id="{BB17F959-214A-4B31-A021-801DDC204DF7}"/>
              </a:ext>
            </a:extLst>
          </p:cNvPr>
          <p:cNvSpPr txBox="1"/>
          <p:nvPr/>
        </p:nvSpPr>
        <p:spPr>
          <a:xfrm>
            <a:off x="2174404" y="3241842"/>
            <a:ext cx="142950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rgbClr val="067D1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古力娜扎</a:t>
            </a: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6" name="文本框 75">
            <a:extLst>
              <a:ext uri="{FF2B5EF4-FFF2-40B4-BE49-F238E27FC236}">
                <a16:creationId xmlns:a16="http://schemas.microsoft.com/office/drawing/2014/main" id="{99A90637-4D9F-4C18-9CC5-37524A074391}"/>
              </a:ext>
            </a:extLst>
          </p:cNvPr>
          <p:cNvSpPr txBox="1"/>
          <p:nvPr/>
        </p:nvSpPr>
        <p:spPr>
          <a:xfrm>
            <a:off x="3843871" y="3229005"/>
            <a:ext cx="151713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卡尔扎巴</a:t>
            </a: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7" name="文本框 76">
            <a:extLst>
              <a:ext uri="{FF2B5EF4-FFF2-40B4-BE49-F238E27FC236}">
                <a16:creationId xmlns:a16="http://schemas.microsoft.com/office/drawing/2014/main" id="{4A3DB03A-9E9F-41B4-875C-2E475CE08BC3}"/>
              </a:ext>
            </a:extLst>
          </p:cNvPr>
          <p:cNvSpPr txBox="1"/>
          <p:nvPr/>
        </p:nvSpPr>
        <p:spPr>
          <a:xfrm>
            <a:off x="5530530" y="3213376"/>
            <a:ext cx="167570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马儿扎哈</a:t>
            </a: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8" name="直接连接符 77">
            <a:extLst>
              <a:ext uri="{FF2B5EF4-FFF2-40B4-BE49-F238E27FC236}">
                <a16:creationId xmlns:a16="http://schemas.microsoft.com/office/drawing/2014/main" id="{B0D789FB-B93B-4931-A770-9D7719C56307}"/>
              </a:ext>
            </a:extLst>
          </p:cNvPr>
          <p:cNvCxnSpPr>
            <a:cxnSpLocks/>
          </p:cNvCxnSpPr>
          <p:nvPr/>
        </p:nvCxnSpPr>
        <p:spPr>
          <a:xfrm>
            <a:off x="995036" y="3078179"/>
            <a:ext cx="7034980"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6D51D593-6F32-4F87-BD16-2B4CCA7DD9C9}"/>
              </a:ext>
            </a:extLst>
          </p:cNvPr>
          <p:cNvCxnSpPr/>
          <p:nvPr/>
        </p:nvCxnSpPr>
        <p:spPr>
          <a:xfrm>
            <a:off x="995035"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B316A9AA-40CC-44E0-8F53-5A3292DBD087}"/>
              </a:ext>
            </a:extLst>
          </p:cNvPr>
          <p:cNvCxnSpPr/>
          <p:nvPr/>
        </p:nvCxnSpPr>
        <p:spPr>
          <a:xfrm>
            <a:off x="2284086"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421D9840-82B7-45C5-B34E-26BBAF1665A9}"/>
              </a:ext>
            </a:extLst>
          </p:cNvPr>
          <p:cNvCxnSpPr/>
          <p:nvPr/>
        </p:nvCxnSpPr>
        <p:spPr>
          <a:xfrm>
            <a:off x="5530530"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055D57BF-CB72-4F8D-A36F-EACC6D6746A7}"/>
              </a:ext>
            </a:extLst>
          </p:cNvPr>
          <p:cNvCxnSpPr/>
          <p:nvPr/>
        </p:nvCxnSpPr>
        <p:spPr>
          <a:xfrm>
            <a:off x="3740902"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EF8BEC70-2D84-4A38-A2FA-38AAA5AFDA8A}"/>
              </a:ext>
            </a:extLst>
          </p:cNvPr>
          <p:cNvCxnSpPr>
            <a:cxnSpLocks/>
          </p:cNvCxnSpPr>
          <p:nvPr/>
        </p:nvCxnSpPr>
        <p:spPr>
          <a:xfrm flipV="1">
            <a:off x="995035" y="3746370"/>
            <a:ext cx="7034981" cy="33911"/>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Rectangle 1">
            <a:extLst>
              <a:ext uri="{FF2B5EF4-FFF2-40B4-BE49-F238E27FC236}">
                <a16:creationId xmlns:a16="http://schemas.microsoft.com/office/drawing/2014/main" id="{B705186F-6C53-4987-9567-BB63BCE57651}"/>
              </a:ext>
            </a:extLst>
          </p:cNvPr>
          <p:cNvSpPr>
            <a:spLocks noChangeArrowheads="1"/>
          </p:cNvSpPr>
          <p:nvPr/>
        </p:nvSpPr>
        <p:spPr bwMode="auto">
          <a:xfrm>
            <a:off x="1181398" y="3196221"/>
            <a:ext cx="9163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6" name="文本框 85">
            <a:extLst>
              <a:ext uri="{FF2B5EF4-FFF2-40B4-BE49-F238E27FC236}">
                <a16:creationId xmlns:a16="http://schemas.microsoft.com/office/drawing/2014/main" id="{4371CF99-A4AF-4E5F-A5F2-40F43C226661}"/>
              </a:ext>
            </a:extLst>
          </p:cNvPr>
          <p:cNvSpPr txBox="1"/>
          <p:nvPr/>
        </p:nvSpPr>
        <p:spPr>
          <a:xfrm>
            <a:off x="838202" y="3250292"/>
            <a:ext cx="166301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迪丽热巴</a:t>
            </a: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0" name="文本框 89">
            <a:extLst>
              <a:ext uri="{FF2B5EF4-FFF2-40B4-BE49-F238E27FC236}">
                <a16:creationId xmlns:a16="http://schemas.microsoft.com/office/drawing/2014/main" id="{22066FA2-9BB4-4C14-9361-A716310F5B1A}"/>
              </a:ext>
            </a:extLst>
          </p:cNvPr>
          <p:cNvSpPr txBox="1"/>
          <p:nvPr/>
        </p:nvSpPr>
        <p:spPr>
          <a:xfrm>
            <a:off x="995035" y="4123964"/>
            <a:ext cx="139650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dirty="0">
                <a:solidFill>
                  <a:srgbClr val="067D1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老王</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4" name="文本框 93">
            <a:extLst>
              <a:ext uri="{FF2B5EF4-FFF2-40B4-BE49-F238E27FC236}">
                <a16:creationId xmlns:a16="http://schemas.microsoft.com/office/drawing/2014/main" id="{90D545B7-DC86-439A-9A4E-D4FEB3D56051}"/>
              </a:ext>
            </a:extLst>
          </p:cNvPr>
          <p:cNvSpPr txBox="1"/>
          <p:nvPr/>
        </p:nvSpPr>
        <p:spPr>
          <a:xfrm>
            <a:off x="7380479" y="2978607"/>
            <a:ext cx="649537" cy="707886"/>
          </a:xfrm>
          <a:prstGeom prst="rect">
            <a:avLst/>
          </a:prstGeom>
          <a:noFill/>
        </p:spPr>
        <p:txBody>
          <a:bodyPr wrap="none" rtlCol="0">
            <a:spAutoFit/>
          </a:bodyPr>
          <a:lstStyle/>
          <a:p>
            <a:pPr fontAlgn="auto">
              <a:spcBef>
                <a:spcPts val="0"/>
              </a:spcBef>
              <a:spcAft>
                <a:spcPts val="0"/>
              </a:spcAft>
            </a:pPr>
            <a:r>
              <a:rPr lang="en-US" altLang="zh-CN" sz="40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40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98" name="图片 97">
            <a:extLst>
              <a:ext uri="{FF2B5EF4-FFF2-40B4-BE49-F238E27FC236}">
                <a16:creationId xmlns:a16="http://schemas.microsoft.com/office/drawing/2014/main" id="{B68BDAF0-C90D-4F33-BD53-853F5B862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609" y="3813810"/>
            <a:ext cx="902445" cy="902445"/>
          </a:xfrm>
          <a:prstGeom prst="rect">
            <a:avLst/>
          </a:prstGeom>
        </p:spPr>
      </p:pic>
    </p:spTree>
    <p:extLst>
      <p:ext uri="{BB962C8B-B14F-4D97-AF65-F5344CB8AC3E}">
        <p14:creationId xmlns:p14="http://schemas.microsoft.com/office/powerpoint/2010/main" val="323053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left)">
                                      <p:cBhvr>
                                        <p:cTn id="22" dur="500"/>
                                        <p:tgtEl>
                                          <p:spTgt spid="66"/>
                                        </p:tgtEl>
                                      </p:cBhvr>
                                    </p:animEffect>
                                  </p:childTnLst>
                                </p:cTn>
                              </p:par>
                              <p:par>
                                <p:cTn id="23" presetID="22" presetClass="entr" presetSubtype="8"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left)">
                                      <p:cBhvr>
                                        <p:cTn id="25" dur="500"/>
                                        <p:tgtEl>
                                          <p:spTgt spid="67"/>
                                        </p:tgtEl>
                                      </p:cBhvr>
                                    </p:animEffect>
                                  </p:childTnLst>
                                </p:cTn>
                              </p:par>
                              <p:par>
                                <p:cTn id="26" presetID="22" presetClass="entr" presetSubtype="8"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left)">
                                      <p:cBhvr>
                                        <p:cTn id="28" dur="500"/>
                                        <p:tgtEl>
                                          <p:spTgt spid="68"/>
                                        </p:tgtEl>
                                      </p:cBhvr>
                                    </p:animEffect>
                                  </p:childTnLst>
                                </p:cTn>
                              </p:par>
                              <p:par>
                                <p:cTn id="29" presetID="22" presetClass="entr" presetSubtype="8"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left)">
                                      <p:cBhvr>
                                        <p:cTn id="31" dur="500"/>
                                        <p:tgtEl>
                                          <p:spTgt spid="69"/>
                                        </p:tgtEl>
                                      </p:cBhvr>
                                    </p:animEffect>
                                  </p:childTnLst>
                                </p:cTn>
                              </p:par>
                              <p:par>
                                <p:cTn id="32" presetID="22" presetClass="entr" presetSubtype="8" fill="hold"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500"/>
                                        <p:tgtEl>
                                          <p:spTgt spid="70"/>
                                        </p:tgtEl>
                                      </p:cBhvr>
                                    </p:animEffect>
                                  </p:childTnLst>
                                </p:cTn>
                              </p:par>
                              <p:par>
                                <p:cTn id="35" presetID="22" presetClass="entr" presetSubtype="8"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par>
                                <p:cTn id="38" presetID="22" presetClass="entr" presetSubtype="8" fill="hold"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left)">
                                      <p:cBhvr>
                                        <p:cTn id="40" dur="500"/>
                                        <p:tgtEl>
                                          <p:spTgt spid="7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500"/>
                                        <p:tgtEl>
                                          <p:spTgt spid="7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left)">
                                      <p:cBhvr>
                                        <p:cTn id="46" dur="500"/>
                                        <p:tgtEl>
                                          <p:spTgt spid="7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left)">
                                      <p:cBhvr>
                                        <p:cTn id="52" dur="500"/>
                                        <p:tgtEl>
                                          <p:spTgt spid="7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left)">
                                      <p:cBhvr>
                                        <p:cTn id="55" dur="500"/>
                                        <p:tgtEl>
                                          <p:spTgt spid="77"/>
                                        </p:tgtEl>
                                      </p:cBhvr>
                                    </p:animEffect>
                                  </p:childTnLst>
                                </p:cTn>
                              </p:par>
                              <p:par>
                                <p:cTn id="56" presetID="22" presetClass="entr" presetSubtype="8" fill="hold"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wipe(left)">
                                      <p:cBhvr>
                                        <p:cTn id="58" dur="500"/>
                                        <p:tgtEl>
                                          <p:spTgt spid="78"/>
                                        </p:tgtEl>
                                      </p:cBhvr>
                                    </p:animEffect>
                                  </p:childTnLst>
                                </p:cTn>
                              </p:par>
                              <p:par>
                                <p:cTn id="59" presetID="22" presetClass="entr" presetSubtype="8" fill="hold" nodeType="with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wipe(left)">
                                      <p:cBhvr>
                                        <p:cTn id="61" dur="500"/>
                                        <p:tgtEl>
                                          <p:spTgt spid="79"/>
                                        </p:tgtEl>
                                      </p:cBhvr>
                                    </p:animEffect>
                                  </p:childTnLst>
                                </p:cTn>
                              </p:par>
                              <p:par>
                                <p:cTn id="62" presetID="22" presetClass="entr" presetSubtype="8" fill="hold"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par>
                                <p:cTn id="65" presetID="22" presetClass="entr" presetSubtype="8"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par>
                                <p:cTn id="68" presetID="22" presetClass="entr" presetSubtype="8" fill="hold" nodeType="with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wipe(left)">
                                      <p:cBhvr>
                                        <p:cTn id="70" dur="500"/>
                                        <p:tgtEl>
                                          <p:spTgt spid="82"/>
                                        </p:tgtEl>
                                      </p:cBhvr>
                                    </p:animEffect>
                                  </p:childTnLst>
                                </p:cTn>
                              </p:par>
                              <p:par>
                                <p:cTn id="71" presetID="22" presetClass="entr" presetSubtype="8"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wipe(left)">
                                      <p:cBhvr>
                                        <p:cTn id="73" dur="500"/>
                                        <p:tgtEl>
                                          <p:spTgt spid="83"/>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par>
                                <p:cTn id="77" presetID="22" presetClass="entr" presetSubtype="8" fill="hold"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wipe(left)">
                                      <p:cBhvr>
                                        <p:cTn id="79" dur="500"/>
                                        <p:tgtEl>
                                          <p:spTgt spid="66"/>
                                        </p:tgtEl>
                                      </p:cBhvr>
                                    </p:animEffect>
                                  </p:childTnLst>
                                </p:cTn>
                              </p:par>
                              <p:par>
                                <p:cTn id="80" presetID="22" presetClass="entr" presetSubtype="8" fill="hold"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wipe(left)">
                                      <p:cBhvr>
                                        <p:cTn id="82" dur="500"/>
                                        <p:tgtEl>
                                          <p:spTgt spid="67"/>
                                        </p:tgtEl>
                                      </p:cBhvr>
                                    </p:animEffect>
                                  </p:childTnLst>
                                </p:cTn>
                              </p:par>
                              <p:par>
                                <p:cTn id="83" presetID="22" presetClass="entr" presetSubtype="8" fill="hold" nodeType="with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wipe(left)">
                                      <p:cBhvr>
                                        <p:cTn id="85" dur="500"/>
                                        <p:tgtEl>
                                          <p:spTgt spid="68"/>
                                        </p:tgtEl>
                                      </p:cBhvr>
                                    </p:animEffect>
                                  </p:childTnLst>
                                </p:cTn>
                              </p:par>
                              <p:par>
                                <p:cTn id="86" presetID="22" presetClass="entr" presetSubtype="8" fill="hold"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wipe(left)">
                                      <p:cBhvr>
                                        <p:cTn id="88" dur="500"/>
                                        <p:tgtEl>
                                          <p:spTgt spid="69"/>
                                        </p:tgtEl>
                                      </p:cBhvr>
                                    </p:animEffect>
                                  </p:childTnLst>
                                </p:cTn>
                              </p:par>
                              <p:par>
                                <p:cTn id="89" presetID="22" presetClass="entr" presetSubtype="8" fill="hold" nodeType="with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wipe(left)">
                                      <p:cBhvr>
                                        <p:cTn id="91" dur="500"/>
                                        <p:tgtEl>
                                          <p:spTgt spid="70"/>
                                        </p:tgtEl>
                                      </p:cBhvr>
                                    </p:animEffect>
                                  </p:childTnLst>
                                </p:cTn>
                              </p:par>
                              <p:par>
                                <p:cTn id="92" presetID="22" presetClass="entr" presetSubtype="8" fill="hold" nodeType="with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wipe(left)">
                                      <p:cBhvr>
                                        <p:cTn id="94" dur="500"/>
                                        <p:tgtEl>
                                          <p:spTgt spid="71"/>
                                        </p:tgtEl>
                                      </p:cBhvr>
                                    </p:animEffect>
                                  </p:childTnLst>
                                </p:cTn>
                              </p:par>
                              <p:par>
                                <p:cTn id="95" presetID="22" presetClass="entr" presetSubtype="8" fill="hold" nodeType="with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wipe(left)">
                                      <p:cBhvr>
                                        <p:cTn id="97" dur="500"/>
                                        <p:tgtEl>
                                          <p:spTgt spid="72"/>
                                        </p:tgtEl>
                                      </p:cBhvr>
                                    </p:animEffect>
                                  </p:childTnLst>
                                </p:cTn>
                              </p:par>
                              <p:par>
                                <p:cTn id="98" presetID="22" presetClass="entr" presetSubtype="8" fill="hold" grpId="1" nodeType="withEffect">
                                  <p:stCondLst>
                                    <p:cond delay="0"/>
                                  </p:stCondLst>
                                  <p:childTnLst>
                                    <p:set>
                                      <p:cBhvr>
                                        <p:cTn id="99" dur="1" fill="hold">
                                          <p:stCondLst>
                                            <p:cond delay="0"/>
                                          </p:stCondLst>
                                        </p:cTn>
                                        <p:tgtEl>
                                          <p:spTgt spid="73"/>
                                        </p:tgtEl>
                                        <p:attrNameLst>
                                          <p:attrName>style.visibility</p:attrName>
                                        </p:attrNameLst>
                                      </p:cBhvr>
                                      <p:to>
                                        <p:strVal val="visible"/>
                                      </p:to>
                                    </p:set>
                                    <p:animEffect transition="in" filter="wipe(left)">
                                      <p:cBhvr>
                                        <p:cTn id="100" dur="500"/>
                                        <p:tgtEl>
                                          <p:spTgt spid="73"/>
                                        </p:tgtEl>
                                      </p:cBhvr>
                                    </p:animEffect>
                                  </p:childTnLst>
                                </p:cTn>
                              </p:par>
                              <p:par>
                                <p:cTn id="101" presetID="22" presetClass="entr" presetSubtype="8" fill="hold" grpId="1" nodeType="with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wipe(left)">
                                      <p:cBhvr>
                                        <p:cTn id="103" dur="500"/>
                                        <p:tgtEl>
                                          <p:spTgt spid="74"/>
                                        </p:tgtEl>
                                      </p:cBhvr>
                                    </p:animEffect>
                                  </p:childTnLst>
                                </p:cTn>
                              </p:par>
                              <p:par>
                                <p:cTn id="104" presetID="22" presetClass="entr" presetSubtype="8" fill="hold" grpId="1" nodeType="withEffect">
                                  <p:stCondLst>
                                    <p:cond delay="0"/>
                                  </p:stCondLst>
                                  <p:childTnLst>
                                    <p:set>
                                      <p:cBhvr>
                                        <p:cTn id="105" dur="1" fill="hold">
                                          <p:stCondLst>
                                            <p:cond delay="0"/>
                                          </p:stCondLst>
                                        </p:cTn>
                                        <p:tgtEl>
                                          <p:spTgt spid="75"/>
                                        </p:tgtEl>
                                        <p:attrNameLst>
                                          <p:attrName>style.visibility</p:attrName>
                                        </p:attrNameLst>
                                      </p:cBhvr>
                                      <p:to>
                                        <p:strVal val="visible"/>
                                      </p:to>
                                    </p:set>
                                    <p:animEffect transition="in" filter="wipe(left)">
                                      <p:cBhvr>
                                        <p:cTn id="106" dur="500"/>
                                        <p:tgtEl>
                                          <p:spTgt spid="75"/>
                                        </p:tgtEl>
                                      </p:cBhvr>
                                    </p:animEffect>
                                  </p:childTnLst>
                                </p:cTn>
                              </p:par>
                              <p:par>
                                <p:cTn id="107" presetID="22" presetClass="entr" presetSubtype="8" fill="hold" grpId="1" nodeType="withEffect">
                                  <p:stCondLst>
                                    <p:cond delay="0"/>
                                  </p:stCondLst>
                                  <p:childTnLst>
                                    <p:set>
                                      <p:cBhvr>
                                        <p:cTn id="108" dur="1" fill="hold">
                                          <p:stCondLst>
                                            <p:cond delay="0"/>
                                          </p:stCondLst>
                                        </p:cTn>
                                        <p:tgtEl>
                                          <p:spTgt spid="76"/>
                                        </p:tgtEl>
                                        <p:attrNameLst>
                                          <p:attrName>style.visibility</p:attrName>
                                        </p:attrNameLst>
                                      </p:cBhvr>
                                      <p:to>
                                        <p:strVal val="visible"/>
                                      </p:to>
                                    </p:set>
                                    <p:animEffect transition="in" filter="wipe(left)">
                                      <p:cBhvr>
                                        <p:cTn id="109" dur="500"/>
                                        <p:tgtEl>
                                          <p:spTgt spid="76"/>
                                        </p:tgtEl>
                                      </p:cBhvr>
                                    </p:animEffect>
                                  </p:childTnLst>
                                </p:cTn>
                              </p:par>
                              <p:par>
                                <p:cTn id="110" presetID="22" presetClass="entr" presetSubtype="8" fill="hold" grpId="1" nodeType="withEffect">
                                  <p:stCondLst>
                                    <p:cond delay="0"/>
                                  </p:stCondLst>
                                  <p:childTnLst>
                                    <p:set>
                                      <p:cBhvr>
                                        <p:cTn id="111" dur="1" fill="hold">
                                          <p:stCondLst>
                                            <p:cond delay="0"/>
                                          </p:stCondLst>
                                        </p:cTn>
                                        <p:tgtEl>
                                          <p:spTgt spid="77"/>
                                        </p:tgtEl>
                                        <p:attrNameLst>
                                          <p:attrName>style.visibility</p:attrName>
                                        </p:attrNameLst>
                                      </p:cBhvr>
                                      <p:to>
                                        <p:strVal val="visible"/>
                                      </p:to>
                                    </p:set>
                                    <p:animEffect transition="in" filter="wipe(left)">
                                      <p:cBhvr>
                                        <p:cTn id="112" dur="500"/>
                                        <p:tgtEl>
                                          <p:spTgt spid="77"/>
                                        </p:tgtEl>
                                      </p:cBhvr>
                                    </p:animEffect>
                                  </p:childTnLst>
                                </p:cTn>
                              </p:par>
                              <p:par>
                                <p:cTn id="113" presetID="22" presetClass="entr" presetSubtype="8" fill="hold" nodeType="withEffect">
                                  <p:stCondLst>
                                    <p:cond delay="0"/>
                                  </p:stCondLst>
                                  <p:childTnLst>
                                    <p:set>
                                      <p:cBhvr>
                                        <p:cTn id="114" dur="1" fill="hold">
                                          <p:stCondLst>
                                            <p:cond delay="0"/>
                                          </p:stCondLst>
                                        </p:cTn>
                                        <p:tgtEl>
                                          <p:spTgt spid="78"/>
                                        </p:tgtEl>
                                        <p:attrNameLst>
                                          <p:attrName>style.visibility</p:attrName>
                                        </p:attrNameLst>
                                      </p:cBhvr>
                                      <p:to>
                                        <p:strVal val="visible"/>
                                      </p:to>
                                    </p:set>
                                    <p:animEffect transition="in" filter="wipe(left)">
                                      <p:cBhvr>
                                        <p:cTn id="115" dur="500"/>
                                        <p:tgtEl>
                                          <p:spTgt spid="78"/>
                                        </p:tgtEl>
                                      </p:cBhvr>
                                    </p:animEffect>
                                  </p:childTnLst>
                                </p:cTn>
                              </p:par>
                              <p:par>
                                <p:cTn id="116" presetID="22" presetClass="entr" presetSubtype="8" fill="hold" nodeType="withEffect">
                                  <p:stCondLst>
                                    <p:cond delay="0"/>
                                  </p:stCondLst>
                                  <p:childTnLst>
                                    <p:set>
                                      <p:cBhvr>
                                        <p:cTn id="117" dur="1" fill="hold">
                                          <p:stCondLst>
                                            <p:cond delay="0"/>
                                          </p:stCondLst>
                                        </p:cTn>
                                        <p:tgtEl>
                                          <p:spTgt spid="79"/>
                                        </p:tgtEl>
                                        <p:attrNameLst>
                                          <p:attrName>style.visibility</p:attrName>
                                        </p:attrNameLst>
                                      </p:cBhvr>
                                      <p:to>
                                        <p:strVal val="visible"/>
                                      </p:to>
                                    </p:set>
                                    <p:animEffect transition="in" filter="wipe(left)">
                                      <p:cBhvr>
                                        <p:cTn id="118" dur="500"/>
                                        <p:tgtEl>
                                          <p:spTgt spid="79"/>
                                        </p:tgtEl>
                                      </p:cBhvr>
                                    </p:animEffect>
                                  </p:childTnLst>
                                </p:cTn>
                              </p:par>
                              <p:par>
                                <p:cTn id="119" presetID="22" presetClass="entr" presetSubtype="8" fill="hold" nodeType="withEffect">
                                  <p:stCondLst>
                                    <p:cond delay="0"/>
                                  </p:stCondLst>
                                  <p:childTnLst>
                                    <p:set>
                                      <p:cBhvr>
                                        <p:cTn id="120" dur="1" fill="hold">
                                          <p:stCondLst>
                                            <p:cond delay="0"/>
                                          </p:stCondLst>
                                        </p:cTn>
                                        <p:tgtEl>
                                          <p:spTgt spid="80"/>
                                        </p:tgtEl>
                                        <p:attrNameLst>
                                          <p:attrName>style.visibility</p:attrName>
                                        </p:attrNameLst>
                                      </p:cBhvr>
                                      <p:to>
                                        <p:strVal val="visible"/>
                                      </p:to>
                                    </p:set>
                                    <p:animEffect transition="in" filter="wipe(left)">
                                      <p:cBhvr>
                                        <p:cTn id="121" dur="500"/>
                                        <p:tgtEl>
                                          <p:spTgt spid="80"/>
                                        </p:tgtEl>
                                      </p:cBhvr>
                                    </p:animEffect>
                                  </p:childTnLst>
                                </p:cTn>
                              </p:par>
                              <p:par>
                                <p:cTn id="122" presetID="22" presetClass="entr" presetSubtype="8" fill="hold" nodeType="withEffect">
                                  <p:stCondLst>
                                    <p:cond delay="0"/>
                                  </p:stCondLst>
                                  <p:childTnLst>
                                    <p:set>
                                      <p:cBhvr>
                                        <p:cTn id="123" dur="1" fill="hold">
                                          <p:stCondLst>
                                            <p:cond delay="0"/>
                                          </p:stCondLst>
                                        </p:cTn>
                                        <p:tgtEl>
                                          <p:spTgt spid="81"/>
                                        </p:tgtEl>
                                        <p:attrNameLst>
                                          <p:attrName>style.visibility</p:attrName>
                                        </p:attrNameLst>
                                      </p:cBhvr>
                                      <p:to>
                                        <p:strVal val="visible"/>
                                      </p:to>
                                    </p:set>
                                    <p:animEffect transition="in" filter="wipe(left)">
                                      <p:cBhvr>
                                        <p:cTn id="124" dur="500"/>
                                        <p:tgtEl>
                                          <p:spTgt spid="81"/>
                                        </p:tgtEl>
                                      </p:cBhvr>
                                    </p:animEffect>
                                  </p:childTnLst>
                                </p:cTn>
                              </p:par>
                              <p:par>
                                <p:cTn id="125" presetID="22" presetClass="entr" presetSubtype="8" fill="hold" nodeType="withEffect">
                                  <p:stCondLst>
                                    <p:cond delay="0"/>
                                  </p:stCondLst>
                                  <p:childTnLst>
                                    <p:set>
                                      <p:cBhvr>
                                        <p:cTn id="126" dur="1" fill="hold">
                                          <p:stCondLst>
                                            <p:cond delay="0"/>
                                          </p:stCondLst>
                                        </p:cTn>
                                        <p:tgtEl>
                                          <p:spTgt spid="82"/>
                                        </p:tgtEl>
                                        <p:attrNameLst>
                                          <p:attrName>style.visibility</p:attrName>
                                        </p:attrNameLst>
                                      </p:cBhvr>
                                      <p:to>
                                        <p:strVal val="visible"/>
                                      </p:to>
                                    </p:set>
                                    <p:animEffect transition="in" filter="wipe(left)">
                                      <p:cBhvr>
                                        <p:cTn id="127" dur="500"/>
                                        <p:tgtEl>
                                          <p:spTgt spid="82"/>
                                        </p:tgtEl>
                                      </p:cBhvr>
                                    </p:animEffect>
                                  </p:childTnLst>
                                </p:cTn>
                              </p:par>
                              <p:par>
                                <p:cTn id="128" presetID="22" presetClass="entr" presetSubtype="8" fill="hold" nodeType="withEffect">
                                  <p:stCondLst>
                                    <p:cond delay="0"/>
                                  </p:stCondLst>
                                  <p:childTnLst>
                                    <p:set>
                                      <p:cBhvr>
                                        <p:cTn id="129" dur="1" fill="hold">
                                          <p:stCondLst>
                                            <p:cond delay="0"/>
                                          </p:stCondLst>
                                        </p:cTn>
                                        <p:tgtEl>
                                          <p:spTgt spid="83"/>
                                        </p:tgtEl>
                                        <p:attrNameLst>
                                          <p:attrName>style.visibility</p:attrName>
                                        </p:attrNameLst>
                                      </p:cBhvr>
                                      <p:to>
                                        <p:strVal val="visible"/>
                                      </p:to>
                                    </p:set>
                                    <p:animEffect transition="in" filter="wipe(left)">
                                      <p:cBhvr>
                                        <p:cTn id="130" dur="500"/>
                                        <p:tgtEl>
                                          <p:spTgt spid="83"/>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94"/>
                                        </p:tgtEl>
                                        <p:attrNameLst>
                                          <p:attrName>style.visibility</p:attrName>
                                        </p:attrNameLst>
                                      </p:cBhvr>
                                      <p:to>
                                        <p:strVal val="visible"/>
                                      </p:to>
                                    </p:set>
                                    <p:animEffect transition="in" filter="wipe(down)">
                                      <p:cBhvr>
                                        <p:cTn id="133" dur="500"/>
                                        <p:tgtEl>
                                          <p:spTgt spid="94"/>
                                        </p:tgtEl>
                                      </p:cBhvr>
                                    </p:animEffect>
                                  </p:childTnLst>
                                </p:cTn>
                              </p:par>
                              <p:par>
                                <p:cTn id="134" presetID="22" presetClass="entr" presetSubtype="8" fill="hold" grpId="1" nodeType="withEffect">
                                  <p:stCondLst>
                                    <p:cond delay="0"/>
                                  </p:stCondLst>
                                  <p:childTnLst>
                                    <p:set>
                                      <p:cBhvr>
                                        <p:cTn id="135" dur="1" fill="hold">
                                          <p:stCondLst>
                                            <p:cond delay="0"/>
                                          </p:stCondLst>
                                        </p:cTn>
                                        <p:tgtEl>
                                          <p:spTgt spid="85"/>
                                        </p:tgtEl>
                                        <p:attrNameLst>
                                          <p:attrName>style.visibility</p:attrName>
                                        </p:attrNameLst>
                                      </p:cBhvr>
                                      <p:to>
                                        <p:strVal val="visible"/>
                                      </p:to>
                                    </p:set>
                                    <p:animEffect transition="in" filter="wipe(left)">
                                      <p:cBhvr>
                                        <p:cTn id="136" dur="500"/>
                                        <p:tgtEl>
                                          <p:spTgt spid="85"/>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86"/>
                                        </p:tgtEl>
                                        <p:attrNameLst>
                                          <p:attrName>style.visibility</p:attrName>
                                        </p:attrNameLst>
                                      </p:cBhvr>
                                      <p:to>
                                        <p:strVal val="visible"/>
                                      </p:to>
                                    </p:set>
                                    <p:animEffect transition="in" filter="wipe(left)">
                                      <p:cBhvr>
                                        <p:cTn id="139" dur="500"/>
                                        <p:tgtEl>
                                          <p:spTgt spid="8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90"/>
                                        </p:tgtEl>
                                        <p:attrNameLst>
                                          <p:attrName>style.visibility</p:attrName>
                                        </p:attrNameLst>
                                      </p:cBhvr>
                                      <p:to>
                                        <p:strVal val="visible"/>
                                      </p:to>
                                    </p:set>
                                    <p:animEffect transition="in" filter="wipe(left)">
                                      <p:cBhvr>
                                        <p:cTn id="144" dur="500"/>
                                        <p:tgtEl>
                                          <p:spTgt spid="90"/>
                                        </p:tgtEl>
                                      </p:cBhvr>
                                    </p:animEffect>
                                  </p:childTnLst>
                                </p:cTn>
                              </p:par>
                            </p:childTnLst>
                          </p:cTn>
                        </p:par>
                      </p:childTnLst>
                    </p:cTn>
                  </p:par>
                  <p:par>
                    <p:cTn id="145" fill="hold">
                      <p:stCondLst>
                        <p:cond delay="indefinite"/>
                      </p:stCondLst>
                      <p:childTnLst>
                        <p:par>
                          <p:cTn id="146" fill="hold">
                            <p:stCondLst>
                              <p:cond delay="0"/>
                            </p:stCondLst>
                            <p:childTnLst>
                              <p:par>
                                <p:cTn id="147" presetID="42" presetClass="path" presetSubtype="0" accel="50000" decel="50000" fill="hold" grpId="1" nodeType="clickEffect">
                                  <p:stCondLst>
                                    <p:cond delay="0"/>
                                  </p:stCondLst>
                                  <p:childTnLst>
                                    <p:animMotion origin="layout" path="M -3.125E-6 4.81481E-6 L 0.27904 -0.022 " pathEditMode="relative" rAng="0" ptsTypes="AA">
                                      <p:cBhvr>
                                        <p:cTn id="148" dur="2000" fill="hold"/>
                                        <p:tgtEl>
                                          <p:spTgt spid="90"/>
                                        </p:tgtEl>
                                        <p:attrNameLst>
                                          <p:attrName>ppt_x</p:attrName>
                                          <p:attrName>ppt_y</p:attrName>
                                        </p:attrNameLst>
                                      </p:cBhvr>
                                      <p:rCtr x="13945" y="-1111"/>
                                    </p:animMotion>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98"/>
                                        </p:tgtEl>
                                        <p:attrNameLst>
                                          <p:attrName>style.visibility</p:attrName>
                                        </p:attrNameLst>
                                      </p:cBhvr>
                                      <p:to>
                                        <p:strVal val="visible"/>
                                      </p:to>
                                    </p:set>
                                    <p:animEffect transition="in" filter="wipe(down)">
                                      <p:cBhvr>
                                        <p:cTn id="153" dur="500"/>
                                        <p:tgtEl>
                                          <p:spTgt spid="98"/>
                                        </p:tgtEl>
                                      </p:cBhvr>
                                    </p:animEffect>
                                  </p:childTnLst>
                                </p:cTn>
                              </p:par>
                            </p:childTnLst>
                          </p:cTn>
                        </p:par>
                      </p:childTnLst>
                    </p:cTn>
                  </p:par>
                  <p:par>
                    <p:cTn id="154" fill="hold">
                      <p:stCondLst>
                        <p:cond delay="indefinite"/>
                      </p:stCondLst>
                      <p:childTnLst>
                        <p:par>
                          <p:cTn id="155" fill="hold">
                            <p:stCondLst>
                              <p:cond delay="0"/>
                            </p:stCondLst>
                            <p:childTnLst>
                              <p:par>
                                <p:cTn id="156" presetID="42" presetClass="path" presetSubtype="0" accel="50000" decel="50000" fill="hold" grpId="2" nodeType="clickEffect">
                                  <p:stCondLst>
                                    <p:cond delay="0"/>
                                  </p:stCondLst>
                                  <p:childTnLst>
                                    <p:animMotion origin="layout" path="M -3.125E-6 4.81481E-6 L 0.51979 -0.03264 " pathEditMode="relative" rAng="0" ptsTypes="AA">
                                      <p:cBhvr>
                                        <p:cTn id="157" dur="2000" fill="hold"/>
                                        <p:tgtEl>
                                          <p:spTgt spid="90"/>
                                        </p:tgtEl>
                                        <p:attrNameLst>
                                          <p:attrName>ppt_x</p:attrName>
                                          <p:attrName>ppt_y</p:attrName>
                                        </p:attrNameLst>
                                      </p:cBhvr>
                                      <p:rCtr x="25990" y="-1644"/>
                                    </p:animMotion>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1.875E-6 4.81481E-6 L 0.24271 -0.00487 " pathEditMode="relative" rAng="0" ptsTypes="AA">
                                      <p:cBhvr>
                                        <p:cTn id="161" dur="2000" fill="hold"/>
                                        <p:tgtEl>
                                          <p:spTgt spid="98"/>
                                        </p:tgtEl>
                                        <p:attrNameLst>
                                          <p:attrName>ppt_x</p:attrName>
                                          <p:attrName>ppt_y</p:attrName>
                                        </p:attrNameLst>
                                      </p:cBhvr>
                                      <p:rCtr x="12135"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3" grpId="0" animBg="1"/>
      <p:bldP spid="73" grpId="1" animBg="1"/>
      <p:bldP spid="74" grpId="0"/>
      <p:bldP spid="74" grpId="1"/>
      <p:bldP spid="75" grpId="0"/>
      <p:bldP spid="75" grpId="1"/>
      <p:bldP spid="76" grpId="0"/>
      <p:bldP spid="76" grpId="1"/>
      <p:bldP spid="77" grpId="0"/>
      <p:bldP spid="77" grpId="1"/>
      <p:bldP spid="85" grpId="0" animBg="1"/>
      <p:bldP spid="85" grpId="1" animBg="1"/>
      <p:bldP spid="86" grpId="0"/>
      <p:bldP spid="90" grpId="0"/>
      <p:bldP spid="90" grpId="1"/>
      <p:bldP spid="90" grpId="2"/>
      <p:bldP spid="9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090420-B35B-4652-BAA0-75C8E2829560}"/>
              </a:ext>
            </a:extLst>
          </p:cNvPr>
          <p:cNvSpPr>
            <a:spLocks noChangeArrowheads="1"/>
          </p:cNvSpPr>
          <p:nvPr/>
        </p:nvSpPr>
        <p:spPr bwMode="auto">
          <a:xfrm>
            <a:off x="901263" y="1013590"/>
            <a:ext cx="10200640" cy="42868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默认会在出现异常的代码那里自动的创建一个异常对象：ArithmeticException。</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异常会从方法中出现的点这里抛出给调用者，调用者最终抛出给JVM虚拟机。</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虚拟机接收到异常对象后，先在控制台直接输出异常栈信息数据。</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直接从当前执行的异常点干掉当前程序。</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后续代码没有机会执行了，因为程序已经死亡。</a:t>
            </a: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2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8" name="图片 7">
            <a:extLst>
              <a:ext uri="{FF2B5EF4-FFF2-40B4-BE49-F238E27FC236}">
                <a16:creationId xmlns:a16="http://schemas.microsoft.com/office/drawing/2014/main" id="{3C761703-4CC8-405B-9E52-21803CA12E07}"/>
              </a:ext>
            </a:extLst>
          </p:cNvPr>
          <p:cNvPicPr>
            <a:picLocks noChangeAspect="1"/>
          </p:cNvPicPr>
          <p:nvPr/>
        </p:nvPicPr>
        <p:blipFill>
          <a:blip r:embed="rId3"/>
          <a:stretch>
            <a:fillRect/>
          </a:stretch>
        </p:blipFill>
        <p:spPr>
          <a:xfrm>
            <a:off x="1043501" y="3748027"/>
            <a:ext cx="5505768" cy="2062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524292" y="2383289"/>
            <a:ext cx="6928728" cy="1504323"/>
          </a:xfrm>
          <a:prstGeom prst="rect">
            <a:avLst/>
          </a:prstGeom>
          <a:noFill/>
        </p:spPr>
        <p:txBody>
          <a:bodyPr wrap="square">
            <a:spAutoFit/>
          </a:bodyPr>
          <a:lstStyle/>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默认异常处理机制。</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默认的异常处理机制并不好，一旦真的出现异常，程序立即死亡！</a:t>
            </a:r>
            <a:endPar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9982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95617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a:extLst>
              <a:ext uri="{FF2B5EF4-FFF2-40B4-BE49-F238E27FC236}">
                <a16:creationId xmlns:a16="http://schemas.microsoft.com/office/drawing/2014/main" id="{18CDB1D5-EAA5-4436-89A8-F71DEF77D952}"/>
              </a:ext>
            </a:extLst>
          </p:cNvPr>
          <p:cNvSpPr txBox="1"/>
          <p:nvPr/>
        </p:nvSpPr>
        <p:spPr>
          <a:xfrm>
            <a:off x="838201" y="1565675"/>
            <a:ext cx="8843433"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编译时异常的处理形式有三种：</a:t>
            </a:r>
          </a:p>
        </p:txBody>
      </p:sp>
      <p:sp>
        <p:nvSpPr>
          <p:cNvPr id="21" name="文本框 20">
            <a:extLst>
              <a:ext uri="{FF2B5EF4-FFF2-40B4-BE49-F238E27FC236}">
                <a16:creationId xmlns:a16="http://schemas.microsoft.com/office/drawing/2014/main" id="{38DF1961-8D77-46FE-80C6-C93CD008EC78}"/>
              </a:ext>
            </a:extLst>
          </p:cNvPr>
          <p:cNvSpPr txBox="1"/>
          <p:nvPr/>
        </p:nvSpPr>
        <p:spPr>
          <a:xfrm>
            <a:off x="838201" y="2024583"/>
            <a:ext cx="8537944" cy="1504323"/>
          </a:xfrm>
          <a:prstGeom prst="rect">
            <a:avLst/>
          </a:prstGeom>
          <a:noFill/>
        </p:spPr>
        <p:txBody>
          <a:bodyPr wrap="square" rtlCol="0">
            <a:spAutoFit/>
          </a:bodyPr>
          <a:lstStyle/>
          <a:p>
            <a:pPr indent="-171450">
              <a:lnSpc>
                <a:spcPct val="20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出现异常直接抛出去给调用者，调用者也继续抛出去。</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171450">
              <a:lnSpc>
                <a:spcPct val="20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出现异常自己捕获处理，不麻烦别人。</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171450">
              <a:lnSpc>
                <a:spcPct val="20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前两者结合，出现异常直接抛出去给调用者，调用者捕获处理。</a:t>
            </a:r>
          </a:p>
        </p:txBody>
      </p:sp>
      <p:sp>
        <p:nvSpPr>
          <p:cNvPr id="23" name="文本框 22">
            <a:extLst>
              <a:ext uri="{FF2B5EF4-FFF2-40B4-BE49-F238E27FC236}">
                <a16:creationId xmlns:a16="http://schemas.microsoft.com/office/drawing/2014/main" id="{BD7F5ACD-44C2-44D9-AA26-698C71CD4DB9}"/>
              </a:ext>
            </a:extLst>
          </p:cNvPr>
          <p:cNvSpPr txBox="1"/>
          <p:nvPr/>
        </p:nvSpPr>
        <p:spPr>
          <a:xfrm>
            <a:off x="838201" y="1057238"/>
            <a:ext cx="6647974" cy="519438"/>
          </a:xfrm>
          <a:prstGeom prst="rect">
            <a:avLst/>
          </a:prstGeom>
          <a:noFill/>
        </p:spPr>
        <p:txBody>
          <a:bodyPr wrap="none" rtlCol="0">
            <a:spAutoFit/>
          </a:bodyPr>
          <a:lstStyle/>
          <a:p>
            <a:pPr fontAlgn="auto">
              <a:lnSpc>
                <a:spcPct val="20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编译时异常是编译阶段就出错的，所以必须处理，否则代码根本无法通过</a:t>
            </a:r>
          </a:p>
        </p:txBody>
      </p:sp>
    </p:spTree>
    <p:extLst>
      <p:ext uri="{BB962C8B-B14F-4D97-AF65-F5344CB8AC3E}">
        <p14:creationId xmlns:p14="http://schemas.microsoft.com/office/powerpoint/2010/main" val="324800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fade">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animEffect transition="in" filter="fade">
                                      <p:cBhvr>
                                        <p:cTn id="22" dur="500"/>
                                        <p:tgtEl>
                                          <p:spTgt spid="2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animEffect transition="in" filter="fade">
                                      <p:cBhvr>
                                        <p:cTn id="2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a:extLst>
              <a:ext uri="{FF2B5EF4-FFF2-40B4-BE49-F238E27FC236}">
                <a16:creationId xmlns:a16="http://schemas.microsoft.com/office/drawing/2014/main" id="{18CDB1D5-EAA5-4436-89A8-F71DEF77D952}"/>
              </a:ext>
            </a:extLst>
          </p:cNvPr>
          <p:cNvSpPr txBox="1"/>
          <p:nvPr/>
        </p:nvSpPr>
        <p:spPr>
          <a:xfrm>
            <a:off x="838201" y="957178"/>
            <a:ext cx="88434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异常处理方式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throws</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C2271C49-31D7-4E08-B00B-1AF7E570A7D9}"/>
              </a:ext>
            </a:extLst>
          </p:cNvPr>
          <p:cNvSpPr txBox="1"/>
          <p:nvPr/>
        </p:nvSpPr>
        <p:spPr>
          <a:xfrm>
            <a:off x="838201" y="1498223"/>
            <a:ext cx="9606279" cy="791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throws</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：用在方法上，可以将方法内部出现的异常抛出去给本方法的调用者处理。</a:t>
            </a:r>
          </a:p>
          <a:p>
            <a:pPr marL="285750" indent="-285750">
              <a:lnSpc>
                <a:spcPct val="150000"/>
              </a:lnSpc>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这种方式并不好，发生异常的方法自己不处理异常，如果异常最终抛出去给虚拟机将引起程序死亡。</a:t>
            </a:r>
          </a:p>
        </p:txBody>
      </p:sp>
      <p:sp>
        <p:nvSpPr>
          <p:cNvPr id="16" name="文本框 15">
            <a:extLst>
              <a:ext uri="{FF2B5EF4-FFF2-40B4-BE49-F238E27FC236}">
                <a16:creationId xmlns:a16="http://schemas.microsoft.com/office/drawing/2014/main" id="{66F7B392-A616-4D5C-977B-57CEFC5C6874}"/>
              </a:ext>
            </a:extLst>
          </p:cNvPr>
          <p:cNvSpPr txBox="1"/>
          <p:nvPr/>
        </p:nvSpPr>
        <p:spPr>
          <a:xfrm>
            <a:off x="838201" y="2664346"/>
            <a:ext cx="6096000" cy="369332"/>
          </a:xfrm>
          <a:prstGeom prst="rect">
            <a:avLst/>
          </a:prstGeom>
          <a:noFill/>
        </p:spPr>
        <p:txBody>
          <a:bodyPr wrap="square">
            <a:spAutoFit/>
          </a:bodyPr>
          <a:lstStyle/>
          <a:p>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抛出异常格式：</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文本框 16">
            <a:extLst>
              <a:ext uri="{FF2B5EF4-FFF2-40B4-BE49-F238E27FC236}">
                <a16:creationId xmlns:a16="http://schemas.microsoft.com/office/drawing/2014/main" id="{4C951E67-1CBE-4243-8301-0950608936AD}"/>
              </a:ext>
            </a:extLst>
          </p:cNvPr>
          <p:cNvSpPr txBox="1"/>
          <p:nvPr/>
        </p:nvSpPr>
        <p:spPr>
          <a:xfrm flipH="1">
            <a:off x="838201" y="4391859"/>
            <a:ext cx="4110988" cy="88447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 throws Exception{</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18" name="文本框 17">
            <a:extLst>
              <a:ext uri="{FF2B5EF4-FFF2-40B4-BE49-F238E27FC236}">
                <a16:creationId xmlns:a16="http://schemas.microsoft.com/office/drawing/2014/main" id="{B26880B8-B935-4190-94FE-C7A8D1E88E56}"/>
              </a:ext>
            </a:extLst>
          </p:cNvPr>
          <p:cNvSpPr txBox="1"/>
          <p:nvPr/>
        </p:nvSpPr>
        <p:spPr>
          <a:xfrm>
            <a:off x="838201" y="3115815"/>
            <a:ext cx="6281417" cy="88447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 throws 异常1 </a:t>
            </a:r>
            <a:r>
              <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异常2 </a:t>
            </a:r>
            <a:r>
              <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r>
              <a:rPr lang="en-US" altLang="zh-CN"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文本框 19">
            <a:extLst>
              <a:ext uri="{FF2B5EF4-FFF2-40B4-BE49-F238E27FC236}">
                <a16:creationId xmlns:a16="http://schemas.microsoft.com/office/drawing/2014/main" id="{BD988931-5D94-498F-8510-10D150A98CEE}"/>
              </a:ext>
            </a:extLst>
          </p:cNvPr>
          <p:cNvSpPr txBox="1"/>
          <p:nvPr/>
        </p:nvSpPr>
        <p:spPr>
          <a:xfrm>
            <a:off x="838201" y="5351863"/>
            <a:ext cx="6096000" cy="646331"/>
          </a:xfrm>
          <a:prstGeom prst="rect">
            <a:avLst/>
          </a:prstGeom>
          <a:noFill/>
        </p:spPr>
        <p:txBody>
          <a:bodyPr wrap="square">
            <a:spAutoFit/>
          </a:bodyPr>
          <a:lstStyle/>
          <a:p>
            <a:pPr marL="285750" indent="-285750">
              <a:buFont typeface="Wingdings" panose="05000000000000000000" pitchFamily="2" charset="2"/>
              <a:buChar char="l"/>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代表可以抛出一切异常，</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文本框 21">
            <a:extLst>
              <a:ext uri="{FF2B5EF4-FFF2-40B4-BE49-F238E27FC236}">
                <a16:creationId xmlns:a16="http://schemas.microsoft.com/office/drawing/2014/main" id="{C48426B5-8F23-47C3-B3BA-3B3208949E38}"/>
              </a:ext>
            </a:extLst>
          </p:cNvPr>
          <p:cNvSpPr txBox="1"/>
          <p:nvPr/>
        </p:nvSpPr>
        <p:spPr>
          <a:xfrm>
            <a:off x="838201" y="4007111"/>
            <a:ext cx="6746240" cy="369332"/>
          </a:xfrm>
          <a:prstGeom prst="rect">
            <a:avLst/>
          </a:prstGeom>
          <a:noFill/>
        </p:spPr>
        <p:txBody>
          <a:bodyPr wrap="square">
            <a:spAutoFit/>
          </a:bodyPr>
          <a:lstStyle/>
          <a:p>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规范做法</a:t>
            </a: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2260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16" grpId="0"/>
      <p:bldP spid="17" grpId="0" animBg="1"/>
      <p:bldP spid="18" grpId="0" animBg="1"/>
      <p:bldP spid="20" grpId="0"/>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TextBox 10">
            <a:extLst>
              <a:ext uri="{FF2B5EF4-FFF2-40B4-BE49-F238E27FC236}">
                <a16:creationId xmlns:a16="http://schemas.microsoft.com/office/drawing/2014/main" id="{3D44231D-02F5-4C2A-89B2-848C0CB65111}"/>
              </a:ext>
            </a:extLst>
          </p:cNvPr>
          <p:cNvSpPr txBox="1">
            <a:spLocks noChangeArrowheads="1"/>
          </p:cNvSpPr>
          <p:nvPr/>
        </p:nvSpPr>
        <p:spPr bwMode="auto">
          <a:xfrm>
            <a:off x="939020" y="3020055"/>
            <a:ext cx="4320897" cy="181588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try</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监视可能出现异常的代码！</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catch</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(异常类型1 变量){</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处理异常</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catch</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(异常类型2 变量){</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处理异常</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0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a:extLst>
              <a:ext uri="{FF2B5EF4-FFF2-40B4-BE49-F238E27FC236}">
                <a16:creationId xmlns:a16="http://schemas.microsoft.com/office/drawing/2014/main" id="{04774EC8-CDCB-4974-9157-E30B85255731}"/>
              </a:ext>
            </a:extLst>
          </p:cNvPr>
          <p:cNvSpPr txBox="1"/>
          <p:nvPr/>
        </p:nvSpPr>
        <p:spPr>
          <a:xfrm>
            <a:off x="838201" y="2476029"/>
            <a:ext cx="9105900" cy="468975"/>
          </a:xfrm>
          <a:prstGeom prst="rect">
            <a:avLst/>
          </a:prstGeom>
          <a:noFill/>
        </p:spPr>
        <p:txBody>
          <a:bodyPr>
            <a:spAutoFit/>
          </a:bodyPr>
          <a:lstStyle/>
          <a:p>
            <a:pPr>
              <a:lnSpc>
                <a:spcPct val="1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格式：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TextBox 2">
            <a:extLst>
              <a:ext uri="{FF2B5EF4-FFF2-40B4-BE49-F238E27FC236}">
                <a16:creationId xmlns:a16="http://schemas.microsoft.com/office/drawing/2014/main" id="{9F1C01E8-DD02-45A5-855A-3FCB58FC107A}"/>
              </a:ext>
            </a:extLst>
          </p:cNvPr>
          <p:cNvSpPr txBox="1"/>
          <p:nvPr/>
        </p:nvSpPr>
        <p:spPr>
          <a:xfrm>
            <a:off x="838201" y="993521"/>
            <a:ext cx="88434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异常处理方式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try…catch…</a:t>
            </a:r>
          </a:p>
        </p:txBody>
      </p:sp>
      <p:sp>
        <p:nvSpPr>
          <p:cNvPr id="15" name="TextBox 10">
            <a:extLst>
              <a:ext uri="{FF2B5EF4-FFF2-40B4-BE49-F238E27FC236}">
                <a16:creationId xmlns:a16="http://schemas.microsoft.com/office/drawing/2014/main" id="{7A49ECB4-D013-4386-97B4-4F35E240492C}"/>
              </a:ext>
            </a:extLst>
          </p:cNvPr>
          <p:cNvSpPr txBox="1"/>
          <p:nvPr/>
        </p:nvSpPr>
        <p:spPr>
          <a:xfrm>
            <a:off x="6096000" y="2476029"/>
            <a:ext cx="9105900" cy="468975"/>
          </a:xfrm>
          <a:prstGeom prst="rect">
            <a:avLst/>
          </a:prstGeom>
          <a:noFill/>
        </p:spPr>
        <p:txBody>
          <a:bodyPr>
            <a:spAutoFit/>
          </a:bodyPr>
          <a:lstStyle/>
          <a:p>
            <a:pPr>
              <a:lnSpc>
                <a:spcPct val="1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建议格式：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文本框 17">
            <a:extLst>
              <a:ext uri="{FF2B5EF4-FFF2-40B4-BE49-F238E27FC236}">
                <a16:creationId xmlns:a16="http://schemas.microsoft.com/office/drawing/2014/main" id="{704F39D6-EF34-4294-9342-12920B2FCCFF}"/>
              </a:ext>
            </a:extLst>
          </p:cNvPr>
          <p:cNvSpPr txBox="1"/>
          <p:nvPr/>
        </p:nvSpPr>
        <p:spPr>
          <a:xfrm>
            <a:off x="6223001" y="3020055"/>
            <a:ext cx="5293431" cy="181588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try</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可能出现异常的代码！</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catch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Exception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.printStackTrace();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直接打印异常栈信息</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Exception可以捕获处理一切异常类型！</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0BA8C8B-26EA-46C2-B623-F53039A5E515}"/>
              </a:ext>
            </a:extLst>
          </p:cNvPr>
          <p:cNvSpPr txBox="1"/>
          <p:nvPr/>
        </p:nvSpPr>
        <p:spPr>
          <a:xfrm>
            <a:off x="939020" y="1457109"/>
            <a:ext cx="9606279" cy="791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监视捕获异常，用在方法内部，可以将方法内部出现的异常直接捕获处理。</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这种方式还可以，发生异常的方法自己独立完成异常的处理，程序可以继续往下执行。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fade">
                                      <p:cBhvr>
                                        <p:cTn id="17" dur="500"/>
                                        <p:tgtEl>
                                          <p:spTgt spid="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465"/>
                                        </p:tgtEl>
                                        <p:attrNameLst>
                                          <p:attrName>style.visibility</p:attrName>
                                        </p:attrNameLst>
                                      </p:cBhvr>
                                      <p:to>
                                        <p:strVal val="visible"/>
                                      </p:to>
                                    </p:set>
                                    <p:animEffect transition="in" filter="wipe(down)">
                                      <p:cBhvr>
                                        <p:cTn id="32" dur="500"/>
                                        <p:tgtEl>
                                          <p:spTgt spid="194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nimBg="1"/>
      <p:bldP spid="11" grpId="0"/>
      <p:bldP spid="13" grpId="0"/>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2">
            <a:extLst>
              <a:ext uri="{FF2B5EF4-FFF2-40B4-BE49-F238E27FC236}">
                <a16:creationId xmlns:a16="http://schemas.microsoft.com/office/drawing/2014/main" id="{9F1C01E8-DD02-45A5-855A-3FCB58FC107A}"/>
              </a:ext>
            </a:extLst>
          </p:cNvPr>
          <p:cNvSpPr txBox="1"/>
          <p:nvPr/>
        </p:nvSpPr>
        <p:spPr>
          <a:xfrm>
            <a:off x="838201" y="993521"/>
            <a:ext cx="8843433"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异常处理方式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前两者结合</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0BA8C8B-26EA-46C2-B623-F53039A5E515}"/>
              </a:ext>
            </a:extLst>
          </p:cNvPr>
          <p:cNvSpPr txBox="1"/>
          <p:nvPr/>
        </p:nvSpPr>
        <p:spPr>
          <a:xfrm>
            <a:off x="838201" y="1677826"/>
            <a:ext cx="9606279"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方法直接将异通过</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throws</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抛出去给调用者</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调用者收到异常后直接捕获处理。</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0231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fade">
                                      <p:cBhvr>
                                        <p:cTn id="17"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426412" y="2080818"/>
            <a:ext cx="9199033" cy="884473"/>
          </a:xfrm>
          <a:prstGeom prst="rect">
            <a:avLst/>
          </a:prstGeom>
          <a:noFill/>
        </p:spPr>
        <p:txBody>
          <a:bodyPr>
            <a:spAutoFit/>
          </a:bodyPr>
          <a:lstStyle/>
          <a:p>
            <a:pPr>
              <a:lnSpc>
                <a:spcPct val="150000"/>
              </a:lnSpc>
              <a:defRPr/>
            </a:pPr>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、异常处理的总结</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defRPr/>
            </a:pP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2F7BD669-6967-49FB-B724-F38E24F348E6}"/>
              </a:ext>
            </a:extLst>
          </p:cNvPr>
          <p:cNvSpPr txBox="1"/>
          <p:nvPr/>
        </p:nvSpPr>
        <p:spPr>
          <a:xfrm>
            <a:off x="4507692" y="2647343"/>
            <a:ext cx="7007564" cy="2189638"/>
          </a:xfrm>
          <a:prstGeom prst="rect">
            <a:avLst/>
          </a:prstGeom>
          <a:noFill/>
        </p:spPr>
        <p:txBody>
          <a:bodyPr wrap="squar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在开发中按照规范来说第三种方式是最好的：底层的异常抛出去给最外层，最外层集中捕获处理。</a:t>
            </a:r>
            <a:endParaRPr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endParaRPr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实际应用中，只要代码能够编译通过，并且功能能完成，那么每一种异常处理方式似乎也都是可以的。</a:t>
            </a:r>
            <a:endParaRPr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6158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1870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a:extLst>
              <a:ext uri="{FF2B5EF4-FFF2-40B4-BE49-F238E27FC236}">
                <a16:creationId xmlns:a16="http://schemas.microsoft.com/office/drawing/2014/main" id="{18CDB1D5-EAA5-4436-89A8-F71DEF77D952}"/>
              </a:ext>
            </a:extLst>
          </p:cNvPr>
          <p:cNvSpPr txBox="1"/>
          <p:nvPr/>
        </p:nvSpPr>
        <p:spPr>
          <a:xfrm>
            <a:off x="838201" y="1362475"/>
            <a:ext cx="8843433"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运行时异常的处理形式</a:t>
            </a:r>
          </a:p>
        </p:txBody>
      </p:sp>
      <p:sp>
        <p:nvSpPr>
          <p:cNvPr id="21" name="文本框 20">
            <a:extLst>
              <a:ext uri="{FF2B5EF4-FFF2-40B4-BE49-F238E27FC236}">
                <a16:creationId xmlns:a16="http://schemas.microsoft.com/office/drawing/2014/main" id="{38DF1961-8D77-46FE-80C6-C93CD008EC78}"/>
              </a:ext>
            </a:extLst>
          </p:cNvPr>
          <p:cNvSpPr txBox="1"/>
          <p:nvPr/>
        </p:nvSpPr>
        <p:spPr>
          <a:xfrm>
            <a:off x="838201" y="2492103"/>
            <a:ext cx="8537944" cy="611771"/>
          </a:xfrm>
          <a:prstGeom prst="rect">
            <a:avLst/>
          </a:prstGeom>
          <a:noFill/>
        </p:spPr>
        <p:txBody>
          <a:bodyPr wrap="square" rtlCol="0">
            <a:spAutoFit/>
          </a:bodyPr>
          <a:lstStyle/>
          <a:p>
            <a:pPr indent="-171450">
              <a:lnSpc>
                <a:spcPct val="25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按照规范建议还是处理：建议在最外层调用处集中捕获处理即可。 </a:t>
            </a:r>
          </a:p>
        </p:txBody>
      </p:sp>
      <p:sp>
        <p:nvSpPr>
          <p:cNvPr id="23" name="文本框 22">
            <a:extLst>
              <a:ext uri="{FF2B5EF4-FFF2-40B4-BE49-F238E27FC236}">
                <a16:creationId xmlns:a16="http://schemas.microsoft.com/office/drawing/2014/main" id="{BD7F5ACD-44C2-44D9-AA26-698C71CD4DB9}"/>
              </a:ext>
            </a:extLst>
          </p:cNvPr>
          <p:cNvSpPr txBox="1"/>
          <p:nvPr/>
        </p:nvSpPr>
        <p:spPr>
          <a:xfrm>
            <a:off x="838201" y="2013478"/>
            <a:ext cx="8148384" cy="519438"/>
          </a:xfrm>
          <a:prstGeom prst="rect">
            <a:avLst/>
          </a:prstGeom>
          <a:noFill/>
        </p:spPr>
        <p:txBody>
          <a:bodyPr wrap="non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运行时异常编译阶段不会出错，是运行时才可能出错的，所以编译阶段不处理也可以。</a:t>
            </a:r>
          </a:p>
        </p:txBody>
      </p:sp>
    </p:spTree>
    <p:extLst>
      <p:ext uri="{BB962C8B-B14F-4D97-AF65-F5344CB8AC3E}">
        <p14:creationId xmlns:p14="http://schemas.microsoft.com/office/powerpoint/2010/main" val="248860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BC0BCC72-4147-4CDE-A55F-E70EF3B42897}"/>
              </a:ext>
            </a:extLst>
          </p:cNvPr>
          <p:cNvSpPr txBox="1"/>
          <p:nvPr/>
        </p:nvSpPr>
        <p:spPr>
          <a:xfrm>
            <a:off x="864974" y="994958"/>
            <a:ext cx="4686300" cy="676724"/>
          </a:xfrm>
          <a:prstGeom prst="rect">
            <a:avLst/>
          </a:prstGeom>
          <a:noFill/>
        </p:spPr>
        <p:txBody>
          <a:bodyPr>
            <a:spAutoFit/>
          </a:bodyPr>
          <a:lstStyle/>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为什么要创建不可变集合？</a:t>
            </a:r>
          </a:p>
        </p:txBody>
      </p:sp>
      <p:sp>
        <p:nvSpPr>
          <p:cNvPr id="3" name="文本框 2">
            <a:extLst>
              <a:ext uri="{FF2B5EF4-FFF2-40B4-BE49-F238E27FC236}">
                <a16:creationId xmlns:a16="http://schemas.microsoft.com/office/drawing/2014/main" id="{87BC8157-035D-4ED0-BAD1-0CCC4F005052}"/>
              </a:ext>
            </a:extLst>
          </p:cNvPr>
          <p:cNvSpPr txBox="1"/>
          <p:nvPr/>
        </p:nvSpPr>
        <p:spPr>
          <a:xfrm>
            <a:off x="864974" y="1671682"/>
            <a:ext cx="10085404" cy="1227324"/>
          </a:xfrm>
          <a:prstGeom prst="rect">
            <a:avLst/>
          </a:prstGeom>
          <a:noFill/>
        </p:spPr>
        <p:txBody>
          <a:bodyPr wrap="square">
            <a:spAutoFit/>
          </a:bodyPr>
          <a:lstStyle/>
          <a:p>
            <a:pPr marL="285750" indent="-285750">
              <a:lnSpc>
                <a:spcPct val="250000"/>
              </a:lnSpc>
              <a:buFont typeface="Wingdings" panose="05000000000000000000" pitchFamily="2" charset="2"/>
              <a:buChar char="l"/>
            </a:pPr>
            <a:r>
              <a:rPr lang="zh-CN" altLang="en-US" sz="1600" b="0" i="0" dirty="0">
                <a:solidFill>
                  <a:srgbClr val="11111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如果某个</a:t>
            </a:r>
            <a:r>
              <a:rPr lang="zh-CN" altLang="en-US" sz="1600" dirty="0">
                <a:solidFill>
                  <a:srgbClr val="11111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数据不能被修改</a:t>
            </a:r>
            <a:r>
              <a:rPr lang="zh-CN" altLang="en-US" sz="1600" b="0" i="0" dirty="0">
                <a:solidFill>
                  <a:srgbClr val="11111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，把它防御性地拷贝到不可变集合中是个很好的实践。</a:t>
            </a:r>
            <a:endParaRPr lang="en-US" altLang="zh-CN" sz="1600" dirty="0">
              <a:solidFill>
                <a:srgbClr val="11111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lang="zh-CN" altLang="en-US" sz="1600" dirty="0">
                <a:solidFill>
                  <a:srgbClr val="11111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a:t>
            </a:r>
            <a:r>
              <a:rPr lang="zh-CN" altLang="en-US" sz="1600" b="0" i="0" dirty="0">
                <a:solidFill>
                  <a:srgbClr val="11111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当集合对象被不可信的库调用时，不可变形式是安全的。</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884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81906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2F1D7-AEC1-4519-9995-0CFA26DD5C25}"/>
              </a:ext>
            </a:extLst>
          </p:cNvPr>
          <p:cNvSpPr>
            <a:spLocks noGrp="1"/>
          </p:cNvSpPr>
          <p:nvPr>
            <p:ph type="body" sz="quarter" idx="10"/>
          </p:nvPr>
        </p:nvSpPr>
        <p:spPr/>
        <p:txBody>
          <a:bodyPr/>
          <a:lstStyle/>
          <a:p>
            <a:r>
              <a:rPr lang="zh-CN" altLang="en-US" dirty="0"/>
              <a:t>异常处理使代码更稳健的案例</a:t>
            </a:r>
          </a:p>
        </p:txBody>
      </p:sp>
      <p:sp>
        <p:nvSpPr>
          <p:cNvPr id="3" name="文本占位符 2">
            <a:extLst>
              <a:ext uri="{FF2B5EF4-FFF2-40B4-BE49-F238E27FC236}">
                <a16:creationId xmlns:a16="http://schemas.microsoft.com/office/drawing/2014/main" id="{595CC712-0C91-4388-B9D1-1CAE34C9D468}"/>
              </a:ext>
            </a:extLst>
          </p:cNvPr>
          <p:cNvSpPr>
            <a:spLocks noGrp="1"/>
          </p:cNvSpPr>
          <p:nvPr>
            <p:ph type="body" sz="quarter" idx="11"/>
          </p:nvPr>
        </p:nvSpPr>
        <p:spPr>
          <a:xfrm>
            <a:off x="2195450" y="1743280"/>
            <a:ext cx="9742550" cy="4322240"/>
          </a:xfrm>
        </p:spPr>
        <p:txBody>
          <a:bodyPr/>
          <a:lstStyle/>
          <a:p>
            <a:pPr>
              <a:lnSpc>
                <a:spcPct val="200000"/>
              </a:lnSpc>
              <a:defRPr/>
            </a:pPr>
            <a:r>
              <a:rPr lang="zh-CN" altLang="en-US" sz="1800" b="1" dirty="0">
                <a:solidFill>
                  <a:prstClr val="black">
                    <a:lumMod val="85000"/>
                    <a:lumOff val="15000"/>
                  </a:prstClr>
                </a:solidFill>
              </a:rPr>
              <a:t>需求</a:t>
            </a:r>
            <a:endParaRPr lang="en-US" altLang="zh-CN" sz="1800" b="1" dirty="0">
              <a:solidFill>
                <a:prstClr val="black">
                  <a:lumMod val="85000"/>
                  <a:lumOff val="15000"/>
                </a:prstClr>
              </a:solidFill>
            </a:endParaRPr>
          </a:p>
          <a:p>
            <a:pPr marL="285750" indent="-285750">
              <a:lnSpc>
                <a:spcPct val="200000"/>
              </a:lnSpc>
              <a:buFont typeface="Wingdings" panose="05000000000000000000" pitchFamily="2" charset="2"/>
              <a:buChar char="l"/>
              <a:defRPr/>
            </a:pPr>
            <a:r>
              <a:rPr lang="en-US" altLang="zh-CN" dirty="0">
                <a:solidFill>
                  <a:schemeClr val="tx1">
                    <a:lumMod val="85000"/>
                    <a:lumOff val="15000"/>
                  </a:schemeClr>
                </a:solidFill>
              </a:rPr>
              <a:t> </a:t>
            </a:r>
            <a:r>
              <a:rPr lang="zh-CN" altLang="zh-CN" dirty="0">
                <a:solidFill>
                  <a:schemeClr val="tx1">
                    <a:lumMod val="85000"/>
                    <a:lumOff val="15000"/>
                  </a:schemeClr>
                </a:solidFill>
              </a:rPr>
              <a:t>键盘录入</a:t>
            </a:r>
            <a:r>
              <a:rPr lang="zh-CN" altLang="en-US" dirty="0">
                <a:solidFill>
                  <a:schemeClr val="tx1">
                    <a:lumMod val="85000"/>
                    <a:lumOff val="15000"/>
                  </a:schemeClr>
                </a:solidFill>
              </a:rPr>
              <a:t>一个合理的价格</a:t>
            </a:r>
            <a:r>
              <a:rPr lang="zh-CN" altLang="en-US" dirty="0"/>
              <a:t>为止</a:t>
            </a:r>
            <a:r>
              <a:rPr lang="zh-CN" altLang="en-US" dirty="0">
                <a:solidFill>
                  <a:schemeClr val="tx1">
                    <a:lumMod val="85000"/>
                    <a:lumOff val="15000"/>
                  </a:schemeClr>
                </a:solidFill>
              </a:rPr>
              <a:t>（必须是数值，值必须大于</a:t>
            </a:r>
            <a:r>
              <a:rPr lang="en-US" altLang="zh-CN" dirty="0">
                <a:solidFill>
                  <a:schemeClr val="tx1">
                    <a:lumMod val="85000"/>
                    <a:lumOff val="15000"/>
                  </a:schemeClr>
                </a:solidFill>
              </a:rPr>
              <a:t>0</a:t>
            </a:r>
            <a:r>
              <a:rPr lang="zh-CN" altLang="en-US" dirty="0">
                <a:solidFill>
                  <a:schemeClr val="tx1">
                    <a:lumMod val="85000"/>
                    <a:lumOff val="15000"/>
                  </a:schemeClr>
                </a:solidFill>
              </a:rPr>
              <a:t>）</a:t>
            </a:r>
            <a:r>
              <a:rPr lang="zh-CN" altLang="en-US" dirty="0"/>
              <a:t>。</a:t>
            </a:r>
          </a:p>
          <a:p>
            <a:pPr>
              <a:lnSpc>
                <a:spcPct val="200000"/>
              </a:lnSpc>
              <a:defRPr/>
            </a:pPr>
            <a:r>
              <a:rPr lang="zh-CN" altLang="en-US" sz="1800" b="1" dirty="0">
                <a:solidFill>
                  <a:schemeClr val="tx1">
                    <a:lumMod val="85000"/>
                    <a:lumOff val="15000"/>
                  </a:schemeClr>
                </a:solidFill>
              </a:rPr>
              <a:t>分析</a:t>
            </a:r>
          </a:p>
          <a:p>
            <a:pPr marL="285750" indent="-285750">
              <a:lnSpc>
                <a:spcPct val="200000"/>
              </a:lnSpc>
              <a:buFont typeface="Wingdings" panose="05000000000000000000" pitchFamily="2" charset="2"/>
              <a:buChar char="l"/>
              <a:defRPr/>
            </a:pPr>
            <a:r>
              <a:rPr lang="zh-CN" altLang="en-US" dirty="0"/>
              <a:t>定义一个死循环，让用户不断的输入价格。</a:t>
            </a:r>
          </a:p>
        </p:txBody>
      </p:sp>
    </p:spTree>
    <p:extLst>
      <p:ext uri="{BB962C8B-B14F-4D97-AF65-F5344CB8AC3E}">
        <p14:creationId xmlns:p14="http://schemas.microsoft.com/office/powerpoint/2010/main" val="510101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574692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C7CF41E-987D-4995-8063-D00616F47798}"/>
              </a:ext>
            </a:extLst>
          </p:cNvPr>
          <p:cNvSpPr txBox="1"/>
          <p:nvPr/>
        </p:nvSpPr>
        <p:spPr>
          <a:xfrm>
            <a:off x="838201" y="1054101"/>
            <a:ext cx="10840720" cy="572849"/>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en-US"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自定义异常的必要</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01596386-1539-4162-9B6E-12C5F4E3677B}"/>
              </a:ext>
            </a:extLst>
          </p:cNvPr>
          <p:cNvSpPr txBox="1"/>
          <p:nvPr/>
        </p:nvSpPr>
        <p:spPr>
          <a:xfrm>
            <a:off x="838201" y="1626950"/>
            <a:ext cx="8199120" cy="1011880"/>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无法为这个世界上全部的问题提供异常类。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如果企业想通过异常的方式来管理自己的某个业务问题，就需要自定义异常类了。</a:t>
            </a:r>
          </a:p>
        </p:txBody>
      </p:sp>
      <p:sp>
        <p:nvSpPr>
          <p:cNvPr id="12" name="文本框 11">
            <a:extLst>
              <a:ext uri="{FF2B5EF4-FFF2-40B4-BE49-F238E27FC236}">
                <a16:creationId xmlns:a16="http://schemas.microsoft.com/office/drawing/2014/main" id="{F8EF9693-9BF5-4092-96A4-0934EAF1C4BE}"/>
              </a:ext>
            </a:extLst>
          </p:cNvPr>
          <p:cNvSpPr txBox="1"/>
          <p:nvPr/>
        </p:nvSpPr>
        <p:spPr>
          <a:xfrm>
            <a:off x="838201" y="3099564"/>
            <a:ext cx="9113651" cy="1565878"/>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自定义异常的好处：</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可以使用异常的机制管理业务问题，如提醒程序员注意。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同时一旦出现</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bug</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，可以用异常的形式清晰的指出出错的地方。</a:t>
            </a:r>
          </a:p>
        </p:txBody>
      </p:sp>
    </p:spTree>
    <p:extLst>
      <p:ext uri="{BB962C8B-B14F-4D97-AF65-F5344CB8AC3E}">
        <p14:creationId xmlns:p14="http://schemas.microsoft.com/office/powerpoint/2010/main" val="397312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fade">
                                      <p:cBhvr>
                                        <p:cTn id="3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246ABBC7-6D69-4E87-B7F6-31B8C5248281}"/>
              </a:ext>
            </a:extLst>
          </p:cNvPr>
          <p:cNvSpPr txBox="1"/>
          <p:nvPr/>
        </p:nvSpPr>
        <p:spPr>
          <a:xfrm>
            <a:off x="876793" y="1057787"/>
            <a:ext cx="6096000" cy="338554"/>
          </a:xfrm>
          <a:prstGeom prst="rect">
            <a:avLst/>
          </a:prstGeom>
          <a:noFill/>
        </p:spPr>
        <p:txBody>
          <a:bodyPr wrap="square">
            <a:spAutoFit/>
          </a:bodyPr>
          <a:lstStyle/>
          <a:p>
            <a:r>
              <a:rPr kumimoji="0" lang="zh-CN" altLang="en-US" sz="16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自定义异常的分类</a:t>
            </a:r>
            <a:endPar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52570651-5DED-46A5-9FDA-5211CF2453C1}"/>
              </a:ext>
            </a:extLst>
          </p:cNvPr>
          <p:cNvSpPr txBox="1"/>
          <p:nvPr/>
        </p:nvSpPr>
        <p:spPr>
          <a:xfrm>
            <a:off x="876793" y="1396341"/>
            <a:ext cx="6477484" cy="4836517"/>
          </a:xfrm>
          <a:prstGeom prst="rect">
            <a:avLst/>
          </a:prstGeom>
          <a:noFill/>
        </p:spPr>
        <p:txBody>
          <a:bodyPr wrap="square">
            <a:spAutoFit/>
          </a:bodyPr>
          <a:lstStyle/>
          <a:p>
            <a:pPr>
              <a:lnSpc>
                <a:spcPct val="200000"/>
              </a:lnSpc>
            </a:pPr>
            <a:r>
              <a:rPr kumimoji="0" lang="en-US" altLang="zh-CN"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en-US"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、自定义编译时异常</a:t>
            </a:r>
            <a:r>
              <a:rPr kumimoji="0" lang="zh-CN"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定义一个异常类继承Exception.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编译时异常是编译阶段就报错</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提醒更加强烈，一定需要处理！！</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sz="1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、自定义运行时异常</a:t>
            </a:r>
            <a:endParaRPr lang="en-US" altLang="zh-CN" sz="1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定义一个异常类继承RuntimeException.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kumimoji="0" lang="zh-CN" altLang="en-US"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提醒不强烈，编译阶段不报错！！运行时才可能出现！！</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9050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B970C65-ADB8-4250-9291-0AC93B76EFDA}"/>
              </a:ext>
            </a:extLst>
          </p:cNvPr>
          <p:cNvSpPr txBox="1"/>
          <p:nvPr/>
        </p:nvSpPr>
        <p:spPr>
          <a:xfrm>
            <a:off x="4619708" y="1098284"/>
            <a:ext cx="6001066" cy="5328959"/>
          </a:xfrm>
          <a:prstGeom prst="rect">
            <a:avLst/>
          </a:prstGeom>
          <a:noFill/>
        </p:spPr>
        <p:txBody>
          <a:bodyPr wrap="square">
            <a:spAutoFit/>
          </a:bodyPr>
          <a:lstStyle/>
          <a:p>
            <a:pPr>
              <a:lnSpc>
                <a:spcPct val="200000"/>
              </a:lnSpc>
            </a:pPr>
            <a:r>
              <a:rPr kumimoji="0" lang="en-US" altLang="zh-CN"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en-US"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、自定义编译时异常</a:t>
            </a:r>
            <a:r>
              <a:rPr kumimoji="0" lang="zh-CN"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定义一个异常类继承Exception.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编译时异常是编译阶段就报错</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提醒更加强烈，一定需要处理！！</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、自定义运行时异常</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定义一个异常类继承RuntimeException.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kumimoji="0" lang="zh-CN" altLang="en-US"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提醒不强烈，编译阶段不报错！！运行时才可能出现！！</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6067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57646B-DB9F-43FD-8853-DC1FC3031D91}"/>
              </a:ext>
            </a:extLst>
          </p:cNvPr>
          <p:cNvSpPr txBox="1"/>
          <p:nvPr/>
        </p:nvSpPr>
        <p:spPr>
          <a:xfrm>
            <a:off x="751573" y="1054101"/>
            <a:ext cx="5215105" cy="572849"/>
          </a:xfrm>
          <a:prstGeom prst="rect">
            <a:avLst/>
          </a:prstGeom>
          <a:noFill/>
        </p:spPr>
        <p:txBody>
          <a:bodyPr wrap="square">
            <a:spAutoFit/>
          </a:bodyPr>
          <a:lstStyle/>
          <a:p>
            <a:pPr>
              <a:lnSpc>
                <a:spcPct val="200000"/>
              </a:lnSpc>
              <a:defRPr/>
            </a:pP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如何创建不可变集合？</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6">
            <a:extLst>
              <a:ext uri="{FF2B5EF4-FFF2-40B4-BE49-F238E27FC236}">
                <a16:creationId xmlns:a16="http://schemas.microsoft.com/office/drawing/2014/main" id="{D16E327C-C128-47BB-81AE-EBEC7C170B6C}"/>
              </a:ext>
            </a:extLst>
          </p:cNvPr>
          <p:cNvSpPr txBox="1"/>
          <p:nvPr/>
        </p:nvSpPr>
        <p:spPr>
          <a:xfrm>
            <a:off x="657790" y="4149315"/>
            <a:ext cx="11025267" cy="1011880"/>
          </a:xfrm>
          <a:prstGeom prst="rect">
            <a:avLst/>
          </a:prstGeom>
          <a:noFill/>
        </p:spPr>
        <p:txBody>
          <a:bodyPr wrap="square">
            <a:spAutoFit/>
          </a:bodyPr>
          <a:lstStyle/>
          <a:p>
            <a:pPr marL="228594"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这个集合不能添加，不能删除，不能修改。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2" name="表格 11">
            <a:extLst>
              <a:ext uri="{FF2B5EF4-FFF2-40B4-BE49-F238E27FC236}">
                <a16:creationId xmlns:a16="http://schemas.microsoft.com/office/drawing/2014/main" id="{3192C4BE-D5C0-4E0E-A0CB-D1DAD5113F3C}"/>
              </a:ext>
            </a:extLst>
          </p:cNvPr>
          <p:cNvGraphicFramePr>
            <a:graphicFrameLocks noGrp="1"/>
          </p:cNvGraphicFramePr>
          <p:nvPr>
            <p:extLst>
              <p:ext uri="{D42A27DB-BD31-4B8C-83A1-F6EECF244321}">
                <p14:modId xmlns:p14="http://schemas.microsoft.com/office/powerpoint/2010/main" val="3800616395"/>
              </p:ext>
            </p:extLst>
          </p:nvPr>
        </p:nvGraphicFramePr>
        <p:xfrm>
          <a:off x="751573" y="2281254"/>
          <a:ext cx="11025267" cy="1868061"/>
        </p:xfrm>
        <a:graphic>
          <a:graphicData uri="http://schemas.openxmlformats.org/drawingml/2006/table">
            <a:tbl>
              <a:tblPr/>
              <a:tblGrid>
                <a:gridCol w="5949769">
                  <a:extLst>
                    <a:ext uri="{9D8B030D-6E8A-4147-A177-3AD203B41FA5}">
                      <a16:colId xmlns:a16="http://schemas.microsoft.com/office/drawing/2014/main" val="1138920238"/>
                    </a:ext>
                  </a:extLst>
                </a:gridCol>
                <a:gridCol w="5075498">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static &lt;E&gt;  List&lt;E&gt;  of(E…elements)</a:t>
                      </a:r>
                      <a:endPar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创建一个具有指定元素的</a:t>
                      </a: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List</a:t>
                      </a: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集合对象</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static &lt;E&gt;  Set&lt;E&gt;  of(E…elements)</a:t>
                      </a:r>
                      <a:endPar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创建一个具有指定元素的</a:t>
                      </a: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Set</a:t>
                      </a: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集合对象</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44918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static &lt;K , V&gt;   Map&lt;K</a:t>
                      </a: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a:t>
                      </a: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V&gt;  of(E…elements)</a:t>
                      </a:r>
                      <a:endPar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创建一个具有指定元素的</a:t>
                      </a: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Map</a:t>
                      </a: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集合对象</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bl>
          </a:graphicData>
        </a:graphic>
      </p:graphicFrame>
      <p:sp>
        <p:nvSpPr>
          <p:cNvPr id="8" name="文本框 7">
            <a:extLst>
              <a:ext uri="{FF2B5EF4-FFF2-40B4-BE49-F238E27FC236}">
                <a16:creationId xmlns:a16="http://schemas.microsoft.com/office/drawing/2014/main" id="{A999A083-41BC-40F5-AAA7-4FBF87A39A9A}"/>
              </a:ext>
            </a:extLst>
          </p:cNvPr>
          <p:cNvSpPr txBox="1"/>
          <p:nvPr/>
        </p:nvSpPr>
        <p:spPr>
          <a:xfrm>
            <a:off x="751574" y="1611048"/>
            <a:ext cx="10639380" cy="519438"/>
          </a:xfrm>
          <a:prstGeom prst="rect">
            <a:avLst/>
          </a:prstGeom>
          <a:noFill/>
        </p:spPr>
        <p:txBody>
          <a:bodyPr wrap="square">
            <a:spAutoFit/>
          </a:bodyPr>
          <a:lstStyle/>
          <a:p>
            <a:pPr marL="228594"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接口中，都存在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of</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方法，可以创建一个不可变的集合。</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8622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58729" y="962464"/>
            <a:ext cx="7095610" cy="4511040"/>
          </a:xfrm>
        </p:spPr>
        <p:txBody>
          <a:bodyPr/>
          <a:lstStyle/>
          <a:p>
            <a:r>
              <a:rPr lang="zh-CN" altLang="en-US" dirty="0"/>
              <a:t>不可变集合的特点？</a:t>
            </a:r>
            <a:endParaRPr lang="en-US" altLang="zh-CN" dirty="0"/>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定义完成后不可以修改，或者添加、删除</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t>如何创建不可变集合？</a:t>
            </a:r>
            <a:endParaRPr lang="en-US" altLang="zh-CN" dirty="0"/>
          </a:p>
          <a:p>
            <a:pPr marL="895335" lvl="1"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接口中，都存在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of</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方法可以创建不可变集合。</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8959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2662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C371088-8634-4D5D-99D7-AF8F02AA4825}"/>
              </a:ext>
            </a:extLst>
          </p:cNvPr>
          <p:cNvSpPr txBox="1"/>
          <p:nvPr/>
        </p:nvSpPr>
        <p:spPr>
          <a:xfrm>
            <a:off x="751840" y="779162"/>
            <a:ext cx="6096000" cy="572849"/>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什么是Stream流？</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879A2E11-E78F-4B49-A36C-05AACE289BB2}"/>
              </a:ext>
            </a:extLst>
          </p:cNvPr>
          <p:cNvSpPr txBox="1"/>
          <p:nvPr/>
        </p:nvSpPr>
        <p:spPr>
          <a:xfrm>
            <a:off x="751840" y="1301715"/>
            <a:ext cx="10281920"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在Java 8中，得益于Lambda所带来的函数式编程， 引入了一个全新的Stream流概念</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目的</a:t>
            </a:r>
            <a:r>
              <a:rPr kumimoji="0" lang="zh-CN" altLang="zh-CN" sz="1600" b="1" u="none" strike="noStrike" cap="none" normalizeH="0" baseline="0" dirty="0">
                <a:ln>
                  <a:noFill/>
                </a:ln>
                <a:solidFill>
                  <a:srgbClr val="AD2B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：用于简化集合和数组操作的API</a:t>
            </a:r>
            <a:r>
              <a:rPr lang="zh-CN" altLang="en-US" sz="16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8675" name="Picture 3">
            <a:extLst>
              <a:ext uri="{FF2B5EF4-FFF2-40B4-BE49-F238E27FC236}">
                <a16:creationId xmlns:a16="http://schemas.microsoft.com/office/drawing/2014/main" id="{AC81DB2B-3869-419C-95A0-69C92F2F2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2280" y="3138146"/>
            <a:ext cx="1853679" cy="1853679"/>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接箭头连接符 15">
            <a:extLst>
              <a:ext uri="{FF2B5EF4-FFF2-40B4-BE49-F238E27FC236}">
                <a16:creationId xmlns:a16="http://schemas.microsoft.com/office/drawing/2014/main" id="{C01BF874-BCC1-45CF-8F19-D1295414E760}"/>
              </a:ext>
            </a:extLst>
          </p:cNvPr>
          <p:cNvCxnSpPr>
            <a:cxnSpLocks/>
          </p:cNvCxnSpPr>
          <p:nvPr/>
        </p:nvCxnSpPr>
        <p:spPr>
          <a:xfrm>
            <a:off x="2018010" y="3611360"/>
            <a:ext cx="1657550" cy="66233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7" name="文本框 16">
            <a:extLst>
              <a:ext uri="{FF2B5EF4-FFF2-40B4-BE49-F238E27FC236}">
                <a16:creationId xmlns:a16="http://schemas.microsoft.com/office/drawing/2014/main" id="{B7A5F42E-0FDB-46A4-AD3B-1B94DD4EBA83}"/>
              </a:ext>
            </a:extLst>
          </p:cNvPr>
          <p:cNvSpPr txBox="1"/>
          <p:nvPr/>
        </p:nvSpPr>
        <p:spPr>
          <a:xfrm>
            <a:off x="853307" y="3179335"/>
            <a:ext cx="1332947" cy="519438"/>
          </a:xfrm>
          <a:prstGeom prst="rect">
            <a:avLst/>
          </a:prstGeom>
          <a:noFill/>
        </p:spPr>
        <p:txBody>
          <a:bodyPr wrap="square" rtlCol="0">
            <a:spAutoFit/>
          </a:bodyPr>
          <a:lstStyle/>
          <a:p>
            <a:pPr fontAlgn="auto">
              <a:lnSpc>
                <a:spcPct val="200000"/>
              </a:lnSpc>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p>
        </p:txBody>
      </p:sp>
      <p:cxnSp>
        <p:nvCxnSpPr>
          <p:cNvPr id="22" name="直接箭头连接符 21">
            <a:extLst>
              <a:ext uri="{FF2B5EF4-FFF2-40B4-BE49-F238E27FC236}">
                <a16:creationId xmlns:a16="http://schemas.microsoft.com/office/drawing/2014/main" id="{47A11CD8-33C5-460A-BF3A-D599DC151BAF}"/>
              </a:ext>
            </a:extLst>
          </p:cNvPr>
          <p:cNvCxnSpPr>
            <a:cxnSpLocks/>
            <a:endCxn id="24" idx="1"/>
          </p:cNvCxnSpPr>
          <p:nvPr/>
        </p:nvCxnSpPr>
        <p:spPr>
          <a:xfrm flipV="1">
            <a:off x="5526817" y="3840841"/>
            <a:ext cx="1525168" cy="7147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文本框 23">
            <a:extLst>
              <a:ext uri="{FF2B5EF4-FFF2-40B4-BE49-F238E27FC236}">
                <a16:creationId xmlns:a16="http://schemas.microsoft.com/office/drawing/2014/main" id="{314336DB-2F3C-4C9B-B520-DDAE65A28BCA}"/>
              </a:ext>
            </a:extLst>
          </p:cNvPr>
          <p:cNvSpPr txBox="1"/>
          <p:nvPr/>
        </p:nvSpPr>
        <p:spPr>
          <a:xfrm>
            <a:off x="7051985" y="3581122"/>
            <a:ext cx="1737976" cy="519438"/>
          </a:xfrm>
          <a:prstGeom prst="rect">
            <a:avLst/>
          </a:prstGeom>
          <a:noFill/>
        </p:spPr>
        <p:txBody>
          <a:bodyPr wrap="none" rtlCol="0">
            <a:spAutoFit/>
          </a:bodyPr>
          <a:lstStyle/>
          <a:p>
            <a:pPr fontAlgn="auto">
              <a:lnSpc>
                <a:spcPct val="200000"/>
              </a:lnSpc>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集合、数组的</a:t>
            </a: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572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675"/>
                                        </p:tgtEl>
                                        <p:attrNameLst>
                                          <p:attrName>style.visibility</p:attrName>
                                        </p:attrNameLst>
                                      </p:cBhvr>
                                      <p:to>
                                        <p:strVal val="visible"/>
                                      </p:to>
                                    </p:set>
                                    <p:animEffect transition="in" filter="wipe(left)">
                                      <p:cBhvr>
                                        <p:cTn id="32" dur="500"/>
                                        <p:tgtEl>
                                          <p:spTgt spid="286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22335</TotalTime>
  <Words>4102</Words>
  <Application>Microsoft Office PowerPoint</Application>
  <PresentationFormat>宽屏</PresentationFormat>
  <Paragraphs>499</Paragraphs>
  <Slides>57</Slides>
  <Notes>24</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57</vt:i4>
      </vt:variant>
    </vt:vector>
  </HeadingPairs>
  <TitlesOfParts>
    <vt:vector size="81" baseType="lpstr">
      <vt:lpstr>Alibaba PuHuiTi B</vt:lpstr>
      <vt:lpstr>Alibaba PuHuiTi M</vt:lpstr>
      <vt:lpstr>Alibaba PuHuiTi Medium</vt:lpstr>
      <vt:lpstr>Alibaba PuHuiTi R</vt:lpstr>
      <vt:lpstr>阿里巴巴普惠体</vt:lpstr>
      <vt:lpstr>等线</vt:lpstr>
      <vt:lpstr>黑体</vt:lpstr>
      <vt:lpstr>华文楷体</vt:lpstr>
      <vt:lpstr>华文楷体</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Stream、异常体系、日志框架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4608</cp:revision>
  <dcterms:created xsi:type="dcterms:W3CDTF">2020-03-31T02:23:27Z</dcterms:created>
  <dcterms:modified xsi:type="dcterms:W3CDTF">2021-08-10T15:21:39Z</dcterms:modified>
</cp:coreProperties>
</file>