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1"/>
  </p:notesMasterIdLst>
  <p:handoutMasterIdLst>
    <p:handoutMasterId r:id="rId52"/>
  </p:handoutMasterIdLst>
  <p:sldIdLst>
    <p:sldId id="462" r:id="rId8"/>
    <p:sldId id="1361" r:id="rId9"/>
    <p:sldId id="1353" r:id="rId10"/>
    <p:sldId id="1303" r:id="rId11"/>
    <p:sldId id="1302" r:id="rId12"/>
    <p:sldId id="1365" r:id="rId13"/>
    <p:sldId id="1359" r:id="rId14"/>
    <p:sldId id="465" r:id="rId15"/>
    <p:sldId id="424" r:id="rId16"/>
    <p:sldId id="1332" r:id="rId17"/>
    <p:sldId id="1401" r:id="rId18"/>
    <p:sldId id="1377" r:id="rId19"/>
    <p:sldId id="1362" r:id="rId20"/>
    <p:sldId id="1356" r:id="rId21"/>
    <p:sldId id="1368" r:id="rId22"/>
    <p:sldId id="1367" r:id="rId23"/>
    <p:sldId id="1253" r:id="rId24"/>
    <p:sldId id="1351" r:id="rId25"/>
    <p:sldId id="1378" r:id="rId26"/>
    <p:sldId id="1350" r:id="rId27"/>
    <p:sldId id="556" r:id="rId28"/>
    <p:sldId id="1390" r:id="rId29"/>
    <p:sldId id="1337" r:id="rId30"/>
    <p:sldId id="1363" r:id="rId31"/>
    <p:sldId id="1339" r:id="rId32"/>
    <p:sldId id="1338" r:id="rId33"/>
    <p:sldId id="1395" r:id="rId34"/>
    <p:sldId id="1341" r:id="rId35"/>
    <p:sldId id="1342" r:id="rId36"/>
    <p:sldId id="1402" r:id="rId37"/>
    <p:sldId id="557" r:id="rId38"/>
    <p:sldId id="1346" r:id="rId39"/>
    <p:sldId id="1348" r:id="rId40"/>
    <p:sldId id="1373" r:id="rId41"/>
    <p:sldId id="1292" r:id="rId42"/>
    <p:sldId id="1375" r:id="rId43"/>
    <p:sldId id="1400" r:id="rId44"/>
    <p:sldId id="1376" r:id="rId45"/>
    <p:sldId id="1374" r:id="rId46"/>
    <p:sldId id="1262" r:id="rId47"/>
    <p:sldId id="1260" r:id="rId48"/>
    <p:sldId id="355" r:id="rId49"/>
    <p:sldId id="26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9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59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AE487DC3-89D4-4AA2-BAFF-7277BCD56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A37D7F7A-2DF6-4D05-A472-1A7ECAED4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21FD1D19-3C99-4817-8FE1-43CD6A382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3B4D0-BE2F-45EC-AE57-BE6B11C2368F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5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0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9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2640F84-972D-4C24-842F-4D6ED292B5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3296A0D-8A36-48AE-9323-E7157737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81FA5323-5533-4BBB-9E5E-FD42985DA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92640F84-972D-4C24-842F-4D6ED292B5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3296A0D-8A36-48AE-9323-E715773735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类的定义步骤</a:t>
            </a: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81FA5323-5533-4BBB-9E5E-FD42985DA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76277D9-1155-4BE9-ACB1-515DA36AB534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2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9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4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8611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519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2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995313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2" r:id="rId16"/>
    <p:sldLayoutId id="2147483716" r:id="rId17"/>
    <p:sldLayoutId id="2147483717" r:id="rId18"/>
    <p:sldLayoutId id="2147483718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面向对象编程（基础）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12745" y="832387"/>
            <a:ext cx="6942958" cy="563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1. </a:t>
            </a:r>
            <a:r>
              <a:rPr kumimoji="1" lang="zh-CN" altLang="en-US" sz="1600" dirty="0">
                <a:latin typeface="Consolas" panose="020B0609020204030204" pitchFamily="49" charset="0"/>
              </a:rPr>
              <a:t>类和对象是什么？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类：是共同特征的描述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；对象：是真实存在的具体实例。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 </a:t>
            </a:r>
            <a:r>
              <a:rPr kumimoji="1" lang="zh-CN" altLang="en-US" sz="1600" dirty="0">
                <a:latin typeface="Consolas" panose="020B0609020204030204" pitchFamily="49" charset="0"/>
              </a:rPr>
              <a:t>如何设计类？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3. </a:t>
            </a:r>
            <a:r>
              <a:rPr kumimoji="1" lang="zh-CN" altLang="en-US" sz="1600" dirty="0">
                <a:latin typeface="Consolas" panose="020B0609020204030204" pitchFamily="49" charset="0"/>
              </a:rPr>
              <a:t>如何创建对象？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4. </a:t>
            </a:r>
            <a:r>
              <a:rPr kumimoji="1" lang="zh-CN" altLang="en-US" sz="1600" dirty="0">
                <a:latin typeface="Consolas" panose="020B0609020204030204" pitchFamily="49" charset="0"/>
              </a:rPr>
              <a:t>拿到对象后能做什么？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成员变量；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7749A761-0308-4D2E-ACA2-1649242F1893}"/>
              </a:ext>
            </a:extLst>
          </p:cNvPr>
          <p:cNvSpPr txBox="1"/>
          <p:nvPr/>
        </p:nvSpPr>
        <p:spPr bwMode="auto">
          <a:xfrm>
            <a:off x="5354344" y="2820687"/>
            <a:ext cx="3718489" cy="11676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、成员变量（代表属性的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一般是名词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2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、成员方法（代表行为的</a:t>
            </a:r>
            <a:r>
              <a:rPr lang="en-US" altLang="zh-CN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一般是动词）</a:t>
            </a:r>
            <a:endParaRPr lang="en-US" altLang="zh-CN" sz="12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A6AA6B-17A4-4B3E-AC8B-EEB898C4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006" y="4759116"/>
            <a:ext cx="2260401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 对象名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4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053D4C-E6E6-459A-A38E-A6171BF6E6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练习时间（</a:t>
            </a:r>
            <a:r>
              <a:rPr lang="en-US" altLang="zh-CN" dirty="0"/>
              <a:t>15</a:t>
            </a:r>
            <a:r>
              <a:rPr lang="zh-CN" altLang="en-US" dirty="0"/>
              <a:t>分钟）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CCDCC4-A955-47F4-9C04-D1BAAE413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948542"/>
            <a:ext cx="9214230" cy="4219575"/>
          </a:xfrm>
        </p:spPr>
        <p:txBody>
          <a:bodyPr/>
          <a:lstStyle/>
          <a:p>
            <a:r>
              <a:rPr lang="zh-CN" altLang="en-US" sz="1800" dirty="0"/>
              <a:t>请同学们模仿汽车类，自己定义一个学生类，随便定义</a:t>
            </a:r>
            <a:r>
              <a:rPr lang="en-US" altLang="zh-CN" sz="1800" dirty="0"/>
              <a:t>2</a:t>
            </a:r>
            <a:r>
              <a:rPr lang="zh-CN" altLang="en-US" sz="1800" dirty="0"/>
              <a:t>个属性，</a:t>
            </a:r>
            <a:r>
              <a:rPr lang="en-US" altLang="zh-CN" sz="1800" dirty="0"/>
              <a:t>2</a:t>
            </a:r>
            <a:r>
              <a:rPr lang="zh-CN" altLang="en-US" sz="1800" dirty="0"/>
              <a:t>个行为。</a:t>
            </a:r>
            <a:endParaRPr lang="en-US" altLang="zh-CN" sz="1800" dirty="0"/>
          </a:p>
          <a:p>
            <a:r>
              <a:rPr lang="zh-CN" altLang="en-US" sz="1800" dirty="0"/>
              <a:t>并创建</a:t>
            </a:r>
            <a:r>
              <a:rPr lang="en-US" altLang="zh-CN" sz="1800" dirty="0"/>
              <a:t>2</a:t>
            </a:r>
            <a:r>
              <a:rPr lang="zh-CN" altLang="en-US" sz="1800" dirty="0"/>
              <a:t>个学生对象，分别访问属性和行为。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7E19CF-EB6C-420B-8DA7-59BAA199A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33" y="2774343"/>
            <a:ext cx="3542968" cy="35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4808323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定义类，创建对象并使用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80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434ABF-961E-4C47-ADA9-D07E08680FC6}"/>
              </a:ext>
            </a:extLst>
          </p:cNvPr>
          <p:cNvSpPr txBox="1"/>
          <p:nvPr/>
        </p:nvSpPr>
        <p:spPr bwMode="auto">
          <a:xfrm>
            <a:off x="806214" y="1665011"/>
            <a:ext cx="2840995" cy="151394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、成员变量（代表属性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2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、成员方法（代表行为）</a:t>
            </a:r>
            <a:endParaRPr lang="en-US" altLang="zh-CN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AF9860-EA32-4141-9C7A-E377F30A7248}"/>
              </a:ext>
            </a:extLst>
          </p:cNvPr>
          <p:cNvSpPr txBox="1"/>
          <p:nvPr/>
        </p:nvSpPr>
        <p:spPr>
          <a:xfrm>
            <a:off x="806214" y="1151196"/>
            <a:ext cx="320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定义类的补充注意事项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31958-9769-49E8-A053-E176C9ED004B}"/>
              </a:ext>
            </a:extLst>
          </p:cNvPr>
          <p:cNvSpPr txBox="1"/>
          <p:nvPr/>
        </p:nvSpPr>
        <p:spPr>
          <a:xfrm>
            <a:off x="745156" y="4370832"/>
            <a:ext cx="9480786" cy="218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类名首字母建议大写，且有意义，满足“驼峰模式”。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文件中可以定义多个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类，且只能一个类是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修饰，而且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修饰的类名必须成为代码文件名。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实际开发中建议还是一个文件定义一个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类。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成员变量的完整定义格式是：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初始化值；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一般无需指定初始化值，存在默认值。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1A19F6-E655-4111-8D4C-0A5526136A15}"/>
              </a:ext>
            </a:extLst>
          </p:cNvPr>
          <p:cNvSpPr txBox="1"/>
          <p:nvPr/>
        </p:nvSpPr>
        <p:spPr bwMode="auto">
          <a:xfrm>
            <a:off x="4010891" y="1665011"/>
            <a:ext cx="2291797" cy="260430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Student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D5EDD5-F4B3-4E65-BD8C-FEDC10CA13B3}"/>
              </a:ext>
            </a:extLst>
          </p:cNvPr>
          <p:cNvSpPr txBox="1"/>
          <p:nvPr/>
        </p:nvSpPr>
        <p:spPr>
          <a:xfrm>
            <a:off x="4218709" y="2188009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height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65CDE-F6B9-418B-8A4A-123BABF328BD}"/>
              </a:ext>
            </a:extLst>
          </p:cNvPr>
          <p:cNvSpPr txBox="1"/>
          <p:nvPr/>
        </p:nvSpPr>
        <p:spPr>
          <a:xfrm>
            <a:off x="4136185" y="2030528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BB7BF1-2BDC-4627-9E4D-3CEA570694BE}"/>
              </a:ext>
            </a:extLst>
          </p:cNvPr>
          <p:cNvSpPr txBox="1"/>
          <p:nvPr/>
        </p:nvSpPr>
        <p:spPr>
          <a:xfrm>
            <a:off x="4174299" y="2798950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943A6-F6E2-4347-8052-A54345E4FE46}"/>
              </a:ext>
            </a:extLst>
          </p:cNvPr>
          <p:cNvSpPr txBox="1"/>
          <p:nvPr/>
        </p:nvSpPr>
        <p:spPr>
          <a:xfrm>
            <a:off x="4216170" y="2973719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study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692191" y="1271344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对象的成员变量的默认值规则</a:t>
            </a:r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1EAF541-CA79-4F72-B1AD-BE5E1960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40825"/>
              </p:ext>
            </p:extLst>
          </p:nvPr>
        </p:nvGraphicFramePr>
        <p:xfrm>
          <a:off x="692191" y="1903631"/>
          <a:ext cx="6583595" cy="3197366"/>
        </p:xfrm>
        <a:graphic>
          <a:graphicData uri="http://schemas.openxmlformats.org/drawingml/2006/table">
            <a:tbl>
              <a:tblPr/>
              <a:tblGrid>
                <a:gridCol w="1642482">
                  <a:extLst>
                    <a:ext uri="{9D8B030D-6E8A-4147-A177-3AD203B41FA5}">
                      <a16:colId xmlns:a16="http://schemas.microsoft.com/office/drawing/2014/main" val="1317796171"/>
                    </a:ext>
                  </a:extLst>
                </a:gridCol>
                <a:gridCol w="3915952">
                  <a:extLst>
                    <a:ext uri="{9D8B030D-6E8A-4147-A177-3AD203B41FA5}">
                      <a16:colId xmlns:a16="http://schemas.microsoft.com/office/drawing/2014/main" val="69480976"/>
                    </a:ext>
                  </a:extLst>
                </a:gridCol>
                <a:gridCol w="1025161">
                  <a:extLst>
                    <a:ext uri="{9D8B030D-6E8A-4147-A177-3AD203B41FA5}">
                      <a16:colId xmlns:a16="http://schemas.microsoft.com/office/drawing/2014/main" val="1189803003"/>
                    </a:ext>
                  </a:extLst>
                </a:gridCol>
              </a:tblGrid>
              <a:tr h="4859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明细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默认值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42233"/>
                  </a:ext>
                </a:extLst>
              </a:tr>
              <a:tr h="598417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99415"/>
                  </a:ext>
                </a:extLst>
              </a:tr>
              <a:tr h="598417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0.0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36620"/>
                  </a:ext>
                </a:extLst>
              </a:tr>
              <a:tr h="594828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字符常量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09409"/>
                  </a:ext>
                </a:extLst>
              </a:tr>
              <a:tr h="5984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引用类型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类、接口、数组、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5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1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382764" y="1296140"/>
            <a:ext cx="7424235" cy="48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定义类有哪些建议，有什么需要注意的？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成员变量的格式是什么样的，有什么特点？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D992438-7377-4653-8E4E-1C07889FD033}"/>
              </a:ext>
            </a:extLst>
          </p:cNvPr>
          <p:cNvSpPr txBox="1"/>
          <p:nvPr/>
        </p:nvSpPr>
        <p:spPr>
          <a:xfrm>
            <a:off x="4711539" y="3778858"/>
            <a:ext cx="7039801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成员变量的完整定义格式是：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 数据类型 变量名称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初始化值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一般无需指定初始化值，存在默认值。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655FC87-6CB5-4F94-ABDA-9EE128043C32}"/>
              </a:ext>
            </a:extLst>
          </p:cNvPr>
          <p:cNvSpPr txBox="1"/>
          <p:nvPr/>
        </p:nvSpPr>
        <p:spPr>
          <a:xfrm>
            <a:off x="4711539" y="1873567"/>
            <a:ext cx="7424235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类名首字母建议大写、英文、有意义，满足驼峰模式，不能用关键字，满足标志符规定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 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一个代码文件中可以定义多个类，但是只能一个类是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public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修饰的类名必须是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代码的文件名称。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5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两个变量指向同一个对象内存图</a:t>
            </a: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38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628012" y="979580"/>
            <a:ext cx="216208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两个对象内存图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733" y="431900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8709618" y="4947931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875521" y="4952523"/>
            <a:ext cx="2062900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:start()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453406" y="2207106"/>
            <a:ext cx="1567033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119d7047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10A880-4DF3-4979-BF1C-D0E1DB6143CB}"/>
              </a:ext>
            </a:extLst>
          </p:cNvPr>
          <p:cNvCxnSpPr>
            <a:cxnSpLocks/>
          </p:cNvCxnSpPr>
          <p:nvPr/>
        </p:nvCxnSpPr>
        <p:spPr>
          <a:xfrm>
            <a:off x="8453406" y="365120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A2838-DDF5-4B7C-A2D8-988B8C53673B}"/>
              </a:ext>
            </a:extLst>
          </p:cNvPr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869AFB-8EFC-487C-A3B7-E1B03323CDE0}"/>
              </a:ext>
            </a:extLst>
          </p:cNvPr>
          <p:cNvSpPr txBox="1"/>
          <p:nvPr/>
        </p:nvSpPr>
        <p:spPr>
          <a:xfrm>
            <a:off x="10296633" y="189208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7b23ec81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8" y="1576268"/>
            <a:ext cx="5124437" cy="193899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成员变量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属性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方法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行为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启动了！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售价为：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的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跑的快！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256345" y="3615080"/>
            <a:ext cx="4814155" cy="31624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GLC"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39.78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Car();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X3"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lang="en-US" altLang="zh-CN" sz="105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.start();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.run();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2A7B5B-FEE2-4211-83E4-0351B6CE1078}"/>
              </a:ext>
            </a:extLst>
          </p:cNvPr>
          <p:cNvSpPr/>
          <p:nvPr/>
        </p:nvSpPr>
        <p:spPr>
          <a:xfrm>
            <a:off x="256344" y="3998177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942263" y="3809319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735BA1-0166-4D67-884D-25C35420EA8A}"/>
              </a:ext>
            </a:extLst>
          </p:cNvPr>
          <p:cNvSpPr txBox="1"/>
          <p:nvPr/>
        </p:nvSpPr>
        <p:spPr>
          <a:xfrm>
            <a:off x="8453406" y="2895070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D079816-36A7-4B8E-A0A0-B3AF5906CF51}"/>
              </a:ext>
            </a:extLst>
          </p:cNvPr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8615847" y="253941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9A4B90-A490-4AA2-AA4A-9D9159E44DAF}"/>
              </a:ext>
            </a:extLst>
          </p:cNvPr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FCC048-BB7D-4212-B790-7B61BE4B6E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6956" y="4490041"/>
            <a:ext cx="1842951" cy="859219"/>
          </a:xfrm>
          <a:prstGeom prst="bentConnector3">
            <a:avLst>
              <a:gd name="adj1" fmla="val 44362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41CD85-F58E-4CD0-81AD-79E0E4751994}"/>
              </a:ext>
            </a:extLst>
          </p:cNvPr>
          <p:cNvCxnSpPr>
            <a:cxnSpLocks/>
          </p:cNvCxnSpPr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793AB2A-E917-4BC5-9C93-5766335DCF00}"/>
              </a:ext>
            </a:extLst>
          </p:cNvPr>
          <p:cNvSpPr/>
          <p:nvPr/>
        </p:nvSpPr>
        <p:spPr>
          <a:xfrm>
            <a:off x="263283" y="4151100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5F8B349-4FCE-429B-8E4D-D70E3CDC6DD8}"/>
              </a:ext>
            </a:extLst>
          </p:cNvPr>
          <p:cNvSpPr txBox="1"/>
          <p:nvPr/>
        </p:nvSpPr>
        <p:spPr>
          <a:xfrm>
            <a:off x="8607642" y="254534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奔驰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GLC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F661FD6-6D80-4BEB-B447-EC8ADDFA3A78}"/>
              </a:ext>
            </a:extLst>
          </p:cNvPr>
          <p:cNvSpPr/>
          <p:nvPr/>
        </p:nvSpPr>
        <p:spPr>
          <a:xfrm>
            <a:off x="270221" y="4303504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086106B-32AF-401D-A4BD-CE83BDC4B597}"/>
              </a:ext>
            </a:extLst>
          </p:cNvPr>
          <p:cNvSpPr txBox="1"/>
          <p:nvPr/>
        </p:nvSpPr>
        <p:spPr>
          <a:xfrm>
            <a:off x="859164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39.7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5E6D30B-634B-49DC-9A7E-781A03C95637}"/>
              </a:ext>
            </a:extLst>
          </p:cNvPr>
          <p:cNvSpPr/>
          <p:nvPr/>
        </p:nvSpPr>
        <p:spPr>
          <a:xfrm>
            <a:off x="256344" y="446198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BDA622C-01F9-4728-8DA0-2CF9C7BD5162}"/>
              </a:ext>
            </a:extLst>
          </p:cNvPr>
          <p:cNvSpPr/>
          <p:nvPr/>
        </p:nvSpPr>
        <p:spPr>
          <a:xfrm>
            <a:off x="270221" y="4614905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71CDC9A-EB94-4C7E-A75D-59175EAD29CB}"/>
              </a:ext>
            </a:extLst>
          </p:cNvPr>
          <p:cNvSpPr/>
          <p:nvPr/>
        </p:nvSpPr>
        <p:spPr>
          <a:xfrm>
            <a:off x="273417" y="477390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47D4C26-C11F-4A27-96A8-F7724C010CC7}"/>
              </a:ext>
            </a:extLst>
          </p:cNvPr>
          <p:cNvSpPr/>
          <p:nvPr/>
        </p:nvSpPr>
        <p:spPr>
          <a:xfrm>
            <a:off x="260204" y="4926306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6BFAE5-CD21-430A-A557-1658618F0D96}"/>
              </a:ext>
            </a:extLst>
          </p:cNvPr>
          <p:cNvSpPr/>
          <p:nvPr/>
        </p:nvSpPr>
        <p:spPr>
          <a:xfrm>
            <a:off x="264881" y="5244152"/>
            <a:ext cx="4814155" cy="152404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C6627B-2407-42A0-814F-AE876E221E60}"/>
              </a:ext>
            </a:extLst>
          </p:cNvPr>
          <p:cNvSpPr txBox="1"/>
          <p:nvPr/>
        </p:nvSpPr>
        <p:spPr>
          <a:xfrm>
            <a:off x="5962586" y="4663927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Car   c2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E07DED4-2681-4726-BC73-5F9FB25B509D}"/>
              </a:ext>
            </a:extLst>
          </p:cNvPr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F2C620D-EBA9-42F5-AC99-DB73C2C3CB2B}"/>
              </a:ext>
            </a:extLst>
          </p:cNvPr>
          <p:cNvSpPr/>
          <p:nvPr/>
        </p:nvSpPr>
        <p:spPr>
          <a:xfrm>
            <a:off x="10277459" y="2196896"/>
            <a:ext cx="1567033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8A35851-89E9-439E-9963-521A36C2F7AF}"/>
              </a:ext>
            </a:extLst>
          </p:cNvPr>
          <p:cNvCxnSpPr>
            <a:cxnSpLocks/>
          </p:cNvCxnSpPr>
          <p:nvPr/>
        </p:nvCxnSpPr>
        <p:spPr>
          <a:xfrm>
            <a:off x="10277459" y="3640997"/>
            <a:ext cx="15670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03E121A-F7F0-48E0-948F-7D28DF9B1372}"/>
              </a:ext>
            </a:extLst>
          </p:cNvPr>
          <p:cNvSpPr txBox="1"/>
          <p:nvPr/>
        </p:nvSpPr>
        <p:spPr>
          <a:xfrm>
            <a:off x="10277459" y="370075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5E2EDB3-8EBB-4BD2-A8A6-7371E606F34A}"/>
              </a:ext>
            </a:extLst>
          </p:cNvPr>
          <p:cNvSpPr txBox="1"/>
          <p:nvPr/>
        </p:nvSpPr>
        <p:spPr>
          <a:xfrm>
            <a:off x="10330949" y="2285497"/>
            <a:ext cx="8931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EE145FC-9256-458C-A61F-5ED196E5963C}"/>
              </a:ext>
            </a:extLst>
          </p:cNvPr>
          <p:cNvSpPr/>
          <p:nvPr/>
        </p:nvSpPr>
        <p:spPr>
          <a:xfrm>
            <a:off x="10351240" y="249112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8DDBC24-2121-48B6-9857-120149E2E95A}"/>
              </a:ext>
            </a:extLst>
          </p:cNvPr>
          <p:cNvSpPr txBox="1"/>
          <p:nvPr/>
        </p:nvSpPr>
        <p:spPr>
          <a:xfrm>
            <a:off x="10277459" y="2884860"/>
            <a:ext cx="1069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6620CAA-5B6A-426C-ABDD-2EE57A0F384E}"/>
              </a:ext>
            </a:extLst>
          </p:cNvPr>
          <p:cNvCxnSpPr>
            <a:cxnSpLocks/>
          </p:cNvCxnSpPr>
          <p:nvPr/>
        </p:nvCxnSpPr>
        <p:spPr>
          <a:xfrm rot="5400000">
            <a:off x="9833248" y="4676936"/>
            <a:ext cx="1768599" cy="390656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922B86-81BD-4AC1-9B93-970AA03B11DE}"/>
              </a:ext>
            </a:extLst>
          </p:cNvPr>
          <p:cNvSpPr txBox="1"/>
          <p:nvPr/>
        </p:nvSpPr>
        <p:spPr>
          <a:xfrm>
            <a:off x="10431695" y="2535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E8318EA-9896-4B97-93F8-8D5A8A7F2FA4}"/>
              </a:ext>
            </a:extLst>
          </p:cNvPr>
          <p:cNvSpPr txBox="1"/>
          <p:nvPr/>
        </p:nvSpPr>
        <p:spPr>
          <a:xfrm>
            <a:off x="10415699" y="317724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0.0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68582B8-E99B-4F2D-A703-C0A39B99CD81}"/>
              </a:ext>
            </a:extLst>
          </p:cNvPr>
          <p:cNvSpPr/>
          <p:nvPr/>
        </p:nvSpPr>
        <p:spPr>
          <a:xfrm>
            <a:off x="10324377" y="3149955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37535C11-485D-4173-98B0-C2D27758F469}"/>
              </a:ext>
            </a:extLst>
          </p:cNvPr>
          <p:cNvCxnSpPr>
            <a:cxnSpLocks/>
          </p:cNvCxnSpPr>
          <p:nvPr/>
        </p:nvCxnSpPr>
        <p:spPr>
          <a:xfrm flipV="1">
            <a:off x="6673115" y="2196679"/>
            <a:ext cx="3623154" cy="2539040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163A726F-9582-41D6-99FD-03B342615C65}"/>
              </a:ext>
            </a:extLst>
          </p:cNvPr>
          <p:cNvSpPr/>
          <p:nvPr/>
        </p:nvSpPr>
        <p:spPr>
          <a:xfrm>
            <a:off x="258058" y="539063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EF458FC-FA3A-4B0A-8401-9B24794BD012}"/>
              </a:ext>
            </a:extLst>
          </p:cNvPr>
          <p:cNvSpPr txBox="1"/>
          <p:nvPr/>
        </p:nvSpPr>
        <p:spPr>
          <a:xfrm>
            <a:off x="10410109" y="2552597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宝马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X3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3139E-4AC0-471D-91A4-CD3FC685B4F3}"/>
              </a:ext>
            </a:extLst>
          </p:cNvPr>
          <p:cNvSpPr/>
          <p:nvPr/>
        </p:nvSpPr>
        <p:spPr>
          <a:xfrm>
            <a:off x="264880" y="5571525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1752FA9-A938-4158-AB23-0AFBBC70CAF9}"/>
              </a:ext>
            </a:extLst>
          </p:cNvPr>
          <p:cNvSpPr txBox="1"/>
          <p:nvPr/>
        </p:nvSpPr>
        <p:spPr>
          <a:xfrm>
            <a:off x="10381634" y="318289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38.98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C3C76C-8B83-492A-B07E-8CC97C729F4E}"/>
              </a:ext>
            </a:extLst>
          </p:cNvPr>
          <p:cNvSpPr/>
          <p:nvPr/>
        </p:nvSpPr>
        <p:spPr>
          <a:xfrm>
            <a:off x="250082" y="5758320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9804030-5DFA-450E-B668-D9D38F3CAE15}"/>
              </a:ext>
            </a:extLst>
          </p:cNvPr>
          <p:cNvSpPr/>
          <p:nvPr/>
        </p:nvSpPr>
        <p:spPr>
          <a:xfrm>
            <a:off x="257020" y="5941148"/>
            <a:ext cx="4814155" cy="15127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B731C4-E90E-4B93-B04F-4EB730CDFECD}"/>
              </a:ext>
            </a:extLst>
          </p:cNvPr>
          <p:cNvSpPr/>
          <p:nvPr/>
        </p:nvSpPr>
        <p:spPr>
          <a:xfrm>
            <a:off x="263282" y="608547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149EA30-B923-47C0-937E-D9F6D648F9C7}"/>
              </a:ext>
            </a:extLst>
          </p:cNvPr>
          <p:cNvSpPr/>
          <p:nvPr/>
        </p:nvSpPr>
        <p:spPr>
          <a:xfrm>
            <a:off x="263282" y="6257243"/>
            <a:ext cx="4814155" cy="18503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CE3918-5FC0-442D-813B-89AB65BCBC66}"/>
              </a:ext>
            </a:extLst>
          </p:cNvPr>
          <p:cNvSpPr txBox="1"/>
          <p:nvPr/>
        </p:nvSpPr>
        <p:spPr>
          <a:xfrm>
            <a:off x="5478501" y="863990"/>
            <a:ext cx="2439930" cy="17348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奔驰GLC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39.78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奔驰GLC启动了！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售价为：39.78的奔驰GLC跑的好快！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宝马X3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宝马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X3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启动了！</a:t>
            </a:r>
          </a:p>
          <a:p>
            <a:pPr>
              <a:lnSpc>
                <a:spcPct val="150000"/>
              </a:lnSpc>
            </a:pP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售价为：3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8的宝马</a:t>
            </a:r>
            <a:r>
              <a:rPr lang="en-US" altLang="zh-CN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X3</a:t>
            </a:r>
            <a:r>
              <a:rPr lang="zh-CN" altLang="en-US" sz="9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跑的好快！</a:t>
            </a:r>
          </a:p>
        </p:txBody>
      </p:sp>
    </p:spTree>
    <p:extLst>
      <p:ext uri="{BB962C8B-B14F-4D97-AF65-F5344CB8AC3E}">
        <p14:creationId xmlns:p14="http://schemas.microsoft.com/office/powerpoint/2010/main" val="14294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34231 0.44445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22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74" grpId="0"/>
      <p:bldP spid="74" grpId="1"/>
      <p:bldP spid="33" grpId="0" animBg="1"/>
      <p:bldP spid="81" grpId="0" animBg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47" grpId="0" animBg="1"/>
      <p:bldP spid="149" grpId="0"/>
      <p:bldP spid="150" grpId="0"/>
      <p:bldP spid="151" grpId="0" animBg="1"/>
      <p:bldP spid="152" grpId="0"/>
      <p:bldP spid="154" grpId="0"/>
      <p:bldP spid="154" grpId="1"/>
      <p:bldP spid="155" grpId="0"/>
      <p:bldP spid="155" grpId="1"/>
      <p:bldP spid="156" grpId="0" animBg="1"/>
      <p:bldP spid="159" grpId="0" animBg="1"/>
      <p:bldP spid="159" grpId="1" animBg="1"/>
      <p:bldP spid="161" grpId="0"/>
      <p:bldP spid="162" grpId="0" animBg="1"/>
      <p:bldP spid="162" grpId="1" animBg="1"/>
      <p:bldP spid="163" grpId="0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11245" y="1244681"/>
            <a:ext cx="7065780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对象放在哪个位置？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堆内存中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Car c = new Car();  c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变量名中存储的是什么？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存储的是对象在堆内存中的地址。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成员变量（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）的数据放在哪里，存在于哪个位置？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对象中，存在于堆内存中。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3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7138" y="500185"/>
            <a:ext cx="4601828" cy="5457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多个对象的内存图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两个变量指向同一个对象的内存图</a:t>
            </a: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05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4BE68B9-B016-482A-9B89-C7B530A5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539632"/>
            <a:ext cx="6726267" cy="37044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809220-B283-49A8-8E86-6EC2814731D6}"/>
              </a:ext>
            </a:extLst>
          </p:cNvPr>
          <p:cNvSpPr txBox="1"/>
          <p:nvPr/>
        </p:nvSpPr>
        <p:spPr>
          <a:xfrm>
            <a:off x="5475026" y="2037371"/>
            <a:ext cx="427704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面向就是拿或找的意思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对象就是东西的意思。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面向对象编程就是就是拿或找东西过来编程。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74DF0-16DE-4C08-8352-AC16798C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" y="1446406"/>
            <a:ext cx="4134964" cy="55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77515-9264-456F-8A49-73EA2F3F9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9" y="2361643"/>
            <a:ext cx="2520462" cy="25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159088" y="959258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两个变量指向同一个对象内存图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2378FC8-ADF6-4C70-8E1B-C01F92C58768}"/>
              </a:ext>
            </a:extLst>
          </p:cNvPr>
          <p:cNvGrpSpPr>
            <a:grpSpLocks/>
          </p:cNvGrpSpPr>
          <p:nvPr/>
        </p:nvGrpSpPr>
        <p:grpSpPr bwMode="auto">
          <a:xfrm>
            <a:off x="8253862" y="1833602"/>
            <a:ext cx="3768394" cy="2761385"/>
            <a:chOff x="6552698" y="1032717"/>
            <a:chExt cx="2398614" cy="3937635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1642DC-7C49-48AE-8800-9B1C8264421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1026CA07-9DB4-4107-A4BC-810B36615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941" y="4039259"/>
              <a:ext cx="936625" cy="44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09CE67-6078-4A9B-945D-834F73CF4FAF}"/>
              </a:ext>
            </a:extLst>
          </p:cNvPr>
          <p:cNvGrpSpPr>
            <a:grpSpLocks/>
          </p:cNvGrpSpPr>
          <p:nvPr/>
        </p:nvGrpSpPr>
        <p:grpSpPr bwMode="auto">
          <a:xfrm>
            <a:off x="5595248" y="3138775"/>
            <a:ext cx="2447507" cy="3458875"/>
            <a:chOff x="4441895" y="1347668"/>
            <a:chExt cx="1771200" cy="360034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10B7D70-F048-401F-AB54-EEC9024D80C6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TextBox 2">
              <a:extLst>
                <a:ext uri="{FF2B5EF4-FFF2-40B4-BE49-F238E27FC236}">
                  <a16:creationId xmlns:a16="http://schemas.microsoft.com/office/drawing/2014/main" id="{6F994228-C2A3-415C-8AC6-4BC5ABD7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805" y="4371023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2D61BA-0154-4C4D-A28B-22AFD1F36BF2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EB6A524-0682-43F4-BF44-F16D2D2E093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0F0856F-B7DA-445C-B93E-9B11F726177E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6B49702-021B-4E78-B581-22630B994A67}"/>
              </a:ext>
            </a:extLst>
          </p:cNvPr>
          <p:cNvGrpSpPr>
            <a:grpSpLocks/>
          </p:cNvGrpSpPr>
          <p:nvPr/>
        </p:nvGrpSpPr>
        <p:grpSpPr bwMode="auto">
          <a:xfrm>
            <a:off x="7493417" y="4739951"/>
            <a:ext cx="4528839" cy="1843039"/>
            <a:chOff x="1087528" y="3579862"/>
            <a:chExt cx="3150447" cy="140064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984AB6-6D90-4CCA-9F6B-876AD8795F8D}"/>
                </a:ext>
              </a:extLst>
            </p:cNvPr>
            <p:cNvSpPr/>
            <p:nvPr/>
          </p:nvSpPr>
          <p:spPr bwMode="auto">
            <a:xfrm>
              <a:off x="1643932" y="3579862"/>
              <a:ext cx="2594043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TextBox 2">
              <a:extLst>
                <a:ext uri="{FF2B5EF4-FFF2-40B4-BE49-F238E27FC236}">
                  <a16:creationId xmlns:a16="http://schemas.microsoft.com/office/drawing/2014/main" id="{BF2D3A51-71B8-4D2F-9701-28E52ACC0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528" y="4539823"/>
              <a:ext cx="2442792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44" name="TextBox 3">
            <a:extLst>
              <a:ext uri="{FF2B5EF4-FFF2-40B4-BE49-F238E27FC236}">
                <a16:creationId xmlns:a16="http://schemas.microsoft.com/office/drawing/2014/main" id="{E4DDCDCE-DAC0-414D-B26E-45BBD632C329}"/>
              </a:ext>
            </a:extLst>
          </p:cNvPr>
          <p:cNvSpPr txBox="1"/>
          <p:nvPr/>
        </p:nvSpPr>
        <p:spPr>
          <a:xfrm>
            <a:off x="8402197" y="4949899"/>
            <a:ext cx="1099419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FE9C054F-3C91-4551-ADCD-8A79BB107310}"/>
              </a:ext>
            </a:extLst>
          </p:cNvPr>
          <p:cNvSpPr txBox="1"/>
          <p:nvPr/>
        </p:nvSpPr>
        <p:spPr>
          <a:xfrm>
            <a:off x="5920900" y="3519768"/>
            <a:ext cx="1845881" cy="240065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E496E966-9C62-4C0C-A22D-6222A50FD1EE}"/>
              </a:ext>
            </a:extLst>
          </p:cNvPr>
          <p:cNvSpPr txBox="1"/>
          <p:nvPr/>
        </p:nvSpPr>
        <p:spPr>
          <a:xfrm>
            <a:off x="9610553" y="4952523"/>
            <a:ext cx="2327868" cy="1015663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Student.class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name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sex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hobby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:study()</a:t>
            </a:r>
            <a:endParaRPr lang="zh-CN" altLang="zh-CN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58EA5-291E-4763-87C8-AB6A4BC884FE}"/>
              </a:ext>
            </a:extLst>
          </p:cNvPr>
          <p:cNvSpPr/>
          <p:nvPr/>
        </p:nvSpPr>
        <p:spPr>
          <a:xfrm>
            <a:off x="8453406" y="2207106"/>
            <a:ext cx="3268256" cy="18116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E65177-6F3A-4AF6-A9C0-F8A2B3649FF4}"/>
              </a:ext>
            </a:extLst>
          </p:cNvPr>
          <p:cNvSpPr txBox="1"/>
          <p:nvPr/>
        </p:nvSpPr>
        <p:spPr>
          <a:xfrm>
            <a:off x="8412610" y="1919680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10A880-4DF3-4979-BF1C-D0E1DB6143CB}"/>
              </a:ext>
            </a:extLst>
          </p:cNvPr>
          <p:cNvCxnSpPr>
            <a:cxnSpLocks/>
          </p:cNvCxnSpPr>
          <p:nvPr/>
        </p:nvCxnSpPr>
        <p:spPr>
          <a:xfrm>
            <a:off x="8453406" y="3651207"/>
            <a:ext cx="32612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A2838-DDF5-4B7C-A2D8-988B8C53673B}"/>
              </a:ext>
            </a:extLst>
          </p:cNvPr>
          <p:cNvSpPr txBox="1"/>
          <p:nvPr/>
        </p:nvSpPr>
        <p:spPr>
          <a:xfrm>
            <a:off x="8453406" y="3710960"/>
            <a:ext cx="182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成员方法引用地址</a:t>
            </a:r>
            <a:endParaRPr lang="en-US" altLang="zh-CN" sz="14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279DA9E4-17F3-41B0-A635-935A3A6B1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59" y="1730156"/>
            <a:ext cx="4319946" cy="163121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char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</a:t>
            </a: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zh-CN" altLang="zh-CN" sz="10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void </a:t>
            </a:r>
            <a:r>
              <a:rPr lang="zh-CN" altLang="zh-CN" sz="10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study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(){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0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名称：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性别：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”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b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“</a:t>
            </a:r>
            <a:r>
              <a:rPr lang="zh-CN" altLang="en-US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，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爱好：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hobby 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的学生：开始学习了！</a:t>
            </a:r>
            <a:r>
              <a:rPr lang="zh-CN" altLang="zh-CN" sz="10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DEDAC62-6912-47E2-B3E6-B3A066C6C30B}"/>
              </a:ext>
            </a:extLst>
          </p:cNvPr>
          <p:cNvSpPr txBox="1"/>
          <p:nvPr/>
        </p:nvSpPr>
        <p:spPr>
          <a:xfrm>
            <a:off x="256346" y="3615080"/>
            <a:ext cx="3851842" cy="30008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05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Student();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男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游戏、睡觉、听课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变量赋值给学生类型的</a:t>
            </a:r>
            <a:r>
              <a:rPr lang="en-US" altLang="zh-CN" sz="1050" i="1" dirty="0">
                <a:solidFill>
                  <a:srgbClr val="8C8C8C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br>
              <a:rPr lang="zh-CN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05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Student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 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爱提问</a:t>
            </a:r>
            <a:r>
              <a:rPr lang="zh-CN" altLang="zh-CN" sz="105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sex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050" dirty="0">
                <a:solidFill>
                  <a:srgbClr val="871094"/>
                </a:solidFill>
                <a:latin typeface="Arial Unicode MS"/>
                <a:ea typeface="JetBrains Mono"/>
              </a:rPr>
              <a:t>hobby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1050" dirty="0">
                <a:solidFill>
                  <a:srgbClr val="000000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.study();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05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62A7B5B-FEE2-4211-83E4-0351B6CE1078}"/>
              </a:ext>
            </a:extLst>
          </p:cNvPr>
          <p:cNvSpPr/>
          <p:nvPr/>
        </p:nvSpPr>
        <p:spPr>
          <a:xfrm>
            <a:off x="256345" y="3998177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AC4835-458B-4531-A6EE-18B0D3625FB4}"/>
              </a:ext>
            </a:extLst>
          </p:cNvPr>
          <p:cNvSpPr txBox="1"/>
          <p:nvPr/>
        </p:nvSpPr>
        <p:spPr>
          <a:xfrm>
            <a:off x="5942263" y="3809319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 s1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19643-02C2-493F-926C-BE1038D4BC1A}"/>
              </a:ext>
            </a:extLst>
          </p:cNvPr>
          <p:cNvSpPr/>
          <p:nvPr/>
        </p:nvSpPr>
        <p:spPr>
          <a:xfrm>
            <a:off x="6022312" y="407169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72E095-73B1-4055-8F10-9C1A1B527009}"/>
              </a:ext>
            </a:extLst>
          </p:cNvPr>
          <p:cNvSpPr txBox="1"/>
          <p:nvPr/>
        </p:nvSpPr>
        <p:spPr>
          <a:xfrm>
            <a:off x="8506896" y="2295707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47CD7E-1FF6-4A2C-99D1-10128F6AAAB6}"/>
              </a:ext>
            </a:extLst>
          </p:cNvPr>
          <p:cNvSpPr/>
          <p:nvPr/>
        </p:nvSpPr>
        <p:spPr>
          <a:xfrm>
            <a:off x="8527187" y="2501334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735BA1-0166-4D67-884D-25C35420EA8A}"/>
              </a:ext>
            </a:extLst>
          </p:cNvPr>
          <p:cNvSpPr txBox="1"/>
          <p:nvPr/>
        </p:nvSpPr>
        <p:spPr>
          <a:xfrm>
            <a:off x="8453406" y="28950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har </a:t>
            </a:r>
            <a:r>
              <a:rPr lang="en-US" altLang="zh-CN" sz="105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sex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D079816-36A7-4B8E-A0A0-B3AF5906CF51}"/>
              </a:ext>
            </a:extLst>
          </p:cNvPr>
          <p:cNvSpPr/>
          <p:nvPr/>
        </p:nvSpPr>
        <p:spPr>
          <a:xfrm>
            <a:off x="8542394" y="3143628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83B51E3-37D5-4E92-8824-C8BED5F16FC1}"/>
              </a:ext>
            </a:extLst>
          </p:cNvPr>
          <p:cNvSpPr txBox="1"/>
          <p:nvPr/>
        </p:nvSpPr>
        <p:spPr>
          <a:xfrm>
            <a:off x="5865622" y="3214294"/>
            <a:ext cx="89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main…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E2609B-B05F-4533-B0A6-13B64CA8341E}"/>
              </a:ext>
            </a:extLst>
          </p:cNvPr>
          <p:cNvSpPr txBox="1"/>
          <p:nvPr/>
        </p:nvSpPr>
        <p:spPr>
          <a:xfrm>
            <a:off x="8632201" y="25228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A9A4B90-A490-4AA2-AA4A-9D9159E44DAF}"/>
              </a:ext>
            </a:extLst>
          </p:cNvPr>
          <p:cNvSpPr txBox="1"/>
          <p:nvPr/>
        </p:nvSpPr>
        <p:spPr>
          <a:xfrm>
            <a:off x="8615847" y="320061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FCC048-BB7D-4212-B790-7B61BE4B6E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7210" y="4419786"/>
            <a:ext cx="1701059" cy="857835"/>
          </a:xfrm>
          <a:prstGeom prst="bentConnector3">
            <a:avLst>
              <a:gd name="adj1" fmla="val 50000"/>
            </a:avLst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B41CD85-F58E-4CD0-81AD-79E0E4751994}"/>
              </a:ext>
            </a:extLst>
          </p:cNvPr>
          <p:cNvCxnSpPr>
            <a:cxnSpLocks/>
          </p:cNvCxnSpPr>
          <p:nvPr/>
        </p:nvCxnSpPr>
        <p:spPr>
          <a:xfrm flipV="1">
            <a:off x="6652824" y="2219835"/>
            <a:ext cx="1780290" cy="1673822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8793AB2A-E917-4BC5-9C93-5766335DCF00}"/>
              </a:ext>
            </a:extLst>
          </p:cNvPr>
          <p:cNvSpPr/>
          <p:nvPr/>
        </p:nvSpPr>
        <p:spPr>
          <a:xfrm>
            <a:off x="263284" y="4151100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5F8B349-4FCE-429B-8E4D-D70E3CDC6DD8}"/>
              </a:ext>
            </a:extLst>
          </p:cNvPr>
          <p:cNvSpPr txBox="1"/>
          <p:nvPr/>
        </p:nvSpPr>
        <p:spPr>
          <a:xfrm>
            <a:off x="8579237" y="2513115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小明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F661FD6-6D80-4BEB-B447-EC8ADDFA3A78}"/>
              </a:ext>
            </a:extLst>
          </p:cNvPr>
          <p:cNvSpPr/>
          <p:nvPr/>
        </p:nvSpPr>
        <p:spPr>
          <a:xfrm>
            <a:off x="270222" y="4303504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086106B-32AF-401D-A4BD-CE83BDC4B597}"/>
              </a:ext>
            </a:extLst>
          </p:cNvPr>
          <p:cNvSpPr txBox="1"/>
          <p:nvPr/>
        </p:nvSpPr>
        <p:spPr>
          <a:xfrm>
            <a:off x="8753176" y="3187456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750EB"/>
                </a:solidFill>
                <a:latin typeface="Consolas" panose="020B0609020204030204" pitchFamily="49" charset="0"/>
              </a:rPr>
              <a:t>男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5E6D30B-634B-49DC-9A7E-781A03C95637}"/>
              </a:ext>
            </a:extLst>
          </p:cNvPr>
          <p:cNvSpPr/>
          <p:nvPr/>
        </p:nvSpPr>
        <p:spPr>
          <a:xfrm>
            <a:off x="256345" y="445477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BDA622C-01F9-4728-8DA0-2CF9C7BD5162}"/>
              </a:ext>
            </a:extLst>
          </p:cNvPr>
          <p:cNvSpPr/>
          <p:nvPr/>
        </p:nvSpPr>
        <p:spPr>
          <a:xfrm>
            <a:off x="270222" y="461490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47D4C26-C11F-4A27-96A8-F7724C010CC7}"/>
              </a:ext>
            </a:extLst>
          </p:cNvPr>
          <p:cNvSpPr/>
          <p:nvPr/>
        </p:nvSpPr>
        <p:spPr>
          <a:xfrm>
            <a:off x="263284" y="5086735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26BFAE5-CD21-430A-A557-1658618F0D96}"/>
              </a:ext>
            </a:extLst>
          </p:cNvPr>
          <p:cNvSpPr/>
          <p:nvPr/>
        </p:nvSpPr>
        <p:spPr>
          <a:xfrm>
            <a:off x="264882" y="5244152"/>
            <a:ext cx="3843308" cy="150633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C6627B-2407-42A0-814F-AE876E221E60}"/>
              </a:ext>
            </a:extLst>
          </p:cNvPr>
          <p:cNvSpPr txBox="1"/>
          <p:nvPr/>
        </p:nvSpPr>
        <p:spPr>
          <a:xfrm>
            <a:off x="5962586" y="4663927"/>
            <a:ext cx="8563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s2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E07DED4-2681-4726-BC73-5F9FB25B509D}"/>
              </a:ext>
            </a:extLst>
          </p:cNvPr>
          <p:cNvSpPr/>
          <p:nvPr/>
        </p:nvSpPr>
        <p:spPr>
          <a:xfrm>
            <a:off x="6042635" y="4926306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023139E-4AC0-471D-91A4-CD3FC685B4F3}"/>
              </a:ext>
            </a:extLst>
          </p:cNvPr>
          <p:cNvSpPr/>
          <p:nvPr/>
        </p:nvSpPr>
        <p:spPr>
          <a:xfrm>
            <a:off x="264881" y="5571525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BC3C76C-8B83-492A-B07E-8CC97C729F4E}"/>
              </a:ext>
            </a:extLst>
          </p:cNvPr>
          <p:cNvSpPr/>
          <p:nvPr/>
        </p:nvSpPr>
        <p:spPr>
          <a:xfrm>
            <a:off x="263284" y="5757379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9804030-5DFA-450E-B668-D9D38F3CAE15}"/>
              </a:ext>
            </a:extLst>
          </p:cNvPr>
          <p:cNvSpPr/>
          <p:nvPr/>
        </p:nvSpPr>
        <p:spPr>
          <a:xfrm>
            <a:off x="257021" y="5941148"/>
            <a:ext cx="3843308" cy="149521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AB731C4-E90E-4B93-B04F-4EB730CDFECD}"/>
              </a:ext>
            </a:extLst>
          </p:cNvPr>
          <p:cNvSpPr/>
          <p:nvPr/>
        </p:nvSpPr>
        <p:spPr>
          <a:xfrm>
            <a:off x="251148" y="6091536"/>
            <a:ext cx="3843308" cy="182889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CE3918-5FC0-442D-813B-89AB65BCBC66}"/>
              </a:ext>
            </a:extLst>
          </p:cNvPr>
          <p:cNvSpPr txBox="1"/>
          <p:nvPr/>
        </p:nvSpPr>
        <p:spPr>
          <a:xfrm>
            <a:off x="4588783" y="675755"/>
            <a:ext cx="4508695" cy="1224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名称：小明，性别：男，爱好：游戏、睡觉、听课的学生：开始学习了！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爱提问</a:t>
            </a:r>
            <a:endParaRPr lang="en-US" altLang="zh-CN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名称：小明，性别：男，爱好：爱提问的学生：开始学习了</a:t>
            </a:r>
            <a:r>
              <a:rPr lang="en-US" altLang="zh-CN" sz="1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sz="1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CCCBA2E-18B6-4D08-A4CB-9B857BAB13CF}"/>
              </a:ext>
            </a:extLst>
          </p:cNvPr>
          <p:cNvSpPr txBox="1"/>
          <p:nvPr/>
        </p:nvSpPr>
        <p:spPr>
          <a:xfrm>
            <a:off x="10327890" y="2300159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hobby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2778E2F-200E-4FE4-AA78-6A0E032BC9CA}"/>
              </a:ext>
            </a:extLst>
          </p:cNvPr>
          <p:cNvSpPr/>
          <p:nvPr/>
        </p:nvSpPr>
        <p:spPr>
          <a:xfrm>
            <a:off x="10215753" y="2522049"/>
            <a:ext cx="1419470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2C21D40-6647-48E9-98A1-3EA528E3B705}"/>
              </a:ext>
            </a:extLst>
          </p:cNvPr>
          <p:cNvSpPr txBox="1"/>
          <p:nvPr/>
        </p:nvSpPr>
        <p:spPr>
          <a:xfrm>
            <a:off x="10301740" y="2559131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11B353-9017-4492-8651-8A329074CDE0}"/>
              </a:ext>
            </a:extLst>
          </p:cNvPr>
          <p:cNvSpPr txBox="1"/>
          <p:nvPr/>
        </p:nvSpPr>
        <p:spPr>
          <a:xfrm>
            <a:off x="10195215" y="2554075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游戏、睡觉、听课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61A9B29-01CC-4C98-8142-D2AE26739FFE}"/>
              </a:ext>
            </a:extLst>
          </p:cNvPr>
          <p:cNvSpPr txBox="1"/>
          <p:nvPr/>
        </p:nvSpPr>
        <p:spPr>
          <a:xfrm>
            <a:off x="10392813" y="2584168"/>
            <a:ext cx="151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爱提问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B54170-36A1-40CB-86F5-1528D636FD61}"/>
              </a:ext>
            </a:extLst>
          </p:cNvPr>
          <p:cNvSpPr txBox="1"/>
          <p:nvPr/>
        </p:nvSpPr>
        <p:spPr>
          <a:xfrm>
            <a:off x="6152921" y="4110069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6acbcfc0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3A9018B-24BC-474E-9040-57107912E16E}"/>
              </a:ext>
            </a:extLst>
          </p:cNvPr>
          <p:cNvCxnSpPr>
            <a:cxnSpLocks/>
          </p:cNvCxnSpPr>
          <p:nvPr/>
        </p:nvCxnSpPr>
        <p:spPr>
          <a:xfrm flipV="1">
            <a:off x="6795350" y="2279372"/>
            <a:ext cx="1652178" cy="2535486"/>
          </a:xfrm>
          <a:prstGeom prst="straightConnector1">
            <a:avLst/>
          </a:prstGeom>
          <a:ln w="28575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18776 0.3233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273 0.121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" grpId="0" animBg="1"/>
      <p:bldP spid="14" grpId="0"/>
      <p:bldP spid="14" grpId="1"/>
      <p:bldP spid="43" grpId="0"/>
      <p:bldP spid="33" grpId="0" animBg="1"/>
      <p:bldP spid="81" grpId="0" animBg="1"/>
      <p:bldP spid="83" grpId="0" animBg="1"/>
      <p:bldP spid="83" grpId="1" animBg="1"/>
      <p:bldP spid="49" grpId="0"/>
      <p:bldP spid="50" grpId="0" animBg="1"/>
      <p:bldP spid="88" grpId="0"/>
      <p:bldP spid="89" grpId="0" animBg="1"/>
      <p:bldP spid="90" grpId="0"/>
      <p:bldP spid="91" grpId="0" animBg="1"/>
      <p:bldP spid="96" grpId="0"/>
      <p:bldP spid="99" grpId="0"/>
      <p:bldP spid="99" grpId="1"/>
      <p:bldP spid="100" grpId="0"/>
      <p:bldP spid="100" grpId="1"/>
      <p:bldP spid="113" grpId="0" animBg="1"/>
      <p:bldP spid="11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 animBg="1"/>
      <p:bldP spid="138" grpId="1" animBg="1"/>
      <p:bldP spid="140" grpId="0" animBg="1"/>
      <p:bldP spid="140" grpId="1" animBg="1"/>
      <p:bldP spid="144" grpId="0" animBg="1"/>
      <p:bldP spid="144" grpId="1" animBg="1"/>
      <p:bldP spid="145" grpId="0"/>
      <p:bldP spid="146" grpId="0" animBg="1"/>
      <p:bldP spid="162" grpId="0" animBg="1"/>
      <p:bldP spid="162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72" grpId="0"/>
      <p:bldP spid="73" grpId="0" animBg="1"/>
      <p:bldP spid="75" grpId="0"/>
      <p:bldP spid="75" grpId="1"/>
      <p:bldP spid="76" grpId="0"/>
      <p:bldP spid="76" grpId="1"/>
      <p:bldP spid="77" grpId="0"/>
      <p:bldP spid="79" grpId="0"/>
      <p:bldP spid="7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1DD50-B4C7-4B36-A001-FEC8673ADBCD}"/>
              </a:ext>
            </a:extLst>
          </p:cNvPr>
          <p:cNvSpPr txBox="1"/>
          <p:nvPr/>
        </p:nvSpPr>
        <p:spPr>
          <a:xfrm>
            <a:off x="979944" y="136522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垃圾回收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BFD93-F0F1-4201-B15D-DFF9144C24F2}"/>
              </a:ext>
            </a:extLst>
          </p:cNvPr>
          <p:cNvSpPr txBox="1"/>
          <p:nvPr/>
        </p:nvSpPr>
        <p:spPr>
          <a:xfrm>
            <a:off x="979944" y="1824129"/>
            <a:ext cx="10350500" cy="1227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9824" indent="-359824">
              <a:lnSpc>
                <a:spcPct val="25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注意：当堆内存中的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数组对象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，没有被任何变量引用（指向）时，就会被判定为内存中的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“垃圾”。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存在自动垃圾回收器，会定期进行清理。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8199" y="369257"/>
            <a:ext cx="4690247" cy="5939361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66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0B64F762-9BCC-4D1E-A934-4822C8BD1720}"/>
              </a:ext>
            </a:extLst>
          </p:cNvPr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学构造器的目的？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2E8962-1FBF-4292-8D3B-4EBB41A663BB}"/>
              </a:ext>
            </a:extLst>
          </p:cNvPr>
          <p:cNvSpPr txBox="1"/>
          <p:nvPr/>
        </p:nvSpPr>
        <p:spPr>
          <a:xfrm>
            <a:off x="1103586" y="2413337"/>
            <a:ext cx="6505812" cy="16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Get1: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真正知道对象具体是通过调用什么代码完成的（语法）。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Get2: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能够掌握为对象赋值的其他写法。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F7607-E1AA-4EA1-AC6E-E3FA5C94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20" y="2282209"/>
            <a:ext cx="33718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648869" y="1053377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构造器的作用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48868" y="1940311"/>
            <a:ext cx="4974167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9824" indent="-359824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用于初始化一个类的对象，并返回对象的地址。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232B163F-83B5-4831-96F8-AD55977F4206}"/>
              </a:ext>
            </a:extLst>
          </p:cNvPr>
          <p:cNvSpPr txBox="1"/>
          <p:nvPr/>
        </p:nvSpPr>
        <p:spPr>
          <a:xfrm>
            <a:off x="648868" y="2317722"/>
            <a:ext cx="215739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构造器的定义格式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A62C6-2CD2-4EAB-AED9-B13C3621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96" y="3402798"/>
            <a:ext cx="2898250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EC3A916-6FF9-4C79-B6AE-F48EC3D9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06" y="2968384"/>
            <a:ext cx="2783780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修饰符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形参列表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7AD3C4DF-7511-4F48-9538-D16878300393}"/>
              </a:ext>
            </a:extLst>
          </p:cNvPr>
          <p:cNvSpPr txBox="1"/>
          <p:nvPr/>
        </p:nvSpPr>
        <p:spPr>
          <a:xfrm>
            <a:off x="648869" y="4790263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构造器的分类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6F4CDC0F-26E5-46BE-A7D5-1AAC05BC1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96" y="2954234"/>
            <a:ext cx="3275139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构造器；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52826AF3-FB7E-4094-812D-D7549AF74FD7}"/>
              </a:ext>
            </a:extLst>
          </p:cNvPr>
          <p:cNvSpPr txBox="1"/>
          <p:nvPr/>
        </p:nvSpPr>
        <p:spPr>
          <a:xfrm>
            <a:off x="537489" y="5162280"/>
            <a:ext cx="7100906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无参数构造器（默认存在的）：初始化的对象时，成员变量的数据均采用默认值。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有参数构造器：在初始化对象的时候，同时可以为对象进行赋值。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5FA6D4-0846-4D7D-ABF3-67A8E152DF73}"/>
              </a:ext>
            </a:extLst>
          </p:cNvPr>
          <p:cNvSpPr txBox="1"/>
          <p:nvPr/>
        </p:nvSpPr>
        <p:spPr>
          <a:xfrm>
            <a:off x="3934733" y="2933759"/>
            <a:ext cx="3376605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有参数构造器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lang="en-US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	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B973EC65-8CF3-4318-9337-3F59F20E2158}"/>
              </a:ext>
            </a:extLst>
          </p:cNvPr>
          <p:cNvSpPr txBox="1"/>
          <p:nvPr/>
        </p:nvSpPr>
        <p:spPr>
          <a:xfrm>
            <a:off x="7840678" y="2366402"/>
            <a:ext cx="201535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调用格式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36983AD-DB9D-4BA2-8815-E16A6B0D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06" y="1573615"/>
            <a:ext cx="2169416" cy="30777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c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lang="en-US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54661C-B5B1-4367-938F-C167D923AE46}"/>
              </a:ext>
            </a:extLst>
          </p:cNvPr>
          <p:cNvSpPr/>
          <p:nvPr/>
        </p:nvSpPr>
        <p:spPr>
          <a:xfrm>
            <a:off x="1951584" y="1647781"/>
            <a:ext cx="733521" cy="1805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2" grpId="0" animBg="1"/>
      <p:bldP spid="14" grpId="0" animBg="1"/>
      <p:bldP spid="18" grpId="0"/>
      <p:bldP spid="19" grpId="0" animBg="1"/>
      <p:bldP spid="20" grpId="0"/>
      <p:bldP spid="16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0">
            <a:extLst>
              <a:ext uri="{FF2B5EF4-FFF2-40B4-BE49-F238E27FC236}">
                <a16:creationId xmlns:a16="http://schemas.microsoft.com/office/drawing/2014/main" id="{919813CF-A7E8-4B2C-9625-44495F498C83}"/>
              </a:ext>
            </a:extLst>
          </p:cNvPr>
          <p:cNvSpPr txBox="1"/>
          <p:nvPr/>
        </p:nvSpPr>
        <p:spPr>
          <a:xfrm>
            <a:off x="710908" y="1771614"/>
            <a:ext cx="9901179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任何类定义出来，默认就自带了无参数构造器，写不写都有。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38135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一旦定义了有参数构造器，无参数构造器就没有了，此时就需要自己写一个无参数构造器了。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60DE9D2B-6666-4A8D-815A-B14CD369FB43}"/>
              </a:ext>
            </a:extLst>
          </p:cNvPr>
          <p:cNvSpPr txBox="1"/>
          <p:nvPr/>
        </p:nvSpPr>
        <p:spPr>
          <a:xfrm>
            <a:off x="845936" y="123881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5FA6D4-0846-4D7D-ABF3-67A8E152DF73}"/>
              </a:ext>
            </a:extLst>
          </p:cNvPr>
          <p:cNvSpPr txBox="1"/>
          <p:nvPr/>
        </p:nvSpPr>
        <p:spPr>
          <a:xfrm>
            <a:off x="949267" y="3013501"/>
            <a:ext cx="3376605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（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默认存在的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AF489E-EEB9-446C-B530-5846A16A2E69}"/>
              </a:ext>
            </a:extLst>
          </p:cNvPr>
          <p:cNvSpPr txBox="1"/>
          <p:nvPr/>
        </p:nvSpPr>
        <p:spPr>
          <a:xfrm>
            <a:off x="5532236" y="3013501"/>
            <a:ext cx="3376605" cy="21236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...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无参数构造器</a:t>
            </a:r>
            <a:r>
              <a:rPr lang="zh-CN" altLang="en-US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（需要写出来了）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有参数构造器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461643" y="1109679"/>
            <a:ext cx="7638392" cy="46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1.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构造器的作用？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构造器有几种，各自的作用是什么？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无参数构造器：初始化的对象时，成员变量的数据均采用默认值。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有参数构造器：在初始化对象的时候，同时可以为对象进行赋值。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3.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构造器有哪些注意事项？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一旦定义了有参数构造器，无参数构造器就没有了，此时就需要自己写无参数构造器了。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1709" y="337452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00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39744" y="1353655"/>
            <a:ext cx="8693725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作用：出现在成员方法、构造器中代表当前对象的地址，用于访问当前对象的成员变量、成员方法。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6C9C9E0-80E2-42E8-9210-88C2DB592D4F}"/>
              </a:ext>
            </a:extLst>
          </p:cNvPr>
          <p:cNvSpPr txBox="1"/>
          <p:nvPr/>
        </p:nvSpPr>
        <p:spPr>
          <a:xfrm>
            <a:off x="570042" y="202969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出现在有参数构造器中的用法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207172" y="209681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021B295C-D6A9-4E94-B819-54D6E31D0F96}"/>
              </a:ext>
            </a:extLst>
          </p:cNvPr>
          <p:cNvSpPr txBox="1"/>
          <p:nvPr/>
        </p:nvSpPr>
        <p:spPr>
          <a:xfrm>
            <a:off x="6019657" y="2036446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出现在成员方法中的用法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759957" y="2619810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b;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6A96B-7C83-4876-8B20-2FCD665562AE}"/>
              </a:ext>
            </a:extLst>
          </p:cNvPr>
          <p:cNvSpPr txBox="1"/>
          <p:nvPr/>
        </p:nvSpPr>
        <p:spPr>
          <a:xfrm>
            <a:off x="759957" y="4332996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E0FD7B-2C7D-4B54-9FBF-A107D343BF0B}"/>
              </a:ext>
            </a:extLst>
          </p:cNvPr>
          <p:cNvSpPr/>
          <p:nvPr/>
        </p:nvSpPr>
        <p:spPr>
          <a:xfrm>
            <a:off x="1041374" y="4971104"/>
            <a:ext cx="2947302" cy="7093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872A3-F1E2-4979-AC39-B98554531C87}"/>
              </a:ext>
            </a:extLst>
          </p:cNvPr>
          <p:cNvSpPr txBox="1"/>
          <p:nvPr/>
        </p:nvSpPr>
        <p:spPr>
          <a:xfrm>
            <a:off x="6019657" y="2603481"/>
            <a:ext cx="5016205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D5B97D-B448-4F06-839F-453343DE9E16}"/>
              </a:ext>
            </a:extLst>
          </p:cNvPr>
          <p:cNvSpPr txBox="1"/>
          <p:nvPr/>
        </p:nvSpPr>
        <p:spPr>
          <a:xfrm>
            <a:off x="6019657" y="4335060"/>
            <a:ext cx="54891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0EB543-2999-48EB-AC60-D97F923DC275}"/>
              </a:ext>
            </a:extLst>
          </p:cNvPr>
          <p:cNvSpPr/>
          <p:nvPr/>
        </p:nvSpPr>
        <p:spPr>
          <a:xfrm>
            <a:off x="6341215" y="4884394"/>
            <a:ext cx="4978426" cy="6647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BE8BC7E-7B85-4490-869F-B34E97BF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00" y="2957012"/>
            <a:ext cx="907579" cy="90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9">
            <a:extLst>
              <a:ext uri="{FF2B5EF4-FFF2-40B4-BE49-F238E27FC236}">
                <a16:creationId xmlns:a16="http://schemas.microsoft.com/office/drawing/2014/main" id="{8E8AC367-5569-400E-943B-80C907AB8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243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F4352B-D178-43C2-BD93-E78E304B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958" y="4601442"/>
            <a:ext cx="907579" cy="106473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8023D5-A653-4B4F-97A2-86BD7013F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632" y="4489830"/>
            <a:ext cx="907579" cy="1064736"/>
          </a:xfrm>
          <a:prstGeom prst="rect">
            <a:avLst/>
          </a:prstGeom>
        </p:spPr>
      </p:pic>
      <p:sp>
        <p:nvSpPr>
          <p:cNvPr id="26" name="乘号 25">
            <a:extLst>
              <a:ext uri="{FF2B5EF4-FFF2-40B4-BE49-F238E27FC236}">
                <a16:creationId xmlns:a16="http://schemas.microsoft.com/office/drawing/2014/main" id="{B2948528-0FE9-4419-8FD1-347646D5D78E}"/>
              </a:ext>
            </a:extLst>
          </p:cNvPr>
          <p:cNvSpPr/>
          <p:nvPr/>
        </p:nvSpPr>
        <p:spPr>
          <a:xfrm>
            <a:off x="10701658" y="2654248"/>
            <a:ext cx="1073149" cy="109220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4D1DC08-ABE4-43DB-9DEC-F996D49E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107" y="5131032"/>
            <a:ext cx="47972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2" grpId="0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99237" y="1133097"/>
            <a:ext cx="5627126" cy="3073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关键字的作用？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代表当前对象的地址。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关键字在构造器中、成员方法中可以做什么</a:t>
            </a:r>
            <a:r>
              <a:rPr kumimoji="1" lang="en-US" altLang="zh-CN" sz="1600" dirty="0">
                <a:latin typeface="Consolas" panose="020B0609020204030204" pitchFamily="49" charset="0"/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可以用于访问当前对象的成员变量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B4C0ED-C4EE-4F67-865A-E659AAAA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27" y="3573973"/>
            <a:ext cx="2330537" cy="16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42388A-B1F8-49F5-A7A7-0C6DA7CD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6" y="1723291"/>
            <a:ext cx="2882688" cy="16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6DD21E-2E94-489E-9D17-A45F25D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607" y="1839798"/>
            <a:ext cx="2330537" cy="33195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5B856E-CF68-48DE-ACB9-B28B6AABF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771" y="2534872"/>
            <a:ext cx="996606" cy="50494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24B71C-769C-402B-8B99-F02DEB115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187" y="2072127"/>
            <a:ext cx="2817886" cy="238907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3768E96-363B-471B-B9E5-F9C3DDED4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731" y="3250869"/>
            <a:ext cx="822685" cy="770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81D206-BFE9-4281-91ED-D1EB15C0D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96" y="5670521"/>
            <a:ext cx="8934401" cy="54853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2F3111-C417-4D48-8A5E-00A05AAE8023}"/>
              </a:ext>
            </a:extLst>
          </p:cNvPr>
          <p:cNvSpPr txBox="1"/>
          <p:nvPr/>
        </p:nvSpPr>
        <p:spPr>
          <a:xfrm>
            <a:off x="615999" y="114502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面向对象编程的好处</a:t>
            </a:r>
          </a:p>
        </p:txBody>
      </p:sp>
    </p:spTree>
    <p:extLst>
      <p:ext uri="{BB962C8B-B14F-4D97-AF65-F5344CB8AC3E}">
        <p14:creationId xmlns:p14="http://schemas.microsoft.com/office/powerpoint/2010/main" val="23608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1709" y="337452"/>
            <a:ext cx="4690247" cy="59393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887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6934"/>
            <a:ext cx="84549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08837"/>
            <a:ext cx="10350500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面向对象的三大特征：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封装，继承，多态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71FC-F713-4187-B29F-C06075BD6B71}"/>
              </a:ext>
            </a:extLst>
          </p:cNvPr>
          <p:cNvSpPr txBox="1"/>
          <p:nvPr/>
        </p:nvSpPr>
        <p:spPr>
          <a:xfrm>
            <a:off x="846668" y="2031496"/>
            <a:ext cx="6752169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什么是封装？ 隐藏实现细节，暴露出合适的访问方式。（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合理隐藏、合理暴露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676014B7-5925-43DD-91B1-459382A4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68" y="3554618"/>
            <a:ext cx="2584136" cy="82689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{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100" b="1" dirty="0">
                <a:solidFill>
                  <a:srgbClr val="660E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48F1B7D8-AE96-43A8-870C-9FD32FC6A501}"/>
              </a:ext>
            </a:extLst>
          </p:cNvPr>
          <p:cNvSpPr txBox="1"/>
          <p:nvPr/>
        </p:nvSpPr>
        <p:spPr>
          <a:xfrm>
            <a:off x="846668" y="2880196"/>
            <a:ext cx="2093601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为什么要用封装？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C6A64910-08C0-4F77-A7BE-CDCA391B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937" y="1529568"/>
            <a:ext cx="2701256" cy="2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8CCD7C7B-75E5-4596-9151-508CA22D2590}"/>
              </a:ext>
            </a:extLst>
          </p:cNvPr>
          <p:cNvSpPr txBox="1"/>
          <p:nvPr/>
        </p:nvSpPr>
        <p:spPr>
          <a:xfrm>
            <a:off x="846668" y="5071585"/>
            <a:ext cx="2813049" cy="61664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 s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Student();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s.</a:t>
            </a:r>
            <a:r>
              <a:rPr lang="zh-CN" altLang="zh-CN" sz="1200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zh-CN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23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64291689-BFA2-4BAD-9F31-52C00D0C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4" y="4422333"/>
            <a:ext cx="1661583" cy="16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乘号 8">
            <a:extLst>
              <a:ext uri="{FF2B5EF4-FFF2-40B4-BE49-F238E27FC236}">
                <a16:creationId xmlns:a16="http://schemas.microsoft.com/office/drawing/2014/main" id="{176E0C0C-95DD-4727-A23C-D75C569EFF32}"/>
              </a:ext>
            </a:extLst>
          </p:cNvPr>
          <p:cNvSpPr/>
          <p:nvPr/>
        </p:nvSpPr>
        <p:spPr>
          <a:xfrm>
            <a:off x="3332480" y="4719456"/>
            <a:ext cx="1073149" cy="109220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049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10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5A11F-8F66-462C-BB95-4B742973B168}"/>
              </a:ext>
            </a:extLst>
          </p:cNvPr>
          <p:cNvSpPr txBox="1"/>
          <p:nvPr/>
        </p:nvSpPr>
        <p:spPr>
          <a:xfrm>
            <a:off x="846668" y="1100474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封装的实现步骤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1C05D-23F3-452E-BA12-6B9618413B5D}"/>
              </a:ext>
            </a:extLst>
          </p:cNvPr>
          <p:cNvSpPr txBox="1"/>
          <p:nvPr/>
        </p:nvSpPr>
        <p:spPr>
          <a:xfrm>
            <a:off x="846668" y="1608837"/>
            <a:ext cx="10350500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一般对成员变量使用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关键字修饰进行隐藏，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修饰后该成员变量就只能在当前类中访问。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71FC-F713-4187-B29F-C06075BD6B71}"/>
              </a:ext>
            </a:extLst>
          </p:cNvPr>
          <p:cNvSpPr txBox="1"/>
          <p:nvPr/>
        </p:nvSpPr>
        <p:spPr>
          <a:xfrm>
            <a:off x="846668" y="2031496"/>
            <a:ext cx="6244017" cy="427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提供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修饰的公开的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方法暴露其取值和赋值。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71C9C56-8291-4B32-8078-5D3050BA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169" y="2615250"/>
            <a:ext cx="4866217" cy="326922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Student {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067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public int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getAge() {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067" b="1" dirty="0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setAge(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age) {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(age &gt;= </a:t>
            </a: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&amp;&amp; age &lt;= </a:t>
            </a:r>
            <a:r>
              <a:rPr lang="zh-CN" altLang="zh-CN" sz="1067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067" b="1" dirty="0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= age;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zh-CN" altLang="zh-CN" sz="1067" b="1" dirty="0">
                <a:solidFill>
                  <a:srgbClr val="000080"/>
                </a:solidFill>
                <a:latin typeface="Consolas" panose="020B0609020204030204" pitchFamily="49" charset="0"/>
              </a:rPr>
              <a:t>else 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zh-CN" altLang="zh-CN" sz="1067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067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67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请检查年龄数值</a:t>
            </a:r>
            <a:r>
              <a:rPr lang="zh-CN" altLang="zh-CN" sz="1067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67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333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448C0E-21F5-4935-ADB1-1A79B2D5B508}"/>
              </a:ext>
            </a:extLst>
          </p:cNvPr>
          <p:cNvSpPr txBox="1"/>
          <p:nvPr/>
        </p:nvSpPr>
        <p:spPr>
          <a:xfrm>
            <a:off x="917614" y="498829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 sz="1800" dirty="0"/>
              <a:t>封装的好处小结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C6A76E-8D19-4D58-9B05-17A5640E49F8}"/>
              </a:ext>
            </a:extLst>
          </p:cNvPr>
          <p:cNvSpPr txBox="1"/>
          <p:nvPr/>
        </p:nvSpPr>
        <p:spPr>
          <a:xfrm>
            <a:off x="917614" y="5329343"/>
            <a:ext cx="6565752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加强了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程序代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码的安全性。</a:t>
            </a:r>
            <a:endParaRPr lang="en-US" altLang="zh-CN" sz="1600" b="0" i="0" dirty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适当的封装可以提升开发效率，同时可以让程序更容易理解与维护。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086EC38-42F8-4A06-AA1B-9B0EE69D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51" y="2796645"/>
            <a:ext cx="2584136" cy="89447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Student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200" b="1" dirty="0">
                <a:solidFill>
                  <a:srgbClr val="660E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DB11A9F-7B0F-4EC6-8229-E4EA0B86B26E}"/>
              </a:ext>
            </a:extLst>
          </p:cNvPr>
          <p:cNvSpPr txBox="1"/>
          <p:nvPr/>
        </p:nvSpPr>
        <p:spPr>
          <a:xfrm>
            <a:off x="1034051" y="3888148"/>
            <a:ext cx="2813049" cy="7040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 s =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Student();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s.</a:t>
            </a:r>
            <a:r>
              <a:rPr lang="zh-CN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AF766990-E172-4672-A240-C8E32FD949AD}"/>
              </a:ext>
            </a:extLst>
          </p:cNvPr>
          <p:cNvSpPr/>
          <p:nvPr/>
        </p:nvSpPr>
        <p:spPr>
          <a:xfrm>
            <a:off x="3434979" y="3987562"/>
            <a:ext cx="938240" cy="1011880"/>
          </a:xfrm>
          <a:prstGeom prst="mathMultiply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836B0B-56F4-445D-9F3D-006CA4B75679}"/>
              </a:ext>
            </a:extLst>
          </p:cNvPr>
          <p:cNvSpPr/>
          <p:nvPr/>
        </p:nvSpPr>
        <p:spPr>
          <a:xfrm>
            <a:off x="1470991" y="3124863"/>
            <a:ext cx="707666" cy="33446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BE11C3-8082-4930-9393-6B0AC2AC2104}"/>
              </a:ext>
            </a:extLst>
          </p:cNvPr>
          <p:cNvSpPr/>
          <p:nvPr/>
        </p:nvSpPr>
        <p:spPr>
          <a:xfrm>
            <a:off x="6680420" y="3190219"/>
            <a:ext cx="3592928" cy="24790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80842" y="855763"/>
            <a:ext cx="6922275" cy="51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1.</a:t>
            </a:r>
            <a:r>
              <a:rPr kumimoji="1" lang="zh-CN" altLang="en-US" sz="1600" dirty="0">
                <a:latin typeface="Consolas" panose="020B0609020204030204" pitchFamily="49" charset="0"/>
              </a:rPr>
              <a:t>封装是什么，一般封装怎么体现出来？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面向对象的三大特征之一，合理隐藏，合理暴露。</a:t>
            </a:r>
            <a:endParaRPr lang="en-US" altLang="zh-CN" sz="14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一般会把成员变量使用</a:t>
            </a:r>
            <a:r>
              <a:rPr lang="en-US" altLang="zh-CN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隐藏起来。</a:t>
            </a:r>
            <a:endParaRPr lang="en-US" altLang="zh-CN" sz="14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setter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方法暴露其访问。</a:t>
            </a:r>
            <a:endParaRPr lang="en-US" altLang="zh-CN" sz="14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封装有什么好处？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加强了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程序代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码的安全性。</a:t>
            </a:r>
            <a:endParaRPr lang="en-US" altLang="zh-CN" sz="1400" b="1" i="0" dirty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适当的封装可以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提升开发效率，同时可以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</a:t>
            </a:r>
            <a:r>
              <a:rPr lang="zh-CN" altLang="en-US" sz="1400" b="1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更容易理解与维护。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面向对象案例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使用标准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改造面向对象案例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45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B9205411-7E17-4DDA-B4ED-9BFAA27BD164}"/>
              </a:ext>
            </a:extLst>
          </p:cNvPr>
          <p:cNvSpPr txBox="1">
            <a:spLocks/>
          </p:cNvSpPr>
          <p:nvPr/>
        </p:nvSpPr>
        <p:spPr>
          <a:xfrm>
            <a:off x="623415" y="1363114"/>
            <a:ext cx="20164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JavaBean</a:t>
            </a:r>
            <a:endParaRPr kumimoji="1" lang="zh-CN" alt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39770882-B994-42C2-90AC-0BF6F95EF64E}"/>
              </a:ext>
            </a:extLst>
          </p:cNvPr>
          <p:cNvSpPr txBox="1"/>
          <p:nvPr/>
        </p:nvSpPr>
        <p:spPr>
          <a:xfrm>
            <a:off x="380923" y="1631896"/>
            <a:ext cx="6188796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410" lvl="1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2916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也可以理解成实体类，其对象可以用于在程序中封装数据。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A5D19-AD04-4F92-8785-A1310245DAC7}"/>
              </a:ext>
            </a:extLst>
          </p:cNvPr>
          <p:cNvSpPr txBox="1"/>
          <p:nvPr/>
        </p:nvSpPr>
        <p:spPr>
          <a:xfrm>
            <a:off x="412081" y="3426916"/>
            <a:ext cx="612648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成员变量使用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提供每一个成员变量对应的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/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必须提供一个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无参构造器。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2EC06-B987-4339-8E30-1092C039FD29}"/>
              </a:ext>
            </a:extLst>
          </p:cNvPr>
          <p:cNvSpPr txBox="1"/>
          <p:nvPr/>
        </p:nvSpPr>
        <p:spPr>
          <a:xfrm>
            <a:off x="623415" y="3150883"/>
            <a:ext cx="3283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须满足如下要求：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75373-0087-46FD-9824-1638DF0C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0" y="1880304"/>
            <a:ext cx="5620820" cy="40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面向对象案例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使用标准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改造面向对象案例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20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4381BA-AC2E-433A-861C-49D37612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20" y="2196608"/>
            <a:ext cx="2013396" cy="264860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29113E-17F5-4D11-A3B2-07875CD73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967" y="1960266"/>
            <a:ext cx="1887445" cy="27573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4492BCE-491D-4380-B732-962714B97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490" y="3181207"/>
            <a:ext cx="1122971" cy="545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B02A34A-9DC7-4CAD-8047-C323EB052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676" y="4602710"/>
            <a:ext cx="1019175" cy="6477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66B1AF-780E-4D24-B458-48C714A8D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135" y="4151359"/>
            <a:ext cx="1019175" cy="647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EB3119B-F6CC-4F12-920F-CBE81384D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643" y="1587008"/>
            <a:ext cx="1019175" cy="647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F5DBF39-E0F4-4498-AE11-0865128E0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487" y="2745574"/>
            <a:ext cx="1019175" cy="64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20C323-1C13-4C02-819A-932D040F3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183" y="3069424"/>
            <a:ext cx="1424037" cy="7327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0560361-F0F4-4234-A021-D2694B7E7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3757" y="1847409"/>
            <a:ext cx="811925" cy="2572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88D357F-6E3C-441C-95A6-9E468CB1B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4395" y="2080021"/>
            <a:ext cx="1628653" cy="73892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5AE6872-7170-47AF-AF78-69E23927C8C5}"/>
              </a:ext>
            </a:extLst>
          </p:cNvPr>
          <p:cNvSpPr txBox="1"/>
          <p:nvPr/>
        </p:nvSpPr>
        <p:spPr>
          <a:xfrm>
            <a:off x="2841314" y="2322526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我要买一部车！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20517D4-0F11-472F-B6F4-2FB5063E3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6662" y="2158508"/>
            <a:ext cx="227647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43568 -0.008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4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0.35208 0.002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75D58D-1AF9-4FB0-AA4B-EFAE80356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2415627" cy="517190"/>
          </a:xfrm>
        </p:spPr>
        <p:txBody>
          <a:bodyPr/>
          <a:lstStyle/>
          <a:p>
            <a:r>
              <a:rPr lang="zh-CN" altLang="en-US" dirty="0"/>
              <a:t>购车系统模拟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0FE9D2-5AFD-4658-91B2-27DA35E7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58" y="2388510"/>
            <a:ext cx="3680375" cy="152400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售价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7D0ACE-4CC9-4B79-B728-689C2775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75" y="1429672"/>
            <a:ext cx="3680375" cy="50167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public class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Car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private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private double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price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public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600" dirty="0">
                <a:solidFill>
                  <a:srgbClr val="00627A"/>
                </a:solidFill>
                <a:latin typeface="Arial Unicode MS"/>
                <a:ea typeface="JetBrains Mono"/>
              </a:rPr>
              <a:t>getName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Arial Unicode MS"/>
                <a:ea typeface="JetBrains Mono"/>
              </a:rPr>
              <a:t>setName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String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name)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name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name;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public double </a:t>
            </a:r>
            <a:r>
              <a:rPr lang="zh-CN" altLang="zh-CN" sz="1600" dirty="0">
                <a:solidFill>
                  <a:srgbClr val="00627A"/>
                </a:solidFill>
                <a:latin typeface="Arial Unicode MS"/>
                <a:ea typeface="JetBrains Mono"/>
              </a:rPr>
              <a:t>getPrice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price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public void </a:t>
            </a:r>
            <a:r>
              <a:rPr lang="zh-CN" altLang="zh-CN" sz="1600" dirty="0">
                <a:solidFill>
                  <a:srgbClr val="00627A"/>
                </a:solidFill>
                <a:latin typeface="Arial Unicode MS"/>
                <a:ea typeface="JetBrains Mono"/>
              </a:rPr>
              <a:t>setPrice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double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price) {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600" dirty="0">
                <a:solidFill>
                  <a:srgbClr val="871094"/>
                </a:solidFill>
                <a:latin typeface="Arial Unicode MS"/>
                <a:ea typeface="JetBrains Mono"/>
              </a:rPr>
              <a:t>price </a:t>
            </a: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= price;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    }</a:t>
            </a:r>
            <a:b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007F65C-2348-4DCF-9359-19EA3E87B411}"/>
              </a:ext>
            </a:extLst>
          </p:cNvPr>
          <p:cNvSpPr/>
          <p:nvPr/>
        </p:nvSpPr>
        <p:spPr>
          <a:xfrm>
            <a:off x="5186557" y="2936111"/>
            <a:ext cx="782594" cy="2800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715" y="1229685"/>
            <a:ext cx="4860792" cy="45565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面向对象案例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使用标准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改造面向对象案例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8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E4B9C7-85D9-48D9-A35A-7E60FD37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61" y="1832566"/>
            <a:ext cx="5998780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8BD13-DCD2-4D31-91A8-0D8BF52B748C}"/>
              </a:ext>
            </a:extLst>
          </p:cNvPr>
          <p:cNvSpPr txBox="1"/>
          <p:nvPr/>
        </p:nvSpPr>
        <p:spPr>
          <a:xfrm>
            <a:off x="686338" y="122959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面向对象编程的例子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7CF6B6-D7BB-4CAD-8FBC-D9B5B48F3A6C}"/>
              </a:ext>
            </a:extLst>
          </p:cNvPr>
          <p:cNvSpPr txBox="1"/>
          <p:nvPr/>
        </p:nvSpPr>
        <p:spPr>
          <a:xfrm>
            <a:off x="1427675" y="4384688"/>
            <a:ext cx="2201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4DA479-D2D6-4CA6-A5EB-397DF0BA536A}"/>
              </a:ext>
            </a:extLst>
          </p:cNvPr>
          <p:cNvSpPr txBox="1"/>
          <p:nvPr/>
        </p:nvSpPr>
        <p:spPr>
          <a:xfrm>
            <a:off x="1427675" y="2756076"/>
            <a:ext cx="3352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390ED0-FC8B-4049-B102-79D606B477C2}"/>
              </a:ext>
            </a:extLst>
          </p:cNvPr>
          <p:cNvSpPr/>
          <p:nvPr/>
        </p:nvSpPr>
        <p:spPr>
          <a:xfrm>
            <a:off x="1459913" y="2739561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FA3471-3C21-4D01-B974-16CCA1E126FF}"/>
              </a:ext>
            </a:extLst>
          </p:cNvPr>
          <p:cNvSpPr/>
          <p:nvPr/>
        </p:nvSpPr>
        <p:spPr>
          <a:xfrm>
            <a:off x="1427675" y="4374888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1" y="940081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BF19ED50-AC9E-4823-ABB7-5166193A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00858"/>
              </p:ext>
            </p:extLst>
          </p:nvPr>
        </p:nvGraphicFramePr>
        <p:xfrm>
          <a:off x="710879" y="1728682"/>
          <a:ext cx="10560501" cy="4052957"/>
        </p:xfrm>
        <a:graphic>
          <a:graphicData uri="http://schemas.openxmlformats.org/drawingml/2006/table">
            <a:tbl>
              <a:tblPr/>
              <a:tblGrid>
                <a:gridCol w="2398081">
                  <a:extLst>
                    <a:ext uri="{9D8B030D-6E8A-4147-A177-3AD203B41FA5}">
                      <a16:colId xmlns:a16="http://schemas.microsoft.com/office/drawing/2014/main" val="4001127988"/>
                    </a:ext>
                  </a:extLst>
                </a:gridCol>
                <a:gridCol w="3790416">
                  <a:extLst>
                    <a:ext uri="{9D8B030D-6E8A-4147-A177-3AD203B41FA5}">
                      <a16:colId xmlns:a16="http://schemas.microsoft.com/office/drawing/2014/main" val="1994407513"/>
                    </a:ext>
                  </a:extLst>
                </a:gridCol>
                <a:gridCol w="4372004">
                  <a:extLst>
                    <a:ext uri="{9D8B030D-6E8A-4147-A177-3AD203B41FA5}">
                      <a16:colId xmlns:a16="http://schemas.microsoft.com/office/drawing/2014/main" val="3392711098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区别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成员变量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局部变量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84562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类中，方法外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常见于方法中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4647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初始化值不同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有默认初始化值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没有，使用之前需要完成赋值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3993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内存位置不同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堆内存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栈内存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330359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生命周期不同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随着对象的创建而存在，随着对象的消失而消失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随着方法的调用而存在，随着方法的运行结束而消失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842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作用域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在所归属的大括号中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72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591612" y="1127765"/>
            <a:ext cx="336659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成员变量和局部变量的区别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3E882B-03E4-4EB3-92E7-687256FF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318" y="1239706"/>
            <a:ext cx="7104802" cy="5118689"/>
          </a:xfrm>
          <a:prstGeom prst="rect">
            <a:avLst/>
          </a:prstGeom>
        </p:spPr>
      </p:pic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4CD27378-7897-414D-9C02-7EFB2BA25A17}"/>
              </a:ext>
            </a:extLst>
          </p:cNvPr>
          <p:cNvSpPr txBox="1"/>
          <p:nvPr/>
        </p:nvSpPr>
        <p:spPr>
          <a:xfrm>
            <a:off x="646086" y="2427569"/>
            <a:ext cx="2345003" cy="101566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Student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lang="en-US" altLang="zh-CN" sz="120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rivate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</a:t>
            </a:r>
            <a:r>
              <a:rPr lang="zh-CN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</a:t>
            </a:r>
            <a:r>
              <a:rPr lang="en-US" altLang="zh-CN" sz="1200" dirty="0" err="1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rivate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int </a:t>
            </a:r>
            <a:r>
              <a:rPr lang="en-US" altLang="zh-CN" sz="1200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297AA1-545D-402E-8E5A-02D11D8FA64A}"/>
              </a:ext>
            </a:extLst>
          </p:cNvPr>
          <p:cNvGrpSpPr>
            <a:grpSpLocks/>
          </p:cNvGrpSpPr>
          <p:nvPr/>
        </p:nvGrpSpPr>
        <p:grpSpPr bwMode="auto">
          <a:xfrm>
            <a:off x="7840148" y="1428074"/>
            <a:ext cx="3491904" cy="4796366"/>
            <a:chOff x="6552698" y="1032717"/>
            <a:chExt cx="2398614" cy="393763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F8A2BE8-46FE-4BAC-9E28-5B478CDA5144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D8443C77-E4D5-400A-ABF5-491BC1B45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922" y="4385201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2BD621-D170-4480-8A02-BBA535C65AF0}"/>
              </a:ext>
            </a:extLst>
          </p:cNvPr>
          <p:cNvGrpSpPr>
            <a:grpSpLocks/>
          </p:cNvGrpSpPr>
          <p:nvPr/>
        </p:nvGrpSpPr>
        <p:grpSpPr bwMode="auto">
          <a:xfrm>
            <a:off x="4488286" y="1428075"/>
            <a:ext cx="3123078" cy="4800600"/>
            <a:chOff x="4441895" y="1347668"/>
            <a:chExt cx="1771200" cy="360034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73F55F8-E76C-4F6D-835E-3B6D78E484B1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TextBox 2">
              <a:extLst>
                <a:ext uri="{FF2B5EF4-FFF2-40B4-BE49-F238E27FC236}">
                  <a16:creationId xmlns:a16="http://schemas.microsoft.com/office/drawing/2014/main" id="{5E0FB440-F1AE-451D-BD27-A97F88D94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4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BCAB5A-3C7C-4FAA-A76D-3227CC75EFC5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02314CE-C2E5-4AEE-8C3E-C346ED982ACB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16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09E71BA-7B44-4ED1-855C-49498612E7E7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D1E8633-C077-4358-8552-41C9354CA7F9}"/>
              </a:ext>
            </a:extLst>
          </p:cNvPr>
          <p:cNvSpPr/>
          <p:nvPr/>
        </p:nvSpPr>
        <p:spPr>
          <a:xfrm>
            <a:off x="8039956" y="1817571"/>
            <a:ext cx="2419922" cy="12424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B091B2-874C-493F-9D3E-A32DF6FF54FB}"/>
              </a:ext>
            </a:extLst>
          </p:cNvPr>
          <p:cNvSpPr txBox="1"/>
          <p:nvPr/>
        </p:nvSpPr>
        <p:spPr>
          <a:xfrm>
            <a:off x="7999160" y="1530143"/>
            <a:ext cx="214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1B4D9-C64B-4B92-A331-7F89BCC9CEBD}"/>
              </a:ext>
            </a:extLst>
          </p:cNvPr>
          <p:cNvSpPr txBox="1"/>
          <p:nvPr/>
        </p:nvSpPr>
        <p:spPr>
          <a:xfrm>
            <a:off x="8195556" y="1932366"/>
            <a:ext cx="259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endParaRPr lang="en-US" altLang="zh-CN" sz="1400" dirty="0">
              <a:solidFill>
                <a:srgbClr val="871094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BF0AD4-6F0A-42EA-8DA3-323E120F8753}"/>
              </a:ext>
            </a:extLst>
          </p:cNvPr>
          <p:cNvSpPr txBox="1"/>
          <p:nvPr/>
        </p:nvSpPr>
        <p:spPr>
          <a:xfrm>
            <a:off x="8267606" y="2463819"/>
            <a:ext cx="259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D3F01F-2BFE-4E59-9B65-D84DCDF8D150}"/>
              </a:ext>
            </a:extLst>
          </p:cNvPr>
          <p:cNvSpPr/>
          <p:nvPr/>
        </p:nvSpPr>
        <p:spPr>
          <a:xfrm>
            <a:off x="8765414" y="1909211"/>
            <a:ext cx="855562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37CDD6F-0A00-490A-93B4-1121B3A3EEE5}"/>
              </a:ext>
            </a:extLst>
          </p:cNvPr>
          <p:cNvSpPr txBox="1"/>
          <p:nvPr/>
        </p:nvSpPr>
        <p:spPr>
          <a:xfrm>
            <a:off x="8895648" y="1922770"/>
            <a:ext cx="595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1638F8-DCDB-4152-B698-9ACF6D3C9AA5}"/>
              </a:ext>
            </a:extLst>
          </p:cNvPr>
          <p:cNvSpPr/>
          <p:nvPr/>
        </p:nvSpPr>
        <p:spPr>
          <a:xfrm>
            <a:off x="8765414" y="2463819"/>
            <a:ext cx="855562" cy="36624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BD4350-0B42-4071-BB06-EBEA5E4E7ABC}"/>
              </a:ext>
            </a:extLst>
          </p:cNvPr>
          <p:cNvSpPr txBox="1"/>
          <p:nvPr/>
        </p:nvSpPr>
        <p:spPr>
          <a:xfrm>
            <a:off x="8832286" y="2499294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6C309BC-6FBF-4B44-B786-A13A7965EBFD}"/>
              </a:ext>
            </a:extLst>
          </p:cNvPr>
          <p:cNvSpPr txBox="1"/>
          <p:nvPr/>
        </p:nvSpPr>
        <p:spPr>
          <a:xfrm>
            <a:off x="591612" y="4155772"/>
            <a:ext cx="3842438" cy="120032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class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Test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static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void </a:t>
            </a:r>
            <a:r>
              <a:rPr lang="zh-CN" altLang="zh-CN" sz="12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</a:t>
            </a:r>
            <a:r>
              <a:rPr lang="en-US" altLang="zh-CN" sz="1200" dirty="0" err="1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ain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String[] 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args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double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score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23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.4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       new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Student();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4F26E267-2234-4BAF-B7AD-E68903A53ADE}"/>
              </a:ext>
            </a:extLst>
          </p:cNvPr>
          <p:cNvSpPr txBox="1"/>
          <p:nvPr/>
        </p:nvSpPr>
        <p:spPr>
          <a:xfrm>
            <a:off x="4571039" y="4659235"/>
            <a:ext cx="2983471" cy="83099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C3F604-E756-4AF7-AAB1-8FE71E41E05B}"/>
              </a:ext>
            </a:extLst>
          </p:cNvPr>
          <p:cNvSpPr/>
          <p:nvPr/>
        </p:nvSpPr>
        <p:spPr>
          <a:xfrm>
            <a:off x="5240436" y="5004565"/>
            <a:ext cx="1337628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23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.4</a:t>
            </a:r>
            <a:endParaRPr lang="zh-CN" alt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D785247-C968-4BEB-98B4-CA85A7848561}"/>
              </a:ext>
            </a:extLst>
          </p:cNvPr>
          <p:cNvSpPr txBox="1"/>
          <p:nvPr/>
        </p:nvSpPr>
        <p:spPr>
          <a:xfrm>
            <a:off x="5185330" y="4718908"/>
            <a:ext cx="135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</a:rPr>
              <a:t>score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7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2" grpId="0"/>
      <p:bldP spid="33" grpId="0"/>
      <p:bldP spid="37" grpId="0"/>
      <p:bldP spid="38" grpId="0" animBg="1"/>
      <p:bldP spid="39" grpId="0"/>
      <p:bldP spid="40" grpId="0" animBg="1"/>
      <p:bldP spid="41" grpId="0"/>
      <p:bldP spid="45" grpId="0" animBg="1"/>
      <p:bldP spid="46" grpId="0" animBg="1"/>
      <p:bldP spid="43" grpId="0" animBg="1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BA3F95-FC6B-4EAF-A3A3-EFE0FEA0960B}"/>
              </a:ext>
            </a:extLst>
          </p:cNvPr>
          <p:cNvSpPr txBox="1"/>
          <p:nvPr/>
        </p:nvSpPr>
        <p:spPr>
          <a:xfrm>
            <a:off x="961697" y="1332187"/>
            <a:ext cx="9017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阿里巴巴普惠体" panose="00020600040101010101" pitchFamily="18" charset="-122"/>
              </a:rPr>
              <a:t>面向对象的重点学习什么？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ADE2E7-8245-4B27-B0E4-56A9D60DA8ED}"/>
              </a:ext>
            </a:extLst>
          </p:cNvPr>
          <p:cNvSpPr/>
          <p:nvPr/>
        </p:nvSpPr>
        <p:spPr>
          <a:xfrm>
            <a:off x="1019907" y="2678576"/>
            <a:ext cx="3028463" cy="10641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</a:t>
            </a:r>
            <a:r>
              <a:rPr lang="en-US" altLang="zh-CN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提供的对象并使用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2D2134-A1F0-45EA-ADAD-FC3973DFB504}"/>
              </a:ext>
            </a:extLst>
          </p:cNvPr>
          <p:cNvSpPr/>
          <p:nvPr/>
        </p:nvSpPr>
        <p:spPr>
          <a:xfrm>
            <a:off x="4396216" y="2678576"/>
            <a:ext cx="3636580" cy="10641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学习如何自己设计对象并使用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7F2A2B-7B98-4B42-93F6-1CE704A48410}"/>
              </a:ext>
            </a:extLst>
          </p:cNvPr>
          <p:cNvSpPr/>
          <p:nvPr/>
        </p:nvSpPr>
        <p:spPr>
          <a:xfrm>
            <a:off x="8509951" y="2678576"/>
            <a:ext cx="2467776" cy="10641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面向对象的语法知识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1559C1-2DBA-4676-A363-ADB0D458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39" y="4012102"/>
            <a:ext cx="1284761" cy="18299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476D50-ECD2-4FD6-9836-A1A0C71F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2102"/>
            <a:ext cx="1807199" cy="15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1092" y="461107"/>
            <a:ext cx="5319069" cy="5637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设计对象并使用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设计类，创建对象并使用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定义类的几个补充注意事项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对象内存图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 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补充知识：成员变量、局部变量区别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面向对象综合案例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4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26BD6EF-4354-4794-BF00-0A0B20C3D7B7}"/>
              </a:ext>
            </a:extLst>
          </p:cNvPr>
          <p:cNvSpPr txBox="1"/>
          <p:nvPr/>
        </p:nvSpPr>
        <p:spPr>
          <a:xfrm>
            <a:off x="593872" y="1482449"/>
            <a:ext cx="7475182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设计图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：是对象共同特征的描述； 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：是真实存在的具体实例。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600" b="1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04729-ADD9-4DEC-8908-B145531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2" y="4824989"/>
            <a:ext cx="1121134" cy="362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9FDB7A-E63B-46A2-A201-DAF3D43B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13" y="2160550"/>
            <a:ext cx="7475183" cy="23411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1898C-F1EA-4640-A7F2-691A4A4F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513" y="4501729"/>
            <a:ext cx="7303290" cy="19704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3DFF15-1058-4155-89AF-12A1E34FB63F}"/>
              </a:ext>
            </a:extLst>
          </p:cNvPr>
          <p:cNvSpPr txBox="1"/>
          <p:nvPr/>
        </p:nvSpPr>
        <p:spPr>
          <a:xfrm>
            <a:off x="593872" y="912096"/>
            <a:ext cx="4745419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中，必须先设计类，才能获得对象。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9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6312993C-B8A7-4AE8-987B-FE931408AC7B}"/>
              </a:ext>
            </a:extLst>
          </p:cNvPr>
          <p:cNvSpPr/>
          <p:nvPr/>
        </p:nvSpPr>
        <p:spPr>
          <a:xfrm>
            <a:off x="920734" y="2127845"/>
            <a:ext cx="2746424" cy="2797658"/>
          </a:xfrm>
          <a:prstGeom prst="snip2DiagRect">
            <a:avLst>
              <a:gd name="adj1" fmla="val 0"/>
              <a:gd name="adj2" fmla="val 16208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D5E1D-0370-4205-95E9-CAA041129E7F}"/>
              </a:ext>
            </a:extLst>
          </p:cNvPr>
          <p:cNvSpPr txBox="1"/>
          <p:nvPr/>
        </p:nvSpPr>
        <p:spPr>
          <a:xfrm>
            <a:off x="1091138" y="2260342"/>
            <a:ext cx="2576020" cy="189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...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...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F38BEA-1ECF-4795-8259-2E219E0988ED}"/>
              </a:ext>
            </a:extLst>
          </p:cNvPr>
          <p:cNvSpPr txBox="1"/>
          <p:nvPr/>
        </p:nvSpPr>
        <p:spPr>
          <a:xfrm>
            <a:off x="2070079" y="1671509"/>
            <a:ext cx="618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CCE603-05C8-4EDC-BDBB-BE2CA57BC9C6}"/>
              </a:ext>
            </a:extLst>
          </p:cNvPr>
          <p:cNvCxnSpPr/>
          <p:nvPr/>
        </p:nvCxnSpPr>
        <p:spPr>
          <a:xfrm>
            <a:off x="3667158" y="2869256"/>
            <a:ext cx="45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88D0AE-9DFE-4793-8292-5CA5117F67F2}"/>
              </a:ext>
            </a:extLst>
          </p:cNvPr>
          <p:cNvCxnSpPr/>
          <p:nvPr/>
        </p:nvCxnSpPr>
        <p:spPr>
          <a:xfrm>
            <a:off x="3667157" y="3959704"/>
            <a:ext cx="45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1DC4C1E-2B9A-42BF-A78D-11434683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469" y="2077950"/>
            <a:ext cx="1992590" cy="101904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CAEA362-7C90-4BA0-AF9D-BA02EF84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05" y="3294790"/>
            <a:ext cx="2102840" cy="104211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97F8E09-3315-4A8C-8CE0-C407EF31C403}"/>
              </a:ext>
            </a:extLst>
          </p:cNvPr>
          <p:cNvSpPr txBox="1"/>
          <p:nvPr/>
        </p:nvSpPr>
        <p:spPr>
          <a:xfrm>
            <a:off x="5072976" y="2450388"/>
            <a:ext cx="199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JetBrains Mono"/>
              </a:rPr>
              <a:t>new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JetBrains Mono"/>
              </a:rPr>
              <a:t>Car</a:t>
            </a:r>
            <a:r>
              <a:rPr lang="en-US" altLang="zh-CN" b="1" dirty="0">
                <a:solidFill>
                  <a:srgbClr val="C00000"/>
                </a:solidFill>
                <a:latin typeface="Arial Rounded MT Bold" panose="020F0704030504030204" pitchFamily="34" charset="0"/>
                <a:ea typeface="JetBrains Mono"/>
              </a:rPr>
              <a:t>()</a:t>
            </a:r>
            <a:endParaRPr lang="zh-CN" altLang="en-US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7E4010-D37C-438A-9F9C-96EBD6667E59}"/>
              </a:ext>
            </a:extLst>
          </p:cNvPr>
          <p:cNvSpPr txBox="1"/>
          <p:nvPr/>
        </p:nvSpPr>
        <p:spPr>
          <a:xfrm>
            <a:off x="5072976" y="3566029"/>
            <a:ext cx="1992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JetBrains Mono"/>
              </a:rPr>
              <a:t>new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JetBrains Mono"/>
              </a:rPr>
              <a:t>Car</a:t>
            </a:r>
            <a:r>
              <a:rPr lang="en-US" altLang="zh-CN" b="1" dirty="0">
                <a:solidFill>
                  <a:srgbClr val="C00000"/>
                </a:solidFill>
                <a:latin typeface="Arial Rounded MT Bold" panose="020F0704030504030204" pitchFamily="34" charset="0"/>
                <a:ea typeface="JetBrains Mono"/>
              </a:rPr>
              <a:t>()</a:t>
            </a:r>
            <a:endParaRPr lang="zh-CN" altLang="en-US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8CB99-8349-4226-BDDD-CA7F96B76110}"/>
              </a:ext>
            </a:extLst>
          </p:cNvPr>
          <p:cNvSpPr txBox="1"/>
          <p:nvPr/>
        </p:nvSpPr>
        <p:spPr>
          <a:xfrm>
            <a:off x="735579" y="988923"/>
            <a:ext cx="22125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如何定义类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4ABF-961E-4C47-ADA9-D07E08680FC6}"/>
              </a:ext>
            </a:extLst>
          </p:cNvPr>
          <p:cNvSpPr txBox="1"/>
          <p:nvPr/>
        </p:nvSpPr>
        <p:spPr bwMode="auto">
          <a:xfrm>
            <a:off x="806214" y="1665011"/>
            <a:ext cx="3350578" cy="26219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、成员变量（代表属性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一般是名词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2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、成员方法（代表行为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一般是动词）</a:t>
            </a:r>
            <a:endParaRPr lang="en-US" altLang="zh-CN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、构造器 （后面学习）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、代码块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（后面学习）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5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、内部类 （后面学习）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9B1A19F6-E655-4111-8D4C-0A5526136A15}"/>
              </a:ext>
            </a:extLst>
          </p:cNvPr>
          <p:cNvSpPr txBox="1"/>
          <p:nvPr/>
        </p:nvSpPr>
        <p:spPr bwMode="auto">
          <a:xfrm>
            <a:off x="4653441" y="1665011"/>
            <a:ext cx="2291797" cy="2604303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1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16C5F20-AEFE-4569-BD23-471E53E9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14" y="4584047"/>
            <a:ext cx="5062607" cy="19707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D5EDD5-F4B3-4E65-BD8C-FEDC10CA13B3}"/>
              </a:ext>
            </a:extLst>
          </p:cNvPr>
          <p:cNvSpPr txBox="1"/>
          <p:nvPr/>
        </p:nvSpPr>
        <p:spPr>
          <a:xfrm>
            <a:off x="4861259" y="2188009"/>
            <a:ext cx="2291797" cy="57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765CDE-F6B9-418B-8A4A-123BABF328BD}"/>
              </a:ext>
            </a:extLst>
          </p:cNvPr>
          <p:cNvSpPr txBox="1"/>
          <p:nvPr/>
        </p:nvSpPr>
        <p:spPr>
          <a:xfrm>
            <a:off x="4778735" y="2030528"/>
            <a:ext cx="1750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属性 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成员变量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BB7BF1-2BDC-4627-9E4D-3CEA570694BE}"/>
              </a:ext>
            </a:extLst>
          </p:cNvPr>
          <p:cNvSpPr txBox="1"/>
          <p:nvPr/>
        </p:nvSpPr>
        <p:spPr>
          <a:xfrm>
            <a:off x="4816849" y="2798950"/>
            <a:ext cx="1311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lang="zh-CN" altLang="en-US" sz="1200" i="1" dirty="0">
                <a:solidFill>
                  <a:srgbClr val="8C8C8C"/>
                </a:solidFill>
                <a:latin typeface="Arial Unicode MS"/>
                <a:ea typeface="JetBrains Mono"/>
              </a:rPr>
              <a:t>行为（</a:t>
            </a:r>
            <a:r>
              <a:rPr kumimoji="0" lang="zh-CN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方法）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943A6-F6E2-4347-8052-A54345E4FE46}"/>
              </a:ext>
            </a:extLst>
          </p:cNvPr>
          <p:cNvSpPr txBox="1"/>
          <p:nvPr/>
        </p:nvSpPr>
        <p:spPr>
          <a:xfrm>
            <a:off x="4858720" y="2973719"/>
            <a:ext cx="176602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start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run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(){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2E47AF0-0FFD-4B1A-82D1-CA87FCA31E6E}"/>
              </a:ext>
            </a:extLst>
          </p:cNvPr>
          <p:cNvSpPr txBox="1"/>
          <p:nvPr/>
        </p:nvSpPr>
        <p:spPr>
          <a:xfrm>
            <a:off x="7878569" y="1227740"/>
            <a:ext cx="2207176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如何得到类的对象</a:t>
            </a:r>
            <a:endParaRPr lang="en-US" altLang="zh-CN" sz="1867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7095CC9-680B-4D42-AA41-5E1914F193D4}"/>
              </a:ext>
            </a:extLst>
          </p:cNvPr>
          <p:cNvSpPr txBox="1"/>
          <p:nvPr/>
        </p:nvSpPr>
        <p:spPr>
          <a:xfrm>
            <a:off x="7972098" y="3846567"/>
            <a:ext cx="371012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访问属性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(…)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FB9E930-44B2-4791-BC16-C8A395EFB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098" y="1888507"/>
            <a:ext cx="299545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对象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类名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8BAE5C5-D35B-449D-82A3-2609CC99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098" y="2460396"/>
            <a:ext cx="2995450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7758BA-D1F5-47A1-B4F9-BA6390AC433C}"/>
              </a:ext>
            </a:extLst>
          </p:cNvPr>
          <p:cNvSpPr txBox="1"/>
          <p:nvPr/>
        </p:nvSpPr>
        <p:spPr>
          <a:xfrm>
            <a:off x="7951469" y="3274678"/>
            <a:ext cx="161596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如何使用对象</a:t>
            </a:r>
            <a:endParaRPr lang="en-US" altLang="zh-CN" sz="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9" grpId="0"/>
      <p:bldP spid="11" grpId="0"/>
      <p:bldP spid="13" grpId="0"/>
      <p:bldP spid="15" grpId="0"/>
      <p:bldP spid="10" grpId="0"/>
      <p:bldP spid="14" grpId="0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23964</TotalTime>
  <Words>3588</Words>
  <Application>Microsoft Office PowerPoint</Application>
  <PresentationFormat>宽屏</PresentationFormat>
  <Paragraphs>457</Paragraphs>
  <Slides>43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43</vt:i4>
      </vt:variant>
    </vt:vector>
  </HeadingPairs>
  <TitlesOfParts>
    <vt:vector size="73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阿里巴巴普惠体 Heavy</vt:lpstr>
      <vt:lpstr>等线</vt:lpstr>
      <vt:lpstr>方正舒体</vt:lpstr>
      <vt:lpstr>黑体</vt:lpstr>
      <vt:lpstr>STKaiti</vt:lpstr>
      <vt:lpstr>STKaiti</vt:lpstr>
      <vt:lpstr>思源黑体 CN Bold</vt:lpstr>
      <vt:lpstr>宋体</vt:lpstr>
      <vt:lpstr>微软雅黑</vt:lpstr>
      <vt:lpstr>Arial</vt:lpstr>
      <vt:lpstr>Arial Rounded MT Bold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面向对象编程（基础）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3433</cp:revision>
  <dcterms:created xsi:type="dcterms:W3CDTF">2020-03-31T02:23:27Z</dcterms:created>
  <dcterms:modified xsi:type="dcterms:W3CDTF">2021-10-09T03:28:19Z</dcterms:modified>
</cp:coreProperties>
</file>