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1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2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6" r:id="rId7"/>
    <p:sldMasterId id="2147483678" r:id="rId8"/>
    <p:sldMasterId id="2147483680" r:id="rId9"/>
    <p:sldMasterId id="2147483708" r:id="rId10"/>
    <p:sldMasterId id="2147483723" r:id="rId11"/>
    <p:sldMasterId id="2147483741" r:id="rId12"/>
    <p:sldMasterId id="2147483755" r:id="rId13"/>
  </p:sldMasterIdLst>
  <p:notesMasterIdLst>
    <p:notesMasterId r:id="rId35"/>
  </p:notesMasterIdLst>
  <p:handoutMasterIdLst>
    <p:handoutMasterId r:id="rId36"/>
  </p:handoutMasterIdLst>
  <p:sldIdLst>
    <p:sldId id="462" r:id="rId14"/>
    <p:sldId id="463" r:id="rId15"/>
    <p:sldId id="608" r:id="rId16"/>
    <p:sldId id="726" r:id="rId17"/>
    <p:sldId id="705" r:id="rId18"/>
    <p:sldId id="605" r:id="rId19"/>
    <p:sldId id="727" r:id="rId20"/>
    <p:sldId id="601" r:id="rId21"/>
    <p:sldId id="728" r:id="rId22"/>
    <p:sldId id="519" r:id="rId23"/>
    <p:sldId id="730" r:id="rId24"/>
    <p:sldId id="731" r:id="rId25"/>
    <p:sldId id="732" r:id="rId26"/>
    <p:sldId id="729" r:id="rId27"/>
    <p:sldId id="733" r:id="rId28"/>
    <p:sldId id="734" r:id="rId29"/>
    <p:sldId id="735" r:id="rId30"/>
    <p:sldId id="736" r:id="rId31"/>
    <p:sldId id="725" r:id="rId32"/>
    <p:sldId id="452" r:id="rId33"/>
    <p:sldId id="2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今日内容" id="{5D2503C1-5A49-48D8-B5EE-671ACA54F5B2}">
          <p14:sldIdLst>
            <p14:sldId id="462"/>
            <p14:sldId id="463"/>
          </p14:sldIdLst>
        </p14:section>
        <p14:section name="日志案例" id="{8E7516A8-4E68-4BD9-AB10-28F0DB5EC90A}">
          <p14:sldIdLst>
            <p14:sldId id="608"/>
            <p14:sldId id="726"/>
            <p14:sldId id="705"/>
            <p14:sldId id="605"/>
            <p14:sldId id="727"/>
            <p14:sldId id="601"/>
            <p14:sldId id="728"/>
          </p14:sldIdLst>
        </p14:section>
        <p14:section name="AOP进阶" id="{0D3CD883-D4F3-4ACC-9480-8CDC441CE8F7}">
          <p14:sldIdLst>
            <p14:sldId id="519"/>
            <p14:sldId id="730"/>
            <p14:sldId id="731"/>
            <p14:sldId id="732"/>
            <p14:sldId id="729"/>
            <p14:sldId id="733"/>
            <p14:sldId id="734"/>
          </p14:sldIdLst>
        </p14:section>
        <p14:section name="yaml" id="{FE7DFF23-648E-4522-84C3-6A297A53D6E2}">
          <p14:sldIdLst>
            <p14:sldId id="735"/>
            <p14:sldId id="736"/>
          </p14:sldIdLst>
        </p14:section>
        <p14:section name="总结" id="{98F4D129-3DD4-4556-8E6A-19C7225D24D3}">
          <p14:sldIdLst>
            <p14:sldId id="725"/>
            <p14:sldId id="45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AD2B26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3939" autoAdjust="0"/>
  </p:normalViewPr>
  <p:slideViewPr>
    <p:cSldViewPr snapToGrid="0">
      <p:cViewPr>
        <p:scale>
          <a:sx n="66" d="100"/>
          <a:sy n="66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8"/>
    </p:cViewPr>
  </p:sorterViewPr>
  <p:notesViewPr>
    <p:cSldViewPr snapToGrid="0">
      <p:cViewPr varScale="1">
        <p:scale>
          <a:sx n="52" d="100"/>
          <a:sy n="52" d="100"/>
        </p:scale>
        <p:origin x="2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heme" Target="theme/theme1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6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6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7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31854" y="1086560"/>
            <a:ext cx="7077826" cy="4467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31854" y="1798291"/>
            <a:ext cx="7077825" cy="40772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概念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378035" y="1086559"/>
            <a:ext cx="7031643" cy="44679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概念标题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4378034" y="1656000"/>
            <a:ext cx="703164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91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步骤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结论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769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 day02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A2361-B05B-4842-9E5F-CDA885B8E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通知顺序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9AD68E3-ECE1-41FC-834D-17B4B53C4F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285" y="763647"/>
            <a:ext cx="7902540" cy="3262404"/>
          </a:xfrm>
        </p:spPr>
        <p:txBody>
          <a:bodyPr/>
          <a:lstStyle/>
          <a:p>
            <a:r>
              <a:rPr lang="zh-CN" altLang="en-US" sz="1400" dirty="0">
                <a:ea typeface="阿里巴巴普惠体" panose="00020600040101010101"/>
              </a:rPr>
              <a:t>当有多个切面的切点都匹配目标时，多个通知方法都会被执行。</a:t>
            </a:r>
            <a:endParaRPr lang="en-US" altLang="zh-CN" sz="1400" dirty="0">
              <a:ea typeface="阿里巴巴普惠体" panose="00020600040101010101"/>
            </a:endParaRPr>
          </a:p>
          <a:p>
            <a:r>
              <a:rPr lang="zh-CN" altLang="en-US" sz="1400" dirty="0">
                <a:ea typeface="阿里巴巴普惠体" panose="00020600040101010101"/>
              </a:rPr>
              <a:t>之前介绍的 </a:t>
            </a:r>
            <a:r>
              <a:rPr lang="en-US" altLang="zh-CN" sz="1400" dirty="0" err="1">
                <a:ea typeface="阿里巴巴普惠体" panose="00020600040101010101"/>
              </a:rPr>
              <a:t>pjp.proceed</a:t>
            </a:r>
            <a:r>
              <a:rPr lang="en-US" altLang="zh-CN" sz="1400" dirty="0">
                <a:ea typeface="阿里巴巴普惠体" panose="00020600040101010101"/>
              </a:rPr>
              <a:t>() </a:t>
            </a:r>
            <a:r>
              <a:rPr lang="zh-CN" altLang="en-US" sz="1400" dirty="0">
                <a:ea typeface="阿里巴巴普惠体" panose="00020600040101010101"/>
              </a:rPr>
              <a:t>在有多个通知方法匹配时，更准确的描述应该是这样的：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ea typeface="阿里巴巴普惠体" panose="00020600040101010101"/>
              </a:rPr>
              <a:t>如果还有下一个通知，则调用下一个通知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ea typeface="阿里巴巴普惠体" panose="00020600040101010101"/>
              </a:rPr>
              <a:t>如果没有下一个通知，则调用目标</a:t>
            </a:r>
            <a:endParaRPr lang="en-US" altLang="zh-CN" sz="1200" dirty="0">
              <a:ea typeface="阿里巴巴普惠体" panose="00020600040101010101"/>
            </a:endParaRPr>
          </a:p>
          <a:p>
            <a:r>
              <a:rPr lang="zh-CN" altLang="en-US" sz="1400" dirty="0">
                <a:ea typeface="阿里巴巴普惠体" panose="00020600040101010101"/>
              </a:rPr>
              <a:t>那么它们的执行顺序是怎样的呢？</a:t>
            </a:r>
            <a:endParaRPr lang="en-US" altLang="zh-CN" sz="1400" dirty="0">
              <a:ea typeface="阿里巴巴普惠体" panose="00020600040101010101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默认按照 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bean 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的名称字母排序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用 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@Order(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数字</a:t>
            </a:r>
            <a:r>
              <a:rPr lang="en-US" altLang="zh-CN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) </a:t>
            </a:r>
            <a:r>
              <a:rPr lang="zh-CN" altLang="en-US" sz="120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加在切面类上来控制顺序</a:t>
            </a:r>
            <a:endParaRPr lang="en-US" altLang="zh-CN" sz="1200" dirty="0">
              <a:latin typeface="阿里巴巴普惠体 R" panose="00020600040101010101" pitchFamily="18" charset="-122"/>
              <a:ea typeface="阿里巴巴普惠体" panose="00020600040101010101"/>
              <a:cs typeface="阿里巴巴普惠体 R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Ø"/>
            </a:pPr>
            <a:r>
              <a:rPr lang="zh-CN" altLang="en-US" sz="1200" b="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目标前的通知方法：数字小先执行</a:t>
            </a:r>
          </a:p>
          <a:p>
            <a:pPr marL="1276350" lvl="1" indent="-285750">
              <a:buFont typeface="Wingdings" panose="05000000000000000000" pitchFamily="2" charset="2"/>
              <a:buChar char="Ø"/>
            </a:pPr>
            <a:r>
              <a:rPr lang="zh-CN" altLang="en-US" sz="1200" b="0" dirty="0">
                <a:latin typeface="阿里巴巴普惠体 R" panose="00020600040101010101" pitchFamily="18" charset="-122"/>
                <a:ea typeface="阿里巴巴普惠体" panose="00020600040101010101"/>
                <a:cs typeface="阿里巴巴普惠体 R" panose="00020600040101010101" pitchFamily="18" charset="-122"/>
              </a:rPr>
              <a:t>目标后的通知方法：数字小后执行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31D9C2-4159-47CB-A12E-F604CA2C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751219"/>
            <a:ext cx="3372023" cy="33720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3E0671-2601-48F7-B3F6-C9F7215D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6" y="3721423"/>
            <a:ext cx="6115364" cy="28703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C85065-5000-4320-B5E9-65E9CB511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881" y="3734124"/>
            <a:ext cx="6140766" cy="28576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82B09B7-5F26-4526-BE05-FF9CF2586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65" y="3740474"/>
            <a:ext cx="6115364" cy="28576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8B13B5-2628-484D-AD9C-2F39FB72E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587" y="4156680"/>
            <a:ext cx="6420180" cy="20829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08DF993-BDEF-4BE3-B35C-759519FB6566}"/>
              </a:ext>
            </a:extLst>
          </p:cNvPr>
          <p:cNvCxnSpPr>
            <a:cxnSpLocks/>
          </p:cNvCxnSpPr>
          <p:nvPr/>
        </p:nvCxnSpPr>
        <p:spPr>
          <a:xfrm flipV="1">
            <a:off x="3028696" y="5281986"/>
            <a:ext cx="503776" cy="375386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2E6B8E0-790D-46C7-AA3B-7C534BFC243E}"/>
              </a:ext>
            </a:extLst>
          </p:cNvPr>
          <p:cNvCxnSpPr>
            <a:cxnSpLocks/>
          </p:cNvCxnSpPr>
          <p:nvPr/>
        </p:nvCxnSpPr>
        <p:spPr>
          <a:xfrm flipV="1">
            <a:off x="6109118" y="5281986"/>
            <a:ext cx="503776" cy="375386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374DF9F1-B58A-4B81-BF88-C6DFEB2870BF}"/>
              </a:ext>
            </a:extLst>
          </p:cNvPr>
          <p:cNvCxnSpPr>
            <a:cxnSpLocks/>
          </p:cNvCxnSpPr>
          <p:nvPr/>
        </p:nvCxnSpPr>
        <p:spPr>
          <a:xfrm flipV="1">
            <a:off x="9195944" y="5306050"/>
            <a:ext cx="503776" cy="375386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7264B7E-9E36-4D08-B8FC-2A0A3D147848}"/>
              </a:ext>
            </a:extLst>
          </p:cNvPr>
          <p:cNvCxnSpPr>
            <a:cxnSpLocks/>
          </p:cNvCxnSpPr>
          <p:nvPr/>
        </p:nvCxnSpPr>
        <p:spPr>
          <a:xfrm rot="10800000">
            <a:off x="9195945" y="5756030"/>
            <a:ext cx="503777" cy="6352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E69A3388-AF54-459A-9947-9F459601E8E9}"/>
              </a:ext>
            </a:extLst>
          </p:cNvPr>
          <p:cNvCxnSpPr>
            <a:cxnSpLocks/>
          </p:cNvCxnSpPr>
          <p:nvPr/>
        </p:nvCxnSpPr>
        <p:spPr>
          <a:xfrm rot="10800000">
            <a:off x="6109118" y="5745536"/>
            <a:ext cx="715194" cy="328043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EE06C2B0-D27A-42F0-9DEF-86F755F4F496}"/>
              </a:ext>
            </a:extLst>
          </p:cNvPr>
          <p:cNvCxnSpPr>
            <a:cxnSpLocks/>
          </p:cNvCxnSpPr>
          <p:nvPr/>
        </p:nvCxnSpPr>
        <p:spPr>
          <a:xfrm rot="10800000">
            <a:off x="3016217" y="5744668"/>
            <a:ext cx="715194" cy="328043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D3EECF1-2BD3-47DE-9595-E1B839A18433}"/>
              </a:ext>
            </a:extLst>
          </p:cNvPr>
          <p:cNvCxnSpPr>
            <a:cxnSpLocks/>
          </p:cNvCxnSpPr>
          <p:nvPr/>
        </p:nvCxnSpPr>
        <p:spPr>
          <a:xfrm>
            <a:off x="-221013" y="4829599"/>
            <a:ext cx="654940" cy="457209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2E7E98F3-39A5-4775-BF45-AD5F8FB590E4}"/>
              </a:ext>
            </a:extLst>
          </p:cNvPr>
          <p:cNvCxnSpPr>
            <a:cxnSpLocks/>
          </p:cNvCxnSpPr>
          <p:nvPr/>
        </p:nvCxnSpPr>
        <p:spPr>
          <a:xfrm rot="10800000">
            <a:off x="94564" y="5681436"/>
            <a:ext cx="665045" cy="408992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B0F31-9FFB-44B0-80A1-BC022746E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7856" y="940081"/>
            <a:ext cx="8349343" cy="4871439"/>
          </a:xfrm>
        </p:spPr>
        <p:txBody>
          <a:bodyPr/>
          <a:lstStyle/>
          <a:p>
            <a:r>
              <a:rPr lang="zh-CN" altLang="en-US" dirty="0"/>
              <a:t>之前介绍的是环绕通知，它是功能最为强大的通知，但除此以外还有四种通知类型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@Before - </a:t>
            </a:r>
            <a:r>
              <a:rPr lang="zh-CN" altLang="en-US" sz="1400" dirty="0"/>
              <a:t>此注解标注的通知方法在目标方法前被执行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@After - </a:t>
            </a:r>
            <a:r>
              <a:rPr lang="zh-CN" altLang="en-US" sz="1400" dirty="0"/>
              <a:t>此注解标注的通知方法在目标方法后被执行，无论是否有异常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@AfterReturning - </a:t>
            </a:r>
            <a:r>
              <a:rPr lang="zh-CN" altLang="en-US" sz="1400" dirty="0"/>
              <a:t>此注解标注的通知方法在目标方法后被执行，有异常不会执行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@AfterThrowing - </a:t>
            </a:r>
            <a:r>
              <a:rPr lang="zh-CN" altLang="en-US" sz="1400" dirty="0"/>
              <a:t>此注解标注的通知方法发生异常后执行</a:t>
            </a:r>
          </a:p>
          <a:p>
            <a:endParaRPr lang="zh-CN" altLang="en-US" dirty="0"/>
          </a:p>
          <a:p>
            <a:r>
              <a:rPr lang="zh-CN" altLang="en-US" dirty="0"/>
              <a:t>它们与 </a:t>
            </a:r>
            <a:r>
              <a:rPr lang="en-US" altLang="zh-CN" dirty="0"/>
              <a:t>@Around </a:t>
            </a:r>
            <a:r>
              <a:rPr lang="zh-CN" altLang="en-US" dirty="0"/>
              <a:t>有一个区别是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它们不用考虑目标方法的执行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而 </a:t>
            </a:r>
            <a:r>
              <a:rPr lang="en-US" altLang="zh-CN" sz="1400" dirty="0"/>
              <a:t>@Around </a:t>
            </a:r>
            <a:r>
              <a:rPr lang="zh-CN" altLang="en-US" sz="1400" dirty="0"/>
              <a:t>需要自己调用 </a:t>
            </a:r>
            <a:r>
              <a:rPr lang="en-US" altLang="zh-CN" sz="1400" dirty="0" err="1"/>
              <a:t>ProceedingJoinPoint.proceed</a:t>
            </a:r>
            <a:r>
              <a:rPr lang="en-US" altLang="zh-CN" sz="1400" dirty="0"/>
              <a:t>() </a:t>
            </a:r>
            <a:r>
              <a:rPr lang="zh-CN" altLang="en-US" sz="1400" dirty="0"/>
              <a:t>来让目标方法执行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457DC0-5F71-4A6D-A4B1-D826E33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6FC44-C113-4876-AE85-48A7AF5F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40081"/>
            <a:ext cx="3206915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B0F31-9FFB-44B0-80A1-BC022746E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7856" y="940081"/>
            <a:ext cx="8349343" cy="4871439"/>
          </a:xfrm>
        </p:spPr>
        <p:txBody>
          <a:bodyPr/>
          <a:lstStyle/>
          <a:p>
            <a:r>
              <a:rPr lang="zh-CN" altLang="en-US" dirty="0"/>
              <a:t>连接点概念的原始定义不是特别好理解</a:t>
            </a:r>
          </a:p>
          <a:p>
            <a:r>
              <a:rPr lang="en-US" altLang="zh-CN" dirty="0"/>
              <a:t>```</a:t>
            </a:r>
          </a:p>
          <a:p>
            <a:r>
              <a:rPr lang="en-US" altLang="zh-CN" dirty="0"/>
              <a:t>A point during the execution of a program, such as the execution of a method or the handling of an exception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r>
              <a:rPr lang="zh-CN" altLang="en-US" dirty="0"/>
              <a:t>简单理解就是</a:t>
            </a:r>
            <a:r>
              <a:rPr lang="en-US" altLang="zh-CN" dirty="0"/>
              <a:t>【</a:t>
            </a:r>
            <a:r>
              <a:rPr lang="zh-CN" altLang="en-US" dirty="0"/>
              <a:t>目标方法</a:t>
            </a:r>
            <a:r>
              <a:rPr lang="en-US" altLang="zh-CN" dirty="0"/>
              <a:t>】</a:t>
            </a:r>
            <a:r>
              <a:rPr lang="zh-CN" altLang="en-US" dirty="0"/>
              <a:t>，在</a:t>
            </a:r>
            <a:r>
              <a:rPr lang="en-US" altLang="zh-CN" dirty="0"/>
              <a:t>Spring </a:t>
            </a:r>
            <a:r>
              <a:rPr lang="zh-CN" altLang="en-US" dirty="0"/>
              <a:t>中用 </a:t>
            </a:r>
            <a:r>
              <a:rPr lang="en-US" altLang="zh-CN" dirty="0" err="1"/>
              <a:t>JoinPoint</a:t>
            </a:r>
            <a:r>
              <a:rPr lang="en-US" altLang="zh-CN" dirty="0"/>
              <a:t> </a:t>
            </a:r>
            <a:r>
              <a:rPr lang="zh-CN" altLang="en-US" dirty="0"/>
              <a:t>抽象了连接点，用它可以获得方法执行时的相关信息，如方法名、方法参数类型、方法实际参数等等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对于 </a:t>
            </a:r>
            <a:r>
              <a:rPr lang="en-US" altLang="zh-CN" sz="1400" dirty="0"/>
              <a:t>@Around </a:t>
            </a:r>
            <a:r>
              <a:rPr lang="zh-CN" altLang="en-US" sz="1400" dirty="0"/>
              <a:t>通知，获取连接点信息只能使用 </a:t>
            </a:r>
            <a:r>
              <a:rPr lang="en-US" altLang="zh-CN" sz="1400" dirty="0" err="1"/>
              <a:t>ProceedingJoinPoint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对于其他四种通知，获取连接点信息只能使用 </a:t>
            </a:r>
            <a:r>
              <a:rPr lang="en-US" altLang="zh-CN" sz="1400" dirty="0" err="1"/>
              <a:t>JoinPoint</a:t>
            </a:r>
            <a:r>
              <a:rPr lang="zh-CN" altLang="en-US" sz="1400" dirty="0"/>
              <a:t>，它是 </a:t>
            </a:r>
            <a:r>
              <a:rPr lang="en-US" altLang="zh-CN" sz="1400" dirty="0" err="1"/>
              <a:t>ProceedingJoinPoint</a:t>
            </a:r>
            <a:r>
              <a:rPr lang="en-US" altLang="zh-CN" sz="1400" dirty="0"/>
              <a:t> </a:t>
            </a:r>
            <a:r>
              <a:rPr lang="zh-CN" altLang="en-US" sz="1400" dirty="0"/>
              <a:t>的父类型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457DC0-5F71-4A6D-A4B1-D826E33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A6C448-5282-4094-BB57-DBC604A6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" y="940081"/>
            <a:ext cx="3206915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B0F31-9FFB-44B0-80A1-BC022746E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4265" y="819861"/>
            <a:ext cx="7422934" cy="4991659"/>
          </a:xfrm>
        </p:spPr>
        <p:txBody>
          <a:bodyPr/>
          <a:lstStyle/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切点表达式用来匹配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哪些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目标方法需要应用通知，常见的切点表达式如下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execution(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返回值类型 包名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类名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方法名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参数类型</a:t>
            </a:r>
            <a:r>
              <a:rPr lang="en-US" altLang="zh-CN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276350" lvl="1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可以通配任意返回值类型、包名、类名、方法名、或任意类型的一个参数</a:t>
            </a:r>
          </a:p>
          <a:p>
            <a:pPr marL="1276350" lvl="1" indent="-285750"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可以通配任意层级的包、或任意类型、任意个数的参数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1276350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包名和类名可以省略</a:t>
            </a:r>
            <a:endParaRPr lang="en-US" altLang="zh-CN" sz="1400" b="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1276350" lvl="1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类名写接口，可以匹配到它的实现类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@annotation() 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根据方法注解匹配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根据方法参数匹配</a:t>
            </a:r>
          </a:p>
          <a:p>
            <a:endParaRPr lang="zh-CN" altLang="en-US" sz="14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457DC0-5F71-4A6D-A4B1-D826E33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切点表达式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3112A0-5CF3-4ADF-9074-A3AF9425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819861"/>
            <a:ext cx="4159464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AOP </a:t>
            </a:r>
            <a:r>
              <a:rPr lang="zh-CN" altLang="en-US" dirty="0"/>
              <a:t>进阶练习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378034" y="1656000"/>
            <a:ext cx="7139052" cy="4219575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查看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com.itheima.e2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下的代码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MyService2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中多个方法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进入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find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这个没有标注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@Tx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注解的方法，不会做增强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进入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save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update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等标注了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@Tx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注解的方法，开始事务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只需打印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执行过程一切正常，提交事务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只需打印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如果出现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RuntimeException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，回滚事务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只需打印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测试入口为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TestAop2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入口，让测试通过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23F689-69EE-4EC9-8065-B5E06F05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56000"/>
            <a:ext cx="3372023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3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B0F31-9FFB-44B0-80A1-BC022746E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3106" y="819861"/>
            <a:ext cx="7994093" cy="4991659"/>
          </a:xfrm>
        </p:spPr>
        <p:txBody>
          <a:bodyPr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支持两种代理方式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动态代理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仅支持接口方式的代理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cglib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代理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支持接口方式的代理，以及子类方式的代理</a:t>
            </a:r>
          </a:p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使用哪一种？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springboot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默认配置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spring.aop.proxy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-target-class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此时无论目标是否实现接口，都是采用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cglib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技术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，生成的都是子类代理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如果设置了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spring.aop.proxy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-target-class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=false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，那么又分两种情况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如果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目标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实现了接口，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会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动态代理技术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生成代理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如果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目标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没有实现接口，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会采用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cglib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技术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生成代理</a:t>
            </a:r>
          </a:p>
          <a:p>
            <a:endParaRPr lang="zh-CN" altLang="en-US" sz="14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457DC0-5F71-4A6D-A4B1-D826E33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956E71-8603-4915-928F-1D5462EF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0" y="819861"/>
            <a:ext cx="3429176" cy="32069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EAA03C-9878-4AB7-BEB7-DC8E409C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634" y="819861"/>
            <a:ext cx="2654436" cy="13589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B30E77-1E71-4C18-90DE-7C41B5846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634" y="2247473"/>
            <a:ext cx="1231963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B0F31-9FFB-44B0-80A1-BC022746E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3106" y="819861"/>
            <a:ext cx="7994093" cy="4991659"/>
          </a:xfrm>
        </p:spPr>
        <p:txBody>
          <a:bodyPr/>
          <a:lstStyle/>
          <a:p>
            <a:b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4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457DC0-5F71-4A6D-A4B1-D826E33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通知失效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AEC15-27FF-4B7C-8FA6-2ED1B9B2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0" y="819861"/>
            <a:ext cx="3391074" cy="3137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36141A-7172-4A44-B837-F164F8FB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919" y="3004524"/>
            <a:ext cx="6121715" cy="2686188"/>
          </a:xfrm>
          <a:prstGeom prst="rect">
            <a:avLst/>
          </a:prstGeom>
          <a:ln w="12700">
            <a:solidFill>
              <a:srgbClr val="49504F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000CF-CC36-4B8E-8E63-B37EAD361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919" y="819861"/>
            <a:ext cx="6032810" cy="2063856"/>
          </a:xfrm>
          <a:prstGeom prst="rect">
            <a:avLst/>
          </a:prstGeom>
          <a:ln w="12700">
            <a:solidFill>
              <a:srgbClr val="49504F"/>
            </a:solidFill>
          </a:ln>
        </p:spPr>
      </p:pic>
    </p:spTree>
    <p:extLst>
      <p:ext uri="{BB962C8B-B14F-4D97-AF65-F5344CB8AC3E}">
        <p14:creationId xmlns:p14="http://schemas.microsoft.com/office/powerpoint/2010/main" val="22744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19B0F31-9FFB-44B0-80A1-BC022746E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3106" y="819861"/>
            <a:ext cx="7147071" cy="4991659"/>
          </a:xfrm>
        </p:spPr>
        <p:txBody>
          <a:bodyPr/>
          <a:lstStyle/>
          <a:p>
            <a:r>
              <a:rPr lang="en-US" altLang="zh-CN" sz="1400" dirty="0"/>
              <a:t>Spring </a:t>
            </a:r>
            <a:r>
              <a:rPr lang="zh-CN" altLang="en-US" sz="1400" dirty="0"/>
              <a:t>除了支持 </a:t>
            </a:r>
            <a:r>
              <a:rPr lang="en-US" altLang="zh-CN" sz="1400" dirty="0"/>
              <a:t>properties </a:t>
            </a:r>
            <a:r>
              <a:rPr lang="zh-CN" altLang="en-US" sz="1400" dirty="0"/>
              <a:t>的配置文件格式以外，还支持 </a:t>
            </a:r>
            <a:r>
              <a:rPr lang="en-US" altLang="zh-CN" sz="1400" dirty="0" err="1"/>
              <a:t>yaml</a:t>
            </a:r>
            <a:r>
              <a:rPr lang="en-US" altLang="zh-CN" sz="1400" dirty="0"/>
              <a:t> </a:t>
            </a:r>
            <a:r>
              <a:rPr lang="zh-CN" altLang="en-US" sz="1400" dirty="0"/>
              <a:t>格式的配置文件，文件名不变仍然固定为 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，后缀变成 </a:t>
            </a:r>
            <a:r>
              <a:rPr lang="en-US" altLang="zh-CN" sz="1400" dirty="0" err="1"/>
              <a:t>yaml</a:t>
            </a:r>
            <a:r>
              <a:rPr lang="en-US" altLang="zh-CN" sz="1400" dirty="0"/>
              <a:t> </a:t>
            </a:r>
            <a:r>
              <a:rPr lang="zh-CN" altLang="en-US" sz="1400" dirty="0"/>
              <a:t>或 </a:t>
            </a:r>
            <a:r>
              <a:rPr lang="en-US" altLang="zh-CN" sz="1400" dirty="0" err="1"/>
              <a:t>yml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Properties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 err="1"/>
              <a:t>Yaml</a:t>
            </a:r>
            <a:endParaRPr lang="zh-CN" altLang="en-US" sz="14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4457DC0-5F71-4A6D-A4B1-D826E33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yaml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3A544-2C05-4E8C-846E-A2CDEC3B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7" y="993115"/>
            <a:ext cx="2629035" cy="13780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D40753-B3CC-4E28-ACEC-B266FC2E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970" y="1945632"/>
            <a:ext cx="3467278" cy="311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134663-E7F4-464F-BDA2-0B805D4F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970" y="3055527"/>
            <a:ext cx="2368672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Yaml</a:t>
            </a:r>
            <a:r>
              <a:rPr lang="en-US" altLang="zh-CN" dirty="0"/>
              <a:t> </a:t>
            </a:r>
            <a:r>
              <a:rPr lang="zh-CN" altLang="en-US" dirty="0"/>
              <a:t>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378034" y="1656000"/>
            <a:ext cx="7139052" cy="4219575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查看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application.yml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将其中的信息读入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MyConfig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可以是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@ConfigurationProperties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也可以是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@Value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，随你喜欢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排查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application.yml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可能的错误，并更正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使得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com.itheima.Exercise2ApplicationTests.yaml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测试通过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4F40B-84F9-41D0-AD9C-F48D2042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7" y="1656000"/>
            <a:ext cx="2629035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9343FF-0DB4-401E-B45C-E72F69A3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68B7C7-B693-4947-B92C-3C80D0FE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751219"/>
            <a:ext cx="3543482" cy="39435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A8B38-9B1F-4A67-841D-63D97035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69" y="2841166"/>
            <a:ext cx="2883048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08C566-FB47-4F5B-80B2-707B484D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390" y="1628682"/>
            <a:ext cx="3562533" cy="36006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096510" y="1411605"/>
            <a:ext cx="5588635" cy="3081655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作业需求见 homework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输入章节名称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代码中的 </a:t>
            </a:r>
            <a:r>
              <a:rPr kumimoji="1" lang="en-US" altLang="zh-CN" dirty="0">
                <a:sym typeface="+mn-ea"/>
              </a:rPr>
              <a:t>bad smell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047769" y="751219"/>
            <a:ext cx="7630710" cy="59129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阅读以下代码，找到“坏味道”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68F50-81A8-4A08-B39E-F163992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4" y="751219"/>
            <a:ext cx="3784795" cy="36006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108184-74C7-44BE-9C74-3F0740A2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769" y="1268409"/>
            <a:ext cx="4623038" cy="47373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解决思路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047769" y="751219"/>
            <a:ext cx="7630710" cy="59129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消除“坏味道”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568F50-81A8-4A08-B39E-F163992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4" y="751219"/>
            <a:ext cx="3784795" cy="36006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108184-74C7-44BE-9C74-3F0740A2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769" y="1268409"/>
            <a:ext cx="4623038" cy="47373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A68EAF-3BB3-4975-A0EF-FB8AE2B0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922" y="1268409"/>
            <a:ext cx="4508732" cy="34990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5BC671-8363-436B-BCD2-8D9ADA21F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741" y="2084787"/>
            <a:ext cx="3594285" cy="311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1B3AB7-3492-48B8-9317-CE494F08B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741" y="3212331"/>
            <a:ext cx="3594285" cy="5080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9EB125A-E2C5-47D5-8839-9D6302CC85A8}"/>
              </a:ext>
            </a:extLst>
          </p:cNvPr>
          <p:cNvSpPr/>
          <p:nvPr/>
        </p:nvSpPr>
        <p:spPr>
          <a:xfrm>
            <a:off x="9342946" y="235341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通知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16E7DC-B112-4A51-B5F0-491A6063FC3A}"/>
              </a:ext>
            </a:extLst>
          </p:cNvPr>
          <p:cNvSpPr/>
          <p:nvPr/>
        </p:nvSpPr>
        <p:spPr>
          <a:xfrm>
            <a:off x="5499014" y="235341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目标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28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681BEA0A-60E2-43E0-B73B-3E16607497F7}"/>
              </a:ext>
            </a:extLst>
          </p:cNvPr>
          <p:cNvSpPr/>
          <p:nvPr/>
        </p:nvSpPr>
        <p:spPr>
          <a:xfrm>
            <a:off x="4064304" y="3406034"/>
            <a:ext cx="1168088" cy="1487402"/>
          </a:xfrm>
          <a:prstGeom prst="round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D96693-6574-4AD1-9442-0F8C4768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1" y="945093"/>
            <a:ext cx="4623038" cy="22670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10B7C3-E917-4CFB-ABCF-656A1F1C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25" y="1591510"/>
            <a:ext cx="6852002" cy="41086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695324-41A1-4F6D-A2A0-A1BDA123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 </a:t>
            </a:r>
            <a:r>
              <a:rPr lang="zh-CN" altLang="en-US" dirty="0"/>
              <a:t>概念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FE1FC2-2B39-431C-A565-C3C2F54E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85" y="945093"/>
            <a:ext cx="3632387" cy="35625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0A3812-C108-410E-BFA0-1C42C60FB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503" y="2324743"/>
            <a:ext cx="3594285" cy="311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7BB4F0-559A-4FAC-8D2C-76FD5C2DF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502" y="3094229"/>
            <a:ext cx="3594285" cy="5080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AB7118-EDA7-4774-8655-116F77743FA7}"/>
              </a:ext>
            </a:extLst>
          </p:cNvPr>
          <p:cNvCxnSpPr>
            <a:cxnSpLocks/>
          </p:cNvCxnSpPr>
          <p:nvPr/>
        </p:nvCxnSpPr>
        <p:spPr>
          <a:xfrm>
            <a:off x="6240534" y="1709869"/>
            <a:ext cx="1082268" cy="544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7AAF74-0597-45DA-8687-1FC3A29D0548}"/>
              </a:ext>
            </a:extLst>
          </p:cNvPr>
          <p:cNvCxnSpPr>
            <a:cxnSpLocks/>
          </p:cNvCxnSpPr>
          <p:nvPr/>
        </p:nvCxnSpPr>
        <p:spPr>
          <a:xfrm>
            <a:off x="6240534" y="2704134"/>
            <a:ext cx="1082268" cy="1241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4544C921-5CB9-4E84-B647-D8FD904F2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502" y="3949952"/>
            <a:ext cx="3594285" cy="311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5A1AC69-CF11-48B7-955D-7AED43C06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501" y="4719438"/>
            <a:ext cx="3594285" cy="5080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FB0C86C-E3FF-4D1A-947A-BCB2941863F4}"/>
              </a:ext>
            </a:extLst>
          </p:cNvPr>
          <p:cNvSpPr/>
          <p:nvPr/>
        </p:nvSpPr>
        <p:spPr>
          <a:xfrm>
            <a:off x="4041451" y="1255686"/>
            <a:ext cx="1213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代理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0793B5-B18A-4DBA-801B-D435D9A5D7AB}"/>
              </a:ext>
            </a:extLst>
          </p:cNvPr>
          <p:cNvSpPr/>
          <p:nvPr/>
        </p:nvSpPr>
        <p:spPr>
          <a:xfrm>
            <a:off x="9786992" y="1260345"/>
            <a:ext cx="1213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目标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E4B884-5196-4599-A1F7-8ABEEE38E945}"/>
              </a:ext>
            </a:extLst>
          </p:cNvPr>
          <p:cNvSpPr/>
          <p:nvPr/>
        </p:nvSpPr>
        <p:spPr>
          <a:xfrm>
            <a:off x="4064305" y="3446215"/>
            <a:ext cx="1213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通知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F6C3FA2-DDAB-4474-B62A-5320494B7E53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5278099" y="2480326"/>
            <a:ext cx="2128404" cy="13198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738FF0-819C-4F83-9BB0-1E4274BA2E4D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 flipV="1">
            <a:off x="5278099" y="3348242"/>
            <a:ext cx="2128403" cy="4519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AB49FCC-A1EC-4E00-9860-0DA6F52E0086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5278099" y="3800158"/>
            <a:ext cx="2128403" cy="3053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E166DF3-8A3C-40DE-A933-D6BC5979E00D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5278099" y="3800158"/>
            <a:ext cx="2128402" cy="11732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443AE99-A5CD-477B-9F6F-A6ED3E37D892}"/>
              </a:ext>
            </a:extLst>
          </p:cNvPr>
          <p:cNvSpPr/>
          <p:nvPr/>
        </p:nvSpPr>
        <p:spPr>
          <a:xfrm>
            <a:off x="11117165" y="2469280"/>
            <a:ext cx="1008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连接点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B11A00C-3DDD-4946-88CF-B7B3A6B7AD6B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0130511" y="2715314"/>
            <a:ext cx="986654" cy="72346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A4A47C8-D385-4E5E-ADED-349BBEAD1A0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0174683" y="3438776"/>
            <a:ext cx="942482" cy="94811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5916E1B2-E9D2-40A7-8B3B-E6A09E67D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4147" y="4352043"/>
            <a:ext cx="1746340" cy="311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51110323-84B6-40D0-BB8A-AC6B1D680D33}"/>
              </a:ext>
            </a:extLst>
          </p:cNvPr>
          <p:cNvSpPr/>
          <p:nvPr/>
        </p:nvSpPr>
        <p:spPr>
          <a:xfrm>
            <a:off x="4058863" y="4185550"/>
            <a:ext cx="1213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切点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2C0CC86-E762-4BA6-858E-89B1718B2F16}"/>
              </a:ext>
            </a:extLst>
          </p:cNvPr>
          <p:cNvSpPr/>
          <p:nvPr/>
        </p:nvSpPr>
        <p:spPr>
          <a:xfrm>
            <a:off x="2785250" y="3800373"/>
            <a:ext cx="12137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切面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78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4" grpId="0"/>
      <p:bldP spid="25" grpId="0"/>
      <p:bldP spid="26" grpId="0"/>
      <p:bldP spid="44" grpId="0"/>
      <p:bldP spid="60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 </a:t>
            </a:r>
            <a:r>
              <a:rPr lang="zh-CN" altLang="en-US" dirty="0"/>
              <a:t>概念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梳理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F8E16-02F4-42D1-8DA2-C08191861B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8035" y="1656001"/>
            <a:ext cx="3290236" cy="3984404"/>
          </a:xfrm>
        </p:spPr>
        <p:txBody>
          <a:bodyPr/>
          <a:lstStyle/>
          <a:p>
            <a:r>
              <a:rPr lang="zh-CN" altLang="en-US" dirty="0"/>
              <a:t>通知是什么？</a:t>
            </a:r>
            <a:endParaRPr lang="en-US" altLang="zh-CN" dirty="0"/>
          </a:p>
          <a:p>
            <a:r>
              <a:rPr lang="zh-CN" altLang="en-US" dirty="0"/>
              <a:t>目标是什么？</a:t>
            </a:r>
          </a:p>
          <a:p>
            <a:r>
              <a:rPr lang="zh-CN" altLang="en-US" dirty="0"/>
              <a:t>代理作用是什么？</a:t>
            </a:r>
          </a:p>
          <a:p>
            <a:r>
              <a:rPr lang="zh-CN" altLang="en-US" dirty="0"/>
              <a:t>连接点是什么？</a:t>
            </a:r>
          </a:p>
          <a:p>
            <a:r>
              <a:rPr lang="zh-CN" altLang="en-US" dirty="0"/>
              <a:t>切点是什么？</a:t>
            </a:r>
          </a:p>
          <a:p>
            <a:r>
              <a:rPr lang="zh-CN" altLang="en-US" dirty="0"/>
              <a:t>切面是什么？</a:t>
            </a:r>
          </a:p>
          <a:p>
            <a:endParaRPr lang="zh-CN" altLang="en-US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9A5EB3F1-AF11-4325-A649-F78524399286}"/>
              </a:ext>
            </a:extLst>
          </p:cNvPr>
          <p:cNvSpPr txBox="1">
            <a:spLocks/>
          </p:cNvSpPr>
          <p:nvPr/>
        </p:nvSpPr>
        <p:spPr>
          <a:xfrm>
            <a:off x="6291857" y="1656001"/>
            <a:ext cx="3949423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要施加至目标的增强逻辑</a:t>
            </a:r>
          </a:p>
          <a:p>
            <a:pPr marL="0" indent="0">
              <a:buNone/>
            </a:pPr>
            <a:r>
              <a:rPr lang="zh-CN" altLang="en-US" dirty="0"/>
              <a:t>待增强的对象</a:t>
            </a:r>
          </a:p>
          <a:p>
            <a:pPr marL="0" indent="0">
              <a:buNone/>
            </a:pPr>
            <a:r>
              <a:rPr lang="zh-CN" altLang="en-US" dirty="0"/>
              <a:t>用来结合目标和通知</a:t>
            </a:r>
            <a:endParaRPr lang="en-US" altLang="zh-CN" dirty="0"/>
          </a:p>
          <a:p>
            <a:r>
              <a:rPr lang="zh-CN" altLang="en-US" dirty="0"/>
              <a:t>目标方法执行（可控制、可获取）</a:t>
            </a:r>
          </a:p>
          <a:p>
            <a:pPr marL="0" indent="0">
              <a:buNone/>
            </a:pPr>
            <a:r>
              <a:rPr lang="zh-CN" altLang="en-US" dirty="0"/>
              <a:t>匹配规则，确定哪些目标方法需要增强</a:t>
            </a:r>
          </a:p>
          <a:p>
            <a:pPr marL="0" indent="0">
              <a:buNone/>
            </a:pPr>
            <a:r>
              <a:rPr lang="zh-CN" altLang="en-US" dirty="0"/>
              <a:t>通知</a:t>
            </a:r>
            <a:r>
              <a:rPr lang="en-US" altLang="zh-CN" dirty="0"/>
              <a:t>+</a:t>
            </a:r>
            <a:r>
              <a:rPr lang="zh-CN" altLang="en-US" dirty="0"/>
              <a:t>切点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C64CCD-56C7-4C6A-86FC-FDFB0CFA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8" y="1533350"/>
            <a:ext cx="3632387" cy="3562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解决日志问题</a:t>
            </a:r>
            <a:endParaRPr kumimoji="1" dirty="0"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331854" y="1605898"/>
            <a:ext cx="7196117" cy="525210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引入 aop 相关坐标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33333"/>
              </a:solidFill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33333"/>
              </a:solidFill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333333"/>
                </a:solidFill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②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编写切面类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：写切面、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写通知</a:t>
            </a:r>
            <a:r>
              <a:rPr lang="zh-CN" altLang="en-US" dirty="0">
                <a:solidFill>
                  <a:srgbClr val="333333"/>
                </a:solidFill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、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调目标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切点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EB846-5490-4861-900B-07DC93D9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05898"/>
            <a:ext cx="3454578" cy="35561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EFD55B-89E5-49A8-831E-D16F8C93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40" y="1605898"/>
            <a:ext cx="3372023" cy="8572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95C315C-E376-4C33-88AA-2899950DB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50" y="2921731"/>
            <a:ext cx="6490034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5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解决日志问题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案例总结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7E00E6-2B86-4243-AC06-58ABCDDA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1854" y="1798291"/>
            <a:ext cx="7077825" cy="48256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Spring </a:t>
            </a:r>
            <a:r>
              <a:rPr lang="zh-CN" altLang="en-US" dirty="0"/>
              <a:t>容器在配置了自动代理后，</a:t>
            </a:r>
            <a:r>
              <a:rPr lang="en-US" altLang="zh-CN" dirty="0"/>
              <a:t>@Autowired </a:t>
            </a:r>
            <a:r>
              <a:rPr lang="zh-CN" altLang="en-US" dirty="0"/>
              <a:t>注入的 </a:t>
            </a:r>
            <a:r>
              <a:rPr lang="en-US" altLang="zh-CN" dirty="0" err="1"/>
              <a:t>PersonService</a:t>
            </a:r>
            <a:r>
              <a:rPr lang="en-US" altLang="zh-CN" dirty="0"/>
              <a:t> </a:t>
            </a:r>
            <a:r>
              <a:rPr lang="zh-CN" altLang="en-US" dirty="0"/>
              <a:t>其实已经被偷梁换柱，变成了代理对象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代理对象执行方法前，会根据切点表达式进行匹配</a:t>
            </a:r>
          </a:p>
          <a:p>
            <a:pPr marL="800100" lvl="2" indent="-3429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匹配上，进入通知方法增强</a:t>
            </a:r>
          </a:p>
          <a:p>
            <a:pPr marL="800100" lvl="2" indent="-3429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匹配不上，直接进入目标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我们配置的切点是匹配所有方法，因此接下来会进入通知方法</a:t>
            </a:r>
          </a:p>
          <a:p>
            <a:pPr marL="800100" lvl="2" indent="-3429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先做前增强</a:t>
            </a:r>
          </a:p>
          <a:p>
            <a:pPr marL="800100" lvl="2" indent="-3429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pjp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调用目标</a:t>
            </a:r>
          </a:p>
          <a:p>
            <a:pPr marL="800100" lvl="2" indent="-3429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再做后增强，完成整个调用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BB8FBB-CA08-457C-8D58-49F0A621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05898"/>
            <a:ext cx="3454578" cy="3556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dirty="0">
                <a:sym typeface="+mn-ea"/>
              </a:rPr>
              <a:t>课堂练习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AOP </a:t>
            </a:r>
            <a:r>
              <a:rPr lang="zh-CN" altLang="en-US" dirty="0"/>
              <a:t>基本练习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378034" y="1656000"/>
            <a:ext cx="7139052" cy="4219575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查看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com.itheima.e1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下的代码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MyService1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中有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save, update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方法，会被多次调用。试编写一个切面，统计所有方法的总调用次数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测试入口为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TestAop1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入口，让测试通过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340F2-57AA-45C7-B077-2EBF0D78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2" y="1533350"/>
            <a:ext cx="3556183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5087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1004</Words>
  <Application>Microsoft Office PowerPoint</Application>
  <PresentationFormat>宽屏</PresentationFormat>
  <Paragraphs>131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Alibaba PuHuiTi B</vt:lpstr>
      <vt:lpstr>Alibaba PuHuiTi M</vt:lpstr>
      <vt:lpstr>Alibaba PuHuiTi R</vt:lpstr>
      <vt:lpstr>阿里巴巴普惠体</vt:lpstr>
      <vt:lpstr>阿里巴巴普惠体 R</vt:lpstr>
      <vt:lpstr>等线</vt:lpstr>
      <vt:lpstr>黑体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1_章节页版式（一级标题）</vt:lpstr>
      <vt:lpstr>1_正文设计方案</vt:lpstr>
      <vt:lpstr>3_正文设计方案</vt:lpstr>
      <vt:lpstr>4_正文设计方案</vt:lpstr>
      <vt:lpstr>5_正文设计方案</vt:lpstr>
      <vt:lpstr>6_正文设计方案</vt:lpstr>
      <vt:lpstr>Spring day02</vt:lpstr>
      <vt:lpstr>PowerPoint 演示文稿</vt:lpstr>
      <vt:lpstr>代码中的 bad smell</vt:lpstr>
      <vt:lpstr>解决思路</vt:lpstr>
      <vt:lpstr>AOP 概念</vt:lpstr>
      <vt:lpstr>AOP 概念</vt:lpstr>
      <vt:lpstr>解决日志问题</vt:lpstr>
      <vt:lpstr>解决日志问题</vt:lpstr>
      <vt:lpstr>课堂练习</vt:lpstr>
      <vt:lpstr>通知顺序</vt:lpstr>
      <vt:lpstr>通知类型</vt:lpstr>
      <vt:lpstr>连接点</vt:lpstr>
      <vt:lpstr>切点表达式</vt:lpstr>
      <vt:lpstr>课堂练习</vt:lpstr>
      <vt:lpstr>代理方式</vt:lpstr>
      <vt:lpstr>通知失效</vt:lpstr>
      <vt:lpstr>yaml 格式</vt:lpstr>
      <vt:lpstr>课堂练习</vt:lpstr>
      <vt:lpstr>总结</vt:lpstr>
      <vt:lpstr>输入章节名称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614</cp:revision>
  <dcterms:created xsi:type="dcterms:W3CDTF">2020-03-31T02:23:00Z</dcterms:created>
  <dcterms:modified xsi:type="dcterms:W3CDTF">2021-11-24T10:48:34Z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