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theme/theme8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9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10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1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12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6" r:id="rId7"/>
    <p:sldMasterId id="2147483678" r:id="rId8"/>
    <p:sldMasterId id="2147483680" r:id="rId9"/>
    <p:sldMasterId id="2147483708" r:id="rId10"/>
    <p:sldMasterId id="2147483723" r:id="rId11"/>
    <p:sldMasterId id="2147483741" r:id="rId12"/>
    <p:sldMasterId id="2147483755" r:id="rId13"/>
  </p:sldMasterIdLst>
  <p:notesMasterIdLst>
    <p:notesMasterId r:id="rId34"/>
  </p:notesMasterIdLst>
  <p:handoutMasterIdLst>
    <p:handoutMasterId r:id="rId35"/>
  </p:handoutMasterIdLst>
  <p:sldIdLst>
    <p:sldId id="462" r:id="rId14"/>
    <p:sldId id="463" r:id="rId15"/>
    <p:sldId id="608" r:id="rId16"/>
    <p:sldId id="737" r:id="rId17"/>
    <p:sldId id="738" r:id="rId18"/>
    <p:sldId id="740" r:id="rId19"/>
    <p:sldId id="741" r:id="rId20"/>
    <p:sldId id="742" r:id="rId21"/>
    <p:sldId id="743" r:id="rId22"/>
    <p:sldId id="744" r:id="rId23"/>
    <p:sldId id="745" r:id="rId24"/>
    <p:sldId id="746" r:id="rId25"/>
    <p:sldId id="747" r:id="rId26"/>
    <p:sldId id="748" r:id="rId27"/>
    <p:sldId id="749" r:id="rId28"/>
    <p:sldId id="750" r:id="rId29"/>
    <p:sldId id="736" r:id="rId30"/>
    <p:sldId id="725" r:id="rId31"/>
    <p:sldId id="452" r:id="rId32"/>
    <p:sldId id="264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今日内容" id="{5D2503C1-5A49-48D8-B5EE-671ACA54F5B2}">
          <p14:sldIdLst>
            <p14:sldId id="462"/>
            <p14:sldId id="463"/>
          </p14:sldIdLst>
        </p14:section>
        <p14:section name="数据源" id="{8E7516A8-4E68-4BD9-AB10-28F0DB5EC90A}">
          <p14:sldIdLst>
            <p14:sldId id="608"/>
            <p14:sldId id="737"/>
          </p14:sldIdLst>
        </p14:section>
        <p14:section name="MyBatis" id="{0D3CD883-D4F3-4ACC-9480-8CDC441CE8F7}">
          <p14:sldIdLst>
            <p14:sldId id="738"/>
            <p14:sldId id="740"/>
            <p14:sldId id="741"/>
            <p14:sldId id="742"/>
            <p14:sldId id="743"/>
          </p14:sldIdLst>
        </p14:section>
        <p14:section name="事务" id="{FE7DFF23-648E-4522-84C3-6A297A53D6E2}">
          <p14:sldIdLst>
            <p14:sldId id="744"/>
            <p14:sldId id="745"/>
            <p14:sldId id="746"/>
            <p14:sldId id="747"/>
            <p14:sldId id="748"/>
            <p14:sldId id="749"/>
            <p14:sldId id="750"/>
            <p14:sldId id="736"/>
          </p14:sldIdLst>
        </p14:section>
        <p14:section name="总结" id="{98F4D129-3DD4-4556-8E6A-19C7225D24D3}">
          <p14:sldIdLst>
            <p14:sldId id="725"/>
            <p14:sldId id="45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49504F"/>
    <a:srgbClr val="AD2B26"/>
    <a:srgbClr val="B70006"/>
    <a:srgbClr val="FFFFE4"/>
    <a:srgbClr val="919191"/>
    <a:srgbClr val="FFFFFF"/>
    <a:srgbClr val="B60206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3939" autoAdjust="0"/>
  </p:normalViewPr>
  <p:slideViewPr>
    <p:cSldViewPr snapToGrid="0">
      <p:cViewPr varScale="1">
        <p:scale>
          <a:sx n="68" d="100"/>
          <a:sy n="68" d="100"/>
        </p:scale>
        <p:origin x="4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8"/>
    </p:cViewPr>
  </p:sorterViewPr>
  <p:notesViewPr>
    <p:cSldViewPr snapToGrid="0">
      <p:cViewPr varScale="1">
        <p:scale>
          <a:sx n="52" d="100"/>
          <a:sy n="52" d="100"/>
        </p:scale>
        <p:origin x="2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tableStyles" Target="tableStyles.xml"/><Relationship Id="rId21" Type="http://schemas.openxmlformats.org/officeDocument/2006/relationships/slide" Target="slides/slide8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86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4331854" y="1086560"/>
            <a:ext cx="7077826" cy="4467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4331854" y="1798291"/>
            <a:ext cx="7077825" cy="40772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4378035" y="1086559"/>
            <a:ext cx="7031643" cy="446791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4378034" y="1656000"/>
            <a:ext cx="703164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概念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4378035" y="1086559"/>
            <a:ext cx="7031643" cy="446791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概念标题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4378034" y="1656000"/>
            <a:ext cx="703164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92916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结论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结论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theme" Target="../theme/theme10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theme" Target="../theme/theme11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slideLayout" Target="../slideLayouts/slideLayout95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theme" Target="../theme/theme1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769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Spring day03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6A2361-B05B-4842-9E5F-CDA885B8E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整合事务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854" y="952106"/>
            <a:ext cx="7077825" cy="5759777"/>
          </a:xfrm>
        </p:spPr>
        <p:txBody>
          <a:bodyPr/>
          <a:lstStyle/>
          <a:p>
            <a:r>
              <a:rPr lang="zh-CN" altLang="en-US" sz="1400" dirty="0"/>
              <a:t>①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给需要事务控制的方法添加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@Transactional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注解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② 打开事务调试日志，观察事务运行情况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zh-CN" altLang="en-US" sz="1400" dirty="0"/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72EBF9-B6BD-47B1-953B-DC7850194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30" y="1555143"/>
            <a:ext cx="3645087" cy="32386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8AA8606-D98D-442F-983E-55A9DFBB2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616" y="1437661"/>
            <a:ext cx="4515082" cy="34736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0185700-BAE4-4565-A307-D4C834714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616" y="5396845"/>
            <a:ext cx="5289822" cy="8699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1313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编译异常导致的回滚失效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854" y="952106"/>
            <a:ext cx="7300851" cy="5759777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如果出现的是编译时异常，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发现事务仍然提交了。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原因：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Spring 默认只有抛出运行时异常（即 RuntimeException 及子类）或 Error 及子类时，才会回滚事务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如果抛出的是其它编译时异常，仍然会提交事务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解决办法：配置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var(--monospace)"/>
                <a:cs typeface="Open Sans" panose="020B0606030504020204" pitchFamily="34" charset="0"/>
              </a:rPr>
              <a:t>rollbackFor = Exception.class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zh-CN" altLang="en-US" sz="1400" dirty="0"/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4F1743-39AF-45EA-829E-9A605EBEA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A8FBD8-494C-483F-8B3C-CC233A0F3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95" y="952106"/>
            <a:ext cx="3645087" cy="32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捕捉异常导致的回滚失效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854" y="952106"/>
            <a:ext cx="7300851" cy="5759777"/>
          </a:xfrm>
        </p:spPr>
        <p:txBody>
          <a:bodyPr/>
          <a:lstStyle/>
          <a:p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经常有同学喜欢自己捕捉异常，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结果发现最终事务还是提交了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原因：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事务提交、回滚，都是代理对象调用事务通知来完成的，如果代理对象不知道出现了异常，也就没有机会去执行回滚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自己 try-catch 异常，意味着代理对象认为【没有发生异常】，因此也会提交事务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解决办法：业务方法内不要捕获异常、或者将捕获的异常重新抛出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sz="1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4F1743-39AF-45EA-829E-9A605EBEA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C3FC70-4035-4A7F-B772-4D7887C4B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67" y="952106"/>
            <a:ext cx="3645087" cy="32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84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事务传播行为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854" y="952106"/>
            <a:ext cx="7300851" cy="5759777"/>
          </a:xfrm>
        </p:spPr>
        <p:txBody>
          <a:bodyPr/>
          <a:lstStyle/>
          <a:p>
            <a:endParaRPr lang="zh-CN" altLang="en-US" sz="1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4F1743-39AF-45EA-829E-9A605EBEA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E9E076-52AA-41D7-97CE-8EF5D30E2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526" y="952106"/>
            <a:ext cx="7709296" cy="35498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04DDFE-2B30-41B7-A03F-FEAFE76FC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95" y="952106"/>
            <a:ext cx="3562533" cy="323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8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事务传播行为失效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854" y="952106"/>
            <a:ext cx="7300851" cy="5759777"/>
          </a:xfrm>
        </p:spPr>
        <p:txBody>
          <a:bodyPr/>
          <a:lstStyle/>
          <a:p>
            <a:r>
              <a:rPr lang="zh-CN" altLang="en-US" sz="1400" dirty="0"/>
              <a:t>思考下面的方法调用会开启两个事务吗？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原因：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这实际就是前面讲代理时的通知失效问题，同类的两个方法调用不走代理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解决方法：自己注入自己（其实注入了代理），其它不用动</a:t>
            </a:r>
            <a:endParaRPr lang="zh-CN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zh-CN" altLang="en-US" sz="1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4F1743-39AF-45EA-829E-9A605EBEA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D735E7-4A5A-4407-A578-34FDE8836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42" y="952106"/>
            <a:ext cx="3683189" cy="32132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07DF3A-650D-4366-9ED8-1C8EDD6B1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123" y="1480007"/>
            <a:ext cx="6147116" cy="33021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B32E176-B2F9-43C0-98EE-83B828034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123" y="1480007"/>
            <a:ext cx="6147116" cy="3886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933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原子性与锁失效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854" y="952106"/>
            <a:ext cx="7300851" cy="5759777"/>
          </a:xfrm>
        </p:spPr>
        <p:txBody>
          <a:bodyPr/>
          <a:lstStyle/>
          <a:p>
            <a:r>
              <a:rPr lang="zh-CN" altLang="en-US" sz="1400" dirty="0"/>
              <a:t>现在回到我们最初的代码，思考是否存在漏洞，假设余额只有 </a:t>
            </a:r>
            <a:r>
              <a:rPr lang="en-US" altLang="zh-CN" sz="1400" dirty="0"/>
              <a:t>1000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4F1743-39AF-45EA-829E-9A605EBEA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010DC7-F593-46F3-9C60-E426F98FE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7" y="952106"/>
            <a:ext cx="3835597" cy="31434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3A5ACB-00F2-456F-972C-E05ECBDE5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996" y="1339783"/>
            <a:ext cx="5955030" cy="53721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圆角矩形 5">
            <a:extLst>
              <a:ext uri="{FF2B5EF4-FFF2-40B4-BE49-F238E27FC236}">
                <a16:creationId xmlns:a16="http://schemas.microsoft.com/office/drawing/2014/main" id="{66E5C637-80B9-46D1-91AF-65D947908CD2}"/>
              </a:ext>
            </a:extLst>
          </p:cNvPr>
          <p:cNvSpPr/>
          <p:nvPr/>
        </p:nvSpPr>
        <p:spPr>
          <a:xfrm>
            <a:off x="5242036" y="3585778"/>
            <a:ext cx="4949825" cy="304800"/>
          </a:xfrm>
          <a:prstGeom prst="roundRect">
            <a:avLst/>
          </a:prstGeom>
          <a:noFill/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3FDEA3A-9975-4227-8926-7CA2007C8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95" y="1614819"/>
            <a:ext cx="10651490" cy="31083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BE5A96E3-93CF-43C8-987A-23DF8AD27BE4}"/>
              </a:ext>
            </a:extLst>
          </p:cNvPr>
          <p:cNvGrpSpPr/>
          <p:nvPr/>
        </p:nvGrpSpPr>
        <p:grpSpPr>
          <a:xfrm>
            <a:off x="7714408" y="1912052"/>
            <a:ext cx="1816100" cy="864870"/>
            <a:chOff x="12518" y="466"/>
            <a:chExt cx="2860" cy="1362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EC8702A-EA28-4E30-ADEA-86AE93CD99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518" y="466"/>
              <a:ext cx="799" cy="782"/>
            </a:xfrm>
            <a:prstGeom prst="straightConnector1">
              <a:avLst/>
            </a:prstGeom>
            <a:ln w="28575" cmpd="sng">
              <a:solidFill>
                <a:srgbClr val="2854F7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FEB827E-7B39-4D6C-8575-B9C6122CA1BC}"/>
                </a:ext>
              </a:extLst>
            </p:cNvPr>
            <p:cNvSpPr txBox="1"/>
            <p:nvPr/>
          </p:nvSpPr>
          <p:spPr>
            <a:xfrm>
              <a:off x="13182" y="1248"/>
              <a:ext cx="2196" cy="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dirty="0">
                  <a:solidFill>
                    <a:srgbClr val="2854F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查询出</a:t>
              </a:r>
              <a:r>
                <a:rPr lang="en-US" altLang="zh-CN" dirty="0">
                  <a:solidFill>
                    <a:srgbClr val="2854F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1000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B357AE0-8161-42FD-91CD-FE9D2EDA98C4}"/>
              </a:ext>
            </a:extLst>
          </p:cNvPr>
          <p:cNvGrpSpPr/>
          <p:nvPr/>
        </p:nvGrpSpPr>
        <p:grpSpPr>
          <a:xfrm>
            <a:off x="9612490" y="2193304"/>
            <a:ext cx="1532890" cy="928370"/>
            <a:chOff x="15376" y="3519"/>
            <a:chExt cx="2414" cy="1462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75740AF-76AC-442F-B30D-841F2B7301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376" y="3519"/>
              <a:ext cx="346" cy="919"/>
            </a:xfrm>
            <a:prstGeom prst="straightConnector1">
              <a:avLst/>
            </a:prstGeom>
            <a:ln w="28575" cmpd="sng">
              <a:solidFill>
                <a:srgbClr val="DC00CC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589138F-942C-4386-800E-5B9E21084BA1}"/>
                </a:ext>
              </a:extLst>
            </p:cNvPr>
            <p:cNvSpPr txBox="1"/>
            <p:nvPr/>
          </p:nvSpPr>
          <p:spPr>
            <a:xfrm>
              <a:off x="15594" y="4401"/>
              <a:ext cx="2196" cy="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dirty="0">
                  <a:solidFill>
                    <a:srgbClr val="DC00CC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查询出</a:t>
              </a:r>
              <a:r>
                <a:rPr lang="en-US" altLang="zh-CN" dirty="0">
                  <a:solidFill>
                    <a:srgbClr val="DC00CC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377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原子性与锁失效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855" y="952106"/>
            <a:ext cx="6810628" cy="886121"/>
          </a:xfrm>
        </p:spPr>
        <p:txBody>
          <a:bodyPr/>
          <a:lstStyle/>
          <a:p>
            <a:r>
              <a:rPr lang="zh-CN" altLang="en-US" sz="1400" dirty="0"/>
              <a:t>下面的修改是否可行？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4F1743-39AF-45EA-829E-9A605EBEA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010DC7-F593-46F3-9C60-E426F98FE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7" y="952106"/>
            <a:ext cx="3835597" cy="314341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9214E69-9E47-442F-9F93-7B52FEDB0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081" y="1342722"/>
            <a:ext cx="6652261" cy="533781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圆角矩形 5">
            <a:extLst>
              <a:ext uri="{FF2B5EF4-FFF2-40B4-BE49-F238E27FC236}">
                <a16:creationId xmlns:a16="http://schemas.microsoft.com/office/drawing/2014/main" id="{7C1B92E5-917D-4D51-8655-3B294D0729B3}"/>
              </a:ext>
            </a:extLst>
          </p:cNvPr>
          <p:cNvSpPr/>
          <p:nvPr/>
        </p:nvSpPr>
        <p:spPr>
          <a:xfrm>
            <a:off x="5462691" y="3353132"/>
            <a:ext cx="1237615" cy="263525"/>
          </a:xfrm>
          <a:prstGeom prst="roundRect">
            <a:avLst/>
          </a:prstGeom>
          <a:noFill/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0358417-AC7C-4F66-B560-C56F065FD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11" y="1301418"/>
            <a:ext cx="10698480" cy="421386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7720DEEA-EFB8-4E69-96AC-2E5889A5F02B}"/>
              </a:ext>
            </a:extLst>
          </p:cNvPr>
          <p:cNvGrpSpPr/>
          <p:nvPr/>
        </p:nvGrpSpPr>
        <p:grpSpPr>
          <a:xfrm>
            <a:off x="7882778" y="1654077"/>
            <a:ext cx="4213225" cy="368300"/>
            <a:chOff x="12451" y="1722"/>
            <a:chExt cx="6635" cy="580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F91CB581-1B7A-46A3-9E7F-48A5C9138EB0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12451" y="2012"/>
              <a:ext cx="947" cy="0"/>
            </a:xfrm>
            <a:prstGeom prst="straightConnector1">
              <a:avLst/>
            </a:prstGeom>
            <a:ln w="28575" cmpd="sng">
              <a:solidFill>
                <a:srgbClr val="DC00CC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1B4984D-D8B8-4F5F-B8DD-91005BEBDAC7}"/>
                </a:ext>
              </a:extLst>
            </p:cNvPr>
            <p:cNvSpPr txBox="1"/>
            <p:nvPr/>
          </p:nvSpPr>
          <p:spPr>
            <a:xfrm>
              <a:off x="13398" y="1722"/>
              <a:ext cx="5688" cy="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dirty="0">
                  <a:solidFill>
                    <a:srgbClr val="DC00CC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锁只保证了目标内三个操作原子性</a:t>
              </a:r>
            </a:p>
          </p:txBody>
        </p:sp>
      </p:grpSp>
      <p:sp>
        <p:nvSpPr>
          <p:cNvPr id="27" name="圆角矩形 6">
            <a:extLst>
              <a:ext uri="{FF2B5EF4-FFF2-40B4-BE49-F238E27FC236}">
                <a16:creationId xmlns:a16="http://schemas.microsoft.com/office/drawing/2014/main" id="{5ED51C56-8AF6-4467-BE7D-7572A416B786}"/>
              </a:ext>
            </a:extLst>
          </p:cNvPr>
          <p:cNvSpPr/>
          <p:nvPr/>
        </p:nvSpPr>
        <p:spPr>
          <a:xfrm>
            <a:off x="496256" y="3999533"/>
            <a:ext cx="10770870" cy="551815"/>
          </a:xfrm>
          <a:prstGeom prst="roundRect">
            <a:avLst/>
          </a:prstGeom>
          <a:noFill/>
          <a:ln w="28575" cmpd="sng">
            <a:solidFill>
              <a:srgbClr val="DC00C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857E9E0-F545-4429-B733-D16A211EC51A}"/>
              </a:ext>
            </a:extLst>
          </p:cNvPr>
          <p:cNvGrpSpPr/>
          <p:nvPr/>
        </p:nvGrpSpPr>
        <p:grpSpPr>
          <a:xfrm>
            <a:off x="9833931" y="3022239"/>
            <a:ext cx="2261870" cy="989330"/>
            <a:chOff x="15074" y="1272"/>
            <a:chExt cx="3562" cy="1558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D09F8EE8-045F-4942-9FB2-50D308CE739D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16855" y="1854"/>
              <a:ext cx="0" cy="976"/>
            </a:xfrm>
            <a:prstGeom prst="straightConnector1">
              <a:avLst/>
            </a:prstGeom>
            <a:ln w="28575" cmpd="sng">
              <a:solidFill>
                <a:srgbClr val="DC00CC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3A4ED3C-9861-4C4C-9C40-3FEAC0B2D398}"/>
                </a:ext>
              </a:extLst>
            </p:cNvPr>
            <p:cNvSpPr txBox="1"/>
            <p:nvPr/>
          </p:nvSpPr>
          <p:spPr>
            <a:xfrm>
              <a:off x="15074" y="1272"/>
              <a:ext cx="3562" cy="58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dirty="0">
                  <a:solidFill>
                    <a:srgbClr val="DC00CC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代理中的提交在锁外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72744BC-A624-4551-B27A-0F135720694E}"/>
              </a:ext>
            </a:extLst>
          </p:cNvPr>
          <p:cNvGrpSpPr/>
          <p:nvPr/>
        </p:nvGrpSpPr>
        <p:grpSpPr>
          <a:xfrm>
            <a:off x="8435026" y="3789348"/>
            <a:ext cx="2254885" cy="1603375"/>
            <a:chOff x="10856" y="-749"/>
            <a:chExt cx="3551" cy="2525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FFDB5144-3B69-45CC-A49B-D32A14A977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04" y="-749"/>
              <a:ext cx="0" cy="1960"/>
            </a:xfrm>
            <a:prstGeom prst="straightConnector1">
              <a:avLst/>
            </a:prstGeom>
            <a:ln w="28575" cmpd="sng">
              <a:solidFill>
                <a:srgbClr val="2854F7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F044DB1-F3AA-490B-A4FB-1A6345D08195}"/>
                </a:ext>
              </a:extLst>
            </p:cNvPr>
            <p:cNvSpPr txBox="1"/>
            <p:nvPr/>
          </p:nvSpPr>
          <p:spPr>
            <a:xfrm>
              <a:off x="10856" y="1196"/>
              <a:ext cx="3551" cy="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2854F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t1</a:t>
              </a:r>
              <a:r>
                <a:rPr lang="zh-CN" altLang="en-US" dirty="0">
                  <a:solidFill>
                    <a:srgbClr val="2854F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未提交时，</a:t>
              </a:r>
              <a:r>
                <a:rPr lang="en-US" altLang="zh-CN" dirty="0">
                  <a:solidFill>
                    <a:srgbClr val="2854F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t2 </a:t>
              </a:r>
              <a:r>
                <a:rPr lang="zh-CN" altLang="en-US" dirty="0">
                  <a:solidFill>
                    <a:srgbClr val="2854F7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查询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65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dirty="0">
                <a:sym typeface="+mn-ea"/>
              </a:rPr>
              <a:t>课堂练习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MyBatis </a:t>
            </a:r>
            <a:r>
              <a:rPr lang="zh-CN" altLang="en-US" dirty="0"/>
              <a:t>整合综合练习</a:t>
            </a:r>
            <a:endParaRPr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4378034" y="1656000"/>
            <a:ext cx="7139052" cy="4219575"/>
          </a:xfrm>
        </p:spPr>
        <p:txBody>
          <a:bodyPr/>
          <a:lstStyle/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让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Spring Boot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程序启动后，自动执行 </a:t>
            </a: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schema.sql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与 </a:t>
            </a: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data.sql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文件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仔细阅读 </a:t>
            </a: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UserMapper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接口文档，补全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UserMapper.xml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文件，可以参考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RoleMapper.xml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仔细阅读 </a:t>
            </a: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UserService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接口文档，补全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UserServiceImpl.java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，思考哪些方法上应添加事务控制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4.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仔细阅读单元测试 </a:t>
            </a: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UserServiceTests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代码，让单元测试通过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BA8E2B-E2CA-4B17-A53D-D30AC931C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1656000"/>
            <a:ext cx="3632387" cy="325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57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9343FF-0DB4-401E-B45C-E72F69A3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EF7AD9-AA97-4ED6-9947-BA28575E6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04" y="920621"/>
            <a:ext cx="3562533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48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096510" y="1411605"/>
            <a:ext cx="5588635" cy="3081655"/>
          </a:xfrm>
        </p:spPr>
        <p:txBody>
          <a:bodyPr/>
          <a:lstStyle/>
          <a:p>
            <a:pPr marL="0" indent="0">
              <a:buNone/>
            </a:pPr>
            <a:r>
              <a:rPr lang="zh-CN" dirty="0"/>
              <a:t>作业需求见 homework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输入章节名称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7BE16C0-ED0E-424E-9287-BEC7F9EA7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159" y="857118"/>
            <a:ext cx="3581584" cy="514376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整合数据源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854" y="952106"/>
            <a:ext cx="7077825" cy="5759777"/>
          </a:xfrm>
        </p:spPr>
        <p:txBody>
          <a:bodyPr/>
          <a:lstStyle/>
          <a:p>
            <a:r>
              <a:rPr lang="zh-CN" altLang="en-US" sz="1400" dirty="0"/>
              <a:t>①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添加两个 maven 依赖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②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zh-CN" altLang="en-US" sz="1400" dirty="0">
                <a:solidFill>
                  <a:schemeClr val="tx1"/>
                </a:solidFill>
              </a:rPr>
              <a:t>在 </a:t>
            </a:r>
            <a:r>
              <a:rPr lang="en-US" altLang="zh-CN" sz="1400" dirty="0" err="1">
                <a:solidFill>
                  <a:schemeClr val="tx1"/>
                </a:solidFill>
              </a:rPr>
              <a:t>application.yml</a:t>
            </a:r>
            <a:r>
              <a:rPr lang="zh-CN" altLang="en-US" sz="1400" dirty="0">
                <a:solidFill>
                  <a:schemeClr val="tx1"/>
                </a:solidFill>
              </a:rPr>
              <a:t> 添加数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据库连接信息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③ 注入 </a:t>
            </a:r>
            <a:r>
              <a:rPr lang="en-US" altLang="zh-CN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DataSource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sz="1400" dirty="0"/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B44848-E3EA-4042-9C87-3F14AC270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48" y="1533350"/>
            <a:ext cx="3638737" cy="500405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AD3FCC3-E802-4476-8B62-2C395E8CD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122" y="1416497"/>
            <a:ext cx="4381725" cy="20765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4D4B6B4-A9DC-4456-AC50-19A14FB7D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122" y="3957445"/>
            <a:ext cx="6559887" cy="12637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D1707B4-D88C-4A9D-88A1-931B1E309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6122" y="5792770"/>
            <a:ext cx="2432175" cy="4699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整合数据源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1" dirty="0"/>
              <a:t>连接池配置练习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8DFFCC-FE14-4671-8FA8-29FB2C80BC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在课堂案例的基础上，配置连接池的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最大连接数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最小连接数</a:t>
            </a:r>
          </a:p>
          <a:p>
            <a:endParaRPr lang="zh-CN" altLang="en-US" dirty="0"/>
          </a:p>
          <a:p>
            <a:r>
              <a:rPr lang="zh-CN" altLang="en-US" b="1" dirty="0">
                <a:solidFill>
                  <a:srgbClr val="C00000"/>
                </a:solidFill>
              </a:rPr>
              <a:t>提示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Spring Boot </a:t>
            </a:r>
            <a:r>
              <a:rPr lang="zh-CN" altLang="en-US" dirty="0"/>
              <a:t>使用的连接池是 </a:t>
            </a:r>
            <a:r>
              <a:rPr lang="en-US" altLang="zh-CN" dirty="0" err="1"/>
              <a:t>hikari</a:t>
            </a:r>
            <a:r>
              <a:rPr lang="zh-CN" altLang="en-US" dirty="0"/>
              <a:t>，可以在 </a:t>
            </a:r>
            <a:r>
              <a:rPr lang="en-US" altLang="zh-CN" dirty="0" err="1"/>
              <a:t>application.yml</a:t>
            </a:r>
            <a:r>
              <a:rPr lang="en-US" altLang="zh-CN" dirty="0"/>
              <a:t> </a:t>
            </a:r>
            <a:r>
              <a:rPr lang="zh-CN" altLang="en-US" dirty="0"/>
              <a:t>中敲入 </a:t>
            </a:r>
            <a:r>
              <a:rPr lang="en-US" altLang="zh-CN" dirty="0" err="1"/>
              <a:t>hikari</a:t>
            </a:r>
            <a:r>
              <a:rPr lang="en-US" altLang="zh-CN" dirty="0"/>
              <a:t> </a:t>
            </a:r>
            <a:r>
              <a:rPr lang="zh-CN" altLang="en-US" dirty="0"/>
              <a:t>来进行提示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70E03B-3D56-4354-8580-21275E7BB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39" y="1533350"/>
            <a:ext cx="3676839" cy="506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3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整合</a:t>
            </a:r>
            <a:r>
              <a:rPr kumimoji="1" lang="en-US" altLang="zh-CN" dirty="0">
                <a:sym typeface="+mn-ea"/>
              </a:rPr>
              <a:t>MyBatis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8F6F049-52D0-4E81-B350-640B2E02D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854" y="952106"/>
            <a:ext cx="7077825" cy="5759777"/>
          </a:xfrm>
        </p:spPr>
        <p:txBody>
          <a:bodyPr/>
          <a:lstStyle/>
          <a:p>
            <a:r>
              <a:rPr lang="zh-CN" altLang="en-US" sz="1400" dirty="0"/>
              <a:t>①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添加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MyBatis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的起步依赖</a:t>
            </a:r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②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开发 domain 与 dao，给 dao（即 mapper）接口上添加 @Mapper 注解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zh-CN" altLang="en-US" sz="1400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A039E4-AFE3-4877-B717-E25F3D782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81" y="1556411"/>
            <a:ext cx="3676839" cy="50675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7FCEE3-2BB4-48B5-BC97-3A66373C6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122" y="1413322"/>
            <a:ext cx="4451579" cy="10414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AB83199-903E-4E58-AA65-D37044D64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122" y="2832777"/>
            <a:ext cx="2324219" cy="16637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1545628-94F8-4268-A571-811F93210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6122" y="4560844"/>
            <a:ext cx="6845652" cy="18796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613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360879C-B554-414F-8774-0264FA56DF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6916" y="940081"/>
            <a:ext cx="7220346" cy="4871439"/>
          </a:xfrm>
        </p:spPr>
        <p:txBody>
          <a:bodyPr/>
          <a:lstStyle/>
          <a:p>
            <a:r>
              <a:rPr lang="zh-CN" altLang="en-US" dirty="0"/>
              <a:t>① 查看 </a:t>
            </a:r>
            <a:r>
              <a:rPr lang="en-US" altLang="zh-CN" dirty="0" err="1"/>
              <a:t>dao</a:t>
            </a:r>
            <a:r>
              <a:rPr lang="en-US" altLang="zh-CN" dirty="0"/>
              <a:t> </a:t>
            </a:r>
            <a:r>
              <a:rPr lang="zh-CN" altLang="en-US" dirty="0"/>
              <a:t>包下所有 </a:t>
            </a:r>
            <a:r>
              <a:rPr lang="en-US" altLang="zh-CN" dirty="0" err="1"/>
              <a:t>sql</a:t>
            </a:r>
            <a:r>
              <a:rPr lang="en-US" altLang="zh-CN" dirty="0"/>
              <a:t> </a:t>
            </a:r>
            <a:r>
              <a:rPr lang="zh-CN" altLang="en-US" dirty="0"/>
              <a:t>输出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② 如果只想看某个类或某个方法的 </a:t>
            </a:r>
            <a:r>
              <a:rPr lang="en-US" altLang="zh-CN" dirty="0" err="1"/>
              <a:t>sql</a:t>
            </a:r>
            <a:r>
              <a:rPr lang="zh-CN" altLang="en-US" dirty="0"/>
              <a:t>，只需要提供更为具体的类名、方法名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E567E1C-5FCD-4FF6-A65B-DBC62BBA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如何查看 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54F2D2-DC17-4CB8-ACB8-BCF79B874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982425"/>
            <a:ext cx="3626036" cy="50675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47636F2-D0A2-4113-96D1-E6C8D3580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437" y="1549365"/>
            <a:ext cx="3123125" cy="8323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9D4EA40-859A-48E1-BB7E-09E12E3A3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437" y="3241371"/>
            <a:ext cx="5467379" cy="8552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017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360879C-B554-414F-8774-0264FA56DF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6916" y="940081"/>
            <a:ext cx="7220346" cy="4871439"/>
          </a:xfrm>
        </p:spPr>
        <p:txBody>
          <a:bodyPr/>
          <a:lstStyle/>
          <a:p>
            <a:r>
              <a:rPr lang="zh-CN" altLang="en-US" dirty="0"/>
              <a:t>问题：发现 </a:t>
            </a:r>
            <a:r>
              <a:rPr lang="en-US" altLang="zh-CN" dirty="0" err="1"/>
              <a:t>firstName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lastName</a:t>
            </a:r>
            <a:r>
              <a:rPr lang="en-US" altLang="zh-CN" dirty="0"/>
              <a:t> </a:t>
            </a:r>
            <a:r>
              <a:rPr lang="zh-CN" altLang="en-US" dirty="0"/>
              <a:t>这两个属性并未正确赋值</a:t>
            </a:r>
          </a:p>
          <a:p>
            <a:endParaRPr lang="zh-CN" altLang="en-US" dirty="0"/>
          </a:p>
          <a:p>
            <a:r>
              <a:rPr lang="zh-CN" altLang="en-US" dirty="0"/>
              <a:t>原因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这是因为 </a:t>
            </a:r>
            <a:r>
              <a:rPr lang="en-US" altLang="zh-CN" dirty="0"/>
              <a:t>java </a:t>
            </a:r>
            <a:r>
              <a:rPr lang="zh-CN" altLang="en-US" dirty="0"/>
              <a:t>对象中的属性是驼峰命名法，而数据库的字段名为 </a:t>
            </a:r>
            <a:r>
              <a:rPr lang="en-US" altLang="zh-CN" dirty="0" err="1"/>
              <a:t>first_name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last_name</a:t>
            </a:r>
            <a:r>
              <a:rPr lang="zh-CN" altLang="en-US" dirty="0"/>
              <a:t>，采用的是下划线命名法，二者并不一致</a:t>
            </a:r>
          </a:p>
          <a:p>
            <a:endParaRPr lang="zh-CN" altLang="en-US" dirty="0"/>
          </a:p>
          <a:p>
            <a:r>
              <a:rPr lang="zh-CN" altLang="en-US" dirty="0"/>
              <a:t>解决方法：添加配置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E567E1C-5FCD-4FF6-A65B-DBC62BBA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常见配置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1B283E-D238-4BCF-820F-2F5EF399D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940081"/>
            <a:ext cx="3581584" cy="50104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19E4E2-E65E-4B2B-AFDC-34D51DB00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282" y="3906312"/>
            <a:ext cx="4067730" cy="8542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111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360879C-B554-414F-8774-0264FA56DF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6916" y="826960"/>
            <a:ext cx="7220346" cy="5432439"/>
          </a:xfrm>
        </p:spPr>
        <p:txBody>
          <a:bodyPr/>
          <a:lstStyle/>
          <a:p>
            <a:r>
              <a:rPr lang="zh-CN" altLang="en-US" sz="1400" dirty="0"/>
              <a:t>问题：每次测试新增时，都会向数据库添加新的记录，这时就不方便采用断言的方法来检查结果的正确性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解决：把 </a:t>
            </a:r>
            <a:r>
              <a:rPr lang="en-US" altLang="zh-CN" sz="1400" dirty="0"/>
              <a:t>DDL </a:t>
            </a:r>
            <a:r>
              <a:rPr lang="zh-CN" altLang="en-US" sz="1400" dirty="0"/>
              <a:t>和 </a:t>
            </a:r>
            <a:r>
              <a:rPr lang="en-US" altLang="zh-CN" sz="1400" dirty="0"/>
              <a:t>DML </a:t>
            </a:r>
            <a:r>
              <a:rPr lang="zh-CN" altLang="en-US" sz="1400" dirty="0"/>
              <a:t>的 </a:t>
            </a:r>
            <a:r>
              <a:rPr lang="en-US" altLang="zh-CN" sz="1400" dirty="0" err="1"/>
              <a:t>sql</a:t>
            </a:r>
            <a:r>
              <a:rPr lang="en-US" altLang="zh-CN" sz="1400" dirty="0"/>
              <a:t> </a:t>
            </a:r>
            <a:r>
              <a:rPr lang="zh-CN" altLang="en-US" sz="1400" dirty="0"/>
              <a:t>分别存储于 </a:t>
            </a:r>
            <a:r>
              <a:rPr lang="en-US" altLang="zh-CN" sz="1400" dirty="0"/>
              <a:t>resources/</a:t>
            </a:r>
            <a:r>
              <a:rPr lang="en-US" altLang="zh-CN" sz="1400" dirty="0" err="1"/>
              <a:t>schema.sql</a:t>
            </a:r>
            <a:r>
              <a:rPr lang="en-US" altLang="zh-CN" sz="1400" dirty="0"/>
              <a:t> </a:t>
            </a:r>
            <a:r>
              <a:rPr lang="zh-CN" altLang="en-US" sz="1400" dirty="0"/>
              <a:t>和 </a:t>
            </a:r>
            <a:r>
              <a:rPr lang="en-US" altLang="zh-CN" sz="1400" dirty="0"/>
              <a:t>resources/</a:t>
            </a:r>
            <a:r>
              <a:rPr lang="en-US" altLang="zh-CN" sz="1400" dirty="0" err="1"/>
              <a:t>data.sql</a:t>
            </a:r>
            <a:r>
              <a:rPr lang="en-US" altLang="zh-CN" sz="1400" dirty="0"/>
              <a:t> </a:t>
            </a:r>
            <a:r>
              <a:rPr lang="zh-CN" altLang="en-US" sz="1400" dirty="0"/>
              <a:t>这两个文件中，然后 </a:t>
            </a:r>
            <a:r>
              <a:rPr lang="en-US" altLang="zh-CN" sz="1400" dirty="0" err="1"/>
              <a:t>application.properties</a:t>
            </a:r>
            <a:r>
              <a:rPr lang="en-US" altLang="zh-CN" sz="1400" dirty="0"/>
              <a:t> </a:t>
            </a:r>
            <a:r>
              <a:rPr lang="zh-CN" altLang="en-US" sz="1400" dirty="0"/>
              <a:t>中配置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E567E1C-5FCD-4FF6-A65B-DBC62BBA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C5FD56-0DC1-4BB6-AA16-5A9DF49E3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31" y="940081"/>
            <a:ext cx="3594285" cy="50104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EF7217-6036-4127-85F4-E916342DB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701" y="1617747"/>
            <a:ext cx="5251627" cy="3818828"/>
          </a:xfrm>
          <a:prstGeom prst="rect">
            <a:avLst/>
          </a:prstGeom>
          <a:ln w="12700">
            <a:solidFill>
              <a:srgbClr val="333333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5B9805B-1905-4A84-B3A9-B5C31685E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701" y="6275896"/>
            <a:ext cx="3530781" cy="2540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868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dirty="0">
                <a:sym typeface="+mn-ea"/>
              </a:rPr>
              <a:t>课堂练习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4210093" y="852066"/>
            <a:ext cx="7139052" cy="4504374"/>
          </a:xfrm>
        </p:spPr>
        <p:txBody>
          <a:bodyPr/>
          <a:lstStyle/>
          <a:p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根据下表，编写 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domain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sz="14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dao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mapper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），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service 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完成转账功能</a:t>
            </a:r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sz="14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dao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要求</a:t>
            </a:r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service 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要求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71432D-A78C-4675-BF72-DA2D809A4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02" y="1256464"/>
            <a:ext cx="3525686" cy="18149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939094F-67ED-407D-9968-0E899838B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587" y="3518217"/>
            <a:ext cx="5092962" cy="1327218"/>
          </a:xfrm>
          <a:prstGeom prst="rect">
            <a:avLst/>
          </a:prstGeom>
          <a:ln w="12700">
            <a:solidFill>
              <a:srgbClr val="333333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43B27ED-0EF5-48B6-8A59-31CBF8B4E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302" y="5265510"/>
            <a:ext cx="6058211" cy="12700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4B60C73-2847-4745-8F5F-30A50EDB8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004" y="1590893"/>
            <a:ext cx="3606985" cy="518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21977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3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5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6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7466</TotalTime>
  <Words>662</Words>
  <Application>Microsoft Office PowerPoint</Application>
  <PresentationFormat>宽屏</PresentationFormat>
  <Paragraphs>165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20</vt:i4>
      </vt:variant>
    </vt:vector>
  </HeadingPairs>
  <TitlesOfParts>
    <vt:vector size="46" baseType="lpstr">
      <vt:lpstr>Alibaba PuHuiTi B</vt:lpstr>
      <vt:lpstr>Alibaba PuHuiTi M</vt:lpstr>
      <vt:lpstr>Alibaba PuHuiTi R</vt:lpstr>
      <vt:lpstr>Arial Unicode MS</vt:lpstr>
      <vt:lpstr>阿里巴巴普惠体</vt:lpstr>
      <vt:lpstr>等线</vt:lpstr>
      <vt:lpstr>黑体</vt:lpstr>
      <vt:lpstr>Arial</vt:lpstr>
      <vt:lpstr>Calibri</vt:lpstr>
      <vt:lpstr>Open Sans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1_章节页版式（一级标题）</vt:lpstr>
      <vt:lpstr>1_正文设计方案</vt:lpstr>
      <vt:lpstr>3_正文设计方案</vt:lpstr>
      <vt:lpstr>4_正文设计方案</vt:lpstr>
      <vt:lpstr>5_正文设计方案</vt:lpstr>
      <vt:lpstr>6_正文设计方案</vt:lpstr>
      <vt:lpstr>Spring day03</vt:lpstr>
      <vt:lpstr>PowerPoint 演示文稿</vt:lpstr>
      <vt:lpstr>整合数据源</vt:lpstr>
      <vt:lpstr>整合数据源</vt:lpstr>
      <vt:lpstr>整合MyBatis</vt:lpstr>
      <vt:lpstr>如何查看 SQL</vt:lpstr>
      <vt:lpstr>常见配置</vt:lpstr>
      <vt:lpstr>初始化库</vt:lpstr>
      <vt:lpstr>课堂练习</vt:lpstr>
      <vt:lpstr>整合事务</vt:lpstr>
      <vt:lpstr>编译异常导致的回滚失效</vt:lpstr>
      <vt:lpstr>捕捉异常导致的回滚失效</vt:lpstr>
      <vt:lpstr>事务传播行为</vt:lpstr>
      <vt:lpstr>事务传播行为失效</vt:lpstr>
      <vt:lpstr>原子性与锁失效</vt:lpstr>
      <vt:lpstr>原子性与锁失效</vt:lpstr>
      <vt:lpstr>课堂练习</vt:lpstr>
      <vt:lpstr>总结</vt:lpstr>
      <vt:lpstr>输入章节名称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满 一航</cp:lastModifiedBy>
  <cp:revision>661</cp:revision>
  <dcterms:created xsi:type="dcterms:W3CDTF">2020-03-31T02:23:00Z</dcterms:created>
  <dcterms:modified xsi:type="dcterms:W3CDTF">2021-11-28T01:11:15Z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