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theme/theme8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9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10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11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12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6" r:id="rId7"/>
    <p:sldMasterId id="2147483678" r:id="rId8"/>
    <p:sldMasterId id="2147483680" r:id="rId9"/>
    <p:sldMasterId id="2147483708" r:id="rId10"/>
    <p:sldMasterId id="2147483723" r:id="rId11"/>
    <p:sldMasterId id="2147483741" r:id="rId12"/>
    <p:sldMasterId id="2147483755" r:id="rId13"/>
  </p:sldMasterIdLst>
  <p:notesMasterIdLst>
    <p:notesMasterId r:id="rId44"/>
  </p:notesMasterIdLst>
  <p:handoutMasterIdLst>
    <p:handoutMasterId r:id="rId45"/>
  </p:handoutMasterIdLst>
  <p:sldIdLst>
    <p:sldId id="462" r:id="rId14"/>
    <p:sldId id="463" r:id="rId15"/>
    <p:sldId id="608" r:id="rId16"/>
    <p:sldId id="740" r:id="rId17"/>
    <p:sldId id="755" r:id="rId18"/>
    <p:sldId id="756" r:id="rId19"/>
    <p:sldId id="744" r:id="rId20"/>
    <p:sldId id="757" r:id="rId21"/>
    <p:sldId id="758" r:id="rId22"/>
    <p:sldId id="759" r:id="rId23"/>
    <p:sldId id="760" r:id="rId24"/>
    <p:sldId id="761" r:id="rId25"/>
    <p:sldId id="762" r:id="rId26"/>
    <p:sldId id="763" r:id="rId27"/>
    <p:sldId id="764" r:id="rId28"/>
    <p:sldId id="765" r:id="rId29"/>
    <p:sldId id="751" r:id="rId30"/>
    <p:sldId id="766" r:id="rId31"/>
    <p:sldId id="767" r:id="rId32"/>
    <p:sldId id="768" r:id="rId33"/>
    <p:sldId id="771" r:id="rId34"/>
    <p:sldId id="770" r:id="rId35"/>
    <p:sldId id="769" r:id="rId36"/>
    <p:sldId id="772" r:id="rId37"/>
    <p:sldId id="773" r:id="rId38"/>
    <p:sldId id="774" r:id="rId39"/>
    <p:sldId id="775" r:id="rId40"/>
    <p:sldId id="725" r:id="rId41"/>
    <p:sldId id="452" r:id="rId42"/>
    <p:sldId id="264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今日内容" id="{5D2503C1-5A49-48D8-B5EE-671ACA54F5B2}">
          <p14:sldIdLst>
            <p14:sldId id="462"/>
            <p14:sldId id="463"/>
          </p14:sldIdLst>
        </p14:section>
        <p14:section name="入门案例" id="{8E7516A8-4E68-4BD9-AB10-28F0DB5EC90A}">
          <p14:sldIdLst>
            <p14:sldId id="608"/>
          </p14:sldIdLst>
        </p14:section>
        <p14:section name="路径" id="{0D3CD883-D4F3-4ACC-9480-8CDC441CE8F7}">
          <p14:sldIdLst>
            <p14:sldId id="740"/>
            <p14:sldId id="755"/>
            <p14:sldId id="756"/>
          </p14:sldIdLst>
        </p14:section>
        <p14:section name="请求" id="{FE7DFF23-648E-4522-84C3-6A297A53D6E2}">
          <p14:sldIdLst>
            <p14:sldId id="744"/>
            <p14:sldId id="757"/>
            <p14:sldId id="758"/>
            <p14:sldId id="759"/>
            <p14:sldId id="760"/>
            <p14:sldId id="761"/>
          </p14:sldIdLst>
        </p14:section>
        <p14:section name="异常" id="{A176014D-BBFB-439E-A114-C7ED5AA2A4CE}">
          <p14:sldIdLst>
            <p14:sldId id="762"/>
            <p14:sldId id="763"/>
          </p14:sldIdLst>
        </p14:section>
        <p14:section name="拦截器" id="{85E5E23A-B503-4A6D-BCF5-5A8C7648D2AC}">
          <p14:sldIdLst>
            <p14:sldId id="764"/>
            <p14:sldId id="765"/>
            <p14:sldId id="751"/>
          </p14:sldIdLst>
        </p14:section>
        <p14:section name="Restful路径" id="{89A9FEBF-82B1-4540-80E7-A450FAFDA4E8}">
          <p14:sldIdLst>
            <p14:sldId id="766"/>
            <p14:sldId id="767"/>
          </p14:sldIdLst>
        </p14:section>
        <p14:section name="Restful请求" id="{E16D5426-5FD1-47C7-AAC0-D80D64F1D69A}">
          <p14:sldIdLst>
            <p14:sldId id="768"/>
            <p14:sldId id="771"/>
            <p14:sldId id="770"/>
            <p14:sldId id="769"/>
          </p14:sldIdLst>
        </p14:section>
        <p14:section name="Restful响应" id="{2464241E-3D6E-48CF-A824-DCF4EE59AF82}">
          <p14:sldIdLst>
            <p14:sldId id="772"/>
            <p14:sldId id="773"/>
            <p14:sldId id="774"/>
            <p14:sldId id="775"/>
          </p14:sldIdLst>
        </p14:section>
        <p14:section name="总结" id="{98F4D129-3DD4-4556-8E6A-19C7225D24D3}">
          <p14:sldIdLst>
            <p14:sldId id="725"/>
            <p14:sldId id="45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49504F"/>
    <a:srgbClr val="AD2B26"/>
    <a:srgbClr val="B70006"/>
    <a:srgbClr val="FFFFE4"/>
    <a:srgbClr val="919191"/>
    <a:srgbClr val="FFFFFF"/>
    <a:srgbClr val="B60206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3939" autoAdjust="0"/>
  </p:normalViewPr>
  <p:slideViewPr>
    <p:cSldViewPr snapToGrid="0">
      <p:cViewPr varScale="1">
        <p:scale>
          <a:sx n="68" d="100"/>
          <a:sy n="68" d="100"/>
        </p:scale>
        <p:origin x="4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8"/>
    </p:cViewPr>
  </p:sorterViewPr>
  <p:notesViewPr>
    <p:cSldViewPr snapToGrid="0">
      <p:cViewPr varScale="1">
        <p:scale>
          <a:sx n="52" d="100"/>
          <a:sy n="52" d="100"/>
        </p:scale>
        <p:origin x="2680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9" Type="http://schemas.openxmlformats.org/officeDocument/2006/relationships/slide" Target="slides/slide1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presProps" Target="presProps.xml"/><Relationship Id="rId20" Type="http://schemas.openxmlformats.org/officeDocument/2006/relationships/slide" Target="slides/slide7.xml"/><Relationship Id="rId41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2021/11/29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861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4331854" y="1086560"/>
            <a:ext cx="7077826" cy="4467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4331854" y="1798291"/>
            <a:ext cx="7077825" cy="40772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4378035" y="1086559"/>
            <a:ext cx="7031643" cy="446791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4378034" y="1656000"/>
            <a:ext cx="703164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概念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4378035" y="1086559"/>
            <a:ext cx="7031643" cy="446791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概念标题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4378034" y="1656000"/>
            <a:ext cx="703164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92916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结论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结论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theme" Target="../theme/theme10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theme" Target="../theme/theme11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slideLayout" Target="../slideLayouts/slideLayout95.xml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4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theme" Target="../theme/theme13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769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Spring day04~05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6A2361-B05B-4842-9E5F-CDA885B8E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接收 </a:t>
            </a:r>
            <a:r>
              <a:rPr lang="en-US" altLang="zh-CN" dirty="0"/>
              <a:t>Multipart </a:t>
            </a:r>
            <a:r>
              <a:rPr lang="zh-CN" altLang="en-US" dirty="0"/>
              <a:t>表单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1854" y="751219"/>
            <a:ext cx="7077825" cy="5759777"/>
          </a:xfrm>
        </p:spPr>
        <p:txBody>
          <a:bodyPr/>
          <a:lstStyle/>
          <a:p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zh-CN" altLang="en-US" sz="1400" dirty="0"/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904984-F4A3-43BF-879D-EC2F1DE53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952106"/>
            <a:ext cx="3213265" cy="433727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3A72EF1-7625-4724-90EB-BFFA31686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621" y="952106"/>
            <a:ext cx="6724996" cy="51183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5265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接收请求头与</a:t>
            </a:r>
            <a:r>
              <a:rPr lang="en-US" altLang="zh-CN" dirty="0"/>
              <a:t>Cookie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1854" y="751219"/>
            <a:ext cx="7077825" cy="5759777"/>
          </a:xfrm>
        </p:spPr>
        <p:txBody>
          <a:bodyPr/>
          <a:lstStyle/>
          <a:p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zh-CN" altLang="en-US" sz="1400" dirty="0"/>
              <a:t>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4F0A3D9-F2E6-4111-BAAE-1CD6381E4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046" y="952106"/>
            <a:ext cx="7233022" cy="30608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5F99338-F791-495B-917C-CF140F9B7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74" y="952106"/>
            <a:ext cx="3302170" cy="431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76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使用原始 </a:t>
            </a:r>
            <a:r>
              <a:rPr lang="en-US" altLang="zh-CN" dirty="0"/>
              <a:t>Servlet </a:t>
            </a:r>
            <a:r>
              <a:rPr lang="zh-CN" altLang="en-US" dirty="0"/>
              <a:t>对象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1854" y="751219"/>
            <a:ext cx="7077825" cy="5759777"/>
          </a:xfrm>
        </p:spPr>
        <p:txBody>
          <a:bodyPr/>
          <a:lstStyle/>
          <a:p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zh-CN" altLang="en-US" sz="1400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86764D-B319-4A22-B852-28C7A719C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504" y="952106"/>
            <a:ext cx="7290175" cy="34990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0AEF301-BFDC-4084-847B-90655F7F0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32" y="952106"/>
            <a:ext cx="3302170" cy="431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1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处理异常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1854" y="952106"/>
            <a:ext cx="7077825" cy="5759777"/>
          </a:xfrm>
        </p:spPr>
        <p:txBody>
          <a:bodyPr/>
          <a:lstStyle/>
          <a:p>
            <a:r>
              <a:rPr lang="zh-CN" altLang="en-US" sz="1400" dirty="0"/>
              <a:t>处理异常的方式有两种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简单的方式就是自己 </a:t>
            </a:r>
            <a:r>
              <a:rPr lang="en-US" altLang="zh-CN" sz="1400" dirty="0"/>
              <a:t>`try ... catch` </a:t>
            </a:r>
            <a:r>
              <a:rPr lang="zh-CN" altLang="en-US" sz="1400" dirty="0"/>
              <a:t>在 </a:t>
            </a:r>
            <a:r>
              <a:rPr lang="en-US" altLang="zh-CN" sz="1400" dirty="0"/>
              <a:t>catch </a:t>
            </a:r>
            <a:r>
              <a:rPr lang="zh-CN" altLang="en-US" sz="1400" dirty="0"/>
              <a:t>块中返回合适信息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Spring MVC 还提供了另一种处理异常的方式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zh-CN" altLang="en-US" sz="1400" dirty="0"/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302D39-6355-4ECA-B496-423DB7E95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1" y="949749"/>
            <a:ext cx="3302170" cy="43182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84F4657-BCBA-46B3-AEB4-680130A85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414" y="2121459"/>
            <a:ext cx="6864703" cy="37085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5112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处理异常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1854" y="952106"/>
            <a:ext cx="7077825" cy="5759777"/>
          </a:xfrm>
        </p:spPr>
        <p:txBody>
          <a:bodyPr/>
          <a:lstStyle/>
          <a:p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控制器内未捕获的异常，还可以通过一个全局通知类来处理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zh-CN" altLang="en-US" sz="1400" dirty="0"/>
              <a:t> 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E243270-DC07-4C89-BE84-64838671E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422" y="1387515"/>
            <a:ext cx="7245722" cy="22543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81F46EB-1EA7-42E4-AD42-D6284DFC2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1" y="952106"/>
            <a:ext cx="3302170" cy="431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44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拦截器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1854" y="952106"/>
            <a:ext cx="7077825" cy="5759777"/>
          </a:xfrm>
        </p:spPr>
        <p:txBody>
          <a:bodyPr/>
          <a:lstStyle/>
          <a:p>
            <a:r>
              <a:rPr lang="zh-CN" altLang="en-US" sz="1400" dirty="0"/>
              <a:t>步骤</a:t>
            </a:r>
            <a:r>
              <a:rPr lang="en-US" altLang="zh-CN" sz="1400" dirty="0"/>
              <a:t>1</a:t>
            </a:r>
            <a:r>
              <a:rPr lang="zh-CN" altLang="en-US" sz="1400" dirty="0"/>
              <a:t>：编写拦截器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步骤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：配置</a:t>
            </a:r>
            <a:r>
              <a:rPr lang="zh-CN" altLang="en-US" sz="1400" dirty="0"/>
              <a:t>拦截器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zh-CN" altLang="en-US" sz="1400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3A2751-0713-4B22-8020-CA170B774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1650657"/>
            <a:ext cx="3283119" cy="43626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4622A52-B263-4702-ADF0-8CD9CD724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549" y="1536603"/>
            <a:ext cx="7353678" cy="18923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887A1B4-F9DD-469E-9B35-763F80FAE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549" y="4013497"/>
            <a:ext cx="6515435" cy="22988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0267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拦截器控制跳转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1854" y="952106"/>
            <a:ext cx="7077825" cy="5759777"/>
          </a:xfrm>
        </p:spPr>
        <p:txBody>
          <a:bodyPr/>
          <a:lstStyle/>
          <a:p>
            <a:r>
              <a:rPr lang="zh-CN" altLang="en-US" sz="1400" dirty="0"/>
              <a:t>现在要求用户名不为 </a:t>
            </a:r>
            <a:r>
              <a:rPr lang="en-US" altLang="zh-CN" sz="1400" dirty="0"/>
              <a:t>admin </a:t>
            </a:r>
            <a:r>
              <a:rPr lang="zh-CN" altLang="en-US" sz="1400" dirty="0"/>
              <a:t>的请求被拦截，并展示错误信息</a:t>
            </a:r>
            <a:endParaRPr lang="en-US" altLang="zh-CN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3A2751-0713-4B22-8020-CA170B774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1650657"/>
            <a:ext cx="3283119" cy="43626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A0D6B8C-EA3B-439A-8087-0E53F5FDF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548" y="1421801"/>
            <a:ext cx="7379079" cy="33085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8266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dirty="0">
                <a:sym typeface="+mn-ea"/>
              </a:rPr>
              <a:t>课堂练习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2469823" y="1086559"/>
            <a:ext cx="8939855" cy="446791"/>
          </a:xfrm>
        </p:spPr>
        <p:txBody>
          <a:bodyPr/>
          <a:lstStyle/>
          <a:p>
            <a:r>
              <a:rPr lang="en-US" altLang="zh-CN" dirty="0"/>
              <a:t>web </a:t>
            </a:r>
            <a:r>
              <a:rPr lang="zh-CN" altLang="en-US" dirty="0"/>
              <a:t>练习</a:t>
            </a:r>
            <a:endParaRPr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9823" y="1656000"/>
            <a:ext cx="9047263" cy="4219575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静态资源练习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接收参数练习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上传文件练习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Cookie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和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Header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练习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异常处理练习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拦截器练习</a:t>
            </a:r>
            <a:endParaRPr lang="zh-CN" altLang="en-US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0708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RESTful </a:t>
            </a:r>
            <a:r>
              <a:rPr lang="zh-CN" altLang="en-US" dirty="0"/>
              <a:t>风格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98221" y="952106"/>
            <a:ext cx="7077825" cy="5759777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RESTful 是一种软件架构风格，它采用了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下面的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要素来构建网络应用程序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设计要访问的资源【名词】，用统一的 URI 表示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选择资源的展现的方式：一般是 json 格式，也可以是其它格式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用 HTTP Method 【动词】来转换资源状态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查询编号为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10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的图书</a:t>
            </a: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更新编号为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10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的图书</a:t>
            </a: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删除编号为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10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的图书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新增的图书，无编号</a:t>
            </a: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zh-CN" altLang="en-US" sz="1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7F2DEE2-EE81-4D63-93A6-0CE33BD87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193" y="2022437"/>
            <a:ext cx="3092609" cy="450873"/>
          </a:xfrm>
          <a:prstGeom prst="rect">
            <a:avLst/>
          </a:prstGeom>
          <a:ln>
            <a:solidFill>
              <a:srgbClr val="333333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9E7D826-CC47-4391-A66D-3D84C081E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193" y="2690694"/>
            <a:ext cx="3518081" cy="1473276"/>
          </a:xfrm>
          <a:prstGeom prst="rect">
            <a:avLst/>
          </a:prstGeom>
          <a:ln>
            <a:solidFill>
              <a:srgbClr val="333333"/>
            </a:solidFill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DB664FA-F676-49A9-9543-702470E74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843" y="4395515"/>
            <a:ext cx="2400423" cy="254013"/>
          </a:xfrm>
          <a:prstGeom prst="rect">
            <a:avLst/>
          </a:prstGeom>
          <a:ln>
            <a:solidFill>
              <a:srgbClr val="333333"/>
            </a:solidFill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B1E148B-6980-445E-BA28-FEB568971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8843" y="4970810"/>
            <a:ext cx="3524431" cy="1466925"/>
          </a:xfrm>
          <a:prstGeom prst="rect">
            <a:avLst/>
          </a:prstGeom>
          <a:ln>
            <a:solidFill>
              <a:srgbClr val="333333"/>
            </a:solidFill>
          </a:ln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4F93991-008F-4974-A7B0-C112C8E2ED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880" y="952106"/>
            <a:ext cx="2781443" cy="328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69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路径参数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98221" y="952106"/>
            <a:ext cx="7077825" cy="5759777"/>
          </a:xfrm>
        </p:spPr>
        <p:txBody>
          <a:bodyPr/>
          <a:lstStyle/>
          <a:p>
            <a:r>
              <a:rPr lang="zh-CN" altLang="en-US" sz="1400" dirty="0"/>
              <a:t>要实现</a:t>
            </a:r>
            <a:r>
              <a:rPr lang="en-US" altLang="zh-CN" sz="1400" dirty="0"/>
              <a:t>【</a:t>
            </a:r>
            <a:r>
              <a:rPr lang="zh-CN" altLang="en-US" sz="1400" dirty="0"/>
              <a:t>设计要访问的资源</a:t>
            </a:r>
            <a:r>
              <a:rPr lang="en-US" altLang="zh-CN" sz="1400" dirty="0"/>
              <a:t>【</a:t>
            </a:r>
            <a:r>
              <a:rPr lang="zh-CN" altLang="en-US" sz="1400" dirty="0"/>
              <a:t>名词</a:t>
            </a:r>
            <a:r>
              <a:rPr lang="en-US" altLang="zh-CN" sz="1400" dirty="0"/>
              <a:t>】</a:t>
            </a:r>
            <a:r>
              <a:rPr lang="zh-CN" altLang="en-US" sz="1400" dirty="0"/>
              <a:t>，用统一的 </a:t>
            </a:r>
            <a:r>
              <a:rPr lang="en-US" altLang="zh-CN" sz="1400" dirty="0"/>
              <a:t>URI </a:t>
            </a:r>
            <a:r>
              <a:rPr lang="zh-CN" altLang="en-US" sz="1400" dirty="0"/>
              <a:t>表示</a:t>
            </a:r>
            <a:r>
              <a:rPr lang="en-US" altLang="zh-CN" sz="1400" dirty="0"/>
              <a:t>】</a:t>
            </a:r>
            <a:r>
              <a:rPr lang="zh-CN" altLang="en-US" sz="1400" dirty="0"/>
              <a:t>这一特性，我们发现 </a:t>
            </a:r>
            <a:r>
              <a:rPr lang="en-US" altLang="zh-CN" sz="1400" dirty="0"/>
              <a:t>RESTful </a:t>
            </a:r>
            <a:r>
              <a:rPr lang="zh-CN" altLang="en-US" sz="1400" dirty="0"/>
              <a:t>风格中，唯一标识 </a:t>
            </a:r>
            <a:r>
              <a:rPr lang="en-US" altLang="zh-CN" sz="1400" dirty="0"/>
              <a:t>id</a:t>
            </a:r>
            <a:r>
              <a:rPr lang="zh-CN" altLang="en-US" sz="1400" dirty="0"/>
              <a:t>，并不是像之前一样从请求参数（即 </a:t>
            </a:r>
            <a:r>
              <a:rPr lang="en-US" altLang="zh-CN" sz="1400" dirty="0"/>
              <a:t>? </a:t>
            </a:r>
            <a:r>
              <a:rPr lang="zh-CN" altLang="en-US" sz="1400" dirty="0"/>
              <a:t>后）传递过来，而是此 </a:t>
            </a:r>
            <a:r>
              <a:rPr lang="en-US" altLang="zh-CN" sz="1400" dirty="0"/>
              <a:t>id </a:t>
            </a:r>
            <a:r>
              <a:rPr lang="zh-CN" altLang="en-US" sz="1400" dirty="0"/>
              <a:t>就是路径的组成部分，因此需要方便的办法获取路径中的参数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Spring </a:t>
            </a:r>
            <a:r>
              <a:rPr lang="zh-CN" altLang="en-US" sz="1400" dirty="0"/>
              <a:t>提供了 </a:t>
            </a:r>
            <a:r>
              <a:rPr lang="en-US" altLang="zh-CN" sz="1400" dirty="0"/>
              <a:t>@PathVariable </a:t>
            </a:r>
            <a:r>
              <a:rPr lang="zh-CN" altLang="en-US" sz="1400" dirty="0"/>
              <a:t>来解析资源路径中的参数信息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C2E6169-3951-4F5B-9941-8D0AD2A42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952106"/>
            <a:ext cx="2781443" cy="328311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7B5B078-3B58-4B85-BFE1-0A232BC8B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297" y="2773157"/>
            <a:ext cx="6470983" cy="2254366"/>
          </a:xfrm>
          <a:prstGeom prst="rect">
            <a:avLst/>
          </a:prstGeom>
          <a:ln>
            <a:solidFill>
              <a:srgbClr val="333333"/>
            </a:solidFill>
          </a:ln>
        </p:spPr>
      </p:pic>
    </p:spTree>
    <p:extLst>
      <p:ext uri="{BB962C8B-B14F-4D97-AF65-F5344CB8AC3E}">
        <p14:creationId xmlns:p14="http://schemas.microsoft.com/office/powerpoint/2010/main" val="70005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A616EF7-5D79-4581-861D-69D523C94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740" y="1247663"/>
            <a:ext cx="3308520" cy="436267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85296B3-5635-4980-997C-1EC77876E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3882" y="1951069"/>
            <a:ext cx="3308520" cy="323866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衍生注解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98221" y="952106"/>
            <a:ext cx="7077825" cy="5759777"/>
          </a:xfrm>
        </p:spPr>
        <p:txBody>
          <a:bodyPr/>
          <a:lstStyle/>
          <a:p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要实现【用 HTTP Method 【动词】来转换资源状态】就需要更方便的办法按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请求方法（GET POST 等）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来区分请求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9902F2-394E-4D54-A2C0-1973F2641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952106"/>
            <a:ext cx="2768742" cy="32196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CF4FB92-8148-4C06-8D1F-E8472F2CD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062" y="1696118"/>
            <a:ext cx="6458282" cy="4927853"/>
          </a:xfrm>
          <a:prstGeom prst="rect">
            <a:avLst/>
          </a:prstGeom>
          <a:ln>
            <a:solidFill>
              <a:srgbClr val="333333"/>
            </a:solidFill>
          </a:ln>
        </p:spPr>
      </p:pic>
    </p:spTree>
    <p:extLst>
      <p:ext uri="{BB962C8B-B14F-4D97-AF65-F5344CB8AC3E}">
        <p14:creationId xmlns:p14="http://schemas.microsoft.com/office/powerpoint/2010/main" val="527909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A48B0-B25C-46D3-8C06-CB82FE77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Postman </a:t>
            </a:r>
            <a:r>
              <a:rPr lang="zh-CN" altLang="en-US" dirty="0"/>
              <a:t>基本使用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B4293F-957D-4EF0-A204-AC9D1B23DF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Postman </a:t>
            </a:r>
            <a:r>
              <a:rPr lang="zh-CN" altLang="en-US" dirty="0"/>
              <a:t>工具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2C4D8C-304F-4DA0-B904-C9A9F43BA3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① 安装</a:t>
            </a:r>
            <a:endParaRPr lang="en-US" altLang="zh-CN" dirty="0"/>
          </a:p>
          <a:p>
            <a:r>
              <a:rPr lang="zh-CN" altLang="en-US" dirty="0"/>
              <a:t>② </a:t>
            </a:r>
            <a:r>
              <a:rPr lang="en-US" altLang="zh-CN" dirty="0"/>
              <a:t>Collection </a:t>
            </a:r>
            <a:r>
              <a:rPr lang="zh-CN" altLang="en-US" dirty="0"/>
              <a:t>管理</a:t>
            </a:r>
            <a:endParaRPr lang="en-US" altLang="zh-CN" dirty="0"/>
          </a:p>
          <a:p>
            <a:r>
              <a:rPr lang="zh-CN" altLang="en-US" dirty="0"/>
              <a:t>③ 请求管理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77EE514-27DF-41D9-9B69-5E984D474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1" y="1672063"/>
            <a:ext cx="1886047" cy="156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18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处理请求体 </a:t>
            </a:r>
            <a:r>
              <a:rPr lang="en-US" altLang="zh-CN" dirty="0"/>
              <a:t>json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98221" y="952106"/>
            <a:ext cx="7685675" cy="5759777"/>
          </a:xfrm>
        </p:spPr>
        <p:txBody>
          <a:bodyPr/>
          <a:lstStyle/>
          <a:p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客户端的参数比较多，比较复杂时，常会在请求体中传递过来 json 字符串，而 controller 这边可以用 @RequestBody 将此 json 字符串转换为 java 对象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① 客户端数据</a:t>
            </a:r>
            <a:endParaRPr lang="zh-CN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/>
          </a:p>
          <a:p>
            <a:r>
              <a:rPr lang="zh-CN" altLang="en-US" sz="1400" dirty="0"/>
              <a:t>② 根据参数设计一个用来接收的 </a:t>
            </a:r>
            <a:r>
              <a:rPr lang="en-US" altLang="zh-CN" sz="1400" dirty="0"/>
              <a:t>java </a:t>
            </a:r>
            <a:r>
              <a:rPr lang="zh-CN" altLang="en-US" sz="1400" dirty="0"/>
              <a:t>类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③方法参数用 </a:t>
            </a:r>
            <a:r>
              <a:rPr lang="en-US" altLang="zh-CN" sz="1400" dirty="0"/>
              <a:t>@RequestBody </a:t>
            </a:r>
            <a:r>
              <a:rPr lang="zh-CN" altLang="en-US" sz="1400" dirty="0"/>
              <a:t>标注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D53D59-BA89-4FBF-ADAD-358B54615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952106"/>
            <a:ext cx="2819545" cy="32640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D3508CD-35D3-4E49-BE1C-FD62C6EC2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133" y="1737951"/>
            <a:ext cx="2051155" cy="285765"/>
          </a:xfrm>
          <a:prstGeom prst="rect">
            <a:avLst/>
          </a:prstGeom>
          <a:ln>
            <a:solidFill>
              <a:srgbClr val="333333"/>
            </a:solidFill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8E69B76-E94F-4F32-A6DA-B2B0F28A2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133" y="2460688"/>
            <a:ext cx="1968601" cy="1244664"/>
          </a:xfrm>
          <a:prstGeom prst="rect">
            <a:avLst/>
          </a:prstGeom>
          <a:ln>
            <a:solidFill>
              <a:srgbClr val="333333"/>
            </a:solidFill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DC3D674-14CA-4E89-BB54-B95B96BB6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7133" y="3906239"/>
            <a:ext cx="4146763" cy="2082907"/>
          </a:xfrm>
          <a:prstGeom prst="rect">
            <a:avLst/>
          </a:prstGeom>
          <a:ln>
            <a:solidFill>
              <a:srgbClr val="333333"/>
            </a:solidFill>
          </a:ln>
        </p:spPr>
      </p:pic>
    </p:spTree>
    <p:extLst>
      <p:ext uri="{BB962C8B-B14F-4D97-AF65-F5344CB8AC3E}">
        <p14:creationId xmlns:p14="http://schemas.microsoft.com/office/powerpoint/2010/main" val="231770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参数校验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03951" y="952106"/>
            <a:ext cx="7077825" cy="5759777"/>
          </a:xfrm>
        </p:spPr>
        <p:txBody>
          <a:bodyPr/>
          <a:lstStyle/>
          <a:p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数据不校验，就可能导致非法、残缺数据入库，严重还可能引起系统漏洞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。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① </a:t>
            </a:r>
            <a:r>
              <a:rPr lang="zh-CN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添加依赖</a:t>
            </a: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zh-CN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② </a:t>
            </a:r>
            <a:r>
              <a:rPr lang="zh-CN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添加校验规则</a:t>
            </a: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zh-CN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③ </a:t>
            </a:r>
            <a:r>
              <a:rPr lang="zh-CN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控制器方法改动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9C6DBA-5EEF-4B63-93DC-B33B060E9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952106"/>
            <a:ext cx="2813195" cy="325136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C6EB7C8-4F66-4E8C-98A3-30357E40F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500" y="1513625"/>
            <a:ext cx="4667490" cy="882695"/>
          </a:xfrm>
          <a:prstGeom prst="rect">
            <a:avLst/>
          </a:prstGeom>
          <a:ln>
            <a:solidFill>
              <a:srgbClr val="333333"/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64AA38E-536E-4232-B021-0858509C3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500" y="2606108"/>
            <a:ext cx="1898748" cy="1644735"/>
          </a:xfrm>
          <a:prstGeom prst="rect">
            <a:avLst/>
          </a:prstGeom>
          <a:ln>
            <a:solidFill>
              <a:srgbClr val="333333"/>
            </a:solidFill>
          </a:ln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4909EC3-3164-406B-81EE-A4641E5C3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9110" y="4511794"/>
            <a:ext cx="6591639" cy="1854295"/>
          </a:xfrm>
          <a:prstGeom prst="rect">
            <a:avLst/>
          </a:prstGeom>
          <a:ln>
            <a:solidFill>
              <a:srgbClr val="333333"/>
            </a:solidFill>
          </a:ln>
        </p:spPr>
      </p:pic>
    </p:spTree>
    <p:extLst>
      <p:ext uri="{BB962C8B-B14F-4D97-AF65-F5344CB8AC3E}">
        <p14:creationId xmlns:p14="http://schemas.microsoft.com/office/powerpoint/2010/main" val="3880813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处理响应体 </a:t>
            </a:r>
            <a:r>
              <a:rPr lang="en-US" altLang="zh-CN" dirty="0"/>
              <a:t>json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03951" y="952106"/>
            <a:ext cx="7077825" cy="5759777"/>
          </a:xfrm>
        </p:spPr>
        <p:txBody>
          <a:bodyPr/>
          <a:lstStyle/>
          <a:p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@ResponseBody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的作用将控制器方法的返回值做相应的转换，再写入响应：</a:t>
            </a:r>
          </a:p>
          <a:p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如果方法返回的是字符串，这时结果仍被视为普通字符串，即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text/plain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如果方法返回的是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Java Bean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、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List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、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Map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等，这时结果会转换为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json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字符串，即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application/json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方法可以声明为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void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，表示响应体没有内容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技巧</a:t>
            </a: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① 转换日期</a:t>
            </a: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② 忽略某属性</a:t>
            </a: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③ 忽略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null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值</a:t>
            </a:r>
            <a:endParaRPr lang="zh-CN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zh-CN" altLang="en-US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7F5B33-4426-4924-BAC9-E130177B1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952106"/>
            <a:ext cx="2781443" cy="32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451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处理响应头与状态码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03951" y="952106"/>
            <a:ext cx="7077825" cy="5759777"/>
          </a:xfrm>
        </p:spPr>
        <p:txBody>
          <a:bodyPr/>
          <a:lstStyle/>
          <a:p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可以用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@ResponseStatus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来指定控制器方法或异常处理方法的响应头</a:t>
            </a: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响应如下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49FA04-00F7-4A32-AE30-5A51DEFDC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952106"/>
            <a:ext cx="3016405" cy="32069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A461527-1151-4D39-A429-D33A9F284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723" y="1378307"/>
            <a:ext cx="4572235" cy="2679838"/>
          </a:xfrm>
          <a:prstGeom prst="rect">
            <a:avLst/>
          </a:prstGeom>
          <a:ln>
            <a:solidFill>
              <a:srgbClr val="333333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976941A-A743-4A8F-A29B-F45722106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723" y="4652232"/>
            <a:ext cx="2756042" cy="1041454"/>
          </a:xfrm>
          <a:prstGeom prst="rect">
            <a:avLst/>
          </a:prstGeom>
          <a:ln>
            <a:solidFill>
              <a:srgbClr val="333333"/>
            </a:solidFill>
          </a:ln>
        </p:spPr>
      </p:pic>
    </p:spTree>
    <p:extLst>
      <p:ext uri="{BB962C8B-B14F-4D97-AF65-F5344CB8AC3E}">
        <p14:creationId xmlns:p14="http://schemas.microsoft.com/office/powerpoint/2010/main" val="1339418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统一响应格式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03951" y="952106"/>
            <a:ext cx="7077825" cy="5759777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响应状态码的不足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上一节说到，可以用状态码较为精确地描述此操作是成功失败、是客户端的问题、还是服务端的问题，但状态码毕竟有限，是最为通用的描述，如果牵扯业务，就有些不够用了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返回的响应体中，可能会表示正常的数据，也有可能包含错误提示，若不统一，就增加了前端解析成本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因此一般应用开发时，会定义一个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AppResult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统一响应格式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E3BD27-DCC6-4897-A94A-56C63EDC4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952106"/>
            <a:ext cx="3016405" cy="320691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44905D4-E81C-4E9D-A12B-7BFE1D74C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542" y="2845037"/>
            <a:ext cx="4883401" cy="3060857"/>
          </a:xfrm>
          <a:prstGeom prst="rect">
            <a:avLst/>
          </a:prstGeom>
          <a:ln>
            <a:solidFill>
              <a:srgbClr val="333333"/>
            </a:solidFill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0E43BED-016E-455E-B9FE-CDAB9A234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0328" y="2845037"/>
            <a:ext cx="1911448" cy="1473276"/>
          </a:xfrm>
          <a:prstGeom prst="rect">
            <a:avLst/>
          </a:prstGeom>
          <a:ln>
            <a:solidFill>
              <a:srgbClr val="333333"/>
            </a:solidFill>
          </a:ln>
        </p:spPr>
      </p:pic>
    </p:spTree>
    <p:extLst>
      <p:ext uri="{BB962C8B-B14F-4D97-AF65-F5344CB8AC3E}">
        <p14:creationId xmlns:p14="http://schemas.microsoft.com/office/powerpoint/2010/main" val="971489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dirty="0">
                <a:sym typeface="+mn-ea"/>
              </a:rPr>
              <a:t>课堂练习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2469823" y="1086559"/>
            <a:ext cx="8939855" cy="446791"/>
          </a:xfrm>
        </p:spPr>
        <p:txBody>
          <a:bodyPr/>
          <a:lstStyle/>
          <a:p>
            <a:r>
              <a:rPr lang="en-US" altLang="zh-CN" dirty="0"/>
              <a:t>Restful </a:t>
            </a:r>
            <a:r>
              <a:rPr lang="zh-CN" altLang="en-US" dirty="0"/>
              <a:t>练习</a:t>
            </a:r>
            <a:endParaRPr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9823" y="1656000"/>
            <a:ext cx="9047263" cy="4219575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路径参数练习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响应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json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数据练习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响应状态码练习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请求方法练习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请求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json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数据练习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请求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json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数据练习（难）</a:t>
            </a:r>
          </a:p>
        </p:txBody>
      </p:sp>
    </p:spTree>
    <p:extLst>
      <p:ext uri="{BB962C8B-B14F-4D97-AF65-F5344CB8AC3E}">
        <p14:creationId xmlns:p14="http://schemas.microsoft.com/office/powerpoint/2010/main" val="1753068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B9343FF-0DB4-401E-B45C-E72F69A3D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6AAC46-FC65-40C4-93C8-E2D631961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540" y="1106261"/>
            <a:ext cx="3308520" cy="43626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6FCBCCA-FEB5-4A21-80EB-CCB3CA215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682" y="1809667"/>
            <a:ext cx="3308520" cy="323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48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096510" y="1411605"/>
            <a:ext cx="5588635" cy="3081655"/>
          </a:xfrm>
        </p:spPr>
        <p:txBody>
          <a:bodyPr/>
          <a:lstStyle/>
          <a:p>
            <a:pPr marL="0" indent="0">
              <a:buNone/>
            </a:pPr>
            <a:r>
              <a:rPr lang="zh-CN" dirty="0"/>
              <a:t>作业需求见 homework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输入章节名称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入门案例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1854" y="952106"/>
            <a:ext cx="7077825" cy="5759777"/>
          </a:xfrm>
        </p:spPr>
        <p:txBody>
          <a:bodyPr/>
          <a:lstStyle/>
          <a:p>
            <a:r>
              <a:rPr lang="zh-CN" altLang="en-US" sz="1400" dirty="0"/>
              <a:t>步骤</a:t>
            </a:r>
            <a:r>
              <a:rPr lang="en-US" altLang="zh-CN" sz="1400" dirty="0"/>
              <a:t>1</a:t>
            </a:r>
            <a:r>
              <a:rPr lang="zh-CN" altLang="en-US" sz="1400" dirty="0"/>
              <a:t>：创建模块，打包方式选择 </a:t>
            </a:r>
            <a:r>
              <a:rPr lang="en-US" altLang="zh-CN" sz="1400" dirty="0"/>
              <a:t>jar</a:t>
            </a:r>
            <a:r>
              <a:rPr lang="zh-CN" altLang="en-US" sz="1400" dirty="0"/>
              <a:t>，勾选 </a:t>
            </a:r>
            <a:r>
              <a:rPr lang="en-US" altLang="zh-CN" sz="1400" dirty="0"/>
              <a:t>Spring Web </a:t>
            </a:r>
            <a:r>
              <a:rPr lang="zh-CN" altLang="en-US" sz="1400" dirty="0"/>
              <a:t>支持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步骤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：编写控制器，注意位置要在扫描范围内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步骤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：运行引导类的 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</a:rPr>
              <a:t>main 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方法启动程序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步骤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：打开浏览器，输入如下地址访问控制器方法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zh-CN" altLang="en-US" sz="1400" dirty="0"/>
              <a:t>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152A1FD-0929-48C4-B405-3C14D7E91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1553581"/>
            <a:ext cx="3333921" cy="41467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E494EC8-BD0C-4995-963D-473AA779A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090" y="1707711"/>
            <a:ext cx="3295819" cy="213371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11D37DF-7466-422C-8C9A-85A6F80EE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090" y="4674836"/>
            <a:ext cx="3283119" cy="3175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360879C-B554-414F-8774-0264FA56DF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6916" y="940081"/>
            <a:ext cx="7220346" cy="4871439"/>
          </a:xfrm>
        </p:spPr>
        <p:txBody>
          <a:bodyPr/>
          <a:lstStyle/>
          <a:p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@RequestMapping 用来映射请求路径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除了可以加在方法上以外，还可以同时加在类上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如果类和方法都加了 @RequestMapping，那么最终的请求路径由二者共同决定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dirty="0"/>
          </a:p>
          <a:p>
            <a:r>
              <a:rPr lang="zh-CN" altLang="en-US" sz="1400" dirty="0"/>
              <a:t>技巧</a:t>
            </a:r>
            <a:r>
              <a:rPr lang="en-US" altLang="zh-CN" sz="1400" dirty="0"/>
              <a:t>1</a:t>
            </a:r>
            <a:r>
              <a:rPr lang="zh-CN" altLang="en-US" sz="1400" dirty="0"/>
              <a:t>：编译快速生效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idea </a:t>
            </a:r>
            <a:r>
              <a:rPr lang="zh-CN" altLang="en-US" sz="1400" dirty="0"/>
              <a:t>中触发 </a:t>
            </a:r>
            <a:r>
              <a:rPr lang="en-US" altLang="zh-CN" sz="1400" dirty="0"/>
              <a:t>restart </a:t>
            </a:r>
            <a:r>
              <a:rPr lang="zh-CN" altLang="en-US" sz="1400" dirty="0"/>
              <a:t>的方法如图所示</a:t>
            </a:r>
            <a:endParaRPr lang="en-US" altLang="zh-CN" sz="1400" dirty="0"/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E567E1C-5FCD-4FF6-A65B-DBC62BBA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映射路径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B52EB8-E7B3-4F64-805E-74A6442D9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42" y="940081"/>
            <a:ext cx="3568883" cy="433092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BA59C0C-B7BE-4128-8472-33FA9CFE6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611" y="2895572"/>
            <a:ext cx="3930852" cy="106685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B7EBC91-1BA0-4D0A-8B3F-E202BDB2D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611" y="4338757"/>
            <a:ext cx="4876800" cy="22098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017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360879C-B554-414F-8774-0264FA56DF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6915" y="940081"/>
            <a:ext cx="7606845" cy="4871439"/>
          </a:xfrm>
        </p:spPr>
        <p:txBody>
          <a:bodyPr/>
          <a:lstStyle/>
          <a:p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技巧二：</a:t>
            </a:r>
            <a:r>
              <a:rPr lang="zh-CN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@RestController 是一个组合注解，同时含有 @Controller 与 @ResponseBody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zh-CN" altLang="en-US" sz="1400" dirty="0">
                <a:solidFill>
                  <a:schemeClr val="tx1"/>
                </a:solidFill>
              </a:rPr>
              <a:t>功能</a:t>
            </a:r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技巧三：可以通过配置调整服务器的端口号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E567E1C-5FCD-4FF6-A65B-DBC62BBA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映射路径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B52EB8-E7B3-4F64-805E-74A6442D9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42" y="940081"/>
            <a:ext cx="3568883" cy="43309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C2AAF39-CB73-4C20-80C5-1D6D0CD43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585" y="1468031"/>
            <a:ext cx="6782149" cy="367683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5E0D7BB-4E85-46BA-A252-B2558478F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585" y="5811520"/>
            <a:ext cx="6045511" cy="28576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082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360879C-B554-414F-8774-0264FA56DF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6915" y="940081"/>
            <a:ext cx="7606845" cy="4871439"/>
          </a:xfrm>
        </p:spPr>
        <p:txBody>
          <a:bodyPr/>
          <a:lstStyle/>
          <a:p>
            <a:r>
              <a:rPr lang="zh-CN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静态资源放在下面一些目录，也能够被 Spring Boot 所找到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如果不想采用默认位置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E567E1C-5FCD-4FF6-A65B-DBC62BBA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映射路径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C75EEF-B680-4C05-8FC3-34E4598F4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940081"/>
            <a:ext cx="3257717" cy="43182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6981A18-9BEA-40DD-AEB9-EA5554D53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585" y="1480566"/>
            <a:ext cx="2851297" cy="193049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7F92DDB-C161-4CF1-ACA7-BA1F15474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585" y="3951550"/>
            <a:ext cx="6686894" cy="247662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4792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处理请求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1854" y="952106"/>
            <a:ext cx="7077825" cy="5759777"/>
          </a:xfrm>
        </p:spPr>
        <p:txBody>
          <a:bodyPr/>
          <a:lstStyle/>
          <a:p>
            <a:r>
              <a:rPr lang="zh-CN" altLang="en-US" sz="1400" dirty="0"/>
              <a:t>①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只要请求参数名与方法参数名一一对应，将来请求参数就会被填充至方法参数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② 当请求参数较多时，这时可以改用对象接收，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请求参数名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与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对象属性名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对应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zh-CN" altLang="en-US" sz="1400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1BADD9-1A2F-40C8-B352-E4EE56AE3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1" y="1005838"/>
            <a:ext cx="3225966" cy="433727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BC127A1-FE72-4FB0-BE60-C8BD96DC4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970" y="1358794"/>
            <a:ext cx="6991709" cy="207020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9831207-F579-49EC-A37B-1B164688A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970" y="4041688"/>
            <a:ext cx="4045158" cy="205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1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处理请求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1854" y="952106"/>
            <a:ext cx="7077825" cy="5759777"/>
          </a:xfrm>
        </p:spPr>
        <p:txBody>
          <a:bodyPr/>
          <a:lstStyle/>
          <a:p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③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一个比较有用的注解 @RequestParam 可以用来接收请求参数的默认值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zh-CN" altLang="en-US" sz="1400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1BADD9-1A2F-40C8-B352-E4EE56AE3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1" y="1005838"/>
            <a:ext cx="3225966" cy="43372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56E5ADC-4FE8-4121-B828-B95188592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010" y="1387118"/>
            <a:ext cx="5766096" cy="244487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0523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请求体格式的区别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1854" y="751219"/>
            <a:ext cx="7077825" cy="5759777"/>
          </a:xfrm>
        </p:spPr>
        <p:txBody>
          <a:bodyPr/>
          <a:lstStyle/>
          <a:p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①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普通表单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②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Multipart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表单</a:t>
            </a: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zh-CN" altLang="en-US" sz="1400" dirty="0"/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904984-F4A3-43BF-879D-EC2F1DE53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952106"/>
            <a:ext cx="3213265" cy="43372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B003757-05FF-4140-B7FC-301062FE2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677" y="1129418"/>
            <a:ext cx="6382078" cy="1060505"/>
          </a:xfrm>
          <a:prstGeom prst="rect">
            <a:avLst/>
          </a:prstGeom>
          <a:ln>
            <a:solidFill>
              <a:srgbClr val="333333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D1AA233-A836-41E7-8E10-A74262A04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677" y="2218204"/>
            <a:ext cx="3759789" cy="768920"/>
          </a:xfrm>
          <a:prstGeom prst="rect">
            <a:avLst/>
          </a:prstGeom>
          <a:ln>
            <a:solidFill>
              <a:srgbClr val="333333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33FD613-832D-449E-897D-DC28D045A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677" y="3315356"/>
            <a:ext cx="5289822" cy="1035103"/>
          </a:xfrm>
          <a:prstGeom prst="rect">
            <a:avLst/>
          </a:prstGeom>
          <a:ln>
            <a:solidFill>
              <a:srgbClr val="333333"/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B103E4E-9140-4DA8-B968-CB49810073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2677" y="4373688"/>
            <a:ext cx="4683616" cy="1831381"/>
          </a:xfrm>
          <a:prstGeom prst="rect">
            <a:avLst/>
          </a:prstGeom>
          <a:ln>
            <a:solidFill>
              <a:srgbClr val="333333"/>
            </a:solidFill>
          </a:ln>
        </p:spPr>
      </p:pic>
    </p:spTree>
    <p:extLst>
      <p:ext uri="{BB962C8B-B14F-4D97-AF65-F5344CB8AC3E}">
        <p14:creationId xmlns:p14="http://schemas.microsoft.com/office/powerpoint/2010/main" val="833174042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3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5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6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7955</TotalTime>
  <Words>925</Words>
  <Application>Microsoft Office PowerPoint</Application>
  <PresentationFormat>宽屏</PresentationFormat>
  <Paragraphs>299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13</vt:i4>
      </vt:variant>
      <vt:variant>
        <vt:lpstr>幻灯片标题</vt:lpstr>
      </vt:variant>
      <vt:variant>
        <vt:i4>30</vt:i4>
      </vt:variant>
    </vt:vector>
  </HeadingPairs>
  <TitlesOfParts>
    <vt:vector size="55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Open Sans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1_章节页版式（一级标题）</vt:lpstr>
      <vt:lpstr>1_正文设计方案</vt:lpstr>
      <vt:lpstr>3_正文设计方案</vt:lpstr>
      <vt:lpstr>4_正文设计方案</vt:lpstr>
      <vt:lpstr>5_正文设计方案</vt:lpstr>
      <vt:lpstr>6_正文设计方案</vt:lpstr>
      <vt:lpstr>Spring day04~05</vt:lpstr>
      <vt:lpstr>PowerPoint 演示文稿</vt:lpstr>
      <vt:lpstr>入门案例</vt:lpstr>
      <vt:lpstr>映射路径</vt:lpstr>
      <vt:lpstr>映射路径</vt:lpstr>
      <vt:lpstr>映射路径</vt:lpstr>
      <vt:lpstr>处理请求</vt:lpstr>
      <vt:lpstr>处理请求</vt:lpstr>
      <vt:lpstr>请求体格式的区别</vt:lpstr>
      <vt:lpstr>接收 Multipart 表单</vt:lpstr>
      <vt:lpstr>接收请求头与Cookie</vt:lpstr>
      <vt:lpstr>使用原始 Servlet 对象</vt:lpstr>
      <vt:lpstr>处理异常</vt:lpstr>
      <vt:lpstr>处理异常</vt:lpstr>
      <vt:lpstr>拦截器</vt:lpstr>
      <vt:lpstr>拦截器控制跳转</vt:lpstr>
      <vt:lpstr>课堂练习</vt:lpstr>
      <vt:lpstr>RESTful 风格</vt:lpstr>
      <vt:lpstr>路径参数</vt:lpstr>
      <vt:lpstr>衍生注解</vt:lpstr>
      <vt:lpstr>Postman 基本使用</vt:lpstr>
      <vt:lpstr>处理请求体 json</vt:lpstr>
      <vt:lpstr>参数校验</vt:lpstr>
      <vt:lpstr>处理响应体 json</vt:lpstr>
      <vt:lpstr>处理响应头与状态码</vt:lpstr>
      <vt:lpstr>统一响应格式</vt:lpstr>
      <vt:lpstr>课堂练习</vt:lpstr>
      <vt:lpstr>总结</vt:lpstr>
      <vt:lpstr>输入章节名称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满 一航</cp:lastModifiedBy>
  <cp:revision>730</cp:revision>
  <dcterms:created xsi:type="dcterms:W3CDTF">2020-03-31T02:23:00Z</dcterms:created>
  <dcterms:modified xsi:type="dcterms:W3CDTF">2021-11-29T05:58:02Z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