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53"/>
  </p:notesMasterIdLst>
  <p:handoutMasterIdLst>
    <p:handoutMasterId r:id="rId54"/>
  </p:handoutMasterIdLst>
  <p:sldIdLst>
    <p:sldId id="462" r:id="rId14"/>
    <p:sldId id="463" r:id="rId15"/>
    <p:sldId id="608" r:id="rId16"/>
    <p:sldId id="776" r:id="rId17"/>
    <p:sldId id="777" r:id="rId18"/>
    <p:sldId id="778" r:id="rId19"/>
    <p:sldId id="780" r:id="rId20"/>
    <p:sldId id="779" r:id="rId21"/>
    <p:sldId id="781" r:id="rId22"/>
    <p:sldId id="788" r:id="rId23"/>
    <p:sldId id="795" r:id="rId24"/>
    <p:sldId id="782" r:id="rId25"/>
    <p:sldId id="783" r:id="rId26"/>
    <p:sldId id="784" r:id="rId27"/>
    <p:sldId id="785" r:id="rId28"/>
    <p:sldId id="786" r:id="rId29"/>
    <p:sldId id="789" r:id="rId30"/>
    <p:sldId id="787" r:id="rId31"/>
    <p:sldId id="790" r:id="rId32"/>
    <p:sldId id="791" r:id="rId33"/>
    <p:sldId id="792" r:id="rId34"/>
    <p:sldId id="793" r:id="rId35"/>
    <p:sldId id="744" r:id="rId36"/>
    <p:sldId id="794" r:id="rId37"/>
    <p:sldId id="796" r:id="rId38"/>
    <p:sldId id="797" r:id="rId39"/>
    <p:sldId id="806" r:id="rId40"/>
    <p:sldId id="798" r:id="rId41"/>
    <p:sldId id="799" r:id="rId42"/>
    <p:sldId id="809" r:id="rId43"/>
    <p:sldId id="800" r:id="rId44"/>
    <p:sldId id="807" r:id="rId45"/>
    <p:sldId id="801" r:id="rId46"/>
    <p:sldId id="805" r:id="rId47"/>
    <p:sldId id="810" r:id="rId48"/>
    <p:sldId id="775" r:id="rId49"/>
    <p:sldId id="725" r:id="rId50"/>
    <p:sldId id="452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</p14:sldIdLst>
        </p14:section>
        <p14:section name="Maven高级" id="{8E7516A8-4E68-4BD9-AB10-28F0DB5EC90A}">
          <p14:sldIdLst>
            <p14:sldId id="608"/>
            <p14:sldId id="776"/>
            <p14:sldId id="777"/>
            <p14:sldId id="778"/>
            <p14:sldId id="780"/>
            <p14:sldId id="779"/>
            <p14:sldId id="781"/>
            <p14:sldId id="788"/>
            <p14:sldId id="795"/>
            <p14:sldId id="782"/>
            <p14:sldId id="783"/>
            <p14:sldId id="784"/>
            <p14:sldId id="785"/>
            <p14:sldId id="786"/>
            <p14:sldId id="789"/>
            <p14:sldId id="787"/>
            <p14:sldId id="790"/>
            <p14:sldId id="791"/>
            <p14:sldId id="792"/>
            <p14:sldId id="793"/>
          </p14:sldIdLst>
        </p14:section>
        <p14:section name="SpringBoot高级" id="{FE7DFF23-648E-4522-84C3-6A297A53D6E2}">
          <p14:sldIdLst>
            <p14:sldId id="744"/>
            <p14:sldId id="794"/>
            <p14:sldId id="796"/>
            <p14:sldId id="797"/>
            <p14:sldId id="806"/>
            <p14:sldId id="798"/>
            <p14:sldId id="799"/>
            <p14:sldId id="809"/>
            <p14:sldId id="800"/>
            <p14:sldId id="807"/>
            <p14:sldId id="801"/>
            <p14:sldId id="805"/>
            <p14:sldId id="810"/>
            <p14:sldId id="775"/>
          </p14:sldIdLst>
        </p14:section>
        <p14:section name="总结" id="{98F4D129-3DD4-4556-8E6A-19C7225D24D3}">
          <p14:sldIdLst>
            <p14:sldId id="725"/>
            <p14:sldId id="45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9504F"/>
    <a:srgbClr val="AD2B26"/>
    <a:srgbClr val="B70006"/>
    <a:srgbClr val="FFFFE4"/>
    <a:srgbClr val="919191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3939" autoAdjust="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2021/12/01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2021/12/01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day06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A2361-B05B-4842-9E5F-CDA885B8E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14BF805-94BC-45B2-A5C3-95CFB8A13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685960" cy="30506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Spring Boot </a:t>
            </a:r>
            <a:r>
              <a:rPr lang="zh-CN" altLang="en-US" dirty="0"/>
              <a:t>中利用了哪些 </a:t>
            </a:r>
            <a:r>
              <a:rPr lang="en-US" altLang="zh-CN" dirty="0"/>
              <a:t>maven </a:t>
            </a:r>
            <a:r>
              <a:rPr lang="zh-CN" altLang="en-US" dirty="0"/>
              <a:t>继承特性？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8A7358C-E193-4C8B-A27E-7D9354E3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0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469823" y="1086559"/>
            <a:ext cx="8939855" cy="446791"/>
          </a:xfrm>
        </p:spPr>
        <p:txBody>
          <a:bodyPr/>
          <a:lstStyle/>
          <a:p>
            <a:r>
              <a:rPr lang="en-US" altLang="zh-CN" dirty="0"/>
              <a:t>Maven </a:t>
            </a:r>
            <a:r>
              <a:rPr lang="zh-CN" altLang="en-US" dirty="0"/>
              <a:t>高级练习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9823" y="1656000"/>
            <a:ext cx="9047263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父子模块练习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继承依赖练习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依赖管理练习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依赖管理（间接依赖）练习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依赖管理（排除依赖）练习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575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maven-compiler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插件可以控制项目中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&lt;source&gt;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控制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源码的版本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3.8.0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以上版本默认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源码版本为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1.6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，否则默认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版本为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&lt;target&gt;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控制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的版本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 3.8.0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以上版本默认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版本为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1.6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，否则默认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版本为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&lt;encoding&gt;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控制源码字符集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&lt;parameters&gt;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设置为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true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，可以在编译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时生成方法的参数名，否则方法参数名默认为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arg0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arg1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98A63-628E-4245-8B01-21A33651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11EBE0-9641-4724-97F6-A18C20C3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26" y="2980090"/>
            <a:ext cx="4591286" cy="3067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67540A-E0EF-469F-9146-DD5C2230C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935" y="2980090"/>
            <a:ext cx="5569236" cy="1225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78B70BF9-AF4B-412C-91D6-75CBF0C9830D}"/>
              </a:ext>
            </a:extLst>
          </p:cNvPr>
          <p:cNvSpPr/>
          <p:nvPr/>
        </p:nvSpPr>
        <p:spPr>
          <a:xfrm>
            <a:off x="6096000" y="3245315"/>
            <a:ext cx="537328" cy="3673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maven-surefire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插件可以控制项目的单元测试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平时我们可以点击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idea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工具条来跳过测试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还可以通过配置插件达到更多的控制效果，例如包含测试类、排除测试类等等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5000A-688F-40D1-BFAD-F8612157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8254FA-D2FA-4AA9-AA35-35AEA4B6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262" y="1721079"/>
            <a:ext cx="4000500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D5A9F8-BA41-448B-BADB-5BFAF191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262" y="2605564"/>
            <a:ext cx="4572235" cy="2457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CF1174-933C-4720-9711-C97C3DDCE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54" y="2822965"/>
            <a:ext cx="4572235" cy="2457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3E3470-A507-48EB-8C11-4B6A96AE7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674" y="3288240"/>
            <a:ext cx="4572235" cy="24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19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maven-resources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插件的主要作用有三点：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一是将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src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/main/resources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下的资源（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*.xml, *.properties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等）拷贝到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classes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目录，以便后续运行时能够找到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二是拷贝资源文件时指定源文件的字符编码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三是拷贝资源文件时，替换占位符为属性值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9AE56-65E9-45BA-B8CD-9F70C14E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80848"/>
            <a:ext cx="3168813" cy="38736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180AE6-3AF8-4BC4-813A-4C038118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56" y="1852905"/>
            <a:ext cx="5493032" cy="628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8E3ADA-DC92-4FC6-8B95-BBC2931B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6" y="2913196"/>
            <a:ext cx="5524784" cy="2851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303A8D-F363-4922-9E7F-CED8A1012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56" y="5831784"/>
            <a:ext cx="2381372" cy="8255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4A34DE-3EB8-4230-A380-F500D3A9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933" y="5831784"/>
            <a:ext cx="2381372" cy="82554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8863F7C-8499-45D5-AF88-500739ACF8C3}"/>
              </a:ext>
            </a:extLst>
          </p:cNvPr>
          <p:cNvSpPr/>
          <p:nvPr/>
        </p:nvSpPr>
        <p:spPr>
          <a:xfrm>
            <a:off x="6682444" y="6256602"/>
            <a:ext cx="537328" cy="3673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3" y="876690"/>
            <a:ext cx="7451651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spring-boot-maven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插件用来生成</a:t>
            </a:r>
            <a:r>
              <a:rPr lang="zh-CN" altLang="en-US" sz="1400" b="1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可运行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或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Boot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项目运行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 package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命令后（会附加执行插件的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repackage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命令），所有依赖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都会被包含进去，习惯称作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fat 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或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uber 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6F551-68C8-4238-9164-3DFF01D5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F519B3-9C7E-4E3E-9F80-9CA23EE6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23" y="1908633"/>
            <a:ext cx="2228965" cy="3695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E4EEF5-741E-4F0B-BB63-059C33CED3C1}"/>
              </a:ext>
            </a:extLst>
          </p:cNvPr>
          <p:cNvSpPr txBox="1"/>
          <p:nvPr/>
        </p:nvSpPr>
        <p:spPr>
          <a:xfrm>
            <a:off x="6804570" y="4213782"/>
            <a:ext cx="4055108" cy="139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BOOT-INF/classes - 自己编写的 class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BOOT-INF/lib - 所有依赖的 jar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META-INF/MANIFEST.MF - jar 包启动信息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ea typeface="阿里巴巴普惠体" panose="00020600040101010101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org/springframework/boot/loader - jar 启动及相关类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4457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5036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为了实现不同环境的构建需求，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提供了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profile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的支持，下面是一个不同环境下拷贝资源时为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host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提供不同值的例子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07661-3B35-4F07-B367-A5CA66D8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C7D0D3-AF61-45FF-8EFE-64CB7955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56" y="1420932"/>
            <a:ext cx="4184865" cy="4883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020D31-54DD-4F63-9FEE-856EF4BC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53" y="3627478"/>
            <a:ext cx="238137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9B36A3-1EF2-4789-9261-55469482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8469" y="3627478"/>
            <a:ext cx="1771741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283D18E9-0B30-43E6-9F74-73C2E862E2FC}"/>
              </a:ext>
            </a:extLst>
          </p:cNvPr>
          <p:cNvSpPr/>
          <p:nvPr/>
        </p:nvSpPr>
        <p:spPr>
          <a:xfrm>
            <a:off x="9631141" y="4052296"/>
            <a:ext cx="537328" cy="3673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1CDA224-D010-435D-95E1-8177E59F6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8469" y="5103917"/>
            <a:ext cx="1771741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F36F97-EB5B-4874-8195-9744702F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53" y="5103917"/>
            <a:ext cx="238137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13A1B3CC-089F-41C9-AC38-5B27BF224E48}"/>
              </a:ext>
            </a:extLst>
          </p:cNvPr>
          <p:cNvSpPr/>
          <p:nvPr/>
        </p:nvSpPr>
        <p:spPr>
          <a:xfrm>
            <a:off x="9631141" y="5528735"/>
            <a:ext cx="537328" cy="3673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2A87A12-1352-4F41-98AE-6AA886C6C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7533" y="1420932"/>
            <a:ext cx="2971953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51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仓库与镜像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仓库与镜像的区别，当依次配置了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aliyun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与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central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仓库后，情况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，该依赖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aliyun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没有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情况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，该依赖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aliyun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A91354-A171-4F99-A5C3-50302724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68" y="1278725"/>
            <a:ext cx="7271124" cy="221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3DBDEF-B980-4C4D-8412-3E08F745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968" y="4054096"/>
            <a:ext cx="7271124" cy="221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40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仓库与镜像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仓库与镜像的区别，当没有配置任何仓库时，默认访问中央仓库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当配置了镜像后，镜像地址取代了中央仓库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6A11AD-F2F2-4487-8A8C-2F2AE2EB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68" y="4044380"/>
            <a:ext cx="7353678" cy="2248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2B870A-4591-45BC-9A98-5FCAF6A1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968" y="1284681"/>
            <a:ext cx="7353678" cy="2248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58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私服案例 </a:t>
            </a:r>
            <a:r>
              <a:rPr lang="en-US" altLang="zh-CN" dirty="0"/>
              <a:t>– </a:t>
            </a:r>
            <a:r>
              <a:rPr lang="zh-CN" altLang="en-US" dirty="0"/>
              <a:t>搭建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在公司开发时，自己开发出来的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包不会放在大家都能访问的中央仓库上，公司内部都会搭建自己的私服，私服的搭建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【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不是重点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】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，我们主要学习如何将开发好的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deploy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（通俗的说法就是上传）到私服上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搭建私服演示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搭建完毕后私服内有两个重要地址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77968"/>
            <a:ext cx="3168813" cy="38736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035F09-0984-4067-AFDE-8241FCEE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10" y="2572832"/>
            <a:ext cx="11387579" cy="3104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038BE7-5895-423F-9057-8F42A06F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491" y="1415946"/>
            <a:ext cx="4584936" cy="39689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B153C0-9088-4C8C-999E-275B1099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678" y="1492150"/>
            <a:ext cx="3168813" cy="38736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私服案例 </a:t>
            </a:r>
            <a:r>
              <a:rPr lang="en-US" altLang="zh-CN" dirty="0"/>
              <a:t>– </a:t>
            </a:r>
            <a:r>
              <a:rPr lang="zh-CN" altLang="en-US" dirty="0"/>
              <a:t>部署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配置仓库地址，用于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deploy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上传（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pom.xml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中）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因为上传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需要认证，还要在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settings.xml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中配置认证信息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77968"/>
            <a:ext cx="3168813" cy="387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029139-B538-4A4C-B328-98558150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89" y="1246907"/>
            <a:ext cx="6102664" cy="2082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6DE1C7-02C9-4624-852D-E4790423A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89" y="3847748"/>
            <a:ext cx="2641736" cy="2419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67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私服案例 </a:t>
            </a:r>
            <a:r>
              <a:rPr lang="en-US" altLang="zh-CN" dirty="0"/>
              <a:t>– </a:t>
            </a:r>
            <a:r>
              <a:rPr lang="zh-CN" altLang="en-US" dirty="0"/>
              <a:t>部署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运行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mvn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deploy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命令，即可将对应模块的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上传至私服，注意我们的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version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是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snapshot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结尾的，最后会上传至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snapshots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对应的库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77968"/>
            <a:ext cx="3168813" cy="387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2382F1-0B4B-44E0-AC95-0FFC40CA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89" y="1413820"/>
            <a:ext cx="2739202" cy="3233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87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私服案例 </a:t>
            </a:r>
            <a:r>
              <a:rPr lang="en-US" altLang="zh-CN" dirty="0"/>
              <a:t>– </a:t>
            </a:r>
            <a:r>
              <a:rPr lang="zh-CN" altLang="en-US" dirty="0"/>
              <a:t>部署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+mj-lt"/>
              <a:buAutoNum type="arabicPeriod" startAt="4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其它开发人员如果要从私服下载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包，按普通方式配置仓库即可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2088B-A776-4643-A511-14C8B982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77968"/>
            <a:ext cx="3168813" cy="387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B02047-5911-4AC1-AF81-16261224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689" y="1213701"/>
            <a:ext cx="6121715" cy="2013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19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@SpringBootApplication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en-US" altLang="zh-CN" sz="1400" dirty="0"/>
              <a:t>@SpringBootApplication </a:t>
            </a:r>
            <a:r>
              <a:rPr lang="zh-CN" altLang="en-US" sz="1400" dirty="0"/>
              <a:t>是一个组合注解，由以下三个注解组成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</a:rPr>
              <a:t>@SpringBootConfiguration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</a:rPr>
              <a:t>@ComponentScan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</a:rPr>
              <a:t>@EnableAutoConfiguration</a:t>
            </a:r>
            <a:endParaRPr lang="en-US" altLang="zh-CN" sz="1400" dirty="0">
              <a:solidFill>
                <a:srgbClr val="C00000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A3E99-2D30-472B-90E2-70815475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@Configuration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6" y="952106"/>
            <a:ext cx="6439281" cy="5759777"/>
          </a:xfrm>
        </p:spPr>
        <p:txBody>
          <a:bodyPr/>
          <a:lstStyle/>
          <a:p>
            <a:r>
              <a:rPr lang="en-US" altLang="zh-CN" sz="1400" dirty="0"/>
              <a:t>@SpringBootConfiguration </a:t>
            </a:r>
            <a:r>
              <a:rPr lang="zh-CN" altLang="en-US" sz="1400" dirty="0"/>
              <a:t>又被标注了 </a:t>
            </a:r>
            <a:r>
              <a:rPr lang="en-US" altLang="zh-CN" sz="1400" dirty="0"/>
              <a:t>@Configuration </a:t>
            </a:r>
            <a:r>
              <a:rPr lang="zh-CN" altLang="en-US" sz="1400" dirty="0"/>
              <a:t>注解，此注解表示被标注的类是一个</a:t>
            </a:r>
            <a:r>
              <a:rPr lang="en-US" altLang="zh-CN" sz="1400" dirty="0"/>
              <a:t>【</a:t>
            </a:r>
            <a:r>
              <a:rPr lang="zh-CN" altLang="en-US" sz="1400" dirty="0"/>
              <a:t>配置类</a:t>
            </a:r>
            <a:r>
              <a:rPr lang="en-US" altLang="zh-CN" sz="1400" dirty="0"/>
              <a:t>】</a:t>
            </a:r>
            <a:r>
              <a:rPr lang="zh-CN" altLang="en-US" sz="1400" dirty="0"/>
              <a:t>，在它内部可以定义 </a:t>
            </a:r>
            <a:r>
              <a:rPr lang="en-US" altLang="zh-CN" sz="1400" dirty="0"/>
              <a:t>@Bean </a:t>
            </a:r>
            <a:r>
              <a:rPr lang="zh-CN" altLang="en-US" sz="1400" dirty="0"/>
              <a:t>来管理自己的或第三方的 </a:t>
            </a:r>
            <a:r>
              <a:rPr lang="en-US" altLang="zh-CN" sz="1400" dirty="0"/>
              <a:t>bean</a:t>
            </a:r>
            <a:r>
              <a:rPr lang="zh-CN" altLang="en-US" sz="1400" dirty="0"/>
              <a:t>，例如</a:t>
            </a:r>
            <a:endParaRPr lang="en-US" altLang="zh-CN" sz="1400" dirty="0"/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当项目规模较大时，把所有的配置都集中在引导类中不方便管理，此时可以拆分为多个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@Configuration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配置类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标注了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@Configuration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MyConfig1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本身也作为一个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bean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被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引导类扫描到，它可以视为其它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@Bean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的工厂，那些标注了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@Bean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的方法即为工厂方法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引导类因为间接标注了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@Configuration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，因此引导类本质上也是一个配置类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09E2A7-3D96-4298-98D7-5854318E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F981EB-F98A-47DC-BC33-A82F7AD1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82" y="2060237"/>
            <a:ext cx="2317869" cy="1657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33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@SpringBootConfiguration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en-US" altLang="zh-CN" sz="1400" dirty="0"/>
              <a:t>@SpringBootConfiguration </a:t>
            </a:r>
            <a:r>
              <a:rPr lang="zh-CN" altLang="en-US" sz="1400" dirty="0"/>
              <a:t>相对 </a:t>
            </a:r>
            <a:r>
              <a:rPr lang="en-US" altLang="zh-CN" sz="1400" dirty="0"/>
              <a:t>@Configuration </a:t>
            </a:r>
            <a:r>
              <a:rPr lang="zh-CN" altLang="en-US" sz="1400" dirty="0"/>
              <a:t>多出的功能是：</a:t>
            </a:r>
          </a:p>
          <a:p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让 </a:t>
            </a:r>
            <a:r>
              <a:rPr lang="en-US" altLang="zh-CN" sz="1400" dirty="0"/>
              <a:t>@SpringBootTest </a:t>
            </a:r>
            <a:r>
              <a:rPr lang="zh-CN" altLang="en-US" sz="1400" dirty="0"/>
              <a:t>测试类能够找到它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一个应用中应该只有一个 </a:t>
            </a:r>
            <a:r>
              <a:rPr lang="en-US" altLang="zh-CN" sz="1400" dirty="0"/>
              <a:t>@SpringBootConfiguration </a:t>
            </a:r>
            <a:r>
              <a:rPr lang="zh-CN" altLang="en-US" sz="1400" dirty="0"/>
              <a:t>标注的类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BB0D5-5D84-4CCF-9C8D-9D9B6E20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@EnableAutoConfiguration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这种以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Enable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打头的一些注解，其本质是利用了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@Import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，因此先来学习一下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@Import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注解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1E1D38-8C7F-4B05-BD2D-BB1E3BE5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3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@Import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@Import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来导入需要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管理的类。例如：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937CF-71BE-49B5-85B7-581754EE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744E53-9A52-4F6A-AEE8-52AB7458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77" y="1400923"/>
            <a:ext cx="3549832" cy="2679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EEC1A7-D4A1-4AEA-9FB5-38240225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65" y="1400923"/>
            <a:ext cx="2311519" cy="2673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EFD729-2564-4E35-8AB1-16E05D682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265" y="4253138"/>
            <a:ext cx="2451226" cy="1060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221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@Import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6" y="952106"/>
            <a:ext cx="6128197" cy="5759777"/>
          </a:xfrm>
        </p:spPr>
        <p:txBody>
          <a:bodyPr/>
          <a:lstStyle/>
          <a:p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导入类时，导入的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还可以是实现了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ImportSelector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接口的类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例如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937CF-71BE-49B5-85B7-581754EE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97790B-A9C7-4659-A3EA-C201FBF1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70" y="1755946"/>
            <a:ext cx="2108308" cy="2082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1A1D1BB-16D7-439F-B693-7010CE9D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70" y="4039740"/>
            <a:ext cx="6128065" cy="1835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0AB8B7C-78EC-47AC-BF1D-C2491BC68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067" y="2822801"/>
            <a:ext cx="2432175" cy="1016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5554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条件装配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6326160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当扫描或是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@Import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@Service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等组件、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@Configuration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配置类、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@Bean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等有时期望满足一定条件才能被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管理，不满足则不管理，怎么做呢？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比如条件是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【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类路径下必须有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dataSource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】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这个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bean</a:t>
            </a: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分别测试加入和去除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druid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依赖，观察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myDao6, myDao7, myDao8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是否存在于容器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1427F-5CC3-4A94-B0B4-C21A116A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27EA9C-03A8-43DF-8560-AA2CD123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8" y="2126325"/>
            <a:ext cx="4807197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AB659D-1AAB-43E5-9A78-1CF70830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88" y="3084182"/>
            <a:ext cx="4800847" cy="2457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12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分模块开发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当项目规模变大，需要将模块按业务，按功能进行拆分，这样的好处是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增强代码的复用性：一些通用的工具类、实体类可以抽取到独立的模块，进行重用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便于分工：按业务划分模块可以让开发人员编写代码更为独立，互不干扰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对 maven 项目来讲，一些通用的依赖、插件，可以抽取到父模块，简化配置。通过对这一阶段的学习，发现 Spring Boot 的 pom 配置非常简洁，它就是利用了继承，依赖管理等手段来实现此效果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步骤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创建父模块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步骤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创建子模块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步骤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3 -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模块间依赖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A88DC9-480F-40BD-B1C8-3900618E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3168813" cy="38736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条件装配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6326160" cy="5759777"/>
          </a:xfrm>
        </p:spPr>
        <p:txBody>
          <a:bodyPr/>
          <a:lstStyle/>
          <a:p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Spring Boot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提供的常见条件装配注解有：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@ConditionalOnClass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类路径下必须有某个类，条件才成立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@ConditionalOnMissingClass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类路径下缺少某个类，条件才成立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@ConditionalOnBean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容器中必须有某个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，条件才成立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@ConditionalOnMissingBean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容器中缺少某个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，条件才成立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@ConditionalOnProperty -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配置中必须满足某项条件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71427F-5CC3-4A94-B0B4-C21A116A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9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自动配置类</a:t>
            </a:r>
            <a:r>
              <a:rPr lang="en-US" altLang="zh-CN" dirty="0"/>
              <a:t> – </a:t>
            </a:r>
            <a:r>
              <a:rPr lang="zh-CN" altLang="en-US" dirty="0"/>
              <a:t>位置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@EnableAutoConfiguration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内部就是利用了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@Import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的第三种方式，来导入自动配置类。那么这些自动配置来从何而来呢？在引入了起步依赖后，就会间接引入自动配置的依赖，例如前面见到的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spring-boot-starter-web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引入了以后会间接加入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spring-boot-autoconfigure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mybatis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-spring-boot-starter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引入了以后会间接加入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mybatis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-spring-boot-autoconfigure</a:t>
            </a: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就是这些命名为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xxx-autoconfigure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的依赖提供了自动配置类，自动配置类名一般以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xxxAutoConfiguration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结尾。具体有哪些自动配置类是在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包的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\META-INF\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spring.factories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这个固定位置，例如：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spring-boot-autoconfigure-2.5.5.jar!\META-INF\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spring.factories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1F042-5D80-487F-A9E4-4E934C6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1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自动配置类</a:t>
            </a:r>
            <a:r>
              <a:rPr lang="en-US" altLang="zh-CN" dirty="0"/>
              <a:t> – </a:t>
            </a:r>
            <a:r>
              <a:rPr lang="zh-CN" altLang="en-US" dirty="0"/>
              <a:t>解析顺序与生效条件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自动配置解析时的优先级较低，解析顺序为：</a:t>
            </a: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容器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解析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@Component,@Bean...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解析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自动配置类</a:t>
            </a: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以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dataSource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的配置为例，工作方式如下：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检查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容器中是否配置过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dataSource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如果配过（用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@Bean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），因为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@Bean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的优先级高，自动配置则不会生效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如果没配过，再检查自动配置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自动配置是否生效就是利用了前面讲的条件装配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1F042-5D80-487F-A9E4-4E934C6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2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内嵌</a:t>
            </a:r>
            <a:r>
              <a:rPr lang="en-US" altLang="zh-CN" dirty="0"/>
              <a:t>web</a:t>
            </a:r>
            <a:r>
              <a:rPr lang="zh-CN" altLang="en-US" dirty="0"/>
              <a:t>容器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1559" y="952106"/>
            <a:ext cx="6683604" cy="5759777"/>
          </a:xfrm>
        </p:spPr>
        <p:txBody>
          <a:bodyPr/>
          <a:lstStyle/>
          <a:p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Boot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不再需要将应用部署到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服务器才能运行，这是因为它内嵌了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服务器</a:t>
            </a:r>
          </a:p>
          <a:p>
            <a:endParaRPr lang="zh-CN" altLang="en-US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简单对比一下：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传统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web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程序，打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包，部署至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，是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中运行了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程序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Boot web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程序，打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包，启动内嵌的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，是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程序驱动了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优点：控制力更强，像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Filter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等都可以使用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依赖注入等功能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优点：部署也更为方便，不需要单独安装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，有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运行环境即可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    缺点：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jar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包不支持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jsp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在引导类上添加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@ServletComponentScan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就可以将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Filter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Servlet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等纳入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Spring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管理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支持的内嵌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web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容器有三种：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tomcat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jetty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undertow</a:t>
            </a: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D3C5E-7847-47E4-8A99-B93ABDE0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6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多环境配置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r>
              <a:rPr lang="en-US" altLang="zh-CN" sz="1400" dirty="0"/>
              <a:t>Spring Boot </a:t>
            </a:r>
            <a:r>
              <a:rPr lang="zh-CN" altLang="en-US" sz="1400" dirty="0"/>
              <a:t>也支持 </a:t>
            </a:r>
            <a:r>
              <a:rPr lang="en-US" altLang="zh-CN" sz="1400" dirty="0"/>
              <a:t>profile</a:t>
            </a:r>
            <a:r>
              <a:rPr lang="zh-CN" altLang="en-US" sz="1400" dirty="0"/>
              <a:t>，为不同的环境提供不同的配置，可以使用多个文件进行 </a:t>
            </a:r>
            <a:r>
              <a:rPr lang="en-US" altLang="zh-CN" sz="1400" dirty="0"/>
              <a:t>profile </a:t>
            </a:r>
            <a:r>
              <a:rPr lang="zh-CN" altLang="en-US" sz="1400" dirty="0"/>
              <a:t>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F618D-84A6-4B24-B077-5A5AC808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9F057D-8C13-49BE-A3EA-B0784C40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30" y="5428828"/>
            <a:ext cx="2425825" cy="711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EC15AE-F809-4C12-B9B5-DCB8616E7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84" y="5428829"/>
            <a:ext cx="2425825" cy="711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85D8D3-372D-415A-BA81-7043023E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467" y="1739003"/>
            <a:ext cx="5600988" cy="3118010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61A8308-B96C-4D07-BDBF-C4AA14087C6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7334071" y="4391939"/>
            <a:ext cx="571816" cy="1501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3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多环境配置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70467" y="952106"/>
            <a:ext cx="5839212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Spring Boot </a:t>
            </a:r>
            <a:r>
              <a:rPr lang="zh-CN" altLang="en-US" sz="1400" dirty="0"/>
              <a:t>支持外部配置，而且外部配置的优先级高于 </a:t>
            </a:r>
            <a:r>
              <a:rPr lang="en-US" altLang="zh-CN" sz="1400" dirty="0"/>
              <a:t>jar </a:t>
            </a:r>
            <a:r>
              <a:rPr lang="zh-CN" altLang="en-US" sz="1400" dirty="0"/>
              <a:t>包内配置的优先级。常用的几种配置优先级从低到高列举如下：</a:t>
            </a:r>
            <a:endParaRPr lang="en-US" altLang="zh-C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application.properties，项目内部（classpath 下）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application-{profile}.properties，项目内部（classpath 下）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application.properties，项目外部（与 jar 包平级）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application-{profile}.properties，项目外部（与 jar 包平级）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操作系统环境变量（OS environment variables）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 系统属性（Java System properties）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命令行参数（Command line arguments）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3F618D-84A6-4B24-B077-5A5AC808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52106"/>
            <a:ext cx="4788146" cy="3873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EBD765-943C-4348-BD06-37007357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11" y="2894042"/>
            <a:ext cx="4007056" cy="457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34FEC7-EA10-4840-BE09-628D274B3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11" y="3999447"/>
            <a:ext cx="5416828" cy="298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695867-4B71-48E4-9A8F-4F9C5FB4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11" y="4825805"/>
            <a:ext cx="5435879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65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469823" y="1086559"/>
            <a:ext cx="8939855" cy="446791"/>
          </a:xfrm>
        </p:spPr>
        <p:txBody>
          <a:bodyPr/>
          <a:lstStyle/>
          <a:p>
            <a:r>
              <a:rPr lang="en-US" altLang="zh-CN" dirty="0"/>
              <a:t>Restful </a:t>
            </a:r>
            <a:r>
              <a:rPr lang="zh-CN" altLang="en-US" dirty="0"/>
              <a:t>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9823" y="1656000"/>
            <a:ext cx="9047263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路径参数练习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响应状态码练习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请求方法练习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数据练习（难）</a:t>
            </a:r>
          </a:p>
        </p:txBody>
      </p:sp>
    </p:spTree>
    <p:extLst>
      <p:ext uri="{BB962C8B-B14F-4D97-AF65-F5344CB8AC3E}">
        <p14:creationId xmlns:p14="http://schemas.microsoft.com/office/powerpoint/2010/main" val="175306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9343FF-0DB4-401E-B45C-E72F69A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012887-98E1-42CC-B0F6-DB5FF133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51" y="1415946"/>
            <a:ext cx="4584936" cy="39689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16023C-4047-49E1-B4E0-FF2B1385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77" y="1511201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96510" y="1411605"/>
            <a:ext cx="5588635" cy="3081655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作业需求见 homework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属性继承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父模块中指明了模块所用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java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的源码和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版本，子模块就无需再次声明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如果 </a:t>
            </a:r>
            <a:r>
              <a:rPr lang="en-US" altLang="zh-CN" sz="1400" dirty="0"/>
              <a:t>pom.xml </a:t>
            </a:r>
            <a:r>
              <a:rPr lang="zh-CN" altLang="en-US" sz="1400" dirty="0"/>
              <a:t>文件中像版本号这样的东西重复很多，可以用自定义属性来配置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45293E-EE7D-4F6D-BD82-F9364C55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22" y="1388172"/>
            <a:ext cx="4178515" cy="895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668D69-525C-4F62-B723-E77CF654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2" y="2848102"/>
            <a:ext cx="4026107" cy="2038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44A8E8-A185-44CF-AAC6-3B8BD556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22" y="2846640"/>
            <a:ext cx="4013406" cy="3302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745EFD9-0831-4092-850C-BF68C971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952106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强制继承依赖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子模块可以继承父模块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&lt;dependencies&gt;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内的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GAV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GroupId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ArtifactId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Version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）信息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例如，父模块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两个子模块的 </a:t>
            </a:r>
            <a:r>
              <a:rPr lang="en-US" altLang="zh-CN" sz="1400" dirty="0"/>
              <a:t>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强制继承存在的问题是：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有的时候我们不希望把父模块中所有依赖都继承过去，例如，父模块声明了一个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javax.servlet-api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，但子模块根本不是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web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项目，这种情况下强制继承就太粗暴了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CC7F2F-304B-41A5-B2F2-F3894490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5" y="1457003"/>
            <a:ext cx="3048157" cy="1689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CCC03B-8539-43A9-90AF-826907FB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65" y="3577466"/>
            <a:ext cx="3902776" cy="2224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45A1BA-BCBD-4648-8BE2-B7044540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继承依赖管理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为了解决上述问题，使用依赖继承管理：即父模块中使用 </a:t>
            </a: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US" altLang="zh-CN" sz="1400" dirty="0" err="1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dependencyManagement</a:t>
            </a: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来声明依赖，子模块通过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&lt;dependency&gt;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选择自己实际需要的坐标，只需声明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GroupId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与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ArtifactId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，而依赖的版本由父模块统一控制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父模块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子模块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797C11-E6EC-4A0D-A54C-1931D16B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53" y="2098589"/>
            <a:ext cx="4235668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6C2D8F-A25D-419F-B7EC-661E0A22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53" y="4629116"/>
            <a:ext cx="3975304" cy="1257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677A0F-EC45-497E-A996-55276A8E5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继承依赖管理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7585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父模块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子模块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D55C56-9782-40FF-9351-22F23EFC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54" y="1278458"/>
            <a:ext cx="3721291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D002C6-DABD-4927-A436-D555E56A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4" y="4868941"/>
            <a:ext cx="3429176" cy="1251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CFE6CA-77A0-487F-B547-33F31F58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9" y="4868941"/>
            <a:ext cx="3943553" cy="160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354936-A592-41A8-A71D-B467314BB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54" y="1278458"/>
            <a:ext cx="4038808" cy="3092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E1BFBA-3138-4BD4-B409-21E517C3F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019" y="4868941"/>
            <a:ext cx="3943553" cy="1841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1B16BB-4B70-465A-A982-402946B54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继承依赖管理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父模块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子模块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F952A0-B50F-4887-BEB9-605C03D0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53" y="1216124"/>
            <a:ext cx="4083260" cy="3073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4CFCC9-F1EA-4CFD-B70D-F301441A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53" y="4597247"/>
            <a:ext cx="3556183" cy="2089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69F063-04DD-4B33-9D1B-7D67039E5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748" y="1210097"/>
            <a:ext cx="4597636" cy="5092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EB9B32D2-2E46-4738-A923-4BF243090794}"/>
              </a:ext>
            </a:extLst>
          </p:cNvPr>
          <p:cNvSpPr/>
          <p:nvPr/>
        </p:nvSpPr>
        <p:spPr>
          <a:xfrm>
            <a:off x="6834433" y="2594237"/>
            <a:ext cx="537328" cy="36736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00D486-4609-455A-B14F-6612A4070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继承</a:t>
            </a:r>
            <a:r>
              <a:rPr kumimoji="1" lang="en-US" altLang="zh-CN" dirty="0">
                <a:sym typeface="+mn-ea"/>
              </a:rPr>
              <a:t>-</a:t>
            </a:r>
            <a:r>
              <a:rPr kumimoji="1" lang="zh-CN" altLang="en-US" dirty="0">
                <a:sym typeface="+mn-ea"/>
              </a:rPr>
              <a:t>不继承依赖管理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876690"/>
            <a:ext cx="7338530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如果不想继承父模块，但希望重用它的统一版本控制。例如 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maven_child3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并不是 </a:t>
            </a:r>
            <a:r>
              <a:rPr lang="en-US" altLang="zh-CN" sz="1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maven_parent</a:t>
            </a:r>
            <a:r>
              <a:rPr lang="en-US" altLang="zh-CN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的子模块，这时可以用如下配置实现依赖管理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子模块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FEE9B-8EF0-4FA2-BBCB-B48F1851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876690"/>
            <a:ext cx="3168813" cy="3873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0BC214-BF10-4449-887C-FF5DFA85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36" y="1927684"/>
            <a:ext cx="3962604" cy="3657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06789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1942</Words>
  <Application>Microsoft Office PowerPoint</Application>
  <PresentationFormat>宽屏</PresentationFormat>
  <Paragraphs>406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Spring day06</vt:lpstr>
      <vt:lpstr>PowerPoint 演示文稿</vt:lpstr>
      <vt:lpstr>分模块开发</vt:lpstr>
      <vt:lpstr>继承-属性继承</vt:lpstr>
      <vt:lpstr>继承-强制继承依赖</vt:lpstr>
      <vt:lpstr>继承-继承依赖管理</vt:lpstr>
      <vt:lpstr>继承-继承依赖管理</vt:lpstr>
      <vt:lpstr>继承-继承依赖管理</vt:lpstr>
      <vt:lpstr>继承-不继承依赖管理</vt:lpstr>
      <vt:lpstr>继承</vt:lpstr>
      <vt:lpstr>课堂练习</vt:lpstr>
      <vt:lpstr>插件</vt:lpstr>
      <vt:lpstr>插件</vt:lpstr>
      <vt:lpstr>插件</vt:lpstr>
      <vt:lpstr>插件</vt:lpstr>
      <vt:lpstr>多环境</vt:lpstr>
      <vt:lpstr>仓库与镜像</vt:lpstr>
      <vt:lpstr>仓库与镜像</vt:lpstr>
      <vt:lpstr>私服案例 – 搭建</vt:lpstr>
      <vt:lpstr>私服案例 – 部署</vt:lpstr>
      <vt:lpstr>私服案例 – 部署</vt:lpstr>
      <vt:lpstr>私服案例 – 部署</vt:lpstr>
      <vt:lpstr>@SpringBootApplication</vt:lpstr>
      <vt:lpstr>@Configuration</vt:lpstr>
      <vt:lpstr>@SpringBootConfiguration</vt:lpstr>
      <vt:lpstr>@EnableAutoConfiguration</vt:lpstr>
      <vt:lpstr>@Import</vt:lpstr>
      <vt:lpstr>@Import</vt:lpstr>
      <vt:lpstr>条件装配</vt:lpstr>
      <vt:lpstr>条件装配</vt:lpstr>
      <vt:lpstr>自动配置类 – 位置</vt:lpstr>
      <vt:lpstr>自动配置类 – 解析顺序与生效条件</vt:lpstr>
      <vt:lpstr>内嵌web容器</vt:lpstr>
      <vt:lpstr>多环境配置</vt:lpstr>
      <vt:lpstr>多环境配置</vt:lpstr>
      <vt:lpstr>课堂练习</vt:lpstr>
      <vt:lpstr>总结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831</cp:revision>
  <dcterms:created xsi:type="dcterms:W3CDTF">2020-03-31T02:23:00Z</dcterms:created>
  <dcterms:modified xsi:type="dcterms:W3CDTF">2021-12-01T06:18:09Z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