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media/image23.jpg" ContentType="image/png"/>
  <Override PartName="/ppt/media/image24.jpg" ContentType="image/png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6"/>
  </p:notesMasterIdLst>
  <p:sldIdLst>
    <p:sldId id="264" r:id="rId3"/>
    <p:sldId id="301" r:id="rId4"/>
    <p:sldId id="305" r:id="rId5"/>
    <p:sldId id="306" r:id="rId6"/>
    <p:sldId id="311" r:id="rId7"/>
    <p:sldId id="312" r:id="rId8"/>
    <p:sldId id="308" r:id="rId9"/>
    <p:sldId id="313" r:id="rId10"/>
    <p:sldId id="309" r:id="rId11"/>
    <p:sldId id="314" r:id="rId12"/>
    <p:sldId id="310" r:id="rId13"/>
    <p:sldId id="315" r:id="rId14"/>
    <p:sldId id="30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3DA"/>
    <a:srgbClr val="9AD3E9"/>
    <a:srgbClr val="98DFBB"/>
    <a:srgbClr val="A4B4EA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1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6514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  <p:sldLayoutId id="214748368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Database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zh-CN" dirty="0"/>
              <a:t>The ER Diagram, Relation Schemas, and Dependencies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Sales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395536" y="915566"/>
            <a:ext cx="237626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fk_customer_id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transaction_way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fk_promotion_id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384924" y="3106792"/>
            <a:ext cx="273630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t_transaction_details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pk_transaction_detail_id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purchasing_quantity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discounted_total_price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1604915" y="1513118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t_customers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1671086" y="229475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t_reduction_promotions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2600808" y="1328159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B59A0A-985D-613F-37DD-709E7860EF61}"/>
              </a:ext>
            </a:extLst>
          </p:cNvPr>
          <p:cNvSpPr txBox="1"/>
          <p:nvPr/>
        </p:nvSpPr>
        <p:spPr>
          <a:xfrm>
            <a:off x="1458662" y="3799054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2B2CA5-339A-3EB5-9E67-7DEEF5FCF56D}"/>
              </a:ext>
            </a:extLst>
          </p:cNvPr>
          <p:cNvSpPr txBox="1"/>
          <p:nvPr/>
        </p:nvSpPr>
        <p:spPr>
          <a:xfrm>
            <a:off x="1749829" y="3311548"/>
            <a:ext cx="186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t_transaction_records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AA8C19-643A-64DB-B832-E0107CFD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65" y="3003798"/>
            <a:ext cx="3194618" cy="14146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2D997C-7E79-1E7D-4AAA-4F76C50C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47" y="1248906"/>
            <a:ext cx="4939780" cy="10824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6FD39D-A01D-0033-DDBE-53DB6A2F6600}"/>
              </a:ext>
            </a:extLst>
          </p:cNvPr>
          <p:cNvSpPr/>
          <p:nvPr/>
        </p:nvSpPr>
        <p:spPr>
          <a:xfrm>
            <a:off x="3923928" y="2115304"/>
            <a:ext cx="5040560" cy="295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94121-28D8-14CF-1649-9F8D6B76DCA8}"/>
              </a:ext>
            </a:extLst>
          </p:cNvPr>
          <p:cNvSpPr/>
          <p:nvPr/>
        </p:nvSpPr>
        <p:spPr>
          <a:xfrm>
            <a:off x="4335107" y="4011910"/>
            <a:ext cx="3405245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Employee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771800" y="1635646"/>
            <a:ext cx="2376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t_employees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pk_employee_id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job_position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salary,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work_schedules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DFA33-8126-02D4-6F86-0CC8935E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8" t="-1" r="9230" b="70119"/>
          <a:stretch/>
        </p:blipFill>
        <p:spPr>
          <a:xfrm>
            <a:off x="493777" y="1450986"/>
            <a:ext cx="2124724" cy="18268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C989A9-0736-E3BD-6151-6745CE76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09" y="1306970"/>
            <a:ext cx="4309701" cy="24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Analysis of the Database Design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827584" y="861988"/>
            <a:ext cx="77768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About the functional and/or multivalued dependencies 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the tables have only one primary key (single attribute or in composition form) and no other candidate keys. The functional dependencies in the form X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→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Y, where: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 must be the primary key of </a:t>
            </a: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 can only be nonprime attributes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Therefore, any table neither has a transitive dependency,  nor partial dependency.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conclusion, all the tables are at least in </a:t>
            </a:r>
            <a:r>
              <a:rPr lang="en-US" altLang="ko-KR" sz="1400" dirty="0">
                <a:solidFill>
                  <a:srgbClr val="C00000"/>
                </a:solidFill>
                <a:cs typeface="Arial" pitchFamily="34" charset="0"/>
              </a:rPr>
              <a:t>Third Normal Form (3NF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example, the table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t_transaction_details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(primary key in composition form) is shown below. </a:t>
            </a:r>
            <a:r>
              <a:rPr lang="en-US" altLang="ko-KR" sz="1400" dirty="0">
                <a:solidFill>
                  <a:srgbClr val="C00000"/>
                </a:solidFill>
                <a:cs typeface="Arial" pitchFamily="34" charset="0"/>
              </a:rPr>
              <a:t>All the other tables are similar to the form of this table, hence omitted here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32" name="表格 11">
            <a:extLst>
              <a:ext uri="{FF2B5EF4-FFF2-40B4-BE49-F238E27FC236}">
                <a16:creationId xmlns:a16="http://schemas.microsoft.com/office/drawing/2014/main" id="{38373A91-18C9-7D6D-C404-07FA302F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047"/>
              </p:ext>
            </p:extLst>
          </p:nvPr>
        </p:nvGraphicFramePr>
        <p:xfrm>
          <a:off x="933672" y="3824312"/>
          <a:ext cx="72766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76">
                  <a:extLst>
                    <a:ext uri="{9D8B030D-6E8A-4147-A177-3AD203B41FA5}">
                      <a16:colId xmlns:a16="http://schemas.microsoft.com/office/drawing/2014/main" val="30696556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2899831560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4022565641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42923287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3627179228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549214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pk_transaction_id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pk_transaction_details_id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fk_product_id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fk_variant_id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purchasing_quantity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discounted_total_price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44729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39A67138-9E7E-29C9-C6A6-7DB4BC2A8447}"/>
              </a:ext>
            </a:extLst>
          </p:cNvPr>
          <p:cNvGrpSpPr/>
          <p:nvPr/>
        </p:nvGrpSpPr>
        <p:grpSpPr>
          <a:xfrm>
            <a:off x="2604720" y="4275648"/>
            <a:ext cx="1482440" cy="398421"/>
            <a:chOff x="1790931" y="1121506"/>
            <a:chExt cx="1769687" cy="580775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45D2D79-B23C-EF8C-AD98-F46477608E5C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8BB89746-F16E-0305-202E-153BD38E2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8DBD487-5D9D-7CCE-DC99-B642FF0A4D40}"/>
              </a:ext>
            </a:extLst>
          </p:cNvPr>
          <p:cNvGrpSpPr/>
          <p:nvPr/>
        </p:nvGrpSpPr>
        <p:grpSpPr>
          <a:xfrm>
            <a:off x="1437730" y="4283934"/>
            <a:ext cx="3816420" cy="398421"/>
            <a:chOff x="1790931" y="1121506"/>
            <a:chExt cx="1769687" cy="580775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05FF263-B493-C5A7-1182-24DA0A001A4B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1FE9D4C-114A-ADD2-0290-A468D2944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6DD377F-8660-ADA3-C518-1753F8A37E16}"/>
              </a:ext>
            </a:extLst>
          </p:cNvPr>
          <p:cNvGrpSpPr/>
          <p:nvPr/>
        </p:nvGrpSpPr>
        <p:grpSpPr>
          <a:xfrm>
            <a:off x="2604718" y="4281930"/>
            <a:ext cx="3816419" cy="398421"/>
            <a:chOff x="1790931" y="1121506"/>
            <a:chExt cx="1769687" cy="580775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DD8AA8B-13A5-FA7A-9357-03AE0539A4AC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BC11BB4D-DE8E-86EC-D2F4-90C44C0BB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2937FAE-C508-356A-9CF8-8DF8A37225B6}"/>
              </a:ext>
            </a:extLst>
          </p:cNvPr>
          <p:cNvGrpSpPr/>
          <p:nvPr/>
        </p:nvGrpSpPr>
        <p:grpSpPr>
          <a:xfrm>
            <a:off x="2604720" y="4268313"/>
            <a:ext cx="5025696" cy="414042"/>
            <a:chOff x="1790931" y="1121506"/>
            <a:chExt cx="1769687" cy="580775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99E47FC-275D-710D-B6A5-521194CC8DB3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6631E78A-BF08-A2E4-36D4-040D49192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9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Just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846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Needs of Supermarkets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883760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Product Management System is responsible for product assortment, pricing and inventory control.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Product Management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4" y="1572477"/>
            <a:ext cx="2799393" cy="1270744"/>
            <a:chOff x="496119" y="2469560"/>
            <a:chExt cx="1752190" cy="1270744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Product Supply System manages the information of suppliers. They store supplier purchasing conditions, prices and delivery times.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Product Supply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901412"/>
            <a:chOff x="496119" y="2469560"/>
            <a:chExt cx="1752190" cy="901412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Product Sales System mainly records customer data, transaction data and some discount information.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Product Sales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4" y="3264654"/>
            <a:ext cx="2871401" cy="901412"/>
            <a:chOff x="496119" y="2469560"/>
            <a:chExt cx="1752190" cy="901412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Employee Management System mainly stores employee information and is used to interact with other records.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Employee Management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7676A8D3-E813-EEA3-DEF0-99CF645CE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Including product management, product supply, product sales, and employee management.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Entity-Relationship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2F13AF-D6DA-660D-E3A6-B0981C50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6480720" cy="43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2F13AF-D6DA-660D-E3A6-B0981C50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38888"/>
          <a:stretch/>
        </p:blipFill>
        <p:spPr>
          <a:xfrm>
            <a:off x="107504" y="735218"/>
            <a:ext cx="2448272" cy="3985765"/>
          </a:xfrm>
          <a:prstGeom prst="rect">
            <a:avLst/>
          </a:prstGeom>
        </p:spPr>
      </p:pic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697382" y="940246"/>
            <a:ext cx="2105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category, 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description)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t_product_variants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variant_unit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variant_unit_price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variant_description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warehouse_quantity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shelf_quantity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5364088" y="951915"/>
            <a:ext cx="35259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t_product_management_records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pk_management_record_id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warehouse_change_quantity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shelf_change_quantity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t_variant_discounts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pk_variant_discount_id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variant_discount_rate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start_date,end_date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052FC0-A779-5C12-7798-78F3C838C06F}"/>
              </a:ext>
            </a:extLst>
          </p:cNvPr>
          <p:cNvSpPr txBox="1"/>
          <p:nvPr/>
        </p:nvSpPr>
        <p:spPr>
          <a:xfrm>
            <a:off x="7127084" y="3435846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6444208" y="206850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868CD4-79B3-653D-C44F-A7310D26F6DC}"/>
              </a:ext>
            </a:extLst>
          </p:cNvPr>
          <p:cNvSpPr txBox="1"/>
          <p:nvPr/>
        </p:nvSpPr>
        <p:spPr>
          <a:xfrm>
            <a:off x="7596336" y="1771536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3783878" y="232152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1F2595-4C84-2630-3339-3FCD546602B3}"/>
              </a:ext>
            </a:extLst>
          </p:cNvPr>
          <p:cNvGrpSpPr/>
          <p:nvPr/>
        </p:nvGrpSpPr>
        <p:grpSpPr>
          <a:xfrm>
            <a:off x="539552" y="987574"/>
            <a:ext cx="2749062" cy="3693319"/>
            <a:chOff x="1115616" y="987574"/>
            <a:chExt cx="2749062" cy="3693319"/>
          </a:xfrm>
        </p:grpSpPr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4DB5D477-2E99-647B-0824-BBF19F01CC6C}"/>
                </a:ext>
              </a:extLst>
            </p:cNvPr>
            <p:cNvSpPr txBox="1"/>
            <p:nvPr/>
          </p:nvSpPr>
          <p:spPr>
            <a:xfrm>
              <a:off x="1115616" y="987574"/>
              <a:ext cx="2105385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t_products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</a:p>
            <a:p>
              <a:r>
                <a:rPr lang="en-US" altLang="ko-KR" sz="1300" u="sng" dirty="0" err="1">
                  <a:solidFill>
                    <a:srgbClr val="0070C0"/>
                  </a:solidFill>
                  <a:cs typeface="Arial" pitchFamily="34" charset="0"/>
                </a:rPr>
                <a:t>pk_product_id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product_name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category, </a:t>
              </a: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description)</a:t>
              </a: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t_product_variants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</a:p>
            <a:p>
              <a:r>
                <a:rPr lang="en-US" altLang="ko-KR" sz="1300" u="sng" dirty="0" err="1">
                  <a:solidFill>
                    <a:srgbClr val="0070C0"/>
                  </a:solidFill>
                  <a:cs typeface="Arial" pitchFamily="34" charset="0"/>
                </a:rPr>
                <a:t>pk_product_id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en-US" altLang="ko-KR" sz="1300" u="sng" dirty="0" err="1">
                  <a:solidFill>
                    <a:srgbClr val="0070C0"/>
                  </a:solidFill>
                  <a:cs typeface="Arial" pitchFamily="34" charset="0"/>
                </a:rPr>
                <a:t>pk_variant_id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variant_name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variant_unit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variant_unit_price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variant_description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warehouse_quantity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shelf_quantity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588C7F-D855-DFEC-541F-F158B026BAB5}"/>
                </a:ext>
              </a:extLst>
            </p:cNvPr>
            <p:cNvSpPr txBox="1"/>
            <p:nvPr/>
          </p:nvSpPr>
          <p:spPr>
            <a:xfrm>
              <a:off x="2202112" y="2368848"/>
              <a:ext cx="166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→</a:t>
              </a:r>
              <a:r>
                <a:rPr lang="en-US" altLang="zh-CN" sz="1200" dirty="0"/>
                <a:t> 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t_products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2A6A11-99F3-C6AF-EEBB-F323BBFE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5" y="843558"/>
            <a:ext cx="4193617" cy="13136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74807A-8819-6E19-B344-A6D8B16B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68849"/>
            <a:ext cx="5857529" cy="221912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57DCA97-CEBF-30EB-0C80-8E4DD2FA575B}"/>
              </a:ext>
            </a:extLst>
          </p:cNvPr>
          <p:cNvSpPr/>
          <p:nvPr/>
        </p:nvSpPr>
        <p:spPr>
          <a:xfrm>
            <a:off x="2987824" y="1203598"/>
            <a:ext cx="45365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D69E59-E0E5-3596-57D9-C4EEF47A8665}"/>
              </a:ext>
            </a:extLst>
          </p:cNvPr>
          <p:cNvSpPr/>
          <p:nvPr/>
        </p:nvSpPr>
        <p:spPr>
          <a:xfrm>
            <a:off x="2648898" y="2813677"/>
            <a:ext cx="6027557" cy="724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CF7BF06D-5911-9B9D-D3A1-FE1E6E6A8D8D}"/>
              </a:ext>
            </a:extLst>
          </p:cNvPr>
          <p:cNvSpPr txBox="1"/>
          <p:nvPr/>
        </p:nvSpPr>
        <p:spPr>
          <a:xfrm>
            <a:off x="536910" y="1059582"/>
            <a:ext cx="35259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t_product_management_records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pk_management_record_id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warehouse_change_quantity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shelf_change_quantity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t_variant_discounts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pk_variant_discount_id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variant_discount_rate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start_date,end_date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40411F-A57A-278E-F093-B7E5186F6921}"/>
              </a:ext>
            </a:extLst>
          </p:cNvPr>
          <p:cNvSpPr txBox="1"/>
          <p:nvPr/>
        </p:nvSpPr>
        <p:spPr>
          <a:xfrm>
            <a:off x="2299906" y="354351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DA42E-A9C2-1014-331F-36C21902F803}"/>
              </a:ext>
            </a:extLst>
          </p:cNvPr>
          <p:cNvSpPr txBox="1"/>
          <p:nvPr/>
        </p:nvSpPr>
        <p:spPr>
          <a:xfrm>
            <a:off x="1617030" y="217617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C200BC-0BEB-E81F-0F04-A8CC58C19E9D}"/>
              </a:ext>
            </a:extLst>
          </p:cNvPr>
          <p:cNvSpPr txBox="1"/>
          <p:nvPr/>
        </p:nvSpPr>
        <p:spPr>
          <a:xfrm>
            <a:off x="2769158" y="187920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898354-28CB-C19E-AA8D-7D4922DC5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28" y="1284146"/>
            <a:ext cx="4733407" cy="1022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F0D99C-4F4D-87A6-8D1A-AF1CAA66F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29" y="2931790"/>
            <a:ext cx="4089072" cy="10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Supply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400767" y="951915"/>
            <a:ext cx="210538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pk_supplier_id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company_address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company_website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t_supplier_contacts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pk_contact_id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contact_title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4990937" y="951915"/>
            <a:ext cx="352599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t_supply_records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pk_supply_record_id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fk_supply_product_id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fk_supply_variant_id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pay_term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6647121" y="146662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3526604" y="2526509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DFA33-8126-02D4-6F86-0CC8935E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26"/>
          <a:stretch/>
        </p:blipFill>
        <p:spPr>
          <a:xfrm>
            <a:off x="649899" y="147868"/>
            <a:ext cx="1365742" cy="43374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6100367" y="1743622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Supply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539552" y="677976"/>
            <a:ext cx="210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200" u="sng" dirty="0" err="1">
                <a:solidFill>
                  <a:srgbClr val="0070C0"/>
                </a:solidFill>
                <a:cs typeface="Arial" pitchFamily="34" charset="0"/>
              </a:rPr>
              <a:t>pk_supplier_id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company_name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company_address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company_website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t_supplier_contacts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200" u="sng" dirty="0" err="1">
                <a:solidFill>
                  <a:srgbClr val="0070C0"/>
                </a:solidFill>
                <a:cs typeface="Arial" pitchFamily="34" charset="0"/>
              </a:rPr>
              <a:t>pk_contact_id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contact_name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contact_title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539552" y="3115002"/>
            <a:ext cx="3525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t_supply_records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200" u="sng" dirty="0" err="1">
                <a:solidFill>
                  <a:srgbClr val="0070C0"/>
                </a:solidFill>
                <a:cs typeface="Arial" pitchFamily="34" charset="0"/>
              </a:rPr>
              <a:t>pk_supply_record_id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fk_supply_product_id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fk_supply_variant_id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supply_date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supply_quantity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total_price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pay_term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2051720" y="3548165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1566536" y="2143346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1590585" y="3833031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B3FA95-D252-B254-77C8-CC28EB08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821335"/>
            <a:ext cx="5184576" cy="11023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3B4472-C577-4CEB-7B5F-55D254B9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37" y="2151213"/>
            <a:ext cx="6319551" cy="8103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DE5C6C1-3FCC-437E-D543-FC2B567D1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62" y="3151817"/>
            <a:ext cx="3627831" cy="14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Sales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483768" y="843558"/>
            <a:ext cx="2376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fk_customer_id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transaction_way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fk_promotion_id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t_customers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pk_customer_id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account_balance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5853386" y="843558"/>
            <a:ext cx="2736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t_transaction_details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pk_transaction_detail_id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purchasing_quantity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discounted_total_price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t_reduction_promotions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pk_promotion_id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threshold_amount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end_date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3693147" y="144111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t_customers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3759318" y="22227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t_reduction_promotions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DFA33-8126-02D4-6F86-0CC8935E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6" t="29883"/>
          <a:stretch/>
        </p:blipFill>
        <p:spPr>
          <a:xfrm>
            <a:off x="91196" y="951915"/>
            <a:ext cx="2258678" cy="30413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4689040" y="1256151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B59A0A-985D-613F-37DD-709E7860EF61}"/>
              </a:ext>
            </a:extLst>
          </p:cNvPr>
          <p:cNvSpPr txBox="1"/>
          <p:nvPr/>
        </p:nvSpPr>
        <p:spPr>
          <a:xfrm>
            <a:off x="6927124" y="153582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2B2CA5-339A-3EB5-9E67-7DEEF5FCF56D}"/>
              </a:ext>
            </a:extLst>
          </p:cNvPr>
          <p:cNvSpPr txBox="1"/>
          <p:nvPr/>
        </p:nvSpPr>
        <p:spPr>
          <a:xfrm>
            <a:off x="7218291" y="1048314"/>
            <a:ext cx="186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t_transaction_records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116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1229</Words>
  <Application>Microsoft Office PowerPoint</Application>
  <PresentationFormat>全屏显示(16:9)</PresentationFormat>
  <Paragraphs>234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Ziyu Xie (SSE, 121090642)</cp:lastModifiedBy>
  <cp:revision>139</cp:revision>
  <dcterms:created xsi:type="dcterms:W3CDTF">2016-12-05T23:26:54Z</dcterms:created>
  <dcterms:modified xsi:type="dcterms:W3CDTF">2024-04-19T03:18:30Z</dcterms:modified>
</cp:coreProperties>
</file>