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6" r:id="rId4"/>
  </p:sldMasterIdLst>
  <p:notesMasterIdLst>
    <p:notesMasterId r:id="rId6"/>
  </p:notesMasterIdLst>
  <p:sldIdLst>
    <p:sldId id="256" r:id="rId5"/>
    <p:sldId id="261" r:id="rId7"/>
    <p:sldId id="270" r:id="rId8"/>
    <p:sldId id="265" r:id="rId9"/>
    <p:sldId id="296" r:id="rId10"/>
    <p:sldId id="328" r:id="rId11"/>
    <p:sldId id="339" r:id="rId12"/>
    <p:sldId id="329" r:id="rId13"/>
    <p:sldId id="292" r:id="rId14"/>
    <p:sldId id="331" r:id="rId15"/>
    <p:sldId id="332" r:id="rId16"/>
    <p:sldId id="333" r:id="rId17"/>
    <p:sldId id="334" r:id="rId18"/>
    <p:sldId id="330" r:id="rId19"/>
    <p:sldId id="335" r:id="rId20"/>
    <p:sldId id="340" r:id="rId21"/>
    <p:sldId id="262" r:id="rId22"/>
  </p:sldIdLst>
  <p:sldSz cx="9144000" cy="5143500" type="screen16x9"/>
  <p:notesSz cx="6858000" cy="9144000"/>
  <p:custDataLst>
    <p:tags r:id="rId26"/>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DFBB"/>
    <a:srgbClr val="9AD3E9"/>
    <a:srgbClr val="F8B2A3"/>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37" d="100"/>
          <a:sy n="137" d="100"/>
        </p:scale>
        <p:origin x="2484" y="114"/>
      </p:cViewPr>
      <p:guideLst>
        <p:guide orient="horz" pos="18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6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endParaRPr lang="en-US" altLang="ko-KR"/>
          </a:p>
          <a:p>
            <a:pPr lvl="1"/>
            <a:r>
              <a:rPr lang="en-US" altLang="ko-KR"/>
              <a:t>Second level</a:t>
            </a:r>
            <a:endParaRPr lang="en-US" altLang="ko-KR"/>
          </a:p>
          <a:p>
            <a:pPr lvl="2"/>
            <a:r>
              <a:rPr lang="en-US" altLang="ko-KR"/>
              <a:t>Third level</a:t>
            </a:r>
            <a:endParaRPr lang="en-US" altLang="ko-KR"/>
          </a:p>
          <a:p>
            <a:pPr lvl="3"/>
            <a:r>
              <a:rPr lang="en-US" altLang="ko-KR"/>
              <a:t>Fourth level</a:t>
            </a:r>
            <a:endParaRPr lang="en-US" altLang="ko-K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anose="020B0604020202020204" pitchFamily="34" charset="0"/>
              </a:defRPr>
            </a:lvl1pPr>
          </a:lstStyle>
          <a:p>
            <a:pPr lvl="0"/>
            <a:r>
              <a:rPr lang="en-US" altLang="ko-KR" sz="3600" dirty="0">
                <a:ea typeface="Malgun Gothic" panose="020B0503020000020004"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INSTERT THE TITLE OF YOUR </a:t>
            </a:r>
            <a:endParaRPr lang="en-US" altLang="ko-KR" dirty="0"/>
          </a:p>
          <a:p>
            <a:pPr lvl="0"/>
            <a:r>
              <a:rPr lang="en-US" altLang="ko-KR" dirty="0"/>
              <a:t>PRESENTATION HERE</a:t>
            </a:r>
            <a:endParaRPr lang="ko-KR"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6"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8" name="Text Placeholder 9"/>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9"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71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Picture Placeholder 2"/>
          <p:cNvSpPr>
            <a:spLocks noGrp="1"/>
          </p:cNvSpPr>
          <p:nvPr>
            <p:ph type="pic" idx="10" hasCustomPrompt="1"/>
          </p:nvPr>
        </p:nvSpPr>
        <p:spPr>
          <a:xfrm>
            <a:off x="546378"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Rectangle 3"/>
          <p:cNvSpPr/>
          <p:nvPr userDrawn="1"/>
        </p:nvSpPr>
        <p:spPr>
          <a:xfrm>
            <a:off x="546378"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ectangle 4"/>
          <p:cNvSpPr/>
          <p:nvPr userDrawn="1"/>
        </p:nvSpPr>
        <p:spPr>
          <a:xfrm>
            <a:off x="546042"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Rectangle 7"/>
          <p:cNvSpPr/>
          <p:nvPr userDrawn="1"/>
        </p:nvSpPr>
        <p:spPr>
          <a:xfrm>
            <a:off x="2582971"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9" name="Rectangle 8"/>
          <p:cNvSpPr/>
          <p:nvPr userDrawn="1"/>
        </p:nvSpPr>
        <p:spPr>
          <a:xfrm>
            <a:off x="2582635"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Rectangle 11"/>
          <p:cNvSpPr/>
          <p:nvPr userDrawn="1"/>
        </p:nvSpPr>
        <p:spPr>
          <a:xfrm>
            <a:off x="4619564"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ectangle 12"/>
          <p:cNvSpPr/>
          <p:nvPr userDrawn="1"/>
        </p:nvSpPr>
        <p:spPr>
          <a:xfrm>
            <a:off x="4619228"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4"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6" hasCustomPrompt="1"/>
          </p:nvPr>
        </p:nvSpPr>
        <p:spPr>
          <a:xfrm>
            <a:off x="6656158"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ea typeface="+mj-ea"/>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Rectangle 15"/>
          <p:cNvSpPr/>
          <p:nvPr userDrawn="1"/>
        </p:nvSpPr>
        <p:spPr>
          <a:xfrm>
            <a:off x="6656158"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7" name="Rectangle 16"/>
          <p:cNvSpPr/>
          <p:nvPr userDrawn="1"/>
        </p:nvSpPr>
        <p:spPr>
          <a:xfrm>
            <a:off x="665582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a:t>
            </a:r>
            <a:endParaRPr lang="en-US" altLang="ko-KR" dirty="0"/>
          </a:p>
          <a:p>
            <a:pPr lvl="0"/>
            <a:r>
              <a:rPr lang="en-US" altLang="ko-KR" dirty="0"/>
              <a:t>of your subtitle Here</a:t>
            </a:r>
            <a:endParaRPr lang="en-US" altLang="ko-KR" dirty="0"/>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anose="020B0604020202020204" pitchFamily="34" charset="0"/>
              </a:defRPr>
            </a:lvl1pPr>
          </a:lstStyle>
          <a:p>
            <a:pPr lvl="0"/>
            <a:r>
              <a:rPr lang="en-US" altLang="ko-KR" dirty="0"/>
              <a:t>Welcome!!</a:t>
            </a:r>
            <a:endParaRPr lang="en-US" altLang="ko-KR" dirty="0"/>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solidFill>
            </a:endParaRPr>
          </a:p>
        </p:txBody>
      </p:sp>
      <p:sp>
        <p:nvSpPr>
          <p:cNvPr id="17"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8"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5" Type="http://schemas.openxmlformats.org/officeDocument/2006/relationships/theme" Target="../theme/theme2.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17.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hyperlink" Target="https://arxiv.org/pdf/2402.17764.pdf" TargetMode="Externa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2.png"/><Relationship Id="rId3" Type="http://schemas.openxmlformats.org/officeDocument/2006/relationships/hyperlink" Target="https://hci.iwr.uni-heidelberg.de/system/files/private/downloads/36349047/report_florian_brunner.pdf" TargetMode="Externa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5" Type="http://schemas.openxmlformats.org/officeDocument/2006/relationships/slideLayout" Target="../slideLayouts/slideLayout3.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9" Type="http://schemas.openxmlformats.org/officeDocument/2006/relationships/slideLayout" Target="../slideLayouts/slideLayout6.xml"/><Relationship Id="rId28" Type="http://schemas.openxmlformats.org/officeDocument/2006/relationships/tags" Target="../tags/tag52.xml"/><Relationship Id="rId27" Type="http://schemas.openxmlformats.org/officeDocument/2006/relationships/tags" Target="../tags/tag51.xml"/><Relationship Id="rId26" Type="http://schemas.openxmlformats.org/officeDocument/2006/relationships/tags" Target="../tags/tag50.xml"/><Relationship Id="rId25" Type="http://schemas.openxmlformats.org/officeDocument/2006/relationships/tags" Target="../tags/tag49.xml"/><Relationship Id="rId24" Type="http://schemas.openxmlformats.org/officeDocument/2006/relationships/tags" Target="../tags/tag48.xml"/><Relationship Id="rId23" Type="http://schemas.openxmlformats.org/officeDocument/2006/relationships/tags" Target="../tags/tag47.xml"/><Relationship Id="rId22" Type="http://schemas.openxmlformats.org/officeDocument/2006/relationships/tags" Target="../tags/tag46.xml"/><Relationship Id="rId21" Type="http://schemas.openxmlformats.org/officeDocument/2006/relationships/tags" Target="../tags/tag45.xml"/><Relationship Id="rId20" Type="http://schemas.openxmlformats.org/officeDocument/2006/relationships/tags" Target="../tags/tag44.xml"/><Relationship Id="rId2" Type="http://schemas.openxmlformats.org/officeDocument/2006/relationships/tags" Target="../tags/tag26.xml"/><Relationship Id="rId19" Type="http://schemas.openxmlformats.org/officeDocument/2006/relationships/tags" Target="../tags/tag43.xml"/><Relationship Id="rId18" Type="http://schemas.openxmlformats.org/officeDocument/2006/relationships/tags" Target="../tags/tag42.xml"/><Relationship Id="rId17" Type="http://schemas.openxmlformats.org/officeDocument/2006/relationships/tags" Target="../tags/tag41.xml"/><Relationship Id="rId16" Type="http://schemas.openxmlformats.org/officeDocument/2006/relationships/tags" Target="../tags/tag4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52880" y="2808605"/>
            <a:ext cx="7312025" cy="1012825"/>
          </a:xfrm>
        </p:spPr>
        <p:txBody>
          <a:bodyPr/>
          <a:lstStyle/>
          <a:p>
            <a:pPr lvl="0"/>
            <a:r>
              <a:rPr lang="en-US" altLang="ko-KR" dirty="0"/>
              <a:t>Deep Reinforce Learning based </a:t>
            </a:r>
            <a:endParaRPr lang="en-US" altLang="ko-KR" dirty="0"/>
          </a:p>
          <a:p>
            <a:pPr lvl="0"/>
            <a:r>
              <a:rPr lang="en-US" altLang="ko-KR" dirty="0"/>
              <a:t>Sales Automation</a:t>
            </a:r>
            <a:endParaRPr lang="en-US" altLang="ko-KR" dirty="0"/>
          </a:p>
        </p:txBody>
      </p:sp>
      <p:grpSp>
        <p:nvGrpSpPr>
          <p:cNvPr id="6" name="Group 5"/>
          <p:cNvGrpSpPr/>
          <p:nvPr/>
        </p:nvGrpSpPr>
        <p:grpSpPr>
          <a:xfrm>
            <a:off x="1259744" y="2715766"/>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文本框 11"/>
          <p:cNvSpPr txBox="1"/>
          <p:nvPr/>
        </p:nvSpPr>
        <p:spPr>
          <a:xfrm>
            <a:off x="5292090" y="4371975"/>
            <a:ext cx="3048000" cy="368300"/>
          </a:xfrm>
          <a:prstGeom prst="rect">
            <a:avLst/>
          </a:prstGeom>
          <a:noFill/>
        </p:spPr>
        <p:txBody>
          <a:bodyPr wrap="square" rtlCol="0">
            <a:spAutoFit/>
          </a:bodyPr>
          <a:p>
            <a:r>
              <a:rPr lang="en-US" altLang="zh-CN"/>
              <a:t>Tengfei Ma </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solidFill>
                  <a:schemeClr val="tx1">
                    <a:lumMod val="75000"/>
                    <a:lumOff val="25000"/>
                  </a:schemeClr>
                </a:solidFill>
              </a:rPr>
              <a:t>Customer Network</a:t>
            </a:r>
            <a:endParaRPr lang="en-US" altLang="ko-KR" dirty="0">
              <a:solidFill>
                <a:schemeClr val="tx1">
                  <a:lumMod val="75000"/>
                  <a:lumOff val="25000"/>
                </a:schemeClr>
              </a:solidFill>
            </a:endParaRPr>
          </a:p>
        </p:txBody>
      </p:sp>
      <p:sp>
        <p:nvSpPr>
          <p:cNvPr id="3" name="圆角矩形 2"/>
          <p:cNvSpPr/>
          <p:nvPr/>
        </p:nvSpPr>
        <p:spPr>
          <a:xfrm>
            <a:off x="1915160" y="1273175"/>
            <a:ext cx="1576705" cy="722630"/>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GPT</a:t>
            </a:r>
            <a:endParaRPr lang="en-US" altLang="zh-CN"/>
          </a:p>
        </p:txBody>
      </p:sp>
      <p:sp>
        <p:nvSpPr>
          <p:cNvPr id="4" name="圆角矩形 3"/>
          <p:cNvSpPr/>
          <p:nvPr/>
        </p:nvSpPr>
        <p:spPr>
          <a:xfrm>
            <a:off x="4063365" y="1295400"/>
            <a:ext cx="1008380" cy="626110"/>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bitNet</a:t>
            </a:r>
            <a:endParaRPr lang="en-US" altLang="zh-CN"/>
          </a:p>
        </p:txBody>
      </p:sp>
      <p:cxnSp>
        <p:nvCxnSpPr>
          <p:cNvPr id="5" name="直接箭头连接符 4"/>
          <p:cNvCxnSpPr>
            <a:endCxn id="3" idx="1"/>
          </p:cNvCxnSpPr>
          <p:nvPr/>
        </p:nvCxnSpPr>
        <p:spPr>
          <a:xfrm flipV="1">
            <a:off x="1331595" y="1634490"/>
            <a:ext cx="583565" cy="12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p:nvPr/>
        </p:nvCxnSpPr>
        <p:spPr>
          <a:xfrm flipV="1">
            <a:off x="3479800" y="1635760"/>
            <a:ext cx="583565" cy="12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flipV="1">
            <a:off x="5071745" y="1637030"/>
            <a:ext cx="583565" cy="12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467360" y="1419225"/>
            <a:ext cx="1807210" cy="576580"/>
          </a:xfrm>
          <a:prstGeom prst="rect">
            <a:avLst/>
          </a:prstGeom>
          <a:noFill/>
        </p:spPr>
        <p:txBody>
          <a:bodyPr wrap="square" rtlCol="0">
            <a:noAutofit/>
          </a:bodyPr>
          <a:p>
            <a:r>
              <a:rPr lang="en-US" altLang="zh-CN"/>
              <a:t>a token</a:t>
            </a:r>
            <a:endParaRPr lang="en-US" altLang="zh-CN"/>
          </a:p>
        </p:txBody>
      </p:sp>
      <p:sp>
        <p:nvSpPr>
          <p:cNvPr id="11" name="文本框 10"/>
          <p:cNvSpPr txBox="1"/>
          <p:nvPr/>
        </p:nvSpPr>
        <p:spPr>
          <a:xfrm>
            <a:off x="5723890" y="1420495"/>
            <a:ext cx="3048000" cy="368300"/>
          </a:xfrm>
          <a:prstGeom prst="rect">
            <a:avLst/>
          </a:prstGeom>
          <a:noFill/>
        </p:spPr>
        <p:txBody>
          <a:bodyPr wrap="square" rtlCol="0">
            <a:spAutoFit/>
          </a:bodyPr>
          <a:p>
            <a:r>
              <a:rPr lang="en-US" altLang="zh-CN"/>
              <a:t>a predicted token  </a:t>
            </a:r>
            <a:endParaRPr lang="en-US" altLang="zh-CN"/>
          </a:p>
        </p:txBody>
      </p:sp>
      <p:sp>
        <p:nvSpPr>
          <p:cNvPr id="12" name="文本框 11"/>
          <p:cNvSpPr txBox="1"/>
          <p:nvPr/>
        </p:nvSpPr>
        <p:spPr>
          <a:xfrm>
            <a:off x="640080" y="788670"/>
            <a:ext cx="6173470" cy="397510"/>
          </a:xfrm>
          <a:prstGeom prst="rect">
            <a:avLst/>
          </a:prstGeom>
          <a:noFill/>
        </p:spPr>
        <p:txBody>
          <a:bodyPr wrap="square" rtlCol="0">
            <a:noAutofit/>
          </a:bodyPr>
          <a:p>
            <a:r>
              <a:rPr lang="en-US" altLang="zh-CN"/>
              <a:t>The purpose of customer network is to mimic a customer.</a:t>
            </a:r>
            <a:endParaRPr lang="en-US" altLang="zh-CN"/>
          </a:p>
        </p:txBody>
      </p:sp>
      <p:sp>
        <p:nvSpPr>
          <p:cNvPr id="13" name="文本框 12"/>
          <p:cNvSpPr txBox="1"/>
          <p:nvPr/>
        </p:nvSpPr>
        <p:spPr>
          <a:xfrm>
            <a:off x="855980" y="2378075"/>
            <a:ext cx="7961630" cy="2559685"/>
          </a:xfrm>
          <a:prstGeom prst="rect">
            <a:avLst/>
          </a:prstGeom>
          <a:noFill/>
        </p:spPr>
        <p:txBody>
          <a:bodyPr wrap="square" rtlCol="0">
            <a:noAutofit/>
          </a:bodyPr>
          <a:p>
            <a:r>
              <a:rPr lang="en-US" altLang="zh-CN"/>
              <a:t>For example, a customer post a message “</a:t>
            </a:r>
            <a:r>
              <a:rPr lang="en-US" altLang="zh-CN"/>
              <a:t>I like playing basketball.” on X.</a:t>
            </a:r>
            <a:endParaRPr lang="en-US" altLang="zh-CN"/>
          </a:p>
          <a:p>
            <a:r>
              <a:rPr lang="en-US" altLang="zh-CN"/>
              <a:t>We input a token “I”, and the predicted token is denoted by “y_p”</a:t>
            </a:r>
            <a:endParaRPr lang="en-US" altLang="zh-CN"/>
          </a:p>
          <a:p>
            <a:r>
              <a:rPr lang="en-US" altLang="zh-CN"/>
              <a:t>The loss function is cross entropy, and we adapt gradient descent to update</a:t>
            </a:r>
            <a:endParaRPr lang="en-US" altLang="zh-CN"/>
          </a:p>
          <a:p>
            <a:r>
              <a:rPr lang="en-US" altLang="zh-CN"/>
              <a:t>only parameters of bitNet :</a:t>
            </a:r>
            <a:endParaRPr lang="en-US" altLang="zh-CN"/>
          </a:p>
          <a:p>
            <a:endParaRPr lang="en-US" altLang="zh-CN"/>
          </a:p>
          <a:p>
            <a:endParaRPr lang="en-US" altLang="zh-CN"/>
          </a:p>
          <a:p>
            <a:r>
              <a:rPr lang="en-US" altLang="zh-CN"/>
              <a:t>The parameters of GPT is frozen.</a:t>
            </a:r>
            <a:endParaRPr lang="en-US" altLang="zh-CN"/>
          </a:p>
          <a:p>
            <a:endParaRPr lang="en-US" altLang="zh-CN"/>
          </a:p>
        </p:txBody>
      </p:sp>
      <p:graphicFrame>
        <p:nvGraphicFramePr>
          <p:cNvPr id="14" name="对象 13">
            <a:hlinkClick r:id="" action="ppaction://ole?verb="/>
          </p:cNvPr>
          <p:cNvGraphicFramePr>
            <a:graphicFrameLocks noChangeAspect="1"/>
          </p:cNvGraphicFramePr>
          <p:nvPr/>
        </p:nvGraphicFramePr>
        <p:xfrm>
          <a:off x="3059430" y="3579813"/>
          <a:ext cx="2082800" cy="634365"/>
        </p:xfrm>
        <a:graphic>
          <a:graphicData uri="http://schemas.openxmlformats.org/presentationml/2006/ole">
            <mc:AlternateContent xmlns:mc="http://schemas.openxmlformats.org/markup-compatibility/2006">
              <mc:Choice xmlns:v="urn:schemas-microsoft-com:vml" Requires="v">
                <p:oleObj spid="_x0000_s1025" name="" r:id="rId1" imgW="2082800" imgH="634365" progId="Equation.KSEE3">
                  <p:embed/>
                </p:oleObj>
              </mc:Choice>
              <mc:Fallback>
                <p:oleObj name="" r:id="rId1" imgW="2082800" imgH="634365" progId="Equation.KSEE3">
                  <p:embed/>
                  <p:pic>
                    <p:nvPicPr>
                      <p:cNvPr id="0" name="图片 1024"/>
                      <p:cNvPicPr/>
                      <p:nvPr/>
                    </p:nvPicPr>
                    <p:blipFill>
                      <a:blip r:embed="rId2"/>
                      <a:stretch>
                        <a:fillRect/>
                      </a:stretch>
                    </p:blipFill>
                    <p:spPr>
                      <a:xfrm>
                        <a:off x="3059430" y="3579813"/>
                        <a:ext cx="2082800" cy="63436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solidFill>
                  <a:schemeClr val="tx1">
                    <a:lumMod val="75000"/>
                    <a:lumOff val="25000"/>
                  </a:schemeClr>
                </a:solidFill>
              </a:rPr>
              <a:t>bitNet</a:t>
            </a:r>
            <a:endParaRPr lang="ko-KR" altLang="en-US" dirty="0">
              <a:solidFill>
                <a:schemeClr val="tx1">
                  <a:lumMod val="75000"/>
                  <a:lumOff val="25000"/>
                </a:schemeClr>
              </a:solidFill>
            </a:endParaRPr>
          </a:p>
        </p:txBody>
      </p:sp>
      <p:pic>
        <p:nvPicPr>
          <p:cNvPr id="3" name="图片 2"/>
          <p:cNvPicPr>
            <a:picLocks noChangeAspect="1"/>
          </p:cNvPicPr>
          <p:nvPr/>
        </p:nvPicPr>
        <p:blipFill>
          <a:blip r:embed="rId1"/>
          <a:stretch>
            <a:fillRect/>
          </a:stretch>
        </p:blipFill>
        <p:spPr>
          <a:xfrm>
            <a:off x="4933315" y="1054735"/>
            <a:ext cx="3477895" cy="758190"/>
          </a:xfrm>
          <a:prstGeom prst="rect">
            <a:avLst/>
          </a:prstGeom>
        </p:spPr>
      </p:pic>
      <p:pic>
        <p:nvPicPr>
          <p:cNvPr id="4" name="图片 3"/>
          <p:cNvPicPr>
            <a:picLocks noChangeAspect="1"/>
          </p:cNvPicPr>
          <p:nvPr/>
        </p:nvPicPr>
        <p:blipFill>
          <a:blip r:embed="rId2"/>
          <a:stretch>
            <a:fillRect/>
          </a:stretch>
        </p:blipFill>
        <p:spPr>
          <a:xfrm>
            <a:off x="179070" y="843915"/>
            <a:ext cx="4732020" cy="3890010"/>
          </a:xfrm>
          <a:prstGeom prst="rect">
            <a:avLst/>
          </a:prstGeom>
        </p:spPr>
      </p:pic>
      <p:sp>
        <p:nvSpPr>
          <p:cNvPr id="5" name="文本框 4"/>
          <p:cNvSpPr txBox="1"/>
          <p:nvPr/>
        </p:nvSpPr>
        <p:spPr>
          <a:xfrm>
            <a:off x="5333365" y="2571750"/>
            <a:ext cx="3048000" cy="645160"/>
          </a:xfrm>
          <a:prstGeom prst="rect">
            <a:avLst/>
          </a:prstGeom>
          <a:noFill/>
        </p:spPr>
        <p:txBody>
          <a:bodyPr wrap="square" rtlCol="0">
            <a:spAutoFit/>
          </a:bodyPr>
          <a:p>
            <a:r>
              <a:rPr lang="zh-CN" altLang="en-US">
                <a:hlinkClick r:id="rId3" tooltip="" action="ppaction://hlinkfile"/>
              </a:rPr>
              <a:t>https://arxiv.org/pdf/2402.17764.pdf</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solidFill>
                  <a:schemeClr val="tx1">
                    <a:lumMod val="75000"/>
                    <a:lumOff val="25000"/>
                  </a:schemeClr>
                </a:solidFill>
              </a:rPr>
              <a:t>Salespeople Network</a:t>
            </a:r>
            <a:endParaRPr lang="ko-KR" altLang="en-US" dirty="0">
              <a:solidFill>
                <a:schemeClr val="tx1">
                  <a:lumMod val="75000"/>
                  <a:lumOff val="25000"/>
                </a:schemeClr>
              </a:solidFill>
            </a:endParaRPr>
          </a:p>
        </p:txBody>
      </p:sp>
      <p:sp>
        <p:nvSpPr>
          <p:cNvPr id="3" name="圆角矩形 2"/>
          <p:cNvSpPr/>
          <p:nvPr/>
        </p:nvSpPr>
        <p:spPr>
          <a:xfrm>
            <a:off x="2783840" y="3413760"/>
            <a:ext cx="1576705" cy="722630"/>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GPT</a:t>
            </a:r>
            <a:endParaRPr lang="en-US" altLang="zh-CN"/>
          </a:p>
        </p:txBody>
      </p:sp>
      <p:sp>
        <p:nvSpPr>
          <p:cNvPr id="4" name="圆角矩形 3"/>
          <p:cNvSpPr/>
          <p:nvPr/>
        </p:nvSpPr>
        <p:spPr>
          <a:xfrm>
            <a:off x="4932045" y="3435985"/>
            <a:ext cx="1008380" cy="626110"/>
          </a:xfrm>
          <a:prstGeom prst="roundRect">
            <a:avLst/>
          </a:prstGeom>
          <a:solidFill>
            <a:srgbClr val="9AD3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bitNet</a:t>
            </a:r>
            <a:endParaRPr lang="en-US" altLang="zh-CN"/>
          </a:p>
        </p:txBody>
      </p:sp>
      <p:cxnSp>
        <p:nvCxnSpPr>
          <p:cNvPr id="5" name="直接箭头连接符 4"/>
          <p:cNvCxnSpPr>
            <a:endCxn id="3" idx="1"/>
          </p:cNvCxnSpPr>
          <p:nvPr/>
        </p:nvCxnSpPr>
        <p:spPr>
          <a:xfrm flipV="1">
            <a:off x="2200275" y="3775075"/>
            <a:ext cx="583565" cy="12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p:nvPr/>
        </p:nvCxnSpPr>
        <p:spPr>
          <a:xfrm flipV="1">
            <a:off x="4348480" y="3776345"/>
            <a:ext cx="583565" cy="12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flipV="1">
            <a:off x="5940425" y="3777615"/>
            <a:ext cx="583565" cy="12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1336040" y="3559810"/>
            <a:ext cx="1807210" cy="576580"/>
          </a:xfrm>
          <a:prstGeom prst="rect">
            <a:avLst/>
          </a:prstGeom>
          <a:noFill/>
        </p:spPr>
        <p:txBody>
          <a:bodyPr wrap="square" rtlCol="0">
            <a:noAutofit/>
          </a:bodyPr>
          <a:p>
            <a:r>
              <a:rPr lang="en-US" altLang="zh-CN"/>
              <a:t>a token</a:t>
            </a:r>
            <a:endParaRPr lang="en-US" altLang="zh-CN"/>
          </a:p>
        </p:txBody>
      </p:sp>
      <p:cxnSp>
        <p:nvCxnSpPr>
          <p:cNvPr id="8" name="肘形连接符 7"/>
          <p:cNvCxnSpPr/>
          <p:nvPr/>
        </p:nvCxnSpPr>
        <p:spPr>
          <a:xfrm rot="5400000" flipV="1">
            <a:off x="4542790" y="3250565"/>
            <a:ext cx="511175" cy="26733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4211955" y="2792095"/>
            <a:ext cx="1006475" cy="401955"/>
          </a:xfrm>
          <a:prstGeom prst="rect">
            <a:avLst/>
          </a:prstGeom>
          <a:noFill/>
        </p:spPr>
        <p:txBody>
          <a:bodyPr wrap="square" rtlCol="0">
            <a:noAutofit/>
          </a:bodyPr>
          <a:p>
            <a:r>
              <a:rPr lang="en-US" altLang="zh-CN"/>
              <a:t>State</a:t>
            </a:r>
            <a:endParaRPr lang="en-US" altLang="zh-CN"/>
          </a:p>
        </p:txBody>
      </p:sp>
      <p:sp>
        <p:nvSpPr>
          <p:cNvPr id="12" name="文本框 11"/>
          <p:cNvSpPr txBox="1"/>
          <p:nvPr/>
        </p:nvSpPr>
        <p:spPr>
          <a:xfrm>
            <a:off x="323215" y="771525"/>
            <a:ext cx="6958330" cy="2089150"/>
          </a:xfrm>
          <a:prstGeom prst="rect">
            <a:avLst/>
          </a:prstGeom>
          <a:noFill/>
        </p:spPr>
        <p:txBody>
          <a:bodyPr wrap="square" rtlCol="0">
            <a:noAutofit/>
          </a:bodyPr>
          <a:p>
            <a:r>
              <a:rPr lang="en-US" altLang="zh-CN"/>
              <a:t>Deep Reinforcement Learning:</a:t>
            </a:r>
            <a:endParaRPr lang="en-US" altLang="zh-CN"/>
          </a:p>
          <a:p>
            <a:r>
              <a:rPr lang="en-US" altLang="zh-CN"/>
              <a:t>State: All the conversations that have happened</a:t>
            </a:r>
            <a:endParaRPr lang="en-US" altLang="zh-CN"/>
          </a:p>
          <a:p>
            <a:r>
              <a:rPr lang="en-US" altLang="zh-CN"/>
              <a:t>Action: Output a next predicted token</a:t>
            </a:r>
            <a:endParaRPr lang="en-US" altLang="zh-CN"/>
          </a:p>
          <a:p>
            <a:r>
              <a:rPr lang="en-US" altLang="zh-CN"/>
              <a:t>policy function π(action∣states; parameters): bitNet</a:t>
            </a:r>
            <a:endParaRPr lang="en-US" altLang="zh-CN"/>
          </a:p>
          <a:p>
            <a:r>
              <a:rPr lang="en-US" altLang="zh-CN"/>
              <a:t>Return (U_t): 1, if deal; -1, if not deal.</a:t>
            </a:r>
            <a:endParaRPr lang="en-US" altLang="zh-CN"/>
          </a:p>
          <a:p>
            <a:r>
              <a:rPr lang="en-US" altLang="zh-CN"/>
              <a:t>After a set of conversations, we use policy gradient to update</a:t>
            </a:r>
            <a:endParaRPr lang="en-US" altLang="zh-CN"/>
          </a:p>
          <a:p>
            <a:r>
              <a:rPr lang="en-US" altLang="zh-CN"/>
              <a:t>parameters of bitNet:</a:t>
            </a:r>
            <a:endParaRPr lang="en-US" altLang="zh-CN"/>
          </a:p>
        </p:txBody>
      </p:sp>
      <p:pic>
        <p:nvPicPr>
          <p:cNvPr id="13" name="图片 12"/>
          <p:cNvPicPr>
            <a:picLocks noChangeAspect="1"/>
          </p:cNvPicPr>
          <p:nvPr/>
        </p:nvPicPr>
        <p:blipFill>
          <a:blip r:embed="rId1"/>
          <a:stretch>
            <a:fillRect/>
          </a:stretch>
        </p:blipFill>
        <p:spPr>
          <a:xfrm>
            <a:off x="6523990" y="3162300"/>
            <a:ext cx="1503680" cy="974090"/>
          </a:xfrm>
          <a:prstGeom prst="rect">
            <a:avLst/>
          </a:prstGeom>
        </p:spPr>
      </p:pic>
      <p:pic>
        <p:nvPicPr>
          <p:cNvPr id="14" name="图片 13"/>
          <p:cNvPicPr>
            <a:picLocks noChangeAspect="1"/>
          </p:cNvPicPr>
          <p:nvPr/>
        </p:nvPicPr>
        <p:blipFill>
          <a:blip r:embed="rId2"/>
          <a:stretch>
            <a:fillRect/>
          </a:stretch>
        </p:blipFill>
        <p:spPr>
          <a:xfrm>
            <a:off x="6732270" y="699770"/>
            <a:ext cx="2145030" cy="1778635"/>
          </a:xfrm>
          <a:prstGeom prst="rect">
            <a:avLst/>
          </a:prstGeom>
        </p:spPr>
      </p:pic>
      <p:sp>
        <p:nvSpPr>
          <p:cNvPr id="15" name="文本框 14"/>
          <p:cNvSpPr txBox="1"/>
          <p:nvPr/>
        </p:nvSpPr>
        <p:spPr>
          <a:xfrm>
            <a:off x="6588125" y="2499995"/>
            <a:ext cx="2289810" cy="423545"/>
          </a:xfrm>
          <a:prstGeom prst="rect">
            <a:avLst/>
          </a:prstGeom>
          <a:noFill/>
        </p:spPr>
        <p:txBody>
          <a:bodyPr wrap="square" rtlCol="0">
            <a:noAutofit/>
          </a:bodyPr>
          <a:p>
            <a:r>
              <a:rPr lang="en-US" altLang="zh-CN" sz="1000"/>
              <a:t>“I will buy it.” means deal.</a:t>
            </a:r>
            <a:endParaRPr lang="en-US" altLang="zh-CN" sz="1000"/>
          </a:p>
          <a:p>
            <a:r>
              <a:rPr lang="en-US" altLang="zh-CN" sz="1000"/>
              <a:t>so after a set of conversations, u = 1</a:t>
            </a:r>
            <a:endParaRPr lang="en-US" altLang="zh-CN" sz="1000"/>
          </a:p>
        </p:txBody>
      </p:sp>
      <p:sp>
        <p:nvSpPr>
          <p:cNvPr id="16" name="文本框 15"/>
          <p:cNvSpPr txBox="1"/>
          <p:nvPr/>
        </p:nvSpPr>
        <p:spPr>
          <a:xfrm>
            <a:off x="417830" y="4419600"/>
            <a:ext cx="8458835" cy="454025"/>
          </a:xfrm>
          <a:prstGeom prst="rect">
            <a:avLst/>
          </a:prstGeom>
          <a:noFill/>
        </p:spPr>
        <p:txBody>
          <a:bodyPr wrap="square" rtlCol="0">
            <a:noAutofit/>
          </a:bodyPr>
          <a:p>
            <a:r>
              <a:rPr lang="en-US" altLang="zh-CN"/>
              <a:t>Reference:</a:t>
            </a:r>
            <a:endParaRPr lang="zh-CN" altLang="en-US">
              <a:hlinkClick r:id="rId3" tooltip="" action="ppaction://hlinkfile"/>
            </a:endParaRPr>
          </a:p>
          <a:p>
            <a:r>
              <a:rPr lang="zh-CN" altLang="en-US">
                <a:hlinkClick r:id="rId3" tooltip="" action="ppaction://hlinkfile"/>
              </a:rPr>
              <a:t>Mastering the game of Go with DNN and tree search</a:t>
            </a:r>
            <a:endParaRPr lang="zh-CN" altLang="en-US"/>
          </a:p>
        </p:txBody>
      </p:sp>
      <p:pic>
        <p:nvPicPr>
          <p:cNvPr id="18" name="图片 17"/>
          <p:cNvPicPr>
            <a:picLocks noChangeAspect="1"/>
          </p:cNvPicPr>
          <p:nvPr/>
        </p:nvPicPr>
        <p:blipFill>
          <a:blip r:embed="rId4"/>
          <a:stretch>
            <a:fillRect/>
          </a:stretch>
        </p:blipFill>
        <p:spPr>
          <a:xfrm>
            <a:off x="2783840" y="2478405"/>
            <a:ext cx="2060575" cy="2781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solidFill>
                  <a:schemeClr val="tx1">
                    <a:lumMod val="75000"/>
                    <a:lumOff val="25000"/>
                  </a:schemeClr>
                </a:solidFill>
              </a:rPr>
              <a:t>Date Collection</a:t>
            </a:r>
            <a:endParaRPr lang="ko-KR" altLang="en-US" dirty="0">
              <a:solidFill>
                <a:schemeClr val="tx1">
                  <a:lumMod val="75000"/>
                  <a:lumOff val="25000"/>
                </a:schemeClr>
              </a:solidFill>
            </a:endParaRPr>
          </a:p>
        </p:txBody>
      </p:sp>
      <p:sp>
        <p:nvSpPr>
          <p:cNvPr id="3" name="文本框 2"/>
          <p:cNvSpPr txBox="1"/>
          <p:nvPr/>
        </p:nvSpPr>
        <p:spPr>
          <a:xfrm>
            <a:off x="331470" y="803910"/>
            <a:ext cx="8496300" cy="4284345"/>
          </a:xfrm>
          <a:prstGeom prst="rect">
            <a:avLst/>
          </a:prstGeom>
          <a:noFill/>
        </p:spPr>
        <p:txBody>
          <a:bodyPr wrap="square" rtlCol="0">
            <a:noAutofit/>
          </a:bodyPr>
          <a:p>
            <a:r>
              <a:rPr lang="en-US" altLang="zh-CN"/>
              <a:t>‘customer network’:</a:t>
            </a:r>
            <a:endParaRPr lang="en-US" altLang="zh-CN"/>
          </a:p>
          <a:p>
            <a:r>
              <a:rPr lang="en-US" altLang="zh-CN"/>
              <a:t>- we need the information of customers as data. We could collect the data from </a:t>
            </a:r>
            <a:endParaRPr lang="en-US" altLang="zh-CN"/>
          </a:p>
          <a:p>
            <a:r>
              <a:rPr lang="en-US" altLang="zh-CN"/>
              <a:t>public social media platform such as X, instagram, Tiktok, Wechat moments </a:t>
            </a:r>
            <a:endParaRPr lang="en-US" altLang="zh-CN"/>
          </a:p>
          <a:p>
            <a:r>
              <a:rPr lang="en-US" altLang="zh-CN"/>
              <a:t>and so on.</a:t>
            </a:r>
            <a:endParaRPr lang="en-US" altLang="zh-CN"/>
          </a:p>
          <a:p>
            <a:r>
              <a:rPr lang="en-US" altLang="zh-CN"/>
              <a:t>- Characters of the data: </a:t>
            </a:r>
            <a:endParaRPr lang="en-US" altLang="zh-CN"/>
          </a:p>
          <a:p>
            <a:pPr indent="457200"/>
            <a:r>
              <a:rPr lang="en-US" altLang="zh-CN"/>
              <a:t>- Natural Language</a:t>
            </a:r>
            <a:endParaRPr lang="en-US" altLang="zh-CN"/>
          </a:p>
          <a:p>
            <a:pPr marL="457200" lvl="1" indent="457200"/>
            <a:r>
              <a:rPr lang="en-US" altLang="zh-CN"/>
              <a:t>--need to embedding using CBOW, skip-gram and so on.</a:t>
            </a:r>
            <a:endParaRPr lang="en-US" altLang="zh-CN"/>
          </a:p>
          <a:p>
            <a:pPr marL="457200" lvl="1" indent="0"/>
            <a:r>
              <a:rPr lang="en-US" altLang="zh-CN"/>
              <a:t>- Position matters.</a:t>
            </a:r>
            <a:endParaRPr lang="en-US" altLang="zh-CN"/>
          </a:p>
          <a:p>
            <a:pPr marL="457200" lvl="1" indent="457200"/>
            <a:r>
              <a:rPr lang="en-US" altLang="zh-CN"/>
              <a:t>-- positional embedding</a:t>
            </a:r>
            <a:endParaRPr lang="en-US" altLang="zh-CN"/>
          </a:p>
          <a:p>
            <a:pPr marL="457200" lvl="1" indent="0"/>
            <a:r>
              <a:rPr lang="en-US" altLang="zh-CN"/>
              <a:t>- Privacy</a:t>
            </a:r>
            <a:endParaRPr lang="en-US" altLang="zh-CN"/>
          </a:p>
          <a:p>
            <a:pPr marL="0" lvl="0" indent="0"/>
            <a:r>
              <a:rPr lang="en-US" altLang="zh-CN"/>
              <a:t>‘salespeople network’:</a:t>
            </a:r>
            <a:endParaRPr lang="en-US" altLang="zh-CN"/>
          </a:p>
          <a:p>
            <a:pPr marL="0" lvl="0" indent="0"/>
            <a:r>
              <a:rPr lang="en-US" altLang="zh-CN"/>
              <a:t>- need a ‘customer network’</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512445" y="3651885"/>
            <a:ext cx="8118475" cy="803275"/>
          </a:xfrm>
        </p:spPr>
        <p:txBody>
          <a:bodyPr/>
          <a:lstStyle/>
          <a:p>
            <a:pPr>
              <a:defRPr/>
            </a:pPr>
            <a:r>
              <a:rPr lang="en-US" altLang="ko-KR" dirty="0">
                <a:sym typeface="+mn-ea"/>
              </a:rPr>
              <a:t>Demo based on GPT-4</a:t>
            </a:r>
            <a:endParaRPr lang="ko-KR" altLang="en-US" dirty="0"/>
          </a:p>
        </p:txBody>
      </p:sp>
      <p:sp>
        <p:nvSpPr>
          <p:cNvPr id="10" name="Oval 32"/>
          <p:cNvSpPr/>
          <p:nvPr/>
        </p:nvSpPr>
        <p:spPr>
          <a:xfrm>
            <a:off x="4242791" y="1739280"/>
            <a:ext cx="658417" cy="792088"/>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50000"/>
                  <a:lumOff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solidFill>
                  <a:schemeClr val="tx1">
                    <a:lumMod val="75000"/>
                    <a:lumOff val="25000"/>
                  </a:schemeClr>
                </a:solidFill>
              </a:rPr>
              <a:t>Demo</a:t>
            </a:r>
            <a:endParaRPr lang="ko-KR" altLang="en-US" dirty="0">
              <a:solidFill>
                <a:schemeClr val="tx1">
                  <a:lumMod val="75000"/>
                  <a:lumOff val="25000"/>
                </a:schemeClr>
              </a:solidFill>
            </a:endParaRPr>
          </a:p>
        </p:txBody>
      </p:sp>
      <p:sp>
        <p:nvSpPr>
          <p:cNvPr id="3" name="文本框 2"/>
          <p:cNvSpPr txBox="1"/>
          <p:nvPr/>
        </p:nvSpPr>
        <p:spPr>
          <a:xfrm>
            <a:off x="246380" y="819150"/>
            <a:ext cx="8679815" cy="1112520"/>
          </a:xfrm>
          <a:prstGeom prst="rect">
            <a:avLst/>
          </a:prstGeom>
          <a:noFill/>
        </p:spPr>
        <p:txBody>
          <a:bodyPr wrap="square" rtlCol="0">
            <a:noAutofit/>
          </a:bodyPr>
          <a:p>
            <a:r>
              <a:rPr lang="en-US" altLang="zh-CN"/>
              <a:t>I am not a native English speaker and know little about American culture, but I want</a:t>
            </a:r>
            <a:endParaRPr lang="en-US" altLang="zh-CN"/>
          </a:p>
          <a:p>
            <a:r>
              <a:rPr lang="en-US" altLang="zh-CN"/>
              <a:t>to sell this ‘Sales Automation’ product to the U.S.</a:t>
            </a:r>
            <a:endParaRPr lang="en-US" altLang="zh-CN"/>
          </a:p>
          <a:p>
            <a:r>
              <a:rPr lang="en-US" altLang="zh-CN"/>
              <a:t>I fail to gain </a:t>
            </a:r>
            <a:r>
              <a:rPr lang="en-US" altLang="zh-CN"/>
              <a:t>API of chatGPT, so I show the feasibility by Prompt Engineering.</a:t>
            </a:r>
            <a:endParaRPr lang="en-US" altLang="zh-CN"/>
          </a:p>
          <a:p>
            <a:r>
              <a:rPr lang="en-US" altLang="zh-CN"/>
              <a:t>Prompts:</a:t>
            </a:r>
            <a:endParaRPr lang="en-US" altLang="zh-CN"/>
          </a:p>
        </p:txBody>
      </p:sp>
      <p:sp>
        <p:nvSpPr>
          <p:cNvPr id="4" name="文本框 3"/>
          <p:cNvSpPr txBox="1"/>
          <p:nvPr/>
        </p:nvSpPr>
        <p:spPr>
          <a:xfrm>
            <a:off x="683260" y="2051050"/>
            <a:ext cx="2469515" cy="379095"/>
          </a:xfrm>
          <a:prstGeom prst="rect">
            <a:avLst/>
          </a:prstGeom>
          <a:noFill/>
        </p:spPr>
        <p:txBody>
          <a:bodyPr wrap="square" rtlCol="0">
            <a:noAutofit/>
          </a:bodyPr>
          <a:p>
            <a:r>
              <a:rPr lang="en-US" altLang="zh-CN"/>
              <a:t>Salespeople Network:</a:t>
            </a:r>
            <a:endParaRPr lang="en-US" altLang="zh-CN"/>
          </a:p>
        </p:txBody>
      </p:sp>
      <p:sp>
        <p:nvSpPr>
          <p:cNvPr id="5" name="文本框 4"/>
          <p:cNvSpPr txBox="1"/>
          <p:nvPr/>
        </p:nvSpPr>
        <p:spPr>
          <a:xfrm>
            <a:off x="5147945" y="1779905"/>
            <a:ext cx="2469515" cy="379095"/>
          </a:xfrm>
          <a:prstGeom prst="rect">
            <a:avLst/>
          </a:prstGeom>
          <a:noFill/>
        </p:spPr>
        <p:txBody>
          <a:bodyPr wrap="square" rtlCol="0">
            <a:noAutofit/>
          </a:bodyPr>
          <a:p>
            <a:r>
              <a:rPr lang="en-US" altLang="zh-CN"/>
              <a:t>Customer Network:</a:t>
            </a:r>
            <a:endParaRPr lang="en-US" altLang="zh-CN"/>
          </a:p>
        </p:txBody>
      </p:sp>
      <p:pic>
        <p:nvPicPr>
          <p:cNvPr id="6" name="图片 5"/>
          <p:cNvPicPr>
            <a:picLocks noChangeAspect="1"/>
          </p:cNvPicPr>
          <p:nvPr/>
        </p:nvPicPr>
        <p:blipFill>
          <a:blip r:embed="rId1"/>
          <a:stretch>
            <a:fillRect/>
          </a:stretch>
        </p:blipFill>
        <p:spPr>
          <a:xfrm>
            <a:off x="107315" y="2355850"/>
            <a:ext cx="3856355" cy="987425"/>
          </a:xfrm>
          <a:prstGeom prst="rect">
            <a:avLst/>
          </a:prstGeom>
        </p:spPr>
      </p:pic>
      <p:pic>
        <p:nvPicPr>
          <p:cNvPr id="7" name="图片 6"/>
          <p:cNvPicPr>
            <a:picLocks noChangeAspect="1"/>
          </p:cNvPicPr>
          <p:nvPr/>
        </p:nvPicPr>
        <p:blipFill>
          <a:blip r:embed="rId2"/>
          <a:stretch>
            <a:fillRect/>
          </a:stretch>
        </p:blipFill>
        <p:spPr>
          <a:xfrm>
            <a:off x="4283710" y="2139950"/>
            <a:ext cx="4306570" cy="493395"/>
          </a:xfrm>
          <a:prstGeom prst="rect">
            <a:avLst/>
          </a:prstGeom>
        </p:spPr>
      </p:pic>
      <p:pic>
        <p:nvPicPr>
          <p:cNvPr id="8" name="图片 7"/>
          <p:cNvPicPr>
            <a:picLocks noChangeAspect="1"/>
          </p:cNvPicPr>
          <p:nvPr/>
        </p:nvPicPr>
        <p:blipFill>
          <a:blip r:embed="rId3"/>
          <a:stretch>
            <a:fillRect/>
          </a:stretch>
        </p:blipFill>
        <p:spPr>
          <a:xfrm>
            <a:off x="4277995" y="2621915"/>
            <a:ext cx="3183255" cy="23818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solidFill>
                  <a:schemeClr val="tx1">
                    <a:lumMod val="75000"/>
                    <a:lumOff val="25000"/>
                  </a:schemeClr>
                </a:solidFill>
              </a:rPr>
              <a:t>Demo</a:t>
            </a:r>
            <a:endParaRPr lang="ko-KR" altLang="en-US" dirty="0">
              <a:solidFill>
                <a:schemeClr val="tx1">
                  <a:lumMod val="75000"/>
                  <a:lumOff val="25000"/>
                </a:schemeClr>
              </a:solidFill>
            </a:endParaRPr>
          </a:p>
        </p:txBody>
      </p:sp>
      <p:sp>
        <p:nvSpPr>
          <p:cNvPr id="4" name="文本框 3"/>
          <p:cNvSpPr txBox="1"/>
          <p:nvPr/>
        </p:nvSpPr>
        <p:spPr>
          <a:xfrm>
            <a:off x="755650" y="628015"/>
            <a:ext cx="2469515" cy="379095"/>
          </a:xfrm>
          <a:prstGeom prst="rect">
            <a:avLst/>
          </a:prstGeom>
          <a:noFill/>
        </p:spPr>
        <p:txBody>
          <a:bodyPr wrap="square" rtlCol="0">
            <a:noAutofit/>
          </a:bodyPr>
          <a:p>
            <a:r>
              <a:rPr lang="en-US" altLang="zh-CN"/>
              <a:t>Salespeople Network:</a:t>
            </a:r>
            <a:endParaRPr lang="en-US" altLang="zh-CN"/>
          </a:p>
        </p:txBody>
      </p:sp>
      <p:sp>
        <p:nvSpPr>
          <p:cNvPr id="5" name="文本框 4"/>
          <p:cNvSpPr txBox="1"/>
          <p:nvPr/>
        </p:nvSpPr>
        <p:spPr>
          <a:xfrm>
            <a:off x="4932045" y="628015"/>
            <a:ext cx="2469515" cy="379095"/>
          </a:xfrm>
          <a:prstGeom prst="rect">
            <a:avLst/>
          </a:prstGeom>
          <a:noFill/>
        </p:spPr>
        <p:txBody>
          <a:bodyPr wrap="square" rtlCol="0">
            <a:noAutofit/>
          </a:bodyPr>
          <a:p>
            <a:r>
              <a:rPr lang="en-US" altLang="zh-CN"/>
              <a:t>Customer Network:</a:t>
            </a:r>
            <a:endParaRPr lang="en-US" altLang="zh-CN"/>
          </a:p>
        </p:txBody>
      </p:sp>
      <p:pic>
        <p:nvPicPr>
          <p:cNvPr id="3" name="图片 2"/>
          <p:cNvPicPr>
            <a:picLocks noChangeAspect="1"/>
          </p:cNvPicPr>
          <p:nvPr/>
        </p:nvPicPr>
        <p:blipFill>
          <a:blip r:embed="rId1"/>
          <a:stretch>
            <a:fillRect/>
          </a:stretch>
        </p:blipFill>
        <p:spPr>
          <a:xfrm>
            <a:off x="35560" y="1059815"/>
            <a:ext cx="4250055" cy="824230"/>
          </a:xfrm>
          <a:prstGeom prst="rect">
            <a:avLst/>
          </a:prstGeom>
        </p:spPr>
      </p:pic>
      <p:pic>
        <p:nvPicPr>
          <p:cNvPr id="6" name="图片 5"/>
          <p:cNvPicPr>
            <a:picLocks noChangeAspect="1"/>
          </p:cNvPicPr>
          <p:nvPr/>
        </p:nvPicPr>
        <p:blipFill>
          <a:blip r:embed="rId2"/>
          <a:stretch>
            <a:fillRect/>
          </a:stretch>
        </p:blipFill>
        <p:spPr>
          <a:xfrm>
            <a:off x="4572000" y="1126490"/>
            <a:ext cx="3870960" cy="633730"/>
          </a:xfrm>
          <a:prstGeom prst="rect">
            <a:avLst/>
          </a:prstGeom>
        </p:spPr>
      </p:pic>
      <p:pic>
        <p:nvPicPr>
          <p:cNvPr id="7" name="图片 6"/>
          <p:cNvPicPr>
            <a:picLocks noChangeAspect="1"/>
          </p:cNvPicPr>
          <p:nvPr/>
        </p:nvPicPr>
        <p:blipFill>
          <a:blip r:embed="rId3"/>
          <a:stretch>
            <a:fillRect/>
          </a:stretch>
        </p:blipFill>
        <p:spPr>
          <a:xfrm>
            <a:off x="35560" y="1995805"/>
            <a:ext cx="4377690" cy="1056640"/>
          </a:xfrm>
          <a:prstGeom prst="rect">
            <a:avLst/>
          </a:prstGeom>
        </p:spPr>
      </p:pic>
      <p:pic>
        <p:nvPicPr>
          <p:cNvPr id="8" name="图片 7"/>
          <p:cNvPicPr>
            <a:picLocks noChangeAspect="1"/>
          </p:cNvPicPr>
          <p:nvPr/>
        </p:nvPicPr>
        <p:blipFill>
          <a:blip r:embed="rId4"/>
          <a:stretch>
            <a:fillRect/>
          </a:stretch>
        </p:blipFill>
        <p:spPr>
          <a:xfrm>
            <a:off x="4572000" y="2067560"/>
            <a:ext cx="4360545" cy="737870"/>
          </a:xfrm>
          <a:prstGeom prst="rect">
            <a:avLst/>
          </a:prstGeom>
        </p:spPr>
      </p:pic>
      <p:pic>
        <p:nvPicPr>
          <p:cNvPr id="9" name="图片 8"/>
          <p:cNvPicPr>
            <a:picLocks noChangeAspect="1"/>
          </p:cNvPicPr>
          <p:nvPr/>
        </p:nvPicPr>
        <p:blipFill>
          <a:blip r:embed="rId5"/>
          <a:stretch>
            <a:fillRect/>
          </a:stretch>
        </p:blipFill>
        <p:spPr>
          <a:xfrm>
            <a:off x="35560" y="3052445"/>
            <a:ext cx="4352290" cy="847725"/>
          </a:xfrm>
          <a:prstGeom prst="rect">
            <a:avLst/>
          </a:prstGeom>
        </p:spPr>
      </p:pic>
      <p:pic>
        <p:nvPicPr>
          <p:cNvPr id="10" name="图片 9"/>
          <p:cNvPicPr>
            <a:picLocks noChangeAspect="1"/>
          </p:cNvPicPr>
          <p:nvPr/>
        </p:nvPicPr>
        <p:blipFill>
          <a:blip r:embed="rId6"/>
          <a:stretch>
            <a:fillRect/>
          </a:stretch>
        </p:blipFill>
        <p:spPr>
          <a:xfrm>
            <a:off x="4572000" y="3176905"/>
            <a:ext cx="3783330" cy="599440"/>
          </a:xfrm>
          <a:prstGeom prst="rect">
            <a:avLst/>
          </a:prstGeom>
        </p:spPr>
      </p:pic>
      <p:pic>
        <p:nvPicPr>
          <p:cNvPr id="11" name="图片 10"/>
          <p:cNvPicPr>
            <a:picLocks noChangeAspect="1"/>
          </p:cNvPicPr>
          <p:nvPr/>
        </p:nvPicPr>
        <p:blipFill>
          <a:blip r:embed="rId7"/>
          <a:stretch>
            <a:fillRect/>
          </a:stretch>
        </p:blipFill>
        <p:spPr>
          <a:xfrm>
            <a:off x="35560" y="3900170"/>
            <a:ext cx="3859530" cy="9251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03848" y="2283847"/>
            <a:ext cx="2736303" cy="576063"/>
          </a:xfrm>
        </p:spPr>
        <p:txBody>
          <a:bodyPr/>
          <a:lstStyle/>
          <a:p>
            <a:r>
              <a:rPr lang="en-US" altLang="ko-KR" dirty="0"/>
              <a:t>Thank you</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0" y="267494"/>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tx1">
                    <a:lumMod val="75000"/>
                    <a:lumOff val="25000"/>
                  </a:schemeClr>
                </a:solidFill>
                <a:cs typeface="Arial" panose="020B0604020202020204" pitchFamily="34" charset="0"/>
              </a:rPr>
              <a:t>Cotents</a:t>
            </a:r>
            <a:endParaRPr lang="en-US" sz="3600" dirty="0">
              <a:solidFill>
                <a:schemeClr val="tx1">
                  <a:lumMod val="75000"/>
                  <a:lumOff val="25000"/>
                </a:schemeClr>
              </a:solidFill>
              <a:cs typeface="Arial" panose="020B0604020202020204" pitchFamily="34" charset="0"/>
            </a:endParaRPr>
          </a:p>
        </p:txBody>
      </p:sp>
      <p:grpSp>
        <p:nvGrpSpPr>
          <p:cNvPr id="4" name="Group 3"/>
          <p:cNvGrpSpPr/>
          <p:nvPr>
            <p:custDataLst>
              <p:tags r:id="rId1"/>
            </p:custDataLst>
          </p:nvPr>
        </p:nvGrpSpPr>
        <p:grpSpPr>
          <a:xfrm>
            <a:off x="2267744" y="1059582"/>
            <a:ext cx="6552728" cy="914400"/>
            <a:chOff x="1151472" y="3187501"/>
            <a:chExt cx="6552728" cy="914400"/>
          </a:xfrm>
        </p:grpSpPr>
        <p:sp>
          <p:nvSpPr>
            <p:cNvPr id="5" name="Pentagon 4"/>
            <p:cNvSpPr/>
            <p:nvPr>
              <p:custDataLst>
                <p:tags r:id="rId2"/>
              </p:custDataLst>
            </p:nvPr>
          </p:nvSpPr>
          <p:spPr>
            <a:xfrm>
              <a:off x="1633824" y="3347030"/>
              <a:ext cx="6070376" cy="720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entagon 5"/>
            <p:cNvSpPr/>
            <p:nvPr>
              <p:custDataLst>
                <p:tags r:id="rId3"/>
              </p:custDataLst>
            </p:nvPr>
          </p:nvSpPr>
          <p:spPr>
            <a:xfrm>
              <a:off x="1633824" y="3284701"/>
              <a:ext cx="5914970" cy="720000"/>
            </a:xfrm>
            <a:prstGeom prst="homePlat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Diamond 6"/>
            <p:cNvSpPr/>
            <p:nvPr>
              <p:custDataLst>
                <p:tags r:id="rId4"/>
              </p:custDataLst>
            </p:nvPr>
          </p:nvSpPr>
          <p:spPr>
            <a:xfrm>
              <a:off x="1151472" y="3187501"/>
              <a:ext cx="914400" cy="91440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8" name="직사각형 39"/>
          <p:cNvSpPr/>
          <p:nvPr>
            <p:custDataLst>
              <p:tags r:id="rId5"/>
            </p:custDataLst>
          </p:nvPr>
        </p:nvSpPr>
        <p:spPr>
          <a:xfrm>
            <a:off x="2509438" y="1262927"/>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anose="020B0604020202020204" pitchFamily="34" charset="0"/>
              </a:rPr>
              <a:t>1 </a:t>
            </a:r>
            <a:endParaRPr lang="ko-KR" altLang="en-US" sz="2800" dirty="0">
              <a:solidFill>
                <a:schemeClr val="bg1"/>
              </a:solidFill>
            </a:endParaRPr>
          </a:p>
        </p:txBody>
      </p:sp>
      <p:sp>
        <p:nvSpPr>
          <p:cNvPr id="10" name="TextBox 10"/>
          <p:cNvSpPr txBox="1"/>
          <p:nvPr>
            <p:custDataLst>
              <p:tags r:id="rId6"/>
            </p:custDataLst>
          </p:nvPr>
        </p:nvSpPr>
        <p:spPr bwMode="auto">
          <a:xfrm>
            <a:off x="3382645" y="1323975"/>
            <a:ext cx="4752340" cy="3683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anose="020B0604020202020204" pitchFamily="34" charset="0"/>
              </a:rPr>
              <a:t>Motivation &amp; Aim</a:t>
            </a:r>
            <a:endParaRPr lang="en-US" altLang="ko-KR" b="1" dirty="0">
              <a:solidFill>
                <a:schemeClr val="tx1">
                  <a:lumMod val="75000"/>
                  <a:lumOff val="25000"/>
                </a:schemeClr>
              </a:solidFill>
              <a:cs typeface="Arial" panose="020B0604020202020204" pitchFamily="34" charset="0"/>
            </a:endParaRPr>
          </a:p>
        </p:txBody>
      </p:sp>
      <p:grpSp>
        <p:nvGrpSpPr>
          <p:cNvPr id="12" name="Group 11"/>
          <p:cNvGrpSpPr/>
          <p:nvPr>
            <p:custDataLst>
              <p:tags r:id="rId7"/>
            </p:custDataLst>
          </p:nvPr>
        </p:nvGrpSpPr>
        <p:grpSpPr>
          <a:xfrm>
            <a:off x="2264738" y="1982609"/>
            <a:ext cx="6552728" cy="914400"/>
            <a:chOff x="1151472" y="3187501"/>
            <a:chExt cx="6552728" cy="914400"/>
          </a:xfrm>
        </p:grpSpPr>
        <p:sp>
          <p:nvSpPr>
            <p:cNvPr id="13" name="Pentagon 12"/>
            <p:cNvSpPr/>
            <p:nvPr>
              <p:custDataLst>
                <p:tags r:id="rId8"/>
              </p:custDataLst>
            </p:nvPr>
          </p:nvSpPr>
          <p:spPr>
            <a:xfrm>
              <a:off x="1633824" y="3347030"/>
              <a:ext cx="6070376" cy="7200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4" name="Pentagon 13"/>
            <p:cNvSpPr/>
            <p:nvPr>
              <p:custDataLst>
                <p:tags r:id="rId9"/>
              </p:custDataLst>
            </p:nvPr>
          </p:nvSpPr>
          <p:spPr>
            <a:xfrm>
              <a:off x="1633824" y="3284701"/>
              <a:ext cx="5914970" cy="720000"/>
            </a:xfrm>
            <a:prstGeom prst="homePlat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5" name="Diamond 14"/>
            <p:cNvSpPr/>
            <p:nvPr>
              <p:custDataLst>
                <p:tags r:id="rId10"/>
              </p:custDataLst>
            </p:nvPr>
          </p:nvSpPr>
          <p:spPr>
            <a:xfrm>
              <a:off x="1151472" y="3187501"/>
              <a:ext cx="914400" cy="9144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16" name="Group 15"/>
          <p:cNvGrpSpPr/>
          <p:nvPr>
            <p:custDataLst>
              <p:tags r:id="rId11"/>
            </p:custDataLst>
          </p:nvPr>
        </p:nvGrpSpPr>
        <p:grpSpPr>
          <a:xfrm>
            <a:off x="2261732" y="2905636"/>
            <a:ext cx="6552728" cy="914400"/>
            <a:chOff x="1151472" y="3187501"/>
            <a:chExt cx="6552728" cy="914400"/>
          </a:xfrm>
        </p:grpSpPr>
        <p:sp>
          <p:nvSpPr>
            <p:cNvPr id="17" name="Pentagon 16"/>
            <p:cNvSpPr/>
            <p:nvPr>
              <p:custDataLst>
                <p:tags r:id="rId12"/>
              </p:custDataLst>
            </p:nvPr>
          </p:nvSpPr>
          <p:spPr>
            <a:xfrm>
              <a:off x="1633824" y="3347030"/>
              <a:ext cx="6070376" cy="720000"/>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8" name="Pentagon 17"/>
            <p:cNvSpPr/>
            <p:nvPr>
              <p:custDataLst>
                <p:tags r:id="rId13"/>
              </p:custDataLst>
            </p:nvPr>
          </p:nvSpPr>
          <p:spPr>
            <a:xfrm>
              <a:off x="1633824" y="3284701"/>
              <a:ext cx="5914970" cy="720000"/>
            </a:xfrm>
            <a:prstGeom prst="homePlat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9" name="Diamond 18"/>
            <p:cNvSpPr/>
            <p:nvPr>
              <p:custDataLst>
                <p:tags r:id="rId14"/>
              </p:custDataLst>
            </p:nvPr>
          </p:nvSpPr>
          <p:spPr>
            <a:xfrm>
              <a:off x="1151472" y="3187501"/>
              <a:ext cx="914400" cy="9144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20" name="Group 19"/>
          <p:cNvGrpSpPr/>
          <p:nvPr>
            <p:custDataLst>
              <p:tags r:id="rId15"/>
            </p:custDataLst>
          </p:nvPr>
        </p:nvGrpSpPr>
        <p:grpSpPr>
          <a:xfrm>
            <a:off x="2258726" y="3828663"/>
            <a:ext cx="6552728" cy="914400"/>
            <a:chOff x="1151472" y="3187501"/>
            <a:chExt cx="6552728" cy="914400"/>
          </a:xfrm>
        </p:grpSpPr>
        <p:sp>
          <p:nvSpPr>
            <p:cNvPr id="21" name="Pentagon 20"/>
            <p:cNvSpPr/>
            <p:nvPr>
              <p:custDataLst>
                <p:tags r:id="rId16"/>
              </p:custDataLst>
            </p:nvPr>
          </p:nvSpPr>
          <p:spPr>
            <a:xfrm>
              <a:off x="1633824" y="3347030"/>
              <a:ext cx="6070376" cy="7200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2" name="Pentagon 21"/>
            <p:cNvSpPr/>
            <p:nvPr>
              <p:custDataLst>
                <p:tags r:id="rId17"/>
              </p:custDataLst>
            </p:nvPr>
          </p:nvSpPr>
          <p:spPr>
            <a:xfrm>
              <a:off x="1633824" y="3284701"/>
              <a:ext cx="5914970" cy="720000"/>
            </a:xfrm>
            <a:prstGeom prst="homePlat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3" name="Diamond 22"/>
            <p:cNvSpPr/>
            <p:nvPr>
              <p:custDataLst>
                <p:tags r:id="rId18"/>
              </p:custDataLst>
            </p:nvPr>
          </p:nvSpPr>
          <p:spPr>
            <a:xfrm>
              <a:off x="1151472" y="3187501"/>
              <a:ext cx="914400" cy="9144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4" name="직사각형 39"/>
          <p:cNvSpPr/>
          <p:nvPr>
            <p:custDataLst>
              <p:tags r:id="rId19"/>
            </p:custDataLst>
          </p:nvPr>
        </p:nvSpPr>
        <p:spPr>
          <a:xfrm>
            <a:off x="2509438" y="2187449"/>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anose="020B0604020202020204" pitchFamily="34" charset="0"/>
              </a:rPr>
              <a:t>2 </a:t>
            </a:r>
            <a:endParaRPr lang="ko-KR" altLang="en-US" sz="2800" dirty="0">
              <a:solidFill>
                <a:schemeClr val="bg1"/>
              </a:solidFill>
            </a:endParaRPr>
          </a:p>
        </p:txBody>
      </p:sp>
      <p:sp>
        <p:nvSpPr>
          <p:cNvPr id="26" name="TextBox 10"/>
          <p:cNvSpPr txBox="1"/>
          <p:nvPr>
            <p:custDataLst>
              <p:tags r:id="rId20"/>
            </p:custDataLst>
          </p:nvPr>
        </p:nvSpPr>
        <p:spPr bwMode="auto">
          <a:xfrm>
            <a:off x="3382645" y="2246630"/>
            <a:ext cx="4752340" cy="3683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anose="020B0604020202020204" pitchFamily="34" charset="0"/>
              </a:rPr>
              <a:t>Literature Review</a:t>
            </a:r>
            <a:endParaRPr lang="en-US" altLang="ko-KR" b="1" dirty="0">
              <a:solidFill>
                <a:schemeClr val="tx1">
                  <a:lumMod val="75000"/>
                  <a:lumOff val="25000"/>
                </a:schemeClr>
              </a:solidFill>
              <a:cs typeface="Arial" panose="020B0604020202020204" pitchFamily="34" charset="0"/>
            </a:endParaRPr>
          </a:p>
        </p:txBody>
      </p:sp>
      <p:sp>
        <p:nvSpPr>
          <p:cNvPr id="28" name="직사각형 39"/>
          <p:cNvSpPr/>
          <p:nvPr>
            <p:custDataLst>
              <p:tags r:id="rId21"/>
            </p:custDataLst>
          </p:nvPr>
        </p:nvSpPr>
        <p:spPr>
          <a:xfrm>
            <a:off x="2509438" y="3111971"/>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anose="020B0604020202020204" pitchFamily="34" charset="0"/>
              </a:rPr>
              <a:t>3 </a:t>
            </a:r>
            <a:endParaRPr lang="ko-KR" altLang="en-US" sz="2800" dirty="0">
              <a:solidFill>
                <a:schemeClr val="bg1"/>
              </a:solidFill>
            </a:endParaRPr>
          </a:p>
        </p:txBody>
      </p:sp>
      <p:sp>
        <p:nvSpPr>
          <p:cNvPr id="30" name="TextBox 10"/>
          <p:cNvSpPr txBox="1"/>
          <p:nvPr>
            <p:custDataLst>
              <p:tags r:id="rId22"/>
            </p:custDataLst>
          </p:nvPr>
        </p:nvSpPr>
        <p:spPr bwMode="auto">
          <a:xfrm>
            <a:off x="3382645" y="3169285"/>
            <a:ext cx="4752340" cy="3683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anose="020B0604020202020204" pitchFamily="34" charset="0"/>
              </a:rPr>
              <a:t>My Model &amp; Data Collection</a:t>
            </a:r>
            <a:endParaRPr lang="en-US" altLang="ko-KR" b="1" dirty="0">
              <a:solidFill>
                <a:schemeClr val="tx1">
                  <a:lumMod val="75000"/>
                  <a:lumOff val="25000"/>
                </a:schemeClr>
              </a:solidFill>
              <a:cs typeface="Arial" panose="020B0604020202020204" pitchFamily="34" charset="0"/>
            </a:endParaRPr>
          </a:p>
        </p:txBody>
      </p:sp>
      <p:sp>
        <p:nvSpPr>
          <p:cNvPr id="32" name="직사각형 39"/>
          <p:cNvSpPr/>
          <p:nvPr>
            <p:custDataLst>
              <p:tags r:id="rId23"/>
            </p:custDataLst>
          </p:nvPr>
        </p:nvSpPr>
        <p:spPr>
          <a:xfrm>
            <a:off x="2509438" y="4036493"/>
            <a:ext cx="403184" cy="523220"/>
          </a:xfrm>
          <a:prstGeom prst="rect">
            <a:avLst/>
          </a:prstGeom>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2800" b="1" dirty="0">
                <a:solidFill>
                  <a:schemeClr val="bg1"/>
                </a:solidFill>
                <a:cs typeface="Arial" panose="020B0604020202020204" pitchFamily="34" charset="0"/>
              </a:rPr>
              <a:t>4 </a:t>
            </a:r>
            <a:endParaRPr lang="ko-KR" altLang="en-US" sz="2800" dirty="0">
              <a:solidFill>
                <a:schemeClr val="bg1"/>
              </a:solidFill>
            </a:endParaRPr>
          </a:p>
        </p:txBody>
      </p:sp>
      <p:sp>
        <p:nvSpPr>
          <p:cNvPr id="34" name="TextBox 10"/>
          <p:cNvSpPr txBox="1"/>
          <p:nvPr>
            <p:custDataLst>
              <p:tags r:id="rId24"/>
            </p:custDataLst>
          </p:nvPr>
        </p:nvSpPr>
        <p:spPr bwMode="auto">
          <a:xfrm>
            <a:off x="3382645" y="4091940"/>
            <a:ext cx="4752340" cy="3683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anose="020B0604020202020204" pitchFamily="34" charset="0"/>
              </a:rPr>
              <a:t>Demo based on GPT-4</a:t>
            </a:r>
            <a:endParaRPr lang="en-US" altLang="ko-KR" b="1" dirty="0">
              <a:solidFill>
                <a:schemeClr val="tx1">
                  <a:lumMod val="75000"/>
                  <a:lumOff val="25000"/>
                </a:schemeClr>
              </a:solidFill>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512445" y="3651885"/>
            <a:ext cx="8118475" cy="803275"/>
          </a:xfrm>
        </p:spPr>
        <p:txBody>
          <a:bodyPr/>
          <a:lstStyle/>
          <a:p>
            <a:r>
              <a:rPr lang="en-US" altLang="ko-KR" dirty="0"/>
              <a:t>Motivation &amp; Aim</a:t>
            </a:r>
            <a:endParaRPr lang="ko-KR" altLang="en-US" dirty="0"/>
          </a:p>
        </p:txBody>
      </p:sp>
      <p:sp>
        <p:nvSpPr>
          <p:cNvPr id="10" name="Oval 32"/>
          <p:cNvSpPr/>
          <p:nvPr/>
        </p:nvSpPr>
        <p:spPr>
          <a:xfrm>
            <a:off x="4242791" y="1739280"/>
            <a:ext cx="658417" cy="792088"/>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50000"/>
                  <a:lumOff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lumMod val="75000"/>
                    <a:lumOff val="25000"/>
                  </a:schemeClr>
                </a:solidFill>
              </a:rPr>
              <a:t>Motivation</a:t>
            </a:r>
            <a:endParaRPr lang="en-US" altLang="ko-KR" dirty="0">
              <a:solidFill>
                <a:schemeClr val="tx1">
                  <a:lumMod val="75000"/>
                  <a:lumOff val="25000"/>
                </a:schemeClr>
              </a:solidFill>
            </a:endParaRPr>
          </a:p>
        </p:txBody>
      </p:sp>
      <p:grpSp>
        <p:nvGrpSpPr>
          <p:cNvPr id="6" name="Group 5"/>
          <p:cNvGrpSpPr/>
          <p:nvPr>
            <p:custDataLst>
              <p:tags r:id="rId1"/>
            </p:custDataLst>
          </p:nvPr>
        </p:nvGrpSpPr>
        <p:grpSpPr>
          <a:xfrm>
            <a:off x="899592" y="1521505"/>
            <a:ext cx="864096" cy="1188088"/>
            <a:chOff x="2391994" y="1635646"/>
            <a:chExt cx="805454" cy="1584088"/>
          </a:xfrm>
        </p:grpSpPr>
        <p:sp>
          <p:nvSpPr>
            <p:cNvPr id="4" name="Rectangle 3"/>
            <p:cNvSpPr/>
            <p:nvPr>
              <p:custDataLst>
                <p:tags r:id="rId2"/>
              </p:custDataLst>
            </p:nvPr>
          </p:nvSpPr>
          <p:spPr>
            <a:xfrm>
              <a:off x="2391994" y="1635646"/>
              <a:ext cx="805454" cy="7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custDataLst>
                <p:tags r:id="rId3"/>
              </p:custDataLst>
            </p:nvPr>
          </p:nvSpPr>
          <p:spPr>
            <a:xfrm rot="10800000">
              <a:off x="2391994" y="2427734"/>
              <a:ext cx="805454" cy="792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8" name="Group 7"/>
          <p:cNvGrpSpPr/>
          <p:nvPr>
            <p:custDataLst>
              <p:tags r:id="rId4"/>
            </p:custDataLst>
          </p:nvPr>
        </p:nvGrpSpPr>
        <p:grpSpPr>
          <a:xfrm>
            <a:off x="1835696" y="1572510"/>
            <a:ext cx="2664296" cy="1085026"/>
            <a:chOff x="496119" y="2469560"/>
            <a:chExt cx="1752190" cy="1085026"/>
          </a:xfrm>
          <a:noFill/>
        </p:grpSpPr>
        <p:sp>
          <p:nvSpPr>
            <p:cNvPr id="9" name="TextBox 8"/>
            <p:cNvSpPr txBox="1"/>
            <p:nvPr>
              <p:custDataLst>
                <p:tags r:id="rId5"/>
              </p:custDataLst>
            </p:nvPr>
          </p:nvSpPr>
          <p:spPr>
            <a:xfrm>
              <a:off x="496119" y="2724641"/>
              <a:ext cx="1752190" cy="829945"/>
            </a:xfrm>
            <a:prstGeom prst="rect">
              <a:avLst/>
            </a:prstGeom>
            <a:grpFill/>
          </p:spPr>
          <p:txBody>
            <a:bodyPr wrap="square" rtlCol="0">
              <a:spAutoFit/>
            </a:bodyPr>
            <a:lstStyle/>
            <a:p>
              <a:r>
                <a:rPr lang="en-US" altLang="ko-KR" sz="1200" dirty="0">
                  <a:solidFill>
                    <a:schemeClr val="tx1">
                      <a:lumMod val="75000"/>
                      <a:lumOff val="25000"/>
                    </a:schemeClr>
                  </a:solidFill>
                  <a:cs typeface="Arial" panose="020B0604020202020204" pitchFamily="34" charset="0"/>
                </a:rPr>
                <a:t>The capabilities of Large Language Models (LLMs) have significantly improved, enabling efficient communi- cation with humans.</a:t>
              </a:r>
              <a:endParaRPr lang="en-US" altLang="ko-KR" sz="1200" dirty="0">
                <a:solidFill>
                  <a:schemeClr val="tx1">
                    <a:lumMod val="75000"/>
                    <a:lumOff val="25000"/>
                  </a:schemeClr>
                </a:solidFill>
                <a:cs typeface="Arial" panose="020B0604020202020204" pitchFamily="34" charset="0"/>
              </a:endParaRPr>
            </a:p>
          </p:txBody>
        </p:sp>
        <p:sp>
          <p:nvSpPr>
            <p:cNvPr id="10" name="TextBox 9"/>
            <p:cNvSpPr txBox="1"/>
            <p:nvPr>
              <p:custDataLst>
                <p:tags r:id="rId6"/>
              </p:custDataLst>
            </p:nvPr>
          </p:nvSpPr>
          <p:spPr>
            <a:xfrm>
              <a:off x="496119" y="2469560"/>
              <a:ext cx="1752190" cy="306705"/>
            </a:xfrm>
            <a:prstGeom prst="rect">
              <a:avLst/>
            </a:prstGeom>
            <a:noFill/>
          </p:spPr>
          <p:txBody>
            <a:bodyPr wrap="square" rtlCol="0">
              <a:spAutoFit/>
            </a:bodyPr>
            <a:lstStyle/>
            <a:p>
              <a:r>
                <a:rPr lang="en-US" altLang="ko-KR" sz="1400" b="1" dirty="0">
                  <a:solidFill>
                    <a:schemeClr val="accent2"/>
                  </a:solidFill>
                  <a:cs typeface="Arial" panose="020B0604020202020204" pitchFamily="34" charset="0"/>
                </a:rPr>
                <a:t>Powerful LLM</a:t>
              </a:r>
              <a:endParaRPr lang="ko-KR" altLang="en-US" sz="1400" b="1" dirty="0">
                <a:solidFill>
                  <a:schemeClr val="accent2"/>
                </a:solidFill>
                <a:cs typeface="Arial" panose="020B0604020202020204" pitchFamily="34" charset="0"/>
              </a:endParaRPr>
            </a:p>
          </p:txBody>
        </p:sp>
      </p:grpSp>
      <p:sp>
        <p:nvSpPr>
          <p:cNvPr id="11" name="TextBox 10"/>
          <p:cNvSpPr txBox="1"/>
          <p:nvPr>
            <p:custDataLst>
              <p:tags r:id="rId7"/>
            </p:custDataLst>
          </p:nvPr>
        </p:nvSpPr>
        <p:spPr>
          <a:xfrm>
            <a:off x="977080" y="1564253"/>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01</a:t>
            </a:r>
            <a:endParaRPr lang="ko-KR" altLang="en-US" sz="3600" b="1" dirty="0">
              <a:solidFill>
                <a:schemeClr val="bg1"/>
              </a:solidFill>
              <a:cs typeface="Arial" panose="020B0604020202020204" pitchFamily="34" charset="0"/>
            </a:endParaRPr>
          </a:p>
        </p:txBody>
      </p:sp>
      <p:grpSp>
        <p:nvGrpSpPr>
          <p:cNvPr id="12" name="Group 11"/>
          <p:cNvGrpSpPr/>
          <p:nvPr>
            <p:custDataLst>
              <p:tags r:id="rId8"/>
            </p:custDataLst>
          </p:nvPr>
        </p:nvGrpSpPr>
        <p:grpSpPr>
          <a:xfrm>
            <a:off x="4868951" y="1521472"/>
            <a:ext cx="864096" cy="1188088"/>
            <a:chOff x="2391994" y="1635646"/>
            <a:chExt cx="805454" cy="1584088"/>
          </a:xfrm>
          <a:solidFill>
            <a:srgbClr val="98DFBB"/>
          </a:solidFill>
        </p:grpSpPr>
        <p:sp>
          <p:nvSpPr>
            <p:cNvPr id="13" name="Rectangle 12"/>
            <p:cNvSpPr/>
            <p:nvPr>
              <p:custDataLst>
                <p:tags r:id="rId9"/>
              </p:custDataLst>
            </p:nvPr>
          </p:nvSpPr>
          <p:spPr>
            <a:xfrm>
              <a:off x="2391994" y="1635646"/>
              <a:ext cx="805454" cy="7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13"/>
            <p:cNvSpPr/>
            <p:nvPr>
              <p:custDataLst>
                <p:tags r:id="rId10"/>
              </p:custDataLst>
            </p:nvPr>
          </p:nvSpPr>
          <p:spPr>
            <a:xfrm rot="10800000">
              <a:off x="2391994" y="2427734"/>
              <a:ext cx="805454" cy="792000"/>
            </a:xfrm>
            <a:prstGeom prst="triangl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15" name="Group 14"/>
          <p:cNvGrpSpPr/>
          <p:nvPr>
            <p:custDataLst>
              <p:tags r:id="rId11"/>
            </p:custDataLst>
          </p:nvPr>
        </p:nvGrpSpPr>
        <p:grpSpPr>
          <a:xfrm>
            <a:off x="5805055" y="1572477"/>
            <a:ext cx="2664296" cy="1269811"/>
            <a:chOff x="496119" y="2469560"/>
            <a:chExt cx="1752190" cy="1269811"/>
          </a:xfrm>
          <a:noFill/>
        </p:grpSpPr>
        <p:sp>
          <p:nvSpPr>
            <p:cNvPr id="16" name="TextBox 15"/>
            <p:cNvSpPr txBox="1"/>
            <p:nvPr>
              <p:custDataLst>
                <p:tags r:id="rId12"/>
              </p:custDataLst>
            </p:nvPr>
          </p:nvSpPr>
          <p:spPr>
            <a:xfrm>
              <a:off x="496119" y="2724641"/>
              <a:ext cx="1752190" cy="1014730"/>
            </a:xfrm>
            <a:prstGeom prst="rect">
              <a:avLst/>
            </a:prstGeom>
            <a:grpFill/>
          </p:spPr>
          <p:txBody>
            <a:bodyPr wrap="square" rtlCol="0">
              <a:spAutoFit/>
            </a:bodyPr>
            <a:lstStyle/>
            <a:p>
              <a:r>
                <a:rPr lang="en-US" altLang="ko-KR" sz="1200" dirty="0">
                  <a:solidFill>
                    <a:schemeClr val="tx1">
                      <a:lumMod val="75000"/>
                      <a:lumOff val="25000"/>
                    </a:schemeClr>
                  </a:solidFill>
                  <a:cs typeface="Arial" panose="020B0604020202020204" pitchFamily="34" charset="0"/>
                </a:rPr>
                <a:t>Nearly all products require sales per-sonnel for transactions, but they </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cannot chat with numerous users </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simultaneously or conduct extensive user information surveys.</a:t>
              </a:r>
              <a:endParaRPr lang="en-US" altLang="ko-KR" sz="1200" dirty="0">
                <a:solidFill>
                  <a:schemeClr val="tx1">
                    <a:lumMod val="75000"/>
                    <a:lumOff val="25000"/>
                  </a:schemeClr>
                </a:solidFill>
                <a:cs typeface="Arial" panose="020B0604020202020204" pitchFamily="34" charset="0"/>
              </a:endParaRPr>
            </a:p>
          </p:txBody>
        </p:sp>
        <p:sp>
          <p:nvSpPr>
            <p:cNvPr id="17" name="TextBox 16"/>
            <p:cNvSpPr txBox="1"/>
            <p:nvPr>
              <p:custDataLst>
                <p:tags r:id="rId13"/>
              </p:custDataLst>
            </p:nvPr>
          </p:nvSpPr>
          <p:spPr>
            <a:xfrm>
              <a:off x="496119" y="2469560"/>
              <a:ext cx="1752190" cy="306705"/>
            </a:xfrm>
            <a:prstGeom prst="rect">
              <a:avLst/>
            </a:prstGeom>
            <a:noFill/>
          </p:spPr>
          <p:txBody>
            <a:bodyPr wrap="square" rtlCol="0">
              <a:spAutoFit/>
            </a:bodyPr>
            <a:lstStyle/>
            <a:p>
              <a:r>
                <a:rPr lang="en-US" altLang="ko-KR" sz="1400" b="1" dirty="0">
                  <a:solidFill>
                    <a:schemeClr val="accent3"/>
                  </a:solidFill>
                  <a:cs typeface="Arial" panose="020B0604020202020204" pitchFamily="34" charset="0"/>
                </a:rPr>
                <a:t>Challenge: Sales Efficiency</a:t>
              </a:r>
              <a:endParaRPr lang="en-US" altLang="ko-KR" sz="1400" b="1" dirty="0">
                <a:solidFill>
                  <a:schemeClr val="accent3"/>
                </a:solidFill>
                <a:cs typeface="Arial" panose="020B0604020202020204" pitchFamily="34" charset="0"/>
              </a:endParaRPr>
            </a:p>
          </p:txBody>
        </p:sp>
      </p:grpSp>
      <p:sp>
        <p:nvSpPr>
          <p:cNvPr id="18" name="TextBox 17"/>
          <p:cNvSpPr txBox="1"/>
          <p:nvPr>
            <p:custDataLst>
              <p:tags r:id="rId14"/>
            </p:custDataLst>
          </p:nvPr>
        </p:nvSpPr>
        <p:spPr>
          <a:xfrm>
            <a:off x="4946439" y="1564220"/>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02</a:t>
            </a:r>
            <a:endParaRPr lang="ko-KR" altLang="en-US" sz="3600" b="1" dirty="0">
              <a:solidFill>
                <a:schemeClr val="bg1"/>
              </a:solidFill>
              <a:cs typeface="Arial" panose="020B0604020202020204" pitchFamily="34" charset="0"/>
            </a:endParaRPr>
          </a:p>
        </p:txBody>
      </p:sp>
      <p:grpSp>
        <p:nvGrpSpPr>
          <p:cNvPr id="19" name="Group 18"/>
          <p:cNvGrpSpPr/>
          <p:nvPr>
            <p:custDataLst>
              <p:tags r:id="rId15"/>
            </p:custDataLst>
          </p:nvPr>
        </p:nvGrpSpPr>
        <p:grpSpPr>
          <a:xfrm>
            <a:off x="899592" y="3213682"/>
            <a:ext cx="864096" cy="1188088"/>
            <a:chOff x="2391994" y="1635646"/>
            <a:chExt cx="805454" cy="1584088"/>
          </a:xfrm>
          <a:solidFill>
            <a:srgbClr val="F8B2A3"/>
          </a:solidFill>
        </p:grpSpPr>
        <p:sp>
          <p:nvSpPr>
            <p:cNvPr id="20" name="Rectangle 19"/>
            <p:cNvSpPr/>
            <p:nvPr>
              <p:custDataLst>
                <p:tags r:id="rId16"/>
              </p:custDataLst>
            </p:nvPr>
          </p:nvSpPr>
          <p:spPr>
            <a:xfrm>
              <a:off x="2391994" y="1635646"/>
              <a:ext cx="805454" cy="7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Isosceles Triangle 20"/>
            <p:cNvSpPr/>
            <p:nvPr>
              <p:custDataLst>
                <p:tags r:id="rId17"/>
              </p:custDataLst>
            </p:nvPr>
          </p:nvSpPr>
          <p:spPr>
            <a:xfrm rot="10800000">
              <a:off x="2391994" y="2427734"/>
              <a:ext cx="805454" cy="79200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2" name="Group 21"/>
          <p:cNvGrpSpPr/>
          <p:nvPr>
            <p:custDataLst>
              <p:tags r:id="rId18"/>
            </p:custDataLst>
          </p:nvPr>
        </p:nvGrpSpPr>
        <p:grpSpPr>
          <a:xfrm>
            <a:off x="1835696" y="3264687"/>
            <a:ext cx="2664296" cy="1085026"/>
            <a:chOff x="496119" y="2469560"/>
            <a:chExt cx="1752190" cy="1085026"/>
          </a:xfrm>
          <a:noFill/>
        </p:grpSpPr>
        <p:sp>
          <p:nvSpPr>
            <p:cNvPr id="23" name="TextBox 22"/>
            <p:cNvSpPr txBox="1"/>
            <p:nvPr>
              <p:custDataLst>
                <p:tags r:id="rId19"/>
              </p:custDataLst>
            </p:nvPr>
          </p:nvSpPr>
          <p:spPr>
            <a:xfrm>
              <a:off x="496119" y="2724641"/>
              <a:ext cx="1752190" cy="829945"/>
            </a:xfrm>
            <a:prstGeom prst="rect">
              <a:avLst/>
            </a:prstGeom>
            <a:grpFill/>
          </p:spPr>
          <p:txBody>
            <a:bodyPr wrap="square" rtlCol="0">
              <a:spAutoFit/>
            </a:bodyPr>
            <a:lstStyle/>
            <a:p>
              <a:r>
                <a:rPr lang="en-US" altLang="ko-KR" sz="1200" dirty="0">
                  <a:solidFill>
                    <a:schemeClr val="tx1">
                      <a:lumMod val="75000"/>
                      <a:lumOff val="25000"/>
                    </a:schemeClr>
                  </a:solidFill>
                  <a:cs typeface="Arial" panose="020B0604020202020204" pitchFamily="34" charset="0"/>
                </a:rPr>
                <a:t>Once trained, models can be reused with very low marginal costs. As the scale of the audience increases, the cost-effectiveness improves.</a:t>
              </a:r>
              <a:endParaRPr lang="en-US" altLang="ko-KR" sz="1200" dirty="0">
                <a:solidFill>
                  <a:schemeClr val="tx1">
                    <a:lumMod val="75000"/>
                    <a:lumOff val="25000"/>
                  </a:schemeClr>
                </a:solidFill>
                <a:cs typeface="Arial" panose="020B0604020202020204" pitchFamily="34" charset="0"/>
              </a:endParaRPr>
            </a:p>
          </p:txBody>
        </p:sp>
        <p:sp>
          <p:nvSpPr>
            <p:cNvPr id="24" name="TextBox 23"/>
            <p:cNvSpPr txBox="1"/>
            <p:nvPr>
              <p:custDataLst>
                <p:tags r:id="rId20"/>
              </p:custDataLst>
            </p:nvPr>
          </p:nvSpPr>
          <p:spPr>
            <a:xfrm>
              <a:off x="496119" y="2469560"/>
              <a:ext cx="1752190" cy="306705"/>
            </a:xfrm>
            <a:prstGeom prst="rect">
              <a:avLst/>
            </a:prstGeom>
            <a:noFill/>
          </p:spPr>
          <p:txBody>
            <a:bodyPr wrap="square" rtlCol="0">
              <a:spAutoFit/>
            </a:bodyPr>
            <a:lstStyle/>
            <a:p>
              <a:r>
                <a:rPr lang="en-US" altLang="ko-KR" sz="1400" b="1" dirty="0">
                  <a:solidFill>
                    <a:schemeClr val="accent1"/>
                  </a:solidFill>
                  <a:cs typeface="Arial" panose="020B0604020202020204" pitchFamily="34" charset="0"/>
                </a:rPr>
                <a:t>Cost Efficiency</a:t>
              </a:r>
              <a:endParaRPr lang="en-US" altLang="ko-KR" sz="1400" b="1" dirty="0">
                <a:solidFill>
                  <a:schemeClr val="accent1"/>
                </a:solidFill>
                <a:cs typeface="Arial" panose="020B0604020202020204" pitchFamily="34" charset="0"/>
              </a:endParaRPr>
            </a:p>
          </p:txBody>
        </p:sp>
      </p:grpSp>
      <p:sp>
        <p:nvSpPr>
          <p:cNvPr id="25" name="TextBox 24"/>
          <p:cNvSpPr txBox="1"/>
          <p:nvPr>
            <p:custDataLst>
              <p:tags r:id="rId21"/>
            </p:custDataLst>
          </p:nvPr>
        </p:nvSpPr>
        <p:spPr>
          <a:xfrm>
            <a:off x="977080" y="3256430"/>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03</a:t>
            </a:r>
            <a:endParaRPr lang="ko-KR" altLang="en-US" sz="3600" b="1" dirty="0">
              <a:solidFill>
                <a:schemeClr val="bg1"/>
              </a:solidFill>
              <a:cs typeface="Arial" panose="020B0604020202020204" pitchFamily="34" charset="0"/>
            </a:endParaRPr>
          </a:p>
        </p:txBody>
      </p:sp>
      <p:grpSp>
        <p:nvGrpSpPr>
          <p:cNvPr id="26" name="Group 25"/>
          <p:cNvGrpSpPr/>
          <p:nvPr>
            <p:custDataLst>
              <p:tags r:id="rId22"/>
            </p:custDataLst>
          </p:nvPr>
        </p:nvGrpSpPr>
        <p:grpSpPr>
          <a:xfrm>
            <a:off x="4868951" y="3213649"/>
            <a:ext cx="864096" cy="1188088"/>
            <a:chOff x="2391994" y="1635646"/>
            <a:chExt cx="805454" cy="1584088"/>
          </a:xfrm>
          <a:solidFill>
            <a:srgbClr val="A4B4EA"/>
          </a:solidFill>
        </p:grpSpPr>
        <p:sp>
          <p:nvSpPr>
            <p:cNvPr id="27" name="Rectangle 26"/>
            <p:cNvSpPr/>
            <p:nvPr>
              <p:custDataLst>
                <p:tags r:id="rId23"/>
              </p:custDataLst>
            </p:nvPr>
          </p:nvSpPr>
          <p:spPr>
            <a:xfrm>
              <a:off x="2391994" y="1635646"/>
              <a:ext cx="805454" cy="79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Isosceles Triangle 27"/>
            <p:cNvSpPr/>
            <p:nvPr>
              <p:custDataLst>
                <p:tags r:id="rId24"/>
              </p:custDataLst>
            </p:nvPr>
          </p:nvSpPr>
          <p:spPr>
            <a:xfrm rot="10800000">
              <a:off x="2391994" y="2427734"/>
              <a:ext cx="805454" cy="792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9" name="Group 28"/>
          <p:cNvGrpSpPr/>
          <p:nvPr>
            <p:custDataLst>
              <p:tags r:id="rId25"/>
            </p:custDataLst>
          </p:nvPr>
        </p:nvGrpSpPr>
        <p:grpSpPr>
          <a:xfrm>
            <a:off x="5805055" y="3264654"/>
            <a:ext cx="2664296" cy="1453961"/>
            <a:chOff x="496119" y="2469560"/>
            <a:chExt cx="1752190" cy="1453961"/>
          </a:xfrm>
          <a:noFill/>
        </p:grpSpPr>
        <p:sp>
          <p:nvSpPr>
            <p:cNvPr id="30" name="TextBox 29"/>
            <p:cNvSpPr txBox="1"/>
            <p:nvPr>
              <p:custDataLst>
                <p:tags r:id="rId26"/>
              </p:custDataLst>
            </p:nvPr>
          </p:nvSpPr>
          <p:spPr>
            <a:xfrm>
              <a:off x="496119" y="2724641"/>
              <a:ext cx="1752190" cy="1198880"/>
            </a:xfrm>
            <a:prstGeom prst="rect">
              <a:avLst/>
            </a:prstGeom>
            <a:grpFill/>
          </p:spPr>
          <p:txBody>
            <a:bodyPr wrap="square" rtlCol="0">
              <a:spAutoFit/>
            </a:bodyPr>
            <a:lstStyle/>
            <a:p>
              <a:r>
                <a:rPr lang="en-US" altLang="ko-KR" sz="1200" dirty="0">
                  <a:solidFill>
                    <a:schemeClr val="tx1">
                      <a:lumMod val="75000"/>
                      <a:lumOff val="25000"/>
                    </a:schemeClr>
                  </a:solidFill>
                  <a:cs typeface="Arial" panose="020B0604020202020204" pitchFamily="34" charset="0"/>
                </a:rPr>
                <a:t>Customers have limited patience for salesperson, making it challenging</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 to gather extensive data from sales practices. Therefore, we utilize </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reinforcement learning to</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solve this problem. </a:t>
              </a:r>
              <a:endParaRPr lang="en-US" altLang="ko-KR" sz="1200" dirty="0">
                <a:solidFill>
                  <a:schemeClr val="tx1">
                    <a:lumMod val="75000"/>
                    <a:lumOff val="25000"/>
                  </a:schemeClr>
                </a:solidFill>
                <a:cs typeface="Arial" panose="020B0604020202020204" pitchFamily="34" charset="0"/>
              </a:endParaRPr>
            </a:p>
          </p:txBody>
        </p:sp>
        <p:sp>
          <p:nvSpPr>
            <p:cNvPr id="31" name="TextBox 30"/>
            <p:cNvSpPr txBox="1"/>
            <p:nvPr>
              <p:custDataLst>
                <p:tags r:id="rId27"/>
              </p:custDataLst>
            </p:nvPr>
          </p:nvSpPr>
          <p:spPr>
            <a:xfrm>
              <a:off x="496119" y="2469560"/>
              <a:ext cx="1752190" cy="306705"/>
            </a:xfrm>
            <a:prstGeom prst="rect">
              <a:avLst/>
            </a:prstGeom>
            <a:noFill/>
          </p:spPr>
          <p:txBody>
            <a:bodyPr wrap="square" rtlCol="0">
              <a:spAutoFit/>
            </a:bodyPr>
            <a:lstStyle/>
            <a:p>
              <a:r>
                <a:rPr lang="en-US" altLang="ko-KR" sz="1400" b="1" dirty="0">
                  <a:solidFill>
                    <a:schemeClr val="accent4"/>
                  </a:solidFill>
                  <a:cs typeface="Arial" panose="020B0604020202020204" pitchFamily="34" charset="0"/>
                </a:rPr>
                <a:t>Data Collection</a:t>
              </a:r>
              <a:endParaRPr lang="en-US" altLang="ko-KR" sz="1400" b="1" dirty="0">
                <a:solidFill>
                  <a:schemeClr val="accent4"/>
                </a:solidFill>
                <a:cs typeface="Arial" panose="020B0604020202020204" pitchFamily="34" charset="0"/>
              </a:endParaRPr>
            </a:p>
          </p:txBody>
        </p:sp>
      </p:grpSp>
      <p:sp>
        <p:nvSpPr>
          <p:cNvPr id="32" name="TextBox 31"/>
          <p:cNvSpPr txBox="1"/>
          <p:nvPr>
            <p:custDataLst>
              <p:tags r:id="rId28"/>
            </p:custDataLst>
          </p:nvPr>
        </p:nvSpPr>
        <p:spPr>
          <a:xfrm>
            <a:off x="4946439" y="3256397"/>
            <a:ext cx="709121" cy="646331"/>
          </a:xfrm>
          <a:prstGeom prst="rect">
            <a:avLst/>
          </a:prstGeom>
          <a:noFill/>
        </p:spPr>
        <p:txBody>
          <a:bodyPr wrap="square" rtlCol="0">
            <a:spAutoFit/>
          </a:bodyPr>
          <a:lstStyle/>
          <a:p>
            <a:pPr algn="ctr"/>
            <a:r>
              <a:rPr lang="en-US" altLang="ko-KR" sz="3600" b="1" dirty="0">
                <a:solidFill>
                  <a:schemeClr val="bg1"/>
                </a:solidFill>
                <a:cs typeface="Arial" panose="020B0604020202020204" pitchFamily="34" charset="0"/>
              </a:rPr>
              <a:t>04</a:t>
            </a:r>
            <a:endParaRPr lang="ko-KR" altLang="en-US" sz="3600" b="1" dirty="0">
              <a:solidFill>
                <a:schemeClr val="bg1"/>
              </a:solidFill>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solidFill>
                  <a:schemeClr val="tx1">
                    <a:lumMod val="75000"/>
                    <a:lumOff val="25000"/>
                  </a:schemeClr>
                </a:solidFill>
              </a:rPr>
              <a:t>Aim</a:t>
            </a:r>
            <a:endParaRPr lang="ko-KR" altLang="en-US" dirty="0">
              <a:solidFill>
                <a:schemeClr val="tx1">
                  <a:lumMod val="75000"/>
                  <a:lumOff val="25000"/>
                </a:schemeClr>
              </a:solidFill>
            </a:endParaRPr>
          </a:p>
        </p:txBody>
      </p:sp>
      <p:sp>
        <p:nvSpPr>
          <p:cNvPr id="4" name="Rectangle 3"/>
          <p:cNvSpPr/>
          <p:nvPr/>
        </p:nvSpPr>
        <p:spPr>
          <a:xfrm>
            <a:off x="1547229" y="915557"/>
            <a:ext cx="590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TextBox 5"/>
          <p:cNvSpPr txBox="1"/>
          <p:nvPr/>
        </p:nvSpPr>
        <p:spPr>
          <a:xfrm>
            <a:off x="1460562" y="1419608"/>
            <a:ext cx="6207782" cy="2245360"/>
          </a:xfrm>
          <a:prstGeom prst="rect">
            <a:avLst/>
          </a:prstGeom>
          <a:noFill/>
        </p:spPr>
        <p:txBody>
          <a:bodyPr wrap="square" rtlCol="0">
            <a:spAutoFit/>
          </a:bodyPr>
          <a:lstStyle/>
          <a:p>
            <a:pPr algn="l"/>
            <a:endParaRPr lang="en-US" altLang="ko-KR" sz="2000" dirty="0">
              <a:solidFill>
                <a:schemeClr val="tx1">
                  <a:lumMod val="75000"/>
                  <a:lumOff val="25000"/>
                </a:schemeClr>
              </a:solidFill>
              <a:cs typeface="Arial" panose="020B0604020202020204" pitchFamily="34" charset="0"/>
            </a:endParaRPr>
          </a:p>
          <a:p>
            <a:pPr algn="l"/>
            <a:r>
              <a:rPr lang="en-US" altLang="ko-KR" sz="2000" dirty="0">
                <a:solidFill>
                  <a:schemeClr val="tx1">
                    <a:lumMod val="75000"/>
                    <a:lumOff val="25000"/>
                  </a:schemeClr>
                </a:solidFill>
                <a:cs typeface="Arial" panose="020B0604020202020204" pitchFamily="34" charset="0"/>
              </a:rPr>
              <a:t>Our goal is to </a:t>
            </a:r>
            <a:r>
              <a:rPr lang="en-US" altLang="ko-KR" sz="2000" b="1" dirty="0">
                <a:solidFill>
                  <a:schemeClr val="tx1">
                    <a:lumMod val="75000"/>
                    <a:lumOff val="25000"/>
                  </a:schemeClr>
                </a:solidFill>
                <a:cs typeface="Arial" panose="020B0604020202020204" pitchFamily="34" charset="0"/>
              </a:rPr>
              <a:t>fine-tune</a:t>
            </a:r>
            <a:r>
              <a:rPr lang="en-US" altLang="ko-KR" sz="2000" dirty="0">
                <a:solidFill>
                  <a:schemeClr val="tx1">
                    <a:lumMod val="75000"/>
                    <a:lumOff val="25000"/>
                  </a:schemeClr>
                </a:solidFill>
                <a:cs typeface="Arial" panose="020B0604020202020204" pitchFamily="34" charset="0"/>
              </a:rPr>
              <a:t> an existing trained large </a:t>
            </a:r>
            <a:endParaRPr lang="en-US" altLang="ko-KR" sz="2000" dirty="0">
              <a:solidFill>
                <a:schemeClr val="tx1">
                  <a:lumMod val="75000"/>
                  <a:lumOff val="25000"/>
                </a:schemeClr>
              </a:solidFill>
              <a:cs typeface="Arial" panose="020B0604020202020204" pitchFamily="34" charset="0"/>
            </a:endParaRPr>
          </a:p>
          <a:p>
            <a:pPr algn="l"/>
            <a:r>
              <a:rPr lang="en-US" altLang="ko-KR" sz="2000" dirty="0">
                <a:solidFill>
                  <a:schemeClr val="tx1">
                    <a:lumMod val="75000"/>
                    <a:lumOff val="25000"/>
                  </a:schemeClr>
                </a:solidFill>
                <a:cs typeface="Arial" panose="020B0604020202020204" pitchFamily="34" charset="0"/>
              </a:rPr>
              <a:t>model, such as GPT-4, using </a:t>
            </a:r>
            <a:r>
              <a:rPr lang="en-US" altLang="ko-KR" sz="2000" b="1" dirty="0">
                <a:solidFill>
                  <a:schemeClr val="tx1">
                    <a:lumMod val="75000"/>
                    <a:lumOff val="25000"/>
                  </a:schemeClr>
                </a:solidFill>
                <a:cs typeface="Arial" panose="020B0604020202020204" pitchFamily="34" charset="0"/>
              </a:rPr>
              <a:t>Deep Reinforcement </a:t>
            </a:r>
            <a:endParaRPr lang="en-US" altLang="ko-KR" sz="2000" dirty="0">
              <a:solidFill>
                <a:schemeClr val="tx1">
                  <a:lumMod val="75000"/>
                  <a:lumOff val="25000"/>
                </a:schemeClr>
              </a:solidFill>
              <a:cs typeface="Arial" panose="020B0604020202020204" pitchFamily="34" charset="0"/>
            </a:endParaRPr>
          </a:p>
          <a:p>
            <a:pPr algn="l"/>
            <a:r>
              <a:rPr lang="en-US" altLang="ko-KR" sz="2000" b="1" dirty="0">
                <a:solidFill>
                  <a:schemeClr val="tx1">
                    <a:lumMod val="75000"/>
                    <a:lumOff val="25000"/>
                  </a:schemeClr>
                </a:solidFill>
                <a:cs typeface="Arial" panose="020B0604020202020204" pitchFamily="34" charset="0"/>
              </a:rPr>
              <a:t>Learning</a:t>
            </a:r>
            <a:r>
              <a:rPr lang="en-US" altLang="ko-KR" sz="2000" dirty="0">
                <a:solidFill>
                  <a:schemeClr val="tx1">
                    <a:lumMod val="75000"/>
                    <a:lumOff val="25000"/>
                  </a:schemeClr>
                </a:solidFill>
                <a:cs typeface="Arial" panose="020B0604020202020204" pitchFamily="34" charset="0"/>
              </a:rPr>
              <a:t>, or to apply </a:t>
            </a:r>
            <a:r>
              <a:rPr lang="en-US" altLang="ko-KR" sz="2000" b="1" dirty="0">
                <a:solidFill>
                  <a:schemeClr val="tx1">
                    <a:lumMod val="75000"/>
                    <a:lumOff val="25000"/>
                  </a:schemeClr>
                </a:solidFill>
                <a:cs typeface="Arial" panose="020B0604020202020204" pitchFamily="34" charset="0"/>
              </a:rPr>
              <a:t>prompt engineering </a:t>
            </a:r>
            <a:r>
              <a:rPr lang="en-US" altLang="ko-KR" sz="2000" dirty="0">
                <a:solidFill>
                  <a:schemeClr val="tx1">
                    <a:lumMod val="75000"/>
                    <a:lumOff val="25000"/>
                  </a:schemeClr>
                </a:solidFill>
                <a:cs typeface="Arial" panose="020B0604020202020204" pitchFamily="34" charset="0"/>
              </a:rPr>
              <a:t>to </a:t>
            </a:r>
            <a:endParaRPr lang="en-US" altLang="ko-KR" sz="2000" dirty="0">
              <a:solidFill>
                <a:schemeClr val="tx1">
                  <a:lumMod val="75000"/>
                  <a:lumOff val="25000"/>
                </a:schemeClr>
              </a:solidFill>
              <a:cs typeface="Arial" panose="020B0604020202020204" pitchFamily="34" charset="0"/>
            </a:endParaRPr>
          </a:p>
          <a:p>
            <a:pPr algn="l"/>
            <a:r>
              <a:rPr lang="en-US" altLang="ko-KR" sz="2000" dirty="0">
                <a:solidFill>
                  <a:schemeClr val="tx1">
                    <a:lumMod val="75000"/>
                    <a:lumOff val="25000"/>
                  </a:schemeClr>
                </a:solidFill>
                <a:cs typeface="Arial" panose="020B0604020202020204" pitchFamily="34" charset="0"/>
              </a:rPr>
              <a:t>develop a "</a:t>
            </a:r>
            <a:r>
              <a:rPr lang="en-US" altLang="ko-KR" sz="2000" b="1" dirty="0">
                <a:solidFill>
                  <a:schemeClr val="tx1">
                    <a:lumMod val="75000"/>
                    <a:lumOff val="25000"/>
                  </a:schemeClr>
                </a:solidFill>
                <a:cs typeface="Arial" panose="020B0604020202020204" pitchFamily="34" charset="0"/>
              </a:rPr>
              <a:t>salesperson agent</a:t>
            </a:r>
            <a:r>
              <a:rPr lang="en-US" altLang="ko-KR" sz="2000" dirty="0">
                <a:solidFill>
                  <a:schemeClr val="tx1">
                    <a:lumMod val="75000"/>
                    <a:lumOff val="25000"/>
                  </a:schemeClr>
                </a:solidFill>
                <a:cs typeface="Arial" panose="020B0604020202020204" pitchFamily="34" charset="0"/>
              </a:rPr>
              <a:t>" that can </a:t>
            </a:r>
            <a:endParaRPr lang="en-US" altLang="ko-KR" sz="2000" dirty="0">
              <a:solidFill>
                <a:schemeClr val="tx1">
                  <a:lumMod val="75000"/>
                  <a:lumOff val="25000"/>
                </a:schemeClr>
              </a:solidFill>
              <a:cs typeface="Arial" panose="020B0604020202020204" pitchFamily="34" charset="0"/>
            </a:endParaRPr>
          </a:p>
          <a:p>
            <a:pPr algn="l"/>
            <a:r>
              <a:rPr lang="en-US" altLang="ko-KR" sz="2000" dirty="0">
                <a:solidFill>
                  <a:schemeClr val="tx1">
                    <a:lumMod val="75000"/>
                    <a:lumOff val="25000"/>
                  </a:schemeClr>
                </a:solidFill>
                <a:cs typeface="Arial" panose="020B0604020202020204" pitchFamily="34" charset="0"/>
              </a:rPr>
              <a:t>communicate with customers and ultimately close </a:t>
            </a:r>
            <a:endParaRPr lang="en-US" altLang="ko-KR" sz="2000" dirty="0">
              <a:solidFill>
                <a:schemeClr val="tx1">
                  <a:lumMod val="75000"/>
                  <a:lumOff val="25000"/>
                </a:schemeClr>
              </a:solidFill>
              <a:cs typeface="Arial" panose="020B0604020202020204" pitchFamily="34" charset="0"/>
            </a:endParaRPr>
          </a:p>
          <a:p>
            <a:pPr algn="l"/>
            <a:r>
              <a:rPr lang="en-US" altLang="ko-KR" sz="2000" dirty="0">
                <a:solidFill>
                  <a:schemeClr val="tx1">
                    <a:lumMod val="75000"/>
                    <a:lumOff val="25000"/>
                  </a:schemeClr>
                </a:solidFill>
                <a:cs typeface="Arial" panose="020B0604020202020204" pitchFamily="34" charset="0"/>
              </a:rPr>
              <a:t>deals.</a:t>
            </a:r>
            <a:endParaRPr lang="en-US" altLang="ko-KR" sz="2000" dirty="0">
              <a:solidFill>
                <a:schemeClr val="tx1">
                  <a:lumMod val="75000"/>
                  <a:lumOff val="25000"/>
                </a:schemeClr>
              </a:solidFill>
              <a:cs typeface="Arial" panose="020B0604020202020204" pitchFamily="34" charset="0"/>
            </a:endParaRPr>
          </a:p>
        </p:txBody>
      </p:sp>
      <p:sp>
        <p:nvSpPr>
          <p:cNvPr id="8" name="文本框 7"/>
          <p:cNvSpPr txBox="1"/>
          <p:nvPr/>
        </p:nvSpPr>
        <p:spPr>
          <a:xfrm>
            <a:off x="1460500" y="3867785"/>
            <a:ext cx="6172835" cy="966470"/>
          </a:xfrm>
          <a:prstGeom prst="rect">
            <a:avLst/>
          </a:prstGeom>
          <a:noFill/>
        </p:spPr>
        <p:txBody>
          <a:bodyPr wrap="square" rtlCol="0">
            <a:noAutofit/>
          </a:bodyPr>
          <a:p>
            <a:r>
              <a:rPr lang="zh-CN" altLang="en-US"/>
              <a:t>Notice that the </a:t>
            </a:r>
            <a:r>
              <a:rPr lang="zh-CN" altLang="en-US" b="1"/>
              <a:t>reason</a:t>
            </a:r>
            <a:r>
              <a:rPr lang="zh-CN" altLang="en-US"/>
              <a:t> for </a:t>
            </a:r>
            <a:r>
              <a:rPr lang="zh-CN" altLang="en-US" b="1"/>
              <a:t>adopting fine-tuning or </a:t>
            </a:r>
            <a:endParaRPr lang="zh-CN" altLang="en-US" b="1"/>
          </a:p>
          <a:p>
            <a:r>
              <a:rPr lang="zh-CN" altLang="en-US" b="1"/>
              <a:t>prompt engineering </a:t>
            </a:r>
            <a:r>
              <a:rPr lang="zh-CN" altLang="en-US"/>
              <a:t>is that training a large model from </a:t>
            </a:r>
            <a:endParaRPr lang="zh-CN" altLang="en-US"/>
          </a:p>
          <a:p>
            <a:r>
              <a:rPr lang="zh-CN" altLang="en-US"/>
              <a:t>scratch involves</a:t>
            </a:r>
            <a:r>
              <a:rPr lang="zh-CN" altLang="en-US" b="1"/>
              <a:t> significant time and economic costs</a:t>
            </a:r>
            <a:r>
              <a:rPr lang="zh-CN" altLang="en-US"/>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512445" y="3651885"/>
            <a:ext cx="8118475" cy="803275"/>
          </a:xfrm>
        </p:spPr>
        <p:txBody>
          <a:bodyPr/>
          <a:lstStyle/>
          <a:p>
            <a:r>
              <a:rPr lang="en-US" altLang="ko-KR" dirty="0"/>
              <a:t>Literature Review</a:t>
            </a:r>
            <a:endParaRPr lang="ko-KR" altLang="en-US" dirty="0"/>
          </a:p>
        </p:txBody>
      </p:sp>
      <p:sp>
        <p:nvSpPr>
          <p:cNvPr id="10" name="Oval 32"/>
          <p:cNvSpPr/>
          <p:nvPr/>
        </p:nvSpPr>
        <p:spPr>
          <a:xfrm>
            <a:off x="4242791" y="1739280"/>
            <a:ext cx="658417" cy="792088"/>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50000"/>
                  <a:lumOff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solidFill>
                  <a:schemeClr val="tx1">
                    <a:lumMod val="75000"/>
                    <a:lumOff val="25000"/>
                  </a:schemeClr>
                </a:solidFill>
              </a:rPr>
              <a:t>Review</a:t>
            </a:r>
            <a:endParaRPr lang="en-US" altLang="ko-KR" dirty="0">
              <a:solidFill>
                <a:schemeClr val="tx1">
                  <a:lumMod val="75000"/>
                  <a:lumOff val="25000"/>
                </a:schemeClr>
              </a:solidFill>
            </a:endParaRPr>
          </a:p>
        </p:txBody>
      </p:sp>
      <p:grpSp>
        <p:nvGrpSpPr>
          <p:cNvPr id="43" name="Group 42"/>
          <p:cNvGrpSpPr/>
          <p:nvPr>
            <p:custDataLst>
              <p:tags r:id="rId1"/>
            </p:custDataLst>
          </p:nvPr>
        </p:nvGrpSpPr>
        <p:grpSpPr>
          <a:xfrm>
            <a:off x="755602" y="771327"/>
            <a:ext cx="7660640" cy="1522095"/>
            <a:chOff x="4320398" y="1245513"/>
            <a:chExt cx="5649078" cy="1402144"/>
          </a:xfrm>
        </p:grpSpPr>
        <p:sp>
          <p:nvSpPr>
            <p:cNvPr id="44" name="TextBox 43"/>
            <p:cNvSpPr txBox="1"/>
            <p:nvPr>
              <p:custDataLst>
                <p:tags r:id="rId2"/>
              </p:custDataLst>
            </p:nvPr>
          </p:nvSpPr>
          <p:spPr>
            <a:xfrm>
              <a:off x="4320398" y="1493535"/>
              <a:ext cx="5649078" cy="1154122"/>
            </a:xfrm>
            <a:prstGeom prst="rect">
              <a:avLst/>
            </a:prstGeom>
            <a:noFill/>
          </p:spPr>
          <p:txBody>
            <a:bodyPr wrap="square" rtlCol="0">
              <a:noAutofit/>
            </a:bodyPr>
            <a:lstStyle/>
            <a:p>
              <a:r>
                <a:rPr lang="en-US" altLang="ko-KR" sz="1200" dirty="0">
                  <a:solidFill>
                    <a:schemeClr val="tx1">
                      <a:lumMod val="75000"/>
                      <a:lumOff val="25000"/>
                    </a:schemeClr>
                  </a:solidFill>
                  <a:cs typeface="Arial" panose="020B0604020202020204" pitchFamily="34" charset="0"/>
                </a:rPr>
                <a:t>How marketing automation and Business Intelligence (BI) leverage software to streamline and enhance </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marketing processes and business operations. Marketing automation utilizes tools for customer segmentation, data integration, and campaign management, which significantly improves efficiency and enables new functionalities. Meanwhile, BI systems provide real-time sales data and extensive reporting capabilities, helping </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businesses gain a deeper understanding of their operations, customers, supply chains, and financial </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performance, ultimately driving better strategic decisions and increased ROI.</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Reference:</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https://www.researchgate.net/profile/Mohammad-Khan-48/publication/348668779_Development_of_An_e-commerce_Sales_Chatbot/links/60617de8458515e8347bb660/Development-of-An-e-commerce-Sales-Chatbot.pdf</a:t>
              </a:r>
              <a:endParaRPr lang="en-US" altLang="ko-KR" sz="1200" dirty="0">
                <a:solidFill>
                  <a:schemeClr val="tx1">
                    <a:lumMod val="75000"/>
                    <a:lumOff val="25000"/>
                  </a:schemeClr>
                </a:solidFill>
                <a:cs typeface="Arial" panose="020B0604020202020204" pitchFamily="34" charset="0"/>
              </a:endParaRPr>
            </a:p>
          </p:txBody>
        </p:sp>
        <p:sp>
          <p:nvSpPr>
            <p:cNvPr id="45" name="TextBox 44"/>
            <p:cNvSpPr txBox="1"/>
            <p:nvPr>
              <p:custDataLst>
                <p:tags r:id="rId3"/>
              </p:custDataLst>
            </p:nvPr>
          </p:nvSpPr>
          <p:spPr>
            <a:xfrm>
              <a:off x="4320398" y="1245513"/>
              <a:ext cx="2874450" cy="253872"/>
            </a:xfrm>
            <a:prstGeom prst="rect">
              <a:avLst/>
            </a:prstGeom>
            <a:noFill/>
          </p:spPr>
          <p:txBody>
            <a:bodyPr wrap="square" rtlCol="0">
              <a:spAutoFit/>
            </a:bodyPr>
            <a:lstStyle/>
            <a:p>
              <a:r>
                <a:rPr lang="en-US" altLang="ko-KR" sz="1200" b="1" dirty="0">
                  <a:solidFill>
                    <a:schemeClr val="tx1">
                      <a:lumMod val="75000"/>
                      <a:lumOff val="25000"/>
                    </a:schemeClr>
                  </a:solidFill>
                  <a:cs typeface="Arial" panose="020B0604020202020204" pitchFamily="34" charset="0"/>
                </a:rPr>
                <a:t>Marketing Automation &amp; Business Intelligence</a:t>
              </a:r>
              <a:endParaRPr lang="en-US" altLang="ko-KR" sz="1200" b="1" dirty="0">
                <a:solidFill>
                  <a:schemeClr val="tx1">
                    <a:lumMod val="75000"/>
                    <a:lumOff val="25000"/>
                  </a:schemeClr>
                </a:solidFill>
                <a:cs typeface="Arial" panose="020B0604020202020204" pitchFamily="34" charset="0"/>
              </a:endParaRPr>
            </a:p>
          </p:txBody>
        </p:sp>
      </p:grpSp>
      <p:grpSp>
        <p:nvGrpSpPr>
          <p:cNvPr id="46" name="Group 45"/>
          <p:cNvGrpSpPr/>
          <p:nvPr>
            <p:custDataLst>
              <p:tags r:id="rId4"/>
            </p:custDataLst>
          </p:nvPr>
        </p:nvGrpSpPr>
        <p:grpSpPr>
          <a:xfrm>
            <a:off x="755603" y="2715623"/>
            <a:ext cx="7677150" cy="1392556"/>
            <a:chOff x="4320867" y="1882532"/>
            <a:chExt cx="5661253" cy="1282813"/>
          </a:xfrm>
        </p:grpSpPr>
        <p:sp>
          <p:nvSpPr>
            <p:cNvPr id="47" name="TextBox 46"/>
            <p:cNvSpPr txBox="1"/>
            <p:nvPr>
              <p:custDataLst>
                <p:tags r:id="rId5"/>
              </p:custDataLst>
            </p:nvPr>
          </p:nvSpPr>
          <p:spPr>
            <a:xfrm>
              <a:off x="4320867" y="2193730"/>
              <a:ext cx="5661253" cy="971615"/>
            </a:xfrm>
            <a:prstGeom prst="rect">
              <a:avLst/>
            </a:prstGeom>
            <a:noFill/>
          </p:spPr>
          <p:txBody>
            <a:bodyPr wrap="square" rtlCol="0">
              <a:noAutofit/>
            </a:bodyPr>
            <a:lstStyle/>
            <a:p>
              <a:r>
                <a:rPr lang="en-US" altLang="ko-KR" sz="1200" dirty="0">
                  <a:solidFill>
                    <a:schemeClr val="tx1">
                      <a:lumMod val="75000"/>
                      <a:lumOff val="25000"/>
                    </a:schemeClr>
                  </a:solidFill>
                  <a:cs typeface="Arial" panose="020B0604020202020204" pitchFamily="34" charset="0"/>
                </a:rPr>
                <a:t>The field of e-commerce sales chatbots is focused on enhancing customer interaction and sales through advanced artificial intelligence technologies. Central to this is the use of machine learning to develop natural language understanding capabilities, allowing chatbots to process and respond to user queries more effectively. These systems are typically built on modular frameworks that facilitate scalability and adaptability, incorporating elements such as language training platforms, text classification, and entity extraction.  </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Reference:</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https://webbut.unitbv.ro/index.php/Series_V/article/download/3962/3130</a:t>
              </a:r>
              <a:endParaRPr lang="en-US" altLang="ko-KR" sz="1200" dirty="0">
                <a:solidFill>
                  <a:schemeClr val="tx1">
                    <a:lumMod val="75000"/>
                    <a:lumOff val="25000"/>
                  </a:schemeClr>
                </a:solidFill>
                <a:cs typeface="Arial" panose="020B0604020202020204" pitchFamily="34" charset="0"/>
              </a:endParaRPr>
            </a:p>
          </p:txBody>
        </p:sp>
        <p:sp>
          <p:nvSpPr>
            <p:cNvPr id="48" name="TextBox 47"/>
            <p:cNvSpPr txBox="1"/>
            <p:nvPr>
              <p:custDataLst>
                <p:tags r:id="rId6"/>
              </p:custDataLst>
            </p:nvPr>
          </p:nvSpPr>
          <p:spPr>
            <a:xfrm>
              <a:off x="4320867" y="1882532"/>
              <a:ext cx="2874450" cy="253872"/>
            </a:xfrm>
            <a:prstGeom prst="rect">
              <a:avLst/>
            </a:prstGeom>
            <a:noFill/>
          </p:spPr>
          <p:txBody>
            <a:bodyPr wrap="square" rtlCol="0">
              <a:spAutoFit/>
            </a:bodyPr>
            <a:lstStyle/>
            <a:p>
              <a:r>
                <a:rPr lang="en-US" altLang="ko-KR" sz="1200" b="1" dirty="0">
                  <a:solidFill>
                    <a:schemeClr val="tx1">
                      <a:lumMod val="75000"/>
                      <a:lumOff val="25000"/>
                    </a:schemeClr>
                  </a:solidFill>
                  <a:cs typeface="Arial" panose="020B0604020202020204" pitchFamily="34" charset="0"/>
                </a:rPr>
                <a:t> E-commerce Sales Chatbot</a:t>
              </a:r>
              <a:endParaRPr lang="en-US" altLang="ko-KR" sz="1200" b="1" dirty="0">
                <a:solidFill>
                  <a:schemeClr val="tx1">
                    <a:lumMod val="75000"/>
                    <a:lumOff val="25000"/>
                  </a:schemeClr>
                </a:solidFill>
                <a:cs typeface="Arial" panose="020B0604020202020204" pitchFamily="34" charset="0"/>
              </a:endParaRPr>
            </a:p>
          </p:txBody>
        </p:sp>
      </p:grpSp>
      <p:sp>
        <p:nvSpPr>
          <p:cNvPr id="54" name="TextBox 53"/>
          <p:cNvSpPr txBox="1"/>
          <p:nvPr>
            <p:custDataLst>
              <p:tags r:id="rId7"/>
            </p:custDataLst>
          </p:nvPr>
        </p:nvSpPr>
        <p:spPr>
          <a:xfrm>
            <a:off x="1331595" y="4621530"/>
            <a:ext cx="6847205" cy="499110"/>
          </a:xfrm>
          <a:prstGeom prst="rect">
            <a:avLst/>
          </a:prstGeom>
          <a:noFill/>
        </p:spPr>
        <p:txBody>
          <a:bodyPr wrap="square" rtlCol="0">
            <a:noAutofit/>
          </a:bodyPr>
          <a:lstStyle/>
          <a:p>
            <a:r>
              <a:rPr lang="en-US" altLang="ko-KR" sz="1200" b="1" dirty="0">
                <a:solidFill>
                  <a:schemeClr val="tx1">
                    <a:lumMod val="75000"/>
                    <a:lumOff val="25000"/>
                  </a:schemeClr>
                </a:solidFill>
                <a:cs typeface="Arial" panose="020B0604020202020204" pitchFamily="34" charset="0"/>
              </a:rPr>
              <a:t>They all look at issues from the perspective of the business and do not provide customized services for customers.</a:t>
            </a:r>
            <a:endParaRPr lang="en-US" altLang="ko-KR" sz="1200" b="1" dirty="0">
              <a:solidFill>
                <a:schemeClr val="tx1">
                  <a:lumMod val="75000"/>
                  <a:lumOff val="25000"/>
                </a:schemeClr>
              </a:solidFill>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512445" y="3651885"/>
            <a:ext cx="8118475" cy="803275"/>
          </a:xfrm>
        </p:spPr>
        <p:txBody>
          <a:bodyPr/>
          <a:lstStyle/>
          <a:p>
            <a:r>
              <a:rPr lang="en-US" altLang="ko-KR" dirty="0"/>
              <a:t>My Model &amp; Data Collection</a:t>
            </a:r>
            <a:endParaRPr lang="ko-KR" altLang="en-US" dirty="0"/>
          </a:p>
        </p:txBody>
      </p:sp>
      <p:sp>
        <p:nvSpPr>
          <p:cNvPr id="10" name="Oval 32"/>
          <p:cNvSpPr/>
          <p:nvPr/>
        </p:nvSpPr>
        <p:spPr>
          <a:xfrm>
            <a:off x="4242791" y="1739280"/>
            <a:ext cx="658417" cy="792088"/>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50000"/>
                  <a:lumOff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solidFill>
                  <a:schemeClr val="tx1">
                    <a:lumMod val="75000"/>
                    <a:lumOff val="25000"/>
                  </a:schemeClr>
                </a:solidFill>
              </a:rPr>
              <a:t>Core Idea</a:t>
            </a:r>
            <a:endParaRPr lang="en-US" altLang="ko-KR" dirty="0">
              <a:solidFill>
                <a:schemeClr val="tx1">
                  <a:lumMod val="75000"/>
                  <a:lumOff val="25000"/>
                </a:schemeClr>
              </a:solidFill>
            </a:endParaRPr>
          </a:p>
        </p:txBody>
      </p:sp>
      <p:sp>
        <p:nvSpPr>
          <p:cNvPr id="44" name="TextBox 43"/>
          <p:cNvSpPr txBox="1"/>
          <p:nvPr>
            <p:custDataLst>
              <p:tags r:id="rId1"/>
            </p:custDataLst>
          </p:nvPr>
        </p:nvSpPr>
        <p:spPr>
          <a:xfrm>
            <a:off x="107315" y="914400"/>
            <a:ext cx="8896985" cy="4081780"/>
          </a:xfrm>
          <a:prstGeom prst="rect">
            <a:avLst/>
          </a:prstGeom>
          <a:noFill/>
        </p:spPr>
        <p:txBody>
          <a:bodyPr wrap="square" rtlCol="0">
            <a:noAutofit/>
          </a:bodyPr>
          <a:lstStyle/>
          <a:p>
            <a:r>
              <a:rPr lang="en-US" altLang="ko-KR" sz="1200" dirty="0">
                <a:solidFill>
                  <a:schemeClr val="tx1">
                    <a:lumMod val="75000"/>
                    <a:lumOff val="25000"/>
                  </a:schemeClr>
                </a:solidFill>
                <a:cs typeface="Arial" panose="020B0604020202020204" pitchFamily="34" charset="0"/>
              </a:rPr>
              <a:t>We have two models in total -- ‘customer network’ &amp; ‘salespeople network’.</a:t>
            </a:r>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1. The first model is the 'customer network'. </a:t>
            </a:r>
            <a:endParaRPr lang="en-US" altLang="ko-KR" sz="1200" dirty="0">
              <a:solidFill>
                <a:schemeClr val="tx1">
                  <a:lumMod val="75000"/>
                  <a:lumOff val="25000"/>
                </a:schemeClr>
              </a:solidFill>
              <a:cs typeface="Arial" panose="020B0604020202020204" pitchFamily="34" charset="0"/>
            </a:endParaRPr>
          </a:p>
          <a:p>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 This model involves appending a </a:t>
            </a:r>
            <a:r>
              <a:rPr lang="en-US" altLang="ko-KR" sz="1200" b="1" dirty="0">
                <a:solidFill>
                  <a:schemeClr val="tx1">
                    <a:lumMod val="75000"/>
                    <a:lumOff val="25000"/>
                  </a:schemeClr>
                </a:solidFill>
                <a:cs typeface="Arial" panose="020B0604020202020204" pitchFamily="34" charset="0"/>
              </a:rPr>
              <a:t>bitNet</a:t>
            </a:r>
            <a:r>
              <a:rPr lang="en-US" altLang="ko-KR" sz="1200" dirty="0">
                <a:solidFill>
                  <a:schemeClr val="tx1">
                    <a:lumMod val="75000"/>
                    <a:lumOff val="25000"/>
                  </a:schemeClr>
                </a:solidFill>
                <a:cs typeface="Arial" panose="020B0604020202020204" pitchFamily="34" charset="0"/>
              </a:rPr>
              <a:t> model to the output end of</a:t>
            </a:r>
            <a:r>
              <a:rPr lang="en-US" altLang="ko-KR" sz="1200" b="1" dirty="0">
                <a:solidFill>
                  <a:schemeClr val="tx1">
                    <a:lumMod val="75000"/>
                    <a:lumOff val="25000"/>
                  </a:schemeClr>
                </a:solidFill>
                <a:cs typeface="Arial" panose="020B0604020202020204" pitchFamily="34" charset="0"/>
              </a:rPr>
              <a:t> GPT</a:t>
            </a:r>
            <a:r>
              <a:rPr lang="en-US" altLang="ko-KR" sz="1200" dirty="0">
                <a:solidFill>
                  <a:schemeClr val="tx1">
                    <a:lumMod val="75000"/>
                    <a:lumOff val="25000"/>
                  </a:schemeClr>
                </a:solidFill>
                <a:cs typeface="Arial" panose="020B0604020202020204" pitchFamily="34" charset="0"/>
              </a:rPr>
              <a:t> for </a:t>
            </a:r>
            <a:r>
              <a:rPr lang="en-US" altLang="ko-KR" sz="1200" b="1" dirty="0">
                <a:solidFill>
                  <a:schemeClr val="tx1">
                    <a:lumMod val="75000"/>
                    <a:lumOff val="25000"/>
                  </a:schemeClr>
                </a:solidFill>
                <a:cs typeface="Arial" panose="020B0604020202020204" pitchFamily="34" charset="0"/>
              </a:rPr>
              <a:t>fine-tuning</a:t>
            </a:r>
            <a:r>
              <a:rPr lang="en-US" altLang="ko-KR" sz="1200" dirty="0">
                <a:solidFill>
                  <a:schemeClr val="tx1">
                    <a:lumMod val="75000"/>
                    <a:lumOff val="25000"/>
                  </a:schemeClr>
                </a:solidFill>
                <a:cs typeface="Arial" panose="020B0604020202020204" pitchFamily="34" charset="0"/>
              </a:rPr>
              <a:t>. </a:t>
            </a:r>
            <a:endParaRPr lang="en-US" altLang="ko-KR" sz="1200" dirty="0">
              <a:solidFill>
                <a:schemeClr val="tx1">
                  <a:lumMod val="75000"/>
                  <a:lumOff val="25000"/>
                </a:schemeClr>
              </a:solidFill>
              <a:cs typeface="Arial" panose="020B0604020202020204" pitchFamily="34" charset="0"/>
            </a:endParaRPr>
          </a:p>
          <a:p>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 We then collect messages from the customer's social media platforms for </a:t>
            </a:r>
            <a:r>
              <a:rPr lang="en-US" altLang="ko-KR" sz="1200" b="1" dirty="0">
                <a:solidFill>
                  <a:schemeClr val="tx1">
                    <a:lumMod val="75000"/>
                    <a:lumOff val="25000"/>
                  </a:schemeClr>
                </a:solidFill>
                <a:cs typeface="Arial" panose="020B0604020202020204" pitchFamily="34" charset="0"/>
              </a:rPr>
              <a:t>imitation learning</a:t>
            </a:r>
            <a:r>
              <a:rPr lang="en-US" altLang="ko-KR" sz="1200" dirty="0">
                <a:solidFill>
                  <a:schemeClr val="tx1">
                    <a:lumMod val="75000"/>
                    <a:lumOff val="25000"/>
                  </a:schemeClr>
                </a:solidFill>
                <a:cs typeface="Arial" panose="020B0604020202020204" pitchFamily="34" charset="0"/>
              </a:rPr>
              <a:t> to mimic the way the customer speaks. </a:t>
            </a:r>
            <a:endParaRPr lang="en-US" altLang="ko-KR" sz="1200" dirty="0">
              <a:solidFill>
                <a:schemeClr val="tx1">
                  <a:lumMod val="75000"/>
                  <a:lumOff val="25000"/>
                </a:schemeClr>
              </a:solidFill>
              <a:cs typeface="Arial" panose="020B0604020202020204" pitchFamily="34" charset="0"/>
            </a:endParaRPr>
          </a:p>
          <a:p>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 The loss function can be </a:t>
            </a:r>
            <a:r>
              <a:rPr lang="en-US" altLang="ko-KR" sz="1200" b="1" dirty="0">
                <a:solidFill>
                  <a:schemeClr val="tx1">
                    <a:lumMod val="75000"/>
                    <a:lumOff val="25000"/>
                  </a:schemeClr>
                </a:solidFill>
                <a:cs typeface="Arial" panose="020B0604020202020204" pitchFamily="34" charset="0"/>
              </a:rPr>
              <a:t>cross entropy</a:t>
            </a:r>
            <a:r>
              <a:rPr lang="en-US" altLang="ko-KR" sz="1200" dirty="0">
                <a:solidFill>
                  <a:schemeClr val="tx1">
                    <a:lumMod val="75000"/>
                    <a:lumOff val="25000"/>
                  </a:schemeClr>
                </a:solidFill>
                <a:cs typeface="Arial" panose="020B0604020202020204" pitchFamily="34" charset="0"/>
              </a:rPr>
              <a:t>, from which we calculate the gradients for bitNet and update its parameters. </a:t>
            </a:r>
            <a:endParaRPr lang="en-US" altLang="ko-KR" sz="1200" dirty="0">
              <a:solidFill>
                <a:schemeClr val="tx1">
                  <a:lumMod val="75000"/>
                  <a:lumOff val="25000"/>
                </a:schemeClr>
              </a:solidFill>
              <a:cs typeface="Arial" panose="020B0604020202020204" pitchFamily="34" charset="0"/>
            </a:endParaRPr>
          </a:p>
          <a:p>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2. The second model is the 'salespeople network' (DRL)</a:t>
            </a:r>
            <a:endParaRPr lang="en-US" altLang="ko-KR" sz="1200" dirty="0">
              <a:solidFill>
                <a:schemeClr val="tx1">
                  <a:lumMod val="75000"/>
                  <a:lumOff val="25000"/>
                </a:schemeClr>
              </a:solidFill>
              <a:cs typeface="Arial" panose="020B0604020202020204" pitchFamily="34" charset="0"/>
            </a:endParaRPr>
          </a:p>
          <a:p>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 Also uses GPT+bitNet, and consider bitNet as policy function</a:t>
            </a:r>
            <a:endParaRPr lang="en-US" altLang="ko-KR" sz="1200" dirty="0">
              <a:solidFill>
                <a:schemeClr val="tx1">
                  <a:lumMod val="75000"/>
                  <a:lumOff val="25000"/>
                </a:schemeClr>
              </a:solidFill>
              <a:cs typeface="Arial" panose="020B0604020202020204" pitchFamily="34" charset="0"/>
            </a:endParaRPr>
          </a:p>
          <a:p>
            <a:endParaRPr lang="en-US" altLang="ko-KR" sz="1200" dirty="0">
              <a:solidFill>
                <a:schemeClr val="tx1">
                  <a:lumMod val="75000"/>
                  <a:lumOff val="25000"/>
                </a:schemeClr>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rPr>
              <a:t>- After completing a set of dialogues, we use policy gradient to update bitNet’s parameters. </a:t>
            </a:r>
            <a:endParaRPr lang="en-US" altLang="ko-KR" sz="1200" dirty="0">
              <a:solidFill>
                <a:schemeClr val="tx1">
                  <a:lumMod val="75000"/>
                  <a:lumOff val="25000"/>
                </a:schemeClr>
              </a:solidFill>
              <a:cs typeface="Arial" panose="020B0604020202020204" pitchFamily="34" charset="0"/>
            </a:endParaRPr>
          </a:p>
          <a:p>
            <a:pPr indent="457200"/>
            <a:r>
              <a:rPr lang="en-US" altLang="ko-KR" sz="1200" dirty="0">
                <a:solidFill>
                  <a:schemeClr val="tx1">
                    <a:lumMod val="75000"/>
                    <a:lumOff val="25000"/>
                  </a:schemeClr>
                </a:solidFill>
                <a:cs typeface="Arial" panose="020B0604020202020204" pitchFamily="34" charset="0"/>
              </a:rPr>
              <a:t>-We chose bitNet because it offers high cost-effectiveness; our ultimate goal is to increase corporate profits. If the training costs exceed the expenses of manual labor, it would be unjustifiable. </a:t>
            </a:r>
            <a:endParaRPr lang="en-US" altLang="ko-KR" sz="1200" dirty="0">
              <a:solidFill>
                <a:schemeClr val="tx1">
                  <a:lumMod val="75000"/>
                  <a:lumOff val="25000"/>
                </a:schemeClr>
              </a:solidFill>
              <a:cs typeface="Arial" panose="020B0604020202020204" pitchFamily="34" charset="0"/>
            </a:endParaRPr>
          </a:p>
          <a:p>
            <a:pPr indent="457200"/>
            <a:endParaRPr lang="en-US" altLang="ko-KR" sz="1200" dirty="0">
              <a:solidFill>
                <a:schemeClr val="tx1">
                  <a:lumMod val="75000"/>
                  <a:lumOff val="25000"/>
                </a:schemeClr>
              </a:solidFill>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0.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1.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2.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3.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4.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5.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6.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7.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8.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19.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2.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20.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21.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22.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23.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24.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25.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26.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27.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28.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29.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30.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1.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2.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3.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4.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5.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6.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7.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8.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39.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40.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1.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2.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3.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4.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5.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6.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7.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8.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49.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5.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50.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51.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52.xml><?xml version="1.0" encoding="utf-8"?>
<p:tagLst xmlns:p="http://schemas.openxmlformats.org/presentationml/2006/main">
  <p:tag name="KSO_WM_DIAGRAM_VIRTUALLY_FRAME" val="{&quot;height&quot;:266.2935433070867,&quot;left&quot;:70.83401574803149,&quot;top&quot;:119.80094488188976,&quot;width&quot;:596.0440157480315}"/>
</p:tagLst>
</file>

<file path=ppt/tags/tag53.xml><?xml version="1.0" encoding="utf-8"?>
<p:tagLst xmlns:p="http://schemas.openxmlformats.org/presentationml/2006/main">
  <p:tag name="KSO_WM_DIAGRAM_VIRTUALLY_FRAME" val="{&quot;height&quot;:289.9491993054982,&quot;left&quot;:22.645196850393678,&quot;top&quot;:89.08440944881889,&quot;width&quot;:662.6805511811024}"/>
</p:tagLst>
</file>

<file path=ppt/tags/tag54.xml><?xml version="1.0" encoding="utf-8"?>
<p:tagLst xmlns:p="http://schemas.openxmlformats.org/presentationml/2006/main">
  <p:tag name="KSO_WM_DIAGRAM_VIRTUALLY_FRAME" val="{&quot;height&quot;:289.9491993054982,&quot;left&quot;:22.645196850393678,&quot;top&quot;:89.08440944881889,&quot;width&quot;:662.6805511811024}"/>
</p:tagLst>
</file>

<file path=ppt/tags/tag55.xml><?xml version="1.0" encoding="utf-8"?>
<p:tagLst xmlns:p="http://schemas.openxmlformats.org/presentationml/2006/main">
  <p:tag name="KSO_WM_DIAGRAM_VIRTUALLY_FRAME" val="{&quot;height&quot;:289.9491993054982,&quot;left&quot;:22.645196850393678,&quot;top&quot;:89.08440944881889,&quot;width&quot;:662.6805511811024}"/>
</p:tagLst>
</file>

<file path=ppt/tags/tag56.xml><?xml version="1.0" encoding="utf-8"?>
<p:tagLst xmlns:p="http://schemas.openxmlformats.org/presentationml/2006/main">
  <p:tag name="KSO_WM_DIAGRAM_VIRTUALLY_FRAME" val="{&quot;height&quot;:289.9491993054982,&quot;left&quot;:22.645196850393678,&quot;top&quot;:89.08440944881889,&quot;width&quot;:662.6805511811024}"/>
</p:tagLst>
</file>

<file path=ppt/tags/tag57.xml><?xml version="1.0" encoding="utf-8"?>
<p:tagLst xmlns:p="http://schemas.openxmlformats.org/presentationml/2006/main">
  <p:tag name="KSO_WM_DIAGRAM_VIRTUALLY_FRAME" val="{&quot;height&quot;:289.9491993054982,&quot;left&quot;:22.645196850393678,&quot;top&quot;:89.08440944881889,&quot;width&quot;:662.6805511811024}"/>
</p:tagLst>
</file>

<file path=ppt/tags/tag58.xml><?xml version="1.0" encoding="utf-8"?>
<p:tagLst xmlns:p="http://schemas.openxmlformats.org/presentationml/2006/main">
  <p:tag name="KSO_WM_DIAGRAM_VIRTUALLY_FRAME" val="{&quot;height&quot;:289.9491993054982,&quot;left&quot;:22.645196850393678,&quot;top&quot;:89.08440944881889,&quot;width&quot;:662.6805511811024}"/>
</p:tagLst>
</file>

<file path=ppt/tags/tag59.xml><?xml version="1.0" encoding="utf-8"?>
<p:tagLst xmlns:p="http://schemas.openxmlformats.org/presentationml/2006/main">
  <p:tag name="KSO_WM_DIAGRAM_VIRTUALLY_FRAME" val="{&quot;height&quot;:289.9491993054982,&quot;left&quot;:22.645196850393678,&quot;top&quot;:89.08440944881889,&quot;width&quot;:662.6805511811024}"/>
</p:tagLst>
</file>

<file path=ppt/tags/tag6.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60.xml><?xml version="1.0" encoding="utf-8"?>
<p:tagLst xmlns:p="http://schemas.openxmlformats.org/presentationml/2006/main">
  <p:tag name="KSO_WM_DIAGRAM_VIRTUALLY_FRAME" val="{&quot;height&quot;:289.9491993054982,&quot;left&quot;:22.645196850393678,&quot;top&quot;:89.08440944881889,&quot;width&quot;:662.6805511811024}"/>
</p:tagLst>
</file>

<file path=ppt/tags/tag61.xml><?xml version="1.0" encoding="utf-8"?>
<p:tagLst xmlns:p="http://schemas.openxmlformats.org/presentationml/2006/main">
  <p:tag name="commondata" val="eyJoZGlkIjoiMmUyMDhjYWU4MDliOTI1MWMzNjM2MTUwMzA2NWQ5ZGUifQ=="/>
</p:tagLst>
</file>

<file path=ppt/tags/tag7.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8.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ags/tag9.xml><?xml version="1.0" encoding="utf-8"?>
<p:tagLst xmlns:p="http://schemas.openxmlformats.org/presentationml/2006/main">
  <p:tag name="KSO_WM_DIAGRAM_VIRTUALLY_FRAME" val="{&quot;height&quot;:290.03787401574806,&quot;left&quot;:177.8524409448819,&quot;top&quot;:83.43165354330708,&quot;width&quot;:516.6729133858269}"/>
</p:tagLst>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5386</Words>
  <Application>WPS 演示</Application>
  <PresentationFormat>화면 슬라이드 쇼(16:9)</PresentationFormat>
  <Paragraphs>196</Paragraphs>
  <Slides>17</Slides>
  <Notes>1</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17</vt:i4>
      </vt:variant>
    </vt:vector>
  </HeadingPairs>
  <TitlesOfParts>
    <vt:vector size="29" baseType="lpstr">
      <vt:lpstr>Arial</vt:lpstr>
      <vt:lpstr>宋体</vt:lpstr>
      <vt:lpstr>Wingdings</vt:lpstr>
      <vt:lpstr>Malgun Gothic</vt:lpstr>
      <vt:lpstr>微软雅黑</vt:lpstr>
      <vt:lpstr>Arial Unicode MS</vt:lpstr>
      <vt:lpstr>Calibri</vt:lpstr>
      <vt:lpstr>Cambria Math</vt:lpstr>
      <vt:lpstr>Cover and End Slide Master</vt:lpstr>
      <vt:lpstr>Contents Slide Master</vt:lpstr>
      <vt:lpstr>Section Break Slide Master</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稳</cp:lastModifiedBy>
  <cp:revision>178</cp:revision>
  <dcterms:created xsi:type="dcterms:W3CDTF">2016-12-05T23:26:00Z</dcterms:created>
  <dcterms:modified xsi:type="dcterms:W3CDTF">2024-04-21T14:40:27Z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0406EF97446E4ED7BE8A1AB3477E3F49_12</vt:lpwstr>
  </property>
  <property fmtid="{D5CDD505-2E9C-101B-9397-08002B2CF9AE}" pid="3" name="KSOProductBuildVer">
    <vt:lpwstr>2052-12.1.0.16729</vt:lpwstr>
  </property>
</Properties>
</file>