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4" autoAdjust="0"/>
    <p:restoredTop sz="94660"/>
  </p:normalViewPr>
  <p:slideViewPr>
    <p:cSldViewPr snapToGrid="0">
      <p:cViewPr varScale="1">
        <p:scale>
          <a:sx n="66" d="100"/>
          <a:sy n="66" d="100"/>
        </p:scale>
        <p:origin x="102"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58F72-DB66-4D83-A624-C9330687ECF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E43F7274-4F4B-47FA-A5FF-F6832197C5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91785E92-DE1A-4B63-B4F6-1B392C1CD76A}"/>
              </a:ext>
            </a:extLst>
          </p:cNvPr>
          <p:cNvSpPr>
            <a:spLocks noGrp="1"/>
          </p:cNvSpPr>
          <p:nvPr>
            <p:ph type="dt" sz="half" idx="10"/>
          </p:nvPr>
        </p:nvSpPr>
        <p:spPr/>
        <p:txBody>
          <a:bodyPr/>
          <a:lstStyle/>
          <a:p>
            <a:fld id="{C349A13E-3E43-4963-8C98-5B9B5826F0FF}" type="datetimeFigureOut">
              <a:rPr lang="en-US" smtClean="0"/>
              <a:t>6/14/2020</a:t>
            </a:fld>
            <a:endParaRPr lang="en-US"/>
          </a:p>
        </p:txBody>
      </p:sp>
      <p:sp>
        <p:nvSpPr>
          <p:cNvPr id="5" name="页脚占位符 4">
            <a:extLst>
              <a:ext uri="{FF2B5EF4-FFF2-40B4-BE49-F238E27FC236}">
                <a16:creationId xmlns:a16="http://schemas.microsoft.com/office/drawing/2014/main" id="{D71F2B60-0D82-43B3-B8CA-088584411FE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BEB2A61-6FA3-449F-B061-9A053CB3324B}"/>
              </a:ext>
            </a:extLst>
          </p:cNvPr>
          <p:cNvSpPr>
            <a:spLocks noGrp="1"/>
          </p:cNvSpPr>
          <p:nvPr>
            <p:ph type="sldNum" sz="quarter" idx="12"/>
          </p:nvPr>
        </p:nvSpPr>
        <p:spPr/>
        <p:txBody>
          <a:bodyPr/>
          <a:lstStyle/>
          <a:p>
            <a:fld id="{1212F352-28AA-495F-9E37-C96D342698CF}" type="slidenum">
              <a:rPr lang="en-US" smtClean="0"/>
              <a:t>‹#›</a:t>
            </a:fld>
            <a:endParaRPr lang="en-US"/>
          </a:p>
        </p:txBody>
      </p:sp>
    </p:spTree>
    <p:extLst>
      <p:ext uri="{BB962C8B-B14F-4D97-AF65-F5344CB8AC3E}">
        <p14:creationId xmlns:p14="http://schemas.microsoft.com/office/powerpoint/2010/main" val="267886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43365-755D-4135-9FD8-1B26A0EF6F5E}"/>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3F5905D4-A03A-4FB7-8299-C9144D0BBCF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9E7313E5-7F91-487D-A77C-7A607B7E5356}"/>
              </a:ext>
            </a:extLst>
          </p:cNvPr>
          <p:cNvSpPr>
            <a:spLocks noGrp="1"/>
          </p:cNvSpPr>
          <p:nvPr>
            <p:ph type="dt" sz="half" idx="10"/>
          </p:nvPr>
        </p:nvSpPr>
        <p:spPr/>
        <p:txBody>
          <a:bodyPr/>
          <a:lstStyle/>
          <a:p>
            <a:fld id="{C349A13E-3E43-4963-8C98-5B9B5826F0FF}" type="datetimeFigureOut">
              <a:rPr lang="en-US" smtClean="0"/>
              <a:t>6/14/2020</a:t>
            </a:fld>
            <a:endParaRPr lang="en-US"/>
          </a:p>
        </p:txBody>
      </p:sp>
      <p:sp>
        <p:nvSpPr>
          <p:cNvPr id="5" name="页脚占位符 4">
            <a:extLst>
              <a:ext uri="{FF2B5EF4-FFF2-40B4-BE49-F238E27FC236}">
                <a16:creationId xmlns:a16="http://schemas.microsoft.com/office/drawing/2014/main" id="{C4AF1A86-306C-413C-BF0C-BCCB8B07F26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0A94416-3100-466B-B192-1D48F520CBB6}"/>
              </a:ext>
            </a:extLst>
          </p:cNvPr>
          <p:cNvSpPr>
            <a:spLocks noGrp="1"/>
          </p:cNvSpPr>
          <p:nvPr>
            <p:ph type="sldNum" sz="quarter" idx="12"/>
          </p:nvPr>
        </p:nvSpPr>
        <p:spPr/>
        <p:txBody>
          <a:bodyPr/>
          <a:lstStyle/>
          <a:p>
            <a:fld id="{1212F352-28AA-495F-9E37-C96D342698CF}" type="slidenum">
              <a:rPr lang="en-US" smtClean="0"/>
              <a:t>‹#›</a:t>
            </a:fld>
            <a:endParaRPr lang="en-US"/>
          </a:p>
        </p:txBody>
      </p:sp>
    </p:spTree>
    <p:extLst>
      <p:ext uri="{BB962C8B-B14F-4D97-AF65-F5344CB8AC3E}">
        <p14:creationId xmlns:p14="http://schemas.microsoft.com/office/powerpoint/2010/main" val="3866414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562756B-9886-47B2-9107-609BA30C6CE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68E23A8D-7D9A-4ACB-B00B-CBC54AE22DA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E06F26EA-FE7E-495F-889C-788B8DD0D0B7}"/>
              </a:ext>
            </a:extLst>
          </p:cNvPr>
          <p:cNvSpPr>
            <a:spLocks noGrp="1"/>
          </p:cNvSpPr>
          <p:nvPr>
            <p:ph type="dt" sz="half" idx="10"/>
          </p:nvPr>
        </p:nvSpPr>
        <p:spPr/>
        <p:txBody>
          <a:bodyPr/>
          <a:lstStyle/>
          <a:p>
            <a:fld id="{C349A13E-3E43-4963-8C98-5B9B5826F0FF}" type="datetimeFigureOut">
              <a:rPr lang="en-US" smtClean="0"/>
              <a:t>6/14/2020</a:t>
            </a:fld>
            <a:endParaRPr lang="en-US"/>
          </a:p>
        </p:txBody>
      </p:sp>
      <p:sp>
        <p:nvSpPr>
          <p:cNvPr id="5" name="页脚占位符 4">
            <a:extLst>
              <a:ext uri="{FF2B5EF4-FFF2-40B4-BE49-F238E27FC236}">
                <a16:creationId xmlns:a16="http://schemas.microsoft.com/office/drawing/2014/main" id="{B1B39923-1614-4147-A628-27BAF2A7204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75C0CB3-8AB6-4554-BEDF-03F809A73E4B}"/>
              </a:ext>
            </a:extLst>
          </p:cNvPr>
          <p:cNvSpPr>
            <a:spLocks noGrp="1"/>
          </p:cNvSpPr>
          <p:nvPr>
            <p:ph type="sldNum" sz="quarter" idx="12"/>
          </p:nvPr>
        </p:nvSpPr>
        <p:spPr/>
        <p:txBody>
          <a:bodyPr/>
          <a:lstStyle/>
          <a:p>
            <a:fld id="{1212F352-28AA-495F-9E37-C96D342698CF}" type="slidenum">
              <a:rPr lang="en-US" smtClean="0"/>
              <a:t>‹#›</a:t>
            </a:fld>
            <a:endParaRPr lang="en-US"/>
          </a:p>
        </p:txBody>
      </p:sp>
    </p:spTree>
    <p:extLst>
      <p:ext uri="{BB962C8B-B14F-4D97-AF65-F5344CB8AC3E}">
        <p14:creationId xmlns:p14="http://schemas.microsoft.com/office/powerpoint/2010/main" val="65908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82298-4A42-40E1-94A6-0054425852B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772FC45D-7211-472C-80E9-4935D64338C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C786C6F-14EE-4266-8FBF-DCD68B66C3CF}"/>
              </a:ext>
            </a:extLst>
          </p:cNvPr>
          <p:cNvSpPr>
            <a:spLocks noGrp="1"/>
          </p:cNvSpPr>
          <p:nvPr>
            <p:ph type="dt" sz="half" idx="10"/>
          </p:nvPr>
        </p:nvSpPr>
        <p:spPr/>
        <p:txBody>
          <a:bodyPr/>
          <a:lstStyle/>
          <a:p>
            <a:fld id="{C349A13E-3E43-4963-8C98-5B9B5826F0FF}" type="datetimeFigureOut">
              <a:rPr lang="en-US" smtClean="0"/>
              <a:t>6/14/2020</a:t>
            </a:fld>
            <a:endParaRPr lang="en-US"/>
          </a:p>
        </p:txBody>
      </p:sp>
      <p:sp>
        <p:nvSpPr>
          <p:cNvPr id="5" name="页脚占位符 4">
            <a:extLst>
              <a:ext uri="{FF2B5EF4-FFF2-40B4-BE49-F238E27FC236}">
                <a16:creationId xmlns:a16="http://schemas.microsoft.com/office/drawing/2014/main" id="{08B564CC-8AF6-4558-B99A-F1A2CB8A05F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CC9601E-2AD8-46C1-B6C6-8FCB7E7CF14F}"/>
              </a:ext>
            </a:extLst>
          </p:cNvPr>
          <p:cNvSpPr>
            <a:spLocks noGrp="1"/>
          </p:cNvSpPr>
          <p:nvPr>
            <p:ph type="sldNum" sz="quarter" idx="12"/>
          </p:nvPr>
        </p:nvSpPr>
        <p:spPr/>
        <p:txBody>
          <a:bodyPr/>
          <a:lstStyle/>
          <a:p>
            <a:fld id="{1212F352-28AA-495F-9E37-C96D342698CF}" type="slidenum">
              <a:rPr lang="en-US" smtClean="0"/>
              <a:t>‹#›</a:t>
            </a:fld>
            <a:endParaRPr lang="en-US"/>
          </a:p>
        </p:txBody>
      </p:sp>
    </p:spTree>
    <p:extLst>
      <p:ext uri="{BB962C8B-B14F-4D97-AF65-F5344CB8AC3E}">
        <p14:creationId xmlns:p14="http://schemas.microsoft.com/office/powerpoint/2010/main" val="3778173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EF66F-324F-4345-9A99-106CB39FFE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BBF26F5-2E7A-47EB-BF80-C09980E47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FA02964-1103-46D0-B609-2F674ED50255}"/>
              </a:ext>
            </a:extLst>
          </p:cNvPr>
          <p:cNvSpPr>
            <a:spLocks noGrp="1"/>
          </p:cNvSpPr>
          <p:nvPr>
            <p:ph type="dt" sz="half" idx="10"/>
          </p:nvPr>
        </p:nvSpPr>
        <p:spPr/>
        <p:txBody>
          <a:bodyPr/>
          <a:lstStyle/>
          <a:p>
            <a:fld id="{C349A13E-3E43-4963-8C98-5B9B5826F0FF}" type="datetimeFigureOut">
              <a:rPr lang="en-US" smtClean="0"/>
              <a:t>6/14/2020</a:t>
            </a:fld>
            <a:endParaRPr lang="en-US"/>
          </a:p>
        </p:txBody>
      </p:sp>
      <p:sp>
        <p:nvSpPr>
          <p:cNvPr id="5" name="页脚占位符 4">
            <a:extLst>
              <a:ext uri="{FF2B5EF4-FFF2-40B4-BE49-F238E27FC236}">
                <a16:creationId xmlns:a16="http://schemas.microsoft.com/office/drawing/2014/main" id="{05FD7FF9-1C87-416C-97FE-C6E0ECC2F0B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766B445-4895-451E-B931-56A6DB4C45B0}"/>
              </a:ext>
            </a:extLst>
          </p:cNvPr>
          <p:cNvSpPr>
            <a:spLocks noGrp="1"/>
          </p:cNvSpPr>
          <p:nvPr>
            <p:ph type="sldNum" sz="quarter" idx="12"/>
          </p:nvPr>
        </p:nvSpPr>
        <p:spPr/>
        <p:txBody>
          <a:bodyPr/>
          <a:lstStyle/>
          <a:p>
            <a:fld id="{1212F352-28AA-495F-9E37-C96D342698CF}" type="slidenum">
              <a:rPr lang="en-US" smtClean="0"/>
              <a:t>‹#›</a:t>
            </a:fld>
            <a:endParaRPr lang="en-US"/>
          </a:p>
        </p:txBody>
      </p:sp>
    </p:spTree>
    <p:extLst>
      <p:ext uri="{BB962C8B-B14F-4D97-AF65-F5344CB8AC3E}">
        <p14:creationId xmlns:p14="http://schemas.microsoft.com/office/powerpoint/2010/main" val="2232058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87930D-263C-4A03-A8CC-5FC003FBD5B2}"/>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01F1883F-54D8-4C8D-B5F3-C8E7B6F1A02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0FD27273-8041-487B-BE61-6AD75F6AA9A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9F5061D7-6053-4821-AF69-6063411D83F3}"/>
              </a:ext>
            </a:extLst>
          </p:cNvPr>
          <p:cNvSpPr>
            <a:spLocks noGrp="1"/>
          </p:cNvSpPr>
          <p:nvPr>
            <p:ph type="dt" sz="half" idx="10"/>
          </p:nvPr>
        </p:nvSpPr>
        <p:spPr/>
        <p:txBody>
          <a:bodyPr/>
          <a:lstStyle/>
          <a:p>
            <a:fld id="{C349A13E-3E43-4963-8C98-5B9B5826F0FF}" type="datetimeFigureOut">
              <a:rPr lang="en-US" smtClean="0"/>
              <a:t>6/14/2020</a:t>
            </a:fld>
            <a:endParaRPr lang="en-US"/>
          </a:p>
        </p:txBody>
      </p:sp>
      <p:sp>
        <p:nvSpPr>
          <p:cNvPr id="6" name="页脚占位符 5">
            <a:extLst>
              <a:ext uri="{FF2B5EF4-FFF2-40B4-BE49-F238E27FC236}">
                <a16:creationId xmlns:a16="http://schemas.microsoft.com/office/drawing/2014/main" id="{18B35D24-A853-4AF3-9487-080A62E7C72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9E996AEF-F7FC-4E4D-A849-D9985C7C8496}"/>
              </a:ext>
            </a:extLst>
          </p:cNvPr>
          <p:cNvSpPr>
            <a:spLocks noGrp="1"/>
          </p:cNvSpPr>
          <p:nvPr>
            <p:ph type="sldNum" sz="quarter" idx="12"/>
          </p:nvPr>
        </p:nvSpPr>
        <p:spPr/>
        <p:txBody>
          <a:bodyPr/>
          <a:lstStyle/>
          <a:p>
            <a:fld id="{1212F352-28AA-495F-9E37-C96D342698CF}" type="slidenum">
              <a:rPr lang="en-US" smtClean="0"/>
              <a:t>‹#›</a:t>
            </a:fld>
            <a:endParaRPr lang="en-US"/>
          </a:p>
        </p:txBody>
      </p:sp>
    </p:spTree>
    <p:extLst>
      <p:ext uri="{BB962C8B-B14F-4D97-AF65-F5344CB8AC3E}">
        <p14:creationId xmlns:p14="http://schemas.microsoft.com/office/powerpoint/2010/main" val="20474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45083-F16C-4C0A-82A7-BF7A36BA6B59}"/>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F762CF3-26BF-4589-9BC7-167A49C7F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42948E7-AEB5-4275-A6D9-C1FCC0B2479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4535BF37-6DCD-4E9B-9426-5C6F1A75E0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CFD0C64-3CD3-40FE-A237-4CEB06ED3FD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F1E0D341-6FD2-4960-91AB-7C0030A541F5}"/>
              </a:ext>
            </a:extLst>
          </p:cNvPr>
          <p:cNvSpPr>
            <a:spLocks noGrp="1"/>
          </p:cNvSpPr>
          <p:nvPr>
            <p:ph type="dt" sz="half" idx="10"/>
          </p:nvPr>
        </p:nvSpPr>
        <p:spPr/>
        <p:txBody>
          <a:bodyPr/>
          <a:lstStyle/>
          <a:p>
            <a:fld id="{C349A13E-3E43-4963-8C98-5B9B5826F0FF}" type="datetimeFigureOut">
              <a:rPr lang="en-US" smtClean="0"/>
              <a:t>6/14/2020</a:t>
            </a:fld>
            <a:endParaRPr lang="en-US"/>
          </a:p>
        </p:txBody>
      </p:sp>
      <p:sp>
        <p:nvSpPr>
          <p:cNvPr id="8" name="页脚占位符 7">
            <a:extLst>
              <a:ext uri="{FF2B5EF4-FFF2-40B4-BE49-F238E27FC236}">
                <a16:creationId xmlns:a16="http://schemas.microsoft.com/office/drawing/2014/main" id="{5FF3835E-616D-43BE-81D9-FC0638C4E3BC}"/>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ED62BE14-B306-408E-830B-145815E4CB3F}"/>
              </a:ext>
            </a:extLst>
          </p:cNvPr>
          <p:cNvSpPr>
            <a:spLocks noGrp="1"/>
          </p:cNvSpPr>
          <p:nvPr>
            <p:ph type="sldNum" sz="quarter" idx="12"/>
          </p:nvPr>
        </p:nvSpPr>
        <p:spPr/>
        <p:txBody>
          <a:bodyPr/>
          <a:lstStyle/>
          <a:p>
            <a:fld id="{1212F352-28AA-495F-9E37-C96D342698CF}" type="slidenum">
              <a:rPr lang="en-US" smtClean="0"/>
              <a:t>‹#›</a:t>
            </a:fld>
            <a:endParaRPr lang="en-US"/>
          </a:p>
        </p:txBody>
      </p:sp>
    </p:spTree>
    <p:extLst>
      <p:ext uri="{BB962C8B-B14F-4D97-AF65-F5344CB8AC3E}">
        <p14:creationId xmlns:p14="http://schemas.microsoft.com/office/powerpoint/2010/main" val="98196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4A5BAF-10FB-497B-A6DD-0CBAECE02266}"/>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5AEE9C84-06C3-4957-A402-ABFF79757A11}"/>
              </a:ext>
            </a:extLst>
          </p:cNvPr>
          <p:cNvSpPr>
            <a:spLocks noGrp="1"/>
          </p:cNvSpPr>
          <p:nvPr>
            <p:ph type="dt" sz="half" idx="10"/>
          </p:nvPr>
        </p:nvSpPr>
        <p:spPr/>
        <p:txBody>
          <a:bodyPr/>
          <a:lstStyle/>
          <a:p>
            <a:fld id="{C349A13E-3E43-4963-8C98-5B9B5826F0FF}" type="datetimeFigureOut">
              <a:rPr lang="en-US" smtClean="0"/>
              <a:t>6/14/2020</a:t>
            </a:fld>
            <a:endParaRPr lang="en-US"/>
          </a:p>
        </p:txBody>
      </p:sp>
      <p:sp>
        <p:nvSpPr>
          <p:cNvPr id="4" name="页脚占位符 3">
            <a:extLst>
              <a:ext uri="{FF2B5EF4-FFF2-40B4-BE49-F238E27FC236}">
                <a16:creationId xmlns:a16="http://schemas.microsoft.com/office/drawing/2014/main" id="{10B4F712-5449-4C08-A1F1-E6CF360DD52D}"/>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9DDB30BE-2BC2-4CB7-8786-5E02F826921F}"/>
              </a:ext>
            </a:extLst>
          </p:cNvPr>
          <p:cNvSpPr>
            <a:spLocks noGrp="1"/>
          </p:cNvSpPr>
          <p:nvPr>
            <p:ph type="sldNum" sz="quarter" idx="12"/>
          </p:nvPr>
        </p:nvSpPr>
        <p:spPr/>
        <p:txBody>
          <a:bodyPr/>
          <a:lstStyle/>
          <a:p>
            <a:fld id="{1212F352-28AA-495F-9E37-C96D342698CF}" type="slidenum">
              <a:rPr lang="en-US" smtClean="0"/>
              <a:t>‹#›</a:t>
            </a:fld>
            <a:endParaRPr lang="en-US"/>
          </a:p>
        </p:txBody>
      </p:sp>
    </p:spTree>
    <p:extLst>
      <p:ext uri="{BB962C8B-B14F-4D97-AF65-F5344CB8AC3E}">
        <p14:creationId xmlns:p14="http://schemas.microsoft.com/office/powerpoint/2010/main" val="292255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0C5B6F-DAAC-4782-99F3-50A4C1C7ACA0}"/>
              </a:ext>
            </a:extLst>
          </p:cNvPr>
          <p:cNvSpPr>
            <a:spLocks noGrp="1"/>
          </p:cNvSpPr>
          <p:nvPr>
            <p:ph type="dt" sz="half" idx="10"/>
          </p:nvPr>
        </p:nvSpPr>
        <p:spPr/>
        <p:txBody>
          <a:bodyPr/>
          <a:lstStyle/>
          <a:p>
            <a:fld id="{C349A13E-3E43-4963-8C98-5B9B5826F0FF}" type="datetimeFigureOut">
              <a:rPr lang="en-US" smtClean="0"/>
              <a:t>6/14/2020</a:t>
            </a:fld>
            <a:endParaRPr lang="en-US"/>
          </a:p>
        </p:txBody>
      </p:sp>
      <p:sp>
        <p:nvSpPr>
          <p:cNvPr id="3" name="页脚占位符 2">
            <a:extLst>
              <a:ext uri="{FF2B5EF4-FFF2-40B4-BE49-F238E27FC236}">
                <a16:creationId xmlns:a16="http://schemas.microsoft.com/office/drawing/2014/main" id="{45FC5F64-D28F-4D86-9AC5-58BDF4017D28}"/>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8223EDD5-0340-4AD5-9CCF-E0D949EB4145}"/>
              </a:ext>
            </a:extLst>
          </p:cNvPr>
          <p:cNvSpPr>
            <a:spLocks noGrp="1"/>
          </p:cNvSpPr>
          <p:nvPr>
            <p:ph type="sldNum" sz="quarter" idx="12"/>
          </p:nvPr>
        </p:nvSpPr>
        <p:spPr/>
        <p:txBody>
          <a:bodyPr/>
          <a:lstStyle/>
          <a:p>
            <a:fld id="{1212F352-28AA-495F-9E37-C96D342698CF}" type="slidenum">
              <a:rPr lang="en-US" smtClean="0"/>
              <a:t>‹#›</a:t>
            </a:fld>
            <a:endParaRPr lang="en-US"/>
          </a:p>
        </p:txBody>
      </p:sp>
    </p:spTree>
    <p:extLst>
      <p:ext uri="{BB962C8B-B14F-4D97-AF65-F5344CB8AC3E}">
        <p14:creationId xmlns:p14="http://schemas.microsoft.com/office/powerpoint/2010/main" val="287526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0E32D-210E-4296-B7CF-2C0A95C26C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AB0BB5F-8C04-4C72-B1C4-4A6FABDDB1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3306D1DC-915A-412F-80CB-A4D8A5073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722D51-8C9A-4F47-880A-3F14DC0CEBEB}"/>
              </a:ext>
            </a:extLst>
          </p:cNvPr>
          <p:cNvSpPr>
            <a:spLocks noGrp="1"/>
          </p:cNvSpPr>
          <p:nvPr>
            <p:ph type="dt" sz="half" idx="10"/>
          </p:nvPr>
        </p:nvSpPr>
        <p:spPr/>
        <p:txBody>
          <a:bodyPr/>
          <a:lstStyle/>
          <a:p>
            <a:fld id="{C349A13E-3E43-4963-8C98-5B9B5826F0FF}" type="datetimeFigureOut">
              <a:rPr lang="en-US" smtClean="0"/>
              <a:t>6/14/2020</a:t>
            </a:fld>
            <a:endParaRPr lang="en-US"/>
          </a:p>
        </p:txBody>
      </p:sp>
      <p:sp>
        <p:nvSpPr>
          <p:cNvPr id="6" name="页脚占位符 5">
            <a:extLst>
              <a:ext uri="{FF2B5EF4-FFF2-40B4-BE49-F238E27FC236}">
                <a16:creationId xmlns:a16="http://schemas.microsoft.com/office/drawing/2014/main" id="{B3F65060-BDB5-4CAE-86E2-893C5709E7E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DE36ABB-A077-4C2D-86A3-F62C0BDF18AB}"/>
              </a:ext>
            </a:extLst>
          </p:cNvPr>
          <p:cNvSpPr>
            <a:spLocks noGrp="1"/>
          </p:cNvSpPr>
          <p:nvPr>
            <p:ph type="sldNum" sz="quarter" idx="12"/>
          </p:nvPr>
        </p:nvSpPr>
        <p:spPr/>
        <p:txBody>
          <a:bodyPr/>
          <a:lstStyle/>
          <a:p>
            <a:fld id="{1212F352-28AA-495F-9E37-C96D342698CF}" type="slidenum">
              <a:rPr lang="en-US" smtClean="0"/>
              <a:t>‹#›</a:t>
            </a:fld>
            <a:endParaRPr lang="en-US"/>
          </a:p>
        </p:txBody>
      </p:sp>
    </p:spTree>
    <p:extLst>
      <p:ext uri="{BB962C8B-B14F-4D97-AF65-F5344CB8AC3E}">
        <p14:creationId xmlns:p14="http://schemas.microsoft.com/office/powerpoint/2010/main" val="43666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18269C-9532-480F-A573-7FA458D2B3F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A131B4CB-55A5-40DD-B8E9-A7EA25B33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C1C93569-E2AA-4CED-BB30-A761B649E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C2A0B1E-E7F3-4C0F-87DA-3CA2F5BC1A12}"/>
              </a:ext>
            </a:extLst>
          </p:cNvPr>
          <p:cNvSpPr>
            <a:spLocks noGrp="1"/>
          </p:cNvSpPr>
          <p:nvPr>
            <p:ph type="dt" sz="half" idx="10"/>
          </p:nvPr>
        </p:nvSpPr>
        <p:spPr/>
        <p:txBody>
          <a:bodyPr/>
          <a:lstStyle/>
          <a:p>
            <a:fld id="{C349A13E-3E43-4963-8C98-5B9B5826F0FF}" type="datetimeFigureOut">
              <a:rPr lang="en-US" smtClean="0"/>
              <a:t>6/14/2020</a:t>
            </a:fld>
            <a:endParaRPr lang="en-US"/>
          </a:p>
        </p:txBody>
      </p:sp>
      <p:sp>
        <p:nvSpPr>
          <p:cNvPr id="6" name="页脚占位符 5">
            <a:extLst>
              <a:ext uri="{FF2B5EF4-FFF2-40B4-BE49-F238E27FC236}">
                <a16:creationId xmlns:a16="http://schemas.microsoft.com/office/drawing/2014/main" id="{3E315083-AF2F-4567-8611-838B4FF2314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83F8F053-530B-4022-B76C-504D2201C13C}"/>
              </a:ext>
            </a:extLst>
          </p:cNvPr>
          <p:cNvSpPr>
            <a:spLocks noGrp="1"/>
          </p:cNvSpPr>
          <p:nvPr>
            <p:ph type="sldNum" sz="quarter" idx="12"/>
          </p:nvPr>
        </p:nvSpPr>
        <p:spPr/>
        <p:txBody>
          <a:bodyPr/>
          <a:lstStyle/>
          <a:p>
            <a:fld id="{1212F352-28AA-495F-9E37-C96D342698CF}" type="slidenum">
              <a:rPr lang="en-US" smtClean="0"/>
              <a:t>‹#›</a:t>
            </a:fld>
            <a:endParaRPr lang="en-US"/>
          </a:p>
        </p:txBody>
      </p:sp>
    </p:spTree>
    <p:extLst>
      <p:ext uri="{BB962C8B-B14F-4D97-AF65-F5344CB8AC3E}">
        <p14:creationId xmlns:p14="http://schemas.microsoft.com/office/powerpoint/2010/main" val="274698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9549010-083C-48EB-8CB6-B39155AAFA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5D231C3C-1DC1-4F60-A0DE-A352466B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59D1DA7-1AD3-4188-9653-A774F6162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49A13E-3E43-4963-8C98-5B9B5826F0FF}" type="datetimeFigureOut">
              <a:rPr lang="en-US" smtClean="0"/>
              <a:t>6/14/2020</a:t>
            </a:fld>
            <a:endParaRPr lang="en-US"/>
          </a:p>
        </p:txBody>
      </p:sp>
      <p:sp>
        <p:nvSpPr>
          <p:cNvPr id="5" name="页脚占位符 4">
            <a:extLst>
              <a:ext uri="{FF2B5EF4-FFF2-40B4-BE49-F238E27FC236}">
                <a16:creationId xmlns:a16="http://schemas.microsoft.com/office/drawing/2014/main" id="{124B2F2C-4447-41E5-BBE7-7BE65025DE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EE153578-6768-401E-878E-BA2A90179F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12F352-28AA-495F-9E37-C96D342698CF}" type="slidenum">
              <a:rPr lang="en-US" smtClean="0"/>
              <a:t>‹#›</a:t>
            </a:fld>
            <a:endParaRPr lang="en-US"/>
          </a:p>
        </p:txBody>
      </p:sp>
    </p:spTree>
    <p:extLst>
      <p:ext uri="{BB962C8B-B14F-4D97-AF65-F5344CB8AC3E}">
        <p14:creationId xmlns:p14="http://schemas.microsoft.com/office/powerpoint/2010/main" val="697989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81150" y="91441"/>
            <a:ext cx="9144000" cy="1097280"/>
          </a:xfrm>
        </p:spPr>
        <p:txBody>
          <a:bodyPr>
            <a:noAutofit/>
          </a:bodyPr>
          <a:lstStyle/>
          <a:p>
            <a:r>
              <a:rPr kumimoji="1" lang="en-US" altLang="zh-CN" sz="2000" b="1" dirty="0">
                <a:latin typeface="Times New Roman" charset="0"/>
                <a:ea typeface="Times New Roman" charset="0"/>
                <a:cs typeface="Times New Roman" charset="0"/>
              </a:rPr>
              <a:t>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06/14/2020</a:t>
            </a:r>
            <a:br>
              <a:rPr kumimoji="1" lang="en-US" altLang="zh-CN" sz="2000" b="1" dirty="0">
                <a:latin typeface="Times New Roman" charset="0"/>
                <a:ea typeface="Times New Roman" charset="0"/>
                <a:cs typeface="Times New Roman" charset="0"/>
              </a:rPr>
            </a:br>
            <a:r>
              <a:rPr kumimoji="1" lang="en-US" altLang="zh-CN" sz="2000" b="1" dirty="0">
                <a:latin typeface="Times New Roman" charset="0"/>
                <a:ea typeface="Times New Roman" charset="0"/>
                <a:cs typeface="Times New Roman" charset="0"/>
              </a:rPr>
              <a:t>Tengteng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sp>
        <p:nvSpPr>
          <p:cNvPr id="8" name="文本框 7"/>
          <p:cNvSpPr txBox="1"/>
          <p:nvPr/>
        </p:nvSpPr>
        <p:spPr>
          <a:xfrm>
            <a:off x="0" y="1188721"/>
            <a:ext cx="12192000" cy="2954655"/>
          </a:xfrm>
          <a:prstGeom prst="rect">
            <a:avLst/>
          </a:prstGeom>
          <a:noFill/>
        </p:spPr>
        <p:txBody>
          <a:bodyPr wrap="square" rtlCol="0">
            <a:spAutoFit/>
          </a:bodyPr>
          <a:lstStyle/>
          <a:p>
            <a:r>
              <a:rPr kumimoji="1" lang="en-US" altLang="zh-CN" sz="2400" dirty="0">
                <a:solidFill>
                  <a:srgbClr val="C00000"/>
                </a:solidFill>
              </a:rPr>
              <a:t>Questions have been solved:</a:t>
            </a:r>
            <a:endParaRPr kumimoji="1" lang="zh-CN" altLang="en-US" sz="2400" dirty="0">
              <a:solidFill>
                <a:srgbClr val="C00000"/>
              </a:solidFill>
            </a:endParaRPr>
          </a:p>
          <a:p>
            <a:pPr marL="285750" indent="-285750">
              <a:buFont typeface="Arial" panose="020B0604020202020204" pitchFamily="34" charset="0"/>
              <a:buChar char="•"/>
            </a:pPr>
            <a:r>
              <a:rPr lang="en-US" dirty="0"/>
              <a:t>What is the charge carrier in </a:t>
            </a:r>
            <a:r>
              <a:rPr lang="en-US" dirty="0" err="1"/>
              <a:t>CdTe</a:t>
            </a:r>
            <a:r>
              <a:rPr lang="en-US" dirty="0"/>
              <a:t>? Is it p or n type? </a:t>
            </a:r>
          </a:p>
          <a:p>
            <a:pPr marL="285750" indent="-285750">
              <a:buFont typeface="Arial" panose="020B0604020202020204" pitchFamily="34" charset="0"/>
              <a:buChar char="•"/>
            </a:pPr>
            <a:r>
              <a:rPr lang="en-US" dirty="0"/>
              <a:t>What metallic contacts that one usually use for </a:t>
            </a:r>
            <a:r>
              <a:rPr lang="en-US" dirty="0" err="1"/>
              <a:t>CdTe</a:t>
            </a:r>
            <a:r>
              <a:rPr lang="en-US" dirty="0"/>
              <a:t> film?</a:t>
            </a:r>
          </a:p>
          <a:p>
            <a:pPr marL="285750" indent="-285750">
              <a:buFont typeface="Arial" panose="020B0604020202020204" pitchFamily="34" charset="0"/>
              <a:buChar char="•"/>
            </a:pPr>
            <a:r>
              <a:rPr lang="en-US" dirty="0"/>
              <a:t>If good contacts can be made on </a:t>
            </a:r>
            <a:r>
              <a:rPr lang="en-US" dirty="0" err="1"/>
              <a:t>CdTe</a:t>
            </a:r>
            <a:r>
              <a:rPr lang="en-US" dirty="0"/>
              <a:t> film of about 10 mm by 10 mm size, can this sample be mounted in the Hall effect measurement instrument? Any extension conducting wires needed?</a:t>
            </a:r>
          </a:p>
          <a:p>
            <a:pPr marL="285750" indent="-285750">
              <a:buFont typeface="Arial" panose="020B0604020202020204" pitchFamily="34" charset="0"/>
              <a:buChar char="•"/>
            </a:pPr>
            <a:r>
              <a:rPr lang="en-US" dirty="0"/>
              <a:t>Study what is vapor transport growth method.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a:t>
            </a:r>
          </a:p>
          <a:p>
            <a:endParaRPr kumimoji="1" lang="en-US" altLang="zh-CN" dirty="0"/>
          </a:p>
        </p:txBody>
      </p:sp>
    </p:spTree>
    <p:extLst>
      <p:ext uri="{BB962C8B-B14F-4D97-AF65-F5344CB8AC3E}">
        <p14:creationId xmlns:p14="http://schemas.microsoft.com/office/powerpoint/2010/main" val="164976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81150" y="91441"/>
            <a:ext cx="9144000" cy="1097280"/>
          </a:xfrm>
        </p:spPr>
        <p:txBody>
          <a:bodyPr>
            <a:noAutofit/>
          </a:bodyPr>
          <a:lstStyle/>
          <a:p>
            <a:r>
              <a:rPr kumimoji="1" lang="en-US" altLang="zh-CN" sz="2000" b="1" dirty="0">
                <a:latin typeface="Times New Roman" charset="0"/>
                <a:ea typeface="Times New Roman" charset="0"/>
                <a:cs typeface="Times New Roman" charset="0"/>
              </a:rPr>
              <a:t>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06/14/2020</a:t>
            </a:r>
            <a:br>
              <a:rPr kumimoji="1" lang="en-US" altLang="zh-CN" sz="2000" b="1" dirty="0">
                <a:latin typeface="Times New Roman" charset="0"/>
                <a:ea typeface="Times New Roman" charset="0"/>
                <a:cs typeface="Times New Roman" charset="0"/>
              </a:rPr>
            </a:br>
            <a:r>
              <a:rPr kumimoji="1" lang="en-US" altLang="zh-CN" sz="2000" b="1" dirty="0">
                <a:latin typeface="Times New Roman" charset="0"/>
                <a:ea typeface="Times New Roman" charset="0"/>
                <a:cs typeface="Times New Roman" charset="0"/>
              </a:rPr>
              <a:t>Tengteng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sp>
        <p:nvSpPr>
          <p:cNvPr id="8" name="文本框 7"/>
          <p:cNvSpPr txBox="1"/>
          <p:nvPr/>
        </p:nvSpPr>
        <p:spPr>
          <a:xfrm>
            <a:off x="0" y="1188721"/>
            <a:ext cx="12192000" cy="5816977"/>
          </a:xfrm>
          <a:prstGeom prst="rect">
            <a:avLst/>
          </a:prstGeom>
          <a:noFill/>
        </p:spPr>
        <p:txBody>
          <a:bodyPr wrap="square" rtlCol="0">
            <a:spAutoFit/>
          </a:bodyPr>
          <a:lstStyle/>
          <a:p>
            <a:r>
              <a:rPr kumimoji="1" lang="en-US" altLang="zh-CN" sz="2400" dirty="0">
                <a:solidFill>
                  <a:srgbClr val="C00000"/>
                </a:solidFill>
                <a:latin typeface="Times New Roman" panose="02020603050405020304" pitchFamily="18" charset="0"/>
                <a:cs typeface="Times New Roman" panose="02020603050405020304" pitchFamily="18" charset="0"/>
              </a:rPr>
              <a:t>Cadmium Telluride (</a:t>
            </a:r>
            <a:r>
              <a:rPr kumimoji="1" lang="en-US" altLang="zh-CN" sz="2400" dirty="0" err="1">
                <a:solidFill>
                  <a:srgbClr val="C00000"/>
                </a:solidFill>
                <a:latin typeface="Times New Roman" panose="02020603050405020304" pitchFamily="18" charset="0"/>
                <a:cs typeface="Times New Roman" panose="02020603050405020304" pitchFamily="18" charset="0"/>
              </a:rPr>
              <a:t>CdTe</a:t>
            </a:r>
            <a:r>
              <a:rPr kumimoji="1" lang="en-US" altLang="zh-CN" sz="2400" dirty="0">
                <a:solidFill>
                  <a:srgbClr val="C00000"/>
                </a:solidFill>
                <a:latin typeface="Times New Roman" panose="02020603050405020304" pitchFamily="18" charset="0"/>
                <a:cs typeface="Times New Roman" panose="02020603050405020304" pitchFamily="18" charset="0"/>
              </a:rPr>
              <a:t>) :</a:t>
            </a:r>
            <a:endParaRPr kumimoji="1" lang="zh-CN" altLang="en-US" sz="2400" dirty="0">
              <a:solidFill>
                <a:srgbClr val="C00000"/>
              </a:solidFill>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Cademium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Telluirde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CdTe</a:t>
            </a:r>
            <a:r>
              <a:rPr lang="en-US" dirty="0">
                <a:latin typeface="Times New Roman" panose="02020603050405020304" pitchFamily="18" charset="0"/>
                <a:cs typeface="Times New Roman" panose="02020603050405020304" pitchFamily="18" charset="0"/>
              </a:rPr>
              <a:t>) is a stable crystalline compound formed from cadmium and tellurium. </a:t>
            </a:r>
            <a:r>
              <a:rPr lang="en-US" dirty="0" err="1">
                <a:latin typeface="Times New Roman" panose="02020603050405020304" pitchFamily="18" charset="0"/>
                <a:cs typeface="Times New Roman" panose="02020603050405020304" pitchFamily="18" charset="0"/>
              </a:rPr>
              <a:t>CdTe</a:t>
            </a:r>
            <a:r>
              <a:rPr lang="en-US" dirty="0">
                <a:latin typeface="Times New Roman" panose="02020603050405020304" pitchFamily="18" charset="0"/>
                <a:cs typeface="Times New Roman" panose="02020603050405020304" pitchFamily="18" charset="0"/>
              </a:rPr>
              <a:t> usually </a:t>
            </a:r>
            <a:r>
              <a:rPr lang="en-US" dirty="0" err="1">
                <a:latin typeface="Times New Roman" panose="02020603050405020304" pitchFamily="18" charset="0"/>
                <a:cs typeface="Times New Roman" panose="02020603050405020304" pitchFamily="18" charset="0"/>
              </a:rPr>
              <a:t>sandwitched</a:t>
            </a:r>
            <a:r>
              <a:rPr lang="en-US" dirty="0">
                <a:latin typeface="Times New Roman" panose="02020603050405020304" pitchFamily="18" charset="0"/>
                <a:cs typeface="Times New Roman" panose="02020603050405020304" pitchFamily="18" charset="0"/>
              </a:rPr>
              <a:t> with Cadmium Sulfide(</a:t>
            </a:r>
            <a:r>
              <a:rPr lang="en-US" dirty="0" err="1">
                <a:latin typeface="Times New Roman" panose="02020603050405020304" pitchFamily="18" charset="0"/>
                <a:cs typeface="Times New Roman" panose="02020603050405020304" pitchFamily="18" charset="0"/>
              </a:rPr>
              <a:t>CdS</a:t>
            </a:r>
            <a:r>
              <a:rPr lang="en-US" dirty="0">
                <a:latin typeface="Times New Roman" panose="02020603050405020304" pitchFamily="18" charset="0"/>
                <a:cs typeface="Times New Roman" panose="02020603050405020304" pitchFamily="18" charset="0"/>
              </a:rPr>
              <a:t>) to form a p-n junction. In this p-n junction, </a:t>
            </a:r>
            <a:r>
              <a:rPr lang="en-US" dirty="0" err="1">
                <a:latin typeface="Times New Roman" panose="02020603050405020304" pitchFamily="18" charset="0"/>
                <a:cs typeface="Times New Roman" panose="02020603050405020304" pitchFamily="18" charset="0"/>
              </a:rPr>
              <a:t>CdTe</a:t>
            </a:r>
            <a:r>
              <a:rPr lang="en-US" dirty="0">
                <a:latin typeface="Times New Roman" panose="02020603050405020304" pitchFamily="18" charset="0"/>
                <a:cs typeface="Times New Roman" panose="02020603050405020304" pitchFamily="18" charset="0"/>
              </a:rPr>
              <a:t>  is p type. Accordingly, the majority charge carriers  are holes and the minority charge carriers are electrons. However, </a:t>
            </a:r>
            <a:r>
              <a:rPr lang="en-US" dirty="0" err="1">
                <a:latin typeface="Times New Roman" panose="02020603050405020304" pitchFamily="18" charset="0"/>
                <a:cs typeface="Times New Roman" panose="02020603050405020304" pitchFamily="18" charset="0"/>
              </a:rPr>
              <a:t>CdTe</a:t>
            </a:r>
            <a:r>
              <a:rPr lang="en-US" dirty="0">
                <a:latin typeface="Times New Roman" panose="02020603050405020304" pitchFamily="18" charset="0"/>
                <a:cs typeface="Times New Roman" panose="02020603050405020304" pitchFamily="18" charset="0"/>
              </a:rPr>
              <a:t> layer deposited form an acidic electrolyte showed an n-type conduction. I think more specific conditions are needed to produce this n-type </a:t>
            </a:r>
            <a:r>
              <a:rPr lang="en-US" dirty="0" err="1">
                <a:latin typeface="Times New Roman" panose="02020603050405020304" pitchFamily="18" charset="0"/>
                <a:cs typeface="Times New Roman" panose="02020603050405020304" pitchFamily="18" charset="0"/>
              </a:rPr>
              <a:t>CdTe</a:t>
            </a:r>
            <a:r>
              <a:rPr lang="en-US" dirty="0">
                <a:latin typeface="Times New Roman" panose="02020603050405020304" pitchFamily="18" charset="0"/>
                <a:cs typeface="Times New Roman" panose="02020603050405020304" pitchFamily="18" charset="0"/>
              </a:rPr>
              <a:t>. I will do more research on this topic if needed.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Question: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this question, you also mentioned intentional doping.  I did not find out too much information on this topic, and I am curious about this topic. The </a:t>
            </a:r>
            <a:r>
              <a:rPr lang="en-US" dirty="0" err="1">
                <a:latin typeface="Times New Roman" panose="02020603050405020304" pitchFamily="18" charset="0"/>
                <a:cs typeface="Times New Roman" panose="02020603050405020304" pitchFamily="18" charset="0"/>
              </a:rPr>
              <a:t>CdTe</a:t>
            </a:r>
            <a:r>
              <a:rPr lang="en-US" dirty="0">
                <a:latin typeface="Times New Roman" panose="02020603050405020304" pitchFamily="18" charset="0"/>
                <a:cs typeface="Times New Roman" panose="02020603050405020304" pitchFamily="18" charset="0"/>
              </a:rPr>
              <a:t> has more holes than electrons, which decide that this material is p type in a p-n junction. How can we change this property and make it a n type in the junction?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only way I found that can change the charge carrier of the </a:t>
            </a:r>
            <a:r>
              <a:rPr lang="en-US" dirty="0" err="1">
                <a:latin typeface="Times New Roman" panose="02020603050405020304" pitchFamily="18" charset="0"/>
                <a:cs typeface="Times New Roman" panose="02020603050405020304" pitchFamily="18" charset="0"/>
              </a:rPr>
              <a:t>CdTe</a:t>
            </a:r>
            <a:r>
              <a:rPr lang="en-US" dirty="0">
                <a:latin typeface="Times New Roman" panose="02020603050405020304" pitchFamily="18" charset="0"/>
                <a:cs typeface="Times New Roman" panose="02020603050405020304" pitchFamily="18" charset="0"/>
              </a:rPr>
              <a:t> is controlling the impurities of doping acceptor or donor. I also find out some concept like if we replace Cd with In, we can make a n-type material; if we replace Cd with Cu, Ag, and Au, we can form a p-type semiconductor. However, I did not find the specific way to achieve this.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kumimoji="1" lang="en-US" altLang="zh-CN" dirty="0"/>
          </a:p>
        </p:txBody>
      </p:sp>
    </p:spTree>
    <p:extLst>
      <p:ext uri="{BB962C8B-B14F-4D97-AF65-F5344CB8AC3E}">
        <p14:creationId xmlns:p14="http://schemas.microsoft.com/office/powerpoint/2010/main" val="56322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81150" y="91441"/>
            <a:ext cx="9144000" cy="1097280"/>
          </a:xfrm>
        </p:spPr>
        <p:txBody>
          <a:bodyPr>
            <a:noAutofit/>
          </a:bodyPr>
          <a:lstStyle/>
          <a:p>
            <a:r>
              <a:rPr kumimoji="1" lang="en-US" altLang="zh-CN" sz="2000" b="1" dirty="0">
                <a:latin typeface="Times New Roman" charset="0"/>
                <a:ea typeface="Times New Roman" charset="0"/>
                <a:cs typeface="Times New Roman" charset="0"/>
              </a:rPr>
              <a:t>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06/14/2020</a:t>
            </a:r>
            <a:br>
              <a:rPr kumimoji="1" lang="en-US" altLang="zh-CN" sz="2000" b="1" dirty="0">
                <a:latin typeface="Times New Roman" charset="0"/>
                <a:ea typeface="Times New Roman" charset="0"/>
                <a:cs typeface="Times New Roman" charset="0"/>
              </a:rPr>
            </a:br>
            <a:r>
              <a:rPr kumimoji="1" lang="en-US" altLang="zh-CN" sz="2000" b="1" dirty="0">
                <a:latin typeface="Times New Roman" charset="0"/>
                <a:ea typeface="Times New Roman" charset="0"/>
                <a:cs typeface="Times New Roman" charset="0"/>
              </a:rPr>
              <a:t>Tengteng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sp>
        <p:nvSpPr>
          <p:cNvPr id="8" name="文本框 7"/>
          <p:cNvSpPr txBox="1"/>
          <p:nvPr/>
        </p:nvSpPr>
        <p:spPr>
          <a:xfrm>
            <a:off x="0" y="1188721"/>
            <a:ext cx="12192000" cy="4247317"/>
          </a:xfrm>
          <a:prstGeom prst="rect">
            <a:avLst/>
          </a:prstGeom>
          <a:noFill/>
        </p:spPr>
        <p:txBody>
          <a:bodyPr wrap="square" rtlCol="0">
            <a:spAutoFit/>
          </a:bodyPr>
          <a:lstStyle/>
          <a:p>
            <a:r>
              <a:rPr kumimoji="1" lang="en-US" altLang="zh-CN" sz="2400" dirty="0">
                <a:solidFill>
                  <a:srgbClr val="C00000"/>
                </a:solidFill>
                <a:latin typeface="Times New Roman" panose="02020603050405020304" pitchFamily="18" charset="0"/>
                <a:cs typeface="Times New Roman" panose="02020603050405020304" pitchFamily="18" charset="0"/>
              </a:rPr>
              <a:t>Hall effect on Cadmium Telluride (</a:t>
            </a:r>
            <a:r>
              <a:rPr kumimoji="1" lang="en-US" altLang="zh-CN" sz="2400" dirty="0" err="1">
                <a:solidFill>
                  <a:srgbClr val="C00000"/>
                </a:solidFill>
                <a:latin typeface="Times New Roman" panose="02020603050405020304" pitchFamily="18" charset="0"/>
                <a:cs typeface="Times New Roman" panose="02020603050405020304" pitchFamily="18" charset="0"/>
              </a:rPr>
              <a:t>CdTe</a:t>
            </a:r>
            <a:r>
              <a:rPr kumimoji="1" lang="en-US" altLang="zh-CN" sz="2400" dirty="0">
                <a:solidFill>
                  <a:srgbClr val="C00000"/>
                </a:solidFill>
                <a:latin typeface="Times New Roman" panose="02020603050405020304" pitchFamily="18" charset="0"/>
                <a:cs typeface="Times New Roman" panose="02020603050405020304" pitchFamily="18" charset="0"/>
              </a:rPr>
              <a:t>) :</a:t>
            </a:r>
          </a:p>
          <a:p>
            <a:endParaRPr kumimoji="1" lang="en-US" altLang="zh-CN" sz="2400" dirty="0">
              <a:solidFill>
                <a:srgbClr val="C00000"/>
              </a:solidFill>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Based on my reading, for Al, Ag and Cu surfaces, </a:t>
            </a:r>
            <a:r>
              <a:rPr kumimoji="1" lang="en-US" altLang="zh-CN" dirty="0" err="1">
                <a:latin typeface="Times New Roman" panose="02020603050405020304" pitchFamily="18" charset="0"/>
                <a:cs typeface="Times New Roman" panose="02020603050405020304" pitchFamily="18" charset="0"/>
              </a:rPr>
              <a:t>CdTe</a:t>
            </a:r>
            <a:r>
              <a:rPr kumimoji="1" lang="en-US" altLang="zh-CN" dirty="0">
                <a:latin typeface="Times New Roman" panose="02020603050405020304" pitchFamily="18" charset="0"/>
                <a:cs typeface="Times New Roman" panose="02020603050405020304" pitchFamily="18" charset="0"/>
              </a:rPr>
              <a:t> has a weak chemisorption and large interfacial distances.  Medium or strong chemisorption and small interfacial distances are found between </a:t>
            </a:r>
            <a:r>
              <a:rPr kumimoji="1" lang="en-US" altLang="zh-CN" dirty="0" err="1">
                <a:latin typeface="Times New Roman" panose="02020603050405020304" pitchFamily="18" charset="0"/>
                <a:cs typeface="Times New Roman" panose="02020603050405020304" pitchFamily="18" charset="0"/>
              </a:rPr>
              <a:t>CdTe</a:t>
            </a:r>
            <a:r>
              <a:rPr kumimoji="1" lang="en-US" altLang="zh-CN" dirty="0">
                <a:latin typeface="Times New Roman" panose="02020603050405020304" pitchFamily="18" charset="0"/>
                <a:cs typeface="Times New Roman" panose="02020603050405020304" pitchFamily="18" charset="0"/>
              </a:rPr>
              <a:t> and Au and Ni surfaces. The </a:t>
            </a:r>
            <a:r>
              <a:rPr kumimoji="1" lang="en-US" altLang="zh-CN" dirty="0" err="1">
                <a:latin typeface="Times New Roman" panose="02020603050405020304" pitchFamily="18" charset="0"/>
                <a:cs typeface="Times New Roman" panose="02020603050405020304" pitchFamily="18" charset="0"/>
              </a:rPr>
              <a:t>CdTe</a:t>
            </a:r>
            <a:r>
              <a:rPr kumimoji="1" lang="en-US" altLang="zh-CN" dirty="0">
                <a:latin typeface="Times New Roman" panose="02020603050405020304" pitchFamily="18" charset="0"/>
                <a:cs typeface="Times New Roman" panose="02020603050405020304" pitchFamily="18" charset="0"/>
              </a:rPr>
              <a:t> forms n-type Schottky contacts with Ag, Al and Cu and p=type Schottky contacts with Au and Ni at the interface between metalized </a:t>
            </a:r>
            <a:r>
              <a:rPr kumimoji="1" lang="en-US" altLang="zh-CN" dirty="0" err="1">
                <a:latin typeface="Times New Roman" panose="02020603050405020304" pitchFamily="18" charset="0"/>
                <a:cs typeface="Times New Roman" panose="02020603050405020304" pitchFamily="18" charset="0"/>
              </a:rPr>
              <a:t>CdTe</a:t>
            </a:r>
            <a:r>
              <a:rPr kumimoji="1" lang="en-US" altLang="zh-CN" dirty="0">
                <a:latin typeface="Times New Roman" panose="02020603050405020304" pitchFamily="18" charset="0"/>
                <a:cs typeface="Times New Roman" panose="02020603050405020304" pitchFamily="18" charset="0"/>
              </a:rPr>
              <a:t> and semi conductive </a:t>
            </a:r>
            <a:r>
              <a:rPr kumimoji="1" lang="en-US" altLang="zh-CN" dirty="0" err="1">
                <a:latin typeface="Times New Roman" panose="02020603050405020304" pitchFamily="18" charset="0"/>
                <a:cs typeface="Times New Roman" panose="02020603050405020304" pitchFamily="18" charset="0"/>
              </a:rPr>
              <a:t>CdTe</a:t>
            </a:r>
            <a:r>
              <a:rPr kumimoji="1" lang="en-US" altLang="zh-CN" dirty="0">
                <a:latin typeface="Times New Roman" panose="02020603050405020304" pitchFamily="18" charset="0"/>
                <a:cs typeface="Times New Roman" panose="02020603050405020304" pitchFamily="18" charset="0"/>
              </a:rPr>
              <a:t>. </a:t>
            </a:r>
            <a:endParaRPr kumimoji="1" lang="zh-CN" alt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2400" dirty="0">
              <a:solidFill>
                <a:srgbClr val="FF0000"/>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Question:</a:t>
            </a:r>
          </a:p>
          <a:p>
            <a:endParaRPr lang="en-US" dirty="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 am not really understand the meaning of metallic contacts and did not find any definition about those contacts, but I still read some paper about the Hall effect on the </a:t>
            </a:r>
            <a:r>
              <a:rPr lang="en-US" dirty="0" err="1">
                <a:latin typeface="Times New Roman" panose="02020603050405020304" pitchFamily="18" charset="0"/>
                <a:cs typeface="Times New Roman" panose="02020603050405020304" pitchFamily="18" charset="0"/>
              </a:rPr>
              <a:t>CdTe</a:t>
            </a:r>
            <a:r>
              <a:rPr lang="en-US" dirty="0">
                <a:latin typeface="Times New Roman" panose="02020603050405020304" pitchFamily="18" charset="0"/>
                <a:cs typeface="Times New Roman" panose="02020603050405020304" pitchFamily="18" charset="0"/>
              </a:rPr>
              <a:t> film. One paper I have read has detailed descriptions about the experiment and setup, but I am not sure if those information are important or not . I think I need some further instruction in this part.</a:t>
            </a:r>
          </a:p>
          <a:p>
            <a:endParaRPr kumimoji="1" lang="en-US" altLang="zh-CN" dirty="0"/>
          </a:p>
        </p:txBody>
      </p:sp>
    </p:spTree>
    <p:extLst>
      <p:ext uri="{BB962C8B-B14F-4D97-AF65-F5344CB8AC3E}">
        <p14:creationId xmlns:p14="http://schemas.microsoft.com/office/powerpoint/2010/main" val="19170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81150" y="91441"/>
            <a:ext cx="9144000" cy="1097280"/>
          </a:xfrm>
        </p:spPr>
        <p:txBody>
          <a:bodyPr>
            <a:noAutofit/>
          </a:bodyPr>
          <a:lstStyle/>
          <a:p>
            <a:r>
              <a:rPr kumimoji="1" lang="en-US" altLang="zh-CN" sz="2000" b="1" dirty="0">
                <a:latin typeface="Times New Roman" charset="0"/>
                <a:ea typeface="Times New Roman" charset="0"/>
                <a:cs typeface="Times New Roman" charset="0"/>
              </a:rPr>
              <a:t>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06/14/2020</a:t>
            </a:r>
            <a:br>
              <a:rPr kumimoji="1" lang="en-US" altLang="zh-CN" sz="2000" b="1" dirty="0">
                <a:latin typeface="Times New Roman" charset="0"/>
                <a:ea typeface="Times New Roman" charset="0"/>
                <a:cs typeface="Times New Roman" charset="0"/>
              </a:rPr>
            </a:br>
            <a:r>
              <a:rPr kumimoji="1" lang="en-US" altLang="zh-CN" sz="2000" b="1" dirty="0">
                <a:latin typeface="Times New Roman" charset="0"/>
                <a:ea typeface="Times New Roman" charset="0"/>
                <a:cs typeface="Times New Roman" charset="0"/>
              </a:rPr>
              <a:t>Tengteng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sp>
        <p:nvSpPr>
          <p:cNvPr id="8" name="文本框 7"/>
          <p:cNvSpPr txBox="1"/>
          <p:nvPr/>
        </p:nvSpPr>
        <p:spPr>
          <a:xfrm>
            <a:off x="0" y="1188721"/>
            <a:ext cx="12192000" cy="5262979"/>
          </a:xfrm>
          <a:prstGeom prst="rect">
            <a:avLst/>
          </a:prstGeom>
          <a:noFill/>
        </p:spPr>
        <p:txBody>
          <a:bodyPr wrap="squar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If good contacts can be made on </a:t>
            </a:r>
            <a:r>
              <a:rPr lang="en-US" sz="2400" dirty="0" err="1">
                <a:solidFill>
                  <a:srgbClr val="C00000"/>
                </a:solidFill>
                <a:latin typeface="Times New Roman" panose="02020603050405020304" pitchFamily="18" charset="0"/>
                <a:cs typeface="Times New Roman" panose="02020603050405020304" pitchFamily="18" charset="0"/>
              </a:rPr>
              <a:t>CdTe</a:t>
            </a:r>
            <a:r>
              <a:rPr lang="en-US" sz="2400" dirty="0">
                <a:solidFill>
                  <a:srgbClr val="C00000"/>
                </a:solidFill>
                <a:latin typeface="Times New Roman" panose="02020603050405020304" pitchFamily="18" charset="0"/>
                <a:cs typeface="Times New Roman" panose="02020603050405020304" pitchFamily="18" charset="0"/>
              </a:rPr>
              <a:t> film of about 10 mm by 10 mm size, can this sample be mounted in the Hall effect measurement instrument? Any extension conducting wires needed? </a:t>
            </a:r>
            <a:endParaRPr kumimoji="1" lang="en-US" altLang="zh-CN" sz="2400" dirty="0">
              <a:solidFill>
                <a:srgbClr val="C00000"/>
              </a:solidFill>
              <a:latin typeface="Times New Roman" panose="02020603050405020304" pitchFamily="18" charset="0"/>
              <a:cs typeface="Times New Roman" panose="02020603050405020304" pitchFamily="18" charset="0"/>
            </a:endParaRPr>
          </a:p>
          <a:p>
            <a:endParaRPr kumimoji="1" lang="en-US" altLang="zh-CN" sz="2400" dirty="0">
              <a:solidFill>
                <a:srgbClr val="C00000"/>
              </a:solidFill>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For this question, I think the size will be perfect for the Hall effect measurement instrument, because the tested sample I used before is about 10mm by 10mm size. Accordingly, once we have such a sample, we can mounted it in the instrument easily. However, I am not sure if we needed extension conduction wires or not. Typically, the machine just used VDP method and produce magnetic field and current to the sample. There is no special requirement for the testing sample. However, I did not really know the </a:t>
            </a:r>
            <a:r>
              <a:rPr kumimoji="1" lang="en-US" altLang="zh-CN" dirty="0" err="1">
                <a:latin typeface="Times New Roman" panose="02020603050405020304" pitchFamily="18" charset="0"/>
                <a:cs typeface="Times New Roman" panose="02020603050405020304" pitchFamily="18" charset="0"/>
              </a:rPr>
              <a:t>CdTe</a:t>
            </a:r>
            <a:r>
              <a:rPr kumimoji="1" lang="en-US" altLang="zh-CN" dirty="0">
                <a:latin typeface="Times New Roman" panose="02020603050405020304" pitchFamily="18" charset="0"/>
                <a:cs typeface="Times New Roman" panose="02020603050405020304" pitchFamily="18" charset="0"/>
              </a:rPr>
              <a:t> film, I think we need  more information to solve this problem. </a:t>
            </a:r>
          </a:p>
          <a:p>
            <a:endParaRPr kumimoji="1" lang="en-US" altLang="zh-CN" sz="2400" dirty="0">
              <a:solidFill>
                <a:schemeClr val="accent6"/>
              </a:solidFill>
              <a:latin typeface="Times New Roman" panose="02020603050405020304" pitchFamily="18" charset="0"/>
              <a:cs typeface="Times New Roman" panose="02020603050405020304" pitchFamily="18" charset="0"/>
            </a:endParaRPr>
          </a:p>
          <a:p>
            <a:r>
              <a:rPr lang="en-US" sz="2400" dirty="0">
                <a:solidFill>
                  <a:srgbClr val="C00000"/>
                </a:solidFill>
              </a:rPr>
              <a:t>Study what is vapor transport growth method.</a:t>
            </a:r>
          </a:p>
          <a:p>
            <a:endParaRPr lang="en-US" sz="2400" dirty="0">
              <a:solidFill>
                <a:srgbClr val="C00000"/>
              </a:solidFill>
            </a:endParaRPr>
          </a:p>
          <a:p>
            <a:r>
              <a:rPr lang="en-US" dirty="0"/>
              <a:t>I have found some paper in this topic. Once I finished reading those paper, I will conclude the information I get and list </a:t>
            </a:r>
            <a:r>
              <a:rPr lang="en-US"/>
              <a:t>the questions. </a:t>
            </a:r>
            <a:endParaRPr lang="en-US" dirty="0"/>
          </a:p>
          <a:p>
            <a:endParaRPr kumimoji="1" lang="en-US" altLang="zh-CN" sz="2400" dirty="0">
              <a:latin typeface="Times New Roman" panose="02020603050405020304" pitchFamily="18" charset="0"/>
              <a:cs typeface="Times New Roman" panose="02020603050405020304" pitchFamily="18" charset="0"/>
            </a:endParaRPr>
          </a:p>
          <a:p>
            <a:endParaRPr kumimoji="1" lang="en-US" altLang="zh-CN" sz="2400" dirty="0">
              <a:solidFill>
                <a:srgbClr val="C00000"/>
              </a:solidFill>
              <a:latin typeface="Times New Roman" panose="02020603050405020304" pitchFamily="18" charset="0"/>
              <a:cs typeface="Times New Roman" panose="02020603050405020304" pitchFamily="18" charset="0"/>
            </a:endParaRPr>
          </a:p>
          <a:p>
            <a:endParaRPr kumimoji="1" lang="en-US" altLang="zh-CN" dirty="0"/>
          </a:p>
        </p:txBody>
      </p:sp>
    </p:spTree>
    <p:extLst>
      <p:ext uri="{BB962C8B-B14F-4D97-AF65-F5344CB8AC3E}">
        <p14:creationId xmlns:p14="http://schemas.microsoft.com/office/powerpoint/2010/main" val="15966677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671</Words>
  <Application>Microsoft Office PowerPoint</Application>
  <PresentationFormat>宽屏</PresentationFormat>
  <Paragraphs>39</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Arial</vt:lpstr>
      <vt:lpstr>Calibri</vt:lpstr>
      <vt:lpstr>Calibri Light</vt:lpstr>
      <vt:lpstr>Times New Roman</vt:lpstr>
      <vt:lpstr>Office 主题​​</vt:lpstr>
      <vt:lpstr>Report 06/14/2020 Tengteng Tao </vt:lpstr>
      <vt:lpstr>Report 06/14/2020 Tengteng Tao </vt:lpstr>
      <vt:lpstr>Report 06/14/2020 Tengteng Tao </vt:lpstr>
      <vt:lpstr>Report 06/14/2020 Tengteng Tao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06/14/2020 Tengteng Tao </dc:title>
  <dc:creator>陶 tony</dc:creator>
  <cp:lastModifiedBy>陶 tony</cp:lastModifiedBy>
  <cp:revision>10</cp:revision>
  <dcterms:created xsi:type="dcterms:W3CDTF">2020-06-14T13:09:45Z</dcterms:created>
  <dcterms:modified xsi:type="dcterms:W3CDTF">2020-06-14T20:04:37Z</dcterms:modified>
</cp:coreProperties>
</file>