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B6C62-BEF5-4F29-A2C4-E001329B44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CF9724-7D44-49CD-83E2-8061C3B69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7B4BBA-6CE1-4DF6-ADDF-CC641788E670}"/>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id="{96558375-C3E3-433B-9787-98702F459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E8169B-B13A-4226-B650-17A87EAC1C30}"/>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409258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FDAB1-6270-4920-BDA4-857CCDD33A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549CE7-480B-4079-ABD6-316F6D43BF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74BED5-AE9E-4CBE-937D-F33A6F91CE59}"/>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id="{313D5DF0-F83A-4F6D-8DA4-F248186CE9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B3E65F-C85F-419A-96D2-FB873978377E}"/>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65285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74920E-FFCB-48CE-9241-FD98B5A3E9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BFE7B4-F370-43AA-9727-6357EE3B10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E75FCD-D7A4-4376-A084-FF6B111C7E95}"/>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id="{942AA4E0-B360-4CA3-8E71-90FEE16A14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68AEB-6D04-425C-AEFC-E5025E1323FF}"/>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66885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7C10A-F1E5-4FE8-92FB-78A3901389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8FAD-C0FF-4E1C-83C6-EF92DDCFF3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ED7CA6-6F48-45A2-9569-6793E375079D}"/>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id="{B35D4BEE-1129-4D90-AFF7-3228F63DE8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819EC7-47D4-4C67-8479-E92A50D8D6FC}"/>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269999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398D4-5CEC-4ADD-9752-82263D657A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E9AE4E-2B71-46CD-9D16-98351DFBA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499FC8-C342-4C25-8F68-3520AB6AF766}"/>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id="{B98C3782-0013-42E6-B2FD-AC40177A8E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36AEB5-4E7B-4C95-A5E0-A73124B33016}"/>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54280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C3200-CDAA-4C57-951D-92A6B99644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B9FF73-58E9-4B49-922C-759BE222D7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BFD7AC-4D15-4F62-8A46-11B3298A19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5999932-EF54-4774-B387-78D57781AAB5}"/>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6" name="页脚占位符 5">
            <a:extLst>
              <a:ext uri="{FF2B5EF4-FFF2-40B4-BE49-F238E27FC236}">
                <a16:creationId xmlns:a16="http://schemas.microsoft.com/office/drawing/2014/main" id="{38E95572-A529-4490-A64D-6787784549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9F57AB-3A57-4D77-9CCE-CDF909658B97}"/>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3368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93E04-120E-4A44-A13A-3938C3E47A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58FDF6-1A7C-4C46-A41D-AE280F0B9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C8FFD3-2FAE-4EAB-91FA-6EA99D5E02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0881FC-4F87-4E4D-BB51-34D88DB00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8460DB-A4E6-4A44-ACD6-ED64A53C48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4C20D59-CBDD-41E7-911A-A06A270C39B4}"/>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8" name="页脚占位符 7">
            <a:extLst>
              <a:ext uri="{FF2B5EF4-FFF2-40B4-BE49-F238E27FC236}">
                <a16:creationId xmlns:a16="http://schemas.microsoft.com/office/drawing/2014/main" id="{9F0AE59A-2DB2-4970-85F6-0FADBEF04A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B2C1A0-D755-4F82-AA5B-BC6F4CA8F7DA}"/>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15870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AA739-B025-477A-9CFB-0105FCB7C6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EBE1124-9040-4254-A96A-BBF871C396E0}"/>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4" name="页脚占位符 3">
            <a:extLst>
              <a:ext uri="{FF2B5EF4-FFF2-40B4-BE49-F238E27FC236}">
                <a16:creationId xmlns:a16="http://schemas.microsoft.com/office/drawing/2014/main" id="{6F30CF11-85B0-445A-9D4A-30750523B5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8024C5-440A-4C48-995B-EB08378259F8}"/>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177281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D8DDBA-E33E-4CDE-9F71-786E9CA52FDC}"/>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3" name="页脚占位符 2">
            <a:extLst>
              <a:ext uri="{FF2B5EF4-FFF2-40B4-BE49-F238E27FC236}">
                <a16:creationId xmlns:a16="http://schemas.microsoft.com/office/drawing/2014/main" id="{51E5BF90-1923-45D6-8C88-56E2CDAF76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2836B55-0F57-4A7F-AB98-D361AD728A76}"/>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25511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75051-C9F1-4A56-AC88-5568E50F0C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F4C3F2-5F86-4CD3-8FDF-FBE2CA723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0281F9-7AE6-4BBA-B99C-12186F757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B81640-49DB-40CE-BB88-134E8070E880}"/>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6" name="页脚占位符 5">
            <a:extLst>
              <a:ext uri="{FF2B5EF4-FFF2-40B4-BE49-F238E27FC236}">
                <a16:creationId xmlns:a16="http://schemas.microsoft.com/office/drawing/2014/main" id="{4E8ACB86-335B-4DCD-A945-7E52F36356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DECAF7-8D1C-4F75-8666-D4A8A1A964A1}"/>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344186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E0C3-DF91-4E13-B209-731330459E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32498D-3B03-4746-A6ED-8692AC1F1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CA9B61-3849-4055-BDAF-FB38525A6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9F0EA7-9D05-4BAE-8397-E3C415E5E317}"/>
              </a:ext>
            </a:extLst>
          </p:cNvPr>
          <p:cNvSpPr>
            <a:spLocks noGrp="1"/>
          </p:cNvSpPr>
          <p:nvPr>
            <p:ph type="dt" sz="half" idx="10"/>
          </p:nvPr>
        </p:nvSpPr>
        <p:spPr/>
        <p:txBody>
          <a:bodyPr/>
          <a:lstStyle/>
          <a:p>
            <a:fld id="{D153306E-1707-4CA1-8E89-FD8D8B9A02CF}" type="datetimeFigureOut">
              <a:rPr lang="zh-CN" altLang="en-US" smtClean="0"/>
              <a:t>2019/10/26</a:t>
            </a:fld>
            <a:endParaRPr lang="zh-CN" altLang="en-US"/>
          </a:p>
        </p:txBody>
      </p:sp>
      <p:sp>
        <p:nvSpPr>
          <p:cNvPr id="6" name="页脚占位符 5">
            <a:extLst>
              <a:ext uri="{FF2B5EF4-FFF2-40B4-BE49-F238E27FC236}">
                <a16:creationId xmlns:a16="http://schemas.microsoft.com/office/drawing/2014/main" id="{FC09B670-3FF1-4354-A583-DAD5EC9683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479EF0-D849-41FC-BAC9-653CC614EEA7}"/>
              </a:ext>
            </a:extLst>
          </p:cNvPr>
          <p:cNvSpPr>
            <a:spLocks noGrp="1"/>
          </p:cNvSpPr>
          <p:nvPr>
            <p:ph type="sldNum" sz="quarter" idx="12"/>
          </p:nvPr>
        </p:nvSpPr>
        <p:spPr/>
        <p:txBody>
          <a:body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230709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9E9CA0-C2D3-4F5F-88D5-46999F2F3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0F94C8-B31D-4C3D-BFCB-4C45F38604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94F73D-E509-4864-985F-E40D253B2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3306E-1707-4CA1-8E89-FD8D8B9A02CF}"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id="{E9631B32-F4FC-4A5E-A4D8-50645627F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7BBC7A-741F-4A44-B480-3834B3835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33EEA-1548-4502-B506-87ED68E8394B}" type="slidenum">
              <a:rPr lang="zh-CN" altLang="en-US" smtClean="0"/>
              <a:t>‹#›</a:t>
            </a:fld>
            <a:endParaRPr lang="zh-CN" altLang="en-US"/>
          </a:p>
        </p:txBody>
      </p:sp>
    </p:spTree>
    <p:extLst>
      <p:ext uri="{BB962C8B-B14F-4D97-AF65-F5344CB8AC3E}">
        <p14:creationId xmlns:p14="http://schemas.microsoft.com/office/powerpoint/2010/main" val="2161870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p:sp>
        <p:nvSpPr>
          <p:cNvPr id="8" name="文本框 7"/>
          <p:cNvSpPr txBox="1"/>
          <p:nvPr/>
        </p:nvSpPr>
        <p:spPr>
          <a:xfrm>
            <a:off x="0" y="1188721"/>
            <a:ext cx="12192000" cy="2308324"/>
          </a:xfrm>
          <a:prstGeom prst="rect">
            <a:avLst/>
          </a:prstGeom>
          <a:noFill/>
        </p:spPr>
        <p:txBody>
          <a:bodyPr wrap="square" rtlCol="0">
            <a:spAutoFit/>
          </a:bodyPr>
          <a:lstStyle/>
          <a:p>
            <a:r>
              <a:rPr kumimoji="1" lang="en-US" altLang="zh-CN" dirty="0">
                <a:solidFill>
                  <a:srgbClr val="C00000"/>
                </a:solidFill>
              </a:rPr>
              <a:t>Work Done</a:t>
            </a:r>
            <a:endParaRPr kumimoji="1" lang="zh-CN" altLang="en-US" dirty="0">
              <a:solidFill>
                <a:srgbClr val="C00000"/>
              </a:solidFill>
            </a:endParaRPr>
          </a:p>
          <a:p>
            <a:pPr marL="285750" indent="-285750">
              <a:buFont typeface="Arial" charset="0"/>
              <a:buChar char="•"/>
            </a:pPr>
            <a:r>
              <a:rPr kumimoji="1" lang="en-US" altLang="zh-CN" dirty="0"/>
              <a:t>Figure out the relationship between the measuring direction of hall voltage and the direction of sample current</a:t>
            </a:r>
          </a:p>
          <a:p>
            <a:pPr marL="285750" indent="-285750">
              <a:buFont typeface="Arial" charset="0"/>
              <a:buChar char="•"/>
            </a:pPr>
            <a:r>
              <a:rPr kumimoji="1" lang="en-US" altLang="zh-CN" dirty="0"/>
              <a:t>Use Origin fit the I-V data provided by </a:t>
            </a:r>
            <a:r>
              <a:rPr kumimoji="1" lang="en-US" altLang="zh-CN" dirty="0" err="1"/>
              <a:t>Poomirat</a:t>
            </a:r>
            <a:endParaRPr kumimoji="1" lang="en-US" altLang="zh-CN" dirty="0"/>
          </a:p>
          <a:p>
            <a:pPr marL="285750" indent="-285750">
              <a:buFont typeface="Arial" charset="0"/>
              <a:buChar char="•"/>
            </a:pPr>
            <a:endParaRPr kumimoji="1" lang="en-US" altLang="zh-CN" dirty="0"/>
          </a:p>
          <a:p>
            <a:endParaRPr kumimoji="1" lang="en-US" altLang="zh-CN" dirty="0"/>
          </a:p>
          <a:p>
            <a:r>
              <a:rPr kumimoji="1" lang="en-US" altLang="zh-CN" dirty="0">
                <a:solidFill>
                  <a:srgbClr val="C00000"/>
                </a:solidFill>
              </a:rPr>
              <a:t>Work to be done</a:t>
            </a:r>
          </a:p>
          <a:p>
            <a:pPr marL="285750" indent="-285750">
              <a:buFont typeface="Arial" charset="0"/>
              <a:buChar char="•"/>
            </a:pPr>
            <a:r>
              <a:rPr kumimoji="1" lang="en-US" altLang="zh-CN" dirty="0"/>
              <a:t>Contact Dr. Sarah An to get more details about the sample I have tested before</a:t>
            </a:r>
          </a:p>
          <a:p>
            <a:pPr marL="285750" indent="-285750">
              <a:buFont typeface="Arial" charset="0"/>
              <a:buChar char="•"/>
            </a:pPr>
            <a:r>
              <a:rPr kumimoji="1" lang="en-US" altLang="zh-CN" dirty="0"/>
              <a:t>Improve the fitting accuracy and fit other I-V curve</a:t>
            </a:r>
          </a:p>
        </p:txBody>
      </p:sp>
    </p:spTree>
    <p:extLst>
      <p:ext uri="{BB962C8B-B14F-4D97-AF65-F5344CB8AC3E}">
        <p14:creationId xmlns:p14="http://schemas.microsoft.com/office/powerpoint/2010/main" val="164976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2685"/>
            <a:ext cx="10515600" cy="4351338"/>
          </a:xfrm>
        </p:spPr>
        <p:txBody>
          <a:bodyPr/>
          <a:lstStyle/>
          <a:p>
            <a:pPr marL="0" indent="0">
              <a:buNone/>
            </a:pPr>
            <a:r>
              <a:rPr kumimoji="1" lang="en-US" altLang="zh-CN" sz="2000" b="1" dirty="0">
                <a:latin typeface="Times New Roman" charset="0"/>
                <a:ea typeface="Times New Roman" charset="0"/>
                <a:cs typeface="Times New Roman" charset="0"/>
              </a:rPr>
              <a:t>Hall Voltage:    </a:t>
            </a:r>
          </a:p>
          <a:p>
            <a:pPr marL="0" indent="0">
              <a:buNone/>
            </a:pPr>
            <a:r>
              <a:rPr kumimoji="1" lang="en-US" altLang="zh-CN" sz="2000" b="1" dirty="0">
                <a:latin typeface="Times New Roman" charset="0"/>
                <a:ea typeface="Times New Roman" charset="0"/>
                <a:cs typeface="Times New Roman" charset="0"/>
              </a:rPr>
              <a:t> </a:t>
            </a: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endParaRPr kumimoji="1" lang="en-US" altLang="zh-CN" sz="2000" b="1" dirty="0">
              <a:latin typeface="Times New Roman" charset="0"/>
              <a:ea typeface="Times New Roman" charset="0"/>
              <a:cs typeface="Times New Roman" charset="0"/>
            </a:endParaRPr>
          </a:p>
          <a:p>
            <a:pPr marL="0" indent="0">
              <a:buNone/>
            </a:pPr>
            <a:r>
              <a:rPr kumimoji="1" lang="en-US" altLang="zh-CN" sz="2000" dirty="0">
                <a:latin typeface="Times New Roman" charset="0"/>
                <a:ea typeface="Times New Roman" charset="0"/>
                <a:cs typeface="Times New Roman" charset="0"/>
              </a:rPr>
              <a:t>Due to the current we introduced to the sample and the magnetic field we applied, the holes and electrons will accumulate on the two sides of the sample. Ideally, each side of this sample should have equal potential. In this condition, no matter which specific position we measure, the sample should give us the same value of the Hall voltage.				</a:t>
            </a:r>
            <a:endParaRPr kumimoji="1" lang="zh-CN" altLang="en-US" dirty="0"/>
          </a:p>
        </p:txBody>
      </p:sp>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pic>
        <p:nvPicPr>
          <p:cNvPr id="4" name="图片 3">
            <a:extLst>
              <a:ext uri="{FF2B5EF4-FFF2-40B4-BE49-F238E27FC236}">
                <a16:creationId xmlns:a16="http://schemas.microsoft.com/office/drawing/2014/main" id="{DDE475CE-E80D-42E3-B997-26174B3A63BD}"/>
              </a:ext>
            </a:extLst>
          </p:cNvPr>
          <p:cNvPicPr>
            <a:picLocks noChangeAspect="1"/>
          </p:cNvPicPr>
          <p:nvPr/>
        </p:nvPicPr>
        <p:blipFill>
          <a:blip r:embed="rId2"/>
          <a:stretch>
            <a:fillRect/>
          </a:stretch>
        </p:blipFill>
        <p:spPr>
          <a:xfrm>
            <a:off x="2884798" y="1357116"/>
            <a:ext cx="6024071" cy="2284993"/>
          </a:xfrm>
          <a:prstGeom prst="rect">
            <a:avLst/>
          </a:prstGeom>
        </p:spPr>
      </p:pic>
    </p:spTree>
    <p:extLst>
      <p:ext uri="{BB962C8B-B14F-4D97-AF65-F5344CB8AC3E}">
        <p14:creationId xmlns:p14="http://schemas.microsoft.com/office/powerpoint/2010/main" val="24527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162685"/>
                <a:ext cx="10515600" cy="4351338"/>
              </a:xfrm>
            </p:spPr>
            <p:txBody>
              <a:bodyPr>
                <a:normAutofit fontScale="40000" lnSpcReduction="20000"/>
              </a:bodyPr>
              <a:lstStyle/>
              <a:p>
                <a:pPr marL="0" indent="0">
                  <a:buNone/>
                </a:pPr>
                <a:r>
                  <a:rPr kumimoji="1" lang="en-US" altLang="zh-CN" sz="6200" b="1" dirty="0">
                    <a:latin typeface="Times New Roman" charset="0"/>
                    <a:ea typeface="Times New Roman" charset="0"/>
                    <a:cs typeface="Times New Roman" charset="0"/>
                  </a:rPr>
                  <a:t>Data Fitting:    </a:t>
                </a:r>
              </a:p>
              <a:p>
                <a:pPr marL="0" indent="0">
                  <a:buNone/>
                </a:pPr>
                <a:r>
                  <a:rPr kumimoji="1" lang="en-US" altLang="zh-CN" sz="6200" dirty="0">
                    <a:latin typeface="Times New Roman" charset="0"/>
                    <a:ea typeface="Times New Roman" charset="0"/>
                    <a:cs typeface="Times New Roman" charset="0"/>
                  </a:rPr>
                  <a:t>Simmons Equation with Effective Barrier Height:</a:t>
                </a:r>
              </a:p>
              <a:p>
                <a:pPr marL="0" indent="0">
                  <a:buNone/>
                </a:pPr>
                <a14:m>
                  <m:oMathPara xmlns:m="http://schemas.openxmlformats.org/officeDocument/2006/math">
                    <m:oMathParaPr>
                      <m:jc m:val="centerGroup"/>
                    </m:oMathParaPr>
                    <m:oMath xmlns:m="http://schemas.openxmlformats.org/officeDocument/2006/math">
                      <m:r>
                        <a:rPr lang="en-US" altLang="zh-CN" sz="3800" i="1" smtClean="0">
                          <a:latin typeface="Cambria Math" panose="02040503050406030204" pitchFamily="18" charset="0"/>
                        </a:rPr>
                        <m:t>𝐼</m:t>
                      </m:r>
                      <m:r>
                        <a:rPr lang="en-US" altLang="zh-CN" sz="3800" i="1" smtClean="0">
                          <a:latin typeface="Cambria Math" panose="02040503050406030204" pitchFamily="18" charset="0"/>
                        </a:rPr>
                        <m:t>  =</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𝑒𝐴</m:t>
                          </m:r>
                        </m:num>
                        <m:den>
                          <m:r>
                            <a:rPr lang="en-US" altLang="zh-CN" sz="3800" i="1">
                              <a:latin typeface="Cambria Math" panose="02040503050406030204" pitchFamily="18" charset="0"/>
                            </a:rPr>
                            <m:t>4</m:t>
                          </m:r>
                          <m:sSup>
                            <m:sSupPr>
                              <m:ctrlPr>
                                <a:rPr lang="en-US" altLang="zh-CN" sz="3800" i="1">
                                  <a:latin typeface="Cambria Math" panose="02040503050406030204" pitchFamily="18" charset="0"/>
                                </a:rPr>
                              </m:ctrlPr>
                            </m:sSupPr>
                            <m:e>
                              <m:r>
                                <a:rPr lang="en-US" altLang="zh-CN" sz="3800" i="1">
                                  <a:latin typeface="Cambria Math" panose="02040503050406030204" pitchFamily="18" charset="0"/>
                                </a:rPr>
                                <m:t>𝜋</m:t>
                              </m:r>
                            </m:e>
                            <m:sup>
                              <m:r>
                                <a:rPr lang="en-US" altLang="zh-CN" sz="3800" i="1">
                                  <a:latin typeface="Cambria Math" panose="02040503050406030204" pitchFamily="18" charset="0"/>
                                </a:rPr>
                                <m:t>2</m:t>
                              </m:r>
                            </m:sup>
                          </m:sSup>
                          <m:r>
                            <a:rPr lang="en-US" altLang="zh-CN" sz="3800" i="1">
                              <a:latin typeface="Cambria Math" panose="02040503050406030204" pitchFamily="18" charset="0"/>
                            </a:rPr>
                            <m:t>ħ</m:t>
                          </m:r>
                          <m:sSup>
                            <m:sSupPr>
                              <m:ctrlPr>
                                <a:rPr lang="en-US" altLang="zh-CN" sz="3800" i="1">
                                  <a:latin typeface="Cambria Math" panose="02040503050406030204" pitchFamily="18" charset="0"/>
                                </a:rPr>
                              </m:ctrlPr>
                            </m:sSupPr>
                            <m:e>
                              <m:r>
                                <a:rPr lang="en-US" altLang="zh-CN" sz="3800" i="1">
                                  <a:latin typeface="Cambria Math" panose="02040503050406030204" pitchFamily="18" charset="0"/>
                                </a:rPr>
                                <m:t>𝑠</m:t>
                              </m:r>
                            </m:e>
                            <m:sup>
                              <m:r>
                                <a:rPr lang="en-US" altLang="zh-CN" sz="3800" i="1">
                                  <a:latin typeface="Cambria Math" panose="02040503050406030204" pitchFamily="18" charset="0"/>
                                </a:rPr>
                                <m:t>2</m:t>
                              </m:r>
                            </m:sup>
                          </m:sSup>
                        </m:den>
                      </m:f>
                      <m:d>
                        <m:dPr>
                          <m:begChr m:val="{"/>
                          <m:endChr m:val="}"/>
                          <m:ctrlPr>
                            <a:rPr lang="en-US" altLang="zh-CN" sz="3800" i="1">
                              <a:latin typeface="Cambria Math" panose="02040503050406030204" pitchFamily="18" charset="0"/>
                            </a:rPr>
                          </m:ctrlPr>
                        </m:dPr>
                        <m:e>
                          <m:d>
                            <m:dPr>
                              <m:ctrlPr>
                                <a:rPr lang="en-US" altLang="zh-CN" sz="3800" i="1">
                                  <a:latin typeface="Cambria Math" panose="02040503050406030204" pitchFamily="18" charset="0"/>
                                </a:rPr>
                              </m:ctrlPr>
                            </m:dPr>
                            <m:e>
                              <m:r>
                                <a:rPr lang="en-US" altLang="zh-CN" sz="3800" i="1">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𝑒𝑉</m:t>
                                  </m:r>
                                </m:num>
                                <m:den>
                                  <m:r>
                                    <a:rPr lang="en-US" altLang="zh-CN" sz="3800" i="1">
                                      <a:latin typeface="Cambria Math" panose="02040503050406030204" pitchFamily="18" charset="0"/>
                                    </a:rPr>
                                    <m:t>2</m:t>
                                  </m:r>
                                </m:den>
                              </m:f>
                            </m:e>
                          </m:d>
                          <m:func>
                            <m:funcPr>
                              <m:ctrlPr>
                                <a:rPr lang="en-US" altLang="zh-CN" sz="3800" i="1">
                                  <a:latin typeface="Cambria Math" panose="02040503050406030204" pitchFamily="18" charset="0"/>
                                </a:rPr>
                              </m:ctrlPr>
                            </m:funcPr>
                            <m:fName>
                              <m:r>
                                <m:rPr>
                                  <m:sty m:val="p"/>
                                </m:rPr>
                                <a:rPr lang="en-US" altLang="zh-CN" sz="3800">
                                  <a:latin typeface="Cambria Math" panose="02040503050406030204" pitchFamily="18" charset="0"/>
                                </a:rPr>
                                <m:t>exp</m:t>
                              </m:r>
                            </m:fName>
                            <m:e>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2</m:t>
                                      </m:r>
                                      <m:r>
                                        <a:rPr lang="en-US" altLang="zh-CN" sz="3800" i="1">
                                          <a:latin typeface="Cambria Math" panose="02040503050406030204" pitchFamily="18" charset="0"/>
                                        </a:rPr>
                                        <m:t>𝑠</m:t>
                                      </m:r>
                                    </m:num>
                                    <m:den>
                                      <m:r>
                                        <a:rPr lang="en-US" altLang="zh-CN" sz="3800" i="1">
                                          <a:latin typeface="Cambria Math" panose="02040503050406030204" pitchFamily="18" charset="0"/>
                                        </a:rPr>
                                        <m:t>ħ</m:t>
                                      </m:r>
                                    </m:den>
                                  </m:f>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r>
                                            <a:rPr lang="en-US" altLang="zh-CN" sz="3800" i="1">
                                              <a:latin typeface="Cambria Math" panose="02040503050406030204" pitchFamily="18" charset="0"/>
                                            </a:rPr>
                                            <m:t>2</m:t>
                                          </m:r>
                                          <m:r>
                                            <a:rPr lang="en-US" altLang="zh-CN" sz="3800" i="1">
                                              <a:latin typeface="Cambria Math" panose="02040503050406030204" pitchFamily="18" charset="0"/>
                                            </a:rPr>
                                            <m:t>𝑚</m:t>
                                          </m:r>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r>
                                            <a:rPr lang="en-US" altLang="zh-CN" sz="3800" i="1">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𝑒𝑉</m:t>
                                              </m:r>
                                            </m:num>
                                            <m:den>
                                              <m:r>
                                                <a:rPr lang="en-US" altLang="zh-CN" sz="3800" i="1">
                                                  <a:latin typeface="Cambria Math" panose="02040503050406030204" pitchFamily="18" charset="0"/>
                                                </a:rPr>
                                                <m:t>2</m:t>
                                              </m:r>
                                            </m:den>
                                          </m:f>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e>
                              </m:d>
                            </m:e>
                          </m:func>
                          <m:r>
                            <a:rPr lang="en-US" altLang="zh-CN" sz="3800" i="1">
                              <a:latin typeface="Cambria Math" panose="02040503050406030204" pitchFamily="18" charset="0"/>
                            </a:rPr>
                            <m:t>−</m:t>
                          </m:r>
                          <m:d>
                            <m:dPr>
                              <m:ctrlPr>
                                <a:rPr lang="en-US" altLang="zh-CN" sz="3800" i="1">
                                  <a:latin typeface="Cambria Math" panose="02040503050406030204" pitchFamily="18" charset="0"/>
                                </a:rPr>
                              </m:ctrlPr>
                            </m:dPr>
                            <m:e>
                              <m:r>
                                <a:rPr lang="en-US" altLang="zh-CN" sz="3800" i="1">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𝑒𝑉</m:t>
                                  </m:r>
                                </m:num>
                                <m:den>
                                  <m:r>
                                    <a:rPr lang="en-US" altLang="zh-CN" sz="3800" i="1">
                                      <a:latin typeface="Cambria Math" panose="02040503050406030204" pitchFamily="18" charset="0"/>
                                    </a:rPr>
                                    <m:t>2</m:t>
                                  </m:r>
                                </m:den>
                              </m:f>
                            </m:e>
                          </m:d>
                          <m:func>
                            <m:funcPr>
                              <m:ctrlPr>
                                <a:rPr lang="en-US" altLang="zh-CN" sz="3800" i="1">
                                  <a:latin typeface="Cambria Math" panose="02040503050406030204" pitchFamily="18" charset="0"/>
                                </a:rPr>
                              </m:ctrlPr>
                            </m:funcPr>
                            <m:fName>
                              <m:r>
                                <m:rPr>
                                  <m:sty m:val="p"/>
                                </m:rPr>
                                <a:rPr lang="en-US" altLang="zh-CN" sz="3800">
                                  <a:latin typeface="Cambria Math" panose="02040503050406030204" pitchFamily="18" charset="0"/>
                                </a:rPr>
                                <m:t>exp</m:t>
                              </m:r>
                            </m:fName>
                            <m:e>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2</m:t>
                                      </m:r>
                                      <m:r>
                                        <a:rPr lang="en-US" altLang="zh-CN" sz="3800" i="1">
                                          <a:latin typeface="Cambria Math" panose="02040503050406030204" pitchFamily="18" charset="0"/>
                                        </a:rPr>
                                        <m:t>𝑠</m:t>
                                      </m:r>
                                    </m:num>
                                    <m:den>
                                      <m:r>
                                        <a:rPr lang="en-US" altLang="zh-CN" sz="3800" i="1">
                                          <a:latin typeface="Cambria Math" panose="02040503050406030204" pitchFamily="18" charset="0"/>
                                        </a:rPr>
                                        <m:t>ħ</m:t>
                                      </m:r>
                                    </m:den>
                                  </m:f>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r>
                                            <a:rPr lang="en-US" altLang="zh-CN" sz="3800" i="1">
                                              <a:latin typeface="Cambria Math" panose="02040503050406030204" pitchFamily="18" charset="0"/>
                                            </a:rPr>
                                            <m:t>2</m:t>
                                          </m:r>
                                          <m:r>
                                            <a:rPr lang="en-US" altLang="zh-CN" sz="3800" i="1">
                                              <a:latin typeface="Cambria Math" panose="02040503050406030204" pitchFamily="18" charset="0"/>
                                            </a:rPr>
                                            <m:t>𝑚</m:t>
                                          </m:r>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r>
                                            <a:rPr lang="en-US" altLang="zh-CN" sz="3800" i="1">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𝑒𝑉</m:t>
                                              </m:r>
                                            </m:num>
                                            <m:den>
                                              <m:r>
                                                <a:rPr lang="en-US" altLang="zh-CN" sz="3800" i="1">
                                                  <a:latin typeface="Cambria Math" panose="02040503050406030204" pitchFamily="18" charset="0"/>
                                                </a:rPr>
                                                <m:t>2</m:t>
                                              </m:r>
                                            </m:den>
                                          </m:f>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e>
                              </m:d>
                            </m:e>
                          </m:func>
                        </m:e>
                      </m:d>
                    </m:oMath>
                  </m:oMathPara>
                </a14:m>
                <a:endParaRPr kumimoji="1" lang="en-US" altLang="zh-CN" sz="3800" dirty="0">
                  <a:latin typeface="Times New Roman" charset="0"/>
                  <a:cs typeface="Times New Roman" charset="0"/>
                </a:endParaRPr>
              </a:p>
              <a:p>
                <a:pPr marL="0" indent="0">
                  <a:buNone/>
                </a:pPr>
                <a:r>
                  <a:rPr lang="en-US" altLang="zh-CN" sz="6200" dirty="0"/>
                  <a:t>Variables:</a:t>
                </a:r>
              </a:p>
              <a:p>
                <a:pPr marL="457200" lvl="1" indent="0">
                  <a:buNone/>
                </a:pPr>
                <a14:m>
                  <m:oMath xmlns:m="http://schemas.openxmlformats.org/officeDocument/2006/math">
                    <m:r>
                      <a:rPr lang="en-US" altLang="zh-CN" sz="5800" i="1" smtClean="0">
                        <a:latin typeface="Cambria Math" panose="02040503050406030204" pitchFamily="18" charset="0"/>
                      </a:rPr>
                      <m:t>𝐼</m:t>
                    </m:r>
                  </m:oMath>
                </a14:m>
                <a:r>
                  <a:rPr lang="en-US" altLang="zh-CN" sz="5800" dirty="0"/>
                  <a:t> is current (dependent variable)</a:t>
                </a:r>
              </a:p>
              <a:p>
                <a:pPr marL="457200" lvl="1" indent="0">
                  <a:buNone/>
                </a:pPr>
                <a14:m>
                  <m:oMath xmlns:m="http://schemas.openxmlformats.org/officeDocument/2006/math">
                    <m:r>
                      <a:rPr lang="en-US" altLang="zh-CN" sz="5800" b="0" i="1" smtClean="0">
                        <a:latin typeface="Cambria Math" panose="02040503050406030204" pitchFamily="18" charset="0"/>
                      </a:rPr>
                      <m:t>𝑉</m:t>
                    </m:r>
                  </m:oMath>
                </a14:m>
                <a:r>
                  <a:rPr lang="en-US" altLang="zh-CN" sz="5800" dirty="0"/>
                  <a:t> is voltage (independent variable)</a:t>
                </a:r>
              </a:p>
              <a:p>
                <a:pPr marL="0" indent="0">
                  <a:buNone/>
                </a:pPr>
                <a:r>
                  <a:rPr lang="en-US" altLang="zh-CN" sz="6200" dirty="0"/>
                  <a:t>Constants:</a:t>
                </a:r>
              </a:p>
              <a:p>
                <a:pPr marL="457200" lvl="1" indent="0">
                  <a:buNone/>
                </a:pPr>
                <a14:m>
                  <m:oMath xmlns:m="http://schemas.openxmlformats.org/officeDocument/2006/math">
                    <m:r>
                      <a:rPr lang="en-US" altLang="zh-CN" sz="5800" b="0" i="1" smtClean="0">
                        <a:latin typeface="Cambria Math" panose="02040503050406030204" pitchFamily="18" charset="0"/>
                      </a:rPr>
                      <m:t>𝑒</m:t>
                    </m:r>
                  </m:oMath>
                </a14:m>
                <a:r>
                  <a:rPr lang="en-US" altLang="zh-CN" sz="5800" dirty="0"/>
                  <a:t>  is electron charge ~ 1.602×10</a:t>
                </a:r>
                <a:r>
                  <a:rPr lang="en-US" altLang="zh-CN" sz="5800" baseline="30000" dirty="0"/>
                  <a:t>-19</a:t>
                </a:r>
                <a:r>
                  <a:rPr lang="en-US" altLang="zh-CN" sz="5800" dirty="0"/>
                  <a:t> C</a:t>
                </a:r>
                <a:endParaRPr lang="en-US" altLang="zh-CN" sz="5800" baseline="30000" dirty="0"/>
              </a:p>
              <a:p>
                <a:pPr marL="457200" lvl="1" indent="0">
                  <a:buNone/>
                </a:pPr>
                <a14:m>
                  <m:oMath xmlns:m="http://schemas.openxmlformats.org/officeDocument/2006/math">
                    <m:r>
                      <a:rPr lang="en-US" altLang="zh-CN" sz="5800" b="0" i="1" smtClean="0">
                        <a:latin typeface="Cambria Math" panose="02040503050406030204" pitchFamily="18" charset="0"/>
                      </a:rPr>
                      <m:t>𝐴</m:t>
                    </m:r>
                  </m:oMath>
                </a14:m>
                <a:r>
                  <a:rPr lang="en-US" altLang="zh-CN" sz="5800" dirty="0"/>
                  <a:t> is effective contact area ~252×10</a:t>
                </a:r>
                <a:r>
                  <a:rPr lang="en-US" altLang="zh-CN" sz="5800" baseline="30000" dirty="0"/>
                  <a:t>-18</a:t>
                </a:r>
                <a:r>
                  <a:rPr lang="en-US" altLang="zh-CN" sz="5800" dirty="0"/>
                  <a:t> m</a:t>
                </a:r>
                <a:r>
                  <a:rPr lang="en-US" altLang="zh-CN" sz="5800" baseline="30000" dirty="0"/>
                  <a:t>2</a:t>
                </a:r>
                <a:endParaRPr lang="en-US" altLang="zh-CN" sz="5800" dirty="0"/>
              </a:p>
              <a:p>
                <a:pPr marL="457200" lvl="1" indent="0">
                  <a:buNone/>
                </a:pPr>
                <a14:m>
                  <m:oMath xmlns:m="http://schemas.openxmlformats.org/officeDocument/2006/math">
                    <m:r>
                      <a:rPr lang="en-US" altLang="zh-CN" sz="5800" i="1" smtClean="0">
                        <a:latin typeface="Cambria Math" panose="02040503050406030204" pitchFamily="18" charset="0"/>
                      </a:rPr>
                      <m:t>ħ</m:t>
                    </m:r>
                  </m:oMath>
                </a14:m>
                <a:r>
                  <a:rPr lang="en-US" altLang="zh-CN" sz="5800" dirty="0"/>
                  <a:t>  is reduced Planck constant ~1.055×10</a:t>
                </a:r>
                <a:r>
                  <a:rPr lang="en-US" altLang="zh-CN" sz="5800" baseline="30000" dirty="0"/>
                  <a:t>-34</a:t>
                </a:r>
                <a:r>
                  <a:rPr lang="en-US" altLang="zh-CN" sz="5800" dirty="0"/>
                  <a:t> J.s</a:t>
                </a:r>
              </a:p>
              <a:p>
                <a:pPr marL="457200" lvl="1" indent="0">
                  <a:buNone/>
                </a:pPr>
                <a14:m>
                  <m:oMath xmlns:m="http://schemas.openxmlformats.org/officeDocument/2006/math">
                    <m:r>
                      <a:rPr lang="en-US" altLang="zh-CN" sz="5800" b="0" i="1" smtClean="0">
                        <a:latin typeface="Cambria Math" panose="02040503050406030204" pitchFamily="18" charset="0"/>
                      </a:rPr>
                      <m:t>𝑠</m:t>
                    </m:r>
                  </m:oMath>
                </a14:m>
                <a:r>
                  <a:rPr lang="en-US" altLang="zh-CN" sz="5800" dirty="0"/>
                  <a:t>  is junction separation  - 2.3×10</a:t>
                </a:r>
                <a:r>
                  <a:rPr lang="en-US" altLang="zh-CN" sz="5800" baseline="30000" dirty="0"/>
                  <a:t>-9</a:t>
                </a:r>
                <a:r>
                  <a:rPr lang="en-US" altLang="zh-CN" sz="5800" dirty="0"/>
                  <a:t> m</a:t>
                </a:r>
              </a:p>
              <a:p>
                <a:pPr marL="457200" lvl="1" indent="0">
                  <a:buNone/>
                </a:pPr>
                <a14:m>
                  <m:oMath xmlns:m="http://schemas.openxmlformats.org/officeDocument/2006/math">
                    <m:r>
                      <a:rPr lang="en-US" altLang="zh-CN" sz="5800" b="0" i="1" smtClean="0">
                        <a:latin typeface="Cambria Math" panose="02040503050406030204" pitchFamily="18" charset="0"/>
                      </a:rPr>
                      <m:t>𝑚</m:t>
                    </m:r>
                  </m:oMath>
                </a14:m>
                <a:r>
                  <a:rPr lang="en-US" altLang="zh-CN" sz="5800" dirty="0"/>
                  <a:t> is electron mass ~ 9.11×10</a:t>
                </a:r>
                <a:r>
                  <a:rPr lang="en-US" altLang="zh-CN" sz="5800" baseline="30000" dirty="0"/>
                  <a:t>-31</a:t>
                </a:r>
                <a:r>
                  <a:rPr lang="en-US" altLang="zh-CN" sz="5800" dirty="0"/>
                  <a:t> kg</a:t>
                </a:r>
                <a:endParaRPr kumimoji="1" lang="en-US" altLang="zh-CN" sz="2000" b="1" dirty="0">
                  <a:latin typeface="Times New Roman" charset="0"/>
                  <a:ea typeface="Times New Roman" charset="0"/>
                  <a:cs typeface="Times New Roman"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162685"/>
                <a:ext cx="10515600" cy="4351338"/>
              </a:xfrm>
              <a:blipFill>
                <a:blip r:embed="rId2"/>
                <a:stretch>
                  <a:fillRect l="-986" t="-3641" b="-140"/>
                </a:stretch>
              </a:blipFill>
            </p:spPr>
            <p:txBody>
              <a:bodyPr/>
              <a:lstStyle/>
              <a:p>
                <a:r>
                  <a:rPr lang="zh-CN" altLang="en-US">
                    <a:noFill/>
                  </a:rPr>
                  <a:t> </a:t>
                </a:r>
              </a:p>
            </p:txBody>
          </p:sp>
        </mc:Fallback>
      </mc:AlternateContent>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23231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162685"/>
                <a:ext cx="10515600" cy="4351338"/>
              </a:xfrm>
            </p:spPr>
            <p:txBody>
              <a:bodyPr>
                <a:normAutofit fontScale="40000" lnSpcReduction="20000"/>
              </a:bodyPr>
              <a:lstStyle/>
              <a:p>
                <a:pPr marL="0" indent="0">
                  <a:buNone/>
                </a:pPr>
                <a:r>
                  <a:rPr kumimoji="1" lang="en-US" altLang="zh-CN" sz="6200" b="1" dirty="0">
                    <a:latin typeface="Times New Roman" charset="0"/>
                    <a:ea typeface="Times New Roman" charset="0"/>
                    <a:cs typeface="Times New Roman" charset="0"/>
                  </a:rPr>
                  <a:t>Data Fitting:    </a:t>
                </a:r>
              </a:p>
              <a:p>
                <a:pPr marL="0" indent="0">
                  <a:buNone/>
                </a:pPr>
                <a:r>
                  <a:rPr kumimoji="1" lang="en-US" altLang="zh-CN" sz="6200" dirty="0">
                    <a:latin typeface="Times New Roman" charset="0"/>
                    <a:ea typeface="Times New Roman" charset="0"/>
                    <a:cs typeface="Times New Roman" charset="0"/>
                  </a:rPr>
                  <a:t>Modified Fitting Function:</a:t>
                </a:r>
              </a:p>
              <a:p>
                <a:pPr marL="0" indent="0">
                  <a:buNone/>
                </a:pPr>
                <a14:m>
                  <m:oMathPara xmlns:m="http://schemas.openxmlformats.org/officeDocument/2006/math">
                    <m:oMathParaPr>
                      <m:jc m:val="centerGroup"/>
                    </m:oMathParaPr>
                    <m:oMath xmlns:m="http://schemas.openxmlformats.org/officeDocument/2006/math">
                      <m:r>
                        <a:rPr lang="en-US" altLang="zh-CN" sz="3800" i="1" smtClean="0">
                          <a:latin typeface="Cambria Math" panose="02040503050406030204" pitchFamily="18" charset="0"/>
                        </a:rPr>
                        <m:t>𝐼</m:t>
                      </m:r>
                      <m:r>
                        <a:rPr lang="en-US" altLang="zh-CN" sz="3800" i="1" smtClean="0">
                          <a:latin typeface="Cambria Math" panose="02040503050406030204" pitchFamily="18" charset="0"/>
                        </a:rPr>
                        <m:t>  =</m:t>
                      </m:r>
                      <m:r>
                        <a:rPr lang="en-US" altLang="zh-CN" sz="3800" b="0" i="1" smtClean="0">
                          <a:latin typeface="Cambria Math" panose="02040503050406030204" pitchFamily="18" charset="0"/>
                        </a:rPr>
                        <m:t>𝑘</m:t>
                      </m:r>
                      <m:r>
                        <a:rPr lang="en-US" altLang="zh-CN" sz="3800" b="0" i="1" smtClean="0">
                          <a:latin typeface="Cambria Math" panose="02040503050406030204" pitchFamily="18" charset="0"/>
                        </a:rPr>
                        <m:t>1</m:t>
                      </m:r>
                      <m:d>
                        <m:dPr>
                          <m:begChr m:val="{"/>
                          <m:endChr m:val="}"/>
                          <m:ctrlPr>
                            <a:rPr lang="en-US" altLang="zh-CN" sz="3800" i="1">
                              <a:latin typeface="Cambria Math" panose="02040503050406030204" pitchFamily="18" charset="0"/>
                            </a:rPr>
                          </m:ctrlPr>
                        </m:dPr>
                        <m:e>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func>
                            <m:funcPr>
                              <m:ctrlPr>
                                <a:rPr lang="en-US" altLang="zh-CN" sz="3800" i="1">
                                  <a:latin typeface="Cambria Math" panose="02040503050406030204" pitchFamily="18" charset="0"/>
                                </a:rPr>
                              </m:ctrlPr>
                            </m:funcPr>
                            <m:fName>
                              <m:r>
                                <m:rPr>
                                  <m:sty m:val="p"/>
                                </m:rPr>
                                <a:rPr lang="en-US" altLang="zh-CN" sz="3800">
                                  <a:latin typeface="Cambria Math" panose="02040503050406030204" pitchFamily="18" charset="0"/>
                                </a:rPr>
                                <m:t>exp</m:t>
                              </m:r>
                            </m:fName>
                            <m:e>
                              <m:d>
                                <m:dPr>
                                  <m:begChr m:val="["/>
                                  <m:endChr m:val="]"/>
                                  <m:ctrlPr>
                                    <a:rPr lang="en-US" altLang="zh-CN" sz="3800" i="1">
                                      <a:latin typeface="Cambria Math" panose="02040503050406030204" pitchFamily="18" charset="0"/>
                                    </a:rPr>
                                  </m:ctrlPr>
                                </m:dPr>
                                <m:e>
                                  <m:r>
                                    <a:rPr lang="en-US" altLang="zh-CN" sz="3800" b="0" i="1" smtClean="0">
                                      <a:latin typeface="Cambria Math" panose="02040503050406030204" pitchFamily="18" charset="0"/>
                                    </a:rPr>
                                    <m:t>𝑘</m:t>
                                  </m:r>
                                  <m:r>
                                    <a:rPr lang="en-US" altLang="zh-CN" sz="3800" b="0" i="1" smtClean="0">
                                      <a:latin typeface="Cambria Math" panose="02040503050406030204" pitchFamily="18" charset="0"/>
                                    </a:rPr>
                                    <m:t>2</m:t>
                                  </m:r>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e>
                              </m:d>
                            </m:e>
                          </m:func>
                          <m:r>
                            <a:rPr lang="en-US" altLang="zh-CN" sz="3800" i="1">
                              <a:latin typeface="Cambria Math" panose="02040503050406030204" pitchFamily="18" charset="0"/>
                            </a:rPr>
                            <m:t>−</m:t>
                          </m:r>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b="0" i="1" smtClean="0">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func>
                            <m:funcPr>
                              <m:ctrlPr>
                                <a:rPr lang="en-US" altLang="zh-CN" sz="3800" i="1">
                                  <a:latin typeface="Cambria Math" panose="02040503050406030204" pitchFamily="18" charset="0"/>
                                </a:rPr>
                              </m:ctrlPr>
                            </m:funcPr>
                            <m:fName>
                              <m:r>
                                <m:rPr>
                                  <m:sty m:val="p"/>
                                </m:rPr>
                                <a:rPr lang="en-US" altLang="zh-CN" sz="3800">
                                  <a:latin typeface="Cambria Math" panose="02040503050406030204" pitchFamily="18" charset="0"/>
                                </a:rPr>
                                <m:t>exp</m:t>
                              </m:r>
                            </m:fName>
                            <m:e>
                              <m:d>
                                <m:dPr>
                                  <m:begChr m:val="["/>
                                  <m:endChr m:val="]"/>
                                  <m:ctrlPr>
                                    <a:rPr lang="en-US" altLang="zh-CN" sz="3800" i="1">
                                      <a:latin typeface="Cambria Math" panose="02040503050406030204" pitchFamily="18" charset="0"/>
                                    </a:rPr>
                                  </m:ctrlPr>
                                </m:dPr>
                                <m:e>
                                  <m:r>
                                    <a:rPr lang="en-US" altLang="zh-CN" sz="3800" b="0" i="1" smtClean="0">
                                      <a:latin typeface="Cambria Math" panose="02040503050406030204" pitchFamily="18" charset="0"/>
                                    </a:rPr>
                                    <m:t>𝑘</m:t>
                                  </m:r>
                                  <m:r>
                                    <a:rPr lang="en-US" altLang="zh-CN" sz="3800" b="0" i="1" smtClean="0">
                                      <a:latin typeface="Cambria Math" panose="02040503050406030204" pitchFamily="18" charset="0"/>
                                    </a:rPr>
                                    <m:t>2</m:t>
                                  </m:r>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b="0" i="1" smtClean="0">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e>
                              </m:d>
                            </m:e>
                          </m:func>
                        </m:e>
                      </m:d>
                    </m:oMath>
                  </m:oMathPara>
                </a14:m>
                <a:endParaRPr lang="en-US" altLang="zh-CN" sz="3800" dirty="0">
                  <a:latin typeface="Times New Roman" charset="0"/>
                </a:endParaRPr>
              </a:p>
              <a:p>
                <a:pPr marL="0" indent="0">
                  <a:buNone/>
                </a:pPr>
                <a:r>
                  <a:rPr lang="en-US" altLang="zh-CN" sz="6200" dirty="0"/>
                  <a:t>Variables:</a:t>
                </a:r>
              </a:p>
              <a:p>
                <a:pPr marL="457200" lvl="1" indent="0">
                  <a:buNone/>
                </a:pPr>
                <a14:m>
                  <m:oMath xmlns:m="http://schemas.openxmlformats.org/officeDocument/2006/math">
                    <m:r>
                      <a:rPr lang="en-US" altLang="zh-CN" sz="5800" i="1" smtClean="0">
                        <a:latin typeface="Cambria Math" panose="02040503050406030204" pitchFamily="18" charset="0"/>
                      </a:rPr>
                      <m:t>𝐼</m:t>
                    </m:r>
                  </m:oMath>
                </a14:m>
                <a:r>
                  <a:rPr lang="en-US" altLang="zh-CN" sz="5800" dirty="0"/>
                  <a:t> is current (dependent variable)(A)</a:t>
                </a:r>
              </a:p>
              <a:p>
                <a:pPr marL="457200" lvl="1" indent="0">
                  <a:buNone/>
                </a:pPr>
                <a14:m>
                  <m:oMath xmlns:m="http://schemas.openxmlformats.org/officeDocument/2006/math">
                    <m:r>
                      <a:rPr lang="en-US" altLang="zh-CN" sz="5800" b="0" i="1" smtClean="0">
                        <a:latin typeface="Cambria Math" panose="02040503050406030204" pitchFamily="18" charset="0"/>
                      </a:rPr>
                      <m:t>𝑉</m:t>
                    </m:r>
                  </m:oMath>
                </a14:m>
                <a:r>
                  <a:rPr lang="en-US" altLang="zh-CN" sz="5800" dirty="0"/>
                  <a:t> is voltage (independent variable)(V)</a:t>
                </a:r>
              </a:p>
              <a:p>
                <a:pPr marL="0" indent="0">
                  <a:buNone/>
                </a:pPr>
                <a:r>
                  <a:rPr lang="en-US" altLang="zh-CN" sz="6200" dirty="0"/>
                  <a:t>Constants:</a:t>
                </a:r>
              </a:p>
              <a:p>
                <a:pPr marL="457200" lvl="1" indent="0">
                  <a:buNone/>
                </a:pPr>
                <a14:m>
                  <m:oMath xmlns:m="http://schemas.openxmlformats.org/officeDocument/2006/math">
                    <m:r>
                      <a:rPr lang="en-US" altLang="zh-CN" sz="5800" b="0" i="1" smtClean="0">
                        <a:latin typeface="Cambria Math" panose="02040503050406030204" pitchFamily="18" charset="0"/>
                      </a:rPr>
                      <m:t>𝑘</m:t>
                    </m:r>
                    <m:r>
                      <a:rPr lang="en-US" altLang="zh-CN" sz="5800" b="0" i="1" smtClean="0">
                        <a:latin typeface="Cambria Math" panose="02040503050406030204" pitchFamily="18" charset="0"/>
                      </a:rPr>
                      <m:t>1</m:t>
                    </m:r>
                  </m:oMath>
                </a14:m>
                <a:r>
                  <a:rPr lang="en-US" altLang="zh-CN" sz="5800" dirty="0"/>
                  <a:t>  is </a:t>
                </a:r>
                <a14:m>
                  <m:oMath xmlns:m="http://schemas.openxmlformats.org/officeDocument/2006/math">
                    <m:r>
                      <a:rPr lang="en-US" altLang="zh-CN" sz="6000" b="0" i="0" smtClean="0">
                        <a:latin typeface="Cambria Math" panose="02040503050406030204" pitchFamily="18" charset="0"/>
                      </a:rPr>
                      <m:t> </m:t>
                    </m:r>
                    <m:f>
                      <m:fPr>
                        <m:ctrlPr>
                          <a:rPr lang="en-US" altLang="zh-CN" sz="6000" i="1" smtClean="0">
                            <a:latin typeface="Cambria Math" panose="02040503050406030204" pitchFamily="18" charset="0"/>
                          </a:rPr>
                        </m:ctrlPr>
                      </m:fPr>
                      <m:num>
                        <m:sSup>
                          <m:sSupPr>
                            <m:ctrlPr>
                              <a:rPr lang="en-US" altLang="zh-CN" sz="6000" i="1" smtClean="0">
                                <a:latin typeface="Cambria Math" panose="02040503050406030204" pitchFamily="18" charset="0"/>
                              </a:rPr>
                            </m:ctrlPr>
                          </m:sSupPr>
                          <m:e>
                            <m:r>
                              <a:rPr lang="en-US" altLang="zh-CN" sz="6000" b="0" i="1" smtClean="0">
                                <a:latin typeface="Cambria Math" panose="02040503050406030204" pitchFamily="18" charset="0"/>
                              </a:rPr>
                              <m:t>𝑒</m:t>
                            </m:r>
                          </m:e>
                          <m:sup>
                            <m:r>
                              <a:rPr lang="en-US" altLang="zh-CN" sz="6000" b="0" i="1" smtClean="0">
                                <a:latin typeface="Cambria Math" panose="02040503050406030204" pitchFamily="18" charset="0"/>
                              </a:rPr>
                              <m:t>2</m:t>
                            </m:r>
                          </m:sup>
                        </m:sSup>
                        <m:r>
                          <a:rPr lang="en-US" altLang="zh-CN" sz="6000" i="1">
                            <a:latin typeface="Cambria Math" panose="02040503050406030204" pitchFamily="18" charset="0"/>
                          </a:rPr>
                          <m:t>𝐴</m:t>
                        </m:r>
                      </m:num>
                      <m:den>
                        <m:r>
                          <a:rPr lang="en-US" altLang="zh-CN" sz="6000" i="1">
                            <a:latin typeface="Cambria Math" panose="02040503050406030204" pitchFamily="18" charset="0"/>
                          </a:rPr>
                          <m:t>4</m:t>
                        </m:r>
                        <m:sSup>
                          <m:sSupPr>
                            <m:ctrlPr>
                              <a:rPr lang="en-US" altLang="zh-CN" sz="6000" i="1">
                                <a:latin typeface="Cambria Math" panose="02040503050406030204" pitchFamily="18" charset="0"/>
                              </a:rPr>
                            </m:ctrlPr>
                          </m:sSupPr>
                          <m:e>
                            <m:r>
                              <a:rPr lang="en-US" altLang="zh-CN" sz="6000" i="1">
                                <a:latin typeface="Cambria Math" panose="02040503050406030204" pitchFamily="18" charset="0"/>
                              </a:rPr>
                              <m:t>𝜋</m:t>
                            </m:r>
                          </m:e>
                          <m:sup>
                            <m:r>
                              <a:rPr lang="en-US" altLang="zh-CN" sz="6000" i="1">
                                <a:latin typeface="Cambria Math" panose="02040503050406030204" pitchFamily="18" charset="0"/>
                              </a:rPr>
                              <m:t>2</m:t>
                            </m:r>
                          </m:sup>
                        </m:sSup>
                        <m:r>
                          <a:rPr lang="en-US" altLang="zh-CN" sz="6000" i="1">
                            <a:latin typeface="Cambria Math" panose="02040503050406030204" pitchFamily="18" charset="0"/>
                          </a:rPr>
                          <m:t>ħ</m:t>
                        </m:r>
                        <m:sSup>
                          <m:sSupPr>
                            <m:ctrlPr>
                              <a:rPr lang="en-US" altLang="zh-CN" sz="6000" i="1">
                                <a:latin typeface="Cambria Math" panose="02040503050406030204" pitchFamily="18" charset="0"/>
                              </a:rPr>
                            </m:ctrlPr>
                          </m:sSupPr>
                          <m:e>
                            <m:r>
                              <a:rPr lang="en-US" altLang="zh-CN" sz="6000" i="1">
                                <a:latin typeface="Cambria Math" panose="02040503050406030204" pitchFamily="18" charset="0"/>
                              </a:rPr>
                              <m:t>𝑠</m:t>
                            </m:r>
                          </m:e>
                          <m:sup>
                            <m:r>
                              <a:rPr lang="en-US" altLang="zh-CN" sz="6000" i="1">
                                <a:latin typeface="Cambria Math" panose="02040503050406030204" pitchFamily="18" charset="0"/>
                              </a:rPr>
                              <m:t>2</m:t>
                            </m:r>
                          </m:sup>
                        </m:sSup>
                      </m:den>
                    </m:f>
                    <m:r>
                      <a:rPr lang="en-US" altLang="zh-CN" sz="6000" i="1">
                        <a:latin typeface="Cambria Math" panose="02040503050406030204" pitchFamily="18" charset="0"/>
                      </a:rPr>
                      <m:t> </m:t>
                    </m:r>
                    <m:r>
                      <a:rPr lang="en-US" altLang="zh-CN" sz="6000" b="0" i="1" smtClean="0">
                        <a:latin typeface="Cambria Math" panose="02040503050406030204" pitchFamily="18" charset="0"/>
                      </a:rPr>
                      <m:t>~</m:t>
                    </m:r>
                    <m:r>
                      <a:rPr lang="en-US" altLang="zh-CN" sz="6000" b="0" i="0" smtClean="0">
                        <a:latin typeface="Cambria Math" panose="02040503050406030204" pitchFamily="18" charset="0"/>
                      </a:rPr>
                      <m:t>2.9343</m:t>
                    </m:r>
                  </m:oMath>
                </a14:m>
                <a:r>
                  <a:rPr lang="en-US" altLang="zh-CN" sz="6000" dirty="0"/>
                  <a:t>×10</a:t>
                </a:r>
                <a:r>
                  <a:rPr lang="en-US" altLang="zh-CN" sz="6000" baseline="30000" dirty="0"/>
                  <a:t>-6</a:t>
                </a:r>
                <a14:m>
                  <m:oMath xmlns:m="http://schemas.openxmlformats.org/officeDocument/2006/math">
                    <m:f>
                      <m:fPr>
                        <m:ctrlPr>
                          <a:rPr lang="en-US" altLang="zh-CN" sz="6000" i="1" dirty="0" smtClean="0">
                            <a:latin typeface="Cambria Math" panose="02040503050406030204" pitchFamily="18" charset="0"/>
                          </a:rPr>
                        </m:ctrlPr>
                      </m:fPr>
                      <m:num>
                        <m:sSup>
                          <m:sSupPr>
                            <m:ctrlPr>
                              <a:rPr lang="en-US" altLang="zh-CN" sz="6000" i="1" dirty="0" smtClean="0">
                                <a:latin typeface="Cambria Math" panose="02040503050406030204" pitchFamily="18" charset="0"/>
                              </a:rPr>
                            </m:ctrlPr>
                          </m:sSupPr>
                          <m:e>
                            <m:r>
                              <m:rPr>
                                <m:sty m:val="p"/>
                              </m:rPr>
                              <a:rPr lang="en-US" altLang="zh-CN" sz="6000" b="0" i="1" dirty="0" smtClean="0">
                                <a:latin typeface="Cambria Math" panose="02040503050406030204" pitchFamily="18" charset="0"/>
                              </a:rPr>
                              <m:t>C</m:t>
                            </m:r>
                          </m:e>
                          <m:sup>
                            <m:r>
                              <a:rPr lang="en-US" altLang="zh-CN" sz="6000" b="0" i="1" dirty="0" smtClean="0">
                                <a:latin typeface="Cambria Math" panose="02040503050406030204" pitchFamily="18" charset="0"/>
                              </a:rPr>
                              <m:t>2</m:t>
                            </m:r>
                          </m:sup>
                        </m:sSup>
                      </m:num>
                      <m:den>
                        <m:r>
                          <a:rPr lang="en-US" altLang="zh-CN" sz="6000" b="0" i="1" dirty="0" smtClean="0">
                            <a:latin typeface="Cambria Math" panose="02040503050406030204" pitchFamily="18" charset="0"/>
                          </a:rPr>
                          <m:t>𝐽</m:t>
                        </m:r>
                        <m:r>
                          <a:rPr lang="en-US" altLang="zh-CN" sz="6000" b="0" i="1" dirty="0" smtClean="0">
                            <a:latin typeface="Cambria Math" panose="02040503050406030204" pitchFamily="18" charset="0"/>
                            <a:ea typeface="Cambria Math" panose="02040503050406030204" pitchFamily="18" charset="0"/>
                          </a:rPr>
                          <m:t>∙</m:t>
                        </m:r>
                        <m:r>
                          <a:rPr lang="en-US" altLang="zh-CN" sz="6000" b="0" i="1" dirty="0" smtClean="0">
                            <a:latin typeface="Cambria Math" panose="02040503050406030204" pitchFamily="18" charset="0"/>
                            <a:ea typeface="Cambria Math" panose="02040503050406030204" pitchFamily="18" charset="0"/>
                          </a:rPr>
                          <m:t>𝑆</m:t>
                        </m:r>
                      </m:den>
                    </m:f>
                  </m:oMath>
                </a14:m>
                <a:endParaRPr lang="en-US" altLang="zh-CN" sz="6000" dirty="0"/>
              </a:p>
              <a:p>
                <a:pPr marL="457200" lvl="1" indent="0">
                  <a:buNone/>
                </a:pPr>
                <a:endParaRPr lang="en-US" altLang="zh-CN" sz="6000" i="1" dirty="0">
                  <a:latin typeface="Cambria Math" panose="02040503050406030204" pitchFamily="18" charset="0"/>
                </a:endParaRPr>
              </a:p>
              <a:p>
                <a:pPr marL="457200" lvl="1" indent="0">
                  <a:buNone/>
                </a:pPr>
                <a14:m>
                  <m:oMath xmlns:m="http://schemas.openxmlformats.org/officeDocument/2006/math">
                    <m:r>
                      <a:rPr lang="en-US" altLang="zh-CN" sz="5800" b="0" i="1" smtClean="0">
                        <a:latin typeface="Cambria Math" panose="02040503050406030204" pitchFamily="18" charset="0"/>
                      </a:rPr>
                      <m:t>𝑘</m:t>
                    </m:r>
                    <m:r>
                      <a:rPr lang="en-US" altLang="zh-CN" sz="5800" b="0" i="1" smtClean="0">
                        <a:latin typeface="Cambria Math" panose="02040503050406030204" pitchFamily="18" charset="0"/>
                      </a:rPr>
                      <m:t>2</m:t>
                    </m:r>
                  </m:oMath>
                </a14:m>
                <a:r>
                  <a:rPr lang="en-US" altLang="zh-CN" sz="5800" dirty="0"/>
                  <a:t>  is </a:t>
                </a:r>
                <a14:m>
                  <m:oMath xmlns:m="http://schemas.openxmlformats.org/officeDocument/2006/math">
                    <m:r>
                      <a:rPr lang="en-US" altLang="zh-CN" sz="6000" i="1" smtClean="0">
                        <a:latin typeface="Cambria Math" panose="02040503050406030204" pitchFamily="18" charset="0"/>
                      </a:rPr>
                      <m:t>−</m:t>
                    </m:r>
                    <m:f>
                      <m:fPr>
                        <m:ctrlPr>
                          <a:rPr lang="en-US" altLang="zh-CN" sz="6000" i="1">
                            <a:latin typeface="Cambria Math" panose="02040503050406030204" pitchFamily="18" charset="0"/>
                          </a:rPr>
                        </m:ctrlPr>
                      </m:fPr>
                      <m:num>
                        <m:r>
                          <a:rPr lang="en-US" altLang="zh-CN" sz="6000" i="1">
                            <a:latin typeface="Cambria Math" panose="02040503050406030204" pitchFamily="18" charset="0"/>
                          </a:rPr>
                          <m:t>2</m:t>
                        </m:r>
                        <m:r>
                          <a:rPr lang="en-US" altLang="zh-CN" sz="6000" i="1">
                            <a:latin typeface="Cambria Math" panose="02040503050406030204" pitchFamily="18" charset="0"/>
                          </a:rPr>
                          <m:t>𝑠</m:t>
                        </m:r>
                      </m:num>
                      <m:den>
                        <m:r>
                          <a:rPr lang="en-US" altLang="zh-CN" sz="6000" i="1">
                            <a:latin typeface="Cambria Math" panose="02040503050406030204" pitchFamily="18" charset="0"/>
                          </a:rPr>
                          <m:t>ħ</m:t>
                        </m:r>
                      </m:den>
                    </m:f>
                    <m:sSup>
                      <m:sSupPr>
                        <m:ctrlPr>
                          <a:rPr lang="en-US" altLang="zh-CN" sz="6000" i="1">
                            <a:latin typeface="Cambria Math" panose="02040503050406030204" pitchFamily="18" charset="0"/>
                          </a:rPr>
                        </m:ctrlPr>
                      </m:sSupPr>
                      <m:e>
                        <m:d>
                          <m:dPr>
                            <m:ctrlPr>
                              <a:rPr lang="en-US" altLang="zh-CN" sz="6000" i="1">
                                <a:latin typeface="Cambria Math" panose="02040503050406030204" pitchFamily="18" charset="0"/>
                              </a:rPr>
                            </m:ctrlPr>
                          </m:dPr>
                          <m:e>
                            <m:r>
                              <a:rPr lang="en-US" altLang="zh-CN" sz="6000" i="1">
                                <a:latin typeface="Cambria Math" panose="02040503050406030204" pitchFamily="18" charset="0"/>
                              </a:rPr>
                              <m:t>2</m:t>
                            </m:r>
                            <m:r>
                              <a:rPr lang="en-US" altLang="zh-CN" sz="6000" i="1">
                                <a:latin typeface="Cambria Math" panose="02040503050406030204" pitchFamily="18" charset="0"/>
                              </a:rPr>
                              <m:t>𝑚𝑒</m:t>
                            </m:r>
                          </m:e>
                        </m:d>
                      </m:e>
                      <m:sup>
                        <m:f>
                          <m:fPr>
                            <m:ctrlPr>
                              <a:rPr lang="en-US" altLang="zh-CN" sz="6000" i="1">
                                <a:latin typeface="Cambria Math" panose="02040503050406030204" pitchFamily="18" charset="0"/>
                              </a:rPr>
                            </m:ctrlPr>
                          </m:fPr>
                          <m:num>
                            <m:r>
                              <a:rPr lang="en-US" altLang="zh-CN" sz="6000" i="1">
                                <a:latin typeface="Cambria Math" panose="02040503050406030204" pitchFamily="18" charset="0"/>
                              </a:rPr>
                              <m:t>1</m:t>
                            </m:r>
                          </m:num>
                          <m:den>
                            <m:r>
                              <a:rPr lang="en-US" altLang="zh-CN" sz="6000" i="1">
                                <a:latin typeface="Cambria Math" panose="02040503050406030204" pitchFamily="18" charset="0"/>
                              </a:rPr>
                              <m:t>2</m:t>
                            </m:r>
                          </m:den>
                        </m:f>
                      </m:sup>
                    </m:sSup>
                    <m:r>
                      <a:rPr lang="en-US" altLang="zh-CN" sz="6000" b="0" i="0" smtClean="0">
                        <a:latin typeface="Cambria Math" panose="02040503050406030204" pitchFamily="18" charset="0"/>
                      </a:rPr>
                      <m:t> ~</m:t>
                    </m:r>
                  </m:oMath>
                </a14:m>
                <a:r>
                  <a:rPr lang="en-US" altLang="zh-CN" sz="5400" dirty="0"/>
                  <a:t>-</a:t>
                </a:r>
                <a14:m>
                  <m:oMath xmlns:m="http://schemas.openxmlformats.org/officeDocument/2006/math">
                    <m:r>
                      <a:rPr lang="en-US" altLang="zh-CN" sz="6000" b="0" i="0" smtClean="0">
                        <a:latin typeface="Cambria Math" panose="02040503050406030204" pitchFamily="18" charset="0"/>
                      </a:rPr>
                      <m:t>23.56</m:t>
                    </m:r>
                  </m:oMath>
                </a14:m>
                <a:r>
                  <a:rPr lang="en-US" altLang="zh-CN" sz="5400" dirty="0"/>
                  <a:t> </a:t>
                </a:r>
                <a14:m>
                  <m:oMath xmlns:m="http://schemas.openxmlformats.org/officeDocument/2006/math">
                    <m:f>
                      <m:fPr>
                        <m:ctrlPr>
                          <a:rPr lang="en-US" altLang="zh-CN" sz="5400" i="1" dirty="0" smtClean="0">
                            <a:latin typeface="Cambria Math" panose="02040503050406030204" pitchFamily="18" charset="0"/>
                          </a:rPr>
                        </m:ctrlPr>
                      </m:fPr>
                      <m:num>
                        <m:sSup>
                          <m:sSupPr>
                            <m:ctrlPr>
                              <a:rPr lang="en-US" altLang="zh-CN" sz="5400" i="1" dirty="0" smtClean="0">
                                <a:latin typeface="Cambria Math" panose="02040503050406030204" pitchFamily="18" charset="0"/>
                              </a:rPr>
                            </m:ctrlPr>
                          </m:sSupPr>
                          <m:e>
                            <m:r>
                              <a:rPr lang="en-US" altLang="zh-CN" sz="5400" b="0" i="1" dirty="0" smtClean="0">
                                <a:latin typeface="Cambria Math" panose="02040503050406030204" pitchFamily="18" charset="0"/>
                              </a:rPr>
                              <m:t>𝑚</m:t>
                            </m:r>
                            <m:r>
                              <a:rPr lang="en-US" altLang="zh-CN" sz="5400" b="0" i="1" dirty="0" smtClean="0">
                                <a:latin typeface="Cambria Math" panose="02040503050406030204" pitchFamily="18" charset="0"/>
                              </a:rPr>
                              <m:t>(</m:t>
                            </m:r>
                            <m:r>
                              <a:rPr lang="en-US" altLang="zh-CN" sz="5400" b="0" i="1" dirty="0" smtClean="0">
                                <a:latin typeface="Cambria Math" panose="02040503050406030204" pitchFamily="18" charset="0"/>
                              </a:rPr>
                              <m:t>𝑘𝑔</m:t>
                            </m:r>
                            <m:r>
                              <a:rPr lang="en-US" altLang="zh-CN" sz="5400" b="0" i="1" dirty="0" smtClean="0">
                                <a:latin typeface="Cambria Math" panose="02040503050406030204" pitchFamily="18" charset="0"/>
                                <a:ea typeface="Cambria Math" panose="02040503050406030204" pitchFamily="18" charset="0"/>
                              </a:rPr>
                              <m:t>∙</m:t>
                            </m:r>
                            <m:r>
                              <m:rPr>
                                <m:sty m:val="p"/>
                              </m:rPr>
                              <a:rPr lang="en-US" altLang="zh-CN" sz="5400" b="0" i="1" dirty="0" smtClean="0">
                                <a:latin typeface="Cambria Math" panose="02040503050406030204" pitchFamily="18" charset="0"/>
                              </a:rPr>
                              <m:t>C</m:t>
                            </m:r>
                            <m:r>
                              <a:rPr lang="en-US" altLang="zh-CN" sz="5400" b="0" i="1" dirty="0" smtClean="0">
                                <a:latin typeface="Cambria Math" panose="02040503050406030204" pitchFamily="18" charset="0"/>
                              </a:rPr>
                              <m:t>)</m:t>
                            </m:r>
                          </m:e>
                          <m:sup>
                            <m:r>
                              <a:rPr lang="en-US" altLang="zh-CN" sz="5400" b="0" i="1" dirty="0" smtClean="0">
                                <a:latin typeface="Cambria Math" panose="02040503050406030204" pitchFamily="18" charset="0"/>
                              </a:rPr>
                              <m:t>1/2</m:t>
                            </m:r>
                          </m:sup>
                        </m:sSup>
                      </m:num>
                      <m:den>
                        <m:r>
                          <a:rPr lang="en-US" altLang="zh-CN" sz="5400" b="0" i="1" dirty="0" smtClean="0">
                            <a:latin typeface="Cambria Math" panose="02040503050406030204" pitchFamily="18" charset="0"/>
                          </a:rPr>
                          <m:t>𝐽</m:t>
                        </m:r>
                        <m:r>
                          <a:rPr lang="en-US" altLang="zh-CN" sz="5400" b="0" i="1" dirty="0" smtClean="0">
                            <a:latin typeface="Cambria Math" panose="02040503050406030204" pitchFamily="18" charset="0"/>
                            <a:ea typeface="Cambria Math" panose="02040503050406030204" pitchFamily="18" charset="0"/>
                          </a:rPr>
                          <m:t>∙</m:t>
                        </m:r>
                        <m:r>
                          <a:rPr lang="en-US" altLang="zh-CN" sz="5400" b="0" i="1" dirty="0" smtClean="0">
                            <a:latin typeface="Cambria Math" panose="02040503050406030204" pitchFamily="18" charset="0"/>
                            <a:ea typeface="Cambria Math" panose="02040503050406030204" pitchFamily="18" charset="0"/>
                          </a:rPr>
                          <m:t>𝑆</m:t>
                        </m:r>
                      </m:den>
                    </m:f>
                  </m:oMath>
                </a14:m>
                <a:endParaRPr lang="en-US" altLang="zh-CN" sz="5800" dirty="0"/>
              </a:p>
              <a:p>
                <a:pPr marL="457200" lvl="1" indent="0">
                  <a:buNone/>
                </a:pPr>
                <a:endParaRPr kumimoji="1" lang="en-US" altLang="zh-CN" sz="2000" dirty="0">
                  <a:latin typeface="Times New Roman" charset="0"/>
                  <a:ea typeface="Times New Roman" charset="0"/>
                  <a:cs typeface="Times New Roman"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162685"/>
                <a:ext cx="10515600" cy="4351338"/>
              </a:xfrm>
              <a:blipFill>
                <a:blip r:embed="rId2"/>
                <a:stretch>
                  <a:fillRect l="-986" t="-3641"/>
                </a:stretch>
              </a:blipFill>
            </p:spPr>
            <p:txBody>
              <a:bodyPr/>
              <a:lstStyle/>
              <a:p>
                <a:r>
                  <a:rPr lang="zh-CN" altLang="en-US">
                    <a:noFill/>
                  </a:rPr>
                  <a:t> </a:t>
                </a:r>
              </a:p>
            </p:txBody>
          </p:sp>
        </mc:Fallback>
      </mc:AlternateContent>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065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162685"/>
                <a:ext cx="10515600" cy="4351338"/>
              </a:xfrm>
            </p:spPr>
            <p:txBody>
              <a:bodyPr>
                <a:normAutofit fontScale="47500" lnSpcReduction="20000"/>
              </a:bodyPr>
              <a:lstStyle/>
              <a:p>
                <a:pPr marL="0" indent="0">
                  <a:buNone/>
                </a:pPr>
                <a:r>
                  <a:rPr kumimoji="1" lang="en-US" altLang="zh-CN" sz="6200" b="1" dirty="0">
                    <a:latin typeface="Times New Roman" charset="0"/>
                    <a:ea typeface="Times New Roman" charset="0"/>
                    <a:cs typeface="Times New Roman" charset="0"/>
                  </a:rPr>
                  <a:t>Data Fitting:    </a:t>
                </a:r>
              </a:p>
              <a:p>
                <a:pPr marL="0" indent="0">
                  <a:buNone/>
                </a:pPr>
                <a:r>
                  <a:rPr kumimoji="1" lang="en-US" altLang="zh-CN" sz="6200" dirty="0">
                    <a:latin typeface="Times New Roman" charset="0"/>
                    <a:ea typeface="Times New Roman" charset="0"/>
                    <a:cs typeface="Times New Roman" charset="0"/>
                  </a:rPr>
                  <a:t>Modified Fitting Function:</a:t>
                </a:r>
              </a:p>
              <a:p>
                <a:pPr marL="0" indent="0">
                  <a:buNone/>
                </a:pPr>
                <a14:m>
                  <m:oMathPara xmlns:m="http://schemas.openxmlformats.org/officeDocument/2006/math">
                    <m:oMathParaPr>
                      <m:jc m:val="centerGroup"/>
                    </m:oMathParaPr>
                    <m:oMath xmlns:m="http://schemas.openxmlformats.org/officeDocument/2006/math">
                      <m:r>
                        <a:rPr lang="en-US" altLang="zh-CN" sz="3800" i="1" smtClean="0">
                          <a:latin typeface="Cambria Math" panose="02040503050406030204" pitchFamily="18" charset="0"/>
                        </a:rPr>
                        <m:t>𝐼</m:t>
                      </m:r>
                      <m:r>
                        <a:rPr lang="en-US" altLang="zh-CN" sz="3800" i="1" smtClean="0">
                          <a:latin typeface="Cambria Math" panose="02040503050406030204" pitchFamily="18" charset="0"/>
                        </a:rPr>
                        <m:t>  =</m:t>
                      </m:r>
                      <m:r>
                        <a:rPr lang="en-US" altLang="zh-CN" sz="3800" b="0" i="1" smtClean="0">
                          <a:latin typeface="Cambria Math" panose="02040503050406030204" pitchFamily="18" charset="0"/>
                        </a:rPr>
                        <m:t>𝑘</m:t>
                      </m:r>
                      <m:r>
                        <a:rPr lang="en-US" altLang="zh-CN" sz="3800" b="0" i="1" smtClean="0">
                          <a:latin typeface="Cambria Math" panose="02040503050406030204" pitchFamily="18" charset="0"/>
                        </a:rPr>
                        <m:t>1</m:t>
                      </m:r>
                      <m:d>
                        <m:dPr>
                          <m:begChr m:val="{"/>
                          <m:endChr m:val="}"/>
                          <m:ctrlPr>
                            <a:rPr lang="en-US" altLang="zh-CN" sz="3800" i="1">
                              <a:latin typeface="Cambria Math" panose="02040503050406030204" pitchFamily="18" charset="0"/>
                            </a:rPr>
                          </m:ctrlPr>
                        </m:dPr>
                        <m:e>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func>
                            <m:funcPr>
                              <m:ctrlPr>
                                <a:rPr lang="en-US" altLang="zh-CN" sz="3800" i="1">
                                  <a:latin typeface="Cambria Math" panose="02040503050406030204" pitchFamily="18" charset="0"/>
                                </a:rPr>
                              </m:ctrlPr>
                            </m:funcPr>
                            <m:fName>
                              <m:r>
                                <m:rPr>
                                  <m:sty m:val="p"/>
                                </m:rPr>
                                <a:rPr lang="en-US" altLang="zh-CN" sz="3800">
                                  <a:latin typeface="Cambria Math" panose="02040503050406030204" pitchFamily="18" charset="0"/>
                                </a:rPr>
                                <m:t>exp</m:t>
                              </m:r>
                            </m:fName>
                            <m:e>
                              <m:d>
                                <m:dPr>
                                  <m:begChr m:val="["/>
                                  <m:endChr m:val="]"/>
                                  <m:ctrlPr>
                                    <a:rPr lang="en-US" altLang="zh-CN" sz="3800" i="1">
                                      <a:latin typeface="Cambria Math" panose="02040503050406030204" pitchFamily="18" charset="0"/>
                                    </a:rPr>
                                  </m:ctrlPr>
                                </m:dPr>
                                <m:e>
                                  <m:r>
                                    <a:rPr lang="en-US" altLang="zh-CN" sz="3800" b="0" i="1" smtClean="0">
                                      <a:latin typeface="Cambria Math" panose="02040503050406030204" pitchFamily="18" charset="0"/>
                                    </a:rPr>
                                    <m:t>𝑘</m:t>
                                  </m:r>
                                  <m:r>
                                    <a:rPr lang="en-US" altLang="zh-CN" sz="3800" b="0" i="1" smtClean="0">
                                      <a:latin typeface="Cambria Math" panose="02040503050406030204" pitchFamily="18" charset="0"/>
                                    </a:rPr>
                                    <m:t>2</m:t>
                                  </m:r>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e>
                              </m:d>
                            </m:e>
                          </m:func>
                          <m:r>
                            <a:rPr lang="en-US" altLang="zh-CN" sz="3800" i="1">
                              <a:latin typeface="Cambria Math" panose="02040503050406030204" pitchFamily="18" charset="0"/>
                            </a:rPr>
                            <m:t>−</m:t>
                          </m:r>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b="0" i="1" smtClean="0">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func>
                            <m:funcPr>
                              <m:ctrlPr>
                                <a:rPr lang="en-US" altLang="zh-CN" sz="3800" i="1">
                                  <a:latin typeface="Cambria Math" panose="02040503050406030204" pitchFamily="18" charset="0"/>
                                </a:rPr>
                              </m:ctrlPr>
                            </m:funcPr>
                            <m:fName>
                              <m:r>
                                <m:rPr>
                                  <m:sty m:val="p"/>
                                </m:rPr>
                                <a:rPr lang="en-US" altLang="zh-CN" sz="3800">
                                  <a:latin typeface="Cambria Math" panose="02040503050406030204" pitchFamily="18" charset="0"/>
                                </a:rPr>
                                <m:t>exp</m:t>
                              </m:r>
                            </m:fName>
                            <m:e>
                              <m:d>
                                <m:dPr>
                                  <m:begChr m:val="["/>
                                  <m:endChr m:val="]"/>
                                  <m:ctrlPr>
                                    <a:rPr lang="en-US" altLang="zh-CN" sz="3800" i="1">
                                      <a:latin typeface="Cambria Math" panose="02040503050406030204" pitchFamily="18" charset="0"/>
                                    </a:rPr>
                                  </m:ctrlPr>
                                </m:dPr>
                                <m:e>
                                  <m:r>
                                    <a:rPr lang="en-US" altLang="zh-CN" sz="3800" b="0" i="1" smtClean="0">
                                      <a:latin typeface="Cambria Math" panose="02040503050406030204" pitchFamily="18" charset="0"/>
                                    </a:rPr>
                                    <m:t>𝑘</m:t>
                                  </m:r>
                                  <m:r>
                                    <a:rPr lang="en-US" altLang="zh-CN" sz="3800" b="0" i="1" smtClean="0">
                                      <a:latin typeface="Cambria Math" panose="02040503050406030204" pitchFamily="18" charset="0"/>
                                    </a:rPr>
                                    <m:t>2</m:t>
                                  </m:r>
                                  <m:sSup>
                                    <m:sSupPr>
                                      <m:ctrlPr>
                                        <a:rPr lang="en-US" altLang="zh-CN" sz="3800" i="1">
                                          <a:latin typeface="Cambria Math" panose="02040503050406030204" pitchFamily="18" charset="0"/>
                                        </a:rPr>
                                      </m:ctrlPr>
                                    </m:sSupPr>
                                    <m:e>
                                      <m:d>
                                        <m:dPr>
                                          <m:ctrlPr>
                                            <a:rPr lang="en-US" altLang="zh-CN" sz="3800" i="1">
                                              <a:latin typeface="Cambria Math" panose="02040503050406030204" pitchFamily="18" charset="0"/>
                                            </a:rPr>
                                          </m:ctrlPr>
                                        </m:dPr>
                                        <m:e>
                                          <m:f>
                                            <m:fPr>
                                              <m:ctrlPr>
                                                <a:rPr lang="en-US" altLang="zh-CN" sz="3800" i="1" smtClean="0">
                                                  <a:latin typeface="Cambria Math" panose="02040503050406030204" pitchFamily="18" charset="0"/>
                                                </a:rPr>
                                              </m:ctrlPr>
                                            </m:fPr>
                                            <m:num>
                                              <m:r>
                                                <a:rPr lang="en-US" altLang="zh-CN" sz="3800" i="1" smtClean="0">
                                                  <a:latin typeface="Cambria Math" panose="02040503050406030204" pitchFamily="18" charset="0"/>
                                                </a:rPr>
                                                <m:t>𝑐</m:t>
                                              </m:r>
                                              <m:d>
                                                <m:dPr>
                                                  <m:begChr m:val="|"/>
                                                  <m:endChr m:val="|"/>
                                                  <m:ctrlPr>
                                                    <a:rPr lang="en-US" altLang="zh-CN" sz="3800" i="1">
                                                      <a:latin typeface="Cambria Math" panose="02040503050406030204" pitchFamily="18" charset="0"/>
                                                    </a:rPr>
                                                  </m:ctrlPr>
                                                </m:dPr>
                                                <m:e>
                                                  <m:r>
                                                    <a:rPr lang="en-US" altLang="zh-CN" sz="3800" i="1">
                                                      <a:latin typeface="Cambria Math" panose="02040503050406030204" pitchFamily="18" charset="0"/>
                                                    </a:rPr>
                                                    <m:t>𝑉</m:t>
                                                  </m:r>
                                                </m:e>
                                              </m:d>
                                            </m:num>
                                            <m:den>
                                              <m:r>
                                                <a:rPr lang="en-US" altLang="zh-CN" sz="3800" b="0" i="1" smtClean="0">
                                                  <a:latin typeface="Cambria Math" panose="02040503050406030204" pitchFamily="18" charset="0"/>
                                                </a:rPr>
                                                <m:t>𝑒</m:t>
                                              </m:r>
                                            </m:den>
                                          </m:f>
                                          <m:r>
                                            <a:rPr lang="en-US" altLang="zh-CN" sz="3800" i="1">
                                              <a:latin typeface="Cambria Math" panose="02040503050406030204" pitchFamily="18" charset="0"/>
                                            </a:rPr>
                                            <m:t>+</m:t>
                                          </m:r>
                                          <m:f>
                                            <m:fPr>
                                              <m:ctrlPr>
                                                <a:rPr lang="en-US" altLang="zh-CN" sz="3800" i="1" smtClean="0">
                                                  <a:latin typeface="Cambria Math" panose="02040503050406030204" pitchFamily="18" charset="0"/>
                                                </a:rPr>
                                              </m:ctrlPr>
                                            </m:fPr>
                                            <m:num>
                                              <m:sSub>
                                                <m:sSubPr>
                                                  <m:ctrlPr>
                                                    <a:rPr lang="en-US" altLang="zh-CN" sz="3800" i="1" smtClean="0">
                                                      <a:latin typeface="Cambria Math" panose="02040503050406030204" pitchFamily="18" charset="0"/>
                                                    </a:rPr>
                                                  </m:ctrlPr>
                                                </m:sSubPr>
                                                <m:e>
                                                  <m:r>
                                                    <a:rPr lang="en-US" altLang="zh-CN" sz="3800" i="1">
                                                      <a:latin typeface="Cambria Math" panose="02040503050406030204" pitchFamily="18" charset="0"/>
                                                    </a:rPr>
                                                    <m:t>𝜑</m:t>
                                                  </m:r>
                                                </m:e>
                                                <m:sub>
                                                  <m:r>
                                                    <a:rPr lang="en-US" altLang="zh-CN" sz="3800" i="1">
                                                      <a:latin typeface="Cambria Math" panose="02040503050406030204" pitchFamily="18" charset="0"/>
                                                    </a:rPr>
                                                    <m:t>𝑖</m:t>
                                                  </m:r>
                                                </m:sub>
                                              </m:sSub>
                                            </m:num>
                                            <m:den>
                                              <m:r>
                                                <a:rPr lang="en-US" altLang="zh-CN" sz="3800" b="0" i="1" smtClean="0">
                                                  <a:latin typeface="Cambria Math" panose="02040503050406030204" pitchFamily="18" charset="0"/>
                                                </a:rPr>
                                                <m:t>𝑒</m:t>
                                              </m:r>
                                            </m:den>
                                          </m:f>
                                          <m:r>
                                            <a:rPr lang="en-US" altLang="zh-CN" sz="3800" b="0" i="1" smtClean="0">
                                              <a:latin typeface="Cambria Math" panose="02040503050406030204" pitchFamily="18" charset="0"/>
                                            </a:rPr>
                                            <m:t>+</m:t>
                                          </m:r>
                                          <m:f>
                                            <m:fPr>
                                              <m:ctrlPr>
                                                <a:rPr lang="en-US" altLang="zh-CN" sz="3800" i="1">
                                                  <a:latin typeface="Cambria Math" panose="02040503050406030204" pitchFamily="18" charset="0"/>
                                                </a:rPr>
                                              </m:ctrlPr>
                                            </m:fPr>
                                            <m:num>
                                              <m:r>
                                                <a:rPr lang="en-US" altLang="zh-CN" sz="3800" i="1">
                                                  <a:latin typeface="Cambria Math" panose="02040503050406030204" pitchFamily="18" charset="0"/>
                                                </a:rPr>
                                                <m:t>𝑉</m:t>
                                              </m:r>
                                            </m:num>
                                            <m:den>
                                              <m:r>
                                                <a:rPr lang="en-US" altLang="zh-CN" sz="3800" i="1">
                                                  <a:latin typeface="Cambria Math" panose="02040503050406030204" pitchFamily="18" charset="0"/>
                                                </a:rPr>
                                                <m:t>2</m:t>
                                              </m:r>
                                            </m:den>
                                          </m:f>
                                        </m:e>
                                      </m:d>
                                    </m:e>
                                    <m:sup>
                                      <m:f>
                                        <m:fPr>
                                          <m:ctrlPr>
                                            <a:rPr lang="en-US" altLang="zh-CN" sz="3800" i="1">
                                              <a:latin typeface="Cambria Math" panose="02040503050406030204" pitchFamily="18" charset="0"/>
                                            </a:rPr>
                                          </m:ctrlPr>
                                        </m:fPr>
                                        <m:num>
                                          <m:r>
                                            <a:rPr lang="en-US" altLang="zh-CN" sz="3800" i="1">
                                              <a:latin typeface="Cambria Math" panose="02040503050406030204" pitchFamily="18" charset="0"/>
                                            </a:rPr>
                                            <m:t>1</m:t>
                                          </m:r>
                                        </m:num>
                                        <m:den>
                                          <m:r>
                                            <a:rPr lang="en-US" altLang="zh-CN" sz="3800" i="1">
                                              <a:latin typeface="Cambria Math" panose="02040503050406030204" pitchFamily="18" charset="0"/>
                                            </a:rPr>
                                            <m:t>2</m:t>
                                          </m:r>
                                        </m:den>
                                      </m:f>
                                    </m:sup>
                                  </m:sSup>
                                </m:e>
                              </m:d>
                            </m:e>
                          </m:func>
                        </m:e>
                      </m:d>
                    </m:oMath>
                  </m:oMathPara>
                </a14:m>
                <a:endParaRPr lang="en-US" altLang="zh-CN" sz="3800" dirty="0">
                  <a:latin typeface="Times New Roman" charset="0"/>
                </a:endParaRPr>
              </a:p>
              <a:p>
                <a:pPr marL="0" indent="0">
                  <a:buNone/>
                </a:pPr>
                <a:r>
                  <a:rPr lang="en-US" altLang="zh-CN" sz="6200" dirty="0"/>
                  <a:t>Variables:</a:t>
                </a:r>
              </a:p>
              <a:p>
                <a:pPr marL="457200" lvl="1" indent="0">
                  <a:buNone/>
                </a:pPr>
                <a14:m>
                  <m:oMath xmlns:m="http://schemas.openxmlformats.org/officeDocument/2006/math">
                    <m:r>
                      <a:rPr lang="en-US" altLang="zh-CN" sz="5800" i="1" smtClean="0">
                        <a:latin typeface="Cambria Math" panose="02040503050406030204" pitchFamily="18" charset="0"/>
                      </a:rPr>
                      <m:t>𝐼</m:t>
                    </m:r>
                  </m:oMath>
                </a14:m>
                <a:r>
                  <a:rPr lang="en-US" altLang="zh-CN" sz="5800" dirty="0"/>
                  <a:t> is current (dependent variable)(</a:t>
                </a:r>
                <a:r>
                  <a:rPr lang="en-US" altLang="zh-CN" sz="5800" dirty="0" err="1"/>
                  <a:t>nA</a:t>
                </a:r>
                <a:r>
                  <a:rPr lang="en-US" altLang="zh-CN" sz="5800" dirty="0"/>
                  <a:t>)</a:t>
                </a:r>
              </a:p>
              <a:p>
                <a:pPr marL="457200" lvl="1" indent="0">
                  <a:buNone/>
                </a:pPr>
                <a14:m>
                  <m:oMath xmlns:m="http://schemas.openxmlformats.org/officeDocument/2006/math">
                    <m:r>
                      <a:rPr lang="en-US" altLang="zh-CN" sz="5800" b="0" i="1" smtClean="0">
                        <a:latin typeface="Cambria Math" panose="02040503050406030204" pitchFamily="18" charset="0"/>
                      </a:rPr>
                      <m:t>𝑉</m:t>
                    </m:r>
                  </m:oMath>
                </a14:m>
                <a:r>
                  <a:rPr lang="en-US" altLang="zh-CN" sz="5800" dirty="0"/>
                  <a:t> is voltage (independent variable)(V)</a:t>
                </a:r>
              </a:p>
              <a:p>
                <a:pPr marL="0" indent="0">
                  <a:buNone/>
                </a:pPr>
                <a:r>
                  <a:rPr lang="en-US" altLang="zh-CN" sz="6200" dirty="0"/>
                  <a:t>Constants:</a:t>
                </a:r>
              </a:p>
              <a:p>
                <a:pPr marL="457200" lvl="1" indent="0">
                  <a:buNone/>
                </a:pPr>
                <a14:m>
                  <m:oMath xmlns:m="http://schemas.openxmlformats.org/officeDocument/2006/math">
                    <m:r>
                      <a:rPr lang="en-US" altLang="zh-CN" sz="5800" b="0" i="1" smtClean="0">
                        <a:latin typeface="Cambria Math" panose="02040503050406030204" pitchFamily="18" charset="0"/>
                      </a:rPr>
                      <m:t>𝑘</m:t>
                    </m:r>
                    <m:r>
                      <a:rPr lang="en-US" altLang="zh-CN" sz="5800" b="0" i="1" smtClean="0">
                        <a:latin typeface="Cambria Math" panose="02040503050406030204" pitchFamily="18" charset="0"/>
                      </a:rPr>
                      <m:t>1</m:t>
                    </m:r>
                  </m:oMath>
                </a14:m>
                <a:r>
                  <a:rPr lang="en-US" altLang="zh-CN" sz="5800" dirty="0"/>
                  <a:t>  is </a:t>
                </a:r>
                <a14:m>
                  <m:oMath xmlns:m="http://schemas.openxmlformats.org/officeDocument/2006/math">
                    <m:r>
                      <a:rPr lang="en-US" altLang="zh-CN" sz="6000" b="0" i="0" smtClean="0">
                        <a:latin typeface="Cambria Math" panose="02040503050406030204" pitchFamily="18" charset="0"/>
                      </a:rPr>
                      <m:t> </m:t>
                    </m:r>
                    <m:f>
                      <m:fPr>
                        <m:ctrlPr>
                          <a:rPr lang="en-US" altLang="zh-CN" sz="6000" i="1" smtClean="0">
                            <a:latin typeface="Cambria Math" panose="02040503050406030204" pitchFamily="18" charset="0"/>
                          </a:rPr>
                        </m:ctrlPr>
                      </m:fPr>
                      <m:num>
                        <m:sSup>
                          <m:sSupPr>
                            <m:ctrlPr>
                              <a:rPr lang="en-US" altLang="zh-CN" sz="6000" i="1" smtClean="0">
                                <a:latin typeface="Cambria Math" panose="02040503050406030204" pitchFamily="18" charset="0"/>
                              </a:rPr>
                            </m:ctrlPr>
                          </m:sSupPr>
                          <m:e>
                            <m:r>
                              <a:rPr lang="en-US" altLang="zh-CN" sz="6000" b="0" i="1" smtClean="0">
                                <a:latin typeface="Cambria Math" panose="02040503050406030204" pitchFamily="18" charset="0"/>
                              </a:rPr>
                              <m:t>𝑒</m:t>
                            </m:r>
                          </m:e>
                          <m:sup>
                            <m:r>
                              <a:rPr lang="en-US" altLang="zh-CN" sz="6000" b="0" i="1" smtClean="0">
                                <a:latin typeface="Cambria Math" panose="02040503050406030204" pitchFamily="18" charset="0"/>
                              </a:rPr>
                              <m:t>2</m:t>
                            </m:r>
                          </m:sup>
                        </m:sSup>
                        <m:r>
                          <a:rPr lang="en-US" altLang="zh-CN" sz="6000" i="1">
                            <a:latin typeface="Cambria Math" panose="02040503050406030204" pitchFamily="18" charset="0"/>
                          </a:rPr>
                          <m:t>𝐴</m:t>
                        </m:r>
                      </m:num>
                      <m:den>
                        <m:r>
                          <a:rPr lang="en-US" altLang="zh-CN" sz="6000" i="1">
                            <a:latin typeface="Cambria Math" panose="02040503050406030204" pitchFamily="18" charset="0"/>
                          </a:rPr>
                          <m:t>4</m:t>
                        </m:r>
                        <m:sSup>
                          <m:sSupPr>
                            <m:ctrlPr>
                              <a:rPr lang="en-US" altLang="zh-CN" sz="6000" i="1">
                                <a:latin typeface="Cambria Math" panose="02040503050406030204" pitchFamily="18" charset="0"/>
                              </a:rPr>
                            </m:ctrlPr>
                          </m:sSupPr>
                          <m:e>
                            <m:r>
                              <a:rPr lang="en-US" altLang="zh-CN" sz="6000" i="1">
                                <a:latin typeface="Cambria Math" panose="02040503050406030204" pitchFamily="18" charset="0"/>
                              </a:rPr>
                              <m:t>𝜋</m:t>
                            </m:r>
                          </m:e>
                          <m:sup>
                            <m:r>
                              <a:rPr lang="en-US" altLang="zh-CN" sz="6000" i="1">
                                <a:latin typeface="Cambria Math" panose="02040503050406030204" pitchFamily="18" charset="0"/>
                              </a:rPr>
                              <m:t>2</m:t>
                            </m:r>
                          </m:sup>
                        </m:sSup>
                        <m:r>
                          <a:rPr lang="en-US" altLang="zh-CN" sz="6000" i="1">
                            <a:latin typeface="Cambria Math" panose="02040503050406030204" pitchFamily="18" charset="0"/>
                          </a:rPr>
                          <m:t>ħ</m:t>
                        </m:r>
                        <m:sSup>
                          <m:sSupPr>
                            <m:ctrlPr>
                              <a:rPr lang="en-US" altLang="zh-CN" sz="6000" i="1">
                                <a:latin typeface="Cambria Math" panose="02040503050406030204" pitchFamily="18" charset="0"/>
                              </a:rPr>
                            </m:ctrlPr>
                          </m:sSupPr>
                          <m:e>
                            <m:r>
                              <a:rPr lang="en-US" altLang="zh-CN" sz="6000" i="1">
                                <a:latin typeface="Cambria Math" panose="02040503050406030204" pitchFamily="18" charset="0"/>
                              </a:rPr>
                              <m:t>𝑠</m:t>
                            </m:r>
                          </m:e>
                          <m:sup>
                            <m:r>
                              <a:rPr lang="en-US" altLang="zh-CN" sz="6000" i="1">
                                <a:latin typeface="Cambria Math" panose="02040503050406030204" pitchFamily="18" charset="0"/>
                              </a:rPr>
                              <m:t>2</m:t>
                            </m:r>
                          </m:sup>
                        </m:sSup>
                      </m:den>
                    </m:f>
                    <m:r>
                      <a:rPr lang="en-US" altLang="zh-CN" sz="6000" i="1">
                        <a:latin typeface="Cambria Math" panose="02040503050406030204" pitchFamily="18" charset="0"/>
                      </a:rPr>
                      <m:t> </m:t>
                    </m:r>
                    <m:r>
                      <a:rPr lang="en-US" altLang="zh-CN" sz="6000" b="0" i="1" smtClean="0">
                        <a:latin typeface="Cambria Math" panose="02040503050406030204" pitchFamily="18" charset="0"/>
                      </a:rPr>
                      <m:t>~</m:t>
                    </m:r>
                    <m:r>
                      <a:rPr lang="en-US" altLang="zh-CN" sz="6000" b="0" i="0" smtClean="0">
                        <a:latin typeface="Cambria Math" panose="02040503050406030204" pitchFamily="18" charset="0"/>
                      </a:rPr>
                      <m:t>2.9343</m:t>
                    </m:r>
                  </m:oMath>
                </a14:m>
                <a:r>
                  <a:rPr lang="en-US" altLang="zh-CN" sz="6000" dirty="0"/>
                  <a:t>×10</a:t>
                </a:r>
                <a:r>
                  <a:rPr lang="en-US" altLang="zh-CN" sz="6000" baseline="30000" dirty="0"/>
                  <a:t>3</a:t>
                </a:r>
                <a:endParaRPr lang="en-US" altLang="zh-CN" sz="6000" i="1" dirty="0">
                  <a:latin typeface="Cambria Math" panose="02040503050406030204" pitchFamily="18" charset="0"/>
                </a:endParaRPr>
              </a:p>
              <a:p>
                <a:pPr marL="457200" lvl="1" indent="0">
                  <a:buNone/>
                </a:pPr>
                <a14:m>
                  <m:oMath xmlns:m="http://schemas.openxmlformats.org/officeDocument/2006/math">
                    <m:r>
                      <a:rPr lang="en-US" altLang="zh-CN" sz="5800" b="0" i="1" smtClean="0">
                        <a:latin typeface="Cambria Math" panose="02040503050406030204" pitchFamily="18" charset="0"/>
                      </a:rPr>
                      <m:t>𝑘</m:t>
                    </m:r>
                    <m:r>
                      <a:rPr lang="en-US" altLang="zh-CN" sz="5800" b="0" i="1" smtClean="0">
                        <a:latin typeface="Cambria Math" panose="02040503050406030204" pitchFamily="18" charset="0"/>
                      </a:rPr>
                      <m:t>2</m:t>
                    </m:r>
                  </m:oMath>
                </a14:m>
                <a:r>
                  <a:rPr lang="en-US" altLang="zh-CN" sz="5800" dirty="0"/>
                  <a:t>  is </a:t>
                </a:r>
                <a14:m>
                  <m:oMath xmlns:m="http://schemas.openxmlformats.org/officeDocument/2006/math">
                    <m:r>
                      <a:rPr lang="en-US" altLang="zh-CN" sz="6000" i="1" smtClean="0">
                        <a:latin typeface="Cambria Math" panose="02040503050406030204" pitchFamily="18" charset="0"/>
                      </a:rPr>
                      <m:t>−</m:t>
                    </m:r>
                    <m:f>
                      <m:fPr>
                        <m:ctrlPr>
                          <a:rPr lang="en-US" altLang="zh-CN" sz="6000" i="1">
                            <a:latin typeface="Cambria Math" panose="02040503050406030204" pitchFamily="18" charset="0"/>
                          </a:rPr>
                        </m:ctrlPr>
                      </m:fPr>
                      <m:num>
                        <m:r>
                          <a:rPr lang="en-US" altLang="zh-CN" sz="6000" i="1">
                            <a:latin typeface="Cambria Math" panose="02040503050406030204" pitchFamily="18" charset="0"/>
                          </a:rPr>
                          <m:t>2</m:t>
                        </m:r>
                        <m:r>
                          <a:rPr lang="en-US" altLang="zh-CN" sz="6000" i="1">
                            <a:latin typeface="Cambria Math" panose="02040503050406030204" pitchFamily="18" charset="0"/>
                          </a:rPr>
                          <m:t>𝑠</m:t>
                        </m:r>
                      </m:num>
                      <m:den>
                        <m:r>
                          <a:rPr lang="en-US" altLang="zh-CN" sz="6000" i="1">
                            <a:latin typeface="Cambria Math" panose="02040503050406030204" pitchFamily="18" charset="0"/>
                          </a:rPr>
                          <m:t>ħ</m:t>
                        </m:r>
                      </m:den>
                    </m:f>
                    <m:sSup>
                      <m:sSupPr>
                        <m:ctrlPr>
                          <a:rPr lang="en-US" altLang="zh-CN" sz="6000" i="1">
                            <a:latin typeface="Cambria Math" panose="02040503050406030204" pitchFamily="18" charset="0"/>
                          </a:rPr>
                        </m:ctrlPr>
                      </m:sSupPr>
                      <m:e>
                        <m:d>
                          <m:dPr>
                            <m:ctrlPr>
                              <a:rPr lang="en-US" altLang="zh-CN" sz="6000" i="1">
                                <a:latin typeface="Cambria Math" panose="02040503050406030204" pitchFamily="18" charset="0"/>
                              </a:rPr>
                            </m:ctrlPr>
                          </m:dPr>
                          <m:e>
                            <m:r>
                              <a:rPr lang="en-US" altLang="zh-CN" sz="6000" i="1">
                                <a:latin typeface="Cambria Math" panose="02040503050406030204" pitchFamily="18" charset="0"/>
                              </a:rPr>
                              <m:t>2</m:t>
                            </m:r>
                            <m:r>
                              <a:rPr lang="en-US" altLang="zh-CN" sz="6000" i="1">
                                <a:latin typeface="Cambria Math" panose="02040503050406030204" pitchFamily="18" charset="0"/>
                              </a:rPr>
                              <m:t>𝑚𝑒</m:t>
                            </m:r>
                          </m:e>
                        </m:d>
                      </m:e>
                      <m:sup>
                        <m:f>
                          <m:fPr>
                            <m:ctrlPr>
                              <a:rPr lang="en-US" altLang="zh-CN" sz="6000" i="1">
                                <a:latin typeface="Cambria Math" panose="02040503050406030204" pitchFamily="18" charset="0"/>
                              </a:rPr>
                            </m:ctrlPr>
                          </m:fPr>
                          <m:num>
                            <m:r>
                              <a:rPr lang="en-US" altLang="zh-CN" sz="6000" i="1">
                                <a:latin typeface="Cambria Math" panose="02040503050406030204" pitchFamily="18" charset="0"/>
                              </a:rPr>
                              <m:t>1</m:t>
                            </m:r>
                          </m:num>
                          <m:den>
                            <m:r>
                              <a:rPr lang="en-US" altLang="zh-CN" sz="6000" i="1">
                                <a:latin typeface="Cambria Math" panose="02040503050406030204" pitchFamily="18" charset="0"/>
                              </a:rPr>
                              <m:t>2</m:t>
                            </m:r>
                          </m:den>
                        </m:f>
                      </m:sup>
                    </m:sSup>
                    <m:r>
                      <a:rPr lang="en-US" altLang="zh-CN" sz="6000" b="0" i="0" smtClean="0">
                        <a:latin typeface="Cambria Math" panose="02040503050406030204" pitchFamily="18" charset="0"/>
                      </a:rPr>
                      <m:t> ~</m:t>
                    </m:r>
                  </m:oMath>
                </a14:m>
                <a:r>
                  <a:rPr lang="en-US" altLang="zh-CN" sz="5800" dirty="0"/>
                  <a:t>-</a:t>
                </a:r>
                <a14:m>
                  <m:oMath xmlns:m="http://schemas.openxmlformats.org/officeDocument/2006/math">
                    <m:r>
                      <a:rPr lang="en-US" altLang="zh-CN" sz="6000" b="0" i="0" smtClean="0">
                        <a:latin typeface="Cambria Math" panose="02040503050406030204" pitchFamily="18" charset="0"/>
                      </a:rPr>
                      <m:t>23.56</m:t>
                    </m:r>
                  </m:oMath>
                </a14:m>
                <a:endParaRPr lang="en-US" altLang="zh-CN" sz="5800" dirty="0"/>
              </a:p>
              <a:p>
                <a:pPr marL="457200" lvl="1" indent="0">
                  <a:buNone/>
                </a:pPr>
                <a:endParaRPr kumimoji="1" lang="en-US" altLang="zh-CN" sz="2000" dirty="0">
                  <a:latin typeface="Times New Roman" charset="0"/>
                  <a:ea typeface="Times New Roman" charset="0"/>
                  <a:cs typeface="Times New Roman"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162685"/>
                <a:ext cx="10515600" cy="4351338"/>
              </a:xfrm>
              <a:blipFill>
                <a:blip r:embed="rId2"/>
                <a:stretch>
                  <a:fillRect l="-1275" t="-4342" b="-140"/>
                </a:stretch>
              </a:blipFill>
            </p:spPr>
            <p:txBody>
              <a:bodyPr/>
              <a:lstStyle/>
              <a:p>
                <a:r>
                  <a:rPr lang="zh-CN" altLang="en-US">
                    <a:noFill/>
                  </a:rPr>
                  <a:t> </a:t>
                </a:r>
              </a:p>
            </p:txBody>
          </p:sp>
        </mc:Fallback>
      </mc:AlternateContent>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6540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162685"/>
                <a:ext cx="10515600" cy="4351338"/>
              </a:xfrm>
            </p:spPr>
            <p:txBody>
              <a:bodyPr>
                <a:normAutofit/>
              </a:bodyPr>
              <a:lstStyle/>
              <a:p>
                <a:pPr marL="0" indent="0">
                  <a:buNone/>
                </a:pPr>
                <a:r>
                  <a:rPr kumimoji="1" lang="en-US" altLang="zh-CN" sz="2000" b="1" dirty="0">
                    <a:latin typeface="Times New Roman" charset="0"/>
                    <a:ea typeface="Times New Roman" charset="0"/>
                    <a:cs typeface="Times New Roman" charset="0"/>
                  </a:rPr>
                  <a:t>Fitting Result:    </a:t>
                </a:r>
              </a:p>
              <a:p>
                <a:pPr marL="457200" lvl="1" indent="0">
                  <a:buNone/>
                </a:pPr>
                <a:r>
                  <a:rPr kumimoji="1" lang="en-US" altLang="zh-CN" sz="2000" dirty="0">
                    <a:latin typeface="Times New Roman" charset="0"/>
                    <a:ea typeface="Times New Roman" charset="0"/>
                    <a:cs typeface="Times New Roman" charset="0"/>
                  </a:rPr>
                  <a:t>Simulate Curve:                                               </a:t>
                </a:r>
              </a:p>
              <a:p>
                <a:pPr marL="457200" lvl="1" indent="0">
                  <a:buNone/>
                </a:pPr>
                <a:r>
                  <a:rPr kumimoji="1" lang="en-US" altLang="zh-CN" sz="2000" dirty="0">
                    <a:latin typeface="Times New Roman" charset="0"/>
                    <a:ea typeface="Times New Roman" charset="0"/>
                    <a:cs typeface="Times New Roman" charset="0"/>
                  </a:rPr>
                  <a:t>      						In order to test my function, I plug in the 							expected fitting values and plot the simulate 							curve.</a:t>
                </a:r>
              </a:p>
              <a:p>
                <a:pPr marL="457200" lvl="1" indent="0">
                  <a:buNone/>
                </a:pPr>
                <a:r>
                  <a:rPr kumimoji="1" lang="en-US" altLang="zh-CN" sz="2000" dirty="0">
                    <a:latin typeface="Times New Roman" charset="0"/>
                    <a:ea typeface="Times New Roman" charset="0"/>
                    <a:cs typeface="Times New Roman" charset="0"/>
                  </a:rPr>
                  <a:t>						</a:t>
                </a:r>
              </a:p>
              <a:p>
                <a:pPr marL="457200" lvl="1" indent="0">
                  <a:buNone/>
                </a:pPr>
                <a:r>
                  <a:rPr kumimoji="1" lang="en-US" altLang="zh-CN" sz="2000" dirty="0">
                    <a:latin typeface="Times New Roman" charset="0"/>
                    <a:ea typeface="Times New Roman" charset="0"/>
                    <a:cs typeface="Times New Roman" charset="0"/>
                  </a:rPr>
                  <a:t>						Parameters:</a:t>
                </a:r>
              </a:p>
              <a:p>
                <a:pPr marL="457200" lvl="1" indent="0">
                  <a:buNone/>
                </a:pPr>
                <a:r>
                  <a:rPr kumimoji="1" lang="en-US" altLang="zh-CN" sz="2000" dirty="0">
                    <a:latin typeface="Times New Roman" charset="0"/>
                    <a:ea typeface="Times New Roman" charset="0"/>
                    <a:cs typeface="Times New Roman" charset="0"/>
                  </a:rPr>
                  <a:t>						</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oMath>
                </a14:m>
                <a:r>
                  <a:rPr lang="en-US" altLang="zh-CN" sz="2000" dirty="0"/>
                  <a:t>  = </a:t>
                </a:r>
                <a14:m>
                  <m:oMath xmlns:m="http://schemas.openxmlformats.org/officeDocument/2006/math">
                    <m:r>
                      <a:rPr lang="en-US" altLang="zh-CN" sz="2000" b="0" i="0" smtClean="0">
                        <a:latin typeface="Cambria Math" panose="02040503050406030204" pitchFamily="18" charset="0"/>
                      </a:rPr>
                      <m:t>2.9343</m:t>
                    </m:r>
                  </m:oMath>
                </a14:m>
                <a:r>
                  <a:rPr lang="en-US" altLang="zh-CN" sz="2000" dirty="0"/>
                  <a:t>×10</a:t>
                </a:r>
                <a:r>
                  <a:rPr lang="en-US" altLang="zh-CN" sz="2000" baseline="30000" dirty="0"/>
                  <a:t>3</a:t>
                </a:r>
                <a:endParaRPr lang="en-US" altLang="zh-CN" sz="2000" i="1" dirty="0">
                  <a:latin typeface="Cambria Math" panose="02040503050406030204" pitchFamily="18" charset="0"/>
                </a:endParaRPr>
              </a:p>
              <a:p>
                <a:pPr marL="457200" lvl="1" indent="0">
                  <a:buNone/>
                </a:pPr>
                <a:r>
                  <a:rPr lang="en-US" altLang="zh-CN" sz="2000" b="0" dirty="0"/>
                  <a:t>						</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a14:m>
                <a:r>
                  <a:rPr lang="en-US" altLang="zh-CN" sz="2000" dirty="0"/>
                  <a:t>  = </a:t>
                </a:r>
                <a14:m>
                  <m:oMath xmlns:m="http://schemas.openxmlformats.org/officeDocument/2006/math">
                    <m:r>
                      <a:rPr lang="en-US" altLang="zh-CN" sz="2000" b="0" i="0" smtClean="0">
                        <a:latin typeface="Cambria Math" panose="02040503050406030204" pitchFamily="18" charset="0"/>
                      </a:rPr>
                      <m:t>23.56</m:t>
                    </m:r>
                  </m:oMath>
                </a14:m>
                <a:endParaRPr lang="en-US" altLang="zh-CN" sz="2000" dirty="0"/>
              </a:p>
              <a:p>
                <a:pPr marL="914400" lvl="2" indent="0">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𝑖</m:t>
                        </m:r>
                      </m:sub>
                    </m:sSub>
                  </m:oMath>
                </a14:m>
                <a:r>
                  <a:rPr lang="en-US" altLang="zh-CN" dirty="0"/>
                  <a:t> =</a:t>
                </a:r>
                <a:r>
                  <a:rPr lang="en-US" altLang="zh-CN" dirty="0">
                    <a:solidFill>
                      <a:schemeClr val="tx1"/>
                    </a:solidFill>
                  </a:rPr>
                  <a:t>0.223 eV </a:t>
                </a:r>
              </a:p>
              <a:p>
                <a:pPr marL="3657600" lvl="8" indent="0">
                  <a:buNone/>
                </a:pPr>
                <a:r>
                  <a:rPr lang="en-US" altLang="zh-CN" sz="2000" b="0" dirty="0">
                    <a:solidFill>
                      <a:schemeClr val="tx1"/>
                    </a:solidFill>
                  </a:rPr>
                  <a:t>		</a:t>
                </a:r>
                <a14:m>
                  <m:oMath xmlns:m="http://schemas.openxmlformats.org/officeDocument/2006/math">
                    <m:r>
                      <a:rPr lang="en-US" altLang="zh-CN" sz="2000" b="0" i="1" smtClean="0">
                        <a:solidFill>
                          <a:schemeClr val="tx1"/>
                        </a:solidFill>
                        <a:latin typeface="Cambria Math" panose="02040503050406030204" pitchFamily="18" charset="0"/>
                      </a:rPr>
                      <m:t>𝑐</m:t>
                    </m:r>
                    <m:r>
                      <a:rPr lang="en-US" altLang="zh-CN" sz="2000" b="0" i="1" smtClean="0">
                        <a:solidFill>
                          <a:schemeClr val="tx1"/>
                        </a:solidFill>
                        <a:latin typeface="Cambria Math" panose="02040503050406030204" pitchFamily="18" charset="0"/>
                      </a:rPr>
                      <m:t> </m:t>
                    </m:r>
                  </m:oMath>
                </a14:m>
                <a:r>
                  <a:rPr lang="en-US" altLang="zh-CN" sz="2000" dirty="0">
                    <a:solidFill>
                      <a:schemeClr val="tx1"/>
                    </a:solidFill>
                  </a:rPr>
                  <a:t> = 0.432 eV/V</a:t>
                </a:r>
              </a:p>
              <a:p>
                <a:pPr marL="457200" lvl="1" indent="0">
                  <a:buNone/>
                </a:pPr>
                <a:endParaRPr kumimoji="1" lang="en-US" altLang="zh-CN" sz="2000" dirty="0">
                  <a:latin typeface="Times New Roman" charset="0"/>
                  <a:ea typeface="Times New Roman" charset="0"/>
                  <a:cs typeface="Times New Roman" charset="0"/>
                </a:endParaRPr>
              </a:p>
              <a:p>
                <a:pPr marL="457200" lvl="1" indent="0">
                  <a:buNone/>
                </a:pPr>
                <a:endParaRPr kumimoji="1" lang="en-US" altLang="zh-CN" sz="2000" dirty="0">
                  <a:latin typeface="Times New Roman" charset="0"/>
                  <a:ea typeface="Times New Roman" charset="0"/>
                  <a:cs typeface="Times New Roman"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162685"/>
                <a:ext cx="10515600" cy="4351338"/>
              </a:xfrm>
              <a:blipFill>
                <a:blip r:embed="rId2"/>
                <a:stretch>
                  <a:fillRect l="-638" t="-1541"/>
                </a:stretch>
              </a:blipFill>
            </p:spPr>
            <p:txBody>
              <a:bodyPr/>
              <a:lstStyle/>
              <a:p>
                <a:r>
                  <a:rPr lang="zh-CN" altLang="en-US">
                    <a:noFill/>
                  </a:rPr>
                  <a:t> </a:t>
                </a:r>
              </a:p>
            </p:txBody>
          </p:sp>
        </mc:Fallback>
      </mc:AlternateContent>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pic>
        <p:nvPicPr>
          <p:cNvPr id="4" name="图片 3">
            <a:extLst>
              <a:ext uri="{FF2B5EF4-FFF2-40B4-BE49-F238E27FC236}">
                <a16:creationId xmlns:a16="http://schemas.microsoft.com/office/drawing/2014/main" id="{95D9DE78-64ED-4B1E-B7E0-F34A4A5A1621}"/>
              </a:ext>
            </a:extLst>
          </p:cNvPr>
          <p:cNvPicPr>
            <a:picLocks noChangeAspect="1"/>
          </p:cNvPicPr>
          <p:nvPr/>
        </p:nvPicPr>
        <p:blipFill>
          <a:blip r:embed="rId3"/>
          <a:stretch>
            <a:fillRect/>
          </a:stretch>
        </p:blipFill>
        <p:spPr>
          <a:xfrm>
            <a:off x="931919" y="2067923"/>
            <a:ext cx="4357631" cy="3357154"/>
          </a:xfrm>
          <a:prstGeom prst="rect">
            <a:avLst/>
          </a:prstGeom>
        </p:spPr>
      </p:pic>
    </p:spTree>
    <p:extLst>
      <p:ext uri="{BB962C8B-B14F-4D97-AF65-F5344CB8AC3E}">
        <p14:creationId xmlns:p14="http://schemas.microsoft.com/office/powerpoint/2010/main" val="20863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2685"/>
            <a:ext cx="10515600" cy="4351338"/>
          </a:xfrm>
        </p:spPr>
        <p:txBody>
          <a:bodyPr>
            <a:normAutofit/>
          </a:bodyPr>
          <a:lstStyle/>
          <a:p>
            <a:pPr marL="0" indent="0">
              <a:buNone/>
            </a:pPr>
            <a:r>
              <a:rPr kumimoji="1" lang="en-US" altLang="zh-CN" sz="2000" b="1" dirty="0">
                <a:latin typeface="Times New Roman" charset="0"/>
                <a:ea typeface="Times New Roman" charset="0"/>
                <a:cs typeface="Times New Roman" charset="0"/>
              </a:rPr>
              <a:t>Fitting Result:</a:t>
            </a:r>
          </a:p>
          <a:p>
            <a:pPr marL="0" indent="0">
              <a:buNone/>
            </a:pPr>
            <a:r>
              <a:rPr kumimoji="1" lang="en-US" altLang="zh-CN" sz="2000" b="1"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Original data and fitting curve:</a:t>
            </a:r>
          </a:p>
          <a:p>
            <a:pPr marL="0" indent="0">
              <a:buNone/>
            </a:pPr>
            <a:r>
              <a:rPr kumimoji="1" lang="en-US" altLang="zh-CN" sz="2000" dirty="0">
                <a:latin typeface="Times New Roman" charset="0"/>
                <a:ea typeface="Times New Roman" charset="0"/>
                <a:cs typeface="Times New Roman" charset="0"/>
              </a:rPr>
              <a:t>					We can see that the function only fit a small part of the 					whole data set. </a:t>
            </a:r>
          </a:p>
          <a:p>
            <a:pPr marL="0" indent="0">
              <a:buNone/>
            </a:pPr>
            <a:r>
              <a:rPr kumimoji="1" lang="en-US" altLang="zh-CN" sz="2000" dirty="0">
                <a:latin typeface="Times New Roman" charset="0"/>
                <a:ea typeface="Times New Roman" charset="0"/>
                <a:cs typeface="Times New Roman" charset="0"/>
              </a:rPr>
              <a:t>					After comparing the simulate curve and original data. I 					found that the function I write can only have a range 						from -3 </a:t>
            </a:r>
            <a:r>
              <a:rPr kumimoji="1" lang="en-US" altLang="zh-CN" sz="2000" dirty="0" err="1">
                <a:latin typeface="Times New Roman" charset="0"/>
                <a:ea typeface="Times New Roman" charset="0"/>
                <a:cs typeface="Times New Roman" charset="0"/>
              </a:rPr>
              <a:t>nA</a:t>
            </a:r>
            <a:r>
              <a:rPr kumimoji="1" lang="en-US" altLang="zh-CN" sz="2000" dirty="0">
                <a:latin typeface="Times New Roman" charset="0"/>
                <a:ea typeface="Times New Roman" charset="0"/>
                <a:cs typeface="Times New Roman" charset="0"/>
              </a:rPr>
              <a:t> to 3nA. However, the data set has a range 						from -30 </a:t>
            </a:r>
            <a:r>
              <a:rPr kumimoji="1" lang="en-US" altLang="zh-CN" sz="2000" dirty="0" err="1">
                <a:latin typeface="Times New Roman" charset="0"/>
                <a:ea typeface="Times New Roman" charset="0"/>
                <a:cs typeface="Times New Roman" charset="0"/>
              </a:rPr>
              <a:t>nA</a:t>
            </a:r>
            <a:r>
              <a:rPr kumimoji="1" lang="en-US" altLang="zh-CN" sz="2000" dirty="0">
                <a:latin typeface="Times New Roman" charset="0"/>
                <a:ea typeface="Times New Roman" charset="0"/>
                <a:cs typeface="Times New Roman" charset="0"/>
              </a:rPr>
              <a:t> to 30 </a:t>
            </a:r>
            <a:r>
              <a:rPr kumimoji="1" lang="en-US" altLang="zh-CN" sz="2000" dirty="0" err="1">
                <a:latin typeface="Times New Roman" charset="0"/>
                <a:ea typeface="Times New Roman" charset="0"/>
                <a:cs typeface="Times New Roman" charset="0"/>
              </a:rPr>
              <a:t>nA.</a:t>
            </a:r>
            <a:r>
              <a:rPr kumimoji="1" lang="en-US" altLang="zh-CN" sz="2000" dirty="0">
                <a:latin typeface="Times New Roman" charset="0"/>
                <a:ea typeface="Times New Roman" charset="0"/>
                <a:cs typeface="Times New Roman" charset="0"/>
              </a:rPr>
              <a:t>  After my consideration, I think	 t				there must be some mistakes in the original data set of 					in the process I used to simply the fitting function.    					</a:t>
            </a:r>
          </a:p>
          <a:p>
            <a:pPr marL="457200" lvl="1" indent="0">
              <a:buNone/>
            </a:pPr>
            <a:endParaRPr kumimoji="1" lang="en-US" altLang="zh-CN" sz="2000" dirty="0">
              <a:latin typeface="Times New Roman" charset="0"/>
              <a:ea typeface="Times New Roman" charset="0"/>
              <a:cs typeface="Times New Roman" charset="0"/>
            </a:endParaRPr>
          </a:p>
        </p:txBody>
      </p:sp>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pic>
        <p:nvPicPr>
          <p:cNvPr id="2" name="图片 1">
            <a:extLst>
              <a:ext uri="{FF2B5EF4-FFF2-40B4-BE49-F238E27FC236}">
                <a16:creationId xmlns:a16="http://schemas.microsoft.com/office/drawing/2014/main" id="{33DA2798-CA7D-44DF-9C5D-F903FE82CDBE}"/>
              </a:ext>
            </a:extLst>
          </p:cNvPr>
          <p:cNvPicPr>
            <a:picLocks noChangeAspect="1"/>
          </p:cNvPicPr>
          <p:nvPr/>
        </p:nvPicPr>
        <p:blipFill>
          <a:blip r:embed="rId2"/>
          <a:stretch>
            <a:fillRect/>
          </a:stretch>
        </p:blipFill>
        <p:spPr>
          <a:xfrm>
            <a:off x="733697" y="2103120"/>
            <a:ext cx="4219261" cy="3167492"/>
          </a:xfrm>
          <a:prstGeom prst="rect">
            <a:avLst/>
          </a:prstGeom>
        </p:spPr>
      </p:pic>
    </p:spTree>
    <p:extLst>
      <p:ext uri="{BB962C8B-B14F-4D97-AF65-F5344CB8AC3E}">
        <p14:creationId xmlns:p14="http://schemas.microsoft.com/office/powerpoint/2010/main" val="166742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162685"/>
                <a:ext cx="10515600" cy="4023269"/>
              </a:xfrm>
            </p:spPr>
            <p:txBody>
              <a:bodyPr>
                <a:normAutofit/>
              </a:bodyPr>
              <a:lstStyle/>
              <a:p>
                <a:pPr marL="0" indent="0">
                  <a:buNone/>
                </a:pPr>
                <a:r>
                  <a:rPr kumimoji="1" lang="en-US" altLang="zh-CN" sz="2000" b="1" dirty="0">
                    <a:latin typeface="Times New Roman" charset="0"/>
                    <a:ea typeface="Times New Roman" charset="0"/>
                    <a:cs typeface="Times New Roman" charset="0"/>
                  </a:rPr>
                  <a:t>Fitting Result:</a:t>
                </a:r>
              </a:p>
              <a:p>
                <a:pPr marL="0" indent="0">
                  <a:buNone/>
                </a:pPr>
                <a:r>
                  <a:rPr kumimoji="1" lang="en-US" altLang="zh-CN" sz="2000" b="1" dirty="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Original data and fitting curve:		</a:t>
                </a:r>
              </a:p>
              <a:p>
                <a:pPr marL="0" indent="0">
                  <a:buNone/>
                </a:pPr>
                <a:r>
                  <a:rPr kumimoji="1" lang="en-US" altLang="zh-CN" sz="2000" dirty="0">
                    <a:latin typeface="Times New Roman" charset="0"/>
                    <a:ea typeface="Times New Roman" charset="0"/>
                    <a:cs typeface="Times New Roman" charset="0"/>
                  </a:rPr>
                  <a:t>						I tried to multiply the data by </a:t>
                </a:r>
                <a14:m>
                  <m:oMath xmlns:m="http://schemas.openxmlformats.org/officeDocument/2006/math">
                    <m:sSup>
                      <m:sSupPr>
                        <m:ctrlPr>
                          <a:rPr kumimoji="1" lang="en-US" altLang="zh-CN" sz="2000" i="1" smtClean="0">
                            <a:latin typeface="Cambria Math" panose="02040503050406030204" pitchFamily="18" charset="0"/>
                            <a:cs typeface="Times New Roman" charset="0"/>
                          </a:rPr>
                        </m:ctrlPr>
                      </m:sSupPr>
                      <m:e>
                        <m:r>
                          <a:rPr kumimoji="1" lang="en-US" altLang="zh-CN" sz="2000" b="0" i="1" smtClean="0">
                            <a:latin typeface="Cambria Math" panose="02040503050406030204" pitchFamily="18" charset="0"/>
                            <a:cs typeface="Times New Roman" charset="0"/>
                          </a:rPr>
                          <m:t>10</m:t>
                        </m:r>
                      </m:e>
                      <m:sup>
                        <m:r>
                          <a:rPr kumimoji="1" lang="en-US" altLang="zh-CN" sz="2000" b="0" i="1" smtClean="0">
                            <a:latin typeface="Cambria Math" panose="02040503050406030204" pitchFamily="18" charset="0"/>
                            <a:cs typeface="Times New Roman" charset="0"/>
                          </a:rPr>
                          <m:t>10</m:t>
                        </m:r>
                      </m:sup>
                    </m:sSup>
                  </m:oMath>
                </a14:m>
                <a:r>
                  <a:rPr kumimoji="1" lang="en-US" altLang="zh-CN" sz="2000" dirty="0">
                    <a:latin typeface="Times New Roman" charset="0"/>
                    <a:ea typeface="Times New Roman" charset="0"/>
                    <a:cs typeface="Times New Roman" charset="0"/>
                  </a:rPr>
                  <a:t> instead of 						</a:t>
                </a:r>
                <a14:m>
                  <m:oMath xmlns:m="http://schemas.openxmlformats.org/officeDocument/2006/math">
                    <m:sSup>
                      <m:sSupPr>
                        <m:ctrlPr>
                          <a:rPr kumimoji="1" lang="en-US" altLang="zh-CN" sz="2000" i="1" smtClean="0">
                            <a:latin typeface="Cambria Math" panose="02040503050406030204" pitchFamily="18" charset="0"/>
                            <a:cs typeface="Times New Roman" charset="0"/>
                          </a:rPr>
                        </m:ctrlPr>
                      </m:sSupPr>
                      <m:e>
                        <m:r>
                          <a:rPr kumimoji="1" lang="en-US" altLang="zh-CN" sz="2000" b="0" i="1" smtClean="0">
                            <a:latin typeface="Cambria Math" panose="02040503050406030204" pitchFamily="18" charset="0"/>
                            <a:cs typeface="Times New Roman" charset="0"/>
                          </a:rPr>
                          <m:t>10</m:t>
                        </m:r>
                      </m:e>
                      <m:sup>
                        <m:r>
                          <a:rPr kumimoji="1" lang="en-US" altLang="zh-CN" sz="2000" b="0" i="1" smtClean="0">
                            <a:latin typeface="Cambria Math" panose="02040503050406030204" pitchFamily="18" charset="0"/>
                            <a:cs typeface="Times New Roman" charset="0"/>
                          </a:rPr>
                          <m:t>9</m:t>
                        </m:r>
                      </m:sup>
                    </m:sSup>
                  </m:oMath>
                </a14:m>
                <a:r>
                  <a:rPr kumimoji="1" lang="en-US" altLang="zh-CN" sz="2000" dirty="0">
                    <a:latin typeface="Times New Roman" charset="0"/>
                    <a:ea typeface="Times New Roman" charset="0"/>
                    <a:cs typeface="Times New Roman" charset="0"/>
                  </a:rPr>
                  <a:t> and fitted the original data. This time, I get 						a better fitting result.  In this fitting result, the 						fitted parameters are:</a:t>
                </a:r>
              </a:p>
              <a:p>
                <a:pPr marL="914400" lvl="2" indent="0">
                  <a:buNone/>
                </a:pPr>
                <a:r>
                  <a:rPr kumimoji="1" lang="en-US" altLang="zh-CN" sz="2000" dirty="0">
                    <a:latin typeface="Times New Roman" charset="0"/>
                    <a:ea typeface="Times New Roman" charset="0"/>
                    <a:cs typeface="Times New Roman" charset="0"/>
                  </a:rPr>
                  <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𝜑</m:t>
                        </m:r>
                      </m:e>
                      <m:sub>
                        <m:r>
                          <a:rPr lang="en-US" altLang="zh-CN" i="1">
                            <a:solidFill>
                              <a:schemeClr val="tx1"/>
                            </a:solidFill>
                            <a:latin typeface="Cambria Math" panose="02040503050406030204" pitchFamily="18" charset="0"/>
                          </a:rPr>
                          <m:t>𝑖</m:t>
                        </m:r>
                      </m:sub>
                    </m:sSub>
                  </m:oMath>
                </a14:m>
                <a:r>
                  <a:rPr lang="en-US" altLang="zh-CN" dirty="0">
                    <a:solidFill>
                      <a:schemeClr val="tx1"/>
                    </a:solidFill>
                  </a:rPr>
                  <a:t> =0.121 eV ± 0.002 eV × 1.602×10</a:t>
                </a:r>
                <a:r>
                  <a:rPr lang="en-US" altLang="zh-CN" baseline="30000" dirty="0">
                    <a:solidFill>
                      <a:schemeClr val="tx1"/>
                    </a:solidFill>
                  </a:rPr>
                  <a:t>-19</a:t>
                </a:r>
                <a:r>
                  <a:rPr lang="en-US" altLang="zh-CN" dirty="0">
                    <a:solidFill>
                      <a:schemeClr val="tx1"/>
                    </a:solidFill>
                  </a:rPr>
                  <a:t> J/eV 					     = 1.938±0.003 ×10</a:t>
                </a:r>
                <a:r>
                  <a:rPr lang="en-US" altLang="zh-CN" baseline="30000" dirty="0">
                    <a:solidFill>
                      <a:schemeClr val="tx1"/>
                    </a:solidFill>
                  </a:rPr>
                  <a:t>-20 </a:t>
                </a:r>
                <a:r>
                  <a:rPr lang="en-US" altLang="zh-CN" dirty="0">
                    <a:solidFill>
                      <a:schemeClr val="tx1"/>
                    </a:solidFill>
                  </a:rPr>
                  <a:t>J</a:t>
                </a:r>
              </a:p>
              <a:p>
                <a:pPr marL="3657600" lvl="8" indent="0">
                  <a:buNone/>
                </a:pPr>
                <a:r>
                  <a:rPr lang="en-US" altLang="zh-CN" sz="2000" b="0" dirty="0">
                    <a:solidFill>
                      <a:schemeClr val="tx1"/>
                    </a:solidFill>
                  </a:rPr>
                  <a:t>	      </a:t>
                </a:r>
                <a14:m>
                  <m:oMath xmlns:m="http://schemas.openxmlformats.org/officeDocument/2006/math">
                    <m:r>
                      <a:rPr lang="en-US" altLang="zh-CN" sz="2000" b="0" i="1" smtClean="0">
                        <a:solidFill>
                          <a:schemeClr val="tx1"/>
                        </a:solidFill>
                        <a:latin typeface="Cambria Math" panose="02040503050406030204" pitchFamily="18" charset="0"/>
                      </a:rPr>
                      <m:t>𝑐</m:t>
                    </m:r>
                    <m:r>
                      <a:rPr lang="en-US" altLang="zh-CN" sz="2000" b="0" i="1" smtClean="0">
                        <a:solidFill>
                          <a:schemeClr val="tx1"/>
                        </a:solidFill>
                        <a:latin typeface="Cambria Math" panose="02040503050406030204" pitchFamily="18" charset="0"/>
                      </a:rPr>
                      <m:t> </m:t>
                    </m:r>
                  </m:oMath>
                </a14:m>
                <a:r>
                  <a:rPr lang="en-US" altLang="zh-CN" sz="2000" dirty="0">
                    <a:solidFill>
                      <a:schemeClr val="tx1"/>
                    </a:solidFill>
                  </a:rPr>
                  <a:t> = 0.447 eV/V ± 0.001 eV/V × 1.602×10</a:t>
                </a:r>
                <a:r>
                  <a:rPr lang="en-US" altLang="zh-CN" sz="2000" baseline="30000" dirty="0">
                    <a:solidFill>
                      <a:schemeClr val="tx1"/>
                    </a:solidFill>
                  </a:rPr>
                  <a:t>-19</a:t>
                </a:r>
                <a:r>
                  <a:rPr lang="en-US" altLang="zh-CN" sz="2000" dirty="0">
                    <a:solidFill>
                      <a:schemeClr val="tx1"/>
                    </a:solidFill>
                  </a:rPr>
                  <a:t> J/eV </a:t>
                </a:r>
              </a:p>
              <a:p>
                <a:pPr marL="0" indent="0">
                  <a:buNone/>
                </a:pPr>
                <a:r>
                  <a:rPr kumimoji="1" lang="en-US" altLang="zh-CN" sz="2000" dirty="0">
                    <a:latin typeface="Times New Roman" charset="0"/>
                    <a:ea typeface="Times New Roman" charset="0"/>
                    <a:cs typeface="Times New Roman" charset="0"/>
                  </a:rPr>
                  <a:t>					          </a:t>
                </a:r>
                <a:r>
                  <a:rPr lang="en-US" altLang="zh-CN" sz="2000" dirty="0">
                    <a:solidFill>
                      <a:schemeClr val="tx1"/>
                    </a:solidFill>
                  </a:rPr>
                  <a:t>= 7.161±0.001 ×10</a:t>
                </a:r>
                <a:r>
                  <a:rPr lang="en-US" altLang="zh-CN" sz="2000" baseline="30000" dirty="0">
                    <a:solidFill>
                      <a:schemeClr val="tx1"/>
                    </a:solidFill>
                  </a:rPr>
                  <a:t>-20 </a:t>
                </a:r>
                <a:r>
                  <a:rPr lang="en-US" altLang="zh-CN" sz="2000" dirty="0">
                    <a:solidFill>
                      <a:schemeClr val="tx1"/>
                    </a:solidFill>
                  </a:rPr>
                  <a:t>J</a:t>
                </a:r>
                <a:r>
                  <a:rPr kumimoji="1" lang="en-US" altLang="zh-CN" sz="2000" dirty="0">
                    <a:latin typeface="Times New Roman" charset="0"/>
                    <a:ea typeface="Times New Roman" charset="0"/>
                    <a:cs typeface="Times New Roman" charset="0"/>
                  </a:rPr>
                  <a:t>	</a:t>
                </a:r>
              </a:p>
              <a:p>
                <a:pPr marL="0" indent="0">
                  <a:buNone/>
                </a:pPr>
                <a:r>
                  <a:rPr kumimoji="1" lang="en-US" altLang="zh-CN" sz="2000" dirty="0">
                    <a:latin typeface="Times New Roman" charset="0"/>
                    <a:ea typeface="Times New Roman" charset="0"/>
                    <a:cs typeface="Times New Roman" charset="0"/>
                  </a:rPr>
                  <a:t>							</a:t>
                </a:r>
              </a:p>
              <a:p>
                <a:pPr marL="457200" lvl="1" indent="0">
                  <a:buNone/>
                </a:pPr>
                <a:endParaRPr kumimoji="1" lang="en-US" altLang="zh-CN" sz="2000" dirty="0">
                  <a:latin typeface="Times New Roman" charset="0"/>
                  <a:ea typeface="Times New Roman" charset="0"/>
                  <a:cs typeface="Times New Roman"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162685"/>
                <a:ext cx="10515600" cy="4023269"/>
              </a:xfrm>
              <a:blipFill>
                <a:blip r:embed="rId2"/>
                <a:stretch>
                  <a:fillRect l="-638" t="-1667" r="-1101"/>
                </a:stretch>
              </a:blipFill>
            </p:spPr>
            <p:txBody>
              <a:bodyPr/>
              <a:lstStyle/>
              <a:p>
                <a:r>
                  <a:rPr lang="zh-CN" altLang="en-US">
                    <a:noFill/>
                  </a:rPr>
                  <a:t> </a:t>
                </a:r>
              </a:p>
            </p:txBody>
          </p:sp>
        </mc:Fallback>
      </mc:AlternateContent>
      <p:sp>
        <p:nvSpPr>
          <p:cNvPr id="8" name="标题 3">
            <a:extLst>
              <a:ext uri="{FF2B5EF4-FFF2-40B4-BE49-F238E27FC236}">
                <a16:creationId xmlns:a16="http://schemas.microsoft.com/office/drawing/2014/main" id="{DB109510-4D72-4B3F-B85B-CD5D36D045DA}"/>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10/21/2019-10/27/2019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pic>
        <p:nvPicPr>
          <p:cNvPr id="4" name="图片 3">
            <a:extLst>
              <a:ext uri="{FF2B5EF4-FFF2-40B4-BE49-F238E27FC236}">
                <a16:creationId xmlns:a16="http://schemas.microsoft.com/office/drawing/2014/main" id="{C2924FE2-BAC4-40B3-83E9-116DF44D5D80}"/>
              </a:ext>
            </a:extLst>
          </p:cNvPr>
          <p:cNvPicPr>
            <a:picLocks noChangeAspect="1"/>
          </p:cNvPicPr>
          <p:nvPr/>
        </p:nvPicPr>
        <p:blipFill>
          <a:blip r:embed="rId3"/>
          <a:stretch>
            <a:fillRect/>
          </a:stretch>
        </p:blipFill>
        <p:spPr>
          <a:xfrm>
            <a:off x="838200" y="1903842"/>
            <a:ext cx="4475815" cy="3504181"/>
          </a:xfrm>
          <a:prstGeom prst="rect">
            <a:avLst/>
          </a:prstGeom>
        </p:spPr>
      </p:pic>
      <mc:AlternateContent xmlns:mc="http://schemas.openxmlformats.org/markup-compatibility/2006">
        <mc:Choice xmlns:a14="http://schemas.microsoft.com/office/drawing/2010/main" Requires="a14">
          <p:sp>
            <p:nvSpPr>
              <p:cNvPr id="6" name="标题 3">
                <a:extLst>
                  <a:ext uri="{FF2B5EF4-FFF2-40B4-BE49-F238E27FC236}">
                    <a16:creationId xmlns:a16="http://schemas.microsoft.com/office/drawing/2014/main" id="{FE620756-A3BA-45AF-9EA8-A3AC22BA596F}"/>
                  </a:ext>
                </a:extLst>
              </p:cNvPr>
              <p:cNvSpPr txBox="1">
                <a:spLocks/>
              </p:cNvSpPr>
              <p:nvPr/>
            </p:nvSpPr>
            <p:spPr>
              <a:xfrm>
                <a:off x="1838053" y="5574504"/>
                <a:ext cx="9144000" cy="19235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1500" dirty="0">
                    <a:solidFill>
                      <a:schemeClr val="tx1"/>
                    </a:solidFill>
                    <a:latin typeface="Times New Roman" charset="0"/>
                    <a:ea typeface="Times New Roman" charset="0"/>
                    <a:cs typeface="Times New Roman" charset="0"/>
                  </a:rPr>
                  <a:t>Expected value for those two parameters are:</a:t>
                </a:r>
              </a:p>
              <a:p>
                <a:pPr lvl="2"/>
                <a14:m>
                  <m:oMath xmlns:m="http://schemas.openxmlformats.org/officeDocument/2006/math">
                    <m:sSub>
                      <m:sSubPr>
                        <m:ctrlPr>
                          <a:rPr lang="en-US" altLang="zh-CN" sz="1500" i="1" smtClean="0">
                            <a:solidFill>
                              <a:schemeClr val="tx1"/>
                            </a:solidFill>
                            <a:latin typeface="Cambria Math" panose="02040503050406030204" pitchFamily="18" charset="0"/>
                          </a:rPr>
                        </m:ctrlPr>
                      </m:sSubPr>
                      <m:e>
                        <m:r>
                          <a:rPr lang="en-US" altLang="zh-CN" sz="1500" i="1">
                            <a:solidFill>
                              <a:schemeClr val="tx1"/>
                            </a:solidFill>
                            <a:latin typeface="Cambria Math" panose="02040503050406030204" pitchFamily="18" charset="0"/>
                          </a:rPr>
                          <m:t>𝜑</m:t>
                        </m:r>
                      </m:e>
                      <m:sub>
                        <m:r>
                          <a:rPr lang="en-US" altLang="zh-CN" sz="1500" i="1">
                            <a:solidFill>
                              <a:schemeClr val="tx1"/>
                            </a:solidFill>
                            <a:latin typeface="Cambria Math" panose="02040503050406030204" pitchFamily="18" charset="0"/>
                          </a:rPr>
                          <m:t>𝑖</m:t>
                        </m:r>
                      </m:sub>
                    </m:sSub>
                  </m:oMath>
                </a14:m>
                <a:r>
                  <a:rPr lang="en-US" altLang="zh-CN" sz="1500" dirty="0">
                    <a:solidFill>
                      <a:schemeClr val="tx1"/>
                    </a:solidFill>
                  </a:rPr>
                  <a:t> = 0.223 ± 0.003 eV × 1.602×10</a:t>
                </a:r>
                <a:r>
                  <a:rPr lang="en-US" altLang="zh-CN" sz="1500" baseline="30000" dirty="0">
                    <a:solidFill>
                      <a:schemeClr val="tx1"/>
                    </a:solidFill>
                  </a:rPr>
                  <a:t>-19</a:t>
                </a:r>
                <a:r>
                  <a:rPr lang="en-US" altLang="zh-CN" sz="1500" dirty="0">
                    <a:solidFill>
                      <a:schemeClr val="tx1"/>
                    </a:solidFill>
                  </a:rPr>
                  <a:t>  J/eV = 3.57±0.04 ×10</a:t>
                </a:r>
                <a:r>
                  <a:rPr lang="en-US" altLang="zh-CN" sz="1500" baseline="30000" dirty="0">
                    <a:solidFill>
                      <a:schemeClr val="tx1"/>
                    </a:solidFill>
                  </a:rPr>
                  <a:t>-20 </a:t>
                </a:r>
                <a:r>
                  <a:rPr lang="en-US" altLang="zh-CN" sz="1500" dirty="0">
                    <a:solidFill>
                      <a:schemeClr val="tx1"/>
                    </a:solidFill>
                  </a:rPr>
                  <a:t>J</a:t>
                </a:r>
              </a:p>
              <a:p>
                <a:pPr lvl="2"/>
                <a14:m>
                  <m:oMath xmlns:m="http://schemas.openxmlformats.org/officeDocument/2006/math">
                    <m:r>
                      <a:rPr lang="en-US" altLang="zh-CN" sz="1500" b="0" i="1" smtClean="0">
                        <a:solidFill>
                          <a:schemeClr val="tx1"/>
                        </a:solidFill>
                        <a:latin typeface="Cambria Math" panose="02040503050406030204" pitchFamily="18" charset="0"/>
                      </a:rPr>
                      <m:t>𝑐</m:t>
                    </m:r>
                    <m:r>
                      <a:rPr lang="en-US" altLang="zh-CN" sz="1500" b="0" i="1" smtClean="0">
                        <a:solidFill>
                          <a:schemeClr val="tx1"/>
                        </a:solidFill>
                        <a:latin typeface="Cambria Math" panose="02040503050406030204" pitchFamily="18" charset="0"/>
                      </a:rPr>
                      <m:t> </m:t>
                    </m:r>
                  </m:oMath>
                </a14:m>
                <a:r>
                  <a:rPr lang="en-US" altLang="zh-CN" sz="1500" dirty="0">
                    <a:solidFill>
                      <a:schemeClr val="tx1"/>
                    </a:solidFill>
                  </a:rPr>
                  <a:t> = 0.432 ± 0.002 eV/V × 1.602×10</a:t>
                </a:r>
                <a:r>
                  <a:rPr lang="en-US" altLang="zh-CN" sz="1500" baseline="30000" dirty="0">
                    <a:solidFill>
                      <a:schemeClr val="tx1"/>
                    </a:solidFill>
                  </a:rPr>
                  <a:t>-19</a:t>
                </a:r>
                <a:r>
                  <a:rPr lang="en-US" altLang="zh-CN" sz="1500" dirty="0">
                    <a:solidFill>
                      <a:schemeClr val="tx1"/>
                    </a:solidFill>
                  </a:rPr>
                  <a:t>  J/eV = 6.92±0.03 ×10</a:t>
                </a:r>
                <a:r>
                  <a:rPr lang="en-US" altLang="zh-CN" sz="1500" baseline="30000" dirty="0">
                    <a:solidFill>
                      <a:schemeClr val="tx1"/>
                    </a:solidFill>
                  </a:rPr>
                  <a:t>-20</a:t>
                </a:r>
                <a:r>
                  <a:rPr lang="en-US" altLang="zh-CN" sz="1500" dirty="0">
                    <a:solidFill>
                      <a:schemeClr val="tx1"/>
                    </a:solidFill>
                  </a:rPr>
                  <a:t> J/V</a:t>
                </a:r>
              </a:p>
              <a:p>
                <a:endParaRPr kumimoji="1" lang="en-US" altLang="zh-CN" sz="2000" dirty="0">
                  <a:solidFill>
                    <a:schemeClr val="tx1"/>
                  </a:solidFill>
                  <a:latin typeface="Times New Roman" charset="0"/>
                  <a:ea typeface="Times New Roman" charset="0"/>
                  <a:cs typeface="Times New Roman" charset="0"/>
                </a:endParaRPr>
              </a:p>
              <a:p>
                <a:br>
                  <a:rPr kumimoji="1" lang="en-US" altLang="zh-CN" sz="2000" b="1" dirty="0">
                    <a:solidFill>
                      <a:schemeClr val="tx1"/>
                    </a:solidFill>
                    <a:latin typeface="Times New Roman" charset="0"/>
                    <a:ea typeface="Times New Roman" charset="0"/>
                    <a:cs typeface="Times New Roman" charset="0"/>
                  </a:rPr>
                </a:br>
                <a:endParaRPr kumimoji="1" lang="zh-CN" altLang="en-US" sz="2000" b="1" dirty="0">
                  <a:solidFill>
                    <a:schemeClr val="tx1"/>
                  </a:solidFill>
                  <a:latin typeface="Times New Roman" charset="0"/>
                  <a:ea typeface="Times New Roman" charset="0"/>
                  <a:cs typeface="Times New Roman" charset="0"/>
                </a:endParaRPr>
              </a:p>
            </p:txBody>
          </p:sp>
        </mc:Choice>
        <mc:Fallback>
          <p:sp>
            <p:nvSpPr>
              <p:cNvPr id="6" name="标题 3">
                <a:extLst>
                  <a:ext uri="{FF2B5EF4-FFF2-40B4-BE49-F238E27FC236}">
                    <a16:creationId xmlns:a16="http://schemas.microsoft.com/office/drawing/2014/main" id="{FE620756-A3BA-45AF-9EA8-A3AC22BA596F}"/>
                  </a:ext>
                </a:extLst>
              </p:cNvPr>
              <p:cNvSpPr txBox="1">
                <a:spLocks noRot="1" noChangeAspect="1" noMove="1" noResize="1" noEditPoints="1" noAdjustHandles="1" noChangeArrowheads="1" noChangeShapeType="1" noTextEdit="1"/>
              </p:cNvSpPr>
              <p:nvPr/>
            </p:nvSpPr>
            <p:spPr>
              <a:xfrm>
                <a:off x="1838053" y="5574504"/>
                <a:ext cx="9144000" cy="1923576"/>
              </a:xfrm>
              <a:prstGeom prst="rect">
                <a:avLst/>
              </a:prstGeom>
              <a:blipFill>
                <a:blip r:embed="rId4"/>
                <a:stretch>
                  <a:fillRect l="-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03393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371</Words>
  <Application>Microsoft Office PowerPoint</Application>
  <PresentationFormat>宽屏</PresentationFormat>
  <Paragraphs>80</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Cambria Math</vt:lpstr>
      <vt:lpstr>Times New Roman</vt:lpstr>
      <vt:lpstr>Office 主题​​</vt:lpstr>
      <vt:lpstr>Weekly report 10/21/2019-10/27/2019 Tengteng Tao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10/21/2019-10/27/2019 Tengteng Tao </dc:title>
  <dc:creator>陶 tony</dc:creator>
  <cp:lastModifiedBy>陶 tony</cp:lastModifiedBy>
  <cp:revision>17</cp:revision>
  <dcterms:created xsi:type="dcterms:W3CDTF">2019-10-26T19:14:36Z</dcterms:created>
  <dcterms:modified xsi:type="dcterms:W3CDTF">2019-10-26T21:08:50Z</dcterms:modified>
</cp:coreProperties>
</file>