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66" d="100"/>
          <a:sy n="66" d="100"/>
        </p:scale>
        <p:origin x="96"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26AF7-331A-4740-B348-DEF7E81158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5EF5F41-7E2F-4B9B-B719-79A55765D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8FA3198C-FD28-4667-988F-ECCF07C66ABA}"/>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5" name="页脚占位符 4">
            <a:extLst>
              <a:ext uri="{FF2B5EF4-FFF2-40B4-BE49-F238E27FC236}">
                <a16:creationId xmlns:a16="http://schemas.microsoft.com/office/drawing/2014/main" id="{85D35823-1412-40F3-8E61-FFFF991A2E0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7049FC1-36DD-4675-9F5C-A5578FBC9276}"/>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55249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5BB2-D2CE-4E99-AFCF-08CEC32C426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E406C73-8608-4E9B-9206-A3AADEC2077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A3F55F8-CED4-40B8-A2C5-C704A60E5BEE}"/>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5" name="页脚占位符 4">
            <a:extLst>
              <a:ext uri="{FF2B5EF4-FFF2-40B4-BE49-F238E27FC236}">
                <a16:creationId xmlns:a16="http://schemas.microsoft.com/office/drawing/2014/main" id="{80CDDAEB-5E7C-48FE-8BF2-8EF7602808E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CDB29CF-CC69-4FF6-8331-B0A4B8AB4C2B}"/>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224597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0A2546-9173-43F9-BE1E-A2F9686E68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862B2AB-CB9B-4A33-9C21-3749B849328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4017C0B-2CA4-469E-92C1-BCF69DFCED50}"/>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5" name="页脚占位符 4">
            <a:extLst>
              <a:ext uri="{FF2B5EF4-FFF2-40B4-BE49-F238E27FC236}">
                <a16:creationId xmlns:a16="http://schemas.microsoft.com/office/drawing/2014/main" id="{5B2E79C5-E5DE-4C11-8DDB-7EE0C316DFF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DEACDEA-B537-4744-A477-55ADFBD658CF}"/>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277730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37290-6463-430B-82CC-11C9052AE45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C530F60-FBF2-4C91-8D5A-01F2DC4FE2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FBAF107-0597-4102-99BB-4534A6DF4CEA}"/>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5" name="页脚占位符 4">
            <a:extLst>
              <a:ext uri="{FF2B5EF4-FFF2-40B4-BE49-F238E27FC236}">
                <a16:creationId xmlns:a16="http://schemas.microsoft.com/office/drawing/2014/main" id="{7EF0FA73-4AE2-45E6-BA0B-001158A336F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E21A4A6-F52D-480F-B78B-588781C7C9D2}"/>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209977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57731-60A7-4A28-8F28-B0F438EA32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69512CB-7902-4389-AC65-20C8C58A6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7BF90D-1E11-420C-AEF9-3D3956075D4A}"/>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5" name="页脚占位符 4">
            <a:extLst>
              <a:ext uri="{FF2B5EF4-FFF2-40B4-BE49-F238E27FC236}">
                <a16:creationId xmlns:a16="http://schemas.microsoft.com/office/drawing/2014/main" id="{7A713D7D-C7EA-48A7-8EF1-0B92AAF3B08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3F6CE32-8744-47ED-814A-405BB3BCCA3C}"/>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416185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970C5-AEB8-43AB-BCE0-3602DDB5427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D3E57E8-9AE5-4695-ACF1-A439CF823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D4AD55B-8664-4864-BAF3-3AA7BB8834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73EAA276-876A-4CB6-A530-B379114BD630}"/>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6" name="页脚占位符 5">
            <a:extLst>
              <a:ext uri="{FF2B5EF4-FFF2-40B4-BE49-F238E27FC236}">
                <a16:creationId xmlns:a16="http://schemas.microsoft.com/office/drawing/2014/main" id="{85FDBE40-0265-4B02-88BA-547313E7346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172FCE0-D4E6-4AD4-9A28-591EC14BAC9D}"/>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332947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8A437-3D25-49D8-ABE9-0E10BCED567F}"/>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8F44495-4981-4C80-AE94-902EB985F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9A3587-22FA-498F-ADFD-54B4134C7F2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1A079B0B-8746-4D58-824E-E158B74D11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6A8F627-EBD8-4DFD-8175-9A4AAD9C3F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1F448F69-19BE-4A4B-B17A-CB012A7A0D59}"/>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8" name="页脚占位符 7">
            <a:extLst>
              <a:ext uri="{FF2B5EF4-FFF2-40B4-BE49-F238E27FC236}">
                <a16:creationId xmlns:a16="http://schemas.microsoft.com/office/drawing/2014/main" id="{19B5564A-7005-411C-9AA0-3D485F07470B}"/>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276A388E-21A7-4C19-9004-4759515CB264}"/>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63218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A7DC4-5962-4586-8B5C-3179FCE3A56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B16401D-BD71-44A3-A686-9A68CCC8D2A3}"/>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4" name="页脚占位符 3">
            <a:extLst>
              <a:ext uri="{FF2B5EF4-FFF2-40B4-BE49-F238E27FC236}">
                <a16:creationId xmlns:a16="http://schemas.microsoft.com/office/drawing/2014/main" id="{596D8A21-6B22-4612-B96C-35353AEB5A92}"/>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2FA2DA2A-CB82-401F-A6E2-D72147543D5A}"/>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233326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CF1DFD-B2BA-4C06-BBE6-EFF736D2781F}"/>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3" name="页脚占位符 2">
            <a:extLst>
              <a:ext uri="{FF2B5EF4-FFF2-40B4-BE49-F238E27FC236}">
                <a16:creationId xmlns:a16="http://schemas.microsoft.com/office/drawing/2014/main" id="{7FEA1322-4952-4458-B5FA-5808CC84DFFC}"/>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6DF355E7-7668-4694-9707-F4B54F67ED41}"/>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191805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B5715-A43E-404B-BBB7-6F8508D911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1D578E4-2124-4D6E-A379-F198201FE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A3C169DE-86AD-4BEA-85D0-ED8462E85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8CB9DE-F73D-40A7-9C1D-BA978BC0B4E7}"/>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6" name="页脚占位符 5">
            <a:extLst>
              <a:ext uri="{FF2B5EF4-FFF2-40B4-BE49-F238E27FC236}">
                <a16:creationId xmlns:a16="http://schemas.microsoft.com/office/drawing/2014/main" id="{D4945321-E14A-49EE-9DC5-1D512E5A7E1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4473E69-8BE3-4118-B72F-C75AD0EB6ABF}"/>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261744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8EB0F-8984-4AE6-AD66-4E0BF7FAB3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0FE717E0-5EDB-4699-926E-44DB52755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2814B70D-EB5C-4497-8C9D-ABA4C7A82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E630A0-BCF4-49AD-BB16-5FFE23270C4C}"/>
              </a:ext>
            </a:extLst>
          </p:cNvPr>
          <p:cNvSpPr>
            <a:spLocks noGrp="1"/>
          </p:cNvSpPr>
          <p:nvPr>
            <p:ph type="dt" sz="half" idx="10"/>
          </p:nvPr>
        </p:nvSpPr>
        <p:spPr/>
        <p:txBody>
          <a:bodyPr/>
          <a:lstStyle/>
          <a:p>
            <a:fld id="{4E92987D-FA8B-48C7-B1B4-B31E69D46957}" type="datetimeFigureOut">
              <a:rPr lang="en-US" smtClean="0"/>
              <a:t>2/9/2020</a:t>
            </a:fld>
            <a:endParaRPr lang="en-US"/>
          </a:p>
        </p:txBody>
      </p:sp>
      <p:sp>
        <p:nvSpPr>
          <p:cNvPr id="6" name="页脚占位符 5">
            <a:extLst>
              <a:ext uri="{FF2B5EF4-FFF2-40B4-BE49-F238E27FC236}">
                <a16:creationId xmlns:a16="http://schemas.microsoft.com/office/drawing/2014/main" id="{27D1FEBD-1F53-4BFE-B009-B526E1529B7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F35F0B2-BB5E-42EF-B0B2-C08297F2E030}"/>
              </a:ext>
            </a:extLst>
          </p:cNvPr>
          <p:cNvSpPr>
            <a:spLocks noGrp="1"/>
          </p:cNvSpPr>
          <p:nvPr>
            <p:ph type="sldNum" sz="quarter" idx="12"/>
          </p:nvPr>
        </p:nvSpPr>
        <p:spPr/>
        <p:txBody>
          <a:bodyPr/>
          <a:lstStyle/>
          <a:p>
            <a:fld id="{1AB32EBC-64C9-4713-80C6-A671F42DB05F}" type="slidenum">
              <a:rPr lang="en-US" smtClean="0"/>
              <a:t>‹#›</a:t>
            </a:fld>
            <a:endParaRPr lang="en-US"/>
          </a:p>
        </p:txBody>
      </p:sp>
    </p:spTree>
    <p:extLst>
      <p:ext uri="{BB962C8B-B14F-4D97-AF65-F5344CB8AC3E}">
        <p14:creationId xmlns:p14="http://schemas.microsoft.com/office/powerpoint/2010/main" val="326479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40E15D-597A-454B-B3D3-1B98A6AC0C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8B689F5-76EE-49E6-A442-B18891D14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D02AFE7-EA31-4383-941B-0FA1DEC68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2987D-FA8B-48C7-B1B4-B31E69D46957}" type="datetimeFigureOut">
              <a:rPr lang="en-US" smtClean="0"/>
              <a:t>2/9/2020</a:t>
            </a:fld>
            <a:endParaRPr lang="en-US"/>
          </a:p>
        </p:txBody>
      </p:sp>
      <p:sp>
        <p:nvSpPr>
          <p:cNvPr id="5" name="页脚占位符 4">
            <a:extLst>
              <a:ext uri="{FF2B5EF4-FFF2-40B4-BE49-F238E27FC236}">
                <a16:creationId xmlns:a16="http://schemas.microsoft.com/office/drawing/2014/main" id="{0656EEE8-4CBF-40A0-A72F-397F3F938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4CD6B7EE-CDB1-4B04-BC54-0D8EB0ED3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32EBC-64C9-4713-80C6-A671F42DB05F}" type="slidenum">
              <a:rPr lang="en-US" smtClean="0"/>
              <a:t>‹#›</a:t>
            </a:fld>
            <a:endParaRPr lang="en-US"/>
          </a:p>
        </p:txBody>
      </p:sp>
    </p:spTree>
    <p:extLst>
      <p:ext uri="{BB962C8B-B14F-4D97-AF65-F5344CB8AC3E}">
        <p14:creationId xmlns:p14="http://schemas.microsoft.com/office/powerpoint/2010/main" val="24363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02/03/2020-02/09/2020</a:t>
            </a:r>
            <a:br>
              <a:rPr kumimoji="1" lang="en-US" altLang="zh-CN" sz="2000" b="1" dirty="0">
                <a:latin typeface="Times New Roman" charset="0"/>
                <a:ea typeface="Times New Roman" charset="0"/>
                <a:cs typeface="Times New Roman" charset="0"/>
              </a:rPr>
            </a:br>
            <a:r>
              <a:rPr kumimoji="1" lang="en-US" altLang="zh-CN" sz="2000" b="1" dirty="0">
                <a:latin typeface="Times New Roman" charset="0"/>
                <a:ea typeface="Times New Roman" charset="0"/>
                <a:cs typeface="Times New Roman" charset="0"/>
              </a:rPr>
              <a:t>Tengteng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8" name="文本框 7"/>
              <p:cNvSpPr txBox="1"/>
              <p:nvPr/>
            </p:nvSpPr>
            <p:spPr>
              <a:xfrm>
                <a:off x="0" y="1188721"/>
                <a:ext cx="12192000" cy="2585323"/>
              </a:xfrm>
              <a:prstGeom prst="rect">
                <a:avLst/>
              </a:prstGeom>
              <a:noFill/>
            </p:spPr>
            <p:txBody>
              <a:bodyPr wrap="square" rtlCol="0">
                <a:spAutoFit/>
              </a:bodyPr>
              <a:lstStyle/>
              <a:p>
                <a:r>
                  <a:rPr kumimoji="1" lang="en-US" altLang="zh-CN" dirty="0">
                    <a:solidFill>
                      <a:srgbClr val="C00000"/>
                    </a:solidFill>
                  </a:rPr>
                  <a:t>Work Done</a:t>
                </a:r>
                <a:endParaRPr kumimoji="1" lang="zh-CN" altLang="en-US" dirty="0">
                  <a:solidFill>
                    <a:srgbClr val="C00000"/>
                  </a:solidFill>
                </a:endParaRPr>
              </a:p>
              <a:p>
                <a:pPr marL="285750" indent="-285750">
                  <a:buFont typeface="Arial" charset="0"/>
                  <a:buChar char="•"/>
                </a:pPr>
                <a:r>
                  <a:rPr kumimoji="1" lang="en-US" altLang="zh-CN" dirty="0"/>
                  <a:t>Reading </a:t>
                </a:r>
                <a:r>
                  <a:rPr kumimoji="1" lang="en-US" altLang="zh-CN" dirty="0" err="1"/>
                  <a:t>Poomirat’s</a:t>
                </a:r>
                <a:r>
                  <a:rPr kumimoji="1" lang="en-US" altLang="zh-CN" dirty="0"/>
                  <a:t> paper for the part which talking </a:t>
                </a:r>
                <a:r>
                  <a:rPr kumimoji="1" lang="en-US" altLang="zh-CN"/>
                  <a:t>about the R-T </a:t>
                </a:r>
                <a:r>
                  <a:rPr kumimoji="1" lang="en-US" altLang="zh-CN" dirty="0"/>
                  <a:t>relationship for </a:t>
                </a:r>
                <a14:m>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kumimoji="1" lang="en-US" altLang="zh-CN" dirty="0"/>
                  <a:t>. </a:t>
                </a:r>
              </a:p>
              <a:p>
                <a:pPr marL="285750" indent="-285750">
                  <a:buFont typeface="Arial" charset="0"/>
                  <a:buChar char="•"/>
                </a:pPr>
                <a:r>
                  <a:rPr kumimoji="1" lang="en-US" altLang="zh-CN" dirty="0"/>
                  <a:t>Compare R-T relationships for sample </a:t>
                </a:r>
                <a14:m>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kumimoji="1" lang="en-US" altLang="zh-CN" dirty="0"/>
                  <a:t>from different source.</a:t>
                </a:r>
              </a:p>
              <a:p>
                <a:endParaRPr kumimoji="1" lang="en-US" altLang="zh-CN" dirty="0"/>
              </a:p>
              <a:p>
                <a:endParaRPr kumimoji="1" lang="en-US" altLang="zh-CN" dirty="0">
                  <a:solidFill>
                    <a:srgbClr val="C00000"/>
                  </a:solidFill>
                </a:endParaRPr>
              </a:p>
              <a:p>
                <a:r>
                  <a:rPr kumimoji="1" lang="en-US" altLang="zh-CN" dirty="0">
                    <a:solidFill>
                      <a:srgbClr val="C00000"/>
                    </a:solidFill>
                  </a:rPr>
                  <a:t>Work to be done</a:t>
                </a:r>
              </a:p>
              <a:p>
                <a:pPr marL="285750" indent="-285750">
                  <a:buFont typeface="Arial" charset="0"/>
                  <a:buChar char="•"/>
                </a:pPr>
                <a:r>
                  <a:rPr kumimoji="1" lang="en-US" altLang="zh-CN" dirty="0"/>
                  <a:t>Study Magnetoresistance measurement for sample </a:t>
                </a:r>
                <a14:m>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m:t>
                    </m:r>
                  </m:oMath>
                </a14:m>
                <a:endParaRPr kumimoji="1" lang="en-US" altLang="zh-CN" dirty="0"/>
              </a:p>
              <a:p>
                <a:pPr marL="285750" indent="-285750">
                  <a:buFont typeface="Arial" charset="0"/>
                  <a:buChar char="•"/>
                </a:pPr>
                <a:r>
                  <a:rPr kumimoji="1" lang="en-US" altLang="zh-CN" dirty="0"/>
                  <a:t>Study the relationship between the band structure and R-T relationship.</a:t>
                </a:r>
              </a:p>
              <a:p>
                <a:endParaRPr kumimoji="1" lang="en-US" altLang="zh-CN" dirty="0"/>
              </a:p>
            </p:txBody>
          </p:sp>
        </mc:Choice>
        <mc:Fallback>
          <p:sp>
            <p:nvSpPr>
              <p:cNvPr id="8" name="文本框 7"/>
              <p:cNvSpPr txBox="1">
                <a:spLocks noRot="1" noChangeAspect="1" noMove="1" noResize="1" noEditPoints="1" noAdjustHandles="1" noChangeArrowheads="1" noChangeShapeType="1" noTextEdit="1"/>
              </p:cNvSpPr>
              <p:nvPr/>
            </p:nvSpPr>
            <p:spPr>
              <a:xfrm>
                <a:off x="0" y="1188721"/>
                <a:ext cx="12192000" cy="2585323"/>
              </a:xfrm>
              <a:prstGeom prst="rect">
                <a:avLst/>
              </a:prstGeom>
              <a:blipFill>
                <a:blip r:embed="rId2"/>
                <a:stretch>
                  <a:fillRect l="-400" t="-1179"/>
                </a:stretch>
              </a:blipFill>
            </p:spPr>
            <p:txBody>
              <a:bodyPr/>
              <a:lstStyle/>
              <a:p>
                <a:r>
                  <a:rPr lang="en-US">
                    <a:noFill/>
                  </a:rPr>
                  <a:t> </a:t>
                </a:r>
              </a:p>
            </p:txBody>
          </p:sp>
        </mc:Fallback>
      </mc:AlternateContent>
    </p:spTree>
    <p:extLst>
      <p:ext uri="{BB962C8B-B14F-4D97-AF65-F5344CB8AC3E}">
        <p14:creationId xmlns:p14="http://schemas.microsoft.com/office/powerpoint/2010/main" val="164976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02/03/2020-02/09/2020</a:t>
            </a:r>
            <a:br>
              <a:rPr kumimoji="1" lang="en-US" altLang="zh-CN" sz="2000" b="1" dirty="0">
                <a:latin typeface="Times New Roman" charset="0"/>
                <a:ea typeface="Times New Roman" charset="0"/>
                <a:cs typeface="Times New Roman" charset="0"/>
              </a:rPr>
            </a:br>
            <a:r>
              <a:rPr kumimoji="1" lang="en-US" altLang="zh-CN" sz="2000" b="1" dirty="0">
                <a:latin typeface="Times New Roman" charset="0"/>
                <a:ea typeface="Times New Roman" charset="0"/>
                <a:cs typeface="Times New Roman" charset="0"/>
              </a:rPr>
              <a:t>Tengteng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8" name="文本框 7"/>
          <p:cNvSpPr txBox="1"/>
          <p:nvPr/>
        </p:nvSpPr>
        <p:spPr>
          <a:xfrm>
            <a:off x="62069" y="688584"/>
            <a:ext cx="12192000" cy="1000274"/>
          </a:xfrm>
          <a:prstGeom prst="rect">
            <a:avLst/>
          </a:prstGeom>
          <a:noFill/>
        </p:spPr>
        <p:txBody>
          <a:bodyPr wrap="square" rtlCol="0">
            <a:spAutoFit/>
          </a:bodyPr>
          <a:lstStyle/>
          <a:p>
            <a:r>
              <a:rPr kumimoji="1" lang="en-US" altLang="zh-CN" sz="2300" dirty="0">
                <a:solidFill>
                  <a:srgbClr val="C00000"/>
                </a:solidFill>
                <a:latin typeface="Times New Roman" panose="02020603050405020304" pitchFamily="18" charset="0"/>
                <a:cs typeface="Times New Roman" panose="02020603050405020304" pitchFamily="18" charset="0"/>
              </a:rPr>
              <a:t>Question:</a:t>
            </a:r>
          </a:p>
          <a:p>
            <a:endParaRPr kumimoji="1" lang="en-US" altLang="zh-CN" b="0" dirty="0"/>
          </a:p>
          <a:p>
            <a:endParaRPr kumimoji="1" lang="en-US" altLang="zh-CN" b="0" dirty="0"/>
          </a:p>
        </p:txBody>
      </p:sp>
      <p:pic>
        <p:nvPicPr>
          <p:cNvPr id="2" name="图片 1">
            <a:extLst>
              <a:ext uri="{FF2B5EF4-FFF2-40B4-BE49-F238E27FC236}">
                <a16:creationId xmlns:a16="http://schemas.microsoft.com/office/drawing/2014/main" id="{690DD905-7B5B-4878-9C0C-3A5EA41E4016}"/>
              </a:ext>
            </a:extLst>
          </p:cNvPr>
          <p:cNvPicPr>
            <a:picLocks noChangeAspect="1"/>
          </p:cNvPicPr>
          <p:nvPr/>
        </p:nvPicPr>
        <p:blipFill>
          <a:blip r:embed="rId2"/>
          <a:stretch>
            <a:fillRect/>
          </a:stretch>
        </p:blipFill>
        <p:spPr>
          <a:xfrm>
            <a:off x="62070" y="1188722"/>
            <a:ext cx="3027120" cy="2366270"/>
          </a:xfrm>
          <a:prstGeom prst="rect">
            <a:avLst/>
          </a:prstGeom>
        </p:spPr>
      </p:pic>
      <p:pic>
        <p:nvPicPr>
          <p:cNvPr id="3" name="图片 2">
            <a:extLst>
              <a:ext uri="{FF2B5EF4-FFF2-40B4-BE49-F238E27FC236}">
                <a16:creationId xmlns:a16="http://schemas.microsoft.com/office/drawing/2014/main" id="{38A6430D-ACDA-4570-9A11-D2229D487A86}"/>
              </a:ext>
            </a:extLst>
          </p:cNvPr>
          <p:cNvPicPr>
            <a:picLocks noChangeAspect="1"/>
          </p:cNvPicPr>
          <p:nvPr/>
        </p:nvPicPr>
        <p:blipFill>
          <a:blip r:embed="rId3"/>
          <a:stretch>
            <a:fillRect/>
          </a:stretch>
        </p:blipFill>
        <p:spPr>
          <a:xfrm>
            <a:off x="2967901" y="1158758"/>
            <a:ext cx="3128099" cy="2254486"/>
          </a:xfrm>
          <a:prstGeom prst="rect">
            <a:avLst/>
          </a:prstGeom>
        </p:spPr>
      </p:pic>
      <p:pic>
        <p:nvPicPr>
          <p:cNvPr id="5" name="图片 4">
            <a:extLst>
              <a:ext uri="{FF2B5EF4-FFF2-40B4-BE49-F238E27FC236}">
                <a16:creationId xmlns:a16="http://schemas.microsoft.com/office/drawing/2014/main" id="{133118E8-B46F-4CF1-8D0A-4C904E5086F8}"/>
              </a:ext>
            </a:extLst>
          </p:cNvPr>
          <p:cNvPicPr>
            <a:picLocks noChangeAspect="1"/>
          </p:cNvPicPr>
          <p:nvPr/>
        </p:nvPicPr>
        <p:blipFill>
          <a:blip r:embed="rId4"/>
          <a:stretch>
            <a:fillRect/>
          </a:stretch>
        </p:blipFill>
        <p:spPr>
          <a:xfrm>
            <a:off x="5956453" y="1188721"/>
            <a:ext cx="3027120" cy="2231257"/>
          </a:xfrm>
          <a:prstGeom prst="rect">
            <a:avLst/>
          </a:prstGeom>
        </p:spPr>
      </p:pic>
      <p:pic>
        <p:nvPicPr>
          <p:cNvPr id="6" name="图片 5">
            <a:extLst>
              <a:ext uri="{FF2B5EF4-FFF2-40B4-BE49-F238E27FC236}">
                <a16:creationId xmlns:a16="http://schemas.microsoft.com/office/drawing/2014/main" id="{D063C113-92E8-46F1-9938-81C5A28BD198}"/>
              </a:ext>
            </a:extLst>
          </p:cNvPr>
          <p:cNvPicPr>
            <a:picLocks noChangeAspect="1"/>
          </p:cNvPicPr>
          <p:nvPr/>
        </p:nvPicPr>
        <p:blipFill>
          <a:blip r:embed="rId5"/>
          <a:stretch>
            <a:fillRect/>
          </a:stretch>
        </p:blipFill>
        <p:spPr>
          <a:xfrm>
            <a:off x="8842059" y="1158758"/>
            <a:ext cx="3130066" cy="2366270"/>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079B3B7-A628-4C1E-8F05-C37E395A90F8}"/>
                  </a:ext>
                </a:extLst>
              </p:cNvPr>
              <p:cNvSpPr txBox="1"/>
              <p:nvPr/>
            </p:nvSpPr>
            <p:spPr>
              <a:xfrm>
                <a:off x="259206" y="3595459"/>
                <a:ext cx="3027120" cy="369332"/>
              </a:xfrm>
              <a:prstGeom prst="rect">
                <a:avLst/>
              </a:prstGeom>
              <a:noFill/>
            </p:spPr>
            <p:txBody>
              <a:bodyPr wrap="square" rtlCol="0">
                <a:spAutoFit/>
              </a:bodyPr>
              <a:lstStyle/>
              <a:p>
                <a:r>
                  <a:rPr lang="en-US" dirty="0"/>
                  <a:t>42.5nm </a:t>
                </a:r>
                <a14:m>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a14:m>
                <a:r>
                  <a:rPr lang="en-US" dirty="0"/>
                  <a:t> curve </a:t>
                </a:r>
              </a:p>
            </p:txBody>
          </p:sp>
        </mc:Choice>
        <mc:Fallback>
          <p:sp>
            <p:nvSpPr>
              <p:cNvPr id="7" name="文本框 6">
                <a:extLst>
                  <a:ext uri="{FF2B5EF4-FFF2-40B4-BE49-F238E27FC236}">
                    <a16:creationId xmlns:a16="http://schemas.microsoft.com/office/drawing/2014/main" id="{A079B3B7-A628-4C1E-8F05-C37E395A90F8}"/>
                  </a:ext>
                </a:extLst>
              </p:cNvPr>
              <p:cNvSpPr txBox="1">
                <a:spLocks noRot="1" noChangeAspect="1" noMove="1" noResize="1" noEditPoints="1" noAdjustHandles="1" noChangeArrowheads="1" noChangeShapeType="1" noTextEdit="1"/>
              </p:cNvSpPr>
              <p:nvPr/>
            </p:nvSpPr>
            <p:spPr>
              <a:xfrm>
                <a:off x="259206" y="3595459"/>
                <a:ext cx="3027120" cy="369332"/>
              </a:xfrm>
              <a:prstGeom prst="rect">
                <a:avLst/>
              </a:prstGeom>
              <a:blipFill>
                <a:blip r:embed="rId6"/>
                <a:stretch>
                  <a:fillRect l="-1815"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77B9BF5C-F4CC-4C51-B905-60A5989C0C60}"/>
                  </a:ext>
                </a:extLst>
              </p:cNvPr>
              <p:cNvSpPr txBox="1"/>
              <p:nvPr/>
            </p:nvSpPr>
            <p:spPr>
              <a:xfrm>
                <a:off x="3286326" y="3586499"/>
                <a:ext cx="3027120" cy="369332"/>
              </a:xfrm>
              <a:prstGeom prst="rect">
                <a:avLst/>
              </a:prstGeom>
              <a:noFill/>
            </p:spPr>
            <p:txBody>
              <a:bodyPr wrap="square" rtlCol="0">
                <a:spAutoFit/>
              </a:bodyPr>
              <a:lstStyle/>
              <a:p>
                <a:r>
                  <a:rPr lang="en-US" dirty="0"/>
                  <a:t>6.7nm </a:t>
                </a:r>
                <a14:m>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a14:m>
                <a:r>
                  <a:rPr lang="en-US" dirty="0"/>
                  <a:t> curve </a:t>
                </a:r>
              </a:p>
            </p:txBody>
          </p:sp>
        </mc:Choice>
        <mc:Fallback>
          <p:sp>
            <p:nvSpPr>
              <p:cNvPr id="9" name="文本框 8">
                <a:extLst>
                  <a:ext uri="{FF2B5EF4-FFF2-40B4-BE49-F238E27FC236}">
                    <a16:creationId xmlns:a16="http://schemas.microsoft.com/office/drawing/2014/main" id="{77B9BF5C-F4CC-4C51-B905-60A5989C0C60}"/>
                  </a:ext>
                </a:extLst>
              </p:cNvPr>
              <p:cNvSpPr txBox="1">
                <a:spLocks noRot="1" noChangeAspect="1" noMove="1" noResize="1" noEditPoints="1" noAdjustHandles="1" noChangeArrowheads="1" noChangeShapeType="1" noTextEdit="1"/>
              </p:cNvSpPr>
              <p:nvPr/>
            </p:nvSpPr>
            <p:spPr>
              <a:xfrm>
                <a:off x="3286326" y="3586499"/>
                <a:ext cx="3027120" cy="369332"/>
              </a:xfrm>
              <a:prstGeom prst="rect">
                <a:avLst/>
              </a:prstGeom>
              <a:blipFill>
                <a:blip r:embed="rId7"/>
                <a:stretch>
                  <a:fillRect l="-161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8824EE48-2841-417F-907E-CBF585469FB2}"/>
                  </a:ext>
                </a:extLst>
              </p:cNvPr>
              <p:cNvSpPr txBox="1"/>
              <p:nvPr/>
            </p:nvSpPr>
            <p:spPr>
              <a:xfrm>
                <a:off x="6153150" y="3586499"/>
                <a:ext cx="3027120" cy="369332"/>
              </a:xfrm>
              <a:prstGeom prst="rect">
                <a:avLst/>
              </a:prstGeom>
              <a:noFill/>
            </p:spPr>
            <p:txBody>
              <a:bodyPr wrap="square" rtlCol="0">
                <a:spAutoFit/>
              </a:bodyPr>
              <a:lstStyle/>
              <a:p>
                <a:r>
                  <a:rPr lang="en-US" dirty="0"/>
                  <a:t>30nm </a:t>
                </a:r>
                <a14:m>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a14:m>
                <a:r>
                  <a:rPr lang="en-US" dirty="0"/>
                  <a:t> curve </a:t>
                </a:r>
              </a:p>
            </p:txBody>
          </p:sp>
        </mc:Choice>
        <mc:Fallback>
          <p:sp>
            <p:nvSpPr>
              <p:cNvPr id="10" name="文本框 9">
                <a:extLst>
                  <a:ext uri="{FF2B5EF4-FFF2-40B4-BE49-F238E27FC236}">
                    <a16:creationId xmlns:a16="http://schemas.microsoft.com/office/drawing/2014/main" id="{8824EE48-2841-417F-907E-CBF585469FB2}"/>
                  </a:ext>
                </a:extLst>
              </p:cNvPr>
              <p:cNvSpPr txBox="1">
                <a:spLocks noRot="1" noChangeAspect="1" noMove="1" noResize="1" noEditPoints="1" noAdjustHandles="1" noChangeArrowheads="1" noChangeShapeType="1" noTextEdit="1"/>
              </p:cNvSpPr>
              <p:nvPr/>
            </p:nvSpPr>
            <p:spPr>
              <a:xfrm>
                <a:off x="6153150" y="3586499"/>
                <a:ext cx="3027120" cy="369332"/>
              </a:xfrm>
              <a:prstGeom prst="rect">
                <a:avLst/>
              </a:prstGeom>
              <a:blipFill>
                <a:blip r:embed="rId8"/>
                <a:stretch>
                  <a:fillRect l="-161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E78A84F7-E51A-4A73-AD61-7303EBDFD49A}"/>
                  </a:ext>
                </a:extLst>
              </p:cNvPr>
              <p:cNvSpPr txBox="1"/>
              <p:nvPr/>
            </p:nvSpPr>
            <p:spPr>
              <a:xfrm>
                <a:off x="9164880" y="3600970"/>
                <a:ext cx="3027120" cy="369332"/>
              </a:xfrm>
              <a:prstGeom prst="rect">
                <a:avLst/>
              </a:prstGeom>
              <a:noFill/>
            </p:spPr>
            <p:txBody>
              <a:bodyPr wrap="square" rtlCol="0">
                <a:spAutoFit/>
              </a:bodyPr>
              <a:lstStyle/>
              <a:p>
                <a:r>
                  <a:rPr lang="en-US" dirty="0"/>
                  <a:t>25(8)nm </a:t>
                </a:r>
                <a14:m>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a14:m>
                <a:r>
                  <a:rPr lang="en-US" dirty="0"/>
                  <a:t> curve </a:t>
                </a:r>
              </a:p>
            </p:txBody>
          </p:sp>
        </mc:Choice>
        <mc:Fallback>
          <p:sp>
            <p:nvSpPr>
              <p:cNvPr id="11" name="文本框 10">
                <a:extLst>
                  <a:ext uri="{FF2B5EF4-FFF2-40B4-BE49-F238E27FC236}">
                    <a16:creationId xmlns:a16="http://schemas.microsoft.com/office/drawing/2014/main" id="{E78A84F7-E51A-4A73-AD61-7303EBDFD49A}"/>
                  </a:ext>
                </a:extLst>
              </p:cNvPr>
              <p:cNvSpPr txBox="1">
                <a:spLocks noRot="1" noChangeAspect="1" noMove="1" noResize="1" noEditPoints="1" noAdjustHandles="1" noChangeArrowheads="1" noChangeShapeType="1" noTextEdit="1"/>
              </p:cNvSpPr>
              <p:nvPr/>
            </p:nvSpPr>
            <p:spPr>
              <a:xfrm>
                <a:off x="9164880" y="3600970"/>
                <a:ext cx="3027120" cy="369332"/>
              </a:xfrm>
              <a:prstGeom prst="rect">
                <a:avLst/>
              </a:prstGeom>
              <a:blipFill>
                <a:blip r:embed="rId9"/>
                <a:stretch>
                  <a:fillRect l="-1610"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8CB2DFA-6AF3-485F-BD6A-0CC7838B56A6}"/>
                  </a:ext>
                </a:extLst>
              </p:cNvPr>
              <p:cNvSpPr txBox="1"/>
              <p:nvPr/>
            </p:nvSpPr>
            <p:spPr>
              <a:xfrm>
                <a:off x="259206" y="3964791"/>
                <a:ext cx="11673588" cy="2585323"/>
              </a:xfrm>
              <a:prstGeom prst="rect">
                <a:avLst/>
              </a:prstGeom>
              <a:noFill/>
            </p:spPr>
            <p:txBody>
              <a:bodyPr wrap="square" rtlCol="0">
                <a:spAutoFit/>
              </a:bodyPr>
              <a:lstStyle/>
              <a:p>
                <a:r>
                  <a:rPr lang="en-US" dirty="0"/>
                  <a:t>Although we know the R-T relationship is thickness dependent, plots from different papers describe different phenoms. We can see the </a:t>
                </a:r>
                <a14:m>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sample acts like a mental with a positive R-T relationship for a thick flake. However, when we measure a thin flake like plot b) and plot d), we can see the relationship become more complicated. Plot d) is from our measurements, the R-T relationship is a nice negative linear relationship. For our sample, although </a:t>
                </a:r>
                <a:r>
                  <a:rPr lang="en-US" dirty="0" err="1"/>
                  <a:t>Poomirat’s</a:t>
                </a:r>
                <a:r>
                  <a:rPr lang="en-US" dirty="0"/>
                  <a:t>  label is 25nm, we found the flake is only about 8nm during the last AFM measurements for this sample. Accordingly, the thicknesses of the sample are similar for plot b) and plot d). If the thickness is similar, why the plots showed so much difference? </a:t>
                </a:r>
              </a:p>
              <a:p>
                <a:endParaRPr lang="en-US" dirty="0"/>
              </a:p>
              <a:p>
                <a:r>
                  <a:rPr lang="en-US" dirty="0"/>
                  <a:t>The methods they used for the measurements are different. For </a:t>
                </a:r>
                <a:r>
                  <a:rPr lang="en-US" dirty="0" err="1"/>
                  <a:t>Poomirat’s</a:t>
                </a:r>
                <a:r>
                  <a:rPr lang="en-US" dirty="0"/>
                  <a:t> measurement, he used four-point method. According to the plot b), I think they used VDP(Van Der </a:t>
                </a:r>
                <a:r>
                  <a:rPr lang="en-US" dirty="0" err="1"/>
                  <a:t>Pauw</a:t>
                </a:r>
                <a:r>
                  <a:rPr lang="en-US" dirty="0"/>
                  <a:t>) method. Could this be the possible </a:t>
                </a:r>
                <a:r>
                  <a:rPr lang="en-US" dirty="0" err="1"/>
                  <a:t>explantion</a:t>
                </a:r>
                <a:r>
                  <a:rPr lang="en-US" dirty="0"/>
                  <a:t>?</a:t>
                </a:r>
              </a:p>
            </p:txBody>
          </p:sp>
        </mc:Choice>
        <mc:Fallback>
          <p:sp>
            <p:nvSpPr>
              <p:cNvPr id="12" name="文本框 11">
                <a:extLst>
                  <a:ext uri="{FF2B5EF4-FFF2-40B4-BE49-F238E27FC236}">
                    <a16:creationId xmlns:a16="http://schemas.microsoft.com/office/drawing/2014/main" id="{18CB2DFA-6AF3-485F-BD6A-0CC7838B56A6}"/>
                  </a:ext>
                </a:extLst>
              </p:cNvPr>
              <p:cNvSpPr txBox="1">
                <a:spLocks noRot="1" noChangeAspect="1" noMove="1" noResize="1" noEditPoints="1" noAdjustHandles="1" noChangeArrowheads="1" noChangeShapeType="1" noTextEdit="1"/>
              </p:cNvSpPr>
              <p:nvPr/>
            </p:nvSpPr>
            <p:spPr>
              <a:xfrm>
                <a:off x="259206" y="3964791"/>
                <a:ext cx="11673588" cy="2585323"/>
              </a:xfrm>
              <a:prstGeom prst="rect">
                <a:avLst/>
              </a:prstGeom>
              <a:blipFill>
                <a:blip r:embed="rId10"/>
                <a:stretch>
                  <a:fillRect l="-470" t="-1179" r="-418" b="-2830"/>
                </a:stretch>
              </a:blipFill>
            </p:spPr>
            <p:txBody>
              <a:bodyPr/>
              <a:lstStyle/>
              <a:p>
                <a:r>
                  <a:rPr lang="en-US">
                    <a:noFill/>
                  </a:rPr>
                  <a:t> </a:t>
                </a:r>
              </a:p>
            </p:txBody>
          </p:sp>
        </mc:Fallback>
      </mc:AlternateContent>
    </p:spTree>
    <p:extLst>
      <p:ext uri="{BB962C8B-B14F-4D97-AF65-F5344CB8AC3E}">
        <p14:creationId xmlns:p14="http://schemas.microsoft.com/office/powerpoint/2010/main" val="3169364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272</Words>
  <Application>Microsoft Office PowerPoint</Application>
  <PresentationFormat>宽屏</PresentationFormat>
  <Paragraphs>18</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Arial</vt:lpstr>
      <vt:lpstr>Calibri</vt:lpstr>
      <vt:lpstr>Calibri Light</vt:lpstr>
      <vt:lpstr>Cambria Math</vt:lpstr>
      <vt:lpstr>Times New Roman</vt:lpstr>
      <vt:lpstr>Office 主题​​</vt:lpstr>
      <vt:lpstr>Weekly report 02/03/2020-02/09/2020 Tengteng Tao </vt:lpstr>
      <vt:lpstr>Weekly report 02/03/2020-02/09/2020 Tengteng Tao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02/03/2020-02/09/2020 Tengteng Tao </dc:title>
  <dc:creator>陶 tony</dc:creator>
  <cp:lastModifiedBy>陶 tony</cp:lastModifiedBy>
  <cp:revision>8</cp:revision>
  <dcterms:created xsi:type="dcterms:W3CDTF">2020-02-09T20:17:34Z</dcterms:created>
  <dcterms:modified xsi:type="dcterms:W3CDTF">2020-02-09T20:56:12Z</dcterms:modified>
</cp:coreProperties>
</file>