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D1C37-8CBB-40A9-9229-27DDD51902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6947FC-5DEF-4BBF-B752-2C0A87BE0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E4DEDB-52D8-4EFF-8542-47B31C97F70E}"/>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905CB8A1-70C2-4696-8B94-D4A43ED10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E14F17-DF40-47AB-9285-8F086DC60850}"/>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83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7CC34-826A-4748-8E98-0A174005BE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9A6996-0C29-429D-85B8-244907CA37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F7090-8CB0-467D-ADD7-A2655D23DDA3}"/>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DE75E02B-7174-4442-93CB-A33E620338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316C6-B06A-4B21-8F5A-594C7029EED4}"/>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332915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49987D-1DED-4D98-9A5A-97ACFAE5D0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84EA15-1650-49F5-BF3D-51BA728D87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17FD23-88FA-4B75-BA4A-34C477CE81E6}"/>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32836D7C-1E0C-45C9-814E-83DB93A5B3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A0C4D4-B5FD-47B1-9C64-1E6C1B2C5FE4}"/>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115946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EBDD7-BAAF-432F-8D75-269BD3FFAD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45D9AB-795F-421E-99DF-940A51BAE2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26A85A-1FB9-4D10-AA08-32235E78AC30}"/>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43C69361-DFEE-46B2-ACC3-514846FA06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87C909-3873-415B-8275-3CFD2710EC12}"/>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269480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7E504-227D-447A-BE89-1A470CC791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4505D7-9F27-4E5A-B88C-71922F306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F059B0-F699-4DF3-9779-EB2E0A3B6D18}"/>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42DBED24-B3E4-41D2-8ADB-4517A7E41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4B7382-06AE-4A07-8E26-F28C52445D18}"/>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370338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F2B8F-247C-488A-8E40-C31FAEEEFF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FACDD2-D2BB-4DEA-AB83-1F2C5AAF22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594E7B-2CAA-4507-A446-1711E06BE4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13452D-50E1-4666-9B34-91CCE86CF490}"/>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24BEFD9A-E664-49E8-9EC4-C16FC68027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76F8E7-EA06-4B27-A5FC-7C9DC510DDE6}"/>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368445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ABFFA-EF26-4E25-97DC-A20898D717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DFD0D2-91BE-47FE-BB2F-8E8B72ED9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E2E507-676F-4DCB-A04B-8F733BEA34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C6295-DDF6-49BB-AD7F-B0D0D7D63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8B4A32-8CAD-4E95-BB8E-5BB161F763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469DBF-58AD-4292-B378-A0BB349E004F}"/>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8" name="页脚占位符 7">
            <a:extLst>
              <a:ext uri="{FF2B5EF4-FFF2-40B4-BE49-F238E27FC236}">
                <a16:creationId xmlns:a16="http://schemas.microsoft.com/office/drawing/2014/main" id="{8BA83E1A-5200-4EDF-A046-7F97539CF7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A8E9E2-A6FE-4FCB-BEC4-20B35BF5F163}"/>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70440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F62E7-D17E-4801-BC4E-583164DC6A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772C5-E6D5-450C-9B23-03717C9CE85A}"/>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4" name="页脚占位符 3">
            <a:extLst>
              <a:ext uri="{FF2B5EF4-FFF2-40B4-BE49-F238E27FC236}">
                <a16:creationId xmlns:a16="http://schemas.microsoft.com/office/drawing/2014/main" id="{11BD202A-F599-45FE-B3DD-77D95F285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1B34D2-D48A-4743-AE07-EDCCB4FB1D52}"/>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42479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555D35-EA4D-45B3-9C01-A7AB7CE8B859}"/>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3" name="页脚占位符 2">
            <a:extLst>
              <a:ext uri="{FF2B5EF4-FFF2-40B4-BE49-F238E27FC236}">
                <a16:creationId xmlns:a16="http://schemas.microsoft.com/office/drawing/2014/main" id="{72844353-3746-472F-8F4E-0D5BACA961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91D466-0487-45EB-ACB3-CE1AABE608B1}"/>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222898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75F2D-7BA6-4EA9-93D0-53B5114D55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236667-AB95-443B-9A7C-8F279F50B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161277-D263-46A0-8FEF-0CB2F6A83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D881FD-F575-4D49-AEC6-9C5BB598DDFA}"/>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86A1C3FE-2E61-4694-A11A-B3C7CE6E29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0A690-7707-4A0F-B646-8D1767D2C9EC}"/>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223824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5B7B1-B311-4FDB-B58E-E58C6F455C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CB98B-1454-43FC-9DEA-3BD00DB25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0A4441-0008-46C4-9307-2CD7F30A2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1FBA09-DCA0-4E9C-AA93-E55E063223D8}"/>
              </a:ext>
            </a:extLst>
          </p:cNvPr>
          <p:cNvSpPr>
            <a:spLocks noGrp="1"/>
          </p:cNvSpPr>
          <p:nvPr>
            <p:ph type="dt" sz="half" idx="10"/>
          </p:nvPr>
        </p:nvSpPr>
        <p:spPr/>
        <p:txBody>
          <a:bodyPr/>
          <a:lstStyle/>
          <a:p>
            <a:fld id="{F041A4E2-C6DD-4B3B-949E-7A1C7535335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D1C5C873-4458-4AD5-B689-60872C796F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C75885-34B1-4463-9257-61438E2EB2B8}"/>
              </a:ext>
            </a:extLst>
          </p:cNvPr>
          <p:cNvSpPr>
            <a:spLocks noGrp="1"/>
          </p:cNvSpPr>
          <p:nvPr>
            <p:ph type="sldNum" sz="quarter" idx="12"/>
          </p:nvPr>
        </p:nvSpPr>
        <p:spPr/>
        <p:txBody>
          <a:body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79492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249DF-5E0F-4EEE-8AA9-D9337363A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D01336-9225-4F6F-BADA-98D45A821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1C89F-C86D-4FFC-B57F-383DCC5F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1A4E2-C6DD-4B3B-949E-7A1C7535335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D86F429F-AAAF-45E7-A0F3-22400ABD2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2DEA97-1A8C-46DB-AA70-F53C4DFF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D5EAD-4A9C-4E7E-B5CA-D7B0C011C056}" type="slidenum">
              <a:rPr lang="zh-CN" altLang="en-US" smtClean="0"/>
              <a:t>‹#›</a:t>
            </a:fld>
            <a:endParaRPr lang="zh-CN" altLang="en-US"/>
          </a:p>
        </p:txBody>
      </p:sp>
    </p:spTree>
    <p:extLst>
      <p:ext uri="{BB962C8B-B14F-4D97-AF65-F5344CB8AC3E}">
        <p14:creationId xmlns:p14="http://schemas.microsoft.com/office/powerpoint/2010/main" val="3511663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10/14/2019-10/20/2019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p:sp>
        <p:nvSpPr>
          <p:cNvPr id="8" name="文本框 7"/>
          <p:cNvSpPr txBox="1"/>
          <p:nvPr/>
        </p:nvSpPr>
        <p:spPr>
          <a:xfrm>
            <a:off x="0" y="1188721"/>
            <a:ext cx="12192000" cy="3139321"/>
          </a:xfrm>
          <a:prstGeom prst="rect">
            <a:avLst/>
          </a:prstGeom>
          <a:noFill/>
        </p:spPr>
        <p:txBody>
          <a:bodyPr wrap="square" rtlCol="0">
            <a:spAutoFit/>
          </a:bodyPr>
          <a:lstStyle/>
          <a:p>
            <a:r>
              <a:rPr kumimoji="1" lang="en-US" altLang="zh-CN" dirty="0">
                <a:solidFill>
                  <a:srgbClr val="C00000"/>
                </a:solidFill>
              </a:rPr>
              <a:t>Work Done</a:t>
            </a:r>
            <a:endParaRPr kumimoji="1" lang="zh-CN" altLang="en-US" dirty="0">
              <a:solidFill>
                <a:srgbClr val="C00000"/>
              </a:solidFill>
            </a:endParaRPr>
          </a:p>
          <a:p>
            <a:pPr marL="285750" indent="-285750">
              <a:buFont typeface="Arial" charset="0"/>
              <a:buChar char="•"/>
            </a:pPr>
            <a:r>
              <a:rPr kumimoji="1" lang="en-US" altLang="zh-CN" dirty="0"/>
              <a:t>Learn the principles of VDP method and Four-Point Probe Method and acknowledge the difference between them</a:t>
            </a:r>
          </a:p>
          <a:p>
            <a:pPr marL="285750" indent="-285750">
              <a:buFont typeface="Arial" charset="0"/>
              <a:buChar char="•"/>
            </a:pPr>
            <a:r>
              <a:rPr kumimoji="1" lang="en-US" altLang="zh-CN" dirty="0"/>
              <a:t>Learn to  operate the Hall effect instrument in CII</a:t>
            </a:r>
          </a:p>
          <a:p>
            <a:pPr marL="285750" indent="-285750">
              <a:buFont typeface="Arial" charset="0"/>
              <a:buChar char="•"/>
            </a:pPr>
            <a:r>
              <a:rPr kumimoji="1" lang="en-US" altLang="zh-CN" dirty="0"/>
              <a:t>Learn to use Origin to plot, analysis and fitting data</a:t>
            </a:r>
          </a:p>
          <a:p>
            <a:pPr marL="285750" indent="-285750">
              <a:buFont typeface="Arial" charset="0"/>
              <a:buChar char="•"/>
            </a:pPr>
            <a:endParaRPr kumimoji="1" lang="en-US" altLang="zh-CN" dirty="0"/>
          </a:p>
          <a:p>
            <a:endParaRPr kumimoji="1" lang="en-US" altLang="zh-CN" dirty="0"/>
          </a:p>
          <a:p>
            <a:r>
              <a:rPr kumimoji="1" lang="en-US" altLang="zh-CN" dirty="0">
                <a:solidFill>
                  <a:srgbClr val="C00000"/>
                </a:solidFill>
              </a:rPr>
              <a:t>Work to be done</a:t>
            </a:r>
          </a:p>
          <a:p>
            <a:pPr marL="285750" indent="-285750">
              <a:buFont typeface="Arial" charset="0"/>
              <a:buChar char="•"/>
            </a:pPr>
            <a:r>
              <a:rPr kumimoji="1" lang="en-US" altLang="zh-CN" dirty="0"/>
              <a:t>Learn to operate VESTA to build models</a:t>
            </a:r>
          </a:p>
          <a:p>
            <a:pPr marL="285750" indent="-285750">
              <a:buFont typeface="Arial" charset="0"/>
              <a:buChar char="•"/>
            </a:pPr>
            <a:r>
              <a:rPr kumimoji="1" lang="en-US" altLang="zh-CN" dirty="0"/>
              <a:t>Use real data to do fitting practice</a:t>
            </a:r>
          </a:p>
          <a:p>
            <a:pPr marL="285750" indent="-285750">
              <a:buFont typeface="Arial" charset="0"/>
              <a:buChar char="•"/>
            </a:pPr>
            <a:r>
              <a:rPr kumimoji="1" lang="en-US" altLang="zh-CN" dirty="0"/>
              <a:t>Keep learning Origin to do more complicated fitting process</a:t>
            </a:r>
          </a:p>
          <a:p>
            <a:endParaRPr kumimoji="1" lang="en-US" altLang="zh-CN" dirty="0"/>
          </a:p>
        </p:txBody>
      </p:sp>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2685"/>
            <a:ext cx="10515600" cy="4351338"/>
          </a:xfrm>
        </p:spPr>
        <p:txBody>
          <a:bodyPr/>
          <a:lstStyle/>
          <a:p>
            <a:pPr marL="0" indent="0">
              <a:buNone/>
            </a:pPr>
            <a:r>
              <a:rPr kumimoji="1" lang="en-US" altLang="zh-CN" sz="2000" b="1" dirty="0">
                <a:latin typeface="Times New Roman" charset="0"/>
                <a:ea typeface="Times New Roman" charset="0"/>
                <a:cs typeface="Times New Roman" charset="0"/>
              </a:rPr>
              <a:t>VDP Method:    </a:t>
            </a:r>
          </a:p>
          <a:p>
            <a:pPr marL="0" indent="0">
              <a:buNone/>
            </a:pPr>
            <a:r>
              <a:rPr kumimoji="1" lang="en-US" altLang="zh-CN" sz="2000" b="1" dirty="0">
                <a:latin typeface="Times New Roman" charset="0"/>
                <a:ea typeface="Times New Roman" charset="0"/>
                <a:cs typeface="Times New Roman" charset="0"/>
              </a:rPr>
              <a:t> </a:t>
            </a: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r>
              <a:rPr kumimoji="1" lang="en-US" altLang="zh-CN" sz="2000" dirty="0">
                <a:latin typeface="Times New Roman" charset="0"/>
                <a:ea typeface="Times New Roman" charset="0"/>
                <a:cs typeface="Times New Roman" charset="0"/>
              </a:rPr>
              <a:t>VDP method needs four contacts on the boundary of the material. By measuring the voltage and current during the combination of those four contacts, we are able to calculate the resistance of this sample. The advantage for this method is that we can apply it on a sample with any arbitrary shape.  The Hall Effect instrument in CII is based on this method.</a:t>
            </a:r>
          </a:p>
          <a:p>
            <a:pPr marL="0" indent="0">
              <a:buNone/>
            </a:pPr>
            <a:r>
              <a:rPr kumimoji="1" lang="en-US" altLang="zh-CN" sz="2000" dirty="0">
                <a:latin typeface="Times New Roman" charset="0"/>
                <a:ea typeface="Times New Roman" charset="0"/>
                <a:cs typeface="Times New Roman" charset="0"/>
              </a:rPr>
              <a:t>					</a:t>
            </a:r>
            <a:endParaRPr kumimoji="1" lang="zh-CN" altLang="en-US" dirty="0"/>
          </a:p>
        </p:txBody>
      </p:sp>
      <p:pic>
        <p:nvPicPr>
          <p:cNvPr id="2" name="图片 1">
            <a:extLst>
              <a:ext uri="{FF2B5EF4-FFF2-40B4-BE49-F238E27FC236}">
                <a16:creationId xmlns:a16="http://schemas.microsoft.com/office/drawing/2014/main" id="{9F19471A-FC2A-467D-A49E-96F44440AE10}"/>
              </a:ext>
            </a:extLst>
          </p:cNvPr>
          <p:cNvPicPr>
            <a:picLocks noChangeAspect="1"/>
          </p:cNvPicPr>
          <p:nvPr/>
        </p:nvPicPr>
        <p:blipFill>
          <a:blip r:embed="rId2"/>
          <a:stretch>
            <a:fillRect/>
          </a:stretch>
        </p:blipFill>
        <p:spPr>
          <a:xfrm>
            <a:off x="3048000" y="1471823"/>
            <a:ext cx="5096586" cy="2162477"/>
          </a:xfrm>
          <a:prstGeom prst="rect">
            <a:avLst/>
          </a:prstGeom>
        </p:spPr>
      </p:pic>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10/14/2019-10/20/2019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52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2685"/>
            <a:ext cx="10515600" cy="4351338"/>
          </a:xfrm>
        </p:spPr>
        <p:txBody>
          <a:bodyPr/>
          <a:lstStyle/>
          <a:p>
            <a:pPr marL="0" indent="0">
              <a:buNone/>
            </a:pPr>
            <a:r>
              <a:rPr kumimoji="1" lang="en-US" altLang="zh-CN" sz="2000" b="1" dirty="0">
                <a:latin typeface="Times New Roman" charset="0"/>
                <a:ea typeface="Times New Roman" charset="0"/>
                <a:cs typeface="Times New Roman" charset="0"/>
              </a:rPr>
              <a:t>Four-Point Probe Method:    </a:t>
            </a:r>
          </a:p>
          <a:p>
            <a:pPr marL="0" indent="0">
              <a:buNone/>
            </a:pPr>
            <a:r>
              <a:rPr kumimoji="1" lang="en-US" altLang="zh-CN" sz="2000" b="1" dirty="0">
                <a:latin typeface="Times New Roman" charset="0"/>
                <a:ea typeface="Times New Roman" charset="0"/>
                <a:cs typeface="Times New Roman" charset="0"/>
              </a:rPr>
              <a:t> </a:t>
            </a: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dirty="0">
              <a:latin typeface="Times New Roman" charset="0"/>
              <a:ea typeface="Times New Roman" charset="0"/>
              <a:cs typeface="Times New Roman" charset="0"/>
            </a:endParaRPr>
          </a:p>
          <a:p>
            <a:pPr marL="0" indent="0">
              <a:buNone/>
            </a:pPr>
            <a:r>
              <a:rPr kumimoji="1" lang="en-US" altLang="zh-CN" sz="2000" dirty="0">
                <a:latin typeface="Times New Roman" charset="0"/>
                <a:ea typeface="Times New Roman" charset="0"/>
                <a:cs typeface="Times New Roman" charset="0"/>
              </a:rPr>
              <a:t>Four-Point Probe Method put four equidistant contacting probes on the sample. This method is used to measure an infinite sheet or a sample with a much larger dimensions than the distance between the electrodes.</a:t>
            </a:r>
          </a:p>
        </p:txBody>
      </p:sp>
      <p:pic>
        <p:nvPicPr>
          <p:cNvPr id="5" name="图片 4">
            <a:extLst>
              <a:ext uri="{FF2B5EF4-FFF2-40B4-BE49-F238E27FC236}">
                <a16:creationId xmlns:a16="http://schemas.microsoft.com/office/drawing/2014/main" id="{BE332272-D30A-4108-B5DB-AC6BB9002330}"/>
              </a:ext>
            </a:extLst>
          </p:cNvPr>
          <p:cNvPicPr>
            <a:picLocks noChangeAspect="1"/>
          </p:cNvPicPr>
          <p:nvPr/>
        </p:nvPicPr>
        <p:blipFill>
          <a:blip r:embed="rId2"/>
          <a:stretch>
            <a:fillRect/>
          </a:stretch>
        </p:blipFill>
        <p:spPr>
          <a:xfrm>
            <a:off x="4506686" y="1433755"/>
            <a:ext cx="2672113" cy="1995245"/>
          </a:xfrm>
          <a:prstGeom prst="rect">
            <a:avLst/>
          </a:prstGeom>
        </p:spPr>
      </p:pic>
      <p:sp>
        <p:nvSpPr>
          <p:cNvPr id="6" name="标题 3">
            <a:extLst>
              <a:ext uri="{FF2B5EF4-FFF2-40B4-BE49-F238E27FC236}">
                <a16:creationId xmlns:a16="http://schemas.microsoft.com/office/drawing/2014/main" id="{27DBEAA7-044A-410F-B76B-5D350CB9762D}"/>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10/14/2019-10/20/2019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6777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2685"/>
            <a:ext cx="10515600" cy="4351338"/>
          </a:xfrm>
        </p:spPr>
        <p:txBody>
          <a:bodyPr/>
          <a:lstStyle/>
          <a:p>
            <a:pPr marL="0" indent="0">
              <a:buNone/>
            </a:pPr>
            <a:r>
              <a:rPr kumimoji="1" lang="en-US" altLang="zh-CN" sz="2000" b="1" dirty="0">
                <a:latin typeface="Times New Roman" charset="0"/>
                <a:ea typeface="Times New Roman" charset="0"/>
                <a:cs typeface="Times New Roman" charset="0"/>
              </a:rPr>
              <a:t>Limitation of the Hall Effect instrument in CII :</a:t>
            </a:r>
          </a:p>
          <a:p>
            <a:pPr marL="0" indent="0">
              <a:buNone/>
            </a:pPr>
            <a:endParaRPr kumimoji="1" lang="en-US" altLang="zh-CN" sz="2000" dirty="0">
              <a:latin typeface="Times New Roman" charset="0"/>
              <a:ea typeface="Times New Roman" charset="0"/>
              <a:cs typeface="Times New Roman" charset="0"/>
            </a:endParaRPr>
          </a:p>
          <a:p>
            <a:pPr marL="0" indent="0">
              <a:buNone/>
            </a:pPr>
            <a:r>
              <a:rPr kumimoji="1" lang="en-US" altLang="zh-CN" sz="2000" dirty="0">
                <a:latin typeface="Times New Roman" charset="0"/>
                <a:ea typeface="Times New Roman" charset="0"/>
                <a:cs typeface="Times New Roman" charset="0"/>
              </a:rPr>
              <a:t>The Hall Effect instrument in CII is used for a quick measurement of hall voltage. This instrument has a fixed magnetic field, which is 0.518 T, and only two options for temperature, 77K and room temperature. Accordingly, it is impossible to use this instrument to measure the temperature dependent hall effect and magnetic field dependent hall effect. </a:t>
            </a:r>
          </a:p>
          <a:p>
            <a:pPr marL="0" indent="0">
              <a:buNone/>
            </a:pPr>
            <a:endParaRPr kumimoji="1" lang="en-US" altLang="zh-CN" sz="2000" dirty="0">
              <a:latin typeface="Times New Roman" charset="0"/>
              <a:ea typeface="Times New Roman" charset="0"/>
              <a:cs typeface="Times New Roman" charset="0"/>
            </a:endParaRPr>
          </a:p>
          <a:p>
            <a:pPr marL="0" indent="0">
              <a:buNone/>
            </a:pPr>
            <a:r>
              <a:rPr kumimoji="1" lang="en-US" altLang="zh-CN" sz="2000" dirty="0">
                <a:latin typeface="Times New Roman" charset="0"/>
                <a:ea typeface="Times New Roman" charset="0"/>
                <a:cs typeface="Times New Roman" charset="0"/>
              </a:rPr>
              <a:t>I have used the official sample to do practice and found that if operating the instrument with a correct consequence and do a little calculation, the result provided by this instrument is reliable. </a:t>
            </a:r>
          </a:p>
          <a:p>
            <a:pPr marL="0" indent="0">
              <a:buNone/>
            </a:pPr>
            <a:endParaRPr kumimoji="1" lang="en-US" altLang="zh-CN" sz="2000"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dirty="0">
              <a:latin typeface="Times New Roman" charset="0"/>
              <a:ea typeface="Times New Roman" charset="0"/>
              <a:cs typeface="Times New Roman" charset="0"/>
            </a:endParaRPr>
          </a:p>
        </p:txBody>
      </p:sp>
      <p:sp>
        <p:nvSpPr>
          <p:cNvPr id="6" name="标题 3">
            <a:extLst>
              <a:ext uri="{FF2B5EF4-FFF2-40B4-BE49-F238E27FC236}">
                <a16:creationId xmlns:a16="http://schemas.microsoft.com/office/drawing/2014/main" id="{F22D9384-6381-4ED8-93F9-F2E80E4261BF}"/>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10/14/2019-10/20/2019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59471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295</Words>
  <Application>Microsoft Office PowerPoint</Application>
  <PresentationFormat>宽屏</PresentationFormat>
  <Paragraphs>38</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Weekly report 10/14/2019-10/20/2019 Tengteng Tao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10/14/2019-10/20/2019 Tengteng Tao </dc:title>
  <dc:creator>陶 tony</dc:creator>
  <cp:lastModifiedBy>陶 tony</cp:lastModifiedBy>
  <cp:revision>13</cp:revision>
  <dcterms:created xsi:type="dcterms:W3CDTF">2019-10-20T18:34:39Z</dcterms:created>
  <dcterms:modified xsi:type="dcterms:W3CDTF">2019-10-20T19:19:41Z</dcterms:modified>
</cp:coreProperties>
</file>