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autoAdjust="0"/>
    <p:restoredTop sz="95064" autoAdjust="0"/>
  </p:normalViewPr>
  <p:slideViewPr>
    <p:cSldViewPr snapToGrid="0">
      <p:cViewPr>
        <p:scale>
          <a:sx n="75" d="100"/>
          <a:sy n="75" d="100"/>
        </p:scale>
        <p:origin x="19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7A645-C202-4EAA-B141-7EDEC1FCA7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C493F5-6252-438B-A1EE-64C416FCA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DFF150-98BA-4648-BE30-169A556AED73}"/>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5" name="页脚占位符 4">
            <a:extLst>
              <a:ext uri="{FF2B5EF4-FFF2-40B4-BE49-F238E27FC236}">
                <a16:creationId xmlns:a16="http://schemas.microsoft.com/office/drawing/2014/main" id="{F8106893-2DF1-41B8-808F-2D87CB1061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E77C34-A1B8-4E91-AB82-45D22368A358}"/>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137712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E3388-C822-44F5-85B8-00B68C2789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0FAF3D-70BB-4D88-BE61-0DA0FF30E3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FC0E59-9E5A-4953-A073-30D22661AC46}"/>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5" name="页脚占位符 4">
            <a:extLst>
              <a:ext uri="{FF2B5EF4-FFF2-40B4-BE49-F238E27FC236}">
                <a16:creationId xmlns:a16="http://schemas.microsoft.com/office/drawing/2014/main" id="{A7D21E2D-6B19-4BA4-A16D-C660BBEB9E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412F6E-341C-418C-974F-4DED0F9532FF}"/>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93271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3F72F1-4E36-46C1-82C5-02E4F4AE0F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BE3523-F1D2-466D-87CE-55494E2293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25168A-C234-445C-A8A9-E6EF3375A31D}"/>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5" name="页脚占位符 4">
            <a:extLst>
              <a:ext uri="{FF2B5EF4-FFF2-40B4-BE49-F238E27FC236}">
                <a16:creationId xmlns:a16="http://schemas.microsoft.com/office/drawing/2014/main" id="{41A4E25B-AC42-418B-9EB6-38485846D5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EEDC33-5D2A-4262-BD25-23B925C289AA}"/>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382491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34CE-CB28-4C84-BE05-B5E6C228B1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135449-ADA8-4AEE-93FF-5C416265F1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BDBDB9-795E-4C91-A84C-D68065CB3472}"/>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5" name="页脚占位符 4">
            <a:extLst>
              <a:ext uri="{FF2B5EF4-FFF2-40B4-BE49-F238E27FC236}">
                <a16:creationId xmlns:a16="http://schemas.microsoft.com/office/drawing/2014/main" id="{1FF38EB4-B059-46E7-AB9A-FA1AAD5B6E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E09A49-EBD2-432E-9788-95A3D2A92AA6}"/>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272710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A6FAF-CF82-466C-8E38-8BD3929C046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BFF805-3BCF-45FE-B148-F4FE84A50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34840C7-132B-4AF2-B37F-DDEEC467CBE3}"/>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5" name="页脚占位符 4">
            <a:extLst>
              <a:ext uri="{FF2B5EF4-FFF2-40B4-BE49-F238E27FC236}">
                <a16:creationId xmlns:a16="http://schemas.microsoft.com/office/drawing/2014/main" id="{0156E7F5-9524-40E7-B095-1FF4DC87A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C8EE3A-FAE7-461A-B76A-B970462F4A11}"/>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410656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FB969-E2BC-472A-846E-EB46841456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8CFD8A-000C-4D0D-B6EB-6533C93E234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91CD5C6-5174-478C-959E-149D423426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BF524B-3D17-445C-A6C6-16A2CC1659EB}"/>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6" name="页脚占位符 5">
            <a:extLst>
              <a:ext uri="{FF2B5EF4-FFF2-40B4-BE49-F238E27FC236}">
                <a16:creationId xmlns:a16="http://schemas.microsoft.com/office/drawing/2014/main" id="{A38A7865-9E06-4D39-95C3-2ABB8183FA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E8F72C-458C-43D0-9053-7B4B892C1472}"/>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146459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15E49-1AD9-461E-8B37-815EBF0968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46D836-80EC-47EA-8152-3DB8EB7B5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9851BA-B39F-4F5B-980E-119CA23605F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0C7758-E2F0-4AFA-AD00-097B6CCEE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EDA66D-22F5-4F70-AA10-82B76436D1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E2A572B-6565-4891-9CB6-7F5B2981C975}"/>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8" name="页脚占位符 7">
            <a:extLst>
              <a:ext uri="{FF2B5EF4-FFF2-40B4-BE49-F238E27FC236}">
                <a16:creationId xmlns:a16="http://schemas.microsoft.com/office/drawing/2014/main" id="{2AA0CA57-1429-4658-B041-7FF3BD365A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FE0818-037D-488E-A7DC-081013D91BC3}"/>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201003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E33EF-42E9-49FD-B8E2-26BD6F4448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CF6D66-1703-4F0A-B2CF-9FE383E6BF38}"/>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4" name="页脚占位符 3">
            <a:extLst>
              <a:ext uri="{FF2B5EF4-FFF2-40B4-BE49-F238E27FC236}">
                <a16:creationId xmlns:a16="http://schemas.microsoft.com/office/drawing/2014/main" id="{6879974A-EB5E-4368-9483-C0841D5184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FCA9FC-8600-4312-8737-B2ED8711AEB5}"/>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418112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E9A653-A0BB-4BF9-8CE2-9B3F46C0199D}"/>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3" name="页脚占位符 2">
            <a:extLst>
              <a:ext uri="{FF2B5EF4-FFF2-40B4-BE49-F238E27FC236}">
                <a16:creationId xmlns:a16="http://schemas.microsoft.com/office/drawing/2014/main" id="{B5F618B0-2C2B-4086-A8C8-C0B9E488D8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5030E8-1669-4CB1-A26E-96B51813209F}"/>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414614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DBE66-5AD1-43F8-BB14-DDEE19E4C5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CF347D-610F-4B42-87C8-B575148CD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CA6596-95AF-496D-9D41-D5823DEB6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22D209-1B96-469A-BBB0-38FCE684C7E9}"/>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6" name="页脚占位符 5">
            <a:extLst>
              <a:ext uri="{FF2B5EF4-FFF2-40B4-BE49-F238E27FC236}">
                <a16:creationId xmlns:a16="http://schemas.microsoft.com/office/drawing/2014/main" id="{4BFA984C-FBE9-4421-A175-16A55A609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7B9BB2-B122-4DEE-AE7B-66F21D60F2C4}"/>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20981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24809-BA18-4912-8105-62B1C9BAC6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BEB403-BDA3-4629-A10C-A853B3B56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453D63-4D6E-4B59-B7A6-872019E69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594E32-444B-4CDF-8047-519876BDF897}"/>
              </a:ext>
            </a:extLst>
          </p:cNvPr>
          <p:cNvSpPr>
            <a:spLocks noGrp="1"/>
          </p:cNvSpPr>
          <p:nvPr>
            <p:ph type="dt" sz="half" idx="10"/>
          </p:nvPr>
        </p:nvSpPr>
        <p:spPr/>
        <p:txBody>
          <a:bodyPr/>
          <a:lstStyle/>
          <a:p>
            <a:fld id="{02568402-5FF8-4DDC-BFBC-4A5F8841F1B4}" type="datetimeFigureOut">
              <a:rPr lang="zh-CN" altLang="en-US" smtClean="0"/>
              <a:t>2019/12/8</a:t>
            </a:fld>
            <a:endParaRPr lang="zh-CN" altLang="en-US"/>
          </a:p>
        </p:txBody>
      </p:sp>
      <p:sp>
        <p:nvSpPr>
          <p:cNvPr id="6" name="页脚占位符 5">
            <a:extLst>
              <a:ext uri="{FF2B5EF4-FFF2-40B4-BE49-F238E27FC236}">
                <a16:creationId xmlns:a16="http://schemas.microsoft.com/office/drawing/2014/main" id="{BDC7880D-8C58-4238-8ED2-FC430ED94E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8B23A-BB7B-4C1D-815D-6620B048D493}"/>
              </a:ext>
            </a:extLst>
          </p:cNvPr>
          <p:cNvSpPr>
            <a:spLocks noGrp="1"/>
          </p:cNvSpPr>
          <p:nvPr>
            <p:ph type="sldNum" sz="quarter" idx="12"/>
          </p:nvPr>
        </p:nvSpPr>
        <p:spPr/>
        <p:txBody>
          <a:body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26637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F6EEE2-4AA6-452C-AC83-C830BF2CF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FC77A9-0E7C-433F-97C3-DDBDF6146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EA58C1-9AF4-4B73-9A43-BAABB5194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68402-5FF8-4DDC-BFBC-4A5F8841F1B4}" type="datetimeFigureOut">
              <a:rPr lang="zh-CN" altLang="en-US" smtClean="0"/>
              <a:t>2019/12/8</a:t>
            </a:fld>
            <a:endParaRPr lang="zh-CN" altLang="en-US"/>
          </a:p>
        </p:txBody>
      </p:sp>
      <p:sp>
        <p:nvSpPr>
          <p:cNvPr id="5" name="页脚占位符 4">
            <a:extLst>
              <a:ext uri="{FF2B5EF4-FFF2-40B4-BE49-F238E27FC236}">
                <a16:creationId xmlns:a16="http://schemas.microsoft.com/office/drawing/2014/main" id="{DD96F486-157E-4C5E-9E9F-94556D2EA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AAFCE1-A6B9-4F1A-B690-9239648DE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7E76-09A7-414C-B070-3DE1452E2232}" type="slidenum">
              <a:rPr lang="zh-CN" altLang="en-US" smtClean="0"/>
              <a:t>‹#›</a:t>
            </a:fld>
            <a:endParaRPr lang="zh-CN" altLang="en-US"/>
          </a:p>
        </p:txBody>
      </p:sp>
    </p:spTree>
    <p:extLst>
      <p:ext uri="{BB962C8B-B14F-4D97-AF65-F5344CB8AC3E}">
        <p14:creationId xmlns:p14="http://schemas.microsoft.com/office/powerpoint/2010/main" val="305685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8" name="文本框 7"/>
              <p:cNvSpPr txBox="1"/>
              <p:nvPr/>
            </p:nvSpPr>
            <p:spPr>
              <a:xfrm>
                <a:off x="57150" y="1188721"/>
                <a:ext cx="12192000" cy="2585323"/>
              </a:xfrm>
              <a:prstGeom prst="rect">
                <a:avLst/>
              </a:prstGeom>
              <a:noFill/>
            </p:spPr>
            <p:txBody>
              <a:bodyPr wrap="square" rtlCol="0">
                <a:spAutoFit/>
              </a:bodyPr>
              <a:lstStyle/>
              <a:p>
                <a:r>
                  <a:rPr kumimoji="1" lang="en-US" altLang="zh-CN" dirty="0">
                    <a:solidFill>
                      <a:srgbClr val="C00000"/>
                    </a:solidFill>
                  </a:rPr>
                  <a:t>Work Done</a:t>
                </a:r>
                <a:endParaRPr kumimoji="1" lang="zh-CN" altLang="en-US" dirty="0">
                  <a:solidFill>
                    <a:srgbClr val="C00000"/>
                  </a:solidFill>
                </a:endParaRPr>
              </a:p>
              <a:p>
                <a:pPr marL="285750" indent="-285750">
                  <a:buFont typeface="Arial" charset="0"/>
                  <a:buChar char="•"/>
                </a:pPr>
                <a:r>
                  <a:rPr kumimoji="1" lang="en-US" altLang="zh-CN" dirty="0"/>
                  <a:t>Analysis the Hall measurement report for the sample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𝑉𝑆</m:t>
                        </m:r>
                      </m:e>
                      <m:sub>
                        <m:r>
                          <a:rPr kumimoji="1" lang="en-US" altLang="zh-CN" b="0" i="1" smtClean="0">
                            <a:latin typeface="Cambria Math" panose="02040503050406030204" pitchFamily="18" charset="0"/>
                          </a:rPr>
                          <m:t>2</m:t>
                        </m:r>
                      </m:sub>
                    </m:sSub>
                  </m:oMath>
                </a14:m>
                <a:r>
                  <a:rPr kumimoji="1" lang="en-US" altLang="zh-CN" dirty="0"/>
                  <a:t> .</a:t>
                </a:r>
              </a:p>
              <a:p>
                <a:pPr marL="285750" indent="-285750">
                  <a:buFont typeface="Arial" charset="0"/>
                  <a:buChar char="•"/>
                </a:pPr>
                <a:r>
                  <a:rPr kumimoji="1" lang="en-US" altLang="zh-CN" dirty="0"/>
                  <a:t>Analysis the Hall measurement for three strand sample which are consisted of resistors only.</a:t>
                </a:r>
              </a:p>
              <a:p>
                <a:pPr marL="285750" indent="-285750">
                  <a:buFont typeface="Arial" charset="0"/>
                  <a:buChar char="•"/>
                </a:pPr>
                <a:r>
                  <a:rPr kumimoji="1" lang="en-US" altLang="zh-CN" dirty="0"/>
                  <a:t>Compare the measurement from the Hall instrument with the measurement from the </a:t>
                </a:r>
                <a:r>
                  <a:rPr kumimoji="1" lang="en-US" altLang="zh-CN" dirty="0" err="1"/>
                  <a:t>mutimeter</a:t>
                </a:r>
                <a:r>
                  <a:rPr kumimoji="1" lang="en-US" altLang="zh-CN" dirty="0"/>
                  <a:t> for those resistors.</a:t>
                </a:r>
              </a:p>
              <a:p>
                <a:endParaRPr kumimoji="1" lang="en-US" altLang="zh-CN" dirty="0">
                  <a:solidFill>
                    <a:srgbClr val="C00000"/>
                  </a:solidFill>
                </a:endParaRPr>
              </a:p>
              <a:p>
                <a:endParaRPr kumimoji="1" lang="en-US" altLang="zh-CN" dirty="0">
                  <a:solidFill>
                    <a:srgbClr val="C00000"/>
                  </a:solidFill>
                </a:endParaRPr>
              </a:p>
              <a:p>
                <a:r>
                  <a:rPr kumimoji="1" lang="en-US" altLang="zh-CN" dirty="0">
                    <a:solidFill>
                      <a:srgbClr val="C00000"/>
                    </a:solidFill>
                  </a:rPr>
                  <a:t>Work to be done</a:t>
                </a:r>
              </a:p>
              <a:p>
                <a:pPr marL="285750" indent="-285750">
                  <a:buFont typeface="Arial" charset="0"/>
                  <a:buChar char="•"/>
                </a:pPr>
                <a:r>
                  <a:rPr kumimoji="1" lang="en-US" altLang="zh-CN" dirty="0"/>
                  <a:t>Using the starched sample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𝑉𝑆</m:t>
                        </m:r>
                      </m:e>
                      <m:sub>
                        <m:r>
                          <a:rPr kumimoji="1" lang="en-US" altLang="zh-CN" b="0" i="1" smtClean="0">
                            <a:latin typeface="Cambria Math" panose="02040503050406030204" pitchFamily="18" charset="0"/>
                          </a:rPr>
                          <m:t>2</m:t>
                        </m:r>
                      </m:sub>
                    </m:sSub>
                  </m:oMath>
                </a14:m>
                <a:r>
                  <a:rPr kumimoji="1" lang="en-US" altLang="zh-CN" dirty="0"/>
                  <a:t> to do the measurement and analysis the report.</a:t>
                </a:r>
              </a:p>
              <a:p>
                <a:pPr marL="285750" indent="-285750">
                  <a:buFont typeface="Arial" charset="0"/>
                  <a:buChar char="•"/>
                </a:pPr>
                <a:endParaRPr kumimoji="1" lang="en-US" altLang="zh-CN" dirty="0"/>
              </a:p>
            </p:txBody>
          </p:sp>
        </mc:Choice>
        <mc:Fallback>
          <p:sp>
            <p:nvSpPr>
              <p:cNvPr id="8" name="文本框 7"/>
              <p:cNvSpPr txBox="1">
                <a:spLocks noRot="1" noChangeAspect="1" noMove="1" noResize="1" noEditPoints="1" noAdjustHandles="1" noChangeArrowheads="1" noChangeShapeType="1" noTextEdit="1"/>
              </p:cNvSpPr>
              <p:nvPr/>
            </p:nvSpPr>
            <p:spPr>
              <a:xfrm>
                <a:off x="57150" y="1188721"/>
                <a:ext cx="12192000" cy="2585323"/>
              </a:xfrm>
              <a:prstGeom prst="rect">
                <a:avLst/>
              </a:prstGeom>
              <a:blipFill>
                <a:blip r:embed="rId2"/>
                <a:stretch>
                  <a:fillRect l="-400" t="-1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97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0" y="1188721"/>
                <a:ext cx="6357257" cy="4499373"/>
              </a:xfrm>
              <a:prstGeom prst="rect">
                <a:avLst/>
              </a:prstGeom>
              <a:noFill/>
            </p:spPr>
            <p:txBody>
              <a:bodyPr wrap="square" rtlCol="0">
                <a:spAutoFit/>
              </a:bodyPr>
              <a:lstStyle/>
              <a:p>
                <a:r>
                  <a:rPr kumimoji="1" lang="en-US" altLang="zh-CN" b="1" dirty="0"/>
                  <a:t>Analysis for the sample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𝑽𝑺</m:t>
                        </m:r>
                      </m:e>
                      <m:sub>
                        <m:r>
                          <a:rPr kumimoji="1" lang="en-US" altLang="zh-CN" b="1" i="1" smtClean="0">
                            <a:latin typeface="Cambria Math" panose="02040503050406030204" pitchFamily="18" charset="0"/>
                          </a:rPr>
                          <m:t>𝟐</m:t>
                        </m:r>
                      </m:sub>
                    </m:sSub>
                  </m:oMath>
                </a14:m>
                <a:r>
                  <a:rPr kumimoji="1" lang="en-US" altLang="zh-CN" b="1" dirty="0"/>
                  <a:t> </a:t>
                </a:r>
                <a:r>
                  <a:rPr kumimoji="1" lang="en-US" altLang="zh-CN" dirty="0"/>
                  <a:t>:</a:t>
                </a:r>
              </a:p>
              <a:p>
                <a:endParaRPr kumimoji="1" lang="en-US" altLang="zh-CN" sz="1500" dirty="0"/>
              </a:p>
              <a:p>
                <a:r>
                  <a:rPr kumimoji="1" lang="en-US" altLang="zh-CN" sz="1500" dirty="0"/>
                  <a:t>For the report, the contact check part, the instrument will introduce currents to each pair of probes to check the contact.</a:t>
                </a:r>
              </a:p>
              <a:p>
                <a:endParaRPr kumimoji="1" lang="en-US" altLang="zh-CN" sz="1500" dirty="0"/>
              </a:p>
              <a:p>
                <a:r>
                  <a:rPr kumimoji="1" lang="en-US" altLang="zh-CN" sz="1500" dirty="0"/>
                  <a:t>The two IV curves are measured through two sperate combination of probes. For an ideal sample, the two curves should be vary similar.</a:t>
                </a:r>
              </a:p>
              <a:p>
                <a:endParaRPr kumimoji="1" lang="en-US" altLang="zh-CN" sz="1500" dirty="0"/>
              </a:p>
              <a:p>
                <a:r>
                  <a:rPr kumimoji="1" lang="en-US" altLang="zh-CN" sz="1500" dirty="0"/>
                  <a:t>The resistivity is calculated through the function:</a:t>
                </a:r>
              </a:p>
              <a:p>
                <a14:m>
                  <m:oMathPara xmlns:m="http://schemas.openxmlformats.org/officeDocument/2006/math">
                    <m:oMathParaPr>
                      <m:jc m:val="centerGroup"/>
                    </m:oMathParaPr>
                    <m:oMath xmlns:m="http://schemas.openxmlformats.org/officeDocument/2006/math">
                      <m:r>
                        <a:rPr kumimoji="1" lang="zh-CN" altLang="en-US" sz="1500" i="1" smtClean="0">
                          <a:latin typeface="Cambria Math" panose="02040503050406030204" pitchFamily="18" charset="0"/>
                        </a:rPr>
                        <m:t>𝜌</m:t>
                      </m:r>
                      <m:r>
                        <a:rPr kumimoji="1" lang="en-US" altLang="zh-CN" sz="1500" b="0" i="1" smtClean="0">
                          <a:latin typeface="Cambria Math" panose="02040503050406030204" pitchFamily="18" charset="0"/>
                        </a:rPr>
                        <m:t>=</m:t>
                      </m:r>
                      <m:f>
                        <m:fPr>
                          <m:ctrlPr>
                            <a:rPr kumimoji="1" lang="en-US" altLang="zh-CN" sz="1500" b="0" i="1" smtClean="0">
                              <a:latin typeface="Cambria Math" panose="02040503050406030204" pitchFamily="18" charset="0"/>
                            </a:rPr>
                          </m:ctrlPr>
                        </m:fPr>
                        <m:num>
                          <m:r>
                            <a:rPr kumimoji="1" lang="en-US" altLang="zh-CN" sz="1500" b="0" i="1" smtClean="0">
                              <a:latin typeface="Cambria Math" panose="02040503050406030204" pitchFamily="18" charset="0"/>
                            </a:rPr>
                            <m:t>𝜋</m:t>
                          </m:r>
                          <m:r>
                            <a:rPr kumimoji="1" lang="en-US" altLang="zh-CN" sz="1500" b="0" i="1" smtClean="0">
                              <a:latin typeface="Cambria Math" panose="02040503050406030204" pitchFamily="18" charset="0"/>
                              <a:ea typeface="Cambria Math" panose="02040503050406030204" pitchFamily="18" charset="0"/>
                            </a:rPr>
                            <m:t>∙</m:t>
                          </m:r>
                          <m:r>
                            <a:rPr kumimoji="1" lang="en-US" altLang="zh-CN" sz="1500" b="0" i="1" smtClean="0">
                              <a:latin typeface="Cambria Math" panose="02040503050406030204" pitchFamily="18" charset="0"/>
                            </a:rPr>
                            <m:t>𝑡</m:t>
                          </m:r>
                        </m:num>
                        <m:den>
                          <m:r>
                            <a:rPr kumimoji="1" lang="en-US" altLang="zh-CN" sz="1500" b="0" i="1" smtClean="0">
                              <a:latin typeface="Cambria Math" panose="02040503050406030204" pitchFamily="18" charset="0"/>
                            </a:rPr>
                            <m:t>2</m:t>
                          </m:r>
                          <m:r>
                            <m:rPr>
                              <m:sty m:val="p"/>
                            </m:rPr>
                            <a:rPr kumimoji="1" lang="en-US" altLang="zh-CN" sz="1500" b="0" i="0" smtClean="0">
                              <a:latin typeface="Cambria Math" panose="02040503050406030204" pitchFamily="18" charset="0"/>
                            </a:rPr>
                            <m:t>ln</m:t>
                          </m:r>
                          <m:r>
                            <a:rPr kumimoji="1" lang="en-US" altLang="zh-CN" sz="1500" b="0" i="1" smtClean="0">
                              <a:latin typeface="Cambria Math" panose="02040503050406030204" pitchFamily="18" charset="0"/>
                            </a:rPr>
                            <m:t>⁡(2)</m:t>
                          </m:r>
                        </m:den>
                      </m:f>
                      <m:r>
                        <a:rPr kumimoji="1" lang="en-US" altLang="zh-CN" sz="1500" b="0" i="1" smtClean="0">
                          <a:latin typeface="Cambria Math" panose="02040503050406030204" pitchFamily="18" charset="0"/>
                          <a:ea typeface="Cambria Math" panose="02040503050406030204" pitchFamily="18" charset="0"/>
                        </a:rPr>
                        <m:t>∙</m:t>
                      </m:r>
                      <m:d>
                        <m:dPr>
                          <m:begChr m:val="["/>
                          <m:endChr m:val="]"/>
                          <m:ctrlPr>
                            <a:rPr kumimoji="1" lang="en-US" altLang="zh-CN" sz="1500" b="0" i="1" smtClean="0">
                              <a:latin typeface="Cambria Math" panose="02040503050406030204" pitchFamily="18" charset="0"/>
                              <a:ea typeface="Cambria Math" panose="02040503050406030204" pitchFamily="18" charset="0"/>
                            </a:rPr>
                          </m:ctrlPr>
                        </m:dPr>
                        <m:e>
                          <m:f>
                            <m:fPr>
                              <m:ctrlPr>
                                <a:rPr kumimoji="1" lang="en-US" altLang="zh-CN" sz="1500" b="0" i="1" smtClean="0">
                                  <a:latin typeface="Cambria Math" panose="02040503050406030204" pitchFamily="18" charset="0"/>
                                  <a:ea typeface="Cambria Math" panose="02040503050406030204" pitchFamily="18" charset="0"/>
                                </a:rPr>
                              </m:ctrlPr>
                            </m:fPr>
                            <m:num>
                              <m:sSub>
                                <m:sSubPr>
                                  <m:ctrlPr>
                                    <a:rPr kumimoji="1" lang="en-US" altLang="zh-CN" sz="1500" b="0" i="1" smtClean="0">
                                      <a:latin typeface="Cambria Math" panose="02040503050406030204" pitchFamily="18" charset="0"/>
                                      <a:ea typeface="Cambria Math" panose="02040503050406030204" pitchFamily="18" charset="0"/>
                                    </a:rPr>
                                  </m:ctrlPr>
                                </m:sSubPr>
                                <m:e>
                                  <m:r>
                                    <a:rPr kumimoji="1" lang="en-US" altLang="zh-CN" sz="1500" b="0" i="1" smtClean="0">
                                      <a:latin typeface="Cambria Math" panose="02040503050406030204" pitchFamily="18" charset="0"/>
                                      <a:ea typeface="Cambria Math" panose="02040503050406030204" pitchFamily="18" charset="0"/>
                                    </a:rPr>
                                    <m:t>𝑉</m:t>
                                  </m:r>
                                </m:e>
                                <m:sub>
                                  <m:r>
                                    <a:rPr kumimoji="1" lang="en-US" altLang="zh-CN" sz="1500" b="0" i="1" smtClean="0">
                                      <a:latin typeface="Cambria Math" panose="02040503050406030204" pitchFamily="18" charset="0"/>
                                      <a:ea typeface="Cambria Math" panose="02040503050406030204" pitchFamily="18" charset="0"/>
                                    </a:rPr>
                                    <m:t>43</m:t>
                                  </m:r>
                                </m:sub>
                              </m:sSub>
                            </m:num>
                            <m:den>
                              <m:sSub>
                                <m:sSubPr>
                                  <m:ctrlPr>
                                    <a:rPr kumimoji="1" lang="en-US" altLang="zh-CN" sz="1500" b="0" i="1" smtClean="0">
                                      <a:latin typeface="Cambria Math" panose="02040503050406030204" pitchFamily="18" charset="0"/>
                                      <a:ea typeface="Cambria Math" panose="02040503050406030204" pitchFamily="18" charset="0"/>
                                    </a:rPr>
                                  </m:ctrlPr>
                                </m:sSubPr>
                                <m:e>
                                  <m:r>
                                    <a:rPr kumimoji="1" lang="en-US" altLang="zh-CN" sz="1500" b="0" i="1" smtClean="0">
                                      <a:latin typeface="Cambria Math" panose="02040503050406030204" pitchFamily="18" charset="0"/>
                                      <a:ea typeface="Cambria Math" panose="02040503050406030204" pitchFamily="18" charset="0"/>
                                    </a:rPr>
                                    <m:t>𝐼</m:t>
                                  </m:r>
                                </m:e>
                                <m:sub>
                                  <m:r>
                                    <a:rPr kumimoji="1" lang="en-US" altLang="zh-CN" sz="1500" b="0" i="1" smtClean="0">
                                      <a:latin typeface="Cambria Math" panose="02040503050406030204" pitchFamily="18" charset="0"/>
                                      <a:ea typeface="Cambria Math" panose="02040503050406030204" pitchFamily="18" charset="0"/>
                                    </a:rPr>
                                    <m:t>12</m:t>
                                  </m:r>
                                </m:sub>
                              </m:sSub>
                            </m:den>
                          </m:f>
                          <m:r>
                            <a:rPr kumimoji="1" lang="en-US" altLang="zh-CN" sz="1500" b="0" i="1" smtClean="0">
                              <a:latin typeface="Cambria Math" panose="02040503050406030204" pitchFamily="18" charset="0"/>
                              <a:ea typeface="Cambria Math" panose="02040503050406030204" pitchFamily="18" charset="0"/>
                            </a:rPr>
                            <m:t>+</m:t>
                          </m:r>
                          <m:f>
                            <m:fPr>
                              <m:ctrlPr>
                                <a:rPr kumimoji="1" lang="en-US" altLang="zh-CN" sz="1500" b="0" i="1" smtClean="0">
                                  <a:latin typeface="Cambria Math" panose="02040503050406030204" pitchFamily="18" charset="0"/>
                                  <a:ea typeface="Cambria Math" panose="02040503050406030204" pitchFamily="18" charset="0"/>
                                </a:rPr>
                              </m:ctrlPr>
                            </m:fPr>
                            <m:num>
                              <m:sSub>
                                <m:sSubPr>
                                  <m:ctrlPr>
                                    <a:rPr kumimoji="1" lang="en-US" altLang="zh-CN" sz="1500" b="0" i="1" smtClean="0">
                                      <a:latin typeface="Cambria Math" panose="02040503050406030204" pitchFamily="18" charset="0"/>
                                      <a:ea typeface="Cambria Math" panose="02040503050406030204" pitchFamily="18" charset="0"/>
                                    </a:rPr>
                                  </m:ctrlPr>
                                </m:sSubPr>
                                <m:e>
                                  <m:r>
                                    <a:rPr kumimoji="1" lang="en-US" altLang="zh-CN" sz="1500" b="0" i="1" smtClean="0">
                                      <a:latin typeface="Cambria Math" panose="02040503050406030204" pitchFamily="18" charset="0"/>
                                      <a:ea typeface="Cambria Math" panose="02040503050406030204" pitchFamily="18" charset="0"/>
                                    </a:rPr>
                                    <m:t>𝑉</m:t>
                                  </m:r>
                                </m:e>
                                <m:sub>
                                  <m:r>
                                    <a:rPr kumimoji="1" lang="en-US" altLang="zh-CN" sz="1500" b="0" i="1" smtClean="0">
                                      <a:latin typeface="Cambria Math" panose="02040503050406030204" pitchFamily="18" charset="0"/>
                                      <a:ea typeface="Cambria Math" panose="02040503050406030204" pitchFamily="18" charset="0"/>
                                    </a:rPr>
                                    <m:t>23</m:t>
                                  </m:r>
                                </m:sub>
                              </m:sSub>
                            </m:num>
                            <m:den>
                              <m:sSub>
                                <m:sSubPr>
                                  <m:ctrlPr>
                                    <a:rPr kumimoji="1" lang="en-US" altLang="zh-CN" sz="1500" b="0" i="1" smtClean="0">
                                      <a:latin typeface="Cambria Math" panose="02040503050406030204" pitchFamily="18" charset="0"/>
                                      <a:ea typeface="Cambria Math" panose="02040503050406030204" pitchFamily="18" charset="0"/>
                                    </a:rPr>
                                  </m:ctrlPr>
                                </m:sSubPr>
                                <m:e>
                                  <m:r>
                                    <a:rPr kumimoji="1" lang="en-US" altLang="zh-CN" sz="1500" b="0" i="1" smtClean="0">
                                      <a:latin typeface="Cambria Math" panose="02040503050406030204" pitchFamily="18" charset="0"/>
                                      <a:ea typeface="Cambria Math" panose="02040503050406030204" pitchFamily="18" charset="0"/>
                                    </a:rPr>
                                    <m:t>𝐼</m:t>
                                  </m:r>
                                </m:e>
                                <m:sub>
                                  <m:r>
                                    <a:rPr kumimoji="1" lang="en-US" altLang="zh-CN" sz="1500" b="0" i="1" smtClean="0">
                                      <a:latin typeface="Cambria Math" panose="02040503050406030204" pitchFamily="18" charset="0"/>
                                      <a:ea typeface="Cambria Math" panose="02040503050406030204" pitchFamily="18" charset="0"/>
                                    </a:rPr>
                                    <m:t>14</m:t>
                                  </m:r>
                                </m:sub>
                              </m:sSub>
                            </m:den>
                          </m:f>
                        </m:e>
                      </m:d>
                      <m:r>
                        <a:rPr kumimoji="1" lang="en-US" altLang="zh-CN" sz="1500" b="0" i="1" smtClean="0">
                          <a:latin typeface="Cambria Math" panose="02040503050406030204" pitchFamily="18" charset="0"/>
                          <a:ea typeface="Cambria Math" panose="02040503050406030204" pitchFamily="18" charset="0"/>
                        </a:rPr>
                        <m:t>∙</m:t>
                      </m:r>
                      <m:r>
                        <a:rPr kumimoji="1" lang="en-US" altLang="zh-CN" sz="1500" b="0" i="1" smtClean="0">
                          <a:latin typeface="Cambria Math" panose="02040503050406030204" pitchFamily="18" charset="0"/>
                          <a:ea typeface="Cambria Math" panose="02040503050406030204" pitchFamily="18" charset="0"/>
                        </a:rPr>
                        <m:t>𝐹</m:t>
                      </m:r>
                      <m:r>
                        <a:rPr kumimoji="1" lang="en-US" altLang="zh-CN" sz="1500" b="0" i="1" smtClean="0">
                          <a:latin typeface="Cambria Math" panose="02040503050406030204" pitchFamily="18" charset="0"/>
                          <a:ea typeface="Cambria Math" panose="02040503050406030204" pitchFamily="18" charset="0"/>
                        </a:rPr>
                        <m:t>∙(</m:t>
                      </m:r>
                      <m:r>
                        <a:rPr kumimoji="1" lang="en-US" altLang="zh-CN" sz="1500" b="0" i="1" smtClean="0">
                          <a:latin typeface="Cambria Math" panose="02040503050406030204" pitchFamily="18" charset="0"/>
                          <a:ea typeface="Cambria Math" panose="02040503050406030204" pitchFamily="18" charset="0"/>
                        </a:rPr>
                        <m:t>𝑄</m:t>
                      </m:r>
                      <m:r>
                        <a:rPr kumimoji="1" lang="en-US" altLang="zh-CN" sz="1500" b="0" i="1" smtClean="0">
                          <a:latin typeface="Cambria Math" panose="02040503050406030204" pitchFamily="18" charset="0"/>
                          <a:ea typeface="Cambria Math" panose="02040503050406030204" pitchFamily="18" charset="0"/>
                        </a:rPr>
                        <m:t>)</m:t>
                      </m:r>
                    </m:oMath>
                  </m:oMathPara>
                </a14:m>
                <a:endParaRPr kumimoji="1" lang="en-US" altLang="zh-CN" sz="1500" dirty="0"/>
              </a:p>
              <a:p>
                <a:r>
                  <a:rPr kumimoji="1" lang="en-US" altLang="zh-CN" sz="1500" dirty="0"/>
                  <a:t>Where Q and F stand for the symmetry and correction factors respectively.</a:t>
                </a:r>
              </a:p>
              <a:p>
                <a:endParaRPr lang="en-US" altLang="zh-CN" sz="1500" dirty="0"/>
              </a:p>
              <a:p>
                <a:r>
                  <a:rPr lang="en-US" altLang="zh-CN" sz="1500" dirty="0"/>
                  <a:t>For an ideal sample, the symmetry factor Q should below 1.5.</a:t>
                </a:r>
              </a:p>
              <a:p>
                <a:endParaRPr kumimoji="1" lang="en-US" altLang="zh-CN" sz="1600" dirty="0"/>
              </a:p>
              <a:p>
                <a:endParaRPr kumimoji="1" lang="en-US" altLang="zh-CN" dirty="0"/>
              </a:p>
              <a:p>
                <a:endParaRPr kumimoji="1" lang="en-US" altLang="zh-CN" dirty="0"/>
              </a:p>
              <a:p>
                <a:endParaRPr kumimoji="1" lang="en-US" altLang="zh-CN" dirty="0"/>
              </a:p>
            </p:txBody>
          </p:sp>
        </mc:Choice>
        <mc:Fallback>
          <p:sp>
            <p:nvSpPr>
              <p:cNvPr id="8" name="文本框 7"/>
              <p:cNvSpPr txBox="1">
                <a:spLocks noRot="1" noChangeAspect="1" noMove="1" noResize="1" noEditPoints="1" noAdjustHandles="1" noChangeArrowheads="1" noChangeShapeType="1" noTextEdit="1"/>
              </p:cNvSpPr>
              <p:nvPr/>
            </p:nvSpPr>
            <p:spPr>
              <a:xfrm>
                <a:off x="0" y="1188721"/>
                <a:ext cx="6357257" cy="4499373"/>
              </a:xfrm>
              <a:prstGeom prst="rect">
                <a:avLst/>
              </a:prstGeom>
              <a:blipFill>
                <a:blip r:embed="rId2"/>
                <a:stretch>
                  <a:fillRect l="-767" t="-67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7CE437B-742E-42D3-9443-C99578BCACE3}"/>
              </a:ext>
            </a:extLst>
          </p:cNvPr>
          <p:cNvPicPr>
            <a:picLocks noChangeAspect="1"/>
          </p:cNvPicPr>
          <p:nvPr/>
        </p:nvPicPr>
        <p:blipFill>
          <a:blip r:embed="rId3"/>
          <a:stretch>
            <a:fillRect/>
          </a:stretch>
        </p:blipFill>
        <p:spPr>
          <a:xfrm>
            <a:off x="6357257" y="1030514"/>
            <a:ext cx="5290730" cy="4638765"/>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1C6E066-25C5-49F4-BA75-A697768B1C43}"/>
                  </a:ext>
                </a:extLst>
              </p:cNvPr>
              <p:cNvSpPr txBox="1"/>
              <p:nvPr/>
            </p:nvSpPr>
            <p:spPr>
              <a:xfrm>
                <a:off x="6516914" y="5820229"/>
                <a:ext cx="5290730" cy="738664"/>
              </a:xfrm>
              <a:prstGeom prst="rect">
                <a:avLst/>
              </a:prstGeom>
              <a:noFill/>
            </p:spPr>
            <p:txBody>
              <a:bodyPr wrap="square" rtlCol="0">
                <a:spAutoFit/>
              </a:bodyPr>
              <a:lstStyle/>
              <a:p>
                <a:r>
                  <a:rPr lang="en-US" altLang="zh-CN" sz="1400" dirty="0"/>
                  <a:t>Hall Measurement report for sample </a:t>
                </a:r>
                <a14:m>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𝑉𝑆</m:t>
                        </m:r>
                      </m:e>
                      <m:sub>
                        <m:r>
                          <a:rPr kumimoji="1" lang="en-US" altLang="zh-CN" sz="1400" b="0" i="1" smtClean="0">
                            <a:latin typeface="Cambria Math" panose="02040503050406030204" pitchFamily="18" charset="0"/>
                          </a:rPr>
                          <m:t>2</m:t>
                        </m:r>
                      </m:sub>
                    </m:sSub>
                  </m:oMath>
                </a14:m>
                <a:r>
                  <a:rPr kumimoji="1" lang="en-US" altLang="zh-CN" sz="1400" dirty="0"/>
                  <a:t> in configuration 1 with a sample current 0.01 mA DC.</a:t>
                </a:r>
              </a:p>
              <a:p>
                <a:r>
                  <a:rPr lang="en-US" altLang="zh-CN" sz="1400" dirty="0"/>
                  <a:t> </a:t>
                </a:r>
                <a:endParaRPr lang="zh-CN" altLang="en-US" sz="1400" dirty="0"/>
              </a:p>
            </p:txBody>
          </p:sp>
        </mc:Choice>
        <mc:Fallback>
          <p:sp>
            <p:nvSpPr>
              <p:cNvPr id="6" name="文本框 5">
                <a:extLst>
                  <a:ext uri="{FF2B5EF4-FFF2-40B4-BE49-F238E27FC236}">
                    <a16:creationId xmlns:a16="http://schemas.microsoft.com/office/drawing/2014/main" id="{F1C6E066-25C5-49F4-BA75-A697768B1C43}"/>
                  </a:ext>
                </a:extLst>
              </p:cNvPr>
              <p:cNvSpPr txBox="1">
                <a:spLocks noRot="1" noChangeAspect="1" noMove="1" noResize="1" noEditPoints="1" noAdjustHandles="1" noChangeArrowheads="1" noChangeShapeType="1" noTextEdit="1"/>
              </p:cNvSpPr>
              <p:nvPr/>
            </p:nvSpPr>
            <p:spPr>
              <a:xfrm>
                <a:off x="6516914" y="5820229"/>
                <a:ext cx="5290730" cy="738664"/>
              </a:xfrm>
              <a:prstGeom prst="rect">
                <a:avLst/>
              </a:prstGeom>
              <a:blipFill>
                <a:blip r:embed="rId4"/>
                <a:stretch>
                  <a:fillRect l="-346" t="-1653"/>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94CA1A8E-6D88-4CF3-8A5D-94584EF39E1D}"/>
              </a:ext>
            </a:extLst>
          </p:cNvPr>
          <p:cNvSpPr/>
          <p:nvPr/>
        </p:nvSpPr>
        <p:spPr>
          <a:xfrm>
            <a:off x="4122060" y="5120639"/>
            <a:ext cx="1117599" cy="10972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D4DA76F-11D5-4AC9-BB18-06C5B570992A}"/>
                  </a:ext>
                </a:extLst>
              </p:cNvPr>
              <p:cNvSpPr txBox="1"/>
              <p:nvPr/>
            </p:nvSpPr>
            <p:spPr>
              <a:xfrm>
                <a:off x="4209144" y="5346112"/>
                <a:ext cx="943430"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𝑉𝑆</m:t>
                          </m:r>
                        </m:e>
                        <m:sub>
                          <m:r>
                            <a:rPr kumimoji="1" lang="en-US" altLang="zh-CN" b="0" i="1" smtClean="0">
                              <a:latin typeface="Cambria Math" panose="02040503050406030204" pitchFamily="18" charset="0"/>
                            </a:rPr>
                            <m:t>2</m:t>
                          </m:r>
                        </m:sub>
                      </m:sSub>
                    </m:oMath>
                  </m:oMathPara>
                </a14:m>
                <a:endParaRPr lang="en-US" altLang="zh-CN" dirty="0"/>
              </a:p>
              <a:p>
                <a:r>
                  <a:rPr lang="en-US" altLang="zh-CN" dirty="0"/>
                  <a:t>sample</a:t>
                </a:r>
                <a:endParaRPr lang="zh-CN" altLang="en-US" dirty="0"/>
              </a:p>
            </p:txBody>
          </p:sp>
        </mc:Choice>
        <mc:Fallback>
          <p:sp>
            <p:nvSpPr>
              <p:cNvPr id="10" name="文本框 9">
                <a:extLst>
                  <a:ext uri="{FF2B5EF4-FFF2-40B4-BE49-F238E27FC236}">
                    <a16:creationId xmlns:a16="http://schemas.microsoft.com/office/drawing/2014/main" id="{3D4DA76F-11D5-4AC9-BB18-06C5B570992A}"/>
                  </a:ext>
                </a:extLst>
              </p:cNvPr>
              <p:cNvSpPr txBox="1">
                <a:spLocks noRot="1" noChangeAspect="1" noMove="1" noResize="1" noEditPoints="1" noAdjustHandles="1" noChangeArrowheads="1" noChangeShapeType="1" noTextEdit="1"/>
              </p:cNvSpPr>
              <p:nvPr/>
            </p:nvSpPr>
            <p:spPr>
              <a:xfrm>
                <a:off x="4209144" y="5346112"/>
                <a:ext cx="943430" cy="646331"/>
              </a:xfrm>
              <a:prstGeom prst="rect">
                <a:avLst/>
              </a:prstGeom>
              <a:blipFill>
                <a:blip r:embed="rId5"/>
                <a:stretch>
                  <a:fillRect l="-5161" r="-645" b="-14151"/>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BCA55224-9748-4B95-B7BA-B4EC20D47564}"/>
              </a:ext>
            </a:extLst>
          </p:cNvPr>
          <p:cNvCxnSpPr/>
          <p:nvPr/>
        </p:nvCxnSpPr>
        <p:spPr>
          <a:xfrm flipH="1">
            <a:off x="3614058" y="5120639"/>
            <a:ext cx="508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3530A87-9D95-4448-9CAB-354F7506D484}"/>
              </a:ext>
            </a:extLst>
          </p:cNvPr>
          <p:cNvCxnSpPr/>
          <p:nvPr/>
        </p:nvCxnSpPr>
        <p:spPr>
          <a:xfrm flipH="1">
            <a:off x="3614058" y="6190521"/>
            <a:ext cx="508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F18D3D9-A4C2-4A40-A0C6-05A43947ABD3}"/>
              </a:ext>
            </a:extLst>
          </p:cNvPr>
          <p:cNvCxnSpPr/>
          <p:nvPr/>
        </p:nvCxnSpPr>
        <p:spPr>
          <a:xfrm flipH="1">
            <a:off x="5239659" y="5140052"/>
            <a:ext cx="508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5B417C7-5E09-4025-BE55-19DE525B3508}"/>
              </a:ext>
            </a:extLst>
          </p:cNvPr>
          <p:cNvCxnSpPr/>
          <p:nvPr/>
        </p:nvCxnSpPr>
        <p:spPr>
          <a:xfrm flipH="1">
            <a:off x="5239659" y="6208302"/>
            <a:ext cx="50800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688710D-77F7-4D06-8A83-CAE453E0D424}"/>
              </a:ext>
            </a:extLst>
          </p:cNvPr>
          <p:cNvSpPr txBox="1"/>
          <p:nvPr/>
        </p:nvSpPr>
        <p:spPr>
          <a:xfrm>
            <a:off x="2953664" y="4935973"/>
            <a:ext cx="1117599" cy="369332"/>
          </a:xfrm>
          <a:prstGeom prst="rect">
            <a:avLst/>
          </a:prstGeom>
          <a:noFill/>
        </p:spPr>
        <p:txBody>
          <a:bodyPr wrap="square" rtlCol="0">
            <a:spAutoFit/>
          </a:bodyPr>
          <a:lstStyle/>
          <a:p>
            <a:r>
              <a:rPr lang="en-US" altLang="zh-CN" dirty="0"/>
              <a:t>Pin 4</a:t>
            </a:r>
          </a:p>
        </p:txBody>
      </p:sp>
      <p:sp>
        <p:nvSpPr>
          <p:cNvPr id="17" name="文本框 16">
            <a:extLst>
              <a:ext uri="{FF2B5EF4-FFF2-40B4-BE49-F238E27FC236}">
                <a16:creationId xmlns:a16="http://schemas.microsoft.com/office/drawing/2014/main" id="{E19DAB4F-E0F2-4703-A5C5-C07A478316D1}"/>
              </a:ext>
            </a:extLst>
          </p:cNvPr>
          <p:cNvSpPr txBox="1"/>
          <p:nvPr/>
        </p:nvSpPr>
        <p:spPr>
          <a:xfrm>
            <a:off x="2953663" y="6005855"/>
            <a:ext cx="1117599" cy="369332"/>
          </a:xfrm>
          <a:prstGeom prst="rect">
            <a:avLst/>
          </a:prstGeom>
          <a:noFill/>
        </p:spPr>
        <p:txBody>
          <a:bodyPr wrap="square" rtlCol="0">
            <a:spAutoFit/>
          </a:bodyPr>
          <a:lstStyle/>
          <a:p>
            <a:r>
              <a:rPr lang="en-US" altLang="zh-CN" dirty="0"/>
              <a:t>Pin 2</a:t>
            </a:r>
          </a:p>
        </p:txBody>
      </p:sp>
      <p:sp>
        <p:nvSpPr>
          <p:cNvPr id="18" name="文本框 17">
            <a:extLst>
              <a:ext uri="{FF2B5EF4-FFF2-40B4-BE49-F238E27FC236}">
                <a16:creationId xmlns:a16="http://schemas.microsoft.com/office/drawing/2014/main" id="{F1E9A077-1A66-41F7-8F8D-14D1731881CE}"/>
              </a:ext>
            </a:extLst>
          </p:cNvPr>
          <p:cNvSpPr txBox="1"/>
          <p:nvPr/>
        </p:nvSpPr>
        <p:spPr>
          <a:xfrm>
            <a:off x="5711381" y="4940746"/>
            <a:ext cx="1117599" cy="369332"/>
          </a:xfrm>
          <a:prstGeom prst="rect">
            <a:avLst/>
          </a:prstGeom>
          <a:noFill/>
        </p:spPr>
        <p:txBody>
          <a:bodyPr wrap="square" rtlCol="0">
            <a:spAutoFit/>
          </a:bodyPr>
          <a:lstStyle/>
          <a:p>
            <a:r>
              <a:rPr lang="en-US" altLang="zh-CN" dirty="0"/>
              <a:t>Pin 22</a:t>
            </a:r>
          </a:p>
        </p:txBody>
      </p:sp>
      <p:sp>
        <p:nvSpPr>
          <p:cNvPr id="19" name="文本框 18">
            <a:extLst>
              <a:ext uri="{FF2B5EF4-FFF2-40B4-BE49-F238E27FC236}">
                <a16:creationId xmlns:a16="http://schemas.microsoft.com/office/drawing/2014/main" id="{8A4CEE10-7DB8-4FB4-B22E-1DE21FC57E69}"/>
              </a:ext>
            </a:extLst>
          </p:cNvPr>
          <p:cNvSpPr txBox="1"/>
          <p:nvPr/>
        </p:nvSpPr>
        <p:spPr>
          <a:xfrm>
            <a:off x="5751290" y="5992443"/>
            <a:ext cx="1117599" cy="369332"/>
          </a:xfrm>
          <a:prstGeom prst="rect">
            <a:avLst/>
          </a:prstGeom>
          <a:noFill/>
        </p:spPr>
        <p:txBody>
          <a:bodyPr wrap="square" rtlCol="0">
            <a:spAutoFit/>
          </a:bodyPr>
          <a:lstStyle/>
          <a:p>
            <a:r>
              <a:rPr lang="en-US" altLang="zh-CN" dirty="0"/>
              <a:t>Pin 26</a:t>
            </a:r>
          </a:p>
        </p:txBody>
      </p:sp>
      <p:sp>
        <p:nvSpPr>
          <p:cNvPr id="20" name="文本框 19">
            <a:extLst>
              <a:ext uri="{FF2B5EF4-FFF2-40B4-BE49-F238E27FC236}">
                <a16:creationId xmlns:a16="http://schemas.microsoft.com/office/drawing/2014/main" id="{56BB99D7-1AF7-4008-8FD0-E77DAF028579}"/>
              </a:ext>
            </a:extLst>
          </p:cNvPr>
          <p:cNvSpPr txBox="1"/>
          <p:nvPr/>
        </p:nvSpPr>
        <p:spPr>
          <a:xfrm>
            <a:off x="-60434" y="4874977"/>
            <a:ext cx="2477526" cy="1015663"/>
          </a:xfrm>
          <a:prstGeom prst="rect">
            <a:avLst/>
          </a:prstGeom>
          <a:noFill/>
        </p:spPr>
        <p:txBody>
          <a:bodyPr wrap="square" rtlCol="0">
            <a:spAutoFit/>
          </a:bodyPr>
          <a:lstStyle/>
          <a:p>
            <a:r>
              <a:rPr lang="en-US" altLang="zh-CN" sz="1200" b="1" dirty="0"/>
              <a:t>Configuration 1:</a:t>
            </a:r>
          </a:p>
          <a:p>
            <a:r>
              <a:rPr lang="en-US" altLang="zh-CN" sz="1200" dirty="0"/>
              <a:t>	 Probe 1: Pin4</a:t>
            </a:r>
          </a:p>
          <a:p>
            <a:r>
              <a:rPr lang="en-US" altLang="zh-CN" sz="1200" dirty="0"/>
              <a:t>	 Probe 2: Pin2</a:t>
            </a:r>
          </a:p>
          <a:p>
            <a:r>
              <a:rPr lang="en-US" altLang="zh-CN" sz="1200" dirty="0"/>
              <a:t>	 Probe 3: Pin26</a:t>
            </a:r>
          </a:p>
          <a:p>
            <a:r>
              <a:rPr lang="en-US" altLang="zh-CN" sz="1200" dirty="0"/>
              <a:t>	 Probe 4: Pin22</a:t>
            </a:r>
            <a:endParaRPr lang="zh-CN" altLang="en-US" sz="1200" dirty="0"/>
          </a:p>
        </p:txBody>
      </p:sp>
      <p:sp>
        <p:nvSpPr>
          <p:cNvPr id="22" name="文本框 21">
            <a:extLst>
              <a:ext uri="{FF2B5EF4-FFF2-40B4-BE49-F238E27FC236}">
                <a16:creationId xmlns:a16="http://schemas.microsoft.com/office/drawing/2014/main" id="{669F9B42-D639-4450-A322-117487250D35}"/>
              </a:ext>
            </a:extLst>
          </p:cNvPr>
          <p:cNvSpPr txBox="1"/>
          <p:nvPr/>
        </p:nvSpPr>
        <p:spPr>
          <a:xfrm>
            <a:off x="-53753" y="5775426"/>
            <a:ext cx="2358124" cy="1015663"/>
          </a:xfrm>
          <a:prstGeom prst="rect">
            <a:avLst/>
          </a:prstGeom>
          <a:noFill/>
        </p:spPr>
        <p:txBody>
          <a:bodyPr wrap="square" rtlCol="0">
            <a:spAutoFit/>
          </a:bodyPr>
          <a:lstStyle/>
          <a:p>
            <a:r>
              <a:rPr lang="en-US" altLang="zh-CN" sz="1200" b="1" dirty="0"/>
              <a:t>Configuration 2:</a:t>
            </a:r>
          </a:p>
          <a:p>
            <a:r>
              <a:rPr lang="en-US" altLang="zh-CN" sz="1200" dirty="0"/>
              <a:t>	 Probe 1: Pin22</a:t>
            </a:r>
          </a:p>
          <a:p>
            <a:r>
              <a:rPr lang="en-US" altLang="zh-CN" sz="1200" dirty="0"/>
              <a:t>	 Probe 2: Pin4</a:t>
            </a:r>
          </a:p>
          <a:p>
            <a:r>
              <a:rPr lang="en-US" altLang="zh-CN" sz="1200" dirty="0"/>
              <a:t>	 Probe 3: Pin2	 	 Probe 4: Pin26</a:t>
            </a:r>
            <a:endParaRPr lang="zh-CN" altLang="en-US" sz="1200" dirty="0"/>
          </a:p>
        </p:txBody>
      </p:sp>
    </p:spTree>
    <p:extLst>
      <p:ext uri="{BB962C8B-B14F-4D97-AF65-F5344CB8AC3E}">
        <p14:creationId xmlns:p14="http://schemas.microsoft.com/office/powerpoint/2010/main" val="5215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A285764-2BB4-4BDD-BDE7-4A4B02619CCB}"/>
                  </a:ext>
                </a:extLst>
              </p:cNvPr>
              <p:cNvSpPr txBox="1"/>
              <p:nvPr/>
            </p:nvSpPr>
            <p:spPr>
              <a:xfrm>
                <a:off x="139700" y="1188721"/>
                <a:ext cx="11074400" cy="5447645"/>
              </a:xfrm>
              <a:prstGeom prst="rect">
                <a:avLst/>
              </a:prstGeom>
              <a:noFill/>
            </p:spPr>
            <p:txBody>
              <a:bodyPr wrap="square" rtlCol="0">
                <a:spAutoFit/>
              </a:bodyPr>
              <a:lstStyle/>
              <a:p>
                <a:r>
                  <a:rPr kumimoji="1" lang="en-US" altLang="zh-CN" b="1" dirty="0"/>
                  <a:t>Analysis for the sample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𝑽𝑺</m:t>
                        </m:r>
                      </m:e>
                      <m:sub>
                        <m:r>
                          <a:rPr kumimoji="1" lang="en-US" altLang="zh-CN" b="1" i="1" smtClean="0">
                            <a:latin typeface="Cambria Math" panose="02040503050406030204" pitchFamily="18" charset="0"/>
                          </a:rPr>
                          <m:t>𝟐</m:t>
                        </m:r>
                      </m:sub>
                    </m:sSub>
                  </m:oMath>
                </a14:m>
                <a:r>
                  <a:rPr kumimoji="1" lang="en-US" altLang="zh-CN" b="1" dirty="0"/>
                  <a:t> </a:t>
                </a:r>
                <a:r>
                  <a:rPr kumimoji="1" lang="en-US" altLang="zh-CN" dirty="0"/>
                  <a:t>:</a:t>
                </a:r>
              </a:p>
              <a:p>
                <a:endParaRPr lang="en-US" altLang="zh-CN" sz="1600" dirty="0"/>
              </a:p>
              <a:p>
                <a:r>
                  <a:rPr lang="en-US" altLang="zh-CN" sz="1600" dirty="0"/>
                  <a:t>For the Hall measurement part, the instrument will first put the north pole of the magnet above the sample and label the results of the Hall voltage measurement as V-hall north. Then the machine will put the south pole of the magnet above the sample and do the measurement. The results will be labeled as V-hall south. </a:t>
                </a:r>
              </a:p>
              <a:p>
                <a:endParaRPr lang="en-US" altLang="zh-CN" sz="1600" dirty="0"/>
              </a:p>
              <a:p>
                <a:r>
                  <a:rPr lang="en-US" altLang="zh-CN" sz="1600" dirty="0"/>
                  <a:t>The misalignment voltage is the voltage measured at contacts 2,4(1,3) when the current is applied to 1,3 (2,4) in the absence of a magnetic field.</a:t>
                </a:r>
              </a:p>
              <a:p>
                <a:endParaRPr lang="en-US" altLang="zh-CN" sz="1600" dirty="0"/>
              </a:p>
              <a:p>
                <a:r>
                  <a:rPr lang="en-US" altLang="zh-CN" sz="1600" dirty="0"/>
                  <a:t>The voltage offset will be electronically nulled from the Hall voltage during the </a:t>
                </a:r>
                <a:r>
                  <a:rPr lang="en-US" altLang="zh-CN" sz="1600" dirty="0" err="1"/>
                  <a:t>measurment</a:t>
                </a:r>
                <a:r>
                  <a:rPr lang="en-US" altLang="zh-CN" sz="1600" dirty="0"/>
                  <a:t>.</a:t>
                </a:r>
              </a:p>
              <a:p>
                <a:endParaRPr lang="en-US" altLang="zh-CN" sz="1600" dirty="0"/>
              </a:p>
              <a:p>
                <a:r>
                  <a:rPr lang="en-US" altLang="zh-CN" sz="1600" dirty="0"/>
                  <a:t>The machine will do the measurement for the combination of contact 2, 4 and the combination of contact 1, 3 separately.  For an ideal sample, the value V-hall (mean) is the average value for the absolute value of  all the measured values before. The direction of current and the magnetic field decide  the positive and negative symbol. </a:t>
                </a:r>
              </a:p>
              <a:p>
                <a:endParaRPr lang="en-US" altLang="zh-CN" sz="1600" dirty="0"/>
              </a:p>
              <a:p>
                <a:r>
                  <a:rPr lang="en-US" altLang="zh-CN" sz="1600" dirty="0"/>
                  <a:t>However, for a unideal sample, the values for V-Hall(mean) are not unreasonable at all. </a:t>
                </a:r>
              </a:p>
              <a:p>
                <a:endParaRPr lang="en-US" altLang="zh-CN" dirty="0"/>
              </a:p>
              <a:p>
                <a:r>
                  <a:rPr lang="en-US" altLang="zh-CN" dirty="0"/>
                  <a:t>To get enough data, I used two configurations of the sample and applied three different sample current to each configurations separately. </a:t>
                </a:r>
              </a:p>
              <a:p>
                <a:endParaRPr lang="en-US" altLang="zh-CN" dirty="0"/>
              </a:p>
              <a:p>
                <a:r>
                  <a:rPr lang="en-US" altLang="zh-CN" dirty="0"/>
                  <a:t>All the reports will be listed later.</a:t>
                </a:r>
                <a:endParaRPr lang="zh-CN" altLang="en-US" dirty="0"/>
              </a:p>
            </p:txBody>
          </p:sp>
        </mc:Choice>
        <mc:Fallback>
          <p:sp>
            <p:nvSpPr>
              <p:cNvPr id="2" name="文本框 1">
                <a:extLst>
                  <a:ext uri="{FF2B5EF4-FFF2-40B4-BE49-F238E27FC236}">
                    <a16:creationId xmlns:a16="http://schemas.microsoft.com/office/drawing/2014/main" id="{BA285764-2BB4-4BDD-BDE7-4A4B02619CCB}"/>
                  </a:ext>
                </a:extLst>
              </p:cNvPr>
              <p:cNvSpPr txBox="1">
                <a:spLocks noRot="1" noChangeAspect="1" noMove="1" noResize="1" noEditPoints="1" noAdjustHandles="1" noChangeArrowheads="1" noChangeShapeType="1" noTextEdit="1"/>
              </p:cNvSpPr>
              <p:nvPr/>
            </p:nvSpPr>
            <p:spPr>
              <a:xfrm>
                <a:off x="139700" y="1188721"/>
                <a:ext cx="11074400" cy="5447645"/>
              </a:xfrm>
              <a:prstGeom prst="rect">
                <a:avLst/>
              </a:prstGeom>
              <a:blipFill>
                <a:blip r:embed="rId2"/>
                <a:stretch>
                  <a:fillRect l="-495" t="-559" b="-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560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A285764-2BB4-4BDD-BDE7-4A4B02619CCB}"/>
                  </a:ext>
                </a:extLst>
              </p:cNvPr>
              <p:cNvSpPr txBox="1"/>
              <p:nvPr/>
            </p:nvSpPr>
            <p:spPr>
              <a:xfrm>
                <a:off x="0" y="838200"/>
                <a:ext cx="11074400" cy="369332"/>
              </a:xfrm>
              <a:prstGeom prst="rect">
                <a:avLst/>
              </a:prstGeom>
              <a:noFill/>
            </p:spPr>
            <p:txBody>
              <a:bodyPr wrap="square" rtlCol="0">
                <a:spAutoFit/>
              </a:bodyPr>
              <a:lstStyle/>
              <a:p>
                <a:r>
                  <a:rPr kumimoji="1" lang="en-US" altLang="zh-CN" b="1" dirty="0"/>
                  <a:t>Reports for the sample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𝑽𝑺</m:t>
                        </m:r>
                      </m:e>
                      <m:sub>
                        <m:r>
                          <a:rPr kumimoji="1" lang="en-US" altLang="zh-CN" b="1" i="1" smtClean="0">
                            <a:latin typeface="Cambria Math" panose="02040503050406030204" pitchFamily="18" charset="0"/>
                          </a:rPr>
                          <m:t>𝟐</m:t>
                        </m:r>
                      </m:sub>
                    </m:sSub>
                  </m:oMath>
                </a14:m>
                <a:r>
                  <a:rPr kumimoji="1" lang="en-US" altLang="zh-CN" b="1" dirty="0"/>
                  <a:t> </a:t>
                </a:r>
                <a:r>
                  <a:rPr kumimoji="1" lang="en-US" altLang="zh-CN" dirty="0"/>
                  <a:t>:</a:t>
                </a:r>
              </a:p>
            </p:txBody>
          </p:sp>
        </mc:Choice>
        <mc:Fallback>
          <p:sp>
            <p:nvSpPr>
              <p:cNvPr id="2" name="文本框 1">
                <a:extLst>
                  <a:ext uri="{FF2B5EF4-FFF2-40B4-BE49-F238E27FC236}">
                    <a16:creationId xmlns:a16="http://schemas.microsoft.com/office/drawing/2014/main" id="{BA285764-2BB4-4BDD-BDE7-4A4B02619CCB}"/>
                  </a:ext>
                </a:extLst>
              </p:cNvPr>
              <p:cNvSpPr txBox="1">
                <a:spLocks noRot="1" noChangeAspect="1" noMove="1" noResize="1" noEditPoints="1" noAdjustHandles="1" noChangeArrowheads="1" noChangeShapeType="1" noTextEdit="1"/>
              </p:cNvSpPr>
              <p:nvPr/>
            </p:nvSpPr>
            <p:spPr>
              <a:xfrm>
                <a:off x="0" y="838200"/>
                <a:ext cx="11074400" cy="369332"/>
              </a:xfrm>
              <a:prstGeom prst="rect">
                <a:avLst/>
              </a:prstGeom>
              <a:blipFill>
                <a:blip r:embed="rId2"/>
                <a:stretch>
                  <a:fillRect l="-440" t="-10000" b="-250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249137E-3AF5-4EB7-A839-1D81EA1BC30A}"/>
              </a:ext>
            </a:extLst>
          </p:cNvPr>
          <p:cNvPicPr>
            <a:picLocks noChangeAspect="1"/>
          </p:cNvPicPr>
          <p:nvPr/>
        </p:nvPicPr>
        <p:blipFill>
          <a:blip r:embed="rId3"/>
          <a:stretch>
            <a:fillRect/>
          </a:stretch>
        </p:blipFill>
        <p:spPr>
          <a:xfrm>
            <a:off x="8072512" y="1188721"/>
            <a:ext cx="3954387" cy="4616689"/>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5C469C1D-17F8-4C71-9801-CBE867044BAE}"/>
                  </a:ext>
                </a:extLst>
              </p:cNvPr>
              <p:cNvSpPr txBox="1"/>
              <p:nvPr/>
            </p:nvSpPr>
            <p:spPr>
              <a:xfrm>
                <a:off x="8005006" y="5851131"/>
                <a:ext cx="4021893" cy="738664"/>
              </a:xfrm>
              <a:prstGeom prst="rect">
                <a:avLst/>
              </a:prstGeom>
              <a:noFill/>
            </p:spPr>
            <p:txBody>
              <a:bodyPr wrap="square" rtlCol="0">
                <a:spAutoFit/>
              </a:bodyPr>
              <a:lstStyle/>
              <a:p>
                <a:pPr algn="ctr"/>
                <a:r>
                  <a:rPr lang="en-US" altLang="zh-CN" sz="1400" dirty="0"/>
                  <a:t>Hall Measurement report for sample </a:t>
                </a:r>
                <a14:m>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𝑉𝑆</m:t>
                        </m:r>
                      </m:e>
                      <m:sub>
                        <m:r>
                          <a:rPr kumimoji="1" lang="en-US" altLang="zh-CN" sz="1400" b="0" i="1" smtClean="0">
                            <a:latin typeface="Cambria Math" panose="02040503050406030204" pitchFamily="18" charset="0"/>
                          </a:rPr>
                          <m:t>2</m:t>
                        </m:r>
                      </m:sub>
                    </m:sSub>
                  </m:oMath>
                </a14:m>
                <a:r>
                  <a:rPr kumimoji="1" lang="en-US" altLang="zh-CN" sz="1400" dirty="0"/>
                  <a:t> in configuration 2 with a sample current 0.01 mA DC.</a:t>
                </a:r>
              </a:p>
              <a:p>
                <a:r>
                  <a:rPr lang="en-US" altLang="zh-CN" sz="1400" dirty="0"/>
                  <a:t> </a:t>
                </a:r>
                <a:endParaRPr lang="zh-CN" altLang="en-US" sz="1400" dirty="0"/>
              </a:p>
            </p:txBody>
          </p:sp>
        </mc:Choice>
        <mc:Fallback>
          <p:sp>
            <p:nvSpPr>
              <p:cNvPr id="6" name="文本框 5">
                <a:extLst>
                  <a:ext uri="{FF2B5EF4-FFF2-40B4-BE49-F238E27FC236}">
                    <a16:creationId xmlns:a16="http://schemas.microsoft.com/office/drawing/2014/main" id="{5C469C1D-17F8-4C71-9801-CBE867044BAE}"/>
                  </a:ext>
                </a:extLst>
              </p:cNvPr>
              <p:cNvSpPr txBox="1">
                <a:spLocks noRot="1" noChangeAspect="1" noMove="1" noResize="1" noEditPoints="1" noAdjustHandles="1" noChangeArrowheads="1" noChangeShapeType="1" noTextEdit="1"/>
              </p:cNvSpPr>
              <p:nvPr/>
            </p:nvSpPr>
            <p:spPr>
              <a:xfrm>
                <a:off x="8005006" y="5851131"/>
                <a:ext cx="4021893" cy="738664"/>
              </a:xfrm>
              <a:prstGeom prst="rect">
                <a:avLst/>
              </a:prstGeom>
              <a:blipFill>
                <a:blip r:embed="rId4"/>
                <a:stretch>
                  <a:fillRect l="-455" t="-1653" r="-90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42D6442-2766-477B-B102-119746A04A26}"/>
              </a:ext>
            </a:extLst>
          </p:cNvPr>
          <p:cNvPicPr>
            <a:picLocks noChangeAspect="1"/>
          </p:cNvPicPr>
          <p:nvPr/>
        </p:nvPicPr>
        <p:blipFill>
          <a:blip r:embed="rId5"/>
          <a:stretch>
            <a:fillRect/>
          </a:stretch>
        </p:blipFill>
        <p:spPr>
          <a:xfrm>
            <a:off x="0" y="1188721"/>
            <a:ext cx="3954387" cy="4817106"/>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38992A1-B668-4955-A303-EF0E75DBD9B1}"/>
                  </a:ext>
                </a:extLst>
              </p:cNvPr>
              <p:cNvSpPr txBox="1"/>
              <p:nvPr/>
            </p:nvSpPr>
            <p:spPr>
              <a:xfrm>
                <a:off x="0" y="5849120"/>
                <a:ext cx="4021893" cy="954107"/>
              </a:xfrm>
              <a:prstGeom prst="rect">
                <a:avLst/>
              </a:prstGeom>
              <a:noFill/>
            </p:spPr>
            <p:txBody>
              <a:bodyPr wrap="square" rtlCol="0">
                <a:spAutoFit/>
              </a:bodyPr>
              <a:lstStyle/>
              <a:p>
                <a:pPr algn="ctr"/>
                <a:r>
                  <a:rPr lang="en-US" altLang="zh-CN" sz="1400" dirty="0"/>
                  <a:t>Hall Measurement report for sample </a:t>
                </a:r>
                <a14:m>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𝑉𝑆</m:t>
                        </m:r>
                      </m:e>
                      <m:sub>
                        <m:r>
                          <a:rPr kumimoji="1" lang="en-US" altLang="zh-CN" sz="1400" b="0" i="1" smtClean="0">
                            <a:latin typeface="Cambria Math" panose="02040503050406030204" pitchFamily="18" charset="0"/>
                          </a:rPr>
                          <m:t>2</m:t>
                        </m:r>
                      </m:sub>
                    </m:sSub>
                  </m:oMath>
                </a14:m>
                <a:r>
                  <a:rPr kumimoji="1" lang="en-US" altLang="zh-CN" sz="1400" dirty="0"/>
                  <a:t> in configuration 1 with a sample current 0.005 mA DC.</a:t>
                </a:r>
              </a:p>
              <a:p>
                <a:r>
                  <a:rPr lang="en-US" altLang="zh-CN" sz="1400" dirty="0"/>
                  <a:t> </a:t>
                </a:r>
                <a:endParaRPr lang="zh-CN" altLang="en-US" sz="1400" dirty="0"/>
              </a:p>
            </p:txBody>
          </p:sp>
        </mc:Choice>
        <mc:Fallback>
          <p:sp>
            <p:nvSpPr>
              <p:cNvPr id="8" name="文本框 7">
                <a:extLst>
                  <a:ext uri="{FF2B5EF4-FFF2-40B4-BE49-F238E27FC236}">
                    <a16:creationId xmlns:a16="http://schemas.microsoft.com/office/drawing/2014/main" id="{738992A1-B668-4955-A303-EF0E75DBD9B1}"/>
                  </a:ext>
                </a:extLst>
              </p:cNvPr>
              <p:cNvSpPr txBox="1">
                <a:spLocks noRot="1" noChangeAspect="1" noMove="1" noResize="1" noEditPoints="1" noAdjustHandles="1" noChangeArrowheads="1" noChangeShapeType="1" noTextEdit="1"/>
              </p:cNvSpPr>
              <p:nvPr/>
            </p:nvSpPr>
            <p:spPr>
              <a:xfrm>
                <a:off x="0" y="5849120"/>
                <a:ext cx="4021893" cy="954107"/>
              </a:xfrm>
              <a:prstGeom prst="rect">
                <a:avLst/>
              </a:prstGeom>
              <a:blipFill>
                <a:blip r:embed="rId6"/>
                <a:stretch>
                  <a:fillRect t="-128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4368676-E9FE-4A85-8B1C-BD8B055D1F62}"/>
              </a:ext>
            </a:extLst>
          </p:cNvPr>
          <p:cNvPicPr>
            <a:picLocks noChangeAspect="1"/>
          </p:cNvPicPr>
          <p:nvPr/>
        </p:nvPicPr>
        <p:blipFill>
          <a:blip r:embed="rId7"/>
          <a:stretch>
            <a:fillRect/>
          </a:stretch>
        </p:blipFill>
        <p:spPr>
          <a:xfrm>
            <a:off x="3954387" y="1207532"/>
            <a:ext cx="4118125" cy="4616689"/>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F94AEBEA-E3F9-49BA-8E1D-80E593DE3389}"/>
                  </a:ext>
                </a:extLst>
              </p:cNvPr>
              <p:cNvSpPr txBox="1"/>
              <p:nvPr/>
            </p:nvSpPr>
            <p:spPr>
              <a:xfrm>
                <a:off x="3852787" y="5843032"/>
                <a:ext cx="4021893" cy="954107"/>
              </a:xfrm>
              <a:prstGeom prst="rect">
                <a:avLst/>
              </a:prstGeom>
              <a:noFill/>
            </p:spPr>
            <p:txBody>
              <a:bodyPr wrap="square" rtlCol="0">
                <a:spAutoFit/>
              </a:bodyPr>
              <a:lstStyle/>
              <a:p>
                <a:pPr algn="ctr"/>
                <a:r>
                  <a:rPr lang="en-US" altLang="zh-CN" sz="1400" dirty="0"/>
                  <a:t>Hall Measurement report for sample </a:t>
                </a:r>
                <a14:m>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𝑉𝑆</m:t>
                        </m:r>
                      </m:e>
                      <m:sub>
                        <m:r>
                          <a:rPr kumimoji="1" lang="en-US" altLang="zh-CN" sz="1400" b="0" i="1" smtClean="0">
                            <a:latin typeface="Cambria Math" panose="02040503050406030204" pitchFamily="18" charset="0"/>
                          </a:rPr>
                          <m:t>2</m:t>
                        </m:r>
                      </m:sub>
                    </m:sSub>
                  </m:oMath>
                </a14:m>
                <a:r>
                  <a:rPr kumimoji="1" lang="en-US" altLang="zh-CN" sz="1400" dirty="0"/>
                  <a:t> in configuration 1 with a sample current 0.007 mA DC.</a:t>
                </a:r>
              </a:p>
              <a:p>
                <a:r>
                  <a:rPr lang="en-US" altLang="zh-CN" sz="1400" dirty="0"/>
                  <a:t> </a:t>
                </a:r>
                <a:endParaRPr lang="zh-CN" altLang="en-US" sz="1400" dirty="0"/>
              </a:p>
            </p:txBody>
          </p:sp>
        </mc:Choice>
        <mc:Fallback>
          <p:sp>
            <p:nvSpPr>
              <p:cNvPr id="10" name="文本框 9">
                <a:extLst>
                  <a:ext uri="{FF2B5EF4-FFF2-40B4-BE49-F238E27FC236}">
                    <a16:creationId xmlns:a16="http://schemas.microsoft.com/office/drawing/2014/main" id="{F94AEBEA-E3F9-49BA-8E1D-80E593DE3389}"/>
                  </a:ext>
                </a:extLst>
              </p:cNvPr>
              <p:cNvSpPr txBox="1">
                <a:spLocks noRot="1" noChangeAspect="1" noMove="1" noResize="1" noEditPoints="1" noAdjustHandles="1" noChangeArrowheads="1" noChangeShapeType="1" noTextEdit="1"/>
              </p:cNvSpPr>
              <p:nvPr/>
            </p:nvSpPr>
            <p:spPr>
              <a:xfrm>
                <a:off x="3852787" y="5843032"/>
                <a:ext cx="4021893" cy="954107"/>
              </a:xfrm>
              <a:prstGeom prst="rect">
                <a:avLst/>
              </a:prstGeom>
              <a:blipFill>
                <a:blip r:embed="rId8"/>
                <a:stretch>
                  <a:fillRect t="-1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866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A285764-2BB4-4BDD-BDE7-4A4B02619CCB}"/>
                  </a:ext>
                </a:extLst>
              </p:cNvPr>
              <p:cNvSpPr txBox="1"/>
              <p:nvPr/>
            </p:nvSpPr>
            <p:spPr>
              <a:xfrm>
                <a:off x="0" y="838200"/>
                <a:ext cx="11074400" cy="1200329"/>
              </a:xfrm>
              <a:prstGeom prst="rect">
                <a:avLst/>
              </a:prstGeom>
              <a:noFill/>
            </p:spPr>
            <p:txBody>
              <a:bodyPr wrap="square" rtlCol="0">
                <a:spAutoFit/>
              </a:bodyPr>
              <a:lstStyle/>
              <a:p>
                <a:r>
                  <a:rPr kumimoji="1" lang="en-US" altLang="zh-CN" b="1" dirty="0"/>
                  <a:t>Reports for the sample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𝑽𝑺</m:t>
                        </m:r>
                      </m:e>
                      <m:sub>
                        <m:r>
                          <a:rPr kumimoji="1" lang="en-US" altLang="zh-CN" b="1" i="1" smtClean="0">
                            <a:latin typeface="Cambria Math" panose="02040503050406030204" pitchFamily="18" charset="0"/>
                          </a:rPr>
                          <m:t>𝟐</m:t>
                        </m:r>
                      </m:sub>
                    </m:sSub>
                  </m:oMath>
                </a14:m>
                <a:r>
                  <a:rPr kumimoji="1" lang="en-US" altLang="zh-CN" b="1" dirty="0"/>
                  <a:t> </a:t>
                </a:r>
                <a:r>
                  <a:rPr kumimoji="1" lang="en-US" altLang="zh-CN" dirty="0"/>
                  <a:t>:</a:t>
                </a:r>
              </a:p>
              <a:p>
                <a:r>
                  <a:rPr lang="en-US" altLang="zh-CN" dirty="0"/>
                  <a:t>.</a:t>
                </a:r>
              </a:p>
              <a:p>
                <a:endParaRPr lang="en-US" altLang="zh-CN" dirty="0"/>
              </a:p>
              <a:p>
                <a:endParaRPr lang="zh-CN" altLang="en-US" dirty="0"/>
              </a:p>
            </p:txBody>
          </p:sp>
        </mc:Choice>
        <mc:Fallback>
          <p:sp>
            <p:nvSpPr>
              <p:cNvPr id="2" name="文本框 1">
                <a:extLst>
                  <a:ext uri="{FF2B5EF4-FFF2-40B4-BE49-F238E27FC236}">
                    <a16:creationId xmlns:a16="http://schemas.microsoft.com/office/drawing/2014/main" id="{BA285764-2BB4-4BDD-BDE7-4A4B02619CCB}"/>
                  </a:ext>
                </a:extLst>
              </p:cNvPr>
              <p:cNvSpPr txBox="1">
                <a:spLocks noRot="1" noChangeAspect="1" noMove="1" noResize="1" noEditPoints="1" noAdjustHandles="1" noChangeArrowheads="1" noChangeShapeType="1" noTextEdit="1"/>
              </p:cNvSpPr>
              <p:nvPr/>
            </p:nvSpPr>
            <p:spPr>
              <a:xfrm>
                <a:off x="0" y="838200"/>
                <a:ext cx="11074400" cy="1200329"/>
              </a:xfrm>
              <a:prstGeom prst="rect">
                <a:avLst/>
              </a:prstGeom>
              <a:blipFill>
                <a:blip r:embed="rId2"/>
                <a:stretch>
                  <a:fillRect l="-440" t="-306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A42FE62-BED2-4B20-BDAB-C585B2AAC760}"/>
              </a:ext>
            </a:extLst>
          </p:cNvPr>
          <p:cNvPicPr>
            <a:picLocks noChangeAspect="1"/>
          </p:cNvPicPr>
          <p:nvPr/>
        </p:nvPicPr>
        <p:blipFill>
          <a:blip r:embed="rId3"/>
          <a:stretch>
            <a:fillRect/>
          </a:stretch>
        </p:blipFill>
        <p:spPr>
          <a:xfrm>
            <a:off x="685800" y="1200328"/>
            <a:ext cx="4506149" cy="4819472"/>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75838F4-6993-4F74-BA8C-FE6A11A4F8EF}"/>
                  </a:ext>
                </a:extLst>
              </p:cNvPr>
              <p:cNvSpPr txBox="1"/>
              <p:nvPr/>
            </p:nvSpPr>
            <p:spPr>
              <a:xfrm>
                <a:off x="685800" y="5812452"/>
                <a:ext cx="4021893" cy="954107"/>
              </a:xfrm>
              <a:prstGeom prst="rect">
                <a:avLst/>
              </a:prstGeom>
              <a:noFill/>
            </p:spPr>
            <p:txBody>
              <a:bodyPr wrap="square" rtlCol="0">
                <a:spAutoFit/>
              </a:bodyPr>
              <a:lstStyle/>
              <a:p>
                <a:pPr algn="ctr"/>
                <a:r>
                  <a:rPr lang="en-US" altLang="zh-CN" sz="1400" dirty="0"/>
                  <a:t>Hall Measurement report for sample </a:t>
                </a:r>
                <a14:m>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𝑉𝑆</m:t>
                        </m:r>
                      </m:e>
                      <m:sub>
                        <m:r>
                          <a:rPr kumimoji="1" lang="en-US" altLang="zh-CN" sz="1400" b="0" i="1" smtClean="0">
                            <a:latin typeface="Cambria Math" panose="02040503050406030204" pitchFamily="18" charset="0"/>
                          </a:rPr>
                          <m:t>2</m:t>
                        </m:r>
                      </m:sub>
                    </m:sSub>
                  </m:oMath>
                </a14:m>
                <a:r>
                  <a:rPr kumimoji="1" lang="en-US" altLang="zh-CN" sz="1400" dirty="0"/>
                  <a:t> in configuration 2 with a sample current 0.005 mA DC.</a:t>
                </a:r>
              </a:p>
              <a:p>
                <a:r>
                  <a:rPr lang="en-US" altLang="zh-CN" sz="1400" dirty="0"/>
                  <a:t> </a:t>
                </a:r>
                <a:endParaRPr lang="zh-CN" altLang="en-US" sz="1400" dirty="0"/>
              </a:p>
            </p:txBody>
          </p:sp>
        </mc:Choice>
        <mc:Fallback>
          <p:sp>
            <p:nvSpPr>
              <p:cNvPr id="6" name="文本框 5">
                <a:extLst>
                  <a:ext uri="{FF2B5EF4-FFF2-40B4-BE49-F238E27FC236}">
                    <a16:creationId xmlns:a16="http://schemas.microsoft.com/office/drawing/2014/main" id="{475838F4-6993-4F74-BA8C-FE6A11A4F8EF}"/>
                  </a:ext>
                </a:extLst>
              </p:cNvPr>
              <p:cNvSpPr txBox="1">
                <a:spLocks noRot="1" noChangeAspect="1" noMove="1" noResize="1" noEditPoints="1" noAdjustHandles="1" noChangeArrowheads="1" noChangeShapeType="1" noTextEdit="1"/>
              </p:cNvSpPr>
              <p:nvPr/>
            </p:nvSpPr>
            <p:spPr>
              <a:xfrm>
                <a:off x="685800" y="5812452"/>
                <a:ext cx="4021893" cy="954107"/>
              </a:xfrm>
              <a:prstGeom prst="rect">
                <a:avLst/>
              </a:prstGeom>
              <a:blipFill>
                <a:blip r:embed="rId4"/>
                <a:stretch>
                  <a:fillRect t="-63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A4F09A7-3D5D-4822-A132-3472B1575549}"/>
              </a:ext>
            </a:extLst>
          </p:cNvPr>
          <p:cNvPicPr>
            <a:picLocks noChangeAspect="1"/>
          </p:cNvPicPr>
          <p:nvPr/>
        </p:nvPicPr>
        <p:blipFill>
          <a:blip r:embed="rId5"/>
          <a:stretch>
            <a:fillRect/>
          </a:stretch>
        </p:blipFill>
        <p:spPr>
          <a:xfrm>
            <a:off x="6408866" y="1200328"/>
            <a:ext cx="4506149" cy="4819472"/>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78110C3-B501-4069-A7BE-AA3079D8C051}"/>
                  </a:ext>
                </a:extLst>
              </p:cNvPr>
              <p:cNvSpPr txBox="1"/>
              <p:nvPr/>
            </p:nvSpPr>
            <p:spPr>
              <a:xfrm>
                <a:off x="6408866" y="5812452"/>
                <a:ext cx="4021893" cy="954107"/>
              </a:xfrm>
              <a:prstGeom prst="rect">
                <a:avLst/>
              </a:prstGeom>
              <a:noFill/>
            </p:spPr>
            <p:txBody>
              <a:bodyPr wrap="square" rtlCol="0">
                <a:spAutoFit/>
              </a:bodyPr>
              <a:lstStyle/>
              <a:p>
                <a:pPr algn="ctr"/>
                <a:r>
                  <a:rPr lang="en-US" altLang="zh-CN" sz="1400" dirty="0"/>
                  <a:t>Hall Measurement report for sample </a:t>
                </a:r>
                <a14:m>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𝑉𝑆</m:t>
                        </m:r>
                      </m:e>
                      <m:sub>
                        <m:r>
                          <a:rPr kumimoji="1" lang="en-US" altLang="zh-CN" sz="1400" b="0" i="1" smtClean="0">
                            <a:latin typeface="Cambria Math" panose="02040503050406030204" pitchFamily="18" charset="0"/>
                          </a:rPr>
                          <m:t>2</m:t>
                        </m:r>
                      </m:sub>
                    </m:sSub>
                  </m:oMath>
                </a14:m>
                <a:r>
                  <a:rPr kumimoji="1" lang="en-US" altLang="zh-CN" sz="1400" dirty="0"/>
                  <a:t> in configuration 2 with a sample current 0.007 mA DC.</a:t>
                </a:r>
              </a:p>
              <a:p>
                <a:r>
                  <a:rPr lang="en-US" altLang="zh-CN" sz="1400" dirty="0"/>
                  <a:t> </a:t>
                </a:r>
                <a:endParaRPr lang="zh-CN" altLang="en-US" sz="1400" dirty="0"/>
              </a:p>
            </p:txBody>
          </p:sp>
        </mc:Choice>
        <mc:Fallback>
          <p:sp>
            <p:nvSpPr>
              <p:cNvPr id="9" name="文本框 8">
                <a:extLst>
                  <a:ext uri="{FF2B5EF4-FFF2-40B4-BE49-F238E27FC236}">
                    <a16:creationId xmlns:a16="http://schemas.microsoft.com/office/drawing/2014/main" id="{B78110C3-B501-4069-A7BE-AA3079D8C051}"/>
                  </a:ext>
                </a:extLst>
              </p:cNvPr>
              <p:cNvSpPr txBox="1">
                <a:spLocks noRot="1" noChangeAspect="1" noMove="1" noResize="1" noEditPoints="1" noAdjustHandles="1" noChangeArrowheads="1" noChangeShapeType="1" noTextEdit="1"/>
              </p:cNvSpPr>
              <p:nvPr/>
            </p:nvSpPr>
            <p:spPr>
              <a:xfrm>
                <a:off x="6408866" y="5812452"/>
                <a:ext cx="4021893" cy="954107"/>
              </a:xfrm>
              <a:prstGeom prst="rect">
                <a:avLst/>
              </a:prstGeom>
              <a:blipFill>
                <a:blip r:embed="rId6"/>
                <a:stretch>
                  <a:fillRect t="-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137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2" name="文本框 1">
            <a:extLst>
              <a:ext uri="{FF2B5EF4-FFF2-40B4-BE49-F238E27FC236}">
                <a16:creationId xmlns:a16="http://schemas.microsoft.com/office/drawing/2014/main" id="{BA285764-2BB4-4BDD-BDE7-4A4B02619CCB}"/>
              </a:ext>
            </a:extLst>
          </p:cNvPr>
          <p:cNvSpPr txBox="1"/>
          <p:nvPr/>
        </p:nvSpPr>
        <p:spPr>
          <a:xfrm>
            <a:off x="0" y="1188721"/>
            <a:ext cx="11074400" cy="4524315"/>
          </a:xfrm>
          <a:prstGeom prst="rect">
            <a:avLst/>
          </a:prstGeom>
          <a:noFill/>
        </p:spPr>
        <p:txBody>
          <a:bodyPr wrap="square" rtlCol="0">
            <a:spAutoFit/>
          </a:bodyPr>
          <a:lstStyle/>
          <a:p>
            <a:r>
              <a:rPr kumimoji="1" lang="en-US" altLang="zh-CN" b="1" dirty="0"/>
              <a:t>Conclusion for those measurements:</a:t>
            </a:r>
          </a:p>
          <a:p>
            <a:endParaRPr kumimoji="1" lang="en-US" altLang="zh-CN" dirty="0"/>
          </a:p>
          <a:p>
            <a:r>
              <a:rPr kumimoji="1" lang="en-US" altLang="zh-CN" dirty="0"/>
              <a:t>According to reports, we can see that the symmetry factors in all six reports are larger than 1.5, which means our sample is nor ready for a Hall measurement. Accordingly, the results from the part Hall Measurement are not reliable at all. </a:t>
            </a:r>
          </a:p>
          <a:p>
            <a:endParaRPr kumimoji="1" lang="en-US" altLang="zh-CN" dirty="0"/>
          </a:p>
          <a:p>
            <a:r>
              <a:rPr kumimoji="1" lang="en-US" altLang="zh-CN" dirty="0"/>
              <a:t>In addition, the IV curve part, the machine will apply the current to the sample up to the limit we set, but in our sample, the values of the voltage are always zero, which means our sample are too conductive to be measured properly.  </a:t>
            </a:r>
          </a:p>
          <a:p>
            <a:endParaRPr kumimoji="1" lang="en-US" altLang="zh-CN" dirty="0"/>
          </a:p>
          <a:p>
            <a:r>
              <a:rPr kumimoji="1" lang="en-US" altLang="zh-CN" dirty="0"/>
              <a:t>In order to check the reliability of the machine, I used three standard samples which are consisted of resistors to do the measurements. The currents I applied on the samples all are recommended current listed on the manual. </a:t>
            </a:r>
          </a:p>
          <a:p>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58739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2" name="文本框 1">
            <a:extLst>
              <a:ext uri="{FF2B5EF4-FFF2-40B4-BE49-F238E27FC236}">
                <a16:creationId xmlns:a16="http://schemas.microsoft.com/office/drawing/2014/main" id="{BA285764-2BB4-4BDD-BDE7-4A4B02619CCB}"/>
              </a:ext>
            </a:extLst>
          </p:cNvPr>
          <p:cNvSpPr txBox="1"/>
          <p:nvPr/>
        </p:nvSpPr>
        <p:spPr>
          <a:xfrm>
            <a:off x="0" y="1188721"/>
            <a:ext cx="11074400" cy="1200329"/>
          </a:xfrm>
          <a:prstGeom prst="rect">
            <a:avLst/>
          </a:prstGeom>
          <a:noFill/>
        </p:spPr>
        <p:txBody>
          <a:bodyPr wrap="square" rtlCol="0">
            <a:spAutoFit/>
          </a:bodyPr>
          <a:lstStyle/>
          <a:p>
            <a:r>
              <a:rPr kumimoji="1" lang="en-US" altLang="zh-CN" b="1" dirty="0"/>
              <a:t>Reports for those standard samples:</a:t>
            </a:r>
          </a:p>
          <a:p>
            <a:endParaRPr kumimoji="1" lang="en-US" altLang="zh-CN" dirty="0"/>
          </a:p>
          <a:p>
            <a:endParaRPr kumimoji="1" lang="en-US" altLang="zh-CN" dirty="0"/>
          </a:p>
          <a:p>
            <a:endParaRPr kumimoji="1" lang="en-US" altLang="zh-CN" dirty="0"/>
          </a:p>
        </p:txBody>
      </p:sp>
      <p:pic>
        <p:nvPicPr>
          <p:cNvPr id="3" name="图片 2">
            <a:extLst>
              <a:ext uri="{FF2B5EF4-FFF2-40B4-BE49-F238E27FC236}">
                <a16:creationId xmlns:a16="http://schemas.microsoft.com/office/drawing/2014/main" id="{23DC79F0-06CF-485C-AF85-F0DB0063F389}"/>
              </a:ext>
            </a:extLst>
          </p:cNvPr>
          <p:cNvPicPr>
            <a:picLocks noChangeAspect="1"/>
          </p:cNvPicPr>
          <p:nvPr/>
        </p:nvPicPr>
        <p:blipFill>
          <a:blip r:embed="rId2"/>
          <a:stretch>
            <a:fillRect/>
          </a:stretch>
        </p:blipFill>
        <p:spPr>
          <a:xfrm>
            <a:off x="375957" y="1572657"/>
            <a:ext cx="3370543" cy="4370943"/>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63A1C72-8C17-4A03-86E8-FF0EBE1D2061}"/>
                  </a:ext>
                </a:extLst>
              </p:cNvPr>
              <p:cNvSpPr txBox="1"/>
              <p:nvPr/>
            </p:nvSpPr>
            <p:spPr>
              <a:xfrm>
                <a:off x="-127000" y="5669279"/>
                <a:ext cx="4021893" cy="738664"/>
              </a:xfrm>
              <a:prstGeom prst="rect">
                <a:avLst/>
              </a:prstGeom>
              <a:noFill/>
            </p:spPr>
            <p:txBody>
              <a:bodyPr wrap="square" rtlCol="0">
                <a:spAutoFit/>
              </a:bodyPr>
              <a:lstStyle/>
              <a:p>
                <a:pPr algn="ctr"/>
                <a:r>
                  <a:rPr lang="en-US" altLang="zh-CN" sz="1400" dirty="0"/>
                  <a:t>Hall Measurement report for the sample consisted of four 1K </a:t>
                </a:r>
                <a14:m>
                  <m:oMath xmlns:m="http://schemas.openxmlformats.org/officeDocument/2006/math">
                    <m:r>
                      <m:rPr>
                        <m:sty m:val="p"/>
                      </m:rPr>
                      <a:rPr lang="el-GR" altLang="zh-CN" sz="1400" i="1" smtClean="0">
                        <a:latin typeface="Cambria Math" panose="02040503050406030204" pitchFamily="18" charset="0"/>
                        <a:ea typeface="Cambria Math" panose="02040503050406030204" pitchFamily="18" charset="0"/>
                      </a:rPr>
                      <m:t>Ω</m:t>
                    </m:r>
                  </m:oMath>
                </a14:m>
                <a:r>
                  <a:rPr lang="zh-CN" altLang="en-US" sz="1400" dirty="0"/>
                  <a:t> </a:t>
                </a:r>
                <a:r>
                  <a:rPr lang="en-US" altLang="zh-CN" sz="1400" dirty="0"/>
                  <a:t>resistors with recommended current 5mA</a:t>
                </a:r>
                <a:endParaRPr lang="zh-CN" altLang="en-US" sz="1400" dirty="0"/>
              </a:p>
            </p:txBody>
          </p:sp>
        </mc:Choice>
        <mc:Fallback>
          <p:sp>
            <p:nvSpPr>
              <p:cNvPr id="5" name="文本框 4">
                <a:extLst>
                  <a:ext uri="{FF2B5EF4-FFF2-40B4-BE49-F238E27FC236}">
                    <a16:creationId xmlns:a16="http://schemas.microsoft.com/office/drawing/2014/main" id="{D63A1C72-8C17-4A03-86E8-FF0EBE1D2061}"/>
                  </a:ext>
                </a:extLst>
              </p:cNvPr>
              <p:cNvSpPr txBox="1">
                <a:spLocks noRot="1" noChangeAspect="1" noMove="1" noResize="1" noEditPoints="1" noAdjustHandles="1" noChangeArrowheads="1" noChangeShapeType="1" noTextEdit="1"/>
              </p:cNvSpPr>
              <p:nvPr/>
            </p:nvSpPr>
            <p:spPr>
              <a:xfrm>
                <a:off x="-127000" y="5669279"/>
                <a:ext cx="4021893" cy="738664"/>
              </a:xfrm>
              <a:prstGeom prst="rect">
                <a:avLst/>
              </a:prstGeom>
              <a:blipFill>
                <a:blip r:embed="rId3"/>
                <a:stretch>
                  <a:fillRect t="-1653" b="-743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F3DA420-76CC-4012-9ECC-0C3EE5174492}"/>
              </a:ext>
            </a:extLst>
          </p:cNvPr>
          <p:cNvPicPr>
            <a:picLocks noChangeAspect="1"/>
          </p:cNvPicPr>
          <p:nvPr/>
        </p:nvPicPr>
        <p:blipFill>
          <a:blip r:embed="rId4"/>
          <a:stretch>
            <a:fillRect/>
          </a:stretch>
        </p:blipFill>
        <p:spPr>
          <a:xfrm>
            <a:off x="4122457" y="1572656"/>
            <a:ext cx="3705775" cy="4370943"/>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E85BEF9-42FE-43EC-B556-3D37ACA5FF4C}"/>
                  </a:ext>
                </a:extLst>
              </p:cNvPr>
              <p:cNvSpPr txBox="1"/>
              <p:nvPr/>
            </p:nvSpPr>
            <p:spPr>
              <a:xfrm>
                <a:off x="3746500" y="5669279"/>
                <a:ext cx="4021893" cy="738664"/>
              </a:xfrm>
              <a:prstGeom prst="rect">
                <a:avLst/>
              </a:prstGeom>
              <a:noFill/>
            </p:spPr>
            <p:txBody>
              <a:bodyPr wrap="square" rtlCol="0">
                <a:spAutoFit/>
              </a:bodyPr>
              <a:lstStyle/>
              <a:p>
                <a:pPr algn="ctr"/>
                <a:r>
                  <a:rPr lang="en-US" altLang="zh-CN" sz="1400" dirty="0"/>
                  <a:t>Hall Measurement report for the sample consisted of four 10 </a:t>
                </a:r>
                <a14:m>
                  <m:oMath xmlns:m="http://schemas.openxmlformats.org/officeDocument/2006/math">
                    <m:r>
                      <m:rPr>
                        <m:sty m:val="p"/>
                      </m:rPr>
                      <a:rPr lang="el-GR" altLang="zh-CN" sz="1400" i="1" smtClean="0">
                        <a:latin typeface="Cambria Math" panose="02040503050406030204" pitchFamily="18" charset="0"/>
                        <a:ea typeface="Cambria Math" panose="02040503050406030204" pitchFamily="18" charset="0"/>
                      </a:rPr>
                      <m:t>Ω</m:t>
                    </m:r>
                  </m:oMath>
                </a14:m>
                <a:r>
                  <a:rPr lang="zh-CN" altLang="en-US" sz="1400" dirty="0"/>
                  <a:t> </a:t>
                </a:r>
                <a:r>
                  <a:rPr lang="en-US" altLang="zh-CN" sz="1400" dirty="0"/>
                  <a:t>resistors with recommended current 19.9mA</a:t>
                </a:r>
                <a:endParaRPr lang="zh-CN" altLang="en-US" sz="1400" dirty="0"/>
              </a:p>
            </p:txBody>
          </p:sp>
        </mc:Choice>
        <mc:Fallback>
          <p:sp>
            <p:nvSpPr>
              <p:cNvPr id="7" name="文本框 6">
                <a:extLst>
                  <a:ext uri="{FF2B5EF4-FFF2-40B4-BE49-F238E27FC236}">
                    <a16:creationId xmlns:a16="http://schemas.microsoft.com/office/drawing/2014/main" id="{6E85BEF9-42FE-43EC-B556-3D37ACA5FF4C}"/>
                  </a:ext>
                </a:extLst>
              </p:cNvPr>
              <p:cNvSpPr txBox="1">
                <a:spLocks noRot="1" noChangeAspect="1" noMove="1" noResize="1" noEditPoints="1" noAdjustHandles="1" noChangeArrowheads="1" noChangeShapeType="1" noTextEdit="1"/>
              </p:cNvSpPr>
              <p:nvPr/>
            </p:nvSpPr>
            <p:spPr>
              <a:xfrm>
                <a:off x="3746500" y="5669279"/>
                <a:ext cx="4021893" cy="738664"/>
              </a:xfrm>
              <a:prstGeom prst="rect">
                <a:avLst/>
              </a:prstGeom>
              <a:blipFill>
                <a:blip r:embed="rId5"/>
                <a:stretch>
                  <a:fillRect t="-1653" b="-7438"/>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38379534-9B11-469D-A63B-A5DBED9D8643}"/>
              </a:ext>
            </a:extLst>
          </p:cNvPr>
          <p:cNvPicPr>
            <a:picLocks noChangeAspect="1"/>
          </p:cNvPicPr>
          <p:nvPr/>
        </p:nvPicPr>
        <p:blipFill>
          <a:blip r:embed="rId6"/>
          <a:stretch>
            <a:fillRect/>
          </a:stretch>
        </p:blipFill>
        <p:spPr>
          <a:xfrm>
            <a:off x="7995957" y="1572656"/>
            <a:ext cx="3894893" cy="4370943"/>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310FAA6-CE63-4DF0-96D1-0DBDB192B7E5}"/>
                  </a:ext>
                </a:extLst>
              </p:cNvPr>
              <p:cNvSpPr txBox="1"/>
              <p:nvPr/>
            </p:nvSpPr>
            <p:spPr>
              <a:xfrm>
                <a:off x="7620000" y="5669279"/>
                <a:ext cx="4021893" cy="738664"/>
              </a:xfrm>
              <a:prstGeom prst="rect">
                <a:avLst/>
              </a:prstGeom>
              <a:noFill/>
            </p:spPr>
            <p:txBody>
              <a:bodyPr wrap="square" rtlCol="0">
                <a:spAutoFit/>
              </a:bodyPr>
              <a:lstStyle/>
              <a:p>
                <a:pPr algn="ctr"/>
                <a:r>
                  <a:rPr lang="en-US" altLang="zh-CN" sz="1400" dirty="0"/>
                  <a:t>Hall Measurement report for the sample consisted of four 100K </a:t>
                </a:r>
                <a14:m>
                  <m:oMath xmlns:m="http://schemas.openxmlformats.org/officeDocument/2006/math">
                    <m:r>
                      <m:rPr>
                        <m:sty m:val="p"/>
                      </m:rPr>
                      <a:rPr lang="el-GR" altLang="zh-CN" sz="1400" i="1" smtClean="0">
                        <a:latin typeface="Cambria Math" panose="02040503050406030204" pitchFamily="18" charset="0"/>
                        <a:ea typeface="Cambria Math" panose="02040503050406030204" pitchFamily="18" charset="0"/>
                      </a:rPr>
                      <m:t>Ω</m:t>
                    </m:r>
                  </m:oMath>
                </a14:m>
                <a:r>
                  <a:rPr lang="zh-CN" altLang="en-US" sz="1400" dirty="0"/>
                  <a:t> </a:t>
                </a:r>
                <a:r>
                  <a:rPr lang="en-US" altLang="zh-CN" sz="1400" dirty="0"/>
                  <a:t>resistors with recommended current 50</a:t>
                </a:r>
                <a14:m>
                  <m:oMath xmlns:m="http://schemas.openxmlformats.org/officeDocument/2006/math">
                    <m:r>
                      <a:rPr lang="zh-CN" altLang="en-US" sz="1400" i="1" smtClean="0">
                        <a:latin typeface="Cambria Math" panose="02040503050406030204" pitchFamily="18" charset="0"/>
                      </a:rPr>
                      <m:t>𝜇</m:t>
                    </m:r>
                    <m:r>
                      <a:rPr lang="en-US" altLang="zh-CN" sz="1400" b="0" i="1" smtClean="0">
                        <a:latin typeface="Cambria Math" panose="02040503050406030204" pitchFamily="18" charset="0"/>
                      </a:rPr>
                      <m:t>𝐴</m:t>
                    </m:r>
                  </m:oMath>
                </a14:m>
                <a:endParaRPr lang="zh-CN" altLang="en-US" sz="1400" dirty="0"/>
              </a:p>
            </p:txBody>
          </p:sp>
        </mc:Choice>
        <mc:Fallback>
          <p:sp>
            <p:nvSpPr>
              <p:cNvPr id="9" name="文本框 8">
                <a:extLst>
                  <a:ext uri="{FF2B5EF4-FFF2-40B4-BE49-F238E27FC236}">
                    <a16:creationId xmlns:a16="http://schemas.microsoft.com/office/drawing/2014/main" id="{4310FAA6-CE63-4DF0-96D1-0DBDB192B7E5}"/>
                  </a:ext>
                </a:extLst>
              </p:cNvPr>
              <p:cNvSpPr txBox="1">
                <a:spLocks noRot="1" noChangeAspect="1" noMove="1" noResize="1" noEditPoints="1" noAdjustHandles="1" noChangeArrowheads="1" noChangeShapeType="1" noTextEdit="1"/>
              </p:cNvSpPr>
              <p:nvPr/>
            </p:nvSpPr>
            <p:spPr>
              <a:xfrm>
                <a:off x="7620000" y="5669279"/>
                <a:ext cx="4021893" cy="738664"/>
              </a:xfrm>
              <a:prstGeom prst="rect">
                <a:avLst/>
              </a:prstGeom>
              <a:blipFill>
                <a:blip r:embed="rId7"/>
                <a:stretch>
                  <a:fillRect t="-1653" b="-7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922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12/2/2019-12/8/2019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A285764-2BB4-4BDD-BDE7-4A4B02619CCB}"/>
                  </a:ext>
                </a:extLst>
              </p:cNvPr>
              <p:cNvSpPr txBox="1"/>
              <p:nvPr/>
            </p:nvSpPr>
            <p:spPr>
              <a:xfrm>
                <a:off x="0" y="1188721"/>
                <a:ext cx="6985000" cy="5770811"/>
              </a:xfrm>
              <a:prstGeom prst="rect">
                <a:avLst/>
              </a:prstGeom>
              <a:noFill/>
            </p:spPr>
            <p:txBody>
              <a:bodyPr wrap="square" rtlCol="0">
                <a:spAutoFit/>
              </a:bodyPr>
              <a:lstStyle/>
              <a:p>
                <a:r>
                  <a:rPr kumimoji="1" lang="en-US" altLang="zh-CN" b="1" dirty="0"/>
                  <a:t>Analysis for standard samples:</a:t>
                </a:r>
              </a:p>
              <a:p>
                <a:endParaRPr kumimoji="1" lang="en-US" altLang="zh-CN" dirty="0"/>
              </a:p>
              <a:p>
                <a:r>
                  <a:rPr kumimoji="1" lang="en-US" altLang="zh-CN" sz="1500" dirty="0"/>
                  <a:t>Because each sample is consisted of 4 resistors with similar resistance, the resistance between each two adjacent contacts should be the same. The IV curve should be similar for each sample.</a:t>
                </a:r>
              </a:p>
              <a:p>
                <a:endParaRPr kumimoji="1" lang="en-US" altLang="zh-CN" sz="1500" dirty="0"/>
              </a:p>
              <a:p>
                <a:r>
                  <a:rPr kumimoji="1" lang="en-US" altLang="zh-CN" sz="1500" dirty="0"/>
                  <a:t>The measurements for the sample of </a:t>
                </a:r>
                <a:r>
                  <a:rPr lang="en-US" altLang="zh-CN" sz="1500" dirty="0"/>
                  <a:t>10 </a:t>
                </a:r>
                <a14:m>
                  <m:oMath xmlns:m="http://schemas.openxmlformats.org/officeDocument/2006/math">
                    <m:r>
                      <m:rPr>
                        <m:sty m:val="p"/>
                      </m:rPr>
                      <a:rPr lang="el-GR" altLang="zh-CN" sz="1500" i="1">
                        <a:latin typeface="Cambria Math" panose="02040503050406030204" pitchFamily="18" charset="0"/>
                        <a:ea typeface="Cambria Math" panose="02040503050406030204" pitchFamily="18" charset="0"/>
                      </a:rPr>
                      <m:t>Ω</m:t>
                    </m:r>
                  </m:oMath>
                </a14:m>
                <a:r>
                  <a:rPr lang="zh-CN" altLang="en-US" sz="1500" dirty="0"/>
                  <a:t> </a:t>
                </a:r>
                <a:r>
                  <a:rPr lang="en-US" altLang="zh-CN" sz="1500" dirty="0"/>
                  <a:t>resistors and sample of 100K </a:t>
                </a:r>
                <a14:m>
                  <m:oMath xmlns:m="http://schemas.openxmlformats.org/officeDocument/2006/math">
                    <m:r>
                      <m:rPr>
                        <m:sty m:val="p"/>
                      </m:rPr>
                      <a:rPr lang="el-GR" altLang="zh-CN" sz="1500" i="1">
                        <a:latin typeface="Cambria Math" panose="02040503050406030204" pitchFamily="18" charset="0"/>
                        <a:ea typeface="Cambria Math" panose="02040503050406030204" pitchFamily="18" charset="0"/>
                      </a:rPr>
                      <m:t>Ω</m:t>
                    </m:r>
                  </m:oMath>
                </a14:m>
                <a:r>
                  <a:rPr lang="zh-CN" altLang="en-US" sz="1500" dirty="0"/>
                  <a:t> </a:t>
                </a:r>
                <a:r>
                  <a:rPr lang="en-US" altLang="zh-CN" sz="1500" dirty="0"/>
                  <a:t>resistors provided us with reasonable results both for the resistance and the IV curve. The symmetry factor Q </a:t>
                </a:r>
                <a:r>
                  <a:rPr lang="zh-CN" altLang="en-US" sz="1500" dirty="0"/>
                  <a:t> </a:t>
                </a:r>
                <a:r>
                  <a:rPr lang="en-US" altLang="zh-CN" sz="1500" dirty="0"/>
                  <a:t>for two samples are both one, which follows our expectation. </a:t>
                </a:r>
                <a:endParaRPr kumimoji="1" lang="en-US" altLang="zh-CN" sz="1500" dirty="0"/>
              </a:p>
              <a:p>
                <a:endParaRPr kumimoji="1" lang="en-US" altLang="zh-CN" sz="1500" dirty="0"/>
              </a:p>
              <a:p>
                <a:r>
                  <a:rPr kumimoji="1" lang="en-US" altLang="zh-CN" sz="1500" dirty="0"/>
                  <a:t>However, we can see that the sample which is consisted of four </a:t>
                </a:r>
                <a:r>
                  <a:rPr lang="en-US" altLang="zh-CN" sz="1500" dirty="0"/>
                  <a:t>1K </a:t>
                </a:r>
                <a14:m>
                  <m:oMath xmlns:m="http://schemas.openxmlformats.org/officeDocument/2006/math">
                    <m:r>
                      <m:rPr>
                        <m:sty m:val="p"/>
                      </m:rPr>
                      <a:rPr lang="el-GR" altLang="zh-CN" sz="1500" i="1">
                        <a:latin typeface="Cambria Math" panose="02040503050406030204" pitchFamily="18" charset="0"/>
                        <a:ea typeface="Cambria Math" panose="02040503050406030204" pitchFamily="18" charset="0"/>
                      </a:rPr>
                      <m:t>Ω</m:t>
                    </m:r>
                  </m:oMath>
                </a14:m>
                <a:r>
                  <a:rPr lang="zh-CN" altLang="en-US" sz="1500" dirty="0"/>
                  <a:t> </a:t>
                </a:r>
                <a:r>
                  <a:rPr lang="en-US" altLang="zh-CN" sz="1500" dirty="0"/>
                  <a:t>resistors did not give us all the values for resistance and also did not produce similar IV curves.  In order to measure the resistance for all resistors, I decreased the sample current from 5mA to 0.1mA and do the measurement. </a:t>
                </a:r>
                <a:endParaRPr kumimoji="1" lang="en-US" altLang="zh-CN" sz="1500" dirty="0"/>
              </a:p>
              <a:p>
                <a:endParaRPr kumimoji="1" lang="en-US" altLang="zh-CN" sz="1500" dirty="0"/>
              </a:p>
              <a:p>
                <a:r>
                  <a:rPr kumimoji="1" lang="en-US" altLang="zh-CN" sz="1500" dirty="0"/>
                  <a:t>From the contact check part, we can see that resistance between contacts 3,4 is abnormal, but the contacts 1,3 and 2,4, which went through two resistors and should have value twice as big as the resistance of a single resistor, provided us with reasonable values.  </a:t>
                </a:r>
              </a:p>
              <a:p>
                <a:endParaRPr kumimoji="1" lang="en-US" altLang="zh-CN" sz="1500" dirty="0"/>
              </a:p>
              <a:p>
                <a:r>
                  <a:rPr kumimoji="1" lang="en-US" altLang="zh-CN" sz="1500" dirty="0"/>
                  <a:t>Accordingly, we can conjecture that the resistors are normal is this sample, but the contact pad is broken and provided some extra resistance. This claim also explain the unsimilar curves showed in IV curve part. </a:t>
                </a:r>
              </a:p>
              <a:p>
                <a:endParaRPr kumimoji="1" lang="en-US" altLang="zh-CN" dirty="0"/>
              </a:p>
            </p:txBody>
          </p:sp>
        </mc:Choice>
        <mc:Fallback>
          <p:sp>
            <p:nvSpPr>
              <p:cNvPr id="2" name="文本框 1">
                <a:extLst>
                  <a:ext uri="{FF2B5EF4-FFF2-40B4-BE49-F238E27FC236}">
                    <a16:creationId xmlns:a16="http://schemas.microsoft.com/office/drawing/2014/main" id="{BA285764-2BB4-4BDD-BDE7-4A4B02619CCB}"/>
                  </a:ext>
                </a:extLst>
              </p:cNvPr>
              <p:cNvSpPr txBox="1">
                <a:spLocks noRot="1" noChangeAspect="1" noMove="1" noResize="1" noEditPoints="1" noAdjustHandles="1" noChangeArrowheads="1" noChangeShapeType="1" noTextEdit="1"/>
              </p:cNvSpPr>
              <p:nvPr/>
            </p:nvSpPr>
            <p:spPr>
              <a:xfrm>
                <a:off x="0" y="1188721"/>
                <a:ext cx="6985000" cy="5770811"/>
              </a:xfrm>
              <a:prstGeom prst="rect">
                <a:avLst/>
              </a:prstGeom>
              <a:blipFill>
                <a:blip r:embed="rId2"/>
                <a:stretch>
                  <a:fillRect l="-698" t="-528" r="-34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B8AE93A-7382-473C-977A-16EE07A36774}"/>
              </a:ext>
            </a:extLst>
          </p:cNvPr>
          <p:cNvPicPr>
            <a:picLocks noChangeAspect="1"/>
          </p:cNvPicPr>
          <p:nvPr/>
        </p:nvPicPr>
        <p:blipFill>
          <a:blip r:embed="rId3"/>
          <a:stretch>
            <a:fillRect/>
          </a:stretch>
        </p:blipFill>
        <p:spPr>
          <a:xfrm>
            <a:off x="7366000" y="838280"/>
            <a:ext cx="4559300" cy="5295819"/>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90CAB97-99F2-47D7-B1B7-1BC1C1887FD2}"/>
                  </a:ext>
                </a:extLst>
              </p:cNvPr>
              <p:cNvSpPr txBox="1"/>
              <p:nvPr/>
            </p:nvSpPr>
            <p:spPr>
              <a:xfrm>
                <a:off x="7493000" y="5885179"/>
                <a:ext cx="4021893" cy="738664"/>
              </a:xfrm>
              <a:prstGeom prst="rect">
                <a:avLst/>
              </a:prstGeom>
              <a:noFill/>
            </p:spPr>
            <p:txBody>
              <a:bodyPr wrap="square" rtlCol="0">
                <a:spAutoFit/>
              </a:bodyPr>
              <a:lstStyle/>
              <a:p>
                <a:pPr algn="ctr"/>
                <a:r>
                  <a:rPr lang="en-US" altLang="zh-CN" sz="1400" dirty="0"/>
                  <a:t>Hall Measurement report for the sample consisted of four 1K </a:t>
                </a:r>
                <a14:m>
                  <m:oMath xmlns:m="http://schemas.openxmlformats.org/officeDocument/2006/math">
                    <m:r>
                      <m:rPr>
                        <m:sty m:val="p"/>
                      </m:rPr>
                      <a:rPr lang="el-GR" altLang="zh-CN" sz="1400" i="1" smtClean="0">
                        <a:latin typeface="Cambria Math" panose="02040503050406030204" pitchFamily="18" charset="0"/>
                        <a:ea typeface="Cambria Math" panose="02040503050406030204" pitchFamily="18" charset="0"/>
                      </a:rPr>
                      <m:t>Ω</m:t>
                    </m:r>
                  </m:oMath>
                </a14:m>
                <a:r>
                  <a:rPr lang="zh-CN" altLang="en-US" sz="1400" dirty="0"/>
                  <a:t> </a:t>
                </a:r>
                <a:r>
                  <a:rPr lang="en-US" altLang="zh-CN" sz="1400" dirty="0"/>
                  <a:t>resistors with recommended current 0.1mA</a:t>
                </a:r>
                <a:endParaRPr lang="zh-CN" altLang="en-US" sz="1400" dirty="0"/>
              </a:p>
            </p:txBody>
          </p:sp>
        </mc:Choice>
        <mc:Fallback>
          <p:sp>
            <p:nvSpPr>
              <p:cNvPr id="6" name="文本框 5">
                <a:extLst>
                  <a:ext uri="{FF2B5EF4-FFF2-40B4-BE49-F238E27FC236}">
                    <a16:creationId xmlns:a16="http://schemas.microsoft.com/office/drawing/2014/main" id="{290CAB97-99F2-47D7-B1B7-1BC1C1887FD2}"/>
                  </a:ext>
                </a:extLst>
              </p:cNvPr>
              <p:cNvSpPr txBox="1">
                <a:spLocks noRot="1" noChangeAspect="1" noMove="1" noResize="1" noEditPoints="1" noAdjustHandles="1" noChangeArrowheads="1" noChangeShapeType="1" noTextEdit="1"/>
              </p:cNvSpPr>
              <p:nvPr/>
            </p:nvSpPr>
            <p:spPr>
              <a:xfrm>
                <a:off x="7493000" y="5885179"/>
                <a:ext cx="4021893" cy="738664"/>
              </a:xfrm>
              <a:prstGeom prst="rect">
                <a:avLst/>
              </a:prstGeom>
              <a:blipFill>
                <a:blip r:embed="rId4"/>
                <a:stretch>
                  <a:fillRect t="-820" b="-73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8153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991</Words>
  <Application>Microsoft Office PowerPoint</Application>
  <PresentationFormat>宽屏</PresentationFormat>
  <Paragraphs>102</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Cambria Math</vt:lpstr>
      <vt:lpstr>Times New Roman</vt:lpstr>
      <vt:lpstr>Office 主题​​</vt:lpstr>
      <vt:lpstr>Weekly report 12/2/2019-12/8/2019 Tengteng Tao </vt:lpstr>
      <vt:lpstr>Weekly report 12/2/2019-12/8/2019 Tengteng Tao </vt:lpstr>
      <vt:lpstr>Weekly report 12/2/2019-12/8/2019 Tengteng Tao </vt:lpstr>
      <vt:lpstr>Weekly report 12/2/2019-12/8/2019 Tengteng Tao </vt:lpstr>
      <vt:lpstr>Weekly report 12/2/2019-12/8/2019 Tengteng Tao </vt:lpstr>
      <vt:lpstr>Weekly report 12/2/2019-12/8/2019 Tengteng Tao </vt:lpstr>
      <vt:lpstr>Weekly report 12/2/2019-12/8/2019 Tengteng Tao </vt:lpstr>
      <vt:lpstr>Weekly report 12/2/2019-12/8/2019 Tengteng Tao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12/2/2019-12/8/2019 Tengteng Tao </dc:title>
  <dc:creator>陶 tony</dc:creator>
  <cp:lastModifiedBy>陶 tony</cp:lastModifiedBy>
  <cp:revision>43</cp:revision>
  <dcterms:created xsi:type="dcterms:W3CDTF">2019-12-08T19:13:01Z</dcterms:created>
  <dcterms:modified xsi:type="dcterms:W3CDTF">2019-12-08T20:55:53Z</dcterms:modified>
</cp:coreProperties>
</file>