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67" r:id="rId7"/>
    <p:sldId id="322" r:id="rId8"/>
    <p:sldId id="260" r:id="rId9"/>
    <p:sldId id="323" r:id="rId10"/>
    <p:sldId id="293" r:id="rId11"/>
    <p:sldId id="294" r:id="rId12"/>
    <p:sldId id="324" r:id="rId13"/>
    <p:sldId id="261" r:id="rId14"/>
    <p:sldId id="270" r:id="rId15"/>
    <p:sldId id="284" r:id="rId16"/>
    <p:sldId id="343" r:id="rId17"/>
    <p:sldId id="326" r:id="rId18"/>
    <p:sldId id="325" r:id="rId19"/>
    <p:sldId id="327" r:id="rId20"/>
    <p:sldId id="328" r:id="rId21"/>
    <p:sldId id="329" r:id="rId22"/>
    <p:sldId id="339" r:id="rId23"/>
    <p:sldId id="297" r:id="rId24"/>
    <p:sldId id="296" r:id="rId25"/>
    <p:sldId id="287"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0" userDrawn="1">
          <p15:clr>
            <a:srgbClr val="A4A3A4"/>
          </p15:clr>
        </p15:guide>
        <p15:guide id="2" pos="38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87C4"/>
    <a:srgbClr val="2547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4660"/>
  </p:normalViewPr>
  <p:slideViewPr>
    <p:cSldViewPr snapToGrid="0" showGuides="1">
      <p:cViewPr varScale="1">
        <p:scale>
          <a:sx n="72" d="100"/>
          <a:sy n="72" d="100"/>
        </p:scale>
        <p:origin x="54" y="57"/>
      </p:cViewPr>
      <p:guideLst>
        <p:guide orient="horz" pos="2210"/>
        <p:guide pos="3805"/>
      </p:guideLst>
    </p:cSldViewPr>
  </p:slideViewPr>
  <p:notesTextViewPr>
    <p:cViewPr>
      <p:scale>
        <a:sx n="1" d="1"/>
        <a:sy n="1" d="1"/>
      </p:scale>
      <p:origin x="0" y="0"/>
    </p:cViewPr>
  </p:notesTextViewPr>
  <p:sorterViewPr>
    <p:cViewPr>
      <p:scale>
        <a:sx n="57" d="100"/>
        <a:sy n="57"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19.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4ADC0-11CC-4EA5-ACE4-DC0E077CB91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D7D86-C1F2-486F-B90B-77E8931D206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17</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14</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5</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5</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5</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5</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5</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5</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5</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5</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24</a:t>
            </a:r>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23</a:t>
            </a:r>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30</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7</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7</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9</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7</a:t>
            </a:r>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46373"/>
            <a:ext cx="10515600" cy="531858"/>
          </a:xfrm>
        </p:spPr>
        <p:txBody>
          <a:bodyPr>
            <a:normAutofit/>
          </a:bodyPr>
          <a:lstStyle>
            <a:lvl1pPr>
              <a:defRPr sz="3200" b="1">
                <a:solidFill>
                  <a:schemeClr val="bg2"/>
                </a:solidFill>
              </a:defRPr>
            </a:lvl1p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131615" y="246373"/>
            <a:ext cx="706585" cy="502545"/>
          </a:xfrm>
          <a:prstGeom prst="rect">
            <a:avLst/>
          </a:prstGeom>
        </p:spPr>
      </p:pic>
      <p:sp>
        <p:nvSpPr>
          <p:cNvPr id="7" name="矩形 6"/>
          <p:cNvSpPr/>
          <p:nvPr userDrawn="1"/>
        </p:nvSpPr>
        <p:spPr>
          <a:xfrm>
            <a:off x="0" y="778231"/>
            <a:ext cx="12192000" cy="607976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0"/>
            <a:r>
              <a:rPr lang="zh-CN" altLang="en-US"/>
              <a:t>第二级</a:t>
            </a:r>
            <a:endParaRPr lang="zh-CN" altLang="en-US"/>
          </a:p>
          <a:p>
            <a:pPr lvl="0"/>
            <a:r>
              <a:rPr lang="zh-CN" altLang="en-US"/>
              <a:t>第三级</a:t>
            </a:r>
            <a:endParaRPr lang="zh-CN" altLang="en-US"/>
          </a:p>
          <a:p>
            <a:pPr lvl="0"/>
            <a:r>
              <a:rPr lang="zh-CN" altLang="en-US"/>
              <a:t>第四级</a:t>
            </a:r>
            <a:endParaRPr lang="zh-CN" altLang="en-US"/>
          </a:p>
          <a:p>
            <a:pPr lvl="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2018/8/1</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a:t>‹#›</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tags" Target="../tags/tag12.xml"/><Relationship Id="rId4" Type="http://schemas.openxmlformats.org/officeDocument/2006/relationships/image" Target="../media/image20.png"/><Relationship Id="rId3" Type="http://schemas.openxmlformats.org/officeDocument/2006/relationships/tags" Target="../tags/tag11.xml"/><Relationship Id="rId2" Type="http://schemas.openxmlformats.org/officeDocument/2006/relationships/image" Target="../media/image19.png"/><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tags" Target="../tags/tag13.xml"/><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tags" Target="../tags/tag14.xml"/><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tags" Target="../tags/tag15.xml"/><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tags" Target="../tags/tag17.xml"/><Relationship Id="rId2" Type="http://schemas.openxmlformats.org/officeDocument/2006/relationships/image" Target="../media/image29.pn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tags" Target="../tags/tag18.xml"/><Relationship Id="rId2" Type="http://schemas.openxmlformats.org/officeDocument/2006/relationships/image" Target="../media/image31.jpeg"/><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xml"/><Relationship Id="rId6" Type="http://schemas.openxmlformats.org/officeDocument/2006/relationships/tags" Target="../tags/tag4.xml"/><Relationship Id="rId5" Type="http://schemas.openxmlformats.org/officeDocument/2006/relationships/image" Target="../media/image11.png"/><Relationship Id="rId4" Type="http://schemas.openxmlformats.org/officeDocument/2006/relationships/tags" Target="../tags/tag3.xml"/><Relationship Id="rId3" Type="http://schemas.openxmlformats.org/officeDocument/2006/relationships/image" Target="../media/image10.png"/><Relationship Id="rId2" Type="http://schemas.openxmlformats.org/officeDocument/2006/relationships/tags" Target="../tags/tag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15815" y="1088140"/>
            <a:ext cx="5760351" cy="829945"/>
          </a:xfrm>
          <a:prstGeom prst="rect">
            <a:avLst/>
          </a:prstGeom>
          <a:noFill/>
        </p:spPr>
        <p:txBody>
          <a:bodyPr wrap="square" rtlCol="0">
            <a:spAutoFit/>
          </a:bodyPr>
          <a:lstStyle/>
          <a:p>
            <a:pPr algn="ctr"/>
            <a:r>
              <a:rPr lang="zh-CN" altLang="en-US" sz="4800" b="1" dirty="0">
                <a:solidFill>
                  <a:srgbClr val="25476D"/>
                </a:solidFill>
                <a:latin typeface="微软雅黑" panose="020B0503020204020204" pitchFamily="34" charset="-122"/>
                <a:ea typeface="微软雅黑" panose="020B0503020204020204" pitchFamily="34" charset="-122"/>
              </a:rPr>
              <a:t>小组汇报</a:t>
            </a:r>
            <a:endParaRPr lang="zh-CN" altLang="en-US" sz="4800" b="1" dirty="0">
              <a:solidFill>
                <a:srgbClr val="25476D"/>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321" y="2414709"/>
            <a:ext cx="10714508" cy="922020"/>
          </a:xfrm>
          <a:prstGeom prst="rect">
            <a:avLst/>
          </a:prstGeom>
          <a:noFill/>
        </p:spPr>
        <p:txBody>
          <a:bodyPr wrap="square" rtlCol="0">
            <a:spAutoFit/>
          </a:bodyPr>
          <a:lstStyle/>
          <a:p>
            <a:pPr algn="ctr"/>
            <a:r>
              <a:rPr lang="en-US" altLang="zh-CN" sz="5400" b="1" dirty="0">
                <a:solidFill>
                  <a:srgbClr val="25476D"/>
                </a:solidFill>
                <a:latin typeface="微软雅黑" panose="020B0503020204020204" pitchFamily="34" charset="-122"/>
                <a:ea typeface="微软雅黑" panose="020B0503020204020204" pitchFamily="34" charset="-122"/>
              </a:rPr>
              <a:t>假新闻分类</a:t>
            </a:r>
            <a:endParaRPr lang="en-US" altLang="zh-CN" sz="5400" b="1" dirty="0">
              <a:solidFill>
                <a:srgbClr val="25476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8649776" y="4033355"/>
            <a:ext cx="1051987" cy="748202"/>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616" y="969917"/>
            <a:ext cx="1575138" cy="883032"/>
          </a:xfrm>
          <a:prstGeom prst="rect">
            <a:avLst/>
          </a:prstGeom>
        </p:spPr>
      </p:pic>
      <p:sp>
        <p:nvSpPr>
          <p:cNvPr id="11" name="文本框 10"/>
          <p:cNvSpPr txBox="1"/>
          <p:nvPr/>
        </p:nvSpPr>
        <p:spPr>
          <a:xfrm>
            <a:off x="7923530" y="5293995"/>
            <a:ext cx="4064000" cy="1476375"/>
          </a:xfrm>
          <a:prstGeom prst="rect">
            <a:avLst/>
          </a:prstGeom>
          <a:noFill/>
        </p:spPr>
        <p:txBody>
          <a:bodyPr wrap="square" rtlCol="0">
            <a:spAutoFit/>
          </a:bodyPr>
          <a:lstStyle/>
          <a:p>
            <a:r>
              <a:rPr lang="zh-CN" altLang="en-US" dirty="0">
                <a:solidFill>
                  <a:srgbClr val="25476D"/>
                </a:solidFill>
                <a:latin typeface="微软雅黑" panose="020B0503020204020204" pitchFamily="34" charset="-122"/>
                <a:ea typeface="微软雅黑" panose="020B0503020204020204" pitchFamily="34" charset="-122"/>
                <a:sym typeface="+mn-ea"/>
              </a:rPr>
              <a:t>小组成员：马睿</a:t>
            </a:r>
            <a:r>
              <a:rPr lang="en-US" altLang="zh-CN" dirty="0">
                <a:solidFill>
                  <a:srgbClr val="25476D"/>
                </a:solidFill>
                <a:latin typeface="微软雅黑" panose="020B0503020204020204" pitchFamily="34" charset="-122"/>
                <a:ea typeface="微软雅黑" panose="020B0503020204020204" pitchFamily="34" charset="-122"/>
                <a:sym typeface="+mn-ea"/>
              </a:rPr>
              <a:t> </a:t>
            </a:r>
            <a:r>
              <a:rPr lang="zh-CN" altLang="en-US" dirty="0">
                <a:solidFill>
                  <a:srgbClr val="25476D"/>
                </a:solidFill>
                <a:latin typeface="微软雅黑" panose="020B0503020204020204" pitchFamily="34" charset="-122"/>
                <a:ea typeface="微软雅黑" panose="020B0503020204020204" pitchFamily="34" charset="-122"/>
                <a:sym typeface="+mn-ea"/>
              </a:rPr>
              <a:t>杨一帆</a:t>
            </a:r>
            <a:r>
              <a:rPr lang="en-US" altLang="zh-CN" dirty="0">
                <a:solidFill>
                  <a:srgbClr val="25476D"/>
                </a:solidFill>
                <a:latin typeface="微软雅黑" panose="020B0503020204020204" pitchFamily="34" charset="-122"/>
                <a:ea typeface="微软雅黑" panose="020B0503020204020204" pitchFamily="34" charset="-122"/>
                <a:sym typeface="+mn-ea"/>
              </a:rPr>
              <a:t> </a:t>
            </a:r>
            <a:r>
              <a:rPr lang="zh-CN" altLang="en-US" dirty="0">
                <a:solidFill>
                  <a:srgbClr val="25476D"/>
                </a:solidFill>
                <a:latin typeface="微软雅黑" panose="020B0503020204020204" pitchFamily="34" charset="-122"/>
                <a:ea typeface="微软雅黑" panose="020B0503020204020204" pitchFamily="34" charset="-122"/>
                <a:sym typeface="+mn-ea"/>
              </a:rPr>
              <a:t>陈思伦</a:t>
            </a:r>
            <a:r>
              <a:rPr lang="en-US" altLang="zh-CN" dirty="0">
                <a:solidFill>
                  <a:srgbClr val="25476D"/>
                </a:solidFill>
                <a:latin typeface="微软雅黑" panose="020B0503020204020204" pitchFamily="34" charset="-122"/>
                <a:ea typeface="微软雅黑" panose="020B0503020204020204" pitchFamily="34" charset="-122"/>
                <a:sym typeface="+mn-ea"/>
              </a:rPr>
              <a:t> 张胤 </a:t>
            </a:r>
            <a:r>
              <a:rPr lang="zh-CN" altLang="en-US" dirty="0">
                <a:solidFill>
                  <a:srgbClr val="25476D"/>
                </a:solidFill>
                <a:latin typeface="微软雅黑" panose="020B0503020204020204" pitchFamily="34" charset="-122"/>
                <a:ea typeface="微软雅黑" panose="020B0503020204020204" pitchFamily="34" charset="-122"/>
                <a:sym typeface="+mn-ea"/>
              </a:rPr>
              <a:t>涂藤耀</a:t>
            </a:r>
            <a:endParaRPr lang="en-US" altLang="zh-CN" dirty="0">
              <a:solidFill>
                <a:srgbClr val="25476D"/>
              </a:solidFill>
              <a:latin typeface="微软雅黑" panose="020B0503020204020204" pitchFamily="34" charset="-122"/>
              <a:ea typeface="微软雅黑" panose="020B0503020204020204" pitchFamily="34" charset="-122"/>
              <a:sym typeface="+mn-ea"/>
            </a:endParaRPr>
          </a:p>
          <a:p>
            <a:r>
              <a:rPr lang="zh-CN" altLang="en-US" dirty="0">
                <a:solidFill>
                  <a:srgbClr val="25476D"/>
                </a:solidFill>
                <a:latin typeface="微软雅黑" panose="020B0503020204020204" pitchFamily="34" charset="-122"/>
                <a:ea typeface="微软雅黑" panose="020B0503020204020204" pitchFamily="34" charset="-122"/>
                <a:sym typeface="+mn-ea"/>
              </a:rPr>
              <a:t>汇报人：</a:t>
            </a:r>
            <a:r>
              <a:rPr lang="zh-CN" altLang="en-US" dirty="0">
                <a:solidFill>
                  <a:srgbClr val="25476D"/>
                </a:solidFill>
                <a:latin typeface="微软雅黑" panose="020B0503020204020204" pitchFamily="34" charset="-122"/>
                <a:ea typeface="微软雅黑" panose="020B0503020204020204" pitchFamily="34" charset="-122"/>
                <a:sym typeface="+mn-ea"/>
              </a:rPr>
              <a:t>涂藤耀</a:t>
            </a:r>
            <a:endParaRPr lang="zh-CN" altLang="en-US" dirty="0">
              <a:solidFill>
                <a:srgbClr val="25476D"/>
              </a:solidFill>
              <a:latin typeface="微软雅黑" panose="020B0503020204020204" pitchFamily="34" charset="-122"/>
              <a:ea typeface="微软雅黑" panose="020B0503020204020204" pitchFamily="34" charset="-122"/>
              <a:sym typeface="+mn-ea"/>
            </a:endParaRPr>
          </a:p>
          <a:p>
            <a:r>
              <a:rPr lang="zh-CN" altLang="en-US" dirty="0">
                <a:solidFill>
                  <a:srgbClr val="25476D"/>
                </a:solidFill>
                <a:latin typeface="微软雅黑" panose="020B0503020204020204" pitchFamily="34" charset="-122"/>
                <a:ea typeface="微软雅黑" panose="020B0503020204020204" pitchFamily="34" charset="-122"/>
              </a:rPr>
              <a:t>指导老师：</a:t>
            </a:r>
            <a:r>
              <a:rPr lang="zh-CN" altLang="en-US" dirty="0">
                <a:solidFill>
                  <a:srgbClr val="25476D"/>
                </a:solidFill>
                <a:latin typeface="微软雅黑" panose="020B0503020204020204" pitchFamily="34" charset="-122"/>
                <a:ea typeface="微软雅黑" panose="020B0503020204020204" pitchFamily="34" charset="-122"/>
              </a:rPr>
              <a:t>文静</a:t>
            </a:r>
            <a:endParaRPr lang="zh-CN" altLang="en-US" dirty="0">
              <a:solidFill>
                <a:srgbClr val="25476D"/>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528" fill="hold" grpId="0" nodeType="afterEffect">
                                  <p:stCondLst>
                                    <p:cond delay="0"/>
                                  </p:stCondLst>
                                  <p:iterate type="lt">
                                    <p:tmPct val="10000"/>
                                  </p:iterate>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anim calcmode="lin" valueType="num">
                                      <p:cBhvr>
                                        <p:cTn id="21" dur="500" fill="hold"/>
                                        <p:tgtEl>
                                          <p:spTgt spid="2"/>
                                        </p:tgtEl>
                                        <p:attrNameLst>
                                          <p:attrName>ppt_x</p:attrName>
                                        </p:attrNameLst>
                                      </p:cBhvr>
                                      <p:tavLst>
                                        <p:tav tm="0">
                                          <p:val>
                                            <p:fltVal val="0.5"/>
                                          </p:val>
                                        </p:tav>
                                        <p:tav tm="100000">
                                          <p:val>
                                            <p:strVal val="#ppt_x"/>
                                          </p:val>
                                        </p:tav>
                                      </p:tavLst>
                                    </p:anim>
                                    <p:anim calcmode="lin" valueType="num">
                                      <p:cBhvr>
                                        <p:cTn id="22" dur="500" fill="hold"/>
                                        <p:tgtEl>
                                          <p:spTgt spid="2"/>
                                        </p:tgtEl>
                                        <p:attrNameLst>
                                          <p:attrName>ppt_y</p:attrName>
                                        </p:attrNameLst>
                                      </p:cBhvr>
                                      <p:tavLst>
                                        <p:tav tm="0">
                                          <p:val>
                                            <p:fltVal val="0.5"/>
                                          </p:val>
                                        </p:tav>
                                        <p:tav tm="100000">
                                          <p:val>
                                            <p:strVal val="#ppt_y"/>
                                          </p:val>
                                        </p:tav>
                                      </p:tavLst>
                                    </p:anim>
                                  </p:childTnLst>
                                </p:cTn>
                              </p:par>
                            </p:childTnLst>
                          </p:cTn>
                        </p:par>
                        <p:par>
                          <p:cTn id="23" fill="hold">
                            <p:stCondLst>
                              <p:cond delay="649"/>
                            </p:stCondLst>
                            <p:childTnLst>
                              <p:par>
                                <p:cTn id="24" presetID="53" presetClass="entr" presetSubtype="16" fill="hold" grpId="0" nodeType="afterEffect">
                                  <p:stCondLst>
                                    <p:cond delay="0"/>
                                  </p:stCondLst>
                                  <p:iterate type="lt">
                                    <p:tmPct val="10000"/>
                                  </p:iterate>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71776" y="259436"/>
            <a:ext cx="10515600" cy="531858"/>
          </a:xfrm>
        </p:spPr>
        <p:txBody>
          <a:bodyPr>
            <a:normAutofit fontScale="90000"/>
          </a:bodyPr>
          <a:lstStyle/>
          <a:p>
            <a:r>
              <a:rPr lang="zh-CN" altLang="en-US" sz="2800" dirty="0">
                <a:sym typeface="+mn-ea"/>
              </a:rPr>
              <a:t>常见的机器学习模型</a:t>
            </a:r>
            <a:endParaRPr lang="zh-CN" altLang="en-US" sz="2800" dirty="0">
              <a:cs typeface="+mn-ea"/>
            </a:endParaRPr>
          </a:p>
        </p:txBody>
      </p:sp>
      <p:sp>
        <p:nvSpPr>
          <p:cNvPr id="4" name="文本框 3"/>
          <p:cNvSpPr txBox="1"/>
          <p:nvPr/>
        </p:nvSpPr>
        <p:spPr>
          <a:xfrm>
            <a:off x="1353820" y="1923415"/>
            <a:ext cx="9647555" cy="1476375"/>
          </a:xfrm>
          <a:prstGeom prst="rect">
            <a:avLst/>
          </a:prstGeom>
          <a:noFill/>
        </p:spPr>
        <p:txBody>
          <a:bodyPr wrap="square" rtlCol="0" anchor="t">
            <a:spAutoFit/>
          </a:bodyPr>
          <a:p>
            <a:endParaRPr lang="zh-CN" altLang="en-US">
              <a:latin typeface="楷体" panose="02010609060101010101" pitchFamily="49" charset="-122"/>
              <a:ea typeface="楷体" panose="02010609060101010101" pitchFamily="49" charset="-122"/>
              <a:cs typeface="楷体" panose="02010609060101010101" pitchFamily="49" charset="-122"/>
            </a:endParaRPr>
          </a:p>
          <a:p>
            <a:endParaRPr lang="zh-CN" altLang="en-US">
              <a:latin typeface="楷体" panose="02010609060101010101" pitchFamily="49" charset="-122"/>
              <a:ea typeface="楷体" panose="02010609060101010101" pitchFamily="49" charset="-122"/>
              <a:cs typeface="楷体" panose="02010609060101010101" pitchFamily="49" charset="-122"/>
            </a:endParaRPr>
          </a:p>
          <a:p>
            <a:endParaRPr lang="zh-CN" altLang="en-US">
              <a:latin typeface="楷体" panose="02010609060101010101" pitchFamily="49" charset="-122"/>
              <a:ea typeface="楷体" panose="02010609060101010101" pitchFamily="49" charset="-122"/>
              <a:cs typeface="楷体" panose="02010609060101010101" pitchFamily="49" charset="-122"/>
            </a:endParaRPr>
          </a:p>
          <a:p>
            <a:endParaRPr lang="zh-CN" altLang="en-US">
              <a:latin typeface="楷体" panose="02010609060101010101" pitchFamily="49" charset="-122"/>
              <a:ea typeface="楷体" panose="02010609060101010101" pitchFamily="49" charset="-122"/>
              <a:cs typeface="楷体" panose="02010609060101010101" pitchFamily="49" charset="-122"/>
            </a:endParaRPr>
          </a:p>
          <a:p>
            <a:endParaRPr lang="zh-CN" altLang="en-US">
              <a:latin typeface="楷体" panose="02010609060101010101" pitchFamily="49" charset="-122"/>
              <a:ea typeface="楷体" panose="02010609060101010101" pitchFamily="49" charset="-122"/>
              <a:cs typeface="楷体" panose="02010609060101010101" pitchFamily="49" charset="-122"/>
            </a:endParaRPr>
          </a:p>
        </p:txBody>
      </p:sp>
      <p:pic>
        <p:nvPicPr>
          <p:cNvPr id="2" name="图片 1"/>
          <p:cNvPicPr>
            <a:picLocks noChangeAspect="1"/>
          </p:cNvPicPr>
          <p:nvPr/>
        </p:nvPicPr>
        <p:blipFill>
          <a:blip r:embed="rId1"/>
          <a:stretch>
            <a:fillRect/>
          </a:stretch>
        </p:blipFill>
        <p:spPr>
          <a:xfrm>
            <a:off x="531495" y="1151890"/>
            <a:ext cx="6015990" cy="2845435"/>
          </a:xfrm>
          <a:prstGeom prst="rect">
            <a:avLst/>
          </a:prstGeom>
        </p:spPr>
      </p:pic>
      <p:sp>
        <p:nvSpPr>
          <p:cNvPr id="8" name="文本框 7"/>
          <p:cNvSpPr txBox="1"/>
          <p:nvPr/>
        </p:nvSpPr>
        <p:spPr>
          <a:xfrm>
            <a:off x="628015" y="4361815"/>
            <a:ext cx="8155305" cy="1476375"/>
          </a:xfrm>
          <a:prstGeom prst="rect">
            <a:avLst/>
          </a:prstGeom>
          <a:noFill/>
        </p:spPr>
        <p:txBody>
          <a:bodyPr wrap="square" rtlCol="0">
            <a:spAutoFit/>
          </a:bodyPr>
          <a:p>
            <a:r>
              <a:rPr lang="zh-CN" altLang="en-US"/>
              <a:t>而且我们也尝试了不改变词性（保留原有词语境），调整不同的</a:t>
            </a:r>
            <a:r>
              <a:rPr lang="en-US" altLang="zh-CN"/>
              <a:t>max-feature</a:t>
            </a:r>
            <a:r>
              <a:rPr lang="zh-CN" altLang="en-US"/>
              <a:t>的大小，最后发现统一词性的时候，模型正确率高，词性一致会减少不必要的</a:t>
            </a:r>
            <a:r>
              <a:rPr lang="zh-CN" altLang="en-US"/>
              <a:t>噪声。</a:t>
            </a:r>
            <a:endParaRPr lang="zh-CN" altLang="en-US"/>
          </a:p>
          <a:p>
            <a:r>
              <a:rPr lang="zh-CN" altLang="en-US"/>
              <a:t>上面的是我们调出来的</a:t>
            </a:r>
            <a:r>
              <a:rPr lang="zh-CN" altLang="en-US"/>
              <a:t>几个比较好的</a:t>
            </a:r>
            <a:r>
              <a:rPr lang="zh-CN" altLang="en-US"/>
              <a:t>结果</a:t>
            </a:r>
            <a:endParaRPr lang="zh-CN" altLang="en-US"/>
          </a:p>
          <a:p>
            <a:r>
              <a:rPr lang="zh-CN" altLang="en-US"/>
              <a:t>（</a:t>
            </a:r>
            <a:r>
              <a:rPr lang="en-US" altLang="zh-CN"/>
              <a:t>TFIDF,max-feature=5000,</a:t>
            </a:r>
            <a:r>
              <a:rPr lang="zh-CN" altLang="en-US"/>
              <a:t>正常清洗数据，词性统一，不删除</a:t>
            </a:r>
            <a:r>
              <a:rPr lang="zh-CN" altLang="en-US"/>
              <a:t>停用词）</a:t>
            </a: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3846074" y="2126860"/>
            <a:ext cx="5979293"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a:spcBef>
                <a:spcPts val="0"/>
              </a:spcBef>
              <a:spcAft>
                <a:spcPts val="0"/>
              </a:spcAft>
              <a:buClrTx/>
              <a:buSzTx/>
              <a:buFontTx/>
              <a:defRPr/>
            </a:pPr>
            <a:r>
              <a:rPr lang="zh-CN" altLang="en-US" sz="5400" b="1" dirty="0">
                <a:solidFill>
                  <a:srgbClr val="25476D"/>
                </a:solidFill>
                <a:latin typeface="微软雅黑" panose="020B0503020204020204" pitchFamily="34" charset="-122"/>
                <a:ea typeface="微软雅黑" panose="020B0503020204020204" pitchFamily="34" charset="-122"/>
                <a:sym typeface="+mn-ea"/>
              </a:rPr>
              <a:t>不同结构的深度学习模型</a:t>
            </a:r>
            <a:endParaRPr lang="zh-CN" altLang="en-US" sz="5400" b="1" dirty="0">
              <a:solidFill>
                <a:srgbClr val="25476D"/>
              </a:solidFill>
              <a:latin typeface="微软雅黑" panose="020B0503020204020204" pitchFamily="34" charset="-122"/>
              <a:ea typeface="微软雅黑" panose="020B0503020204020204" pitchFamily="34" charset="-122"/>
              <a:sym typeface="+mn-ea"/>
            </a:endParaRPr>
          </a:p>
        </p:txBody>
      </p:sp>
      <p:grpSp>
        <p:nvGrpSpPr>
          <p:cNvPr id="3" name="组合 4"/>
          <p:cNvGrpSpPr/>
          <p:nvPr/>
        </p:nvGrpSpPr>
        <p:grpSpPr bwMode="auto">
          <a:xfrm>
            <a:off x="1940070" y="1918504"/>
            <a:ext cx="1289050" cy="1295400"/>
            <a:chOff x="3439886" y="2047910"/>
            <a:chExt cx="608204" cy="611710"/>
          </a:xfrm>
        </p:grpSpPr>
        <p:sp>
          <p:nvSpPr>
            <p:cNvPr id="4" name="矩形 3"/>
            <p:cNvSpPr/>
            <p:nvPr/>
          </p:nvSpPr>
          <p:spPr>
            <a:xfrm>
              <a:off x="3439886" y="2047910"/>
              <a:ext cx="608204" cy="607962"/>
            </a:xfrm>
            <a:prstGeom prst="rect">
              <a:avLst/>
            </a:prstGeom>
            <a:solidFill>
              <a:srgbClr val="5087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直角三角形 4"/>
            <p:cNvSpPr/>
            <p:nvPr/>
          </p:nvSpPr>
          <p:spPr>
            <a:xfrm>
              <a:off x="3439886" y="2051658"/>
              <a:ext cx="608204" cy="607962"/>
            </a:xfrm>
            <a:prstGeom prst="rtTriangle">
              <a:avLst/>
            </a:prstGeom>
            <a:solidFill>
              <a:srgbClr val="2547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 name="文本框 3"/>
          <p:cNvSpPr txBox="1">
            <a:spLocks noChangeArrowheads="1"/>
          </p:cNvSpPr>
          <p:nvPr/>
        </p:nvSpPr>
        <p:spPr bwMode="auto">
          <a:xfrm>
            <a:off x="2232170" y="2005816"/>
            <a:ext cx="7048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7200" b="1">
                <a:solidFill>
                  <a:schemeClr val="bg1"/>
                </a:solidFill>
                <a:latin typeface="微软雅黑" panose="020B0503020204020204" pitchFamily="34" charset="-122"/>
                <a:ea typeface="微软雅黑" panose="020B0503020204020204" pitchFamily="34" charset="-122"/>
              </a:rPr>
              <a:t>3</a:t>
            </a:r>
            <a:endParaRPr lang="en-US" altLang="zh-CN" sz="72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230707" y="3190091"/>
            <a:ext cx="7519988" cy="0"/>
          </a:xfrm>
          <a:prstGeom prst="line">
            <a:avLst/>
          </a:prstGeom>
          <a:ln>
            <a:solidFill>
              <a:srgbClr val="5087C4"/>
            </a:solidFill>
            <a:tailEnd type="ova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0117467" y="1150793"/>
            <a:ext cx="1494374" cy="1062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2"/>
                                        </p:tgtEl>
                                        <p:attrNameLst>
                                          <p:attrName>ppt_y</p:attrName>
                                        </p:attrNameLst>
                                      </p:cBhvr>
                                      <p:tavLst>
                                        <p:tav tm="0">
                                          <p:val>
                                            <p:strVal val="#ppt_y"/>
                                          </p:val>
                                        </p:tav>
                                        <p:tav tm="100000">
                                          <p:val>
                                            <p:strVal val="#ppt_y"/>
                                          </p:val>
                                        </p:tav>
                                      </p:tavLst>
                                    </p:anim>
                                    <p:anim calcmode="lin" valueType="num">
                                      <p:cBhvr>
                                        <p:cTn id="24"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2"/>
                                        </p:tgtEl>
                                      </p:cBhvr>
                                    </p:animEffect>
                                  </p:childTnLst>
                                </p:cTn>
                              </p:par>
                              <p:par>
                                <p:cTn id="27" presetID="42"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43857" y="272314"/>
            <a:ext cx="10515600" cy="531858"/>
          </a:xfrm>
        </p:spPr>
        <p:txBody>
          <a:bodyPr>
            <a:normAutofit fontScale="90000"/>
          </a:bodyPr>
          <a:lstStyle/>
          <a:p>
            <a:r>
              <a:rPr lang="zh-CN" altLang="en-US" sz="2800" dirty="0">
                <a:solidFill>
                  <a:srgbClr val="25476D"/>
                </a:solidFill>
                <a:latin typeface="微软雅黑" panose="020B0503020204020204" pitchFamily="34" charset="-122"/>
                <a:ea typeface="微软雅黑" panose="020B0503020204020204" pitchFamily="34" charset="-122"/>
                <a:sym typeface="+mn-ea"/>
              </a:rPr>
              <a:t>不同结构的深度学习模型</a:t>
            </a:r>
            <a:endParaRPr lang="zh-CN" altLang="en-US" sz="2800" dirty="0"/>
          </a:p>
        </p:txBody>
      </p:sp>
      <p:sp>
        <p:nvSpPr>
          <p:cNvPr id="4" name="文本框 3"/>
          <p:cNvSpPr txBox="1"/>
          <p:nvPr/>
        </p:nvSpPr>
        <p:spPr>
          <a:xfrm>
            <a:off x="719455" y="4523740"/>
            <a:ext cx="6906895" cy="2306955"/>
          </a:xfrm>
          <a:prstGeom prst="rect">
            <a:avLst/>
          </a:prstGeom>
          <a:noFill/>
        </p:spPr>
        <p:txBody>
          <a:bodyPr wrap="square" rtlCol="0">
            <a:spAutoFit/>
          </a:bodyPr>
          <a:p>
            <a:r>
              <a:rPr lang="zh-CN" altLang="en-US"/>
              <a:t>通过机器学习的调试，我们基本确定了效果最好的数据集预处理，TF-IDF适用于传统的机器学习算法，如朴素贝叶斯、支持向量机等，这些算法通常使用稀疏矩阵作为输入。</a:t>
            </a:r>
            <a:endParaRPr lang="zh-CN" altLang="en-US"/>
          </a:p>
          <a:p>
            <a:r>
              <a:rPr lang="zh-CN" altLang="en-US"/>
              <a:t>然而，在深度学习中，词嵌入是更常用的表示方式。词嵌入通过将每个单词映射到一个低维连续向量空间中的向量来表示单词，使得具有相似含义的单词在向量空间中更加接近。词嵌入可以通过学习单词的分布式表示来捕捉单词之间的语义关系和上下文信息，从而提供更丰富和有意义的表示。</a:t>
            </a:r>
            <a:endParaRPr lang="zh-CN" altLang="en-US"/>
          </a:p>
        </p:txBody>
      </p:sp>
      <p:pic>
        <p:nvPicPr>
          <p:cNvPr id="5" name="图片 4"/>
          <p:cNvPicPr>
            <a:picLocks noChangeAspect="1"/>
          </p:cNvPicPr>
          <p:nvPr/>
        </p:nvPicPr>
        <p:blipFill>
          <a:blip r:embed="rId1"/>
          <a:stretch>
            <a:fillRect/>
          </a:stretch>
        </p:blipFill>
        <p:spPr>
          <a:xfrm>
            <a:off x="719455" y="953135"/>
            <a:ext cx="7520940" cy="3421380"/>
          </a:xfrm>
          <a:prstGeom prst="rect">
            <a:avLst/>
          </a:prstGeom>
        </p:spPr>
      </p:pic>
      <p:sp>
        <p:nvSpPr>
          <p:cNvPr id="6" name="文本框 5"/>
          <p:cNvSpPr txBox="1"/>
          <p:nvPr/>
        </p:nvSpPr>
        <p:spPr>
          <a:xfrm>
            <a:off x="8387715" y="953135"/>
            <a:ext cx="3723005" cy="645160"/>
          </a:xfrm>
          <a:prstGeom prst="rect">
            <a:avLst/>
          </a:prstGeom>
          <a:noFill/>
        </p:spPr>
        <p:txBody>
          <a:bodyPr wrap="square" rtlCol="0">
            <a:spAutoFit/>
          </a:bodyPr>
          <a:p>
            <a:r>
              <a:rPr lang="zh-CN" altLang="en-US"/>
              <a:t>选择词嵌入层作为我们所有深度学习模型的</a:t>
            </a:r>
            <a:r>
              <a:rPr lang="zh-CN" altLang="en-US"/>
              <a:t>第一层</a:t>
            </a: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7605" y="327493"/>
            <a:ext cx="10515600" cy="733142"/>
          </a:xfrm>
        </p:spPr>
        <p:txBody>
          <a:bodyPr>
            <a:normAutofit/>
          </a:bodyPr>
          <a:lstStyle/>
          <a:p>
            <a:r>
              <a:rPr lang="zh-CN" altLang="en-US" sz="2000" dirty="0">
                <a:solidFill>
                  <a:srgbClr val="25476D"/>
                </a:solidFill>
                <a:latin typeface="微软雅黑" panose="020B0503020204020204" pitchFamily="34" charset="-122"/>
                <a:ea typeface="微软雅黑" panose="020B0503020204020204" pitchFamily="34" charset="-122"/>
                <a:sym typeface="+mn-ea"/>
              </a:rPr>
              <a:t>不同结构的深度学习模型</a:t>
            </a:r>
            <a:endParaRPr lang="zh-CN" altLang="en-US" sz="2000" dirty="0">
              <a:latin typeface="+mn-ea"/>
              <a:ea typeface="+mn-ea"/>
            </a:endParaRPr>
          </a:p>
        </p:txBody>
      </p:sp>
      <p:sp>
        <p:nvSpPr>
          <p:cNvPr id="4" name="文本框 3"/>
          <p:cNvSpPr txBox="1"/>
          <p:nvPr/>
        </p:nvSpPr>
        <p:spPr>
          <a:xfrm>
            <a:off x="537210" y="1166495"/>
            <a:ext cx="7848600" cy="645160"/>
          </a:xfrm>
          <a:prstGeom prst="rect">
            <a:avLst/>
          </a:prstGeom>
          <a:noFill/>
        </p:spPr>
        <p:txBody>
          <a:bodyPr wrap="square" rtlCol="0">
            <a:spAutoFit/>
          </a:bodyPr>
          <a:p>
            <a:r>
              <a:rPr lang="zh-CN" altLang="en-US"/>
              <a:t>受到机器学习的神经网络模型的高正确率影响（</a:t>
            </a:r>
            <a:r>
              <a:rPr lang="en-US" altLang="zh-CN"/>
              <a:t>99.4%</a:t>
            </a:r>
            <a:r>
              <a:rPr lang="zh-CN" altLang="en-US"/>
              <a:t>），我们选择了学习率为</a:t>
            </a:r>
            <a:r>
              <a:rPr lang="en-US" altLang="zh-CN"/>
              <a:t>0.001</a:t>
            </a:r>
            <a:r>
              <a:rPr lang="zh-CN" altLang="en-US"/>
              <a:t>的</a:t>
            </a:r>
            <a:r>
              <a:rPr lang="en-US" altLang="zh-CN"/>
              <a:t>Adam</a:t>
            </a:r>
            <a:r>
              <a:rPr lang="zh-CN" altLang="en-US"/>
              <a:t>优化器</a:t>
            </a:r>
            <a:endParaRPr lang="zh-CN" altLang="en-US"/>
          </a:p>
        </p:txBody>
      </p:sp>
      <p:pic>
        <p:nvPicPr>
          <p:cNvPr id="5" name="图片 4"/>
          <p:cNvPicPr>
            <a:picLocks noChangeAspect="1"/>
          </p:cNvPicPr>
          <p:nvPr/>
        </p:nvPicPr>
        <p:blipFill>
          <a:blip r:embed="rId1"/>
          <a:stretch>
            <a:fillRect/>
          </a:stretch>
        </p:blipFill>
        <p:spPr>
          <a:xfrm>
            <a:off x="537210" y="1989455"/>
            <a:ext cx="7848600" cy="769620"/>
          </a:xfrm>
          <a:prstGeom prst="rect">
            <a:avLst/>
          </a:prstGeom>
        </p:spPr>
      </p:pic>
      <p:sp>
        <p:nvSpPr>
          <p:cNvPr id="6" name="文本框 5"/>
          <p:cNvSpPr txBox="1"/>
          <p:nvPr/>
        </p:nvSpPr>
        <p:spPr>
          <a:xfrm>
            <a:off x="537210" y="2936875"/>
            <a:ext cx="7847965" cy="2584450"/>
          </a:xfrm>
          <a:prstGeom prst="rect">
            <a:avLst/>
          </a:prstGeom>
          <a:noFill/>
        </p:spPr>
        <p:txBody>
          <a:bodyPr wrap="square" rtlCol="0" anchor="t">
            <a:spAutoFit/>
          </a:bodyPr>
          <a:p>
            <a:r>
              <a:rPr lang="zh-CN" altLang="en-US"/>
              <a:t>对于二分类问题，binary_crossentropy是更常用和合适的选择。</a:t>
            </a:r>
            <a:endParaRPr lang="zh-CN" altLang="en-US"/>
          </a:p>
          <a:p>
            <a:r>
              <a:rPr lang="en-US" altLang="zh-CN"/>
              <a:t>1</a:t>
            </a:r>
            <a:r>
              <a:rPr lang="zh-CN" altLang="en-US"/>
              <a:t>：使用适合问题类型的损失函数可以更好地反映问题的特性，提高模型的性能和效果。</a:t>
            </a:r>
            <a:endParaRPr lang="zh-CN" altLang="en-US"/>
          </a:p>
          <a:p>
            <a:r>
              <a:rPr lang="en-US" altLang="zh-CN"/>
              <a:t>2</a:t>
            </a:r>
            <a:r>
              <a:rPr lang="zh-CN" altLang="en-US"/>
              <a:t>：在二分类问题中，只需计算一个类别的损失，相比多分类问题需要计算多个类别的损失，节省了计算资源和时间。</a:t>
            </a:r>
            <a:endParaRPr lang="zh-CN" altLang="en-US"/>
          </a:p>
          <a:p>
            <a:r>
              <a:rPr lang="en-US" altLang="zh-CN"/>
              <a:t>3</a:t>
            </a:r>
            <a:r>
              <a:rPr lang="zh-CN" altLang="en-US"/>
              <a:t>：在数值计算上，binary_crossentropy通常更稳定。它不会受到类别数量的影响，避免了出现数值上的不稳定性，如分母为0等问题。</a:t>
            </a:r>
            <a:endParaRPr lang="zh-CN" altLang="en-US"/>
          </a:p>
          <a:p>
            <a:r>
              <a:rPr lang="en-US" altLang="zh-CN"/>
              <a:t>4</a:t>
            </a:r>
            <a:r>
              <a:rPr lang="zh-CN" altLang="en-US"/>
              <a:t>：binary_crossentropy的损失函数对模型输出的解释更直接。它度量了模型对于二分类问题中两个类别之间的区分度和准确性，更加直观。</a:t>
            </a: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7605" y="327493"/>
            <a:ext cx="10515600" cy="733142"/>
          </a:xfrm>
        </p:spPr>
        <p:txBody>
          <a:bodyPr>
            <a:normAutofit/>
          </a:bodyPr>
          <a:lstStyle/>
          <a:p>
            <a:r>
              <a:rPr lang="zh-CN" altLang="en-US" sz="2000" dirty="0">
                <a:solidFill>
                  <a:srgbClr val="25476D"/>
                </a:solidFill>
                <a:latin typeface="微软雅黑" panose="020B0503020204020204" pitchFamily="34" charset="-122"/>
                <a:ea typeface="微软雅黑" panose="020B0503020204020204" pitchFamily="34" charset="-122"/>
                <a:sym typeface="+mn-ea"/>
              </a:rPr>
              <a:t>不同结构的深度学习模型</a:t>
            </a:r>
            <a:endParaRPr lang="zh-CN" altLang="en-US" sz="2000" dirty="0">
              <a:latin typeface="+mn-ea"/>
              <a:ea typeface="+mn-ea"/>
            </a:endParaRPr>
          </a:p>
        </p:txBody>
      </p:sp>
      <p:pic>
        <p:nvPicPr>
          <p:cNvPr id="3" name="图片 2"/>
          <p:cNvPicPr>
            <a:picLocks noChangeAspect="1"/>
          </p:cNvPicPr>
          <p:nvPr>
            <p:custDataLst>
              <p:tags r:id="rId1"/>
            </p:custDataLst>
          </p:nvPr>
        </p:nvPicPr>
        <p:blipFill>
          <a:blip r:embed="rId2"/>
          <a:stretch>
            <a:fillRect/>
          </a:stretch>
        </p:blipFill>
        <p:spPr>
          <a:xfrm>
            <a:off x="483870" y="908050"/>
            <a:ext cx="7673340" cy="1318260"/>
          </a:xfrm>
          <a:prstGeom prst="rect">
            <a:avLst/>
          </a:prstGeom>
        </p:spPr>
      </p:pic>
      <p:sp>
        <p:nvSpPr>
          <p:cNvPr id="7" name="文本框 6"/>
          <p:cNvSpPr txBox="1"/>
          <p:nvPr/>
        </p:nvSpPr>
        <p:spPr>
          <a:xfrm>
            <a:off x="8418195" y="568325"/>
            <a:ext cx="3235325" cy="922020"/>
          </a:xfrm>
          <a:prstGeom prst="rect">
            <a:avLst/>
          </a:prstGeom>
          <a:noFill/>
        </p:spPr>
        <p:txBody>
          <a:bodyPr wrap="square" rtlCol="0">
            <a:spAutoFit/>
          </a:bodyPr>
          <a:p>
            <a:r>
              <a:rPr lang="zh-CN" altLang="en-US"/>
              <a:t>我们建立了一个简单的</a:t>
            </a:r>
            <a:r>
              <a:rPr lang="en-US" altLang="zh-CN"/>
              <a:t>RNN</a:t>
            </a:r>
            <a:r>
              <a:rPr lang="zh-CN" altLang="en-US"/>
              <a:t>模型来做训练，在迭代</a:t>
            </a:r>
            <a:r>
              <a:rPr lang="en-US" altLang="zh-CN"/>
              <a:t>10</a:t>
            </a:r>
            <a:r>
              <a:rPr lang="zh-CN" altLang="en-US"/>
              <a:t>次后正确率达到</a:t>
            </a:r>
            <a:r>
              <a:rPr lang="en-US" altLang="zh-CN">
                <a:solidFill>
                  <a:srgbClr val="FF0000"/>
                </a:solidFill>
              </a:rPr>
              <a:t>96.525%</a:t>
            </a:r>
            <a:endParaRPr lang="en-US" altLang="zh-CN">
              <a:solidFill>
                <a:srgbClr val="FF0000"/>
              </a:solidFill>
            </a:endParaRPr>
          </a:p>
        </p:txBody>
      </p:sp>
      <p:pic>
        <p:nvPicPr>
          <p:cNvPr id="8" name="图片 7"/>
          <p:cNvPicPr>
            <a:picLocks noChangeAspect="1"/>
          </p:cNvPicPr>
          <p:nvPr>
            <p:custDataLst>
              <p:tags r:id="rId3"/>
            </p:custDataLst>
          </p:nvPr>
        </p:nvPicPr>
        <p:blipFill>
          <a:blip r:embed="rId4"/>
          <a:stretch>
            <a:fillRect/>
          </a:stretch>
        </p:blipFill>
        <p:spPr>
          <a:xfrm>
            <a:off x="483870" y="2261870"/>
            <a:ext cx="11037570" cy="459613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7605" y="327493"/>
            <a:ext cx="10515600" cy="733142"/>
          </a:xfrm>
        </p:spPr>
        <p:txBody>
          <a:bodyPr>
            <a:normAutofit/>
          </a:bodyPr>
          <a:lstStyle/>
          <a:p>
            <a:r>
              <a:rPr lang="zh-CN" altLang="en-US" sz="2000" dirty="0">
                <a:solidFill>
                  <a:srgbClr val="25476D"/>
                </a:solidFill>
                <a:latin typeface="微软雅黑" panose="020B0503020204020204" pitchFamily="34" charset="-122"/>
                <a:ea typeface="微软雅黑" panose="020B0503020204020204" pitchFamily="34" charset="-122"/>
                <a:sym typeface="+mn-ea"/>
              </a:rPr>
              <a:t>不同结构的深度学习模型</a:t>
            </a:r>
            <a:endParaRPr lang="zh-CN" altLang="en-US" sz="2000" dirty="0">
              <a:latin typeface="+mn-ea"/>
              <a:ea typeface="+mn-ea"/>
            </a:endParaRPr>
          </a:p>
        </p:txBody>
      </p:sp>
      <p:sp>
        <p:nvSpPr>
          <p:cNvPr id="7" name="文本框 6"/>
          <p:cNvSpPr txBox="1"/>
          <p:nvPr/>
        </p:nvSpPr>
        <p:spPr>
          <a:xfrm>
            <a:off x="506730" y="3134360"/>
            <a:ext cx="7424420" cy="1198880"/>
          </a:xfrm>
          <a:prstGeom prst="rect">
            <a:avLst/>
          </a:prstGeom>
          <a:noFill/>
        </p:spPr>
        <p:txBody>
          <a:bodyPr wrap="square" rtlCol="0">
            <a:spAutoFit/>
          </a:bodyPr>
          <a:p>
            <a:r>
              <a:rPr lang="zh-CN" altLang="en-US"/>
              <a:t>后来我们采用了教材上的</a:t>
            </a:r>
            <a:r>
              <a:rPr lang="en-US" altLang="zh-CN"/>
              <a:t>RNN</a:t>
            </a:r>
            <a:r>
              <a:rPr lang="zh-CN" altLang="en-US"/>
              <a:t>结构，即两层</a:t>
            </a:r>
            <a:r>
              <a:rPr lang="en-US" altLang="zh-CN"/>
              <a:t>RNN</a:t>
            </a:r>
            <a:r>
              <a:rPr lang="zh-CN" altLang="en-US"/>
              <a:t>后面再添加一个全连接层。该层具有32个神经元，并使用ReLU激活函数。</a:t>
            </a:r>
            <a:r>
              <a:rPr lang="zh-CN" altLang="en-US"/>
              <a:t>末尾添加一个全连接层。该层具有一个神经元，用于二分类问题，并使用sigmoid激活函数将输出限制在0到1之间。</a:t>
            </a:r>
            <a:endParaRPr lang="zh-CN" altLang="en-US"/>
          </a:p>
        </p:txBody>
      </p:sp>
      <p:pic>
        <p:nvPicPr>
          <p:cNvPr id="8" name="图片 7"/>
          <p:cNvPicPr>
            <a:picLocks noChangeAspect="1"/>
          </p:cNvPicPr>
          <p:nvPr/>
        </p:nvPicPr>
        <p:blipFill>
          <a:blip r:embed="rId1"/>
          <a:stretch>
            <a:fillRect/>
          </a:stretch>
        </p:blipFill>
        <p:spPr>
          <a:xfrm>
            <a:off x="506730" y="965200"/>
            <a:ext cx="7406640" cy="1914525"/>
          </a:xfrm>
          <a:prstGeom prst="rect">
            <a:avLst/>
          </a:prstGeom>
        </p:spPr>
      </p:pic>
      <p:pic>
        <p:nvPicPr>
          <p:cNvPr id="9" name="图片 8"/>
          <p:cNvPicPr>
            <a:picLocks noChangeAspect="1"/>
          </p:cNvPicPr>
          <p:nvPr/>
        </p:nvPicPr>
        <p:blipFill>
          <a:blip r:embed="rId2"/>
          <a:stretch>
            <a:fillRect/>
          </a:stretch>
        </p:blipFill>
        <p:spPr>
          <a:xfrm>
            <a:off x="506730" y="4333240"/>
            <a:ext cx="7406005" cy="664210"/>
          </a:xfrm>
          <a:prstGeom prst="rect">
            <a:avLst/>
          </a:prstGeom>
        </p:spPr>
      </p:pic>
      <p:sp>
        <p:nvSpPr>
          <p:cNvPr id="10" name="文本框 9"/>
          <p:cNvSpPr txBox="1"/>
          <p:nvPr/>
        </p:nvSpPr>
        <p:spPr>
          <a:xfrm>
            <a:off x="506730" y="4997450"/>
            <a:ext cx="6877050" cy="1476375"/>
          </a:xfrm>
          <a:prstGeom prst="rect">
            <a:avLst/>
          </a:prstGeom>
          <a:noFill/>
        </p:spPr>
        <p:txBody>
          <a:bodyPr wrap="square" rtlCol="0">
            <a:spAutoFit/>
          </a:bodyPr>
          <a:p>
            <a:r>
              <a:rPr lang="zh-CN" altLang="en-US"/>
              <a:t>我们发现难以收敛，而且训练速度极</a:t>
            </a:r>
            <a:r>
              <a:rPr lang="zh-CN" altLang="en-US"/>
              <a:t>慢</a:t>
            </a:r>
            <a:endParaRPr lang="zh-CN" altLang="en-US"/>
          </a:p>
          <a:p>
            <a:r>
              <a:rPr lang="zh-CN" altLang="en-US"/>
              <a:t>多个SimpleRNN层叠加时，梯度消失和梯度爆炸问题可能会出现。这意味着在反向传播过程中，梯度可能会变得非常小或非常大，导致参数更新不稳定。这可能是因为SimpleRNN层在时间步的展开中，会导致梯度的连乘或连加，从而使梯度变得非常小或非常大。</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7605" y="327493"/>
            <a:ext cx="10515600" cy="733142"/>
          </a:xfrm>
        </p:spPr>
        <p:txBody>
          <a:bodyPr>
            <a:normAutofit/>
          </a:bodyPr>
          <a:lstStyle/>
          <a:p>
            <a:r>
              <a:rPr lang="zh-CN" altLang="en-US" sz="2000" dirty="0">
                <a:solidFill>
                  <a:srgbClr val="25476D"/>
                </a:solidFill>
                <a:latin typeface="微软雅黑" panose="020B0503020204020204" pitchFamily="34" charset="-122"/>
                <a:ea typeface="微软雅黑" panose="020B0503020204020204" pitchFamily="34" charset="-122"/>
                <a:sym typeface="+mn-ea"/>
              </a:rPr>
              <a:t>不同结构的深度学习模型</a:t>
            </a:r>
            <a:endParaRPr lang="zh-CN" altLang="en-US" sz="2000" dirty="0">
              <a:latin typeface="+mn-ea"/>
              <a:ea typeface="+mn-ea"/>
            </a:endParaRPr>
          </a:p>
        </p:txBody>
      </p:sp>
      <p:pic>
        <p:nvPicPr>
          <p:cNvPr id="3" name="图片 2"/>
          <p:cNvPicPr>
            <a:picLocks noChangeAspect="1"/>
          </p:cNvPicPr>
          <p:nvPr/>
        </p:nvPicPr>
        <p:blipFill>
          <a:blip r:embed="rId1"/>
          <a:stretch>
            <a:fillRect/>
          </a:stretch>
        </p:blipFill>
        <p:spPr>
          <a:xfrm>
            <a:off x="441325" y="1137920"/>
            <a:ext cx="7109460" cy="1661160"/>
          </a:xfrm>
          <a:prstGeom prst="rect">
            <a:avLst/>
          </a:prstGeom>
        </p:spPr>
      </p:pic>
      <p:pic>
        <p:nvPicPr>
          <p:cNvPr id="7" name="图片 6"/>
          <p:cNvPicPr>
            <a:picLocks noChangeAspect="1"/>
          </p:cNvPicPr>
          <p:nvPr/>
        </p:nvPicPr>
        <p:blipFill>
          <a:blip r:embed="rId2"/>
          <a:stretch>
            <a:fillRect/>
          </a:stretch>
        </p:blipFill>
        <p:spPr>
          <a:xfrm>
            <a:off x="299720" y="2639060"/>
            <a:ext cx="10340340" cy="4137660"/>
          </a:xfrm>
          <a:prstGeom prst="rect">
            <a:avLst/>
          </a:prstGeom>
        </p:spPr>
      </p:pic>
      <p:sp>
        <p:nvSpPr>
          <p:cNvPr id="8" name="文本框 7"/>
          <p:cNvSpPr txBox="1"/>
          <p:nvPr/>
        </p:nvSpPr>
        <p:spPr>
          <a:xfrm>
            <a:off x="7687945" y="507365"/>
            <a:ext cx="4411980" cy="2030095"/>
          </a:xfrm>
          <a:prstGeom prst="rect">
            <a:avLst/>
          </a:prstGeom>
          <a:noFill/>
        </p:spPr>
        <p:txBody>
          <a:bodyPr wrap="square" rtlCol="0">
            <a:spAutoFit/>
          </a:bodyPr>
          <a:p>
            <a:r>
              <a:rPr lang="zh-CN" altLang="en-US"/>
              <a:t>我们使用了</a:t>
            </a:r>
            <a:r>
              <a:rPr lang="en-US" altLang="zh-CN"/>
              <a:t>LSTM</a:t>
            </a:r>
            <a:r>
              <a:rPr lang="zh-CN" altLang="en-US"/>
              <a:t>，</a:t>
            </a:r>
            <a:r>
              <a:rPr lang="en-US" altLang="zh-CN"/>
              <a:t>10</a:t>
            </a:r>
            <a:r>
              <a:rPr lang="zh-CN" altLang="en-US"/>
              <a:t>次迭代后正确率为</a:t>
            </a:r>
            <a:r>
              <a:rPr lang="en-US" altLang="zh-CN">
                <a:solidFill>
                  <a:srgbClr val="FF0000"/>
                </a:solidFill>
              </a:rPr>
              <a:t>98.763%</a:t>
            </a:r>
            <a:r>
              <a:rPr lang="zh-CN" altLang="en-US"/>
              <a:t>左右，至少收敛了而且正确率超过部分机器学习模型，但是也出现了训练过程不稳定的问题，我认为是层数过深，</a:t>
            </a:r>
            <a:r>
              <a:rPr lang="en-US" altLang="zh-CN"/>
              <a:t>LSTM</a:t>
            </a:r>
            <a:r>
              <a:rPr lang="zh-CN" altLang="en-US"/>
              <a:t>连接一个全连接层导致的。</a:t>
            </a:r>
            <a:r>
              <a:rPr lang="zh-CN" altLang="en-US">
                <a:solidFill>
                  <a:srgbClr val="FF0000"/>
                </a:solidFill>
              </a:rPr>
              <a:t>参数过多</a:t>
            </a:r>
            <a:r>
              <a:rPr lang="zh-CN" altLang="en-US"/>
              <a:t>。而且全连接层导致了</a:t>
            </a:r>
            <a:r>
              <a:rPr lang="en-US" altLang="zh-CN"/>
              <a:t>LSTM</a:t>
            </a:r>
            <a:r>
              <a:rPr lang="zh-CN" altLang="en-US"/>
              <a:t>的</a:t>
            </a:r>
            <a:r>
              <a:rPr lang="zh-CN" altLang="en-US">
                <a:solidFill>
                  <a:srgbClr val="FF0000"/>
                </a:solidFill>
              </a:rPr>
              <a:t>信息丢失</a:t>
            </a:r>
            <a:endParaRPr lang="zh-CN" altLang="en-US">
              <a:solidFill>
                <a:srgbClr val="FF0000"/>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7605" y="327493"/>
            <a:ext cx="10515600" cy="733142"/>
          </a:xfrm>
        </p:spPr>
        <p:txBody>
          <a:bodyPr>
            <a:normAutofit/>
          </a:bodyPr>
          <a:lstStyle/>
          <a:p>
            <a:r>
              <a:rPr lang="zh-CN" altLang="en-US" sz="2000" dirty="0">
                <a:solidFill>
                  <a:srgbClr val="25476D"/>
                </a:solidFill>
                <a:latin typeface="微软雅黑" panose="020B0503020204020204" pitchFamily="34" charset="-122"/>
                <a:ea typeface="微软雅黑" panose="020B0503020204020204" pitchFamily="34" charset="-122"/>
                <a:sym typeface="+mn-ea"/>
              </a:rPr>
              <a:t>不同结构的深度学习模型</a:t>
            </a:r>
            <a:endParaRPr lang="zh-CN" altLang="en-US" sz="2000" dirty="0">
              <a:latin typeface="+mn-ea"/>
              <a:ea typeface="+mn-ea"/>
            </a:endParaRPr>
          </a:p>
        </p:txBody>
      </p:sp>
      <p:pic>
        <p:nvPicPr>
          <p:cNvPr id="5" name="图片 4"/>
          <p:cNvPicPr>
            <a:picLocks noChangeAspect="1"/>
          </p:cNvPicPr>
          <p:nvPr/>
        </p:nvPicPr>
        <p:blipFill>
          <a:blip r:embed="rId1"/>
          <a:stretch>
            <a:fillRect/>
          </a:stretch>
        </p:blipFill>
        <p:spPr>
          <a:xfrm>
            <a:off x="499745" y="868045"/>
            <a:ext cx="7825740" cy="1763395"/>
          </a:xfrm>
          <a:prstGeom prst="rect">
            <a:avLst/>
          </a:prstGeom>
        </p:spPr>
      </p:pic>
      <p:pic>
        <p:nvPicPr>
          <p:cNvPr id="6" name="图片 5"/>
          <p:cNvPicPr>
            <a:picLocks noChangeAspect="1"/>
          </p:cNvPicPr>
          <p:nvPr/>
        </p:nvPicPr>
        <p:blipFill>
          <a:blip r:embed="rId2"/>
          <a:stretch>
            <a:fillRect/>
          </a:stretch>
        </p:blipFill>
        <p:spPr>
          <a:xfrm>
            <a:off x="499745" y="2304415"/>
            <a:ext cx="7962900" cy="4835525"/>
          </a:xfrm>
          <a:prstGeom prst="rect">
            <a:avLst/>
          </a:prstGeom>
        </p:spPr>
      </p:pic>
      <p:sp>
        <p:nvSpPr>
          <p:cNvPr id="8" name="文本框 7"/>
          <p:cNvSpPr txBox="1"/>
          <p:nvPr/>
        </p:nvSpPr>
        <p:spPr>
          <a:xfrm>
            <a:off x="8347075" y="415290"/>
            <a:ext cx="3905250" cy="1476375"/>
          </a:xfrm>
          <a:prstGeom prst="rect">
            <a:avLst/>
          </a:prstGeom>
          <a:noFill/>
        </p:spPr>
        <p:txBody>
          <a:bodyPr wrap="square" rtlCol="0">
            <a:spAutoFit/>
          </a:bodyPr>
          <a:p>
            <a:r>
              <a:rPr lang="zh-CN" altLang="en-US"/>
              <a:t>后面尝试了删除后面的全连接层，果然是这个问题，正确率达到了</a:t>
            </a:r>
            <a:r>
              <a:rPr lang="en-US" altLang="zh-CN">
                <a:solidFill>
                  <a:srgbClr val="FF0000"/>
                </a:solidFill>
              </a:rPr>
              <a:t>99.77%</a:t>
            </a:r>
            <a:r>
              <a:rPr lang="zh-CN" altLang="en-US">
                <a:solidFill>
                  <a:srgbClr val="FF0000"/>
                </a:solidFill>
              </a:rPr>
              <a:t>！</a:t>
            </a:r>
            <a:endParaRPr lang="en-US" altLang="zh-CN">
              <a:solidFill>
                <a:srgbClr val="FF0000"/>
              </a:solidFill>
            </a:endParaRPr>
          </a:p>
          <a:p>
            <a:r>
              <a:rPr lang="zh-CN" altLang="en-US"/>
              <a:t>后面有点过拟合了，在迭代低</a:t>
            </a:r>
            <a:r>
              <a:rPr lang="en-US" altLang="zh-CN"/>
              <a:t>9</a:t>
            </a:r>
            <a:r>
              <a:rPr lang="zh-CN" altLang="en-US"/>
              <a:t>轮的时候正确率达到了</a:t>
            </a:r>
            <a:r>
              <a:rPr lang="en-US" altLang="zh-CN">
                <a:solidFill>
                  <a:srgbClr val="FF0000"/>
                </a:solidFill>
              </a:rPr>
              <a:t>99.86%</a:t>
            </a:r>
            <a:r>
              <a:rPr lang="zh-CN" altLang="en-US"/>
              <a:t>左右。</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7605" y="327493"/>
            <a:ext cx="10515600" cy="733142"/>
          </a:xfrm>
        </p:spPr>
        <p:txBody>
          <a:bodyPr>
            <a:normAutofit/>
          </a:bodyPr>
          <a:lstStyle/>
          <a:p>
            <a:r>
              <a:rPr lang="zh-CN" altLang="en-US" sz="2000" dirty="0">
                <a:solidFill>
                  <a:srgbClr val="25476D"/>
                </a:solidFill>
                <a:latin typeface="微软雅黑" panose="020B0503020204020204" pitchFamily="34" charset="-122"/>
                <a:ea typeface="微软雅黑" panose="020B0503020204020204" pitchFamily="34" charset="-122"/>
                <a:sym typeface="+mn-ea"/>
              </a:rPr>
              <a:t>不同结构的深度学习模型</a:t>
            </a:r>
            <a:endParaRPr lang="zh-CN" altLang="en-US" sz="2000" dirty="0">
              <a:latin typeface="+mn-ea"/>
              <a:ea typeface="+mn-ea"/>
            </a:endParaRPr>
          </a:p>
        </p:txBody>
      </p:sp>
      <p:sp>
        <p:nvSpPr>
          <p:cNvPr id="8" name="文本框 7"/>
          <p:cNvSpPr txBox="1"/>
          <p:nvPr/>
        </p:nvSpPr>
        <p:spPr>
          <a:xfrm>
            <a:off x="8002270" y="941705"/>
            <a:ext cx="3905250" cy="2030095"/>
          </a:xfrm>
          <a:prstGeom prst="rect">
            <a:avLst/>
          </a:prstGeom>
          <a:noFill/>
        </p:spPr>
        <p:txBody>
          <a:bodyPr wrap="square" rtlCol="0">
            <a:spAutoFit/>
          </a:bodyPr>
          <a:p>
            <a:r>
              <a:rPr lang="zh-CN" altLang="en-US"/>
              <a:t>后面尝试使用老师在课上提到的</a:t>
            </a:r>
            <a:r>
              <a:rPr lang="en-US" altLang="zh-CN">
                <a:solidFill>
                  <a:srgbClr val="FF0000"/>
                </a:solidFill>
              </a:rPr>
              <a:t>hard-sigmoid</a:t>
            </a:r>
            <a:r>
              <a:rPr lang="zh-CN" altLang="en-US"/>
              <a:t>进行输出，减小训练时间，但是依然收敛很慢，不过的确训练时间上降低了很多。我们经过多次尝试认为是网络容量的问题，</a:t>
            </a:r>
            <a:r>
              <a:rPr lang="zh-CN" altLang="en-US">
                <a:solidFill>
                  <a:srgbClr val="FF0000"/>
                </a:solidFill>
              </a:rPr>
              <a:t>hard-sigmoid输出的值在一些情况下不足以表示某些模式或特征。</a:t>
            </a:r>
            <a:endParaRPr lang="zh-CN" altLang="en-US">
              <a:solidFill>
                <a:srgbClr val="FF0000"/>
              </a:solidFill>
            </a:endParaRPr>
          </a:p>
        </p:txBody>
      </p:sp>
      <p:pic>
        <p:nvPicPr>
          <p:cNvPr id="3" name="图片 2"/>
          <p:cNvPicPr>
            <a:picLocks noChangeAspect="1"/>
          </p:cNvPicPr>
          <p:nvPr/>
        </p:nvPicPr>
        <p:blipFill>
          <a:blip r:embed="rId1"/>
          <a:stretch>
            <a:fillRect/>
          </a:stretch>
        </p:blipFill>
        <p:spPr>
          <a:xfrm>
            <a:off x="354330" y="941705"/>
            <a:ext cx="7284720" cy="192151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7605" y="327493"/>
            <a:ext cx="10515600" cy="733142"/>
          </a:xfrm>
        </p:spPr>
        <p:txBody>
          <a:bodyPr>
            <a:normAutofit/>
          </a:bodyPr>
          <a:lstStyle/>
          <a:p>
            <a:r>
              <a:rPr lang="zh-CN" altLang="en-US" sz="2000" dirty="0">
                <a:solidFill>
                  <a:srgbClr val="25476D"/>
                </a:solidFill>
                <a:latin typeface="微软雅黑" panose="020B0503020204020204" pitchFamily="34" charset="-122"/>
                <a:ea typeface="微软雅黑" panose="020B0503020204020204" pitchFamily="34" charset="-122"/>
                <a:sym typeface="+mn-ea"/>
              </a:rPr>
              <a:t>不同结构的深度学习模型</a:t>
            </a:r>
            <a:endParaRPr lang="zh-CN" altLang="en-US" sz="2000" dirty="0">
              <a:latin typeface="+mn-ea"/>
              <a:ea typeface="+mn-ea"/>
            </a:endParaRPr>
          </a:p>
        </p:txBody>
      </p:sp>
      <p:pic>
        <p:nvPicPr>
          <p:cNvPr id="4" name="图片 3"/>
          <p:cNvPicPr>
            <a:picLocks noChangeAspect="1"/>
          </p:cNvPicPr>
          <p:nvPr/>
        </p:nvPicPr>
        <p:blipFill>
          <a:blip r:embed="rId1"/>
          <a:stretch>
            <a:fillRect/>
          </a:stretch>
        </p:blipFill>
        <p:spPr>
          <a:xfrm>
            <a:off x="421640" y="941705"/>
            <a:ext cx="7109460" cy="1561465"/>
          </a:xfrm>
          <a:prstGeom prst="rect">
            <a:avLst/>
          </a:prstGeom>
        </p:spPr>
      </p:pic>
      <p:pic>
        <p:nvPicPr>
          <p:cNvPr id="5" name="图片 4"/>
          <p:cNvPicPr>
            <a:picLocks noChangeAspect="1"/>
          </p:cNvPicPr>
          <p:nvPr/>
        </p:nvPicPr>
        <p:blipFill>
          <a:blip r:embed="rId2"/>
          <a:stretch>
            <a:fillRect/>
          </a:stretch>
        </p:blipFill>
        <p:spPr>
          <a:xfrm>
            <a:off x="220345" y="2379345"/>
            <a:ext cx="9662160" cy="4897120"/>
          </a:xfrm>
          <a:prstGeom prst="rect">
            <a:avLst/>
          </a:prstGeom>
        </p:spPr>
      </p:pic>
      <p:sp>
        <p:nvSpPr>
          <p:cNvPr id="6" name="文本框 5"/>
          <p:cNvSpPr txBox="1"/>
          <p:nvPr/>
        </p:nvSpPr>
        <p:spPr>
          <a:xfrm>
            <a:off x="7687945" y="290195"/>
            <a:ext cx="4250055" cy="1753235"/>
          </a:xfrm>
          <a:prstGeom prst="rect">
            <a:avLst/>
          </a:prstGeom>
          <a:noFill/>
        </p:spPr>
        <p:txBody>
          <a:bodyPr wrap="square" rtlCol="0">
            <a:spAutoFit/>
          </a:bodyPr>
          <a:p>
            <a:r>
              <a:rPr lang="zh-CN" altLang="en-US"/>
              <a:t>我们通过提高</a:t>
            </a:r>
            <a:r>
              <a:rPr lang="en-US" altLang="zh-CN"/>
              <a:t>LSTM</a:t>
            </a:r>
            <a:r>
              <a:rPr lang="zh-CN" altLang="en-US"/>
              <a:t>单元数量增加网络容量，最后做出来的确收敛，正确率达到</a:t>
            </a:r>
            <a:r>
              <a:rPr lang="en-US" altLang="zh-CN">
                <a:solidFill>
                  <a:srgbClr val="FF0000"/>
                </a:solidFill>
              </a:rPr>
              <a:t>99.77%</a:t>
            </a:r>
            <a:r>
              <a:rPr lang="zh-CN" altLang="en-US">
                <a:solidFill>
                  <a:srgbClr val="FF0000"/>
                </a:solidFill>
              </a:rPr>
              <a:t>，相比于之前的</a:t>
            </a:r>
            <a:r>
              <a:rPr lang="en-US" altLang="zh-CN">
                <a:solidFill>
                  <a:srgbClr val="FF0000"/>
                </a:solidFill>
              </a:rPr>
              <a:t>99.86%</a:t>
            </a:r>
            <a:r>
              <a:rPr lang="zh-CN" altLang="en-US">
                <a:solidFill>
                  <a:srgbClr val="FF0000"/>
                </a:solidFill>
              </a:rPr>
              <a:t>略有降低，但是训练时间缩短了，模型计算量更小，所以我们综合考虑多个因素，选择了这种结构的模型作为最终的</a:t>
            </a:r>
            <a:r>
              <a:rPr lang="zh-CN" altLang="en-US">
                <a:solidFill>
                  <a:srgbClr val="FF0000"/>
                </a:solidFill>
              </a:rPr>
              <a:t>模型</a:t>
            </a:r>
            <a:endParaRPr lang="zh-CN" altLang="en-US">
              <a:solidFill>
                <a:srgbClr val="FF0000"/>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2000" b="-2000"/>
          </a:stretch>
        </a:blipFill>
        <a:effectLst/>
      </p:bgPr>
    </p:bg>
    <p:spTree>
      <p:nvGrpSpPr>
        <p:cNvPr id="1" name=""/>
        <p:cNvGrpSpPr/>
        <p:nvPr/>
      </p:nvGrpSpPr>
      <p:grpSpPr>
        <a:xfrm>
          <a:off x="0" y="0"/>
          <a:ext cx="0" cy="0"/>
          <a:chOff x="0" y="0"/>
          <a:chExt cx="0" cy="0"/>
        </a:xfrm>
      </p:grpSpPr>
      <p:sp>
        <p:nvSpPr>
          <p:cNvPr id="2" name="圆角矩形 3"/>
          <p:cNvSpPr/>
          <p:nvPr/>
        </p:nvSpPr>
        <p:spPr>
          <a:xfrm>
            <a:off x="4760172" y="1415459"/>
            <a:ext cx="5546419" cy="518197"/>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rgbClr val="25476D"/>
          </a:solidFill>
          <a:ln>
            <a:noFill/>
          </a:ln>
        </p:spPr>
        <p:style>
          <a:lnRef idx="2">
            <a:schemeClr val="accent1">
              <a:shade val="50000"/>
            </a:schemeClr>
          </a:lnRef>
          <a:fillRef idx="1">
            <a:schemeClr val="accent1"/>
          </a:fillRef>
          <a:effectRef idx="0">
            <a:schemeClr val="accent1"/>
          </a:effectRef>
          <a:fontRef idx="minor">
            <a:schemeClr val="lt1"/>
          </a:fontRef>
        </p:style>
        <p:txBody>
          <a:bodyPr lIns="133112" tIns="66556" rIns="133112" bIns="66556" rtlCol="0" anchor="ctr"/>
          <a:lstStyle/>
          <a:p>
            <a:pPr algn="ctr"/>
            <a:r>
              <a:rPr lang="zh-CN" altLang="en-US" sz="2265" b="1" dirty="0">
                <a:solidFill>
                  <a:schemeClr val="bg1"/>
                </a:solidFill>
                <a:latin typeface="微软雅黑" panose="020B0503020204020204" pitchFamily="34" charset="-122"/>
                <a:ea typeface="微软雅黑" panose="020B0503020204020204" pitchFamily="34" charset="-122"/>
              </a:rPr>
              <a:t>数据的</a:t>
            </a:r>
            <a:r>
              <a:rPr lang="zh-CN" altLang="en-US" sz="2265" b="1" dirty="0">
                <a:solidFill>
                  <a:schemeClr val="bg1"/>
                </a:solidFill>
                <a:latin typeface="微软雅黑" panose="020B0503020204020204" pitchFamily="34" charset="-122"/>
                <a:ea typeface="微软雅黑" panose="020B0503020204020204" pitchFamily="34" charset="-122"/>
              </a:rPr>
              <a:t>预处理</a:t>
            </a:r>
            <a:endParaRPr lang="zh-CN" altLang="en-US" sz="2265" b="1" dirty="0">
              <a:solidFill>
                <a:schemeClr val="bg1"/>
              </a:solidFill>
              <a:latin typeface="微软雅黑" panose="020B0503020204020204" pitchFamily="34" charset="-122"/>
              <a:ea typeface="微软雅黑" panose="020B0503020204020204" pitchFamily="34" charset="-122"/>
            </a:endParaRPr>
          </a:p>
        </p:txBody>
      </p:sp>
      <p:sp>
        <p:nvSpPr>
          <p:cNvPr id="3" name="圆角矩形 1"/>
          <p:cNvSpPr/>
          <p:nvPr/>
        </p:nvSpPr>
        <p:spPr>
          <a:xfrm>
            <a:off x="3793785" y="1422936"/>
            <a:ext cx="1158409" cy="518197"/>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rgbClr val="25476D"/>
          </a:solidFill>
          <a:ln>
            <a:noFill/>
          </a:ln>
        </p:spPr>
        <p:style>
          <a:lnRef idx="2">
            <a:schemeClr val="accent1">
              <a:shade val="50000"/>
            </a:schemeClr>
          </a:lnRef>
          <a:fillRef idx="1">
            <a:schemeClr val="accent1"/>
          </a:fillRef>
          <a:effectRef idx="0">
            <a:schemeClr val="accent1"/>
          </a:effectRef>
          <a:fontRef idx="minor">
            <a:schemeClr val="lt1"/>
          </a:fontRef>
        </p:style>
        <p:txBody>
          <a:bodyPr lIns="133112" tIns="66556" rIns="432000" bIns="66556" rtlCol="0" anchor="ctr"/>
          <a:lstStyle/>
          <a:p>
            <a:pPr algn="ctr"/>
            <a:r>
              <a:rPr lang="en-US" altLang="zh-CN" sz="2665" b="1" dirty="0">
                <a:solidFill>
                  <a:schemeClr val="bg1"/>
                </a:solidFill>
                <a:latin typeface="微软雅黑" panose="020B0503020204020204" pitchFamily="34" charset="-122"/>
                <a:ea typeface="微软雅黑" panose="020B0503020204020204" pitchFamily="34" charset="-122"/>
              </a:rPr>
              <a:t>01</a:t>
            </a:r>
            <a:endParaRPr lang="en-US" altLang="zh-CN" sz="2665" b="1" dirty="0">
              <a:solidFill>
                <a:schemeClr val="bg1"/>
              </a:solidFill>
              <a:latin typeface="微软雅黑" panose="020B0503020204020204" pitchFamily="34" charset="-122"/>
              <a:ea typeface="微软雅黑" panose="020B0503020204020204" pitchFamily="34" charset="-122"/>
            </a:endParaRPr>
          </a:p>
        </p:txBody>
      </p:sp>
      <p:sp>
        <p:nvSpPr>
          <p:cNvPr id="4" name="圆角矩形 3"/>
          <p:cNvSpPr/>
          <p:nvPr/>
        </p:nvSpPr>
        <p:spPr>
          <a:xfrm>
            <a:off x="4760172" y="2191320"/>
            <a:ext cx="5546420" cy="54014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rgbClr val="25476D"/>
          </a:solidFill>
          <a:ln>
            <a:noFill/>
          </a:ln>
        </p:spPr>
        <p:style>
          <a:lnRef idx="2">
            <a:schemeClr val="accent1">
              <a:shade val="50000"/>
            </a:schemeClr>
          </a:lnRef>
          <a:fillRef idx="1">
            <a:schemeClr val="accent1"/>
          </a:fillRef>
          <a:effectRef idx="0">
            <a:schemeClr val="accent1"/>
          </a:effectRef>
          <a:fontRef idx="minor">
            <a:schemeClr val="lt1"/>
          </a:fontRef>
        </p:style>
        <p:txBody>
          <a:bodyPr lIns="133112" tIns="66556" rIns="133112" bIns="66556" rtlCol="0" anchor="ctr"/>
          <a:lstStyle/>
          <a:p>
            <a:pPr algn="ctr"/>
            <a:r>
              <a:rPr lang="zh-CN" altLang="en-US" sz="2265" b="1" dirty="0">
                <a:solidFill>
                  <a:schemeClr val="bg1"/>
                </a:solidFill>
                <a:latin typeface="微软雅黑" panose="020B0503020204020204" pitchFamily="34" charset="-122"/>
                <a:ea typeface="微软雅黑" panose="020B0503020204020204" pitchFamily="34" charset="-122"/>
              </a:rPr>
              <a:t>常见的机器学习</a:t>
            </a:r>
            <a:r>
              <a:rPr lang="zh-CN" altLang="en-US" sz="2265" b="1" dirty="0">
                <a:solidFill>
                  <a:schemeClr val="bg1"/>
                </a:solidFill>
                <a:latin typeface="微软雅黑" panose="020B0503020204020204" pitchFamily="34" charset="-122"/>
                <a:ea typeface="微软雅黑" panose="020B0503020204020204" pitchFamily="34" charset="-122"/>
              </a:rPr>
              <a:t>模型</a:t>
            </a:r>
            <a:endParaRPr lang="zh-CN" altLang="en-US" sz="2265" b="1" dirty="0">
              <a:solidFill>
                <a:schemeClr val="bg1"/>
              </a:solidFill>
              <a:latin typeface="微软雅黑" panose="020B0503020204020204" pitchFamily="34" charset="-122"/>
              <a:ea typeface="微软雅黑" panose="020B0503020204020204" pitchFamily="34" charset="-122"/>
            </a:endParaRPr>
          </a:p>
        </p:txBody>
      </p:sp>
      <p:sp>
        <p:nvSpPr>
          <p:cNvPr id="5" name="圆角矩形 1"/>
          <p:cNvSpPr/>
          <p:nvPr/>
        </p:nvSpPr>
        <p:spPr>
          <a:xfrm>
            <a:off x="3793785" y="2195627"/>
            <a:ext cx="1158407" cy="54014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rgbClr val="25476D"/>
          </a:solidFill>
          <a:ln>
            <a:noFill/>
          </a:ln>
        </p:spPr>
        <p:style>
          <a:lnRef idx="2">
            <a:schemeClr val="accent1">
              <a:shade val="50000"/>
            </a:schemeClr>
          </a:lnRef>
          <a:fillRef idx="1">
            <a:schemeClr val="accent1"/>
          </a:fillRef>
          <a:effectRef idx="0">
            <a:schemeClr val="accent1"/>
          </a:effectRef>
          <a:fontRef idx="minor">
            <a:schemeClr val="lt1"/>
          </a:fontRef>
        </p:style>
        <p:txBody>
          <a:bodyPr lIns="133112" tIns="66556" rIns="432000" bIns="66556" rtlCol="0" anchor="ctr"/>
          <a:lstStyle/>
          <a:p>
            <a:pPr algn="ctr"/>
            <a:r>
              <a:rPr lang="en-US" altLang="zh-CN" sz="2665" b="1" dirty="0">
                <a:solidFill>
                  <a:schemeClr val="bg1"/>
                </a:solidFill>
                <a:latin typeface="微软雅黑" panose="020B0503020204020204" pitchFamily="34" charset="-122"/>
                <a:ea typeface="微软雅黑" panose="020B0503020204020204" pitchFamily="34" charset="-122"/>
              </a:rPr>
              <a:t>02</a:t>
            </a:r>
            <a:endParaRPr lang="en-US" altLang="zh-CN" sz="2665" b="1" dirty="0">
              <a:solidFill>
                <a:schemeClr val="bg1"/>
              </a:solidFill>
              <a:latin typeface="微软雅黑" panose="020B0503020204020204" pitchFamily="34" charset="-122"/>
              <a:ea typeface="微软雅黑" panose="020B0503020204020204" pitchFamily="34" charset="-122"/>
            </a:endParaRPr>
          </a:p>
        </p:txBody>
      </p:sp>
      <p:sp>
        <p:nvSpPr>
          <p:cNvPr id="6" name="圆角矩形 3"/>
          <p:cNvSpPr/>
          <p:nvPr/>
        </p:nvSpPr>
        <p:spPr>
          <a:xfrm>
            <a:off x="4760173" y="3038565"/>
            <a:ext cx="5546420" cy="54014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rgbClr val="25476D"/>
          </a:solidFill>
          <a:ln>
            <a:noFill/>
          </a:ln>
        </p:spPr>
        <p:style>
          <a:lnRef idx="2">
            <a:schemeClr val="accent1">
              <a:shade val="50000"/>
            </a:schemeClr>
          </a:lnRef>
          <a:fillRef idx="1">
            <a:schemeClr val="accent1"/>
          </a:fillRef>
          <a:effectRef idx="0">
            <a:schemeClr val="accent1"/>
          </a:effectRef>
          <a:fontRef idx="minor">
            <a:schemeClr val="lt1"/>
          </a:fontRef>
        </p:style>
        <p:txBody>
          <a:bodyPr lIns="133112" tIns="66556" rIns="133112" bIns="66556" rtlCol="0" anchor="ctr"/>
          <a:lstStyle/>
          <a:p>
            <a:pPr algn="ctr"/>
            <a:r>
              <a:rPr lang="zh-CN" altLang="en-US" sz="2265" b="1" dirty="0">
                <a:solidFill>
                  <a:schemeClr val="bg1"/>
                </a:solidFill>
                <a:latin typeface="微软雅黑" panose="020B0503020204020204" pitchFamily="34" charset="-122"/>
                <a:ea typeface="微软雅黑" panose="020B0503020204020204" pitchFamily="34" charset="-122"/>
                <a:sym typeface="+mn-ea"/>
              </a:rPr>
              <a:t>不同结构的</a:t>
            </a:r>
            <a:r>
              <a:rPr lang="zh-CN" altLang="en-US" sz="2265" b="1" dirty="0">
                <a:solidFill>
                  <a:schemeClr val="bg1"/>
                </a:solidFill>
                <a:latin typeface="微软雅黑" panose="020B0503020204020204" pitchFamily="34" charset="-122"/>
                <a:ea typeface="微软雅黑" panose="020B0503020204020204" pitchFamily="34" charset="-122"/>
                <a:sym typeface="+mn-ea"/>
              </a:rPr>
              <a:t>深度学习模型</a:t>
            </a:r>
            <a:endParaRPr lang="zh-CN" altLang="en-US" sz="2265" b="1" dirty="0">
              <a:solidFill>
                <a:schemeClr val="bg1"/>
              </a:solidFill>
              <a:latin typeface="微软雅黑" panose="020B0503020204020204" pitchFamily="34" charset="-122"/>
              <a:ea typeface="微软雅黑" panose="020B0503020204020204" pitchFamily="34" charset="-122"/>
              <a:sym typeface="+mn-ea"/>
            </a:endParaRPr>
          </a:p>
        </p:txBody>
      </p:sp>
      <p:sp>
        <p:nvSpPr>
          <p:cNvPr id="7" name="圆角矩形 1"/>
          <p:cNvSpPr/>
          <p:nvPr/>
        </p:nvSpPr>
        <p:spPr>
          <a:xfrm>
            <a:off x="3793785" y="3046042"/>
            <a:ext cx="1158407" cy="54014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rgbClr val="25476D"/>
          </a:solidFill>
          <a:ln>
            <a:noFill/>
          </a:ln>
        </p:spPr>
        <p:style>
          <a:lnRef idx="2">
            <a:schemeClr val="accent1">
              <a:shade val="50000"/>
            </a:schemeClr>
          </a:lnRef>
          <a:fillRef idx="1">
            <a:schemeClr val="accent1"/>
          </a:fillRef>
          <a:effectRef idx="0">
            <a:schemeClr val="accent1"/>
          </a:effectRef>
          <a:fontRef idx="minor">
            <a:schemeClr val="lt1"/>
          </a:fontRef>
        </p:style>
        <p:txBody>
          <a:bodyPr lIns="133112" tIns="66556" rIns="432000" bIns="66556" rtlCol="0" anchor="ctr"/>
          <a:lstStyle/>
          <a:p>
            <a:pPr algn="ctr"/>
            <a:r>
              <a:rPr lang="en-US" altLang="zh-CN" sz="2665" b="1" dirty="0">
                <a:solidFill>
                  <a:schemeClr val="bg1"/>
                </a:solidFill>
                <a:latin typeface="微软雅黑" panose="020B0503020204020204" pitchFamily="34" charset="-122"/>
                <a:ea typeface="微软雅黑" panose="020B0503020204020204" pitchFamily="34" charset="-122"/>
              </a:rPr>
              <a:t>03</a:t>
            </a:r>
            <a:endParaRPr lang="en-US" altLang="zh-CN" sz="2665" b="1" dirty="0">
              <a:solidFill>
                <a:schemeClr val="bg1"/>
              </a:solidFill>
              <a:latin typeface="微软雅黑" panose="020B0503020204020204" pitchFamily="34" charset="-122"/>
              <a:ea typeface="微软雅黑" panose="020B0503020204020204" pitchFamily="34" charset="-122"/>
            </a:endParaRPr>
          </a:p>
        </p:txBody>
      </p:sp>
      <p:sp>
        <p:nvSpPr>
          <p:cNvPr id="8" name="圆角矩形 3"/>
          <p:cNvSpPr/>
          <p:nvPr/>
        </p:nvSpPr>
        <p:spPr>
          <a:xfrm>
            <a:off x="4760173" y="3874476"/>
            <a:ext cx="5546420" cy="530823"/>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rgbClr val="25476D"/>
          </a:solidFill>
          <a:ln>
            <a:noFill/>
          </a:ln>
        </p:spPr>
        <p:style>
          <a:lnRef idx="2">
            <a:schemeClr val="accent1">
              <a:shade val="50000"/>
            </a:schemeClr>
          </a:lnRef>
          <a:fillRef idx="1">
            <a:schemeClr val="accent1"/>
          </a:fillRef>
          <a:effectRef idx="0">
            <a:schemeClr val="accent1"/>
          </a:effectRef>
          <a:fontRef idx="minor">
            <a:schemeClr val="lt1"/>
          </a:fontRef>
        </p:style>
        <p:txBody>
          <a:bodyPr lIns="133112" tIns="66556" rIns="133112" bIns="66556" rtlCol="0" anchor="ctr"/>
          <a:lstStyle/>
          <a:p>
            <a:pPr algn="ctr"/>
            <a:r>
              <a:rPr lang="zh-CN" altLang="en-US" sz="2265" b="1" dirty="0">
                <a:solidFill>
                  <a:schemeClr val="bg1"/>
                </a:solidFill>
                <a:latin typeface="微软雅黑" panose="020B0503020204020204" pitchFamily="34" charset="-122"/>
                <a:ea typeface="微软雅黑" panose="020B0503020204020204" pitchFamily="34" charset="-122"/>
              </a:rPr>
              <a:t>总结</a:t>
            </a:r>
            <a:r>
              <a:rPr lang="zh-CN" altLang="en-US" sz="2265" b="1" dirty="0">
                <a:solidFill>
                  <a:schemeClr val="bg1"/>
                </a:solidFill>
                <a:latin typeface="微软雅黑" panose="020B0503020204020204" pitchFamily="34" charset="-122"/>
                <a:ea typeface="微软雅黑" panose="020B0503020204020204" pitchFamily="34" charset="-122"/>
              </a:rPr>
              <a:t>和不足</a:t>
            </a:r>
            <a:endParaRPr lang="zh-CN" altLang="en-US" sz="2265" b="1" dirty="0">
              <a:solidFill>
                <a:schemeClr val="bg1"/>
              </a:solidFill>
              <a:latin typeface="微软雅黑" panose="020B0503020204020204" pitchFamily="34" charset="-122"/>
              <a:ea typeface="微软雅黑" panose="020B0503020204020204" pitchFamily="34" charset="-122"/>
            </a:endParaRPr>
          </a:p>
        </p:txBody>
      </p:sp>
      <p:sp>
        <p:nvSpPr>
          <p:cNvPr id="9" name="圆角矩形 1"/>
          <p:cNvSpPr/>
          <p:nvPr/>
        </p:nvSpPr>
        <p:spPr>
          <a:xfrm>
            <a:off x="3793785" y="3888980"/>
            <a:ext cx="1158407" cy="530823"/>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rgbClr val="25476D"/>
          </a:solidFill>
          <a:ln>
            <a:noFill/>
          </a:ln>
        </p:spPr>
        <p:style>
          <a:lnRef idx="2">
            <a:schemeClr val="accent1">
              <a:shade val="50000"/>
            </a:schemeClr>
          </a:lnRef>
          <a:fillRef idx="1">
            <a:schemeClr val="accent1"/>
          </a:fillRef>
          <a:effectRef idx="0">
            <a:schemeClr val="accent1"/>
          </a:effectRef>
          <a:fontRef idx="minor">
            <a:schemeClr val="lt1"/>
          </a:fontRef>
        </p:style>
        <p:txBody>
          <a:bodyPr lIns="133112" tIns="66556" rIns="432000" bIns="66556" rtlCol="0" anchor="ctr"/>
          <a:lstStyle/>
          <a:p>
            <a:pPr algn="ctr"/>
            <a:r>
              <a:rPr lang="en-US" altLang="zh-CN" sz="2665" b="1" dirty="0">
                <a:solidFill>
                  <a:schemeClr val="bg1"/>
                </a:solidFill>
                <a:latin typeface="微软雅黑" panose="020B0503020204020204" pitchFamily="34" charset="-122"/>
                <a:ea typeface="微软雅黑" panose="020B0503020204020204" pitchFamily="34" charset="-122"/>
              </a:rPr>
              <a:t>04</a:t>
            </a:r>
            <a:endParaRPr lang="en-US" altLang="zh-CN" sz="2665"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431371" y="468541"/>
            <a:ext cx="496880" cy="496879"/>
          </a:xfrm>
          <a:prstGeom prst="rect">
            <a:avLst/>
          </a:prstGeom>
          <a:solidFill>
            <a:srgbClr val="2547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 name="矩形 10"/>
          <p:cNvSpPr/>
          <p:nvPr/>
        </p:nvSpPr>
        <p:spPr>
          <a:xfrm>
            <a:off x="676182" y="734962"/>
            <a:ext cx="331253" cy="331253"/>
          </a:xfrm>
          <a:prstGeom prst="rect">
            <a:avLst/>
          </a:prstGeom>
          <a:solidFill>
            <a:srgbClr val="5087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2" name="TextBox 36"/>
          <p:cNvSpPr txBox="1"/>
          <p:nvPr/>
        </p:nvSpPr>
        <p:spPr>
          <a:xfrm>
            <a:off x="1103445" y="506149"/>
            <a:ext cx="2112235" cy="584775"/>
          </a:xfrm>
          <a:prstGeom prst="rect">
            <a:avLst/>
          </a:prstGeom>
          <a:noFill/>
        </p:spPr>
        <p:txBody>
          <a:bodyPr wrap="square" rtlCol="0">
            <a:spAutoFit/>
          </a:bodyPr>
          <a:lstStyle/>
          <a:p>
            <a:r>
              <a:rPr lang="zh-CN" altLang="en-US" sz="3200" b="1" spc="400" dirty="0">
                <a:solidFill>
                  <a:srgbClr val="25476D"/>
                </a:solidFill>
                <a:latin typeface="微软雅黑" panose="020B0503020204020204" pitchFamily="34" charset="-122"/>
                <a:ea typeface="微软雅黑" panose="020B0503020204020204" pitchFamily="34" charset="-122"/>
              </a:rPr>
              <a:t>目录</a:t>
            </a:r>
            <a:endParaRPr lang="zh-CN" altLang="en-US" sz="3200" b="1" spc="400" dirty="0">
              <a:solidFill>
                <a:srgbClr val="25476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out)">
                                      <p:cBhvr>
                                        <p:cTn id="7" dur="500"/>
                                        <p:tgtEl>
                                          <p:spTgt spid="10"/>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out)">
                                      <p:cBhvr>
                                        <p:cTn id="10" dur="500"/>
                                        <p:tgtEl>
                                          <p:spTgt spid="11"/>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0-#ppt_w/2"/>
                                          </p:val>
                                        </p:tav>
                                        <p:tav tm="100000">
                                          <p:val>
                                            <p:strVal val="#ppt_x"/>
                                          </p:val>
                                        </p:tav>
                                      </p:tavLst>
                                    </p:anim>
                                    <p:anim calcmode="lin" valueType="num">
                                      <p:cBhvr additive="base">
                                        <p:cTn id="37" dur="500" fill="hold"/>
                                        <p:tgtEl>
                                          <p:spTgt spid="7"/>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par>
                          <p:cTn id="42" fill="hold">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0-#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bldLvl="0" animBg="1"/>
      <p:bldP spid="7" grpId="0" animBg="1"/>
      <p:bldP spid="8" grpId="0" animBg="1"/>
      <p:bldP spid="9" grpId="0" animBg="1"/>
      <p:bldP spid="10" grpId="0" animBg="1"/>
      <p:bldP spid="11" grpId="0" animBg="1"/>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7605" y="327493"/>
            <a:ext cx="10515600" cy="733142"/>
          </a:xfrm>
        </p:spPr>
        <p:txBody>
          <a:bodyPr>
            <a:normAutofit/>
          </a:bodyPr>
          <a:lstStyle/>
          <a:p>
            <a:r>
              <a:rPr lang="zh-CN" altLang="en-US" sz="2000" dirty="0">
                <a:solidFill>
                  <a:srgbClr val="25476D"/>
                </a:solidFill>
                <a:latin typeface="微软雅黑" panose="020B0503020204020204" pitchFamily="34" charset="-122"/>
                <a:ea typeface="微软雅黑" panose="020B0503020204020204" pitchFamily="34" charset="-122"/>
                <a:sym typeface="+mn-ea"/>
              </a:rPr>
              <a:t>不同结构的深度学习模型</a:t>
            </a:r>
            <a:endParaRPr lang="zh-CN" altLang="en-US" sz="2000" dirty="0">
              <a:latin typeface="+mn-ea"/>
              <a:ea typeface="+mn-ea"/>
            </a:endParaRPr>
          </a:p>
        </p:txBody>
      </p:sp>
      <p:pic>
        <p:nvPicPr>
          <p:cNvPr id="101" name="图片 100"/>
          <p:cNvPicPr/>
          <p:nvPr/>
        </p:nvPicPr>
        <p:blipFill>
          <a:blip r:embed="rId1"/>
          <a:srcRect l="35950" t="-173" r="36125" b="62348"/>
          <a:stretch>
            <a:fillRect/>
          </a:stretch>
        </p:blipFill>
        <p:spPr>
          <a:xfrm>
            <a:off x="713105" y="3429000"/>
            <a:ext cx="3621405" cy="3176905"/>
          </a:xfrm>
          <a:prstGeom prst="rect">
            <a:avLst/>
          </a:prstGeom>
          <a:noFill/>
          <a:ln w="9525">
            <a:noFill/>
          </a:ln>
        </p:spPr>
      </p:pic>
      <p:pic>
        <p:nvPicPr>
          <p:cNvPr id="102" name="图片 101"/>
          <p:cNvPicPr/>
          <p:nvPr/>
        </p:nvPicPr>
        <p:blipFill>
          <a:blip r:embed="rId2"/>
          <a:srcRect l="37314" r="37209" b="62900"/>
          <a:stretch>
            <a:fillRect/>
          </a:stretch>
        </p:blipFill>
        <p:spPr>
          <a:xfrm>
            <a:off x="6816090" y="3429000"/>
            <a:ext cx="3712210" cy="3176270"/>
          </a:xfrm>
          <a:prstGeom prst="rect">
            <a:avLst/>
          </a:prstGeom>
          <a:noFill/>
          <a:ln w="9525">
            <a:noFill/>
          </a:ln>
        </p:spPr>
      </p:pic>
      <p:sp>
        <p:nvSpPr>
          <p:cNvPr id="3" name="文本框 2"/>
          <p:cNvSpPr txBox="1"/>
          <p:nvPr/>
        </p:nvSpPr>
        <p:spPr>
          <a:xfrm>
            <a:off x="790575" y="1115695"/>
            <a:ext cx="9585325" cy="2760345"/>
          </a:xfrm>
          <a:prstGeom prst="rect">
            <a:avLst/>
          </a:prstGeom>
          <a:noFill/>
        </p:spPr>
        <p:txBody>
          <a:bodyPr wrap="square" rtlCol="0">
            <a:noAutofit/>
          </a:bodyPr>
          <a:p>
            <a:r>
              <a:rPr lang="zh-CN" altLang="en-US"/>
              <a:t>最后我们选择了该深度</a:t>
            </a:r>
            <a:r>
              <a:rPr lang="zh-CN" altLang="en-US"/>
              <a:t>学习模型</a:t>
            </a:r>
            <a:endParaRPr lang="zh-CN" altLang="en-US"/>
          </a:p>
          <a:p>
            <a:r>
              <a:rPr lang="zh-CN" altLang="en-US"/>
              <a:t>我们将该模型保存使用，搭建了一个基于</a:t>
            </a:r>
            <a:r>
              <a:rPr lang="en-US" altLang="zh-CN"/>
              <a:t>web</a:t>
            </a:r>
            <a:r>
              <a:rPr lang="zh-CN" altLang="en-US"/>
              <a:t>的前端，实现对输入新闻自动鉴别，实现了对数据的可视化处理和模型</a:t>
            </a:r>
            <a:r>
              <a:rPr lang="zh-CN" altLang="en-US"/>
              <a:t>的实用</a:t>
            </a:r>
            <a:endParaRPr lang="zh-CN" altLang="en-US"/>
          </a:p>
          <a:p>
            <a:r>
              <a:rPr lang="en-US" altLang="zh-CN"/>
              <a:t>1</a:t>
            </a:r>
            <a:r>
              <a:rPr lang="zh-CN" altLang="en-US"/>
              <a:t>：新闻页面就可以使用该插件来进行疑似假新闻的识别以及对查看新闻者的</a:t>
            </a:r>
            <a:r>
              <a:rPr lang="zh-CN" altLang="en-US"/>
              <a:t>提醒</a:t>
            </a:r>
            <a:endParaRPr lang="zh-CN" altLang="en-US"/>
          </a:p>
          <a:p>
            <a:r>
              <a:rPr lang="en-US" altLang="zh-CN"/>
              <a:t>2</a:t>
            </a:r>
            <a:r>
              <a:rPr lang="zh-CN" altLang="en-US"/>
              <a:t>：新闻发布者发布新闻时，一旦发现疑似假新闻，便提交给人工审核，大大减少了人工的时间和假新闻的</a:t>
            </a:r>
            <a:r>
              <a:rPr lang="zh-CN" altLang="en-US"/>
              <a:t>猖獗。</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3315970" y="2423795"/>
            <a:ext cx="66878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a:r>
              <a:rPr lang="zh-CN" altLang="en-US" sz="3600" b="1" dirty="0">
                <a:solidFill>
                  <a:srgbClr val="25476D"/>
                </a:solidFill>
                <a:latin typeface="微软雅黑" panose="020B0503020204020204" pitchFamily="34" charset="-122"/>
                <a:ea typeface="微软雅黑" panose="020B0503020204020204" pitchFamily="34" charset="-122"/>
              </a:rPr>
              <a:t>总结</a:t>
            </a:r>
            <a:r>
              <a:rPr lang="zh-CN" altLang="en-US" sz="3600" b="1" dirty="0">
                <a:solidFill>
                  <a:srgbClr val="25476D"/>
                </a:solidFill>
                <a:latin typeface="微软雅黑" panose="020B0503020204020204" pitchFamily="34" charset="-122"/>
                <a:ea typeface="微软雅黑" panose="020B0503020204020204" pitchFamily="34" charset="-122"/>
              </a:rPr>
              <a:t>和不足</a:t>
            </a:r>
            <a:endParaRPr lang="zh-CN" altLang="en-US" sz="3600" b="1" dirty="0">
              <a:solidFill>
                <a:srgbClr val="25476D"/>
              </a:solidFill>
              <a:latin typeface="微软雅黑" panose="020B0503020204020204" pitchFamily="34" charset="-122"/>
              <a:ea typeface="微软雅黑" panose="020B0503020204020204" pitchFamily="34" charset="-122"/>
            </a:endParaRPr>
          </a:p>
        </p:txBody>
      </p:sp>
      <p:grpSp>
        <p:nvGrpSpPr>
          <p:cNvPr id="3" name="组合 4"/>
          <p:cNvGrpSpPr/>
          <p:nvPr/>
        </p:nvGrpSpPr>
        <p:grpSpPr bwMode="auto">
          <a:xfrm>
            <a:off x="1940070" y="1918504"/>
            <a:ext cx="1289050" cy="1295400"/>
            <a:chOff x="3439886" y="2047910"/>
            <a:chExt cx="608204" cy="611710"/>
          </a:xfrm>
        </p:grpSpPr>
        <p:sp>
          <p:nvSpPr>
            <p:cNvPr id="4" name="矩形 3"/>
            <p:cNvSpPr/>
            <p:nvPr/>
          </p:nvSpPr>
          <p:spPr>
            <a:xfrm>
              <a:off x="3439886" y="2047910"/>
              <a:ext cx="608204" cy="607962"/>
            </a:xfrm>
            <a:prstGeom prst="rect">
              <a:avLst/>
            </a:prstGeom>
            <a:solidFill>
              <a:srgbClr val="5087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 name="直角三角形 4"/>
            <p:cNvSpPr/>
            <p:nvPr/>
          </p:nvSpPr>
          <p:spPr>
            <a:xfrm>
              <a:off x="3439886" y="2051658"/>
              <a:ext cx="608204" cy="607962"/>
            </a:xfrm>
            <a:prstGeom prst="rtTriangle">
              <a:avLst/>
            </a:prstGeom>
            <a:solidFill>
              <a:srgbClr val="2547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sp>
        <p:nvSpPr>
          <p:cNvPr id="6" name="文本框 3"/>
          <p:cNvSpPr txBox="1">
            <a:spLocks noChangeArrowheads="1"/>
          </p:cNvSpPr>
          <p:nvPr/>
        </p:nvSpPr>
        <p:spPr bwMode="auto">
          <a:xfrm>
            <a:off x="2232170" y="2005816"/>
            <a:ext cx="7048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7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US" altLang="zh-CN" sz="7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7" name="直接连接符 6"/>
          <p:cNvCxnSpPr/>
          <p:nvPr/>
        </p:nvCxnSpPr>
        <p:spPr>
          <a:xfrm>
            <a:off x="3230707" y="3190091"/>
            <a:ext cx="7519988" cy="0"/>
          </a:xfrm>
          <a:prstGeom prst="line">
            <a:avLst/>
          </a:prstGeom>
          <a:ln>
            <a:solidFill>
              <a:srgbClr val="5087C4"/>
            </a:solidFill>
            <a:tailEnd type="ova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9696795" y="2005816"/>
            <a:ext cx="1494374" cy="1062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2"/>
                                        </p:tgtEl>
                                        <p:attrNameLst>
                                          <p:attrName>ppt_y</p:attrName>
                                        </p:attrNameLst>
                                      </p:cBhvr>
                                      <p:tavLst>
                                        <p:tav tm="0">
                                          <p:val>
                                            <p:strVal val="#ppt_y"/>
                                          </p:val>
                                        </p:tav>
                                        <p:tav tm="100000">
                                          <p:val>
                                            <p:strVal val="#ppt_y"/>
                                          </p:val>
                                        </p:tav>
                                      </p:tavLst>
                                    </p:anim>
                                    <p:anim calcmode="lin" valueType="num">
                                      <p:cBhvr>
                                        <p:cTn id="24"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2"/>
                                        </p:tgtEl>
                                      </p:cBhvr>
                                    </p:animEffect>
                                  </p:childTnLst>
                                </p:cTn>
                              </p:par>
                              <p:par>
                                <p:cTn id="27" presetID="42"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762860" y="5165302"/>
            <a:ext cx="6342380" cy="1549400"/>
          </a:xfrm>
          <a:prstGeom prst="rect">
            <a:avLst/>
          </a:prstGeom>
          <a:noFill/>
        </p:spPr>
        <p:txBody>
          <a:bodyPr wrap="square" rtlCol="0">
            <a:noAutofit/>
          </a:bodyPr>
          <a:lstStyle/>
          <a:p>
            <a:pPr algn="just"/>
            <a:endParaRPr lang="zh-CN" altLang="en-US" sz="2000" dirty="0"/>
          </a:p>
        </p:txBody>
      </p:sp>
      <p:sp>
        <p:nvSpPr>
          <p:cNvPr id="3" name="文本框 2"/>
          <p:cNvSpPr txBox="1"/>
          <p:nvPr/>
        </p:nvSpPr>
        <p:spPr>
          <a:xfrm>
            <a:off x="563245" y="763905"/>
            <a:ext cx="11501755" cy="3969385"/>
          </a:xfrm>
          <a:prstGeom prst="rect">
            <a:avLst/>
          </a:prstGeom>
          <a:noFill/>
        </p:spPr>
        <p:txBody>
          <a:bodyPr wrap="square" rtlCol="0" anchor="t">
            <a:spAutoFit/>
          </a:bodyPr>
          <a:p>
            <a:r>
              <a:rPr lang="zh-CN" altLang="en-US"/>
              <a:t>在使用LSTM进行新闻分类的项目中，我们首先构建了一个词汇表，并将文本数据转换为序列表示。通过对序列进行填充，使其长度相同，然后构建了一个LSTM模型进行训练和预测。通过对训练数据的学习，LSTM模型能够学习到输入文本的语义和上下文信息，并对其进行分类。在训练过程中，我们使用了适当的损失函数和优化算法，并通过验证集的评估来监控模型的性能。最终，我们可以使用该模型对新的新闻文本进行分类。</a:t>
            </a:r>
            <a:endParaRPr lang="zh-CN" altLang="en-US"/>
          </a:p>
          <a:p>
            <a:r>
              <a:rPr lang="zh-CN" altLang="en-US"/>
              <a:t>LSTM能够有效地处理序列数据并捕捉长期依赖关系，因此在文本分类任务中表现出色。</a:t>
            </a:r>
            <a:endParaRPr lang="zh-CN" altLang="en-US"/>
          </a:p>
          <a:p>
            <a:r>
              <a:rPr lang="zh-CN" altLang="en-US"/>
              <a:t>但是同时也存在很多</a:t>
            </a:r>
            <a:r>
              <a:rPr lang="zh-CN" altLang="en-US"/>
              <a:t>不足</a:t>
            </a:r>
            <a:endParaRPr lang="zh-CN" altLang="en-US"/>
          </a:p>
          <a:p>
            <a:r>
              <a:rPr lang="en-US" altLang="zh-CN"/>
              <a:t>1</a:t>
            </a:r>
            <a:r>
              <a:rPr lang="zh-CN" altLang="en-US"/>
              <a:t>：数据量限制：LSTM模型通常需要大量的训练数据来学习有效的表示和模式。然而，在新闻分类项目中，获取大规模的标注数据可能是一项挑战。数据量的不足可能会导致模型的泛化能力不足，无法准确地分类新的未见过的新闻文本。</a:t>
            </a:r>
            <a:endParaRPr lang="zh-CN" altLang="en-US"/>
          </a:p>
          <a:p>
            <a:r>
              <a:rPr lang="en-US" altLang="zh-CN"/>
              <a:t>2</a:t>
            </a:r>
            <a:r>
              <a:rPr lang="zh-CN" altLang="en-US"/>
              <a:t>：可解释性</a:t>
            </a:r>
            <a:r>
              <a:rPr lang="zh-CN" altLang="en-US"/>
              <a:t>不足</a:t>
            </a:r>
            <a:endParaRPr lang="zh-CN" altLang="en-US"/>
          </a:p>
          <a:p>
            <a:r>
              <a:rPr lang="en-US" altLang="zh-CN"/>
              <a:t>3</a:t>
            </a:r>
            <a:r>
              <a:rPr lang="zh-CN" altLang="en-US"/>
              <a:t>：LSTM模型可能无法准确地理解和处理文本中的复杂语义和含义。处理多义词、歧义和情感等方面仍然是一个挑战。</a:t>
            </a:r>
            <a:endParaRPr lang="zh-CN" altLang="en-US"/>
          </a:p>
          <a:p>
            <a:r>
              <a:rPr lang="en-US" altLang="zh-CN"/>
              <a:t>4</a:t>
            </a:r>
            <a:r>
              <a:rPr lang="zh-CN" altLang="en-US"/>
              <a:t>：未处理文本噪声，在真实世界的文本数据中，可能存在一些噪声或不规范的文本，例如拼写错误。</a:t>
            </a:r>
            <a:endParaRPr lang="zh-CN" altLang="en-US"/>
          </a:p>
          <a:p>
            <a:r>
              <a:rPr lang="en-US" altLang="zh-CN"/>
              <a:t>5</a:t>
            </a:r>
            <a:r>
              <a:rPr lang="zh-CN" altLang="en-US"/>
              <a:t>：缺乏处理特定领域文本的技术，专业术语的处理、实体识别等，以提高分类任务的性能。</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86442" y="2204623"/>
            <a:ext cx="6419115" cy="1323439"/>
          </a:xfrm>
          <a:prstGeom prst="rect">
            <a:avLst/>
          </a:prstGeom>
          <a:noFill/>
        </p:spPr>
        <p:txBody>
          <a:bodyPr wrap="square" rtlCol="0">
            <a:spAutoFit/>
          </a:bodyPr>
          <a:lstStyle/>
          <a:p>
            <a:pPr algn="ctr"/>
            <a:r>
              <a:rPr lang="zh-CN" altLang="en-US" sz="8000" b="1" dirty="0">
                <a:solidFill>
                  <a:srgbClr val="25476D"/>
                </a:solidFill>
                <a:latin typeface="微软雅黑" panose="020B0503020204020204" pitchFamily="34" charset="-122"/>
                <a:ea typeface="微软雅黑" panose="020B0503020204020204" pitchFamily="34" charset="-122"/>
              </a:rPr>
              <a:t>谢谢大家！</a:t>
            </a:r>
            <a:endParaRPr lang="zh-CN" altLang="en-US" sz="8000" b="1" dirty="0">
              <a:solidFill>
                <a:srgbClr val="25476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9328368" y="2866343"/>
            <a:ext cx="1164162" cy="827984"/>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6793" y="2339511"/>
            <a:ext cx="1227080" cy="6879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528" fill="hold" grpId="0" nodeType="afterEffect">
                                  <p:stCondLst>
                                    <p:cond delay="0"/>
                                  </p:stCondLst>
                                  <p:iterate type="lt">
                                    <p:tmPct val="10000"/>
                                  </p:iterate>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anim calcmode="lin" valueType="num">
                                      <p:cBhvr>
                                        <p:cTn id="21" dur="500" fill="hold"/>
                                        <p:tgtEl>
                                          <p:spTgt spid="2"/>
                                        </p:tgtEl>
                                        <p:attrNameLst>
                                          <p:attrName>ppt_x</p:attrName>
                                        </p:attrNameLst>
                                      </p:cBhvr>
                                      <p:tavLst>
                                        <p:tav tm="0">
                                          <p:val>
                                            <p:fltVal val="0.5"/>
                                          </p:val>
                                        </p:tav>
                                        <p:tav tm="100000">
                                          <p:val>
                                            <p:strVal val="#ppt_x"/>
                                          </p:val>
                                        </p:tav>
                                      </p:tavLst>
                                    </p:anim>
                                    <p:anim calcmode="lin" valueType="num">
                                      <p:cBhvr>
                                        <p:cTn id="22"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4352925" y="2005965"/>
            <a:ext cx="431736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zh-CN" altLang="en-US" sz="5400" b="1" dirty="0">
                <a:solidFill>
                  <a:srgbClr val="25476D"/>
                </a:solidFill>
                <a:latin typeface="微软雅黑" panose="020B0503020204020204" pitchFamily="34" charset="-122"/>
                <a:ea typeface="微软雅黑" panose="020B0503020204020204" pitchFamily="34" charset="-122"/>
              </a:rPr>
              <a:t>数据</a:t>
            </a:r>
            <a:r>
              <a:rPr lang="zh-CN" altLang="en-US" sz="5400" b="1" dirty="0">
                <a:solidFill>
                  <a:srgbClr val="25476D"/>
                </a:solidFill>
                <a:latin typeface="微软雅黑" panose="020B0503020204020204" pitchFamily="34" charset="-122"/>
                <a:ea typeface="微软雅黑" panose="020B0503020204020204" pitchFamily="34" charset="-122"/>
              </a:rPr>
              <a:t>预处理</a:t>
            </a:r>
            <a:endParaRPr lang="zh-CN" altLang="en-US" sz="5400" b="1" dirty="0">
              <a:solidFill>
                <a:srgbClr val="25476D"/>
              </a:solidFill>
              <a:latin typeface="微软雅黑" panose="020B0503020204020204" pitchFamily="34" charset="-122"/>
              <a:ea typeface="微软雅黑" panose="020B0503020204020204" pitchFamily="34" charset="-122"/>
            </a:endParaRPr>
          </a:p>
        </p:txBody>
      </p:sp>
      <p:grpSp>
        <p:nvGrpSpPr>
          <p:cNvPr id="3" name="组合 4"/>
          <p:cNvGrpSpPr/>
          <p:nvPr/>
        </p:nvGrpSpPr>
        <p:grpSpPr bwMode="auto">
          <a:xfrm>
            <a:off x="1940070" y="1918504"/>
            <a:ext cx="1289050" cy="1295400"/>
            <a:chOff x="3439886" y="2047910"/>
            <a:chExt cx="608204" cy="611710"/>
          </a:xfrm>
        </p:grpSpPr>
        <p:sp>
          <p:nvSpPr>
            <p:cNvPr id="4" name="矩形 3"/>
            <p:cNvSpPr/>
            <p:nvPr/>
          </p:nvSpPr>
          <p:spPr>
            <a:xfrm>
              <a:off x="3439886" y="2047910"/>
              <a:ext cx="608204" cy="607962"/>
            </a:xfrm>
            <a:prstGeom prst="rect">
              <a:avLst/>
            </a:prstGeom>
            <a:solidFill>
              <a:srgbClr val="5087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直角三角形 4"/>
            <p:cNvSpPr/>
            <p:nvPr/>
          </p:nvSpPr>
          <p:spPr>
            <a:xfrm>
              <a:off x="3439886" y="2051658"/>
              <a:ext cx="608204" cy="607962"/>
            </a:xfrm>
            <a:prstGeom prst="rtTriangle">
              <a:avLst/>
            </a:prstGeom>
            <a:solidFill>
              <a:srgbClr val="2547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 name="文本框 3"/>
          <p:cNvSpPr txBox="1">
            <a:spLocks noChangeArrowheads="1"/>
          </p:cNvSpPr>
          <p:nvPr/>
        </p:nvSpPr>
        <p:spPr bwMode="auto">
          <a:xfrm>
            <a:off x="2232170" y="2005816"/>
            <a:ext cx="7048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7200" b="1">
                <a:solidFill>
                  <a:schemeClr val="bg1"/>
                </a:solidFill>
                <a:latin typeface="微软雅黑" panose="020B0503020204020204" pitchFamily="34" charset="-122"/>
                <a:ea typeface="微软雅黑" panose="020B0503020204020204" pitchFamily="34" charset="-122"/>
              </a:rPr>
              <a:t>1</a:t>
            </a:r>
            <a:endParaRPr lang="en-US" altLang="zh-CN" sz="7200" b="1">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230707" y="3190091"/>
            <a:ext cx="7519988" cy="0"/>
          </a:xfrm>
          <a:prstGeom prst="line">
            <a:avLst/>
          </a:prstGeom>
          <a:ln>
            <a:solidFill>
              <a:srgbClr val="5087C4"/>
            </a:solidFill>
            <a:tailEnd type="ova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8563296" y="2005816"/>
            <a:ext cx="1494374" cy="1062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2"/>
                                        </p:tgtEl>
                                        <p:attrNameLst>
                                          <p:attrName>ppt_y</p:attrName>
                                        </p:attrNameLst>
                                      </p:cBhvr>
                                      <p:tavLst>
                                        <p:tav tm="0">
                                          <p:val>
                                            <p:strVal val="#ppt_y"/>
                                          </p:val>
                                        </p:tav>
                                        <p:tav tm="100000">
                                          <p:val>
                                            <p:strVal val="#ppt_y"/>
                                          </p:val>
                                        </p:tav>
                                      </p:tavLst>
                                    </p:anim>
                                    <p:anim calcmode="lin" valueType="num">
                                      <p:cBhvr>
                                        <p:cTn id="24"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2"/>
                                        </p:tgtEl>
                                      </p:cBhvr>
                                    </p:animEffect>
                                  </p:childTnLst>
                                </p:cTn>
                              </p:par>
                              <p:par>
                                <p:cTn id="27" presetID="42"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7"/>
          <p:cNvSpPr>
            <a:spLocks noChangeAspect="1" noEditPoints="1"/>
          </p:cNvSpPr>
          <p:nvPr/>
        </p:nvSpPr>
        <p:spPr bwMode="auto">
          <a:xfrm>
            <a:off x="9216855" y="2754090"/>
            <a:ext cx="769269" cy="624000"/>
          </a:xfrm>
          <a:custGeom>
            <a:avLst/>
            <a:gdLst>
              <a:gd name="T0" fmla="*/ 214 w 329"/>
              <a:gd name="T1" fmla="*/ 10 h 267"/>
              <a:gd name="T2" fmla="*/ 297 w 329"/>
              <a:gd name="T3" fmla="*/ 115 h 267"/>
              <a:gd name="T4" fmla="*/ 221 w 329"/>
              <a:gd name="T5" fmla="*/ 247 h 267"/>
              <a:gd name="T6" fmla="*/ 137 w 329"/>
              <a:gd name="T7" fmla="*/ 265 h 267"/>
              <a:gd name="T8" fmla="*/ 128 w 329"/>
              <a:gd name="T9" fmla="*/ 256 h 267"/>
              <a:gd name="T10" fmla="*/ 113 w 329"/>
              <a:gd name="T11" fmla="*/ 170 h 267"/>
              <a:gd name="T12" fmla="*/ 11 w 329"/>
              <a:gd name="T13" fmla="*/ 151 h 267"/>
              <a:gd name="T14" fmla="*/ 11 w 329"/>
              <a:gd name="T15" fmla="*/ 10 h 267"/>
              <a:gd name="T16" fmla="*/ 227 w 329"/>
              <a:gd name="T17" fmla="*/ 195 h 267"/>
              <a:gd name="T18" fmla="*/ 227 w 329"/>
              <a:gd name="T19" fmla="*/ 187 h 267"/>
              <a:gd name="T20" fmla="*/ 292 w 329"/>
              <a:gd name="T21" fmla="*/ 176 h 267"/>
              <a:gd name="T22" fmla="*/ 227 w 329"/>
              <a:gd name="T23" fmla="*/ 149 h 267"/>
              <a:gd name="T24" fmla="*/ 292 w 329"/>
              <a:gd name="T25" fmla="*/ 149 h 267"/>
              <a:gd name="T26" fmla="*/ 126 w 329"/>
              <a:gd name="T27" fmla="*/ 86 h 267"/>
              <a:gd name="T28" fmla="*/ 126 w 329"/>
              <a:gd name="T29" fmla="*/ 77 h 267"/>
              <a:gd name="T30" fmla="*/ 192 w 329"/>
              <a:gd name="T31" fmla="*/ 67 h 267"/>
              <a:gd name="T32" fmla="*/ 126 w 329"/>
              <a:gd name="T33" fmla="*/ 39 h 267"/>
              <a:gd name="T34" fmla="*/ 192 w 329"/>
              <a:gd name="T35" fmla="*/ 39 h 267"/>
              <a:gd name="T36" fmla="*/ 58 w 329"/>
              <a:gd name="T37" fmla="*/ 36 h 267"/>
              <a:gd name="T38" fmla="*/ 77 w 329"/>
              <a:gd name="T39" fmla="*/ 83 h 267"/>
              <a:gd name="T40" fmla="*/ 96 w 329"/>
              <a:gd name="T41" fmla="*/ 36 h 267"/>
              <a:gd name="T42" fmla="*/ 70 w 329"/>
              <a:gd name="T43" fmla="*/ 124 h 267"/>
              <a:gd name="T44" fmla="*/ 77 w 329"/>
              <a:gd name="T45" fmla="*/ 95 h 267"/>
              <a:gd name="T46" fmla="*/ 73 w 329"/>
              <a:gd name="T47" fmla="*/ 94 h 267"/>
              <a:gd name="T48" fmla="*/ 81 w 329"/>
              <a:gd name="T49" fmla="*/ 93 h 267"/>
              <a:gd name="T50" fmla="*/ 88 w 329"/>
              <a:gd name="T51" fmla="*/ 85 h 267"/>
              <a:gd name="T52" fmla="*/ 65 w 329"/>
              <a:gd name="T53" fmla="*/ 85 h 267"/>
              <a:gd name="T54" fmla="*/ 81 w 329"/>
              <a:gd name="T55" fmla="*/ 45 h 267"/>
              <a:gd name="T56" fmla="*/ 53 w 329"/>
              <a:gd name="T57" fmla="*/ 56 h 267"/>
              <a:gd name="T58" fmla="*/ 94 w 329"/>
              <a:gd name="T59" fmla="*/ 72 h 267"/>
              <a:gd name="T60" fmla="*/ 94 w 329"/>
              <a:gd name="T61" fmla="*/ 50 h 267"/>
              <a:gd name="T62" fmla="*/ 224 w 329"/>
              <a:gd name="T63" fmla="*/ 126 h 267"/>
              <a:gd name="T64" fmla="*/ 186 w 329"/>
              <a:gd name="T65" fmla="*/ 162 h 267"/>
              <a:gd name="T66" fmla="*/ 173 w 329"/>
              <a:gd name="T67" fmla="*/ 200 h 267"/>
              <a:gd name="T68" fmla="*/ 127 w 329"/>
              <a:gd name="T69" fmla="*/ 170 h 267"/>
              <a:gd name="T70" fmla="*/ 155 w 329"/>
              <a:gd name="T71" fmla="*/ 221 h 267"/>
              <a:gd name="T72" fmla="*/ 182 w 329"/>
              <a:gd name="T73" fmla="*/ 229 h 267"/>
              <a:gd name="T74" fmla="*/ 221 w 329"/>
              <a:gd name="T75" fmla="*/ 233 h 267"/>
              <a:gd name="T76" fmla="*/ 288 w 329"/>
              <a:gd name="T77" fmla="*/ 127 h 267"/>
              <a:gd name="T78" fmla="*/ 146 w 329"/>
              <a:gd name="T79" fmla="*/ 115 h 267"/>
              <a:gd name="T80" fmla="*/ 203 w 329"/>
              <a:gd name="T81" fmla="*/ 20 h 267"/>
              <a:gd name="T82" fmla="*/ 21 w 329"/>
              <a:gd name="T83" fmla="*/ 20 h 267"/>
              <a:gd name="T84" fmla="*/ 21 w 329"/>
              <a:gd name="T85" fmla="*/ 141 h 267"/>
              <a:gd name="T86" fmla="*/ 210 w 329"/>
              <a:gd name="T87" fmla="*/ 108 h 267"/>
              <a:gd name="T88" fmla="*/ 148 w 329"/>
              <a:gd name="T89" fmla="*/ 148 h 267"/>
              <a:gd name="T90" fmla="*/ 171 w 329"/>
              <a:gd name="T91" fmla="*/ 174 h 267"/>
              <a:gd name="T92" fmla="*/ 188 w 329"/>
              <a:gd name="T93" fmla="*/ 148 h 267"/>
              <a:gd name="T94" fmla="*/ 210 w 329"/>
              <a:gd name="T95" fmla="*/ 10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9" h="267">
                <a:moveTo>
                  <a:pt x="36" y="0"/>
                </a:moveTo>
                <a:cubicBezTo>
                  <a:pt x="188" y="0"/>
                  <a:pt x="188" y="0"/>
                  <a:pt x="188" y="0"/>
                </a:cubicBezTo>
                <a:cubicBezTo>
                  <a:pt x="198" y="0"/>
                  <a:pt x="207" y="4"/>
                  <a:pt x="214" y="10"/>
                </a:cubicBezTo>
                <a:cubicBezTo>
                  <a:pt x="220" y="17"/>
                  <a:pt x="224" y="26"/>
                  <a:pt x="224" y="36"/>
                </a:cubicBezTo>
                <a:cubicBezTo>
                  <a:pt x="224" y="93"/>
                  <a:pt x="224" y="93"/>
                  <a:pt x="224" y="93"/>
                </a:cubicBezTo>
                <a:cubicBezTo>
                  <a:pt x="252" y="94"/>
                  <a:pt x="278" y="102"/>
                  <a:pt x="297" y="115"/>
                </a:cubicBezTo>
                <a:cubicBezTo>
                  <a:pt x="317" y="129"/>
                  <a:pt x="329" y="148"/>
                  <a:pt x="329" y="170"/>
                </a:cubicBezTo>
                <a:cubicBezTo>
                  <a:pt x="329" y="192"/>
                  <a:pt x="317" y="211"/>
                  <a:pt x="297" y="225"/>
                </a:cubicBezTo>
                <a:cubicBezTo>
                  <a:pt x="277" y="239"/>
                  <a:pt x="251" y="247"/>
                  <a:pt x="221" y="247"/>
                </a:cubicBezTo>
                <a:cubicBezTo>
                  <a:pt x="215" y="247"/>
                  <a:pt x="208" y="247"/>
                  <a:pt x="202" y="246"/>
                </a:cubicBezTo>
                <a:cubicBezTo>
                  <a:pt x="196" y="245"/>
                  <a:pt x="191" y="244"/>
                  <a:pt x="186" y="243"/>
                </a:cubicBezTo>
                <a:cubicBezTo>
                  <a:pt x="137" y="265"/>
                  <a:pt x="137" y="265"/>
                  <a:pt x="137" y="265"/>
                </a:cubicBezTo>
                <a:cubicBezTo>
                  <a:pt x="134" y="267"/>
                  <a:pt x="130" y="265"/>
                  <a:pt x="128" y="261"/>
                </a:cubicBezTo>
                <a:cubicBezTo>
                  <a:pt x="127" y="260"/>
                  <a:pt x="127" y="258"/>
                  <a:pt x="128" y="256"/>
                </a:cubicBezTo>
                <a:cubicBezTo>
                  <a:pt x="128" y="256"/>
                  <a:pt x="128" y="256"/>
                  <a:pt x="128" y="256"/>
                </a:cubicBezTo>
                <a:cubicBezTo>
                  <a:pt x="140" y="221"/>
                  <a:pt x="140" y="221"/>
                  <a:pt x="140" y="221"/>
                </a:cubicBezTo>
                <a:cubicBezTo>
                  <a:pt x="132" y="215"/>
                  <a:pt x="126" y="207"/>
                  <a:pt x="121" y="200"/>
                </a:cubicBezTo>
                <a:cubicBezTo>
                  <a:pt x="116" y="191"/>
                  <a:pt x="113" y="181"/>
                  <a:pt x="113" y="170"/>
                </a:cubicBezTo>
                <a:cubicBezTo>
                  <a:pt x="113" y="167"/>
                  <a:pt x="113" y="165"/>
                  <a:pt x="113" y="162"/>
                </a:cubicBezTo>
                <a:cubicBezTo>
                  <a:pt x="36" y="162"/>
                  <a:pt x="36" y="162"/>
                  <a:pt x="36" y="162"/>
                </a:cubicBezTo>
                <a:cubicBezTo>
                  <a:pt x="26" y="162"/>
                  <a:pt x="17" y="158"/>
                  <a:pt x="11" y="151"/>
                </a:cubicBezTo>
                <a:cubicBezTo>
                  <a:pt x="4" y="145"/>
                  <a:pt x="0" y="136"/>
                  <a:pt x="0" y="126"/>
                </a:cubicBezTo>
                <a:cubicBezTo>
                  <a:pt x="0" y="36"/>
                  <a:pt x="0" y="36"/>
                  <a:pt x="0" y="36"/>
                </a:cubicBezTo>
                <a:cubicBezTo>
                  <a:pt x="0" y="26"/>
                  <a:pt x="4" y="17"/>
                  <a:pt x="11" y="10"/>
                </a:cubicBezTo>
                <a:cubicBezTo>
                  <a:pt x="17" y="4"/>
                  <a:pt x="26" y="0"/>
                  <a:pt x="36" y="0"/>
                </a:cubicBezTo>
                <a:close/>
                <a:moveTo>
                  <a:pt x="227" y="187"/>
                </a:moveTo>
                <a:cubicBezTo>
                  <a:pt x="227" y="195"/>
                  <a:pt x="227" y="195"/>
                  <a:pt x="227" y="195"/>
                </a:cubicBezTo>
                <a:cubicBezTo>
                  <a:pt x="292" y="195"/>
                  <a:pt x="292" y="195"/>
                  <a:pt x="292" y="195"/>
                </a:cubicBezTo>
                <a:cubicBezTo>
                  <a:pt x="292" y="187"/>
                  <a:pt x="292" y="187"/>
                  <a:pt x="292" y="187"/>
                </a:cubicBezTo>
                <a:cubicBezTo>
                  <a:pt x="227" y="187"/>
                  <a:pt x="227" y="187"/>
                  <a:pt x="227" y="187"/>
                </a:cubicBezTo>
                <a:close/>
                <a:moveTo>
                  <a:pt x="227" y="168"/>
                </a:moveTo>
                <a:cubicBezTo>
                  <a:pt x="227" y="176"/>
                  <a:pt x="227" y="176"/>
                  <a:pt x="227" y="176"/>
                </a:cubicBezTo>
                <a:cubicBezTo>
                  <a:pt x="292" y="176"/>
                  <a:pt x="292" y="176"/>
                  <a:pt x="292" y="176"/>
                </a:cubicBezTo>
                <a:cubicBezTo>
                  <a:pt x="292" y="168"/>
                  <a:pt x="292" y="168"/>
                  <a:pt x="292" y="168"/>
                </a:cubicBezTo>
                <a:cubicBezTo>
                  <a:pt x="227" y="168"/>
                  <a:pt x="227" y="168"/>
                  <a:pt x="227" y="168"/>
                </a:cubicBezTo>
                <a:close/>
                <a:moveTo>
                  <a:pt x="227" y="149"/>
                </a:moveTo>
                <a:cubicBezTo>
                  <a:pt x="227" y="157"/>
                  <a:pt x="227" y="157"/>
                  <a:pt x="227" y="157"/>
                </a:cubicBezTo>
                <a:cubicBezTo>
                  <a:pt x="292" y="157"/>
                  <a:pt x="292" y="157"/>
                  <a:pt x="292" y="157"/>
                </a:cubicBezTo>
                <a:cubicBezTo>
                  <a:pt x="292" y="149"/>
                  <a:pt x="292" y="149"/>
                  <a:pt x="292" y="149"/>
                </a:cubicBezTo>
                <a:cubicBezTo>
                  <a:pt x="227" y="149"/>
                  <a:pt x="227" y="149"/>
                  <a:pt x="227" y="149"/>
                </a:cubicBezTo>
                <a:close/>
                <a:moveTo>
                  <a:pt x="126" y="77"/>
                </a:moveTo>
                <a:cubicBezTo>
                  <a:pt x="126" y="86"/>
                  <a:pt x="126" y="86"/>
                  <a:pt x="126" y="86"/>
                </a:cubicBezTo>
                <a:cubicBezTo>
                  <a:pt x="192" y="86"/>
                  <a:pt x="192" y="86"/>
                  <a:pt x="192" y="86"/>
                </a:cubicBezTo>
                <a:cubicBezTo>
                  <a:pt x="192" y="77"/>
                  <a:pt x="192" y="77"/>
                  <a:pt x="192" y="77"/>
                </a:cubicBezTo>
                <a:cubicBezTo>
                  <a:pt x="126" y="77"/>
                  <a:pt x="126" y="77"/>
                  <a:pt x="126" y="77"/>
                </a:cubicBezTo>
                <a:close/>
                <a:moveTo>
                  <a:pt x="126" y="58"/>
                </a:moveTo>
                <a:cubicBezTo>
                  <a:pt x="126" y="67"/>
                  <a:pt x="126" y="67"/>
                  <a:pt x="126" y="67"/>
                </a:cubicBezTo>
                <a:cubicBezTo>
                  <a:pt x="192" y="67"/>
                  <a:pt x="192" y="67"/>
                  <a:pt x="192" y="67"/>
                </a:cubicBezTo>
                <a:cubicBezTo>
                  <a:pt x="192" y="58"/>
                  <a:pt x="192" y="58"/>
                  <a:pt x="192" y="58"/>
                </a:cubicBezTo>
                <a:cubicBezTo>
                  <a:pt x="126" y="58"/>
                  <a:pt x="126" y="58"/>
                  <a:pt x="126" y="58"/>
                </a:cubicBezTo>
                <a:close/>
                <a:moveTo>
                  <a:pt x="126" y="39"/>
                </a:moveTo>
                <a:cubicBezTo>
                  <a:pt x="126" y="48"/>
                  <a:pt x="126" y="48"/>
                  <a:pt x="126" y="48"/>
                </a:cubicBezTo>
                <a:cubicBezTo>
                  <a:pt x="192" y="48"/>
                  <a:pt x="192" y="48"/>
                  <a:pt x="192" y="48"/>
                </a:cubicBezTo>
                <a:cubicBezTo>
                  <a:pt x="192" y="39"/>
                  <a:pt x="192" y="39"/>
                  <a:pt x="192" y="39"/>
                </a:cubicBezTo>
                <a:cubicBezTo>
                  <a:pt x="126" y="39"/>
                  <a:pt x="126" y="39"/>
                  <a:pt x="126" y="39"/>
                </a:cubicBezTo>
                <a:close/>
                <a:moveTo>
                  <a:pt x="77" y="28"/>
                </a:moveTo>
                <a:cubicBezTo>
                  <a:pt x="70" y="28"/>
                  <a:pt x="63" y="31"/>
                  <a:pt x="58" y="36"/>
                </a:cubicBezTo>
                <a:cubicBezTo>
                  <a:pt x="53" y="41"/>
                  <a:pt x="50" y="48"/>
                  <a:pt x="50" y="56"/>
                </a:cubicBezTo>
                <a:cubicBezTo>
                  <a:pt x="50" y="63"/>
                  <a:pt x="53" y="70"/>
                  <a:pt x="58" y="75"/>
                </a:cubicBezTo>
                <a:cubicBezTo>
                  <a:pt x="63" y="80"/>
                  <a:pt x="70" y="83"/>
                  <a:pt x="77" y="83"/>
                </a:cubicBezTo>
                <a:cubicBezTo>
                  <a:pt x="85" y="83"/>
                  <a:pt x="92" y="80"/>
                  <a:pt x="96" y="75"/>
                </a:cubicBezTo>
                <a:cubicBezTo>
                  <a:pt x="101" y="70"/>
                  <a:pt x="104" y="63"/>
                  <a:pt x="104" y="56"/>
                </a:cubicBezTo>
                <a:cubicBezTo>
                  <a:pt x="104" y="48"/>
                  <a:pt x="101" y="41"/>
                  <a:pt x="96" y="36"/>
                </a:cubicBezTo>
                <a:cubicBezTo>
                  <a:pt x="92" y="31"/>
                  <a:pt x="85" y="28"/>
                  <a:pt x="77" y="28"/>
                </a:cubicBezTo>
                <a:close/>
                <a:moveTo>
                  <a:pt x="76" y="95"/>
                </a:moveTo>
                <a:cubicBezTo>
                  <a:pt x="70" y="124"/>
                  <a:pt x="70" y="124"/>
                  <a:pt x="70" y="124"/>
                </a:cubicBezTo>
                <a:cubicBezTo>
                  <a:pt x="77" y="129"/>
                  <a:pt x="77" y="129"/>
                  <a:pt x="77" y="129"/>
                </a:cubicBezTo>
                <a:cubicBezTo>
                  <a:pt x="83" y="124"/>
                  <a:pt x="83" y="124"/>
                  <a:pt x="83" y="124"/>
                </a:cubicBezTo>
                <a:cubicBezTo>
                  <a:pt x="77" y="95"/>
                  <a:pt x="77" y="95"/>
                  <a:pt x="77" y="95"/>
                </a:cubicBezTo>
                <a:cubicBezTo>
                  <a:pt x="80" y="94"/>
                  <a:pt x="80" y="94"/>
                  <a:pt x="80" y="94"/>
                </a:cubicBezTo>
                <a:cubicBezTo>
                  <a:pt x="77" y="91"/>
                  <a:pt x="77" y="91"/>
                  <a:pt x="77" y="91"/>
                </a:cubicBezTo>
                <a:cubicBezTo>
                  <a:pt x="73" y="94"/>
                  <a:pt x="73" y="94"/>
                  <a:pt x="73" y="94"/>
                </a:cubicBezTo>
                <a:cubicBezTo>
                  <a:pt x="76" y="95"/>
                  <a:pt x="76" y="95"/>
                  <a:pt x="76" y="95"/>
                </a:cubicBezTo>
                <a:close/>
                <a:moveTo>
                  <a:pt x="88" y="85"/>
                </a:moveTo>
                <a:cubicBezTo>
                  <a:pt x="81" y="93"/>
                  <a:pt x="81" y="93"/>
                  <a:pt x="81" y="93"/>
                </a:cubicBezTo>
                <a:cubicBezTo>
                  <a:pt x="88" y="124"/>
                  <a:pt x="88" y="124"/>
                  <a:pt x="88" y="124"/>
                </a:cubicBezTo>
                <a:cubicBezTo>
                  <a:pt x="116" y="124"/>
                  <a:pt x="116" y="124"/>
                  <a:pt x="116" y="124"/>
                </a:cubicBezTo>
                <a:cubicBezTo>
                  <a:pt x="115" y="106"/>
                  <a:pt x="104" y="90"/>
                  <a:pt x="88" y="85"/>
                </a:cubicBezTo>
                <a:close/>
                <a:moveTo>
                  <a:pt x="66" y="124"/>
                </a:moveTo>
                <a:cubicBezTo>
                  <a:pt x="72" y="93"/>
                  <a:pt x="72" y="93"/>
                  <a:pt x="72" y="93"/>
                </a:cubicBezTo>
                <a:cubicBezTo>
                  <a:pt x="65" y="85"/>
                  <a:pt x="65" y="85"/>
                  <a:pt x="65" y="85"/>
                </a:cubicBezTo>
                <a:cubicBezTo>
                  <a:pt x="50" y="90"/>
                  <a:pt x="38" y="106"/>
                  <a:pt x="38" y="124"/>
                </a:cubicBezTo>
                <a:cubicBezTo>
                  <a:pt x="66" y="124"/>
                  <a:pt x="66" y="124"/>
                  <a:pt x="66" y="124"/>
                </a:cubicBezTo>
                <a:close/>
                <a:moveTo>
                  <a:pt x="81" y="45"/>
                </a:moveTo>
                <a:cubicBezTo>
                  <a:pt x="80" y="46"/>
                  <a:pt x="80" y="46"/>
                  <a:pt x="79" y="46"/>
                </a:cubicBezTo>
                <a:cubicBezTo>
                  <a:pt x="70" y="51"/>
                  <a:pt x="59" y="51"/>
                  <a:pt x="54" y="51"/>
                </a:cubicBezTo>
                <a:cubicBezTo>
                  <a:pt x="54" y="53"/>
                  <a:pt x="53" y="54"/>
                  <a:pt x="53" y="56"/>
                </a:cubicBezTo>
                <a:cubicBezTo>
                  <a:pt x="53" y="62"/>
                  <a:pt x="56" y="68"/>
                  <a:pt x="60" y="72"/>
                </a:cubicBezTo>
                <a:cubicBezTo>
                  <a:pt x="65" y="77"/>
                  <a:pt x="71" y="79"/>
                  <a:pt x="77" y="79"/>
                </a:cubicBezTo>
                <a:cubicBezTo>
                  <a:pt x="84" y="79"/>
                  <a:pt x="90" y="77"/>
                  <a:pt x="94" y="72"/>
                </a:cubicBezTo>
                <a:cubicBezTo>
                  <a:pt x="98" y="68"/>
                  <a:pt x="101" y="62"/>
                  <a:pt x="101" y="56"/>
                </a:cubicBezTo>
                <a:cubicBezTo>
                  <a:pt x="101" y="54"/>
                  <a:pt x="101" y="52"/>
                  <a:pt x="100" y="51"/>
                </a:cubicBezTo>
                <a:cubicBezTo>
                  <a:pt x="98" y="51"/>
                  <a:pt x="96" y="51"/>
                  <a:pt x="94" y="50"/>
                </a:cubicBezTo>
                <a:cubicBezTo>
                  <a:pt x="89" y="49"/>
                  <a:pt x="85" y="48"/>
                  <a:pt x="81" y="45"/>
                </a:cubicBezTo>
                <a:close/>
                <a:moveTo>
                  <a:pt x="224" y="107"/>
                </a:moveTo>
                <a:cubicBezTo>
                  <a:pt x="224" y="126"/>
                  <a:pt x="224" y="126"/>
                  <a:pt x="224" y="126"/>
                </a:cubicBezTo>
                <a:cubicBezTo>
                  <a:pt x="224" y="136"/>
                  <a:pt x="220" y="145"/>
                  <a:pt x="214" y="151"/>
                </a:cubicBezTo>
                <a:cubicBezTo>
                  <a:pt x="207" y="158"/>
                  <a:pt x="198" y="162"/>
                  <a:pt x="188" y="162"/>
                </a:cubicBezTo>
                <a:cubicBezTo>
                  <a:pt x="186" y="162"/>
                  <a:pt x="186" y="162"/>
                  <a:pt x="186" y="162"/>
                </a:cubicBezTo>
                <a:cubicBezTo>
                  <a:pt x="186" y="196"/>
                  <a:pt x="186" y="196"/>
                  <a:pt x="186" y="196"/>
                </a:cubicBezTo>
                <a:cubicBezTo>
                  <a:pt x="186" y="200"/>
                  <a:pt x="183" y="203"/>
                  <a:pt x="179" y="203"/>
                </a:cubicBezTo>
                <a:cubicBezTo>
                  <a:pt x="176" y="203"/>
                  <a:pt x="174" y="202"/>
                  <a:pt x="173" y="200"/>
                </a:cubicBezTo>
                <a:cubicBezTo>
                  <a:pt x="144" y="162"/>
                  <a:pt x="144" y="162"/>
                  <a:pt x="144" y="162"/>
                </a:cubicBezTo>
                <a:cubicBezTo>
                  <a:pt x="128" y="162"/>
                  <a:pt x="128" y="162"/>
                  <a:pt x="128" y="162"/>
                </a:cubicBezTo>
                <a:cubicBezTo>
                  <a:pt x="128" y="165"/>
                  <a:pt x="127" y="167"/>
                  <a:pt x="127" y="170"/>
                </a:cubicBezTo>
                <a:cubicBezTo>
                  <a:pt x="127" y="178"/>
                  <a:pt x="130" y="185"/>
                  <a:pt x="134" y="192"/>
                </a:cubicBezTo>
                <a:cubicBezTo>
                  <a:pt x="138" y="200"/>
                  <a:pt x="144" y="206"/>
                  <a:pt x="152" y="212"/>
                </a:cubicBezTo>
                <a:cubicBezTo>
                  <a:pt x="155" y="214"/>
                  <a:pt x="156" y="217"/>
                  <a:pt x="155" y="221"/>
                </a:cubicBezTo>
                <a:cubicBezTo>
                  <a:pt x="147" y="245"/>
                  <a:pt x="147" y="245"/>
                  <a:pt x="147" y="245"/>
                </a:cubicBezTo>
                <a:cubicBezTo>
                  <a:pt x="182" y="229"/>
                  <a:pt x="182" y="229"/>
                  <a:pt x="182" y="229"/>
                </a:cubicBezTo>
                <a:cubicBezTo>
                  <a:pt x="182" y="229"/>
                  <a:pt x="182" y="229"/>
                  <a:pt x="182" y="229"/>
                </a:cubicBezTo>
                <a:cubicBezTo>
                  <a:pt x="183" y="228"/>
                  <a:pt x="185" y="228"/>
                  <a:pt x="187" y="228"/>
                </a:cubicBezTo>
                <a:cubicBezTo>
                  <a:pt x="192" y="230"/>
                  <a:pt x="198" y="231"/>
                  <a:pt x="204" y="232"/>
                </a:cubicBezTo>
                <a:cubicBezTo>
                  <a:pt x="209" y="232"/>
                  <a:pt x="215" y="233"/>
                  <a:pt x="221" y="233"/>
                </a:cubicBezTo>
                <a:cubicBezTo>
                  <a:pt x="248" y="233"/>
                  <a:pt x="271" y="225"/>
                  <a:pt x="288" y="214"/>
                </a:cubicBezTo>
                <a:cubicBezTo>
                  <a:pt x="305" y="202"/>
                  <a:pt x="315" y="187"/>
                  <a:pt x="315" y="170"/>
                </a:cubicBezTo>
                <a:cubicBezTo>
                  <a:pt x="315" y="153"/>
                  <a:pt x="305" y="138"/>
                  <a:pt x="288" y="127"/>
                </a:cubicBezTo>
                <a:cubicBezTo>
                  <a:pt x="272" y="115"/>
                  <a:pt x="249" y="108"/>
                  <a:pt x="224" y="107"/>
                </a:cubicBezTo>
                <a:close/>
                <a:moveTo>
                  <a:pt x="118" y="148"/>
                </a:moveTo>
                <a:cubicBezTo>
                  <a:pt x="123" y="135"/>
                  <a:pt x="133" y="124"/>
                  <a:pt x="146" y="115"/>
                </a:cubicBezTo>
                <a:cubicBezTo>
                  <a:pt x="162" y="103"/>
                  <a:pt x="185" y="95"/>
                  <a:pt x="210" y="93"/>
                </a:cubicBezTo>
                <a:cubicBezTo>
                  <a:pt x="210" y="36"/>
                  <a:pt x="210" y="36"/>
                  <a:pt x="210" y="36"/>
                </a:cubicBezTo>
                <a:cubicBezTo>
                  <a:pt x="210" y="30"/>
                  <a:pt x="207" y="24"/>
                  <a:pt x="203" y="20"/>
                </a:cubicBezTo>
                <a:cubicBezTo>
                  <a:pt x="200" y="17"/>
                  <a:pt x="194" y="14"/>
                  <a:pt x="188" y="14"/>
                </a:cubicBezTo>
                <a:cubicBezTo>
                  <a:pt x="36" y="14"/>
                  <a:pt x="36" y="14"/>
                  <a:pt x="36" y="14"/>
                </a:cubicBezTo>
                <a:cubicBezTo>
                  <a:pt x="30" y="14"/>
                  <a:pt x="25" y="17"/>
                  <a:pt x="21" y="20"/>
                </a:cubicBezTo>
                <a:cubicBezTo>
                  <a:pt x="17" y="24"/>
                  <a:pt x="15" y="30"/>
                  <a:pt x="15" y="36"/>
                </a:cubicBezTo>
                <a:cubicBezTo>
                  <a:pt x="15" y="126"/>
                  <a:pt x="15" y="126"/>
                  <a:pt x="15" y="126"/>
                </a:cubicBezTo>
                <a:cubicBezTo>
                  <a:pt x="15" y="132"/>
                  <a:pt x="17" y="137"/>
                  <a:pt x="21" y="141"/>
                </a:cubicBezTo>
                <a:cubicBezTo>
                  <a:pt x="25" y="145"/>
                  <a:pt x="30" y="148"/>
                  <a:pt x="36" y="148"/>
                </a:cubicBezTo>
                <a:cubicBezTo>
                  <a:pt x="118" y="148"/>
                  <a:pt x="118" y="148"/>
                  <a:pt x="118" y="148"/>
                </a:cubicBezTo>
                <a:close/>
                <a:moveTo>
                  <a:pt x="210" y="108"/>
                </a:moveTo>
                <a:cubicBezTo>
                  <a:pt x="188" y="110"/>
                  <a:pt x="168" y="116"/>
                  <a:pt x="154" y="127"/>
                </a:cubicBezTo>
                <a:cubicBezTo>
                  <a:pt x="145" y="133"/>
                  <a:pt x="138" y="140"/>
                  <a:pt x="134" y="148"/>
                </a:cubicBezTo>
                <a:cubicBezTo>
                  <a:pt x="148" y="148"/>
                  <a:pt x="148" y="148"/>
                  <a:pt x="148" y="148"/>
                </a:cubicBezTo>
                <a:cubicBezTo>
                  <a:pt x="148" y="148"/>
                  <a:pt x="148" y="148"/>
                  <a:pt x="148" y="148"/>
                </a:cubicBezTo>
                <a:cubicBezTo>
                  <a:pt x="150" y="148"/>
                  <a:pt x="152" y="149"/>
                  <a:pt x="154" y="150"/>
                </a:cubicBezTo>
                <a:cubicBezTo>
                  <a:pt x="171" y="174"/>
                  <a:pt x="171" y="174"/>
                  <a:pt x="171" y="174"/>
                </a:cubicBezTo>
                <a:cubicBezTo>
                  <a:pt x="171" y="155"/>
                  <a:pt x="171" y="155"/>
                  <a:pt x="171" y="155"/>
                </a:cubicBezTo>
                <a:cubicBezTo>
                  <a:pt x="171" y="151"/>
                  <a:pt x="175" y="148"/>
                  <a:pt x="179" y="148"/>
                </a:cubicBezTo>
                <a:cubicBezTo>
                  <a:pt x="188" y="148"/>
                  <a:pt x="188" y="148"/>
                  <a:pt x="188" y="148"/>
                </a:cubicBezTo>
                <a:cubicBezTo>
                  <a:pt x="194" y="148"/>
                  <a:pt x="200" y="145"/>
                  <a:pt x="203" y="141"/>
                </a:cubicBezTo>
                <a:cubicBezTo>
                  <a:pt x="207" y="137"/>
                  <a:pt x="210" y="132"/>
                  <a:pt x="210" y="126"/>
                </a:cubicBezTo>
                <a:lnTo>
                  <a:pt x="210" y="108"/>
                </a:lnTo>
                <a:close/>
              </a:path>
            </a:pathLst>
          </a:custGeom>
          <a:solidFill>
            <a:schemeClr val="bg1"/>
          </a:solidFill>
          <a:ln>
            <a:noFill/>
          </a:ln>
        </p:spPr>
        <p:txBody>
          <a:bodyPr vert="horz" wrap="square" lIns="121908" tIns="60954" rIns="121908" bIns="60954" numCol="1" anchor="t" anchorCtr="0" compatLnSpc="1"/>
          <a:lstStyle/>
          <a:p>
            <a:endParaRPr lang="zh-CN" altLang="en-US">
              <a:solidFill>
                <a:prstClr val="black"/>
              </a:solidFill>
            </a:endParaRPr>
          </a:p>
        </p:txBody>
      </p:sp>
      <p:sp>
        <p:nvSpPr>
          <p:cNvPr id="2" name="标题 1"/>
          <p:cNvSpPr>
            <a:spLocks noGrp="1"/>
          </p:cNvSpPr>
          <p:nvPr>
            <p:ph type="title"/>
          </p:nvPr>
        </p:nvSpPr>
        <p:spPr>
          <a:xfrm>
            <a:off x="1220821" y="265828"/>
            <a:ext cx="4965970" cy="531858"/>
          </a:xfrm>
        </p:spPr>
        <p:txBody>
          <a:bodyPr>
            <a:normAutofit fontScale="90000"/>
          </a:bodyPr>
          <a:lstStyle/>
          <a:p>
            <a:r>
              <a:rPr lang="zh-CN" altLang="en-US" dirty="0">
                <a:solidFill>
                  <a:srgbClr val="25476D"/>
                </a:solidFill>
                <a:latin typeface="微软雅黑" panose="020B0503020204020204" pitchFamily="34" charset="-122"/>
                <a:ea typeface="微软雅黑" panose="020B0503020204020204" pitchFamily="34" charset="-122"/>
                <a:sym typeface="+mn-ea"/>
              </a:rPr>
              <a:t>数据预处理</a:t>
            </a:r>
            <a:endParaRPr lang="zh-CN" altLang="en-US" dirty="0"/>
          </a:p>
        </p:txBody>
      </p:sp>
      <p:pic>
        <p:nvPicPr>
          <p:cNvPr id="3" name="图片 2"/>
          <p:cNvPicPr>
            <a:picLocks noChangeAspect="1"/>
          </p:cNvPicPr>
          <p:nvPr>
            <p:custDataLst>
              <p:tags r:id="rId1"/>
            </p:custDataLst>
          </p:nvPr>
        </p:nvPicPr>
        <p:blipFill>
          <a:blip r:embed="rId2"/>
          <a:stretch>
            <a:fillRect/>
          </a:stretch>
        </p:blipFill>
        <p:spPr>
          <a:xfrm>
            <a:off x="991870" y="1384300"/>
            <a:ext cx="2743200" cy="2202180"/>
          </a:xfrm>
          <a:prstGeom prst="rect">
            <a:avLst/>
          </a:prstGeom>
        </p:spPr>
      </p:pic>
      <p:sp>
        <p:nvSpPr>
          <p:cNvPr id="4" name="文本框 3"/>
          <p:cNvSpPr txBox="1"/>
          <p:nvPr/>
        </p:nvSpPr>
        <p:spPr>
          <a:xfrm>
            <a:off x="993140" y="4123055"/>
            <a:ext cx="8591550" cy="1476375"/>
          </a:xfrm>
          <a:prstGeom prst="rect">
            <a:avLst/>
          </a:prstGeom>
          <a:noFill/>
        </p:spPr>
        <p:txBody>
          <a:bodyPr wrap="square" rtlCol="0">
            <a:spAutoFit/>
          </a:bodyPr>
          <a:p>
            <a:r>
              <a:rPr lang="zh-CN" altLang="en-US"/>
              <a:t>一共有两个数据集，一个</a:t>
            </a:r>
            <a:r>
              <a:rPr lang="en-US" altLang="zh-CN"/>
              <a:t>True.csv</a:t>
            </a:r>
            <a:r>
              <a:rPr lang="zh-CN" altLang="en-US"/>
              <a:t>，一个</a:t>
            </a:r>
            <a:r>
              <a:rPr lang="en-US" altLang="zh-CN"/>
              <a:t>Fake.csv</a:t>
            </a:r>
            <a:endParaRPr lang="en-US" altLang="zh-CN"/>
          </a:p>
          <a:p>
            <a:r>
              <a:rPr lang="zh-CN" altLang="en-US"/>
              <a:t>数据集中分别有</a:t>
            </a:r>
            <a:r>
              <a:rPr lang="en-US" altLang="zh-CN"/>
              <a:t>4</a:t>
            </a:r>
            <a:r>
              <a:rPr lang="zh-CN" altLang="en-US"/>
              <a:t>个字段，新闻标题，新闻内容，新闻主题，新闻</a:t>
            </a:r>
            <a:r>
              <a:rPr lang="zh-CN" altLang="en-US"/>
              <a:t>日期</a:t>
            </a:r>
            <a:endParaRPr lang="zh-CN" altLang="en-US"/>
          </a:p>
          <a:p>
            <a:r>
              <a:rPr lang="zh-CN" altLang="en-US"/>
              <a:t>新闻内容通常包含了相比于其他字段</a:t>
            </a:r>
            <a:r>
              <a:rPr lang="zh-CN" altLang="en-US"/>
              <a:t>最多，最丰富和最直接的信息，可以提供关于新闻类别的重要特征。</a:t>
            </a:r>
            <a:endParaRPr lang="zh-CN" altLang="en-US"/>
          </a:p>
          <a:p>
            <a:r>
              <a:rPr lang="zh-CN" altLang="en-US"/>
              <a:t>所以我们使用新闻内容来进行</a:t>
            </a:r>
            <a:r>
              <a:rPr lang="zh-CN" altLang="en-US"/>
              <a:t>文本分类</a:t>
            </a:r>
            <a:endParaRPr lang="zh-CN" altLang="en-US"/>
          </a:p>
        </p:txBody>
      </p:sp>
      <p:pic>
        <p:nvPicPr>
          <p:cNvPr id="5" name="图片 4"/>
          <p:cNvPicPr>
            <a:picLocks noChangeAspect="1"/>
          </p:cNvPicPr>
          <p:nvPr/>
        </p:nvPicPr>
        <p:blipFill>
          <a:blip r:embed="rId3"/>
          <a:stretch>
            <a:fillRect/>
          </a:stretch>
        </p:blipFill>
        <p:spPr>
          <a:xfrm>
            <a:off x="5784215" y="1391920"/>
            <a:ext cx="5715000" cy="2194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14:bounceEnd="50000">
                                          <p:cBhvr additive="base">
                                            <p:cTn id="7" dur="300" fill="hold"/>
                                            <p:tgtEl>
                                              <p:spTgt spid="42"/>
                                            </p:tgtEl>
                                            <p:attrNameLst>
                                              <p:attrName>ppt_x</p:attrName>
                                            </p:attrNameLst>
                                          </p:cBhvr>
                                          <p:tavLst>
                                            <p:tav tm="0">
                                              <p:val>
                                                <p:strVal val="1+#ppt_w/2"/>
                                              </p:val>
                                            </p:tav>
                                            <p:tav tm="100000">
                                              <p:val>
                                                <p:strVal val="#ppt_x"/>
                                              </p:val>
                                            </p:tav>
                                          </p:tavLst>
                                        </p:anim>
                                        <p:anim calcmode="lin" valueType="num" p14:bounceEnd="50000">
                                          <p:cBhvr additive="base">
                                            <p:cTn id="8" dur="3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300" fill="hold"/>
                                            <p:tgtEl>
                                              <p:spTgt spid="42"/>
                                            </p:tgtEl>
                                            <p:attrNameLst>
                                              <p:attrName>ppt_x</p:attrName>
                                            </p:attrNameLst>
                                          </p:cBhvr>
                                          <p:tavLst>
                                            <p:tav tm="0">
                                              <p:val>
                                                <p:strVal val="1+#ppt_w/2"/>
                                              </p:val>
                                            </p:tav>
                                            <p:tav tm="100000">
                                              <p:val>
                                                <p:strVal val="#ppt_x"/>
                                              </p:val>
                                            </p:tav>
                                          </p:tavLst>
                                        </p:anim>
                                        <p:anim calcmode="lin" valueType="num">
                                          <p:cBhvr additive="base">
                                            <p:cTn id="8" dur="3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7"/>
          <p:cNvSpPr>
            <a:spLocks noChangeAspect="1" noEditPoints="1"/>
          </p:cNvSpPr>
          <p:nvPr/>
        </p:nvSpPr>
        <p:spPr bwMode="auto">
          <a:xfrm>
            <a:off x="9216855" y="2754090"/>
            <a:ext cx="769269" cy="624000"/>
          </a:xfrm>
          <a:custGeom>
            <a:avLst/>
            <a:gdLst>
              <a:gd name="T0" fmla="*/ 214 w 329"/>
              <a:gd name="T1" fmla="*/ 10 h 267"/>
              <a:gd name="T2" fmla="*/ 297 w 329"/>
              <a:gd name="T3" fmla="*/ 115 h 267"/>
              <a:gd name="T4" fmla="*/ 221 w 329"/>
              <a:gd name="T5" fmla="*/ 247 h 267"/>
              <a:gd name="T6" fmla="*/ 137 w 329"/>
              <a:gd name="T7" fmla="*/ 265 h 267"/>
              <a:gd name="T8" fmla="*/ 128 w 329"/>
              <a:gd name="T9" fmla="*/ 256 h 267"/>
              <a:gd name="T10" fmla="*/ 113 w 329"/>
              <a:gd name="T11" fmla="*/ 170 h 267"/>
              <a:gd name="T12" fmla="*/ 11 w 329"/>
              <a:gd name="T13" fmla="*/ 151 h 267"/>
              <a:gd name="T14" fmla="*/ 11 w 329"/>
              <a:gd name="T15" fmla="*/ 10 h 267"/>
              <a:gd name="T16" fmla="*/ 227 w 329"/>
              <a:gd name="T17" fmla="*/ 195 h 267"/>
              <a:gd name="T18" fmla="*/ 227 w 329"/>
              <a:gd name="T19" fmla="*/ 187 h 267"/>
              <a:gd name="T20" fmla="*/ 292 w 329"/>
              <a:gd name="T21" fmla="*/ 176 h 267"/>
              <a:gd name="T22" fmla="*/ 227 w 329"/>
              <a:gd name="T23" fmla="*/ 149 h 267"/>
              <a:gd name="T24" fmla="*/ 292 w 329"/>
              <a:gd name="T25" fmla="*/ 149 h 267"/>
              <a:gd name="T26" fmla="*/ 126 w 329"/>
              <a:gd name="T27" fmla="*/ 86 h 267"/>
              <a:gd name="T28" fmla="*/ 126 w 329"/>
              <a:gd name="T29" fmla="*/ 77 h 267"/>
              <a:gd name="T30" fmla="*/ 192 w 329"/>
              <a:gd name="T31" fmla="*/ 67 h 267"/>
              <a:gd name="T32" fmla="*/ 126 w 329"/>
              <a:gd name="T33" fmla="*/ 39 h 267"/>
              <a:gd name="T34" fmla="*/ 192 w 329"/>
              <a:gd name="T35" fmla="*/ 39 h 267"/>
              <a:gd name="T36" fmla="*/ 58 w 329"/>
              <a:gd name="T37" fmla="*/ 36 h 267"/>
              <a:gd name="T38" fmla="*/ 77 w 329"/>
              <a:gd name="T39" fmla="*/ 83 h 267"/>
              <a:gd name="T40" fmla="*/ 96 w 329"/>
              <a:gd name="T41" fmla="*/ 36 h 267"/>
              <a:gd name="T42" fmla="*/ 70 w 329"/>
              <a:gd name="T43" fmla="*/ 124 h 267"/>
              <a:gd name="T44" fmla="*/ 77 w 329"/>
              <a:gd name="T45" fmla="*/ 95 h 267"/>
              <a:gd name="T46" fmla="*/ 73 w 329"/>
              <a:gd name="T47" fmla="*/ 94 h 267"/>
              <a:gd name="T48" fmla="*/ 81 w 329"/>
              <a:gd name="T49" fmla="*/ 93 h 267"/>
              <a:gd name="T50" fmla="*/ 88 w 329"/>
              <a:gd name="T51" fmla="*/ 85 h 267"/>
              <a:gd name="T52" fmla="*/ 65 w 329"/>
              <a:gd name="T53" fmla="*/ 85 h 267"/>
              <a:gd name="T54" fmla="*/ 81 w 329"/>
              <a:gd name="T55" fmla="*/ 45 h 267"/>
              <a:gd name="T56" fmla="*/ 53 w 329"/>
              <a:gd name="T57" fmla="*/ 56 h 267"/>
              <a:gd name="T58" fmla="*/ 94 w 329"/>
              <a:gd name="T59" fmla="*/ 72 h 267"/>
              <a:gd name="T60" fmla="*/ 94 w 329"/>
              <a:gd name="T61" fmla="*/ 50 h 267"/>
              <a:gd name="T62" fmla="*/ 224 w 329"/>
              <a:gd name="T63" fmla="*/ 126 h 267"/>
              <a:gd name="T64" fmla="*/ 186 w 329"/>
              <a:gd name="T65" fmla="*/ 162 h 267"/>
              <a:gd name="T66" fmla="*/ 173 w 329"/>
              <a:gd name="T67" fmla="*/ 200 h 267"/>
              <a:gd name="T68" fmla="*/ 127 w 329"/>
              <a:gd name="T69" fmla="*/ 170 h 267"/>
              <a:gd name="T70" fmla="*/ 155 w 329"/>
              <a:gd name="T71" fmla="*/ 221 h 267"/>
              <a:gd name="T72" fmla="*/ 182 w 329"/>
              <a:gd name="T73" fmla="*/ 229 h 267"/>
              <a:gd name="T74" fmla="*/ 221 w 329"/>
              <a:gd name="T75" fmla="*/ 233 h 267"/>
              <a:gd name="T76" fmla="*/ 288 w 329"/>
              <a:gd name="T77" fmla="*/ 127 h 267"/>
              <a:gd name="T78" fmla="*/ 146 w 329"/>
              <a:gd name="T79" fmla="*/ 115 h 267"/>
              <a:gd name="T80" fmla="*/ 203 w 329"/>
              <a:gd name="T81" fmla="*/ 20 h 267"/>
              <a:gd name="T82" fmla="*/ 21 w 329"/>
              <a:gd name="T83" fmla="*/ 20 h 267"/>
              <a:gd name="T84" fmla="*/ 21 w 329"/>
              <a:gd name="T85" fmla="*/ 141 h 267"/>
              <a:gd name="T86" fmla="*/ 210 w 329"/>
              <a:gd name="T87" fmla="*/ 108 h 267"/>
              <a:gd name="T88" fmla="*/ 148 w 329"/>
              <a:gd name="T89" fmla="*/ 148 h 267"/>
              <a:gd name="T90" fmla="*/ 171 w 329"/>
              <a:gd name="T91" fmla="*/ 174 h 267"/>
              <a:gd name="T92" fmla="*/ 188 w 329"/>
              <a:gd name="T93" fmla="*/ 148 h 267"/>
              <a:gd name="T94" fmla="*/ 210 w 329"/>
              <a:gd name="T95" fmla="*/ 10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9" h="267">
                <a:moveTo>
                  <a:pt x="36" y="0"/>
                </a:moveTo>
                <a:cubicBezTo>
                  <a:pt x="188" y="0"/>
                  <a:pt x="188" y="0"/>
                  <a:pt x="188" y="0"/>
                </a:cubicBezTo>
                <a:cubicBezTo>
                  <a:pt x="198" y="0"/>
                  <a:pt x="207" y="4"/>
                  <a:pt x="214" y="10"/>
                </a:cubicBezTo>
                <a:cubicBezTo>
                  <a:pt x="220" y="17"/>
                  <a:pt x="224" y="26"/>
                  <a:pt x="224" y="36"/>
                </a:cubicBezTo>
                <a:cubicBezTo>
                  <a:pt x="224" y="93"/>
                  <a:pt x="224" y="93"/>
                  <a:pt x="224" y="93"/>
                </a:cubicBezTo>
                <a:cubicBezTo>
                  <a:pt x="252" y="94"/>
                  <a:pt x="278" y="102"/>
                  <a:pt x="297" y="115"/>
                </a:cubicBezTo>
                <a:cubicBezTo>
                  <a:pt x="317" y="129"/>
                  <a:pt x="329" y="148"/>
                  <a:pt x="329" y="170"/>
                </a:cubicBezTo>
                <a:cubicBezTo>
                  <a:pt x="329" y="192"/>
                  <a:pt x="317" y="211"/>
                  <a:pt x="297" y="225"/>
                </a:cubicBezTo>
                <a:cubicBezTo>
                  <a:pt x="277" y="239"/>
                  <a:pt x="251" y="247"/>
                  <a:pt x="221" y="247"/>
                </a:cubicBezTo>
                <a:cubicBezTo>
                  <a:pt x="215" y="247"/>
                  <a:pt x="208" y="247"/>
                  <a:pt x="202" y="246"/>
                </a:cubicBezTo>
                <a:cubicBezTo>
                  <a:pt x="196" y="245"/>
                  <a:pt x="191" y="244"/>
                  <a:pt x="186" y="243"/>
                </a:cubicBezTo>
                <a:cubicBezTo>
                  <a:pt x="137" y="265"/>
                  <a:pt x="137" y="265"/>
                  <a:pt x="137" y="265"/>
                </a:cubicBezTo>
                <a:cubicBezTo>
                  <a:pt x="134" y="267"/>
                  <a:pt x="130" y="265"/>
                  <a:pt x="128" y="261"/>
                </a:cubicBezTo>
                <a:cubicBezTo>
                  <a:pt x="127" y="260"/>
                  <a:pt x="127" y="258"/>
                  <a:pt x="128" y="256"/>
                </a:cubicBezTo>
                <a:cubicBezTo>
                  <a:pt x="128" y="256"/>
                  <a:pt x="128" y="256"/>
                  <a:pt x="128" y="256"/>
                </a:cubicBezTo>
                <a:cubicBezTo>
                  <a:pt x="140" y="221"/>
                  <a:pt x="140" y="221"/>
                  <a:pt x="140" y="221"/>
                </a:cubicBezTo>
                <a:cubicBezTo>
                  <a:pt x="132" y="215"/>
                  <a:pt x="126" y="207"/>
                  <a:pt x="121" y="200"/>
                </a:cubicBezTo>
                <a:cubicBezTo>
                  <a:pt x="116" y="191"/>
                  <a:pt x="113" y="181"/>
                  <a:pt x="113" y="170"/>
                </a:cubicBezTo>
                <a:cubicBezTo>
                  <a:pt x="113" y="167"/>
                  <a:pt x="113" y="165"/>
                  <a:pt x="113" y="162"/>
                </a:cubicBezTo>
                <a:cubicBezTo>
                  <a:pt x="36" y="162"/>
                  <a:pt x="36" y="162"/>
                  <a:pt x="36" y="162"/>
                </a:cubicBezTo>
                <a:cubicBezTo>
                  <a:pt x="26" y="162"/>
                  <a:pt x="17" y="158"/>
                  <a:pt x="11" y="151"/>
                </a:cubicBezTo>
                <a:cubicBezTo>
                  <a:pt x="4" y="145"/>
                  <a:pt x="0" y="136"/>
                  <a:pt x="0" y="126"/>
                </a:cubicBezTo>
                <a:cubicBezTo>
                  <a:pt x="0" y="36"/>
                  <a:pt x="0" y="36"/>
                  <a:pt x="0" y="36"/>
                </a:cubicBezTo>
                <a:cubicBezTo>
                  <a:pt x="0" y="26"/>
                  <a:pt x="4" y="17"/>
                  <a:pt x="11" y="10"/>
                </a:cubicBezTo>
                <a:cubicBezTo>
                  <a:pt x="17" y="4"/>
                  <a:pt x="26" y="0"/>
                  <a:pt x="36" y="0"/>
                </a:cubicBezTo>
                <a:close/>
                <a:moveTo>
                  <a:pt x="227" y="187"/>
                </a:moveTo>
                <a:cubicBezTo>
                  <a:pt x="227" y="195"/>
                  <a:pt x="227" y="195"/>
                  <a:pt x="227" y="195"/>
                </a:cubicBezTo>
                <a:cubicBezTo>
                  <a:pt x="292" y="195"/>
                  <a:pt x="292" y="195"/>
                  <a:pt x="292" y="195"/>
                </a:cubicBezTo>
                <a:cubicBezTo>
                  <a:pt x="292" y="187"/>
                  <a:pt x="292" y="187"/>
                  <a:pt x="292" y="187"/>
                </a:cubicBezTo>
                <a:cubicBezTo>
                  <a:pt x="227" y="187"/>
                  <a:pt x="227" y="187"/>
                  <a:pt x="227" y="187"/>
                </a:cubicBezTo>
                <a:close/>
                <a:moveTo>
                  <a:pt x="227" y="168"/>
                </a:moveTo>
                <a:cubicBezTo>
                  <a:pt x="227" y="176"/>
                  <a:pt x="227" y="176"/>
                  <a:pt x="227" y="176"/>
                </a:cubicBezTo>
                <a:cubicBezTo>
                  <a:pt x="292" y="176"/>
                  <a:pt x="292" y="176"/>
                  <a:pt x="292" y="176"/>
                </a:cubicBezTo>
                <a:cubicBezTo>
                  <a:pt x="292" y="168"/>
                  <a:pt x="292" y="168"/>
                  <a:pt x="292" y="168"/>
                </a:cubicBezTo>
                <a:cubicBezTo>
                  <a:pt x="227" y="168"/>
                  <a:pt x="227" y="168"/>
                  <a:pt x="227" y="168"/>
                </a:cubicBezTo>
                <a:close/>
                <a:moveTo>
                  <a:pt x="227" y="149"/>
                </a:moveTo>
                <a:cubicBezTo>
                  <a:pt x="227" y="157"/>
                  <a:pt x="227" y="157"/>
                  <a:pt x="227" y="157"/>
                </a:cubicBezTo>
                <a:cubicBezTo>
                  <a:pt x="292" y="157"/>
                  <a:pt x="292" y="157"/>
                  <a:pt x="292" y="157"/>
                </a:cubicBezTo>
                <a:cubicBezTo>
                  <a:pt x="292" y="149"/>
                  <a:pt x="292" y="149"/>
                  <a:pt x="292" y="149"/>
                </a:cubicBezTo>
                <a:cubicBezTo>
                  <a:pt x="227" y="149"/>
                  <a:pt x="227" y="149"/>
                  <a:pt x="227" y="149"/>
                </a:cubicBezTo>
                <a:close/>
                <a:moveTo>
                  <a:pt x="126" y="77"/>
                </a:moveTo>
                <a:cubicBezTo>
                  <a:pt x="126" y="86"/>
                  <a:pt x="126" y="86"/>
                  <a:pt x="126" y="86"/>
                </a:cubicBezTo>
                <a:cubicBezTo>
                  <a:pt x="192" y="86"/>
                  <a:pt x="192" y="86"/>
                  <a:pt x="192" y="86"/>
                </a:cubicBezTo>
                <a:cubicBezTo>
                  <a:pt x="192" y="77"/>
                  <a:pt x="192" y="77"/>
                  <a:pt x="192" y="77"/>
                </a:cubicBezTo>
                <a:cubicBezTo>
                  <a:pt x="126" y="77"/>
                  <a:pt x="126" y="77"/>
                  <a:pt x="126" y="77"/>
                </a:cubicBezTo>
                <a:close/>
                <a:moveTo>
                  <a:pt x="126" y="58"/>
                </a:moveTo>
                <a:cubicBezTo>
                  <a:pt x="126" y="67"/>
                  <a:pt x="126" y="67"/>
                  <a:pt x="126" y="67"/>
                </a:cubicBezTo>
                <a:cubicBezTo>
                  <a:pt x="192" y="67"/>
                  <a:pt x="192" y="67"/>
                  <a:pt x="192" y="67"/>
                </a:cubicBezTo>
                <a:cubicBezTo>
                  <a:pt x="192" y="58"/>
                  <a:pt x="192" y="58"/>
                  <a:pt x="192" y="58"/>
                </a:cubicBezTo>
                <a:cubicBezTo>
                  <a:pt x="126" y="58"/>
                  <a:pt x="126" y="58"/>
                  <a:pt x="126" y="58"/>
                </a:cubicBezTo>
                <a:close/>
                <a:moveTo>
                  <a:pt x="126" y="39"/>
                </a:moveTo>
                <a:cubicBezTo>
                  <a:pt x="126" y="48"/>
                  <a:pt x="126" y="48"/>
                  <a:pt x="126" y="48"/>
                </a:cubicBezTo>
                <a:cubicBezTo>
                  <a:pt x="192" y="48"/>
                  <a:pt x="192" y="48"/>
                  <a:pt x="192" y="48"/>
                </a:cubicBezTo>
                <a:cubicBezTo>
                  <a:pt x="192" y="39"/>
                  <a:pt x="192" y="39"/>
                  <a:pt x="192" y="39"/>
                </a:cubicBezTo>
                <a:cubicBezTo>
                  <a:pt x="126" y="39"/>
                  <a:pt x="126" y="39"/>
                  <a:pt x="126" y="39"/>
                </a:cubicBezTo>
                <a:close/>
                <a:moveTo>
                  <a:pt x="77" y="28"/>
                </a:moveTo>
                <a:cubicBezTo>
                  <a:pt x="70" y="28"/>
                  <a:pt x="63" y="31"/>
                  <a:pt x="58" y="36"/>
                </a:cubicBezTo>
                <a:cubicBezTo>
                  <a:pt x="53" y="41"/>
                  <a:pt x="50" y="48"/>
                  <a:pt x="50" y="56"/>
                </a:cubicBezTo>
                <a:cubicBezTo>
                  <a:pt x="50" y="63"/>
                  <a:pt x="53" y="70"/>
                  <a:pt x="58" y="75"/>
                </a:cubicBezTo>
                <a:cubicBezTo>
                  <a:pt x="63" y="80"/>
                  <a:pt x="70" y="83"/>
                  <a:pt x="77" y="83"/>
                </a:cubicBezTo>
                <a:cubicBezTo>
                  <a:pt x="85" y="83"/>
                  <a:pt x="92" y="80"/>
                  <a:pt x="96" y="75"/>
                </a:cubicBezTo>
                <a:cubicBezTo>
                  <a:pt x="101" y="70"/>
                  <a:pt x="104" y="63"/>
                  <a:pt x="104" y="56"/>
                </a:cubicBezTo>
                <a:cubicBezTo>
                  <a:pt x="104" y="48"/>
                  <a:pt x="101" y="41"/>
                  <a:pt x="96" y="36"/>
                </a:cubicBezTo>
                <a:cubicBezTo>
                  <a:pt x="92" y="31"/>
                  <a:pt x="85" y="28"/>
                  <a:pt x="77" y="28"/>
                </a:cubicBezTo>
                <a:close/>
                <a:moveTo>
                  <a:pt x="76" y="95"/>
                </a:moveTo>
                <a:cubicBezTo>
                  <a:pt x="70" y="124"/>
                  <a:pt x="70" y="124"/>
                  <a:pt x="70" y="124"/>
                </a:cubicBezTo>
                <a:cubicBezTo>
                  <a:pt x="77" y="129"/>
                  <a:pt x="77" y="129"/>
                  <a:pt x="77" y="129"/>
                </a:cubicBezTo>
                <a:cubicBezTo>
                  <a:pt x="83" y="124"/>
                  <a:pt x="83" y="124"/>
                  <a:pt x="83" y="124"/>
                </a:cubicBezTo>
                <a:cubicBezTo>
                  <a:pt x="77" y="95"/>
                  <a:pt x="77" y="95"/>
                  <a:pt x="77" y="95"/>
                </a:cubicBezTo>
                <a:cubicBezTo>
                  <a:pt x="80" y="94"/>
                  <a:pt x="80" y="94"/>
                  <a:pt x="80" y="94"/>
                </a:cubicBezTo>
                <a:cubicBezTo>
                  <a:pt x="77" y="91"/>
                  <a:pt x="77" y="91"/>
                  <a:pt x="77" y="91"/>
                </a:cubicBezTo>
                <a:cubicBezTo>
                  <a:pt x="73" y="94"/>
                  <a:pt x="73" y="94"/>
                  <a:pt x="73" y="94"/>
                </a:cubicBezTo>
                <a:cubicBezTo>
                  <a:pt x="76" y="95"/>
                  <a:pt x="76" y="95"/>
                  <a:pt x="76" y="95"/>
                </a:cubicBezTo>
                <a:close/>
                <a:moveTo>
                  <a:pt x="88" y="85"/>
                </a:moveTo>
                <a:cubicBezTo>
                  <a:pt x="81" y="93"/>
                  <a:pt x="81" y="93"/>
                  <a:pt x="81" y="93"/>
                </a:cubicBezTo>
                <a:cubicBezTo>
                  <a:pt x="88" y="124"/>
                  <a:pt x="88" y="124"/>
                  <a:pt x="88" y="124"/>
                </a:cubicBezTo>
                <a:cubicBezTo>
                  <a:pt x="116" y="124"/>
                  <a:pt x="116" y="124"/>
                  <a:pt x="116" y="124"/>
                </a:cubicBezTo>
                <a:cubicBezTo>
                  <a:pt x="115" y="106"/>
                  <a:pt x="104" y="90"/>
                  <a:pt x="88" y="85"/>
                </a:cubicBezTo>
                <a:close/>
                <a:moveTo>
                  <a:pt x="66" y="124"/>
                </a:moveTo>
                <a:cubicBezTo>
                  <a:pt x="72" y="93"/>
                  <a:pt x="72" y="93"/>
                  <a:pt x="72" y="93"/>
                </a:cubicBezTo>
                <a:cubicBezTo>
                  <a:pt x="65" y="85"/>
                  <a:pt x="65" y="85"/>
                  <a:pt x="65" y="85"/>
                </a:cubicBezTo>
                <a:cubicBezTo>
                  <a:pt x="50" y="90"/>
                  <a:pt x="38" y="106"/>
                  <a:pt x="38" y="124"/>
                </a:cubicBezTo>
                <a:cubicBezTo>
                  <a:pt x="66" y="124"/>
                  <a:pt x="66" y="124"/>
                  <a:pt x="66" y="124"/>
                </a:cubicBezTo>
                <a:close/>
                <a:moveTo>
                  <a:pt x="81" y="45"/>
                </a:moveTo>
                <a:cubicBezTo>
                  <a:pt x="80" y="46"/>
                  <a:pt x="80" y="46"/>
                  <a:pt x="79" y="46"/>
                </a:cubicBezTo>
                <a:cubicBezTo>
                  <a:pt x="70" y="51"/>
                  <a:pt x="59" y="51"/>
                  <a:pt x="54" y="51"/>
                </a:cubicBezTo>
                <a:cubicBezTo>
                  <a:pt x="54" y="53"/>
                  <a:pt x="53" y="54"/>
                  <a:pt x="53" y="56"/>
                </a:cubicBezTo>
                <a:cubicBezTo>
                  <a:pt x="53" y="62"/>
                  <a:pt x="56" y="68"/>
                  <a:pt x="60" y="72"/>
                </a:cubicBezTo>
                <a:cubicBezTo>
                  <a:pt x="65" y="77"/>
                  <a:pt x="71" y="79"/>
                  <a:pt x="77" y="79"/>
                </a:cubicBezTo>
                <a:cubicBezTo>
                  <a:pt x="84" y="79"/>
                  <a:pt x="90" y="77"/>
                  <a:pt x="94" y="72"/>
                </a:cubicBezTo>
                <a:cubicBezTo>
                  <a:pt x="98" y="68"/>
                  <a:pt x="101" y="62"/>
                  <a:pt x="101" y="56"/>
                </a:cubicBezTo>
                <a:cubicBezTo>
                  <a:pt x="101" y="54"/>
                  <a:pt x="101" y="52"/>
                  <a:pt x="100" y="51"/>
                </a:cubicBezTo>
                <a:cubicBezTo>
                  <a:pt x="98" y="51"/>
                  <a:pt x="96" y="51"/>
                  <a:pt x="94" y="50"/>
                </a:cubicBezTo>
                <a:cubicBezTo>
                  <a:pt x="89" y="49"/>
                  <a:pt x="85" y="48"/>
                  <a:pt x="81" y="45"/>
                </a:cubicBezTo>
                <a:close/>
                <a:moveTo>
                  <a:pt x="224" y="107"/>
                </a:moveTo>
                <a:cubicBezTo>
                  <a:pt x="224" y="126"/>
                  <a:pt x="224" y="126"/>
                  <a:pt x="224" y="126"/>
                </a:cubicBezTo>
                <a:cubicBezTo>
                  <a:pt x="224" y="136"/>
                  <a:pt x="220" y="145"/>
                  <a:pt x="214" y="151"/>
                </a:cubicBezTo>
                <a:cubicBezTo>
                  <a:pt x="207" y="158"/>
                  <a:pt x="198" y="162"/>
                  <a:pt x="188" y="162"/>
                </a:cubicBezTo>
                <a:cubicBezTo>
                  <a:pt x="186" y="162"/>
                  <a:pt x="186" y="162"/>
                  <a:pt x="186" y="162"/>
                </a:cubicBezTo>
                <a:cubicBezTo>
                  <a:pt x="186" y="196"/>
                  <a:pt x="186" y="196"/>
                  <a:pt x="186" y="196"/>
                </a:cubicBezTo>
                <a:cubicBezTo>
                  <a:pt x="186" y="200"/>
                  <a:pt x="183" y="203"/>
                  <a:pt x="179" y="203"/>
                </a:cubicBezTo>
                <a:cubicBezTo>
                  <a:pt x="176" y="203"/>
                  <a:pt x="174" y="202"/>
                  <a:pt x="173" y="200"/>
                </a:cubicBezTo>
                <a:cubicBezTo>
                  <a:pt x="144" y="162"/>
                  <a:pt x="144" y="162"/>
                  <a:pt x="144" y="162"/>
                </a:cubicBezTo>
                <a:cubicBezTo>
                  <a:pt x="128" y="162"/>
                  <a:pt x="128" y="162"/>
                  <a:pt x="128" y="162"/>
                </a:cubicBezTo>
                <a:cubicBezTo>
                  <a:pt x="128" y="165"/>
                  <a:pt x="127" y="167"/>
                  <a:pt x="127" y="170"/>
                </a:cubicBezTo>
                <a:cubicBezTo>
                  <a:pt x="127" y="178"/>
                  <a:pt x="130" y="185"/>
                  <a:pt x="134" y="192"/>
                </a:cubicBezTo>
                <a:cubicBezTo>
                  <a:pt x="138" y="200"/>
                  <a:pt x="144" y="206"/>
                  <a:pt x="152" y="212"/>
                </a:cubicBezTo>
                <a:cubicBezTo>
                  <a:pt x="155" y="214"/>
                  <a:pt x="156" y="217"/>
                  <a:pt x="155" y="221"/>
                </a:cubicBezTo>
                <a:cubicBezTo>
                  <a:pt x="147" y="245"/>
                  <a:pt x="147" y="245"/>
                  <a:pt x="147" y="245"/>
                </a:cubicBezTo>
                <a:cubicBezTo>
                  <a:pt x="182" y="229"/>
                  <a:pt x="182" y="229"/>
                  <a:pt x="182" y="229"/>
                </a:cubicBezTo>
                <a:cubicBezTo>
                  <a:pt x="182" y="229"/>
                  <a:pt x="182" y="229"/>
                  <a:pt x="182" y="229"/>
                </a:cubicBezTo>
                <a:cubicBezTo>
                  <a:pt x="183" y="228"/>
                  <a:pt x="185" y="228"/>
                  <a:pt x="187" y="228"/>
                </a:cubicBezTo>
                <a:cubicBezTo>
                  <a:pt x="192" y="230"/>
                  <a:pt x="198" y="231"/>
                  <a:pt x="204" y="232"/>
                </a:cubicBezTo>
                <a:cubicBezTo>
                  <a:pt x="209" y="232"/>
                  <a:pt x="215" y="233"/>
                  <a:pt x="221" y="233"/>
                </a:cubicBezTo>
                <a:cubicBezTo>
                  <a:pt x="248" y="233"/>
                  <a:pt x="271" y="225"/>
                  <a:pt x="288" y="214"/>
                </a:cubicBezTo>
                <a:cubicBezTo>
                  <a:pt x="305" y="202"/>
                  <a:pt x="315" y="187"/>
                  <a:pt x="315" y="170"/>
                </a:cubicBezTo>
                <a:cubicBezTo>
                  <a:pt x="315" y="153"/>
                  <a:pt x="305" y="138"/>
                  <a:pt x="288" y="127"/>
                </a:cubicBezTo>
                <a:cubicBezTo>
                  <a:pt x="272" y="115"/>
                  <a:pt x="249" y="108"/>
                  <a:pt x="224" y="107"/>
                </a:cubicBezTo>
                <a:close/>
                <a:moveTo>
                  <a:pt x="118" y="148"/>
                </a:moveTo>
                <a:cubicBezTo>
                  <a:pt x="123" y="135"/>
                  <a:pt x="133" y="124"/>
                  <a:pt x="146" y="115"/>
                </a:cubicBezTo>
                <a:cubicBezTo>
                  <a:pt x="162" y="103"/>
                  <a:pt x="185" y="95"/>
                  <a:pt x="210" y="93"/>
                </a:cubicBezTo>
                <a:cubicBezTo>
                  <a:pt x="210" y="36"/>
                  <a:pt x="210" y="36"/>
                  <a:pt x="210" y="36"/>
                </a:cubicBezTo>
                <a:cubicBezTo>
                  <a:pt x="210" y="30"/>
                  <a:pt x="207" y="24"/>
                  <a:pt x="203" y="20"/>
                </a:cubicBezTo>
                <a:cubicBezTo>
                  <a:pt x="200" y="17"/>
                  <a:pt x="194" y="14"/>
                  <a:pt x="188" y="14"/>
                </a:cubicBezTo>
                <a:cubicBezTo>
                  <a:pt x="36" y="14"/>
                  <a:pt x="36" y="14"/>
                  <a:pt x="36" y="14"/>
                </a:cubicBezTo>
                <a:cubicBezTo>
                  <a:pt x="30" y="14"/>
                  <a:pt x="25" y="17"/>
                  <a:pt x="21" y="20"/>
                </a:cubicBezTo>
                <a:cubicBezTo>
                  <a:pt x="17" y="24"/>
                  <a:pt x="15" y="30"/>
                  <a:pt x="15" y="36"/>
                </a:cubicBezTo>
                <a:cubicBezTo>
                  <a:pt x="15" y="126"/>
                  <a:pt x="15" y="126"/>
                  <a:pt x="15" y="126"/>
                </a:cubicBezTo>
                <a:cubicBezTo>
                  <a:pt x="15" y="132"/>
                  <a:pt x="17" y="137"/>
                  <a:pt x="21" y="141"/>
                </a:cubicBezTo>
                <a:cubicBezTo>
                  <a:pt x="25" y="145"/>
                  <a:pt x="30" y="148"/>
                  <a:pt x="36" y="148"/>
                </a:cubicBezTo>
                <a:cubicBezTo>
                  <a:pt x="118" y="148"/>
                  <a:pt x="118" y="148"/>
                  <a:pt x="118" y="148"/>
                </a:cubicBezTo>
                <a:close/>
                <a:moveTo>
                  <a:pt x="210" y="108"/>
                </a:moveTo>
                <a:cubicBezTo>
                  <a:pt x="188" y="110"/>
                  <a:pt x="168" y="116"/>
                  <a:pt x="154" y="127"/>
                </a:cubicBezTo>
                <a:cubicBezTo>
                  <a:pt x="145" y="133"/>
                  <a:pt x="138" y="140"/>
                  <a:pt x="134" y="148"/>
                </a:cubicBezTo>
                <a:cubicBezTo>
                  <a:pt x="148" y="148"/>
                  <a:pt x="148" y="148"/>
                  <a:pt x="148" y="148"/>
                </a:cubicBezTo>
                <a:cubicBezTo>
                  <a:pt x="148" y="148"/>
                  <a:pt x="148" y="148"/>
                  <a:pt x="148" y="148"/>
                </a:cubicBezTo>
                <a:cubicBezTo>
                  <a:pt x="150" y="148"/>
                  <a:pt x="152" y="149"/>
                  <a:pt x="154" y="150"/>
                </a:cubicBezTo>
                <a:cubicBezTo>
                  <a:pt x="171" y="174"/>
                  <a:pt x="171" y="174"/>
                  <a:pt x="171" y="174"/>
                </a:cubicBezTo>
                <a:cubicBezTo>
                  <a:pt x="171" y="155"/>
                  <a:pt x="171" y="155"/>
                  <a:pt x="171" y="155"/>
                </a:cubicBezTo>
                <a:cubicBezTo>
                  <a:pt x="171" y="151"/>
                  <a:pt x="175" y="148"/>
                  <a:pt x="179" y="148"/>
                </a:cubicBezTo>
                <a:cubicBezTo>
                  <a:pt x="188" y="148"/>
                  <a:pt x="188" y="148"/>
                  <a:pt x="188" y="148"/>
                </a:cubicBezTo>
                <a:cubicBezTo>
                  <a:pt x="194" y="148"/>
                  <a:pt x="200" y="145"/>
                  <a:pt x="203" y="141"/>
                </a:cubicBezTo>
                <a:cubicBezTo>
                  <a:pt x="207" y="137"/>
                  <a:pt x="210" y="132"/>
                  <a:pt x="210" y="126"/>
                </a:cubicBezTo>
                <a:lnTo>
                  <a:pt x="210" y="108"/>
                </a:lnTo>
                <a:close/>
              </a:path>
            </a:pathLst>
          </a:custGeom>
          <a:solidFill>
            <a:schemeClr val="bg1"/>
          </a:solidFill>
          <a:ln>
            <a:noFill/>
          </a:ln>
        </p:spPr>
        <p:txBody>
          <a:bodyPr vert="horz" wrap="square" lIns="121908" tIns="60954" rIns="121908" bIns="60954" numCol="1" anchor="t" anchorCtr="0" compatLnSpc="1"/>
          <a:lstStyle/>
          <a:p>
            <a:endParaRPr lang="zh-CN" altLang="en-US">
              <a:solidFill>
                <a:prstClr val="black"/>
              </a:solidFill>
            </a:endParaRPr>
          </a:p>
        </p:txBody>
      </p:sp>
      <p:sp>
        <p:nvSpPr>
          <p:cNvPr id="2" name="标题 1"/>
          <p:cNvSpPr>
            <a:spLocks noGrp="1"/>
          </p:cNvSpPr>
          <p:nvPr>
            <p:ph type="title"/>
          </p:nvPr>
        </p:nvSpPr>
        <p:spPr>
          <a:xfrm>
            <a:off x="1220821" y="265828"/>
            <a:ext cx="4965970" cy="531858"/>
          </a:xfrm>
        </p:spPr>
        <p:txBody>
          <a:bodyPr>
            <a:normAutofit fontScale="90000"/>
          </a:bodyPr>
          <a:lstStyle/>
          <a:p>
            <a:r>
              <a:rPr lang="zh-CN" altLang="en-US" dirty="0">
                <a:solidFill>
                  <a:srgbClr val="25476D"/>
                </a:solidFill>
                <a:latin typeface="微软雅黑" panose="020B0503020204020204" pitchFamily="34" charset="-122"/>
                <a:ea typeface="微软雅黑" panose="020B0503020204020204" pitchFamily="34" charset="-122"/>
                <a:sym typeface="+mn-ea"/>
              </a:rPr>
              <a:t>数据预处理</a:t>
            </a:r>
            <a:endParaRPr lang="zh-CN" altLang="en-US" dirty="0"/>
          </a:p>
        </p:txBody>
      </p:sp>
      <p:pic>
        <p:nvPicPr>
          <p:cNvPr id="6" name="图片 5"/>
          <p:cNvPicPr>
            <a:picLocks noChangeAspect="1"/>
          </p:cNvPicPr>
          <p:nvPr/>
        </p:nvPicPr>
        <p:blipFill>
          <a:blip r:embed="rId1"/>
          <a:stretch>
            <a:fillRect/>
          </a:stretch>
        </p:blipFill>
        <p:spPr>
          <a:xfrm>
            <a:off x="788670" y="928370"/>
            <a:ext cx="7612380" cy="3003550"/>
          </a:xfrm>
          <a:prstGeom prst="rect">
            <a:avLst/>
          </a:prstGeom>
        </p:spPr>
      </p:pic>
      <p:sp>
        <p:nvSpPr>
          <p:cNvPr id="7" name="文本框 6"/>
          <p:cNvSpPr txBox="1"/>
          <p:nvPr/>
        </p:nvSpPr>
        <p:spPr>
          <a:xfrm>
            <a:off x="788670" y="3931920"/>
            <a:ext cx="8256270" cy="2306955"/>
          </a:xfrm>
          <a:prstGeom prst="rect">
            <a:avLst/>
          </a:prstGeom>
          <a:noFill/>
        </p:spPr>
        <p:txBody>
          <a:bodyPr wrap="square" rtlCol="0">
            <a:spAutoFit/>
          </a:bodyPr>
          <a:p>
            <a:r>
              <a:rPr lang="zh-CN" altLang="en-US"/>
              <a:t>接下来进行文本的预处理</a:t>
            </a:r>
            <a:r>
              <a:rPr lang="zh-CN" altLang="en-US"/>
              <a:t>操作</a:t>
            </a:r>
            <a:endParaRPr lang="zh-CN" altLang="en-US"/>
          </a:p>
          <a:p>
            <a:r>
              <a:rPr lang="en-US" altLang="zh-CN"/>
              <a:t>1</a:t>
            </a:r>
            <a:r>
              <a:rPr lang="zh-CN" altLang="en-US"/>
              <a:t>：读取文本的</a:t>
            </a:r>
            <a:r>
              <a:rPr lang="en-US" altLang="zh-CN"/>
              <a:t>text</a:t>
            </a:r>
            <a:r>
              <a:rPr lang="zh-CN" altLang="en-US"/>
              <a:t>字段，使用正则表达式清洗掉文本中非字母数字字符和非空白字符，减少</a:t>
            </a:r>
            <a:r>
              <a:rPr lang="zh-CN" altLang="en-US"/>
              <a:t>噪声。</a:t>
            </a:r>
            <a:endParaRPr lang="zh-CN" altLang="en-US"/>
          </a:p>
          <a:p>
            <a:r>
              <a:rPr lang="en-US" altLang="zh-CN"/>
              <a:t>2</a:t>
            </a:r>
            <a:r>
              <a:rPr lang="zh-CN" altLang="en-US"/>
              <a:t>：将文本转换为小写形式。统一文本的大小写，避免因为大小写不一致而导致的词汇重复或匹配错误。</a:t>
            </a:r>
            <a:endParaRPr lang="zh-CN" altLang="en-US"/>
          </a:p>
          <a:p>
            <a:r>
              <a:rPr lang="en-US" altLang="zh-CN"/>
              <a:t>3</a:t>
            </a:r>
            <a:r>
              <a:rPr lang="zh-CN" altLang="en-US"/>
              <a:t>：词性统一，将所有词的词性都转化为动词，例如：</a:t>
            </a:r>
            <a:r>
              <a:rPr lang="en-US" altLang="zh-CN"/>
              <a:t>running-&gt;run</a:t>
            </a:r>
            <a:r>
              <a:rPr lang="zh-CN" altLang="en-US"/>
              <a:t>，减少词向量的维度，减少</a:t>
            </a:r>
            <a:r>
              <a:rPr lang="zh-CN" altLang="en-US"/>
              <a:t>噪声。</a:t>
            </a:r>
            <a:endParaRPr lang="zh-CN" altLang="en-US"/>
          </a:p>
          <a:p>
            <a:r>
              <a:rPr lang="en-US" altLang="zh-CN"/>
              <a:t>4</a:t>
            </a:r>
            <a:r>
              <a:rPr lang="zh-CN" altLang="en-US"/>
              <a:t>：对于假新闻，文本类别标注为</a:t>
            </a:r>
            <a:r>
              <a:rPr lang="en-US" altLang="zh-CN"/>
              <a:t>0</a:t>
            </a:r>
            <a:r>
              <a:rPr lang="zh-CN" altLang="en-US"/>
              <a:t>，对于真新闻，文本类别标注为</a:t>
            </a:r>
            <a:r>
              <a:rPr lang="en-US" altLang="zh-CN"/>
              <a:t>1</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14:bounceEnd="50000">
                                          <p:cBhvr additive="base">
                                            <p:cTn id="7" dur="300" fill="hold"/>
                                            <p:tgtEl>
                                              <p:spTgt spid="42"/>
                                            </p:tgtEl>
                                            <p:attrNameLst>
                                              <p:attrName>ppt_x</p:attrName>
                                            </p:attrNameLst>
                                          </p:cBhvr>
                                          <p:tavLst>
                                            <p:tav tm="0">
                                              <p:val>
                                                <p:strVal val="1+#ppt_w/2"/>
                                              </p:val>
                                            </p:tav>
                                            <p:tav tm="100000">
                                              <p:val>
                                                <p:strVal val="#ppt_x"/>
                                              </p:val>
                                            </p:tav>
                                          </p:tavLst>
                                        </p:anim>
                                        <p:anim calcmode="lin" valueType="num" p14:bounceEnd="50000">
                                          <p:cBhvr additive="base">
                                            <p:cTn id="8" dur="3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300" fill="hold"/>
                                            <p:tgtEl>
                                              <p:spTgt spid="42"/>
                                            </p:tgtEl>
                                            <p:attrNameLst>
                                              <p:attrName>ppt_x</p:attrName>
                                            </p:attrNameLst>
                                          </p:cBhvr>
                                          <p:tavLst>
                                            <p:tav tm="0">
                                              <p:val>
                                                <p:strVal val="1+#ppt_w/2"/>
                                              </p:val>
                                            </p:tav>
                                            <p:tav tm="100000">
                                              <p:val>
                                                <p:strVal val="#ppt_x"/>
                                              </p:val>
                                            </p:tav>
                                          </p:tavLst>
                                        </p:anim>
                                        <p:anim calcmode="lin" valueType="num">
                                          <p:cBhvr additive="base">
                                            <p:cTn id="8" dur="3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3437890" y="2073275"/>
            <a:ext cx="543623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a:spcBef>
                <a:spcPts val="0"/>
              </a:spcBef>
              <a:spcAft>
                <a:spcPts val="0"/>
              </a:spcAft>
              <a:buClrTx/>
              <a:buSzTx/>
              <a:buFontTx/>
              <a:defRPr/>
            </a:pPr>
            <a:r>
              <a:rPr lang="zh-CN" altLang="en-US" sz="5400" b="1" dirty="0">
                <a:solidFill>
                  <a:srgbClr val="25476D"/>
                </a:solidFill>
                <a:latin typeface="微软雅黑" panose="020B0503020204020204" pitchFamily="34" charset="-122"/>
                <a:ea typeface="微软雅黑" panose="020B0503020204020204" pitchFamily="34" charset="-122"/>
                <a:sym typeface="+mn-ea"/>
              </a:rPr>
              <a:t>常见的机器学习模型</a:t>
            </a:r>
            <a:endParaRPr lang="zh-CN" altLang="en-US" sz="5400" b="1" dirty="0">
              <a:solidFill>
                <a:srgbClr val="25476D"/>
              </a:solidFill>
              <a:latin typeface="微软雅黑" panose="020B0503020204020204" pitchFamily="34" charset="-122"/>
              <a:ea typeface="微软雅黑" panose="020B0503020204020204" pitchFamily="34" charset="-122"/>
            </a:endParaRPr>
          </a:p>
        </p:txBody>
      </p:sp>
      <p:grpSp>
        <p:nvGrpSpPr>
          <p:cNvPr id="3" name="组合 4"/>
          <p:cNvGrpSpPr/>
          <p:nvPr/>
        </p:nvGrpSpPr>
        <p:grpSpPr bwMode="auto">
          <a:xfrm>
            <a:off x="1940070" y="1918504"/>
            <a:ext cx="1289050" cy="1295400"/>
            <a:chOff x="3439886" y="2047910"/>
            <a:chExt cx="608204" cy="611710"/>
          </a:xfrm>
        </p:grpSpPr>
        <p:sp>
          <p:nvSpPr>
            <p:cNvPr id="4" name="矩形 3"/>
            <p:cNvSpPr/>
            <p:nvPr/>
          </p:nvSpPr>
          <p:spPr>
            <a:xfrm>
              <a:off x="3439886" y="2047910"/>
              <a:ext cx="608204" cy="607962"/>
            </a:xfrm>
            <a:prstGeom prst="rect">
              <a:avLst/>
            </a:prstGeom>
            <a:solidFill>
              <a:srgbClr val="5087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直角三角形 4"/>
            <p:cNvSpPr/>
            <p:nvPr/>
          </p:nvSpPr>
          <p:spPr>
            <a:xfrm>
              <a:off x="3439886" y="2051658"/>
              <a:ext cx="608204" cy="607962"/>
            </a:xfrm>
            <a:prstGeom prst="rtTriangle">
              <a:avLst/>
            </a:prstGeom>
            <a:solidFill>
              <a:srgbClr val="2547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 name="文本框 3"/>
          <p:cNvSpPr txBox="1">
            <a:spLocks noChangeArrowheads="1"/>
          </p:cNvSpPr>
          <p:nvPr/>
        </p:nvSpPr>
        <p:spPr bwMode="auto">
          <a:xfrm>
            <a:off x="2232170" y="2005816"/>
            <a:ext cx="7048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7200" b="1">
                <a:solidFill>
                  <a:schemeClr val="bg1"/>
                </a:solidFill>
                <a:latin typeface="微软雅黑" panose="020B0503020204020204" pitchFamily="34" charset="-122"/>
                <a:ea typeface="微软雅黑" panose="020B0503020204020204" pitchFamily="34" charset="-122"/>
              </a:rPr>
              <a:t>2</a:t>
            </a:r>
            <a:endParaRPr lang="en-US" altLang="zh-CN" sz="72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230707" y="3190091"/>
            <a:ext cx="7519988" cy="0"/>
          </a:xfrm>
          <a:prstGeom prst="line">
            <a:avLst/>
          </a:prstGeom>
          <a:ln>
            <a:solidFill>
              <a:srgbClr val="5087C4"/>
            </a:solidFill>
            <a:tailEnd type="ova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8556765" y="2073126"/>
            <a:ext cx="1494374" cy="1062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2"/>
                                        </p:tgtEl>
                                        <p:attrNameLst>
                                          <p:attrName>ppt_y</p:attrName>
                                        </p:attrNameLst>
                                      </p:cBhvr>
                                      <p:tavLst>
                                        <p:tav tm="0">
                                          <p:val>
                                            <p:strVal val="#ppt_y"/>
                                          </p:val>
                                        </p:tav>
                                        <p:tav tm="100000">
                                          <p:val>
                                            <p:strVal val="#ppt_y"/>
                                          </p:val>
                                        </p:tav>
                                      </p:tavLst>
                                    </p:anim>
                                    <p:anim calcmode="lin" valueType="num">
                                      <p:cBhvr>
                                        <p:cTn id="24"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2"/>
                                        </p:tgtEl>
                                      </p:cBhvr>
                                    </p:animEffect>
                                  </p:childTnLst>
                                </p:cTn>
                              </p:par>
                              <p:par>
                                <p:cTn id="27" presetID="42"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0821" y="265828"/>
            <a:ext cx="4965970" cy="531858"/>
          </a:xfrm>
        </p:spPr>
        <p:txBody>
          <a:bodyPr>
            <a:normAutofit fontScale="90000"/>
          </a:bodyPr>
          <a:lstStyle/>
          <a:p>
            <a:r>
              <a:rPr lang="zh-CN" altLang="en-US" dirty="0"/>
              <a:t>常见的机器学习</a:t>
            </a:r>
            <a:r>
              <a:rPr lang="zh-CN" altLang="en-US" dirty="0"/>
              <a:t>模型</a:t>
            </a:r>
            <a:endParaRPr lang="zh-CN" altLang="en-US" dirty="0"/>
          </a:p>
        </p:txBody>
      </p:sp>
      <p:pic>
        <p:nvPicPr>
          <p:cNvPr id="3" name="图片 2"/>
          <p:cNvPicPr>
            <a:picLocks noChangeAspect="1"/>
          </p:cNvPicPr>
          <p:nvPr/>
        </p:nvPicPr>
        <p:blipFill>
          <a:blip r:embed="rId1"/>
          <a:stretch>
            <a:fillRect/>
          </a:stretch>
        </p:blipFill>
        <p:spPr>
          <a:xfrm>
            <a:off x="554990" y="942340"/>
            <a:ext cx="8161020" cy="3451860"/>
          </a:xfrm>
          <a:prstGeom prst="rect">
            <a:avLst/>
          </a:prstGeom>
        </p:spPr>
      </p:pic>
      <p:sp>
        <p:nvSpPr>
          <p:cNvPr id="4" name="文本框 3"/>
          <p:cNvSpPr txBox="1"/>
          <p:nvPr/>
        </p:nvSpPr>
        <p:spPr>
          <a:xfrm>
            <a:off x="516890" y="4681220"/>
            <a:ext cx="9939655" cy="1476375"/>
          </a:xfrm>
          <a:prstGeom prst="rect">
            <a:avLst/>
          </a:prstGeom>
          <a:noFill/>
        </p:spPr>
        <p:txBody>
          <a:bodyPr wrap="square" rtlCol="0">
            <a:spAutoFit/>
          </a:bodyPr>
          <a:p>
            <a:r>
              <a:rPr lang="zh-CN" altLang="en-US"/>
              <a:t>机器学习模型我们采用的是将文本数据转换为TF-IDF特征表示形式，并设置最大特征数量为5000，我们测试了一下如果不设置最大</a:t>
            </a:r>
            <a:r>
              <a:rPr lang="zh-CN" altLang="en-US"/>
              <a:t>特征运行需要</a:t>
            </a:r>
            <a:r>
              <a:rPr lang="en-US" altLang="zh-CN">
                <a:solidFill>
                  <a:srgbClr val="FF0000"/>
                </a:solidFill>
              </a:rPr>
              <a:t>76.7GB</a:t>
            </a:r>
            <a:r>
              <a:rPr lang="zh-CN" altLang="en-US"/>
              <a:t>的内存！TF-IDF可以凸显在当前文档中频繁出现但在整个语料库中较为罕见的词，从而更好地反映词的重要性。</a:t>
            </a:r>
            <a:endParaRPr lang="zh-CN" altLang="en-US"/>
          </a:p>
          <a:p>
            <a:r>
              <a:rPr lang="zh-CN" altLang="en-US"/>
              <a:t>后续我们也做了对比实验，发现大部分机器学习模型在该文本上的正确率，使用</a:t>
            </a:r>
            <a:r>
              <a:rPr lang="en-US" altLang="zh-CN"/>
              <a:t>TFIDF</a:t>
            </a:r>
            <a:r>
              <a:rPr lang="zh-CN" altLang="en-US"/>
              <a:t>比词袋模型正确率</a:t>
            </a:r>
            <a:r>
              <a:rPr lang="zh-CN" altLang="en-US"/>
              <a:t>高</a:t>
            </a:r>
            <a:endParaRPr lang="zh-CN" altLang="en-US"/>
          </a:p>
        </p:txBody>
      </p:sp>
      <p:pic>
        <p:nvPicPr>
          <p:cNvPr id="5" name="图片 4"/>
          <p:cNvPicPr>
            <a:picLocks noChangeAspect="1"/>
          </p:cNvPicPr>
          <p:nvPr>
            <p:custDataLst>
              <p:tags r:id="rId2"/>
            </p:custDataLst>
          </p:nvPr>
        </p:nvPicPr>
        <p:blipFill>
          <a:blip r:embed="rId3"/>
          <a:stretch>
            <a:fillRect/>
          </a:stretch>
        </p:blipFill>
        <p:spPr>
          <a:xfrm>
            <a:off x="2117090" y="6198870"/>
            <a:ext cx="1562100" cy="40386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7211695" y="6157595"/>
            <a:ext cx="1623060" cy="335280"/>
          </a:xfrm>
          <a:prstGeom prst="rect">
            <a:avLst/>
          </a:prstGeom>
        </p:spPr>
      </p:pic>
      <p:sp>
        <p:nvSpPr>
          <p:cNvPr id="7" name="文本框 6"/>
          <p:cNvSpPr txBox="1"/>
          <p:nvPr/>
        </p:nvSpPr>
        <p:spPr>
          <a:xfrm>
            <a:off x="2117090" y="5830570"/>
            <a:ext cx="1653540" cy="368300"/>
          </a:xfrm>
          <a:prstGeom prst="rect">
            <a:avLst/>
          </a:prstGeom>
          <a:noFill/>
        </p:spPr>
        <p:txBody>
          <a:bodyPr wrap="square" rtlCol="0">
            <a:spAutoFit/>
          </a:bodyPr>
          <a:p>
            <a:r>
              <a:rPr lang="zh-CN" altLang="en-US">
                <a:solidFill>
                  <a:srgbClr val="FF0000"/>
                </a:solidFill>
              </a:rPr>
              <a:t>词袋模型</a:t>
            </a:r>
            <a:endParaRPr lang="zh-CN" altLang="en-US">
              <a:solidFill>
                <a:srgbClr val="FF0000"/>
              </a:solidFill>
            </a:endParaRPr>
          </a:p>
        </p:txBody>
      </p:sp>
      <p:sp>
        <p:nvSpPr>
          <p:cNvPr id="8" name="文本框 7"/>
          <p:cNvSpPr txBox="1"/>
          <p:nvPr>
            <p:custDataLst>
              <p:tags r:id="rId6"/>
            </p:custDataLst>
          </p:nvPr>
        </p:nvSpPr>
        <p:spPr>
          <a:xfrm>
            <a:off x="7211695" y="5789295"/>
            <a:ext cx="1653540" cy="368300"/>
          </a:xfrm>
          <a:prstGeom prst="rect">
            <a:avLst/>
          </a:prstGeom>
          <a:noFill/>
        </p:spPr>
        <p:txBody>
          <a:bodyPr wrap="square" rtlCol="0">
            <a:spAutoFit/>
          </a:bodyPr>
          <a:p>
            <a:r>
              <a:rPr lang="en-US" altLang="zh-CN">
                <a:solidFill>
                  <a:srgbClr val="FF0000"/>
                </a:solidFill>
              </a:rPr>
              <a:t>TFIDF</a:t>
            </a:r>
            <a:r>
              <a:rPr lang="zh-CN" altLang="en-US">
                <a:solidFill>
                  <a:srgbClr val="FF0000"/>
                </a:solidFill>
              </a:rPr>
              <a:t>模型</a:t>
            </a:r>
            <a:endParaRPr lang="zh-CN" altLang="en-US">
              <a:solidFill>
                <a:srgbClr val="FF0000"/>
              </a:solidFill>
            </a:endParaRPr>
          </a:p>
        </p:txBody>
      </p:sp>
      <p:sp>
        <p:nvSpPr>
          <p:cNvPr id="9" name="文本框 8"/>
          <p:cNvSpPr txBox="1"/>
          <p:nvPr/>
        </p:nvSpPr>
        <p:spPr>
          <a:xfrm>
            <a:off x="4290060" y="6157595"/>
            <a:ext cx="2129155" cy="645160"/>
          </a:xfrm>
          <a:prstGeom prst="rect">
            <a:avLst/>
          </a:prstGeom>
          <a:noFill/>
        </p:spPr>
        <p:txBody>
          <a:bodyPr wrap="square" rtlCol="0">
            <a:spAutoFit/>
          </a:bodyPr>
          <a:p>
            <a:r>
              <a:rPr lang="zh-CN" altLang="en-US"/>
              <a:t>相同机器学习模型的</a:t>
            </a:r>
            <a:r>
              <a:rPr lang="zh-CN" altLang="en-US"/>
              <a:t>正确率</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30030" y="310284"/>
            <a:ext cx="10515600" cy="531858"/>
          </a:xfrm>
        </p:spPr>
        <p:txBody>
          <a:bodyPr>
            <a:normAutofit fontScale="90000"/>
          </a:bodyPr>
          <a:lstStyle/>
          <a:p>
            <a:r>
              <a:rPr lang="zh-CN" altLang="en-US" sz="2800" dirty="0">
                <a:sym typeface="+mn-ea"/>
              </a:rPr>
              <a:t>常见的机器学习模型</a:t>
            </a:r>
            <a:endParaRPr lang="zh-CN" altLang="en-US" sz="2800" dirty="0">
              <a:cs typeface="+mn-ea"/>
            </a:endParaRPr>
          </a:p>
        </p:txBody>
      </p:sp>
      <p:pic>
        <p:nvPicPr>
          <p:cNvPr id="5" name="图片 4"/>
          <p:cNvPicPr>
            <a:picLocks noChangeAspect="1"/>
          </p:cNvPicPr>
          <p:nvPr/>
        </p:nvPicPr>
        <p:blipFill>
          <a:blip r:embed="rId1"/>
          <a:stretch>
            <a:fillRect/>
          </a:stretch>
        </p:blipFill>
        <p:spPr>
          <a:xfrm>
            <a:off x="525780" y="932815"/>
            <a:ext cx="5114290" cy="3977640"/>
          </a:xfrm>
          <a:prstGeom prst="rect">
            <a:avLst/>
          </a:prstGeom>
        </p:spPr>
      </p:pic>
      <p:pic>
        <p:nvPicPr>
          <p:cNvPr id="6" name="图片 5"/>
          <p:cNvPicPr>
            <a:picLocks noChangeAspect="1"/>
          </p:cNvPicPr>
          <p:nvPr/>
        </p:nvPicPr>
        <p:blipFill>
          <a:blip r:embed="rId2"/>
          <a:stretch>
            <a:fillRect/>
          </a:stretch>
        </p:blipFill>
        <p:spPr>
          <a:xfrm>
            <a:off x="6159500" y="970915"/>
            <a:ext cx="5486400" cy="3939540"/>
          </a:xfrm>
          <a:prstGeom prst="rect">
            <a:avLst/>
          </a:prstGeom>
        </p:spPr>
      </p:pic>
      <p:sp>
        <p:nvSpPr>
          <p:cNvPr id="7" name="文本框 6"/>
          <p:cNvSpPr txBox="1"/>
          <p:nvPr/>
        </p:nvSpPr>
        <p:spPr>
          <a:xfrm>
            <a:off x="678815" y="5112385"/>
            <a:ext cx="7952105" cy="922020"/>
          </a:xfrm>
          <a:prstGeom prst="rect">
            <a:avLst/>
          </a:prstGeom>
          <a:noFill/>
        </p:spPr>
        <p:txBody>
          <a:bodyPr wrap="square" rtlCol="0">
            <a:spAutoFit/>
          </a:bodyPr>
          <a:p>
            <a:r>
              <a:rPr lang="zh-CN" altLang="en-US"/>
              <a:t>我们使用了几个常见的机器学习模型来训练该分类任务（逻辑回归，朴素贝叶斯，</a:t>
            </a:r>
            <a:r>
              <a:rPr lang="en-US" altLang="zh-CN"/>
              <a:t>K</a:t>
            </a:r>
            <a:r>
              <a:rPr lang="zh-CN" altLang="en-US"/>
              <a:t>邻近，神经网络（前馈神经网络（包含</a:t>
            </a:r>
            <a:r>
              <a:rPr lang="en-US" altLang="zh-CN"/>
              <a:t>100</a:t>
            </a:r>
            <a:r>
              <a:rPr lang="zh-CN" altLang="en-US"/>
              <a:t>个神经元的单隐层），决策树模型）来分类结果，并用准确率判断</a:t>
            </a:r>
            <a:r>
              <a:rPr lang="zh-CN" altLang="en-US"/>
              <a:t>好坏。</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71776" y="259436"/>
            <a:ext cx="10515600" cy="531858"/>
          </a:xfrm>
        </p:spPr>
        <p:txBody>
          <a:bodyPr>
            <a:normAutofit fontScale="90000"/>
          </a:bodyPr>
          <a:lstStyle/>
          <a:p>
            <a:r>
              <a:rPr lang="zh-CN" altLang="en-US" sz="2800" dirty="0">
                <a:sym typeface="+mn-ea"/>
              </a:rPr>
              <a:t>常见的机器学习模型</a:t>
            </a:r>
            <a:endParaRPr lang="zh-CN" altLang="en-US" sz="2800" dirty="0">
              <a:cs typeface="+mn-ea"/>
            </a:endParaRPr>
          </a:p>
        </p:txBody>
      </p:sp>
      <p:sp>
        <p:nvSpPr>
          <p:cNvPr id="4" name="文本框 3"/>
          <p:cNvSpPr txBox="1"/>
          <p:nvPr/>
        </p:nvSpPr>
        <p:spPr>
          <a:xfrm>
            <a:off x="1353820" y="1923415"/>
            <a:ext cx="9647555" cy="1476375"/>
          </a:xfrm>
          <a:prstGeom prst="rect">
            <a:avLst/>
          </a:prstGeom>
          <a:noFill/>
        </p:spPr>
        <p:txBody>
          <a:bodyPr wrap="square" rtlCol="0" anchor="t">
            <a:spAutoFit/>
          </a:bodyPr>
          <a:p>
            <a:endParaRPr lang="zh-CN" altLang="en-US">
              <a:latin typeface="楷体" panose="02010609060101010101" pitchFamily="49" charset="-122"/>
              <a:ea typeface="楷体" panose="02010609060101010101" pitchFamily="49" charset="-122"/>
              <a:cs typeface="楷体" panose="02010609060101010101" pitchFamily="49" charset="-122"/>
            </a:endParaRPr>
          </a:p>
          <a:p>
            <a:endParaRPr lang="zh-CN" altLang="en-US">
              <a:latin typeface="楷体" panose="02010609060101010101" pitchFamily="49" charset="-122"/>
              <a:ea typeface="楷体" panose="02010609060101010101" pitchFamily="49" charset="-122"/>
              <a:cs typeface="楷体" panose="02010609060101010101" pitchFamily="49" charset="-122"/>
            </a:endParaRPr>
          </a:p>
          <a:p>
            <a:endParaRPr lang="zh-CN" altLang="en-US">
              <a:latin typeface="楷体" panose="02010609060101010101" pitchFamily="49" charset="-122"/>
              <a:ea typeface="楷体" panose="02010609060101010101" pitchFamily="49" charset="-122"/>
              <a:cs typeface="楷体" panose="02010609060101010101" pitchFamily="49" charset="-122"/>
            </a:endParaRPr>
          </a:p>
          <a:p>
            <a:endParaRPr lang="zh-CN" altLang="en-US">
              <a:latin typeface="楷体" panose="02010609060101010101" pitchFamily="49" charset="-122"/>
              <a:ea typeface="楷体" panose="02010609060101010101" pitchFamily="49" charset="-122"/>
              <a:cs typeface="楷体" panose="02010609060101010101" pitchFamily="49" charset="-122"/>
            </a:endParaRPr>
          </a:p>
          <a:p>
            <a:endParaRPr lang="zh-CN" altLang="en-US">
              <a:latin typeface="楷体" panose="02010609060101010101" pitchFamily="49" charset="-122"/>
              <a:ea typeface="楷体" panose="02010609060101010101" pitchFamily="49" charset="-122"/>
              <a:cs typeface="楷体" panose="02010609060101010101" pitchFamily="49" charset="-122"/>
            </a:endParaRPr>
          </a:p>
        </p:txBody>
      </p:sp>
      <p:pic>
        <p:nvPicPr>
          <p:cNvPr id="5" name="图片 4"/>
          <p:cNvPicPr>
            <a:picLocks noChangeAspect="1"/>
          </p:cNvPicPr>
          <p:nvPr/>
        </p:nvPicPr>
        <p:blipFill>
          <a:blip r:embed="rId1"/>
          <a:srcRect t="45407"/>
          <a:stretch>
            <a:fillRect/>
          </a:stretch>
        </p:blipFill>
        <p:spPr>
          <a:xfrm>
            <a:off x="611505" y="1221740"/>
            <a:ext cx="4710430" cy="2792730"/>
          </a:xfrm>
          <a:prstGeom prst="rect">
            <a:avLst/>
          </a:prstGeom>
        </p:spPr>
      </p:pic>
      <p:pic>
        <p:nvPicPr>
          <p:cNvPr id="6" name="图片 5"/>
          <p:cNvPicPr>
            <a:picLocks noChangeAspect="1"/>
          </p:cNvPicPr>
          <p:nvPr/>
        </p:nvPicPr>
        <p:blipFill>
          <a:blip r:embed="rId2"/>
          <a:stretch>
            <a:fillRect/>
          </a:stretch>
        </p:blipFill>
        <p:spPr>
          <a:xfrm>
            <a:off x="6226810" y="1221740"/>
            <a:ext cx="4626610" cy="2792730"/>
          </a:xfrm>
          <a:prstGeom prst="rect">
            <a:avLst/>
          </a:prstGeom>
        </p:spPr>
      </p:pic>
      <p:sp>
        <p:nvSpPr>
          <p:cNvPr id="7" name="文本框 6"/>
          <p:cNvSpPr txBox="1"/>
          <p:nvPr/>
        </p:nvSpPr>
        <p:spPr>
          <a:xfrm>
            <a:off x="587375" y="4473575"/>
            <a:ext cx="10122535" cy="1198880"/>
          </a:xfrm>
          <a:prstGeom prst="rect">
            <a:avLst/>
          </a:prstGeom>
          <a:noFill/>
        </p:spPr>
        <p:txBody>
          <a:bodyPr wrap="square" rtlCol="0">
            <a:spAutoFit/>
          </a:bodyPr>
          <a:p>
            <a:r>
              <a:rPr lang="zh-CN" altLang="en-US"/>
              <a:t>一开始我们数据预处理的时候是删除了停用词的，即删除语料中一些类似于</a:t>
            </a:r>
            <a:r>
              <a:rPr lang="en-US" altLang="zh-CN"/>
              <a:t>is a the</a:t>
            </a:r>
            <a:r>
              <a:rPr lang="zh-CN" altLang="en-US"/>
              <a:t>的词，但是后来发现不删除停用词，各个模型的正确率均得到了一定的提高，看来删除停用词的操作是有争议性的，对于有些语料，删除停用词会使正确率得到提高，而有些语料，似乎语境和一些逻辑是比较重要的信息，删除了停用词反而会导致模型学习不到一些知识。所以我们需要多实验多尝试对比</a:t>
            </a:r>
            <a:r>
              <a:rPr lang="zh-CN" altLang="en-US"/>
              <a:t>实验结果</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sld>
</file>

<file path=ppt/tags/tag1.xml><?xml version="1.0" encoding="utf-8"?>
<p:tagLst xmlns:p="http://schemas.openxmlformats.org/presentationml/2006/main">
  <p:tag name="KSO_WM_UNIT_PLACING_PICTURE_USER_VIEWPORT" val="{&quot;height&quot;:3468,&quot;width&quot;:432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GENSWF_ADVANCE_TIME" val="0.00"/>
  <p:tag name="ISPRING_SLIDE_INDENT_LEVEL" val="0"/>
  <p:tag name="ISPRING_CUSTOM_TIMING_USED" val="0"/>
</p:tagLst>
</file>

<file path=ppt/tags/tag13.xml><?xml version="1.0" encoding="utf-8"?>
<p:tagLst xmlns:p="http://schemas.openxmlformats.org/presentationml/2006/main">
  <p:tag name="GENSWF_ADVANCE_TIME" val="0.00"/>
  <p:tag name="ISPRING_SLIDE_INDENT_LEVEL" val="0"/>
  <p:tag name="ISPRING_CUSTOM_TIMING_USED" val="0"/>
</p:tagLst>
</file>

<file path=ppt/tags/tag14.xml><?xml version="1.0" encoding="utf-8"?>
<p:tagLst xmlns:p="http://schemas.openxmlformats.org/presentationml/2006/main">
  <p:tag name="GENSWF_ADVANCE_TIME" val="0.00"/>
  <p:tag name="ISPRING_SLIDE_INDENT_LEVEL" val="0"/>
  <p:tag name="ISPRING_CUSTOM_TIMING_USED" val="0"/>
</p:tagLst>
</file>

<file path=ppt/tags/tag15.xml><?xml version="1.0" encoding="utf-8"?>
<p:tagLst xmlns:p="http://schemas.openxmlformats.org/presentationml/2006/main">
  <p:tag name="GENSWF_ADVANCE_TIME" val="0.00"/>
  <p:tag name="ISPRING_SLIDE_INDENT_LEVEL" val="0"/>
  <p:tag name="ISPRING_CUSTOM_TIMING_USED" val="0"/>
</p:tagLst>
</file>

<file path=ppt/tags/tag16.xml><?xml version="1.0" encoding="utf-8"?>
<p:tagLst xmlns:p="http://schemas.openxmlformats.org/presentationml/2006/main">
  <p:tag name="GENSWF_ADVANCE_TIME" val="0.00"/>
  <p:tag name="ISPRING_SLIDE_INDENT_LEVEL" val="0"/>
  <p:tag name="ISPRING_CUSTOM_TIMING_USED" val="0"/>
</p:tagLst>
</file>

<file path=ppt/tags/tag17.xml><?xml version="1.0" encoding="utf-8"?>
<p:tagLst xmlns:p="http://schemas.openxmlformats.org/presentationml/2006/main">
  <p:tag name="GENSWF_ADVANCE_TIME" val="0.00"/>
  <p:tag name="ISPRING_SLIDE_INDENT_LEVEL" val="0"/>
  <p:tag name="ISPRING_CUSTOM_TIMING_USED" val="0"/>
</p:tagLst>
</file>

<file path=ppt/tags/tag18.xml><?xml version="1.0" encoding="utf-8"?>
<p:tagLst xmlns:p="http://schemas.openxmlformats.org/presentationml/2006/main">
  <p:tag name="GENSWF_ADVANCE_TIME" val="0.00"/>
  <p:tag name="ISPRING_SLIDE_INDENT_LEVEL" val="0"/>
  <p:tag name="ISPRING_CUSTOM_TIMING_USED" val="0"/>
</p:tagLst>
</file>

<file path=ppt/tags/tag19.xml><?xml version="1.0" encoding="utf-8"?>
<p:tagLst xmlns:p="http://schemas.openxmlformats.org/presentationml/2006/main">
  <p:tag name="ISPRING_ULTRA_SCORM_COURSE_ID" val="7FAAD343-03F1-4AC4-8F6A-1CA05D32A72A"/>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KKMilCpBP8SnAQAAEISAAAdAAAAdW5pdmVyc2FsL2NvbW1vbl9tZXNzYWdlcy5sbmetWN1u2zYUvi/QdyAEFNiAzW0HtCiGxIEsMbYQWXIlOk72A4GRGJsIJWb6cZtd9bp9it3sDQb0eYbe7C12SNmJnbSQZAewAZPW+c7fd84hdXD0PhVoyfKCy+zQeNl7YSCWxTLh2fzQmJLjH98YqChpllAhM3ZoZNJAR/2nTw4EzeYVnTP4/fQJQgcpKwpYFn21ulsjnhwak0Fk+eOJ6Z1Hrj/0o4EzNPqWTK9pdoNcOZe/5d/99PrN+5evXn9/8Hwl2QYoHJuuuw2FNNKrFy2APBL4bgRo2I08fEaM/pfPn758/vDfX/90E/anxHU8bPRXP7pJTwJ8qlR/bKl6GgTYI1HoOjaOnDDyfKKj4mKCbaN/Liu0oEuGSomWnL1D5YJBTkueM1QInug/YgkbWcWalNn+2HS8KMAhCRyLOL5n9EOZ5zc/aFhalQuZg7oCJbygF4IlWiewR/9/nbMCVNMS2IXgUy44PClTyrNeo+rAnDneMCK+74YR9uz1jtHHWYLsnCo1HVECM8QBAOS0YPkOspHmmxZHphDdEEbOcOTClygTRny+EPAtu9oxwZCDCcuapIAjOACKheHMD2wVNFCFKLqmRfFO5skWPzYT1QTseJYPFLTIBjhRGGtgyDGHHpLnLC6bwMY4DM0hjgb+GRDZ6Ht+Fwn/BGrupIvEOQ6hRHDYJOOZp87QVIRXJbbm/7q+YqroLG4QjWOQU+FbclkVsKNCClWgK63opiXEb6eQNcd0v1LFNSAEVudrzpcMTMiTZvZAe7Gwrfjzdur8Eh2bjovtCAhl+7OI6LanlFFoD5ksERVCKgdAL02WNIsZumAxrYDwN/BYwhP9mEq2tuSPiv+JaLlqLc9WXcmz8dmz3n6mOcSFljqjedaizu9BbfXEh86mVQGeliVLr8smLzYi0XsUK/b1S1XdN51qk5c9Pbqnf0d3Qgt7ZuD43yRkSm9qQrZhYcHTStRjZm8u3lrWlUSNRuwW+C172iX/sS0J62EycKBDD7hsL4Hh+KAGJkx80V7K8Y5B0aSeSTC0nOyyg07PXwF4Eu2KcQqh2jLhFELYQX6GB6FDVF2wi4KXjecsXVx1gr6e2hiOuIKV7K62L9ilhJ4tGF3Wxy0YuzrTvR2UdSrijdPg1mxdoXhg0LwmH5gkeAr+Jy0wp2O8jmA9ErciMZOVSHTxC36lxyLkpkrZw3PmZS5TvStosSZ/PZWP9rGidi6olU46nJdu67d1fjfKd/csh9gMrFFkmZ6F1R1J1bpoKQQlpELhkjByzYESh1pKaRkv4AhyKassaQlU33BsfGwC2MrnkNE8Xvz74e+WGPcsqXfRavfnTiDQGFQXxbdgv3qyZMXvTSDEHGzL6UUbqdWNcC3X8oJIHGDho1y6aD2aUpnCVq9ZL5B8lTSTENMajaEOQk17WeVx84l2E2FsBifQC/W1xeiPaX4FjZRIKTqh6FArApbdtN9dyqtS8Ix1kd1vFCmHiTOJTNvWrymg+ASPr+qZm8AVLF69rxBy3hrMGpke9Nl7eCzhZUdAPdrWXQgKvV7flfny4aS7XRX6bc/B842XP/8DUEsDBBQAAgAIAKKMilDbaQnTQwMAAJUMAAAnAAAAdW5pdmVyc2FsL2ZsYXNoX3B1Ymxpc2hpbmdfc2V0dGluZ3MueG1s1VfdTtswFL7vU1ieuKQBVgarkiJEWw0N2op22rhCbuw2Fo6dxU5LueJ6e4rd7A0m8TwTN3uLHcdtaQVj4afSpgq1OT7nO/9fjL93EQs0YqnmSgZ4s7yBEZOholwOA/yh11zfxUgbIikRSrIAS4XRXq3kJ1lfcB11mTGgqhHASF1NTIAjY5Kq543H4zLXSWpPlcgM4OtyqGIvSZlm0rDUSwSZwJeZJEzjKUIBAPiLlZya1UolhHyHdKxoJhjiFCKX3CZFRFMQHWHPqfVJeD5MVSbpgRIqRemwH+BXu/v2M9NxUHUeM2lromsgtGJTJZRyGwURXX7JUMT4MIJwdyoYjTk1UYC3KhYFtL27KDm2S51YlAMFNZBmCh8zQygxxD06f4ZdGD0TOBGdSBLzsAcnyOYf4Hrv7N1pp3FydNh6f9Zrt496hx0XRG7jLeP43rIjHwJSWRqyuR+fGEPCCOIGmwERmvneomimNlByKTj7jPpKQO1zKxijuM9oi8RsoRvdcy6boLmJ0QASEZMA76ecCIy4IYKHc2Od9bXhJu96c1ETARaMJ0PHXXzr3lUnjEiq2WJYsxNtax7WPqpMUDRRGRL8nCGjEOSfxfArYmixOWiQqjiXwvgYpAUHjyPOxozu5TWdAv7J0Sm4iDOwhFlNBDPOw+eMX6I+G6gUcBkZwWSDnGuHX34UcEK0vgUlsxjXukeH9cbZYave+LRmEyR0RGT4SHBoOIsTswp8ArlLBS6EUFDNBQioTEgyzfL+UE5ztSJplp/eEc3jTLiOv3RfFqBX2J3VeCET16MijflrBIXdRmSU76TdsxwatpFDSxwmHITAHFxmrChgSCRSUkwQCYHhtN3wEVeZBonbZQetnxSgM0Vc5qEOgeDAWUpZWgRtY3PrdWX7zc7u22rZ+3n1ff1BoynrdwSx3hztHzzI+3Puv0uJvmep+n7mNmn2bxL3zfWXm+urX99+FCnuzfXX4sqnjW4RtVa7iFb7fRGtE/fO6Sy8bwqFAMQ0dIsG1CR4zA2jLzlsTxiYZ73q3bStZmBWmPNzluS/Sdk9zW+NS9dE37v3HmtPYi55DIWw3Di//Na2Kxtw8bz3qFQCtOV/JWql31BLAwQUAAIACACijIpQQMP5obMCAABQCgAAIQAAAHVuaXZlcnNhbC9mbGFzaF9za2luX3NldHRpbmdzLnhtbJVW227iMBB9369A7HvTvdKVUqSWslKl7rZqq747yZBYOHZkT+jy92s7NrGBQMqoEp45xzOeG03VmvL5p8kkzQUT8gUQKS+V0XjdhBbX06xFFPwiFxyB4wUXsiZsOv/8237SxCLPscQG5FjOiuTQu5nZzxiK8/FjZmSIkIu6IXz7IEpxkZF8XUrR8uJsaNW2AckoX2vk5a/ZYjnogFGF9wh1FNPyysg4SiNBKTAh/VwaOctiJAPmPV3az0hO7+r06/doG6ooWtrNFyNDtIaUECf56sbIMJ7r2+OqzIycJiD8Qw399tXIIJSRLciPlLwRTdt8iCBFaRIac04XccdhghR6/DTh7tLIWYJ5kHF0tgouPd/vjAQg9zWc+9SMqxTsyeR1byGYomcM5ihbSBN/6myqEu+PLer5gPmKMKUBoaoHPemgn0ir/DWxrsc9wzvlRQByih7xJlhbw6KLNwDG+h6/WNzaVRHGt9MFAUrYOGUQYa/skX91Wg+QgbJHvjBawCNn2wP4vqXj+BLfElfM09nXVuBEH32+/MlbjacHM7gqcO0UHlOLAubKhPNKazBVSxOr60JKDmJKOdnQkiAV/I/BZVv7GJUmewbXacf7KkWKDI61m41RL+mwXvYcd6Ozxu3Y/Sj0j+vOE9Q7/HpKEEle1fpHSU0njqeHRCdmmhxnmC2p4SDv+UqM5NRErkG+CsHGeuECIcTalw2BRTdZQ/A0CVKQJseTnLpLjmWft3UGcqmLRsF3TazrcBUtK6b/8I3COxQxYcDYMbHS13FCd00ZKFwHAJF55Vu2O3SWumVIGWzAD36gsA8eelmqdIsOddsNPsAKw35zmlEN6fZE3yghLjYcIbzpuES8cULDiJ5Hkin7smjs/Qbub452sl9lpvXCLWbPrpOii7X9MINaaf6T/A9QSwMEFAACAAgAooyKUA0lTxwYAwAApgsAACYAAAB1bml2ZXJzYWwvaHRtbF9wdWJsaXNoaW5nX3NldHRpbmdzLnhtbM1WzU4bMRC+5yksVxzJAqWFRpsgRIKIoCQiqVpOyFk7WQuvvbW9CeHEuX2KXvoGlXieikvfouN1EhJB0wWRqoqixOOZb7758djh3lUi0JBpw5Ws4s3yBkZMRopyOajiD93D9V2MjCWSEqEkq2KpMNqrlcI06wlu4g6zFlQNAhhpKqmt4tjatBIEo9GozE2q3a4SmQV8U45UEqSaGSYt00EqyBh+7DhlBk8QCgDAN1FyYlYrlRAKPdJ7RTPBEKfAXHIXFBFHNhE48Fo9El0OtMokPVBCaaQHvSp+tbvvPlMdj1TnCZMuJaYGQie2FUIpdySI6PBrhmLGBzGw3dnGaMSpjat4a9uhgHbwECXH9pETh3KgIAXSTuATZgkllvil92fZlTVTgRfRsSQJj7qwg1z4VVzvXhydtxtnJ83T44tuq3XSbbY9idwmWMQJg0VHIRBSmY7YzE9IrCVRDLzBpk+EYWEwL5qq9ZVcIOfWqKcEpD63wqgPTMW4ivc1JwIjbong0WzXEj1g9pALiMHZbpb70uJ7QB9vFBNt2Lyj6Y5xWYxqH1UmKBqrDAl+yZBVCCLKEvgXMzSfbtTXKsmlghiLjOCUoSFnI0b38ixNAP/k6BxcJBlYQvOlglnv4XPGr1GP9ZUGXEaG0Kog58bjl58EnBJj7kHJlONa56RZb1w0T+uNT2suQEKHREZPBIcSsiS1q8AnELtU4EIIBdmcg4DMRCQzLK8P5TRXKxJm+fkVMTzJhK/4S9dlDnqF1VmNFzL2NSpSmL8yKOw2JsP8TLpzlkPDaeRQEo8JGxGcfC4zVhQwIhIpKcaIRDCzjDvhQ64yAxJ/lj20eRZBb4q4zKkO4P4AZ5oyXQRtY3Pr9fabtzu77yrl4OfN9/WlRpM53hbEefOD/GDpJJ9N84cjMQzcAH18Flud/atRfHf75e725te3H0XSdXf7tbjyeaNTRO20VUSrdVxE68zfIu25G6QQBRg1A390YNgInnDL6Eu2zzNaYPl17BvkhVpghVEsbeT/Nwi/mr2+Fp5bYfDoe7AE8sW3da30G1BLAwQUAAIACACijIpQQzs8OZ0BAAAtBgAAHwAAAHVuaXZlcnNhbC9odG1sX3NraW5fc2V0dGluZ3MuanONlE1vwjAMhu/8iiq7Toh9wnZDg0lIHCaN27RDKKZUpHGUpB0d4r+vLl9Nmw7iS/P26evYlbPtBMViIQteg235XO4/3H2pAWlWp3Dr6qJFT0hnRsQLmMUJiFgCqyHZ8dOTvDsTPmMmS9N5/km2puLHkN4suTBVXHkstEczHi3zaD8ebeNL/OtUdqhqX1GlzfPUWpTdEKUFabsSdcJLht28l6taYA3GDPQFdMlDcEz75Wojz45PfYoqF2KiuMynGGF3zsN1pDGVi7b8q1yBLn74eg/0XvpvY8dOxMZOLCT1xOMBRTupNBgDh7zPYwovLPgcRMW3V65/UMe4WVCNzmIT2yM9vKOo0opH0OjSYEjhYrLwanSzT9HkLGzsnni4p3AIwXPQV/wYhSpV13AaI+pIA232/IQK5ItYRntu1KPwcnRYsm3r3rnQxxEFc0YIayO08kxk0nZxXDH11ju4ppZ16pt54RN9edGjKd/H2Ul0TmPr1wjtvwLGreXhKiluh+JmpI6DKZ5BT+QSSUi4XoOeIYqinu9LJ68n7+z+AFBLAwQUAAIACACijIpQ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CijIpQDNK2rG4AAABuAAAAHAAAAHVuaXZlcnNhbC9sb2NhbF9zZXR0aW5ncy54bWyzsa/IzVEoSy0qzszPs1Uy1DNQUkjNS85PycxLt1UKDXHTtVBSKC5JzEtJzMnPS7VVystXUrC347LJyU9OzAlOLSkBKixWKMhJrEwtCknNBTJKUv0Sc4Eqn7aueNm8QkFX4cn+dc+m7FTSt+MCAF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CijIpQNdvZrWgBAADzAgAAKQAAAHVuaXZlcnNhbC9za2luX2N1c3RvbWl6YXRpb25fc2V0dGluZ3MueG1sjVLbahsxEH3PV4j8gCWNbgtbg67FkIdCE/K89aphiaMtK4WEoo+vNq1x3Lq0mqeZc+YMMzp9fpySfc5lfpq+D2Wa0+dYypQe8vYKoX4/H+bl0xJzLHlzqtxPaZxfdunrvNZaNZchjcMy2hXNW4zC20NKauVUy5hhFEnmqVfIeW4b1oHrwDbMUWL7zW8SP3WXuI+pXFbtN2fonw27lONSdmmMr1s4Z7+Hzjf4uAzj1Hh5K9ga9Ti1OrYGYoRL7ivVACCQ5Y44XKXspCbIY8YxVKMoUECEc9KJSiTl0LLQiabCfCcQk4xRV6mnrRtpbRy1VUJHiG7TvOpsDcFIjBEhBJirXEAwGDU2NA0Naj0gODAgqjaaKEDBBhNY9c4Ly5GiXmBcmTGA8em4p+3en+tU/e91juf8h+DFL7iIrt7aXDBXv39elka+jU/fDkOJ6MuQ4278cB3ubm6uf3nyzb9HxmrUtvFfff0DUEsDBBQAAgAIAKOMilCit6UihAwAALEiAAAXAAAAdW5pdmVyc2FsL3VuaXZlcnNhbC5wbmftWvtXU2e6xnM6aBV0OtVxuASsWhyrBQSUS4RURQMSQeQmxQAOIoIQCiFsCLeesiq1CBnAFuQ6R5BbIJSLRHYIOdYOEdFE5JJC2ERBCMkmSSFuIgkJZxNaT9c55y+YlR+SfM+X7O999vs+72WvlZvnffGmW823GhkZmXp7eV4wMnqPYGT070lbjNEd3cnDePRjE/kC/qQRg2cpQcF7MSfOnTAyaqdtW738BxS//4VXKNnIaPuj9dcmbmLjFSOjvWe8PU8EpoXLIL/rlRRN/6s+m4gv7f6r9eXJSS9gL3jhxAn/g63bmr7as/U0MWinP3hw789fewSeaPzm5ckui3t7rgG60vTsEPXkckWngHDVgazi23E3WV9wJIurnQqu8J7u5/4ZtWy0EGW/Cf3YYvwh+v5lpAEYgAEYgAEYgAEYgAEYgAEYgAEYgAEYgAEYgAEYwL80+GKBKcoO8yre7128X0I1/tB7fVX3OHKvfrHTjLBfv9ibe1O/uHDFvki/+NbERn+Nd9FDT/3ioEPZximnfztk/nzuwCg9ZLeYXxPRq5bS80sO+NlWp03fFDJAIkUjTR2TyaZ26H/btZadDVhnBFEIiE6jSExZYzHCuAQukIhuPa1UrThbERiXejrS5u7ETFhksIKZTBKg0untpdxmZa4s8axM/FUcWEYRm9HhhbiwRmEfz9U5Yebh64XxTplpL0QXQmyccHkqQyEbJX7vjowE5Cs4a7obgjUxbi20d+nJoQz2ylyF8yXGCkq1Tadlrf3yaIeKeCz7kpQ6Ex2FHKlgqIb9cDJWPFULWgui186kJhXmMgDpSNN3CnF3QT5iq4vJ/Blf1INBab1ApA//wHpLTVkocJ66xj8aLJAUuscjHgvq//iTxQ4bYKLWp16aCij4x0YxfJYcvK7wvQakp66+XbQID4nyYffJK0NUk2T+1GBv9VyTTn79r00cJd46641oqO7MTUmUPwSIsny4DDdG+Fg7hS3pUAP++zyJx7Tpx7vpGueOfHILGM5uQ5ZhUTLRw4pJn8u+8jlbRtGJ51PX3SagJ3ZVeWSB2vJkIagsoHDjw9h2rNW5V/253kCt/DaoEv8winkKznxuB2+/BlS1g50QdKcVv/MWcAFOaFUud2UhKo/CHcj8t+beUr7rJyMuwdZ0Nbng0jA33vxSPTzKyZN8gD/62S2acY9GzhIORceNc4oeVddO5Un4dEaIQvlGkc54+PrqcYeEqv9x2tAAJChmNWJFF4Gnts2qJqzoskOZZYekaRu83ZKSl9E7zDpMs+9JH+Xux6UePTwyaNkh5Q/X4uJGyozzza3q4cBhTp75vqWhvYiI7tE9qCuwXLZExGqA+hypf3UlE2JUKId2BlAK5ZNRpLx1+bSq71hDgiJWM1ast9mWCyBKgolN2DEoXWZrQVe8pIleKZqxkuHavzjlQFySOSH5eCNOPH/+nKCmfOoqoM01vomqodudCwqw88sJAaoVFzzUwwWj5hqxKvRMS4r4e9SSNPYQS9fzcSgw1S4vIwb5PZPwemKNSz6tkPemlhbMYsbawZJLpRY+JBLElQdvt4GEbSY2sKAqowV7tRAk0yjcw0oeVtEliGiQT657i5HzMi5k47RgDuMBVmFjRuiOB5UTxGNBfp0XU6vMfaQx+BQc66Qy2I9uhm9ejCkbgRsaoMAZvj2aJn5+sU31NXYX2iqmxkaaay53SEWPu8UXVVQm1T4dbmX+OSJHi0yzFH3YN17Pf0cjpdvMp1lPwW2C2JvWrp1IElDEVnDhOKXUlhjHZ5OY8fbecHj3OUjTmQCb2By9cVhDaaUcyFRfrghIxwcrA3P4Ry0J1hXqi4RaL9M/IUlNJ66b36/fdC/c99GPaQR2VdI3jUV/O26Dz2/PRSM4Z4kokkuEyXTjktJwauziDA2nU3Rqy2ke6ka2/ITetmtjNPNeSlubnmHdIx3mlt7rL4YS5KIxl7GqHJS+YFQDPkukOZXFh0IrlfJvbA/VbD9y1H3XAey8LBYYFVHcZ++VGxdLOswP1g9K/THDMNda7VZwcBjpp0FOpBEYnm0+ctdDDsH0dSHPOf3YQg4LLjgmHMvyCEZwP0Rkr8zm1Ejy2TiAZu8KyCenohF10Fquguc+hulscfODvn9B7FtAggA5GrQ3cBtHXuANUQStWCaqj0ISWbv1FUO+GgUdIXc94zseKfMqZ8uV7eXGNzukH+xCAquGdkdkDhW+j4prST1Ild0XLBvnD6SNvxENDzJQQUNHSqgiG4pF98r2zwASWlgxz6Qx1JQIR14QYNGP6lH6A47/U+Te2GWQz6V2Pa4785XcLWDw9eMXVRnxvaTus+GJmeOj65GuJ9BazNZIUsnZPMw5kOyD9oZ55JmzqCvCjhcKYNfPatFtB4Xtn+TerBuHPawb8AUjAQnBpv+GPIrEI4355melBz3TIZRUurY9qH6QVUrUp8RSrBeypZwawUyP892gyCb1J/5zABQeGcM4xiDAc6gwCG06z8LRLFp5XeI3MdjQ39B4m/rTaYDdrE+nkU+GZ6Ff75d49Ha8kkz4leFoVqsLAMn+AhfeYclTW55EdtxN5GhTF9VwmyLrQEZLeEgphesFtsuVScnPE3ObBmF/GyT5BbFNuh4gx/tPUtJVHXS9EZBCawkN/pUh2LZLzGBh1uMi0NMrjzNpwn5MO770ePrr3eEXe1eXBjVuSdM/Tf9nntUEq/CVp9sDvY19hHoptUS+9H+Jw4G0bkn13c4F/79CPR+jZeiNW/rSFQ0yXUlhRqFS5UkV/2Bh6A5lnri1VeV0O9dKaHFaypoYdCPPPZ2iSEEKQdW9n0jXZFZmn/LVmqBGWqq/DSCNBiT3wwV2LH0aWAZq56oHXMpHBtWK3uzRqjA0ZfFt23bb/j9h9A6k7UlfGjggLKqjo703JdHnxX1UJYvODy3fdFWqL1VUYgEG23dDHdcz1X5mdhW6DOqGXK5W9XM60T7AgaMlDNGGnc6QiKz72vIkBii0R50bgvQBzFf/MLE5FZGFjE4FJCTvdG3cbJUWufhws/XhvtUlH+gyG20UGX7sF0vSD0wg8aANpYYW5A5e6Yh3auK3x+5sLKVn1/rqcyd6dJ9bcMEHg+ER+uQPZSY5mVEEMt6n6NhRO44OHSHZn7LhDct4xEOgmYJu5DqUmYzuILfWhBbnekFFmjfDfqpmnHiWj3p4ejymJkHxd3i5zeL9Lo5cGV2C3nsc1W2grpoUUBMVMNxmVT0iDlOl1usd29KsE3/uh5HaHkJLgT6eFYE5zk2s8A3BQH3oJLEM97tKebh1AvqqyPFFq2LPLoqC//OjHbheFXE2yaQpb02MWaBCaVXUNL5WJcp5hKTEjJi+NxGhWunwhsQzgdpfXkvEJYcDas9mkVK5NP3d3qndkND3+4brWKQNkzJeDU6ULXsA6/ktgJ0x/G5xuHPuwPPFGa7K9KMgYDPrCQxlKNgyJEUj+J2Ji+7FtTceLx50u6djZWN5IOcs87eute7Zhugo799i6palTtEgM7YwD4vWs0Epc9pyucklwLjko9yBoRaLLe8857qRUO+64Hp5S5l98t14TrX3RsNKXVmaXe6tuGJvJq0uDsAd2qOIFMD9cNpZXhXR+Y/XctbDD92ytg0Sz/Pc5zZGluYa2VAWpocOkgvRW2zO323XLZ50yh04r6W+lOf1Za8uctemehhoSJFTEbBgGw34kSJ+501k8qGcnFzaqlz1ZJ5CjwOnKiNKU8UWaNs6zVp1S0NHxauZMSmFYyskOKYmqxsQ228uyqX+8nDz7vUikhFziQnU5OhWTGe+XFa9naExa+wqnFSndNIEgSvq9I0BRic1+xAS3BYG4nB1WMFFYgM2tUKaJeFRfj5mRSD1A2fE16DvJJKGmvBKl6S7mDPgb4ncVn3Khbt2C04gLb3jZyl6GibWqRjMr137Yh8sRjqo1q8v4Tywzn57WRFz5zg6IMo+c6DMPb3DhkcocJk8QT9Mp7BCRF8IR7WrFEWOIjmskenIdTZFJ+jmnj5HN3zeCum66R50xJE2bUEcuMVoS0lSNG2l3GnXz/EpDcx8zUrF1FrfLvFk3SlTG/w9tGAc9q1yu6+Cb3ClFEoocEs/+INKx/898b97bMBoUDULt208OxT+7f53lholHyfc9vHvNsQ1ORO/3whbtaY5bDxcgMvzxR3OZbc5OjWdfVe/9cK/sbtogJPrvaJRcHbnrC7iM/6+8cUaN25b07nX4D+nOR+5OGYNOL49v/5nD+/Tvp6Mk5Ff/TdQSwMEFAACAAgAo4yKUJXukX5LAAAAawAAABsAAAB1bml2ZXJzYWwvdW5pdmVyc2FsLnBuZy54bWyzsa/IzVEoSy0qzszPs1Uy1DNQsrfj5bIpKEoty0wtV6gAigEFIUBJoRLINUJwyzNTSjKAQgbmZgjBjNTM9IwSWyULA3O4oD7QTABQSwECAAAUAAIACACijIpQqQT/EpwEAABCEgAAHQAAAAAAAAABAAAAAAAAAAAAdW5pdmVyc2FsL2NvbW1vbl9tZXNzYWdlcy5sbmdQSwECAAAUAAIACACijIpQ22kJ00MDAACVDAAAJwAAAAAAAAABAAAAAADXBAAAdW5pdmVyc2FsL2ZsYXNoX3B1Ymxpc2hpbmdfc2V0dGluZ3MueG1sUEsBAgAAFAACAAgAooyKUEDD+aGzAgAAUAoAACEAAAAAAAAAAQAAAAAAXwgAAHVuaXZlcnNhbC9mbGFzaF9za2luX3NldHRpbmdzLnhtbFBLAQIAABQAAgAIAKKMilANJU8cGAMAAKYLAAAmAAAAAAAAAAEAAAAAAFELAAB1bml2ZXJzYWwvaHRtbF9wdWJsaXNoaW5nX3NldHRpbmdzLnhtbFBLAQIAABQAAgAIAKKMilBDOzw5nQEAAC0GAAAfAAAAAAAAAAEAAAAAAK0OAAB1bml2ZXJzYWwvaHRtbF9za2luX3NldHRpbmdzLmpzUEsBAgAAFAACAAgAooyKUD08L9HBAAAA5QEAABoAAAAAAAAAAQAAAAAAhxAAAHVuaXZlcnNhbC9pMThuX3ByZXNldHMueG1sUEsBAgAAFAACAAgAooyKUAzStqxuAAAAbgAAABwAAAAAAAAAAQAAAAAAgBEAAHVuaXZlcnNhbC9sb2NhbF9zZXR0aW5ncy54bWxQSwECAAAUAAIACABElFdHI7RO+/sCAACwCAAAFAAAAAAAAAABAAAAAAAoEgAAdW5pdmVyc2FsL3BsYXllci54bWxQSwECAAAUAAIACACijIpQNdvZrWgBAADzAgAAKQAAAAAAAAABAAAAAABVFQAAdW5pdmVyc2FsL3NraW5fY3VzdG9taXphdGlvbl9zZXR0aW5ncy54bWxQSwECAAAUAAIACACjjIpQorelIoQMAACxIgAAFwAAAAAAAAAAAAAAAAAEFwAAdW5pdmVyc2FsL3VuaXZlcnNhbC5wbmdQSwECAAAUAAIACACjjIpQle6RfksAAABrAAAAGwAAAAAAAAABAAAAAAC9IwAAdW5pdmVyc2FsL3VuaXZlcnNhbC5wbmcueG1sUEsFBgAAAAALAAsASQMAAEEkAAAAAA=="/>
  <p:tag name="ISPRING_PRESENTATION_TITLE" val="15777694725965"/>
  <p:tag name="KSO_WPP_MARK_KEY" val="b029ec10-4431-4617-a28d-6113ecb70d0c"/>
  <p:tag name="COMMONDATA" val="eyJoZGlkIjoiNjAxNGQ4ZTdkZDEzMWQ0Zjk4ODI1NTNlMGM2Mzg1MTE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SELECTED" val="True"/>
</p:tagLst>
</file>

<file path=ppt/tags/tag6.xml><?xml version="1.0" encoding="utf-8"?>
<p:tagLst xmlns:p="http://schemas.openxmlformats.org/presentationml/2006/main">
  <p:tag name="SELECTED" val="True"/>
</p:tagLst>
</file>

<file path=ppt/tags/tag7.xml><?xml version="1.0" encoding="utf-8"?>
<p:tagLst xmlns:p="http://schemas.openxmlformats.org/presentationml/2006/main">
  <p:tag name="SELECTED" val="True"/>
</p:tagLst>
</file>

<file path=ppt/tags/tag8.xml><?xml version="1.0" encoding="utf-8"?>
<p:tagLst xmlns:p="http://schemas.openxmlformats.org/presentationml/2006/main">
  <p:tag name="GENSWF_ADVANCE_TIME" val="0.00"/>
  <p:tag name="ISPRING_SLIDE_INDENT_LEVEL" val="0"/>
  <p:tag name="ISPRING_CUSTOM_TIMING_USED" val="0"/>
</p:tagLst>
</file>

<file path=ppt/tags/tag9.xml><?xml version="1.0" encoding="utf-8"?>
<p:tagLst xmlns:p="http://schemas.openxmlformats.org/presentationml/2006/main">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自定义 1906">
      <a:dk1>
        <a:sysClr val="windowText" lastClr="000000"/>
      </a:dk1>
      <a:lt1>
        <a:sysClr val="window" lastClr="FFFFFF"/>
      </a:lt1>
      <a:dk2>
        <a:srgbClr val="25476D"/>
      </a:dk2>
      <a:lt2>
        <a:srgbClr val="5087C4"/>
      </a:lt2>
      <a:accent1>
        <a:srgbClr val="5087C4"/>
      </a:accent1>
      <a:accent2>
        <a:srgbClr val="25476D"/>
      </a:accent2>
      <a:accent3>
        <a:srgbClr val="5087C4"/>
      </a:accent3>
      <a:accent4>
        <a:srgbClr val="25476D"/>
      </a:accent4>
      <a:accent5>
        <a:srgbClr val="5087C4"/>
      </a:accent5>
      <a:accent6>
        <a:srgbClr val="25476D"/>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3091</Words>
  <Application>WPS 演示</Application>
  <PresentationFormat>宽屏</PresentationFormat>
  <Paragraphs>156</Paragraphs>
  <Slides>23</Slides>
  <Notes>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宋体</vt:lpstr>
      <vt:lpstr>Wingdings</vt:lpstr>
      <vt:lpstr>微软雅黑</vt:lpstr>
      <vt:lpstr>Calibri</vt:lpstr>
      <vt:lpstr>Calibri</vt:lpstr>
      <vt:lpstr>楷体</vt:lpstr>
      <vt:lpstr>Arial Unicode MS</vt:lpstr>
      <vt:lpstr>Arial Black</vt:lpstr>
      <vt:lpstr>Arial</vt:lpstr>
      <vt:lpstr>Office 主题</vt:lpstr>
      <vt:lpstr>PowerPoint 演示文稿</vt:lpstr>
      <vt:lpstr>PowerPoint 演示文稿</vt:lpstr>
      <vt:lpstr>PowerPoint 演示文稿</vt:lpstr>
      <vt:lpstr>数据预处理</vt:lpstr>
      <vt:lpstr>数据预处理</vt:lpstr>
      <vt:lpstr>PowerPoint 演示文稿</vt:lpstr>
      <vt:lpstr>常见的机器学习模型</vt:lpstr>
      <vt:lpstr>常见的机器学习模型</vt:lpstr>
      <vt:lpstr>常见的机器学习模型</vt:lpstr>
      <vt:lpstr>常见的机器学习模型</vt:lpstr>
      <vt:lpstr>PowerPoint 演示文稿</vt:lpstr>
      <vt:lpstr>不同结构的深度学习模型</vt:lpstr>
      <vt:lpstr>不同结构的深度学习模型</vt:lpstr>
      <vt:lpstr>不同结构的深度学习模型</vt:lpstr>
      <vt:lpstr>不同结构的深度学习模型</vt:lpstr>
      <vt:lpstr>不同结构的深度学习模型</vt:lpstr>
      <vt:lpstr>不同结构的深度学习模型</vt:lpstr>
      <vt:lpstr>不同结构的深度学习模型</vt:lpstr>
      <vt:lpstr>不同结构的深度学习模型</vt:lpstr>
      <vt:lpstr>不同结构的深度学习模型</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简约清新商务总结汇报PPT模板</dc:title>
  <dc:creator>极简办公</dc:creator>
  <cp:keywords>www.jjppt.com</cp:keywords>
  <dc:description>www.jjppt.com</dc:description>
  <dc:subject> </dc:subject>
  <cp:category> </cp:category>
  <cp:lastModifiedBy>戒除网瘾</cp:lastModifiedBy>
  <cp:revision>165</cp:revision>
  <dcterms:created xsi:type="dcterms:W3CDTF">2015-05-05T08:02:00Z</dcterms:created>
  <dcterms:modified xsi:type="dcterms:W3CDTF">2023-05-23T18:03:05Z</dcterms:modified>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C3D16702C19D421C91B39E710CAC2AD0</vt:lpwstr>
  </property>
</Properties>
</file>