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ceberg hong" initials="i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562700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B</a:t>
            </a:r>
            <a:r>
              <a:rPr lang="en-US" dirty="0" smtClean="0"/>
              <a:t>asic </a:t>
            </a:r>
            <a:r>
              <a:rPr lang="en-US" altLang="zh-CN" dirty="0" smtClean="0"/>
              <a:t>p</a:t>
            </a:r>
            <a:r>
              <a:rPr dirty="0" smtClean="0"/>
              <a:t>ipelined instruction </a:t>
            </a:r>
            <a:r>
              <a:rPr dirty="0"/>
              <a:t>set simulation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rPr dirty="0"/>
              <a:t>Wei Hong  and </a:t>
            </a:r>
            <a:r>
              <a:rPr dirty="0" err="1"/>
              <a:t>Tengyu</a:t>
            </a:r>
            <a:r>
              <a:rPr dirty="0"/>
              <a:t> Sun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Architecture</a:t>
            </a:r>
          </a:p>
        </p:txBody>
      </p:sp>
      <p:pic>
        <p:nvPicPr>
          <p:cNvPr id="11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1002" y="1563076"/>
            <a:ext cx="8029996" cy="4802752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>
            <a:off x="4572000" y="1273907"/>
            <a:ext cx="2540000" cy="1930401"/>
          </a:xfrm>
          <a:prstGeom prst="rect">
            <a:avLst/>
          </a:prstGeom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5209309" y="2888638"/>
            <a:ext cx="149527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Current stage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sz="half" idx="1"/>
          </p:nvPr>
        </p:nvSpPr>
        <p:spPr>
          <a:xfrm>
            <a:off x="3454399" y="1600777"/>
            <a:ext cx="3934692" cy="4351338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475"/>
            </a:pPr>
            <a:r>
              <a:t>5 stages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178"/>
            </a:pPr>
            <a:r>
              <a:t>IF -&gt; ID -&gt; EX -&gt; MEM -&gt; WB</a:t>
            </a:r>
            <a:endParaRPr sz="2475"/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475"/>
            </a:pPr>
            <a:r>
              <a:t>Pipeline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178"/>
            </a:pPr>
            <a:r>
              <a:t>represented as an instruction array of size 5. The instruction objects are passed around the 5 stages</a:t>
            </a:r>
            <a:endParaRPr sz="2475"/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475"/>
            </a:pPr>
            <a:r>
              <a:t>Registers</a:t>
            </a:r>
          </a:p>
          <a:p>
            <a:pPr marL="0" lvl="1" indent="452627" defTabSz="905255">
              <a:lnSpc>
                <a:spcPct val="81000"/>
              </a:lnSpc>
              <a:spcBef>
                <a:spcPts val="400"/>
              </a:spcBef>
              <a:buSzTx/>
              <a:buNone/>
              <a:defRPr sz="2178"/>
            </a:pPr>
            <a:r>
              <a:t>16 general purpose registers</a:t>
            </a:r>
          </a:p>
          <a:p>
            <a:pPr marL="0" lvl="1" indent="452627" defTabSz="905255">
              <a:lnSpc>
                <a:spcPct val="81000"/>
              </a:lnSpc>
              <a:spcBef>
                <a:spcPts val="400"/>
              </a:spcBef>
              <a:buSzTx/>
              <a:buNone/>
              <a:defRPr sz="2178"/>
            </a:pPr>
            <a:r>
              <a:t>16 floating point registers</a:t>
            </a:r>
          </a:p>
          <a:p>
            <a:pPr marL="0" lvl="1" indent="452627" defTabSz="905255">
              <a:lnSpc>
                <a:spcPct val="81000"/>
              </a:lnSpc>
              <a:spcBef>
                <a:spcPts val="400"/>
              </a:spcBef>
              <a:buSzTx/>
              <a:buNone/>
              <a:defRPr sz="2178"/>
            </a:pPr>
            <a:r>
              <a:t>16 vector registers</a:t>
            </a:r>
          </a:p>
          <a:p>
            <a:pPr marL="0" lvl="1" indent="452627" defTabSz="905255">
              <a:lnSpc>
                <a:spcPct val="81000"/>
              </a:lnSpc>
              <a:spcBef>
                <a:spcPts val="400"/>
              </a:spcBef>
              <a:buSzTx/>
              <a:buNone/>
              <a:defRPr sz="2178"/>
            </a:pPr>
            <a:r>
              <a:t>One program counter</a:t>
            </a:r>
          </a:p>
        </p:txBody>
      </p:sp>
      <p:grpSp>
        <p:nvGrpSpPr>
          <p:cNvPr id="124" name="Group 124"/>
          <p:cNvGrpSpPr/>
          <p:nvPr/>
        </p:nvGrpSpPr>
        <p:grpSpPr>
          <a:xfrm>
            <a:off x="533399" y="1600777"/>
            <a:ext cx="3078018" cy="4849482"/>
            <a:chOff x="0" y="0"/>
            <a:chExt cx="3078017" cy="4849480"/>
          </a:xfrm>
        </p:grpSpPr>
        <p:pic>
          <p:nvPicPr>
            <p:cNvPr id="122" name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7582" y="421264"/>
              <a:ext cx="2320075" cy="44282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" name="Shape 123"/>
            <p:cNvSpPr/>
            <p:nvPr/>
          </p:nvSpPr>
          <p:spPr>
            <a:xfrm>
              <a:off x="0" y="0"/>
              <a:ext cx="3078018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rm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SzPct val="100000"/>
                <a:buFont typeface="Arial"/>
                <a:buChar char="•"/>
                <a:defRPr sz="2800"/>
              </a:lvl1pPr>
            </a:lstStyle>
            <a:p>
              <a:r>
                <a:t>Instruction state</a:t>
              </a:r>
            </a:p>
          </p:txBody>
        </p:sp>
      </p:grpSp>
      <p:pic>
        <p:nvPicPr>
          <p:cNvPr id="125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3768" y="1546206"/>
            <a:ext cx="4205198" cy="4888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Full ISA support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672738" y="1459864"/>
            <a:ext cx="10515600" cy="521960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000" dirty="0"/>
              <a:t>Data transfer</a:t>
            </a:r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r>
              <a:rPr sz="1800" dirty="0" err="1"/>
              <a:t>lb</a:t>
            </a:r>
            <a:r>
              <a:rPr sz="1800" dirty="0"/>
              <a:t>, </a:t>
            </a:r>
            <a:r>
              <a:rPr lang="en-US" sz="1800" dirty="0" err="1" smtClean="0"/>
              <a:t>lbu,</a:t>
            </a:r>
            <a:r>
              <a:rPr sz="1800" dirty="0" err="1" smtClean="0"/>
              <a:t>sb</a:t>
            </a:r>
            <a:r>
              <a:rPr lang="en-US" sz="1800" dirty="0" smtClean="0"/>
              <a:t>, </a:t>
            </a:r>
            <a:r>
              <a:rPr lang="en-US" sz="1800" dirty="0" err="1" smtClean="0"/>
              <a:t>lw</a:t>
            </a:r>
            <a:r>
              <a:rPr lang="en-US" sz="1800" dirty="0" smtClean="0"/>
              <a:t>, </a:t>
            </a:r>
            <a:r>
              <a:rPr lang="en-US" sz="1800" dirty="0" err="1" smtClean="0"/>
              <a:t>sw</a:t>
            </a:r>
            <a:r>
              <a:rPr lang="en-US" sz="1800" dirty="0" smtClean="0"/>
              <a:t>, </a:t>
            </a:r>
            <a:r>
              <a:rPr lang="en-US" sz="1800" dirty="0" err="1" smtClean="0"/>
              <a:t>lsp</a:t>
            </a:r>
            <a:r>
              <a:rPr lang="en-US" sz="1800" dirty="0" smtClean="0"/>
              <a:t>, </a:t>
            </a:r>
            <a:r>
              <a:rPr lang="en-US" sz="1800" dirty="0" err="1" smtClean="0"/>
              <a:t>witf</a:t>
            </a:r>
            <a:r>
              <a:rPr lang="en-US" sz="1800" dirty="0" smtClean="0"/>
              <a:t>, </a:t>
            </a:r>
            <a:r>
              <a:rPr lang="en-US" sz="1800" dirty="0" err="1" smtClean="0"/>
              <a:t>wfti</a:t>
            </a:r>
            <a:endParaRPr sz="1800" dirty="0"/>
          </a:p>
          <a:p>
            <a:r>
              <a:rPr sz="2000" dirty="0"/>
              <a:t>Arithmetic and logical</a:t>
            </a:r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r>
              <a:rPr sz="1800" dirty="0" err="1" smtClean="0"/>
              <a:t>add,sub</a:t>
            </a:r>
            <a:r>
              <a:rPr lang="en-US" sz="1800" dirty="0" smtClean="0"/>
              <a:t>, </a:t>
            </a:r>
            <a:r>
              <a:rPr lang="en-US" sz="1800" dirty="0" err="1" smtClean="0"/>
              <a:t>addi</a:t>
            </a:r>
            <a:r>
              <a:rPr lang="en-US" sz="1800" dirty="0" smtClean="0"/>
              <a:t>, </a:t>
            </a:r>
            <a:r>
              <a:rPr lang="en-US" sz="1800" dirty="0" err="1" smtClean="0"/>
              <a:t>subi</a:t>
            </a:r>
            <a:r>
              <a:rPr lang="en-US" sz="1800" dirty="0" smtClean="0"/>
              <a:t>, </a:t>
            </a:r>
            <a:r>
              <a:rPr lang="en-US" sz="1800" dirty="0" err="1" smtClean="0"/>
              <a:t>mul</a:t>
            </a:r>
            <a:r>
              <a:rPr lang="en-US" sz="1800" dirty="0" smtClean="0"/>
              <a:t>, </a:t>
            </a:r>
            <a:r>
              <a:rPr lang="en-US" sz="1800" dirty="0" err="1" smtClean="0"/>
              <a:t>muh</a:t>
            </a:r>
            <a:r>
              <a:rPr lang="en-US" sz="1800" dirty="0" smtClean="0"/>
              <a:t>, </a:t>
            </a:r>
            <a:r>
              <a:rPr lang="en-US" sz="1800" dirty="0" err="1" smtClean="0"/>
              <a:t>mulu</a:t>
            </a:r>
            <a:r>
              <a:rPr lang="en-US" sz="1800" dirty="0" smtClean="0"/>
              <a:t>, </a:t>
            </a:r>
            <a:r>
              <a:rPr lang="en-US" sz="1800" dirty="0" err="1" smtClean="0"/>
              <a:t>muhu</a:t>
            </a:r>
            <a:r>
              <a:rPr lang="en-US" sz="1800" dirty="0" smtClean="0"/>
              <a:t>, div, </a:t>
            </a:r>
            <a:r>
              <a:rPr lang="en-US" sz="1800" dirty="0" err="1" smtClean="0"/>
              <a:t>divu</a:t>
            </a:r>
            <a:r>
              <a:rPr lang="en-US" sz="1800" dirty="0" smtClean="0"/>
              <a:t>, </a:t>
            </a:r>
            <a:r>
              <a:rPr lang="en-US" sz="1800" dirty="0" err="1" smtClean="0"/>
              <a:t>modu</a:t>
            </a:r>
            <a:r>
              <a:rPr lang="en-US" sz="1800" dirty="0" smtClean="0"/>
              <a:t>, and, or, not, </a:t>
            </a:r>
            <a:r>
              <a:rPr lang="en-US" sz="1800" dirty="0" err="1" smtClean="0"/>
              <a:t>xor</a:t>
            </a:r>
            <a:endParaRPr lang="en-US" sz="1800" dirty="0" smtClean="0"/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r>
              <a:rPr lang="en-US" sz="1800" dirty="0" smtClean="0"/>
              <a:t>Rr, </a:t>
            </a:r>
            <a:r>
              <a:rPr lang="en-US" sz="1800" dirty="0" err="1" smtClean="0"/>
              <a:t>srl</a:t>
            </a:r>
            <a:r>
              <a:rPr lang="en-US" sz="1800" dirty="0" smtClean="0"/>
              <a:t>, </a:t>
            </a:r>
            <a:r>
              <a:rPr lang="en-US" sz="1800" dirty="0" err="1" smtClean="0"/>
              <a:t>sra</a:t>
            </a:r>
            <a:r>
              <a:rPr lang="en-US" sz="1800" dirty="0" smtClean="0"/>
              <a:t>, </a:t>
            </a:r>
            <a:r>
              <a:rPr lang="en-US" sz="1800" dirty="0" err="1" smtClean="0"/>
              <a:t>sl</a:t>
            </a:r>
            <a:r>
              <a:rPr lang="en-US" sz="1800" dirty="0" smtClean="0"/>
              <a:t>, </a:t>
            </a:r>
            <a:r>
              <a:rPr lang="en-US" sz="1800" dirty="0" err="1" smtClean="0"/>
              <a:t>slt</a:t>
            </a:r>
            <a:r>
              <a:rPr lang="en-US" sz="1800" dirty="0" smtClean="0"/>
              <a:t>, </a:t>
            </a:r>
            <a:r>
              <a:rPr lang="en-US" sz="1800" dirty="0" err="1" smtClean="0"/>
              <a:t>sltu</a:t>
            </a:r>
            <a:r>
              <a:rPr lang="en-US" sz="1800" dirty="0" smtClean="0"/>
              <a:t>, </a:t>
            </a:r>
            <a:r>
              <a:rPr lang="en-US" sz="1800" dirty="0" err="1" smtClean="0"/>
              <a:t>slti</a:t>
            </a:r>
            <a:r>
              <a:rPr lang="en-US" sz="1800" dirty="0" smtClean="0"/>
              <a:t>, </a:t>
            </a:r>
            <a:r>
              <a:rPr lang="en-US" sz="1800" dirty="0" err="1" smtClean="0"/>
              <a:t>sltiu</a:t>
            </a:r>
            <a:endParaRPr sz="1800" dirty="0"/>
          </a:p>
          <a:p>
            <a:r>
              <a:rPr sz="2000" dirty="0" smtClean="0"/>
              <a:t>Control</a:t>
            </a:r>
            <a:endParaRPr lang="en-US" sz="2000" dirty="0" smtClean="0"/>
          </a:p>
          <a:p>
            <a:pPr marL="0" lvl="1" indent="0">
              <a:buNone/>
            </a:pPr>
            <a:r>
              <a:rPr lang="de-DE" sz="1800" dirty="0" smtClean="0"/>
              <a:t>      J</a:t>
            </a:r>
            <a:r>
              <a:rPr lang="de-DE" sz="1800" dirty="0"/>
              <a:t>, jal, beq,bgez,blez, bltz, </a:t>
            </a:r>
            <a:r>
              <a:rPr lang="de-DE" sz="1800" dirty="0" smtClean="0"/>
              <a:t>break</a:t>
            </a:r>
            <a:endParaRPr lang="en-US" sz="1800" dirty="0"/>
          </a:p>
          <a:p>
            <a:r>
              <a:rPr lang="en-US" sz="2000" dirty="0" smtClean="0"/>
              <a:t>Floating point</a:t>
            </a:r>
          </a:p>
          <a:p>
            <a:pPr marL="0" indent="0"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addsp</a:t>
            </a:r>
            <a:r>
              <a:rPr lang="en-US" sz="1800" dirty="0" smtClean="0"/>
              <a:t>, </a:t>
            </a:r>
            <a:r>
              <a:rPr lang="en-US" sz="1800" dirty="0" err="1" smtClean="0"/>
              <a:t>subsp</a:t>
            </a:r>
            <a:r>
              <a:rPr lang="en-US" sz="1800" dirty="0" smtClean="0"/>
              <a:t>, </a:t>
            </a:r>
            <a:r>
              <a:rPr lang="en-US" sz="1800" dirty="0" err="1" smtClean="0"/>
              <a:t>mulsp</a:t>
            </a:r>
            <a:r>
              <a:rPr lang="en-US" sz="1800" dirty="0" smtClean="0"/>
              <a:t>, </a:t>
            </a:r>
            <a:r>
              <a:rPr lang="en-US" sz="1800" dirty="0" err="1" smtClean="0"/>
              <a:t>divsp</a:t>
            </a:r>
            <a:r>
              <a:rPr lang="en-US" sz="1800" dirty="0" smtClean="0"/>
              <a:t>, </a:t>
            </a:r>
            <a:r>
              <a:rPr lang="en-US" sz="1800" dirty="0" err="1" smtClean="0"/>
              <a:t>sltsp</a:t>
            </a:r>
            <a:endParaRPr lang="en-US" sz="1800" dirty="0" smtClean="0"/>
          </a:p>
          <a:p>
            <a:r>
              <a:rPr lang="en-US" sz="2000" dirty="0" smtClean="0"/>
              <a:t>Cache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1800" dirty="0" err="1" smtClean="0"/>
              <a:t>pref</a:t>
            </a:r>
            <a:endParaRPr lang="en-US" sz="2000" dirty="0" smtClean="0"/>
          </a:p>
          <a:p>
            <a:r>
              <a:rPr lang="en-US" sz="2000" dirty="0" smtClean="0"/>
              <a:t>SIMD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1800" dirty="0" smtClean="0"/>
              <a:t>move, </a:t>
            </a:r>
            <a:r>
              <a:rPr lang="en-US" sz="1800" dirty="0" err="1" smtClean="0"/>
              <a:t>copys</a:t>
            </a:r>
            <a:r>
              <a:rPr lang="en-US" sz="1800" dirty="0" smtClean="0"/>
              <a:t>, </a:t>
            </a:r>
            <a:r>
              <a:rPr lang="en-US" sz="1800" dirty="0" err="1" smtClean="0"/>
              <a:t>copyu</a:t>
            </a:r>
            <a:r>
              <a:rPr lang="en-US" sz="1800" dirty="0" smtClean="0"/>
              <a:t>, insert, </a:t>
            </a:r>
            <a:r>
              <a:rPr lang="en-US" sz="1800" dirty="0" err="1" smtClean="0"/>
              <a:t>fillb</a:t>
            </a:r>
            <a:r>
              <a:rPr lang="en-US" sz="1800" dirty="0" smtClean="0"/>
              <a:t>, </a:t>
            </a:r>
            <a:r>
              <a:rPr lang="en-US" sz="1800" dirty="0" err="1" smtClean="0"/>
              <a:t>vaddb</a:t>
            </a:r>
            <a:r>
              <a:rPr lang="en-US" sz="1800" dirty="0" smtClean="0"/>
              <a:t>, </a:t>
            </a:r>
            <a:r>
              <a:rPr lang="en-US" sz="1800" dirty="0" err="1" smtClean="0"/>
              <a:t>vsubb</a:t>
            </a:r>
            <a:r>
              <a:rPr lang="en-US" sz="1800" dirty="0" smtClean="0"/>
              <a:t>, </a:t>
            </a:r>
            <a:r>
              <a:rPr lang="en-US" sz="1800" dirty="0" err="1" smtClean="0"/>
              <a:t>vmulb</a:t>
            </a:r>
            <a:r>
              <a:rPr lang="en-US" sz="1800" dirty="0" smtClean="0"/>
              <a:t>, </a:t>
            </a:r>
            <a:r>
              <a:rPr lang="en-US" sz="1800" dirty="0" err="1" smtClean="0"/>
              <a:t>vdivb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 smtClean="0"/>
              <a:t>vmodb</a:t>
            </a:r>
            <a:r>
              <a:rPr lang="en-US" sz="1800" dirty="0" smtClean="0"/>
              <a:t>, </a:t>
            </a:r>
            <a:r>
              <a:rPr lang="en-US" sz="1800" dirty="0" err="1" smtClean="0"/>
              <a:t>ceqb</a:t>
            </a:r>
            <a:r>
              <a:rPr lang="en-US" sz="1800" dirty="0" smtClean="0"/>
              <a:t>, </a:t>
            </a:r>
            <a:r>
              <a:rPr lang="en-US" sz="1800" dirty="0" err="1" smtClean="0"/>
              <a:t>cleb</a:t>
            </a:r>
            <a:r>
              <a:rPr lang="en-US" sz="1800" dirty="0" smtClean="0"/>
              <a:t>, </a:t>
            </a:r>
            <a:r>
              <a:rPr lang="en-US" sz="1800" dirty="0" err="1" smtClean="0"/>
              <a:t>cleub</a:t>
            </a:r>
            <a:r>
              <a:rPr lang="en-US" sz="1800" dirty="0" smtClean="0"/>
              <a:t>, </a:t>
            </a:r>
            <a:r>
              <a:rPr lang="en-US" sz="1800" dirty="0" err="1" smtClean="0"/>
              <a:t>cltb</a:t>
            </a:r>
            <a:r>
              <a:rPr lang="en-US" sz="1800" dirty="0" smtClean="0"/>
              <a:t>, </a:t>
            </a:r>
            <a:r>
              <a:rPr lang="en-US" sz="1800" dirty="0" err="1" smtClean="0"/>
              <a:t>cltub</a:t>
            </a:r>
            <a:endParaRPr lang="en-US" sz="1800" dirty="0" smtClean="0"/>
          </a:p>
          <a:p>
            <a:endParaRPr sz="2000" dirty="0"/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endParaRPr lang="en-US" sz="1600" dirty="0" smtClean="0"/>
          </a:p>
        </p:txBody>
      </p:sp>
      <p:pic>
        <p:nvPicPr>
          <p:cNvPr id="129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7713" y="3304748"/>
            <a:ext cx="6720177" cy="2036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</a:t>
            </a:r>
            <a:r>
              <a:rPr dirty="0" smtClean="0"/>
              <a:t>ssembler</a:t>
            </a:r>
            <a:r>
              <a:rPr lang="en-US" dirty="0" smtClean="0"/>
              <a:t> </a:t>
            </a:r>
            <a:r>
              <a:rPr lang="en-US" dirty="0" err="1" smtClean="0"/>
              <a:t>implemenation</a:t>
            </a:r>
            <a:endParaRPr dirty="0"/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690417" y="1579416"/>
            <a:ext cx="10515601" cy="330662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 smtClean="0"/>
              <a:t>2-pass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/>
              <a:t>First pass: </a:t>
            </a:r>
            <a:br>
              <a:rPr lang="en-US" sz="2400" b="1" dirty="0" smtClean="0"/>
            </a:br>
            <a:r>
              <a:rPr lang="en-US" sz="2400" b="1" dirty="0" smtClean="0"/>
              <a:t>	</a:t>
            </a:r>
            <a:r>
              <a:rPr lang="en-US" sz="2400" dirty="0" smtClean="0"/>
              <a:t>load labels into a Map&lt;label, </a:t>
            </a:r>
            <a:r>
              <a:rPr lang="en-US" sz="2400" dirty="0" err="1" smtClean="0"/>
              <a:t>line_number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Skip blank lines / comments</a:t>
            </a:r>
            <a:endParaRPr sz="2400" dirty="0"/>
          </a:p>
          <a:p>
            <a:pPr marL="0" indent="0">
              <a:buSzTx/>
              <a:buNone/>
            </a:pPr>
            <a:r>
              <a:rPr lang="en-US" sz="2400" dirty="0" smtClean="0"/>
              <a:t>     </a:t>
            </a:r>
            <a:r>
              <a:rPr lang="en-US" sz="2400" b="1" dirty="0" smtClean="0"/>
              <a:t>Second pass</a:t>
            </a:r>
            <a:r>
              <a:rPr lang="en-US" sz="2400" dirty="0" smtClean="0"/>
              <a:t>: </a:t>
            </a:r>
          </a:p>
          <a:p>
            <a:pPr marL="0" indent="0">
              <a:buSzTx/>
              <a:buNone/>
            </a:pPr>
            <a:r>
              <a:rPr lang="en-US" sz="2400" dirty="0"/>
              <a:t>	</a:t>
            </a:r>
            <a:r>
              <a:rPr sz="2400" dirty="0" smtClean="0"/>
              <a:t>Take </a:t>
            </a:r>
            <a:r>
              <a:rPr sz="2400" dirty="0"/>
              <a:t>assembly language clauses, parse </a:t>
            </a:r>
            <a:r>
              <a:rPr lang="en-US" sz="2400" dirty="0" smtClean="0"/>
              <a:t>them </a:t>
            </a:r>
            <a:r>
              <a:rPr sz="2400" dirty="0" smtClean="0"/>
              <a:t>into </a:t>
            </a:r>
            <a:r>
              <a:rPr sz="2400" dirty="0"/>
              <a:t>binary </a:t>
            </a:r>
            <a:r>
              <a:rPr sz="2400" dirty="0" smtClean="0"/>
              <a:t>instruction</a:t>
            </a:r>
            <a:r>
              <a:rPr lang="en-US" sz="2400" dirty="0" smtClean="0"/>
              <a:t>.</a:t>
            </a:r>
          </a:p>
          <a:p>
            <a:pPr marL="0" indent="0">
              <a:buSzTx/>
              <a:buNone/>
            </a:pPr>
            <a:r>
              <a:rPr lang="en-US" sz="2400" dirty="0"/>
              <a:t>	</a:t>
            </a:r>
            <a:r>
              <a:rPr lang="en-US" sz="2400" dirty="0" smtClean="0"/>
              <a:t> If a label is encountered, the offset is calculated according to the </a:t>
            </a:r>
            <a:r>
              <a:rPr lang="en-US" altLang="zh-CN" sz="2400" dirty="0" smtClean="0"/>
              <a:t>difference 	of</a:t>
            </a:r>
            <a:r>
              <a:rPr lang="en-US" sz="2400" dirty="0" smtClean="0"/>
              <a:t> line numbers.</a:t>
            </a:r>
            <a:endParaRPr sz="2400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1697182" y="817706"/>
            <a:ext cx="1526311" cy="6046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Demo 1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sz="half" idx="1"/>
          </p:nvPr>
        </p:nvSpPr>
        <p:spPr>
          <a:xfrm>
            <a:off x="856672" y="1511587"/>
            <a:ext cx="3927766" cy="4843031"/>
          </a:xfrm>
          <a:prstGeom prst="rect">
            <a:avLst/>
          </a:prstGeom>
        </p:spPr>
        <p:txBody>
          <a:bodyPr/>
          <a:lstStyle/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preload mem[100] = 1, mem[101]=2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lb $0,$1,100 #$1 = 1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lb $0,$2,101 #$2 = 2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add $1,$2,$3 #$3 = $1 + $2 = 3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bgez $3,L1 #$3&gt;0, branch to sb…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lb $0,$3,100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L1: sb $0,$3,102 #mem[102] = 3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break</a:t>
            </a:r>
          </a:p>
        </p:txBody>
      </p:sp>
      <p:sp>
        <p:nvSpPr>
          <p:cNvPr id="136" name="Shape 136"/>
          <p:cNvSpPr/>
          <p:nvPr/>
        </p:nvSpPr>
        <p:spPr>
          <a:xfrm>
            <a:off x="6356927" y="1640896"/>
            <a:ext cx="3927765" cy="531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preload mem[100] = 1, mem[101]=2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lb $0,$1,100 #$1 = 1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lb $0,$2,101 #$2 = 2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sub $1,$2,$3 #$3 = $1 - $2 = -1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bgez $3,L1 #$3&lt;0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lb $0,$3,100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L1:</a:t>
            </a:r>
            <a:r>
              <a:rPr sz="2700"/>
              <a:t> </a:t>
            </a:r>
            <a:r>
              <a:t>sb $0,$3,102 #mem[102] = 1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break</a:t>
            </a:r>
            <a:endParaRPr sz="2700"/>
          </a:p>
        </p:txBody>
      </p:sp>
      <p:sp>
        <p:nvSpPr>
          <p:cNvPr id="137" name="Shape 137"/>
          <p:cNvSpPr/>
          <p:nvPr/>
        </p:nvSpPr>
        <p:spPr>
          <a:xfrm>
            <a:off x="6449290" y="833033"/>
            <a:ext cx="152631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Demo 2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335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Basic pipelined instruction set simulation</vt:lpstr>
      <vt:lpstr>Architecture</vt:lpstr>
      <vt:lpstr>Implementation</vt:lpstr>
      <vt:lpstr>Full ISA support</vt:lpstr>
      <vt:lpstr>Assembler implemenation</vt:lpstr>
      <vt:lpstr>Demo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Pipelined basic instruction set simulation</dc:title>
  <dc:creator>iceberg hong</dc:creator>
  <cp:lastModifiedBy>iceberg hong</cp:lastModifiedBy>
  <cp:revision>7</cp:revision>
  <dcterms:modified xsi:type="dcterms:W3CDTF">2016-03-24T03:34:48Z</dcterms:modified>
</cp:coreProperties>
</file>