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s/comment1.xml" ContentType="application/vnd.openxmlformats-officedocument.presentationml.comment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ceberg hong" initials="i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comments" Target="comments/comment1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22T00:43:10.113" idx="1">
    <p:pos x="10" y="10"/>
    <p:text/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Pipelined basic instruction set simulation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Wei Hong  and Tengyu Sun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116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1002" y="1563076"/>
            <a:ext cx="8029996" cy="480275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4572000" y="1273907"/>
            <a:ext cx="2540000" cy="1930401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5209309" y="2888638"/>
            <a:ext cx="14952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Current stage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21" name="Shape 121"/>
          <p:cNvSpPr/>
          <p:nvPr>
            <p:ph type="body" sz="half" idx="1"/>
          </p:nvPr>
        </p:nvSpPr>
        <p:spPr>
          <a:xfrm>
            <a:off x="3454399" y="1600777"/>
            <a:ext cx="3934692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5 stages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IF -&gt; ID -&gt; EX -&gt; MEM -&gt; WB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Pipeline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represented as an instruction array of size 5. The instruction objects are passed around the 5 stages</a:t>
            </a:r>
            <a:endParaRPr sz="2475"/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475"/>
            </a:pPr>
            <a:r>
              <a:t>Registers</a:t>
            </a:r>
          </a:p>
          <a:p>
            <a:pPr lvl="1" marL="0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general purpose registers</a:t>
            </a:r>
          </a:p>
          <a:p>
            <a:pPr lvl="1" marL="0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floating point registers</a:t>
            </a:r>
          </a:p>
          <a:p>
            <a:pPr lvl="1" marL="0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16 vector registers</a:t>
            </a:r>
          </a:p>
          <a:p>
            <a:pPr lvl="1" marL="0" indent="452627" defTabSz="905255">
              <a:lnSpc>
                <a:spcPct val="81000"/>
              </a:lnSpc>
              <a:spcBef>
                <a:spcPts val="400"/>
              </a:spcBef>
              <a:buSzTx/>
              <a:buNone/>
              <a:defRPr sz="2178"/>
            </a:pPr>
            <a:r>
              <a:t>One program counter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533399" y="1600777"/>
            <a:ext cx="3078018" cy="4849482"/>
            <a:chOff x="0" y="0"/>
            <a:chExt cx="3078017" cy="4849480"/>
          </a:xfrm>
        </p:grpSpPr>
        <p:pic>
          <p:nvPicPr>
            <p:cNvPr id="122" name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7582" y="421264"/>
              <a:ext cx="2320075" cy="44282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0" y="0"/>
              <a:ext cx="307801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SzPct val="100000"/>
                <a:buFont typeface="Arial"/>
                <a:buChar char="•"/>
                <a:defRPr sz="2800"/>
              </a:lvl1pPr>
            </a:lstStyle>
            <a:p>
              <a:pPr/>
              <a:r>
                <a:t>Instruction state</a:t>
              </a:r>
            </a:p>
          </p:txBody>
        </p:sp>
      </p:grpSp>
      <p:pic>
        <p:nvPicPr>
          <p:cNvPr id="12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3768" y="1546206"/>
            <a:ext cx="4205198" cy="4888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Instruction supported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Data transfer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lb, sb</a:t>
            </a:r>
          </a:p>
          <a:p>
            <a:pPr/>
            <a:r>
              <a:t>Arithmetic and logical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add,sub</a:t>
            </a:r>
          </a:p>
          <a:p>
            <a:pPr/>
            <a:r>
              <a:t>Control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bgez, break</a:t>
            </a:r>
          </a:p>
        </p:txBody>
      </p:sp>
      <p:pic>
        <p:nvPicPr>
          <p:cNvPr id="12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2217" y="2129552"/>
            <a:ext cx="6720177" cy="2036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Basic assembler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690417" y="1579416"/>
            <a:ext cx="10515601" cy="3306621"/>
          </a:xfrm>
          <a:prstGeom prst="rect">
            <a:avLst/>
          </a:prstGeom>
        </p:spPr>
        <p:txBody>
          <a:bodyPr/>
          <a:lstStyle/>
          <a:p>
            <a:pPr/>
            <a:r>
              <a:t>2-pass</a:t>
            </a:r>
          </a:p>
          <a:p>
            <a:pPr marL="0" indent="0">
              <a:buSzTx/>
              <a:buNone/>
            </a:pPr>
            <a:r>
              <a:t>	Take assembly language clauses, parse into binary instruction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1697182" y="817706"/>
            <a:ext cx="1526311" cy="6046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Demo 1</a:t>
            </a:r>
          </a:p>
        </p:txBody>
      </p:sp>
      <p:sp>
        <p:nvSpPr>
          <p:cNvPr id="135" name="Shape 135"/>
          <p:cNvSpPr/>
          <p:nvPr>
            <p:ph type="body" sz="half" idx="1"/>
          </p:nvPr>
        </p:nvSpPr>
        <p:spPr>
          <a:xfrm>
            <a:off x="856672" y="1511587"/>
            <a:ext cx="3927766" cy="4843031"/>
          </a:xfrm>
          <a:prstGeom prst="rect">
            <a:avLst/>
          </a:prstGeom>
        </p:spPr>
        <p:txBody>
          <a:bodyPr/>
          <a:lstStyle/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preload mem[100] = 1, mem[101]=2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$0,$1,100 #$1 = 1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$0,$2,101 #$2 = 2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add $1,$2,$3 #$3 = $1 + $2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bgez $3,L1 #$3&gt;0, branch to sb…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lb $0,$3,100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L1: sb $0,$3,102 #mem[102] = 3</a:t>
            </a:r>
          </a:p>
          <a:p>
            <a:pPr marL="0" indent="0" defTabSz="426466">
              <a:spcBef>
                <a:spcPts val="3000"/>
              </a:spcBef>
              <a:buSzTx/>
              <a:buNone/>
              <a:defRPr sz="1800"/>
            </a:pPr>
            <a:r>
              <a:t>break</a:t>
            </a:r>
          </a:p>
        </p:txBody>
      </p:sp>
      <p:sp>
        <p:nvSpPr>
          <p:cNvPr id="136" name="Shape 136"/>
          <p:cNvSpPr/>
          <p:nvPr/>
        </p:nvSpPr>
        <p:spPr>
          <a:xfrm>
            <a:off x="6356927" y="1640896"/>
            <a:ext cx="3927765" cy="531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preload mem[100] = 1, mem[101]=2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$0,$1,100 #$1 = 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$0,$2,101 #$2 = 2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sub $1,$2,$3 #$3 = $1 - $2 = -1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bgez $3,L1 #$3&lt;0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lb $0,$3,100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L1:</a:t>
            </a:r>
            <a:r>
              <a:rPr sz="2700"/>
              <a:t> </a:t>
            </a:r>
            <a:r>
              <a:t>sb $0,$3,102 #mem[102] = 1</a:t>
            </a:r>
            <a:endParaRPr sz="2700"/>
          </a:p>
          <a:p>
            <a:pPr defTabSz="426466">
              <a:lnSpc>
                <a:spcPct val="90000"/>
              </a:lnSpc>
              <a:spcBef>
                <a:spcPts val="3000"/>
              </a:spcBef>
            </a:pPr>
            <a:r>
              <a:t>break</a:t>
            </a:r>
            <a:endParaRPr sz="2700"/>
          </a:p>
        </p:txBody>
      </p:sp>
      <p:sp>
        <p:nvSpPr>
          <p:cNvPr id="137" name="Shape 137"/>
          <p:cNvSpPr/>
          <p:nvPr/>
        </p:nvSpPr>
        <p:spPr>
          <a:xfrm>
            <a:off x="6449290" y="833033"/>
            <a:ext cx="152631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Demo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