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375" r:id="rId2"/>
    <p:sldId id="382" r:id="rId3"/>
    <p:sldId id="383" r:id="rId4"/>
    <p:sldId id="385" r:id="rId5"/>
    <p:sldId id="386" r:id="rId6"/>
    <p:sldId id="384" r:id="rId7"/>
    <p:sldId id="387" r:id="rId8"/>
    <p:sldId id="388" r:id="rId9"/>
    <p:sldId id="389" r:id="rId10"/>
    <p:sldId id="390" r:id="rId11"/>
    <p:sldId id="391" r:id="rId12"/>
    <p:sldId id="322" r:id="rId13"/>
    <p:sldId id="532" r:id="rId14"/>
    <p:sldId id="530" r:id="rId15"/>
    <p:sldId id="531" r:id="rId16"/>
    <p:sldId id="331" r:id="rId17"/>
    <p:sldId id="332" r:id="rId18"/>
    <p:sldId id="333" r:id="rId19"/>
    <p:sldId id="326" r:id="rId20"/>
    <p:sldId id="327" r:id="rId21"/>
    <p:sldId id="337" r:id="rId22"/>
    <p:sldId id="350" r:id="rId23"/>
    <p:sldId id="535" r:id="rId24"/>
    <p:sldId id="392" r:id="rId25"/>
    <p:sldId id="393" r:id="rId26"/>
    <p:sldId id="405" r:id="rId27"/>
    <p:sldId id="406" r:id="rId28"/>
    <p:sldId id="499" r:id="rId29"/>
    <p:sldId id="500" r:id="rId30"/>
    <p:sldId id="501" r:id="rId31"/>
    <p:sldId id="533" r:id="rId32"/>
    <p:sldId id="534" r:id="rId33"/>
    <p:sldId id="502" r:id="rId34"/>
    <p:sldId id="536" r:id="rId35"/>
    <p:sldId id="537" r:id="rId36"/>
    <p:sldId id="538" r:id="rId37"/>
    <p:sldId id="539" r:id="rId38"/>
    <p:sldId id="540" r:id="rId39"/>
    <p:sldId id="54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理解Node.js的作用" id="{173FE247-20BC-473C-BA08-FDFE780031B0}">
          <p14:sldIdLst>
            <p14:sldId id="375"/>
            <p14:sldId id="382"/>
            <p14:sldId id="383"/>
            <p14:sldId id="385"/>
            <p14:sldId id="386"/>
            <p14:sldId id="384"/>
            <p14:sldId id="387"/>
            <p14:sldId id="388"/>
            <p14:sldId id="389"/>
            <p14:sldId id="390"/>
            <p14:sldId id="391"/>
          </p14:sldIdLst>
        </p14:section>
        <p14:section name="异步I/O" id="{0C4B560C-FAD8-44C0-82EE-0A564BE4CC4A}">
          <p14:sldIdLst>
            <p14:sldId id="322"/>
            <p14:sldId id="532"/>
            <p14:sldId id="530"/>
            <p14:sldId id="531"/>
            <p14:sldId id="331"/>
            <p14:sldId id="332"/>
            <p14:sldId id="333"/>
            <p14:sldId id="326"/>
            <p14:sldId id="327"/>
            <p14:sldId id="337"/>
            <p14:sldId id="350"/>
            <p14:sldId id="535"/>
          </p14:sldIdLst>
        </p14:section>
        <p14:section name="回调" id="{E1C31B44-EEA5-40A5-8D92-7CFF5847B6B9}">
          <p14:sldIdLst>
            <p14:sldId id="392"/>
            <p14:sldId id="393"/>
            <p14:sldId id="405"/>
            <p14:sldId id="406"/>
          </p14:sldIdLst>
        </p14:section>
        <p14:section name="异常处理" id="{8DEEF74C-3B5E-4FE4-B084-332BBC535C7F}">
          <p14:sldIdLst>
            <p14:sldId id="499"/>
            <p14:sldId id="500"/>
            <p14:sldId id="501"/>
            <p14:sldId id="533"/>
            <p14:sldId id="534"/>
            <p14:sldId id="502"/>
            <p14:sldId id="536"/>
            <p14:sldId id="537"/>
            <p14:sldId id="538"/>
            <p14:sldId id="539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94320" autoAdjust="0"/>
  </p:normalViewPr>
  <p:slideViewPr>
    <p:cSldViewPr snapToGrid="0">
      <p:cViewPr>
        <p:scale>
          <a:sx n="95" d="100"/>
          <a:sy n="95" d="100"/>
        </p:scale>
        <p:origin x="13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= require('http');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 = </a:t>
            </a:r>
            <a:r>
              <a:rPr lang="en-US" altLang="zh-CN"/>
              <a:t>[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'www.baidu.com'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'www.qq.com'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'www.taobao.com'</a:t>
            </a:r>
            <a:r>
              <a:rPr lang="en-US" altLang="zh-CN"/>
              <a:t>];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fetchPage(url)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=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Date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http.get({host: url},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console.log('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获取地址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%s,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花费时间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%sms', url,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Date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start);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0; i &lt; urls.length; i++)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fetchPage(urls[i]);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2】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的请求时间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服务器繁忙程序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要应答的数据有多大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服务器和客户的可用带宽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为响应服务的软件的效率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所使用的网络的繁忙的程度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数据要传输多远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1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事件驱动编程是处理不可预测的最佳方式，因为我们可以识别将要发生的事件，即便我们不知道事件什么时候发生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在浏览器中极其高效的使用了这个模型，允许开发人员创建基于浏览器的富应用程序</a:t>
            </a:r>
            <a:endParaRPr lang="en-US" altLang="zh-CN"/>
          </a:p>
          <a:p>
            <a:r>
              <a:rPr lang="zh-CN" altLang="en-US"/>
              <a:t>这样的应用程序围绕着事件和用户与页面之间的交互方式编写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现在理解并发只需要知道：并发就是指的是许多人同时尝试做同样的事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5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不使用回调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$('#btn').on('click', function ()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$('.box').hide('slow');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// JavaScript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方法执行之后直接执行下面的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，即使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还没有隐藏好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alert('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});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使用回调，确保在某件事情完成之后执行另一件事情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'#btn'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'.box'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'slow'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方法完成之后弹出提示框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8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剖析回调示例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eat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函数完成了某些事情，完成这些事情之后要做什么不确定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所以我们把具体要做的事情放到回调函数中去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晚上的我吃的是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%s,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喝的是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&amp;&amp;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'function'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();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该函数被作为参数传递到了另一个函数中，这样的函数就叫做 **回调函数**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该回调函数在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函数完成之后会被调用，所以我们把具体的要做的事情定义在了作为回调传递进来的函数中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在上面，我们为了一个简单的功能定义了一个函数，大部分时候，我们为了方便，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可以直接传递一个没有名称的函数，这样的函数就是 **匿名回调函数**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Node.js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提供了一个核心模块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，可以让我们使用该模块进行文件操作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readFile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表示读取一个文件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：要读取的文件路径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：读取文件的选项配置，这里的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表示读取文件的编码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：用于保存在读取文件时发生的错误对象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：保存读取文件成功后所返回的文件内容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为真，那么通过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语句就会抛出错误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为假，那么来自文件的数据就可以使用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程序开始执行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http://www.sina.com.cn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foo2.txt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http://www.baidu.com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foo.txt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哪个操作先返回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回调首先解决的就是不可预测性，它也是处理并发（或者说一次做超过一件事情）的高效方法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'./foo2.txt'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'http://www.baidu.com'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fo.cern.ch/hypertext/WWW/TheProject.html" TargetMode="Externa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的意义</a:t>
            </a:r>
            <a:endParaRPr lang="en-US" altLang="zh-CN" dirty="0"/>
          </a:p>
          <a:p>
            <a:r>
              <a:rPr lang="zh-CN" altLang="en-US" dirty="0"/>
              <a:t>并发的意义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处理不可预测性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许多不同类型设备可以连接到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</a:t>
            </a:r>
            <a:endParaRPr lang="en-US" altLang="zh-CN" sz="2000" dirty="0"/>
          </a:p>
          <a:p>
            <a:r>
              <a:rPr lang="zh-CN" altLang="en-US" sz="2000" dirty="0"/>
              <a:t>设备可以作为输入和输出</a:t>
            </a:r>
            <a:endParaRPr lang="en-US" altLang="zh-CN" sz="2000" dirty="0"/>
          </a:p>
          <a:p>
            <a:r>
              <a:rPr lang="zh-CN" altLang="en-US" sz="2000" dirty="0"/>
              <a:t>用户与服务器之间的数据实时传递</a:t>
            </a:r>
            <a:endParaRPr lang="en-US" altLang="zh-CN" sz="2000" dirty="0"/>
          </a:p>
          <a:p>
            <a:r>
              <a:rPr lang="zh-CN" altLang="en-US" dirty="0"/>
              <a:t>以上所有这些都指向了一个词：</a:t>
            </a:r>
            <a:r>
              <a:rPr lang="zh-CN" altLang="en-US" b="1" dirty="0">
                <a:solidFill>
                  <a:srgbClr val="FC0C59"/>
                </a:solidFill>
              </a:rPr>
              <a:t>并发</a:t>
            </a:r>
            <a:endParaRPr lang="en-US" altLang="zh-CN" b="1" dirty="0">
              <a:solidFill>
                <a:srgbClr val="FC0C59"/>
              </a:solidFill>
            </a:endParaRPr>
          </a:p>
          <a:p>
            <a:r>
              <a:rPr lang="zh-CN" altLang="en-US" dirty="0"/>
              <a:t>并发：</a:t>
            </a:r>
            <a:r>
              <a:rPr lang="zh-CN" altLang="en-US" b="1" dirty="0">
                <a:solidFill>
                  <a:srgbClr val="00B050"/>
                </a:solidFill>
              </a:rPr>
              <a:t>输入会在同时发生并可能互相交互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FC0C59"/>
                </a:solidFill>
              </a:rPr>
              <a:t>Node.js</a:t>
            </a:r>
            <a:r>
              <a:rPr lang="zh-CN" altLang="en-US" dirty="0">
                <a:solidFill>
                  <a:srgbClr val="FC0C59"/>
                </a:solidFill>
              </a:rPr>
              <a:t>将</a:t>
            </a:r>
            <a:r>
              <a:rPr lang="en-US" altLang="zh-CN" dirty="0">
                <a:solidFill>
                  <a:srgbClr val="FC0C59"/>
                </a:solidFill>
              </a:rPr>
              <a:t>JavaScript</a:t>
            </a:r>
            <a:r>
              <a:rPr lang="zh-CN" altLang="en-US" dirty="0">
                <a:solidFill>
                  <a:srgbClr val="FC0C59"/>
                </a:solidFill>
              </a:rPr>
              <a:t>解决不确定性所使用的事件驱动方式引入了进来。因为</a:t>
            </a:r>
            <a:r>
              <a:rPr lang="en-US" altLang="zh-CN" dirty="0">
                <a:solidFill>
                  <a:srgbClr val="FC0C59"/>
                </a:solidFill>
              </a:rPr>
              <a:t>JavaScript</a:t>
            </a:r>
            <a:r>
              <a:rPr lang="zh-CN" altLang="en-US" dirty="0">
                <a:solidFill>
                  <a:srgbClr val="FC0C59"/>
                </a:solidFill>
              </a:rPr>
              <a:t>是一种事件驱动的语言，旨在能够对外界的事件作出响应</a:t>
            </a:r>
            <a:endParaRPr lang="en-US" altLang="zh-CN" dirty="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了解基本的</a:t>
            </a:r>
            <a:r>
              <a:rPr lang="en-US" altLang="zh-CN"/>
              <a:t>I/O</a:t>
            </a:r>
            <a:r>
              <a:rPr lang="zh-CN" altLang="en-US"/>
              <a:t>思想以及现代</a:t>
            </a:r>
            <a:r>
              <a:rPr lang="en-US" altLang="zh-CN"/>
              <a:t>Web</a:t>
            </a:r>
            <a:r>
              <a:rPr lang="zh-CN" altLang="en-US"/>
              <a:t>应用程序中输入和输出的数量如何巨大</a:t>
            </a:r>
            <a:endParaRPr lang="en-US" altLang="zh-CN"/>
          </a:p>
          <a:p>
            <a:r>
              <a:rPr lang="zh-CN" altLang="en-US"/>
              <a:t>在软件开发中要按时间和顺序预测人类行为是困难的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如何通过事件驱动的方式来响应的思想</a:t>
            </a:r>
            <a:endParaRPr lang="en-US" altLang="zh-CN"/>
          </a:p>
          <a:p>
            <a:r>
              <a:rPr lang="zh-CN" altLang="en-US"/>
              <a:t>并发的思想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主要想解决的问题</a:t>
            </a:r>
            <a:endParaRPr lang="en-US" altLang="zh-CN"/>
          </a:p>
          <a:p>
            <a:r>
              <a:rPr lang="zh-CN" altLang="en-US"/>
              <a:t>思想总结：并发是软件开发中一直存在的问题，</a:t>
            </a:r>
            <a:r>
              <a:rPr lang="en-US" altLang="zh-CN"/>
              <a:t>Node.js</a:t>
            </a:r>
            <a:r>
              <a:rPr lang="zh-CN" altLang="en-US"/>
              <a:t>是对该问题的一个响应</a:t>
            </a:r>
            <a:r>
              <a:rPr lang="en-US" altLang="zh-CN"/>
              <a:t>,</a:t>
            </a:r>
            <a:r>
              <a:rPr lang="zh-CN" altLang="en-US"/>
              <a:t>尤其是在网络环境中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Node</a:t>
            </a:r>
            <a:r>
              <a:rPr lang="zh-CN" altLang="en-US"/>
              <a:t>中的异步异步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采用</a:t>
            </a:r>
            <a:r>
              <a:rPr lang="en-US" altLang="zh-CN" dirty="0"/>
              <a:t>Chrome V8</a:t>
            </a:r>
            <a:r>
              <a:rPr lang="zh-CN" altLang="en-US" dirty="0"/>
              <a:t>引擎处理</a:t>
            </a:r>
            <a:r>
              <a:rPr lang="en-US" altLang="zh-CN" dirty="0"/>
              <a:t>JavaScript</a:t>
            </a:r>
            <a:r>
              <a:rPr lang="zh-CN" altLang="en-US" dirty="0"/>
              <a:t>脚本，</a:t>
            </a:r>
            <a:r>
              <a:rPr lang="en-US" altLang="zh-CN" dirty="0"/>
              <a:t>V8</a:t>
            </a:r>
            <a:r>
              <a:rPr lang="zh-CN" altLang="en-US" dirty="0"/>
              <a:t>最大的特点就是</a:t>
            </a:r>
            <a:r>
              <a:rPr lang="zh-CN" altLang="en-US" dirty="0">
                <a:solidFill>
                  <a:srgbClr val="FC0C59"/>
                </a:solidFill>
              </a:rPr>
              <a:t>单线程运行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C0C59"/>
                </a:solidFill>
              </a:rPr>
              <a:t>一次只能运行一个任务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C0C59"/>
                </a:solidFill>
              </a:rPr>
              <a:t>代码从上到下按顺序执行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en-US" altLang="zh-CN" dirty="0"/>
              <a:t>Node</a:t>
            </a:r>
            <a:r>
              <a:rPr lang="zh-CN" altLang="en-US" dirty="0"/>
              <a:t>大量采用异步操作，即任务不是马上执行</a:t>
            </a:r>
            <a:r>
              <a:rPr lang="en-US" altLang="zh-CN" dirty="0"/>
              <a:t>,</a:t>
            </a:r>
            <a:r>
              <a:rPr lang="zh-CN" altLang="en-US" dirty="0"/>
              <a:t>而是插在任务队列的尾部，等到前面的任务运行完后再执行</a:t>
            </a:r>
            <a:endParaRPr lang="en-US" altLang="zh-CN" dirty="0"/>
          </a:p>
          <a:p>
            <a:r>
              <a:rPr lang="zh-CN" altLang="en-US" sz="2000" dirty="0"/>
              <a:t>异步</a:t>
            </a:r>
            <a:r>
              <a:rPr lang="en-US" altLang="zh-CN" sz="2000" dirty="0"/>
              <a:t>IO</a:t>
            </a:r>
            <a:r>
              <a:rPr lang="zh-CN" altLang="en-US" sz="2000" dirty="0"/>
              <a:t>也叫非阻塞</a:t>
            </a:r>
            <a:r>
              <a:rPr lang="en-US" altLang="zh-CN" sz="2000" dirty="0"/>
              <a:t>IO</a:t>
            </a:r>
            <a:r>
              <a:rPr lang="zh-CN" altLang="en-US" sz="2000" dirty="0"/>
              <a:t>，例如读文件，传统的语言大部分都是读取完毕才能进行下一步操作。非阻塞就是</a:t>
            </a:r>
            <a:r>
              <a:rPr lang="en-US" altLang="zh-CN" sz="2000" dirty="0"/>
              <a:t>Node</a:t>
            </a:r>
            <a:r>
              <a:rPr lang="zh-CN" altLang="en-US" sz="2000" dirty="0"/>
              <a:t>的</a:t>
            </a:r>
            <a:r>
              <a:rPr lang="en-US" altLang="zh-CN" sz="2000" dirty="0"/>
              <a:t>callback</a:t>
            </a:r>
            <a:r>
              <a:rPr lang="zh-CN" altLang="en-US" sz="2000" dirty="0"/>
              <a:t>，不会影响下一步操作，等到文件读取完毕，回调函数自动被执行。而不是在等待。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每一个正在运行的应用程序都称之为进程</a:t>
            </a:r>
            <a:endParaRPr lang="en-US" altLang="zh-CN"/>
          </a:p>
          <a:p>
            <a:r>
              <a:rPr lang="zh-CN" altLang="en-US"/>
              <a:t>每一个应用程序都至少有一个进程</a:t>
            </a:r>
            <a:endParaRPr lang="en-US" altLang="zh-CN"/>
          </a:p>
          <a:p>
            <a:r>
              <a:rPr lang="zh-CN" altLang="en-US"/>
              <a:t>进程是用来给应用程序提供一个执行的环境</a:t>
            </a:r>
            <a:endParaRPr lang="en-US" altLang="zh-CN"/>
          </a:p>
          <a:p>
            <a:r>
              <a:rPr lang="zh-CN" altLang="en-US"/>
              <a:t>进程是操作系统给应用程序分配资源的最小单位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用来执行应用程序中的代码</a:t>
            </a:r>
            <a:endParaRPr lang="en-US" altLang="zh-CN" dirty="0"/>
          </a:p>
          <a:p>
            <a:r>
              <a:rPr lang="zh-CN" altLang="en-US" dirty="0"/>
              <a:t>在一个进程内部，可以有很多线程</a:t>
            </a:r>
            <a:endParaRPr lang="en-US" altLang="zh-CN" dirty="0"/>
          </a:p>
          <a:p>
            <a:r>
              <a:rPr lang="zh-CN" altLang="en-US" dirty="0"/>
              <a:t>在一个线程内部</a:t>
            </a:r>
            <a:r>
              <a:rPr lang="en-US" altLang="zh-CN" dirty="0"/>
              <a:t>,</a:t>
            </a:r>
            <a:r>
              <a:rPr lang="zh-CN" altLang="en-US" dirty="0"/>
              <a:t>同时只能干一件事，代码从上到下依次执行</a:t>
            </a:r>
            <a:endParaRPr lang="en-US" altLang="zh-CN" dirty="0"/>
          </a:p>
          <a:p>
            <a:r>
              <a:rPr lang="zh-CN" altLang="en-US" dirty="0"/>
              <a:t>而且传统的开发方式大部分都是</a:t>
            </a:r>
            <a:r>
              <a:rPr lang="en-US" altLang="zh-CN" dirty="0"/>
              <a:t>IO</a:t>
            </a:r>
            <a:r>
              <a:rPr lang="zh-CN" altLang="en-US" dirty="0"/>
              <a:t>阻塞的</a:t>
            </a:r>
            <a:endParaRPr lang="en-US" altLang="zh-CN" dirty="0"/>
          </a:p>
          <a:p>
            <a:r>
              <a:rPr lang="zh-CN" altLang="en-US" dirty="0"/>
              <a:t>所以需要多线程来更好的利用硬件资源</a:t>
            </a:r>
            <a:endParaRPr lang="en-US" altLang="zh-CN" dirty="0"/>
          </a:p>
          <a:p>
            <a:r>
              <a:rPr lang="zh-CN" altLang="en-US" dirty="0"/>
              <a:t>给人带来一种错觉：线程越多越好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中的的异步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2000" y="1856509"/>
            <a:ext cx="1579418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主线程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643745" y="1856509"/>
            <a:ext cx="1579418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I/O</a:t>
            </a:r>
            <a:r>
              <a:rPr lang="zh-CN" altLang="en-US"/>
              <a:t>线程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483927" y="1856509"/>
            <a:ext cx="1579418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I/O</a:t>
            </a:r>
            <a:r>
              <a:rPr lang="zh-CN" altLang="en-US"/>
              <a:t>线程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87027" y="2646218"/>
            <a:ext cx="361669" cy="98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87026" y="3870369"/>
            <a:ext cx="361669" cy="579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287026" y="4625883"/>
            <a:ext cx="36166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286304" y="5574225"/>
            <a:ext cx="361669" cy="526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73381" y="2646218"/>
            <a:ext cx="22721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252619" y="2895600"/>
            <a:ext cx="361669" cy="1066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16" idx="2"/>
          </p:cNvCxnSpPr>
          <p:nvPr/>
        </p:nvCxnSpPr>
        <p:spPr>
          <a:xfrm rot="5400000">
            <a:off x="2708969" y="2901398"/>
            <a:ext cx="663494" cy="27854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45527" y="247996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I/O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50359" y="4254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返回数据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73381" y="3849050"/>
            <a:ext cx="5043055" cy="369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7092801" y="4090105"/>
            <a:ext cx="681131" cy="1066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773337" y="368570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I/O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</a:p>
        </p:txBody>
      </p:sp>
      <p:cxnSp>
        <p:nvCxnSpPr>
          <p:cNvPr id="29" name="肘形连接符 28"/>
          <p:cNvCxnSpPr/>
          <p:nvPr/>
        </p:nvCxnSpPr>
        <p:spPr>
          <a:xfrm rot="10800000" flipV="1">
            <a:off x="1773382" y="5207011"/>
            <a:ext cx="5500252" cy="415410"/>
          </a:xfrm>
          <a:prstGeom prst="bentConnector3">
            <a:avLst>
              <a:gd name="adj1" fmla="val 126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301346" y="2313712"/>
            <a:ext cx="16922" cy="11802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433366" y="5226168"/>
            <a:ext cx="2" cy="11192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740910" y="52900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返回数据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805184" y="6099197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通过线程之间的通信实现的异步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I/O</a:t>
            </a:r>
            <a:endParaRPr lang="zh-CN" altLang="en-US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的异步</a:t>
            </a:r>
            <a:r>
              <a:rPr lang="en-US" altLang="zh-CN"/>
              <a:t>I/O-</a:t>
            </a:r>
            <a:r>
              <a:rPr lang="zh-CN" altLang="en-US" sz="3600"/>
              <a:t>线程池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注意：</a:t>
            </a:r>
            <a:r>
              <a:rPr lang="en-US" altLang="zh-CN" sz="2000" dirty="0"/>
              <a:t>Node</a:t>
            </a:r>
            <a:r>
              <a:rPr lang="zh-CN" altLang="en-US" sz="2000" dirty="0"/>
              <a:t>是单线程的，</a:t>
            </a:r>
            <a:r>
              <a:rPr lang="zh-CN" altLang="en-US" sz="2000" dirty="0">
                <a:solidFill>
                  <a:srgbClr val="FC0C59"/>
                </a:solidFill>
              </a:rPr>
              <a:t>这里的单线程仅仅只是</a:t>
            </a:r>
            <a:r>
              <a:rPr lang="en-US" altLang="zh-CN" sz="2000" dirty="0">
                <a:solidFill>
                  <a:srgbClr val="FC0C59"/>
                </a:solidFill>
              </a:rPr>
              <a:t>JavaScript</a:t>
            </a:r>
            <a:r>
              <a:rPr lang="zh-CN" altLang="en-US" sz="2000" dirty="0">
                <a:solidFill>
                  <a:srgbClr val="FC0C59"/>
                </a:solidFill>
              </a:rPr>
              <a:t>执行在单线程中</a:t>
            </a:r>
            <a:r>
              <a:rPr lang="zh-CN" altLang="en-US" sz="2000" dirty="0"/>
              <a:t>。在</a:t>
            </a:r>
            <a:r>
              <a:rPr lang="en-US" altLang="zh-CN" sz="2000" dirty="0"/>
              <a:t>Node</a:t>
            </a:r>
            <a:r>
              <a:rPr lang="zh-CN" altLang="en-US" sz="2000" dirty="0"/>
              <a:t>中，无论是类</a:t>
            </a:r>
            <a:r>
              <a:rPr lang="en-US" altLang="zh-CN" sz="2000" dirty="0"/>
              <a:t>Unix</a:t>
            </a:r>
            <a:r>
              <a:rPr lang="zh-CN" altLang="en-US" sz="2000" dirty="0"/>
              <a:t>还是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平台，内部完成</a:t>
            </a:r>
            <a:r>
              <a:rPr lang="en-US" altLang="zh-CN" sz="2000" dirty="0"/>
              <a:t>I/O</a:t>
            </a:r>
            <a:r>
              <a:rPr lang="zh-CN" altLang="en-US" sz="2000" dirty="0"/>
              <a:t>任务的有</a:t>
            </a:r>
            <a:r>
              <a:rPr lang="zh-CN" altLang="en-US" sz="2000" dirty="0">
                <a:solidFill>
                  <a:srgbClr val="FC0C59"/>
                </a:solidFill>
              </a:rPr>
              <a:t>线程池，主要用来执行</a:t>
            </a:r>
            <a:r>
              <a:rPr lang="en-US" altLang="zh-CN" sz="2000" dirty="0">
                <a:solidFill>
                  <a:srgbClr val="FC0C59"/>
                </a:solidFill>
              </a:rPr>
              <a:t>IO</a:t>
            </a:r>
            <a:r>
              <a:rPr lang="zh-CN" altLang="en-US" sz="2000" dirty="0">
                <a:solidFill>
                  <a:srgbClr val="FC0C59"/>
                </a:solidFill>
              </a:rPr>
              <a:t>操作</a:t>
            </a:r>
            <a:endParaRPr lang="en-US" altLang="zh-CN" sz="2000" dirty="0">
              <a:solidFill>
                <a:srgbClr val="FC0C59"/>
              </a:solidFill>
            </a:endParaRPr>
          </a:p>
          <a:p>
            <a:r>
              <a:rPr lang="en-US" altLang="zh-CN" sz="2000" dirty="0"/>
              <a:t>Node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下使用的异步解决方案是</a:t>
            </a:r>
            <a:r>
              <a:rPr lang="en-US" altLang="zh-CN" sz="2000" dirty="0">
                <a:solidFill>
                  <a:srgbClr val="FC0C59"/>
                </a:solidFill>
              </a:rPr>
              <a:t>Windows</a:t>
            </a:r>
            <a:r>
              <a:rPr lang="zh-CN" altLang="en-US" sz="2000" dirty="0">
                <a:solidFill>
                  <a:srgbClr val="FC0C59"/>
                </a:solidFill>
              </a:rPr>
              <a:t>下的</a:t>
            </a:r>
            <a:r>
              <a:rPr lang="en-US" altLang="zh-CN" sz="2000" dirty="0">
                <a:solidFill>
                  <a:srgbClr val="FC0C59"/>
                </a:solidFill>
              </a:rPr>
              <a:t>IOCP</a:t>
            </a:r>
            <a:r>
              <a:rPr lang="zh-CN" altLang="en-US" sz="2000" dirty="0"/>
              <a:t>：调用异步方法，等待</a:t>
            </a:r>
            <a:r>
              <a:rPr lang="en-US" altLang="zh-CN" sz="2000" dirty="0"/>
              <a:t>I/O</a:t>
            </a:r>
            <a:r>
              <a:rPr lang="zh-CN" altLang="en-US" sz="2000" dirty="0"/>
              <a:t>完成之后的通知，执行回调，用户无需考虑轮询。但是它的内部其实仍然是线程池原理，不同之处在于这些线程池由系统内核接受管理</a:t>
            </a:r>
            <a:endParaRPr lang="en-US" altLang="zh-CN" sz="2000" dirty="0"/>
          </a:p>
          <a:p>
            <a:r>
              <a:rPr lang="en-US" altLang="zh-CN" sz="2000" dirty="0"/>
              <a:t>Node</a:t>
            </a:r>
            <a:r>
              <a:rPr lang="zh-CN" altLang="en-US" sz="2000" dirty="0"/>
              <a:t>在</a:t>
            </a:r>
            <a:r>
              <a:rPr lang="en-US" altLang="zh-CN" sz="2000" dirty="0"/>
              <a:t>Unix/Linux</a:t>
            </a:r>
            <a:r>
              <a:rPr lang="zh-CN" altLang="en-US" sz="2000" dirty="0"/>
              <a:t>平台下，</a:t>
            </a:r>
            <a:r>
              <a:rPr lang="en-US" altLang="zh-CN" sz="2000" dirty="0"/>
              <a:t>0.9.3</a:t>
            </a:r>
            <a:r>
              <a:rPr lang="zh-CN" altLang="en-US" sz="2000" dirty="0"/>
              <a:t>版本之前使用的是</a:t>
            </a:r>
            <a:r>
              <a:rPr lang="en-US" altLang="zh-CN" sz="2000" dirty="0" err="1"/>
              <a:t>libeio</a:t>
            </a:r>
            <a:r>
              <a:rPr lang="zh-CN" altLang="en-US" sz="2000" dirty="0"/>
              <a:t>配合</a:t>
            </a:r>
            <a:r>
              <a:rPr lang="en-US" altLang="zh-CN" sz="2000" dirty="0" err="1"/>
              <a:t>libev</a:t>
            </a:r>
            <a:r>
              <a:rPr lang="zh-CN" altLang="en-US" sz="2000" dirty="0"/>
              <a:t>实现的异步</a:t>
            </a:r>
            <a:r>
              <a:rPr lang="en-US" altLang="zh-CN" sz="2000" dirty="0"/>
              <a:t>I/O</a:t>
            </a:r>
            <a:r>
              <a:rPr lang="zh-CN" altLang="en-US" sz="2000" dirty="0"/>
              <a:t>，在</a:t>
            </a:r>
            <a:r>
              <a:rPr lang="en-US" altLang="zh-CN" sz="2000" dirty="0"/>
              <a:t>0.9.3</a:t>
            </a:r>
            <a:r>
              <a:rPr lang="zh-CN" altLang="en-US" sz="2000" dirty="0"/>
              <a:t>中，</a:t>
            </a:r>
            <a:r>
              <a:rPr lang="zh-CN" altLang="en-US" sz="2000" dirty="0">
                <a:solidFill>
                  <a:srgbClr val="FC0C59"/>
                </a:solidFill>
              </a:rPr>
              <a:t>自行实现了线程池来完成异步</a:t>
            </a:r>
            <a:r>
              <a:rPr lang="en-US" altLang="zh-CN" sz="2000" dirty="0">
                <a:solidFill>
                  <a:srgbClr val="FC0C59"/>
                </a:solidFill>
              </a:rPr>
              <a:t>I/O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的异步</a:t>
            </a:r>
            <a:r>
              <a:rPr lang="en-US" altLang="zh-CN"/>
              <a:t>I/O-</a:t>
            </a:r>
            <a:r>
              <a:rPr lang="zh-CN" altLang="en-US" sz="3600"/>
              <a:t>平台差异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由于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和</a:t>
            </a:r>
            <a:r>
              <a:rPr lang="en-US" altLang="zh-CN" sz="2000" dirty="0"/>
              <a:t>Unix/Linux</a:t>
            </a:r>
            <a:r>
              <a:rPr lang="zh-CN" altLang="en-US" sz="2000" dirty="0"/>
              <a:t>平台的差异，</a:t>
            </a:r>
            <a:r>
              <a:rPr lang="en-US" altLang="zh-CN" sz="2000" dirty="0"/>
              <a:t>Node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libuv</a:t>
            </a:r>
            <a:r>
              <a:rPr lang="zh-CN" altLang="en-US" sz="2000" dirty="0"/>
              <a:t>作为抽象封装层，保证上层的</a:t>
            </a:r>
            <a:r>
              <a:rPr lang="en-US" altLang="zh-CN" sz="2000" dirty="0"/>
              <a:t>Node</a:t>
            </a:r>
            <a:r>
              <a:rPr lang="zh-CN" altLang="en-US" sz="2000" dirty="0"/>
              <a:t>与下层的自定义线程池及</a:t>
            </a:r>
            <a:r>
              <a:rPr lang="en-US" altLang="zh-CN" sz="2000" dirty="0"/>
              <a:t>IOCP</a:t>
            </a:r>
            <a:r>
              <a:rPr lang="zh-CN" altLang="en-US" sz="2000" dirty="0"/>
              <a:t>之间各自独立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90800" y="3297382"/>
            <a:ext cx="3338945" cy="568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Node.js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590800" y="4212806"/>
            <a:ext cx="3338945" cy="568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libuv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21525" y="5198263"/>
            <a:ext cx="3579670" cy="1140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87780" y="5628775"/>
            <a:ext cx="1634836" cy="4017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自定义线程池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488870" y="5623167"/>
            <a:ext cx="1496291" cy="4017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IOCP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4260273" y="3865418"/>
            <a:ext cx="0" cy="347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60273" y="4837020"/>
            <a:ext cx="0" cy="3473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81824" y="5297616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Windows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7310" y="52667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Unix/Linux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阻塞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调用阻塞</a:t>
            </a:r>
            <a:r>
              <a:rPr lang="en-US" altLang="zh-CN"/>
              <a:t>I/O</a:t>
            </a:r>
            <a:r>
              <a:rPr lang="zh-CN" altLang="en-US"/>
              <a:t>时，应用程序需要等待</a:t>
            </a:r>
            <a:r>
              <a:rPr lang="en-US" altLang="zh-CN"/>
              <a:t>I/O</a:t>
            </a:r>
            <a:r>
              <a:rPr lang="zh-CN" altLang="en-US"/>
              <a:t>完成才返回结果</a:t>
            </a:r>
            <a:endParaRPr lang="en-US" altLang="zh-CN"/>
          </a:p>
          <a:p>
            <a:r>
              <a:rPr lang="zh-CN" altLang="en-US" b="1">
                <a:solidFill>
                  <a:srgbClr val="FC0C59"/>
                </a:solidFill>
              </a:rPr>
              <a:t>阻塞</a:t>
            </a:r>
            <a:r>
              <a:rPr lang="en-US" altLang="zh-CN" b="1">
                <a:solidFill>
                  <a:srgbClr val="FC0C59"/>
                </a:solidFill>
              </a:rPr>
              <a:t>I/O</a:t>
            </a:r>
            <a:r>
              <a:rPr lang="zh-CN" altLang="en-US" b="1">
                <a:solidFill>
                  <a:srgbClr val="FC0C59"/>
                </a:solidFill>
              </a:rPr>
              <a:t>特点</a:t>
            </a:r>
            <a:r>
              <a:rPr lang="zh-CN" altLang="en-US"/>
              <a:t>：调用之后一定要等到系统内核层面完成所有操作后，调用才结束，以读取磁盘上一段文件为例，系统内核在完成磁盘寻道、读取数据、复制数据到内存中之后，这个调用才结束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阻塞</a:t>
            </a:r>
            <a:r>
              <a:rPr lang="en-US" altLang="zh-CN">
                <a:solidFill>
                  <a:srgbClr val="FC0C59"/>
                </a:solidFill>
              </a:rPr>
              <a:t>I/O</a:t>
            </a:r>
            <a:r>
              <a:rPr lang="zh-CN" altLang="en-US">
                <a:solidFill>
                  <a:srgbClr val="FC0C59"/>
                </a:solidFill>
              </a:rPr>
              <a:t>造成</a:t>
            </a:r>
            <a:r>
              <a:rPr lang="en-US" altLang="zh-CN">
                <a:solidFill>
                  <a:srgbClr val="FC0C59"/>
                </a:solidFill>
              </a:rPr>
              <a:t>CPU</a:t>
            </a:r>
            <a:r>
              <a:rPr lang="zh-CN" altLang="en-US">
                <a:solidFill>
                  <a:srgbClr val="FC0C59"/>
                </a:solidFill>
              </a:rPr>
              <a:t>等待</a:t>
            </a:r>
            <a:r>
              <a:rPr lang="en-US" altLang="zh-CN">
                <a:solidFill>
                  <a:srgbClr val="FC0C59"/>
                </a:solidFill>
              </a:rPr>
              <a:t>I/O</a:t>
            </a:r>
            <a:r>
              <a:rPr lang="zh-CN" altLang="en-US">
                <a:solidFill>
                  <a:srgbClr val="FC0C59"/>
                </a:solidFill>
              </a:rPr>
              <a:t>，浪费等待时间，</a:t>
            </a:r>
            <a:r>
              <a:rPr lang="en-US" altLang="zh-CN">
                <a:solidFill>
                  <a:srgbClr val="FC0C59"/>
                </a:solidFill>
              </a:rPr>
              <a:t>CPU</a:t>
            </a:r>
            <a:r>
              <a:rPr lang="zh-CN" altLang="en-US">
                <a:solidFill>
                  <a:srgbClr val="FC0C59"/>
                </a:solidFill>
              </a:rPr>
              <a:t>的处理能力不能得到充分利用</a:t>
            </a:r>
            <a:r>
              <a:rPr lang="zh-CN" altLang="en-US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I/O</a:t>
            </a:r>
            <a:r>
              <a:rPr lang="zh-CN" altLang="en-US" dirty="0"/>
              <a:t>（</a:t>
            </a:r>
            <a:r>
              <a:rPr lang="en-US" altLang="zh-CN" dirty="0"/>
              <a:t>input/output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</a:t>
            </a:r>
            <a:r>
              <a:rPr lang="en-US" altLang="zh-CN" dirty="0" err="1"/>
              <a:t>O【input</a:t>
            </a:r>
            <a:r>
              <a:rPr lang="en-US" altLang="zh-CN" dirty="0"/>
              <a:t>/output】</a:t>
            </a:r>
            <a:r>
              <a:rPr lang="zh-CN" altLang="en-US" dirty="0"/>
              <a:t>可以理解为</a:t>
            </a:r>
            <a:r>
              <a:rPr lang="zh-CN" altLang="en-US" dirty="0">
                <a:solidFill>
                  <a:srgbClr val="FC0C59"/>
                </a:solidFill>
              </a:rPr>
              <a:t>一次输入或一次输出之间数据的移动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/>
              <a:t>使用键盘敲入内容（输入）并在屏幕上看到内容的显示（输出）</a:t>
            </a:r>
            <a:endParaRPr lang="en-US" altLang="zh-CN" dirty="0"/>
          </a:p>
          <a:p>
            <a:pPr lvl="1"/>
            <a:r>
              <a:rPr lang="zh-CN" altLang="en-US" dirty="0"/>
              <a:t>移动鼠标（输入）并在屏幕上看到鼠标的移动（输出）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非阻塞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为了提高性能，内核提供了非阻塞</a:t>
            </a:r>
            <a:r>
              <a:rPr lang="en-US" altLang="zh-CN"/>
              <a:t>I/O</a:t>
            </a:r>
          </a:p>
          <a:p>
            <a:r>
              <a:rPr lang="zh-CN" altLang="en-US"/>
              <a:t>非阻塞</a:t>
            </a:r>
            <a:r>
              <a:rPr lang="en-US" altLang="zh-CN"/>
              <a:t>I/O</a:t>
            </a:r>
            <a:r>
              <a:rPr lang="zh-CN" altLang="en-US"/>
              <a:t>跟阻塞</a:t>
            </a:r>
            <a:r>
              <a:rPr lang="en-US" altLang="zh-CN"/>
              <a:t>I/O</a:t>
            </a:r>
            <a:r>
              <a:rPr lang="zh-CN" altLang="en-US"/>
              <a:t>的差别为</a:t>
            </a:r>
            <a:r>
              <a:rPr lang="zh-CN" altLang="en-US" b="1">
                <a:solidFill>
                  <a:srgbClr val="FC0C59"/>
                </a:solidFill>
              </a:rPr>
              <a:t>调用之后会立即返回</a:t>
            </a:r>
            <a:endParaRPr lang="en-US" altLang="zh-CN" b="1">
              <a:solidFill>
                <a:srgbClr val="FC0C59"/>
              </a:solidFill>
            </a:endParaRPr>
          </a:p>
          <a:p>
            <a:endParaRPr lang="en-US" altLang="zh-CN"/>
          </a:p>
          <a:p>
            <a:r>
              <a:rPr lang="zh-CN" altLang="en-US"/>
              <a:t>阻塞</a:t>
            </a:r>
            <a:r>
              <a:rPr lang="en-US" altLang="zh-CN"/>
              <a:t>I/O</a:t>
            </a:r>
            <a:r>
              <a:rPr lang="zh-CN" altLang="en-US"/>
              <a:t>完成整个获取数据的过程，而非阻塞</a:t>
            </a:r>
            <a:r>
              <a:rPr lang="en-US" altLang="zh-CN"/>
              <a:t>I/O</a:t>
            </a:r>
            <a:r>
              <a:rPr lang="zh-CN" altLang="en-US"/>
              <a:t>则不带数据直接返回，要获取数据，还需要通过</a:t>
            </a:r>
            <a:r>
              <a:rPr lang="zh-CN" altLang="en-US" b="1">
                <a:solidFill>
                  <a:srgbClr val="FC0C59"/>
                </a:solidFill>
              </a:rPr>
              <a:t>文件描述符</a:t>
            </a:r>
            <a:r>
              <a:rPr lang="zh-CN" altLang="en-US"/>
              <a:t>再次读取</a:t>
            </a:r>
            <a:endParaRPr lang="en-US" altLang="zh-CN"/>
          </a:p>
          <a:p>
            <a:r>
              <a:rPr lang="zh-CN" altLang="en-US"/>
              <a:t>非阻塞</a:t>
            </a:r>
            <a:r>
              <a:rPr lang="en-US" altLang="zh-CN"/>
              <a:t>I/O</a:t>
            </a:r>
            <a:r>
              <a:rPr lang="zh-CN" altLang="en-US"/>
              <a:t>返回之后，</a:t>
            </a:r>
            <a:r>
              <a:rPr lang="en-US" altLang="zh-CN">
                <a:solidFill>
                  <a:srgbClr val="FC0C59"/>
                </a:solidFill>
              </a:rPr>
              <a:t>CPU</a:t>
            </a:r>
            <a:r>
              <a:rPr lang="zh-CN" altLang="en-US">
                <a:solidFill>
                  <a:srgbClr val="FC0C59"/>
                </a:solidFill>
              </a:rPr>
              <a:t>的时间片可以用来处理其它代码，此时性能提升是很明显的。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IO</a:t>
            </a:r>
            <a:r>
              <a:rPr lang="zh-CN" altLang="en-US"/>
              <a:t>无关的伪异步</a:t>
            </a:r>
            <a:r>
              <a:rPr lang="en-US" altLang="zh-CN"/>
              <a:t>API</a:t>
            </a:r>
            <a:endParaRPr lang="zh-CN" altLang="en-US">
              <a:solidFill>
                <a:srgbClr val="FC0C5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setTimeout(callback,delay[,arg][,…])</a:t>
            </a:r>
          </a:p>
          <a:p>
            <a:r>
              <a:rPr lang="en-US" altLang="zh-CN"/>
              <a:t>setInterval(callback,delay[,arg][],…)</a:t>
            </a:r>
          </a:p>
          <a:p>
            <a:r>
              <a:rPr lang="zh-CN" altLang="en-US"/>
              <a:t>上面两个有时间概念</a:t>
            </a:r>
            <a:endParaRPr lang="en-US" altLang="zh-CN"/>
          </a:p>
          <a:p>
            <a:r>
              <a:rPr lang="en-US" altLang="zh-CN"/>
              <a:t>process.nextTick(callback[,arg][,…])</a:t>
            </a:r>
          </a:p>
          <a:p>
            <a:pPr lvl="1"/>
            <a:r>
              <a:rPr lang="zh-CN" altLang="en-US"/>
              <a:t>一旦当前事件循环完成之后，下一次一开始就调用它</a:t>
            </a:r>
            <a:endParaRPr lang="en-US" altLang="zh-CN"/>
          </a:p>
          <a:p>
            <a:r>
              <a:rPr lang="en-US" altLang="zh-CN"/>
              <a:t>setImmediate(callback[,arg][,…])</a:t>
            </a:r>
          </a:p>
          <a:p>
            <a:pPr lvl="1"/>
            <a:r>
              <a:rPr lang="zh-CN" altLang="en-US"/>
              <a:t>同</a:t>
            </a:r>
            <a:r>
              <a:rPr lang="en-US" altLang="zh-CN"/>
              <a:t>process.nextTick</a:t>
            </a:r>
            <a:r>
              <a:rPr lang="zh-CN" altLang="en-US"/>
              <a:t>，但是优先级没有它高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异步编程带来的难点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异常处理：</a:t>
            </a:r>
            <a:r>
              <a:rPr lang="zh-CN" altLang="en-US" sz="1800"/>
              <a:t>异步</a:t>
            </a:r>
            <a:r>
              <a:rPr lang="en-US" altLang="zh-CN" sz="1800"/>
              <a:t>I/O</a:t>
            </a:r>
            <a:r>
              <a:rPr lang="zh-CN" altLang="en-US" sz="1800"/>
              <a:t>包含两个阶段，提交请求和处理结果，这两个阶段中有事件循环的调度，两者彼此不关联。异步方法通常在第一个阶段提交请求后立即返回，因为异常并不一定发生在这个阶段，</a:t>
            </a:r>
            <a:r>
              <a:rPr lang="en-US" altLang="zh-CN" sz="1800"/>
              <a:t>try/catch</a:t>
            </a:r>
            <a:r>
              <a:rPr lang="zh-CN" altLang="en-US" sz="1800"/>
              <a:t>在此处不会发挥任何作用</a:t>
            </a:r>
            <a:endParaRPr lang="en-US" altLang="zh-CN" sz="1800"/>
          </a:p>
          <a:p>
            <a:r>
              <a:rPr lang="zh-CN" altLang="en-US"/>
              <a:t>函数嵌套过深 </a:t>
            </a:r>
            <a:r>
              <a:rPr lang="en-US" altLang="zh-CN">
                <a:solidFill>
                  <a:srgbClr val="FC0C59"/>
                </a:solidFill>
              </a:rPr>
              <a:t>{{{{{{{{{{</a:t>
            </a:r>
          </a:p>
          <a:p>
            <a:r>
              <a:rPr lang="zh-CN" altLang="en-US"/>
              <a:t>多线程编程</a:t>
            </a:r>
            <a:endParaRPr lang="en-US" altLang="zh-CN"/>
          </a:p>
          <a:p>
            <a:pPr lvl="1"/>
            <a:r>
              <a:rPr lang="zh-CN" altLang="en-US"/>
              <a:t>开发人员要面临跨线程通信编程</a:t>
            </a:r>
            <a:endParaRPr lang="en-US" altLang="zh-CN"/>
          </a:p>
          <a:p>
            <a:pPr lvl="1"/>
            <a:r>
              <a:rPr lang="en-US" altLang="zh-CN"/>
              <a:t>child_process</a:t>
            </a:r>
          </a:p>
          <a:p>
            <a:pPr lvl="1"/>
            <a:r>
              <a:rPr lang="en-US" altLang="zh-CN"/>
              <a:t>cluster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sz="1600" dirty="0" err="1"/>
              <a:t>nodejs</a:t>
            </a:r>
            <a:r>
              <a:rPr lang="en-US" altLang="zh-CN" sz="1600" dirty="0"/>
              <a:t> </a:t>
            </a:r>
            <a:r>
              <a:rPr lang="zh-CN" altLang="en-US" sz="1600" dirty="0"/>
              <a:t>是单线程的，这个单线程指的就是主线程，主线程不能异步，只能顺序执行；</a:t>
            </a:r>
          </a:p>
          <a:p>
            <a:pPr fontAlgn="base"/>
            <a:r>
              <a:rPr lang="zh-CN" altLang="en-US" sz="1600" dirty="0"/>
              <a:t>但是主线程可以调用线程池来实现并发，线程池里的任务执行完成后发送一个事件到事件队列，事件循环会不断检测事件队列，发现有未处理的事件就分别调用它们的 </a:t>
            </a:r>
            <a:r>
              <a:rPr lang="en-US" altLang="zh-CN" sz="1600" dirty="0"/>
              <a:t>callback </a:t>
            </a:r>
            <a:r>
              <a:rPr lang="zh-CN" altLang="en-US" sz="1600" dirty="0"/>
              <a:t>函数；</a:t>
            </a:r>
          </a:p>
          <a:p>
            <a:pPr fontAlgn="base"/>
            <a:r>
              <a:rPr lang="en-US" altLang="zh-CN" sz="1600" dirty="0"/>
              <a:t>callback </a:t>
            </a:r>
            <a:r>
              <a:rPr lang="zh-CN" altLang="en-US" sz="1600" dirty="0"/>
              <a:t>函数是顺序执行的，如果一个 </a:t>
            </a:r>
            <a:r>
              <a:rPr lang="en-US" altLang="zh-CN" sz="1600" dirty="0"/>
              <a:t>callback </a:t>
            </a:r>
            <a:r>
              <a:rPr lang="zh-CN" altLang="en-US" sz="1600" dirty="0"/>
              <a:t>函数耗时很长，会阻塞事件循环，所以耗时很长的操作比如 </a:t>
            </a:r>
            <a:r>
              <a:rPr lang="en-US" altLang="zh-CN" sz="1600" dirty="0"/>
              <a:t>IO </a:t>
            </a:r>
            <a:r>
              <a:rPr lang="zh-CN" altLang="en-US" sz="1600" dirty="0"/>
              <a:t>操作应该放在线程池里面执行；</a:t>
            </a:r>
          </a:p>
          <a:p>
            <a:pPr fontAlgn="base"/>
            <a:r>
              <a:rPr lang="zh-CN" altLang="en-US" sz="1600" dirty="0"/>
              <a:t>主线程自始至终都是在事件循环中，主线程中的代码都是顺序执行，但是把耗时操作放在线程池中，然后写上 </a:t>
            </a:r>
            <a:r>
              <a:rPr lang="en-US" altLang="zh-CN" sz="1600" dirty="0"/>
              <a:t>callback </a:t>
            </a:r>
            <a:r>
              <a:rPr lang="zh-CN" altLang="en-US" sz="1600" dirty="0"/>
              <a:t>函数，主线程的代码会继续向下执行，而事件循环会在适时的时候调用 </a:t>
            </a:r>
            <a:r>
              <a:rPr lang="en-US" altLang="zh-CN" sz="1600" dirty="0"/>
              <a:t>callback </a:t>
            </a:r>
            <a:r>
              <a:rPr lang="zh-CN" altLang="en-US" sz="1600" dirty="0"/>
              <a:t>函数。所以在后面的代码可能比在前面的先执行完。</a:t>
            </a: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回调是什么，它们在</a:t>
            </a:r>
            <a:r>
              <a:rPr lang="en-US" altLang="zh-CN"/>
              <a:t>JavaScript</a:t>
            </a:r>
            <a:r>
              <a:rPr lang="zh-CN" altLang="en-US"/>
              <a:t>中如何使用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中如何使用回调</a:t>
            </a:r>
            <a:endParaRPr lang="en-US" altLang="zh-CN"/>
          </a:p>
          <a:p>
            <a:r>
              <a:rPr lang="zh-CN" altLang="en-US"/>
              <a:t>同步和异步编程的区别</a:t>
            </a:r>
            <a:endParaRPr lang="en-US" altLang="zh-CN"/>
          </a:p>
          <a:p>
            <a:r>
              <a:rPr lang="zh-CN" altLang="en-US"/>
              <a:t>事件循环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程序角度：将一个函数作为参数传递给另一个函数，并且通常在第一个函数执行完成后被调用</a:t>
            </a:r>
            <a:endParaRPr lang="en-US" altLang="zh-CN"/>
          </a:p>
          <a:p>
            <a:r>
              <a:rPr lang="zh-CN" altLang="en-US"/>
              <a:t>回调示例：</a:t>
            </a:r>
            <a:endParaRPr lang="en-US" altLang="zh-CN"/>
          </a:p>
          <a:p>
            <a:pPr lvl="1"/>
            <a:r>
              <a:rPr lang="en-US" altLang="zh-CN"/>
              <a:t>1. </a:t>
            </a:r>
            <a:r>
              <a:rPr lang="zh-CN" altLang="en-US"/>
              <a:t>使用</a:t>
            </a:r>
            <a:r>
              <a:rPr lang="en-US" altLang="zh-CN"/>
              <a:t>jQuery</a:t>
            </a:r>
            <a:r>
              <a:rPr lang="zh-CN" altLang="en-US"/>
              <a:t>在网页中以动画的形式隐藏一个盒子</a:t>
            </a:r>
            <a:r>
              <a:rPr lang="en-US" altLang="zh-CN"/>
              <a:t>【</a:t>
            </a:r>
            <a:r>
              <a:rPr lang="zh-CN" altLang="en-US"/>
              <a:t>不使用回调</a:t>
            </a:r>
            <a:r>
              <a:rPr lang="en-US" altLang="zh-CN"/>
              <a:t>】</a:t>
            </a:r>
          </a:p>
          <a:p>
            <a:pPr lvl="1"/>
            <a:r>
              <a:rPr lang="en-US" altLang="zh-CN"/>
              <a:t>2. </a:t>
            </a:r>
            <a:r>
              <a:rPr lang="zh-CN" altLang="en-US"/>
              <a:t>修改上面的示例</a:t>
            </a:r>
            <a:r>
              <a:rPr lang="en-US" altLang="zh-CN"/>
              <a:t>【</a:t>
            </a:r>
            <a:r>
              <a:rPr lang="zh-CN" altLang="en-US"/>
              <a:t>使用回调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剖析回调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关键概念：函数可以作为参数传递到另一个函数中，然后被调用</a:t>
            </a:r>
            <a:endParaRPr lang="en-US" altLang="zh-CN"/>
          </a:p>
          <a:p>
            <a:r>
              <a:rPr lang="zh-CN" altLang="en-US"/>
              <a:t>剖析回调示例：</a:t>
            </a:r>
            <a:r>
              <a:rPr lang="en-US" altLang="zh-CN"/>
              <a:t>【</a:t>
            </a:r>
            <a:r>
              <a:rPr lang="zh-CN" altLang="en-US"/>
              <a:t>见备注</a:t>
            </a:r>
            <a:r>
              <a:rPr lang="en-US" altLang="zh-CN"/>
              <a:t>】</a:t>
            </a:r>
          </a:p>
          <a:p>
            <a:endParaRPr lang="en-US" altLang="zh-CN"/>
          </a:p>
          <a:p>
            <a:r>
              <a:rPr lang="zh-CN" altLang="en-US"/>
              <a:t>理解回调的意义：因为这样的</a:t>
            </a:r>
            <a:r>
              <a:rPr lang="zh-CN" altLang="en-US">
                <a:solidFill>
                  <a:srgbClr val="FC0C59"/>
                </a:solidFill>
              </a:rPr>
              <a:t>回调模式在</a:t>
            </a:r>
            <a:r>
              <a:rPr lang="en-US" altLang="zh-CN">
                <a:solidFill>
                  <a:srgbClr val="FC0C59"/>
                </a:solidFill>
              </a:rPr>
              <a:t>Node.js</a:t>
            </a:r>
            <a:r>
              <a:rPr lang="zh-CN" altLang="en-US">
                <a:solidFill>
                  <a:srgbClr val="FC0C59"/>
                </a:solidFill>
              </a:rPr>
              <a:t>中被到处使用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如何使用回调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到处使用回调，尤其是在有</a:t>
            </a:r>
            <a:r>
              <a:rPr lang="en-US" altLang="zh-CN"/>
              <a:t>I/O</a:t>
            </a:r>
            <a:r>
              <a:rPr lang="zh-CN" altLang="en-US"/>
              <a:t>（输入</a:t>
            </a:r>
            <a:r>
              <a:rPr lang="en-US" altLang="zh-CN"/>
              <a:t>/</a:t>
            </a:r>
            <a:r>
              <a:rPr lang="zh-CN" altLang="en-US"/>
              <a:t>输出）的地方</a:t>
            </a:r>
            <a:endParaRPr lang="en-US" altLang="zh-CN"/>
          </a:p>
          <a:p>
            <a:r>
              <a:rPr lang="zh-CN" altLang="en-US" sz="2000">
                <a:solidFill>
                  <a:srgbClr val="FC0C59"/>
                </a:solidFill>
              </a:rPr>
              <a:t>示例一</a:t>
            </a:r>
            <a:r>
              <a:rPr lang="zh-CN" altLang="en-US" sz="2000"/>
              <a:t>：使用核心模块</a:t>
            </a:r>
            <a:r>
              <a:rPr lang="en-US" altLang="zh-CN" sz="2000"/>
              <a:t>fs</a:t>
            </a:r>
            <a:r>
              <a:rPr lang="zh-CN" altLang="en-US" sz="2000"/>
              <a:t>的</a:t>
            </a:r>
            <a:r>
              <a:rPr lang="en-US" altLang="zh-CN" sz="2000"/>
              <a:t>readFile</a:t>
            </a:r>
            <a:r>
              <a:rPr lang="zh-CN" altLang="en-US" sz="2000"/>
              <a:t>方法读取文件</a:t>
            </a:r>
            <a:r>
              <a:rPr lang="en-US" altLang="zh-CN" sz="2000"/>
              <a:t>【</a:t>
            </a:r>
            <a:r>
              <a:rPr lang="zh-CN" altLang="en-US" sz="2000"/>
              <a:t>备注</a:t>
            </a:r>
            <a:r>
              <a:rPr lang="en-US" altLang="zh-CN" sz="2000"/>
              <a:t>1】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示例二</a:t>
            </a:r>
            <a:r>
              <a:rPr lang="zh-CN" altLang="en-US" sz="2000"/>
              <a:t>：使用第三方模块</a:t>
            </a:r>
            <a:r>
              <a:rPr lang="en-US" altLang="zh-CN" sz="2000"/>
              <a:t>request</a:t>
            </a:r>
            <a:r>
              <a:rPr lang="zh-CN" altLang="en-US" sz="2000"/>
              <a:t>访问一个</a:t>
            </a:r>
            <a:r>
              <a:rPr lang="en-US" altLang="zh-CN" sz="2000"/>
              <a:t>url</a:t>
            </a:r>
            <a:r>
              <a:rPr lang="zh-CN" altLang="en-US" sz="2000"/>
              <a:t>获取</a:t>
            </a:r>
            <a:r>
              <a:rPr lang="en-US" altLang="zh-CN" sz="2000"/>
              <a:t>url</a:t>
            </a:r>
            <a:r>
              <a:rPr lang="zh-CN" altLang="en-US" sz="2000"/>
              <a:t>的页面内容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2】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示例三</a:t>
            </a:r>
            <a:r>
              <a:rPr lang="zh-CN" altLang="en-US" sz="2000"/>
              <a:t>：结合上面两个示例访问两个本地文件</a:t>
            </a:r>
            <a:r>
              <a:rPr lang="en-US" altLang="zh-CN" sz="2000"/>
              <a:t>+</a:t>
            </a:r>
            <a:r>
              <a:rPr lang="zh-CN" altLang="en-US" sz="2000"/>
              <a:t>请求两个</a:t>
            </a:r>
            <a:r>
              <a:rPr lang="en-US" altLang="zh-CN" sz="2000"/>
              <a:t>url</a:t>
            </a:r>
            <a:r>
              <a:rPr lang="zh-CN" altLang="en-US" sz="2000"/>
              <a:t>地址，看看哪个操作先返回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3】</a:t>
            </a:r>
          </a:p>
          <a:p>
            <a:r>
              <a:rPr lang="zh-CN" altLang="en-US"/>
              <a:t>多运行几次示例三，</a:t>
            </a:r>
            <a:r>
              <a:rPr lang="zh-CN" altLang="en-US">
                <a:solidFill>
                  <a:srgbClr val="FC0C59"/>
                </a:solidFill>
              </a:rPr>
              <a:t>思考这些事件是如何异步发生的，回调是如何用于在操作完成后做其它事情的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是</a:t>
            </a:r>
            <a:r>
              <a:rPr lang="zh-CN" altLang="en-US">
                <a:solidFill>
                  <a:srgbClr val="FC0C59"/>
                </a:solidFill>
              </a:rPr>
              <a:t>单线程运行环境，一旦抛出的异常没有被捕获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就会引起整个进程的崩溃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的异常处理对于保证系统的稳定运行非常重要。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有三种方式，传播一个错误</a:t>
            </a:r>
            <a:endParaRPr lang="en-US" altLang="zh-CN"/>
          </a:p>
          <a:p>
            <a:pPr lvl="1"/>
            <a:r>
              <a:rPr lang="en-US" altLang="zh-CN"/>
              <a:t>throw</a:t>
            </a:r>
            <a:r>
              <a:rPr lang="zh-CN" altLang="en-US"/>
              <a:t>抛出异常</a:t>
            </a:r>
            <a:endParaRPr lang="en-US" altLang="zh-CN"/>
          </a:p>
          <a:p>
            <a:pPr lvl="1"/>
            <a:r>
              <a:rPr lang="zh-CN" altLang="en-US"/>
              <a:t>将错误对象传递给回调函数，由回调函数负责发出错误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try…catch</a:t>
            </a:r>
            <a:r>
              <a:rPr lang="zh-CN" altLang="en-US"/>
              <a:t>捕获异常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捕获下面代码可能出现的异常</a:t>
            </a:r>
          </a:p>
          <a:p>
            <a:pPr lvl="1"/>
            <a:r>
              <a:rPr lang="en-US" altLang="zh-CN"/>
              <a:t>JSON.parse('{"name":"hello"}')</a:t>
            </a:r>
          </a:p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捕获下面代码的异常</a:t>
            </a:r>
          </a:p>
          <a:p>
            <a:pPr lvl="1"/>
            <a:r>
              <a:rPr lang="en-US" altLang="zh-CN"/>
              <a:t>setTimeout(function(){JSON.parse('{"name":"hello"}')},1000);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处理基本输入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示例：京东用户注册</a:t>
            </a:r>
            <a:endParaRPr lang="en-US" altLang="zh-CN" dirty="0"/>
          </a:p>
          <a:p>
            <a:r>
              <a:rPr lang="zh-CN" altLang="en-US" dirty="0"/>
              <a:t>说明当用户点击注册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的时候出错的可能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在该场景中，用户的输入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zh-CN" altLang="en-US" dirty="0"/>
              <a:t>是</a:t>
            </a:r>
            <a:r>
              <a:rPr lang="zh-CN" altLang="en-US" dirty="0">
                <a:solidFill>
                  <a:srgbClr val="FC0C59"/>
                </a:solidFill>
              </a:rPr>
              <a:t>可以预测的</a:t>
            </a:r>
            <a:r>
              <a:rPr lang="zh-CN" altLang="en-US" dirty="0"/>
              <a:t>，完全可以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>
                <a:solidFill>
                  <a:srgbClr val="FC0C59"/>
                </a:solidFill>
              </a:rPr>
              <a:t>按照被预测的顺序编写</a:t>
            </a:r>
            <a:endParaRPr lang="en-US" altLang="zh-CN" dirty="0">
              <a:solidFill>
                <a:srgbClr val="FC0C59"/>
              </a:solidFill>
            </a:endParaRPr>
          </a:p>
          <a:p>
            <a:pPr marL="400050" lvl="1" indent="0">
              <a:buNone/>
            </a:pPr>
            <a:r>
              <a:rPr lang="zh-CN" altLang="en-US" dirty="0">
                <a:solidFill>
                  <a:srgbClr val="FC0C59"/>
                </a:solidFill>
              </a:rPr>
              <a:t>程序</a:t>
            </a:r>
            <a:endParaRPr lang="en-US" altLang="zh-CN" dirty="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80518"/>
            <a:ext cx="4301413" cy="43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5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采用的方法，是</a:t>
            </a:r>
            <a:r>
              <a:rPr lang="zh-CN" altLang="en-US">
                <a:solidFill>
                  <a:srgbClr val="FC0C59"/>
                </a:solidFill>
              </a:rPr>
              <a:t>将错误对象作为第一个参数</a:t>
            </a:r>
            <a:r>
              <a:rPr lang="zh-CN" altLang="en-US"/>
              <a:t>，</a:t>
            </a:r>
            <a:r>
              <a:rPr lang="zh-CN" altLang="en-US">
                <a:solidFill>
                  <a:srgbClr val="FC0C59"/>
                </a:solidFill>
              </a:rPr>
              <a:t>传入回调函数</a:t>
            </a:r>
            <a:r>
              <a:rPr lang="zh-CN" altLang="en-US"/>
              <a:t>。这样就避免了捕获代码与发生错误的代码不再同一个时间段的问题</a:t>
            </a:r>
            <a:endParaRPr lang="en-US" altLang="zh-CN"/>
          </a:p>
          <a:p>
            <a:r>
              <a:rPr lang="zh-CN" altLang="en-US"/>
              <a:t>自己写一个支持异步转换</a:t>
            </a:r>
            <a:r>
              <a:rPr lang="en-US" altLang="zh-CN"/>
              <a:t>json</a:t>
            </a:r>
            <a:r>
              <a:rPr lang="zh-CN" altLang="en-US"/>
              <a:t>格式字符串的方法</a:t>
            </a:r>
            <a:r>
              <a:rPr lang="en-US" altLang="zh-CN"/>
              <a:t>【</a:t>
            </a:r>
            <a:r>
              <a:rPr lang="zh-CN" altLang="en-US"/>
              <a:t>利用</a:t>
            </a:r>
            <a:r>
              <a:rPr lang="en-US" altLang="zh-CN"/>
              <a:t>timeout</a:t>
            </a:r>
            <a:r>
              <a:rPr lang="zh-CN" altLang="en-US"/>
              <a:t>实现就可以了</a:t>
            </a:r>
            <a:r>
              <a:rPr lang="en-US" altLang="zh-CN"/>
              <a:t>】</a:t>
            </a:r>
          </a:p>
          <a:p>
            <a:pPr lvl="1"/>
            <a:r>
              <a:rPr lang="zh-CN" altLang="en-US"/>
              <a:t>要求调用格式为：</a:t>
            </a:r>
            <a:r>
              <a:rPr lang="en-US" altLang="zh-CN"/>
              <a:t>parse(‘json</a:t>
            </a:r>
            <a:r>
              <a:rPr lang="zh-CN" altLang="en-US"/>
              <a:t>字符串</a:t>
            </a:r>
            <a:r>
              <a:rPr lang="en-US" altLang="zh-CN"/>
              <a:t>’,callback(err,obj))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对于一个函数如果需要定义回调函数</a:t>
            </a:r>
            <a:r>
              <a:rPr lang="en-US" altLang="zh-CN"/>
              <a:t>,</a:t>
            </a:r>
            <a:r>
              <a:rPr lang="en-US" altLang="zh-CN" b="1">
                <a:solidFill>
                  <a:srgbClr val="FC0C59"/>
                </a:solidFill>
              </a:rPr>
              <a:t>Node</a:t>
            </a:r>
            <a:r>
              <a:rPr lang="zh-CN" altLang="en-US" b="1">
                <a:solidFill>
                  <a:srgbClr val="FC0C59"/>
                </a:solidFill>
              </a:rPr>
              <a:t>统一规定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回调函数一定作为参数的最后一个参数出现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function foo(arg1,arg2,callback){}</a:t>
            </a: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回调函数的</a:t>
            </a:r>
            <a:r>
              <a:rPr lang="zh-CN" altLang="en-US" b="1">
                <a:solidFill>
                  <a:srgbClr val="FC0C59"/>
                </a:solidFill>
              </a:rPr>
              <a:t>第一个参数默认接收错误信息</a:t>
            </a:r>
            <a:r>
              <a:rPr lang="zh-CN" altLang="en-US">
                <a:solidFill>
                  <a:srgbClr val="FC0C59"/>
                </a:solidFill>
              </a:rPr>
              <a:t>（便于外界获取调用的错误情况）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 b="1">
                <a:solidFill>
                  <a:srgbClr val="FC0C59"/>
                </a:solidFill>
              </a:rPr>
              <a:t>第二个参数才是真正的数据</a:t>
            </a:r>
            <a:r>
              <a:rPr lang="en-US" altLang="zh-CN"/>
              <a:t>parse(‘{“foo”:”bar”}’,function(){err,result}){</a:t>
            </a:r>
          </a:p>
          <a:p>
            <a:pPr lvl="2"/>
            <a:r>
              <a:rPr lang="en-US" altLang="zh-CN"/>
              <a:t>  if(err) throw err;</a:t>
            </a:r>
          </a:p>
          <a:p>
            <a:pPr lvl="2"/>
            <a:r>
              <a:rPr lang="en-US" altLang="zh-CN"/>
              <a:t>  console.log(result);</a:t>
            </a:r>
          </a:p>
          <a:p>
            <a:pPr lvl="2"/>
            <a:r>
              <a:rPr lang="en-US" altLang="zh-CN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强调</a:t>
            </a:r>
            <a:r>
              <a:rPr lang="zh-CN" altLang="en-US"/>
              <a:t>错误优先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统一规定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因为之后的操作大多数都是异步的方式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异步操作无法通过</a:t>
            </a:r>
            <a:r>
              <a:rPr lang="en-US" altLang="zh-CN">
                <a:solidFill>
                  <a:srgbClr val="FC0C59"/>
                </a:solidFill>
              </a:rPr>
              <a:t>try-catch</a:t>
            </a:r>
            <a:r>
              <a:rPr lang="zh-CN" altLang="en-US">
                <a:solidFill>
                  <a:srgbClr val="FC0C59"/>
                </a:solidFill>
              </a:rPr>
              <a:t>捕获异常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所以：</a:t>
            </a:r>
            <a:endParaRPr lang="en-US" altLang="zh-CN"/>
          </a:p>
          <a:p>
            <a:pPr lvl="1"/>
            <a:r>
              <a:rPr lang="zh-CN" altLang="en-US"/>
              <a:t>错误优先的回调函数，</a:t>
            </a:r>
            <a:r>
              <a:rPr lang="zh-CN" altLang="en-US" b="1">
                <a:solidFill>
                  <a:srgbClr val="FC0C59"/>
                </a:solidFill>
              </a:rPr>
              <a:t>第一个参数为上一步的错误信息</a:t>
            </a:r>
            <a:endParaRPr lang="en-US" altLang="zh-CN" b="1">
              <a:solidFill>
                <a:srgbClr val="FC0C59"/>
              </a:solidFill>
            </a:endParaRPr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通过判断回调函数中的</a:t>
            </a:r>
            <a:r>
              <a:rPr lang="en-US" altLang="zh-CN" b="1">
                <a:solidFill>
                  <a:srgbClr val="FC0C59"/>
                </a:solidFill>
              </a:rPr>
              <a:t>err</a:t>
            </a:r>
            <a:r>
              <a:rPr lang="zh-CN" altLang="en-US" b="1">
                <a:solidFill>
                  <a:srgbClr val="FC0C59"/>
                </a:solidFill>
              </a:rPr>
              <a:t>是否为</a:t>
            </a:r>
            <a:r>
              <a:rPr lang="en-US" altLang="zh-CN" b="1">
                <a:solidFill>
                  <a:srgbClr val="FC0C59"/>
                </a:solidFill>
              </a:rPr>
              <a:t>null</a:t>
            </a:r>
            <a:r>
              <a:rPr lang="zh-CN" altLang="en-US" b="1">
                <a:solidFill>
                  <a:srgbClr val="FC0C59"/>
                </a:solidFill>
              </a:rPr>
              <a:t>来检测异步操作过程是否出现错误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约定，如果某个函数需要回调函数作为参数，则回调函数是最后一个参数。另外，</a:t>
            </a:r>
            <a:r>
              <a:rPr lang="zh-CN" altLang="en-US" b="1">
                <a:solidFill>
                  <a:srgbClr val="FC0C59"/>
                </a:solidFill>
              </a:rPr>
              <a:t>回调函数本身的第一个参数，约定为上一步传入的错误对象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sz="2000"/>
              <a:t>传统的错误捕捉机制</a:t>
            </a:r>
            <a:r>
              <a:rPr lang="en-US" altLang="zh-CN" sz="2000"/>
              <a:t>try...catch</a:t>
            </a:r>
            <a:r>
              <a:rPr lang="zh-CN" altLang="en-US" sz="2000"/>
              <a:t>对于异步操作行不通</a:t>
            </a:r>
            <a:endParaRPr lang="en-US" altLang="zh-CN" sz="2000"/>
          </a:p>
          <a:p>
            <a:r>
              <a:rPr lang="en-US" altLang="zh-CN"/>
              <a:t>Node</a:t>
            </a:r>
            <a:r>
              <a:rPr lang="zh-CN" altLang="en-US"/>
              <a:t>统一规定，一旦异步操作发生错误，就把错误对象传递到回调函数</a:t>
            </a:r>
            <a:endParaRPr lang="en-US" altLang="zh-CN"/>
          </a:p>
          <a:p>
            <a:pPr lvl="1"/>
            <a:r>
              <a:rPr lang="zh-CN" altLang="en-US"/>
              <a:t>如果没有发生错误，回调函数的第一个参数就是</a:t>
            </a:r>
            <a:r>
              <a:rPr lang="en-US" altLang="zh-CN"/>
              <a:t>null</a:t>
            </a:r>
          </a:p>
          <a:p>
            <a:pPr lvl="1"/>
            <a:r>
              <a:rPr lang="zh-CN" altLang="en-US"/>
              <a:t>如果不是</a:t>
            </a:r>
            <a:r>
              <a:rPr lang="en-US" altLang="zh-CN"/>
              <a:t>null</a:t>
            </a:r>
            <a:r>
              <a:rPr lang="zh-CN" altLang="en-US"/>
              <a:t>，就肯定出错了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是</a:t>
            </a:r>
            <a:r>
              <a:rPr lang="zh-CN" altLang="en-US">
                <a:solidFill>
                  <a:srgbClr val="FC0C59"/>
                </a:solidFill>
              </a:rPr>
              <a:t>单线程运行环境，一旦抛出的异常没有被捕获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就会引起整个进程的崩溃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的异常处理对于保证系统的稳定运行非常重要。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有三种方式，传播一个错误</a:t>
            </a:r>
            <a:endParaRPr lang="en-US" altLang="zh-CN"/>
          </a:p>
          <a:p>
            <a:pPr lvl="1"/>
            <a:r>
              <a:rPr lang="en-US" altLang="zh-CN"/>
              <a:t>throw</a:t>
            </a:r>
            <a:r>
              <a:rPr lang="zh-CN" altLang="en-US"/>
              <a:t>抛出异常</a:t>
            </a:r>
            <a:endParaRPr lang="en-US" altLang="zh-CN"/>
          </a:p>
          <a:p>
            <a:pPr lvl="1"/>
            <a:r>
              <a:rPr lang="zh-CN" altLang="en-US"/>
              <a:t>将错误对象传递给回调函数，由回调函数负责发出错误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try…catch</a:t>
            </a:r>
            <a:r>
              <a:rPr lang="zh-CN" altLang="en-US"/>
              <a:t>捕获异常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捕获下面代码可能出现的异常</a:t>
            </a:r>
          </a:p>
          <a:p>
            <a:pPr lvl="1"/>
            <a:r>
              <a:rPr lang="en-US" altLang="zh-CN"/>
              <a:t>JSON.parse('{"name":"hello"}')</a:t>
            </a:r>
          </a:p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捕获下面代码的异常</a:t>
            </a:r>
          </a:p>
          <a:p>
            <a:pPr lvl="1"/>
            <a:r>
              <a:rPr lang="en-US" altLang="zh-CN"/>
              <a:t>setTimeout(function(){JSON.parse('{"name":"hello"}')},1000);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采用的方法，是</a:t>
            </a:r>
            <a:r>
              <a:rPr lang="zh-CN" altLang="en-US">
                <a:solidFill>
                  <a:srgbClr val="FC0C59"/>
                </a:solidFill>
              </a:rPr>
              <a:t>将错误对象作为第一个参数</a:t>
            </a:r>
            <a:r>
              <a:rPr lang="zh-CN" altLang="en-US"/>
              <a:t>，</a:t>
            </a:r>
            <a:r>
              <a:rPr lang="zh-CN" altLang="en-US">
                <a:solidFill>
                  <a:srgbClr val="FC0C59"/>
                </a:solidFill>
              </a:rPr>
              <a:t>传入回调函数</a:t>
            </a:r>
            <a:r>
              <a:rPr lang="zh-CN" altLang="en-US"/>
              <a:t>。这样就避免了捕获代码与发生错误的代码不再同一个时间段的问题</a:t>
            </a:r>
            <a:endParaRPr lang="en-US" altLang="zh-CN"/>
          </a:p>
          <a:p>
            <a:r>
              <a:rPr lang="zh-CN" altLang="en-US"/>
              <a:t>自己写一个支持异步转换</a:t>
            </a:r>
            <a:r>
              <a:rPr lang="en-US" altLang="zh-CN"/>
              <a:t>json</a:t>
            </a:r>
            <a:r>
              <a:rPr lang="zh-CN" altLang="en-US"/>
              <a:t>格式字符串的方法</a:t>
            </a:r>
            <a:r>
              <a:rPr lang="en-US" altLang="zh-CN"/>
              <a:t>【</a:t>
            </a:r>
            <a:r>
              <a:rPr lang="zh-CN" altLang="en-US"/>
              <a:t>利用</a:t>
            </a:r>
            <a:r>
              <a:rPr lang="en-US" altLang="zh-CN"/>
              <a:t>timeout</a:t>
            </a:r>
            <a:r>
              <a:rPr lang="zh-CN" altLang="en-US"/>
              <a:t>实现就可以了</a:t>
            </a:r>
            <a:r>
              <a:rPr lang="en-US" altLang="zh-CN"/>
              <a:t>】</a:t>
            </a:r>
          </a:p>
          <a:p>
            <a:pPr lvl="1"/>
            <a:r>
              <a:rPr lang="zh-CN" altLang="en-US"/>
              <a:t>要求调用格式为：</a:t>
            </a:r>
            <a:r>
              <a:rPr lang="en-US" altLang="zh-CN"/>
              <a:t>parse(‘json</a:t>
            </a:r>
            <a:r>
              <a:rPr lang="zh-CN" altLang="en-US"/>
              <a:t>字符串</a:t>
            </a:r>
            <a:r>
              <a:rPr lang="en-US" altLang="zh-CN"/>
              <a:t>’,callback(err,obj))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对于一个函数如果需要定义回调函数</a:t>
            </a:r>
            <a:r>
              <a:rPr lang="en-US" altLang="zh-CN"/>
              <a:t>,</a:t>
            </a:r>
            <a:r>
              <a:rPr lang="en-US" altLang="zh-CN" b="1">
                <a:solidFill>
                  <a:srgbClr val="FC0C59"/>
                </a:solidFill>
              </a:rPr>
              <a:t>Node</a:t>
            </a:r>
            <a:r>
              <a:rPr lang="zh-CN" altLang="en-US" b="1">
                <a:solidFill>
                  <a:srgbClr val="FC0C59"/>
                </a:solidFill>
              </a:rPr>
              <a:t>统一规定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回调函数一定作为参数的最后一个参数出现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function foo(arg1,arg2,callback){}</a:t>
            </a: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回调函数的</a:t>
            </a:r>
            <a:r>
              <a:rPr lang="zh-CN" altLang="en-US" b="1">
                <a:solidFill>
                  <a:srgbClr val="FC0C59"/>
                </a:solidFill>
              </a:rPr>
              <a:t>第一个参数默认接收错误信息</a:t>
            </a:r>
            <a:r>
              <a:rPr lang="zh-CN" altLang="en-US">
                <a:solidFill>
                  <a:srgbClr val="FC0C59"/>
                </a:solidFill>
              </a:rPr>
              <a:t>（便于外界获取调用的错误情况）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 b="1">
                <a:solidFill>
                  <a:srgbClr val="FC0C59"/>
                </a:solidFill>
              </a:rPr>
              <a:t>第二个参数才是真正的数据</a:t>
            </a:r>
            <a:r>
              <a:rPr lang="en-US" altLang="zh-CN"/>
              <a:t>parse(‘{“foo”:”bar”}’,function(){err,result}){</a:t>
            </a:r>
          </a:p>
          <a:p>
            <a:pPr lvl="2"/>
            <a:r>
              <a:rPr lang="en-US" altLang="zh-CN"/>
              <a:t>  if(err) throw err;</a:t>
            </a:r>
          </a:p>
          <a:p>
            <a:pPr lvl="2"/>
            <a:r>
              <a:rPr lang="en-US" altLang="zh-CN"/>
              <a:t>  console.log(result);</a:t>
            </a:r>
          </a:p>
          <a:p>
            <a:pPr lvl="2"/>
            <a:r>
              <a:rPr lang="en-US" altLang="zh-CN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强调</a:t>
            </a:r>
            <a:r>
              <a:rPr lang="zh-CN" altLang="en-US"/>
              <a:t>错误优先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统一规定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因为之后的操作大多数都是异步的方式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异步操作无法通过</a:t>
            </a:r>
            <a:r>
              <a:rPr lang="en-US" altLang="zh-CN">
                <a:solidFill>
                  <a:srgbClr val="FC0C59"/>
                </a:solidFill>
              </a:rPr>
              <a:t>try-catch</a:t>
            </a:r>
            <a:r>
              <a:rPr lang="zh-CN" altLang="en-US">
                <a:solidFill>
                  <a:srgbClr val="FC0C59"/>
                </a:solidFill>
              </a:rPr>
              <a:t>捕获异常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所以：</a:t>
            </a:r>
            <a:endParaRPr lang="en-US" altLang="zh-CN"/>
          </a:p>
          <a:p>
            <a:pPr lvl="1"/>
            <a:r>
              <a:rPr lang="zh-CN" altLang="en-US"/>
              <a:t>错误优先的回调函数，</a:t>
            </a:r>
            <a:r>
              <a:rPr lang="zh-CN" altLang="en-US" b="1">
                <a:solidFill>
                  <a:srgbClr val="FC0C59"/>
                </a:solidFill>
              </a:rPr>
              <a:t>第一个参数为上一步的错误信息</a:t>
            </a:r>
            <a:endParaRPr lang="en-US" altLang="zh-CN" b="1">
              <a:solidFill>
                <a:srgbClr val="FC0C59"/>
              </a:solidFill>
            </a:endParaRPr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通过判断回调函数中的</a:t>
            </a:r>
            <a:r>
              <a:rPr lang="en-US" altLang="zh-CN" b="1">
                <a:solidFill>
                  <a:srgbClr val="FC0C59"/>
                </a:solidFill>
              </a:rPr>
              <a:t>err</a:t>
            </a:r>
            <a:r>
              <a:rPr lang="zh-CN" altLang="en-US" b="1">
                <a:solidFill>
                  <a:srgbClr val="FC0C59"/>
                </a:solidFill>
              </a:rPr>
              <a:t>是否为</a:t>
            </a:r>
            <a:r>
              <a:rPr lang="en-US" altLang="zh-CN" b="1">
                <a:solidFill>
                  <a:srgbClr val="FC0C59"/>
                </a:solidFill>
              </a:rPr>
              <a:t>null</a:t>
            </a:r>
            <a:r>
              <a:rPr lang="zh-CN" altLang="en-US" b="1">
                <a:solidFill>
                  <a:srgbClr val="FC0C59"/>
                </a:solidFill>
              </a:rPr>
              <a:t>来检测异步操作过程是否出现错误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约定，如果某个函数需要回调函数作为参数，则回调函数是最后一个参数。另外，</a:t>
            </a:r>
            <a:r>
              <a:rPr lang="zh-CN" altLang="en-US" b="1">
                <a:solidFill>
                  <a:srgbClr val="FC0C59"/>
                </a:solidFill>
              </a:rPr>
              <a:t>回调函数本身的第一个参数，约定为上一步传入的错误对象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sz="2000"/>
              <a:t>传统的错误捕捉机制</a:t>
            </a:r>
            <a:r>
              <a:rPr lang="en-US" altLang="zh-CN" sz="2000"/>
              <a:t>try...catch</a:t>
            </a:r>
            <a:r>
              <a:rPr lang="zh-CN" altLang="en-US" sz="2000"/>
              <a:t>对于异步操作行不通</a:t>
            </a:r>
            <a:endParaRPr lang="en-US" altLang="zh-CN" sz="2000"/>
          </a:p>
          <a:p>
            <a:r>
              <a:rPr lang="en-US" altLang="zh-CN"/>
              <a:t>Node</a:t>
            </a:r>
            <a:r>
              <a:rPr lang="zh-CN" altLang="en-US"/>
              <a:t>统一规定，一旦异步操作发生错误，就把错误对象传递到回调函数</a:t>
            </a:r>
            <a:endParaRPr lang="en-US" altLang="zh-CN"/>
          </a:p>
          <a:p>
            <a:pPr lvl="1"/>
            <a:r>
              <a:rPr lang="zh-CN" altLang="en-US"/>
              <a:t>如果没有发生错误，回调函数的第一个参数就是</a:t>
            </a:r>
            <a:r>
              <a:rPr lang="en-US" altLang="zh-CN"/>
              <a:t>null</a:t>
            </a:r>
          </a:p>
          <a:p>
            <a:pPr lvl="1"/>
            <a:r>
              <a:rPr lang="zh-CN" altLang="en-US"/>
              <a:t>如果不是</a:t>
            </a:r>
            <a:r>
              <a:rPr lang="en-US" altLang="zh-CN"/>
              <a:t>null</a:t>
            </a:r>
            <a:r>
              <a:rPr lang="zh-CN" altLang="en-US"/>
              <a:t>，就肯定出错了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处理超过一个的输入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计算机程序可以接受超过一个的输入</a:t>
            </a:r>
            <a:endParaRPr lang="en-US" altLang="zh-CN" sz="2000" dirty="0"/>
          </a:p>
          <a:p>
            <a:r>
              <a:rPr lang="zh-CN" altLang="en-US" sz="2000" dirty="0"/>
              <a:t>例如：右图中的小霸王</a:t>
            </a:r>
            <a:endParaRPr lang="en-US" altLang="zh-CN" sz="2000" dirty="0"/>
          </a:p>
          <a:p>
            <a:r>
              <a:rPr lang="zh-CN" altLang="en-US" sz="2000" dirty="0"/>
              <a:t>上面示例中是一个用户和一个表单</a:t>
            </a:r>
            <a:endParaRPr lang="en-US" altLang="zh-CN" sz="2000" dirty="0"/>
          </a:p>
          <a:p>
            <a:r>
              <a:rPr lang="zh-CN" altLang="en-US" sz="2000" dirty="0"/>
              <a:t>现在是：</a:t>
            </a:r>
            <a:endParaRPr lang="en-US" altLang="zh-CN" sz="2000" dirty="0"/>
          </a:p>
          <a:p>
            <a:pPr lvl="1"/>
            <a:r>
              <a:rPr lang="zh-CN" altLang="en-US" sz="1800" dirty="0"/>
              <a:t>两名玩家</a:t>
            </a:r>
            <a:endParaRPr lang="en-US" altLang="zh-CN" sz="1800" dirty="0"/>
          </a:p>
          <a:p>
            <a:pPr lvl="1"/>
            <a:r>
              <a:rPr lang="zh-CN" altLang="en-US" sz="1800" dirty="0"/>
              <a:t>两个手柄，每个手柄</a:t>
            </a:r>
            <a:r>
              <a:rPr lang="en-US" altLang="zh-CN" sz="1800" dirty="0"/>
              <a:t>8</a:t>
            </a:r>
            <a:r>
              <a:rPr lang="zh-CN" altLang="en-US" sz="1800" dirty="0"/>
              <a:t>个按钮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200" dirty="0"/>
              <a:t>该示例中：要想解决所有可能发生的场景就是一件巨大的任务，</a:t>
            </a:r>
            <a:r>
              <a:rPr lang="zh-CN" altLang="en-US" sz="2200" dirty="0">
                <a:solidFill>
                  <a:srgbClr val="FC0C59"/>
                </a:solidFill>
              </a:rPr>
              <a:t>要精确预测用户玩游戏的方式及顺序就不容易了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50" y="1852320"/>
            <a:ext cx="3382399" cy="25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处理海量用户的输入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上百万的玩家</a:t>
            </a:r>
            <a:endParaRPr lang="en-US" altLang="zh-CN" dirty="0"/>
          </a:p>
          <a:p>
            <a:r>
              <a:rPr lang="zh-CN" altLang="en-US" dirty="0"/>
              <a:t>上百万个键盘</a:t>
            </a:r>
            <a:endParaRPr lang="en-US" altLang="zh-CN" dirty="0"/>
          </a:p>
          <a:p>
            <a:r>
              <a:rPr lang="zh-CN" altLang="en-US" dirty="0"/>
              <a:t>上百万个耳麦</a:t>
            </a:r>
            <a:endParaRPr lang="en-US" altLang="zh-CN" dirty="0"/>
          </a:p>
          <a:p>
            <a:r>
              <a:rPr lang="zh-CN" altLang="en-US" dirty="0"/>
              <a:t>玩家在</a:t>
            </a:r>
            <a:r>
              <a:rPr lang="en-US" altLang="zh-CN" dirty="0"/>
              <a:t>3D</a:t>
            </a:r>
            <a:r>
              <a:rPr lang="zh-CN" altLang="en-US" dirty="0"/>
              <a:t>虚拟世界中的各种操作</a:t>
            </a:r>
            <a:endParaRPr lang="en-US" altLang="zh-CN" dirty="0"/>
          </a:p>
          <a:p>
            <a:r>
              <a:rPr lang="zh-CN" altLang="en-US" dirty="0">
                <a:solidFill>
                  <a:srgbClr val="FC0C59"/>
                </a:solidFill>
              </a:rPr>
              <a:t>要想识别出每件可能发生的事情及顺序就成了不可能的任务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zh-CN" altLang="en-US" dirty="0">
                <a:solidFill>
                  <a:srgbClr val="FC0C59"/>
                </a:solidFill>
              </a:rPr>
              <a:t>网络中的</a:t>
            </a:r>
            <a:r>
              <a:rPr lang="en-US" altLang="zh-CN" dirty="0">
                <a:solidFill>
                  <a:srgbClr val="FC0C59"/>
                </a:solidFill>
              </a:rPr>
              <a:t>IO</a:t>
            </a:r>
            <a:r>
              <a:rPr lang="zh-CN" altLang="en-US" dirty="0">
                <a:solidFill>
                  <a:srgbClr val="FC0C59"/>
                </a:solidFill>
              </a:rPr>
              <a:t>是及其复杂的、不可预测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171" y="1426301"/>
            <a:ext cx="4237179" cy="20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早期的</a:t>
            </a:r>
            <a:r>
              <a:rPr lang="en-US" altLang="zh-CN"/>
              <a:t>Web</a:t>
            </a:r>
            <a:r>
              <a:rPr lang="zh-CN" altLang="en-US">
                <a:solidFill>
                  <a:srgbClr val="FC0C59"/>
                </a:solidFill>
              </a:rPr>
              <a:t>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世界上第一个网站：</a:t>
            </a:r>
            <a:r>
              <a:rPr lang="en-US" altLang="zh-CN" sz="1400" dirty="0">
                <a:hlinkClick r:id="rId2"/>
              </a:rPr>
              <a:t>http://info.cern.ch/hypertext/WWW/TheProject.html</a:t>
            </a:r>
            <a:endParaRPr lang="en-US" altLang="zh-CN" sz="1400" dirty="0"/>
          </a:p>
          <a:p>
            <a:r>
              <a:rPr lang="zh-CN" altLang="en-US" dirty="0"/>
              <a:t>功能简单，仅仅是</a:t>
            </a:r>
            <a:r>
              <a:rPr lang="zh-CN" altLang="en-US" dirty="0">
                <a:solidFill>
                  <a:srgbClr val="FC0C59"/>
                </a:solidFill>
              </a:rPr>
              <a:t>知识的分享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24" y="3158380"/>
            <a:ext cx="5708952" cy="29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现代的</a:t>
            </a:r>
            <a:r>
              <a:rPr lang="en-US" altLang="zh-CN"/>
              <a:t>Web</a:t>
            </a:r>
            <a:r>
              <a:rPr lang="zh-CN" altLang="en-US">
                <a:solidFill>
                  <a:srgbClr val="FC0C59"/>
                </a:solidFill>
              </a:rPr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现代</a:t>
            </a:r>
            <a:r>
              <a:rPr lang="en-US" altLang="zh-CN" sz="2000"/>
              <a:t>Web</a:t>
            </a:r>
            <a:r>
              <a:rPr lang="zh-CN" altLang="en-US" sz="2000"/>
              <a:t>应用程序的</a:t>
            </a:r>
            <a:r>
              <a:rPr lang="en-US" altLang="zh-CN" sz="2000"/>
              <a:t>I/O</a:t>
            </a:r>
            <a:r>
              <a:rPr lang="zh-CN" altLang="en-US" sz="2000"/>
              <a:t>是碎片化的、</a:t>
            </a:r>
            <a:r>
              <a:rPr lang="en-US" altLang="zh-CN" sz="2000"/>
              <a:t>I/O</a:t>
            </a:r>
            <a:r>
              <a:rPr lang="zh-CN" altLang="en-US" sz="2000"/>
              <a:t>操作更加频繁</a:t>
            </a:r>
            <a:endParaRPr lang="en-US" altLang="zh-CN" sz="2000"/>
          </a:p>
          <a:p>
            <a:pPr lvl="1"/>
            <a:r>
              <a:rPr lang="zh-CN" altLang="en-US" sz="1600"/>
              <a:t>许多不同的设备发送与接收数据，移动设备、平板电脑、电视等</a:t>
            </a:r>
            <a:endParaRPr lang="en-US" altLang="zh-CN" sz="1600"/>
          </a:p>
          <a:p>
            <a:pPr lvl="1"/>
            <a:r>
              <a:rPr lang="zh-CN" altLang="en-US" sz="1600"/>
              <a:t>巨大数量的客户同时连接并实时交互</a:t>
            </a:r>
            <a:endParaRPr lang="en-US" altLang="zh-CN" sz="1600"/>
          </a:p>
          <a:p>
            <a:r>
              <a:rPr lang="zh-CN" altLang="en-US" sz="2000"/>
              <a:t>如何</a:t>
            </a:r>
            <a:r>
              <a:rPr lang="zh-CN" altLang="en-US" sz="2000">
                <a:solidFill>
                  <a:srgbClr val="FC0C59"/>
                </a:solidFill>
              </a:rPr>
              <a:t>高效的解决输入和输出</a:t>
            </a:r>
            <a:r>
              <a:rPr lang="zh-CN" altLang="en-US" sz="2000"/>
              <a:t>就是</a:t>
            </a:r>
            <a:r>
              <a:rPr lang="en-US" altLang="zh-CN" sz="2000"/>
              <a:t>Node.js</a:t>
            </a:r>
            <a:r>
              <a:rPr lang="zh-CN" altLang="en-US" sz="2000"/>
              <a:t>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87" y="3619500"/>
            <a:ext cx="5296264" cy="28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联网的</a:t>
            </a:r>
            <a:r>
              <a:rPr lang="en-US" altLang="zh-CN"/>
              <a:t>I/O</a:t>
            </a:r>
            <a:r>
              <a:rPr lang="zh-CN" altLang="en-US"/>
              <a:t>不可预测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演示与时间有关的</a:t>
            </a:r>
            <a:r>
              <a:rPr lang="en-US" altLang="zh-CN" dirty="0"/>
              <a:t>I/O</a:t>
            </a:r>
            <a:r>
              <a:rPr lang="zh-CN" altLang="en-US" dirty="0"/>
              <a:t>不可预测性：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http</a:t>
            </a:r>
            <a:r>
              <a:rPr lang="zh-CN" altLang="en-US" dirty="0"/>
              <a:t>模块的</a:t>
            </a:r>
            <a:r>
              <a:rPr lang="en-US" altLang="zh-CN" dirty="0"/>
              <a:t>get</a:t>
            </a:r>
            <a:r>
              <a:rPr lang="zh-CN" altLang="en-US" dirty="0"/>
              <a:t>方法获取</a:t>
            </a:r>
            <a:r>
              <a:rPr lang="en-US" altLang="zh-CN" dirty="0" err="1"/>
              <a:t>bat【baidu,qq,sina</a:t>
            </a:r>
            <a:r>
              <a:rPr lang="en-US" altLang="zh-CN" dirty="0"/>
              <a:t>】</a:t>
            </a:r>
            <a:r>
              <a:rPr lang="zh-CN" altLang="en-US" dirty="0"/>
              <a:t>的响应时间</a:t>
            </a:r>
            <a:endParaRPr lang="en-US" altLang="zh-CN" dirty="0"/>
          </a:p>
          <a:p>
            <a:pPr lvl="1"/>
            <a:r>
              <a:rPr lang="zh-CN" altLang="en-US" dirty="0"/>
              <a:t>这里的输入是来自三个不同</a:t>
            </a:r>
            <a:r>
              <a:rPr lang="en-US" altLang="zh-CN" dirty="0"/>
              <a:t>Web</a:t>
            </a:r>
            <a:r>
              <a:rPr lang="zh-CN" altLang="en-US" dirty="0"/>
              <a:t>服务器的响应。</a:t>
            </a:r>
            <a:r>
              <a:rPr lang="en-US" altLang="zh-CN" dirty="0"/>
              <a:t>Node.js</a:t>
            </a:r>
            <a:r>
              <a:rPr lang="zh-CN" altLang="en-US" dirty="0"/>
              <a:t>将输出发送到终端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服务器响应时间会随着如下因素的某些因素的不同而变得极为不同</a:t>
            </a:r>
            <a:r>
              <a:rPr lang="en-US" altLang="zh-CN" dirty="0"/>
              <a:t>【</a:t>
            </a:r>
            <a:r>
              <a:rPr lang="zh-CN" altLang="en-US" dirty="0"/>
              <a:t>见备注</a:t>
            </a:r>
            <a:r>
              <a:rPr lang="en-US" altLang="zh-CN" dirty="0"/>
              <a:t>2】</a:t>
            </a:r>
          </a:p>
          <a:p>
            <a:r>
              <a:rPr lang="zh-CN" altLang="en-US" dirty="0"/>
              <a:t>总结：</a:t>
            </a:r>
            <a:r>
              <a:rPr lang="zh-CN" altLang="en-US" dirty="0">
                <a:solidFill>
                  <a:srgbClr val="FC0C59"/>
                </a:solidFill>
              </a:rPr>
              <a:t>基于网络的</a:t>
            </a:r>
            <a:r>
              <a:rPr lang="en-US" altLang="zh-CN" dirty="0">
                <a:solidFill>
                  <a:srgbClr val="FC0C59"/>
                </a:solidFill>
              </a:rPr>
              <a:t>I/O</a:t>
            </a:r>
            <a:r>
              <a:rPr lang="zh-CN" altLang="en-US" dirty="0">
                <a:solidFill>
                  <a:srgbClr val="FC0C59"/>
                </a:solidFill>
              </a:rPr>
              <a:t>不可预测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人类的不可预测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在开发</a:t>
            </a:r>
            <a:r>
              <a:rPr lang="en-US" altLang="zh-CN"/>
              <a:t>Web</a:t>
            </a:r>
            <a:r>
              <a:rPr lang="zh-CN" altLang="en-US"/>
              <a:t>页面交互的时候，要说出人类执行某个动作的顺序和时间是不可能的</a:t>
            </a:r>
            <a:endParaRPr lang="en-US" altLang="zh-CN"/>
          </a:p>
          <a:p>
            <a:r>
              <a:rPr lang="zh-CN" altLang="en-US"/>
              <a:t>示例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给一个按钮注册点击事件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/>
              <a:t>总结：我们并不是对一组用户可能进行的动作按线性排序列出而构建代码，而是</a:t>
            </a:r>
            <a:r>
              <a:rPr lang="zh-CN" altLang="en-US">
                <a:solidFill>
                  <a:srgbClr val="FC0C59"/>
                </a:solidFill>
              </a:rPr>
              <a:t>围绕事件来构建代码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事件可以在任何时刻发生，也可能发生不止一次。我们将此描述为</a:t>
            </a:r>
            <a:r>
              <a:rPr lang="zh-CN" altLang="en-US" b="1">
                <a:solidFill>
                  <a:srgbClr val="FC0C59"/>
                </a:solidFill>
              </a:rPr>
              <a:t>事件驱动编程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用户什么时候输入不确定、输入了什么数据不确定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38875</TotalTime>
  <Words>3013</Words>
  <Application>Microsoft Macintosh PowerPoint</Application>
  <PresentationFormat>全屏显示(4:3)</PresentationFormat>
  <Paragraphs>349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Calibri</vt:lpstr>
      <vt:lpstr>Microsoft YaHei UI</vt:lpstr>
      <vt:lpstr>Source Code Pro</vt:lpstr>
      <vt:lpstr>等线</vt:lpstr>
      <vt:lpstr>宋体</vt:lpstr>
      <vt:lpstr>微软雅黑</vt:lpstr>
      <vt:lpstr>微软雅黑 Light</vt:lpstr>
      <vt:lpstr>Itcast-2015</vt:lpstr>
      <vt:lpstr>理解I/O</vt:lpstr>
      <vt:lpstr>理解I/O（input/output）</vt:lpstr>
      <vt:lpstr>处理基本输入</vt:lpstr>
      <vt:lpstr>处理超过一个的输入</vt:lpstr>
      <vt:lpstr>处理海量用户的输入</vt:lpstr>
      <vt:lpstr>早期的Web页面</vt:lpstr>
      <vt:lpstr>现代的Web应用程序</vt:lpstr>
      <vt:lpstr>联网的I/O不可预测</vt:lpstr>
      <vt:lpstr>人类的不可预测</vt:lpstr>
      <vt:lpstr>处理不可预测性</vt:lpstr>
      <vt:lpstr>小结</vt:lpstr>
      <vt:lpstr>异步I/O</vt:lpstr>
      <vt:lpstr>异步操作</vt:lpstr>
      <vt:lpstr>什么是进程</vt:lpstr>
      <vt:lpstr>什么是线程</vt:lpstr>
      <vt:lpstr>Node中的的异步I/O</vt:lpstr>
      <vt:lpstr>Node的异步I/O-线程池</vt:lpstr>
      <vt:lpstr>Node的异步I/O-平台差异</vt:lpstr>
      <vt:lpstr>阻塞I/O</vt:lpstr>
      <vt:lpstr>非阻塞I/O</vt:lpstr>
      <vt:lpstr>与IO无关的伪异步API</vt:lpstr>
      <vt:lpstr>异步编程带来的难点</vt:lpstr>
      <vt:lpstr>总结</vt:lpstr>
      <vt:lpstr>回调</vt:lpstr>
      <vt:lpstr>什么是回调</vt:lpstr>
      <vt:lpstr>剖析回调</vt:lpstr>
      <vt:lpstr>Node.js如何使用回调</vt:lpstr>
      <vt:lpstr>异常处理</vt:lpstr>
      <vt:lpstr>try…catch捕获异常</vt:lpstr>
      <vt:lpstr>回调函数</vt:lpstr>
      <vt:lpstr>回调函数的设计</vt:lpstr>
      <vt:lpstr>强调错误优先</vt:lpstr>
      <vt:lpstr>总结</vt:lpstr>
      <vt:lpstr>异常处理</vt:lpstr>
      <vt:lpstr>try…catch捕获异常</vt:lpstr>
      <vt:lpstr>回调函数</vt:lpstr>
      <vt:lpstr>回调函数的设计</vt:lpstr>
      <vt:lpstr>强调错误优先</vt:lpstr>
      <vt:lpstr>总结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Microsoft Office 用户</cp:lastModifiedBy>
  <cp:revision>2904</cp:revision>
  <dcterms:created xsi:type="dcterms:W3CDTF">2015-12-07T01:34:56Z</dcterms:created>
  <dcterms:modified xsi:type="dcterms:W3CDTF">2018-07-18T11:31:35Z</dcterms:modified>
</cp:coreProperties>
</file>